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6" r:id="rId1"/>
    <p:sldMasterId id="2147483679" r:id="rId2"/>
    <p:sldMasterId id="2147483707" r:id="rId3"/>
  </p:sldMasterIdLst>
  <p:notesMasterIdLst>
    <p:notesMasterId r:id="rId78"/>
  </p:notesMasterIdLst>
  <p:sldIdLst>
    <p:sldId id="260" r:id="rId4"/>
    <p:sldId id="263" r:id="rId5"/>
    <p:sldId id="316" r:id="rId6"/>
    <p:sldId id="317" r:id="rId7"/>
    <p:sldId id="265" r:id="rId8"/>
    <p:sldId id="346" r:id="rId9"/>
    <p:sldId id="340" r:id="rId10"/>
    <p:sldId id="341" r:id="rId11"/>
    <p:sldId id="342" r:id="rId12"/>
    <p:sldId id="343" r:id="rId13"/>
    <p:sldId id="344" r:id="rId14"/>
    <p:sldId id="345" r:id="rId15"/>
    <p:sldId id="280" r:id="rId16"/>
    <p:sldId id="351" r:id="rId17"/>
    <p:sldId id="281" r:id="rId18"/>
    <p:sldId id="273" r:id="rId19"/>
    <p:sldId id="274" r:id="rId20"/>
    <p:sldId id="275" r:id="rId21"/>
    <p:sldId id="276" r:id="rId22"/>
    <p:sldId id="318" r:id="rId23"/>
    <p:sldId id="400" r:id="rId24"/>
    <p:sldId id="319" r:id="rId25"/>
    <p:sldId id="286" r:id="rId26"/>
    <p:sldId id="291" r:id="rId27"/>
    <p:sldId id="285" r:id="rId28"/>
    <p:sldId id="284" r:id="rId29"/>
    <p:sldId id="290" r:id="rId30"/>
    <p:sldId id="288" r:id="rId31"/>
    <p:sldId id="289" r:id="rId32"/>
    <p:sldId id="311" r:id="rId33"/>
    <p:sldId id="315" r:id="rId34"/>
    <p:sldId id="313" r:id="rId35"/>
    <p:sldId id="321" r:id="rId36"/>
    <p:sldId id="352" r:id="rId37"/>
    <p:sldId id="353" r:id="rId38"/>
    <p:sldId id="354" r:id="rId39"/>
    <p:sldId id="356" r:id="rId40"/>
    <p:sldId id="357" r:id="rId41"/>
    <p:sldId id="359" r:id="rId42"/>
    <p:sldId id="360" r:id="rId43"/>
    <p:sldId id="364" r:id="rId44"/>
    <p:sldId id="369" r:id="rId45"/>
    <p:sldId id="373" r:id="rId46"/>
    <p:sldId id="326" r:id="rId47"/>
    <p:sldId id="371" r:id="rId48"/>
    <p:sldId id="323" r:id="rId49"/>
    <p:sldId id="325" r:id="rId50"/>
    <p:sldId id="338" r:id="rId51"/>
    <p:sldId id="329" r:id="rId52"/>
    <p:sldId id="333" r:id="rId53"/>
    <p:sldId id="928" r:id="rId54"/>
    <p:sldId id="334" r:id="rId55"/>
    <p:sldId id="379" r:id="rId56"/>
    <p:sldId id="383" r:id="rId57"/>
    <p:sldId id="384" r:id="rId58"/>
    <p:sldId id="380" r:id="rId59"/>
    <p:sldId id="381" r:id="rId60"/>
    <p:sldId id="929" r:id="rId61"/>
    <p:sldId id="385" r:id="rId62"/>
    <p:sldId id="930" r:id="rId63"/>
    <p:sldId id="386" r:id="rId64"/>
    <p:sldId id="387" r:id="rId65"/>
    <p:sldId id="389" r:id="rId66"/>
    <p:sldId id="390" r:id="rId67"/>
    <p:sldId id="391" r:id="rId68"/>
    <p:sldId id="392" r:id="rId69"/>
    <p:sldId id="931" r:id="rId70"/>
    <p:sldId id="393" r:id="rId71"/>
    <p:sldId id="394" r:id="rId72"/>
    <p:sldId id="395" r:id="rId73"/>
    <p:sldId id="396" r:id="rId74"/>
    <p:sldId id="397" r:id="rId75"/>
    <p:sldId id="398" r:id="rId76"/>
    <p:sldId id="399" r:id="rId77"/>
  </p:sldIdLst>
  <p:sldSz cx="9144000" cy="6858000" type="screen4x3"/>
  <p:notesSz cx="7315200" cy="9601200"/>
  <p:defaultTextStyle>
    <a:defPPr>
      <a:defRPr lang="en-US"/>
    </a:defPPr>
    <a:lvl1pPr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baseline="300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baseline="300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baseline="300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baseline="300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4" autoAdjust="0"/>
    <p:restoredTop sz="94660"/>
  </p:normalViewPr>
  <p:slideViewPr>
    <p:cSldViewPr snapToGrid="0">
      <p:cViewPr varScale="1">
        <p:scale>
          <a:sx n="85" d="100"/>
          <a:sy n="85" d="100"/>
        </p:scale>
        <p:origin x="27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409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21738854413"/>
          <c:y val="5.1400554097404488E-2"/>
          <c:w val="0.76971383139968574"/>
          <c:h val="0.73444808982210552"/>
        </c:manualLayout>
      </c:layout>
      <c:scatterChart>
        <c:scatterStyle val="lineMarker"/>
        <c:varyColors val="0"/>
        <c:ser>
          <c:idx val="0"/>
          <c:order val="0"/>
          <c:tx>
            <c:v>PBEsol0</c:v>
          </c:tx>
          <c:spPr>
            <a:ln w="12700"/>
          </c:spPr>
          <c:xVal>
            <c:numRef>
              <c:f>'EECE2013 LDM'!$G$14:$G$22</c:f>
              <c:numCache>
                <c:formatCode>General</c:formatCode>
                <c:ptCount val="9"/>
                <c:pt idx="0">
                  <c:v>1</c:v>
                </c:pt>
                <c:pt idx="1">
                  <c:v>2</c:v>
                </c:pt>
                <c:pt idx="2">
                  <c:v>3</c:v>
                </c:pt>
                <c:pt idx="3">
                  <c:v>4</c:v>
                </c:pt>
                <c:pt idx="4">
                  <c:v>5</c:v>
                </c:pt>
                <c:pt idx="5">
                  <c:v>6</c:v>
                </c:pt>
                <c:pt idx="6">
                  <c:v>7</c:v>
                </c:pt>
                <c:pt idx="7">
                  <c:v>8</c:v>
                </c:pt>
                <c:pt idx="8">
                  <c:v>9</c:v>
                </c:pt>
              </c:numCache>
            </c:numRef>
          </c:xVal>
          <c:yVal>
            <c:numRef>
              <c:f>'EECE2013 LDM'!$H$14:$H$22</c:f>
              <c:numCache>
                <c:formatCode>General</c:formatCode>
                <c:ptCount val="9"/>
                <c:pt idx="0">
                  <c:v>1.7755057597354542</c:v>
                </c:pt>
                <c:pt idx="1">
                  <c:v>2.0132348407447669</c:v>
                </c:pt>
                <c:pt idx="2">
                  <c:v>1.9389996465735782</c:v>
                </c:pt>
                <c:pt idx="3">
                  <c:v>1.9438017920934358</c:v>
                </c:pt>
                <c:pt idx="4">
                  <c:v>1.979447707833498</c:v>
                </c:pt>
                <c:pt idx="5">
                  <c:v>1.9281722140525974</c:v>
                </c:pt>
                <c:pt idx="6">
                  <c:v>1.9905279312434829</c:v>
                </c:pt>
                <c:pt idx="7">
                  <c:v>1.9181810266107377</c:v>
                </c:pt>
                <c:pt idx="8">
                  <c:v>1.991280988496781</c:v>
                </c:pt>
              </c:numCache>
            </c:numRef>
          </c:yVal>
          <c:smooth val="0"/>
          <c:extLst>
            <c:ext xmlns:c16="http://schemas.microsoft.com/office/drawing/2014/chart" uri="{C3380CC4-5D6E-409C-BE32-E72D297353CC}">
              <c16:uniqueId val="{00000000-D031-4E87-A2FD-08B984F9DE09}"/>
            </c:ext>
          </c:extLst>
        </c:ser>
        <c:ser>
          <c:idx val="1"/>
          <c:order val="1"/>
          <c:tx>
            <c:v>EXP</c:v>
          </c:tx>
          <c:spPr>
            <a:ln w="12700"/>
          </c:spPr>
          <c:marker>
            <c:symbol val="square"/>
            <c:size val="3"/>
          </c:marker>
          <c:errBars>
            <c:errDir val="y"/>
            <c:errBarType val="both"/>
            <c:errValType val="cust"/>
            <c:noEndCap val="0"/>
            <c:plus>
              <c:numRef>
                <c:f>'EECE2013 LDM'!$L$14:$L$22</c:f>
                <c:numCache>
                  <c:formatCode>General</c:formatCode>
                  <c:ptCount val="9"/>
                  <c:pt idx="0">
                    <c:v>9.0528814550608599E-2</c:v>
                  </c:pt>
                  <c:pt idx="1">
                    <c:v>4.8161387256566268E-2</c:v>
                  </c:pt>
                  <c:pt idx="2">
                    <c:v>7.7676522694450911E-3</c:v>
                  </c:pt>
                  <c:pt idx="3">
                    <c:v>8.118538067313219E-4</c:v>
                  </c:pt>
                  <c:pt idx="4">
                    <c:v>1.3944482861162455E-2</c:v>
                  </c:pt>
                  <c:pt idx="5">
                    <c:v>5.6422253074102091E-3</c:v>
                  </c:pt>
                  <c:pt idx="6">
                    <c:v>2.6905309553374446E-3</c:v>
                  </c:pt>
                  <c:pt idx="7">
                    <c:v>8.4313382696776795E-4</c:v>
                  </c:pt>
                  <c:pt idx="8">
                    <c:v>3.7948281790403104E-3</c:v>
                  </c:pt>
                </c:numCache>
              </c:numRef>
            </c:plus>
            <c:minus>
              <c:numRef>
                <c:f>'EECE2013 LDM'!$L$14:$L$22</c:f>
                <c:numCache>
                  <c:formatCode>General</c:formatCode>
                  <c:ptCount val="9"/>
                  <c:pt idx="0">
                    <c:v>9.0528814550608599E-2</c:v>
                  </c:pt>
                  <c:pt idx="1">
                    <c:v>4.8161387256566268E-2</c:v>
                  </c:pt>
                  <c:pt idx="2">
                    <c:v>7.7676522694450911E-3</c:v>
                  </c:pt>
                  <c:pt idx="3">
                    <c:v>8.118538067313219E-4</c:v>
                  </c:pt>
                  <c:pt idx="4">
                    <c:v>1.3944482861162455E-2</c:v>
                  </c:pt>
                  <c:pt idx="5">
                    <c:v>5.6422253074102091E-3</c:v>
                  </c:pt>
                  <c:pt idx="6">
                    <c:v>2.6905309553374446E-3</c:v>
                  </c:pt>
                  <c:pt idx="7">
                    <c:v>8.4313382696776795E-4</c:v>
                  </c:pt>
                  <c:pt idx="8">
                    <c:v>3.7948281790403104E-3</c:v>
                  </c:pt>
                </c:numCache>
              </c:numRef>
            </c:minus>
          </c:errBars>
          <c:xVal>
            <c:numRef>
              <c:f>'EECE2013 LDM'!$G$14:$G$22</c:f>
              <c:numCache>
                <c:formatCode>General</c:formatCode>
                <c:ptCount val="9"/>
                <c:pt idx="0">
                  <c:v>1</c:v>
                </c:pt>
                <c:pt idx="1">
                  <c:v>2</c:v>
                </c:pt>
                <c:pt idx="2">
                  <c:v>3</c:v>
                </c:pt>
                <c:pt idx="3">
                  <c:v>4</c:v>
                </c:pt>
                <c:pt idx="4">
                  <c:v>5</c:v>
                </c:pt>
                <c:pt idx="5">
                  <c:v>6</c:v>
                </c:pt>
                <c:pt idx="6">
                  <c:v>7</c:v>
                </c:pt>
                <c:pt idx="7">
                  <c:v>8</c:v>
                </c:pt>
                <c:pt idx="8">
                  <c:v>9</c:v>
                </c:pt>
              </c:numCache>
            </c:numRef>
          </c:xVal>
          <c:yVal>
            <c:numRef>
              <c:f>'EECE2013 LDM'!$I$14:$I$22</c:f>
              <c:numCache>
                <c:formatCode>General</c:formatCode>
                <c:ptCount val="9"/>
                <c:pt idx="0">
                  <c:v>1.7528872496474448</c:v>
                </c:pt>
                <c:pt idx="1">
                  <c:v>2.0748001406882617</c:v>
                </c:pt>
                <c:pt idx="2">
                  <c:v>1.9532849097045708</c:v>
                </c:pt>
                <c:pt idx="3">
                  <c:v>1.9239507675186585</c:v>
                </c:pt>
                <c:pt idx="4">
                  <c:v>2.0070996846397375</c:v>
                </c:pt>
                <c:pt idx="5">
                  <c:v>1.9094125117345149</c:v>
                </c:pt>
                <c:pt idx="6">
                  <c:v>1.9922931255251508</c:v>
                </c:pt>
                <c:pt idx="7">
                  <c:v>1.916491396981757</c:v>
                </c:pt>
                <c:pt idx="8">
                  <c:v>1.991802965758577</c:v>
                </c:pt>
              </c:numCache>
            </c:numRef>
          </c:yVal>
          <c:smooth val="0"/>
          <c:extLst>
            <c:ext xmlns:c16="http://schemas.microsoft.com/office/drawing/2014/chart" uri="{C3380CC4-5D6E-409C-BE32-E72D297353CC}">
              <c16:uniqueId val="{00000001-D031-4E87-A2FD-08B984F9DE09}"/>
            </c:ext>
          </c:extLst>
        </c:ser>
        <c:ser>
          <c:idx val="2"/>
          <c:order val="2"/>
          <c:tx>
            <c:strRef>
              <c:f>'EECE2013 LDM'!$J$13</c:f>
              <c:strCache>
                <c:ptCount val="1"/>
                <c:pt idx="0">
                  <c:v>PBE</c:v>
                </c:pt>
              </c:strCache>
            </c:strRef>
          </c:tx>
          <c:spPr>
            <a:ln w="12700">
              <a:solidFill>
                <a:schemeClr val="tx2"/>
              </a:solidFill>
            </a:ln>
          </c:spPr>
          <c:marker>
            <c:symbol val="triangle"/>
            <c:size val="7"/>
            <c:spPr>
              <a:solidFill>
                <a:schemeClr val="tx2"/>
              </a:solidFill>
            </c:spPr>
          </c:marker>
          <c:xVal>
            <c:numRef>
              <c:f>'EECE2013 LDM'!$G$14:$G$22</c:f>
              <c:numCache>
                <c:formatCode>General</c:formatCode>
                <c:ptCount val="9"/>
                <c:pt idx="0">
                  <c:v>1</c:v>
                </c:pt>
                <c:pt idx="1">
                  <c:v>2</c:v>
                </c:pt>
                <c:pt idx="2">
                  <c:v>3</c:v>
                </c:pt>
                <c:pt idx="3">
                  <c:v>4</c:v>
                </c:pt>
                <c:pt idx="4">
                  <c:v>5</c:v>
                </c:pt>
                <c:pt idx="5">
                  <c:v>6</c:v>
                </c:pt>
                <c:pt idx="6">
                  <c:v>7</c:v>
                </c:pt>
                <c:pt idx="7">
                  <c:v>8</c:v>
                </c:pt>
                <c:pt idx="8">
                  <c:v>9</c:v>
                </c:pt>
              </c:numCache>
            </c:numRef>
          </c:xVal>
          <c:yVal>
            <c:numRef>
              <c:f>'EECE2013 LDM'!$J$14:$J$22</c:f>
              <c:numCache>
                <c:formatCode>General</c:formatCode>
                <c:ptCount val="9"/>
                <c:pt idx="0">
                  <c:v>1.7419965694904105</c:v>
                </c:pt>
                <c:pt idx="1">
                  <c:v>2.0420100502561152</c:v>
                </c:pt>
                <c:pt idx="2">
                  <c:v>1.9140799093724157</c:v>
                </c:pt>
                <c:pt idx="3">
                  <c:v>1.9503556713114711</c:v>
                </c:pt>
                <c:pt idx="4">
                  <c:v>1.9678461780206737</c:v>
                </c:pt>
                <c:pt idx="5">
                  <c:v>1.9283290498867451</c:v>
                </c:pt>
                <c:pt idx="6">
                  <c:v>1.9862645832808752</c:v>
                </c:pt>
                <c:pt idx="7">
                  <c:v>1.9180855175176663</c:v>
                </c:pt>
                <c:pt idx="8">
                  <c:v>1.990562817123728</c:v>
                </c:pt>
              </c:numCache>
            </c:numRef>
          </c:yVal>
          <c:smooth val="0"/>
          <c:extLst>
            <c:ext xmlns:c16="http://schemas.microsoft.com/office/drawing/2014/chart" uri="{C3380CC4-5D6E-409C-BE32-E72D297353CC}">
              <c16:uniqueId val="{00000002-D031-4E87-A2FD-08B984F9DE09}"/>
            </c:ext>
          </c:extLst>
        </c:ser>
        <c:dLbls>
          <c:showLegendKey val="0"/>
          <c:showVal val="0"/>
          <c:showCatName val="0"/>
          <c:showSerName val="0"/>
          <c:showPercent val="0"/>
          <c:showBubbleSize val="0"/>
        </c:dLbls>
        <c:axId val="264803968"/>
        <c:axId val="264801664"/>
      </c:scatterChart>
      <c:valAx>
        <c:axId val="264803968"/>
        <c:scaling>
          <c:orientation val="minMax"/>
        </c:scaling>
        <c:delete val="0"/>
        <c:axPos val="b"/>
        <c:title>
          <c:tx>
            <c:rich>
              <a:bodyPr/>
              <a:lstStyle/>
              <a:p>
                <a:pPr>
                  <a:defRPr/>
                </a:pPr>
                <a:r>
                  <a:rPr lang="en-US" altLang="zh-CN" dirty="0"/>
                  <a:t>Interlayer</a:t>
                </a:r>
                <a:r>
                  <a:rPr lang="en-US" altLang="zh-CN" baseline="0" dirty="0"/>
                  <a:t> numbers (i)</a:t>
                </a:r>
                <a:endParaRPr lang="zh-CN" altLang="en-US" dirty="0"/>
              </a:p>
            </c:rich>
          </c:tx>
          <c:overlay val="0"/>
        </c:title>
        <c:numFmt formatCode="General" sourceLinked="1"/>
        <c:majorTickMark val="none"/>
        <c:minorTickMark val="none"/>
        <c:tickLblPos val="nextTo"/>
        <c:crossAx val="264801664"/>
        <c:crosses val="autoZero"/>
        <c:crossBetween val="midCat"/>
        <c:majorUnit val="1"/>
      </c:valAx>
      <c:valAx>
        <c:axId val="264801664"/>
        <c:scaling>
          <c:orientation val="minMax"/>
          <c:max val="2.15"/>
          <c:min val="1.6"/>
        </c:scaling>
        <c:delete val="0"/>
        <c:axPos val="l"/>
        <c:title>
          <c:tx>
            <c:rich>
              <a:bodyPr/>
              <a:lstStyle/>
              <a:p>
                <a:pPr>
                  <a:defRPr/>
                </a:pPr>
                <a:r>
                  <a:rPr lang="en-US" altLang="zh-CN" dirty="0">
                    <a:latin typeface="+mn-lt"/>
                  </a:rPr>
                  <a:t>Spacings (</a:t>
                </a:r>
                <a:r>
                  <a:rPr lang="en-US" altLang="zh-CN" dirty="0">
                    <a:latin typeface="+mn-lt"/>
                    <a:cs typeface="Times New Roman"/>
                  </a:rPr>
                  <a:t>Å)</a:t>
                </a:r>
                <a:endParaRPr lang="zh-CN" altLang="en-US" dirty="0">
                  <a:latin typeface="+mn-lt"/>
                </a:endParaRPr>
              </a:p>
            </c:rich>
          </c:tx>
          <c:overlay val="0"/>
        </c:title>
        <c:numFmt formatCode="General" sourceLinked="1"/>
        <c:majorTickMark val="none"/>
        <c:minorTickMark val="none"/>
        <c:tickLblPos val="nextTo"/>
        <c:crossAx val="264803968"/>
        <c:crosses val="autoZero"/>
        <c:crossBetween val="midCat"/>
        <c:majorUnit val="5.000000000000001E-2"/>
      </c:valAx>
    </c:plotArea>
    <c:legend>
      <c:legendPos val="r"/>
      <c:layout>
        <c:manualLayout>
          <c:xMode val="edge"/>
          <c:yMode val="edge"/>
          <c:x val="0.74416218722252891"/>
          <c:y val="0.43747061292827571"/>
          <c:w val="0.21063156483906773"/>
          <c:h val="0.33486876640419949"/>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7AB15FA-3A21-439D-B21B-91B1B45C86FF}" type="datetimeFigureOut">
              <a:rPr lang="en-US" smtClean="0"/>
              <a:t>2/24/2022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4ABEB55C-4018-48FB-8F42-3EDA2C58A9A8}" type="slidenum">
              <a:rPr lang="en-US" smtClean="0"/>
              <a:t>‹#›</a:t>
            </a:fld>
            <a:endParaRPr lang="en-US"/>
          </a:p>
        </p:txBody>
      </p:sp>
    </p:spTree>
    <p:extLst>
      <p:ext uri="{BB962C8B-B14F-4D97-AF65-F5344CB8AC3E}">
        <p14:creationId xmlns:p14="http://schemas.microsoft.com/office/powerpoint/2010/main" val="57893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C4420-2C26-47AC-B584-085594CBA16F}" type="slidenum">
              <a:rPr lang="en-US"/>
              <a:pPr/>
              <a:t>1</a:t>
            </a:fld>
            <a:endParaRPr lang="en-US"/>
          </a:p>
        </p:txBody>
      </p:sp>
      <p:sp>
        <p:nvSpPr>
          <p:cNvPr id="187394" name="Rectangle 2"/>
          <p:cNvSpPr>
            <a:spLocks noGrp="1" noRot="1" noChangeAspect="1" noChangeArrowheads="1" noTextEdit="1"/>
          </p:cNvSpPr>
          <p:nvPr>
            <p:ph type="sldImg"/>
          </p:nvPr>
        </p:nvSpPr>
        <p:spPr>
          <a:xfrm>
            <a:off x="1284288" y="790575"/>
            <a:ext cx="4291012" cy="3219450"/>
          </a:xfrm>
          <a:ln/>
        </p:spPr>
      </p:sp>
      <p:sp>
        <p:nvSpPr>
          <p:cNvPr id="187395" name="Rectangle 3"/>
          <p:cNvSpPr>
            <a:spLocks noGrp="1" noChangeArrowheads="1"/>
          </p:cNvSpPr>
          <p:nvPr>
            <p:ph type="body" idx="1"/>
          </p:nvPr>
        </p:nvSpPr>
        <p:spPr>
          <a:xfrm>
            <a:off x="913805" y="4343703"/>
            <a:ext cx="5030391" cy="4115405"/>
          </a:xfrm>
        </p:spPr>
        <p:txBody>
          <a:bodyPr/>
          <a:lstStyle/>
          <a:p>
            <a:endParaRPr lang="en-US"/>
          </a:p>
        </p:txBody>
      </p:sp>
    </p:spTree>
    <p:extLst>
      <p:ext uri="{BB962C8B-B14F-4D97-AF65-F5344CB8AC3E}">
        <p14:creationId xmlns:p14="http://schemas.microsoft.com/office/powerpoint/2010/main" val="263482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681" y="4343977"/>
            <a:ext cx="5030040"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61120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681" y="4343977"/>
            <a:ext cx="5030040"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95363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D1FB4-5A21-4628-9AFF-81263140E59F}" type="slidenum">
              <a:rPr lang="en-US"/>
              <a:pPr/>
              <a:t>18</a:t>
            </a:fld>
            <a:endParaRPr lang="en-US"/>
          </a:p>
        </p:txBody>
      </p:sp>
      <p:sp>
        <p:nvSpPr>
          <p:cNvPr id="199682" name="Rectangle 2"/>
          <p:cNvSpPr>
            <a:spLocks noGrp="1" noRot="1" noChangeAspect="1" noChangeArrowheads="1" noTextEdit="1"/>
          </p:cNvSpPr>
          <p:nvPr>
            <p:ph type="sldImg"/>
          </p:nvPr>
        </p:nvSpPr>
        <p:spPr>
          <a:xfrm>
            <a:off x="1143000" y="685800"/>
            <a:ext cx="4572000" cy="3429000"/>
          </a:xfrm>
          <a:ln/>
        </p:spPr>
      </p:sp>
      <p:sp>
        <p:nvSpPr>
          <p:cNvPr id="199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227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63677-B1FB-4CAF-93CF-95AD91829B5F}" type="slidenum">
              <a:rPr lang="en-US"/>
              <a:pPr/>
              <a:t>19</a:t>
            </a:fld>
            <a:endParaRPr lang="en-US"/>
          </a:p>
        </p:txBody>
      </p:sp>
      <p:sp>
        <p:nvSpPr>
          <p:cNvPr id="207874" name="Rectangle 2"/>
          <p:cNvSpPr>
            <a:spLocks noGrp="1" noRot="1" noChangeAspect="1" noChangeArrowheads="1" noTextEdit="1"/>
          </p:cNvSpPr>
          <p:nvPr>
            <p:ph type="sldImg"/>
          </p:nvPr>
        </p:nvSpPr>
        <p:spPr>
          <a:xfrm>
            <a:off x="1144588" y="685800"/>
            <a:ext cx="4570412" cy="3429000"/>
          </a:xfrm>
          <a:ln/>
        </p:spPr>
      </p:sp>
      <p:sp>
        <p:nvSpPr>
          <p:cNvPr id="207875" name="Rectangle 3"/>
          <p:cNvSpPr>
            <a:spLocks noGrp="1" noChangeArrowheads="1"/>
          </p:cNvSpPr>
          <p:nvPr>
            <p:ph type="body" idx="1"/>
          </p:nvPr>
        </p:nvSpPr>
        <p:spPr>
          <a:xfrm>
            <a:off x="913805" y="4343704"/>
            <a:ext cx="5030391" cy="4113892"/>
          </a:xfrm>
        </p:spPr>
        <p:txBody>
          <a:bodyPr/>
          <a:lstStyle/>
          <a:p>
            <a:endParaRPr lang="en-US"/>
          </a:p>
        </p:txBody>
      </p:sp>
    </p:spTree>
    <p:extLst>
      <p:ext uri="{BB962C8B-B14F-4D97-AF65-F5344CB8AC3E}">
        <p14:creationId xmlns:p14="http://schemas.microsoft.com/office/powerpoint/2010/main" val="180833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D943F-DD7D-4396-ABAF-72562D4AC028}" type="slidenum">
              <a:rPr lang="en-US">
                <a:solidFill>
                  <a:prstClr val="black"/>
                </a:solidFill>
              </a:rPr>
              <a:pPr/>
              <a:t>23</a:t>
            </a:fld>
            <a:endParaRPr lang="en-US">
              <a:solidFill>
                <a:prstClr val="black"/>
              </a:solidFill>
            </a:endParaRPr>
          </a:p>
        </p:txBody>
      </p:sp>
      <p:sp>
        <p:nvSpPr>
          <p:cNvPr id="238594" name="Rectangle 2"/>
          <p:cNvSpPr>
            <a:spLocks noGrp="1" noRot="1" noChangeAspect="1" noChangeArrowheads="1" noTextEdit="1"/>
          </p:cNvSpPr>
          <p:nvPr>
            <p:ph type="sldImg"/>
          </p:nvPr>
        </p:nvSpPr>
        <p:spPr>
          <a:xfrm>
            <a:off x="1144588" y="685800"/>
            <a:ext cx="4570412" cy="3429000"/>
          </a:xfrm>
          <a:ln/>
        </p:spPr>
      </p:sp>
      <p:sp>
        <p:nvSpPr>
          <p:cNvPr id="238595"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251647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9D142-67A5-414B-8FA7-458073CAC9E8}" type="slidenum">
              <a:rPr lang="en-US">
                <a:solidFill>
                  <a:prstClr val="black"/>
                </a:solidFill>
              </a:rPr>
              <a:pPr/>
              <a:t>24</a:t>
            </a:fld>
            <a:endParaRPr lang="en-US">
              <a:solidFill>
                <a:prstClr val="black"/>
              </a:solidFill>
            </a:endParaRPr>
          </a:p>
        </p:txBody>
      </p:sp>
      <p:sp>
        <p:nvSpPr>
          <p:cNvPr id="98306" name="Rectangle 2"/>
          <p:cNvSpPr>
            <a:spLocks noGrp="1" noRot="1" noChangeAspect="1" noChangeArrowheads="1" noTextEdit="1"/>
          </p:cNvSpPr>
          <p:nvPr>
            <p:ph type="sldImg"/>
          </p:nvPr>
        </p:nvSpPr>
        <p:spPr>
          <a:xfrm>
            <a:off x="1282700" y="790575"/>
            <a:ext cx="4292600" cy="3219450"/>
          </a:xfrm>
          <a:ln/>
        </p:spPr>
      </p:sp>
      <p:sp>
        <p:nvSpPr>
          <p:cNvPr id="98307" name="Rectangle 3"/>
          <p:cNvSpPr>
            <a:spLocks noGrp="1" noChangeArrowheads="1"/>
          </p:cNvSpPr>
          <p:nvPr>
            <p:ph type="body" idx="1"/>
          </p:nvPr>
        </p:nvSpPr>
        <p:spPr>
          <a:xfrm>
            <a:off x="913805" y="4343704"/>
            <a:ext cx="5030391" cy="4113892"/>
          </a:xfrm>
        </p:spPr>
        <p:txBody>
          <a:bodyPr/>
          <a:lstStyle/>
          <a:p>
            <a:endParaRPr lang="en-US"/>
          </a:p>
        </p:txBody>
      </p:sp>
    </p:spTree>
    <p:extLst>
      <p:ext uri="{BB962C8B-B14F-4D97-AF65-F5344CB8AC3E}">
        <p14:creationId xmlns:p14="http://schemas.microsoft.com/office/powerpoint/2010/main" val="966714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98F25-3CFB-4C85-B656-C81364436B17}" type="slidenum">
              <a:rPr lang="en-US">
                <a:solidFill>
                  <a:prstClr val="black"/>
                </a:solidFill>
              </a:rPr>
              <a:pPr/>
              <a:t>25</a:t>
            </a:fld>
            <a:endParaRPr lang="en-US">
              <a:solidFill>
                <a:prstClr val="black"/>
              </a:solidFill>
            </a:endParaRPr>
          </a:p>
        </p:txBody>
      </p:sp>
      <p:sp>
        <p:nvSpPr>
          <p:cNvPr id="240642" name="Rectangle 2"/>
          <p:cNvSpPr>
            <a:spLocks noGrp="1" noRot="1" noChangeAspect="1" noChangeArrowheads="1" noTextEdit="1"/>
          </p:cNvSpPr>
          <p:nvPr>
            <p:ph type="sldImg"/>
          </p:nvPr>
        </p:nvSpPr>
        <p:spPr>
          <a:xfrm>
            <a:off x="1144588" y="685800"/>
            <a:ext cx="4570412" cy="3429000"/>
          </a:xfrm>
          <a:ln/>
        </p:spPr>
      </p:sp>
      <p:sp>
        <p:nvSpPr>
          <p:cNvPr id="240643"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41245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3147E8-8185-418B-9CFC-4D43804C1DAD}" type="slidenum">
              <a:rPr lang="en-US">
                <a:solidFill>
                  <a:prstClr val="black"/>
                </a:solidFill>
              </a:rPr>
              <a:pPr/>
              <a:t>26</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1144588" y="685800"/>
            <a:ext cx="4570412" cy="3429000"/>
          </a:xfrm>
          <a:ln/>
        </p:spPr>
      </p:sp>
      <p:sp>
        <p:nvSpPr>
          <p:cNvPr id="242691"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43441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681" y="4343977"/>
            <a:ext cx="5030040"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81052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39872-6D12-4B2A-8337-AA3FBC25EF53}" type="slidenum">
              <a:rPr lang="en-US">
                <a:solidFill>
                  <a:prstClr val="black"/>
                </a:solidFill>
              </a:rPr>
              <a:pPr/>
              <a:t>28</a:t>
            </a:fld>
            <a:endParaRPr lang="en-US">
              <a:solidFill>
                <a:prstClr val="black"/>
              </a:solidFill>
            </a:endParaRPr>
          </a:p>
        </p:txBody>
      </p:sp>
      <p:sp>
        <p:nvSpPr>
          <p:cNvPr id="244738" name="Rectangle 2"/>
          <p:cNvSpPr>
            <a:spLocks noGrp="1" noRot="1" noChangeAspect="1" noChangeArrowheads="1" noTextEdit="1"/>
          </p:cNvSpPr>
          <p:nvPr>
            <p:ph type="sldImg"/>
          </p:nvPr>
        </p:nvSpPr>
        <p:spPr>
          <a:xfrm>
            <a:off x="1144588" y="685800"/>
            <a:ext cx="4570412" cy="3429000"/>
          </a:xfrm>
          <a:ln/>
        </p:spPr>
      </p:sp>
      <p:sp>
        <p:nvSpPr>
          <p:cNvPr id="244739" name="Rectangle 3"/>
          <p:cNvSpPr>
            <a:spLocks noGrp="1" noChangeArrowheads="1"/>
          </p:cNvSpPr>
          <p:nvPr>
            <p:ph type="body" idx="1"/>
          </p:nvPr>
        </p:nvSpPr>
        <p:spPr>
          <a:xfrm>
            <a:off x="686098" y="4343704"/>
            <a:ext cx="5485805" cy="4113892"/>
          </a:xfrm>
        </p:spPr>
        <p:txBody>
          <a:bodyPr/>
          <a:lstStyle/>
          <a:p>
            <a:endParaRPr lang="th-TH"/>
          </a:p>
        </p:txBody>
      </p:sp>
    </p:spTree>
    <p:extLst>
      <p:ext uri="{BB962C8B-B14F-4D97-AF65-F5344CB8AC3E}">
        <p14:creationId xmlns:p14="http://schemas.microsoft.com/office/powerpoint/2010/main" val="20894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60B17-923D-4B56-B0D3-53D3FD508981}" type="slidenum">
              <a:rPr lang="en-US"/>
              <a:pPr/>
              <a:t>5</a:t>
            </a:fld>
            <a:endParaRPr lang="en-US"/>
          </a:p>
        </p:txBody>
      </p:sp>
      <p:sp>
        <p:nvSpPr>
          <p:cNvPr id="54274" name="Rectangle 2"/>
          <p:cNvSpPr>
            <a:spLocks noGrp="1" noRot="1" noChangeAspect="1" noChangeArrowheads="1" noTextEdit="1"/>
          </p:cNvSpPr>
          <p:nvPr>
            <p:ph type="sldImg"/>
          </p:nvPr>
        </p:nvSpPr>
        <p:spPr>
          <a:xfrm>
            <a:off x="1144588" y="685800"/>
            <a:ext cx="4570412" cy="3429000"/>
          </a:xfrm>
          <a:ln/>
        </p:spPr>
      </p:sp>
      <p:sp>
        <p:nvSpPr>
          <p:cNvPr id="54275" name="Rectangle 3"/>
          <p:cNvSpPr>
            <a:spLocks noGrp="1" noChangeArrowheads="1"/>
          </p:cNvSpPr>
          <p:nvPr>
            <p:ph type="body" idx="1"/>
          </p:nvPr>
        </p:nvSpPr>
        <p:spPr>
          <a:xfrm>
            <a:off x="913805" y="4343704"/>
            <a:ext cx="5030391" cy="4113892"/>
          </a:xfrm>
        </p:spPr>
        <p:txBody>
          <a:bodyPr/>
          <a:lstStyle/>
          <a:p>
            <a:endParaRPr lang="en-US"/>
          </a:p>
        </p:txBody>
      </p:sp>
    </p:spTree>
    <p:extLst>
      <p:ext uri="{BB962C8B-B14F-4D97-AF65-F5344CB8AC3E}">
        <p14:creationId xmlns:p14="http://schemas.microsoft.com/office/powerpoint/2010/main" val="361329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C4420-2C26-47AC-B584-085594CBA16F}" type="slidenum">
              <a:rPr lang="en-US"/>
              <a:pPr/>
              <a:t>31</a:t>
            </a:fld>
            <a:endParaRPr lang="en-US"/>
          </a:p>
        </p:txBody>
      </p:sp>
      <p:sp>
        <p:nvSpPr>
          <p:cNvPr id="187394" name="Rectangle 2"/>
          <p:cNvSpPr>
            <a:spLocks noGrp="1" noRot="1" noChangeAspect="1" noChangeArrowheads="1" noTextEdit="1"/>
          </p:cNvSpPr>
          <p:nvPr>
            <p:ph type="sldImg"/>
          </p:nvPr>
        </p:nvSpPr>
        <p:spPr>
          <a:xfrm>
            <a:off x="1284288" y="790575"/>
            <a:ext cx="4291012" cy="3219450"/>
          </a:xfrm>
          <a:ln/>
        </p:spPr>
      </p:sp>
      <p:sp>
        <p:nvSpPr>
          <p:cNvPr id="187395" name="Rectangle 3"/>
          <p:cNvSpPr>
            <a:spLocks noGrp="1" noChangeArrowheads="1"/>
          </p:cNvSpPr>
          <p:nvPr>
            <p:ph type="body" idx="1"/>
          </p:nvPr>
        </p:nvSpPr>
        <p:spPr>
          <a:xfrm>
            <a:off x="913805" y="4343703"/>
            <a:ext cx="5030391" cy="4115405"/>
          </a:xfrm>
        </p:spPr>
        <p:txBody>
          <a:bodyPr/>
          <a:lstStyle/>
          <a:p>
            <a:endParaRPr lang="en-US"/>
          </a:p>
        </p:txBody>
      </p:sp>
    </p:spTree>
    <p:extLst>
      <p:ext uri="{BB962C8B-B14F-4D97-AF65-F5344CB8AC3E}">
        <p14:creationId xmlns:p14="http://schemas.microsoft.com/office/powerpoint/2010/main" val="72963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C4420-2C26-47AC-B584-085594CBA16F}" type="slidenum">
              <a:rPr lang="en-US"/>
              <a:pPr/>
              <a:t>32</a:t>
            </a:fld>
            <a:endParaRPr lang="en-US"/>
          </a:p>
        </p:txBody>
      </p:sp>
      <p:sp>
        <p:nvSpPr>
          <p:cNvPr id="187394" name="Rectangle 2"/>
          <p:cNvSpPr>
            <a:spLocks noGrp="1" noRot="1" noChangeAspect="1" noChangeArrowheads="1" noTextEdit="1"/>
          </p:cNvSpPr>
          <p:nvPr>
            <p:ph type="sldImg"/>
          </p:nvPr>
        </p:nvSpPr>
        <p:spPr>
          <a:xfrm>
            <a:off x="1284288" y="790575"/>
            <a:ext cx="4291012" cy="3219450"/>
          </a:xfrm>
          <a:ln/>
        </p:spPr>
      </p:sp>
      <p:sp>
        <p:nvSpPr>
          <p:cNvPr id="187395" name="Rectangle 3"/>
          <p:cNvSpPr>
            <a:spLocks noGrp="1" noChangeArrowheads="1"/>
          </p:cNvSpPr>
          <p:nvPr>
            <p:ph type="body" idx="1"/>
          </p:nvPr>
        </p:nvSpPr>
        <p:spPr>
          <a:xfrm>
            <a:off x="913805" y="4343703"/>
            <a:ext cx="5030391" cy="4115405"/>
          </a:xfrm>
        </p:spPr>
        <p:txBody>
          <a:bodyPr/>
          <a:lstStyle/>
          <a:p>
            <a:endParaRPr lang="en-US"/>
          </a:p>
        </p:txBody>
      </p:sp>
    </p:spTree>
    <p:extLst>
      <p:ext uri="{BB962C8B-B14F-4D97-AF65-F5344CB8AC3E}">
        <p14:creationId xmlns:p14="http://schemas.microsoft.com/office/powerpoint/2010/main" val="160877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E1F78-45EB-4A55-8A64-69375C00E046}" type="slidenum">
              <a:rPr lang="en-US">
                <a:solidFill>
                  <a:prstClr val="black"/>
                </a:solidFill>
              </a:rPr>
              <a:pPr/>
              <a:t>35</a:t>
            </a:fld>
            <a:endParaRPr lang="en-US">
              <a:solidFill>
                <a:prstClr val="black"/>
              </a:solidFill>
            </a:endParaRPr>
          </a:p>
        </p:txBody>
      </p:sp>
      <p:sp>
        <p:nvSpPr>
          <p:cNvPr id="79874" name="Rectangle 2"/>
          <p:cNvSpPr>
            <a:spLocks noGrp="1" noRot="1" noChangeAspect="1" noChangeArrowheads="1" noTextEdit="1"/>
          </p:cNvSpPr>
          <p:nvPr>
            <p:ph type="sldImg"/>
          </p:nvPr>
        </p:nvSpPr>
        <p:spPr>
          <a:xfrm>
            <a:off x="1144588" y="685800"/>
            <a:ext cx="4570412" cy="3429000"/>
          </a:xfrm>
          <a:ln/>
        </p:spPr>
      </p:sp>
      <p:sp>
        <p:nvSpPr>
          <p:cNvPr id="79875" name="Rectangle 3"/>
          <p:cNvSpPr>
            <a:spLocks noGrp="1" noChangeArrowheads="1"/>
          </p:cNvSpPr>
          <p:nvPr>
            <p:ph type="body" idx="1"/>
          </p:nvPr>
        </p:nvSpPr>
        <p:spPr>
          <a:xfrm>
            <a:off x="913805" y="4343704"/>
            <a:ext cx="5030391" cy="4113892"/>
          </a:xfrm>
        </p:spPr>
        <p:txBody>
          <a:bodyPr/>
          <a:lstStyle/>
          <a:p>
            <a:endParaRPr lang="en-US"/>
          </a:p>
        </p:txBody>
      </p:sp>
    </p:spTree>
    <p:extLst>
      <p:ext uri="{BB962C8B-B14F-4D97-AF65-F5344CB8AC3E}">
        <p14:creationId xmlns:p14="http://schemas.microsoft.com/office/powerpoint/2010/main" val="3730792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9E705-0534-46B9-8A57-CC64F3236104}" type="slidenum">
              <a:rPr lang="en-US">
                <a:solidFill>
                  <a:prstClr val="black"/>
                </a:solidFill>
              </a:rPr>
              <a:pPr/>
              <a:t>36</a:t>
            </a:fld>
            <a:endParaRPr lang="en-US">
              <a:solidFill>
                <a:prstClr val="black"/>
              </a:solidFill>
            </a:endParaRPr>
          </a:p>
        </p:txBody>
      </p:sp>
      <p:sp>
        <p:nvSpPr>
          <p:cNvPr id="81922" name="Rectangle 2"/>
          <p:cNvSpPr>
            <a:spLocks noGrp="1" noRot="1" noChangeAspect="1" noChangeArrowheads="1" noTextEdit="1"/>
          </p:cNvSpPr>
          <p:nvPr>
            <p:ph type="sldImg"/>
          </p:nvPr>
        </p:nvSpPr>
        <p:spPr>
          <a:xfrm>
            <a:off x="1144588" y="685800"/>
            <a:ext cx="4570412" cy="3429000"/>
          </a:xfrm>
          <a:ln/>
        </p:spPr>
      </p:sp>
      <p:sp>
        <p:nvSpPr>
          <p:cNvPr id="81923"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356812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B4AAD-9100-4727-B484-9CFC2326B14E}" type="slidenum">
              <a:rPr lang="en-US">
                <a:solidFill>
                  <a:prstClr val="black"/>
                </a:solidFill>
              </a:rPr>
              <a:pPr/>
              <a:t>37</a:t>
            </a:fld>
            <a:endParaRPr lang="en-US">
              <a:solidFill>
                <a:prstClr val="black"/>
              </a:solidFill>
            </a:endParaRPr>
          </a:p>
        </p:txBody>
      </p:sp>
      <p:sp>
        <p:nvSpPr>
          <p:cNvPr id="86018" name="Rectangle 2"/>
          <p:cNvSpPr>
            <a:spLocks noGrp="1" noRot="1" noChangeAspect="1" noChangeArrowheads="1" noTextEdit="1"/>
          </p:cNvSpPr>
          <p:nvPr>
            <p:ph type="sldImg"/>
          </p:nvPr>
        </p:nvSpPr>
        <p:spPr>
          <a:xfrm>
            <a:off x="1144588" y="685800"/>
            <a:ext cx="4570412" cy="3429000"/>
          </a:xfrm>
          <a:ln/>
        </p:spPr>
      </p:sp>
      <p:sp>
        <p:nvSpPr>
          <p:cNvPr id="86019"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250993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3F86E-C88E-41DE-98FA-3ED9177D7A67}" type="slidenum">
              <a:rPr lang="en-US">
                <a:solidFill>
                  <a:prstClr val="black"/>
                </a:solidFill>
              </a:rPr>
              <a:pPr/>
              <a:t>38</a:t>
            </a:fld>
            <a:endParaRPr lang="en-US">
              <a:solidFill>
                <a:prstClr val="black"/>
              </a:solidFill>
            </a:endParaRPr>
          </a:p>
        </p:txBody>
      </p:sp>
      <p:sp>
        <p:nvSpPr>
          <p:cNvPr id="88066" name="Rectangle 2"/>
          <p:cNvSpPr>
            <a:spLocks noGrp="1" noRot="1" noChangeAspect="1" noChangeArrowheads="1" noTextEdit="1"/>
          </p:cNvSpPr>
          <p:nvPr>
            <p:ph type="sldImg"/>
          </p:nvPr>
        </p:nvSpPr>
        <p:spPr>
          <a:xfrm>
            <a:off x="1144588" y="685800"/>
            <a:ext cx="4570412" cy="3429000"/>
          </a:xfrm>
          <a:ln/>
        </p:spPr>
      </p:sp>
      <p:sp>
        <p:nvSpPr>
          <p:cNvPr id="88067"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136848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D4A714-AF4C-420B-A5BA-21ABF95AE932}" type="slidenum">
              <a:rPr lang="en-US">
                <a:solidFill>
                  <a:prstClr val="black"/>
                </a:solidFill>
              </a:rPr>
              <a:pPr/>
              <a:t>39</a:t>
            </a:fld>
            <a:endParaRPr lang="en-US">
              <a:solidFill>
                <a:prstClr val="black"/>
              </a:solidFill>
            </a:endParaRPr>
          </a:p>
        </p:txBody>
      </p:sp>
      <p:sp>
        <p:nvSpPr>
          <p:cNvPr id="90114" name="Rectangle 2"/>
          <p:cNvSpPr>
            <a:spLocks noGrp="1" noRot="1" noChangeAspect="1" noChangeArrowheads="1" noTextEdit="1"/>
          </p:cNvSpPr>
          <p:nvPr>
            <p:ph type="sldImg"/>
          </p:nvPr>
        </p:nvSpPr>
        <p:spPr>
          <a:xfrm>
            <a:off x="1144588" y="685800"/>
            <a:ext cx="4570412" cy="3429000"/>
          </a:xfrm>
          <a:ln/>
        </p:spPr>
      </p:sp>
      <p:sp>
        <p:nvSpPr>
          <p:cNvPr id="90115"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348132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CD392-D28B-4B78-AFDE-7B99D6EA28AE}" type="slidenum">
              <a:rPr lang="en-US">
                <a:solidFill>
                  <a:prstClr val="black"/>
                </a:solidFill>
              </a:rPr>
              <a:pPr/>
              <a:t>40</a:t>
            </a:fld>
            <a:endParaRPr lang="en-US">
              <a:solidFill>
                <a:prstClr val="black"/>
              </a:solidFill>
            </a:endParaRPr>
          </a:p>
        </p:txBody>
      </p:sp>
      <p:sp>
        <p:nvSpPr>
          <p:cNvPr id="92162" name="Rectangle 2"/>
          <p:cNvSpPr>
            <a:spLocks noGrp="1" noRot="1" noChangeAspect="1" noChangeArrowheads="1" noTextEdit="1"/>
          </p:cNvSpPr>
          <p:nvPr>
            <p:ph type="sldImg"/>
          </p:nvPr>
        </p:nvSpPr>
        <p:spPr>
          <a:xfrm>
            <a:off x="1144588" y="685800"/>
            <a:ext cx="4570412" cy="3429000"/>
          </a:xfrm>
          <a:ln/>
        </p:spPr>
      </p:sp>
      <p:sp>
        <p:nvSpPr>
          <p:cNvPr id="92163"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673208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414961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BC3C7-1F40-43BB-8A46-4DB1E7251546}" type="slidenum">
              <a:rPr lang="en-US">
                <a:solidFill>
                  <a:prstClr val="black"/>
                </a:solidFill>
              </a:rPr>
              <a:pPr/>
              <a:t>42</a:t>
            </a:fld>
            <a:endParaRPr lang="en-US">
              <a:solidFill>
                <a:prstClr val="black"/>
              </a:solidFill>
            </a:endParaRPr>
          </a:p>
        </p:txBody>
      </p:sp>
      <p:sp>
        <p:nvSpPr>
          <p:cNvPr id="195586" name="Rectangle 2"/>
          <p:cNvSpPr>
            <a:spLocks noGrp="1" noRot="1" noChangeAspect="1" noChangeArrowheads="1" noTextEdit="1"/>
          </p:cNvSpPr>
          <p:nvPr>
            <p:ph type="sldImg"/>
          </p:nvPr>
        </p:nvSpPr>
        <p:spPr>
          <a:xfrm>
            <a:off x="1144588" y="685800"/>
            <a:ext cx="4570412" cy="3429000"/>
          </a:xfrm>
          <a:ln/>
        </p:spPr>
      </p:sp>
      <p:sp>
        <p:nvSpPr>
          <p:cNvPr id="195587"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3988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04A4A8EB-7F9B-4BD7-A35B-516D06BDFCE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6953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A064DF-0DAF-4176-9CE4-1B2E3F29FBF5}" type="slidenum">
              <a:rPr lang="en-US">
                <a:solidFill>
                  <a:prstClr val="black"/>
                </a:solidFill>
              </a:rPr>
              <a:pPr/>
              <a:t>43</a:t>
            </a:fld>
            <a:endParaRPr lang="en-US">
              <a:solidFill>
                <a:prstClr val="black"/>
              </a:solidFill>
            </a:endParaRPr>
          </a:p>
        </p:txBody>
      </p:sp>
      <p:sp>
        <p:nvSpPr>
          <p:cNvPr id="261122" name="Rectangle 2"/>
          <p:cNvSpPr>
            <a:spLocks noGrp="1" noRot="1" noChangeAspect="1" noChangeArrowheads="1" noTextEdit="1"/>
          </p:cNvSpPr>
          <p:nvPr>
            <p:ph type="sldImg"/>
          </p:nvPr>
        </p:nvSpPr>
        <p:spPr>
          <a:xfrm>
            <a:off x="1144588" y="685800"/>
            <a:ext cx="4570412" cy="3429000"/>
          </a:xfrm>
          <a:ln/>
        </p:spPr>
      </p:sp>
      <p:sp>
        <p:nvSpPr>
          <p:cNvPr id="261123" name="Rectangle 3"/>
          <p:cNvSpPr>
            <a:spLocks noGrp="1" noChangeArrowheads="1"/>
          </p:cNvSpPr>
          <p:nvPr>
            <p:ph type="body" idx="1"/>
          </p:nvPr>
        </p:nvSpPr>
        <p:spPr>
          <a:xfrm>
            <a:off x="686098" y="4343704"/>
            <a:ext cx="5485805" cy="4113892"/>
          </a:xfrm>
        </p:spPr>
        <p:txBody>
          <a:bodyPr/>
          <a:lstStyle/>
          <a:p>
            <a:endParaRPr lang="en-US"/>
          </a:p>
        </p:txBody>
      </p:sp>
    </p:spTree>
    <p:extLst>
      <p:ext uri="{BB962C8B-B14F-4D97-AF65-F5344CB8AC3E}">
        <p14:creationId xmlns:p14="http://schemas.microsoft.com/office/powerpoint/2010/main" val="324486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09741-3195-48A3-9DE3-ECF4F3311A14}" type="slidenum">
              <a:rPr lang="en-US">
                <a:solidFill>
                  <a:prstClr val="black"/>
                </a:solidFill>
              </a:rPr>
              <a:pPr/>
              <a:t>45</a:t>
            </a:fld>
            <a:endParaRPr lang="en-US">
              <a:solidFill>
                <a:prstClr val="black"/>
              </a:solidFill>
            </a:endParaRPr>
          </a:p>
        </p:txBody>
      </p:sp>
      <p:sp>
        <p:nvSpPr>
          <p:cNvPr id="328706" name="Rectangle 2"/>
          <p:cNvSpPr>
            <a:spLocks noGrp="1" noRot="1" noChangeAspect="1" noTextEdit="1"/>
          </p:cNvSpPr>
          <p:nvPr>
            <p:ph type="sldImg"/>
          </p:nvPr>
        </p:nvSpPr>
        <p:spPr>
          <a:xfrm>
            <a:off x="1144588" y="685800"/>
            <a:ext cx="4570412" cy="3429000"/>
          </a:xfrm>
          <a:ln/>
          <a:extLst>
            <a:ext uri="{909E8E84-426E-40DD-AFC4-6F175D3DCCD1}">
              <a14:hiddenFill xmlns:a14="http://schemas.microsoft.com/office/drawing/2010/main">
                <a:noFill/>
              </a14:hiddenFill>
            </a:ext>
          </a:extLst>
        </p:spPr>
      </p:sp>
      <p:sp>
        <p:nvSpPr>
          <p:cNvPr id="328707" name="Rectangle 3"/>
          <p:cNvSpPr>
            <a:spLocks noGrp="1"/>
          </p:cNvSpPr>
          <p:nvPr>
            <p:ph type="body" idx="1"/>
          </p:nvPr>
        </p:nvSpPr>
        <p:spPr>
          <a:xfrm>
            <a:off x="686098" y="4343704"/>
            <a:ext cx="5485805" cy="4113892"/>
          </a:xfrm>
        </p:spPr>
        <p:txBody>
          <a:bodyPr lIns="91432" tIns="45716" rIns="91432" bIns="45716"/>
          <a:lstStyle/>
          <a:p>
            <a:endParaRPr lang="en-US"/>
          </a:p>
        </p:txBody>
      </p:sp>
    </p:spTree>
    <p:extLst>
      <p:ext uri="{BB962C8B-B14F-4D97-AF65-F5344CB8AC3E}">
        <p14:creationId xmlns:p14="http://schemas.microsoft.com/office/powerpoint/2010/main" val="2500490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43000" y="685800"/>
            <a:ext cx="4572000" cy="3429000"/>
          </a:xfrm>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120148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7E550-BA90-408F-89C3-C2B9D5D70648}" type="slidenum">
              <a:rPr lang="en-US" altLang="en-US"/>
              <a:pPr/>
              <a:t>53</a:t>
            </a:fld>
            <a:endParaRPr lang="en-US" altLang="en-US"/>
          </a:p>
        </p:txBody>
      </p:sp>
      <p:sp>
        <p:nvSpPr>
          <p:cNvPr id="104450" name="Rectangle 2"/>
          <p:cNvSpPr>
            <a:spLocks noGrp="1" noRot="1" noChangeAspect="1" noChangeArrowheads="1" noTextEdit="1"/>
          </p:cNvSpPr>
          <p:nvPr>
            <p:ph type="sldImg"/>
          </p:nvPr>
        </p:nvSpPr>
        <p:spPr>
          <a:xfrm>
            <a:off x="1258888" y="722313"/>
            <a:ext cx="4799012" cy="3598862"/>
          </a:xfrm>
          <a:ln/>
        </p:spPr>
      </p:sp>
      <p:sp>
        <p:nvSpPr>
          <p:cNvPr id="104451"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3083141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06FD4-AED0-4D74-9C06-5D5444BD0471}" type="slidenum">
              <a:rPr lang="en-US" altLang="en-US"/>
              <a:pPr/>
              <a:t>54</a:t>
            </a:fld>
            <a:endParaRPr lang="en-US" altLang="en-US"/>
          </a:p>
        </p:txBody>
      </p:sp>
      <p:sp>
        <p:nvSpPr>
          <p:cNvPr id="207874" name="Rectangle 2"/>
          <p:cNvSpPr>
            <a:spLocks noGrp="1" noRot="1" noChangeAspect="1" noChangeArrowheads="1" noTextEdit="1"/>
          </p:cNvSpPr>
          <p:nvPr>
            <p:ph type="sldImg"/>
          </p:nvPr>
        </p:nvSpPr>
        <p:spPr>
          <a:xfrm>
            <a:off x="1257300" y="720725"/>
            <a:ext cx="4800600" cy="3600450"/>
          </a:xfrm>
          <a:ln/>
        </p:spPr>
      </p:sp>
      <p:sp>
        <p:nvSpPr>
          <p:cNvPr id="207875" name="Rectangle 3"/>
          <p:cNvSpPr>
            <a:spLocks noGrp="1" noChangeArrowheads="1"/>
          </p:cNvSpPr>
          <p:nvPr>
            <p:ph type="body" idx="1"/>
          </p:nvPr>
        </p:nvSpPr>
        <p:spPr>
          <a:xfrm>
            <a:off x="974725" y="4560888"/>
            <a:ext cx="5365750" cy="4319587"/>
          </a:xfrm>
        </p:spPr>
        <p:txBody>
          <a:bodyPr/>
          <a:lstStyle/>
          <a:p>
            <a:endParaRPr lang="en-US" altLang="en-US"/>
          </a:p>
        </p:txBody>
      </p:sp>
    </p:spTree>
    <p:extLst>
      <p:ext uri="{BB962C8B-B14F-4D97-AF65-F5344CB8AC3E}">
        <p14:creationId xmlns:p14="http://schemas.microsoft.com/office/powerpoint/2010/main" val="2071576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EB8BDA-BE2D-432F-828D-7CECACE04828}" type="slidenum">
              <a:rPr lang="en-US" altLang="en-US"/>
              <a:pPr/>
              <a:t>55</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7382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AEA73-1577-469C-B549-CDFB710EF9A3}" type="slidenum">
              <a:rPr lang="en-US" altLang="en-US"/>
              <a:pPr/>
              <a:t>57</a:t>
            </a:fld>
            <a:endParaRPr lang="en-US" altLang="en-US"/>
          </a:p>
        </p:txBody>
      </p:sp>
      <p:sp>
        <p:nvSpPr>
          <p:cNvPr id="129026" name="Rectangle 2"/>
          <p:cNvSpPr>
            <a:spLocks noGrp="1" noRot="1" noChangeAspect="1" noChangeArrowheads="1" noTextEdit="1"/>
          </p:cNvSpPr>
          <p:nvPr>
            <p:ph type="sldImg"/>
          </p:nvPr>
        </p:nvSpPr>
        <p:spPr>
          <a:xfrm>
            <a:off x="1257300" y="720725"/>
            <a:ext cx="4800600" cy="3600450"/>
          </a:xfrm>
          <a:ln/>
        </p:spPr>
      </p:sp>
      <p:sp>
        <p:nvSpPr>
          <p:cNvPr id="129027" name="Rectangle 3"/>
          <p:cNvSpPr>
            <a:spLocks noGrp="1" noChangeArrowheads="1"/>
          </p:cNvSpPr>
          <p:nvPr>
            <p:ph type="body" idx="1"/>
          </p:nvPr>
        </p:nvSpPr>
        <p:spPr>
          <a:xfrm>
            <a:off x="974725" y="4560888"/>
            <a:ext cx="5365750" cy="4319587"/>
          </a:xfrm>
        </p:spPr>
        <p:txBody>
          <a:bodyPr/>
          <a:lstStyle/>
          <a:p>
            <a:endParaRPr lang="en-GB" altLang="en-US"/>
          </a:p>
        </p:txBody>
      </p:sp>
    </p:spTree>
    <p:extLst>
      <p:ext uri="{BB962C8B-B14F-4D97-AF65-F5344CB8AC3E}">
        <p14:creationId xmlns:p14="http://schemas.microsoft.com/office/powerpoint/2010/main" val="3123146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F0A20-6873-4ECE-8ED2-A5A148AEF01C}" type="slidenum">
              <a:rPr lang="en-US" altLang="en-US"/>
              <a:pPr/>
              <a:t>59</a:t>
            </a:fld>
            <a:endParaRPr lang="en-US" altLang="en-US"/>
          </a:p>
        </p:txBody>
      </p:sp>
      <p:sp>
        <p:nvSpPr>
          <p:cNvPr id="131074" name="Rectangle 2"/>
          <p:cNvSpPr>
            <a:spLocks noGrp="1" noRot="1" noChangeAspect="1" noChangeArrowheads="1" noTextEdit="1"/>
          </p:cNvSpPr>
          <p:nvPr>
            <p:ph type="sldImg"/>
          </p:nvPr>
        </p:nvSpPr>
        <p:spPr>
          <a:xfrm>
            <a:off x="1258888" y="722313"/>
            <a:ext cx="4799012" cy="3598862"/>
          </a:xfrm>
          <a:ln/>
        </p:spPr>
      </p:sp>
      <p:sp>
        <p:nvSpPr>
          <p:cNvPr id="131075"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557547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B46EC-0004-469D-B4D6-2B562F96AE58}" type="slidenum">
              <a:rPr lang="en-US" altLang="en-US"/>
              <a:pPr/>
              <a:t>61</a:t>
            </a:fld>
            <a:endParaRPr lang="en-US" altLang="en-US"/>
          </a:p>
        </p:txBody>
      </p:sp>
      <p:sp>
        <p:nvSpPr>
          <p:cNvPr id="203778" name="Rectangle 2"/>
          <p:cNvSpPr>
            <a:spLocks noGrp="1" noRot="1" noChangeAspect="1" noChangeArrowheads="1" noTextEdit="1"/>
          </p:cNvSpPr>
          <p:nvPr>
            <p:ph type="sldImg"/>
          </p:nvPr>
        </p:nvSpPr>
        <p:spPr>
          <a:xfrm>
            <a:off x="1257300" y="720725"/>
            <a:ext cx="4800600" cy="3600450"/>
          </a:xfrm>
          <a:ln/>
        </p:spPr>
      </p:sp>
      <p:sp>
        <p:nvSpPr>
          <p:cNvPr id="203779" name="Rectangle 3"/>
          <p:cNvSpPr>
            <a:spLocks noGrp="1" noChangeArrowheads="1"/>
          </p:cNvSpPr>
          <p:nvPr>
            <p:ph type="body" idx="1"/>
          </p:nvPr>
        </p:nvSpPr>
        <p:spPr>
          <a:xfrm>
            <a:off x="974725" y="4560888"/>
            <a:ext cx="5365750" cy="4319587"/>
          </a:xfrm>
        </p:spPr>
        <p:txBody>
          <a:bodyPr/>
          <a:lstStyle/>
          <a:p>
            <a:endParaRPr lang="en-US" altLang="en-US"/>
          </a:p>
        </p:txBody>
      </p:sp>
    </p:spTree>
    <p:extLst>
      <p:ext uri="{BB962C8B-B14F-4D97-AF65-F5344CB8AC3E}">
        <p14:creationId xmlns:p14="http://schemas.microsoft.com/office/powerpoint/2010/main" val="3068083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1F809-CEA1-4793-A870-C2CC66CC442F}" type="slidenum">
              <a:rPr lang="en-US" altLang="en-US"/>
              <a:pPr/>
              <a:t>62</a:t>
            </a:fld>
            <a:endParaRPr lang="en-US" altLang="en-US"/>
          </a:p>
        </p:txBody>
      </p:sp>
      <p:sp>
        <p:nvSpPr>
          <p:cNvPr id="209922" name="Rectangle 2"/>
          <p:cNvSpPr>
            <a:spLocks noGrp="1" noRot="1" noChangeAspect="1" noChangeArrowheads="1" noTextEdit="1"/>
          </p:cNvSpPr>
          <p:nvPr>
            <p:ph type="sldImg"/>
          </p:nvPr>
        </p:nvSpPr>
        <p:spPr>
          <a:xfrm>
            <a:off x="1257300" y="720725"/>
            <a:ext cx="4800600" cy="3600450"/>
          </a:xfrm>
          <a:ln/>
        </p:spPr>
      </p:sp>
      <p:sp>
        <p:nvSpPr>
          <p:cNvPr id="209923" name="Rectangle 3"/>
          <p:cNvSpPr>
            <a:spLocks noGrp="1" noChangeArrowheads="1"/>
          </p:cNvSpPr>
          <p:nvPr>
            <p:ph type="body" idx="1"/>
          </p:nvPr>
        </p:nvSpPr>
        <p:spPr>
          <a:xfrm>
            <a:off x="974725" y="4560888"/>
            <a:ext cx="5365750" cy="4319587"/>
          </a:xfrm>
        </p:spPr>
        <p:txBody>
          <a:bodyPr/>
          <a:lstStyle/>
          <a:p>
            <a:endParaRPr lang="en-US" altLang="en-US"/>
          </a:p>
        </p:txBody>
      </p:sp>
    </p:spTree>
    <p:extLst>
      <p:ext uri="{BB962C8B-B14F-4D97-AF65-F5344CB8AC3E}">
        <p14:creationId xmlns:p14="http://schemas.microsoft.com/office/powerpoint/2010/main" val="264109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04C700B8-A55C-4BFA-B294-EE206263AB02}"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19519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BE22C-3CD6-4E90-96A9-4CB7736469E6}" type="slidenum">
              <a:rPr lang="en-US" altLang="en-US"/>
              <a:pPr/>
              <a:t>63</a:t>
            </a:fld>
            <a:endParaRPr lang="en-US" altLang="en-US"/>
          </a:p>
        </p:txBody>
      </p:sp>
      <p:sp>
        <p:nvSpPr>
          <p:cNvPr id="135170" name="Rectangle 2"/>
          <p:cNvSpPr>
            <a:spLocks noGrp="1" noRot="1" noChangeAspect="1" noChangeArrowheads="1" noTextEdit="1"/>
          </p:cNvSpPr>
          <p:nvPr>
            <p:ph type="sldImg"/>
          </p:nvPr>
        </p:nvSpPr>
        <p:spPr>
          <a:xfrm>
            <a:off x="1258888" y="722313"/>
            <a:ext cx="4799012" cy="3598862"/>
          </a:xfrm>
          <a:ln/>
        </p:spPr>
      </p:sp>
      <p:sp>
        <p:nvSpPr>
          <p:cNvPr id="135171"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379779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599DD-82A9-4D55-BFCB-C5F475908F9D}" type="slidenum">
              <a:rPr lang="en-US" altLang="en-US"/>
              <a:pPr/>
              <a:t>64</a:t>
            </a:fld>
            <a:endParaRPr lang="en-US" altLang="en-US"/>
          </a:p>
        </p:txBody>
      </p:sp>
      <p:sp>
        <p:nvSpPr>
          <p:cNvPr id="137218" name="Rectangle 2"/>
          <p:cNvSpPr>
            <a:spLocks noGrp="1" noRot="1" noChangeAspect="1" noChangeArrowheads="1" noTextEdit="1"/>
          </p:cNvSpPr>
          <p:nvPr>
            <p:ph type="sldImg"/>
          </p:nvPr>
        </p:nvSpPr>
        <p:spPr>
          <a:xfrm>
            <a:off x="1258888" y="722313"/>
            <a:ext cx="4799012" cy="3598862"/>
          </a:xfrm>
          <a:ln/>
        </p:spPr>
      </p:sp>
      <p:sp>
        <p:nvSpPr>
          <p:cNvPr id="137219"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3558505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F9DCA-7ADF-4270-961A-010ACFE3B294}" type="slidenum">
              <a:rPr lang="en-US" altLang="en-US"/>
              <a:pPr/>
              <a:t>65</a:t>
            </a:fld>
            <a:endParaRPr lang="en-US" altLang="en-US"/>
          </a:p>
        </p:txBody>
      </p:sp>
      <p:sp>
        <p:nvSpPr>
          <p:cNvPr id="139266" name="Rectangle 2"/>
          <p:cNvSpPr>
            <a:spLocks noGrp="1" noRot="1" noChangeAspect="1" noChangeArrowheads="1" noTextEdit="1"/>
          </p:cNvSpPr>
          <p:nvPr>
            <p:ph type="sldImg"/>
          </p:nvPr>
        </p:nvSpPr>
        <p:spPr>
          <a:xfrm>
            <a:off x="1258888" y="722313"/>
            <a:ext cx="4799012" cy="3598862"/>
          </a:xfrm>
          <a:ln/>
        </p:spPr>
      </p:sp>
      <p:sp>
        <p:nvSpPr>
          <p:cNvPr id="139267"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543005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EFDED-A7E3-45EB-AF40-F98E3305C07A}" type="slidenum">
              <a:rPr lang="en-US" altLang="en-US"/>
              <a:pPr/>
              <a:t>66</a:t>
            </a:fld>
            <a:endParaRPr lang="en-US" altLang="en-US"/>
          </a:p>
        </p:txBody>
      </p:sp>
      <p:sp>
        <p:nvSpPr>
          <p:cNvPr id="141314" name="Rectangle 2"/>
          <p:cNvSpPr>
            <a:spLocks noGrp="1" noRot="1" noChangeAspect="1" noChangeArrowheads="1" noTextEdit="1"/>
          </p:cNvSpPr>
          <p:nvPr>
            <p:ph type="sldImg"/>
          </p:nvPr>
        </p:nvSpPr>
        <p:spPr>
          <a:xfrm>
            <a:off x="1258888" y="722313"/>
            <a:ext cx="4799012" cy="3598862"/>
          </a:xfrm>
          <a:ln/>
        </p:spPr>
      </p:sp>
      <p:sp>
        <p:nvSpPr>
          <p:cNvPr id="141315" name="Rectangle 3"/>
          <p:cNvSpPr>
            <a:spLocks noGrp="1" noChangeArrowheads="1"/>
          </p:cNvSpPr>
          <p:nvPr>
            <p:ph type="body" idx="1"/>
          </p:nvPr>
        </p:nvSpPr>
        <p:spPr>
          <a:xfrm>
            <a:off x="974725" y="4559300"/>
            <a:ext cx="5365750" cy="4319588"/>
          </a:xfrm>
        </p:spPr>
        <p:txBody>
          <a:bodyPr/>
          <a:lstStyle/>
          <a:p>
            <a:endParaRPr lang="en-US" altLang="en-US"/>
          </a:p>
        </p:txBody>
      </p:sp>
    </p:spTree>
    <p:extLst>
      <p:ext uri="{BB962C8B-B14F-4D97-AF65-F5344CB8AC3E}">
        <p14:creationId xmlns:p14="http://schemas.microsoft.com/office/powerpoint/2010/main" val="425128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8AFDB-B6FC-45D7-88D8-D9C9CF97B602}" type="slidenum">
              <a:rPr lang="en-US" altLang="en-US"/>
              <a:pPr/>
              <a:t>68</a:t>
            </a:fld>
            <a:endParaRPr lang="en-US" altLang="en-US"/>
          </a:p>
        </p:txBody>
      </p:sp>
      <p:sp>
        <p:nvSpPr>
          <p:cNvPr id="110594" name="Rectangle 2"/>
          <p:cNvSpPr>
            <a:spLocks noGrp="1" noRot="1" noChangeAspect="1" noChangeArrowheads="1" noTextEdit="1"/>
          </p:cNvSpPr>
          <p:nvPr>
            <p:ph type="sldImg"/>
          </p:nvPr>
        </p:nvSpPr>
        <p:spPr>
          <a:xfrm>
            <a:off x="1257300" y="720725"/>
            <a:ext cx="4800600" cy="3600450"/>
          </a:xfrm>
          <a:ln/>
        </p:spPr>
      </p:sp>
      <p:sp>
        <p:nvSpPr>
          <p:cNvPr id="110595" name="Rectangle 3"/>
          <p:cNvSpPr>
            <a:spLocks noGrp="1" noChangeArrowheads="1"/>
          </p:cNvSpPr>
          <p:nvPr>
            <p:ph type="body" idx="1"/>
          </p:nvPr>
        </p:nvSpPr>
        <p:spPr>
          <a:xfrm>
            <a:off x="731838" y="4560888"/>
            <a:ext cx="5851525" cy="4319587"/>
          </a:xfrm>
        </p:spPr>
        <p:txBody>
          <a:bodyPr/>
          <a:lstStyle/>
          <a:p>
            <a:endParaRPr lang="en-US" altLang="en-US"/>
          </a:p>
        </p:txBody>
      </p:sp>
    </p:spTree>
    <p:extLst>
      <p:ext uri="{BB962C8B-B14F-4D97-AF65-F5344CB8AC3E}">
        <p14:creationId xmlns:p14="http://schemas.microsoft.com/office/powerpoint/2010/main" val="2645952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AutoShape 1"/>
          <p:cNvSpPr>
            <a:spLocks noChangeArrowheads="1"/>
          </p:cNvSpPr>
          <p:nvPr/>
        </p:nvSpPr>
        <p:spPr bwMode="auto">
          <a:xfrm>
            <a:off x="4203" y="-1205057"/>
            <a:ext cx="1400" cy="10344728"/>
          </a:xfrm>
          <a:prstGeom prst="roundRect">
            <a:avLst>
              <a:gd name="adj" fmla="val 50000"/>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4034" name="Rectangle 2"/>
          <p:cNvSpPr txBox="1">
            <a:spLocks noGrp="1" noChangeArrowheads="1"/>
          </p:cNvSpPr>
          <p:nvPr>
            <p:ph type="body"/>
          </p:nvPr>
        </p:nvSpPr>
        <p:spPr bwMode="auto">
          <a:xfrm>
            <a:off x="914681" y="4343977"/>
            <a:ext cx="5030040" cy="411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403249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55"/>
          <p:cNvSpPr>
            <a:spLocks noGrp="1" noChangeArrowheads="1"/>
          </p:cNvSpPr>
          <p:nvPr>
            <p:ph type="sldNum" sz="quarter" idx="4294967295"/>
          </p:nvPr>
        </p:nvSpPr>
        <p:spPr bwMode="auto">
          <a:xfrm>
            <a:off x="4143312" y="9119274"/>
            <a:ext cx="3170248" cy="4803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80" tIns="47491" rIns="94980" bIns="47491"/>
          <a:lstStyle>
            <a:lvl1pPr>
              <a:defRPr sz="2100">
                <a:solidFill>
                  <a:schemeClr val="tx1"/>
                </a:solidFill>
                <a:latin typeface="Times New Roman" pitchFamily="18" charset="0"/>
                <a:ea typeface="ＭＳ Ｐゴシック" pitchFamily="50" charset="-128"/>
              </a:defRPr>
            </a:lvl1pPr>
            <a:lvl2pPr marL="763010" indent="-293465">
              <a:defRPr sz="2100">
                <a:solidFill>
                  <a:schemeClr val="tx1"/>
                </a:solidFill>
                <a:latin typeface="Times New Roman" pitchFamily="18" charset="0"/>
                <a:ea typeface="ＭＳ Ｐゴシック" pitchFamily="50" charset="-128"/>
              </a:defRPr>
            </a:lvl2pPr>
            <a:lvl3pPr marL="1173861" indent="-234772">
              <a:defRPr sz="2100">
                <a:solidFill>
                  <a:schemeClr val="tx1"/>
                </a:solidFill>
                <a:latin typeface="Times New Roman" pitchFamily="18" charset="0"/>
                <a:ea typeface="ＭＳ Ｐゴシック" pitchFamily="50" charset="-128"/>
              </a:defRPr>
            </a:lvl3pPr>
            <a:lvl4pPr marL="1643405" indent="-234772">
              <a:defRPr sz="2100">
                <a:solidFill>
                  <a:schemeClr val="tx1"/>
                </a:solidFill>
                <a:latin typeface="Times New Roman" pitchFamily="18" charset="0"/>
                <a:ea typeface="ＭＳ Ｐゴシック" pitchFamily="50" charset="-128"/>
              </a:defRPr>
            </a:lvl4pPr>
            <a:lvl5pPr marL="2112950" indent="-234772">
              <a:defRPr sz="2100">
                <a:solidFill>
                  <a:schemeClr val="tx1"/>
                </a:solidFill>
                <a:latin typeface="Times New Roman" pitchFamily="18" charset="0"/>
                <a:ea typeface="ＭＳ Ｐゴシック" pitchFamily="50" charset="-128"/>
              </a:defRPr>
            </a:lvl5pPr>
            <a:lvl6pPr marL="2582494" indent="-234772" eaLnBrk="0" fontAlgn="base" hangingPunct="0">
              <a:spcBef>
                <a:spcPct val="0"/>
              </a:spcBef>
              <a:spcAft>
                <a:spcPct val="0"/>
              </a:spcAft>
              <a:defRPr sz="2100">
                <a:solidFill>
                  <a:schemeClr val="tx1"/>
                </a:solidFill>
                <a:latin typeface="Times New Roman" pitchFamily="18" charset="0"/>
                <a:ea typeface="ＭＳ Ｐゴシック" pitchFamily="50" charset="-128"/>
              </a:defRPr>
            </a:lvl6pPr>
            <a:lvl7pPr marL="3052039" indent="-234772" eaLnBrk="0" fontAlgn="base" hangingPunct="0">
              <a:spcBef>
                <a:spcPct val="0"/>
              </a:spcBef>
              <a:spcAft>
                <a:spcPct val="0"/>
              </a:spcAft>
              <a:defRPr sz="2100">
                <a:solidFill>
                  <a:schemeClr val="tx1"/>
                </a:solidFill>
                <a:latin typeface="Times New Roman" pitchFamily="18" charset="0"/>
                <a:ea typeface="ＭＳ Ｐゴシック" pitchFamily="50" charset="-128"/>
              </a:defRPr>
            </a:lvl7pPr>
            <a:lvl8pPr marL="3521583" indent="-234772" eaLnBrk="0" fontAlgn="base" hangingPunct="0">
              <a:spcBef>
                <a:spcPct val="0"/>
              </a:spcBef>
              <a:spcAft>
                <a:spcPct val="0"/>
              </a:spcAft>
              <a:defRPr sz="2100">
                <a:solidFill>
                  <a:schemeClr val="tx1"/>
                </a:solidFill>
                <a:latin typeface="Times New Roman" pitchFamily="18" charset="0"/>
                <a:ea typeface="ＭＳ Ｐゴシック" pitchFamily="50" charset="-128"/>
              </a:defRPr>
            </a:lvl8pPr>
            <a:lvl9pPr marL="3991127" indent="-234772" eaLnBrk="0" fontAlgn="base" hangingPunct="0">
              <a:spcBef>
                <a:spcPct val="0"/>
              </a:spcBef>
              <a:spcAft>
                <a:spcPct val="0"/>
              </a:spcAft>
              <a:defRPr sz="2100">
                <a:solidFill>
                  <a:schemeClr val="tx1"/>
                </a:solidFill>
                <a:latin typeface="Times New Roman" pitchFamily="18" charset="0"/>
                <a:ea typeface="ＭＳ Ｐゴシック" pitchFamily="50" charset="-128"/>
              </a:defRPr>
            </a:lvl9pPr>
          </a:lstStyle>
          <a:p>
            <a:fld id="{759317D6-81ED-4A81-8717-83E63F5F7A17}" type="slidenum">
              <a:rPr lang="en-US" altLang="ja-JP">
                <a:solidFill>
                  <a:prstClr val="black"/>
                </a:solidFill>
              </a:rPr>
              <a:pPr/>
              <a:t>71</a:t>
            </a:fld>
            <a:endParaRPr lang="en-US" altLang="ja-JP">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43527" y="4558015"/>
            <a:ext cx="5876117" cy="431137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5974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C50C88BA-FBCE-4F88-B7F1-3D7A66AF965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294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3865263D-F61A-4494-97DC-0832B1D8578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520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D9F1283-A01C-40CA-8325-C86C1BED4992}"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047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44D073B-03BA-441B-BC4D-3F1A3908BDF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261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04A4A8EB-7F9B-4BD7-A35B-516D06BDFCE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7731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1752108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30710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4290089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00A281-6823-4EBC-A128-19AFF7712E74}" type="slidenum">
              <a:rPr lang="en-US"/>
              <a:pPr>
                <a:defRPr/>
              </a:pPr>
              <a:t>‹#›</a:t>
            </a:fld>
            <a:endParaRPr lang="en-US"/>
          </a:p>
        </p:txBody>
      </p:sp>
    </p:spTree>
    <p:extLst>
      <p:ext uri="{BB962C8B-B14F-4D97-AF65-F5344CB8AC3E}">
        <p14:creationId xmlns:p14="http://schemas.microsoft.com/office/powerpoint/2010/main" val="2658058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709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66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789695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704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86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4722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5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418674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7158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11675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281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905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55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598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spcBef>
                <a:spcPts val="400"/>
              </a:spcBef>
              <a:buSzPct val="75000"/>
              <a:buFont typeface="Times New Roman" panose="02020603050405020304" pitchFamily="18" charset="0"/>
              <a:buChar char="■"/>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74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82151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spcBef>
                <a:spcPts val="400"/>
              </a:spcBef>
              <a:defRPr/>
            </a:lvl1pPr>
            <a:lvl2pPr marL="742950" indent="-285750">
              <a:spcBef>
                <a:spcPts val="400"/>
              </a:spcBef>
              <a:buSzPct val="75000"/>
              <a:buFont typeface="Wingdings" panose="05000000000000000000" pitchFamily="2" charset="2"/>
              <a:buChar char="q"/>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spcBef>
                <a:spcPts val="400"/>
              </a:spcBef>
              <a:defRPr/>
            </a:lvl1pPr>
            <a:lvl2pPr marL="742950" indent="-285750">
              <a:spcBef>
                <a:spcPts val="400"/>
              </a:spcBef>
              <a:buSzPct val="75000"/>
              <a:buFont typeface="Wingdings" panose="05000000000000000000" pitchFamily="2" charset="2"/>
              <a:buChar char="q"/>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05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lvl2pPr marL="742950" indent="-285750">
              <a:buSzPct val="75000"/>
              <a:buFont typeface="Wingdings" panose="05000000000000000000" pitchFamily="2" charset="2"/>
              <a:buChar char="q"/>
              <a:defRPr/>
            </a:lvl2pPr>
            <a:lvl3pPr marL="1143000" indent="-228600">
              <a:buSzPct val="75000"/>
              <a:buFont typeface="Wingdings" panose="05000000000000000000" pitchFamily="2" charset="2"/>
              <a:buChar char="q"/>
              <a:defRPr/>
            </a:lvl3pPr>
            <a:lvl4pPr marL="1600200" indent="-228600">
              <a:buSzPct val="75000"/>
              <a:buFont typeface="Wingdings" panose="05000000000000000000" pitchFamily="2" charset="2"/>
              <a:buChar char="q"/>
              <a:defRPr/>
            </a:lvl4pPr>
            <a:lvl5pPr marL="2057400" indent="-228600">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lvl2pPr marL="742950" indent="-285750">
              <a:buSzPct val="75000"/>
              <a:buFont typeface="Wingdings" panose="05000000000000000000" pitchFamily="2" charset="2"/>
              <a:buChar char="q"/>
              <a:defRPr/>
            </a:lvl2pPr>
            <a:lvl3pPr marL="1143000" indent="-228600">
              <a:buSzPct val="75000"/>
              <a:buFont typeface="Wingdings" panose="05000000000000000000" pitchFamily="2" charset="2"/>
              <a:buChar char="q"/>
              <a:defRPr/>
            </a:lvl3pPr>
            <a:lvl4pPr marL="1600200" indent="-228600">
              <a:buSzPct val="75000"/>
              <a:buFont typeface="Wingdings" panose="05000000000000000000" pitchFamily="2" charset="2"/>
              <a:buChar char="q"/>
              <a:defRPr/>
            </a:lvl4pPr>
            <a:lvl5pPr marL="2057400" indent="-228600">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7078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810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4127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62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marL="742950" indent="-285750">
              <a:buSzPct val="75000"/>
              <a:buFont typeface="Wingdings" panose="05000000000000000000" pitchFamily="2" charset="2"/>
              <a:buChar char="q"/>
              <a:defRPr sz="2800"/>
            </a:lvl2pPr>
            <a:lvl3pPr marL="1143000" indent="-228600">
              <a:buSzPct val="75000"/>
              <a:buFont typeface="Wingdings" panose="05000000000000000000" pitchFamily="2" charset="2"/>
              <a:buChar char="q"/>
              <a:defRPr sz="2400"/>
            </a:lvl3pPr>
            <a:lvl4pPr marL="1600200" indent="-228600">
              <a:buSzPct val="75000"/>
              <a:buFont typeface="Wingdings" panose="05000000000000000000" pitchFamily="2" charset="2"/>
              <a:buChar char="q"/>
              <a:defRPr sz="2000"/>
            </a:lvl4pPr>
            <a:lvl5pPr marL="2057400" indent="-228600">
              <a:buSzPct val="75000"/>
              <a:buFont typeface="Wingdings" panose="05000000000000000000" pitchFamily="2" charset="2"/>
              <a:buChar char="q"/>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7434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2389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8414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905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035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811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482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13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811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204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9685CDB-73A4-463F-835C-1817759A86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928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and Vertical Text">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a:off x="611188" y="657225"/>
            <a:ext cx="7921625" cy="1793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400" dirty="0">
              <a:solidFill>
                <a:srgbClr val="000000"/>
              </a:solidFill>
              <a:latin typeface="Times New Roman" pitchFamily="18" charset="0"/>
              <a:cs typeface="Arial" pitchFamily="34" charset="0"/>
            </a:endParaRPr>
          </a:p>
        </p:txBody>
      </p:sp>
      <p:cxnSp>
        <p:nvCxnSpPr>
          <p:cNvPr id="9" name="Straight Connector 10"/>
          <p:cNvCxnSpPr>
            <a:cxnSpLocks noChangeShapeType="1"/>
          </p:cNvCxnSpPr>
          <p:nvPr userDrawn="1"/>
        </p:nvCxnSpPr>
        <p:spPr bwMode="auto">
          <a:xfrm>
            <a:off x="739775" y="3357214"/>
            <a:ext cx="7561263" cy="0"/>
          </a:xfrm>
          <a:prstGeom prst="line">
            <a:avLst/>
          </a:prstGeom>
          <a:noFill/>
          <a:ln w="57150" algn="ctr">
            <a:solidFill>
              <a:srgbClr val="33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12"/>
          <p:cNvCxnSpPr>
            <a:cxnSpLocks noChangeShapeType="1"/>
          </p:cNvCxnSpPr>
          <p:nvPr userDrawn="1"/>
        </p:nvCxnSpPr>
        <p:spPr bwMode="auto">
          <a:xfrm flipH="1">
            <a:off x="4583289" y="260350"/>
            <a:ext cx="60150" cy="6411383"/>
          </a:xfrm>
          <a:prstGeom prst="line">
            <a:avLst/>
          </a:prstGeom>
          <a:noFill/>
          <a:ln w="57150" algn="ctr">
            <a:solidFill>
              <a:srgbClr val="33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9"/>
          <p:cNvSpPr>
            <a:spLocks noChangeArrowheads="1"/>
          </p:cNvSpPr>
          <p:nvPr userDrawn="1"/>
        </p:nvSpPr>
        <p:spPr bwMode="auto">
          <a:xfrm>
            <a:off x="1630363" y="325438"/>
            <a:ext cx="1558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The Challenge</a:t>
            </a:r>
          </a:p>
        </p:txBody>
      </p:sp>
      <p:sp>
        <p:nvSpPr>
          <p:cNvPr id="12" name="Rectangle 21"/>
          <p:cNvSpPr>
            <a:spLocks noChangeArrowheads="1"/>
          </p:cNvSpPr>
          <p:nvPr userDrawn="1"/>
        </p:nvSpPr>
        <p:spPr bwMode="auto">
          <a:xfrm>
            <a:off x="5959475" y="346075"/>
            <a:ext cx="1508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The Approach</a:t>
            </a:r>
          </a:p>
        </p:txBody>
      </p:sp>
      <p:sp>
        <p:nvSpPr>
          <p:cNvPr id="13" name="Rectangle 22"/>
          <p:cNvSpPr>
            <a:spLocks noChangeArrowheads="1"/>
          </p:cNvSpPr>
          <p:nvPr userDrawn="1"/>
        </p:nvSpPr>
        <p:spPr bwMode="auto">
          <a:xfrm>
            <a:off x="1263650" y="3517551"/>
            <a:ext cx="2595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Advantages of Approach</a:t>
            </a:r>
          </a:p>
        </p:txBody>
      </p:sp>
      <p:sp>
        <p:nvSpPr>
          <p:cNvPr id="14" name="Rectangle 23"/>
          <p:cNvSpPr>
            <a:spLocks noChangeArrowheads="1"/>
          </p:cNvSpPr>
          <p:nvPr userDrawn="1"/>
        </p:nvSpPr>
        <p:spPr bwMode="auto">
          <a:xfrm>
            <a:off x="5834063" y="3525489"/>
            <a:ext cx="1751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What is Learned</a:t>
            </a:r>
          </a:p>
        </p:txBody>
      </p:sp>
    </p:spTree>
    <p:extLst>
      <p:ext uri="{BB962C8B-B14F-4D97-AF65-F5344CB8AC3E}">
        <p14:creationId xmlns:p14="http://schemas.microsoft.com/office/powerpoint/2010/main" val="190902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30298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127908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42204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241666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297679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B72F2-5A9B-4DF3-85BF-14FE495B9086}" type="slidenum">
              <a:rPr lang="en-US" smtClean="0"/>
              <a:t>‹#›</a:t>
            </a:fld>
            <a:endParaRPr lang="en-US"/>
          </a:p>
        </p:txBody>
      </p:sp>
    </p:spTree>
    <p:extLst>
      <p:ext uri="{BB962C8B-B14F-4D97-AF65-F5344CB8AC3E}">
        <p14:creationId xmlns:p14="http://schemas.microsoft.com/office/powerpoint/2010/main" val="154155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B72F2-5A9B-4DF3-85BF-14FE495B9086}" type="slidenum">
              <a:rPr lang="en-US" smtClean="0"/>
              <a:t>‹#›</a:t>
            </a:fld>
            <a:endParaRPr lang="en-US"/>
          </a:p>
        </p:txBody>
      </p:sp>
    </p:spTree>
    <p:extLst>
      <p:ext uri="{BB962C8B-B14F-4D97-AF65-F5344CB8AC3E}">
        <p14:creationId xmlns:p14="http://schemas.microsoft.com/office/powerpoint/2010/main" val="33175864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6350" y="1443038"/>
            <a:ext cx="8372475" cy="287337"/>
            <a:chOff x="4" y="909"/>
            <a:chExt cx="5274" cy="181"/>
          </a:xfrm>
        </p:grpSpPr>
        <p:grpSp>
          <p:nvGrpSpPr>
            <p:cNvPr id="17411" name="Group 3"/>
            <p:cNvGrpSpPr>
              <a:grpSpLocks/>
            </p:cNvGrpSpPr>
            <p:nvPr/>
          </p:nvGrpSpPr>
          <p:grpSpPr bwMode="auto">
            <a:xfrm>
              <a:off x="5162" y="909"/>
              <a:ext cx="116" cy="181"/>
              <a:chOff x="5162" y="909"/>
              <a:chExt cx="116" cy="181"/>
            </a:xfrm>
          </p:grpSpPr>
          <p:sp>
            <p:nvSpPr>
              <p:cNvPr id="17412" name="Rectangle 4"/>
              <p:cNvSpPr>
                <a:spLocks noChangeArrowheads="1"/>
              </p:cNvSpPr>
              <p:nvPr/>
            </p:nvSpPr>
            <p:spPr bwMode="auto">
              <a:xfrm>
                <a:off x="5256" y="909"/>
                <a:ext cx="2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3" name="Rectangle 5"/>
              <p:cNvSpPr>
                <a:spLocks noChangeArrowheads="1"/>
              </p:cNvSpPr>
              <p:nvPr/>
            </p:nvSpPr>
            <p:spPr bwMode="auto">
              <a:xfrm>
                <a:off x="5162" y="909"/>
                <a:ext cx="5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14" name="Group 6"/>
            <p:cNvGrpSpPr>
              <a:grpSpLocks/>
            </p:cNvGrpSpPr>
            <p:nvPr/>
          </p:nvGrpSpPr>
          <p:grpSpPr bwMode="auto">
            <a:xfrm>
              <a:off x="4852" y="909"/>
              <a:ext cx="255" cy="181"/>
              <a:chOff x="4852" y="909"/>
              <a:chExt cx="255" cy="181"/>
            </a:xfrm>
          </p:grpSpPr>
          <p:sp>
            <p:nvSpPr>
              <p:cNvPr id="17415" name="Rectangle 7"/>
              <p:cNvSpPr>
                <a:spLocks noChangeArrowheads="1"/>
              </p:cNvSpPr>
              <p:nvPr/>
            </p:nvSpPr>
            <p:spPr bwMode="auto">
              <a:xfrm>
                <a:off x="5022" y="909"/>
                <a:ext cx="85"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6" name="Rectangle 8"/>
              <p:cNvSpPr>
                <a:spLocks noChangeArrowheads="1"/>
              </p:cNvSpPr>
              <p:nvPr/>
            </p:nvSpPr>
            <p:spPr bwMode="auto">
              <a:xfrm>
                <a:off x="4852" y="909"/>
                <a:ext cx="118"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17" name="Group 9"/>
            <p:cNvGrpSpPr>
              <a:grpSpLocks/>
            </p:cNvGrpSpPr>
            <p:nvPr/>
          </p:nvGrpSpPr>
          <p:grpSpPr bwMode="auto">
            <a:xfrm>
              <a:off x="4422" y="909"/>
              <a:ext cx="378" cy="181"/>
              <a:chOff x="4422" y="909"/>
              <a:chExt cx="378" cy="181"/>
            </a:xfrm>
          </p:grpSpPr>
          <p:sp>
            <p:nvSpPr>
              <p:cNvPr id="17418" name="Rectangle 10"/>
              <p:cNvSpPr>
                <a:spLocks noChangeArrowheads="1"/>
              </p:cNvSpPr>
              <p:nvPr/>
            </p:nvSpPr>
            <p:spPr bwMode="auto">
              <a:xfrm>
                <a:off x="4654" y="909"/>
                <a:ext cx="146"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Rectangle 11"/>
              <p:cNvSpPr>
                <a:spLocks noChangeArrowheads="1"/>
              </p:cNvSpPr>
              <p:nvPr/>
            </p:nvSpPr>
            <p:spPr bwMode="auto">
              <a:xfrm>
                <a:off x="4422" y="909"/>
                <a:ext cx="181"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0" name="Group 12"/>
            <p:cNvGrpSpPr>
              <a:grpSpLocks/>
            </p:cNvGrpSpPr>
            <p:nvPr/>
          </p:nvGrpSpPr>
          <p:grpSpPr bwMode="auto">
            <a:xfrm>
              <a:off x="3187" y="909"/>
              <a:ext cx="1183" cy="181"/>
              <a:chOff x="3187" y="909"/>
              <a:chExt cx="1183" cy="181"/>
            </a:xfrm>
          </p:grpSpPr>
          <p:sp>
            <p:nvSpPr>
              <p:cNvPr id="17421" name="Rectangle 13"/>
              <p:cNvSpPr>
                <a:spLocks noChangeArrowheads="1"/>
              </p:cNvSpPr>
              <p:nvPr/>
            </p:nvSpPr>
            <p:spPr bwMode="auto">
              <a:xfrm>
                <a:off x="3562"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2" name="Rectangle 14"/>
              <p:cNvSpPr>
                <a:spLocks noChangeArrowheads="1"/>
              </p:cNvSpPr>
              <p:nvPr/>
            </p:nvSpPr>
            <p:spPr bwMode="auto">
              <a:xfrm>
                <a:off x="4160" y="909"/>
                <a:ext cx="210"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3" name="Rectangle 15"/>
              <p:cNvSpPr>
                <a:spLocks noChangeArrowheads="1"/>
              </p:cNvSpPr>
              <p:nvPr/>
            </p:nvSpPr>
            <p:spPr bwMode="auto">
              <a:xfrm>
                <a:off x="3868"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4" name="Rectangle 16"/>
              <p:cNvSpPr>
                <a:spLocks noChangeArrowheads="1"/>
              </p:cNvSpPr>
              <p:nvPr/>
            </p:nvSpPr>
            <p:spPr bwMode="auto">
              <a:xfrm>
                <a:off x="3187" y="909"/>
                <a:ext cx="306"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5" name="Group 17"/>
            <p:cNvGrpSpPr>
              <a:grpSpLocks/>
            </p:cNvGrpSpPr>
            <p:nvPr/>
          </p:nvGrpSpPr>
          <p:grpSpPr bwMode="auto">
            <a:xfrm>
              <a:off x="4" y="909"/>
              <a:ext cx="3135" cy="181"/>
              <a:chOff x="4" y="909"/>
              <a:chExt cx="3135" cy="181"/>
            </a:xfrm>
          </p:grpSpPr>
          <p:sp>
            <p:nvSpPr>
              <p:cNvPr id="17426" name="Rectangle 18"/>
              <p:cNvSpPr>
                <a:spLocks noChangeArrowheads="1"/>
              </p:cNvSpPr>
              <p:nvPr/>
            </p:nvSpPr>
            <p:spPr bwMode="auto">
              <a:xfrm>
                <a:off x="2802" y="909"/>
                <a:ext cx="337"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7" name="Rectangle 19"/>
              <p:cNvSpPr>
                <a:spLocks noChangeArrowheads="1"/>
              </p:cNvSpPr>
              <p:nvPr/>
            </p:nvSpPr>
            <p:spPr bwMode="auto">
              <a:xfrm>
                <a:off x="4" y="909"/>
                <a:ext cx="2748"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428" name="Rectangle 20"/>
          <p:cNvSpPr>
            <a:spLocks noGrp="1" noChangeArrowheads="1"/>
          </p:cNvSpPr>
          <p:nvPr>
            <p:ph type="title"/>
          </p:nvPr>
        </p:nvSpPr>
        <p:spPr bwMode="auto">
          <a:xfrm>
            <a:off x="685800" y="190500"/>
            <a:ext cx="7772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en-US"/>
              <a:t>Click to edit Master title style</a:t>
            </a:r>
          </a:p>
        </p:txBody>
      </p:sp>
      <p:sp>
        <p:nvSpPr>
          <p:cNvPr id="17429" name="Rectangle 2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391819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r" rtl="0" fontAlgn="base">
        <a:spcBef>
          <a:spcPct val="0"/>
        </a:spcBef>
        <a:spcAft>
          <a:spcPct val="0"/>
        </a:spcAft>
        <a:defRPr sz="4400" kern="1200">
          <a:solidFill>
            <a:schemeClr val="tx2"/>
          </a:solidFill>
          <a:latin typeface="+mj-lt"/>
          <a:ea typeface="+mj-ea"/>
          <a:cs typeface="+mj-cs"/>
        </a:defRPr>
      </a:lvl1pPr>
      <a:lvl2pPr algn="r" rtl="0" fontAlgn="base">
        <a:spcBef>
          <a:spcPct val="0"/>
        </a:spcBef>
        <a:spcAft>
          <a:spcPct val="0"/>
        </a:spcAft>
        <a:defRPr sz="4400">
          <a:solidFill>
            <a:schemeClr val="tx2"/>
          </a:solidFill>
          <a:latin typeface="Times New Roman" panose="02020603050405020304" pitchFamily="18" charset="0"/>
        </a:defRPr>
      </a:lvl2pPr>
      <a:lvl3pPr algn="r" rtl="0" fontAlgn="base">
        <a:spcBef>
          <a:spcPct val="0"/>
        </a:spcBef>
        <a:spcAft>
          <a:spcPct val="0"/>
        </a:spcAft>
        <a:defRPr sz="4400">
          <a:solidFill>
            <a:schemeClr val="tx2"/>
          </a:solidFill>
          <a:latin typeface="Times New Roman" panose="02020603050405020304" pitchFamily="18" charset="0"/>
        </a:defRPr>
      </a:lvl3pPr>
      <a:lvl4pPr algn="r" rtl="0" fontAlgn="base">
        <a:spcBef>
          <a:spcPct val="0"/>
        </a:spcBef>
        <a:spcAft>
          <a:spcPct val="0"/>
        </a:spcAft>
        <a:defRPr sz="4400">
          <a:solidFill>
            <a:schemeClr val="tx2"/>
          </a:solidFill>
          <a:latin typeface="Times New Roman" panose="02020603050405020304" pitchFamily="18" charset="0"/>
        </a:defRPr>
      </a:lvl4pPr>
      <a:lvl5pPr algn="r" rtl="0" fontAlgn="base">
        <a:spcBef>
          <a:spcPct val="0"/>
        </a:spcBef>
        <a:spcAft>
          <a:spcPct val="0"/>
        </a:spcAft>
        <a:defRPr sz="4400">
          <a:solidFill>
            <a:schemeClr val="tx2"/>
          </a:solidFill>
          <a:latin typeface="Times New Roman" panose="02020603050405020304" pitchFamily="18" charset="0"/>
        </a:defRPr>
      </a:lvl5pPr>
      <a:lvl6pPr marL="457200" algn="r" rtl="0" fontAlgn="base">
        <a:spcBef>
          <a:spcPct val="0"/>
        </a:spcBef>
        <a:spcAft>
          <a:spcPct val="0"/>
        </a:spcAft>
        <a:defRPr sz="4400">
          <a:solidFill>
            <a:schemeClr val="tx2"/>
          </a:solidFill>
          <a:latin typeface="Times New Roman" panose="02020603050405020304" pitchFamily="18" charset="0"/>
        </a:defRPr>
      </a:lvl6pPr>
      <a:lvl7pPr marL="914400" algn="r" rtl="0" fontAlgn="base">
        <a:spcBef>
          <a:spcPct val="0"/>
        </a:spcBef>
        <a:spcAft>
          <a:spcPct val="0"/>
        </a:spcAft>
        <a:defRPr sz="4400">
          <a:solidFill>
            <a:schemeClr val="tx2"/>
          </a:solidFill>
          <a:latin typeface="Times New Roman" panose="02020603050405020304" pitchFamily="18" charset="0"/>
        </a:defRPr>
      </a:lvl7pPr>
      <a:lvl8pPr marL="1371600" algn="r" rtl="0" fontAlgn="base">
        <a:spcBef>
          <a:spcPct val="0"/>
        </a:spcBef>
        <a:spcAft>
          <a:spcPct val="0"/>
        </a:spcAft>
        <a:defRPr sz="4400">
          <a:solidFill>
            <a:schemeClr val="tx2"/>
          </a:solidFill>
          <a:latin typeface="Times New Roman" panose="02020603050405020304" pitchFamily="18" charset="0"/>
        </a:defRPr>
      </a:lvl8pPr>
      <a:lvl9pPr marL="1828800" algn="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100000"/>
        <a:buFont typeface="Times New Roman" panose="02020603050405020304" pitchFamily="18"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Clr>
          <a:schemeClr val="tx2"/>
        </a:buClr>
        <a:buSzPct val="10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SzPct val="100000"/>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100000"/>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6350" y="1443038"/>
            <a:ext cx="8372475" cy="287337"/>
            <a:chOff x="4" y="909"/>
            <a:chExt cx="5274" cy="181"/>
          </a:xfrm>
        </p:grpSpPr>
        <p:grpSp>
          <p:nvGrpSpPr>
            <p:cNvPr id="8195" name="Group 3"/>
            <p:cNvGrpSpPr>
              <a:grpSpLocks/>
            </p:cNvGrpSpPr>
            <p:nvPr/>
          </p:nvGrpSpPr>
          <p:grpSpPr bwMode="auto">
            <a:xfrm>
              <a:off x="5162" y="909"/>
              <a:ext cx="116" cy="181"/>
              <a:chOff x="5162" y="909"/>
              <a:chExt cx="116" cy="181"/>
            </a:xfrm>
          </p:grpSpPr>
          <p:sp>
            <p:nvSpPr>
              <p:cNvPr id="8196" name="Rectangle 4"/>
              <p:cNvSpPr>
                <a:spLocks noChangeArrowheads="1"/>
              </p:cNvSpPr>
              <p:nvPr/>
            </p:nvSpPr>
            <p:spPr bwMode="auto">
              <a:xfrm>
                <a:off x="5256" y="909"/>
                <a:ext cx="2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 name="Rectangle 5"/>
              <p:cNvSpPr>
                <a:spLocks noChangeArrowheads="1"/>
              </p:cNvSpPr>
              <p:nvPr/>
            </p:nvSpPr>
            <p:spPr bwMode="auto">
              <a:xfrm>
                <a:off x="5162" y="909"/>
                <a:ext cx="5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8" name="Group 6"/>
            <p:cNvGrpSpPr>
              <a:grpSpLocks/>
            </p:cNvGrpSpPr>
            <p:nvPr/>
          </p:nvGrpSpPr>
          <p:grpSpPr bwMode="auto">
            <a:xfrm>
              <a:off x="4852" y="909"/>
              <a:ext cx="255" cy="181"/>
              <a:chOff x="4852" y="909"/>
              <a:chExt cx="255" cy="181"/>
            </a:xfrm>
          </p:grpSpPr>
          <p:sp>
            <p:nvSpPr>
              <p:cNvPr id="8199" name="Rectangle 7"/>
              <p:cNvSpPr>
                <a:spLocks noChangeArrowheads="1"/>
              </p:cNvSpPr>
              <p:nvPr/>
            </p:nvSpPr>
            <p:spPr bwMode="auto">
              <a:xfrm>
                <a:off x="5022" y="909"/>
                <a:ext cx="85"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 name="Rectangle 8"/>
              <p:cNvSpPr>
                <a:spLocks noChangeArrowheads="1"/>
              </p:cNvSpPr>
              <p:nvPr/>
            </p:nvSpPr>
            <p:spPr bwMode="auto">
              <a:xfrm>
                <a:off x="4852" y="909"/>
                <a:ext cx="118"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1" name="Group 9"/>
            <p:cNvGrpSpPr>
              <a:grpSpLocks/>
            </p:cNvGrpSpPr>
            <p:nvPr/>
          </p:nvGrpSpPr>
          <p:grpSpPr bwMode="auto">
            <a:xfrm>
              <a:off x="4422" y="909"/>
              <a:ext cx="378" cy="181"/>
              <a:chOff x="4422" y="909"/>
              <a:chExt cx="378" cy="181"/>
            </a:xfrm>
          </p:grpSpPr>
          <p:sp>
            <p:nvSpPr>
              <p:cNvPr id="8202" name="Rectangle 10"/>
              <p:cNvSpPr>
                <a:spLocks noChangeArrowheads="1"/>
              </p:cNvSpPr>
              <p:nvPr/>
            </p:nvSpPr>
            <p:spPr bwMode="auto">
              <a:xfrm>
                <a:off x="4654" y="909"/>
                <a:ext cx="146"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Rectangle 11"/>
              <p:cNvSpPr>
                <a:spLocks noChangeArrowheads="1"/>
              </p:cNvSpPr>
              <p:nvPr/>
            </p:nvSpPr>
            <p:spPr bwMode="auto">
              <a:xfrm>
                <a:off x="4422" y="909"/>
                <a:ext cx="181"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4" name="Group 12"/>
            <p:cNvGrpSpPr>
              <a:grpSpLocks/>
            </p:cNvGrpSpPr>
            <p:nvPr/>
          </p:nvGrpSpPr>
          <p:grpSpPr bwMode="auto">
            <a:xfrm>
              <a:off x="3187" y="909"/>
              <a:ext cx="1183" cy="181"/>
              <a:chOff x="3187" y="909"/>
              <a:chExt cx="1183" cy="181"/>
            </a:xfrm>
          </p:grpSpPr>
          <p:sp>
            <p:nvSpPr>
              <p:cNvPr id="8205" name="Rectangle 13"/>
              <p:cNvSpPr>
                <a:spLocks noChangeArrowheads="1"/>
              </p:cNvSpPr>
              <p:nvPr/>
            </p:nvSpPr>
            <p:spPr bwMode="auto">
              <a:xfrm>
                <a:off x="3562"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 name="Rectangle 14"/>
              <p:cNvSpPr>
                <a:spLocks noChangeArrowheads="1"/>
              </p:cNvSpPr>
              <p:nvPr/>
            </p:nvSpPr>
            <p:spPr bwMode="auto">
              <a:xfrm>
                <a:off x="4160" y="909"/>
                <a:ext cx="210"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7" name="Rectangle 15"/>
              <p:cNvSpPr>
                <a:spLocks noChangeArrowheads="1"/>
              </p:cNvSpPr>
              <p:nvPr/>
            </p:nvSpPr>
            <p:spPr bwMode="auto">
              <a:xfrm>
                <a:off x="3868"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Rectangle 16"/>
              <p:cNvSpPr>
                <a:spLocks noChangeArrowheads="1"/>
              </p:cNvSpPr>
              <p:nvPr/>
            </p:nvSpPr>
            <p:spPr bwMode="auto">
              <a:xfrm>
                <a:off x="3187" y="909"/>
                <a:ext cx="306"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9" name="Group 17"/>
            <p:cNvGrpSpPr>
              <a:grpSpLocks/>
            </p:cNvGrpSpPr>
            <p:nvPr/>
          </p:nvGrpSpPr>
          <p:grpSpPr bwMode="auto">
            <a:xfrm>
              <a:off x="4" y="909"/>
              <a:ext cx="3135" cy="181"/>
              <a:chOff x="4" y="909"/>
              <a:chExt cx="3135" cy="181"/>
            </a:xfrm>
          </p:grpSpPr>
          <p:sp>
            <p:nvSpPr>
              <p:cNvPr id="8210" name="Rectangle 18"/>
              <p:cNvSpPr>
                <a:spLocks noChangeArrowheads="1"/>
              </p:cNvSpPr>
              <p:nvPr/>
            </p:nvSpPr>
            <p:spPr bwMode="auto">
              <a:xfrm>
                <a:off x="2802" y="909"/>
                <a:ext cx="337"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1" name="Rectangle 19"/>
              <p:cNvSpPr>
                <a:spLocks noChangeArrowheads="1"/>
              </p:cNvSpPr>
              <p:nvPr/>
            </p:nvSpPr>
            <p:spPr bwMode="auto">
              <a:xfrm>
                <a:off x="4" y="909"/>
                <a:ext cx="2748"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8212" name="Rectangle 20"/>
          <p:cNvSpPr>
            <a:spLocks noGrp="1" noChangeArrowheads="1"/>
          </p:cNvSpPr>
          <p:nvPr>
            <p:ph type="title"/>
          </p:nvPr>
        </p:nvSpPr>
        <p:spPr bwMode="auto">
          <a:xfrm>
            <a:off x="685800" y="190500"/>
            <a:ext cx="7772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en-US"/>
              <a:t>Click to edit Master title style</a:t>
            </a:r>
          </a:p>
        </p:txBody>
      </p:sp>
      <p:sp>
        <p:nvSpPr>
          <p:cNvPr id="8213" name="Rectangle 2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2" name="TextBox 21">
            <a:extLst>
              <a:ext uri="{FF2B5EF4-FFF2-40B4-BE49-F238E27FC236}">
                <a16:creationId xmlns:a16="http://schemas.microsoft.com/office/drawing/2014/main" id="{82214AA7-6147-4DA6-8B95-39B817B82D9E}"/>
              </a:ext>
            </a:extLst>
          </p:cNvPr>
          <p:cNvSpPr txBox="1"/>
          <p:nvPr userDrawn="1"/>
        </p:nvSpPr>
        <p:spPr>
          <a:xfrm>
            <a:off x="8635252" y="6347210"/>
            <a:ext cx="441512" cy="369332"/>
          </a:xfrm>
          <a:prstGeom prst="rect">
            <a:avLst/>
          </a:prstGeom>
          <a:noFill/>
        </p:spPr>
        <p:txBody>
          <a:bodyPr wrap="square" rtlCol="0">
            <a:spAutoFit/>
          </a:bodyPr>
          <a:lstStyle/>
          <a:p>
            <a:fld id="{0AA6F972-D3A8-43BF-AFEA-7907999476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09929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663" r:id="rId15"/>
  </p:sldLayoutIdLst>
  <p:hf hdr="0" ftr="0" dt="0"/>
  <p:txStyles>
    <p:titleStyle>
      <a:lvl1pPr algn="r" rtl="0" eaLnBrk="1" fontAlgn="base" hangingPunct="1">
        <a:spcBef>
          <a:spcPct val="0"/>
        </a:spcBef>
        <a:spcAft>
          <a:spcPct val="0"/>
        </a:spcAft>
        <a:defRPr sz="4400" kern="1200">
          <a:solidFill>
            <a:schemeClr val="tx2"/>
          </a:solidFill>
          <a:latin typeface="+mj-lt"/>
          <a:ea typeface="+mj-ea"/>
          <a:cs typeface="+mj-cs"/>
        </a:defRPr>
      </a:lvl1pPr>
      <a:lvl2pPr algn="r" rtl="0" eaLnBrk="1" fontAlgn="base" hangingPunct="1">
        <a:spcBef>
          <a:spcPct val="0"/>
        </a:spcBef>
        <a:spcAft>
          <a:spcPct val="0"/>
        </a:spcAft>
        <a:defRPr sz="4400">
          <a:solidFill>
            <a:schemeClr val="tx2"/>
          </a:solidFill>
          <a:latin typeface="Times New Roman" panose="02020603050405020304" pitchFamily="18" charset="0"/>
        </a:defRPr>
      </a:lvl2pPr>
      <a:lvl3pPr algn="r" rtl="0" eaLnBrk="1" fontAlgn="base" hangingPunct="1">
        <a:spcBef>
          <a:spcPct val="0"/>
        </a:spcBef>
        <a:spcAft>
          <a:spcPct val="0"/>
        </a:spcAft>
        <a:defRPr sz="4400">
          <a:solidFill>
            <a:schemeClr val="tx2"/>
          </a:solidFill>
          <a:latin typeface="Times New Roman" panose="02020603050405020304" pitchFamily="18" charset="0"/>
        </a:defRPr>
      </a:lvl3pPr>
      <a:lvl4pPr algn="r" rtl="0" eaLnBrk="1" fontAlgn="base" hangingPunct="1">
        <a:spcBef>
          <a:spcPct val="0"/>
        </a:spcBef>
        <a:spcAft>
          <a:spcPct val="0"/>
        </a:spcAft>
        <a:defRPr sz="4400">
          <a:solidFill>
            <a:schemeClr val="tx2"/>
          </a:solidFill>
          <a:latin typeface="Times New Roman" panose="02020603050405020304" pitchFamily="18" charset="0"/>
        </a:defRPr>
      </a:lvl4pPr>
      <a:lvl5pPr algn="r" rtl="0" eaLnBrk="1" fontAlgn="base" hangingPunct="1">
        <a:spcBef>
          <a:spcPct val="0"/>
        </a:spcBef>
        <a:spcAft>
          <a:spcPct val="0"/>
        </a:spcAft>
        <a:defRPr sz="4400">
          <a:solidFill>
            <a:schemeClr val="tx2"/>
          </a:solidFill>
          <a:latin typeface="Times New Roman" panose="02020603050405020304" pitchFamily="18" charset="0"/>
        </a:defRPr>
      </a:lvl5pPr>
      <a:lvl6pPr marL="457200" algn="r" rtl="0" eaLnBrk="1" fontAlgn="base" hangingPunct="1">
        <a:spcBef>
          <a:spcPct val="0"/>
        </a:spcBef>
        <a:spcAft>
          <a:spcPct val="0"/>
        </a:spcAft>
        <a:defRPr sz="4400">
          <a:solidFill>
            <a:schemeClr val="tx2"/>
          </a:solidFill>
          <a:latin typeface="Times New Roman" panose="02020603050405020304" pitchFamily="18" charset="0"/>
        </a:defRPr>
      </a:lvl6pPr>
      <a:lvl7pPr marL="914400" algn="r" rtl="0" eaLnBrk="1" fontAlgn="base" hangingPunct="1">
        <a:spcBef>
          <a:spcPct val="0"/>
        </a:spcBef>
        <a:spcAft>
          <a:spcPct val="0"/>
        </a:spcAft>
        <a:defRPr sz="4400">
          <a:solidFill>
            <a:schemeClr val="tx2"/>
          </a:solidFill>
          <a:latin typeface="Times New Roman" panose="02020603050405020304" pitchFamily="18" charset="0"/>
        </a:defRPr>
      </a:lvl7pPr>
      <a:lvl8pPr marL="1371600" algn="r" rtl="0" eaLnBrk="1" fontAlgn="base" hangingPunct="1">
        <a:spcBef>
          <a:spcPct val="0"/>
        </a:spcBef>
        <a:spcAft>
          <a:spcPct val="0"/>
        </a:spcAft>
        <a:defRPr sz="4400">
          <a:solidFill>
            <a:schemeClr val="tx2"/>
          </a:solidFill>
          <a:latin typeface="Times New Roman" panose="02020603050405020304" pitchFamily="18" charset="0"/>
        </a:defRPr>
      </a:lvl8pPr>
      <a:lvl9pPr marL="1828800" algn="r" rtl="0" eaLnBrk="1" fontAlgn="base" hangingPunct="1">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1" fontAlgn="base" hangingPunct="1">
        <a:spcBef>
          <a:spcPts val="400"/>
        </a:spcBef>
        <a:spcAft>
          <a:spcPts val="400"/>
        </a:spcAft>
        <a:buClr>
          <a:schemeClr val="tx2"/>
        </a:buClr>
        <a:buSzPct val="100000"/>
        <a:buFont typeface="Times New Roman" panose="02020603050405020304" pitchFamily="18" charset="0"/>
        <a:buChar char="■"/>
        <a:defRPr sz="3200" kern="1200">
          <a:solidFill>
            <a:schemeClr val="tx1"/>
          </a:solidFill>
          <a:latin typeface="+mn-lt"/>
          <a:ea typeface="+mn-ea"/>
          <a:cs typeface="+mn-cs"/>
        </a:defRPr>
      </a:lvl1pPr>
      <a:lvl2pPr marL="742950" indent="-285750" algn="l" rtl="0" eaLnBrk="1" fontAlgn="base" hangingPunct="1">
        <a:spcBef>
          <a:spcPts val="400"/>
        </a:spcBef>
        <a:spcAft>
          <a:spcPts val="400"/>
        </a:spcAft>
        <a:buClr>
          <a:schemeClr val="tx2"/>
        </a:buClr>
        <a:buSzPct val="75000"/>
        <a:buFont typeface="Times New Roman" panose="02020603050405020304" pitchFamily="18" charset="0"/>
        <a:buChar char="■"/>
        <a:defRPr sz="2800" kern="1200">
          <a:solidFill>
            <a:schemeClr val="tx1"/>
          </a:solidFill>
          <a:latin typeface="+mn-lt"/>
          <a:ea typeface="+mn-ea"/>
          <a:cs typeface="+mn-cs"/>
        </a:defRPr>
      </a:lvl2pPr>
      <a:lvl3pPr marL="1143000" indent="-228600" algn="l" rtl="0" eaLnBrk="1" fontAlgn="base" hangingPunct="1">
        <a:spcBef>
          <a:spcPts val="400"/>
        </a:spcBef>
        <a:spcAft>
          <a:spcPts val="400"/>
        </a:spcAft>
        <a:buClr>
          <a:schemeClr val="tx2"/>
        </a:buClr>
        <a:buSzPct val="75000"/>
        <a:buFont typeface="Wingdings" panose="05000000000000000000" pitchFamily="2" charset="2"/>
        <a:buChar char="q"/>
        <a:defRPr sz="2400" kern="1200">
          <a:solidFill>
            <a:schemeClr val="tx1"/>
          </a:solidFill>
          <a:latin typeface="+mn-lt"/>
          <a:ea typeface="+mn-ea"/>
          <a:cs typeface="+mn-cs"/>
        </a:defRPr>
      </a:lvl3pPr>
      <a:lvl4pPr marL="1600200" indent="-228600" algn="l" rtl="0" eaLnBrk="1" fontAlgn="base" hangingPunct="1">
        <a:spcBef>
          <a:spcPts val="400"/>
        </a:spcBef>
        <a:spcAft>
          <a:spcPts val="400"/>
        </a:spcAft>
        <a:buClr>
          <a:schemeClr val="tx2"/>
        </a:buClr>
        <a:buSzPct val="75000"/>
        <a:buFont typeface="Wingdings" panose="05000000000000000000" pitchFamily="2" charset="2"/>
        <a:buChar char="q"/>
        <a:defRPr sz="2000" kern="1200">
          <a:solidFill>
            <a:schemeClr val="tx1"/>
          </a:solidFill>
          <a:latin typeface="+mn-lt"/>
          <a:ea typeface="+mn-ea"/>
          <a:cs typeface="+mn-cs"/>
        </a:defRPr>
      </a:lvl4pPr>
      <a:lvl5pPr marL="2057400" indent="-228600" algn="l" rtl="0" eaLnBrk="1" fontAlgn="base" hangingPunct="1">
        <a:spcBef>
          <a:spcPts val="400"/>
        </a:spcBef>
        <a:spcAft>
          <a:spcPts val="400"/>
        </a:spcAft>
        <a:buClr>
          <a:schemeClr val="tx2"/>
        </a:buClr>
        <a:buSzPct val="75000"/>
        <a:buFont typeface="Wingdings" panose="05000000000000000000" pitchFamily="2" charset="2"/>
        <a:buChar char="q"/>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file:///C:\Program%20Files\ctfExplorer\ctfexplorer.exe"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4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7.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9.emf"/><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8.png"/><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2.jpeg"/><Relationship Id="rId7" Type="http://schemas.microsoft.com/office/2007/relationships/hdphoto" Target="../media/hdphoto3.wdp"/><Relationship Id="rId2" Type="http://schemas.openxmlformats.org/officeDocument/2006/relationships/image" Target="../media/image61.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7.tiff"/></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5" Type="http://schemas.openxmlformats.org/officeDocument/2006/relationships/image" Target="../media/image75.gif"/><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tiff"/><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image" Target="../media/image66.tiff"/><Relationship Id="rId5" Type="http://schemas.microsoft.com/office/2007/relationships/hdphoto" Target="../media/hdphoto3.wdp"/><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6.png"/><Relationship Id="rId2" Type="http://schemas.openxmlformats.org/officeDocument/2006/relationships/image" Target="../media/image63.jpeg"/><Relationship Id="rId1" Type="http://schemas.openxmlformats.org/officeDocument/2006/relationships/slideLayout" Target="../slideLayouts/slideLayout25.xml"/><Relationship Id="rId6" Type="http://schemas.openxmlformats.org/officeDocument/2006/relationships/chart" Target="../charts/chart1.xml"/><Relationship Id="rId5" Type="http://schemas.microsoft.com/office/2007/relationships/hdphoto" Target="../media/hdphoto3.wdp"/><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tiff"/><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4.xml"/><Relationship Id="rId16"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95.jpe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9.xml"/><Relationship Id="rId16"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102.png"/><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594" y="1690254"/>
            <a:ext cx="3930833" cy="50499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TEM, HREM &amp; Thoughts</a:t>
            </a:r>
          </a:p>
        </p:txBody>
      </p:sp>
      <p:sp>
        <p:nvSpPr>
          <p:cNvPr id="6" name="Text Box 6"/>
          <p:cNvSpPr txBox="1">
            <a:spLocks noChangeArrowheads="1"/>
          </p:cNvSpPr>
          <p:nvPr/>
        </p:nvSpPr>
        <p:spPr bwMode="auto">
          <a:xfrm>
            <a:off x="457200" y="5410203"/>
            <a:ext cx="2530929" cy="83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31" tIns="45567" rIns="91131" bIns="45567">
            <a:spAutoFit/>
          </a:bodyPr>
          <a:lstStyle/>
          <a:p>
            <a:pPr>
              <a:spcBef>
                <a:spcPct val="50000"/>
              </a:spcBef>
            </a:pPr>
            <a:r>
              <a:rPr lang="en-US" baseline="0" dirty="0"/>
              <a:t>Image Curtesy </a:t>
            </a:r>
            <a:r>
              <a:rPr lang="en-US" baseline="0" dirty="0" err="1"/>
              <a:t>Staf</a:t>
            </a:r>
            <a:r>
              <a:rPr lang="en-US" baseline="0" dirty="0"/>
              <a:t> Van </a:t>
            </a:r>
            <a:r>
              <a:rPr lang="en-US" baseline="0" dirty="0" err="1"/>
              <a:t>Tenderloo</a:t>
            </a:r>
            <a:endParaRPr lang="en-US" baseline="0" dirty="0"/>
          </a:p>
        </p:txBody>
      </p:sp>
    </p:spTree>
    <p:extLst>
      <p:ext uri="{BB962C8B-B14F-4D97-AF65-F5344CB8AC3E}">
        <p14:creationId xmlns:p14="http://schemas.microsoft.com/office/powerpoint/2010/main" val="344081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mas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3171" name="Text Box 3"/>
          <p:cNvSpPr txBox="1">
            <a:spLocks noChangeArrowheads="1"/>
          </p:cNvSpPr>
          <p:nvPr/>
        </p:nvSpPr>
        <p:spPr bwMode="auto">
          <a:xfrm>
            <a:off x="2636838" y="473075"/>
            <a:ext cx="4062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Higher resolution …</a:t>
            </a:r>
          </a:p>
        </p:txBody>
      </p:sp>
    </p:spTree>
    <p:extLst>
      <p:ext uri="{BB962C8B-B14F-4D97-AF65-F5344CB8AC3E}">
        <p14:creationId xmlns:p14="http://schemas.microsoft.com/office/powerpoint/2010/main" val="364078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mas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5219" name="Text Box 3"/>
          <p:cNvSpPr txBox="1">
            <a:spLocks noChangeArrowheads="1"/>
          </p:cNvSpPr>
          <p:nvPr/>
        </p:nvSpPr>
        <p:spPr bwMode="auto">
          <a:xfrm>
            <a:off x="2636838" y="473075"/>
            <a:ext cx="4062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Higher resolution …</a:t>
            </a:r>
          </a:p>
        </p:txBody>
      </p:sp>
    </p:spTree>
    <p:extLst>
      <p:ext uri="{BB962C8B-B14F-4D97-AF65-F5344CB8AC3E}">
        <p14:creationId xmlns:p14="http://schemas.microsoft.com/office/powerpoint/2010/main" val="4137616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mask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All Data</a:t>
            </a:r>
          </a:p>
        </p:txBody>
      </p:sp>
    </p:spTree>
    <p:extLst>
      <p:ext uri="{BB962C8B-B14F-4D97-AF65-F5344CB8AC3E}">
        <p14:creationId xmlns:p14="http://schemas.microsoft.com/office/powerpoint/2010/main" val="22979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a:t>
            </a:r>
          </a:p>
        </p:txBody>
      </p:sp>
      <p:sp>
        <p:nvSpPr>
          <p:cNvPr id="3" name="Content Placeholder 2"/>
          <p:cNvSpPr>
            <a:spLocks noGrp="1"/>
          </p:cNvSpPr>
          <p:nvPr>
            <p:ph idx="1"/>
          </p:nvPr>
        </p:nvSpPr>
        <p:spPr/>
        <p:txBody>
          <a:bodyPr/>
          <a:lstStyle/>
          <a:p>
            <a:r>
              <a:rPr lang="en-US" dirty="0"/>
              <a:t>Classic resolution limit is approximately the radiation wavelength</a:t>
            </a:r>
          </a:p>
          <a:p>
            <a:r>
              <a:rPr lang="en-US" dirty="0"/>
              <a:t>Electron wavelength is ~ 0.025 Angstroms</a:t>
            </a:r>
          </a:p>
          <a:p>
            <a:r>
              <a:rPr lang="en-US" dirty="0"/>
              <a:t>Best resolution to date is ~ 0.5 Angstroms, 20 time wavelength</a:t>
            </a:r>
          </a:p>
          <a:p>
            <a:endParaRPr lang="en-US" dirty="0"/>
          </a:p>
          <a:p>
            <a:pPr marL="0" indent="0" algn="ctr">
              <a:buNone/>
            </a:pPr>
            <a:r>
              <a:rPr lang="en-US" b="1" i="1" dirty="0">
                <a:solidFill>
                  <a:srgbClr val="FF0000"/>
                </a:solidFill>
              </a:rPr>
              <a:t>Lens Aberrations</a:t>
            </a:r>
          </a:p>
        </p:txBody>
      </p:sp>
    </p:spTree>
    <p:extLst>
      <p:ext uri="{BB962C8B-B14F-4D97-AF65-F5344CB8AC3E}">
        <p14:creationId xmlns:p14="http://schemas.microsoft.com/office/powerpoint/2010/main" val="78451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Aberrations</a:t>
            </a:r>
          </a:p>
        </p:txBody>
      </p:sp>
      <p:sp>
        <p:nvSpPr>
          <p:cNvPr id="3" name="Content Placeholder 2"/>
          <p:cNvSpPr>
            <a:spLocks noGrp="1"/>
          </p:cNvSpPr>
          <p:nvPr>
            <p:ph idx="1"/>
          </p:nvPr>
        </p:nvSpPr>
        <p:spPr/>
        <p:txBody>
          <a:bodyPr/>
          <a:lstStyle/>
          <a:p>
            <a:r>
              <a:rPr lang="en-US" dirty="0"/>
              <a:t>Microscopes without correctors have lenses about as good as a milk bottle</a:t>
            </a:r>
          </a:p>
          <a:p>
            <a:pPr lvl="1"/>
            <a:r>
              <a:rPr lang="en-US" dirty="0"/>
              <a:t>Distortions</a:t>
            </a:r>
          </a:p>
          <a:p>
            <a:pPr lvl="1"/>
            <a:r>
              <a:rPr lang="en-US" dirty="0"/>
              <a:t>Some </a:t>
            </a:r>
            <a:r>
              <a:rPr lang="en-US" dirty="0" err="1"/>
              <a:t>spacings</a:t>
            </a:r>
            <a:r>
              <a:rPr lang="en-US" dirty="0"/>
              <a:t> show but should not</a:t>
            </a:r>
          </a:p>
          <a:p>
            <a:pPr lvl="1"/>
            <a:r>
              <a:rPr lang="en-US" dirty="0"/>
              <a:t>Some </a:t>
            </a:r>
            <a:r>
              <a:rPr lang="en-US" dirty="0" err="1"/>
              <a:t>spacings</a:t>
            </a:r>
            <a:r>
              <a:rPr lang="en-US" dirty="0"/>
              <a:t> should show but do not</a:t>
            </a:r>
          </a:p>
          <a:p>
            <a:pPr lvl="1"/>
            <a:r>
              <a:rPr lang="en-US" dirty="0"/>
              <a:t>Information is often not where it should be</a:t>
            </a:r>
          </a:p>
        </p:txBody>
      </p:sp>
    </p:spTree>
    <p:extLst>
      <p:ext uri="{BB962C8B-B14F-4D97-AF65-F5344CB8AC3E}">
        <p14:creationId xmlns:p14="http://schemas.microsoft.com/office/powerpoint/2010/main" val="296491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1"/>
          <p:cNvSpPr>
            <a:spLocks noChangeShapeType="1"/>
          </p:cNvSpPr>
          <p:nvPr/>
        </p:nvSpPr>
        <p:spPr bwMode="auto">
          <a:xfrm>
            <a:off x="33196" y="4140891"/>
            <a:ext cx="9338829" cy="1401"/>
          </a:xfrm>
          <a:prstGeom prst="line">
            <a:avLst/>
          </a:prstGeom>
          <a:noFill/>
          <a:ln w="360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4" name="AutoShape 2"/>
          <p:cNvSpPr>
            <a:spLocks noChangeArrowheads="1"/>
          </p:cNvSpPr>
          <p:nvPr/>
        </p:nvSpPr>
        <p:spPr bwMode="auto">
          <a:xfrm>
            <a:off x="783648" y="2856415"/>
            <a:ext cx="225136" cy="2507316"/>
          </a:xfrm>
          <a:prstGeom prst="roundRect">
            <a:avLst>
              <a:gd name="adj" fmla="val 639"/>
            </a:avLst>
          </a:prstGeom>
          <a:solidFill>
            <a:srgbClr val="00B8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827" tIns="40912" rIns="81827" bIns="40912" anchor="ct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5" name="Line 3"/>
          <p:cNvSpPr>
            <a:spLocks noChangeShapeType="1"/>
          </p:cNvSpPr>
          <p:nvPr/>
        </p:nvSpPr>
        <p:spPr bwMode="auto">
          <a:xfrm flipV="1">
            <a:off x="1008810" y="2790580"/>
            <a:ext cx="1467715" cy="1353110"/>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6" name="Line 4"/>
          <p:cNvSpPr>
            <a:spLocks noChangeShapeType="1"/>
          </p:cNvSpPr>
          <p:nvPr/>
        </p:nvSpPr>
        <p:spPr bwMode="auto">
          <a:xfrm flipH="1">
            <a:off x="1003028" y="3453128"/>
            <a:ext cx="1461943" cy="700368"/>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7" name="Line 5"/>
          <p:cNvSpPr>
            <a:spLocks noChangeShapeType="1"/>
          </p:cNvSpPr>
          <p:nvPr/>
        </p:nvSpPr>
        <p:spPr bwMode="auto">
          <a:xfrm>
            <a:off x="2462068" y="2818597"/>
            <a:ext cx="6097141" cy="2480439"/>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8" name="Line 6"/>
          <p:cNvSpPr>
            <a:spLocks noChangeShapeType="1"/>
          </p:cNvSpPr>
          <p:nvPr/>
        </p:nvSpPr>
        <p:spPr bwMode="auto">
          <a:xfrm>
            <a:off x="2475083" y="3453128"/>
            <a:ext cx="6084125" cy="1293347"/>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9" name="Line 7"/>
          <p:cNvSpPr>
            <a:spLocks noChangeShapeType="1"/>
          </p:cNvSpPr>
          <p:nvPr/>
        </p:nvSpPr>
        <p:spPr bwMode="auto">
          <a:xfrm>
            <a:off x="1033324" y="4140914"/>
            <a:ext cx="1466273" cy="1347507"/>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0" name="Line 8"/>
          <p:cNvSpPr>
            <a:spLocks noChangeShapeType="1"/>
          </p:cNvSpPr>
          <p:nvPr/>
        </p:nvSpPr>
        <p:spPr bwMode="auto">
          <a:xfrm flipH="1" flipV="1">
            <a:off x="1029014" y="4125483"/>
            <a:ext cx="1461943" cy="705971"/>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1" name="Line 9"/>
          <p:cNvSpPr>
            <a:spLocks noChangeShapeType="1"/>
          </p:cNvSpPr>
          <p:nvPr/>
        </p:nvSpPr>
        <p:spPr bwMode="auto">
          <a:xfrm flipV="1">
            <a:off x="2488047" y="2989066"/>
            <a:ext cx="6245051" cy="2478319"/>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2" name="Line 10"/>
          <p:cNvSpPr>
            <a:spLocks noChangeShapeType="1"/>
          </p:cNvSpPr>
          <p:nvPr/>
        </p:nvSpPr>
        <p:spPr bwMode="auto">
          <a:xfrm flipV="1">
            <a:off x="2501038" y="3591851"/>
            <a:ext cx="6156825" cy="1239603"/>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4" name="Text Box 12"/>
          <p:cNvSpPr txBox="1">
            <a:spLocks noChangeArrowheads="1"/>
          </p:cNvSpPr>
          <p:nvPr/>
        </p:nvSpPr>
        <p:spPr bwMode="auto">
          <a:xfrm>
            <a:off x="486353" y="2105621"/>
            <a:ext cx="1030432" cy="390805"/>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a:t>Sample</a:t>
            </a:r>
          </a:p>
        </p:txBody>
      </p:sp>
      <p:sp>
        <p:nvSpPr>
          <p:cNvPr id="8205" name="Line 13"/>
          <p:cNvSpPr>
            <a:spLocks noChangeShapeType="1"/>
          </p:cNvSpPr>
          <p:nvPr/>
        </p:nvSpPr>
        <p:spPr bwMode="auto">
          <a:xfrm>
            <a:off x="6617820"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nvGrpSpPr>
          <p:cNvPr id="8211" name="Group 19"/>
          <p:cNvGrpSpPr>
            <a:grpSpLocks/>
          </p:cNvGrpSpPr>
          <p:nvPr/>
        </p:nvGrpSpPr>
        <p:grpSpPr bwMode="auto">
          <a:xfrm>
            <a:off x="2032000" y="2231687"/>
            <a:ext cx="909205" cy="3802996"/>
            <a:chOff x="1408" y="1449"/>
            <a:chExt cx="630" cy="2715"/>
          </a:xfrm>
        </p:grpSpPr>
        <p:sp>
          <p:nvSpPr>
            <p:cNvPr id="8212" name="Freeform 20"/>
            <p:cNvSpPr>
              <a:spLocks noChangeArrowheads="1"/>
            </p:cNvSpPr>
            <p:nvPr/>
          </p:nvSpPr>
          <p:spPr bwMode="auto">
            <a:xfrm>
              <a:off x="1722" y="1459"/>
              <a:ext cx="316" cy="2707"/>
            </a:xfrm>
            <a:custGeom>
              <a:avLst/>
              <a:gdLst>
                <a:gd name="T0" fmla="*/ 62 w 1395"/>
                <a:gd name="T1" fmla="*/ 134 h 11935"/>
                <a:gd name="T2" fmla="*/ 189 w 1395"/>
                <a:gd name="T3" fmla="*/ 404 h 11935"/>
                <a:gd name="T4" fmla="*/ 310 w 1395"/>
                <a:gd name="T5" fmla="*/ 680 h 11935"/>
                <a:gd name="T6" fmla="*/ 427 w 1395"/>
                <a:gd name="T7" fmla="*/ 957 h 11935"/>
                <a:gd name="T8" fmla="*/ 536 w 1395"/>
                <a:gd name="T9" fmla="*/ 1239 h 11935"/>
                <a:gd name="T10" fmla="*/ 638 w 1395"/>
                <a:gd name="T11" fmla="*/ 1523 h 11935"/>
                <a:gd name="T12" fmla="*/ 736 w 1395"/>
                <a:gd name="T13" fmla="*/ 1811 h 11935"/>
                <a:gd name="T14" fmla="*/ 827 w 1395"/>
                <a:gd name="T15" fmla="*/ 2102 h 11935"/>
                <a:gd name="T16" fmla="*/ 913 w 1395"/>
                <a:gd name="T17" fmla="*/ 2398 h 11935"/>
                <a:gd name="T18" fmla="*/ 991 w 1395"/>
                <a:gd name="T19" fmla="*/ 2696 h 11935"/>
                <a:gd name="T20" fmla="*/ 1062 w 1395"/>
                <a:gd name="T21" fmla="*/ 2996 h 11935"/>
                <a:gd name="T22" fmla="*/ 1124 w 1395"/>
                <a:gd name="T23" fmla="*/ 3299 h 11935"/>
                <a:gd name="T24" fmla="*/ 1183 w 1395"/>
                <a:gd name="T25" fmla="*/ 3604 h 11935"/>
                <a:gd name="T26" fmla="*/ 1232 w 1395"/>
                <a:gd name="T27" fmla="*/ 3914 h 11935"/>
                <a:gd name="T28" fmla="*/ 1277 w 1395"/>
                <a:gd name="T29" fmla="*/ 4225 h 11935"/>
                <a:gd name="T30" fmla="*/ 1313 w 1395"/>
                <a:gd name="T31" fmla="*/ 4538 h 11935"/>
                <a:gd name="T32" fmla="*/ 1344 w 1395"/>
                <a:gd name="T33" fmla="*/ 4853 h 11935"/>
                <a:gd name="T34" fmla="*/ 1365 w 1395"/>
                <a:gd name="T35" fmla="*/ 5172 h 11935"/>
                <a:gd name="T36" fmla="*/ 1382 w 1395"/>
                <a:gd name="T37" fmla="*/ 5492 h 11935"/>
                <a:gd name="T38" fmla="*/ 1389 w 1395"/>
                <a:gd name="T39" fmla="*/ 5815 h 11935"/>
                <a:gd name="T40" fmla="*/ 1389 w 1395"/>
                <a:gd name="T41" fmla="*/ 6136 h 11935"/>
                <a:gd name="T42" fmla="*/ 1382 w 1395"/>
                <a:gd name="T43" fmla="*/ 6457 h 11935"/>
                <a:gd name="T44" fmla="*/ 1366 w 1395"/>
                <a:gd name="T45" fmla="*/ 6775 h 11935"/>
                <a:gd name="T46" fmla="*/ 1345 w 1395"/>
                <a:gd name="T47" fmla="*/ 7093 h 11935"/>
                <a:gd name="T48" fmla="*/ 1315 w 1395"/>
                <a:gd name="T49" fmla="*/ 7406 h 11935"/>
                <a:gd name="T50" fmla="*/ 1278 w 1395"/>
                <a:gd name="T51" fmla="*/ 7718 h 11935"/>
                <a:gd name="T52" fmla="*/ 1235 w 1395"/>
                <a:gd name="T53" fmla="*/ 8030 h 11935"/>
                <a:gd name="T54" fmla="*/ 1185 w 1395"/>
                <a:gd name="T55" fmla="*/ 8337 h 11935"/>
                <a:gd name="T56" fmla="*/ 1128 w 1395"/>
                <a:gd name="T57" fmla="*/ 8641 h 11935"/>
                <a:gd name="T58" fmla="*/ 1064 w 1395"/>
                <a:gd name="T59" fmla="*/ 8943 h 11935"/>
                <a:gd name="T60" fmla="*/ 993 w 1395"/>
                <a:gd name="T61" fmla="*/ 9242 h 11935"/>
                <a:gd name="T62" fmla="*/ 916 w 1395"/>
                <a:gd name="T63" fmla="*/ 9538 h 11935"/>
                <a:gd name="T64" fmla="*/ 832 w 1395"/>
                <a:gd name="T65" fmla="*/ 9833 h 11935"/>
                <a:gd name="T66" fmla="*/ 741 w 1395"/>
                <a:gd name="T67" fmla="*/ 10124 h 11935"/>
                <a:gd name="T68" fmla="*/ 645 w 1395"/>
                <a:gd name="T69" fmla="*/ 10412 h 11935"/>
                <a:gd name="T70" fmla="*/ 542 w 1395"/>
                <a:gd name="T71" fmla="*/ 10695 h 11935"/>
                <a:gd name="T72" fmla="*/ 433 w 1395"/>
                <a:gd name="T73" fmla="*/ 10976 h 11935"/>
                <a:gd name="T74" fmla="*/ 318 w 1395"/>
                <a:gd name="T75" fmla="*/ 11254 h 11935"/>
                <a:gd name="T76" fmla="*/ 197 w 1395"/>
                <a:gd name="T77" fmla="*/ 11527 h 11935"/>
                <a:gd name="T78" fmla="*/ 70 w 1395"/>
                <a:gd name="T79" fmla="*/ 11797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5" h="11935">
                  <a:moveTo>
                    <a:pt x="0" y="0"/>
                  </a:moveTo>
                  <a:lnTo>
                    <a:pt x="62" y="134"/>
                  </a:lnTo>
                  <a:lnTo>
                    <a:pt x="125" y="269"/>
                  </a:lnTo>
                  <a:lnTo>
                    <a:pt x="189" y="404"/>
                  </a:lnTo>
                  <a:lnTo>
                    <a:pt x="254" y="541"/>
                  </a:lnTo>
                  <a:lnTo>
                    <a:pt x="310" y="680"/>
                  </a:lnTo>
                  <a:lnTo>
                    <a:pt x="369" y="818"/>
                  </a:lnTo>
                  <a:lnTo>
                    <a:pt x="427" y="957"/>
                  </a:lnTo>
                  <a:lnTo>
                    <a:pt x="485" y="1097"/>
                  </a:lnTo>
                  <a:lnTo>
                    <a:pt x="536" y="1239"/>
                  </a:lnTo>
                  <a:lnTo>
                    <a:pt x="586" y="1381"/>
                  </a:lnTo>
                  <a:lnTo>
                    <a:pt x="638" y="1523"/>
                  </a:lnTo>
                  <a:lnTo>
                    <a:pt x="691" y="1667"/>
                  </a:lnTo>
                  <a:lnTo>
                    <a:pt x="736" y="1811"/>
                  </a:lnTo>
                  <a:lnTo>
                    <a:pt x="781" y="1956"/>
                  </a:lnTo>
                  <a:lnTo>
                    <a:pt x="827" y="2102"/>
                  </a:lnTo>
                  <a:lnTo>
                    <a:pt x="873" y="2250"/>
                  </a:lnTo>
                  <a:lnTo>
                    <a:pt x="913" y="2398"/>
                  </a:lnTo>
                  <a:lnTo>
                    <a:pt x="952" y="2548"/>
                  </a:lnTo>
                  <a:lnTo>
                    <a:pt x="991" y="2696"/>
                  </a:lnTo>
                  <a:lnTo>
                    <a:pt x="1030" y="2846"/>
                  </a:lnTo>
                  <a:lnTo>
                    <a:pt x="1062" y="2996"/>
                  </a:lnTo>
                  <a:lnTo>
                    <a:pt x="1093" y="3147"/>
                  </a:lnTo>
                  <a:lnTo>
                    <a:pt x="1124" y="3299"/>
                  </a:lnTo>
                  <a:lnTo>
                    <a:pt x="1158" y="3451"/>
                  </a:lnTo>
                  <a:lnTo>
                    <a:pt x="1183" y="3604"/>
                  </a:lnTo>
                  <a:lnTo>
                    <a:pt x="1208" y="3759"/>
                  </a:lnTo>
                  <a:lnTo>
                    <a:pt x="1232" y="3914"/>
                  </a:lnTo>
                  <a:lnTo>
                    <a:pt x="1260" y="4069"/>
                  </a:lnTo>
                  <a:lnTo>
                    <a:pt x="1277" y="4225"/>
                  </a:lnTo>
                  <a:lnTo>
                    <a:pt x="1295" y="4382"/>
                  </a:lnTo>
                  <a:lnTo>
                    <a:pt x="1313" y="4538"/>
                  </a:lnTo>
                  <a:lnTo>
                    <a:pt x="1333" y="4696"/>
                  </a:lnTo>
                  <a:lnTo>
                    <a:pt x="1344" y="4853"/>
                  </a:lnTo>
                  <a:lnTo>
                    <a:pt x="1354" y="5012"/>
                  </a:lnTo>
                  <a:lnTo>
                    <a:pt x="1365" y="5172"/>
                  </a:lnTo>
                  <a:lnTo>
                    <a:pt x="1378" y="5331"/>
                  </a:lnTo>
                  <a:lnTo>
                    <a:pt x="1382" y="5492"/>
                  </a:lnTo>
                  <a:lnTo>
                    <a:pt x="1385" y="5654"/>
                  </a:lnTo>
                  <a:lnTo>
                    <a:pt x="1389" y="5815"/>
                  </a:lnTo>
                  <a:lnTo>
                    <a:pt x="1394" y="5976"/>
                  </a:lnTo>
                  <a:lnTo>
                    <a:pt x="1389" y="6136"/>
                  </a:lnTo>
                  <a:lnTo>
                    <a:pt x="1385" y="6296"/>
                  </a:lnTo>
                  <a:lnTo>
                    <a:pt x="1382" y="6457"/>
                  </a:lnTo>
                  <a:lnTo>
                    <a:pt x="1378" y="6618"/>
                  </a:lnTo>
                  <a:lnTo>
                    <a:pt x="1366" y="6775"/>
                  </a:lnTo>
                  <a:lnTo>
                    <a:pt x="1355" y="6934"/>
                  </a:lnTo>
                  <a:lnTo>
                    <a:pt x="1345" y="7093"/>
                  </a:lnTo>
                  <a:lnTo>
                    <a:pt x="1333" y="7251"/>
                  </a:lnTo>
                  <a:lnTo>
                    <a:pt x="1315" y="7406"/>
                  </a:lnTo>
                  <a:lnTo>
                    <a:pt x="1297" y="7563"/>
                  </a:lnTo>
                  <a:lnTo>
                    <a:pt x="1278" y="7718"/>
                  </a:lnTo>
                  <a:lnTo>
                    <a:pt x="1261" y="7876"/>
                  </a:lnTo>
                  <a:lnTo>
                    <a:pt x="1235" y="8030"/>
                  </a:lnTo>
                  <a:lnTo>
                    <a:pt x="1210" y="8183"/>
                  </a:lnTo>
                  <a:lnTo>
                    <a:pt x="1185" y="8337"/>
                  </a:lnTo>
                  <a:lnTo>
                    <a:pt x="1159" y="8491"/>
                  </a:lnTo>
                  <a:lnTo>
                    <a:pt x="1128" y="8641"/>
                  </a:lnTo>
                  <a:lnTo>
                    <a:pt x="1096" y="8791"/>
                  </a:lnTo>
                  <a:lnTo>
                    <a:pt x="1064" y="8943"/>
                  </a:lnTo>
                  <a:lnTo>
                    <a:pt x="1032" y="9095"/>
                  </a:lnTo>
                  <a:lnTo>
                    <a:pt x="993" y="9242"/>
                  </a:lnTo>
                  <a:lnTo>
                    <a:pt x="955" y="9391"/>
                  </a:lnTo>
                  <a:lnTo>
                    <a:pt x="916" y="9538"/>
                  </a:lnTo>
                  <a:lnTo>
                    <a:pt x="877" y="9689"/>
                  </a:lnTo>
                  <a:lnTo>
                    <a:pt x="832" y="9833"/>
                  </a:lnTo>
                  <a:lnTo>
                    <a:pt x="787" y="9978"/>
                  </a:lnTo>
                  <a:lnTo>
                    <a:pt x="741" y="10124"/>
                  </a:lnTo>
                  <a:lnTo>
                    <a:pt x="696" y="10270"/>
                  </a:lnTo>
                  <a:lnTo>
                    <a:pt x="645" y="10412"/>
                  </a:lnTo>
                  <a:lnTo>
                    <a:pt x="594" y="10553"/>
                  </a:lnTo>
                  <a:lnTo>
                    <a:pt x="542" y="10695"/>
                  </a:lnTo>
                  <a:lnTo>
                    <a:pt x="492" y="10838"/>
                  </a:lnTo>
                  <a:lnTo>
                    <a:pt x="433" y="10976"/>
                  </a:lnTo>
                  <a:lnTo>
                    <a:pt x="376" y="11115"/>
                  </a:lnTo>
                  <a:lnTo>
                    <a:pt x="318" y="11254"/>
                  </a:lnTo>
                  <a:lnTo>
                    <a:pt x="261" y="11392"/>
                  </a:lnTo>
                  <a:lnTo>
                    <a:pt x="197" y="11527"/>
                  </a:lnTo>
                  <a:lnTo>
                    <a:pt x="134" y="11662"/>
                  </a:lnTo>
                  <a:lnTo>
                    <a:pt x="70" y="11797"/>
                  </a:lnTo>
                  <a:lnTo>
                    <a:pt x="8" y="11934"/>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3" name="Freeform 21"/>
            <p:cNvSpPr>
              <a:spLocks noChangeArrowheads="1"/>
            </p:cNvSpPr>
            <p:nvPr/>
          </p:nvSpPr>
          <p:spPr bwMode="auto">
            <a:xfrm>
              <a:off x="1408" y="1449"/>
              <a:ext cx="319" cy="2707"/>
            </a:xfrm>
            <a:custGeom>
              <a:avLst/>
              <a:gdLst>
                <a:gd name="T0" fmla="*/ 1312 w 1405"/>
                <a:gd name="T1" fmla="*/ 11799 h 11935"/>
                <a:gd name="T2" fmla="*/ 1186 w 1405"/>
                <a:gd name="T3" fmla="*/ 11530 h 11935"/>
                <a:gd name="T4" fmla="*/ 1065 w 1405"/>
                <a:gd name="T5" fmla="*/ 11257 h 11935"/>
                <a:gd name="T6" fmla="*/ 952 w 1405"/>
                <a:gd name="T7" fmla="*/ 10980 h 11935"/>
                <a:gd name="T8" fmla="*/ 844 w 1405"/>
                <a:gd name="T9" fmla="*/ 10700 h 11935"/>
                <a:gd name="T10" fmla="*/ 741 w 1405"/>
                <a:gd name="T11" fmla="*/ 10417 h 11935"/>
                <a:gd name="T12" fmla="*/ 646 w 1405"/>
                <a:gd name="T13" fmla="*/ 10131 h 11935"/>
                <a:gd name="T14" fmla="*/ 556 w 1405"/>
                <a:gd name="T15" fmla="*/ 9841 h 11935"/>
                <a:gd name="T16" fmla="*/ 471 w 1405"/>
                <a:gd name="T17" fmla="*/ 9548 h 11935"/>
                <a:gd name="T18" fmla="*/ 396 w 1405"/>
                <a:gd name="T19" fmla="*/ 9252 h 11935"/>
                <a:gd name="T20" fmla="*/ 326 w 1405"/>
                <a:gd name="T21" fmla="*/ 8953 h 11935"/>
                <a:gd name="T22" fmla="*/ 263 w 1405"/>
                <a:gd name="T23" fmla="*/ 8653 h 11935"/>
                <a:gd name="T24" fmla="*/ 205 w 1405"/>
                <a:gd name="T25" fmla="*/ 8350 h 11935"/>
                <a:gd name="T26" fmla="*/ 155 w 1405"/>
                <a:gd name="T27" fmla="*/ 8044 h 11935"/>
                <a:gd name="T28" fmla="*/ 111 w 1405"/>
                <a:gd name="T29" fmla="*/ 7734 h 11935"/>
                <a:gd name="T30" fmla="*/ 76 w 1405"/>
                <a:gd name="T31" fmla="*/ 7423 h 11935"/>
                <a:gd name="T32" fmla="*/ 46 w 1405"/>
                <a:gd name="T33" fmla="*/ 7109 h 11935"/>
                <a:gd name="T34" fmla="*/ 24 w 1405"/>
                <a:gd name="T35" fmla="*/ 6794 h 11935"/>
                <a:gd name="T36" fmla="*/ 10 w 1405"/>
                <a:gd name="T37" fmla="*/ 6475 h 11935"/>
                <a:gd name="T38" fmla="*/ 3 w 1405"/>
                <a:gd name="T39" fmla="*/ 6155 h 11935"/>
                <a:gd name="T40" fmla="*/ 3 w 1405"/>
                <a:gd name="T41" fmla="*/ 5834 h 11935"/>
                <a:gd name="T42" fmla="*/ 10 w 1405"/>
                <a:gd name="T43" fmla="*/ 5512 h 11935"/>
                <a:gd name="T44" fmla="*/ 24 w 1405"/>
                <a:gd name="T45" fmla="*/ 5190 h 11935"/>
                <a:gd name="T46" fmla="*/ 46 w 1405"/>
                <a:gd name="T47" fmla="*/ 4871 h 11935"/>
                <a:gd name="T48" fmla="*/ 77 w 1405"/>
                <a:gd name="T49" fmla="*/ 4554 h 11935"/>
                <a:gd name="T50" fmla="*/ 114 w 1405"/>
                <a:gd name="T51" fmla="*/ 4239 h 11935"/>
                <a:gd name="T52" fmla="*/ 158 w 1405"/>
                <a:gd name="T53" fmla="*/ 3926 h 11935"/>
                <a:gd name="T54" fmla="*/ 208 w 1405"/>
                <a:gd name="T55" fmla="*/ 3617 h 11935"/>
                <a:gd name="T56" fmla="*/ 267 w 1405"/>
                <a:gd name="T57" fmla="*/ 3311 h 11935"/>
                <a:gd name="T58" fmla="*/ 330 w 1405"/>
                <a:gd name="T59" fmla="*/ 3007 h 11935"/>
                <a:gd name="T60" fmla="*/ 404 w 1405"/>
                <a:gd name="T61" fmla="*/ 2704 h 11935"/>
                <a:gd name="T62" fmla="*/ 482 w 1405"/>
                <a:gd name="T63" fmla="*/ 2406 h 11935"/>
                <a:gd name="T64" fmla="*/ 568 w 1405"/>
                <a:gd name="T65" fmla="*/ 2111 h 11935"/>
                <a:gd name="T66" fmla="*/ 659 w 1405"/>
                <a:gd name="T67" fmla="*/ 1818 h 11935"/>
                <a:gd name="T68" fmla="*/ 757 w 1405"/>
                <a:gd name="T69" fmla="*/ 1528 h 11935"/>
                <a:gd name="T70" fmla="*/ 860 w 1405"/>
                <a:gd name="T71" fmla="*/ 1244 h 11935"/>
                <a:gd name="T72" fmla="*/ 970 w 1405"/>
                <a:gd name="T73" fmla="*/ 961 h 11935"/>
                <a:gd name="T74" fmla="*/ 1088 w 1405"/>
                <a:gd name="T75" fmla="*/ 681 h 11935"/>
                <a:gd name="T76" fmla="*/ 1211 w 1405"/>
                <a:gd name="T77" fmla="*/ 406 h 11935"/>
                <a:gd name="T78" fmla="*/ 1339 w 1405"/>
                <a:gd name="T79" fmla="*/ 134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5" h="11935">
                  <a:moveTo>
                    <a:pt x="1376" y="11934"/>
                  </a:moveTo>
                  <a:lnTo>
                    <a:pt x="1312" y="11799"/>
                  </a:lnTo>
                  <a:lnTo>
                    <a:pt x="1250" y="11665"/>
                  </a:lnTo>
                  <a:lnTo>
                    <a:pt x="1186" y="11530"/>
                  </a:lnTo>
                  <a:lnTo>
                    <a:pt x="1123" y="11395"/>
                  </a:lnTo>
                  <a:lnTo>
                    <a:pt x="1065" y="11257"/>
                  </a:lnTo>
                  <a:lnTo>
                    <a:pt x="1008" y="11119"/>
                  </a:lnTo>
                  <a:lnTo>
                    <a:pt x="952" y="10980"/>
                  </a:lnTo>
                  <a:lnTo>
                    <a:pt x="894" y="10842"/>
                  </a:lnTo>
                  <a:lnTo>
                    <a:pt x="844" y="10700"/>
                  </a:lnTo>
                  <a:lnTo>
                    <a:pt x="793" y="10560"/>
                  </a:lnTo>
                  <a:lnTo>
                    <a:pt x="741" y="10417"/>
                  </a:lnTo>
                  <a:lnTo>
                    <a:pt x="691" y="10276"/>
                  </a:lnTo>
                  <a:lnTo>
                    <a:pt x="646" y="10131"/>
                  </a:lnTo>
                  <a:lnTo>
                    <a:pt x="601" y="9986"/>
                  </a:lnTo>
                  <a:lnTo>
                    <a:pt x="556" y="9841"/>
                  </a:lnTo>
                  <a:lnTo>
                    <a:pt x="510" y="9696"/>
                  </a:lnTo>
                  <a:lnTo>
                    <a:pt x="471" y="9548"/>
                  </a:lnTo>
                  <a:lnTo>
                    <a:pt x="433" y="9400"/>
                  </a:lnTo>
                  <a:lnTo>
                    <a:pt x="396" y="9252"/>
                  </a:lnTo>
                  <a:lnTo>
                    <a:pt x="358" y="9104"/>
                  </a:lnTo>
                  <a:lnTo>
                    <a:pt x="326" y="8953"/>
                  </a:lnTo>
                  <a:lnTo>
                    <a:pt x="294" y="8803"/>
                  </a:lnTo>
                  <a:lnTo>
                    <a:pt x="263" y="8653"/>
                  </a:lnTo>
                  <a:lnTo>
                    <a:pt x="231" y="8503"/>
                  </a:lnTo>
                  <a:lnTo>
                    <a:pt x="205" y="8350"/>
                  </a:lnTo>
                  <a:lnTo>
                    <a:pt x="179" y="8198"/>
                  </a:lnTo>
                  <a:lnTo>
                    <a:pt x="155" y="8044"/>
                  </a:lnTo>
                  <a:lnTo>
                    <a:pt x="130" y="7889"/>
                  </a:lnTo>
                  <a:lnTo>
                    <a:pt x="111" y="7734"/>
                  </a:lnTo>
                  <a:lnTo>
                    <a:pt x="94" y="7578"/>
                  </a:lnTo>
                  <a:lnTo>
                    <a:pt x="76" y="7423"/>
                  </a:lnTo>
                  <a:lnTo>
                    <a:pt x="57" y="7266"/>
                  </a:lnTo>
                  <a:lnTo>
                    <a:pt x="46" y="7109"/>
                  </a:lnTo>
                  <a:lnTo>
                    <a:pt x="35" y="6951"/>
                  </a:lnTo>
                  <a:lnTo>
                    <a:pt x="24" y="6794"/>
                  </a:lnTo>
                  <a:lnTo>
                    <a:pt x="14" y="6635"/>
                  </a:lnTo>
                  <a:lnTo>
                    <a:pt x="10" y="6475"/>
                  </a:lnTo>
                  <a:lnTo>
                    <a:pt x="7" y="6315"/>
                  </a:lnTo>
                  <a:lnTo>
                    <a:pt x="3" y="6155"/>
                  </a:lnTo>
                  <a:lnTo>
                    <a:pt x="0" y="5996"/>
                  </a:lnTo>
                  <a:lnTo>
                    <a:pt x="3" y="5834"/>
                  </a:lnTo>
                  <a:lnTo>
                    <a:pt x="7" y="5673"/>
                  </a:lnTo>
                  <a:lnTo>
                    <a:pt x="10" y="5512"/>
                  </a:lnTo>
                  <a:lnTo>
                    <a:pt x="14" y="5350"/>
                  </a:lnTo>
                  <a:lnTo>
                    <a:pt x="24" y="5190"/>
                  </a:lnTo>
                  <a:lnTo>
                    <a:pt x="35" y="5030"/>
                  </a:lnTo>
                  <a:lnTo>
                    <a:pt x="46" y="4871"/>
                  </a:lnTo>
                  <a:lnTo>
                    <a:pt x="59" y="4712"/>
                  </a:lnTo>
                  <a:lnTo>
                    <a:pt x="77" y="4554"/>
                  </a:lnTo>
                  <a:lnTo>
                    <a:pt x="96" y="4397"/>
                  </a:lnTo>
                  <a:lnTo>
                    <a:pt x="114" y="4239"/>
                  </a:lnTo>
                  <a:lnTo>
                    <a:pt x="133" y="4081"/>
                  </a:lnTo>
                  <a:lnTo>
                    <a:pt x="158" y="3926"/>
                  </a:lnTo>
                  <a:lnTo>
                    <a:pt x="184" y="3772"/>
                  </a:lnTo>
                  <a:lnTo>
                    <a:pt x="208" y="3617"/>
                  </a:lnTo>
                  <a:lnTo>
                    <a:pt x="235" y="3463"/>
                  </a:lnTo>
                  <a:lnTo>
                    <a:pt x="267" y="3311"/>
                  </a:lnTo>
                  <a:lnTo>
                    <a:pt x="298" y="3159"/>
                  </a:lnTo>
                  <a:lnTo>
                    <a:pt x="330" y="3007"/>
                  </a:lnTo>
                  <a:lnTo>
                    <a:pt x="365" y="2855"/>
                  </a:lnTo>
                  <a:lnTo>
                    <a:pt x="404" y="2704"/>
                  </a:lnTo>
                  <a:lnTo>
                    <a:pt x="443" y="2556"/>
                  </a:lnTo>
                  <a:lnTo>
                    <a:pt x="482" y="2406"/>
                  </a:lnTo>
                  <a:lnTo>
                    <a:pt x="523" y="2257"/>
                  </a:lnTo>
                  <a:lnTo>
                    <a:pt x="568" y="2111"/>
                  </a:lnTo>
                  <a:lnTo>
                    <a:pt x="613" y="1964"/>
                  </a:lnTo>
                  <a:lnTo>
                    <a:pt x="659" y="1818"/>
                  </a:lnTo>
                  <a:lnTo>
                    <a:pt x="706" y="1672"/>
                  </a:lnTo>
                  <a:lnTo>
                    <a:pt x="757" y="1528"/>
                  </a:lnTo>
                  <a:lnTo>
                    <a:pt x="809" y="1386"/>
                  </a:lnTo>
                  <a:lnTo>
                    <a:pt x="860" y="1244"/>
                  </a:lnTo>
                  <a:lnTo>
                    <a:pt x="913" y="1101"/>
                  </a:lnTo>
                  <a:lnTo>
                    <a:pt x="970" y="961"/>
                  </a:lnTo>
                  <a:lnTo>
                    <a:pt x="1029" y="821"/>
                  </a:lnTo>
                  <a:lnTo>
                    <a:pt x="1088" y="681"/>
                  </a:lnTo>
                  <a:lnTo>
                    <a:pt x="1146" y="543"/>
                  </a:lnTo>
                  <a:lnTo>
                    <a:pt x="1211" y="406"/>
                  </a:lnTo>
                  <a:lnTo>
                    <a:pt x="1275" y="270"/>
                  </a:lnTo>
                  <a:lnTo>
                    <a:pt x="1339" y="134"/>
                  </a:lnTo>
                  <a:lnTo>
                    <a:pt x="1404" y="0"/>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sp>
        <p:nvSpPr>
          <p:cNvPr id="8214" name="Freeform 22"/>
          <p:cNvSpPr>
            <a:spLocks noChangeArrowheads="1"/>
          </p:cNvSpPr>
          <p:nvPr/>
        </p:nvSpPr>
        <p:spPr bwMode="auto">
          <a:xfrm>
            <a:off x="1492250" y="3331264"/>
            <a:ext cx="382444" cy="1668276"/>
          </a:xfrm>
          <a:custGeom>
            <a:avLst/>
            <a:gdLst>
              <a:gd name="T0" fmla="*/ 0 w 1167"/>
              <a:gd name="T1" fmla="*/ 5250 h 5251"/>
              <a:gd name="T2" fmla="*/ 127 w 1167"/>
              <a:gd name="T3" fmla="*/ 5129 h 5251"/>
              <a:gd name="T4" fmla="*/ 249 w 1167"/>
              <a:gd name="T5" fmla="*/ 5000 h 5251"/>
              <a:gd name="T6" fmla="*/ 364 w 1167"/>
              <a:gd name="T7" fmla="*/ 4866 h 5251"/>
              <a:gd name="T8" fmla="*/ 472 w 1167"/>
              <a:gd name="T9" fmla="*/ 4726 h 5251"/>
              <a:gd name="T10" fmla="*/ 573 w 1167"/>
              <a:gd name="T11" fmla="*/ 4580 h 5251"/>
              <a:gd name="T12" fmla="*/ 667 w 1167"/>
              <a:gd name="T13" fmla="*/ 4429 h 5251"/>
              <a:gd name="T14" fmla="*/ 754 w 1167"/>
              <a:gd name="T15" fmla="*/ 4273 h 5251"/>
              <a:gd name="T16" fmla="*/ 832 w 1167"/>
              <a:gd name="T17" fmla="*/ 4114 h 5251"/>
              <a:gd name="T18" fmla="*/ 903 w 1167"/>
              <a:gd name="T19" fmla="*/ 3950 h 5251"/>
              <a:gd name="T20" fmla="*/ 966 w 1167"/>
              <a:gd name="T21" fmla="*/ 3783 h 5251"/>
              <a:gd name="T22" fmla="*/ 1020 w 1167"/>
              <a:gd name="T23" fmla="*/ 3612 h 5251"/>
              <a:gd name="T24" fmla="*/ 1066 w 1167"/>
              <a:gd name="T25" fmla="*/ 3440 h 5251"/>
              <a:gd name="T26" fmla="*/ 1103 w 1167"/>
              <a:gd name="T27" fmla="*/ 3264 h 5251"/>
              <a:gd name="T28" fmla="*/ 1132 w 1167"/>
              <a:gd name="T29" fmla="*/ 3088 h 5251"/>
              <a:gd name="T30" fmla="*/ 1152 w 1167"/>
              <a:gd name="T31" fmla="*/ 2910 h 5251"/>
              <a:gd name="T32" fmla="*/ 1163 w 1167"/>
              <a:gd name="T33" fmla="*/ 2731 h 5251"/>
              <a:gd name="T34" fmla="*/ 1166 w 1167"/>
              <a:gd name="T35" fmla="*/ 2552 h 5251"/>
              <a:gd name="T36" fmla="*/ 1159 w 1167"/>
              <a:gd name="T37" fmla="*/ 2372 h 5251"/>
              <a:gd name="T38" fmla="*/ 1144 w 1167"/>
              <a:gd name="T39" fmla="*/ 2194 h 5251"/>
              <a:gd name="T40" fmla="*/ 1120 w 1167"/>
              <a:gd name="T41" fmla="*/ 2016 h 5251"/>
              <a:gd name="T42" fmla="*/ 1088 w 1167"/>
              <a:gd name="T43" fmla="*/ 1840 h 5251"/>
              <a:gd name="T44" fmla="*/ 1046 w 1167"/>
              <a:gd name="T45" fmla="*/ 1666 h 5251"/>
              <a:gd name="T46" fmla="*/ 997 w 1167"/>
              <a:gd name="T47" fmla="*/ 1494 h 5251"/>
              <a:gd name="T48" fmla="*/ 939 w 1167"/>
              <a:gd name="T49" fmla="*/ 1326 h 5251"/>
              <a:gd name="T50" fmla="*/ 872 w 1167"/>
              <a:gd name="T51" fmla="*/ 1160 h 5251"/>
              <a:gd name="T52" fmla="*/ 798 w 1167"/>
              <a:gd name="T53" fmla="*/ 998 h 5251"/>
              <a:gd name="T54" fmla="*/ 716 w 1167"/>
              <a:gd name="T55" fmla="*/ 840 h 5251"/>
              <a:gd name="T56" fmla="*/ 626 w 1167"/>
              <a:gd name="T57" fmla="*/ 686 h 5251"/>
              <a:gd name="T58" fmla="*/ 529 w 1167"/>
              <a:gd name="T59" fmla="*/ 538 h 5251"/>
              <a:gd name="T60" fmla="*/ 424 w 1167"/>
              <a:gd name="T61" fmla="*/ 395 h 5251"/>
              <a:gd name="T62" fmla="*/ 313 w 1167"/>
              <a:gd name="T63" fmla="*/ 257 h 5251"/>
              <a:gd name="T64" fmla="*/ 195 w 1167"/>
              <a:gd name="T65" fmla="*/ 125 h 5251"/>
              <a:gd name="T66" fmla="*/ 70 w 1167"/>
              <a:gd name="T67" fmla="*/ 0 h 5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7" h="5251">
                <a:moveTo>
                  <a:pt x="0" y="5250"/>
                </a:moveTo>
                <a:lnTo>
                  <a:pt x="127" y="5129"/>
                </a:lnTo>
                <a:lnTo>
                  <a:pt x="249" y="5000"/>
                </a:lnTo>
                <a:lnTo>
                  <a:pt x="364" y="4866"/>
                </a:lnTo>
                <a:lnTo>
                  <a:pt x="472" y="4726"/>
                </a:lnTo>
                <a:lnTo>
                  <a:pt x="573" y="4580"/>
                </a:lnTo>
                <a:lnTo>
                  <a:pt x="667" y="4429"/>
                </a:lnTo>
                <a:lnTo>
                  <a:pt x="754" y="4273"/>
                </a:lnTo>
                <a:lnTo>
                  <a:pt x="832" y="4114"/>
                </a:lnTo>
                <a:lnTo>
                  <a:pt x="903" y="3950"/>
                </a:lnTo>
                <a:lnTo>
                  <a:pt x="966" y="3783"/>
                </a:lnTo>
                <a:lnTo>
                  <a:pt x="1020" y="3612"/>
                </a:lnTo>
                <a:lnTo>
                  <a:pt x="1066" y="3440"/>
                </a:lnTo>
                <a:lnTo>
                  <a:pt x="1103" y="3264"/>
                </a:lnTo>
                <a:lnTo>
                  <a:pt x="1132" y="3088"/>
                </a:lnTo>
                <a:lnTo>
                  <a:pt x="1152" y="2910"/>
                </a:lnTo>
                <a:lnTo>
                  <a:pt x="1163" y="2731"/>
                </a:lnTo>
                <a:lnTo>
                  <a:pt x="1166" y="2552"/>
                </a:lnTo>
                <a:lnTo>
                  <a:pt x="1159" y="2372"/>
                </a:lnTo>
                <a:lnTo>
                  <a:pt x="1144" y="2194"/>
                </a:lnTo>
                <a:lnTo>
                  <a:pt x="1120" y="2016"/>
                </a:lnTo>
                <a:lnTo>
                  <a:pt x="1088" y="1840"/>
                </a:lnTo>
                <a:lnTo>
                  <a:pt x="1046" y="1666"/>
                </a:lnTo>
                <a:lnTo>
                  <a:pt x="997" y="1494"/>
                </a:lnTo>
                <a:lnTo>
                  <a:pt x="939" y="1326"/>
                </a:lnTo>
                <a:lnTo>
                  <a:pt x="872" y="1160"/>
                </a:lnTo>
                <a:lnTo>
                  <a:pt x="798" y="998"/>
                </a:lnTo>
                <a:lnTo>
                  <a:pt x="716" y="840"/>
                </a:lnTo>
                <a:lnTo>
                  <a:pt x="626" y="686"/>
                </a:lnTo>
                <a:lnTo>
                  <a:pt x="529" y="538"/>
                </a:lnTo>
                <a:lnTo>
                  <a:pt x="424" y="395"/>
                </a:lnTo>
                <a:lnTo>
                  <a:pt x="313" y="257"/>
                </a:lnTo>
                <a:lnTo>
                  <a:pt x="195" y="125"/>
                </a:lnTo>
                <a:lnTo>
                  <a:pt x="70"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5" name="Line 23"/>
          <p:cNvSpPr>
            <a:spLocks noChangeShapeType="1"/>
          </p:cNvSpPr>
          <p:nvPr/>
        </p:nvSpPr>
        <p:spPr bwMode="auto">
          <a:xfrm flipH="1">
            <a:off x="1023222" y="3328462"/>
            <a:ext cx="474806" cy="78021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6" name="Line 24"/>
          <p:cNvSpPr>
            <a:spLocks noChangeShapeType="1"/>
          </p:cNvSpPr>
          <p:nvPr/>
        </p:nvSpPr>
        <p:spPr bwMode="auto">
          <a:xfrm flipH="1" flipV="1">
            <a:off x="1005898" y="4108672"/>
            <a:ext cx="492125" cy="90067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2" name="Title 1"/>
          <p:cNvSpPr>
            <a:spLocks noGrp="1"/>
          </p:cNvSpPr>
          <p:nvPr>
            <p:ph type="title"/>
          </p:nvPr>
        </p:nvSpPr>
        <p:spPr/>
        <p:txBody>
          <a:bodyPr/>
          <a:lstStyle/>
          <a:p>
            <a:r>
              <a:rPr lang="en-GB" dirty="0"/>
              <a:t>Defocus</a:t>
            </a:r>
            <a:endParaRPr lang="en-US" dirty="0"/>
          </a:p>
        </p:txBody>
      </p:sp>
      <p:sp>
        <p:nvSpPr>
          <p:cNvPr id="27" name="Freeform 22"/>
          <p:cNvSpPr>
            <a:spLocks noChangeArrowheads="1"/>
          </p:cNvSpPr>
          <p:nvPr/>
        </p:nvSpPr>
        <p:spPr bwMode="auto">
          <a:xfrm>
            <a:off x="6003758" y="3291345"/>
            <a:ext cx="614062" cy="1668276"/>
          </a:xfrm>
          <a:custGeom>
            <a:avLst/>
            <a:gdLst>
              <a:gd name="T0" fmla="*/ 0 w 1167"/>
              <a:gd name="T1" fmla="*/ 5250 h 5251"/>
              <a:gd name="T2" fmla="*/ 127 w 1167"/>
              <a:gd name="T3" fmla="*/ 5129 h 5251"/>
              <a:gd name="T4" fmla="*/ 249 w 1167"/>
              <a:gd name="T5" fmla="*/ 5000 h 5251"/>
              <a:gd name="T6" fmla="*/ 364 w 1167"/>
              <a:gd name="T7" fmla="*/ 4866 h 5251"/>
              <a:gd name="T8" fmla="*/ 472 w 1167"/>
              <a:gd name="T9" fmla="*/ 4726 h 5251"/>
              <a:gd name="T10" fmla="*/ 573 w 1167"/>
              <a:gd name="T11" fmla="*/ 4580 h 5251"/>
              <a:gd name="T12" fmla="*/ 667 w 1167"/>
              <a:gd name="T13" fmla="*/ 4429 h 5251"/>
              <a:gd name="T14" fmla="*/ 754 w 1167"/>
              <a:gd name="T15" fmla="*/ 4273 h 5251"/>
              <a:gd name="T16" fmla="*/ 832 w 1167"/>
              <a:gd name="T17" fmla="*/ 4114 h 5251"/>
              <a:gd name="T18" fmla="*/ 903 w 1167"/>
              <a:gd name="T19" fmla="*/ 3950 h 5251"/>
              <a:gd name="T20" fmla="*/ 966 w 1167"/>
              <a:gd name="T21" fmla="*/ 3783 h 5251"/>
              <a:gd name="T22" fmla="*/ 1020 w 1167"/>
              <a:gd name="T23" fmla="*/ 3612 h 5251"/>
              <a:gd name="T24" fmla="*/ 1066 w 1167"/>
              <a:gd name="T25" fmla="*/ 3440 h 5251"/>
              <a:gd name="T26" fmla="*/ 1103 w 1167"/>
              <a:gd name="T27" fmla="*/ 3264 h 5251"/>
              <a:gd name="T28" fmla="*/ 1132 w 1167"/>
              <a:gd name="T29" fmla="*/ 3088 h 5251"/>
              <a:gd name="T30" fmla="*/ 1152 w 1167"/>
              <a:gd name="T31" fmla="*/ 2910 h 5251"/>
              <a:gd name="T32" fmla="*/ 1163 w 1167"/>
              <a:gd name="T33" fmla="*/ 2731 h 5251"/>
              <a:gd name="T34" fmla="*/ 1166 w 1167"/>
              <a:gd name="T35" fmla="*/ 2552 h 5251"/>
              <a:gd name="T36" fmla="*/ 1159 w 1167"/>
              <a:gd name="T37" fmla="*/ 2372 h 5251"/>
              <a:gd name="T38" fmla="*/ 1144 w 1167"/>
              <a:gd name="T39" fmla="*/ 2194 h 5251"/>
              <a:gd name="T40" fmla="*/ 1120 w 1167"/>
              <a:gd name="T41" fmla="*/ 2016 h 5251"/>
              <a:gd name="T42" fmla="*/ 1088 w 1167"/>
              <a:gd name="T43" fmla="*/ 1840 h 5251"/>
              <a:gd name="T44" fmla="*/ 1046 w 1167"/>
              <a:gd name="T45" fmla="*/ 1666 h 5251"/>
              <a:gd name="T46" fmla="*/ 997 w 1167"/>
              <a:gd name="T47" fmla="*/ 1494 h 5251"/>
              <a:gd name="T48" fmla="*/ 939 w 1167"/>
              <a:gd name="T49" fmla="*/ 1326 h 5251"/>
              <a:gd name="T50" fmla="*/ 872 w 1167"/>
              <a:gd name="T51" fmla="*/ 1160 h 5251"/>
              <a:gd name="T52" fmla="*/ 798 w 1167"/>
              <a:gd name="T53" fmla="*/ 998 h 5251"/>
              <a:gd name="T54" fmla="*/ 716 w 1167"/>
              <a:gd name="T55" fmla="*/ 840 h 5251"/>
              <a:gd name="T56" fmla="*/ 626 w 1167"/>
              <a:gd name="T57" fmla="*/ 686 h 5251"/>
              <a:gd name="T58" fmla="*/ 529 w 1167"/>
              <a:gd name="T59" fmla="*/ 538 h 5251"/>
              <a:gd name="T60" fmla="*/ 424 w 1167"/>
              <a:gd name="T61" fmla="*/ 395 h 5251"/>
              <a:gd name="T62" fmla="*/ 313 w 1167"/>
              <a:gd name="T63" fmla="*/ 257 h 5251"/>
              <a:gd name="T64" fmla="*/ 195 w 1167"/>
              <a:gd name="T65" fmla="*/ 125 h 5251"/>
              <a:gd name="T66" fmla="*/ 70 w 1167"/>
              <a:gd name="T67" fmla="*/ 0 h 5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7" h="5251">
                <a:moveTo>
                  <a:pt x="0" y="5250"/>
                </a:moveTo>
                <a:lnTo>
                  <a:pt x="127" y="5129"/>
                </a:lnTo>
                <a:lnTo>
                  <a:pt x="249" y="5000"/>
                </a:lnTo>
                <a:lnTo>
                  <a:pt x="364" y="4866"/>
                </a:lnTo>
                <a:lnTo>
                  <a:pt x="472" y="4726"/>
                </a:lnTo>
                <a:lnTo>
                  <a:pt x="573" y="4580"/>
                </a:lnTo>
                <a:lnTo>
                  <a:pt x="667" y="4429"/>
                </a:lnTo>
                <a:lnTo>
                  <a:pt x="754" y="4273"/>
                </a:lnTo>
                <a:lnTo>
                  <a:pt x="832" y="4114"/>
                </a:lnTo>
                <a:lnTo>
                  <a:pt x="903" y="3950"/>
                </a:lnTo>
                <a:lnTo>
                  <a:pt x="966" y="3783"/>
                </a:lnTo>
                <a:lnTo>
                  <a:pt x="1020" y="3612"/>
                </a:lnTo>
                <a:lnTo>
                  <a:pt x="1066" y="3440"/>
                </a:lnTo>
                <a:lnTo>
                  <a:pt x="1103" y="3264"/>
                </a:lnTo>
                <a:lnTo>
                  <a:pt x="1132" y="3088"/>
                </a:lnTo>
                <a:lnTo>
                  <a:pt x="1152" y="2910"/>
                </a:lnTo>
                <a:lnTo>
                  <a:pt x="1163" y="2731"/>
                </a:lnTo>
                <a:lnTo>
                  <a:pt x="1166" y="2552"/>
                </a:lnTo>
                <a:lnTo>
                  <a:pt x="1159" y="2372"/>
                </a:lnTo>
                <a:lnTo>
                  <a:pt x="1144" y="2194"/>
                </a:lnTo>
                <a:lnTo>
                  <a:pt x="1120" y="2016"/>
                </a:lnTo>
                <a:lnTo>
                  <a:pt x="1088" y="1840"/>
                </a:lnTo>
                <a:lnTo>
                  <a:pt x="1046" y="1666"/>
                </a:lnTo>
                <a:lnTo>
                  <a:pt x="997" y="1494"/>
                </a:lnTo>
                <a:lnTo>
                  <a:pt x="939" y="1326"/>
                </a:lnTo>
                <a:lnTo>
                  <a:pt x="872" y="1160"/>
                </a:lnTo>
                <a:lnTo>
                  <a:pt x="798" y="998"/>
                </a:lnTo>
                <a:lnTo>
                  <a:pt x="716" y="840"/>
                </a:lnTo>
                <a:lnTo>
                  <a:pt x="626" y="686"/>
                </a:lnTo>
                <a:lnTo>
                  <a:pt x="529" y="538"/>
                </a:lnTo>
                <a:lnTo>
                  <a:pt x="424" y="395"/>
                </a:lnTo>
                <a:lnTo>
                  <a:pt x="313" y="257"/>
                </a:lnTo>
                <a:lnTo>
                  <a:pt x="195" y="125"/>
                </a:lnTo>
                <a:lnTo>
                  <a:pt x="70"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mc:AlternateContent xmlns:mc="http://schemas.openxmlformats.org/markup-compatibility/2006" xmlns:a14="http://schemas.microsoft.com/office/drawing/2010/main">
        <mc:Choice Requires="a14">
          <p:sp>
            <p:nvSpPr>
              <p:cNvPr id="3" name="TextBox 2"/>
              <p:cNvSpPr txBox="1"/>
              <p:nvPr/>
            </p:nvSpPr>
            <p:spPr>
              <a:xfrm>
                <a:off x="5336700" y="5423490"/>
                <a:ext cx="15098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ea typeface="Cambria Math" panose="02040503050406030204" pitchFamily="18" charset="0"/>
                        </a:rPr>
                        <m:t>∆</m:t>
                      </m:r>
                      <m:r>
                        <a:rPr lang="en-US" b="0" i="1" baseline="0" smtClean="0">
                          <a:latin typeface="Cambria Math" panose="02040503050406030204" pitchFamily="18" charset="0"/>
                          <a:ea typeface="Cambria Math" panose="02040503050406030204" pitchFamily="18" charset="0"/>
                        </a:rPr>
                        <m:t>𝑧</m:t>
                      </m:r>
                    </m:oMath>
                  </m:oMathPara>
                </a14:m>
                <a:endParaRPr lang="en-US" b="0" baseline="0" dirty="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336700" y="5423490"/>
                <a:ext cx="1509823" cy="461665"/>
              </a:xfrm>
              <a:prstGeom prst="rect">
                <a:avLst/>
              </a:prstGeom>
              <a:blipFill>
                <a:blip r:embed="rId3"/>
                <a:stretch>
                  <a:fillRect/>
                </a:stretch>
              </a:blipFill>
            </p:spPr>
            <p:txBody>
              <a:bodyPr/>
              <a:lstStyle/>
              <a:p>
                <a:r>
                  <a:rPr lang="en-US">
                    <a:noFill/>
                  </a:rPr>
                  <a:t> </a:t>
                </a:r>
              </a:p>
            </p:txBody>
          </p:sp>
        </mc:Fallback>
      </mc:AlternateContent>
      <p:sp>
        <p:nvSpPr>
          <p:cNvPr id="29" name="Text Box 14"/>
          <p:cNvSpPr txBox="1">
            <a:spLocks noChangeArrowheads="1"/>
          </p:cNvSpPr>
          <p:nvPr/>
        </p:nvSpPr>
        <p:spPr bwMode="auto">
          <a:xfrm>
            <a:off x="6724853" y="2029982"/>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Focal Plane</a:t>
            </a:r>
          </a:p>
        </p:txBody>
      </p:sp>
      <p:sp>
        <p:nvSpPr>
          <p:cNvPr id="4" name="TextBox 3"/>
          <p:cNvSpPr txBox="1"/>
          <p:nvPr/>
        </p:nvSpPr>
        <p:spPr>
          <a:xfrm>
            <a:off x="3959079" y="6198281"/>
            <a:ext cx="4774019" cy="461665"/>
          </a:xfrm>
          <a:prstGeom prst="rect">
            <a:avLst/>
          </a:prstGeom>
          <a:noFill/>
        </p:spPr>
        <p:txBody>
          <a:bodyPr wrap="square" rtlCol="0">
            <a:spAutoFit/>
          </a:bodyPr>
          <a:lstStyle/>
          <a:p>
            <a:r>
              <a:rPr lang="en-US" baseline="0" dirty="0"/>
              <a:t>Different distances = different phase</a:t>
            </a:r>
          </a:p>
        </p:txBody>
      </p:sp>
      <p:sp>
        <p:nvSpPr>
          <p:cNvPr id="31" name="Text Box 11"/>
          <p:cNvSpPr txBox="1">
            <a:spLocks noChangeArrowheads="1"/>
          </p:cNvSpPr>
          <p:nvPr/>
        </p:nvSpPr>
        <p:spPr bwMode="auto">
          <a:xfrm>
            <a:off x="2814273" y="5626389"/>
            <a:ext cx="834159" cy="781610"/>
          </a:xfrm>
          <a:prstGeom prst="rect">
            <a:avLst/>
          </a:prstGeom>
          <a:solidFill>
            <a:schemeClr val="bg1"/>
          </a:solidFill>
          <a:ln>
            <a:noFill/>
          </a:ln>
          <a:effectLs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dirty="0"/>
              <a:t>Obj.</a:t>
            </a:r>
          </a:p>
          <a:p>
            <a:pPr defTabSz="401992" fontAlgn="base" hangingPunct="0">
              <a:lnSpc>
                <a:spcPct val="95000"/>
              </a:lnSpc>
              <a:spcBef>
                <a:spcPct val="0"/>
              </a:spcBef>
              <a:spcAft>
                <a:spcPct val="0"/>
              </a:spcAft>
              <a:buClr>
                <a:srgbClr val="000000"/>
              </a:buClr>
              <a:buSzPct val="45000"/>
            </a:pPr>
            <a:r>
              <a:rPr lang="en-GB" baseline="0" dirty="0"/>
              <a:t>lens</a:t>
            </a:r>
          </a:p>
        </p:txBody>
      </p:sp>
      <p:sp>
        <p:nvSpPr>
          <p:cNvPr id="34" name="Line 13"/>
          <p:cNvSpPr>
            <a:spLocks noChangeShapeType="1"/>
          </p:cNvSpPr>
          <p:nvPr/>
        </p:nvSpPr>
        <p:spPr bwMode="auto">
          <a:xfrm>
            <a:off x="5820378"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35" name="Text Box 14"/>
          <p:cNvSpPr txBox="1">
            <a:spLocks noChangeArrowheads="1"/>
          </p:cNvSpPr>
          <p:nvPr/>
        </p:nvSpPr>
        <p:spPr bwMode="auto">
          <a:xfrm>
            <a:off x="4280515" y="2132234"/>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Gaussian</a:t>
            </a:r>
          </a:p>
          <a:p>
            <a:pPr defTabSz="401992" fontAlgn="base" hangingPunct="0">
              <a:lnSpc>
                <a:spcPct val="95000"/>
              </a:lnSpc>
              <a:spcBef>
                <a:spcPct val="0"/>
              </a:spcBef>
              <a:spcAft>
                <a:spcPct val="0"/>
              </a:spcAft>
              <a:buClr>
                <a:srgbClr val="000000"/>
              </a:buClr>
              <a:buSzPct val="45000"/>
            </a:pPr>
            <a:r>
              <a:rPr lang="en-GB" sz="1800" baseline="0" dirty="0"/>
              <a:t>focus</a:t>
            </a:r>
          </a:p>
        </p:txBody>
      </p:sp>
      <p:sp>
        <p:nvSpPr>
          <p:cNvPr id="36" name="Line 18"/>
          <p:cNvSpPr>
            <a:spLocks noChangeShapeType="1"/>
          </p:cNvSpPr>
          <p:nvPr/>
        </p:nvSpPr>
        <p:spPr bwMode="auto">
          <a:xfrm>
            <a:off x="5289300" y="2368964"/>
            <a:ext cx="433985" cy="13166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Tree>
    <p:extLst>
      <p:ext uri="{BB962C8B-B14F-4D97-AF65-F5344CB8AC3E}">
        <p14:creationId xmlns:p14="http://schemas.microsoft.com/office/powerpoint/2010/main" val="50903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1"/>
          <p:cNvSpPr>
            <a:spLocks noChangeShapeType="1"/>
          </p:cNvSpPr>
          <p:nvPr/>
        </p:nvSpPr>
        <p:spPr bwMode="auto">
          <a:xfrm>
            <a:off x="33196" y="4140891"/>
            <a:ext cx="9338829" cy="1401"/>
          </a:xfrm>
          <a:prstGeom prst="line">
            <a:avLst/>
          </a:prstGeom>
          <a:noFill/>
          <a:ln w="360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4" name="AutoShape 2"/>
          <p:cNvSpPr>
            <a:spLocks noChangeArrowheads="1"/>
          </p:cNvSpPr>
          <p:nvPr/>
        </p:nvSpPr>
        <p:spPr bwMode="auto">
          <a:xfrm>
            <a:off x="783648" y="2856415"/>
            <a:ext cx="225136" cy="2507316"/>
          </a:xfrm>
          <a:prstGeom prst="roundRect">
            <a:avLst>
              <a:gd name="adj" fmla="val 639"/>
            </a:avLst>
          </a:prstGeom>
          <a:solidFill>
            <a:srgbClr val="00B8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827" tIns="40912" rIns="81827" bIns="40912" anchor="ct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5" name="Line 3"/>
          <p:cNvSpPr>
            <a:spLocks noChangeShapeType="1"/>
          </p:cNvSpPr>
          <p:nvPr/>
        </p:nvSpPr>
        <p:spPr bwMode="auto">
          <a:xfrm flipV="1">
            <a:off x="1008810" y="2790580"/>
            <a:ext cx="1467715" cy="1353110"/>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6" name="Line 4"/>
          <p:cNvSpPr>
            <a:spLocks noChangeShapeType="1"/>
          </p:cNvSpPr>
          <p:nvPr/>
        </p:nvSpPr>
        <p:spPr bwMode="auto">
          <a:xfrm flipH="1">
            <a:off x="1003028" y="3453128"/>
            <a:ext cx="1461943" cy="700368"/>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7" name="Line 5"/>
          <p:cNvSpPr>
            <a:spLocks noChangeShapeType="1"/>
          </p:cNvSpPr>
          <p:nvPr/>
        </p:nvSpPr>
        <p:spPr bwMode="auto">
          <a:xfrm>
            <a:off x="2462068" y="2818597"/>
            <a:ext cx="6044045" cy="2812676"/>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8" name="Line 6"/>
          <p:cNvSpPr>
            <a:spLocks noChangeShapeType="1"/>
          </p:cNvSpPr>
          <p:nvPr/>
        </p:nvSpPr>
        <p:spPr bwMode="auto">
          <a:xfrm>
            <a:off x="2475083" y="3453128"/>
            <a:ext cx="5943023" cy="1235449"/>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9" name="Line 7"/>
          <p:cNvSpPr>
            <a:spLocks noChangeShapeType="1"/>
          </p:cNvSpPr>
          <p:nvPr/>
        </p:nvSpPr>
        <p:spPr bwMode="auto">
          <a:xfrm>
            <a:off x="1033324" y="4140914"/>
            <a:ext cx="1466273" cy="1347507"/>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0" name="Line 8"/>
          <p:cNvSpPr>
            <a:spLocks noChangeShapeType="1"/>
          </p:cNvSpPr>
          <p:nvPr/>
        </p:nvSpPr>
        <p:spPr bwMode="auto">
          <a:xfrm flipH="1" flipV="1">
            <a:off x="1029014" y="4125483"/>
            <a:ext cx="1461943" cy="705971"/>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1" name="Line 9"/>
          <p:cNvSpPr>
            <a:spLocks noChangeShapeType="1"/>
          </p:cNvSpPr>
          <p:nvPr/>
        </p:nvSpPr>
        <p:spPr bwMode="auto">
          <a:xfrm flipV="1">
            <a:off x="2488048" y="2647706"/>
            <a:ext cx="6044045" cy="2819681"/>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2" name="Line 10"/>
          <p:cNvSpPr>
            <a:spLocks noChangeShapeType="1"/>
          </p:cNvSpPr>
          <p:nvPr/>
        </p:nvSpPr>
        <p:spPr bwMode="auto">
          <a:xfrm flipV="1">
            <a:off x="2501038" y="3590403"/>
            <a:ext cx="5943023" cy="1241051"/>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3" name="Text Box 11"/>
          <p:cNvSpPr txBox="1">
            <a:spLocks noChangeArrowheads="1"/>
          </p:cNvSpPr>
          <p:nvPr/>
        </p:nvSpPr>
        <p:spPr bwMode="auto">
          <a:xfrm>
            <a:off x="2814273" y="5626389"/>
            <a:ext cx="834159" cy="781610"/>
          </a:xfrm>
          <a:prstGeom prst="rect">
            <a:avLst/>
          </a:prstGeom>
          <a:solidFill>
            <a:schemeClr val="bg1"/>
          </a:solidFill>
          <a:ln>
            <a:noFill/>
          </a:ln>
          <a:effectLs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dirty="0"/>
              <a:t>Obj.</a:t>
            </a:r>
          </a:p>
          <a:p>
            <a:pPr defTabSz="401992" fontAlgn="base" hangingPunct="0">
              <a:lnSpc>
                <a:spcPct val="95000"/>
              </a:lnSpc>
              <a:spcBef>
                <a:spcPct val="0"/>
              </a:spcBef>
              <a:spcAft>
                <a:spcPct val="0"/>
              </a:spcAft>
              <a:buClr>
                <a:srgbClr val="000000"/>
              </a:buClr>
              <a:buSzPct val="45000"/>
            </a:pPr>
            <a:r>
              <a:rPr lang="en-GB" baseline="0" dirty="0"/>
              <a:t>lens</a:t>
            </a:r>
          </a:p>
        </p:txBody>
      </p:sp>
      <p:sp>
        <p:nvSpPr>
          <p:cNvPr id="8204" name="Text Box 12"/>
          <p:cNvSpPr txBox="1">
            <a:spLocks noChangeArrowheads="1"/>
          </p:cNvSpPr>
          <p:nvPr/>
        </p:nvSpPr>
        <p:spPr bwMode="auto">
          <a:xfrm>
            <a:off x="486353" y="2105621"/>
            <a:ext cx="1030432" cy="390805"/>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a:t>Sample</a:t>
            </a:r>
          </a:p>
        </p:txBody>
      </p:sp>
      <p:sp>
        <p:nvSpPr>
          <p:cNvPr id="8205" name="Line 13"/>
          <p:cNvSpPr>
            <a:spLocks noChangeShapeType="1"/>
          </p:cNvSpPr>
          <p:nvPr/>
        </p:nvSpPr>
        <p:spPr bwMode="auto">
          <a:xfrm>
            <a:off x="5820378"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6" name="Text Box 14"/>
          <p:cNvSpPr txBox="1">
            <a:spLocks noChangeArrowheads="1"/>
          </p:cNvSpPr>
          <p:nvPr/>
        </p:nvSpPr>
        <p:spPr bwMode="auto">
          <a:xfrm>
            <a:off x="4280515" y="2132234"/>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Gaussian</a:t>
            </a:r>
          </a:p>
          <a:p>
            <a:pPr defTabSz="401992" fontAlgn="base" hangingPunct="0">
              <a:lnSpc>
                <a:spcPct val="95000"/>
              </a:lnSpc>
              <a:spcBef>
                <a:spcPct val="0"/>
              </a:spcBef>
              <a:spcAft>
                <a:spcPct val="0"/>
              </a:spcAft>
              <a:buClr>
                <a:srgbClr val="000000"/>
              </a:buClr>
              <a:buSzPct val="45000"/>
            </a:pPr>
            <a:r>
              <a:rPr lang="en-GB" sz="1800" baseline="0" dirty="0"/>
              <a:t>focus</a:t>
            </a:r>
          </a:p>
        </p:txBody>
      </p:sp>
      <p:sp>
        <p:nvSpPr>
          <p:cNvPr id="8207" name="Line 15"/>
          <p:cNvSpPr>
            <a:spLocks noChangeShapeType="1"/>
          </p:cNvSpPr>
          <p:nvPr/>
        </p:nvSpPr>
        <p:spPr bwMode="auto">
          <a:xfrm>
            <a:off x="5485560"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8" name="Text Box 16"/>
          <p:cNvSpPr txBox="1">
            <a:spLocks noChangeArrowheads="1"/>
          </p:cNvSpPr>
          <p:nvPr/>
        </p:nvSpPr>
        <p:spPr bwMode="auto">
          <a:xfrm>
            <a:off x="4912591" y="5818974"/>
            <a:ext cx="1086716"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a:t>least </a:t>
            </a:r>
          </a:p>
          <a:p>
            <a:pPr defTabSz="401992" fontAlgn="base" hangingPunct="0">
              <a:lnSpc>
                <a:spcPct val="95000"/>
              </a:lnSpc>
              <a:spcBef>
                <a:spcPct val="0"/>
              </a:spcBef>
              <a:spcAft>
                <a:spcPct val="0"/>
              </a:spcAft>
              <a:buClr>
                <a:srgbClr val="000000"/>
              </a:buClr>
              <a:buSzPct val="45000"/>
            </a:pPr>
            <a:r>
              <a:rPr lang="en-GB" sz="1800" baseline="0"/>
              <a:t>confusion</a:t>
            </a:r>
          </a:p>
        </p:txBody>
      </p:sp>
      <p:sp>
        <p:nvSpPr>
          <p:cNvPr id="8209" name="Line 17"/>
          <p:cNvSpPr>
            <a:spLocks noChangeShapeType="1"/>
          </p:cNvSpPr>
          <p:nvPr/>
        </p:nvSpPr>
        <p:spPr bwMode="auto">
          <a:xfrm flipV="1">
            <a:off x="5186798" y="5295120"/>
            <a:ext cx="223694" cy="4510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0" name="Line 18"/>
          <p:cNvSpPr>
            <a:spLocks noChangeShapeType="1"/>
          </p:cNvSpPr>
          <p:nvPr/>
        </p:nvSpPr>
        <p:spPr bwMode="auto">
          <a:xfrm>
            <a:off x="5289300" y="2368964"/>
            <a:ext cx="433985" cy="13166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nvGrpSpPr>
          <p:cNvPr id="8211" name="Group 19"/>
          <p:cNvGrpSpPr>
            <a:grpSpLocks/>
          </p:cNvGrpSpPr>
          <p:nvPr/>
        </p:nvGrpSpPr>
        <p:grpSpPr bwMode="auto">
          <a:xfrm>
            <a:off x="2032000" y="2231687"/>
            <a:ext cx="909205" cy="3802996"/>
            <a:chOff x="1408" y="1449"/>
            <a:chExt cx="630" cy="2715"/>
          </a:xfrm>
        </p:grpSpPr>
        <p:sp>
          <p:nvSpPr>
            <p:cNvPr id="8212" name="Freeform 20"/>
            <p:cNvSpPr>
              <a:spLocks noChangeArrowheads="1"/>
            </p:cNvSpPr>
            <p:nvPr/>
          </p:nvSpPr>
          <p:spPr bwMode="auto">
            <a:xfrm>
              <a:off x="1722" y="1459"/>
              <a:ext cx="316" cy="2707"/>
            </a:xfrm>
            <a:custGeom>
              <a:avLst/>
              <a:gdLst>
                <a:gd name="T0" fmla="*/ 62 w 1395"/>
                <a:gd name="T1" fmla="*/ 134 h 11935"/>
                <a:gd name="T2" fmla="*/ 189 w 1395"/>
                <a:gd name="T3" fmla="*/ 404 h 11935"/>
                <a:gd name="T4" fmla="*/ 310 w 1395"/>
                <a:gd name="T5" fmla="*/ 680 h 11935"/>
                <a:gd name="T6" fmla="*/ 427 w 1395"/>
                <a:gd name="T7" fmla="*/ 957 h 11935"/>
                <a:gd name="T8" fmla="*/ 536 w 1395"/>
                <a:gd name="T9" fmla="*/ 1239 h 11935"/>
                <a:gd name="T10" fmla="*/ 638 w 1395"/>
                <a:gd name="T11" fmla="*/ 1523 h 11935"/>
                <a:gd name="T12" fmla="*/ 736 w 1395"/>
                <a:gd name="T13" fmla="*/ 1811 h 11935"/>
                <a:gd name="T14" fmla="*/ 827 w 1395"/>
                <a:gd name="T15" fmla="*/ 2102 h 11935"/>
                <a:gd name="T16" fmla="*/ 913 w 1395"/>
                <a:gd name="T17" fmla="*/ 2398 h 11935"/>
                <a:gd name="T18" fmla="*/ 991 w 1395"/>
                <a:gd name="T19" fmla="*/ 2696 h 11935"/>
                <a:gd name="T20" fmla="*/ 1062 w 1395"/>
                <a:gd name="T21" fmla="*/ 2996 h 11935"/>
                <a:gd name="T22" fmla="*/ 1124 w 1395"/>
                <a:gd name="T23" fmla="*/ 3299 h 11935"/>
                <a:gd name="T24" fmla="*/ 1183 w 1395"/>
                <a:gd name="T25" fmla="*/ 3604 h 11935"/>
                <a:gd name="T26" fmla="*/ 1232 w 1395"/>
                <a:gd name="T27" fmla="*/ 3914 h 11935"/>
                <a:gd name="T28" fmla="*/ 1277 w 1395"/>
                <a:gd name="T29" fmla="*/ 4225 h 11935"/>
                <a:gd name="T30" fmla="*/ 1313 w 1395"/>
                <a:gd name="T31" fmla="*/ 4538 h 11935"/>
                <a:gd name="T32" fmla="*/ 1344 w 1395"/>
                <a:gd name="T33" fmla="*/ 4853 h 11935"/>
                <a:gd name="T34" fmla="*/ 1365 w 1395"/>
                <a:gd name="T35" fmla="*/ 5172 h 11935"/>
                <a:gd name="T36" fmla="*/ 1382 w 1395"/>
                <a:gd name="T37" fmla="*/ 5492 h 11935"/>
                <a:gd name="T38" fmla="*/ 1389 w 1395"/>
                <a:gd name="T39" fmla="*/ 5815 h 11935"/>
                <a:gd name="T40" fmla="*/ 1389 w 1395"/>
                <a:gd name="T41" fmla="*/ 6136 h 11935"/>
                <a:gd name="T42" fmla="*/ 1382 w 1395"/>
                <a:gd name="T43" fmla="*/ 6457 h 11935"/>
                <a:gd name="T44" fmla="*/ 1366 w 1395"/>
                <a:gd name="T45" fmla="*/ 6775 h 11935"/>
                <a:gd name="T46" fmla="*/ 1345 w 1395"/>
                <a:gd name="T47" fmla="*/ 7093 h 11935"/>
                <a:gd name="T48" fmla="*/ 1315 w 1395"/>
                <a:gd name="T49" fmla="*/ 7406 h 11935"/>
                <a:gd name="T50" fmla="*/ 1278 w 1395"/>
                <a:gd name="T51" fmla="*/ 7718 h 11935"/>
                <a:gd name="T52" fmla="*/ 1235 w 1395"/>
                <a:gd name="T53" fmla="*/ 8030 h 11935"/>
                <a:gd name="T54" fmla="*/ 1185 w 1395"/>
                <a:gd name="T55" fmla="*/ 8337 h 11935"/>
                <a:gd name="T56" fmla="*/ 1128 w 1395"/>
                <a:gd name="T57" fmla="*/ 8641 h 11935"/>
                <a:gd name="T58" fmla="*/ 1064 w 1395"/>
                <a:gd name="T59" fmla="*/ 8943 h 11935"/>
                <a:gd name="T60" fmla="*/ 993 w 1395"/>
                <a:gd name="T61" fmla="*/ 9242 h 11935"/>
                <a:gd name="T62" fmla="*/ 916 w 1395"/>
                <a:gd name="T63" fmla="*/ 9538 h 11935"/>
                <a:gd name="T64" fmla="*/ 832 w 1395"/>
                <a:gd name="T65" fmla="*/ 9833 h 11935"/>
                <a:gd name="T66" fmla="*/ 741 w 1395"/>
                <a:gd name="T67" fmla="*/ 10124 h 11935"/>
                <a:gd name="T68" fmla="*/ 645 w 1395"/>
                <a:gd name="T69" fmla="*/ 10412 h 11935"/>
                <a:gd name="T70" fmla="*/ 542 w 1395"/>
                <a:gd name="T71" fmla="*/ 10695 h 11935"/>
                <a:gd name="T72" fmla="*/ 433 w 1395"/>
                <a:gd name="T73" fmla="*/ 10976 h 11935"/>
                <a:gd name="T74" fmla="*/ 318 w 1395"/>
                <a:gd name="T75" fmla="*/ 11254 h 11935"/>
                <a:gd name="T76" fmla="*/ 197 w 1395"/>
                <a:gd name="T77" fmla="*/ 11527 h 11935"/>
                <a:gd name="T78" fmla="*/ 70 w 1395"/>
                <a:gd name="T79" fmla="*/ 11797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5" h="11935">
                  <a:moveTo>
                    <a:pt x="0" y="0"/>
                  </a:moveTo>
                  <a:lnTo>
                    <a:pt x="62" y="134"/>
                  </a:lnTo>
                  <a:lnTo>
                    <a:pt x="125" y="269"/>
                  </a:lnTo>
                  <a:lnTo>
                    <a:pt x="189" y="404"/>
                  </a:lnTo>
                  <a:lnTo>
                    <a:pt x="254" y="541"/>
                  </a:lnTo>
                  <a:lnTo>
                    <a:pt x="310" y="680"/>
                  </a:lnTo>
                  <a:lnTo>
                    <a:pt x="369" y="818"/>
                  </a:lnTo>
                  <a:lnTo>
                    <a:pt x="427" y="957"/>
                  </a:lnTo>
                  <a:lnTo>
                    <a:pt x="485" y="1097"/>
                  </a:lnTo>
                  <a:lnTo>
                    <a:pt x="536" y="1239"/>
                  </a:lnTo>
                  <a:lnTo>
                    <a:pt x="586" y="1381"/>
                  </a:lnTo>
                  <a:lnTo>
                    <a:pt x="638" y="1523"/>
                  </a:lnTo>
                  <a:lnTo>
                    <a:pt x="691" y="1667"/>
                  </a:lnTo>
                  <a:lnTo>
                    <a:pt x="736" y="1811"/>
                  </a:lnTo>
                  <a:lnTo>
                    <a:pt x="781" y="1956"/>
                  </a:lnTo>
                  <a:lnTo>
                    <a:pt x="827" y="2102"/>
                  </a:lnTo>
                  <a:lnTo>
                    <a:pt x="873" y="2250"/>
                  </a:lnTo>
                  <a:lnTo>
                    <a:pt x="913" y="2398"/>
                  </a:lnTo>
                  <a:lnTo>
                    <a:pt x="952" y="2548"/>
                  </a:lnTo>
                  <a:lnTo>
                    <a:pt x="991" y="2696"/>
                  </a:lnTo>
                  <a:lnTo>
                    <a:pt x="1030" y="2846"/>
                  </a:lnTo>
                  <a:lnTo>
                    <a:pt x="1062" y="2996"/>
                  </a:lnTo>
                  <a:lnTo>
                    <a:pt x="1093" y="3147"/>
                  </a:lnTo>
                  <a:lnTo>
                    <a:pt x="1124" y="3299"/>
                  </a:lnTo>
                  <a:lnTo>
                    <a:pt x="1158" y="3451"/>
                  </a:lnTo>
                  <a:lnTo>
                    <a:pt x="1183" y="3604"/>
                  </a:lnTo>
                  <a:lnTo>
                    <a:pt x="1208" y="3759"/>
                  </a:lnTo>
                  <a:lnTo>
                    <a:pt x="1232" y="3914"/>
                  </a:lnTo>
                  <a:lnTo>
                    <a:pt x="1260" y="4069"/>
                  </a:lnTo>
                  <a:lnTo>
                    <a:pt x="1277" y="4225"/>
                  </a:lnTo>
                  <a:lnTo>
                    <a:pt x="1295" y="4382"/>
                  </a:lnTo>
                  <a:lnTo>
                    <a:pt x="1313" y="4538"/>
                  </a:lnTo>
                  <a:lnTo>
                    <a:pt x="1333" y="4696"/>
                  </a:lnTo>
                  <a:lnTo>
                    <a:pt x="1344" y="4853"/>
                  </a:lnTo>
                  <a:lnTo>
                    <a:pt x="1354" y="5012"/>
                  </a:lnTo>
                  <a:lnTo>
                    <a:pt x="1365" y="5172"/>
                  </a:lnTo>
                  <a:lnTo>
                    <a:pt x="1378" y="5331"/>
                  </a:lnTo>
                  <a:lnTo>
                    <a:pt x="1382" y="5492"/>
                  </a:lnTo>
                  <a:lnTo>
                    <a:pt x="1385" y="5654"/>
                  </a:lnTo>
                  <a:lnTo>
                    <a:pt x="1389" y="5815"/>
                  </a:lnTo>
                  <a:lnTo>
                    <a:pt x="1394" y="5976"/>
                  </a:lnTo>
                  <a:lnTo>
                    <a:pt x="1389" y="6136"/>
                  </a:lnTo>
                  <a:lnTo>
                    <a:pt x="1385" y="6296"/>
                  </a:lnTo>
                  <a:lnTo>
                    <a:pt x="1382" y="6457"/>
                  </a:lnTo>
                  <a:lnTo>
                    <a:pt x="1378" y="6618"/>
                  </a:lnTo>
                  <a:lnTo>
                    <a:pt x="1366" y="6775"/>
                  </a:lnTo>
                  <a:lnTo>
                    <a:pt x="1355" y="6934"/>
                  </a:lnTo>
                  <a:lnTo>
                    <a:pt x="1345" y="7093"/>
                  </a:lnTo>
                  <a:lnTo>
                    <a:pt x="1333" y="7251"/>
                  </a:lnTo>
                  <a:lnTo>
                    <a:pt x="1315" y="7406"/>
                  </a:lnTo>
                  <a:lnTo>
                    <a:pt x="1297" y="7563"/>
                  </a:lnTo>
                  <a:lnTo>
                    <a:pt x="1278" y="7718"/>
                  </a:lnTo>
                  <a:lnTo>
                    <a:pt x="1261" y="7876"/>
                  </a:lnTo>
                  <a:lnTo>
                    <a:pt x="1235" y="8030"/>
                  </a:lnTo>
                  <a:lnTo>
                    <a:pt x="1210" y="8183"/>
                  </a:lnTo>
                  <a:lnTo>
                    <a:pt x="1185" y="8337"/>
                  </a:lnTo>
                  <a:lnTo>
                    <a:pt x="1159" y="8491"/>
                  </a:lnTo>
                  <a:lnTo>
                    <a:pt x="1128" y="8641"/>
                  </a:lnTo>
                  <a:lnTo>
                    <a:pt x="1096" y="8791"/>
                  </a:lnTo>
                  <a:lnTo>
                    <a:pt x="1064" y="8943"/>
                  </a:lnTo>
                  <a:lnTo>
                    <a:pt x="1032" y="9095"/>
                  </a:lnTo>
                  <a:lnTo>
                    <a:pt x="993" y="9242"/>
                  </a:lnTo>
                  <a:lnTo>
                    <a:pt x="955" y="9391"/>
                  </a:lnTo>
                  <a:lnTo>
                    <a:pt x="916" y="9538"/>
                  </a:lnTo>
                  <a:lnTo>
                    <a:pt x="877" y="9689"/>
                  </a:lnTo>
                  <a:lnTo>
                    <a:pt x="832" y="9833"/>
                  </a:lnTo>
                  <a:lnTo>
                    <a:pt x="787" y="9978"/>
                  </a:lnTo>
                  <a:lnTo>
                    <a:pt x="741" y="10124"/>
                  </a:lnTo>
                  <a:lnTo>
                    <a:pt x="696" y="10270"/>
                  </a:lnTo>
                  <a:lnTo>
                    <a:pt x="645" y="10412"/>
                  </a:lnTo>
                  <a:lnTo>
                    <a:pt x="594" y="10553"/>
                  </a:lnTo>
                  <a:lnTo>
                    <a:pt x="542" y="10695"/>
                  </a:lnTo>
                  <a:lnTo>
                    <a:pt x="492" y="10838"/>
                  </a:lnTo>
                  <a:lnTo>
                    <a:pt x="433" y="10976"/>
                  </a:lnTo>
                  <a:lnTo>
                    <a:pt x="376" y="11115"/>
                  </a:lnTo>
                  <a:lnTo>
                    <a:pt x="318" y="11254"/>
                  </a:lnTo>
                  <a:lnTo>
                    <a:pt x="261" y="11392"/>
                  </a:lnTo>
                  <a:lnTo>
                    <a:pt x="197" y="11527"/>
                  </a:lnTo>
                  <a:lnTo>
                    <a:pt x="134" y="11662"/>
                  </a:lnTo>
                  <a:lnTo>
                    <a:pt x="70" y="11797"/>
                  </a:lnTo>
                  <a:lnTo>
                    <a:pt x="8" y="11934"/>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3" name="Freeform 21"/>
            <p:cNvSpPr>
              <a:spLocks noChangeArrowheads="1"/>
            </p:cNvSpPr>
            <p:nvPr/>
          </p:nvSpPr>
          <p:spPr bwMode="auto">
            <a:xfrm>
              <a:off x="1408" y="1449"/>
              <a:ext cx="319" cy="2707"/>
            </a:xfrm>
            <a:custGeom>
              <a:avLst/>
              <a:gdLst>
                <a:gd name="T0" fmla="*/ 1312 w 1405"/>
                <a:gd name="T1" fmla="*/ 11799 h 11935"/>
                <a:gd name="T2" fmla="*/ 1186 w 1405"/>
                <a:gd name="T3" fmla="*/ 11530 h 11935"/>
                <a:gd name="T4" fmla="*/ 1065 w 1405"/>
                <a:gd name="T5" fmla="*/ 11257 h 11935"/>
                <a:gd name="T6" fmla="*/ 952 w 1405"/>
                <a:gd name="T7" fmla="*/ 10980 h 11935"/>
                <a:gd name="T8" fmla="*/ 844 w 1405"/>
                <a:gd name="T9" fmla="*/ 10700 h 11935"/>
                <a:gd name="T10" fmla="*/ 741 w 1405"/>
                <a:gd name="T11" fmla="*/ 10417 h 11935"/>
                <a:gd name="T12" fmla="*/ 646 w 1405"/>
                <a:gd name="T13" fmla="*/ 10131 h 11935"/>
                <a:gd name="T14" fmla="*/ 556 w 1405"/>
                <a:gd name="T15" fmla="*/ 9841 h 11935"/>
                <a:gd name="T16" fmla="*/ 471 w 1405"/>
                <a:gd name="T17" fmla="*/ 9548 h 11935"/>
                <a:gd name="T18" fmla="*/ 396 w 1405"/>
                <a:gd name="T19" fmla="*/ 9252 h 11935"/>
                <a:gd name="T20" fmla="*/ 326 w 1405"/>
                <a:gd name="T21" fmla="*/ 8953 h 11935"/>
                <a:gd name="T22" fmla="*/ 263 w 1405"/>
                <a:gd name="T23" fmla="*/ 8653 h 11935"/>
                <a:gd name="T24" fmla="*/ 205 w 1405"/>
                <a:gd name="T25" fmla="*/ 8350 h 11935"/>
                <a:gd name="T26" fmla="*/ 155 w 1405"/>
                <a:gd name="T27" fmla="*/ 8044 h 11935"/>
                <a:gd name="T28" fmla="*/ 111 w 1405"/>
                <a:gd name="T29" fmla="*/ 7734 h 11935"/>
                <a:gd name="T30" fmla="*/ 76 w 1405"/>
                <a:gd name="T31" fmla="*/ 7423 h 11935"/>
                <a:gd name="T32" fmla="*/ 46 w 1405"/>
                <a:gd name="T33" fmla="*/ 7109 h 11935"/>
                <a:gd name="T34" fmla="*/ 24 w 1405"/>
                <a:gd name="T35" fmla="*/ 6794 h 11935"/>
                <a:gd name="T36" fmla="*/ 10 w 1405"/>
                <a:gd name="T37" fmla="*/ 6475 h 11935"/>
                <a:gd name="T38" fmla="*/ 3 w 1405"/>
                <a:gd name="T39" fmla="*/ 6155 h 11935"/>
                <a:gd name="T40" fmla="*/ 3 w 1405"/>
                <a:gd name="T41" fmla="*/ 5834 h 11935"/>
                <a:gd name="T42" fmla="*/ 10 w 1405"/>
                <a:gd name="T43" fmla="*/ 5512 h 11935"/>
                <a:gd name="T44" fmla="*/ 24 w 1405"/>
                <a:gd name="T45" fmla="*/ 5190 h 11935"/>
                <a:gd name="T46" fmla="*/ 46 w 1405"/>
                <a:gd name="T47" fmla="*/ 4871 h 11935"/>
                <a:gd name="T48" fmla="*/ 77 w 1405"/>
                <a:gd name="T49" fmla="*/ 4554 h 11935"/>
                <a:gd name="T50" fmla="*/ 114 w 1405"/>
                <a:gd name="T51" fmla="*/ 4239 h 11935"/>
                <a:gd name="T52" fmla="*/ 158 w 1405"/>
                <a:gd name="T53" fmla="*/ 3926 h 11935"/>
                <a:gd name="T54" fmla="*/ 208 w 1405"/>
                <a:gd name="T55" fmla="*/ 3617 h 11935"/>
                <a:gd name="T56" fmla="*/ 267 w 1405"/>
                <a:gd name="T57" fmla="*/ 3311 h 11935"/>
                <a:gd name="T58" fmla="*/ 330 w 1405"/>
                <a:gd name="T59" fmla="*/ 3007 h 11935"/>
                <a:gd name="T60" fmla="*/ 404 w 1405"/>
                <a:gd name="T61" fmla="*/ 2704 h 11935"/>
                <a:gd name="T62" fmla="*/ 482 w 1405"/>
                <a:gd name="T63" fmla="*/ 2406 h 11935"/>
                <a:gd name="T64" fmla="*/ 568 w 1405"/>
                <a:gd name="T65" fmla="*/ 2111 h 11935"/>
                <a:gd name="T66" fmla="*/ 659 w 1405"/>
                <a:gd name="T67" fmla="*/ 1818 h 11935"/>
                <a:gd name="T68" fmla="*/ 757 w 1405"/>
                <a:gd name="T69" fmla="*/ 1528 h 11935"/>
                <a:gd name="T70" fmla="*/ 860 w 1405"/>
                <a:gd name="T71" fmla="*/ 1244 h 11935"/>
                <a:gd name="T72" fmla="*/ 970 w 1405"/>
                <a:gd name="T73" fmla="*/ 961 h 11935"/>
                <a:gd name="T74" fmla="*/ 1088 w 1405"/>
                <a:gd name="T75" fmla="*/ 681 h 11935"/>
                <a:gd name="T76" fmla="*/ 1211 w 1405"/>
                <a:gd name="T77" fmla="*/ 406 h 11935"/>
                <a:gd name="T78" fmla="*/ 1339 w 1405"/>
                <a:gd name="T79" fmla="*/ 134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5" h="11935">
                  <a:moveTo>
                    <a:pt x="1376" y="11934"/>
                  </a:moveTo>
                  <a:lnTo>
                    <a:pt x="1312" y="11799"/>
                  </a:lnTo>
                  <a:lnTo>
                    <a:pt x="1250" y="11665"/>
                  </a:lnTo>
                  <a:lnTo>
                    <a:pt x="1186" y="11530"/>
                  </a:lnTo>
                  <a:lnTo>
                    <a:pt x="1123" y="11395"/>
                  </a:lnTo>
                  <a:lnTo>
                    <a:pt x="1065" y="11257"/>
                  </a:lnTo>
                  <a:lnTo>
                    <a:pt x="1008" y="11119"/>
                  </a:lnTo>
                  <a:lnTo>
                    <a:pt x="952" y="10980"/>
                  </a:lnTo>
                  <a:lnTo>
                    <a:pt x="894" y="10842"/>
                  </a:lnTo>
                  <a:lnTo>
                    <a:pt x="844" y="10700"/>
                  </a:lnTo>
                  <a:lnTo>
                    <a:pt x="793" y="10560"/>
                  </a:lnTo>
                  <a:lnTo>
                    <a:pt x="741" y="10417"/>
                  </a:lnTo>
                  <a:lnTo>
                    <a:pt x="691" y="10276"/>
                  </a:lnTo>
                  <a:lnTo>
                    <a:pt x="646" y="10131"/>
                  </a:lnTo>
                  <a:lnTo>
                    <a:pt x="601" y="9986"/>
                  </a:lnTo>
                  <a:lnTo>
                    <a:pt x="556" y="9841"/>
                  </a:lnTo>
                  <a:lnTo>
                    <a:pt x="510" y="9696"/>
                  </a:lnTo>
                  <a:lnTo>
                    <a:pt x="471" y="9548"/>
                  </a:lnTo>
                  <a:lnTo>
                    <a:pt x="433" y="9400"/>
                  </a:lnTo>
                  <a:lnTo>
                    <a:pt x="396" y="9252"/>
                  </a:lnTo>
                  <a:lnTo>
                    <a:pt x="358" y="9104"/>
                  </a:lnTo>
                  <a:lnTo>
                    <a:pt x="326" y="8953"/>
                  </a:lnTo>
                  <a:lnTo>
                    <a:pt x="294" y="8803"/>
                  </a:lnTo>
                  <a:lnTo>
                    <a:pt x="263" y="8653"/>
                  </a:lnTo>
                  <a:lnTo>
                    <a:pt x="231" y="8503"/>
                  </a:lnTo>
                  <a:lnTo>
                    <a:pt x="205" y="8350"/>
                  </a:lnTo>
                  <a:lnTo>
                    <a:pt x="179" y="8198"/>
                  </a:lnTo>
                  <a:lnTo>
                    <a:pt x="155" y="8044"/>
                  </a:lnTo>
                  <a:lnTo>
                    <a:pt x="130" y="7889"/>
                  </a:lnTo>
                  <a:lnTo>
                    <a:pt x="111" y="7734"/>
                  </a:lnTo>
                  <a:lnTo>
                    <a:pt x="94" y="7578"/>
                  </a:lnTo>
                  <a:lnTo>
                    <a:pt x="76" y="7423"/>
                  </a:lnTo>
                  <a:lnTo>
                    <a:pt x="57" y="7266"/>
                  </a:lnTo>
                  <a:lnTo>
                    <a:pt x="46" y="7109"/>
                  </a:lnTo>
                  <a:lnTo>
                    <a:pt x="35" y="6951"/>
                  </a:lnTo>
                  <a:lnTo>
                    <a:pt x="24" y="6794"/>
                  </a:lnTo>
                  <a:lnTo>
                    <a:pt x="14" y="6635"/>
                  </a:lnTo>
                  <a:lnTo>
                    <a:pt x="10" y="6475"/>
                  </a:lnTo>
                  <a:lnTo>
                    <a:pt x="7" y="6315"/>
                  </a:lnTo>
                  <a:lnTo>
                    <a:pt x="3" y="6155"/>
                  </a:lnTo>
                  <a:lnTo>
                    <a:pt x="0" y="5996"/>
                  </a:lnTo>
                  <a:lnTo>
                    <a:pt x="3" y="5834"/>
                  </a:lnTo>
                  <a:lnTo>
                    <a:pt x="7" y="5673"/>
                  </a:lnTo>
                  <a:lnTo>
                    <a:pt x="10" y="5512"/>
                  </a:lnTo>
                  <a:lnTo>
                    <a:pt x="14" y="5350"/>
                  </a:lnTo>
                  <a:lnTo>
                    <a:pt x="24" y="5190"/>
                  </a:lnTo>
                  <a:lnTo>
                    <a:pt x="35" y="5030"/>
                  </a:lnTo>
                  <a:lnTo>
                    <a:pt x="46" y="4871"/>
                  </a:lnTo>
                  <a:lnTo>
                    <a:pt x="59" y="4712"/>
                  </a:lnTo>
                  <a:lnTo>
                    <a:pt x="77" y="4554"/>
                  </a:lnTo>
                  <a:lnTo>
                    <a:pt x="96" y="4397"/>
                  </a:lnTo>
                  <a:lnTo>
                    <a:pt x="114" y="4239"/>
                  </a:lnTo>
                  <a:lnTo>
                    <a:pt x="133" y="4081"/>
                  </a:lnTo>
                  <a:lnTo>
                    <a:pt x="158" y="3926"/>
                  </a:lnTo>
                  <a:lnTo>
                    <a:pt x="184" y="3772"/>
                  </a:lnTo>
                  <a:lnTo>
                    <a:pt x="208" y="3617"/>
                  </a:lnTo>
                  <a:lnTo>
                    <a:pt x="235" y="3463"/>
                  </a:lnTo>
                  <a:lnTo>
                    <a:pt x="267" y="3311"/>
                  </a:lnTo>
                  <a:lnTo>
                    <a:pt x="298" y="3159"/>
                  </a:lnTo>
                  <a:lnTo>
                    <a:pt x="330" y="3007"/>
                  </a:lnTo>
                  <a:lnTo>
                    <a:pt x="365" y="2855"/>
                  </a:lnTo>
                  <a:lnTo>
                    <a:pt x="404" y="2704"/>
                  </a:lnTo>
                  <a:lnTo>
                    <a:pt x="443" y="2556"/>
                  </a:lnTo>
                  <a:lnTo>
                    <a:pt x="482" y="2406"/>
                  </a:lnTo>
                  <a:lnTo>
                    <a:pt x="523" y="2257"/>
                  </a:lnTo>
                  <a:lnTo>
                    <a:pt x="568" y="2111"/>
                  </a:lnTo>
                  <a:lnTo>
                    <a:pt x="613" y="1964"/>
                  </a:lnTo>
                  <a:lnTo>
                    <a:pt x="659" y="1818"/>
                  </a:lnTo>
                  <a:lnTo>
                    <a:pt x="706" y="1672"/>
                  </a:lnTo>
                  <a:lnTo>
                    <a:pt x="757" y="1528"/>
                  </a:lnTo>
                  <a:lnTo>
                    <a:pt x="809" y="1386"/>
                  </a:lnTo>
                  <a:lnTo>
                    <a:pt x="860" y="1244"/>
                  </a:lnTo>
                  <a:lnTo>
                    <a:pt x="913" y="1101"/>
                  </a:lnTo>
                  <a:lnTo>
                    <a:pt x="970" y="961"/>
                  </a:lnTo>
                  <a:lnTo>
                    <a:pt x="1029" y="821"/>
                  </a:lnTo>
                  <a:lnTo>
                    <a:pt x="1088" y="681"/>
                  </a:lnTo>
                  <a:lnTo>
                    <a:pt x="1146" y="543"/>
                  </a:lnTo>
                  <a:lnTo>
                    <a:pt x="1211" y="406"/>
                  </a:lnTo>
                  <a:lnTo>
                    <a:pt x="1275" y="270"/>
                  </a:lnTo>
                  <a:lnTo>
                    <a:pt x="1339" y="134"/>
                  </a:lnTo>
                  <a:lnTo>
                    <a:pt x="1404" y="0"/>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sp>
        <p:nvSpPr>
          <p:cNvPr id="8214" name="Freeform 22"/>
          <p:cNvSpPr>
            <a:spLocks noChangeArrowheads="1"/>
          </p:cNvSpPr>
          <p:nvPr/>
        </p:nvSpPr>
        <p:spPr bwMode="auto">
          <a:xfrm>
            <a:off x="1492250" y="3331264"/>
            <a:ext cx="382444" cy="1668276"/>
          </a:xfrm>
          <a:custGeom>
            <a:avLst/>
            <a:gdLst>
              <a:gd name="T0" fmla="*/ 0 w 1167"/>
              <a:gd name="T1" fmla="*/ 5250 h 5251"/>
              <a:gd name="T2" fmla="*/ 127 w 1167"/>
              <a:gd name="T3" fmla="*/ 5129 h 5251"/>
              <a:gd name="T4" fmla="*/ 249 w 1167"/>
              <a:gd name="T5" fmla="*/ 5000 h 5251"/>
              <a:gd name="T6" fmla="*/ 364 w 1167"/>
              <a:gd name="T7" fmla="*/ 4866 h 5251"/>
              <a:gd name="T8" fmla="*/ 472 w 1167"/>
              <a:gd name="T9" fmla="*/ 4726 h 5251"/>
              <a:gd name="T10" fmla="*/ 573 w 1167"/>
              <a:gd name="T11" fmla="*/ 4580 h 5251"/>
              <a:gd name="T12" fmla="*/ 667 w 1167"/>
              <a:gd name="T13" fmla="*/ 4429 h 5251"/>
              <a:gd name="T14" fmla="*/ 754 w 1167"/>
              <a:gd name="T15" fmla="*/ 4273 h 5251"/>
              <a:gd name="T16" fmla="*/ 832 w 1167"/>
              <a:gd name="T17" fmla="*/ 4114 h 5251"/>
              <a:gd name="T18" fmla="*/ 903 w 1167"/>
              <a:gd name="T19" fmla="*/ 3950 h 5251"/>
              <a:gd name="T20" fmla="*/ 966 w 1167"/>
              <a:gd name="T21" fmla="*/ 3783 h 5251"/>
              <a:gd name="T22" fmla="*/ 1020 w 1167"/>
              <a:gd name="T23" fmla="*/ 3612 h 5251"/>
              <a:gd name="T24" fmla="*/ 1066 w 1167"/>
              <a:gd name="T25" fmla="*/ 3440 h 5251"/>
              <a:gd name="T26" fmla="*/ 1103 w 1167"/>
              <a:gd name="T27" fmla="*/ 3264 h 5251"/>
              <a:gd name="T28" fmla="*/ 1132 w 1167"/>
              <a:gd name="T29" fmla="*/ 3088 h 5251"/>
              <a:gd name="T30" fmla="*/ 1152 w 1167"/>
              <a:gd name="T31" fmla="*/ 2910 h 5251"/>
              <a:gd name="T32" fmla="*/ 1163 w 1167"/>
              <a:gd name="T33" fmla="*/ 2731 h 5251"/>
              <a:gd name="T34" fmla="*/ 1166 w 1167"/>
              <a:gd name="T35" fmla="*/ 2552 h 5251"/>
              <a:gd name="T36" fmla="*/ 1159 w 1167"/>
              <a:gd name="T37" fmla="*/ 2372 h 5251"/>
              <a:gd name="T38" fmla="*/ 1144 w 1167"/>
              <a:gd name="T39" fmla="*/ 2194 h 5251"/>
              <a:gd name="T40" fmla="*/ 1120 w 1167"/>
              <a:gd name="T41" fmla="*/ 2016 h 5251"/>
              <a:gd name="T42" fmla="*/ 1088 w 1167"/>
              <a:gd name="T43" fmla="*/ 1840 h 5251"/>
              <a:gd name="T44" fmla="*/ 1046 w 1167"/>
              <a:gd name="T45" fmla="*/ 1666 h 5251"/>
              <a:gd name="T46" fmla="*/ 997 w 1167"/>
              <a:gd name="T47" fmla="*/ 1494 h 5251"/>
              <a:gd name="T48" fmla="*/ 939 w 1167"/>
              <a:gd name="T49" fmla="*/ 1326 h 5251"/>
              <a:gd name="T50" fmla="*/ 872 w 1167"/>
              <a:gd name="T51" fmla="*/ 1160 h 5251"/>
              <a:gd name="T52" fmla="*/ 798 w 1167"/>
              <a:gd name="T53" fmla="*/ 998 h 5251"/>
              <a:gd name="T54" fmla="*/ 716 w 1167"/>
              <a:gd name="T55" fmla="*/ 840 h 5251"/>
              <a:gd name="T56" fmla="*/ 626 w 1167"/>
              <a:gd name="T57" fmla="*/ 686 h 5251"/>
              <a:gd name="T58" fmla="*/ 529 w 1167"/>
              <a:gd name="T59" fmla="*/ 538 h 5251"/>
              <a:gd name="T60" fmla="*/ 424 w 1167"/>
              <a:gd name="T61" fmla="*/ 395 h 5251"/>
              <a:gd name="T62" fmla="*/ 313 w 1167"/>
              <a:gd name="T63" fmla="*/ 257 h 5251"/>
              <a:gd name="T64" fmla="*/ 195 w 1167"/>
              <a:gd name="T65" fmla="*/ 125 h 5251"/>
              <a:gd name="T66" fmla="*/ 70 w 1167"/>
              <a:gd name="T67" fmla="*/ 0 h 5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7" h="5251">
                <a:moveTo>
                  <a:pt x="0" y="5250"/>
                </a:moveTo>
                <a:lnTo>
                  <a:pt x="127" y="5129"/>
                </a:lnTo>
                <a:lnTo>
                  <a:pt x="249" y="5000"/>
                </a:lnTo>
                <a:lnTo>
                  <a:pt x="364" y="4866"/>
                </a:lnTo>
                <a:lnTo>
                  <a:pt x="472" y="4726"/>
                </a:lnTo>
                <a:lnTo>
                  <a:pt x="573" y="4580"/>
                </a:lnTo>
                <a:lnTo>
                  <a:pt x="667" y="4429"/>
                </a:lnTo>
                <a:lnTo>
                  <a:pt x="754" y="4273"/>
                </a:lnTo>
                <a:lnTo>
                  <a:pt x="832" y="4114"/>
                </a:lnTo>
                <a:lnTo>
                  <a:pt x="903" y="3950"/>
                </a:lnTo>
                <a:lnTo>
                  <a:pt x="966" y="3783"/>
                </a:lnTo>
                <a:lnTo>
                  <a:pt x="1020" y="3612"/>
                </a:lnTo>
                <a:lnTo>
                  <a:pt x="1066" y="3440"/>
                </a:lnTo>
                <a:lnTo>
                  <a:pt x="1103" y="3264"/>
                </a:lnTo>
                <a:lnTo>
                  <a:pt x="1132" y="3088"/>
                </a:lnTo>
                <a:lnTo>
                  <a:pt x="1152" y="2910"/>
                </a:lnTo>
                <a:lnTo>
                  <a:pt x="1163" y="2731"/>
                </a:lnTo>
                <a:lnTo>
                  <a:pt x="1166" y="2552"/>
                </a:lnTo>
                <a:lnTo>
                  <a:pt x="1159" y="2372"/>
                </a:lnTo>
                <a:lnTo>
                  <a:pt x="1144" y="2194"/>
                </a:lnTo>
                <a:lnTo>
                  <a:pt x="1120" y="2016"/>
                </a:lnTo>
                <a:lnTo>
                  <a:pt x="1088" y="1840"/>
                </a:lnTo>
                <a:lnTo>
                  <a:pt x="1046" y="1666"/>
                </a:lnTo>
                <a:lnTo>
                  <a:pt x="997" y="1494"/>
                </a:lnTo>
                <a:lnTo>
                  <a:pt x="939" y="1326"/>
                </a:lnTo>
                <a:lnTo>
                  <a:pt x="872" y="1160"/>
                </a:lnTo>
                <a:lnTo>
                  <a:pt x="798" y="998"/>
                </a:lnTo>
                <a:lnTo>
                  <a:pt x="716" y="840"/>
                </a:lnTo>
                <a:lnTo>
                  <a:pt x="626" y="686"/>
                </a:lnTo>
                <a:lnTo>
                  <a:pt x="529" y="538"/>
                </a:lnTo>
                <a:lnTo>
                  <a:pt x="424" y="395"/>
                </a:lnTo>
                <a:lnTo>
                  <a:pt x="313" y="257"/>
                </a:lnTo>
                <a:lnTo>
                  <a:pt x="195" y="125"/>
                </a:lnTo>
                <a:lnTo>
                  <a:pt x="70"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5" name="Line 23"/>
          <p:cNvSpPr>
            <a:spLocks noChangeShapeType="1"/>
          </p:cNvSpPr>
          <p:nvPr/>
        </p:nvSpPr>
        <p:spPr bwMode="auto">
          <a:xfrm flipH="1">
            <a:off x="1023222" y="3328462"/>
            <a:ext cx="474806" cy="78021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6" name="Line 24"/>
          <p:cNvSpPr>
            <a:spLocks noChangeShapeType="1"/>
          </p:cNvSpPr>
          <p:nvPr/>
        </p:nvSpPr>
        <p:spPr bwMode="auto">
          <a:xfrm flipH="1" flipV="1">
            <a:off x="1005898" y="4108672"/>
            <a:ext cx="492125" cy="90067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2" name="Title 1"/>
          <p:cNvSpPr>
            <a:spLocks noGrp="1"/>
          </p:cNvSpPr>
          <p:nvPr>
            <p:ph type="title"/>
          </p:nvPr>
        </p:nvSpPr>
        <p:spPr/>
        <p:txBody>
          <a:bodyPr/>
          <a:lstStyle/>
          <a:p>
            <a:r>
              <a:rPr lang="en-GB" dirty="0"/>
              <a:t>Spherical Aberration Cs</a:t>
            </a:r>
            <a:endParaRPr lang="en-US" dirty="0"/>
          </a:p>
        </p:txBody>
      </p:sp>
      <p:sp>
        <p:nvSpPr>
          <p:cNvPr id="28" name="Line 13"/>
          <p:cNvSpPr>
            <a:spLocks noChangeShapeType="1"/>
          </p:cNvSpPr>
          <p:nvPr/>
        </p:nvSpPr>
        <p:spPr bwMode="auto">
          <a:xfrm>
            <a:off x="6617820"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29" name="Text Box 14"/>
          <p:cNvSpPr txBox="1">
            <a:spLocks noChangeArrowheads="1"/>
          </p:cNvSpPr>
          <p:nvPr/>
        </p:nvSpPr>
        <p:spPr bwMode="auto">
          <a:xfrm>
            <a:off x="6724853" y="2029982"/>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Focal Plane</a:t>
            </a:r>
          </a:p>
        </p:txBody>
      </p:sp>
    </p:spTree>
    <p:extLst>
      <p:ext uri="{BB962C8B-B14F-4D97-AF65-F5344CB8AC3E}">
        <p14:creationId xmlns:p14="http://schemas.microsoft.com/office/powerpoint/2010/main" val="1368474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4" name="Picture 2" descr="Rose7-02-08-01"/>
          <p:cNvPicPr>
            <a:picLocks noChangeAspect="1" noChangeArrowheads="1"/>
          </p:cNvPicPr>
          <p:nvPr/>
        </p:nvPicPr>
        <p:blipFill>
          <a:blip r:embed="rId2" cstate="print">
            <a:extLst>
              <a:ext uri="{28A0092B-C50C-407E-A947-70E740481C1C}">
                <a14:useLocalDpi xmlns:a14="http://schemas.microsoft.com/office/drawing/2010/main" val="0"/>
              </a:ext>
            </a:extLst>
          </a:blip>
          <a:srcRect t="17453" b="42639"/>
          <a:stretch>
            <a:fillRect/>
          </a:stretch>
        </p:blipFill>
        <p:spPr bwMode="auto">
          <a:xfrm>
            <a:off x="1138240" y="1930625"/>
            <a:ext cx="7105650" cy="2736850"/>
          </a:xfrm>
          <a:prstGeom prst="rect">
            <a:avLst/>
          </a:prstGeom>
          <a:noFill/>
          <a:extLst>
            <a:ext uri="{909E8E84-426E-40DD-AFC4-6F175D3DCCD1}">
              <a14:hiddenFill xmlns:a14="http://schemas.microsoft.com/office/drawing/2010/main">
                <a:solidFill>
                  <a:srgbClr val="FFFFFF"/>
                </a:solidFill>
              </a14:hiddenFill>
            </a:ext>
          </a:extLst>
        </p:spPr>
      </p:pic>
      <p:sp>
        <p:nvSpPr>
          <p:cNvPr id="786436" name="Text Box 4"/>
          <p:cNvSpPr txBox="1">
            <a:spLocks noChangeArrowheads="1"/>
          </p:cNvSpPr>
          <p:nvPr/>
        </p:nvSpPr>
        <p:spPr bwMode="auto">
          <a:xfrm>
            <a:off x="5076846" y="5143741"/>
            <a:ext cx="3436535"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spAutoFit/>
          </a:bodyPr>
          <a:lstStyle/>
          <a:p>
            <a:r>
              <a:rPr lang="en-GB" baseline="0">
                <a:latin typeface="Arial" pitchFamily="34" charset="0"/>
              </a:rPr>
              <a:t>Disc of Least Confusion</a:t>
            </a:r>
            <a:endParaRPr lang="en-US" baseline="0">
              <a:latin typeface="Arial" pitchFamily="34" charset="0"/>
            </a:endParaRPr>
          </a:p>
        </p:txBody>
      </p:sp>
      <p:sp>
        <p:nvSpPr>
          <p:cNvPr id="786437" name="Line 5"/>
          <p:cNvSpPr>
            <a:spLocks noChangeShapeType="1"/>
          </p:cNvSpPr>
          <p:nvPr/>
        </p:nvSpPr>
        <p:spPr bwMode="auto">
          <a:xfrm flipV="1">
            <a:off x="6913563" y="4318227"/>
            <a:ext cx="0" cy="720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endParaRPr lang="en-US" baseline="0"/>
          </a:p>
        </p:txBody>
      </p:sp>
      <p:sp>
        <p:nvSpPr>
          <p:cNvPr id="786438" name="Text Box 6"/>
          <p:cNvSpPr txBox="1">
            <a:spLocks noChangeArrowheads="1"/>
          </p:cNvSpPr>
          <p:nvPr/>
        </p:nvSpPr>
        <p:spPr bwMode="auto">
          <a:xfrm>
            <a:off x="612792" y="5956542"/>
            <a:ext cx="7120236"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spAutoFit/>
          </a:bodyPr>
          <a:lstStyle/>
          <a:p>
            <a:pPr eaLnBrk="1" hangingPunct="1"/>
            <a:r>
              <a:rPr lang="en-GB" baseline="0">
                <a:latin typeface="Arial" pitchFamily="34" charset="0"/>
                <a:cs typeface="Arial" pitchFamily="34" charset="0"/>
              </a:rPr>
              <a:t>Focal length of lens is dependent upon wavelength</a:t>
            </a:r>
            <a:endParaRPr lang="en-US" baseline="0">
              <a:latin typeface="Arial" pitchFamily="34" charset="0"/>
              <a:cs typeface="Arial" pitchFamily="34" charset="0"/>
            </a:endParaRPr>
          </a:p>
        </p:txBody>
      </p:sp>
      <p:sp>
        <p:nvSpPr>
          <p:cNvPr id="2" name="Title 1"/>
          <p:cNvSpPr>
            <a:spLocks noGrp="1"/>
          </p:cNvSpPr>
          <p:nvPr>
            <p:ph type="title"/>
          </p:nvPr>
        </p:nvSpPr>
        <p:spPr/>
        <p:txBody>
          <a:bodyPr/>
          <a:lstStyle/>
          <a:p>
            <a:r>
              <a:rPr lang="en-GB" dirty="0">
                <a:solidFill>
                  <a:schemeClr val="accent2"/>
                </a:solidFill>
                <a:latin typeface="Arial" pitchFamily="34" charset="0"/>
              </a:rPr>
              <a:t>Chromatic Aberration</a:t>
            </a:r>
            <a:endParaRPr lang="en-US" dirty="0"/>
          </a:p>
        </p:txBody>
      </p:sp>
    </p:spTree>
    <p:extLst>
      <p:ext uri="{BB962C8B-B14F-4D97-AF65-F5344CB8AC3E}">
        <p14:creationId xmlns:p14="http://schemas.microsoft.com/office/powerpoint/2010/main" val="1379877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Aberrations</a:t>
            </a:r>
          </a:p>
        </p:txBody>
      </p:sp>
      <p:sp>
        <p:nvSpPr>
          <p:cNvPr id="198659" name="Rectangle 3"/>
          <p:cNvSpPr>
            <a:spLocks noGrp="1" noChangeArrowheads="1"/>
          </p:cNvSpPr>
          <p:nvPr>
            <p:ph idx="1"/>
          </p:nvPr>
        </p:nvSpPr>
        <p:spPr>
          <a:xfrm>
            <a:off x="685800" y="1736647"/>
            <a:ext cx="7772400" cy="4114800"/>
          </a:xfrm>
        </p:spPr>
        <p:txBody>
          <a:bodyPr>
            <a:normAutofit/>
          </a:bodyPr>
          <a:lstStyle/>
          <a:p>
            <a:r>
              <a:rPr lang="en-US" sz="2400" dirty="0"/>
              <a:t>Aberrations are a phase-shift in reciprocal space</a:t>
            </a:r>
          </a:p>
          <a:p>
            <a:r>
              <a:rPr lang="en-US" sz="2400" dirty="0"/>
              <a:t>Multiply by </a:t>
            </a:r>
            <a:r>
              <a:rPr lang="en-US" sz="2400" dirty="0" err="1"/>
              <a:t>exp</a:t>
            </a:r>
            <a:r>
              <a:rPr lang="en-US" sz="2400" dirty="0"/>
              <a:t>(-</a:t>
            </a:r>
            <a:r>
              <a:rPr lang="en-US" sz="2400" dirty="0" err="1"/>
              <a:t>i</a:t>
            </a:r>
            <a:r>
              <a:rPr lang="en-US" sz="2400" dirty="0" err="1">
                <a:latin typeface="Symbol" pitchFamily="18" charset="2"/>
              </a:rPr>
              <a:t>c</a:t>
            </a:r>
            <a:r>
              <a:rPr lang="en-US" sz="2400" dirty="0"/>
              <a:t>(u))</a:t>
            </a:r>
          </a:p>
          <a:p>
            <a:r>
              <a:rPr lang="en-US" sz="2400" dirty="0"/>
              <a:t>Can expand as a Taylor series</a:t>
            </a:r>
          </a:p>
          <a:p>
            <a:pPr>
              <a:buFontTx/>
              <a:buNone/>
            </a:pPr>
            <a:r>
              <a:rPr lang="en-US" sz="2400" dirty="0">
                <a:latin typeface="Symbol" pitchFamily="18" charset="2"/>
              </a:rPr>
              <a:t>c</a:t>
            </a:r>
            <a:r>
              <a:rPr lang="en-US" sz="2400" dirty="0"/>
              <a:t>(u) = A + Bu + </a:t>
            </a:r>
            <a:r>
              <a:rPr lang="en-US" sz="2400" dirty="0" err="1"/>
              <a:t>Cu</a:t>
            </a:r>
            <a:r>
              <a:rPr lang="en-US" sz="2400" baseline="30000" dirty="0" err="1"/>
              <a:t>2</a:t>
            </a:r>
            <a:r>
              <a:rPr lang="en-US" sz="2400" dirty="0"/>
              <a:t> + </a:t>
            </a:r>
            <a:r>
              <a:rPr lang="en-US" sz="2400" dirty="0" err="1"/>
              <a:t>D|u.a|</a:t>
            </a:r>
            <a:r>
              <a:rPr lang="en-US" sz="2400" baseline="30000" dirty="0" err="1"/>
              <a:t>2</a:t>
            </a:r>
            <a:r>
              <a:rPr lang="en-US" sz="2400" dirty="0"/>
              <a:t> + …</a:t>
            </a:r>
          </a:p>
          <a:p>
            <a:pPr>
              <a:buFontTx/>
              <a:buNone/>
            </a:pPr>
            <a:r>
              <a:rPr lang="en-US" sz="2400" dirty="0"/>
              <a:t>A,B don’t matter, C is defocus, D is astigmatism, Cs has u</a:t>
            </a:r>
            <a:r>
              <a:rPr lang="en-US" sz="2400" baseline="30000" dirty="0"/>
              <a:t>4</a:t>
            </a:r>
          </a:p>
        </p:txBody>
      </p:sp>
      <p:grpSp>
        <p:nvGrpSpPr>
          <p:cNvPr id="5" name="Group 1067"/>
          <p:cNvGrpSpPr>
            <a:grpSpLocks/>
          </p:cNvGrpSpPr>
          <p:nvPr/>
        </p:nvGrpSpPr>
        <p:grpSpPr bwMode="auto">
          <a:xfrm>
            <a:off x="3332546" y="3900470"/>
            <a:ext cx="5554663" cy="3371850"/>
            <a:chOff x="1315" y="1330"/>
            <a:chExt cx="3499" cy="2124"/>
          </a:xfrm>
        </p:grpSpPr>
        <p:sp>
          <p:nvSpPr>
            <p:cNvPr id="6" name="Text Box 1030"/>
            <p:cNvSpPr txBox="1">
              <a:spLocks noChangeArrowheads="1"/>
            </p:cNvSpPr>
            <p:nvPr/>
          </p:nvSpPr>
          <p:spPr bwMode="auto">
            <a:xfrm>
              <a:off x="1315" y="1414"/>
              <a:ext cx="900"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1600" baseline="0" dirty="0">
                  <a:solidFill>
                    <a:srgbClr val="000000"/>
                  </a:solidFill>
                </a:rPr>
                <a:t>Image</a:t>
              </a:r>
            </a:p>
            <a:p>
              <a:pPr algn="ctr" defTabSz="914400" eaLnBrk="0" fontAlgn="base" hangingPunct="0">
                <a:spcBef>
                  <a:spcPct val="0"/>
                </a:spcBef>
                <a:spcAft>
                  <a:spcPct val="0"/>
                </a:spcAft>
              </a:pPr>
              <a:r>
                <a:rPr lang="en-US" sz="1600" baseline="0" dirty="0">
                  <a:solidFill>
                    <a:srgbClr val="000000"/>
                  </a:solidFill>
                </a:rPr>
                <a:t>Plane</a:t>
              </a:r>
            </a:p>
            <a:p>
              <a:pPr algn="ctr" defTabSz="914400" eaLnBrk="0" fontAlgn="base" hangingPunct="0">
                <a:spcBef>
                  <a:spcPct val="0"/>
                </a:spcBef>
                <a:spcAft>
                  <a:spcPct val="0"/>
                </a:spcAft>
              </a:pPr>
              <a:endParaRPr lang="en-US" sz="1600" baseline="0" dirty="0">
                <a:solidFill>
                  <a:srgbClr val="000000"/>
                </a:solidFill>
              </a:endParaRPr>
            </a:p>
          </p:txBody>
        </p:sp>
        <p:sp>
          <p:nvSpPr>
            <p:cNvPr id="7" name="Line 1031"/>
            <p:cNvSpPr>
              <a:spLocks noChangeShapeType="1"/>
            </p:cNvSpPr>
            <p:nvPr/>
          </p:nvSpPr>
          <p:spPr bwMode="auto">
            <a:xfrm flipH="1">
              <a:off x="1767" y="1898"/>
              <a:ext cx="0" cy="1555"/>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8" name="Line 1032"/>
            <p:cNvSpPr>
              <a:spLocks noChangeShapeType="1"/>
            </p:cNvSpPr>
            <p:nvPr/>
          </p:nvSpPr>
          <p:spPr bwMode="auto">
            <a:xfrm>
              <a:off x="3722" y="2078"/>
              <a:ext cx="0" cy="1376"/>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9" name="Line 1033"/>
            <p:cNvSpPr>
              <a:spLocks noChangeShapeType="1"/>
            </p:cNvSpPr>
            <p:nvPr/>
          </p:nvSpPr>
          <p:spPr bwMode="auto">
            <a:xfrm flipV="1">
              <a:off x="1765" y="2875"/>
              <a:ext cx="231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10" name="Line 1034"/>
            <p:cNvSpPr>
              <a:spLocks noChangeShapeType="1"/>
            </p:cNvSpPr>
            <p:nvPr/>
          </p:nvSpPr>
          <p:spPr bwMode="auto">
            <a:xfrm>
              <a:off x="2032" y="2223"/>
              <a:ext cx="1691" cy="652"/>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11" name="Freeform 1035"/>
            <p:cNvSpPr>
              <a:spLocks/>
            </p:cNvSpPr>
            <p:nvPr/>
          </p:nvSpPr>
          <p:spPr bwMode="auto">
            <a:xfrm flipV="1">
              <a:off x="1767" y="1901"/>
              <a:ext cx="699" cy="967"/>
            </a:xfrm>
            <a:custGeom>
              <a:avLst/>
              <a:gdLst>
                <a:gd name="T0" fmla="*/ 1260 w 1260"/>
                <a:gd name="T1" fmla="*/ 3060 h 3060"/>
                <a:gd name="T2" fmla="*/ 360 w 1260"/>
                <a:gd name="T3" fmla="*/ 1800 h 3060"/>
                <a:gd name="T4" fmla="*/ 0 w 1260"/>
                <a:gd name="T5" fmla="*/ 0 h 3060"/>
              </a:gdLst>
              <a:ahLst/>
              <a:cxnLst>
                <a:cxn ang="0">
                  <a:pos x="T0" y="T1"/>
                </a:cxn>
                <a:cxn ang="0">
                  <a:pos x="T2" y="T3"/>
                </a:cxn>
                <a:cxn ang="0">
                  <a:pos x="T4" y="T5"/>
                </a:cxn>
              </a:cxnLst>
              <a:rect l="0" t="0" r="r" b="b"/>
              <a:pathLst>
                <a:path w="1260" h="3060">
                  <a:moveTo>
                    <a:pt x="1260" y="3060"/>
                  </a:moveTo>
                  <a:cubicBezTo>
                    <a:pt x="915" y="2685"/>
                    <a:pt x="570" y="2310"/>
                    <a:pt x="360" y="1800"/>
                  </a:cubicBezTo>
                  <a:cubicBezTo>
                    <a:pt x="150" y="1290"/>
                    <a:pt x="75" y="645"/>
                    <a:pt x="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16" name="Text Box 1050"/>
            <p:cNvSpPr txBox="1">
              <a:spLocks noChangeArrowheads="1"/>
            </p:cNvSpPr>
            <p:nvPr/>
          </p:nvSpPr>
          <p:spPr bwMode="auto">
            <a:xfrm>
              <a:off x="4094" y="2756"/>
              <a:ext cx="72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r>
                <a:rPr lang="en-US" sz="1600" baseline="0">
                  <a:solidFill>
                    <a:srgbClr val="000000"/>
                  </a:solidFill>
                </a:rPr>
                <a:t>Optic axis</a:t>
              </a:r>
            </a:p>
          </p:txBody>
        </p:sp>
        <p:sp>
          <p:nvSpPr>
            <p:cNvPr id="17" name="Text Box 1051"/>
            <p:cNvSpPr txBox="1">
              <a:spLocks noChangeArrowheads="1"/>
            </p:cNvSpPr>
            <p:nvPr/>
          </p:nvSpPr>
          <p:spPr bwMode="auto">
            <a:xfrm>
              <a:off x="2572" y="1330"/>
              <a:ext cx="56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2400" b="1" baseline="0" dirty="0">
                  <a:solidFill>
                    <a:srgbClr val="000000"/>
                  </a:solidFill>
                  <a:latin typeface="Symbol" pitchFamily="18" charset="2"/>
                </a:rPr>
                <a:t>c</a:t>
              </a:r>
              <a:r>
                <a:rPr lang="en-US" sz="2000" b="1" baseline="0" dirty="0">
                  <a:solidFill>
                    <a:srgbClr val="000000"/>
                  </a:solidFill>
                </a:rPr>
                <a:t>(u)</a:t>
              </a:r>
            </a:p>
          </p:txBody>
        </p:sp>
        <p:sp>
          <p:nvSpPr>
            <p:cNvPr id="20" name="Line 1058"/>
            <p:cNvSpPr>
              <a:spLocks noChangeShapeType="1"/>
            </p:cNvSpPr>
            <p:nvPr/>
          </p:nvSpPr>
          <p:spPr bwMode="auto">
            <a:xfrm flipH="1">
              <a:off x="1769" y="2221"/>
              <a:ext cx="266" cy="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sp>
          <p:nvSpPr>
            <p:cNvPr id="22" name="Freeform 1065"/>
            <p:cNvSpPr>
              <a:spLocks/>
            </p:cNvSpPr>
            <p:nvPr/>
          </p:nvSpPr>
          <p:spPr bwMode="auto">
            <a:xfrm>
              <a:off x="2001" y="1627"/>
              <a:ext cx="641" cy="513"/>
            </a:xfrm>
            <a:custGeom>
              <a:avLst/>
              <a:gdLst>
                <a:gd name="T0" fmla="*/ 0 w 549"/>
                <a:gd name="T1" fmla="*/ 595 h 595"/>
                <a:gd name="T2" fmla="*/ 247 w 549"/>
                <a:gd name="T3" fmla="*/ 119 h 595"/>
                <a:gd name="T4" fmla="*/ 366 w 549"/>
                <a:gd name="T5" fmla="*/ 247 h 595"/>
                <a:gd name="T6" fmla="*/ 549 w 549"/>
                <a:gd name="T7" fmla="*/ 0 h 595"/>
              </a:gdLst>
              <a:ahLst/>
              <a:cxnLst>
                <a:cxn ang="0">
                  <a:pos x="T0" y="T1"/>
                </a:cxn>
                <a:cxn ang="0">
                  <a:pos x="T2" y="T3"/>
                </a:cxn>
                <a:cxn ang="0">
                  <a:pos x="T4" y="T5"/>
                </a:cxn>
                <a:cxn ang="0">
                  <a:pos x="T6" y="T7"/>
                </a:cxn>
              </a:cxnLst>
              <a:rect l="0" t="0" r="r" b="b"/>
              <a:pathLst>
                <a:path w="549" h="595">
                  <a:moveTo>
                    <a:pt x="0" y="595"/>
                  </a:moveTo>
                  <a:cubicBezTo>
                    <a:pt x="93" y="386"/>
                    <a:pt x="186" y="177"/>
                    <a:pt x="247" y="119"/>
                  </a:cubicBezTo>
                  <a:cubicBezTo>
                    <a:pt x="308" y="61"/>
                    <a:pt x="316" y="267"/>
                    <a:pt x="366" y="247"/>
                  </a:cubicBezTo>
                  <a:cubicBezTo>
                    <a:pt x="416" y="227"/>
                    <a:pt x="518" y="41"/>
                    <a:pt x="549" y="0"/>
                  </a:cubicBezTo>
                </a:path>
              </a:pathLst>
            </a:custGeom>
            <a:noFill/>
            <a:ln w="9525">
              <a:solidFill>
                <a:schemeClr val="tx1"/>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400" baseline="0">
                <a:solidFill>
                  <a:srgbClr val="000000"/>
                </a:solidFill>
                <a:latin typeface="Times New Roman" pitchFamily="18" charset="0"/>
              </a:endParaRPr>
            </a:p>
          </p:txBody>
        </p:sp>
      </p:grpSp>
      <p:sp>
        <p:nvSpPr>
          <p:cNvPr id="23" name="Text Box 1051"/>
          <p:cNvSpPr txBox="1">
            <a:spLocks noChangeArrowheads="1"/>
          </p:cNvSpPr>
          <p:nvPr/>
        </p:nvSpPr>
        <p:spPr bwMode="auto">
          <a:xfrm>
            <a:off x="3370645" y="5761904"/>
            <a:ext cx="893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r>
              <a:rPr lang="en-US" sz="2000" b="1" baseline="0" dirty="0">
                <a:solidFill>
                  <a:srgbClr val="000000"/>
                </a:solidFill>
              </a:rPr>
              <a:t>u</a:t>
            </a:r>
          </a:p>
        </p:txBody>
      </p:sp>
      <p:sp>
        <p:nvSpPr>
          <p:cNvPr id="2" name="TextBox 1"/>
          <p:cNvSpPr txBox="1"/>
          <p:nvPr/>
        </p:nvSpPr>
        <p:spPr>
          <a:xfrm>
            <a:off x="955964" y="4802170"/>
            <a:ext cx="2413094" cy="1200329"/>
          </a:xfrm>
          <a:prstGeom prst="rect">
            <a:avLst/>
          </a:prstGeom>
          <a:noFill/>
        </p:spPr>
        <p:txBody>
          <a:bodyPr wrap="square" rtlCol="0">
            <a:spAutoFit/>
          </a:bodyPr>
          <a:lstStyle/>
          <a:p>
            <a:r>
              <a:rPr lang="en-US" baseline="0" dirty="0"/>
              <a:t>Phase distance from surface of constant phase</a:t>
            </a:r>
          </a:p>
        </p:txBody>
      </p:sp>
    </p:spTree>
    <p:extLst>
      <p:ext uri="{BB962C8B-B14F-4D97-AF65-F5344CB8AC3E}">
        <p14:creationId xmlns:p14="http://schemas.microsoft.com/office/powerpoint/2010/main" val="1022583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4" y="6324603"/>
            <a:ext cx="938213" cy="307975"/>
          </a:xfrm>
          <a:prstGeom prst="rect">
            <a:avLst/>
          </a:prstGeom>
          <a:noFill/>
          <a:extLst>
            <a:ext uri="{909E8E84-426E-40DD-AFC4-6F175D3DCCD1}">
              <a14:hiddenFill xmlns:a14="http://schemas.microsoft.com/office/drawing/2010/main">
                <a:solidFill>
                  <a:srgbClr val="FFFFFF"/>
                </a:solidFill>
              </a14:hiddenFill>
            </a:ext>
          </a:extLst>
        </p:spPr>
      </p:pic>
      <p:sp>
        <p:nvSpPr>
          <p:cNvPr id="206856" name="Rectangle 8"/>
          <p:cNvSpPr>
            <a:spLocks noChangeArrowheads="1"/>
          </p:cNvSpPr>
          <p:nvPr/>
        </p:nvSpPr>
        <p:spPr bwMode="auto">
          <a:xfrm>
            <a:off x="1812936" y="2657490"/>
            <a:ext cx="184107" cy="39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spAutoFit/>
          </a:bodyPr>
          <a:lstStyle/>
          <a:p>
            <a:pPr eaLnBrk="0" hangingPunct="0"/>
            <a:endParaRPr lang="en-US" sz="2000" b="1">
              <a:latin typeface="Helvetica" pitchFamily="34" charset="0"/>
            </a:endParaRPr>
          </a:p>
        </p:txBody>
      </p:sp>
      <p:grpSp>
        <p:nvGrpSpPr>
          <p:cNvPr id="206857" name="Group 9"/>
          <p:cNvGrpSpPr>
            <a:grpSpLocks/>
          </p:cNvGrpSpPr>
          <p:nvPr/>
        </p:nvGrpSpPr>
        <p:grpSpPr bwMode="auto">
          <a:xfrm>
            <a:off x="898358" y="984783"/>
            <a:ext cx="5029200" cy="5486400"/>
            <a:chOff x="2640" y="624"/>
            <a:chExt cx="2871" cy="3264"/>
          </a:xfrm>
        </p:grpSpPr>
        <p:grpSp>
          <p:nvGrpSpPr>
            <p:cNvPr id="206858" name="Group 10"/>
            <p:cNvGrpSpPr>
              <a:grpSpLocks/>
            </p:cNvGrpSpPr>
            <p:nvPr/>
          </p:nvGrpSpPr>
          <p:grpSpPr bwMode="auto">
            <a:xfrm>
              <a:off x="2640" y="624"/>
              <a:ext cx="2871" cy="3264"/>
              <a:chOff x="2640" y="996"/>
              <a:chExt cx="2544" cy="2892"/>
            </a:xfrm>
          </p:grpSpPr>
          <p:sp>
            <p:nvSpPr>
              <p:cNvPr id="206859" name="Rectangle 11"/>
              <p:cNvSpPr>
                <a:spLocks noChangeArrowheads="1"/>
              </p:cNvSpPr>
              <p:nvPr/>
            </p:nvSpPr>
            <p:spPr bwMode="auto">
              <a:xfrm>
                <a:off x="2640" y="1008"/>
                <a:ext cx="624"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860" name="Rectangle 12"/>
              <p:cNvSpPr>
                <a:spLocks noChangeArrowheads="1"/>
              </p:cNvSpPr>
              <p:nvPr/>
            </p:nvSpPr>
            <p:spPr bwMode="auto">
              <a:xfrm>
                <a:off x="2640" y="1008"/>
                <a:ext cx="2544" cy="28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861" name="Group 13"/>
              <p:cNvGrpSpPr>
                <a:grpSpLocks/>
              </p:cNvGrpSpPr>
              <p:nvPr/>
            </p:nvGrpSpPr>
            <p:grpSpPr bwMode="auto">
              <a:xfrm>
                <a:off x="2640" y="996"/>
                <a:ext cx="2496" cy="2820"/>
                <a:chOff x="2640" y="996"/>
                <a:chExt cx="2496" cy="2820"/>
              </a:xfrm>
            </p:grpSpPr>
            <p:pic>
              <p:nvPicPr>
                <p:cNvPr id="20686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 y="3174"/>
                  <a:ext cx="583" cy="522"/>
                </a:xfrm>
                <a:prstGeom prst="rect">
                  <a:avLst/>
                </a:prstGeom>
                <a:noFill/>
                <a:extLst>
                  <a:ext uri="{909E8E84-426E-40DD-AFC4-6F175D3DCCD1}">
                    <a14:hiddenFill xmlns:a14="http://schemas.microsoft.com/office/drawing/2010/main">
                      <a:solidFill>
                        <a:srgbClr val="FFFFFF"/>
                      </a:solidFill>
                    </a14:hiddenFill>
                  </a:ext>
                </a:extLst>
              </p:spPr>
            </p:pic>
            <p:pic>
              <p:nvPicPr>
                <p:cNvPr id="20686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 y="3169"/>
                  <a:ext cx="617" cy="545"/>
                </a:xfrm>
                <a:prstGeom prst="rect">
                  <a:avLst/>
                </a:prstGeom>
                <a:noFill/>
                <a:extLst>
                  <a:ext uri="{909E8E84-426E-40DD-AFC4-6F175D3DCCD1}">
                    <a14:hiddenFill xmlns:a14="http://schemas.microsoft.com/office/drawing/2010/main">
                      <a:solidFill>
                        <a:srgbClr val="FFFFFF"/>
                      </a:solidFill>
                    </a14:hiddenFill>
                  </a:ext>
                </a:extLst>
              </p:spPr>
            </p:pic>
            <p:pic>
              <p:nvPicPr>
                <p:cNvPr id="206864"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3" y="3243"/>
                  <a:ext cx="584" cy="513"/>
                </a:xfrm>
                <a:prstGeom prst="rect">
                  <a:avLst/>
                </a:prstGeom>
                <a:noFill/>
                <a:extLst>
                  <a:ext uri="{909E8E84-426E-40DD-AFC4-6F175D3DCCD1}">
                    <a14:hiddenFill xmlns:a14="http://schemas.microsoft.com/office/drawing/2010/main">
                      <a:solidFill>
                        <a:srgbClr val="FFFFFF"/>
                      </a:solidFill>
                    </a14:hiddenFill>
                  </a:ext>
                </a:extLst>
              </p:spPr>
            </p:pic>
            <p:pic>
              <p:nvPicPr>
                <p:cNvPr id="206865"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4" y="3227"/>
                  <a:ext cx="573" cy="510"/>
                </a:xfrm>
                <a:prstGeom prst="rect">
                  <a:avLst/>
                </a:prstGeom>
                <a:noFill/>
                <a:extLst>
                  <a:ext uri="{909E8E84-426E-40DD-AFC4-6F175D3DCCD1}">
                    <a14:hiddenFill xmlns:a14="http://schemas.microsoft.com/office/drawing/2010/main">
                      <a:solidFill>
                        <a:srgbClr val="FFFFFF"/>
                      </a:solidFill>
                    </a14:hiddenFill>
                  </a:ext>
                </a:extLst>
              </p:spPr>
            </p:pic>
            <p:pic>
              <p:nvPicPr>
                <p:cNvPr id="206866"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4" y="2625"/>
                  <a:ext cx="579" cy="514"/>
                </a:xfrm>
                <a:prstGeom prst="rect">
                  <a:avLst/>
                </a:prstGeom>
                <a:noFill/>
                <a:extLst>
                  <a:ext uri="{909E8E84-426E-40DD-AFC4-6F175D3DCCD1}">
                    <a14:hiddenFill xmlns:a14="http://schemas.microsoft.com/office/drawing/2010/main">
                      <a:solidFill>
                        <a:srgbClr val="FFFFFF"/>
                      </a:solidFill>
                    </a14:hiddenFill>
                  </a:ext>
                </a:extLst>
              </p:spPr>
            </p:pic>
            <p:pic>
              <p:nvPicPr>
                <p:cNvPr id="206867"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2" y="2604"/>
                  <a:ext cx="603" cy="536"/>
                </a:xfrm>
                <a:prstGeom prst="rect">
                  <a:avLst/>
                </a:prstGeom>
                <a:noFill/>
                <a:extLst>
                  <a:ext uri="{909E8E84-426E-40DD-AFC4-6F175D3DCCD1}">
                    <a14:hiddenFill xmlns:a14="http://schemas.microsoft.com/office/drawing/2010/main">
                      <a:solidFill>
                        <a:srgbClr val="FFFFFF"/>
                      </a:solidFill>
                    </a14:hiddenFill>
                  </a:ext>
                </a:extLst>
              </p:spPr>
            </p:pic>
            <p:pic>
              <p:nvPicPr>
                <p:cNvPr id="206868"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5" y="2592"/>
                  <a:ext cx="617" cy="548"/>
                </a:xfrm>
                <a:prstGeom prst="rect">
                  <a:avLst/>
                </a:prstGeom>
                <a:noFill/>
                <a:extLst>
                  <a:ext uri="{909E8E84-426E-40DD-AFC4-6F175D3DCCD1}">
                    <a14:hiddenFill xmlns:a14="http://schemas.microsoft.com/office/drawing/2010/main">
                      <a:solidFill>
                        <a:srgbClr val="FFFFFF"/>
                      </a:solidFill>
                    </a14:hiddenFill>
                  </a:ext>
                </a:extLst>
              </p:spPr>
            </p:pic>
            <p:pic>
              <p:nvPicPr>
                <p:cNvPr id="206869"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2" y="1488"/>
                  <a:ext cx="605" cy="538"/>
                </a:xfrm>
                <a:prstGeom prst="rect">
                  <a:avLst/>
                </a:prstGeom>
                <a:noFill/>
                <a:extLst>
                  <a:ext uri="{909E8E84-426E-40DD-AFC4-6F175D3DCCD1}">
                    <a14:hiddenFill xmlns:a14="http://schemas.microsoft.com/office/drawing/2010/main">
                      <a:solidFill>
                        <a:srgbClr val="FFFFFF"/>
                      </a:solidFill>
                    </a14:hiddenFill>
                  </a:ext>
                </a:extLst>
              </p:spPr>
            </p:pic>
            <p:pic>
              <p:nvPicPr>
                <p:cNvPr id="206870" name="Picture 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0" y="1557"/>
                  <a:ext cx="592" cy="526"/>
                </a:xfrm>
                <a:prstGeom prst="rect">
                  <a:avLst/>
                </a:prstGeom>
                <a:noFill/>
                <a:extLst>
                  <a:ext uri="{909E8E84-426E-40DD-AFC4-6F175D3DCCD1}">
                    <a14:hiddenFill xmlns:a14="http://schemas.microsoft.com/office/drawing/2010/main">
                      <a:solidFill>
                        <a:srgbClr val="FFFFFF"/>
                      </a:solidFill>
                    </a14:hiddenFill>
                  </a:ext>
                </a:extLst>
              </p:spPr>
            </p:pic>
            <p:pic>
              <p:nvPicPr>
                <p:cNvPr id="206871"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1" y="2048"/>
                  <a:ext cx="605" cy="500"/>
                </a:xfrm>
                <a:prstGeom prst="rect">
                  <a:avLst/>
                </a:prstGeom>
                <a:noFill/>
                <a:extLst>
                  <a:ext uri="{909E8E84-426E-40DD-AFC4-6F175D3DCCD1}">
                    <a14:hiddenFill xmlns:a14="http://schemas.microsoft.com/office/drawing/2010/main">
                      <a:solidFill>
                        <a:srgbClr val="FFFFFF"/>
                      </a:solidFill>
                    </a14:hiddenFill>
                  </a:ext>
                </a:extLst>
              </p:spPr>
            </p:pic>
            <p:pic>
              <p:nvPicPr>
                <p:cNvPr id="206872"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83" y="2014"/>
                  <a:ext cx="605" cy="537"/>
                </a:xfrm>
                <a:prstGeom prst="rect">
                  <a:avLst/>
                </a:prstGeom>
                <a:noFill/>
                <a:extLst>
                  <a:ext uri="{909E8E84-426E-40DD-AFC4-6F175D3DCCD1}">
                    <a14:hiddenFill xmlns:a14="http://schemas.microsoft.com/office/drawing/2010/main">
                      <a:solidFill>
                        <a:srgbClr val="FFFFFF"/>
                      </a:solidFill>
                    </a14:hiddenFill>
                  </a:ext>
                </a:extLst>
              </p:spPr>
            </p:pic>
            <p:pic>
              <p:nvPicPr>
                <p:cNvPr id="206873"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070"/>
                  <a:ext cx="605" cy="526"/>
                </a:xfrm>
                <a:prstGeom prst="rect">
                  <a:avLst/>
                </a:prstGeom>
                <a:noFill/>
                <a:extLst>
                  <a:ext uri="{909E8E84-426E-40DD-AFC4-6F175D3DCCD1}">
                    <a14:hiddenFill xmlns:a14="http://schemas.microsoft.com/office/drawing/2010/main">
                      <a:solidFill>
                        <a:srgbClr val="FFFFFF"/>
                      </a:solidFill>
                    </a14:hiddenFill>
                  </a:ext>
                </a:extLst>
              </p:spPr>
            </p:pic>
            <p:pic>
              <p:nvPicPr>
                <p:cNvPr id="206874" name="Picture 2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40" y="1067"/>
                  <a:ext cx="609" cy="411"/>
                </a:xfrm>
                <a:prstGeom prst="rect">
                  <a:avLst/>
                </a:prstGeom>
                <a:noFill/>
                <a:extLst>
                  <a:ext uri="{909E8E84-426E-40DD-AFC4-6F175D3DCCD1}">
                    <a14:hiddenFill xmlns:a14="http://schemas.microsoft.com/office/drawing/2010/main">
                      <a:solidFill>
                        <a:srgbClr val="FFFFFF"/>
                      </a:solidFill>
                    </a14:hiddenFill>
                  </a:ext>
                </a:extLst>
              </p:spPr>
            </p:pic>
            <p:pic>
              <p:nvPicPr>
                <p:cNvPr id="206875" name="Picture 2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83" y="996"/>
                  <a:ext cx="607" cy="540"/>
                </a:xfrm>
                <a:prstGeom prst="rect">
                  <a:avLst/>
                </a:prstGeom>
                <a:noFill/>
                <a:extLst>
                  <a:ext uri="{909E8E84-426E-40DD-AFC4-6F175D3DCCD1}">
                    <a14:hiddenFill xmlns:a14="http://schemas.microsoft.com/office/drawing/2010/main">
                      <a:solidFill>
                        <a:srgbClr val="FFFFFF"/>
                      </a:solidFill>
                    </a14:hiddenFill>
                  </a:ext>
                </a:extLst>
              </p:spPr>
            </p:pic>
            <p:sp>
              <p:nvSpPr>
                <p:cNvPr id="206876" name="Text Box 28"/>
                <p:cNvSpPr txBox="1">
                  <a:spLocks noChangeArrowheads="1"/>
                </p:cNvSpPr>
                <p:nvPr/>
              </p:nvSpPr>
              <p:spPr bwMode="auto">
                <a:xfrm>
                  <a:off x="2811" y="1376"/>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1,0</a:t>
                  </a:r>
                  <a:endParaRPr lang="en-US" sz="1400"/>
                </a:p>
              </p:txBody>
            </p:sp>
            <p:sp>
              <p:nvSpPr>
                <p:cNvPr id="206877" name="Text Box 29"/>
                <p:cNvSpPr txBox="1">
                  <a:spLocks noChangeArrowheads="1"/>
                </p:cNvSpPr>
                <p:nvPr/>
              </p:nvSpPr>
              <p:spPr bwMode="auto">
                <a:xfrm>
                  <a:off x="3421" y="1440"/>
                  <a:ext cx="371"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1,2</a:t>
                  </a:r>
                  <a:endParaRPr lang="en-US" sz="1400"/>
                </a:p>
              </p:txBody>
            </p:sp>
            <p:sp>
              <p:nvSpPr>
                <p:cNvPr id="206878" name="Text Box 30"/>
                <p:cNvSpPr txBox="1">
                  <a:spLocks noChangeArrowheads="1"/>
                </p:cNvSpPr>
                <p:nvPr/>
              </p:nvSpPr>
              <p:spPr bwMode="auto">
                <a:xfrm>
                  <a:off x="3112" y="1946"/>
                  <a:ext cx="392"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2,1</a:t>
                  </a:r>
                  <a:endParaRPr lang="en-US" sz="1400"/>
                </a:p>
              </p:txBody>
            </p:sp>
            <p:sp>
              <p:nvSpPr>
                <p:cNvPr id="206879" name="Text Box 31"/>
                <p:cNvSpPr txBox="1">
                  <a:spLocks noChangeArrowheads="1"/>
                </p:cNvSpPr>
                <p:nvPr/>
              </p:nvSpPr>
              <p:spPr bwMode="auto">
                <a:xfrm>
                  <a:off x="3729" y="1946"/>
                  <a:ext cx="448"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2,3</a:t>
                  </a:r>
                  <a:endParaRPr lang="en-US" sz="1400"/>
                </a:p>
              </p:txBody>
            </p:sp>
            <p:sp>
              <p:nvSpPr>
                <p:cNvPr id="206880" name="Text Box 32"/>
                <p:cNvSpPr txBox="1">
                  <a:spLocks noChangeArrowheads="1"/>
                </p:cNvSpPr>
                <p:nvPr/>
              </p:nvSpPr>
              <p:spPr bwMode="auto">
                <a:xfrm>
                  <a:off x="3112" y="3003"/>
                  <a:ext cx="344"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4,1</a:t>
                  </a:r>
                  <a:endParaRPr lang="en-US" sz="1400"/>
                </a:p>
              </p:txBody>
            </p:sp>
            <p:sp>
              <p:nvSpPr>
                <p:cNvPr id="206881" name="Text Box 33"/>
                <p:cNvSpPr txBox="1">
                  <a:spLocks noChangeArrowheads="1"/>
                </p:cNvSpPr>
                <p:nvPr/>
              </p:nvSpPr>
              <p:spPr bwMode="auto">
                <a:xfrm>
                  <a:off x="3729" y="3003"/>
                  <a:ext cx="351"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4,3</a:t>
                  </a:r>
                  <a:endParaRPr lang="en-US" sz="1400"/>
                </a:p>
              </p:txBody>
            </p:sp>
            <p:sp>
              <p:nvSpPr>
                <p:cNvPr id="206882" name="Text Box 34"/>
                <p:cNvSpPr txBox="1">
                  <a:spLocks noChangeArrowheads="1"/>
                </p:cNvSpPr>
                <p:nvPr/>
              </p:nvSpPr>
              <p:spPr bwMode="auto">
                <a:xfrm>
                  <a:off x="4483" y="3003"/>
                  <a:ext cx="365"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4,5</a:t>
                  </a:r>
                  <a:endParaRPr lang="en-US" sz="1400"/>
                </a:p>
              </p:txBody>
            </p:sp>
            <p:sp>
              <p:nvSpPr>
                <p:cNvPr id="206883" name="Text Box 35"/>
                <p:cNvSpPr txBox="1">
                  <a:spLocks noChangeArrowheads="1"/>
                </p:cNvSpPr>
                <p:nvPr/>
              </p:nvSpPr>
              <p:spPr bwMode="auto">
                <a:xfrm>
                  <a:off x="2812" y="2448"/>
                  <a:ext cx="30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3,0</a:t>
                  </a:r>
                  <a:endParaRPr lang="en-US" sz="1400"/>
                </a:p>
              </p:txBody>
            </p:sp>
            <p:sp>
              <p:nvSpPr>
                <p:cNvPr id="206884" name="Text Box 36"/>
                <p:cNvSpPr txBox="1">
                  <a:spLocks noChangeArrowheads="1"/>
                </p:cNvSpPr>
                <p:nvPr/>
              </p:nvSpPr>
              <p:spPr bwMode="auto">
                <a:xfrm>
                  <a:off x="3312" y="2448"/>
                  <a:ext cx="52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3,2</a:t>
                  </a:r>
                  <a:endParaRPr lang="en-US" sz="1400"/>
                </a:p>
              </p:txBody>
            </p:sp>
            <p:sp>
              <p:nvSpPr>
                <p:cNvPr id="206885" name="Text Box 37"/>
                <p:cNvSpPr txBox="1">
                  <a:spLocks noChangeArrowheads="1"/>
                </p:cNvSpPr>
                <p:nvPr/>
              </p:nvSpPr>
              <p:spPr bwMode="auto">
                <a:xfrm>
                  <a:off x="4038" y="2448"/>
                  <a:ext cx="52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3,4</a:t>
                  </a:r>
                  <a:endParaRPr lang="en-US" sz="1400"/>
                </a:p>
              </p:txBody>
            </p:sp>
            <p:sp>
              <p:nvSpPr>
                <p:cNvPr id="206886" name="Text Box 38"/>
                <p:cNvSpPr txBox="1">
                  <a:spLocks noChangeArrowheads="1"/>
                </p:cNvSpPr>
                <p:nvPr/>
              </p:nvSpPr>
              <p:spPr bwMode="auto">
                <a:xfrm>
                  <a:off x="2803" y="3600"/>
                  <a:ext cx="365"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5,0</a:t>
                  </a:r>
                  <a:endParaRPr lang="en-US" sz="1400"/>
                </a:p>
              </p:txBody>
            </p:sp>
            <p:sp>
              <p:nvSpPr>
                <p:cNvPr id="206887" name="Text Box 39"/>
                <p:cNvSpPr txBox="1">
                  <a:spLocks noChangeArrowheads="1"/>
                </p:cNvSpPr>
                <p:nvPr/>
              </p:nvSpPr>
              <p:spPr bwMode="auto">
                <a:xfrm>
                  <a:off x="3421" y="3655"/>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5,2</a:t>
                  </a:r>
                  <a:endParaRPr lang="en-US" sz="1400"/>
                </a:p>
              </p:txBody>
            </p:sp>
            <p:sp>
              <p:nvSpPr>
                <p:cNvPr id="206888" name="Text Box 40"/>
                <p:cNvSpPr txBox="1">
                  <a:spLocks noChangeArrowheads="1"/>
                </p:cNvSpPr>
                <p:nvPr/>
              </p:nvSpPr>
              <p:spPr bwMode="auto">
                <a:xfrm>
                  <a:off x="4038" y="3655"/>
                  <a:ext cx="310"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5,4</a:t>
                  </a:r>
                  <a:endParaRPr lang="en-US" sz="1400"/>
                </a:p>
              </p:txBody>
            </p:sp>
            <p:sp>
              <p:nvSpPr>
                <p:cNvPr id="206889" name="Text Box 41"/>
                <p:cNvSpPr txBox="1">
                  <a:spLocks noChangeArrowheads="1"/>
                </p:cNvSpPr>
                <p:nvPr/>
              </p:nvSpPr>
              <p:spPr bwMode="auto">
                <a:xfrm>
                  <a:off x="4690" y="3655"/>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t>C</a:t>
                  </a:r>
                  <a:r>
                    <a:rPr lang="en-US" sz="1400" baseline="-25000"/>
                    <a:t>5,6</a:t>
                  </a:r>
                  <a:endParaRPr lang="en-US" sz="1400"/>
                </a:p>
              </p:txBody>
            </p:sp>
          </p:grpSp>
        </p:grpSp>
        <p:sp>
          <p:nvSpPr>
            <p:cNvPr id="206890" name="Text Box 42"/>
            <p:cNvSpPr txBox="1">
              <a:spLocks noChangeArrowheads="1"/>
            </p:cNvSpPr>
            <p:nvPr/>
          </p:nvSpPr>
          <p:spPr bwMode="auto">
            <a:xfrm>
              <a:off x="4272" y="672"/>
              <a:ext cx="105"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2000" b="1">
                <a:solidFill>
                  <a:schemeClr val="accent2"/>
                </a:solidFill>
                <a:latin typeface="Helvetica" pitchFamily="34" charset="0"/>
              </a:endParaRPr>
            </a:p>
          </p:txBody>
        </p:sp>
      </p:grpSp>
      <p:sp>
        <p:nvSpPr>
          <p:cNvPr id="2" name="Title 1"/>
          <p:cNvSpPr>
            <a:spLocks noGrp="1"/>
          </p:cNvSpPr>
          <p:nvPr>
            <p:ph type="title"/>
          </p:nvPr>
        </p:nvSpPr>
        <p:spPr/>
        <p:txBody>
          <a:bodyPr/>
          <a:lstStyle/>
          <a:p>
            <a:r>
              <a:rPr lang="en-US" dirty="0"/>
              <a:t>Aberrations</a:t>
            </a:r>
          </a:p>
        </p:txBody>
      </p:sp>
      <p:sp>
        <p:nvSpPr>
          <p:cNvPr id="3" name="TextBox 2"/>
          <p:cNvSpPr txBox="1"/>
          <p:nvPr/>
        </p:nvSpPr>
        <p:spPr>
          <a:xfrm>
            <a:off x="5561834" y="2249905"/>
            <a:ext cx="2776050" cy="1077218"/>
          </a:xfrm>
          <a:prstGeom prst="rect">
            <a:avLst/>
          </a:prstGeom>
          <a:noFill/>
        </p:spPr>
        <p:txBody>
          <a:bodyPr wrap="square" rtlCol="0">
            <a:spAutoFit/>
          </a:bodyPr>
          <a:lstStyle/>
          <a:p>
            <a:r>
              <a:rPr lang="en-US" sz="3200" baseline="0" dirty="0"/>
              <a:t>Surfaces of constant phase</a:t>
            </a:r>
          </a:p>
        </p:txBody>
      </p:sp>
    </p:spTree>
    <p:extLst>
      <p:ext uri="{BB962C8B-B14F-4D97-AF65-F5344CB8AC3E}">
        <p14:creationId xmlns:p14="http://schemas.microsoft.com/office/powerpoint/2010/main" val="128715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HREM</a:t>
            </a:r>
          </a:p>
        </p:txBody>
      </p:sp>
      <p:sp>
        <p:nvSpPr>
          <p:cNvPr id="3" name="Content Placeholder 2"/>
          <p:cNvSpPr>
            <a:spLocks noGrp="1"/>
          </p:cNvSpPr>
          <p:nvPr>
            <p:ph idx="1"/>
          </p:nvPr>
        </p:nvSpPr>
        <p:spPr/>
        <p:txBody>
          <a:bodyPr/>
          <a:lstStyle/>
          <a:p>
            <a:r>
              <a:rPr lang="en-US" dirty="0"/>
              <a:t>In order to…</a:t>
            </a:r>
          </a:p>
          <a:p>
            <a:pPr lvl="1"/>
            <a:r>
              <a:rPr lang="en-US" dirty="0"/>
              <a:t>Make your boss/advisor happy</a:t>
            </a:r>
          </a:p>
          <a:p>
            <a:pPr lvl="1"/>
            <a:r>
              <a:rPr lang="en-US" dirty="0"/>
              <a:t>Obtain a pretty picture for publication</a:t>
            </a:r>
          </a:p>
          <a:p>
            <a:pPr lvl="1"/>
            <a:r>
              <a:rPr lang="en-US" dirty="0"/>
              <a:t>Obtain local structural information</a:t>
            </a:r>
          </a:p>
          <a:p>
            <a:pPr lvl="1"/>
            <a:r>
              <a:rPr lang="en-US" dirty="0"/>
              <a:t>Obtain precise structural information atomic column by atomic column</a:t>
            </a:r>
          </a:p>
          <a:p>
            <a:pPr lvl="1"/>
            <a:r>
              <a:rPr lang="en-US" dirty="0"/>
              <a:t>Obtain some new science (and not reinvent)</a:t>
            </a:r>
          </a:p>
          <a:p>
            <a:pPr marL="457200" lvl="1" indent="0" algn="ctr">
              <a:buNone/>
            </a:pPr>
            <a:r>
              <a:rPr lang="en-US" sz="3600" b="1" i="1" dirty="0">
                <a:solidFill>
                  <a:srgbClr val="FF0000"/>
                </a:solidFill>
              </a:rPr>
              <a:t>Follow the science, not the electron</a:t>
            </a:r>
          </a:p>
        </p:txBody>
      </p:sp>
    </p:spTree>
    <p:extLst>
      <p:ext uri="{BB962C8B-B14F-4D97-AF65-F5344CB8AC3E}">
        <p14:creationId xmlns:p14="http://schemas.microsoft.com/office/powerpoint/2010/main" val="59875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21" y="2044295"/>
            <a:ext cx="8361947" cy="3785652"/>
          </a:xfrm>
          <a:prstGeom prst="rect">
            <a:avLst/>
          </a:prstGeom>
        </p:spPr>
        <p:txBody>
          <a:bodyPr wrap="square">
            <a:spAutoFit/>
          </a:bodyPr>
          <a:lstStyle/>
          <a:p>
            <a:pPr algn="just">
              <a:spcAft>
                <a:spcPts val="0"/>
              </a:spcAft>
              <a:tabLst>
                <a:tab pos="-457200" algn="l"/>
              </a:tabLst>
            </a:pPr>
            <a:r>
              <a:rPr lang="en-US" spc="-15" baseline="0" dirty="0">
                <a:latin typeface="Times Roman"/>
                <a:ea typeface="Times New Roman" panose="02020603050405020304" pitchFamily="18" charset="0"/>
              </a:rPr>
              <a:t>.  If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r</a:t>
            </a:r>
            <a:r>
              <a:rPr lang="en-US" spc="-15" baseline="0" dirty="0">
                <a:latin typeface="Times Roman"/>
                <a:ea typeface="Times New Roman" panose="02020603050405020304" pitchFamily="18" charset="0"/>
              </a:rPr>
              <a:t>) is the wave exiting the specimen, the imaging </a:t>
            </a:r>
          </a:p>
          <a:p>
            <a:pPr algn="just">
              <a:spcAft>
                <a:spcPts val="0"/>
              </a:spcAft>
              <a:tabLst>
                <a:tab pos="-457200" algn="l"/>
              </a:tabLst>
            </a:pPr>
            <a:r>
              <a:rPr lang="en-US" spc="-15" baseline="0" dirty="0">
                <a:latin typeface="Times Roman"/>
                <a:ea typeface="Times New Roman" panose="02020603050405020304" pitchFamily="18" charset="0"/>
              </a:rPr>
              <a:t>process is</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Fourier	         Phase 	              Fourier</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Transform	        Change	           Transform</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r</a:t>
            </a:r>
            <a:r>
              <a:rPr lang="en-US" spc="-15" baseline="0" dirty="0">
                <a:latin typeface="Times Roman"/>
                <a:ea typeface="Times New Roman" panose="02020603050405020304" pitchFamily="18" charset="0"/>
              </a:rPr>
              <a:t>) --------------&gt;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u</a:t>
            </a:r>
            <a:r>
              <a:rPr lang="en-US" spc="-15" baseline="0" dirty="0">
                <a:latin typeface="Times Roman"/>
                <a:ea typeface="Times New Roman" panose="02020603050405020304" pitchFamily="18" charset="0"/>
              </a:rPr>
              <a:t>) -----------&gt;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u</a:t>
            </a:r>
            <a:r>
              <a:rPr lang="en-US" spc="-15" baseline="0" dirty="0">
                <a:latin typeface="Times Roman"/>
                <a:ea typeface="Times New Roman" panose="02020603050405020304" pitchFamily="18" charset="0"/>
              </a:rPr>
              <a:t>) --------------&gt;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r</a:t>
            </a:r>
            <a:r>
              <a:rPr lang="en-US" spc="-15" baseline="0" dirty="0">
                <a:latin typeface="Times Roman"/>
                <a:ea typeface="Times New Roman" panose="02020603050405020304" pitchFamily="18" charset="0"/>
              </a:rPr>
              <a:t>) -</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Incoherent</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Intensity		Average</a:t>
            </a:r>
            <a:endParaRPr lang="en-US" spc="-15" baseline="0" dirty="0">
              <a:ea typeface="Times New Roman" panose="02020603050405020304" pitchFamily="18" charset="0"/>
            </a:endParaRPr>
          </a:p>
          <a:p>
            <a:pPr algn="just">
              <a:spcAft>
                <a:spcPts val="0"/>
              </a:spcAft>
              <a:tabLst>
                <a:tab pos="-457200" algn="l"/>
              </a:tabLst>
            </a:pPr>
            <a:r>
              <a:rPr lang="en-US" spc="-15" baseline="0" dirty="0">
                <a:latin typeface="Times Roman"/>
                <a:ea typeface="Times New Roman" panose="02020603050405020304" pitchFamily="18" charset="0"/>
              </a:rPr>
              <a:t>	---------&gt; |</a:t>
            </a:r>
            <a:r>
              <a:rPr lang="en-US" spc="-15" baseline="0" dirty="0">
                <a:latin typeface="Symbol" panose="05050102010706020507" pitchFamily="18" charset="2"/>
                <a:ea typeface="Times New Roman" panose="02020603050405020304" pitchFamily="18" charset="0"/>
              </a:rPr>
              <a:t>y</a:t>
            </a:r>
            <a:r>
              <a:rPr lang="en-US" spc="-15" baseline="0" dirty="0">
                <a:latin typeface="Times Roman"/>
                <a:ea typeface="Times New Roman" panose="02020603050405020304" pitchFamily="18" charset="0"/>
              </a:rPr>
              <a:t>'(</a:t>
            </a:r>
            <a:r>
              <a:rPr lang="en-US" u="sng" spc="-15" baseline="0" dirty="0">
                <a:latin typeface="Times Roman"/>
                <a:ea typeface="Times New Roman" panose="02020603050405020304" pitchFamily="18" charset="0"/>
              </a:rPr>
              <a:t>r</a:t>
            </a:r>
            <a:r>
              <a:rPr lang="en-US" spc="-15" baseline="0" dirty="0">
                <a:latin typeface="Times Roman"/>
                <a:ea typeface="Times New Roman" panose="02020603050405020304" pitchFamily="18" charset="0"/>
              </a:rPr>
              <a:t>)|</a:t>
            </a:r>
            <a:r>
              <a:rPr lang="en-US" spc="-15" dirty="0">
                <a:latin typeface="Times Roman"/>
                <a:ea typeface="Times New Roman" panose="02020603050405020304" pitchFamily="18" charset="0"/>
              </a:rPr>
              <a:t>2</a:t>
            </a:r>
            <a:r>
              <a:rPr lang="en-US" spc="-15" baseline="0" dirty="0">
                <a:latin typeface="Times Roman"/>
                <a:ea typeface="Times New Roman" panose="02020603050405020304" pitchFamily="18" charset="0"/>
              </a:rPr>
              <a:t> ---------&gt; I(</a:t>
            </a:r>
            <a:r>
              <a:rPr lang="en-US" u="sng" spc="-15" baseline="0" dirty="0">
                <a:latin typeface="Times Roman"/>
                <a:ea typeface="Times New Roman" panose="02020603050405020304" pitchFamily="18" charset="0"/>
              </a:rPr>
              <a:t>r</a:t>
            </a:r>
            <a:r>
              <a:rPr lang="en-US" spc="-15" baseline="0" dirty="0">
                <a:latin typeface="Times Roman"/>
                <a:ea typeface="Times New Roman" panose="02020603050405020304" pitchFamily="18" charset="0"/>
              </a:rPr>
              <a:t>), Final Image.</a:t>
            </a:r>
            <a:endParaRPr lang="en-US" spc="-15" baseline="0" dirty="0">
              <a:ea typeface="Times New Roman" panose="02020603050405020304" pitchFamily="18" charset="0"/>
            </a:endParaRPr>
          </a:p>
        </p:txBody>
      </p:sp>
      <p:sp>
        <p:nvSpPr>
          <p:cNvPr id="3" name="Title 2"/>
          <p:cNvSpPr>
            <a:spLocks noGrp="1"/>
          </p:cNvSpPr>
          <p:nvPr>
            <p:ph type="title"/>
          </p:nvPr>
        </p:nvSpPr>
        <p:spPr/>
        <p:txBody>
          <a:bodyPr/>
          <a:lstStyle/>
          <a:p>
            <a:r>
              <a:rPr lang="en-US" dirty="0"/>
              <a:t>More complete formalism</a:t>
            </a:r>
          </a:p>
        </p:txBody>
      </p:sp>
    </p:spTree>
    <p:extLst>
      <p:ext uri="{BB962C8B-B14F-4D97-AF65-F5344CB8AC3E}">
        <p14:creationId xmlns:p14="http://schemas.microsoft.com/office/powerpoint/2010/main" val="240377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&amp; </a:t>
            </a:r>
            <a:r>
              <a:rPr lang="en-US" dirty="0">
                <a:solidFill>
                  <a:srgbClr val="FF0000"/>
                </a:solidFill>
              </a:rPr>
              <a:t>Non-Linear</a:t>
            </a:r>
          </a:p>
        </p:txBody>
      </p:sp>
      <p:pic>
        <p:nvPicPr>
          <p:cNvPr id="5" name="Picture 3" descr="IMG0052"/>
          <p:cNvPicPr>
            <a:picLocks noChangeAspect="1" noChangeArrowheads="1"/>
          </p:cNvPicPr>
          <p:nvPr/>
        </p:nvPicPr>
        <p:blipFill rotWithShape="1">
          <a:blip r:embed="rId2" cstate="print">
            <a:lum bright="20000"/>
            <a:extLst>
              <a:ext uri="{28A0092B-C50C-407E-A947-70E740481C1C}">
                <a14:useLocalDpi xmlns:a14="http://schemas.microsoft.com/office/drawing/2010/main" val="0"/>
              </a:ext>
            </a:extLst>
          </a:blip>
          <a:srcRect b="-24"/>
          <a:stretch/>
        </p:blipFill>
        <p:spPr>
          <a:xfrm>
            <a:off x="1524950" y="1773382"/>
            <a:ext cx="5887232" cy="49876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 name="Straight Arrow Connector 6"/>
          <p:cNvCxnSpPr/>
          <p:nvPr/>
        </p:nvCxnSpPr>
        <p:spPr bwMode="auto">
          <a:xfrm flipV="1">
            <a:off x="4468566" y="3214255"/>
            <a:ext cx="20305" cy="1219200"/>
          </a:xfrm>
          <a:prstGeom prst="straightConnector1">
            <a:avLst/>
          </a:prstGeom>
          <a:solidFill>
            <a:schemeClr val="accent1"/>
          </a:solidFill>
          <a:ln w="571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rot="5400000" flipV="1">
            <a:off x="4852566" y="4013897"/>
            <a:ext cx="20305" cy="756000"/>
          </a:xfrm>
          <a:prstGeom prst="straightConnector1">
            <a:avLst/>
          </a:prstGeom>
          <a:solidFill>
            <a:schemeClr val="accent1"/>
          </a:solidFill>
          <a:ln w="571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V="1">
            <a:off x="3623438" y="3214254"/>
            <a:ext cx="20305" cy="219600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rot="5400000" flipV="1">
            <a:off x="5663542" y="2878262"/>
            <a:ext cx="20305" cy="72000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69819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Contrast Model</a:t>
            </a:r>
          </a:p>
        </p:txBody>
      </p:sp>
      <p:sp>
        <p:nvSpPr>
          <p:cNvPr id="3" name="Rectangle 2"/>
          <p:cNvSpPr/>
          <p:nvPr/>
        </p:nvSpPr>
        <p:spPr>
          <a:xfrm>
            <a:off x="828682" y="3000220"/>
            <a:ext cx="3585410" cy="707886"/>
          </a:xfrm>
          <a:prstGeom prst="rect">
            <a:avLst/>
          </a:prstGeom>
        </p:spPr>
        <p:txBody>
          <a:bodyPr wrap="square">
            <a:spAutoFit/>
          </a:bodyPr>
          <a:lstStyle/>
          <a:p>
            <a:r>
              <a:rPr lang="en-US" sz="2000" spc="-15" baseline="0" dirty="0">
                <a:latin typeface="Times Roman"/>
                <a:ea typeface="Times New Roman" panose="02020603050405020304" pitchFamily="18" charset="0"/>
                <a:cs typeface="Times New Roman" panose="02020603050405020304" pitchFamily="18" charset="0"/>
              </a:rPr>
              <a:t>Non-linear: General solution</a:t>
            </a:r>
          </a:p>
          <a:p>
            <a:r>
              <a:rPr lang="pl-PL" sz="2000" spc="-15" baseline="0" dirty="0">
                <a:latin typeface="Times Roman"/>
                <a:ea typeface="Times New Roman" panose="02020603050405020304" pitchFamily="18" charset="0"/>
                <a:cs typeface="Times New Roman" panose="02020603050405020304" pitchFamily="18" charset="0"/>
              </a:rPr>
              <a:t>I(</a:t>
            </a:r>
            <a:r>
              <a:rPr lang="pl-PL" sz="2000" u="sng" spc="-15" baseline="0" dirty="0">
                <a:latin typeface="Times Roman"/>
                <a:ea typeface="Times New Roman" panose="02020603050405020304" pitchFamily="18" charset="0"/>
                <a:cs typeface="Times New Roman" panose="02020603050405020304" pitchFamily="18" charset="0"/>
              </a:rPr>
              <a:t>r</a:t>
            </a:r>
            <a:r>
              <a:rPr lang="pl-PL" sz="2000" spc="-15" baseline="0" dirty="0">
                <a:latin typeface="Times Roman"/>
                <a:ea typeface="Times New Roman" panose="02020603050405020304" pitchFamily="18" charset="0"/>
                <a:cs typeface="Times New Roman" panose="02020603050405020304" pitchFamily="18" charset="0"/>
              </a:rPr>
              <a:t>)</a:t>
            </a:r>
            <a:r>
              <a:rPr lang="en-US" sz="2000" spc="-15" baseline="0" dirty="0">
                <a:latin typeface="Times Roman"/>
                <a:ea typeface="Times New Roman" panose="02020603050405020304" pitchFamily="18" charset="0"/>
                <a:cs typeface="Times New Roman" panose="02020603050405020304" pitchFamily="18" charset="0"/>
              </a:rPr>
              <a:t> </a:t>
            </a:r>
            <a:r>
              <a:rPr lang="pl-PL" sz="2000" spc="-15" baseline="0" dirty="0">
                <a:latin typeface="Times Roman"/>
                <a:ea typeface="Times New Roman" panose="02020603050405020304" pitchFamily="18" charset="0"/>
                <a:cs typeface="Times New Roman" panose="02020603050405020304" pitchFamily="18" charset="0"/>
              </a:rPr>
              <a:t>=</a:t>
            </a:r>
            <a:r>
              <a:rPr lang="en-US"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ò</a:t>
            </a:r>
            <a:r>
              <a:rPr lang="pl-PL" sz="2000" spc="-15" baseline="0" dirty="0">
                <a:latin typeface="Times Roman"/>
                <a:ea typeface="Times New Roman" panose="02020603050405020304" pitchFamily="18" charset="0"/>
                <a:cs typeface="Times New Roman" panose="02020603050405020304" pitchFamily="18" charset="0"/>
              </a:rPr>
              <a:t> exp(2</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p</a:t>
            </a:r>
            <a:r>
              <a:rPr lang="pl-PL" sz="2000" spc="-15" baseline="0" dirty="0">
                <a:latin typeface="Times Roman"/>
                <a:ea typeface="Times New Roman" panose="02020603050405020304" pitchFamily="18" charset="0"/>
                <a:cs typeface="Times New Roman" panose="02020603050405020304" pitchFamily="18" charset="0"/>
              </a:rPr>
              <a:t>i</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r</a:t>
            </a:r>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Times Roman"/>
                <a:ea typeface="Times New Roman" panose="02020603050405020304" pitchFamily="18" charset="0"/>
                <a:cs typeface="Times New Roman" panose="02020603050405020304" pitchFamily="18" charset="0"/>
              </a:rPr>
              <a:t>P(v)</a:t>
            </a:r>
            <a:r>
              <a:rPr lang="pl-PL" sz="2000" spc="-15" baseline="0" dirty="0">
                <a:latin typeface="Times Roman"/>
                <a:ea typeface="Times New Roman" panose="02020603050405020304" pitchFamily="18" charset="0"/>
                <a:cs typeface="Times New Roman" panose="02020603050405020304" pitchFamily="18" charset="0"/>
              </a:rPr>
              <a:t>d</a:t>
            </a:r>
            <a:r>
              <a:rPr lang="pl-PL" sz="2000" u="sng" spc="-15" baseline="0" dirty="0">
                <a:latin typeface="Times Roman"/>
                <a:ea typeface="Times New Roman" panose="02020603050405020304" pitchFamily="18" charset="0"/>
                <a:cs typeface="Times New Roman" panose="02020603050405020304" pitchFamily="18" charset="0"/>
              </a:rPr>
              <a:t>v</a:t>
            </a:r>
            <a:endParaRPr lang="en-US" sz="2000" baseline="0" dirty="0"/>
          </a:p>
        </p:txBody>
      </p:sp>
      <p:sp>
        <p:nvSpPr>
          <p:cNvPr id="4" name="Rectangle 3"/>
          <p:cNvSpPr/>
          <p:nvPr/>
        </p:nvSpPr>
        <p:spPr>
          <a:xfrm>
            <a:off x="828682" y="3729377"/>
            <a:ext cx="5396349" cy="707886"/>
          </a:xfrm>
          <a:prstGeom prst="rect">
            <a:avLst/>
          </a:prstGeom>
        </p:spPr>
        <p:txBody>
          <a:bodyPr wrap="none">
            <a:spAutoFit/>
          </a:bodyPr>
          <a:lstStyle/>
          <a:p>
            <a:r>
              <a:rPr lang="pl-PL" sz="2000" spc="-15" baseline="0" dirty="0">
                <a:latin typeface="Times Roman"/>
                <a:ea typeface="Times New Roman" panose="02020603050405020304" pitchFamily="18" charset="0"/>
                <a:cs typeface="Times New Roman" panose="02020603050405020304" pitchFamily="18" charset="0"/>
              </a:rPr>
              <a:t>P(</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 = </a:t>
            </a:r>
            <a:r>
              <a:rPr lang="en-US" sz="2000" spc="-15" baseline="0" dirty="0">
                <a:latin typeface="Times Roman"/>
                <a:ea typeface="Times New Roman" panose="02020603050405020304" pitchFamily="18" charset="0"/>
                <a:cs typeface="Times New Roman" panose="02020603050405020304" pitchFamily="18" charset="0"/>
              </a:rPr>
              <a:t>&lt;</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ò</a:t>
            </a:r>
            <a:r>
              <a:rPr lang="en-US"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Y</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Y</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 exp(-i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c</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 + i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c</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))d</a:t>
            </a:r>
            <a:r>
              <a:rPr lang="pl-PL" sz="2000" u="sng" spc="-15" baseline="0" dirty="0">
                <a:latin typeface="Times Roman"/>
                <a:ea typeface="Times New Roman" panose="02020603050405020304" pitchFamily="18" charset="0"/>
                <a:cs typeface="Times New Roman" panose="02020603050405020304" pitchFamily="18" charset="0"/>
              </a:rPr>
              <a:t>u</a:t>
            </a:r>
            <a:r>
              <a:rPr lang="en-US" sz="2000" spc="-15" baseline="0" dirty="0">
                <a:latin typeface="Times Roman"/>
                <a:ea typeface="Times New Roman" panose="02020603050405020304" pitchFamily="18" charset="0"/>
                <a:cs typeface="Times New Roman" panose="02020603050405020304" pitchFamily="18" charset="0"/>
              </a:rPr>
              <a:t>&gt;</a:t>
            </a:r>
          </a:p>
          <a:p>
            <a:endParaRPr lang="en-US" sz="2000" baseline="0" dirty="0"/>
          </a:p>
        </p:txBody>
      </p:sp>
      <p:sp>
        <p:nvSpPr>
          <p:cNvPr id="5" name="Rectangle 4"/>
          <p:cNvSpPr/>
          <p:nvPr/>
        </p:nvSpPr>
        <p:spPr>
          <a:xfrm>
            <a:off x="1438338" y="4259508"/>
            <a:ext cx="5466561" cy="400110"/>
          </a:xfrm>
          <a:prstGeom prst="rect">
            <a:avLst/>
          </a:prstGeom>
        </p:spPr>
        <p:txBody>
          <a:bodyPr wrap="none">
            <a:spAutoFit/>
          </a:bodyPr>
          <a:lstStyle/>
          <a:p>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ò</a:t>
            </a:r>
            <a:r>
              <a:rPr lang="en-US"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Y</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Y</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 exp(-i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c</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 + i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c</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))E(</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u</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)d</a:t>
            </a:r>
            <a:r>
              <a:rPr lang="pl-PL" sz="2000" u="sng" spc="-15" baseline="0" dirty="0">
                <a:latin typeface="Times Roman"/>
                <a:ea typeface="Times New Roman" panose="02020603050405020304" pitchFamily="18" charset="0"/>
                <a:cs typeface="Times New Roman" panose="02020603050405020304" pitchFamily="18" charset="0"/>
              </a:rPr>
              <a:t>u</a:t>
            </a:r>
            <a:endParaRPr lang="en-US" sz="2000" baseline="0" dirty="0"/>
          </a:p>
        </p:txBody>
      </p:sp>
      <p:sp>
        <p:nvSpPr>
          <p:cNvPr id="6" name="Rectangle 5"/>
          <p:cNvSpPr/>
          <p:nvPr/>
        </p:nvSpPr>
        <p:spPr>
          <a:xfrm>
            <a:off x="752256" y="4964798"/>
            <a:ext cx="9261025" cy="1631216"/>
          </a:xfrm>
          <a:prstGeom prst="rect">
            <a:avLst/>
          </a:prstGeom>
        </p:spPr>
        <p:txBody>
          <a:bodyPr wrap="square">
            <a:spAutoFit/>
          </a:bodyPr>
          <a:lstStyle/>
          <a:p>
            <a:r>
              <a:rPr lang="en-US" sz="2000" spc="-15" baseline="0" dirty="0">
                <a:latin typeface="Times Roman"/>
                <a:ea typeface="Times New Roman" panose="02020603050405020304" pitchFamily="18" charset="0"/>
                <a:cs typeface="Times New Roman" panose="02020603050405020304" pitchFamily="18" charset="0"/>
              </a:rPr>
              <a:t>E(</a:t>
            </a:r>
            <a:r>
              <a:rPr lang="en-US" sz="2000" u="sng" spc="-15" baseline="0" dirty="0" err="1">
                <a:latin typeface="Times Roman"/>
                <a:ea typeface="Times New Roman" panose="02020603050405020304" pitchFamily="18" charset="0"/>
                <a:cs typeface="Times New Roman" panose="02020603050405020304" pitchFamily="18" charset="0"/>
              </a:rPr>
              <a:t>u</a:t>
            </a:r>
            <a:r>
              <a:rPr lang="en-US" sz="2000" spc="-15" baseline="0" dirty="0" err="1">
                <a:latin typeface="Times Roman"/>
                <a:ea typeface="Times New Roman" panose="02020603050405020304" pitchFamily="18" charset="0"/>
                <a:cs typeface="Times New Roman" panose="02020603050405020304" pitchFamily="18" charset="0"/>
              </a:rPr>
              <a:t>,</a:t>
            </a:r>
            <a:r>
              <a:rPr lang="en-US" sz="2000" u="sng" spc="-15" baseline="0" dirty="0" err="1">
                <a:latin typeface="Times Roman"/>
                <a:ea typeface="Times New Roman" panose="02020603050405020304" pitchFamily="18" charset="0"/>
                <a:cs typeface="Times New Roman" panose="02020603050405020304" pitchFamily="18" charset="0"/>
              </a:rPr>
              <a:t>u</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v</a:t>
            </a:r>
            <a:r>
              <a:rPr lang="en-US" sz="2000" spc="-15" baseline="0" dirty="0">
                <a:latin typeface="Times Roman"/>
                <a:ea typeface="Times New Roman" panose="02020603050405020304" pitchFamily="18" charset="0"/>
                <a:cs typeface="Times New Roman" panose="02020603050405020304" pitchFamily="18" charset="0"/>
              </a:rPr>
              <a:t>) = exp(-|</a:t>
            </a:r>
            <a:r>
              <a:rPr lang="en-US" sz="2000" u="sng" spc="-15" baseline="0" dirty="0" err="1">
                <a:latin typeface="Symbol" panose="05050102010706020507" pitchFamily="18" charset="2"/>
                <a:ea typeface="Times New Roman" panose="02020603050405020304" pitchFamily="18" charset="0"/>
                <a:cs typeface="Times New Roman" panose="02020603050405020304" pitchFamily="18" charset="0"/>
              </a:rPr>
              <a:t>Ñ</a:t>
            </a:r>
            <a:r>
              <a:rPr lang="en-US" sz="2000" spc="-15" baseline="0" dirty="0" err="1">
                <a:latin typeface="Symbol" panose="05050102010706020507" pitchFamily="18" charset="2"/>
                <a:ea typeface="Times New Roman" panose="02020603050405020304" pitchFamily="18" charset="0"/>
                <a:cs typeface="Times New Roman" panose="02020603050405020304" pitchFamily="18" charset="0"/>
              </a:rPr>
              <a:t>c</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u</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err="1">
                <a:latin typeface="Symbol" panose="05050102010706020507" pitchFamily="18" charset="2"/>
                <a:ea typeface="Times New Roman" panose="02020603050405020304" pitchFamily="18" charset="0"/>
                <a:cs typeface="Times New Roman" panose="02020603050405020304" pitchFamily="18" charset="0"/>
              </a:rPr>
              <a:t>Ñ</a:t>
            </a:r>
            <a:r>
              <a:rPr lang="en-US" sz="2000" spc="-15" baseline="0" dirty="0" err="1">
                <a:latin typeface="Symbol" panose="05050102010706020507" pitchFamily="18" charset="2"/>
                <a:ea typeface="Times New Roman" panose="02020603050405020304" pitchFamily="18" charset="0"/>
                <a:cs typeface="Times New Roman" panose="02020603050405020304" pitchFamily="18" charset="0"/>
              </a:rPr>
              <a:t>c</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u</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v</a:t>
            </a:r>
            <a:r>
              <a:rPr lang="en-US" sz="2000" spc="-15" baseline="0" dirty="0">
                <a:latin typeface="Times Roman"/>
                <a:ea typeface="Times New Roman" panose="02020603050405020304" pitchFamily="18" charset="0"/>
                <a:cs typeface="Times New Roman" panose="02020603050405020304" pitchFamily="18" charset="0"/>
              </a:rPr>
              <a:t>)|</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Times Roman"/>
                <a:ea typeface="Times New Roman" panose="02020603050405020304" pitchFamily="18" charset="0"/>
                <a:cs typeface="Times New Roman" panose="02020603050405020304" pitchFamily="18" charset="0"/>
              </a:rPr>
              <a:t>/4</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a</a:t>
            </a:r>
            <a:r>
              <a:rPr lang="en-US" sz="2000" spc="-15" baseline="0" dirty="0">
                <a:latin typeface="Times Roman"/>
                <a:ea typeface="Times New Roman" panose="02020603050405020304" pitchFamily="18" charset="0"/>
                <a:cs typeface="Times New Roman" panose="02020603050405020304" pitchFamily="18" charset="0"/>
              </a:rPr>
              <a:t>)exp(-</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p</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l</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Times Roman"/>
                <a:ea typeface="Times New Roman" panose="02020603050405020304" pitchFamily="18" charset="0"/>
                <a:cs typeface="Times New Roman" panose="02020603050405020304" pitchFamily="18" charset="0"/>
              </a:rPr>
              <a:t>(u</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u</a:t>
            </a:r>
            <a:r>
              <a:rPr lang="en-US" sz="2000" spc="-15" baseline="0" dirty="0">
                <a:latin typeface="Times Roman"/>
                <a:ea typeface="Times New Roman" panose="02020603050405020304" pitchFamily="18" charset="0"/>
                <a:cs typeface="Times New Roman" panose="02020603050405020304" pitchFamily="18" charset="0"/>
              </a:rPr>
              <a:t>-</a:t>
            </a:r>
            <a:r>
              <a:rPr lang="en-US" sz="2000" u="sng" spc="-15" baseline="0" dirty="0">
                <a:latin typeface="Times Roman"/>
                <a:ea typeface="Times New Roman" panose="02020603050405020304" pitchFamily="18" charset="0"/>
                <a:cs typeface="Times New Roman" panose="02020603050405020304" pitchFamily="18" charset="0"/>
              </a:rPr>
              <a:t>v</a:t>
            </a:r>
            <a:r>
              <a:rPr lang="en-US" sz="2000" spc="-15" baseline="0" dirty="0">
                <a:latin typeface="Times Roman"/>
                <a:ea typeface="Times New Roman" panose="02020603050405020304" pitchFamily="18" charset="0"/>
                <a:cs typeface="Times New Roman" panose="02020603050405020304" pitchFamily="18" charset="0"/>
              </a:rPr>
              <a:t>|</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Times Roman"/>
                <a:ea typeface="Times New Roman" panose="02020603050405020304" pitchFamily="18" charset="0"/>
                <a:cs typeface="Times New Roman" panose="02020603050405020304" pitchFamily="18" charset="0"/>
              </a:rPr>
              <a:t>)</a:t>
            </a:r>
            <a:r>
              <a:rPr lang="en-US" sz="2000" spc="-15" dirty="0">
                <a:latin typeface="Times Roman"/>
                <a:ea typeface="Times New Roman" panose="02020603050405020304" pitchFamily="18" charset="0"/>
                <a:cs typeface="Times New Roman" panose="02020603050405020304" pitchFamily="18" charset="0"/>
              </a:rPr>
              <a:t>2</a:t>
            </a:r>
            <a:r>
              <a:rPr lang="en-US" sz="2000" spc="-15" baseline="0" dirty="0">
                <a:latin typeface="Times Roman"/>
                <a:ea typeface="Times New Roman" panose="02020603050405020304" pitchFamily="18" charset="0"/>
                <a:cs typeface="Times New Roman" panose="02020603050405020304" pitchFamily="18" charset="0"/>
              </a:rPr>
              <a:t>/4ß)</a:t>
            </a:r>
          </a:p>
          <a:p>
            <a:endParaRPr lang="en-US" sz="2000" spc="-15" baseline="0" dirty="0">
              <a:latin typeface="Times Roman"/>
              <a:ea typeface="Times New Roman" panose="02020603050405020304" pitchFamily="18" charset="0"/>
              <a:cs typeface="Times New Roman" panose="02020603050405020304" pitchFamily="18" charset="0"/>
            </a:endParaRPr>
          </a:p>
          <a:p>
            <a:r>
              <a:rPr lang="en-US" sz="2000" spc="-15" baseline="0" dirty="0">
                <a:latin typeface="Times Roman"/>
                <a:ea typeface="Times New Roman" panose="02020603050405020304" pitchFamily="18" charset="0"/>
                <a:cs typeface="Times New Roman" panose="02020603050405020304" pitchFamily="18" charset="0"/>
              </a:rPr>
              <a:t>Involves both a statistical average “&lt;..&gt;” and an Envelope Term,</a:t>
            </a:r>
          </a:p>
          <a:p>
            <a:r>
              <a:rPr lang="en-US" sz="2000" spc="-15" baseline="0" dirty="0">
                <a:latin typeface="Times Roman"/>
                <a:ea typeface="Times New Roman" panose="02020603050405020304" pitchFamily="18" charset="0"/>
                <a:cs typeface="Times New Roman" panose="02020603050405020304" pitchFamily="18" charset="0"/>
              </a:rPr>
              <a:t>typically a first-order approximation</a:t>
            </a:r>
            <a:r>
              <a:rPr lang="en-US" sz="2000" spc="-15" baseline="0" dirty="0">
                <a:latin typeface="Times Roman"/>
                <a:cs typeface="Times New Roman" panose="02020603050405020304" pitchFamily="18" charset="0"/>
              </a:rPr>
              <a:t>. </a:t>
            </a:r>
          </a:p>
          <a:p>
            <a:endParaRPr lang="en-US" sz="2000" spc="-15" baseline="0" dirty="0">
              <a:latin typeface="Times Roman"/>
              <a:ea typeface="Times New Roman" panose="02020603050405020304" pitchFamily="18" charset="0"/>
              <a:cs typeface="Times New Roman" panose="02020603050405020304" pitchFamily="18" charset="0"/>
            </a:endParaRPr>
          </a:p>
        </p:txBody>
      </p:sp>
      <p:sp>
        <p:nvSpPr>
          <p:cNvPr id="7" name="Rectangle 6"/>
          <p:cNvSpPr/>
          <p:nvPr/>
        </p:nvSpPr>
        <p:spPr>
          <a:xfrm>
            <a:off x="828682" y="1899135"/>
            <a:ext cx="3999236" cy="707886"/>
          </a:xfrm>
          <a:prstGeom prst="rect">
            <a:avLst/>
          </a:prstGeom>
        </p:spPr>
        <p:txBody>
          <a:bodyPr wrap="none">
            <a:spAutoFit/>
          </a:bodyPr>
          <a:lstStyle/>
          <a:p>
            <a:r>
              <a:rPr lang="en-US" sz="2000" spc="-15" baseline="0" dirty="0">
                <a:latin typeface="Times Roman"/>
                <a:ea typeface="Times New Roman" panose="02020603050405020304" pitchFamily="18" charset="0"/>
                <a:cs typeface="Times New Roman" panose="02020603050405020304" pitchFamily="18" charset="0"/>
              </a:rPr>
              <a:t>Linear: Thin sample</a:t>
            </a:r>
          </a:p>
          <a:p>
            <a:r>
              <a:rPr lang="pl-PL" sz="2000" spc="-15" baseline="0" dirty="0">
                <a:latin typeface="Times Roman"/>
                <a:ea typeface="Times New Roman" panose="02020603050405020304" pitchFamily="18" charset="0"/>
                <a:cs typeface="Times New Roman" panose="02020603050405020304" pitchFamily="18" charset="0"/>
              </a:rPr>
              <a:t>I(</a:t>
            </a:r>
            <a:r>
              <a:rPr lang="pl-PL" sz="2000" u="sng" spc="-15" baseline="0" dirty="0">
                <a:latin typeface="Times Roman"/>
                <a:ea typeface="Times New Roman" panose="02020603050405020304" pitchFamily="18" charset="0"/>
                <a:cs typeface="Times New Roman" panose="02020603050405020304" pitchFamily="18" charset="0"/>
              </a:rPr>
              <a:t>r</a:t>
            </a:r>
            <a:r>
              <a:rPr lang="pl-PL" sz="2000" spc="-15" baseline="0" dirty="0">
                <a:latin typeface="Times Roman"/>
                <a:ea typeface="Times New Roman" panose="02020603050405020304" pitchFamily="18" charset="0"/>
                <a:cs typeface="Times New Roman" panose="02020603050405020304" pitchFamily="18" charset="0"/>
              </a:rPr>
              <a:t>)</a:t>
            </a:r>
            <a:r>
              <a:rPr lang="en-US" sz="2000" spc="-15" baseline="0" dirty="0">
                <a:latin typeface="Times Roman"/>
                <a:ea typeface="Times New Roman" panose="02020603050405020304" pitchFamily="18" charset="0"/>
                <a:cs typeface="Times New Roman" panose="02020603050405020304" pitchFamily="18" charset="0"/>
              </a:rPr>
              <a:t> </a:t>
            </a:r>
            <a:r>
              <a:rPr lang="pl-PL" sz="2000" spc="-15" baseline="0" dirty="0">
                <a:latin typeface="Times Roman"/>
                <a:ea typeface="Times New Roman" panose="02020603050405020304" pitchFamily="18" charset="0"/>
                <a:cs typeface="Times New Roman" panose="02020603050405020304" pitchFamily="18" charset="0"/>
              </a:rPr>
              <a:t>=</a:t>
            </a:r>
            <a:r>
              <a:rPr lang="en-US"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ò</a:t>
            </a:r>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Times Roman"/>
                <a:ea typeface="Times New Roman" panose="02020603050405020304" pitchFamily="18" charset="0"/>
                <a:cs typeface="Times New Roman" panose="02020603050405020304" pitchFamily="18" charset="0"/>
              </a:rPr>
              <a:t>cos</a:t>
            </a:r>
            <a:r>
              <a:rPr lang="pl-PL" sz="2000" spc="-15" baseline="0" dirty="0">
                <a:latin typeface="Times Roman"/>
                <a:ea typeface="Times New Roman" panose="02020603050405020304" pitchFamily="18" charset="0"/>
                <a:cs typeface="Times New Roman" panose="02020603050405020304" pitchFamily="18" charset="0"/>
              </a:rPr>
              <a:t>(2</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p</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r</a:t>
            </a:r>
            <a:r>
              <a:rPr lang="pl-PL" sz="2000" spc="-15" baseline="0" dirty="0">
                <a:latin typeface="Times Roman"/>
                <a:ea typeface="Times New Roman" panose="02020603050405020304" pitchFamily="18" charset="0"/>
                <a:cs typeface="Times New Roman" panose="02020603050405020304" pitchFamily="18" charset="0"/>
              </a:rPr>
              <a:t>) </a:t>
            </a:r>
            <a:r>
              <a:rPr lang="en-US" sz="2000" spc="-15" baseline="0" dirty="0">
                <a:latin typeface="Times Roman"/>
                <a:ea typeface="Times New Roman" panose="02020603050405020304" pitchFamily="18" charset="0"/>
                <a:cs typeface="Times New Roman" panose="02020603050405020304" pitchFamily="18" charset="0"/>
              </a:rPr>
              <a:t>E(v,0)sin(</a:t>
            </a:r>
            <a:r>
              <a:rPr lang="en-US" sz="2000" spc="-15" baseline="0" dirty="0">
                <a:latin typeface="Symbol" panose="05050102010706020507" pitchFamily="18" charset="2"/>
                <a:ea typeface="Times New Roman" panose="02020603050405020304" pitchFamily="18" charset="0"/>
                <a:cs typeface="Times New Roman" panose="02020603050405020304" pitchFamily="18" charset="0"/>
              </a:rPr>
              <a:t>c</a:t>
            </a:r>
            <a:r>
              <a:rPr lang="pl-PL" sz="2000" spc="-15" baseline="0" dirty="0">
                <a:latin typeface="Times Roman"/>
                <a:ea typeface="Times New Roman" panose="02020603050405020304" pitchFamily="18" charset="0"/>
                <a:cs typeface="Times New Roman" panose="02020603050405020304" pitchFamily="18" charset="0"/>
              </a:rPr>
              <a:t>(</a:t>
            </a:r>
            <a:r>
              <a:rPr lang="pl-PL" sz="2000" u="sng" spc="-15" baseline="0" dirty="0">
                <a:latin typeface="Times Roman"/>
                <a:ea typeface="Times New Roman" panose="02020603050405020304" pitchFamily="18" charset="0"/>
                <a:cs typeface="Times New Roman" panose="02020603050405020304" pitchFamily="18" charset="0"/>
              </a:rPr>
              <a:t>v</a:t>
            </a:r>
            <a:r>
              <a:rPr lang="pl-PL" sz="2000" spc="-15" baseline="0" dirty="0">
                <a:latin typeface="Times Roman"/>
                <a:ea typeface="Times New Roman" panose="02020603050405020304" pitchFamily="18" charset="0"/>
                <a:cs typeface="Times New Roman" panose="02020603050405020304" pitchFamily="18" charset="0"/>
              </a:rPr>
              <a:t>)) d</a:t>
            </a:r>
            <a:r>
              <a:rPr lang="pl-PL" sz="2000" u="sng" spc="-15" baseline="0" dirty="0">
                <a:latin typeface="Times Roman"/>
                <a:ea typeface="Times New Roman" panose="02020603050405020304" pitchFamily="18" charset="0"/>
                <a:cs typeface="Times New Roman" panose="02020603050405020304" pitchFamily="18" charset="0"/>
              </a:rPr>
              <a:t>v</a:t>
            </a:r>
            <a:endParaRPr lang="en-US" sz="2000" baseline="0" dirty="0"/>
          </a:p>
        </p:txBody>
      </p:sp>
      <p:pic>
        <p:nvPicPr>
          <p:cNvPr id="8" name="Picture 4" descr="JEOL_2010F-HR_1dCTF">
            <a:hlinkClick r:id="rId2" action="ppaction://program"/>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262" y="1784725"/>
            <a:ext cx="3354060" cy="19442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descr="F30-1_ASTIG"/>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2465388" y="2187577"/>
            <a:ext cx="29813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7576" name="Group 8"/>
          <p:cNvGrpSpPr>
            <a:grpSpLocks/>
          </p:cNvGrpSpPr>
          <p:nvPr/>
        </p:nvGrpSpPr>
        <p:grpSpPr bwMode="auto">
          <a:xfrm>
            <a:off x="5748338" y="2414588"/>
            <a:ext cx="2963862" cy="4092575"/>
            <a:chOff x="3621" y="1521"/>
            <a:chExt cx="1867" cy="2578"/>
          </a:xfrm>
        </p:grpSpPr>
        <p:pic>
          <p:nvPicPr>
            <p:cNvPr id="237577" name="Picture 9" descr="F30-1_ASTIG"/>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3621" y="2278"/>
              <a:ext cx="1867"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8" name="AutoShape 10"/>
            <p:cNvSpPr>
              <a:spLocks noChangeArrowheads="1"/>
            </p:cNvSpPr>
            <p:nvPr/>
          </p:nvSpPr>
          <p:spPr bwMode="auto">
            <a:xfrm rot="5400000">
              <a:off x="3706" y="1629"/>
              <a:ext cx="445" cy="597"/>
            </a:xfrm>
            <a:custGeom>
              <a:avLst/>
              <a:gdLst>
                <a:gd name="G0" fmla="+- 14873 0 0"/>
                <a:gd name="G1" fmla="+- 2870 0 0"/>
                <a:gd name="G2" fmla="+- 12158 0 2870"/>
                <a:gd name="G3" fmla="+- G2 0 2870"/>
                <a:gd name="G4" fmla="*/ G3 32768 32059"/>
                <a:gd name="G5" fmla="*/ G4 1 2"/>
                <a:gd name="G6" fmla="+- 21600 0 14873"/>
                <a:gd name="G7" fmla="*/ G6 2870 6079"/>
                <a:gd name="G8" fmla="+- G7 14873 0"/>
                <a:gd name="T0" fmla="*/ 14873 w 21600"/>
                <a:gd name="T1" fmla="*/ 0 h 21600"/>
                <a:gd name="T2" fmla="*/ 14873 w 21600"/>
                <a:gd name="T3" fmla="*/ 12158 h 21600"/>
                <a:gd name="T4" fmla="*/ 328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873" y="0"/>
                  </a:lnTo>
                  <a:lnTo>
                    <a:pt x="14873" y="2870"/>
                  </a:lnTo>
                  <a:lnTo>
                    <a:pt x="12427" y="2870"/>
                  </a:lnTo>
                  <a:cubicBezTo>
                    <a:pt x="5564" y="2870"/>
                    <a:pt x="0" y="7028"/>
                    <a:pt x="0" y="12158"/>
                  </a:cubicBezTo>
                  <a:lnTo>
                    <a:pt x="0" y="21600"/>
                  </a:lnTo>
                  <a:lnTo>
                    <a:pt x="6560" y="21600"/>
                  </a:lnTo>
                  <a:lnTo>
                    <a:pt x="6560" y="12158"/>
                  </a:lnTo>
                  <a:cubicBezTo>
                    <a:pt x="6560" y="10573"/>
                    <a:pt x="9187" y="9288"/>
                    <a:pt x="12427" y="9288"/>
                  </a:cubicBezTo>
                  <a:lnTo>
                    <a:pt x="14873" y="9288"/>
                  </a:lnTo>
                  <a:lnTo>
                    <a:pt x="14873" y="12158"/>
                  </a:lnTo>
                  <a:close/>
                </a:path>
              </a:pathLst>
            </a:cu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aseline="0"/>
            </a:p>
          </p:txBody>
        </p:sp>
        <p:sp>
          <p:nvSpPr>
            <p:cNvPr id="237579" name="Text Box 11"/>
            <p:cNvSpPr txBox="1">
              <a:spLocks noChangeArrowheads="1"/>
            </p:cNvSpPr>
            <p:nvPr/>
          </p:nvSpPr>
          <p:spPr bwMode="auto">
            <a:xfrm>
              <a:off x="4083" y="1521"/>
              <a:ext cx="78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ja-JP" sz="2400" b="1" baseline="0">
                  <a:ea typeface="ＭＳ Ｐゴシック" pitchFamily="50" charset="-128"/>
                </a:rPr>
                <a:t>Drift</a:t>
              </a:r>
            </a:p>
          </p:txBody>
        </p:sp>
      </p:grpSp>
      <p:sp>
        <p:nvSpPr>
          <p:cNvPr id="237573" name="Text Box 5"/>
          <p:cNvSpPr txBox="1">
            <a:spLocks noChangeArrowheads="1"/>
          </p:cNvSpPr>
          <p:nvPr/>
        </p:nvSpPr>
        <p:spPr bwMode="auto">
          <a:xfrm>
            <a:off x="498475" y="2654300"/>
            <a:ext cx="2033588"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1" baseline="0">
                <a:ea typeface="ＭＳ Ｐゴシック" pitchFamily="50" charset="-128"/>
              </a:rPr>
              <a:t>Well aligned</a:t>
            </a:r>
          </a:p>
        </p:txBody>
      </p:sp>
      <p:sp>
        <p:nvSpPr>
          <p:cNvPr id="237574" name="Text Box 6"/>
          <p:cNvSpPr txBox="1">
            <a:spLocks noChangeArrowheads="1"/>
          </p:cNvSpPr>
          <p:nvPr/>
        </p:nvSpPr>
        <p:spPr bwMode="auto">
          <a:xfrm>
            <a:off x="538163" y="5513388"/>
            <a:ext cx="1822450"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1" baseline="0">
                <a:ea typeface="ＭＳ Ｐゴシック" pitchFamily="50" charset="-128"/>
              </a:rPr>
              <a:t>Misaligned</a:t>
            </a:r>
          </a:p>
        </p:txBody>
      </p:sp>
      <p:sp>
        <p:nvSpPr>
          <p:cNvPr id="237575" name="Line 7"/>
          <p:cNvSpPr>
            <a:spLocks noChangeShapeType="1"/>
          </p:cNvSpPr>
          <p:nvPr/>
        </p:nvSpPr>
        <p:spPr bwMode="auto">
          <a:xfrm flipV="1">
            <a:off x="1447800" y="3200429"/>
            <a:ext cx="0" cy="226536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lstStyle/>
          <a:p>
            <a:pPr fontAlgn="base">
              <a:spcBef>
                <a:spcPct val="0"/>
              </a:spcBef>
              <a:spcAft>
                <a:spcPct val="0"/>
              </a:spcAft>
            </a:pPr>
            <a:endParaRPr lang="en-US" baseline="0"/>
          </a:p>
        </p:txBody>
      </p:sp>
      <p:sp>
        <p:nvSpPr>
          <p:cNvPr id="3" name="Title 2"/>
          <p:cNvSpPr>
            <a:spLocks noGrp="1"/>
          </p:cNvSpPr>
          <p:nvPr>
            <p:ph type="title"/>
          </p:nvPr>
        </p:nvSpPr>
        <p:spPr/>
        <p:txBody>
          <a:bodyPr/>
          <a:lstStyle/>
          <a:p>
            <a:r>
              <a:rPr lang="en-US" dirty="0"/>
              <a:t>Astigmatism &amp; Drift</a:t>
            </a:r>
          </a:p>
        </p:txBody>
      </p:sp>
    </p:spTree>
    <p:extLst>
      <p:ext uri="{BB962C8B-B14F-4D97-AF65-F5344CB8AC3E}">
        <p14:creationId xmlns:p14="http://schemas.microsoft.com/office/powerpoint/2010/main" val="9197682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igST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1500"/>
            <a:ext cx="8769350" cy="3665538"/>
          </a:xfrm>
          <a:prstGeom prst="rect">
            <a:avLst/>
          </a:prstGeom>
          <a:noFill/>
          <a:extLst>
            <a:ext uri="{909E8E84-426E-40DD-AFC4-6F175D3DCCD1}">
              <a14:hiddenFill xmlns:a14="http://schemas.microsoft.com/office/drawing/2010/main">
                <a:solidFill>
                  <a:srgbClr val="FFFFFF"/>
                </a:solidFill>
              </a14:hiddenFill>
            </a:ext>
          </a:extLst>
        </p:spPr>
      </p:pic>
      <p:pic>
        <p:nvPicPr>
          <p:cNvPr id="97283" name="Picture 3" descr="FFT of FigSTAF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3733800"/>
            <a:ext cx="23368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FFT of FigSTAF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338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p:cNvSpPr txBox="1">
            <a:spLocks noChangeArrowheads="1"/>
          </p:cNvSpPr>
          <p:nvPr/>
        </p:nvSpPr>
        <p:spPr bwMode="auto">
          <a:xfrm>
            <a:off x="2971800" y="4648229"/>
            <a:ext cx="327660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algn="ctr" eaLnBrk="0" fontAlgn="base" hangingPunct="0">
              <a:spcBef>
                <a:spcPct val="0"/>
              </a:spcBef>
              <a:spcAft>
                <a:spcPct val="0"/>
              </a:spcAft>
            </a:pPr>
            <a:r>
              <a:rPr lang="en-US" sz="2400" b="1" baseline="0" dirty="0">
                <a:latin typeface="Times" charset="0"/>
              </a:rPr>
              <a:t>     Effect of slight </a:t>
            </a:r>
          </a:p>
          <a:p>
            <a:pPr algn="ctr" eaLnBrk="0" fontAlgn="base" hangingPunct="0">
              <a:spcBef>
                <a:spcPct val="0"/>
              </a:spcBef>
              <a:spcAft>
                <a:spcPct val="0"/>
              </a:spcAft>
            </a:pPr>
            <a:r>
              <a:rPr lang="en-US" sz="2400" b="1" baseline="0" dirty="0">
                <a:latin typeface="Times" charset="0"/>
              </a:rPr>
              <a:t>beam tilt</a:t>
            </a:r>
            <a:endParaRPr lang="en-US" sz="2400" baseline="0" dirty="0">
              <a:latin typeface="Times" charset="0"/>
            </a:endParaRPr>
          </a:p>
        </p:txBody>
      </p:sp>
    </p:spTree>
    <p:extLst>
      <p:ext uri="{BB962C8B-B14F-4D97-AF65-F5344CB8AC3E}">
        <p14:creationId xmlns:p14="http://schemas.microsoft.com/office/powerpoint/2010/main" val="206693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descr="com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221" y="2224088"/>
            <a:ext cx="238283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5" descr="com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6767" y="4402140"/>
            <a:ext cx="238283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6" descr="com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2227263"/>
            <a:ext cx="238283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Picture 7" descr="coma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8025" y="4421190"/>
            <a:ext cx="2382838" cy="2024062"/>
          </a:xfrm>
          <a:prstGeom prst="rect">
            <a:avLst/>
          </a:prstGeom>
          <a:noFill/>
          <a:extLst>
            <a:ext uri="{909E8E84-426E-40DD-AFC4-6F175D3DCCD1}">
              <a14:hiddenFill xmlns:a14="http://schemas.microsoft.com/office/drawing/2010/main">
                <a:solidFill>
                  <a:srgbClr val="FFFFFF"/>
                </a:solidFill>
              </a14:hiddenFill>
            </a:ext>
          </a:extLst>
        </p:spPr>
      </p:pic>
      <p:sp>
        <p:nvSpPr>
          <p:cNvPr id="239624" name="Rectangle 8"/>
          <p:cNvSpPr>
            <a:spLocks noChangeArrowheads="1"/>
          </p:cNvSpPr>
          <p:nvPr/>
        </p:nvSpPr>
        <p:spPr bwMode="auto">
          <a:xfrm>
            <a:off x="701703" y="2105025"/>
            <a:ext cx="1068708"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spAutoFit/>
          </a:bodyPr>
          <a:lstStyle/>
          <a:p>
            <a:pPr fontAlgn="base">
              <a:spcBef>
                <a:spcPct val="0"/>
              </a:spcBef>
              <a:spcAft>
                <a:spcPct val="0"/>
              </a:spcAft>
            </a:pPr>
            <a:r>
              <a:rPr kumimoji="1" lang="en-US" altLang="ja-JP" sz="2400" i="1" baseline="0">
                <a:effectLst>
                  <a:outerShdw blurRad="38100" dist="38100" dir="2700000" algn="tl">
                    <a:srgbClr val="808080"/>
                  </a:outerShdw>
                </a:effectLst>
                <a:latin typeface="Times New Roman" pitchFamily="18" charset="0"/>
                <a:ea typeface="ＭＳ Ｐゴシック" pitchFamily="50" charset="-128"/>
              </a:rPr>
              <a:t> Before</a:t>
            </a:r>
          </a:p>
        </p:txBody>
      </p:sp>
      <p:sp>
        <p:nvSpPr>
          <p:cNvPr id="239625" name="Rectangle 9"/>
          <p:cNvSpPr>
            <a:spLocks noChangeArrowheads="1"/>
          </p:cNvSpPr>
          <p:nvPr/>
        </p:nvSpPr>
        <p:spPr bwMode="auto">
          <a:xfrm>
            <a:off x="4851404" y="2120901"/>
            <a:ext cx="869358"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spAutoFit/>
          </a:bodyPr>
          <a:lstStyle/>
          <a:p>
            <a:pPr fontAlgn="base">
              <a:spcBef>
                <a:spcPct val="0"/>
              </a:spcBef>
              <a:spcAft>
                <a:spcPct val="0"/>
              </a:spcAft>
            </a:pPr>
            <a:r>
              <a:rPr kumimoji="1" lang="en-US" altLang="ja-JP" sz="2400" i="1" baseline="0">
                <a:effectLst>
                  <a:outerShdw blurRad="38100" dist="38100" dir="2700000" algn="tl">
                    <a:srgbClr val="808080"/>
                  </a:outerShdw>
                </a:effectLst>
                <a:latin typeface="Times New Roman" pitchFamily="18" charset="0"/>
                <a:ea typeface="ＭＳ Ｐゴシック" pitchFamily="50" charset="-128"/>
              </a:rPr>
              <a:t> After</a:t>
            </a:r>
          </a:p>
        </p:txBody>
      </p:sp>
      <p:sp>
        <p:nvSpPr>
          <p:cNvPr id="239626" name="AutoShape 10"/>
          <p:cNvSpPr>
            <a:spLocks noChangeArrowheads="1"/>
          </p:cNvSpPr>
          <p:nvPr/>
        </p:nvSpPr>
        <p:spPr bwMode="auto">
          <a:xfrm>
            <a:off x="4721225" y="4110067"/>
            <a:ext cx="592138" cy="446087"/>
          </a:xfrm>
          <a:prstGeom prst="rightArrow">
            <a:avLst>
              <a:gd name="adj1" fmla="val 50000"/>
              <a:gd name="adj2" fmla="val 33185"/>
            </a:avLst>
          </a:prstGeom>
          <a:gradFill rotWithShape="0">
            <a:gsLst>
              <a:gs pos="0">
                <a:srgbClr val="FFFF66"/>
              </a:gs>
              <a:gs pos="100000">
                <a:srgbClr val="FFFF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31" tIns="45567" rIns="91131" bIns="45567" anchor="ctr"/>
          <a:lstStyle/>
          <a:p>
            <a:pPr fontAlgn="base">
              <a:spcBef>
                <a:spcPct val="0"/>
              </a:spcBef>
              <a:spcAft>
                <a:spcPct val="0"/>
              </a:spcAft>
            </a:pPr>
            <a:endParaRPr lang="en-US" baseline="0"/>
          </a:p>
        </p:txBody>
      </p:sp>
      <p:sp>
        <p:nvSpPr>
          <p:cNvPr id="239627" name="Text Box 11"/>
          <p:cNvSpPr txBox="1">
            <a:spLocks noChangeArrowheads="1"/>
          </p:cNvSpPr>
          <p:nvPr/>
        </p:nvSpPr>
        <p:spPr bwMode="auto">
          <a:xfrm>
            <a:off x="1246188" y="2976563"/>
            <a:ext cx="889000"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aseline="0">
                <a:ea typeface="ＭＳ Ｐゴシック" pitchFamily="50" charset="-128"/>
              </a:rPr>
              <a:t>+</a:t>
            </a:r>
            <a:r>
              <a:rPr kumimoji="1" lang="en-US" altLang="ja-JP" sz="2400" baseline="0">
                <a:latin typeface="Symbol" pitchFamily="18" charset="2"/>
                <a:ea typeface="ＭＳ Ｐゴシック" pitchFamily="50" charset="-128"/>
              </a:rPr>
              <a:t>a</a:t>
            </a:r>
          </a:p>
        </p:txBody>
      </p:sp>
      <p:sp>
        <p:nvSpPr>
          <p:cNvPr id="239628" name="Text Box 12"/>
          <p:cNvSpPr txBox="1">
            <a:spLocks noChangeArrowheads="1"/>
          </p:cNvSpPr>
          <p:nvPr/>
        </p:nvSpPr>
        <p:spPr bwMode="auto">
          <a:xfrm>
            <a:off x="1331913" y="5181600"/>
            <a:ext cx="889000"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aseline="0">
                <a:ea typeface="ＭＳ Ｐゴシック" pitchFamily="50" charset="-128"/>
              </a:rPr>
              <a:t>-</a:t>
            </a:r>
            <a:r>
              <a:rPr kumimoji="1" lang="en-US" altLang="ja-JP" sz="2400" baseline="0">
                <a:latin typeface="Symbol" pitchFamily="18" charset="2"/>
                <a:ea typeface="ＭＳ Ｐゴシック" pitchFamily="50" charset="-128"/>
              </a:rPr>
              <a:t>a</a:t>
            </a:r>
          </a:p>
        </p:txBody>
      </p:sp>
      <p:sp>
        <p:nvSpPr>
          <p:cNvPr id="239629" name="Text Box 13"/>
          <p:cNvSpPr txBox="1">
            <a:spLocks noChangeArrowheads="1"/>
          </p:cNvSpPr>
          <p:nvPr/>
        </p:nvSpPr>
        <p:spPr bwMode="auto">
          <a:xfrm>
            <a:off x="5246688" y="3021013"/>
            <a:ext cx="889000"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aseline="0">
                <a:ea typeface="ＭＳ Ｐゴシック" pitchFamily="50" charset="-128"/>
              </a:rPr>
              <a:t>+</a:t>
            </a:r>
            <a:r>
              <a:rPr kumimoji="1" lang="en-US" altLang="ja-JP" sz="2400" baseline="0">
                <a:latin typeface="Symbol" pitchFamily="18" charset="2"/>
                <a:ea typeface="ＭＳ Ｐゴシック" pitchFamily="50" charset="-128"/>
              </a:rPr>
              <a:t>a</a:t>
            </a:r>
          </a:p>
        </p:txBody>
      </p:sp>
      <p:sp>
        <p:nvSpPr>
          <p:cNvPr id="239630" name="Text Box 14"/>
          <p:cNvSpPr txBox="1">
            <a:spLocks noChangeArrowheads="1"/>
          </p:cNvSpPr>
          <p:nvPr/>
        </p:nvSpPr>
        <p:spPr bwMode="auto">
          <a:xfrm>
            <a:off x="5291138" y="5226050"/>
            <a:ext cx="889000" cy="4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kumimoji="1" lang="en-US" altLang="ja-JP" sz="2400" baseline="0">
                <a:ea typeface="ＭＳ Ｐゴシック" pitchFamily="50" charset="-128"/>
              </a:rPr>
              <a:t>-</a:t>
            </a:r>
            <a:r>
              <a:rPr kumimoji="1" lang="en-US" altLang="ja-JP" sz="2400" baseline="0">
                <a:latin typeface="Symbol" pitchFamily="18" charset="2"/>
                <a:ea typeface="ＭＳ Ｐゴシック" pitchFamily="50" charset="-128"/>
              </a:rPr>
              <a:t>a</a:t>
            </a:r>
          </a:p>
        </p:txBody>
      </p:sp>
      <p:sp>
        <p:nvSpPr>
          <p:cNvPr id="4" name="Title 3"/>
          <p:cNvSpPr>
            <a:spLocks noGrp="1"/>
          </p:cNvSpPr>
          <p:nvPr>
            <p:ph type="title"/>
          </p:nvPr>
        </p:nvSpPr>
        <p:spPr/>
        <p:txBody>
          <a:bodyPr/>
          <a:lstStyle/>
          <a:p>
            <a:r>
              <a:rPr lang="en-US" dirty="0"/>
              <a:t>Coma-Free Alignment</a:t>
            </a:r>
          </a:p>
        </p:txBody>
      </p:sp>
    </p:spTree>
    <p:extLst>
      <p:ext uri="{BB962C8B-B14F-4D97-AF65-F5344CB8AC3E}">
        <p14:creationId xmlns:p14="http://schemas.microsoft.com/office/powerpoint/2010/main" val="7872638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Tilt</a:t>
            </a:r>
          </a:p>
        </p:txBody>
      </p:sp>
      <p:sp>
        <p:nvSpPr>
          <p:cNvPr id="241667" name="Rectangle 3"/>
          <p:cNvSpPr>
            <a:spLocks noGrp="1" noChangeArrowheads="1"/>
          </p:cNvSpPr>
          <p:nvPr>
            <p:ph type="body" idx="4294967295"/>
          </p:nvPr>
        </p:nvSpPr>
        <p:spPr>
          <a:xfrm>
            <a:off x="5605463" y="1901825"/>
            <a:ext cx="3538537" cy="4611688"/>
          </a:xfrm>
        </p:spPr>
        <p:txBody>
          <a:bodyPr/>
          <a:lstStyle/>
          <a:p>
            <a:pPr>
              <a:lnSpc>
                <a:spcPct val="90000"/>
              </a:lnSpc>
              <a:buFontTx/>
              <a:buNone/>
            </a:pPr>
            <a:r>
              <a:rPr lang="en-US" altLang="ja-JP" sz="2800" dirty="0">
                <a:ea typeface="ＭＳ Ｐゴシック" pitchFamily="50" charset="-128"/>
              </a:rPr>
              <a:t>	</a:t>
            </a:r>
            <a:r>
              <a:rPr lang="en-US" altLang="ja-JP" sz="2800" dirty="0" err="1">
                <a:ea typeface="ＭＳ Ｐゴシック" pitchFamily="50" charset="-128"/>
              </a:rPr>
              <a:t>Diffractograms</a:t>
            </a:r>
            <a:endParaRPr lang="en-US" altLang="ja-JP" sz="2800" dirty="0">
              <a:ea typeface="ＭＳ Ｐゴシック" pitchFamily="50" charset="-128"/>
            </a:endParaRPr>
          </a:p>
          <a:p>
            <a:pPr>
              <a:lnSpc>
                <a:spcPct val="90000"/>
              </a:lnSpc>
              <a:buFontTx/>
              <a:buNone/>
            </a:pPr>
            <a:r>
              <a:rPr lang="en-US" altLang="ja-JP" sz="2800" dirty="0">
                <a:ea typeface="ＭＳ Ｐゴシック" pitchFamily="50" charset="-128"/>
              </a:rPr>
              <a:t>	(</a:t>
            </a:r>
            <a:r>
              <a:rPr lang="en-US" altLang="ja-JP" sz="2800" dirty="0" err="1">
                <a:ea typeface="ＭＳ Ｐゴシック" pitchFamily="50" charset="-128"/>
              </a:rPr>
              <a:t>FFT</a:t>
            </a:r>
            <a:r>
              <a:rPr lang="en-US" altLang="ja-JP" sz="2800" dirty="0">
                <a:ea typeface="ＭＳ Ｐゴシック" pitchFamily="50" charset="-128"/>
              </a:rPr>
              <a:t> patterns of amorphous regions)</a:t>
            </a:r>
          </a:p>
          <a:p>
            <a:pPr>
              <a:lnSpc>
                <a:spcPct val="90000"/>
              </a:lnSpc>
              <a:buFontTx/>
              <a:buNone/>
            </a:pPr>
            <a:endParaRPr lang="en-US" altLang="ja-JP" sz="2600" dirty="0">
              <a:ea typeface="ＭＳ Ｐゴシック" pitchFamily="50" charset="-128"/>
            </a:endParaRPr>
          </a:p>
          <a:p>
            <a:pPr>
              <a:lnSpc>
                <a:spcPct val="90000"/>
              </a:lnSpc>
              <a:buFontTx/>
              <a:buNone/>
            </a:pPr>
            <a:endParaRPr lang="en-US" altLang="ja-JP" sz="2600" dirty="0">
              <a:ea typeface="ＭＳ Ｐゴシック" pitchFamily="50" charset="-128"/>
            </a:endParaRPr>
          </a:p>
          <a:p>
            <a:pPr>
              <a:lnSpc>
                <a:spcPct val="90000"/>
              </a:lnSpc>
              <a:buFontTx/>
              <a:buNone/>
            </a:pPr>
            <a:r>
              <a:rPr lang="en-US" altLang="ja-JP" sz="2600" dirty="0">
                <a:ea typeface="ＭＳ Ｐゴシック" pitchFamily="50" charset="-128"/>
              </a:rPr>
              <a:t>	Similar to the effect of astigmatism</a:t>
            </a:r>
          </a:p>
          <a:p>
            <a:pPr>
              <a:lnSpc>
                <a:spcPct val="90000"/>
              </a:lnSpc>
              <a:buFontTx/>
              <a:buNone/>
            </a:pPr>
            <a:endParaRPr lang="en-US" altLang="ja-JP" sz="2600" dirty="0">
              <a:ea typeface="ＭＳ Ｐゴシック" pitchFamily="50" charset="-128"/>
            </a:endParaRPr>
          </a:p>
          <a:p>
            <a:pPr>
              <a:lnSpc>
                <a:spcPct val="90000"/>
              </a:lnSpc>
              <a:buFontTx/>
              <a:buNone/>
            </a:pPr>
            <a:r>
              <a:rPr lang="en-US" altLang="ja-JP" sz="2800" dirty="0">
                <a:ea typeface="ＭＳ Ｐゴシック" pitchFamily="50" charset="-128"/>
              </a:rPr>
              <a:t>	</a:t>
            </a:r>
            <a:r>
              <a:rPr lang="en-US" altLang="ja-JP" sz="2200" dirty="0">
                <a:ea typeface="ＭＳ Ｐゴシック" pitchFamily="50" charset="-128"/>
              </a:rPr>
              <a:t>Astigmatism correction may be required after the alignment of beam tilt.	</a:t>
            </a:r>
          </a:p>
          <a:p>
            <a:pPr>
              <a:lnSpc>
                <a:spcPct val="90000"/>
              </a:lnSpc>
              <a:buFontTx/>
              <a:buNone/>
            </a:pPr>
            <a:r>
              <a:rPr lang="en-US" altLang="ja-JP" sz="3600" dirty="0">
                <a:ea typeface="ＭＳ Ｐゴシック" pitchFamily="50" charset="-128"/>
              </a:rPr>
              <a:t>	</a:t>
            </a:r>
          </a:p>
          <a:p>
            <a:pPr>
              <a:lnSpc>
                <a:spcPct val="90000"/>
              </a:lnSpc>
              <a:buFontTx/>
              <a:buNone/>
            </a:pPr>
            <a:r>
              <a:rPr lang="en-US" altLang="ja-JP" sz="3600" dirty="0">
                <a:ea typeface="ＭＳ Ｐゴシック" pitchFamily="50" charset="-128"/>
              </a:rPr>
              <a:t>	</a:t>
            </a:r>
          </a:p>
        </p:txBody>
      </p:sp>
      <p:pic>
        <p:nvPicPr>
          <p:cNvPr id="241668" name="Picture 4" descr="F30-2_beamtilt"/>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552900" y="1755296"/>
            <a:ext cx="4810125"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742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1"/>
          <p:cNvSpPr>
            <a:spLocks noChangeShapeType="1"/>
          </p:cNvSpPr>
          <p:nvPr/>
        </p:nvSpPr>
        <p:spPr bwMode="auto">
          <a:xfrm>
            <a:off x="33196" y="4140891"/>
            <a:ext cx="9338829" cy="1401"/>
          </a:xfrm>
          <a:prstGeom prst="line">
            <a:avLst/>
          </a:prstGeom>
          <a:noFill/>
          <a:ln w="360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4" name="AutoShape 2"/>
          <p:cNvSpPr>
            <a:spLocks noChangeArrowheads="1"/>
          </p:cNvSpPr>
          <p:nvPr/>
        </p:nvSpPr>
        <p:spPr bwMode="auto">
          <a:xfrm>
            <a:off x="783648" y="2856415"/>
            <a:ext cx="225136" cy="2507316"/>
          </a:xfrm>
          <a:prstGeom prst="roundRect">
            <a:avLst>
              <a:gd name="adj" fmla="val 639"/>
            </a:avLst>
          </a:prstGeom>
          <a:solidFill>
            <a:srgbClr val="00B8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827" tIns="40912" rIns="81827" bIns="40912" anchor="ct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5" name="Line 3"/>
          <p:cNvSpPr>
            <a:spLocks noChangeShapeType="1"/>
          </p:cNvSpPr>
          <p:nvPr/>
        </p:nvSpPr>
        <p:spPr bwMode="auto">
          <a:xfrm flipV="1">
            <a:off x="1008810" y="2790580"/>
            <a:ext cx="1467715" cy="1353110"/>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6" name="Line 4"/>
          <p:cNvSpPr>
            <a:spLocks noChangeShapeType="1"/>
          </p:cNvSpPr>
          <p:nvPr/>
        </p:nvSpPr>
        <p:spPr bwMode="auto">
          <a:xfrm flipH="1">
            <a:off x="1003028" y="3453128"/>
            <a:ext cx="1461943" cy="700368"/>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7" name="Line 5"/>
          <p:cNvSpPr>
            <a:spLocks noChangeShapeType="1"/>
          </p:cNvSpPr>
          <p:nvPr/>
        </p:nvSpPr>
        <p:spPr bwMode="auto">
          <a:xfrm>
            <a:off x="2462068" y="2818597"/>
            <a:ext cx="6044045" cy="2812676"/>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8" name="Line 6"/>
          <p:cNvSpPr>
            <a:spLocks noChangeShapeType="1"/>
          </p:cNvSpPr>
          <p:nvPr/>
        </p:nvSpPr>
        <p:spPr bwMode="auto">
          <a:xfrm>
            <a:off x="2475083" y="3453128"/>
            <a:ext cx="5943023" cy="1235449"/>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199" name="Line 7"/>
          <p:cNvSpPr>
            <a:spLocks noChangeShapeType="1"/>
          </p:cNvSpPr>
          <p:nvPr/>
        </p:nvSpPr>
        <p:spPr bwMode="auto">
          <a:xfrm>
            <a:off x="1033324" y="4140914"/>
            <a:ext cx="1466273" cy="1347507"/>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0" name="Line 8"/>
          <p:cNvSpPr>
            <a:spLocks noChangeShapeType="1"/>
          </p:cNvSpPr>
          <p:nvPr/>
        </p:nvSpPr>
        <p:spPr bwMode="auto">
          <a:xfrm flipH="1" flipV="1">
            <a:off x="1029014" y="4125483"/>
            <a:ext cx="1461943" cy="705971"/>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1" name="Line 9"/>
          <p:cNvSpPr>
            <a:spLocks noChangeShapeType="1"/>
          </p:cNvSpPr>
          <p:nvPr/>
        </p:nvSpPr>
        <p:spPr bwMode="auto">
          <a:xfrm flipV="1">
            <a:off x="2488048" y="2647706"/>
            <a:ext cx="6044045" cy="2819681"/>
          </a:xfrm>
          <a:prstGeom prst="line">
            <a:avLst/>
          </a:prstGeom>
          <a:noFill/>
          <a:ln w="25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2" name="Line 10"/>
          <p:cNvSpPr>
            <a:spLocks noChangeShapeType="1"/>
          </p:cNvSpPr>
          <p:nvPr/>
        </p:nvSpPr>
        <p:spPr bwMode="auto">
          <a:xfrm flipV="1">
            <a:off x="2501038" y="3590403"/>
            <a:ext cx="5943023" cy="1241051"/>
          </a:xfrm>
          <a:prstGeom prst="line">
            <a:avLst/>
          </a:prstGeom>
          <a:noFill/>
          <a:ln w="25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3" name="Text Box 11"/>
          <p:cNvSpPr txBox="1">
            <a:spLocks noChangeArrowheads="1"/>
          </p:cNvSpPr>
          <p:nvPr/>
        </p:nvSpPr>
        <p:spPr bwMode="auto">
          <a:xfrm>
            <a:off x="2814273" y="5626389"/>
            <a:ext cx="834159" cy="781610"/>
          </a:xfrm>
          <a:prstGeom prst="rect">
            <a:avLst/>
          </a:prstGeom>
          <a:solidFill>
            <a:schemeClr val="bg1"/>
          </a:solidFill>
          <a:ln>
            <a:noFill/>
          </a:ln>
          <a:effectLs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dirty="0"/>
              <a:t>Obj.</a:t>
            </a:r>
          </a:p>
          <a:p>
            <a:pPr defTabSz="401992" fontAlgn="base" hangingPunct="0">
              <a:lnSpc>
                <a:spcPct val="95000"/>
              </a:lnSpc>
              <a:spcBef>
                <a:spcPct val="0"/>
              </a:spcBef>
              <a:spcAft>
                <a:spcPct val="0"/>
              </a:spcAft>
              <a:buClr>
                <a:srgbClr val="000000"/>
              </a:buClr>
              <a:buSzPct val="45000"/>
            </a:pPr>
            <a:r>
              <a:rPr lang="en-GB" baseline="0" dirty="0"/>
              <a:t>lens</a:t>
            </a:r>
          </a:p>
        </p:txBody>
      </p:sp>
      <p:sp>
        <p:nvSpPr>
          <p:cNvPr id="8204" name="Text Box 12"/>
          <p:cNvSpPr txBox="1">
            <a:spLocks noChangeArrowheads="1"/>
          </p:cNvSpPr>
          <p:nvPr/>
        </p:nvSpPr>
        <p:spPr bwMode="auto">
          <a:xfrm>
            <a:off x="486353" y="2105621"/>
            <a:ext cx="1030432" cy="390805"/>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baseline="0"/>
              <a:t>Sample</a:t>
            </a:r>
          </a:p>
        </p:txBody>
      </p:sp>
      <p:sp>
        <p:nvSpPr>
          <p:cNvPr id="8205" name="Line 13"/>
          <p:cNvSpPr>
            <a:spLocks noChangeShapeType="1"/>
          </p:cNvSpPr>
          <p:nvPr/>
        </p:nvSpPr>
        <p:spPr bwMode="auto">
          <a:xfrm>
            <a:off x="5820378"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6" name="Text Box 14"/>
          <p:cNvSpPr txBox="1">
            <a:spLocks noChangeArrowheads="1"/>
          </p:cNvSpPr>
          <p:nvPr/>
        </p:nvSpPr>
        <p:spPr bwMode="auto">
          <a:xfrm>
            <a:off x="4280515" y="2132234"/>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Gaussian</a:t>
            </a:r>
          </a:p>
          <a:p>
            <a:pPr defTabSz="401992" fontAlgn="base" hangingPunct="0">
              <a:lnSpc>
                <a:spcPct val="95000"/>
              </a:lnSpc>
              <a:spcBef>
                <a:spcPct val="0"/>
              </a:spcBef>
              <a:spcAft>
                <a:spcPct val="0"/>
              </a:spcAft>
              <a:buClr>
                <a:srgbClr val="000000"/>
              </a:buClr>
              <a:buSzPct val="45000"/>
            </a:pPr>
            <a:r>
              <a:rPr lang="en-GB" sz="1800" baseline="0" dirty="0"/>
              <a:t>focus</a:t>
            </a:r>
          </a:p>
        </p:txBody>
      </p:sp>
      <p:sp>
        <p:nvSpPr>
          <p:cNvPr id="8207" name="Line 15"/>
          <p:cNvSpPr>
            <a:spLocks noChangeShapeType="1"/>
          </p:cNvSpPr>
          <p:nvPr/>
        </p:nvSpPr>
        <p:spPr bwMode="auto">
          <a:xfrm>
            <a:off x="5485560"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08" name="Text Box 16"/>
          <p:cNvSpPr txBox="1">
            <a:spLocks noChangeArrowheads="1"/>
          </p:cNvSpPr>
          <p:nvPr/>
        </p:nvSpPr>
        <p:spPr bwMode="auto">
          <a:xfrm>
            <a:off x="4912591" y="5818974"/>
            <a:ext cx="1086716"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a:t>least </a:t>
            </a:r>
          </a:p>
          <a:p>
            <a:pPr defTabSz="401992" fontAlgn="base" hangingPunct="0">
              <a:lnSpc>
                <a:spcPct val="95000"/>
              </a:lnSpc>
              <a:spcBef>
                <a:spcPct val="0"/>
              </a:spcBef>
              <a:spcAft>
                <a:spcPct val="0"/>
              </a:spcAft>
              <a:buClr>
                <a:srgbClr val="000000"/>
              </a:buClr>
              <a:buSzPct val="45000"/>
            </a:pPr>
            <a:r>
              <a:rPr lang="en-GB" sz="1800" baseline="0"/>
              <a:t>confusion</a:t>
            </a:r>
          </a:p>
        </p:txBody>
      </p:sp>
      <p:sp>
        <p:nvSpPr>
          <p:cNvPr id="8209" name="Line 17"/>
          <p:cNvSpPr>
            <a:spLocks noChangeShapeType="1"/>
          </p:cNvSpPr>
          <p:nvPr/>
        </p:nvSpPr>
        <p:spPr bwMode="auto">
          <a:xfrm flipV="1">
            <a:off x="5186798" y="5295120"/>
            <a:ext cx="223694" cy="4510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0" name="Line 18"/>
          <p:cNvSpPr>
            <a:spLocks noChangeShapeType="1"/>
          </p:cNvSpPr>
          <p:nvPr/>
        </p:nvSpPr>
        <p:spPr bwMode="auto">
          <a:xfrm>
            <a:off x="5289300" y="2368964"/>
            <a:ext cx="433985" cy="13166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nvGrpSpPr>
          <p:cNvPr id="8211" name="Group 19"/>
          <p:cNvGrpSpPr>
            <a:grpSpLocks/>
          </p:cNvGrpSpPr>
          <p:nvPr/>
        </p:nvGrpSpPr>
        <p:grpSpPr bwMode="auto">
          <a:xfrm>
            <a:off x="2032000" y="2231687"/>
            <a:ext cx="909205" cy="3802996"/>
            <a:chOff x="1408" y="1449"/>
            <a:chExt cx="630" cy="2715"/>
          </a:xfrm>
        </p:grpSpPr>
        <p:sp>
          <p:nvSpPr>
            <p:cNvPr id="8212" name="Freeform 20"/>
            <p:cNvSpPr>
              <a:spLocks noChangeArrowheads="1"/>
            </p:cNvSpPr>
            <p:nvPr/>
          </p:nvSpPr>
          <p:spPr bwMode="auto">
            <a:xfrm>
              <a:off x="1722" y="1459"/>
              <a:ext cx="316" cy="2707"/>
            </a:xfrm>
            <a:custGeom>
              <a:avLst/>
              <a:gdLst>
                <a:gd name="T0" fmla="*/ 62 w 1395"/>
                <a:gd name="T1" fmla="*/ 134 h 11935"/>
                <a:gd name="T2" fmla="*/ 189 w 1395"/>
                <a:gd name="T3" fmla="*/ 404 h 11935"/>
                <a:gd name="T4" fmla="*/ 310 w 1395"/>
                <a:gd name="T5" fmla="*/ 680 h 11935"/>
                <a:gd name="T6" fmla="*/ 427 w 1395"/>
                <a:gd name="T7" fmla="*/ 957 h 11935"/>
                <a:gd name="T8" fmla="*/ 536 w 1395"/>
                <a:gd name="T9" fmla="*/ 1239 h 11935"/>
                <a:gd name="T10" fmla="*/ 638 w 1395"/>
                <a:gd name="T11" fmla="*/ 1523 h 11935"/>
                <a:gd name="T12" fmla="*/ 736 w 1395"/>
                <a:gd name="T13" fmla="*/ 1811 h 11935"/>
                <a:gd name="T14" fmla="*/ 827 w 1395"/>
                <a:gd name="T15" fmla="*/ 2102 h 11935"/>
                <a:gd name="T16" fmla="*/ 913 w 1395"/>
                <a:gd name="T17" fmla="*/ 2398 h 11935"/>
                <a:gd name="T18" fmla="*/ 991 w 1395"/>
                <a:gd name="T19" fmla="*/ 2696 h 11935"/>
                <a:gd name="T20" fmla="*/ 1062 w 1395"/>
                <a:gd name="T21" fmla="*/ 2996 h 11935"/>
                <a:gd name="T22" fmla="*/ 1124 w 1395"/>
                <a:gd name="T23" fmla="*/ 3299 h 11935"/>
                <a:gd name="T24" fmla="*/ 1183 w 1395"/>
                <a:gd name="T25" fmla="*/ 3604 h 11935"/>
                <a:gd name="T26" fmla="*/ 1232 w 1395"/>
                <a:gd name="T27" fmla="*/ 3914 h 11935"/>
                <a:gd name="T28" fmla="*/ 1277 w 1395"/>
                <a:gd name="T29" fmla="*/ 4225 h 11935"/>
                <a:gd name="T30" fmla="*/ 1313 w 1395"/>
                <a:gd name="T31" fmla="*/ 4538 h 11935"/>
                <a:gd name="T32" fmla="*/ 1344 w 1395"/>
                <a:gd name="T33" fmla="*/ 4853 h 11935"/>
                <a:gd name="T34" fmla="*/ 1365 w 1395"/>
                <a:gd name="T35" fmla="*/ 5172 h 11935"/>
                <a:gd name="T36" fmla="*/ 1382 w 1395"/>
                <a:gd name="T37" fmla="*/ 5492 h 11935"/>
                <a:gd name="T38" fmla="*/ 1389 w 1395"/>
                <a:gd name="T39" fmla="*/ 5815 h 11935"/>
                <a:gd name="T40" fmla="*/ 1389 w 1395"/>
                <a:gd name="T41" fmla="*/ 6136 h 11935"/>
                <a:gd name="T42" fmla="*/ 1382 w 1395"/>
                <a:gd name="T43" fmla="*/ 6457 h 11935"/>
                <a:gd name="T44" fmla="*/ 1366 w 1395"/>
                <a:gd name="T45" fmla="*/ 6775 h 11935"/>
                <a:gd name="T46" fmla="*/ 1345 w 1395"/>
                <a:gd name="T47" fmla="*/ 7093 h 11935"/>
                <a:gd name="T48" fmla="*/ 1315 w 1395"/>
                <a:gd name="T49" fmla="*/ 7406 h 11935"/>
                <a:gd name="T50" fmla="*/ 1278 w 1395"/>
                <a:gd name="T51" fmla="*/ 7718 h 11935"/>
                <a:gd name="T52" fmla="*/ 1235 w 1395"/>
                <a:gd name="T53" fmla="*/ 8030 h 11935"/>
                <a:gd name="T54" fmla="*/ 1185 w 1395"/>
                <a:gd name="T55" fmla="*/ 8337 h 11935"/>
                <a:gd name="T56" fmla="*/ 1128 w 1395"/>
                <a:gd name="T57" fmla="*/ 8641 h 11935"/>
                <a:gd name="T58" fmla="*/ 1064 w 1395"/>
                <a:gd name="T59" fmla="*/ 8943 h 11935"/>
                <a:gd name="T60" fmla="*/ 993 w 1395"/>
                <a:gd name="T61" fmla="*/ 9242 h 11935"/>
                <a:gd name="T62" fmla="*/ 916 w 1395"/>
                <a:gd name="T63" fmla="*/ 9538 h 11935"/>
                <a:gd name="T64" fmla="*/ 832 w 1395"/>
                <a:gd name="T65" fmla="*/ 9833 h 11935"/>
                <a:gd name="T66" fmla="*/ 741 w 1395"/>
                <a:gd name="T67" fmla="*/ 10124 h 11935"/>
                <a:gd name="T68" fmla="*/ 645 w 1395"/>
                <a:gd name="T69" fmla="*/ 10412 h 11935"/>
                <a:gd name="T70" fmla="*/ 542 w 1395"/>
                <a:gd name="T71" fmla="*/ 10695 h 11935"/>
                <a:gd name="T72" fmla="*/ 433 w 1395"/>
                <a:gd name="T73" fmla="*/ 10976 h 11935"/>
                <a:gd name="T74" fmla="*/ 318 w 1395"/>
                <a:gd name="T75" fmla="*/ 11254 h 11935"/>
                <a:gd name="T76" fmla="*/ 197 w 1395"/>
                <a:gd name="T77" fmla="*/ 11527 h 11935"/>
                <a:gd name="T78" fmla="*/ 70 w 1395"/>
                <a:gd name="T79" fmla="*/ 11797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5" h="11935">
                  <a:moveTo>
                    <a:pt x="0" y="0"/>
                  </a:moveTo>
                  <a:lnTo>
                    <a:pt x="62" y="134"/>
                  </a:lnTo>
                  <a:lnTo>
                    <a:pt x="125" y="269"/>
                  </a:lnTo>
                  <a:lnTo>
                    <a:pt x="189" y="404"/>
                  </a:lnTo>
                  <a:lnTo>
                    <a:pt x="254" y="541"/>
                  </a:lnTo>
                  <a:lnTo>
                    <a:pt x="310" y="680"/>
                  </a:lnTo>
                  <a:lnTo>
                    <a:pt x="369" y="818"/>
                  </a:lnTo>
                  <a:lnTo>
                    <a:pt x="427" y="957"/>
                  </a:lnTo>
                  <a:lnTo>
                    <a:pt x="485" y="1097"/>
                  </a:lnTo>
                  <a:lnTo>
                    <a:pt x="536" y="1239"/>
                  </a:lnTo>
                  <a:lnTo>
                    <a:pt x="586" y="1381"/>
                  </a:lnTo>
                  <a:lnTo>
                    <a:pt x="638" y="1523"/>
                  </a:lnTo>
                  <a:lnTo>
                    <a:pt x="691" y="1667"/>
                  </a:lnTo>
                  <a:lnTo>
                    <a:pt x="736" y="1811"/>
                  </a:lnTo>
                  <a:lnTo>
                    <a:pt x="781" y="1956"/>
                  </a:lnTo>
                  <a:lnTo>
                    <a:pt x="827" y="2102"/>
                  </a:lnTo>
                  <a:lnTo>
                    <a:pt x="873" y="2250"/>
                  </a:lnTo>
                  <a:lnTo>
                    <a:pt x="913" y="2398"/>
                  </a:lnTo>
                  <a:lnTo>
                    <a:pt x="952" y="2548"/>
                  </a:lnTo>
                  <a:lnTo>
                    <a:pt x="991" y="2696"/>
                  </a:lnTo>
                  <a:lnTo>
                    <a:pt x="1030" y="2846"/>
                  </a:lnTo>
                  <a:lnTo>
                    <a:pt x="1062" y="2996"/>
                  </a:lnTo>
                  <a:lnTo>
                    <a:pt x="1093" y="3147"/>
                  </a:lnTo>
                  <a:lnTo>
                    <a:pt x="1124" y="3299"/>
                  </a:lnTo>
                  <a:lnTo>
                    <a:pt x="1158" y="3451"/>
                  </a:lnTo>
                  <a:lnTo>
                    <a:pt x="1183" y="3604"/>
                  </a:lnTo>
                  <a:lnTo>
                    <a:pt x="1208" y="3759"/>
                  </a:lnTo>
                  <a:lnTo>
                    <a:pt x="1232" y="3914"/>
                  </a:lnTo>
                  <a:lnTo>
                    <a:pt x="1260" y="4069"/>
                  </a:lnTo>
                  <a:lnTo>
                    <a:pt x="1277" y="4225"/>
                  </a:lnTo>
                  <a:lnTo>
                    <a:pt x="1295" y="4382"/>
                  </a:lnTo>
                  <a:lnTo>
                    <a:pt x="1313" y="4538"/>
                  </a:lnTo>
                  <a:lnTo>
                    <a:pt x="1333" y="4696"/>
                  </a:lnTo>
                  <a:lnTo>
                    <a:pt x="1344" y="4853"/>
                  </a:lnTo>
                  <a:lnTo>
                    <a:pt x="1354" y="5012"/>
                  </a:lnTo>
                  <a:lnTo>
                    <a:pt x="1365" y="5172"/>
                  </a:lnTo>
                  <a:lnTo>
                    <a:pt x="1378" y="5331"/>
                  </a:lnTo>
                  <a:lnTo>
                    <a:pt x="1382" y="5492"/>
                  </a:lnTo>
                  <a:lnTo>
                    <a:pt x="1385" y="5654"/>
                  </a:lnTo>
                  <a:lnTo>
                    <a:pt x="1389" y="5815"/>
                  </a:lnTo>
                  <a:lnTo>
                    <a:pt x="1394" y="5976"/>
                  </a:lnTo>
                  <a:lnTo>
                    <a:pt x="1389" y="6136"/>
                  </a:lnTo>
                  <a:lnTo>
                    <a:pt x="1385" y="6296"/>
                  </a:lnTo>
                  <a:lnTo>
                    <a:pt x="1382" y="6457"/>
                  </a:lnTo>
                  <a:lnTo>
                    <a:pt x="1378" y="6618"/>
                  </a:lnTo>
                  <a:lnTo>
                    <a:pt x="1366" y="6775"/>
                  </a:lnTo>
                  <a:lnTo>
                    <a:pt x="1355" y="6934"/>
                  </a:lnTo>
                  <a:lnTo>
                    <a:pt x="1345" y="7093"/>
                  </a:lnTo>
                  <a:lnTo>
                    <a:pt x="1333" y="7251"/>
                  </a:lnTo>
                  <a:lnTo>
                    <a:pt x="1315" y="7406"/>
                  </a:lnTo>
                  <a:lnTo>
                    <a:pt x="1297" y="7563"/>
                  </a:lnTo>
                  <a:lnTo>
                    <a:pt x="1278" y="7718"/>
                  </a:lnTo>
                  <a:lnTo>
                    <a:pt x="1261" y="7876"/>
                  </a:lnTo>
                  <a:lnTo>
                    <a:pt x="1235" y="8030"/>
                  </a:lnTo>
                  <a:lnTo>
                    <a:pt x="1210" y="8183"/>
                  </a:lnTo>
                  <a:lnTo>
                    <a:pt x="1185" y="8337"/>
                  </a:lnTo>
                  <a:lnTo>
                    <a:pt x="1159" y="8491"/>
                  </a:lnTo>
                  <a:lnTo>
                    <a:pt x="1128" y="8641"/>
                  </a:lnTo>
                  <a:lnTo>
                    <a:pt x="1096" y="8791"/>
                  </a:lnTo>
                  <a:lnTo>
                    <a:pt x="1064" y="8943"/>
                  </a:lnTo>
                  <a:lnTo>
                    <a:pt x="1032" y="9095"/>
                  </a:lnTo>
                  <a:lnTo>
                    <a:pt x="993" y="9242"/>
                  </a:lnTo>
                  <a:lnTo>
                    <a:pt x="955" y="9391"/>
                  </a:lnTo>
                  <a:lnTo>
                    <a:pt x="916" y="9538"/>
                  </a:lnTo>
                  <a:lnTo>
                    <a:pt x="877" y="9689"/>
                  </a:lnTo>
                  <a:lnTo>
                    <a:pt x="832" y="9833"/>
                  </a:lnTo>
                  <a:lnTo>
                    <a:pt x="787" y="9978"/>
                  </a:lnTo>
                  <a:lnTo>
                    <a:pt x="741" y="10124"/>
                  </a:lnTo>
                  <a:lnTo>
                    <a:pt x="696" y="10270"/>
                  </a:lnTo>
                  <a:lnTo>
                    <a:pt x="645" y="10412"/>
                  </a:lnTo>
                  <a:lnTo>
                    <a:pt x="594" y="10553"/>
                  </a:lnTo>
                  <a:lnTo>
                    <a:pt x="542" y="10695"/>
                  </a:lnTo>
                  <a:lnTo>
                    <a:pt x="492" y="10838"/>
                  </a:lnTo>
                  <a:lnTo>
                    <a:pt x="433" y="10976"/>
                  </a:lnTo>
                  <a:lnTo>
                    <a:pt x="376" y="11115"/>
                  </a:lnTo>
                  <a:lnTo>
                    <a:pt x="318" y="11254"/>
                  </a:lnTo>
                  <a:lnTo>
                    <a:pt x="261" y="11392"/>
                  </a:lnTo>
                  <a:lnTo>
                    <a:pt x="197" y="11527"/>
                  </a:lnTo>
                  <a:lnTo>
                    <a:pt x="134" y="11662"/>
                  </a:lnTo>
                  <a:lnTo>
                    <a:pt x="70" y="11797"/>
                  </a:lnTo>
                  <a:lnTo>
                    <a:pt x="8" y="11934"/>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3" name="Freeform 21"/>
            <p:cNvSpPr>
              <a:spLocks noChangeArrowheads="1"/>
            </p:cNvSpPr>
            <p:nvPr/>
          </p:nvSpPr>
          <p:spPr bwMode="auto">
            <a:xfrm>
              <a:off x="1408" y="1449"/>
              <a:ext cx="319" cy="2707"/>
            </a:xfrm>
            <a:custGeom>
              <a:avLst/>
              <a:gdLst>
                <a:gd name="T0" fmla="*/ 1312 w 1405"/>
                <a:gd name="T1" fmla="*/ 11799 h 11935"/>
                <a:gd name="T2" fmla="*/ 1186 w 1405"/>
                <a:gd name="T3" fmla="*/ 11530 h 11935"/>
                <a:gd name="T4" fmla="*/ 1065 w 1405"/>
                <a:gd name="T5" fmla="*/ 11257 h 11935"/>
                <a:gd name="T6" fmla="*/ 952 w 1405"/>
                <a:gd name="T7" fmla="*/ 10980 h 11935"/>
                <a:gd name="T8" fmla="*/ 844 w 1405"/>
                <a:gd name="T9" fmla="*/ 10700 h 11935"/>
                <a:gd name="T10" fmla="*/ 741 w 1405"/>
                <a:gd name="T11" fmla="*/ 10417 h 11935"/>
                <a:gd name="T12" fmla="*/ 646 w 1405"/>
                <a:gd name="T13" fmla="*/ 10131 h 11935"/>
                <a:gd name="T14" fmla="*/ 556 w 1405"/>
                <a:gd name="T15" fmla="*/ 9841 h 11935"/>
                <a:gd name="T16" fmla="*/ 471 w 1405"/>
                <a:gd name="T17" fmla="*/ 9548 h 11935"/>
                <a:gd name="T18" fmla="*/ 396 w 1405"/>
                <a:gd name="T19" fmla="*/ 9252 h 11935"/>
                <a:gd name="T20" fmla="*/ 326 w 1405"/>
                <a:gd name="T21" fmla="*/ 8953 h 11935"/>
                <a:gd name="T22" fmla="*/ 263 w 1405"/>
                <a:gd name="T23" fmla="*/ 8653 h 11935"/>
                <a:gd name="T24" fmla="*/ 205 w 1405"/>
                <a:gd name="T25" fmla="*/ 8350 h 11935"/>
                <a:gd name="T26" fmla="*/ 155 w 1405"/>
                <a:gd name="T27" fmla="*/ 8044 h 11935"/>
                <a:gd name="T28" fmla="*/ 111 w 1405"/>
                <a:gd name="T29" fmla="*/ 7734 h 11935"/>
                <a:gd name="T30" fmla="*/ 76 w 1405"/>
                <a:gd name="T31" fmla="*/ 7423 h 11935"/>
                <a:gd name="T32" fmla="*/ 46 w 1405"/>
                <a:gd name="T33" fmla="*/ 7109 h 11935"/>
                <a:gd name="T34" fmla="*/ 24 w 1405"/>
                <a:gd name="T35" fmla="*/ 6794 h 11935"/>
                <a:gd name="T36" fmla="*/ 10 w 1405"/>
                <a:gd name="T37" fmla="*/ 6475 h 11935"/>
                <a:gd name="T38" fmla="*/ 3 w 1405"/>
                <a:gd name="T39" fmla="*/ 6155 h 11935"/>
                <a:gd name="T40" fmla="*/ 3 w 1405"/>
                <a:gd name="T41" fmla="*/ 5834 h 11935"/>
                <a:gd name="T42" fmla="*/ 10 w 1405"/>
                <a:gd name="T43" fmla="*/ 5512 h 11935"/>
                <a:gd name="T44" fmla="*/ 24 w 1405"/>
                <a:gd name="T45" fmla="*/ 5190 h 11935"/>
                <a:gd name="T46" fmla="*/ 46 w 1405"/>
                <a:gd name="T47" fmla="*/ 4871 h 11935"/>
                <a:gd name="T48" fmla="*/ 77 w 1405"/>
                <a:gd name="T49" fmla="*/ 4554 h 11935"/>
                <a:gd name="T50" fmla="*/ 114 w 1405"/>
                <a:gd name="T51" fmla="*/ 4239 h 11935"/>
                <a:gd name="T52" fmla="*/ 158 w 1405"/>
                <a:gd name="T53" fmla="*/ 3926 h 11935"/>
                <a:gd name="T54" fmla="*/ 208 w 1405"/>
                <a:gd name="T55" fmla="*/ 3617 h 11935"/>
                <a:gd name="T56" fmla="*/ 267 w 1405"/>
                <a:gd name="T57" fmla="*/ 3311 h 11935"/>
                <a:gd name="T58" fmla="*/ 330 w 1405"/>
                <a:gd name="T59" fmla="*/ 3007 h 11935"/>
                <a:gd name="T60" fmla="*/ 404 w 1405"/>
                <a:gd name="T61" fmla="*/ 2704 h 11935"/>
                <a:gd name="T62" fmla="*/ 482 w 1405"/>
                <a:gd name="T63" fmla="*/ 2406 h 11935"/>
                <a:gd name="T64" fmla="*/ 568 w 1405"/>
                <a:gd name="T65" fmla="*/ 2111 h 11935"/>
                <a:gd name="T66" fmla="*/ 659 w 1405"/>
                <a:gd name="T67" fmla="*/ 1818 h 11935"/>
                <a:gd name="T68" fmla="*/ 757 w 1405"/>
                <a:gd name="T69" fmla="*/ 1528 h 11935"/>
                <a:gd name="T70" fmla="*/ 860 w 1405"/>
                <a:gd name="T71" fmla="*/ 1244 h 11935"/>
                <a:gd name="T72" fmla="*/ 970 w 1405"/>
                <a:gd name="T73" fmla="*/ 961 h 11935"/>
                <a:gd name="T74" fmla="*/ 1088 w 1405"/>
                <a:gd name="T75" fmla="*/ 681 h 11935"/>
                <a:gd name="T76" fmla="*/ 1211 w 1405"/>
                <a:gd name="T77" fmla="*/ 406 h 11935"/>
                <a:gd name="T78" fmla="*/ 1339 w 1405"/>
                <a:gd name="T79" fmla="*/ 134 h 1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5" h="11935">
                  <a:moveTo>
                    <a:pt x="1376" y="11934"/>
                  </a:moveTo>
                  <a:lnTo>
                    <a:pt x="1312" y="11799"/>
                  </a:lnTo>
                  <a:lnTo>
                    <a:pt x="1250" y="11665"/>
                  </a:lnTo>
                  <a:lnTo>
                    <a:pt x="1186" y="11530"/>
                  </a:lnTo>
                  <a:lnTo>
                    <a:pt x="1123" y="11395"/>
                  </a:lnTo>
                  <a:lnTo>
                    <a:pt x="1065" y="11257"/>
                  </a:lnTo>
                  <a:lnTo>
                    <a:pt x="1008" y="11119"/>
                  </a:lnTo>
                  <a:lnTo>
                    <a:pt x="952" y="10980"/>
                  </a:lnTo>
                  <a:lnTo>
                    <a:pt x="894" y="10842"/>
                  </a:lnTo>
                  <a:lnTo>
                    <a:pt x="844" y="10700"/>
                  </a:lnTo>
                  <a:lnTo>
                    <a:pt x="793" y="10560"/>
                  </a:lnTo>
                  <a:lnTo>
                    <a:pt x="741" y="10417"/>
                  </a:lnTo>
                  <a:lnTo>
                    <a:pt x="691" y="10276"/>
                  </a:lnTo>
                  <a:lnTo>
                    <a:pt x="646" y="10131"/>
                  </a:lnTo>
                  <a:lnTo>
                    <a:pt x="601" y="9986"/>
                  </a:lnTo>
                  <a:lnTo>
                    <a:pt x="556" y="9841"/>
                  </a:lnTo>
                  <a:lnTo>
                    <a:pt x="510" y="9696"/>
                  </a:lnTo>
                  <a:lnTo>
                    <a:pt x="471" y="9548"/>
                  </a:lnTo>
                  <a:lnTo>
                    <a:pt x="433" y="9400"/>
                  </a:lnTo>
                  <a:lnTo>
                    <a:pt x="396" y="9252"/>
                  </a:lnTo>
                  <a:lnTo>
                    <a:pt x="358" y="9104"/>
                  </a:lnTo>
                  <a:lnTo>
                    <a:pt x="326" y="8953"/>
                  </a:lnTo>
                  <a:lnTo>
                    <a:pt x="294" y="8803"/>
                  </a:lnTo>
                  <a:lnTo>
                    <a:pt x="263" y="8653"/>
                  </a:lnTo>
                  <a:lnTo>
                    <a:pt x="231" y="8503"/>
                  </a:lnTo>
                  <a:lnTo>
                    <a:pt x="205" y="8350"/>
                  </a:lnTo>
                  <a:lnTo>
                    <a:pt x="179" y="8198"/>
                  </a:lnTo>
                  <a:lnTo>
                    <a:pt x="155" y="8044"/>
                  </a:lnTo>
                  <a:lnTo>
                    <a:pt x="130" y="7889"/>
                  </a:lnTo>
                  <a:lnTo>
                    <a:pt x="111" y="7734"/>
                  </a:lnTo>
                  <a:lnTo>
                    <a:pt x="94" y="7578"/>
                  </a:lnTo>
                  <a:lnTo>
                    <a:pt x="76" y="7423"/>
                  </a:lnTo>
                  <a:lnTo>
                    <a:pt x="57" y="7266"/>
                  </a:lnTo>
                  <a:lnTo>
                    <a:pt x="46" y="7109"/>
                  </a:lnTo>
                  <a:lnTo>
                    <a:pt x="35" y="6951"/>
                  </a:lnTo>
                  <a:lnTo>
                    <a:pt x="24" y="6794"/>
                  </a:lnTo>
                  <a:lnTo>
                    <a:pt x="14" y="6635"/>
                  </a:lnTo>
                  <a:lnTo>
                    <a:pt x="10" y="6475"/>
                  </a:lnTo>
                  <a:lnTo>
                    <a:pt x="7" y="6315"/>
                  </a:lnTo>
                  <a:lnTo>
                    <a:pt x="3" y="6155"/>
                  </a:lnTo>
                  <a:lnTo>
                    <a:pt x="0" y="5996"/>
                  </a:lnTo>
                  <a:lnTo>
                    <a:pt x="3" y="5834"/>
                  </a:lnTo>
                  <a:lnTo>
                    <a:pt x="7" y="5673"/>
                  </a:lnTo>
                  <a:lnTo>
                    <a:pt x="10" y="5512"/>
                  </a:lnTo>
                  <a:lnTo>
                    <a:pt x="14" y="5350"/>
                  </a:lnTo>
                  <a:lnTo>
                    <a:pt x="24" y="5190"/>
                  </a:lnTo>
                  <a:lnTo>
                    <a:pt x="35" y="5030"/>
                  </a:lnTo>
                  <a:lnTo>
                    <a:pt x="46" y="4871"/>
                  </a:lnTo>
                  <a:lnTo>
                    <a:pt x="59" y="4712"/>
                  </a:lnTo>
                  <a:lnTo>
                    <a:pt x="77" y="4554"/>
                  </a:lnTo>
                  <a:lnTo>
                    <a:pt x="96" y="4397"/>
                  </a:lnTo>
                  <a:lnTo>
                    <a:pt x="114" y="4239"/>
                  </a:lnTo>
                  <a:lnTo>
                    <a:pt x="133" y="4081"/>
                  </a:lnTo>
                  <a:lnTo>
                    <a:pt x="158" y="3926"/>
                  </a:lnTo>
                  <a:lnTo>
                    <a:pt x="184" y="3772"/>
                  </a:lnTo>
                  <a:lnTo>
                    <a:pt x="208" y="3617"/>
                  </a:lnTo>
                  <a:lnTo>
                    <a:pt x="235" y="3463"/>
                  </a:lnTo>
                  <a:lnTo>
                    <a:pt x="267" y="3311"/>
                  </a:lnTo>
                  <a:lnTo>
                    <a:pt x="298" y="3159"/>
                  </a:lnTo>
                  <a:lnTo>
                    <a:pt x="330" y="3007"/>
                  </a:lnTo>
                  <a:lnTo>
                    <a:pt x="365" y="2855"/>
                  </a:lnTo>
                  <a:lnTo>
                    <a:pt x="404" y="2704"/>
                  </a:lnTo>
                  <a:lnTo>
                    <a:pt x="443" y="2556"/>
                  </a:lnTo>
                  <a:lnTo>
                    <a:pt x="482" y="2406"/>
                  </a:lnTo>
                  <a:lnTo>
                    <a:pt x="523" y="2257"/>
                  </a:lnTo>
                  <a:lnTo>
                    <a:pt x="568" y="2111"/>
                  </a:lnTo>
                  <a:lnTo>
                    <a:pt x="613" y="1964"/>
                  </a:lnTo>
                  <a:lnTo>
                    <a:pt x="659" y="1818"/>
                  </a:lnTo>
                  <a:lnTo>
                    <a:pt x="706" y="1672"/>
                  </a:lnTo>
                  <a:lnTo>
                    <a:pt x="757" y="1528"/>
                  </a:lnTo>
                  <a:lnTo>
                    <a:pt x="809" y="1386"/>
                  </a:lnTo>
                  <a:lnTo>
                    <a:pt x="860" y="1244"/>
                  </a:lnTo>
                  <a:lnTo>
                    <a:pt x="913" y="1101"/>
                  </a:lnTo>
                  <a:lnTo>
                    <a:pt x="970" y="961"/>
                  </a:lnTo>
                  <a:lnTo>
                    <a:pt x="1029" y="821"/>
                  </a:lnTo>
                  <a:lnTo>
                    <a:pt x="1088" y="681"/>
                  </a:lnTo>
                  <a:lnTo>
                    <a:pt x="1146" y="543"/>
                  </a:lnTo>
                  <a:lnTo>
                    <a:pt x="1211" y="406"/>
                  </a:lnTo>
                  <a:lnTo>
                    <a:pt x="1275" y="270"/>
                  </a:lnTo>
                  <a:lnTo>
                    <a:pt x="1339" y="134"/>
                  </a:lnTo>
                  <a:lnTo>
                    <a:pt x="1404" y="0"/>
                  </a:lnTo>
                </a:path>
              </a:pathLst>
            </a:custGeom>
            <a:noFill/>
            <a:ln w="360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grpSp>
      <p:sp>
        <p:nvSpPr>
          <p:cNvPr id="8214" name="Freeform 22"/>
          <p:cNvSpPr>
            <a:spLocks noChangeArrowheads="1"/>
          </p:cNvSpPr>
          <p:nvPr/>
        </p:nvSpPr>
        <p:spPr bwMode="auto">
          <a:xfrm>
            <a:off x="1492250" y="3331264"/>
            <a:ext cx="382444" cy="1668276"/>
          </a:xfrm>
          <a:custGeom>
            <a:avLst/>
            <a:gdLst>
              <a:gd name="T0" fmla="*/ 0 w 1167"/>
              <a:gd name="T1" fmla="*/ 5250 h 5251"/>
              <a:gd name="T2" fmla="*/ 127 w 1167"/>
              <a:gd name="T3" fmla="*/ 5129 h 5251"/>
              <a:gd name="T4" fmla="*/ 249 w 1167"/>
              <a:gd name="T5" fmla="*/ 5000 h 5251"/>
              <a:gd name="T6" fmla="*/ 364 w 1167"/>
              <a:gd name="T7" fmla="*/ 4866 h 5251"/>
              <a:gd name="T8" fmla="*/ 472 w 1167"/>
              <a:gd name="T9" fmla="*/ 4726 h 5251"/>
              <a:gd name="T10" fmla="*/ 573 w 1167"/>
              <a:gd name="T11" fmla="*/ 4580 h 5251"/>
              <a:gd name="T12" fmla="*/ 667 w 1167"/>
              <a:gd name="T13" fmla="*/ 4429 h 5251"/>
              <a:gd name="T14" fmla="*/ 754 w 1167"/>
              <a:gd name="T15" fmla="*/ 4273 h 5251"/>
              <a:gd name="T16" fmla="*/ 832 w 1167"/>
              <a:gd name="T17" fmla="*/ 4114 h 5251"/>
              <a:gd name="T18" fmla="*/ 903 w 1167"/>
              <a:gd name="T19" fmla="*/ 3950 h 5251"/>
              <a:gd name="T20" fmla="*/ 966 w 1167"/>
              <a:gd name="T21" fmla="*/ 3783 h 5251"/>
              <a:gd name="T22" fmla="*/ 1020 w 1167"/>
              <a:gd name="T23" fmla="*/ 3612 h 5251"/>
              <a:gd name="T24" fmla="*/ 1066 w 1167"/>
              <a:gd name="T25" fmla="*/ 3440 h 5251"/>
              <a:gd name="T26" fmla="*/ 1103 w 1167"/>
              <a:gd name="T27" fmla="*/ 3264 h 5251"/>
              <a:gd name="T28" fmla="*/ 1132 w 1167"/>
              <a:gd name="T29" fmla="*/ 3088 h 5251"/>
              <a:gd name="T30" fmla="*/ 1152 w 1167"/>
              <a:gd name="T31" fmla="*/ 2910 h 5251"/>
              <a:gd name="T32" fmla="*/ 1163 w 1167"/>
              <a:gd name="T33" fmla="*/ 2731 h 5251"/>
              <a:gd name="T34" fmla="*/ 1166 w 1167"/>
              <a:gd name="T35" fmla="*/ 2552 h 5251"/>
              <a:gd name="T36" fmla="*/ 1159 w 1167"/>
              <a:gd name="T37" fmla="*/ 2372 h 5251"/>
              <a:gd name="T38" fmla="*/ 1144 w 1167"/>
              <a:gd name="T39" fmla="*/ 2194 h 5251"/>
              <a:gd name="T40" fmla="*/ 1120 w 1167"/>
              <a:gd name="T41" fmla="*/ 2016 h 5251"/>
              <a:gd name="T42" fmla="*/ 1088 w 1167"/>
              <a:gd name="T43" fmla="*/ 1840 h 5251"/>
              <a:gd name="T44" fmla="*/ 1046 w 1167"/>
              <a:gd name="T45" fmla="*/ 1666 h 5251"/>
              <a:gd name="T46" fmla="*/ 997 w 1167"/>
              <a:gd name="T47" fmla="*/ 1494 h 5251"/>
              <a:gd name="T48" fmla="*/ 939 w 1167"/>
              <a:gd name="T49" fmla="*/ 1326 h 5251"/>
              <a:gd name="T50" fmla="*/ 872 w 1167"/>
              <a:gd name="T51" fmla="*/ 1160 h 5251"/>
              <a:gd name="T52" fmla="*/ 798 w 1167"/>
              <a:gd name="T53" fmla="*/ 998 h 5251"/>
              <a:gd name="T54" fmla="*/ 716 w 1167"/>
              <a:gd name="T55" fmla="*/ 840 h 5251"/>
              <a:gd name="T56" fmla="*/ 626 w 1167"/>
              <a:gd name="T57" fmla="*/ 686 h 5251"/>
              <a:gd name="T58" fmla="*/ 529 w 1167"/>
              <a:gd name="T59" fmla="*/ 538 h 5251"/>
              <a:gd name="T60" fmla="*/ 424 w 1167"/>
              <a:gd name="T61" fmla="*/ 395 h 5251"/>
              <a:gd name="T62" fmla="*/ 313 w 1167"/>
              <a:gd name="T63" fmla="*/ 257 h 5251"/>
              <a:gd name="T64" fmla="*/ 195 w 1167"/>
              <a:gd name="T65" fmla="*/ 125 h 5251"/>
              <a:gd name="T66" fmla="*/ 70 w 1167"/>
              <a:gd name="T67" fmla="*/ 0 h 5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7" h="5251">
                <a:moveTo>
                  <a:pt x="0" y="5250"/>
                </a:moveTo>
                <a:lnTo>
                  <a:pt x="127" y="5129"/>
                </a:lnTo>
                <a:lnTo>
                  <a:pt x="249" y="5000"/>
                </a:lnTo>
                <a:lnTo>
                  <a:pt x="364" y="4866"/>
                </a:lnTo>
                <a:lnTo>
                  <a:pt x="472" y="4726"/>
                </a:lnTo>
                <a:lnTo>
                  <a:pt x="573" y="4580"/>
                </a:lnTo>
                <a:lnTo>
                  <a:pt x="667" y="4429"/>
                </a:lnTo>
                <a:lnTo>
                  <a:pt x="754" y="4273"/>
                </a:lnTo>
                <a:lnTo>
                  <a:pt x="832" y="4114"/>
                </a:lnTo>
                <a:lnTo>
                  <a:pt x="903" y="3950"/>
                </a:lnTo>
                <a:lnTo>
                  <a:pt x="966" y="3783"/>
                </a:lnTo>
                <a:lnTo>
                  <a:pt x="1020" y="3612"/>
                </a:lnTo>
                <a:lnTo>
                  <a:pt x="1066" y="3440"/>
                </a:lnTo>
                <a:lnTo>
                  <a:pt x="1103" y="3264"/>
                </a:lnTo>
                <a:lnTo>
                  <a:pt x="1132" y="3088"/>
                </a:lnTo>
                <a:lnTo>
                  <a:pt x="1152" y="2910"/>
                </a:lnTo>
                <a:lnTo>
                  <a:pt x="1163" y="2731"/>
                </a:lnTo>
                <a:lnTo>
                  <a:pt x="1166" y="2552"/>
                </a:lnTo>
                <a:lnTo>
                  <a:pt x="1159" y="2372"/>
                </a:lnTo>
                <a:lnTo>
                  <a:pt x="1144" y="2194"/>
                </a:lnTo>
                <a:lnTo>
                  <a:pt x="1120" y="2016"/>
                </a:lnTo>
                <a:lnTo>
                  <a:pt x="1088" y="1840"/>
                </a:lnTo>
                <a:lnTo>
                  <a:pt x="1046" y="1666"/>
                </a:lnTo>
                <a:lnTo>
                  <a:pt x="997" y="1494"/>
                </a:lnTo>
                <a:lnTo>
                  <a:pt x="939" y="1326"/>
                </a:lnTo>
                <a:lnTo>
                  <a:pt x="872" y="1160"/>
                </a:lnTo>
                <a:lnTo>
                  <a:pt x="798" y="998"/>
                </a:lnTo>
                <a:lnTo>
                  <a:pt x="716" y="840"/>
                </a:lnTo>
                <a:lnTo>
                  <a:pt x="626" y="686"/>
                </a:lnTo>
                <a:lnTo>
                  <a:pt x="529" y="538"/>
                </a:lnTo>
                <a:lnTo>
                  <a:pt x="424" y="395"/>
                </a:lnTo>
                <a:lnTo>
                  <a:pt x="313" y="257"/>
                </a:lnTo>
                <a:lnTo>
                  <a:pt x="195" y="125"/>
                </a:lnTo>
                <a:lnTo>
                  <a:pt x="70" y="0"/>
                </a:lnTo>
              </a:path>
            </a:pathLst>
          </a:cu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5" name="Line 23"/>
          <p:cNvSpPr>
            <a:spLocks noChangeShapeType="1"/>
          </p:cNvSpPr>
          <p:nvPr/>
        </p:nvSpPr>
        <p:spPr bwMode="auto">
          <a:xfrm flipH="1">
            <a:off x="1023222" y="3328462"/>
            <a:ext cx="474806" cy="78021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8216" name="Line 24"/>
          <p:cNvSpPr>
            <a:spLocks noChangeShapeType="1"/>
          </p:cNvSpPr>
          <p:nvPr/>
        </p:nvSpPr>
        <p:spPr bwMode="auto">
          <a:xfrm flipH="1" flipV="1">
            <a:off x="1005898" y="4108672"/>
            <a:ext cx="492125" cy="90067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2" name="Title 1"/>
          <p:cNvSpPr>
            <a:spLocks noGrp="1"/>
          </p:cNvSpPr>
          <p:nvPr>
            <p:ph type="title"/>
          </p:nvPr>
        </p:nvSpPr>
        <p:spPr/>
        <p:txBody>
          <a:bodyPr/>
          <a:lstStyle/>
          <a:p>
            <a:r>
              <a:rPr lang="en-GB" dirty="0"/>
              <a:t>Translation</a:t>
            </a:r>
            <a:endParaRPr lang="en-US" dirty="0"/>
          </a:p>
        </p:txBody>
      </p:sp>
      <p:sp>
        <p:nvSpPr>
          <p:cNvPr id="28" name="Line 13"/>
          <p:cNvSpPr>
            <a:spLocks noChangeShapeType="1"/>
          </p:cNvSpPr>
          <p:nvPr/>
        </p:nvSpPr>
        <p:spPr bwMode="auto">
          <a:xfrm>
            <a:off x="6617820" y="2333940"/>
            <a:ext cx="1443" cy="353685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7" tIns="40912" rIns="81827" bIns="40912"/>
          <a:lstStyle/>
          <a:p>
            <a:pPr defTabSz="401992" fontAlgn="base" hangingPunct="0">
              <a:lnSpc>
                <a:spcPct val="95000"/>
              </a:lnSpc>
              <a:spcBef>
                <a:spcPct val="0"/>
              </a:spcBef>
              <a:spcAft>
                <a:spcPct val="0"/>
              </a:spcAft>
              <a:buClr>
                <a:srgbClr val="000000"/>
              </a:buClr>
              <a:buSzPct val="45000"/>
            </a:pPr>
            <a:endParaRPr lang="en-US" sz="2200" baseline="0">
              <a:solidFill>
                <a:srgbClr val="FFFFFF"/>
              </a:solidFill>
            </a:endParaRPr>
          </a:p>
        </p:txBody>
      </p:sp>
      <p:sp>
        <p:nvSpPr>
          <p:cNvPr id="29" name="Text Box 14"/>
          <p:cNvSpPr txBox="1">
            <a:spLocks noChangeArrowheads="1"/>
          </p:cNvSpPr>
          <p:nvPr/>
        </p:nvSpPr>
        <p:spPr bwMode="auto">
          <a:xfrm>
            <a:off x="6724853" y="2029982"/>
            <a:ext cx="1008785" cy="631732"/>
          </a:xfrm>
          <a:prstGeom prst="rect">
            <a:avLst/>
          </a:prstGeom>
          <a:solidFill>
            <a:schemeClr val="bg1"/>
          </a:solidFill>
          <a:ln>
            <a:noFill/>
          </a:ln>
          <a:effectLs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marL="15351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marL="19923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marL="24495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marL="2906713" indent="-215900" defTabSz="449263" fontAlgn="base" hangingPunct="0">
              <a:lnSpc>
                <a:spcPct val="95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defTabSz="401992" fontAlgn="base" hangingPunct="0">
              <a:lnSpc>
                <a:spcPct val="95000"/>
              </a:lnSpc>
              <a:spcBef>
                <a:spcPct val="0"/>
              </a:spcBef>
              <a:spcAft>
                <a:spcPct val="0"/>
              </a:spcAft>
              <a:buClr>
                <a:srgbClr val="000000"/>
              </a:buClr>
              <a:buSzPct val="45000"/>
            </a:pPr>
            <a:r>
              <a:rPr lang="en-GB" sz="1800" baseline="0" dirty="0"/>
              <a:t>Focal Plane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7826" y="3605127"/>
            <a:ext cx="748175" cy="904837"/>
          </a:xfrm>
          <a:prstGeom prst="rect">
            <a:avLst/>
          </a:prstGeom>
        </p:spPr>
      </p:pic>
      <p:pic>
        <p:nvPicPr>
          <p:cNvPr id="30" name="Picture 29"/>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463"/>
                    </a14:imgEffect>
                  </a14:imgLayer>
                </a14:imgProps>
              </a:ext>
            </a:extLst>
          </a:blip>
          <a:stretch>
            <a:fillRect/>
          </a:stretch>
        </p:blipFill>
        <p:spPr>
          <a:xfrm>
            <a:off x="6210182" y="2933585"/>
            <a:ext cx="748175" cy="904837"/>
          </a:xfrm>
          <a:prstGeom prst="rect">
            <a:avLst/>
          </a:prstGeom>
        </p:spPr>
      </p:pic>
      <p:pic>
        <p:nvPicPr>
          <p:cNvPr id="31" name="Picture 30"/>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90765" y="3811757"/>
            <a:ext cx="748175" cy="904837"/>
          </a:xfrm>
          <a:prstGeom prst="rect">
            <a:avLst/>
          </a:prstGeom>
        </p:spPr>
      </p:pic>
    </p:spTree>
    <p:extLst>
      <p:ext uri="{BB962C8B-B14F-4D97-AF65-F5344CB8AC3E}">
        <p14:creationId xmlns:p14="http://schemas.microsoft.com/office/powerpoint/2010/main" val="21187439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Image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
            <a:ext cx="7086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800000"/>
                </a:solidFill>
                <a:miter lim="800000"/>
                <a:headEnd/>
                <a:tailEnd/>
              </a14:hiddenLine>
            </a:ext>
          </a:extLst>
        </p:spPr>
      </p:pic>
      <p:sp>
        <p:nvSpPr>
          <p:cNvPr id="243715" name="Line 3"/>
          <p:cNvSpPr>
            <a:spLocks noChangeShapeType="1"/>
          </p:cNvSpPr>
          <p:nvPr/>
        </p:nvSpPr>
        <p:spPr bwMode="auto">
          <a:xfrm flipV="1">
            <a:off x="2895600" y="2490788"/>
            <a:ext cx="457200" cy="228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pPr fontAlgn="base">
              <a:spcBef>
                <a:spcPct val="0"/>
              </a:spcBef>
              <a:spcAft>
                <a:spcPct val="0"/>
              </a:spcAft>
            </a:pPr>
            <a:endParaRPr lang="en-US">
              <a:solidFill>
                <a:srgbClr val="000000"/>
              </a:solidFill>
            </a:endParaRPr>
          </a:p>
        </p:txBody>
      </p:sp>
      <p:sp>
        <p:nvSpPr>
          <p:cNvPr id="243716" name="Line 4"/>
          <p:cNvSpPr>
            <a:spLocks noChangeShapeType="1"/>
          </p:cNvSpPr>
          <p:nvPr/>
        </p:nvSpPr>
        <p:spPr bwMode="auto">
          <a:xfrm>
            <a:off x="5431536" y="658368"/>
            <a:ext cx="448056" cy="9144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pPr fontAlgn="base">
              <a:spcBef>
                <a:spcPct val="0"/>
              </a:spcBef>
              <a:spcAft>
                <a:spcPct val="0"/>
              </a:spcAft>
            </a:pPr>
            <a:endParaRPr lang="en-US">
              <a:solidFill>
                <a:srgbClr val="000000"/>
              </a:solidFill>
            </a:endParaRPr>
          </a:p>
        </p:txBody>
      </p:sp>
      <p:sp>
        <p:nvSpPr>
          <p:cNvPr id="243719" name="Line 7"/>
          <p:cNvSpPr>
            <a:spLocks noChangeShapeType="1"/>
          </p:cNvSpPr>
          <p:nvPr/>
        </p:nvSpPr>
        <p:spPr bwMode="auto">
          <a:xfrm flipH="1">
            <a:off x="7010400" y="4724400"/>
            <a:ext cx="1143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pPr fontAlgn="base">
              <a:spcBef>
                <a:spcPct val="0"/>
              </a:spcBef>
              <a:spcAft>
                <a:spcPct val="0"/>
              </a:spcAft>
            </a:pPr>
            <a:endParaRPr lang="en-US">
              <a:solidFill>
                <a:srgbClr val="000000"/>
              </a:solidFill>
            </a:endParaRPr>
          </a:p>
        </p:txBody>
      </p:sp>
      <p:sp>
        <p:nvSpPr>
          <p:cNvPr id="243720" name="Text Box 8"/>
          <p:cNvSpPr txBox="1">
            <a:spLocks noChangeArrowheads="1"/>
          </p:cNvSpPr>
          <p:nvPr/>
        </p:nvSpPr>
        <p:spPr bwMode="auto">
          <a:xfrm>
            <a:off x="8074025" y="4441826"/>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fontAlgn="base">
              <a:spcBef>
                <a:spcPct val="50000"/>
              </a:spcBef>
              <a:spcAft>
                <a:spcPct val="0"/>
              </a:spcAft>
            </a:pPr>
            <a:r>
              <a:rPr lang="en-US">
                <a:solidFill>
                  <a:srgbClr val="000000"/>
                </a:solidFill>
              </a:rPr>
              <a:t>C</a:t>
            </a:r>
          </a:p>
        </p:txBody>
      </p:sp>
      <p:sp>
        <p:nvSpPr>
          <p:cNvPr id="2" name="TextBox 1"/>
          <p:cNvSpPr txBox="1"/>
          <p:nvPr/>
        </p:nvSpPr>
        <p:spPr>
          <a:xfrm>
            <a:off x="1335024" y="4197096"/>
            <a:ext cx="1560576" cy="830997"/>
          </a:xfrm>
          <a:prstGeom prst="rect">
            <a:avLst/>
          </a:prstGeom>
          <a:noFill/>
        </p:spPr>
        <p:txBody>
          <a:bodyPr wrap="square" rtlCol="0">
            <a:spAutoFit/>
          </a:bodyPr>
          <a:lstStyle/>
          <a:p>
            <a:r>
              <a:rPr lang="en-US" baseline="0" dirty="0"/>
              <a:t>Ghost Image</a:t>
            </a:r>
          </a:p>
        </p:txBody>
      </p:sp>
      <p:sp>
        <p:nvSpPr>
          <p:cNvPr id="12" name="Line 3"/>
          <p:cNvSpPr>
            <a:spLocks noChangeShapeType="1"/>
          </p:cNvSpPr>
          <p:nvPr/>
        </p:nvSpPr>
        <p:spPr bwMode="auto">
          <a:xfrm flipV="1">
            <a:off x="2895600" y="4876800"/>
            <a:ext cx="457200" cy="228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pPr fontAlgn="base">
              <a:spcBef>
                <a:spcPct val="0"/>
              </a:spcBef>
              <a:spcAft>
                <a:spcPct val="0"/>
              </a:spcAft>
            </a:pPr>
            <a:endParaRPr lang="en-US">
              <a:solidFill>
                <a:srgbClr val="000000"/>
              </a:solidFill>
            </a:endParaRPr>
          </a:p>
        </p:txBody>
      </p:sp>
      <p:sp>
        <p:nvSpPr>
          <p:cNvPr id="3" name="Slide Number Placeholder 2"/>
          <p:cNvSpPr>
            <a:spLocks noGrp="1"/>
          </p:cNvSpPr>
          <p:nvPr>
            <p:ph type="sldNum" sz="quarter" idx="12"/>
          </p:nvPr>
        </p:nvSpPr>
        <p:spPr/>
        <p:txBody>
          <a:bodyPr/>
          <a:lstStyle/>
          <a:p>
            <a:fld id="{B9685CDB-73A4-463F-835C-1817759A860A}"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33681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2875"/>
            <a:ext cx="5500688"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flipV="1">
            <a:off x="4581144" y="4977384"/>
            <a:ext cx="88392" cy="45415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49753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Two fundamental modes</a:t>
            </a:r>
          </a:p>
        </p:txBody>
      </p:sp>
      <p:sp>
        <p:nvSpPr>
          <p:cNvPr id="5" name="Content Placeholder 4"/>
          <p:cNvSpPr>
            <a:spLocks noGrp="1"/>
          </p:cNvSpPr>
          <p:nvPr>
            <p:ph sz="half" idx="1"/>
          </p:nvPr>
        </p:nvSpPr>
        <p:spPr/>
        <p:txBody>
          <a:bodyPr/>
          <a:lstStyle/>
          <a:p>
            <a:r>
              <a:rPr lang="en-US" dirty="0"/>
              <a:t>Low Resolution interpretation</a:t>
            </a:r>
          </a:p>
          <a:p>
            <a:r>
              <a:rPr lang="en-US" dirty="0"/>
              <a:t>Local periodicities</a:t>
            </a:r>
          </a:p>
          <a:p>
            <a:r>
              <a:rPr lang="en-US" dirty="0"/>
              <a:t>Defects such as twins </a:t>
            </a:r>
            <a:r>
              <a:rPr lang="en-US" dirty="0" err="1"/>
              <a:t>etc</a:t>
            </a:r>
            <a:endParaRPr lang="en-US" dirty="0"/>
          </a:p>
        </p:txBody>
      </p:sp>
      <p:sp>
        <p:nvSpPr>
          <p:cNvPr id="6" name="Content Placeholder 5"/>
          <p:cNvSpPr>
            <a:spLocks noGrp="1"/>
          </p:cNvSpPr>
          <p:nvPr>
            <p:ph sz="half" idx="2"/>
          </p:nvPr>
        </p:nvSpPr>
        <p:spPr/>
        <p:txBody>
          <a:bodyPr/>
          <a:lstStyle/>
          <a:p>
            <a:r>
              <a:rPr lang="en-US" dirty="0"/>
              <a:t>High Resolution interpretation</a:t>
            </a:r>
          </a:p>
          <a:p>
            <a:r>
              <a:rPr lang="en-US" dirty="0"/>
              <a:t>Local positions at defects </a:t>
            </a:r>
            <a:r>
              <a:rPr lang="en-US" dirty="0" err="1"/>
              <a:t>etc</a:t>
            </a:r>
            <a:r>
              <a:rPr lang="en-US" dirty="0"/>
              <a:t> with 0.1 Angstrom accuracy or better</a:t>
            </a:r>
          </a:p>
        </p:txBody>
      </p:sp>
      <p:cxnSp>
        <p:nvCxnSpPr>
          <p:cNvPr id="9" name="Straight Connector 8"/>
          <p:cNvCxnSpPr/>
          <p:nvPr/>
        </p:nvCxnSpPr>
        <p:spPr bwMode="auto">
          <a:xfrm>
            <a:off x="4403560" y="2093495"/>
            <a:ext cx="0" cy="4247147"/>
          </a:xfrm>
          <a:prstGeom prst="line">
            <a:avLst/>
          </a:prstGeom>
          <a:solidFill>
            <a:schemeClr val="accent1"/>
          </a:solidFill>
          <a:ln w="57150"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91320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Au@NdScO</a:t>
            </a:r>
            <a:r>
              <a:rPr lang="en-US" baseline="-25000" dirty="0"/>
              <a:t>3</a:t>
            </a:r>
            <a:endParaRPr lang="en-US" dirty="0"/>
          </a:p>
        </p:txBody>
      </p:sp>
      <p:pic>
        <p:nvPicPr>
          <p:cNvPr id="4" name="Picture 3" descr="FocalSeriesImages_Def_-2nm_x2_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6638"/>
            <a:ext cx="9144000" cy="2343437"/>
          </a:xfrm>
          <a:prstGeom prst="rect">
            <a:avLst/>
          </a:prstGeom>
        </p:spPr>
      </p:pic>
      <p:sp>
        <p:nvSpPr>
          <p:cNvPr id="3" name="TextBox 2"/>
          <p:cNvSpPr txBox="1"/>
          <p:nvPr/>
        </p:nvSpPr>
        <p:spPr>
          <a:xfrm>
            <a:off x="863600" y="5499100"/>
            <a:ext cx="7734300" cy="954107"/>
          </a:xfrm>
          <a:prstGeom prst="rect">
            <a:avLst/>
          </a:prstGeom>
          <a:noFill/>
        </p:spPr>
        <p:txBody>
          <a:bodyPr wrap="square" rtlCol="0">
            <a:spAutoFit/>
          </a:bodyPr>
          <a:lstStyle/>
          <a:p>
            <a:r>
              <a:rPr lang="en-US" sz="2800" baseline="0" dirty="0"/>
              <a:t>Unfriendly sample – large differences in depth of nanoparticles leads to different contrast</a:t>
            </a:r>
          </a:p>
        </p:txBody>
      </p:sp>
    </p:spTree>
    <p:extLst>
      <p:ext uri="{BB962C8B-B14F-4D97-AF65-F5344CB8AC3E}">
        <p14:creationId xmlns:p14="http://schemas.microsoft.com/office/powerpoint/2010/main" val="1886411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4" name="Text Box 6"/>
          <p:cNvSpPr txBox="1">
            <a:spLocks noChangeArrowheads="1"/>
          </p:cNvSpPr>
          <p:nvPr/>
        </p:nvSpPr>
        <p:spPr bwMode="auto">
          <a:xfrm>
            <a:off x="457200" y="5410203"/>
            <a:ext cx="2442411" cy="83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31" tIns="45567" rIns="91131" bIns="45567">
            <a:spAutoFit/>
          </a:bodyPr>
          <a:lstStyle/>
          <a:p>
            <a:pPr>
              <a:spcBef>
                <a:spcPct val="50000"/>
              </a:spcBef>
            </a:pPr>
            <a:r>
              <a:rPr lang="en-US" baseline="0" dirty="0"/>
              <a:t>Image Curtesy Van </a:t>
            </a:r>
            <a:r>
              <a:rPr lang="en-US" baseline="0" dirty="0" err="1"/>
              <a:t>Tenderloo</a:t>
            </a:r>
            <a:endParaRPr lang="en-US" baseline="0" dirty="0"/>
          </a:p>
        </p:txBody>
      </p:sp>
      <p:sp>
        <p:nvSpPr>
          <p:cNvPr id="2" name="Title 1"/>
          <p:cNvSpPr>
            <a:spLocks noGrp="1"/>
          </p:cNvSpPr>
          <p:nvPr>
            <p:ph type="title"/>
          </p:nvPr>
        </p:nvSpPr>
        <p:spPr/>
        <p:txBody>
          <a:bodyPr/>
          <a:lstStyle/>
          <a:p>
            <a:pPr eaLnBrk="0" hangingPunct="0"/>
            <a:r>
              <a:rPr lang="nl-NL" b="1" dirty="0">
                <a:latin typeface="Textile" pitchFamily="1" charset="0"/>
              </a:rPr>
              <a:t>Direct Interpretation</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480" y="1677390"/>
            <a:ext cx="3930833" cy="504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06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8000"/>
                    </a14:imgEffect>
                  </a14:imgLayer>
                </a14:imgProps>
              </a:ext>
              <a:ext uri="{28A0092B-C50C-407E-A947-70E740481C1C}">
                <a14:useLocalDpi xmlns:a14="http://schemas.microsoft.com/office/drawing/2010/main" val="0"/>
              </a:ext>
            </a:extLst>
          </a:blip>
          <a:srcRect/>
          <a:stretch>
            <a:fillRect/>
          </a:stretch>
        </p:blipFill>
        <p:spPr bwMode="auto">
          <a:xfrm>
            <a:off x="4418594" y="1690254"/>
            <a:ext cx="3930833" cy="50499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eaLnBrk="0" hangingPunct="0"/>
            <a:r>
              <a:rPr lang="nl-NL" b="1" dirty="0">
                <a:latin typeface="Textile" pitchFamily="1" charset="0"/>
              </a:rPr>
              <a:t>Direct Interpretation</a:t>
            </a:r>
            <a:endParaRPr lang="en-US" dirty="0"/>
          </a:p>
        </p:txBody>
      </p:sp>
      <p:sp>
        <p:nvSpPr>
          <p:cNvPr id="6" name="Text Box 6"/>
          <p:cNvSpPr txBox="1">
            <a:spLocks noChangeArrowheads="1"/>
          </p:cNvSpPr>
          <p:nvPr/>
        </p:nvSpPr>
        <p:spPr bwMode="auto">
          <a:xfrm>
            <a:off x="457200" y="3886204"/>
            <a:ext cx="4724400" cy="58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1" tIns="45567" rIns="91131" bIns="45567">
            <a:spAutoFit/>
          </a:bodyPr>
          <a:lstStyle/>
          <a:p>
            <a:pPr>
              <a:spcBef>
                <a:spcPct val="50000"/>
              </a:spcBef>
            </a:pPr>
            <a:r>
              <a:rPr lang="en-US" sz="3200" b="1" i="1" baseline="0" dirty="0">
                <a:solidFill>
                  <a:srgbClr val="FF0000"/>
                </a:solidFill>
              </a:rPr>
              <a:t>Strain Contrast!</a:t>
            </a:r>
          </a:p>
        </p:txBody>
      </p:sp>
      <p:sp>
        <p:nvSpPr>
          <p:cNvPr id="7" name="Text Box 6"/>
          <p:cNvSpPr txBox="1">
            <a:spLocks noChangeArrowheads="1"/>
          </p:cNvSpPr>
          <p:nvPr/>
        </p:nvSpPr>
        <p:spPr bwMode="auto">
          <a:xfrm>
            <a:off x="457200" y="5410203"/>
            <a:ext cx="2442411" cy="83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31" tIns="45567" rIns="91131" bIns="45567">
            <a:spAutoFit/>
          </a:bodyPr>
          <a:lstStyle/>
          <a:p>
            <a:pPr>
              <a:spcBef>
                <a:spcPct val="50000"/>
              </a:spcBef>
            </a:pPr>
            <a:r>
              <a:rPr lang="en-US" baseline="0" dirty="0"/>
              <a:t>Image Curtesy Van </a:t>
            </a:r>
            <a:r>
              <a:rPr lang="en-US" baseline="0" dirty="0" err="1"/>
              <a:t>Tenderloo</a:t>
            </a:r>
            <a:endParaRPr lang="en-US" baseline="0" dirty="0"/>
          </a:p>
        </p:txBody>
      </p:sp>
    </p:spTree>
    <p:extLst>
      <p:ext uri="{BB962C8B-B14F-4D97-AF65-F5344CB8AC3E}">
        <p14:creationId xmlns:p14="http://schemas.microsoft.com/office/powerpoint/2010/main" val="3514337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Caveats</a:t>
            </a:r>
          </a:p>
        </p:txBody>
      </p:sp>
      <p:sp>
        <p:nvSpPr>
          <p:cNvPr id="3" name="Content Placeholder 2"/>
          <p:cNvSpPr>
            <a:spLocks noGrp="1"/>
          </p:cNvSpPr>
          <p:nvPr>
            <p:ph idx="1"/>
          </p:nvPr>
        </p:nvSpPr>
        <p:spPr/>
        <p:txBody>
          <a:bodyPr/>
          <a:lstStyle/>
          <a:p>
            <a:r>
              <a:rPr lang="en-US" dirty="0"/>
              <a:t>Linear imaging is an</a:t>
            </a:r>
            <a:r>
              <a:rPr lang="en-US" b="1" i="1" dirty="0"/>
              <a:t> approximation</a:t>
            </a:r>
            <a:r>
              <a:rPr lang="en-US" dirty="0"/>
              <a:t> that is a guide only.</a:t>
            </a:r>
          </a:p>
          <a:p>
            <a:r>
              <a:rPr lang="en-US" dirty="0"/>
              <a:t>Kinematical is an </a:t>
            </a:r>
            <a:r>
              <a:rPr lang="en-US" b="1" i="1" dirty="0"/>
              <a:t>approximation</a:t>
            </a:r>
            <a:r>
              <a:rPr lang="en-US" dirty="0"/>
              <a:t> that is rarely good enough</a:t>
            </a:r>
          </a:p>
          <a:p>
            <a:pPr marL="0" indent="0" algn="ctr">
              <a:buNone/>
            </a:pPr>
            <a:r>
              <a:rPr lang="en-US" dirty="0"/>
              <a:t>	</a:t>
            </a:r>
            <a:r>
              <a:rPr lang="en-US" b="1" i="1" dirty="0">
                <a:solidFill>
                  <a:srgbClr val="FF0000"/>
                </a:solidFill>
              </a:rPr>
              <a:t>Pseudo-Linear Imaging</a:t>
            </a:r>
          </a:p>
          <a:p>
            <a:pPr marL="0" indent="0" algn="ctr">
              <a:buNone/>
            </a:pPr>
            <a:r>
              <a:rPr lang="en-US" b="1" i="1" dirty="0">
                <a:solidFill>
                  <a:srgbClr val="FF0000"/>
                </a:solidFill>
              </a:rPr>
              <a:t>	Pseudo-Kinematical</a:t>
            </a:r>
          </a:p>
          <a:p>
            <a:pPr marL="0" indent="0" algn="ctr">
              <a:buNone/>
            </a:pPr>
            <a:r>
              <a:rPr lang="en-US" b="1" i="1" dirty="0">
                <a:solidFill>
                  <a:srgbClr val="FF0000"/>
                </a:solidFill>
              </a:rPr>
              <a:t>	Rigor Please!</a:t>
            </a:r>
            <a:endParaRPr lang="en-US" dirty="0">
              <a:solidFill>
                <a:srgbClr val="FF0000"/>
              </a:solidFill>
            </a:endParaRPr>
          </a:p>
        </p:txBody>
      </p:sp>
    </p:spTree>
    <p:extLst>
      <p:ext uri="{BB962C8B-B14F-4D97-AF65-F5344CB8AC3E}">
        <p14:creationId xmlns:p14="http://schemas.microsoft.com/office/powerpoint/2010/main" val="1463405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7364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SrT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629025"/>
            <a:ext cx="206216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SrTiO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782638"/>
            <a:ext cx="3276600" cy="2811462"/>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0" y="3616325"/>
            <a:ext cx="3619500"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4" name="Rectangle 6"/>
          <p:cNvSpPr>
            <a:spLocks noChangeArrowheads="1"/>
          </p:cNvSpPr>
          <p:nvPr/>
        </p:nvSpPr>
        <p:spPr bwMode="auto">
          <a:xfrm>
            <a:off x="276225" y="4343400"/>
            <a:ext cx="2590800" cy="111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0"/>
              </a:spcBef>
              <a:spcAft>
                <a:spcPct val="0"/>
              </a:spcAft>
            </a:pPr>
            <a:r>
              <a:rPr lang="en-US" sz="1200">
                <a:latin typeface="Times New Roman" pitchFamily="18" charset="0"/>
                <a:cs typeface="Times New Roman" pitchFamily="18" charset="0"/>
              </a:rPr>
              <a:t>Columnar grain boundaries in SrTiO3 film are associated with {111} planar defects in the SrRuO</a:t>
            </a:r>
            <a:r>
              <a:rPr lang="en-US" sz="1200" baseline="-30000">
                <a:latin typeface="Times New Roman" pitchFamily="18" charset="0"/>
                <a:cs typeface="Times New Roman" pitchFamily="18" charset="0"/>
              </a:rPr>
              <a:t>3</a:t>
            </a:r>
            <a:r>
              <a:rPr lang="en-US" sz="1200">
                <a:latin typeface="Times New Roman" pitchFamily="18" charset="0"/>
                <a:cs typeface="Times New Roman" pitchFamily="18" charset="0"/>
              </a:rPr>
              <a:t> layer. Two atomic structural models of the antiphase  boundaries in the (-110) plane, with a crystallographic shear vector </a:t>
            </a:r>
            <a:r>
              <a:rPr lang="en-US" sz="1200" b="1" i="1">
                <a:latin typeface="Times New Roman" pitchFamily="18" charset="0"/>
                <a:cs typeface="Times New Roman" pitchFamily="18" charset="0"/>
              </a:rPr>
              <a:t>R</a:t>
            </a:r>
            <a:r>
              <a:rPr lang="en-US" sz="1200">
                <a:latin typeface="Times New Roman" pitchFamily="18" charset="0"/>
                <a:cs typeface="Times New Roman" pitchFamily="18" charset="0"/>
              </a:rPr>
              <a:t>=</a:t>
            </a:r>
            <a:r>
              <a:rPr lang="en-US" sz="1200" i="1">
                <a:latin typeface="Times New Roman" pitchFamily="18" charset="0"/>
                <a:cs typeface="Times New Roman" pitchFamily="18" charset="0"/>
              </a:rPr>
              <a:t>a</a:t>
            </a:r>
            <a:r>
              <a:rPr lang="en-US" sz="1200">
                <a:latin typeface="Times New Roman" pitchFamily="18" charset="0"/>
                <a:cs typeface="Times New Roman" pitchFamily="18" charset="0"/>
              </a:rPr>
              <a:t>/2[001] (a) and </a:t>
            </a:r>
            <a:r>
              <a:rPr lang="en-US" sz="1200" b="1" i="1">
                <a:latin typeface="Times New Roman" pitchFamily="18" charset="0"/>
                <a:cs typeface="Times New Roman" pitchFamily="18" charset="0"/>
              </a:rPr>
              <a:t>R</a:t>
            </a:r>
            <a:r>
              <a:rPr lang="en-US" sz="1200">
                <a:latin typeface="Times New Roman" pitchFamily="18" charset="0"/>
                <a:cs typeface="Times New Roman" pitchFamily="18" charset="0"/>
              </a:rPr>
              <a:t>=</a:t>
            </a:r>
            <a:r>
              <a:rPr lang="en-US" sz="1200" i="1">
                <a:latin typeface="Times New Roman" pitchFamily="18" charset="0"/>
                <a:cs typeface="Times New Roman" pitchFamily="18" charset="0"/>
              </a:rPr>
              <a:t>a</a:t>
            </a:r>
            <a:r>
              <a:rPr lang="en-US" sz="1200">
                <a:latin typeface="Times New Roman" pitchFamily="18" charset="0"/>
                <a:cs typeface="Times New Roman" pitchFamily="18" charset="0"/>
              </a:rPr>
              <a:t>/2[-1-11] (b).</a:t>
            </a:r>
          </a:p>
          <a:p>
            <a:pPr algn="just" defTabSz="914400" fontAlgn="base">
              <a:spcBef>
                <a:spcPct val="0"/>
              </a:spcBef>
              <a:spcAft>
                <a:spcPct val="0"/>
              </a:spcAft>
            </a:pPr>
            <a:endParaRPr lang="en-US" sz="1200">
              <a:latin typeface="Times New Roman" pitchFamily="18" charset="0"/>
              <a:cs typeface="Times New Roman" pitchFamily="18" charset="0"/>
            </a:endParaRPr>
          </a:p>
          <a:p>
            <a:pPr algn="just" defTabSz="914400" fontAlgn="base">
              <a:spcBef>
                <a:spcPct val="0"/>
              </a:spcBef>
              <a:spcAft>
                <a:spcPct val="0"/>
              </a:spcAft>
            </a:pPr>
            <a:r>
              <a:rPr lang="en-US" sz="1400" i="1">
                <a:latin typeface="Times New Roman" pitchFamily="18" charset="0"/>
                <a:cs typeface="Times New Roman" pitchFamily="18" charset="0"/>
              </a:rPr>
              <a:t>a</a:t>
            </a:r>
            <a:r>
              <a:rPr lang="en-US" sz="1400">
                <a:latin typeface="Times New Roman" pitchFamily="18" charset="0"/>
                <a:cs typeface="Times New Roman" pitchFamily="18" charset="0"/>
              </a:rPr>
              <a:t>/3[-112] </a:t>
            </a:r>
            <a:r>
              <a:rPr lang="en-US" sz="1400">
                <a:latin typeface="Times New Roman" pitchFamily="18" charset="0"/>
                <a:cs typeface="Times New Roman" pitchFamily="18" charset="0"/>
                <a:sym typeface="Wingdings" pitchFamily="2" charset="2"/>
              </a:rPr>
              <a:t></a:t>
            </a:r>
            <a:r>
              <a:rPr lang="en-US" sz="1400">
                <a:latin typeface="Times New Roman" pitchFamily="18" charset="0"/>
                <a:cs typeface="Times New Roman" pitchFamily="18" charset="0"/>
              </a:rPr>
              <a:t> </a:t>
            </a:r>
            <a:r>
              <a:rPr lang="en-US" sz="1400" i="1">
                <a:latin typeface="Times New Roman" pitchFamily="18" charset="0"/>
                <a:cs typeface="Times New Roman" pitchFamily="18" charset="0"/>
              </a:rPr>
              <a:t>a</a:t>
            </a:r>
            <a:r>
              <a:rPr lang="en-US" sz="1400">
                <a:latin typeface="Times New Roman" pitchFamily="18" charset="0"/>
                <a:cs typeface="Times New Roman" pitchFamily="18" charset="0"/>
              </a:rPr>
              <a:t>/6[-221] + </a:t>
            </a:r>
            <a:r>
              <a:rPr lang="en-US" sz="1400" i="1">
                <a:latin typeface="Times New Roman" pitchFamily="18" charset="0"/>
                <a:cs typeface="Times New Roman" pitchFamily="18" charset="0"/>
              </a:rPr>
              <a:t>a</a:t>
            </a:r>
            <a:r>
              <a:rPr lang="en-US" sz="1400">
                <a:latin typeface="Times New Roman" pitchFamily="18" charset="0"/>
                <a:cs typeface="Times New Roman" pitchFamily="18" charset="0"/>
              </a:rPr>
              <a:t>/2[001]</a:t>
            </a:r>
          </a:p>
          <a:p>
            <a:pPr defTabSz="914400" eaLnBrk="0" fontAlgn="base" hangingPunct="0">
              <a:spcBef>
                <a:spcPct val="0"/>
              </a:spcBef>
              <a:spcAft>
                <a:spcPct val="0"/>
              </a:spcAft>
            </a:pPr>
            <a:endParaRPr lang="en-US" sz="1400">
              <a:latin typeface="Times New Roman" pitchFamily="18" charset="0"/>
              <a:cs typeface="Times New Roman" pitchFamily="18" charset="0"/>
            </a:endParaRPr>
          </a:p>
        </p:txBody>
      </p:sp>
      <p:pic>
        <p:nvPicPr>
          <p:cNvPr id="78855" name="Picture 7" descr="SrTiO3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52600"/>
            <a:ext cx="2819400" cy="2405063"/>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5" y="1828800"/>
            <a:ext cx="3048000"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a:t>Interfaces</a:t>
            </a:r>
          </a:p>
        </p:txBody>
      </p:sp>
    </p:spTree>
    <p:extLst>
      <p:ext uri="{BB962C8B-B14F-4D97-AF65-F5344CB8AC3E}">
        <p14:creationId xmlns:p14="http://schemas.microsoft.com/office/powerpoint/2010/main" val="1894992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7885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885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8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TiN-AlN"/>
          <p:cNvPicPr>
            <a:picLocks noChangeAspect="1" noChangeArrowheads="1"/>
          </p:cNvPicPr>
          <p:nvPr/>
        </p:nvPicPr>
        <p:blipFill>
          <a:blip r:embed="rId3" cstate="print">
            <a:lum bright="-4000" contrast="42000"/>
            <a:grayscl/>
            <a:extLst>
              <a:ext uri="{28A0092B-C50C-407E-A947-70E740481C1C}">
                <a14:useLocalDpi xmlns:a14="http://schemas.microsoft.com/office/drawing/2010/main" val="0"/>
              </a:ext>
            </a:extLst>
          </a:blip>
          <a:srcRect l="1035" b="890"/>
          <a:stretch>
            <a:fillRect/>
          </a:stretch>
        </p:blipFill>
        <p:spPr bwMode="auto">
          <a:xfrm>
            <a:off x="2159000" y="228600"/>
            <a:ext cx="5440363"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79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en-US"/>
          </a:p>
        </p:txBody>
      </p:sp>
      <p:pic>
        <p:nvPicPr>
          <p:cNvPr id="849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417513"/>
            <a:ext cx="8001000" cy="6115050"/>
          </a:xfrm>
          <a:noFill/>
          <a:ln/>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036472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endParaRPr lang="en-US"/>
          </a:p>
        </p:txBody>
      </p:sp>
      <p:sp>
        <p:nvSpPr>
          <p:cNvPr id="87043" name="Rectangle 3"/>
          <p:cNvSpPr>
            <a:spLocks noGrp="1" noChangeArrowheads="1"/>
          </p:cNvSpPr>
          <p:nvPr>
            <p:ph idx="1"/>
          </p:nvPr>
        </p:nvSpPr>
        <p:spPr/>
        <p:txBody>
          <a:bodyPr/>
          <a:lstStyle/>
          <a:p>
            <a:endParaRPr lang="en-US"/>
          </a:p>
        </p:txBody>
      </p:sp>
      <p:grpSp>
        <p:nvGrpSpPr>
          <p:cNvPr id="87044" name="Group 4"/>
          <p:cNvGrpSpPr>
            <a:grpSpLocks noChangeAspect="1"/>
          </p:cNvGrpSpPr>
          <p:nvPr/>
        </p:nvGrpSpPr>
        <p:grpSpPr bwMode="auto">
          <a:xfrm>
            <a:off x="609600" y="198438"/>
            <a:ext cx="7848600" cy="6288087"/>
            <a:chOff x="1229" y="1200"/>
            <a:chExt cx="3182" cy="2550"/>
          </a:xfrm>
        </p:grpSpPr>
        <p:pic>
          <p:nvPicPr>
            <p:cNvPr id="87045" name="Picture 5"/>
            <p:cNvPicPr>
              <a:picLocks noChangeAspect="1" noChangeArrowheads="1"/>
            </p:cNvPicPr>
            <p:nvPr/>
          </p:nvPicPr>
          <p:blipFill>
            <a:blip r:embed="rId3">
              <a:lum bright="-4000" contrast="58000"/>
              <a:extLst>
                <a:ext uri="{28A0092B-C50C-407E-A947-70E740481C1C}">
                  <a14:useLocalDpi xmlns:a14="http://schemas.microsoft.com/office/drawing/2010/main" val="0"/>
                </a:ext>
              </a:extLst>
            </a:blip>
            <a:srcRect/>
            <a:stretch>
              <a:fillRect/>
            </a:stretch>
          </p:blipFill>
          <p:spPr bwMode="auto">
            <a:xfrm>
              <a:off x="1229" y="1200"/>
              <a:ext cx="3182" cy="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spect="1" noChangeArrowheads="1"/>
            </p:cNvSpPr>
            <p:nvPr/>
          </p:nvSpPr>
          <p:spPr bwMode="auto">
            <a:xfrm>
              <a:off x="1499" y="3400"/>
              <a:ext cx="152" cy="12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914400" eaLnBrk="0" fontAlgn="base" hangingPunct="0">
                <a:spcBef>
                  <a:spcPct val="0"/>
                </a:spcBef>
                <a:spcAft>
                  <a:spcPct val="0"/>
                </a:spcAft>
              </a:pPr>
              <a:r>
                <a:rPr lang="en-US" sz="1400">
                  <a:solidFill>
                    <a:srgbClr val="000000"/>
                  </a:solidFill>
                  <a:latin typeface="Times New Roman" pitchFamily="18" charset="0"/>
                </a:rPr>
                <a:t>Si </a:t>
              </a:r>
            </a:p>
          </p:txBody>
        </p:sp>
        <p:sp>
          <p:nvSpPr>
            <p:cNvPr id="87047" name="Rectangle 7"/>
            <p:cNvSpPr>
              <a:spLocks noChangeAspect="1" noChangeArrowheads="1"/>
            </p:cNvSpPr>
            <p:nvPr/>
          </p:nvSpPr>
          <p:spPr bwMode="auto">
            <a:xfrm>
              <a:off x="1432" y="2968"/>
              <a:ext cx="392" cy="12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defTabSz="914400" eaLnBrk="0" fontAlgn="base" hangingPunct="0">
                <a:spcBef>
                  <a:spcPct val="0"/>
                </a:spcBef>
                <a:spcAft>
                  <a:spcPct val="0"/>
                </a:spcAft>
              </a:pPr>
              <a:r>
                <a:rPr lang="en-US" sz="1400">
                  <a:solidFill>
                    <a:srgbClr val="000000"/>
                  </a:solidFill>
                  <a:latin typeface="Times New Roman" pitchFamily="18" charset="0"/>
                </a:rPr>
                <a:t>a-BN</a:t>
              </a:r>
            </a:p>
          </p:txBody>
        </p:sp>
        <p:sp>
          <p:nvSpPr>
            <p:cNvPr id="87048" name="Rectangle 8"/>
            <p:cNvSpPr>
              <a:spLocks noChangeAspect="1" noChangeArrowheads="1"/>
            </p:cNvSpPr>
            <p:nvPr/>
          </p:nvSpPr>
          <p:spPr bwMode="auto">
            <a:xfrm>
              <a:off x="1423" y="2507"/>
              <a:ext cx="382" cy="12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defTabSz="914400" eaLnBrk="0" fontAlgn="base" hangingPunct="0">
                <a:spcBef>
                  <a:spcPct val="0"/>
                </a:spcBef>
                <a:spcAft>
                  <a:spcPct val="0"/>
                </a:spcAft>
              </a:pPr>
              <a:r>
                <a:rPr lang="en-US" sz="1400">
                  <a:solidFill>
                    <a:srgbClr val="000000"/>
                  </a:solidFill>
                  <a:latin typeface="Times New Roman" pitchFamily="18" charset="0"/>
                </a:rPr>
                <a:t>h-BN</a:t>
              </a:r>
            </a:p>
          </p:txBody>
        </p:sp>
        <p:grpSp>
          <p:nvGrpSpPr>
            <p:cNvPr id="87049" name="Group 9"/>
            <p:cNvGrpSpPr>
              <a:grpSpLocks noChangeAspect="1"/>
            </p:cNvGrpSpPr>
            <p:nvPr/>
          </p:nvGrpSpPr>
          <p:grpSpPr bwMode="auto">
            <a:xfrm>
              <a:off x="3733" y="3397"/>
              <a:ext cx="380" cy="197"/>
              <a:chOff x="3733" y="3397"/>
              <a:chExt cx="380" cy="197"/>
            </a:xfrm>
          </p:grpSpPr>
          <p:sp>
            <p:nvSpPr>
              <p:cNvPr id="87050" name="Line 10"/>
              <p:cNvSpPr>
                <a:spLocks noChangeAspect="1" noChangeShapeType="1"/>
              </p:cNvSpPr>
              <p:nvPr/>
            </p:nvSpPr>
            <p:spPr bwMode="auto">
              <a:xfrm>
                <a:off x="3806" y="3397"/>
                <a:ext cx="307"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87051" name="Rectangle 11"/>
              <p:cNvSpPr>
                <a:spLocks noChangeAspect="1" noChangeArrowheads="1"/>
              </p:cNvSpPr>
              <p:nvPr/>
            </p:nvSpPr>
            <p:spPr bwMode="auto">
              <a:xfrm>
                <a:off x="3733" y="3472"/>
                <a:ext cx="234" cy="12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914400" eaLnBrk="0" fontAlgn="base" hangingPunct="0">
                  <a:spcBef>
                    <a:spcPct val="0"/>
                  </a:spcBef>
                  <a:spcAft>
                    <a:spcPct val="0"/>
                  </a:spcAft>
                </a:pPr>
                <a:r>
                  <a:rPr lang="en-US" sz="1400">
                    <a:solidFill>
                      <a:srgbClr val="000000"/>
                    </a:solidFill>
                    <a:latin typeface="Times New Roman" pitchFamily="18" charset="0"/>
                  </a:rPr>
                  <a:t>30  Å</a:t>
                </a:r>
              </a:p>
            </p:txBody>
          </p:sp>
        </p:grpSp>
      </p:grpSp>
    </p:spTree>
    <p:extLst>
      <p:ext uri="{BB962C8B-B14F-4D97-AF65-F5344CB8AC3E}">
        <p14:creationId xmlns:p14="http://schemas.microsoft.com/office/powerpoint/2010/main" val="1498058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en-US"/>
          </a:p>
        </p:txBody>
      </p:sp>
      <p:pic>
        <p:nvPicPr>
          <p:cNvPr id="89091" name="Picture 3" descr="marksLDart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19200" y="381000"/>
            <a:ext cx="6553200" cy="6065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747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sz="half" idx="1"/>
          </p:nvPr>
        </p:nvSpPr>
        <p:spPr>
          <a:xfrm>
            <a:off x="685800" y="1816768"/>
            <a:ext cx="3810000" cy="4279232"/>
          </a:xfrm>
        </p:spPr>
        <p:txBody>
          <a:bodyPr/>
          <a:lstStyle/>
          <a:p>
            <a:r>
              <a:rPr lang="en-US" dirty="0"/>
              <a:t>MTP (1983)</a:t>
            </a:r>
          </a:p>
        </p:txBody>
      </p:sp>
      <p:sp>
        <p:nvSpPr>
          <p:cNvPr id="4" name="Content Placeholder 3"/>
          <p:cNvSpPr>
            <a:spLocks noGrp="1"/>
          </p:cNvSpPr>
          <p:nvPr>
            <p:ph sz="half" idx="2"/>
          </p:nvPr>
        </p:nvSpPr>
        <p:spPr>
          <a:xfrm>
            <a:off x="4648199" y="1816768"/>
            <a:ext cx="4021347" cy="4279232"/>
          </a:xfrm>
        </p:spPr>
        <p:txBody>
          <a:bodyPr/>
          <a:lstStyle/>
          <a:p>
            <a:r>
              <a:rPr lang="en-US" dirty="0"/>
              <a:t>SrTiO</a:t>
            </a:r>
            <a:r>
              <a:rPr lang="en-US" baseline="-25000" dirty="0"/>
              <a:t>3</a:t>
            </a:r>
            <a:r>
              <a:rPr lang="en-US" dirty="0"/>
              <a:t> (001) (2015)</a:t>
            </a:r>
          </a:p>
        </p:txBody>
      </p:sp>
      <p:pic>
        <p:nvPicPr>
          <p:cNvPr id="5" name="Picture 6" descr="Decahedron"/>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12353" y="2736176"/>
            <a:ext cx="3756894" cy="34833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noChangeAspect="1"/>
          </p:cNvGrpSpPr>
          <p:nvPr/>
        </p:nvGrpSpPr>
        <p:grpSpPr>
          <a:xfrm>
            <a:off x="5065345" y="2466474"/>
            <a:ext cx="3229210" cy="4399629"/>
            <a:chOff x="4500116" y="3515495"/>
            <a:chExt cx="2641606" cy="3141233"/>
          </a:xfrm>
        </p:grpSpPr>
        <p:grpSp>
          <p:nvGrpSpPr>
            <p:cNvPr id="7" name="Group 6"/>
            <p:cNvGrpSpPr/>
            <p:nvPr/>
          </p:nvGrpSpPr>
          <p:grpSpPr>
            <a:xfrm>
              <a:off x="4500116" y="3515495"/>
              <a:ext cx="2641606" cy="3141233"/>
              <a:chOff x="3156877" y="3515495"/>
              <a:chExt cx="2641606" cy="3141233"/>
            </a:xfrm>
          </p:grpSpPr>
          <p:grpSp>
            <p:nvGrpSpPr>
              <p:cNvPr id="9" name="Group 8"/>
              <p:cNvGrpSpPr/>
              <p:nvPr/>
            </p:nvGrpSpPr>
            <p:grpSpPr>
              <a:xfrm>
                <a:off x="3156877" y="3515495"/>
                <a:ext cx="2194560" cy="2633157"/>
                <a:chOff x="2953681" y="3646121"/>
                <a:chExt cx="2194560" cy="2633157"/>
              </a:xfrm>
            </p:grpSpPr>
            <p:pic>
              <p:nvPicPr>
                <p:cNvPr id="11" name="Picture 3" descr="C:\Users\lin\Desktop\cropped.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53681" y="3646121"/>
                  <a:ext cx="2194560" cy="26331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28"/>
                <p:cNvCxnSpPr/>
                <p:nvPr/>
              </p:nvCxnSpPr>
              <p:spPr>
                <a:xfrm>
                  <a:off x="3054561" y="4112485"/>
                  <a:ext cx="5820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02957" y="3835461"/>
                  <a:ext cx="1121414" cy="259428"/>
                </a:xfrm>
                <a:prstGeom prst="rect">
                  <a:avLst/>
                </a:prstGeom>
                <a:noFill/>
              </p:spPr>
              <p:txBody>
                <a:bodyPr wrap="square" rtlCol="0">
                  <a:spAutoFit/>
                </a:bodyPr>
                <a:lstStyle/>
                <a:p>
                  <a:r>
                    <a:rPr lang="en-US" b="1" dirty="0">
                      <a:solidFill>
                        <a:schemeClr val="bg1"/>
                      </a:solidFill>
                    </a:rPr>
                    <a:t>1</a:t>
                  </a:r>
                  <a:r>
                    <a:rPr lang="en-US" altLang="zh-CN" b="1" dirty="0">
                      <a:solidFill>
                        <a:schemeClr val="bg1"/>
                      </a:solidFill>
                    </a:rPr>
                    <a:t>nm</a:t>
                  </a:r>
                  <a:endParaRPr lang="en-US" b="1" dirty="0">
                    <a:solidFill>
                      <a:schemeClr val="bg1"/>
                    </a:solidFill>
                  </a:endParaRPr>
                </a:p>
              </p:txBody>
            </p:sp>
          </p:grpSp>
          <p:sp>
            <p:nvSpPr>
              <p:cNvPr id="10" name="TextBox 9"/>
              <p:cNvSpPr txBox="1"/>
              <p:nvPr/>
            </p:nvSpPr>
            <p:spPr>
              <a:xfrm>
                <a:off x="3548793" y="6195063"/>
                <a:ext cx="2249690" cy="461665"/>
              </a:xfrm>
              <a:prstGeom prst="rect">
                <a:avLst/>
              </a:prstGeom>
              <a:noFill/>
            </p:spPr>
            <p:txBody>
              <a:bodyPr wrap="square" rtlCol="0">
                <a:spAutoFit/>
              </a:bodyPr>
              <a:lstStyle/>
              <a:p>
                <a:r>
                  <a:rPr lang="en-US" baseline="0" dirty="0"/>
                  <a:t>TiO</a:t>
                </a:r>
                <a:r>
                  <a:rPr lang="en-US" baseline="-25000" dirty="0"/>
                  <a:t>2</a:t>
                </a:r>
                <a:r>
                  <a:rPr lang="en-US" baseline="0" dirty="0"/>
                  <a:t> DL</a:t>
                </a:r>
              </a:p>
            </p:txBody>
          </p:sp>
        </p:grpSp>
        <p:pic>
          <p:nvPicPr>
            <p:cNvPr id="8" name="Picture 6" descr="E:\negative\Image # 6, F = 30Å, T = 76Å.tif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4928342" y="4125127"/>
              <a:ext cx="1443677" cy="5774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0206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endParaRPr lang="en-US"/>
          </a:p>
        </p:txBody>
      </p:sp>
      <p:sp>
        <p:nvSpPr>
          <p:cNvPr id="91139" name="Rectangle 3"/>
          <p:cNvSpPr>
            <a:spLocks noGrp="1" noChangeArrowheads="1"/>
          </p:cNvSpPr>
          <p:nvPr>
            <p:ph idx="1"/>
          </p:nvPr>
        </p:nvSpPr>
        <p:spPr/>
        <p:txBody>
          <a:bodyPr/>
          <a:lstStyle/>
          <a:p>
            <a:endParaRPr lang="en-US"/>
          </a:p>
        </p:txBody>
      </p:sp>
      <p:pic>
        <p:nvPicPr>
          <p:cNvPr id="91140" name="Picture 4" descr="hrem"/>
          <p:cNvPicPr>
            <a:picLocks noChangeAspect="1" noChangeArrowheads="1"/>
          </p:cNvPicPr>
          <p:nvPr/>
        </p:nvPicPr>
        <p:blipFill>
          <a:blip r:embed="rId3" cstate="print">
            <a:extLst>
              <a:ext uri="{28A0092B-C50C-407E-A947-70E740481C1C}">
                <a14:useLocalDpi xmlns:a14="http://schemas.microsoft.com/office/drawing/2010/main" val="0"/>
              </a:ext>
            </a:extLst>
          </a:blip>
          <a:srcRect l="1634" t="2800" r="1634" b="2800"/>
          <a:stretch>
            <a:fillRect/>
          </a:stretch>
        </p:blipFill>
        <p:spPr bwMode="auto">
          <a:xfrm>
            <a:off x="374650" y="984250"/>
            <a:ext cx="86233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060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Structural Fluctuations (Iijima)</a:t>
            </a:r>
          </a:p>
        </p:txBody>
      </p:sp>
      <p:pic>
        <p:nvPicPr>
          <p:cNvPr id="132101"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125663" y="1798638"/>
            <a:ext cx="4929187" cy="43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2" name="Text Box 6"/>
          <p:cNvSpPr txBox="1">
            <a:spLocks noChangeArrowheads="1"/>
          </p:cNvSpPr>
          <p:nvPr/>
        </p:nvSpPr>
        <p:spPr bwMode="auto">
          <a:xfrm>
            <a:off x="2316163" y="6215063"/>
            <a:ext cx="767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sz="1600">
                <a:solidFill>
                  <a:srgbClr val="000000"/>
                </a:solidFill>
              </a:rPr>
              <a:t>P. M. Ajayan, L. D. Marks,. 24-6, 229 (1990)</a:t>
            </a:r>
          </a:p>
        </p:txBody>
      </p:sp>
      <p:pic>
        <p:nvPicPr>
          <p:cNvPr id="166914" name="Picture 2" descr="http://t2.gstatic.com/images?q=tbn:ANd9GcSK-Ole1n0Fc6dnx6TBZwSgVrChEmuj-FWWQlNuoWfLKH8p2zcZY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 y="-34263"/>
            <a:ext cx="1234554" cy="153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565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457200" y="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914400" fontAlgn="base">
              <a:spcBef>
                <a:spcPct val="0"/>
              </a:spcBef>
              <a:spcAft>
                <a:spcPct val="0"/>
              </a:spcAft>
            </a:pPr>
            <a:r>
              <a:rPr lang="en-US" sz="4400" u="sng">
                <a:solidFill>
                  <a:srgbClr val="FFFFFF"/>
                </a:solidFill>
              </a:rPr>
              <a:t>High-Resolution TEM: &lt;1 nm</a:t>
            </a:r>
          </a:p>
        </p:txBody>
      </p:sp>
      <p:graphicFrame>
        <p:nvGraphicFramePr>
          <p:cNvPr id="194563" name="Object 3"/>
          <p:cNvGraphicFramePr>
            <a:graphicFrameLocks noChangeAspect="1"/>
          </p:cNvGraphicFramePr>
          <p:nvPr/>
        </p:nvGraphicFramePr>
        <p:xfrm>
          <a:off x="152400" y="914400"/>
          <a:ext cx="5070475" cy="5049838"/>
        </p:xfrm>
        <a:graphic>
          <a:graphicData uri="http://schemas.openxmlformats.org/presentationml/2006/ole">
            <mc:AlternateContent xmlns:mc="http://schemas.openxmlformats.org/markup-compatibility/2006">
              <mc:Choice xmlns:v="urn:schemas-microsoft-com:vml" Requires="v">
                <p:oleObj spid="_x0000_s9274" name="Image" r:id="rId4" imgW="6476190" imgH="6450794" progId="Photoshop.Image.7">
                  <p:embed/>
                </p:oleObj>
              </mc:Choice>
              <mc:Fallback>
                <p:oleObj name="Image" r:id="rId4" imgW="6476190" imgH="6450794" progId="Photoshop.Image.7">
                  <p:embed/>
                  <p:pic>
                    <p:nvPicPr>
                      <p:cNvPr id="194563" name="Object 3"/>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52400" y="914400"/>
                        <a:ext cx="5070475" cy="504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64" name="Text Box 4"/>
          <p:cNvSpPr txBox="1">
            <a:spLocks noChangeArrowheads="1"/>
          </p:cNvSpPr>
          <p:nvPr/>
        </p:nvSpPr>
        <p:spPr bwMode="auto">
          <a:xfrm>
            <a:off x="5410200" y="2971800"/>
            <a:ext cx="3733800"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76" tIns="43738" rIns="87476" bIns="43738">
            <a:spAutoFit/>
          </a:bodyPr>
          <a:lstStyle>
            <a:lvl1pPr defTabSz="874713">
              <a:defRPr>
                <a:solidFill>
                  <a:schemeClr val="tx1"/>
                </a:solidFill>
                <a:latin typeface="Arial" pitchFamily="34" charset="0"/>
              </a:defRPr>
            </a:lvl1pPr>
            <a:lvl2pPr marL="441325" defTabSz="874713">
              <a:defRPr>
                <a:solidFill>
                  <a:schemeClr val="tx1"/>
                </a:solidFill>
                <a:latin typeface="Arial" pitchFamily="34" charset="0"/>
              </a:defRPr>
            </a:lvl2pPr>
            <a:lvl3pPr marL="874713" defTabSz="874713">
              <a:defRPr>
                <a:solidFill>
                  <a:schemeClr val="tx1"/>
                </a:solidFill>
                <a:latin typeface="Arial" pitchFamily="34" charset="0"/>
              </a:defRPr>
            </a:lvl3pPr>
            <a:lvl4pPr marL="1314450" defTabSz="874713">
              <a:defRPr>
                <a:solidFill>
                  <a:schemeClr val="tx1"/>
                </a:solidFill>
                <a:latin typeface="Arial" pitchFamily="34" charset="0"/>
              </a:defRPr>
            </a:lvl4pPr>
            <a:lvl5pPr marL="1746250" defTabSz="874713">
              <a:defRPr>
                <a:solidFill>
                  <a:schemeClr val="tx1"/>
                </a:solidFill>
                <a:latin typeface="Arial" pitchFamily="34" charset="0"/>
              </a:defRPr>
            </a:lvl5pPr>
            <a:lvl6pPr marL="2203450" defTabSz="874713" fontAlgn="base">
              <a:spcBef>
                <a:spcPct val="0"/>
              </a:spcBef>
              <a:spcAft>
                <a:spcPct val="0"/>
              </a:spcAft>
              <a:defRPr>
                <a:solidFill>
                  <a:schemeClr val="tx1"/>
                </a:solidFill>
                <a:latin typeface="Arial" pitchFamily="34" charset="0"/>
              </a:defRPr>
            </a:lvl6pPr>
            <a:lvl7pPr marL="2660650" defTabSz="874713" fontAlgn="base">
              <a:spcBef>
                <a:spcPct val="0"/>
              </a:spcBef>
              <a:spcAft>
                <a:spcPct val="0"/>
              </a:spcAft>
              <a:defRPr>
                <a:solidFill>
                  <a:schemeClr val="tx1"/>
                </a:solidFill>
                <a:latin typeface="Arial" pitchFamily="34" charset="0"/>
              </a:defRPr>
            </a:lvl7pPr>
            <a:lvl8pPr marL="3117850" defTabSz="874713" fontAlgn="base">
              <a:spcBef>
                <a:spcPct val="0"/>
              </a:spcBef>
              <a:spcAft>
                <a:spcPct val="0"/>
              </a:spcAft>
              <a:defRPr>
                <a:solidFill>
                  <a:schemeClr val="tx1"/>
                </a:solidFill>
                <a:latin typeface="Arial" pitchFamily="34" charset="0"/>
              </a:defRPr>
            </a:lvl8pPr>
            <a:lvl9pPr marL="3575050" defTabSz="874713" fontAlgn="base">
              <a:spcBef>
                <a:spcPct val="0"/>
              </a:spcBef>
              <a:spcAft>
                <a:spcPct val="0"/>
              </a:spcAft>
              <a:defRPr>
                <a:solidFill>
                  <a:schemeClr val="tx1"/>
                </a:solidFill>
                <a:latin typeface="Arial" pitchFamily="34" charset="0"/>
              </a:defRPr>
            </a:lvl9pPr>
          </a:lstStyle>
          <a:p>
            <a:pPr fontAlgn="base">
              <a:spcBef>
                <a:spcPct val="50000"/>
              </a:spcBef>
              <a:spcAft>
                <a:spcPct val="0"/>
              </a:spcAft>
              <a:buFont typeface="Wingdings" pitchFamily="2" charset="2"/>
              <a:buChar char="Ø"/>
            </a:pPr>
            <a:r>
              <a:rPr lang="en-US" altLang="zh-CN">
                <a:solidFill>
                  <a:srgbClr val="FFFFFF"/>
                </a:solidFill>
                <a:ea typeface="SimSun" pitchFamily="2" charset="-122"/>
              </a:rPr>
              <a:t> Uniformity in size (&lt;1nm) and spatial distribution</a:t>
            </a:r>
          </a:p>
          <a:p>
            <a:pPr fontAlgn="base">
              <a:spcBef>
                <a:spcPct val="50000"/>
              </a:spcBef>
              <a:spcAft>
                <a:spcPct val="0"/>
              </a:spcAft>
              <a:buFont typeface="Wingdings" pitchFamily="2" charset="2"/>
              <a:buChar char="Ø"/>
            </a:pPr>
            <a:r>
              <a:rPr lang="en-US" altLang="zh-CN">
                <a:solidFill>
                  <a:srgbClr val="FFFFFF"/>
                </a:solidFill>
                <a:ea typeface="SimSun" pitchFamily="2" charset="-122"/>
              </a:rPr>
              <a:t> High crystallinity evident from visible lattice fringes inside particles</a:t>
            </a:r>
          </a:p>
          <a:p>
            <a:pPr fontAlgn="base">
              <a:spcBef>
                <a:spcPct val="50000"/>
              </a:spcBef>
              <a:spcAft>
                <a:spcPct val="0"/>
              </a:spcAft>
              <a:buFont typeface="Wingdings" pitchFamily="2" charset="2"/>
              <a:buChar char="Ø"/>
            </a:pPr>
            <a:r>
              <a:rPr lang="en-US" altLang="zh-CN">
                <a:solidFill>
                  <a:srgbClr val="FFFFFF"/>
                </a:solidFill>
                <a:ea typeface="SimSun" pitchFamily="2" charset="-122"/>
              </a:rPr>
              <a:t> Lattice spacing = 2.39 </a:t>
            </a:r>
            <a:r>
              <a:rPr lang="en-US" altLang="zh-CN">
                <a:solidFill>
                  <a:srgbClr val="FFFFFF"/>
                </a:solidFill>
                <a:ea typeface="SimSun" pitchFamily="2" charset="-122"/>
                <a:sym typeface="Symbol" pitchFamily="18" charset="2"/>
              </a:rPr>
              <a:t></a:t>
            </a:r>
            <a:r>
              <a:rPr lang="en-US" altLang="zh-CN">
                <a:solidFill>
                  <a:srgbClr val="FFFFFF"/>
                </a:solidFill>
                <a:ea typeface="SimSun" pitchFamily="2" charset="-122"/>
              </a:rPr>
              <a:t> 0.07(</a:t>
            </a:r>
            <a:r>
              <a:rPr lang="en-US" altLang="zh-CN">
                <a:solidFill>
                  <a:srgbClr val="FFFFFF"/>
                </a:solidFill>
                <a:ea typeface="SimSun" pitchFamily="2" charset="-122"/>
                <a:cs typeface="Arial" pitchFamily="34" charset="0"/>
              </a:rPr>
              <a:t>Å</a:t>
            </a:r>
            <a:r>
              <a:rPr lang="en-US" altLang="zh-CN">
                <a:solidFill>
                  <a:srgbClr val="FFFFFF"/>
                </a:solidFill>
                <a:ea typeface="SimSun" pitchFamily="2" charset="-122"/>
              </a:rPr>
              <a:t>)</a:t>
            </a:r>
          </a:p>
          <a:p>
            <a:pPr fontAlgn="base">
              <a:spcBef>
                <a:spcPct val="50000"/>
              </a:spcBef>
              <a:spcAft>
                <a:spcPct val="0"/>
              </a:spcAft>
              <a:buFont typeface="Wingdings" pitchFamily="2" charset="2"/>
              <a:buChar char="Ø"/>
            </a:pPr>
            <a:r>
              <a:rPr lang="en-US" altLang="zh-CN">
                <a:solidFill>
                  <a:srgbClr val="FFFFFF"/>
                </a:solidFill>
                <a:ea typeface="SimSun" pitchFamily="2" charset="-122"/>
              </a:rPr>
              <a:t> Icosahedral shape based on trace analysis of particle edge</a:t>
            </a:r>
          </a:p>
        </p:txBody>
      </p:sp>
      <p:sp>
        <p:nvSpPr>
          <p:cNvPr id="194565" name="Rectangle 5"/>
          <p:cNvSpPr>
            <a:spLocks noChangeArrowheads="1"/>
          </p:cNvSpPr>
          <p:nvPr/>
        </p:nvSpPr>
        <p:spPr bwMode="auto">
          <a:xfrm>
            <a:off x="6226175" y="4576763"/>
            <a:ext cx="2413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545" tIns="43772" rIns="87545" bIns="43772">
            <a:spAutoFit/>
          </a:bodyPr>
          <a:lstStyle/>
          <a:p>
            <a:pPr defTabSz="4702175" fontAlgn="base">
              <a:spcBef>
                <a:spcPct val="50000"/>
              </a:spcBef>
              <a:spcAft>
                <a:spcPct val="0"/>
              </a:spcAft>
            </a:pPr>
            <a:r>
              <a:rPr lang="en-US" altLang="zh-CN" sz="1900">
                <a:solidFill>
                  <a:srgbClr val="FFFFFF"/>
                </a:solidFill>
                <a:ea typeface="SimSun" pitchFamily="2" charset="-122"/>
              </a:rPr>
              <a:t> </a:t>
            </a:r>
          </a:p>
        </p:txBody>
      </p:sp>
      <p:sp>
        <p:nvSpPr>
          <p:cNvPr id="194566" name="Rectangle 6"/>
          <p:cNvSpPr>
            <a:spLocks noChangeArrowheads="1"/>
          </p:cNvSpPr>
          <p:nvPr/>
        </p:nvSpPr>
        <p:spPr bwMode="auto">
          <a:xfrm>
            <a:off x="0" y="6096000"/>
            <a:ext cx="5103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zh-CN" sz="2400">
                <a:solidFill>
                  <a:srgbClr val="FFFFFF"/>
                </a:solidFill>
                <a:ea typeface="SimSun" pitchFamily="2" charset="-122"/>
              </a:rPr>
              <a:t>HREM image of Au</a:t>
            </a:r>
            <a:r>
              <a:rPr lang="en-US" altLang="zh-CN" sz="2400" baseline="-25000">
                <a:solidFill>
                  <a:srgbClr val="FFFFFF"/>
                </a:solidFill>
                <a:ea typeface="SimSun" pitchFamily="2" charset="-122"/>
              </a:rPr>
              <a:t>13</a:t>
            </a:r>
            <a:r>
              <a:rPr lang="en-US" altLang="zh-CN" sz="2400">
                <a:solidFill>
                  <a:srgbClr val="FFFFFF"/>
                </a:solidFill>
                <a:ea typeface="SimSun" pitchFamily="2" charset="-122"/>
              </a:rPr>
              <a:t>(PPh</a:t>
            </a:r>
            <a:r>
              <a:rPr lang="en-US" altLang="zh-CN" sz="2400" baseline="-25000">
                <a:solidFill>
                  <a:srgbClr val="FFFFFF"/>
                </a:solidFill>
                <a:ea typeface="SimSun" pitchFamily="2" charset="-122"/>
              </a:rPr>
              <a:t>3</a:t>
            </a:r>
            <a:r>
              <a:rPr lang="en-US" altLang="zh-CN" sz="2400">
                <a:solidFill>
                  <a:srgbClr val="FFFFFF"/>
                </a:solidFill>
                <a:ea typeface="SimSun" pitchFamily="2" charset="-122"/>
              </a:rPr>
              <a:t>)</a:t>
            </a:r>
            <a:r>
              <a:rPr lang="en-US" altLang="zh-CN" sz="2400" baseline="-25000">
                <a:solidFill>
                  <a:srgbClr val="FFFFFF"/>
                </a:solidFill>
                <a:ea typeface="SimSun" pitchFamily="2" charset="-122"/>
              </a:rPr>
              <a:t>4</a:t>
            </a:r>
            <a:r>
              <a:rPr lang="en-US" altLang="zh-CN" sz="2400">
                <a:solidFill>
                  <a:srgbClr val="FFFFFF"/>
                </a:solidFill>
                <a:ea typeface="SimSun" pitchFamily="2" charset="-122"/>
              </a:rPr>
              <a:t>(SC12)</a:t>
            </a:r>
            <a:r>
              <a:rPr lang="en-US" altLang="zh-CN" sz="2400" baseline="-25000">
                <a:solidFill>
                  <a:srgbClr val="FFFFFF"/>
                </a:solidFill>
                <a:ea typeface="SimSun" pitchFamily="2" charset="-122"/>
              </a:rPr>
              <a:t>4</a:t>
            </a:r>
            <a:endParaRPr lang="en-US" sz="2400">
              <a:solidFill>
                <a:srgbClr val="FFFFFF"/>
              </a:solidFill>
              <a:ea typeface="SimSun" pitchFamily="2" charset="-122"/>
            </a:endParaRPr>
          </a:p>
        </p:txBody>
      </p:sp>
      <p:graphicFrame>
        <p:nvGraphicFramePr>
          <p:cNvPr id="194567" name="Object 7"/>
          <p:cNvGraphicFramePr>
            <a:graphicFrameLocks noChangeAspect="1"/>
          </p:cNvGraphicFramePr>
          <p:nvPr/>
        </p:nvGraphicFramePr>
        <p:xfrm>
          <a:off x="5867400" y="838200"/>
          <a:ext cx="2057400" cy="2016125"/>
        </p:xfrm>
        <a:graphic>
          <a:graphicData uri="http://schemas.openxmlformats.org/presentationml/2006/ole">
            <mc:AlternateContent xmlns:mc="http://schemas.openxmlformats.org/markup-compatibility/2006">
              <mc:Choice xmlns:v="urn:schemas-microsoft-com:vml" Requires="v">
                <p:oleObj spid="_x0000_s9275" r:id="rId6" imgW="1835483" imgH="1830962" progId="Photoshop.Image.7">
                  <p:embed/>
                </p:oleObj>
              </mc:Choice>
              <mc:Fallback>
                <p:oleObj r:id="rId6" imgW="1835483" imgH="1830962" progId="Photoshop.Image.7">
                  <p:embed/>
                  <p:pic>
                    <p:nvPicPr>
                      <p:cNvPr id="19456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838200"/>
                        <a:ext cx="2057400" cy="201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68" name="Text Box 8"/>
          <p:cNvSpPr txBox="1">
            <a:spLocks noChangeArrowheads="1"/>
          </p:cNvSpPr>
          <p:nvPr/>
        </p:nvSpPr>
        <p:spPr bwMode="auto">
          <a:xfrm>
            <a:off x="228600" y="64912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solidFill>
                  <a:srgbClr val="FFFFFF"/>
                </a:solidFill>
              </a:rPr>
              <a:t>Huiping Xu, Ray Twesten</a:t>
            </a:r>
          </a:p>
        </p:txBody>
      </p:sp>
    </p:spTree>
    <p:extLst>
      <p:ext uri="{BB962C8B-B14F-4D97-AF65-F5344CB8AC3E}">
        <p14:creationId xmlns:p14="http://schemas.microsoft.com/office/powerpoint/2010/main" val="4168091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endParaRPr lang="en-US"/>
          </a:p>
        </p:txBody>
      </p:sp>
      <p:sp>
        <p:nvSpPr>
          <p:cNvPr id="260099" name="Rectangle 3"/>
          <p:cNvSpPr>
            <a:spLocks noGrp="1" noChangeArrowheads="1"/>
          </p:cNvSpPr>
          <p:nvPr>
            <p:ph idx="1"/>
          </p:nvPr>
        </p:nvSpPr>
        <p:spPr/>
        <p:txBody>
          <a:bodyPr/>
          <a:lstStyle/>
          <a:p>
            <a:endParaRPr lang="en-US"/>
          </a:p>
        </p:txBody>
      </p:sp>
      <p:pic>
        <p:nvPicPr>
          <p:cNvPr id="260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200025"/>
            <a:ext cx="8607425" cy="645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54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in\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766" y="2065358"/>
            <a:ext cx="1612036" cy="1612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lin\Desktop\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714" y="2094386"/>
            <a:ext cx="1670094" cy="1670094"/>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25"/>
          <p:cNvSpPr>
            <a:spLocks noGrp="1"/>
          </p:cNvSpPr>
          <p:nvPr>
            <p:ph type="title"/>
          </p:nvPr>
        </p:nvSpPr>
        <p:spPr/>
        <p:txBody>
          <a:bodyPr/>
          <a:lstStyle/>
          <a:p>
            <a:r>
              <a:rPr lang="en-US" dirty="0"/>
              <a:t>Nanoparticle surfaces?</a:t>
            </a:r>
          </a:p>
        </p:txBody>
      </p:sp>
      <p:sp>
        <p:nvSpPr>
          <p:cNvPr id="28" name="TextBox 27"/>
          <p:cNvSpPr txBox="1"/>
          <p:nvPr/>
        </p:nvSpPr>
        <p:spPr>
          <a:xfrm>
            <a:off x="2361467" y="1712686"/>
            <a:ext cx="8650514" cy="400110"/>
          </a:xfrm>
          <a:prstGeom prst="rect">
            <a:avLst/>
          </a:prstGeom>
          <a:noFill/>
        </p:spPr>
        <p:txBody>
          <a:bodyPr wrap="square" rtlCol="0">
            <a:spAutoFit/>
          </a:bodyPr>
          <a:lstStyle/>
          <a:p>
            <a:r>
              <a:rPr lang="en-US" sz="2000" baseline="0" dirty="0"/>
              <a:t>Oleic Acid                    Acetic Acid</a:t>
            </a:r>
          </a:p>
        </p:txBody>
      </p:sp>
      <p:pic>
        <p:nvPicPr>
          <p:cNvPr id="1792002" name="Picture 2" descr="C:\Program Files (x86)\Apache Software Foundation\Apache2.2\WebPage\Research\Staff\yuyuan\portrait6.jpg"/>
          <p:cNvPicPr>
            <a:picLocks noChangeAspect="1" noChangeArrowheads="1"/>
          </p:cNvPicPr>
          <p:nvPr/>
        </p:nvPicPr>
        <p:blipFill rotWithShape="1">
          <a:blip r:embed="rId4">
            <a:extLst>
              <a:ext uri="{28A0092B-C50C-407E-A947-70E740481C1C}">
                <a14:useLocalDpi xmlns:a14="http://schemas.microsoft.com/office/drawing/2010/main" val="0"/>
              </a:ext>
            </a:extLst>
          </a:blip>
          <a:srcRect l="7893" t="11527" r="5089" b="8472"/>
          <a:stretch/>
        </p:blipFill>
        <p:spPr bwMode="auto">
          <a:xfrm>
            <a:off x="-13674" y="0"/>
            <a:ext cx="1474813" cy="17126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1959408" y="3521257"/>
            <a:ext cx="2194560" cy="2652035"/>
            <a:chOff x="624120" y="3521257"/>
            <a:chExt cx="2194560" cy="2652035"/>
          </a:xfrm>
        </p:grpSpPr>
        <p:pic>
          <p:nvPicPr>
            <p:cNvPr id="6" name="Picture 43" descr="C:\Users\lin\Desktop\largecrop.tif"/>
            <p:cNvPicPr>
              <a:picLocks noChangeAspect="1" noChangeArrowheads="1"/>
            </p:cNvPicPr>
            <p:nvPr/>
          </p:nvPicPr>
          <p:blipFill rotWithShape="1">
            <a:blip r:embed="rId5"/>
            <a:srcRect l="14422" r="62355" b="25717"/>
            <a:stretch/>
          </p:blipFill>
          <p:spPr bwMode="auto">
            <a:xfrm>
              <a:off x="624120" y="3521257"/>
              <a:ext cx="2194560" cy="2652035"/>
            </a:xfrm>
            <a:prstGeom prst="rect">
              <a:avLst/>
            </a:prstGeom>
            <a:noFill/>
            <a:ln w="9525">
              <a:noFill/>
              <a:miter lim="800000"/>
              <a:headEnd/>
              <a:tailEnd/>
            </a:ln>
          </p:spPr>
        </p:pic>
        <p:pic>
          <p:nvPicPr>
            <p:cNvPr id="9" name="Picture 3" descr="G:\glue20120726\Image # 22, F = 24Å, T = 72Å.tiff"/>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31000"/>
                      </a14:imgEffect>
                    </a14:imgLayer>
                  </a14:imgProps>
                </a:ext>
                <a:ext uri="{28A0092B-C50C-407E-A947-70E740481C1C}">
                  <a14:useLocalDpi xmlns:a14="http://schemas.microsoft.com/office/drawing/2010/main" val="0"/>
                </a:ext>
              </a:extLst>
            </a:blip>
            <a:srcRect l="-1530" t="11268" r="57594" b="37712"/>
            <a:stretch/>
          </p:blipFill>
          <p:spPr bwMode="auto">
            <a:xfrm rot="16200000">
              <a:off x="293017" y="4508847"/>
              <a:ext cx="2455804" cy="605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p:cNvSpPr txBox="1">
              <a:spLocks noChangeArrowheads="1"/>
            </p:cNvSpPr>
            <p:nvPr/>
          </p:nvSpPr>
          <p:spPr bwMode="auto">
            <a:xfrm>
              <a:off x="778017" y="3767190"/>
              <a:ext cx="866815" cy="420767"/>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1nm</a:t>
              </a:r>
            </a:p>
          </p:txBody>
        </p:sp>
        <p:cxnSp>
          <p:nvCxnSpPr>
            <p:cNvPr id="16" name="Straight Connector 10"/>
            <p:cNvCxnSpPr/>
            <p:nvPr/>
          </p:nvCxnSpPr>
          <p:spPr>
            <a:xfrm rot="5400000">
              <a:off x="1107048" y="3750042"/>
              <a:ext cx="0" cy="6127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520919" y="29028"/>
            <a:ext cx="7405189" cy="646331"/>
          </a:xfrm>
          <a:prstGeom prst="rect">
            <a:avLst/>
          </a:prstGeom>
          <a:noFill/>
        </p:spPr>
        <p:txBody>
          <a:bodyPr wrap="square" rtlCol="0">
            <a:spAutoFit/>
          </a:bodyPr>
          <a:lstStyle/>
          <a:p>
            <a:r>
              <a:rPr lang="en-US" sz="1800" baseline="0" dirty="0"/>
              <a:t>PRL </a:t>
            </a:r>
            <a:r>
              <a:rPr lang="en-US" sz="1800" b="1" baseline="0" dirty="0"/>
              <a:t>111, 156101 (2013)</a:t>
            </a:r>
          </a:p>
          <a:p>
            <a:r>
              <a:rPr lang="en-US" sz="1800" baseline="0" dirty="0"/>
              <a:t> </a:t>
            </a:r>
          </a:p>
        </p:txBody>
      </p:sp>
      <p:grpSp>
        <p:nvGrpSpPr>
          <p:cNvPr id="4" name="Group 3"/>
          <p:cNvGrpSpPr/>
          <p:nvPr/>
        </p:nvGrpSpPr>
        <p:grpSpPr>
          <a:xfrm>
            <a:off x="4500115" y="3515495"/>
            <a:ext cx="2194560" cy="2633157"/>
            <a:chOff x="4500115" y="3515495"/>
            <a:chExt cx="2194560" cy="2633157"/>
          </a:xfrm>
        </p:grpSpPr>
        <p:grpSp>
          <p:nvGrpSpPr>
            <p:cNvPr id="29" name="Group 28"/>
            <p:cNvGrpSpPr/>
            <p:nvPr/>
          </p:nvGrpSpPr>
          <p:grpSpPr>
            <a:xfrm>
              <a:off x="4500115" y="3515495"/>
              <a:ext cx="2194560" cy="2633157"/>
              <a:chOff x="2953680" y="3646121"/>
              <a:chExt cx="2194560" cy="2633157"/>
            </a:xfrm>
          </p:grpSpPr>
          <p:pic>
            <p:nvPicPr>
              <p:cNvPr id="12" name="Picture 3" descr="C:\Users\lin\Desktop\cropped.tif"/>
              <p:cNvPicPr>
                <a:picLocks noChangeAspect="1" noChangeArrowheads="1"/>
              </p:cNvPicPr>
              <p:nvPr/>
            </p:nvPicPr>
            <p:blipFill rotWithShape="1">
              <a:blip r:embed="rId8">
                <a:extLst>
                  <a:ext uri="{28A0092B-C50C-407E-A947-70E740481C1C}">
                    <a14:useLocalDpi xmlns:a14="http://schemas.microsoft.com/office/drawing/2010/main" val="0"/>
                  </a:ext>
                </a:extLst>
              </a:blip>
              <a:srcRect l="19484" r="48980"/>
              <a:stretch/>
            </p:blipFill>
            <p:spPr bwMode="auto">
              <a:xfrm>
                <a:off x="2953680" y="3646121"/>
                <a:ext cx="2194560" cy="263315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28"/>
              <p:cNvCxnSpPr/>
              <p:nvPr/>
            </p:nvCxnSpPr>
            <p:spPr>
              <a:xfrm>
                <a:off x="3054561" y="4112485"/>
                <a:ext cx="5820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31987" y="3806280"/>
                <a:ext cx="722483" cy="369332"/>
              </a:xfrm>
              <a:prstGeom prst="rect">
                <a:avLst/>
              </a:prstGeom>
              <a:noFill/>
            </p:spPr>
            <p:txBody>
              <a:bodyPr wrap="square" rtlCol="0">
                <a:spAutoFit/>
              </a:bodyPr>
              <a:lstStyle/>
              <a:p>
                <a:r>
                  <a:rPr lang="en-US" b="1" dirty="0">
                    <a:solidFill>
                      <a:schemeClr val="bg1"/>
                    </a:solidFill>
                  </a:rPr>
                  <a:t>1</a:t>
                </a:r>
                <a:r>
                  <a:rPr lang="en-US" altLang="zh-CN" b="1" dirty="0">
                    <a:solidFill>
                      <a:schemeClr val="bg1"/>
                    </a:solidFill>
                  </a:rPr>
                  <a:t>nm</a:t>
                </a:r>
                <a:endParaRPr lang="en-US" b="1" dirty="0">
                  <a:solidFill>
                    <a:schemeClr val="bg1"/>
                  </a:solidFill>
                </a:endParaRPr>
              </a:p>
            </p:txBody>
          </p:sp>
        </p:grpSp>
        <p:pic>
          <p:nvPicPr>
            <p:cNvPr id="27" name="Picture 6" descr="E:\negative\Image # 6, F = 30Å, T = 76Å.tif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817" t="938" r="1462" b="2671"/>
            <a:stretch/>
          </p:blipFill>
          <p:spPr bwMode="auto">
            <a:xfrm rot="5400000">
              <a:off x="4928342" y="4125127"/>
              <a:ext cx="1443677" cy="5774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17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9"/>
          <p:cNvSpPr>
            <a:spLocks noGrp="1"/>
          </p:cNvSpPr>
          <p:nvPr>
            <p:ph type="title" idx="4294967295"/>
          </p:nvPr>
        </p:nvSpPr>
        <p:spPr>
          <a:xfrm>
            <a:off x="0" y="190500"/>
            <a:ext cx="7772400" cy="1181100"/>
          </a:xfrm>
        </p:spPr>
        <p:txBody>
          <a:bodyPr/>
          <a:lstStyle/>
          <a:p>
            <a:pPr algn="l"/>
            <a:r>
              <a:rPr lang="en-US" sz="4000" dirty="0" err="1">
                <a:solidFill>
                  <a:srgbClr val="C00000"/>
                </a:solidFill>
                <a:ea typeface="Adobe 宋体 Std L"/>
                <a:cs typeface="Adobe 宋体 Std L"/>
              </a:rPr>
              <a:t>SrTiO</a:t>
            </a:r>
            <a:r>
              <a:rPr lang="en-US" sz="4000" baseline="-25000" dirty="0" err="1">
                <a:solidFill>
                  <a:srgbClr val="C00000"/>
                </a:solidFill>
                <a:ea typeface="Adobe 宋体 Std L"/>
                <a:cs typeface="Adobe 宋体 Std L"/>
              </a:rPr>
              <a:t>3</a:t>
            </a:r>
            <a:r>
              <a:rPr lang="en-US" sz="4000" dirty="0">
                <a:solidFill>
                  <a:srgbClr val="C00000"/>
                </a:solidFill>
                <a:ea typeface="Adobe 宋体 Std L"/>
                <a:cs typeface="Adobe 宋体 Std L"/>
              </a:rPr>
              <a:t> (001) surface</a:t>
            </a:r>
          </a:p>
        </p:txBody>
      </p:sp>
      <p:pic>
        <p:nvPicPr>
          <p:cNvPr id="327683" name="Picture 2" descr="C:\Users\lin\Desktop\cube surface\03-frame.tif"/>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526338" y="1704975"/>
            <a:ext cx="1617662" cy="1617663"/>
          </a:xfrm>
        </p:spPr>
      </p:pic>
      <p:pic>
        <p:nvPicPr>
          <p:cNvPr id="327684" name="Picture 43" descr="C:\Users\lin\Desktop\largecrop.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581400"/>
            <a:ext cx="83058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685" name="Group 12"/>
          <p:cNvGrpSpPr>
            <a:grpSpLocks/>
          </p:cNvGrpSpPr>
          <p:nvPr/>
        </p:nvGrpSpPr>
        <p:grpSpPr bwMode="auto">
          <a:xfrm>
            <a:off x="3833813" y="1371600"/>
            <a:ext cx="2643187" cy="1704975"/>
            <a:chOff x="3068529" y="1371600"/>
            <a:chExt cx="2643920" cy="1705583"/>
          </a:xfrm>
        </p:grpSpPr>
        <p:cxnSp>
          <p:nvCxnSpPr>
            <p:cNvPr id="24" name="Straight Arrow Connector 23"/>
            <p:cNvCxnSpPr/>
            <p:nvPr/>
          </p:nvCxnSpPr>
          <p:spPr>
            <a:xfrm>
              <a:off x="3324187" y="1741620"/>
              <a:ext cx="0" cy="455774"/>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75564" y="1933775"/>
              <a:ext cx="0" cy="457363"/>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7688" name="TextBox 1"/>
            <p:cNvSpPr txBox="1">
              <a:spLocks noChangeArrowheads="1"/>
            </p:cNvSpPr>
            <p:nvPr/>
          </p:nvSpPr>
          <p:spPr bwMode="auto">
            <a:xfrm>
              <a:off x="3068529" y="1371600"/>
              <a:ext cx="756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a:solidFill>
                    <a:srgbClr val="000000"/>
                  </a:solidFill>
                  <a:latin typeface="Calibri" pitchFamily="34" charset="0"/>
                </a:rPr>
                <a:t>[100]</a:t>
              </a:r>
            </a:p>
          </p:txBody>
        </p:sp>
        <p:sp>
          <p:nvSpPr>
            <p:cNvPr id="327689" name="TextBox 42"/>
            <p:cNvSpPr txBox="1">
              <a:spLocks noChangeArrowheads="1"/>
            </p:cNvSpPr>
            <p:nvPr/>
          </p:nvSpPr>
          <p:spPr bwMode="auto">
            <a:xfrm>
              <a:off x="4419600" y="1383723"/>
              <a:ext cx="756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a:solidFill>
                    <a:srgbClr val="000000"/>
                  </a:solidFill>
                  <a:latin typeface="Calibri" pitchFamily="34" charset="0"/>
                </a:rPr>
                <a:t>[110]</a:t>
              </a:r>
            </a:p>
          </p:txBody>
        </p:sp>
        <p:sp>
          <p:nvSpPr>
            <p:cNvPr id="6" name="Freeform 5"/>
            <p:cNvSpPr/>
            <p:nvPr/>
          </p:nvSpPr>
          <p:spPr>
            <a:xfrm>
              <a:off x="3324133" y="1828800"/>
              <a:ext cx="914400" cy="914400"/>
            </a:xfrm>
            <a:custGeom>
              <a:avLst/>
              <a:gdLst>
                <a:gd name="connsiteX0" fmla="*/ 5610 w 1380015"/>
                <a:gd name="connsiteY0" fmla="*/ 1147207 h 1380015"/>
                <a:gd name="connsiteX1" fmla="*/ 235612 w 1380015"/>
                <a:gd name="connsiteY1" fmla="*/ 1380015 h 1380015"/>
                <a:gd name="connsiteX2" fmla="*/ 1152817 w 1380015"/>
                <a:gd name="connsiteY2" fmla="*/ 1377210 h 1380015"/>
                <a:gd name="connsiteX3" fmla="*/ 1380015 w 1380015"/>
                <a:gd name="connsiteY3" fmla="*/ 1147207 h 1380015"/>
                <a:gd name="connsiteX4" fmla="*/ 1380015 w 1380015"/>
                <a:gd name="connsiteY4" fmla="*/ 224393 h 1380015"/>
                <a:gd name="connsiteX5" fmla="*/ 1158427 w 1380015"/>
                <a:gd name="connsiteY5" fmla="*/ 0 h 1380015"/>
                <a:gd name="connsiteX6" fmla="*/ 232807 w 1380015"/>
                <a:gd name="connsiteY6" fmla="*/ 0 h 1380015"/>
                <a:gd name="connsiteX7" fmla="*/ 0 w 1380015"/>
                <a:gd name="connsiteY7" fmla="*/ 232807 h 1380015"/>
                <a:gd name="connsiteX8" fmla="*/ 5610 w 1380015"/>
                <a:gd name="connsiteY8" fmla="*/ 1147207 h 138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015" h="1380015">
                  <a:moveTo>
                    <a:pt x="5610" y="1147207"/>
                  </a:moveTo>
                  <a:lnTo>
                    <a:pt x="235612" y="1380015"/>
                  </a:lnTo>
                  <a:lnTo>
                    <a:pt x="1152817" y="1377210"/>
                  </a:lnTo>
                  <a:lnTo>
                    <a:pt x="1380015" y="1147207"/>
                  </a:lnTo>
                  <a:lnTo>
                    <a:pt x="1380015" y="224393"/>
                  </a:lnTo>
                  <a:lnTo>
                    <a:pt x="1158427" y="0"/>
                  </a:lnTo>
                  <a:lnTo>
                    <a:pt x="232807" y="0"/>
                  </a:lnTo>
                  <a:lnTo>
                    <a:pt x="0" y="232807"/>
                  </a:lnTo>
                  <a:lnTo>
                    <a:pt x="5610" y="1147207"/>
                  </a:lnTo>
                  <a:close/>
                </a:path>
              </a:pathLst>
            </a:custGeom>
            <a:solidFill>
              <a:schemeClr val="bg1">
                <a:lumMod val="65000"/>
              </a:schemeClr>
            </a:solidFill>
            <a:ln>
              <a:noFill/>
            </a:ln>
            <a:scene3d>
              <a:camera prst="orthographicFront">
                <a:rot lat="16799957" lon="0" rev="0"/>
              </a:camera>
              <a:lightRig rig="threePt" dir="t"/>
            </a:scene3d>
            <a:sp3d>
              <a:bevelT w="0" h="825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
          <p:nvSpPr>
            <p:cNvPr id="51" name="Freeform 50"/>
            <p:cNvSpPr/>
            <p:nvPr/>
          </p:nvSpPr>
          <p:spPr>
            <a:xfrm>
              <a:off x="4798049" y="2162783"/>
              <a:ext cx="914400" cy="914400"/>
            </a:xfrm>
            <a:custGeom>
              <a:avLst/>
              <a:gdLst>
                <a:gd name="connsiteX0" fmla="*/ 5610 w 1380015"/>
                <a:gd name="connsiteY0" fmla="*/ 1147207 h 1380015"/>
                <a:gd name="connsiteX1" fmla="*/ 235612 w 1380015"/>
                <a:gd name="connsiteY1" fmla="*/ 1380015 h 1380015"/>
                <a:gd name="connsiteX2" fmla="*/ 1152817 w 1380015"/>
                <a:gd name="connsiteY2" fmla="*/ 1377210 h 1380015"/>
                <a:gd name="connsiteX3" fmla="*/ 1380015 w 1380015"/>
                <a:gd name="connsiteY3" fmla="*/ 1147207 h 1380015"/>
                <a:gd name="connsiteX4" fmla="*/ 1380015 w 1380015"/>
                <a:gd name="connsiteY4" fmla="*/ 224393 h 1380015"/>
                <a:gd name="connsiteX5" fmla="*/ 1158427 w 1380015"/>
                <a:gd name="connsiteY5" fmla="*/ 0 h 1380015"/>
                <a:gd name="connsiteX6" fmla="*/ 232807 w 1380015"/>
                <a:gd name="connsiteY6" fmla="*/ 0 h 1380015"/>
                <a:gd name="connsiteX7" fmla="*/ 0 w 1380015"/>
                <a:gd name="connsiteY7" fmla="*/ 232807 h 1380015"/>
                <a:gd name="connsiteX8" fmla="*/ 5610 w 1380015"/>
                <a:gd name="connsiteY8" fmla="*/ 1147207 h 138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015" h="1380015">
                  <a:moveTo>
                    <a:pt x="5610" y="1147207"/>
                  </a:moveTo>
                  <a:lnTo>
                    <a:pt x="235612" y="1380015"/>
                  </a:lnTo>
                  <a:lnTo>
                    <a:pt x="1152817" y="1377210"/>
                  </a:lnTo>
                  <a:lnTo>
                    <a:pt x="1380015" y="1147207"/>
                  </a:lnTo>
                  <a:lnTo>
                    <a:pt x="1380015" y="224393"/>
                  </a:lnTo>
                  <a:lnTo>
                    <a:pt x="1158427" y="0"/>
                  </a:lnTo>
                  <a:lnTo>
                    <a:pt x="232807" y="0"/>
                  </a:lnTo>
                  <a:lnTo>
                    <a:pt x="0" y="232807"/>
                  </a:lnTo>
                  <a:lnTo>
                    <a:pt x="5610" y="1147207"/>
                  </a:lnTo>
                  <a:close/>
                </a:path>
              </a:pathLst>
            </a:custGeom>
            <a:solidFill>
              <a:schemeClr val="bg1">
                <a:lumMod val="65000"/>
              </a:schemeClr>
            </a:solidFill>
            <a:ln>
              <a:noFill/>
            </a:ln>
            <a:scene3d>
              <a:camera prst="orthographicFront">
                <a:rot lat="423124" lon="426423" rev="18926288"/>
              </a:camera>
              <a:lightRig rig="threePt" dir="t"/>
            </a:scene3d>
            <a:sp3d>
              <a:bevelT w="0" h="825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grpSp>
      <p:sp>
        <p:nvSpPr>
          <p:cNvPr id="327692" name="TextBox 6"/>
          <p:cNvSpPr txBox="1">
            <a:spLocks noChangeArrowheads="1"/>
          </p:cNvSpPr>
          <p:nvPr/>
        </p:nvSpPr>
        <p:spPr bwMode="auto">
          <a:xfrm>
            <a:off x="1828800" y="3657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a:solidFill>
                  <a:srgbClr val="FFFFFF"/>
                </a:solidFill>
                <a:latin typeface="Calibri" pitchFamily="34" charset="0"/>
              </a:rPr>
              <a:t>thickness increase</a:t>
            </a:r>
          </a:p>
        </p:txBody>
      </p:sp>
      <p:cxnSp>
        <p:nvCxnSpPr>
          <p:cNvPr id="9" name="Straight Arrow Connector 8"/>
          <p:cNvCxnSpPr/>
          <p:nvPr/>
        </p:nvCxnSpPr>
        <p:spPr>
          <a:xfrm>
            <a:off x="1944688" y="4030663"/>
            <a:ext cx="3124200" cy="0"/>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838201" y="3732212"/>
            <a:ext cx="0" cy="6127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7695" name="TextBox 11"/>
          <p:cNvSpPr txBox="1">
            <a:spLocks noChangeArrowheads="1"/>
          </p:cNvSpPr>
          <p:nvPr/>
        </p:nvSpPr>
        <p:spPr bwMode="auto">
          <a:xfrm>
            <a:off x="531813" y="3733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b="1">
                <a:solidFill>
                  <a:srgbClr val="FFFFFF"/>
                </a:solidFill>
                <a:latin typeface="Calibri" pitchFamily="34" charset="0"/>
              </a:rPr>
              <a:t>1nm</a:t>
            </a:r>
          </a:p>
        </p:txBody>
      </p:sp>
      <p:grpSp>
        <p:nvGrpSpPr>
          <p:cNvPr id="327696" name="Group 51"/>
          <p:cNvGrpSpPr>
            <a:grpSpLocks/>
          </p:cNvGrpSpPr>
          <p:nvPr/>
        </p:nvGrpSpPr>
        <p:grpSpPr bwMode="auto">
          <a:xfrm>
            <a:off x="5410200" y="3554413"/>
            <a:ext cx="1314450" cy="1074737"/>
            <a:chOff x="0" y="56630"/>
            <a:chExt cx="1183760" cy="968710"/>
          </a:xfrm>
        </p:grpSpPr>
        <p:grpSp>
          <p:nvGrpSpPr>
            <p:cNvPr id="327697" name="Group 52"/>
            <p:cNvGrpSpPr>
              <a:grpSpLocks/>
            </p:cNvGrpSpPr>
            <p:nvPr/>
          </p:nvGrpSpPr>
          <p:grpSpPr bwMode="auto">
            <a:xfrm>
              <a:off x="0" y="56630"/>
              <a:ext cx="1183760" cy="968710"/>
              <a:chOff x="0" y="56630"/>
              <a:chExt cx="1183760" cy="968710"/>
            </a:xfrm>
          </p:grpSpPr>
          <p:cxnSp>
            <p:nvCxnSpPr>
              <p:cNvPr id="55" name="Straight Arrow Connector 54"/>
              <p:cNvCxnSpPr/>
              <p:nvPr/>
            </p:nvCxnSpPr>
            <p:spPr>
              <a:xfrm>
                <a:off x="268776" y="671911"/>
                <a:ext cx="54899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84503" y="133898"/>
                <a:ext cx="0" cy="54802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7700" name="TextBox 50"/>
              <p:cNvSpPr txBox="1">
                <a:spLocks noChangeArrowheads="1"/>
              </p:cNvSpPr>
              <p:nvPr/>
            </p:nvSpPr>
            <p:spPr bwMode="auto">
              <a:xfrm>
                <a:off x="599636" y="665435"/>
                <a:ext cx="450654" cy="2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sz="1000">
                    <a:solidFill>
                      <a:srgbClr val="FFFFFF"/>
                    </a:solidFill>
                    <a:latin typeface="Arial Black" pitchFamily="34" charset="0"/>
                    <a:ea typeface="MS PGothic" pitchFamily="34" charset="-128"/>
                    <a:cs typeface="Times New Roman" pitchFamily="18" charset="0"/>
                  </a:rPr>
                  <a:t>x</a:t>
                </a:r>
                <a:endParaRPr lang="en-US" sz="1200">
                  <a:solidFill>
                    <a:srgbClr val="000000"/>
                  </a:solidFill>
                  <a:latin typeface="Times New Roman" pitchFamily="18" charset="0"/>
                  <a:ea typeface="SimSun" pitchFamily="2" charset="-122"/>
                  <a:cs typeface="Times New Roman" pitchFamily="18" charset="0"/>
                </a:endParaRPr>
              </a:p>
            </p:txBody>
          </p:sp>
          <p:sp>
            <p:nvSpPr>
              <p:cNvPr id="327701" name="TextBox 51"/>
              <p:cNvSpPr txBox="1">
                <a:spLocks noChangeArrowheads="1"/>
              </p:cNvSpPr>
              <p:nvPr/>
            </p:nvSpPr>
            <p:spPr bwMode="auto">
              <a:xfrm>
                <a:off x="91784" y="111617"/>
                <a:ext cx="450654" cy="2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sz="1000">
                    <a:solidFill>
                      <a:srgbClr val="FFFFFF"/>
                    </a:solidFill>
                    <a:latin typeface="Arial Black" pitchFamily="34" charset="0"/>
                    <a:ea typeface="MS PGothic" pitchFamily="34" charset="-128"/>
                    <a:cs typeface="Times New Roman" pitchFamily="18" charset="0"/>
                  </a:rPr>
                  <a:t>y</a:t>
                </a:r>
                <a:endParaRPr lang="en-US" sz="1200">
                  <a:solidFill>
                    <a:srgbClr val="000000"/>
                  </a:solidFill>
                  <a:latin typeface="Times New Roman" pitchFamily="18" charset="0"/>
                  <a:ea typeface="SimSun" pitchFamily="2" charset="-122"/>
                  <a:cs typeface="Times New Roman" pitchFamily="18" charset="0"/>
                </a:endParaRPr>
              </a:p>
            </p:txBody>
          </p:sp>
          <p:sp>
            <p:nvSpPr>
              <p:cNvPr id="327702" name="TextBox 52"/>
              <p:cNvSpPr txBox="1">
                <a:spLocks noChangeArrowheads="1"/>
              </p:cNvSpPr>
              <p:nvPr/>
            </p:nvSpPr>
            <p:spPr bwMode="auto">
              <a:xfrm>
                <a:off x="268871" y="56630"/>
                <a:ext cx="831488" cy="2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sz="1000">
                    <a:solidFill>
                      <a:srgbClr val="FFFFFF"/>
                    </a:solidFill>
                    <a:latin typeface="Arial Black" pitchFamily="34" charset="0"/>
                    <a:ea typeface="MS PGothic" pitchFamily="34" charset="-128"/>
                    <a:cs typeface="Times New Roman" pitchFamily="18" charset="0"/>
                  </a:rPr>
                  <a:t>[001]</a:t>
                </a:r>
                <a:endParaRPr lang="en-US" sz="1200">
                  <a:solidFill>
                    <a:srgbClr val="000000"/>
                  </a:solidFill>
                  <a:latin typeface="Times New Roman" pitchFamily="18" charset="0"/>
                  <a:ea typeface="SimSun" pitchFamily="2" charset="-122"/>
                  <a:cs typeface="Times New Roman" pitchFamily="18" charset="0"/>
                </a:endParaRPr>
              </a:p>
            </p:txBody>
          </p:sp>
          <p:sp>
            <p:nvSpPr>
              <p:cNvPr id="327703" name="TextBox 53"/>
              <p:cNvSpPr txBox="1">
                <a:spLocks noChangeArrowheads="1"/>
              </p:cNvSpPr>
              <p:nvPr/>
            </p:nvSpPr>
            <p:spPr bwMode="auto">
              <a:xfrm>
                <a:off x="487117" y="484512"/>
                <a:ext cx="540785" cy="2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sz="1000">
                    <a:solidFill>
                      <a:srgbClr val="FFFFFF"/>
                    </a:solidFill>
                    <a:latin typeface="Arial Black" pitchFamily="34" charset="0"/>
                    <a:ea typeface="MS PGothic" pitchFamily="34" charset="-128"/>
                    <a:cs typeface="Times New Roman" pitchFamily="18" charset="0"/>
                  </a:rPr>
                  <a:t>[110]</a:t>
                </a:r>
                <a:endParaRPr lang="en-US" sz="1200">
                  <a:solidFill>
                    <a:srgbClr val="000000"/>
                  </a:solidFill>
                  <a:latin typeface="Times New Roman" pitchFamily="18" charset="0"/>
                  <a:ea typeface="SimSun" pitchFamily="2" charset="-122"/>
                  <a:cs typeface="Times New Roman" pitchFamily="18" charset="0"/>
                </a:endParaRPr>
              </a:p>
            </p:txBody>
          </p:sp>
          <p:sp>
            <p:nvSpPr>
              <p:cNvPr id="61" name="Oval 60"/>
              <p:cNvSpPr/>
              <p:nvPr/>
            </p:nvSpPr>
            <p:spPr>
              <a:xfrm>
                <a:off x="215879" y="596074"/>
                <a:ext cx="135817" cy="138796"/>
              </a:xfrm>
              <a:prstGeom prst="ellipse">
                <a:avLst/>
              </a:prstGeom>
              <a:solidFill>
                <a:schemeClr val="accent1">
                  <a:alpha val="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lnSpc>
                    <a:spcPct val="115000"/>
                  </a:lnSpc>
                  <a:spcAft>
                    <a:spcPts val="1000"/>
                  </a:spcAft>
                  <a:defRPr/>
                </a:pPr>
                <a:r>
                  <a:rPr lang="en-US" sz="1100">
                    <a:solidFill>
                      <a:srgbClr val="FFFFFF"/>
                    </a:solidFill>
                    <a:ea typeface="Times New Roman"/>
                    <a:cs typeface="Times New Roman"/>
                  </a:rPr>
                  <a:t> </a:t>
                </a:r>
                <a:endParaRPr lang="en-US" sz="1100">
                  <a:solidFill>
                    <a:srgbClr val="FFFFFF"/>
                  </a:solidFill>
                  <a:ea typeface="宋体"/>
                  <a:cs typeface="Times New Roman"/>
                </a:endParaRPr>
              </a:p>
            </p:txBody>
          </p:sp>
          <p:sp>
            <p:nvSpPr>
              <p:cNvPr id="327705" name="TextBox 55"/>
              <p:cNvSpPr txBox="1">
                <a:spLocks noChangeArrowheads="1"/>
              </p:cNvSpPr>
              <p:nvPr/>
            </p:nvSpPr>
            <p:spPr bwMode="auto">
              <a:xfrm>
                <a:off x="0" y="755094"/>
                <a:ext cx="602988" cy="2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pPr>
                <a:r>
                  <a:rPr lang="en-US" sz="1000">
                    <a:solidFill>
                      <a:srgbClr val="FFFFFF"/>
                    </a:solidFill>
                    <a:latin typeface="Arial Black" pitchFamily="34" charset="0"/>
                    <a:ea typeface="MS PGothic" pitchFamily="34" charset="-128"/>
                    <a:cs typeface="Times New Roman" pitchFamily="18" charset="0"/>
                  </a:rPr>
                  <a:t>[110]</a:t>
                </a:r>
                <a:endParaRPr lang="en-US" sz="1200">
                  <a:solidFill>
                    <a:srgbClr val="000000"/>
                  </a:solidFill>
                  <a:latin typeface="Times New Roman" pitchFamily="18" charset="0"/>
                  <a:ea typeface="SimSun" pitchFamily="2" charset="-122"/>
                  <a:cs typeface="Times New Roman" pitchFamily="18" charset="0"/>
                </a:endParaRPr>
              </a:p>
            </p:txBody>
          </p:sp>
          <p:cxnSp>
            <p:nvCxnSpPr>
              <p:cNvPr id="63" name="Straight Connector 62"/>
              <p:cNvCxnSpPr/>
              <p:nvPr/>
            </p:nvCxnSpPr>
            <p:spPr>
              <a:xfrm>
                <a:off x="1183760" y="464432"/>
                <a:ext cx="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a:off x="617614" y="493050"/>
              <a:ext cx="543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7708" name="TextBox 13"/>
          <p:cNvSpPr txBox="1">
            <a:spLocks noChangeArrowheads="1"/>
          </p:cNvSpPr>
          <p:nvPr/>
        </p:nvSpPr>
        <p:spPr bwMode="auto">
          <a:xfrm>
            <a:off x="174625" y="1911350"/>
            <a:ext cx="36591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400" fontAlgn="base">
              <a:spcBef>
                <a:spcPct val="0"/>
              </a:spcBef>
              <a:spcAft>
                <a:spcPct val="0"/>
              </a:spcAft>
              <a:buFont typeface="Arial" pitchFamily="34" charset="0"/>
              <a:buChar char="•"/>
            </a:pPr>
            <a:r>
              <a:rPr lang="en-US" sz="2000">
                <a:solidFill>
                  <a:srgbClr val="000000"/>
                </a:solidFill>
                <a:latin typeface="Calibri" pitchFamily="34" charset="0"/>
              </a:rPr>
              <a:t>Around 20 nm size</a:t>
            </a:r>
          </a:p>
          <a:p>
            <a:pPr defTabSz="914400" fontAlgn="base">
              <a:spcBef>
                <a:spcPct val="0"/>
              </a:spcBef>
              <a:spcAft>
                <a:spcPct val="0"/>
              </a:spcAft>
              <a:buFont typeface="Arial" pitchFamily="34" charset="0"/>
              <a:buChar char="•"/>
            </a:pPr>
            <a:r>
              <a:rPr lang="en-US" sz="2000">
                <a:solidFill>
                  <a:srgbClr val="000000"/>
                </a:solidFill>
                <a:latin typeface="Calibri" pitchFamily="34" charset="0"/>
              </a:rPr>
              <a:t>Surface is flat in projection</a:t>
            </a:r>
          </a:p>
          <a:p>
            <a:pPr defTabSz="914400" fontAlgn="base">
              <a:spcBef>
                <a:spcPct val="0"/>
              </a:spcBef>
              <a:spcAft>
                <a:spcPct val="0"/>
              </a:spcAft>
              <a:buFont typeface="Arial" pitchFamily="34" charset="0"/>
              <a:buChar char="•"/>
            </a:pPr>
            <a:endParaRPr lang="en-US">
              <a:solidFill>
                <a:srgbClr val="000000"/>
              </a:solidFill>
              <a:latin typeface="Calibri" pitchFamily="34" charset="0"/>
            </a:endParaRPr>
          </a:p>
        </p:txBody>
      </p:sp>
      <p:pic>
        <p:nvPicPr>
          <p:cNvPr id="2050" name="Picture 2" descr="C:\Users\lin\Desktop\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3" y="5440363"/>
            <a:ext cx="411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C:\Users\lin\Desktop\legend.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3765550"/>
            <a:ext cx="3730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08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箭头连接符 30"/>
          <p:cNvCxnSpPr/>
          <p:nvPr/>
        </p:nvCxnSpPr>
        <p:spPr>
          <a:xfrm>
            <a:off x="3546487" y="2926764"/>
            <a:ext cx="0" cy="21588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2682787" y="2926764"/>
            <a:ext cx="0" cy="21588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27"/>
          <p:cNvSpPr txBox="1"/>
          <p:nvPr/>
        </p:nvSpPr>
        <p:spPr>
          <a:xfrm>
            <a:off x="2372177" y="2569667"/>
            <a:ext cx="791790" cy="307777"/>
          </a:xfrm>
          <a:prstGeom prst="rect">
            <a:avLst/>
          </a:prstGeom>
          <a:noFill/>
        </p:spPr>
        <p:txBody>
          <a:bodyPr wrap="square" rtlCol="0">
            <a:spAutoFit/>
          </a:bodyPr>
          <a:lstStyle/>
          <a:p>
            <a:pPr marL="0" marR="0">
              <a:spcBef>
                <a:spcPts val="0"/>
              </a:spcBef>
              <a:spcAft>
                <a:spcPts val="0"/>
              </a:spcAft>
            </a:pPr>
            <a:r>
              <a:rPr lang="en-US" sz="1400" kern="1200" dirty="0">
                <a:solidFill>
                  <a:srgbClr val="FFFF00"/>
                </a:solidFill>
                <a:effectLst/>
                <a:ea typeface="宋体"/>
              </a:rPr>
              <a:t>Area 2</a:t>
            </a:r>
            <a:endParaRPr lang="en-US" sz="1200" dirty="0">
              <a:effectLst/>
              <a:ea typeface="宋体"/>
            </a:endParaRPr>
          </a:p>
        </p:txBody>
      </p:sp>
      <p:sp>
        <p:nvSpPr>
          <p:cNvPr id="34" name="TextBox 28"/>
          <p:cNvSpPr txBox="1"/>
          <p:nvPr/>
        </p:nvSpPr>
        <p:spPr>
          <a:xfrm>
            <a:off x="3177885" y="2569668"/>
            <a:ext cx="791790" cy="307777"/>
          </a:xfrm>
          <a:prstGeom prst="rect">
            <a:avLst/>
          </a:prstGeom>
          <a:noFill/>
        </p:spPr>
        <p:txBody>
          <a:bodyPr wrap="square" rtlCol="0">
            <a:spAutoFit/>
          </a:bodyPr>
          <a:lstStyle/>
          <a:p>
            <a:pPr marL="0" marR="0">
              <a:spcBef>
                <a:spcPts val="0"/>
              </a:spcBef>
              <a:spcAft>
                <a:spcPts val="0"/>
              </a:spcAft>
            </a:pPr>
            <a:r>
              <a:rPr lang="en-US" sz="1400" kern="1200" dirty="0">
                <a:solidFill>
                  <a:srgbClr val="FFFF00"/>
                </a:solidFill>
                <a:effectLst/>
                <a:ea typeface="宋体"/>
              </a:rPr>
              <a:t>Area 1</a:t>
            </a:r>
            <a:endParaRPr lang="en-US" sz="1200" dirty="0">
              <a:effectLst/>
              <a:ea typeface="宋体"/>
            </a:endParaRPr>
          </a:p>
        </p:txBody>
      </p:sp>
      <p:sp>
        <p:nvSpPr>
          <p:cNvPr id="2" name="Title 1"/>
          <p:cNvSpPr>
            <a:spLocks noGrp="1"/>
          </p:cNvSpPr>
          <p:nvPr>
            <p:ph type="title"/>
          </p:nvPr>
        </p:nvSpPr>
        <p:spPr>
          <a:xfrm>
            <a:off x="671285" y="132443"/>
            <a:ext cx="7772400" cy="1181100"/>
          </a:xfrm>
        </p:spPr>
        <p:txBody>
          <a:bodyPr/>
          <a:lstStyle/>
          <a:p>
            <a:r>
              <a:rPr lang="en-US" dirty="0"/>
              <a:t>Profile Imaging: Fit Bulk</a:t>
            </a:r>
          </a:p>
        </p:txBody>
      </p:sp>
      <p:pic>
        <p:nvPicPr>
          <p:cNvPr id="1799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17" y="2606514"/>
            <a:ext cx="5151499" cy="32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9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227" y="2050285"/>
            <a:ext cx="2117863" cy="404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2970" y="6226629"/>
            <a:ext cx="7881641" cy="462929"/>
          </a:xfrm>
          <a:prstGeom prst="rect">
            <a:avLst/>
          </a:prstGeom>
          <a:noFill/>
        </p:spPr>
        <p:txBody>
          <a:bodyPr wrap="square" rtlCol="0">
            <a:spAutoFit/>
          </a:bodyPr>
          <a:lstStyle/>
          <a:p>
            <a:r>
              <a:rPr lang="en-US" baseline="0" dirty="0"/>
              <a:t>ACAT at ANL                                                       Bulk Fit</a:t>
            </a:r>
          </a:p>
        </p:txBody>
      </p:sp>
      <p:cxnSp>
        <p:nvCxnSpPr>
          <p:cNvPr id="5" name="Straight Connector 4"/>
          <p:cNvCxnSpPr/>
          <p:nvPr/>
        </p:nvCxnSpPr>
        <p:spPr bwMode="auto">
          <a:xfrm flipV="1">
            <a:off x="2959768" y="2454442"/>
            <a:ext cx="3513221" cy="3031958"/>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2995863" y="5815758"/>
            <a:ext cx="3477126" cy="280237"/>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51422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Surfaces</a:t>
            </a:r>
          </a:p>
        </p:txBody>
      </p:sp>
      <p:pic>
        <p:nvPicPr>
          <p:cNvPr id="1801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017" y="1679308"/>
            <a:ext cx="6825339" cy="579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120" y="3553304"/>
            <a:ext cx="2374385" cy="2342169"/>
          </a:xfrm>
          <a:prstGeom prst="rect">
            <a:avLst/>
          </a:prstGeom>
          <a:noFill/>
        </p:spPr>
        <p:txBody>
          <a:bodyPr wrap="square" rtlCol="0">
            <a:spAutoFit/>
          </a:bodyPr>
          <a:lstStyle/>
          <a:p>
            <a:r>
              <a:rPr lang="en-US" baseline="0" dirty="0"/>
              <a:t>DFT positions (PBEsol) used in </a:t>
            </a:r>
            <a:r>
              <a:rPr lang="en-US" baseline="0" dirty="0" err="1"/>
              <a:t>multislice</a:t>
            </a:r>
            <a:endParaRPr lang="en-US" baseline="0" dirty="0"/>
          </a:p>
          <a:p>
            <a:endParaRPr lang="en-US" baseline="0" dirty="0"/>
          </a:p>
          <a:p>
            <a:r>
              <a:rPr lang="en-US" baseline="0" dirty="0"/>
              <a:t>Can use DFT potentials as well</a:t>
            </a:r>
          </a:p>
        </p:txBody>
      </p:sp>
      <p:sp>
        <p:nvSpPr>
          <p:cNvPr id="3" name="TextBox 2"/>
          <p:cNvSpPr txBox="1"/>
          <p:nvPr/>
        </p:nvSpPr>
        <p:spPr>
          <a:xfrm>
            <a:off x="-26506" y="1698176"/>
            <a:ext cx="2320119" cy="461665"/>
          </a:xfrm>
          <a:prstGeom prst="rect">
            <a:avLst/>
          </a:prstGeom>
          <a:noFill/>
        </p:spPr>
        <p:txBody>
          <a:bodyPr wrap="square" rtlCol="0">
            <a:spAutoFit/>
          </a:bodyPr>
          <a:lstStyle/>
          <a:p>
            <a:r>
              <a:rPr lang="en-US" baseline="0" dirty="0"/>
              <a:t>MacTempas</a:t>
            </a:r>
          </a:p>
        </p:txBody>
      </p:sp>
      <p:sp>
        <p:nvSpPr>
          <p:cNvPr id="5" name="Rectangle 4"/>
          <p:cNvSpPr/>
          <p:nvPr/>
        </p:nvSpPr>
        <p:spPr bwMode="auto">
          <a:xfrm>
            <a:off x="7077694" y="4706134"/>
            <a:ext cx="950025" cy="200342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pic>
        <p:nvPicPr>
          <p:cNvPr id="180633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32000"/>
                    </a14:imgEffect>
                  </a14:imgLayer>
                </a14:imgProps>
              </a:ext>
              <a:ext uri="{28A0092B-C50C-407E-A947-70E740481C1C}">
                <a14:useLocalDpi xmlns:a14="http://schemas.microsoft.com/office/drawing/2010/main" val="0"/>
              </a:ext>
            </a:extLst>
          </a:blip>
          <a:srcRect/>
          <a:stretch>
            <a:fillRect/>
          </a:stretch>
        </p:blipFill>
        <p:spPr bwMode="auto">
          <a:xfrm>
            <a:off x="7290787" y="4765509"/>
            <a:ext cx="618197" cy="183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www.totalresolution.com/image18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1" y="0"/>
            <a:ext cx="1738478" cy="143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31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en-US" dirty="0"/>
              <a:t>Nanoparticle surfaces</a:t>
            </a:r>
          </a:p>
        </p:txBody>
      </p:sp>
      <p:sp>
        <p:nvSpPr>
          <p:cNvPr id="28" name="TextBox 27"/>
          <p:cNvSpPr txBox="1"/>
          <p:nvPr/>
        </p:nvSpPr>
        <p:spPr>
          <a:xfrm>
            <a:off x="1520919" y="1954199"/>
            <a:ext cx="8650514" cy="584775"/>
          </a:xfrm>
          <a:prstGeom prst="rect">
            <a:avLst/>
          </a:prstGeom>
          <a:noFill/>
        </p:spPr>
        <p:txBody>
          <a:bodyPr wrap="square" rtlCol="0">
            <a:spAutoFit/>
          </a:bodyPr>
          <a:lstStyle/>
          <a:p>
            <a:r>
              <a:rPr lang="en-US" sz="3200" baseline="0" dirty="0"/>
              <a:t>Oleic Acid                    Acetic Acid</a:t>
            </a:r>
          </a:p>
        </p:txBody>
      </p:sp>
      <p:pic>
        <p:nvPicPr>
          <p:cNvPr id="1792002" name="Picture 2" descr="C:\Program Files (x86)\Apache Software Foundation\Apache2.2\WebPage\Research\Staff\yuyuan\portrait6.jpg"/>
          <p:cNvPicPr>
            <a:picLocks noChangeAspect="1" noChangeArrowheads="1"/>
          </p:cNvPicPr>
          <p:nvPr/>
        </p:nvPicPr>
        <p:blipFill rotWithShape="1">
          <a:blip r:embed="rId2">
            <a:extLst>
              <a:ext uri="{28A0092B-C50C-407E-A947-70E740481C1C}">
                <a14:useLocalDpi xmlns:a14="http://schemas.microsoft.com/office/drawing/2010/main" val="0"/>
              </a:ext>
            </a:extLst>
          </a:blip>
          <a:srcRect l="7893" t="11527" r="5089" b="8472"/>
          <a:stretch/>
        </p:blipFill>
        <p:spPr bwMode="auto">
          <a:xfrm>
            <a:off x="-13674" y="0"/>
            <a:ext cx="1474813" cy="17126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a:grpSpLocks noChangeAspect="1"/>
          </p:cNvGrpSpPr>
          <p:nvPr/>
        </p:nvGrpSpPr>
        <p:grpSpPr>
          <a:xfrm>
            <a:off x="1116132" y="2701180"/>
            <a:ext cx="3196830" cy="3780000"/>
            <a:chOff x="624120" y="3521257"/>
            <a:chExt cx="2641588" cy="3123500"/>
          </a:xfrm>
        </p:grpSpPr>
        <p:pic>
          <p:nvPicPr>
            <p:cNvPr id="6" name="Picture 43" descr="C:\Users\lin\Desktop\largecrop.tif"/>
            <p:cNvPicPr>
              <a:picLocks noChangeAspect="1" noChangeArrowheads="1"/>
            </p:cNvPicPr>
            <p:nvPr/>
          </p:nvPicPr>
          <p:blipFill rotWithShape="1">
            <a:blip r:embed="rId3"/>
            <a:srcRect l="14422" r="62355" b="25717"/>
            <a:stretch/>
          </p:blipFill>
          <p:spPr bwMode="auto">
            <a:xfrm>
              <a:off x="624120" y="3521257"/>
              <a:ext cx="2194560" cy="2652035"/>
            </a:xfrm>
            <a:prstGeom prst="rect">
              <a:avLst/>
            </a:prstGeom>
            <a:noFill/>
            <a:ln w="9525">
              <a:noFill/>
              <a:miter lim="800000"/>
              <a:headEnd/>
              <a:tailEnd/>
            </a:ln>
          </p:spPr>
        </p:pic>
        <p:pic>
          <p:nvPicPr>
            <p:cNvPr id="9" name="Picture 3" descr="G:\glue20120726\Image # 22, F = 24Å, T = 72Å.tif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31000"/>
                      </a14:imgEffect>
                    </a14:imgLayer>
                  </a14:imgProps>
                </a:ext>
                <a:ext uri="{28A0092B-C50C-407E-A947-70E740481C1C}">
                  <a14:useLocalDpi xmlns:a14="http://schemas.microsoft.com/office/drawing/2010/main" val="0"/>
                </a:ext>
              </a:extLst>
            </a:blip>
            <a:srcRect l="-1530" t="11268" r="57594" b="37712"/>
            <a:stretch/>
          </p:blipFill>
          <p:spPr bwMode="auto">
            <a:xfrm rot="16200000">
              <a:off x="293017" y="4508847"/>
              <a:ext cx="2455804" cy="605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p:cNvSpPr txBox="1">
              <a:spLocks noChangeArrowheads="1"/>
            </p:cNvSpPr>
            <p:nvPr/>
          </p:nvSpPr>
          <p:spPr bwMode="auto">
            <a:xfrm>
              <a:off x="778017" y="3767190"/>
              <a:ext cx="866815" cy="420767"/>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1nm</a:t>
              </a:r>
            </a:p>
          </p:txBody>
        </p:sp>
        <p:cxnSp>
          <p:nvCxnSpPr>
            <p:cNvPr id="16" name="Straight Connector 10"/>
            <p:cNvCxnSpPr/>
            <p:nvPr/>
          </p:nvCxnSpPr>
          <p:spPr>
            <a:xfrm rot="5400000">
              <a:off x="1107048" y="3750042"/>
              <a:ext cx="0" cy="6127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43428" y="6183092"/>
              <a:ext cx="2322280" cy="461665"/>
            </a:xfrm>
            <a:prstGeom prst="rect">
              <a:avLst/>
            </a:prstGeom>
            <a:noFill/>
          </p:spPr>
          <p:txBody>
            <a:bodyPr wrap="square" rtlCol="0">
              <a:spAutoFit/>
            </a:bodyPr>
            <a:lstStyle/>
            <a:p>
              <a:r>
                <a:rPr lang="en-US" baseline="0" dirty="0"/>
                <a:t>SrO surface</a:t>
              </a:r>
            </a:p>
          </p:txBody>
        </p:sp>
      </p:grpSp>
      <p:sp>
        <p:nvSpPr>
          <p:cNvPr id="21" name="TextBox 20"/>
          <p:cNvSpPr txBox="1"/>
          <p:nvPr/>
        </p:nvSpPr>
        <p:spPr>
          <a:xfrm>
            <a:off x="1520919" y="29028"/>
            <a:ext cx="7405189" cy="646331"/>
          </a:xfrm>
          <a:prstGeom prst="rect">
            <a:avLst/>
          </a:prstGeom>
          <a:noFill/>
        </p:spPr>
        <p:txBody>
          <a:bodyPr wrap="square" rtlCol="0">
            <a:spAutoFit/>
          </a:bodyPr>
          <a:lstStyle/>
          <a:p>
            <a:r>
              <a:rPr lang="en-US" sz="1800" baseline="0" dirty="0"/>
              <a:t>PRL </a:t>
            </a:r>
            <a:r>
              <a:rPr lang="en-US" sz="1800" b="1" baseline="0" dirty="0"/>
              <a:t>111, 156101 (2013)</a:t>
            </a:r>
          </a:p>
          <a:p>
            <a:r>
              <a:rPr lang="en-US" sz="1800" baseline="0" dirty="0"/>
              <a:t> </a:t>
            </a:r>
          </a:p>
        </p:txBody>
      </p:sp>
      <p:grpSp>
        <p:nvGrpSpPr>
          <p:cNvPr id="4" name="Group 3"/>
          <p:cNvGrpSpPr>
            <a:grpSpLocks noChangeAspect="1"/>
          </p:cNvGrpSpPr>
          <p:nvPr/>
        </p:nvGrpSpPr>
        <p:grpSpPr>
          <a:xfrm>
            <a:off x="5048776" y="2707443"/>
            <a:ext cx="3275895" cy="3780000"/>
            <a:chOff x="4500115" y="3515495"/>
            <a:chExt cx="2735887" cy="3156898"/>
          </a:xfrm>
        </p:grpSpPr>
        <p:grpSp>
          <p:nvGrpSpPr>
            <p:cNvPr id="41" name="Group 40"/>
            <p:cNvGrpSpPr/>
            <p:nvPr/>
          </p:nvGrpSpPr>
          <p:grpSpPr>
            <a:xfrm>
              <a:off x="4500115" y="3515495"/>
              <a:ext cx="2735887" cy="3156898"/>
              <a:chOff x="3156876" y="3515495"/>
              <a:chExt cx="2735887" cy="3156898"/>
            </a:xfrm>
          </p:grpSpPr>
          <p:grpSp>
            <p:nvGrpSpPr>
              <p:cNvPr id="29" name="Group 28"/>
              <p:cNvGrpSpPr/>
              <p:nvPr/>
            </p:nvGrpSpPr>
            <p:grpSpPr>
              <a:xfrm>
                <a:off x="3156876" y="3515495"/>
                <a:ext cx="2194560" cy="2633157"/>
                <a:chOff x="2953680" y="3646121"/>
                <a:chExt cx="2194560" cy="2633157"/>
              </a:xfrm>
            </p:grpSpPr>
            <p:pic>
              <p:nvPicPr>
                <p:cNvPr id="12" name="Picture 3" descr="C:\Users\lin\Desktop\cropped.tif"/>
                <p:cNvPicPr>
                  <a:picLocks noChangeAspect="1" noChangeArrowheads="1"/>
                </p:cNvPicPr>
                <p:nvPr/>
              </p:nvPicPr>
              <p:blipFill rotWithShape="1">
                <a:blip r:embed="rId6">
                  <a:extLst>
                    <a:ext uri="{28A0092B-C50C-407E-A947-70E740481C1C}">
                      <a14:useLocalDpi xmlns:a14="http://schemas.microsoft.com/office/drawing/2010/main" val="0"/>
                    </a:ext>
                  </a:extLst>
                </a:blip>
                <a:srcRect l="19484" r="48980"/>
                <a:stretch/>
              </p:blipFill>
              <p:spPr bwMode="auto">
                <a:xfrm>
                  <a:off x="2953680" y="3646121"/>
                  <a:ext cx="2194560" cy="263315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28"/>
                <p:cNvCxnSpPr/>
                <p:nvPr/>
              </p:nvCxnSpPr>
              <p:spPr>
                <a:xfrm>
                  <a:off x="3054561" y="4112485"/>
                  <a:ext cx="5820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31987" y="3806280"/>
                  <a:ext cx="722483" cy="369332"/>
                </a:xfrm>
                <a:prstGeom prst="rect">
                  <a:avLst/>
                </a:prstGeom>
                <a:noFill/>
              </p:spPr>
              <p:txBody>
                <a:bodyPr wrap="square" rtlCol="0">
                  <a:spAutoFit/>
                </a:bodyPr>
                <a:lstStyle/>
                <a:p>
                  <a:r>
                    <a:rPr lang="en-US" b="1" dirty="0">
                      <a:solidFill>
                        <a:schemeClr val="bg1"/>
                      </a:solidFill>
                    </a:rPr>
                    <a:t>1</a:t>
                  </a:r>
                  <a:r>
                    <a:rPr lang="en-US" altLang="zh-CN" b="1" dirty="0">
                      <a:solidFill>
                        <a:schemeClr val="bg1"/>
                      </a:solidFill>
                    </a:rPr>
                    <a:t>nm</a:t>
                  </a:r>
                  <a:endParaRPr lang="en-US" b="1" dirty="0">
                    <a:solidFill>
                      <a:schemeClr val="bg1"/>
                    </a:solidFill>
                  </a:endParaRPr>
                </a:p>
              </p:txBody>
            </p:sp>
          </p:grpSp>
          <p:sp>
            <p:nvSpPr>
              <p:cNvPr id="38" name="TextBox 37"/>
              <p:cNvSpPr txBox="1"/>
              <p:nvPr/>
            </p:nvSpPr>
            <p:spPr>
              <a:xfrm>
                <a:off x="3643072" y="6210728"/>
                <a:ext cx="2249691" cy="461665"/>
              </a:xfrm>
              <a:prstGeom prst="rect">
                <a:avLst/>
              </a:prstGeom>
              <a:noFill/>
            </p:spPr>
            <p:txBody>
              <a:bodyPr wrap="square" rtlCol="0">
                <a:spAutoFit/>
              </a:bodyPr>
              <a:lstStyle/>
              <a:p>
                <a:r>
                  <a:rPr lang="en-US" baseline="0" dirty="0"/>
                  <a:t>TiO</a:t>
                </a:r>
                <a:r>
                  <a:rPr lang="en-US" baseline="-25000" dirty="0"/>
                  <a:t>2</a:t>
                </a:r>
                <a:r>
                  <a:rPr lang="en-US" baseline="0" dirty="0"/>
                  <a:t> DL</a:t>
                </a:r>
              </a:p>
            </p:txBody>
          </p:sp>
        </p:grpSp>
        <p:pic>
          <p:nvPicPr>
            <p:cNvPr id="27" name="Picture 6" descr="E:\negative\Image # 6, F = 30Å, T = 76Å.tif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817" t="938" r="1462" b="2671"/>
            <a:stretch/>
          </p:blipFill>
          <p:spPr bwMode="auto">
            <a:xfrm rot="5400000">
              <a:off x="4928342" y="4125127"/>
              <a:ext cx="1443677" cy="5774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4667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r>
              <a:rPr lang="en-US" dirty="0"/>
              <a:t>Nanoparticle surfaces?</a:t>
            </a:r>
          </a:p>
        </p:txBody>
      </p:sp>
      <p:pic>
        <p:nvPicPr>
          <p:cNvPr id="1792002" name="Picture 2" descr="C:\Program Files (x86)\Apache Software Foundation\Apache2.2\WebPage\Research\Staff\yuyuan\portrait6.jpg"/>
          <p:cNvPicPr>
            <a:picLocks noChangeAspect="1" noChangeArrowheads="1"/>
          </p:cNvPicPr>
          <p:nvPr/>
        </p:nvPicPr>
        <p:blipFill rotWithShape="1">
          <a:blip r:embed="rId2">
            <a:extLst>
              <a:ext uri="{28A0092B-C50C-407E-A947-70E740481C1C}">
                <a14:useLocalDpi xmlns:a14="http://schemas.microsoft.com/office/drawing/2010/main" val="0"/>
              </a:ext>
            </a:extLst>
          </a:blip>
          <a:srcRect l="7893" t="11527" r="5089" b="8472"/>
          <a:stretch/>
        </p:blipFill>
        <p:spPr bwMode="auto">
          <a:xfrm>
            <a:off x="-13674" y="0"/>
            <a:ext cx="1474813" cy="17126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163439" y="2437718"/>
            <a:ext cx="3877264" cy="3887043"/>
            <a:chOff x="624120" y="3521257"/>
            <a:chExt cx="2641588" cy="3123500"/>
          </a:xfrm>
        </p:grpSpPr>
        <p:pic>
          <p:nvPicPr>
            <p:cNvPr id="6" name="Picture 43" descr="C:\Users\lin\Desktop\largecrop.tif"/>
            <p:cNvPicPr>
              <a:picLocks noChangeAspect="1" noChangeArrowheads="1"/>
            </p:cNvPicPr>
            <p:nvPr/>
          </p:nvPicPr>
          <p:blipFill rotWithShape="1">
            <a:blip r:embed="rId3"/>
            <a:srcRect l="14422" r="62355" b="25717"/>
            <a:stretch/>
          </p:blipFill>
          <p:spPr bwMode="auto">
            <a:xfrm>
              <a:off x="624120" y="3521257"/>
              <a:ext cx="2194560" cy="2652035"/>
            </a:xfrm>
            <a:prstGeom prst="rect">
              <a:avLst/>
            </a:prstGeom>
            <a:noFill/>
            <a:ln w="9525">
              <a:noFill/>
              <a:miter lim="800000"/>
              <a:headEnd/>
              <a:tailEnd/>
            </a:ln>
          </p:spPr>
        </p:pic>
        <p:pic>
          <p:nvPicPr>
            <p:cNvPr id="9" name="Picture 3" descr="G:\glue20120726\Image # 22, F = 24Å, T = 72Å.tif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31000"/>
                      </a14:imgEffect>
                    </a14:imgLayer>
                  </a14:imgProps>
                </a:ext>
                <a:ext uri="{28A0092B-C50C-407E-A947-70E740481C1C}">
                  <a14:useLocalDpi xmlns:a14="http://schemas.microsoft.com/office/drawing/2010/main" val="0"/>
                </a:ext>
              </a:extLst>
            </a:blip>
            <a:srcRect l="-1530" t="11268" r="57594" b="37712"/>
            <a:stretch/>
          </p:blipFill>
          <p:spPr bwMode="auto">
            <a:xfrm rot="16200000">
              <a:off x="293017" y="4511698"/>
              <a:ext cx="2455804" cy="605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p:cNvSpPr txBox="1">
              <a:spLocks noChangeArrowheads="1"/>
            </p:cNvSpPr>
            <p:nvPr/>
          </p:nvSpPr>
          <p:spPr bwMode="auto">
            <a:xfrm>
              <a:off x="778017" y="3767190"/>
              <a:ext cx="866815" cy="420767"/>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1nm</a:t>
              </a:r>
            </a:p>
          </p:txBody>
        </p:sp>
        <p:cxnSp>
          <p:nvCxnSpPr>
            <p:cNvPr id="16" name="Straight Connector 10"/>
            <p:cNvCxnSpPr/>
            <p:nvPr/>
          </p:nvCxnSpPr>
          <p:spPr>
            <a:xfrm rot="5400000">
              <a:off x="1107048" y="3750042"/>
              <a:ext cx="0" cy="6127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43428" y="6183092"/>
              <a:ext cx="2322280" cy="461665"/>
            </a:xfrm>
            <a:prstGeom prst="rect">
              <a:avLst/>
            </a:prstGeom>
            <a:noFill/>
          </p:spPr>
          <p:txBody>
            <a:bodyPr wrap="square" rtlCol="0">
              <a:spAutoFit/>
            </a:bodyPr>
            <a:lstStyle/>
            <a:p>
              <a:r>
                <a:rPr lang="en-US" baseline="0" dirty="0"/>
                <a:t>SrO surface</a:t>
              </a:r>
            </a:p>
          </p:txBody>
        </p:sp>
      </p:grpSp>
      <p:sp>
        <p:nvSpPr>
          <p:cNvPr id="4" name="TextBox 3"/>
          <p:cNvSpPr txBox="1"/>
          <p:nvPr/>
        </p:nvSpPr>
        <p:spPr>
          <a:xfrm>
            <a:off x="810816" y="6313717"/>
            <a:ext cx="7259125" cy="461665"/>
          </a:xfrm>
          <a:prstGeom prst="rect">
            <a:avLst/>
          </a:prstGeom>
          <a:noFill/>
        </p:spPr>
        <p:txBody>
          <a:bodyPr wrap="square" rtlCol="0">
            <a:spAutoFit/>
          </a:bodyPr>
          <a:lstStyle/>
          <a:p>
            <a:r>
              <a:rPr lang="en-US" baseline="0" dirty="0"/>
              <a:t>Precision good enough – functional matters!</a:t>
            </a:r>
          </a:p>
        </p:txBody>
      </p:sp>
      <p:graphicFrame>
        <p:nvGraphicFramePr>
          <p:cNvPr id="24" name="图表 3"/>
          <p:cNvGraphicFramePr>
            <a:graphicFrameLocks/>
          </p:cNvGraphicFramePr>
          <p:nvPr>
            <p:extLst/>
          </p:nvPr>
        </p:nvGraphicFramePr>
        <p:xfrm>
          <a:off x="2655716" y="2292313"/>
          <a:ext cx="6840760" cy="4032448"/>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Arrow Connector 2"/>
          <p:cNvCxnSpPr/>
          <p:nvPr/>
        </p:nvCxnSpPr>
        <p:spPr bwMode="auto">
          <a:xfrm flipV="1">
            <a:off x="4223657" y="2133600"/>
            <a:ext cx="827314" cy="14514"/>
          </a:xfrm>
          <a:prstGeom prst="straightConnector1">
            <a:avLst/>
          </a:prstGeom>
          <a:solidFill>
            <a:schemeClr val="accent1"/>
          </a:solidFill>
          <a:ln w="12699"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4040703" y="1816817"/>
            <a:ext cx="1714881" cy="338554"/>
          </a:xfrm>
          <a:prstGeom prst="rect">
            <a:avLst/>
          </a:prstGeom>
          <a:noFill/>
        </p:spPr>
        <p:txBody>
          <a:bodyPr wrap="square" rtlCol="0">
            <a:spAutoFit/>
          </a:bodyPr>
          <a:lstStyle/>
          <a:p>
            <a:r>
              <a:rPr lang="en-US" dirty="0"/>
              <a:t>To Bulk</a:t>
            </a:r>
          </a:p>
        </p:txBody>
      </p:sp>
      <p:sp>
        <p:nvSpPr>
          <p:cNvPr id="15" name="TextBox 14"/>
          <p:cNvSpPr txBox="1"/>
          <p:nvPr/>
        </p:nvSpPr>
        <p:spPr>
          <a:xfrm>
            <a:off x="1520919" y="29028"/>
            <a:ext cx="7405189" cy="646331"/>
          </a:xfrm>
          <a:prstGeom prst="rect">
            <a:avLst/>
          </a:prstGeom>
          <a:noFill/>
        </p:spPr>
        <p:txBody>
          <a:bodyPr wrap="square" rtlCol="0">
            <a:spAutoFit/>
          </a:bodyPr>
          <a:lstStyle/>
          <a:p>
            <a:r>
              <a:rPr lang="en-US" sz="1800" baseline="0" dirty="0"/>
              <a:t>PRL </a:t>
            </a:r>
            <a:r>
              <a:rPr lang="en-US" sz="1800" b="1" baseline="0" dirty="0"/>
              <a:t>111, 156101 (2013)</a:t>
            </a:r>
          </a:p>
          <a:p>
            <a:r>
              <a:rPr lang="en-US" sz="1800" baseline="0" dirty="0"/>
              <a:t> </a:t>
            </a:r>
          </a:p>
        </p:txBody>
      </p:sp>
      <p:pic>
        <p:nvPicPr>
          <p:cNvPr id="17" name="Picture 14" descr="wien2k_logo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4038" y="5784850"/>
            <a:ext cx="703262" cy="78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780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extLst/>
          </p:nvPr>
        </p:nvGraphicFramePr>
        <p:xfrm>
          <a:off x="0" y="366713"/>
          <a:ext cx="9144000" cy="6097588"/>
        </p:xfrm>
        <a:graphic>
          <a:graphicData uri="http://schemas.openxmlformats.org/presentationml/2006/ole">
            <mc:AlternateContent xmlns:mc="http://schemas.openxmlformats.org/markup-compatibility/2006">
              <mc:Choice xmlns:v="urn:schemas-microsoft-com:vml" Requires="v">
                <p:oleObj spid="_x0000_s1083" name="Photo Editor Photo" r:id="rId4" imgW="7314286" imgH="4877481" progId="MSPhotoEd.3">
                  <p:embed/>
                </p:oleObj>
              </mc:Choice>
              <mc:Fallback>
                <p:oleObj name="Photo Editor Photo" r:id="rId4" imgW="7314286" imgH="4877481" progId="MSPhotoEd.3">
                  <p:embed/>
                  <p:pic>
                    <p:nvPicPr>
                      <p:cNvPr id="53250" name="Object 2"/>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0" y="366713"/>
                        <a:ext cx="91440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Oval 1"/>
          <p:cNvSpPr/>
          <p:nvPr/>
        </p:nvSpPr>
        <p:spPr>
          <a:xfrm>
            <a:off x="4047744" y="2731008"/>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31" tIns="45567" rIns="91131" bIns="45567" spcCol="0" rtlCol="0" anchor="ctr"/>
          <a:lstStyle/>
          <a:p>
            <a:pPr algn="ctr"/>
            <a:endParaRPr lang="en-US"/>
          </a:p>
        </p:txBody>
      </p:sp>
      <p:sp>
        <p:nvSpPr>
          <p:cNvPr id="7" name="Oval 6"/>
          <p:cNvSpPr/>
          <p:nvPr/>
        </p:nvSpPr>
        <p:spPr>
          <a:xfrm>
            <a:off x="4992624" y="1469136"/>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31" tIns="45567" rIns="91131" bIns="45567" spcCol="0" rtlCol="0" anchor="ctr"/>
          <a:lstStyle/>
          <a:p>
            <a:pPr algn="ctr"/>
            <a:endParaRPr lang="en-US"/>
          </a:p>
        </p:txBody>
      </p:sp>
      <p:sp>
        <p:nvSpPr>
          <p:cNvPr id="8" name="Oval 7"/>
          <p:cNvSpPr/>
          <p:nvPr/>
        </p:nvSpPr>
        <p:spPr>
          <a:xfrm>
            <a:off x="3139440" y="1871472"/>
            <a:ext cx="2743200" cy="274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31" tIns="45567" rIns="91131" bIns="45567" spcCol="0" rtlCol="0" anchor="ctr"/>
          <a:lstStyle/>
          <a:p>
            <a:pPr algn="ctr"/>
            <a:endParaRPr lang="en-US"/>
          </a:p>
        </p:txBody>
      </p:sp>
      <p:sp>
        <p:nvSpPr>
          <p:cNvPr id="3" name="Donut 2"/>
          <p:cNvSpPr/>
          <p:nvPr/>
        </p:nvSpPr>
        <p:spPr>
          <a:xfrm>
            <a:off x="1620251" y="465219"/>
            <a:ext cx="5823284" cy="5426082"/>
          </a:xfrm>
          <a:prstGeom prst="donu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131" tIns="45567" rIns="91131" bIns="45567" spcCol="0" rtlCol="0" anchor="ctr"/>
          <a:lstStyle/>
          <a:p>
            <a:pPr algn="ctr"/>
            <a:endParaRPr lang="en-US">
              <a:solidFill>
                <a:schemeClr val="tx1"/>
              </a:solidFill>
            </a:endParaRPr>
          </a:p>
        </p:txBody>
      </p:sp>
    </p:spTree>
    <p:extLst>
      <p:ext uri="{BB962C8B-B14F-4D97-AF65-F5344CB8AC3E}">
        <p14:creationId xmlns:p14="http://schemas.microsoft.com/office/powerpoint/2010/main" val="2696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2"/>
          <p:cNvSpPr>
            <a:spLocks noChangeArrowheads="1"/>
          </p:cNvSpPr>
          <p:nvPr/>
        </p:nvSpPr>
        <p:spPr bwMode="auto">
          <a:xfrm>
            <a:off x="1331913" y="0"/>
            <a:ext cx="5832475" cy="9096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147" name="Rectangle 3"/>
          <p:cNvSpPr>
            <a:spLocks noGrp="1" noChangeArrowheads="1"/>
          </p:cNvSpPr>
          <p:nvPr>
            <p:ph type="title" idx="4294967295"/>
          </p:nvPr>
        </p:nvSpPr>
        <p:spPr>
          <a:xfrm>
            <a:off x="323850" y="0"/>
            <a:ext cx="8229600" cy="922338"/>
          </a:xfrm>
          <a:noFill/>
        </p:spPr>
        <p:txBody>
          <a:bodyPr/>
          <a:lstStyle/>
          <a:p>
            <a:pPr eaLnBrk="1" hangingPunct="1"/>
            <a:r>
              <a:rPr lang="en-GB" sz="3600" b="1">
                <a:latin typeface="Times New Roman" pitchFamily="18" charset="0"/>
              </a:rPr>
              <a:t>Microscopy Big Bang</a:t>
            </a:r>
            <a:endParaRPr lang="en-US" sz="3600" b="1">
              <a:latin typeface="Times New Roman" pitchFamily="18" charset="0"/>
            </a:endParaRPr>
          </a:p>
        </p:txBody>
      </p:sp>
      <p:sp>
        <p:nvSpPr>
          <p:cNvPr id="6148" name="Line 5"/>
          <p:cNvSpPr>
            <a:spLocks noChangeShapeType="1"/>
          </p:cNvSpPr>
          <p:nvPr/>
        </p:nvSpPr>
        <p:spPr bwMode="auto">
          <a:xfrm>
            <a:off x="6948488" y="1125538"/>
            <a:ext cx="576262"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49" name="Line 6"/>
          <p:cNvSpPr>
            <a:spLocks noChangeShapeType="1"/>
          </p:cNvSpPr>
          <p:nvPr/>
        </p:nvSpPr>
        <p:spPr bwMode="auto">
          <a:xfrm>
            <a:off x="6948488" y="3141663"/>
            <a:ext cx="576262" cy="0"/>
          </a:xfrm>
          <a:prstGeom prst="line">
            <a:avLst/>
          </a:prstGeom>
          <a:noFill/>
          <a:ln w="76200">
            <a:solidFill>
              <a:srgbClr val="0066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0" name="Line 7"/>
          <p:cNvSpPr>
            <a:spLocks noChangeShapeType="1"/>
          </p:cNvSpPr>
          <p:nvPr/>
        </p:nvSpPr>
        <p:spPr bwMode="auto">
          <a:xfrm>
            <a:off x="6948488" y="4076700"/>
            <a:ext cx="576262" cy="0"/>
          </a:xfrm>
          <a:prstGeom prst="line">
            <a:avLst/>
          </a:prstGeom>
          <a:noFill/>
          <a:ln w="76200">
            <a:solidFill>
              <a:srgbClr val="0066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1" name="Line 8"/>
          <p:cNvSpPr>
            <a:spLocks noChangeShapeType="1"/>
          </p:cNvSpPr>
          <p:nvPr/>
        </p:nvSpPr>
        <p:spPr bwMode="auto">
          <a:xfrm>
            <a:off x="6948488" y="1916113"/>
            <a:ext cx="576262"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2" name="Line 9"/>
          <p:cNvSpPr>
            <a:spLocks noChangeShapeType="1"/>
          </p:cNvSpPr>
          <p:nvPr/>
        </p:nvSpPr>
        <p:spPr bwMode="auto">
          <a:xfrm>
            <a:off x="6948488" y="1916113"/>
            <a:ext cx="5762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3" name="Line 10"/>
          <p:cNvSpPr>
            <a:spLocks noChangeShapeType="1"/>
          </p:cNvSpPr>
          <p:nvPr/>
        </p:nvSpPr>
        <p:spPr bwMode="auto">
          <a:xfrm>
            <a:off x="6948488" y="5084763"/>
            <a:ext cx="576262" cy="0"/>
          </a:xfrm>
          <a:prstGeom prst="line">
            <a:avLst/>
          </a:prstGeom>
          <a:noFill/>
          <a:ln w="76200">
            <a:solidFill>
              <a:srgbClr val="00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54" name="Text Box 11"/>
          <p:cNvSpPr txBox="1">
            <a:spLocks noChangeArrowheads="1"/>
          </p:cNvSpPr>
          <p:nvPr/>
        </p:nvSpPr>
        <p:spPr bwMode="auto">
          <a:xfrm>
            <a:off x="7667625" y="908050"/>
            <a:ext cx="1223963"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Photon</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Scanned   photon</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Electron</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Scanned electron</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Aberration –corrected electron</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Times New Roman" pitchFamily="18" charset="0"/>
                <a:ea typeface="+mn-ea"/>
                <a:cs typeface="+mn-cs"/>
              </a:rPr>
              <a:t>Other</a:t>
            </a:r>
            <a:endParaRPr kumimoji="0" lang="en-US" sz="16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155" name="Line 12"/>
          <p:cNvSpPr>
            <a:spLocks noChangeShapeType="1"/>
          </p:cNvSpPr>
          <p:nvPr/>
        </p:nvSpPr>
        <p:spPr bwMode="auto">
          <a:xfrm>
            <a:off x="7019925" y="4076700"/>
            <a:ext cx="50323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56" name="Picture 14" descr="Microscopy Big Ban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1052513"/>
            <a:ext cx="6192837" cy="549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7" name="Line 15"/>
          <p:cNvSpPr>
            <a:spLocks noChangeShapeType="1"/>
          </p:cNvSpPr>
          <p:nvPr/>
        </p:nvSpPr>
        <p:spPr bwMode="auto">
          <a:xfrm>
            <a:off x="6948488" y="6092825"/>
            <a:ext cx="576262"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6705600" y="6400800"/>
            <a:ext cx="21859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Curtesy</a:t>
            </a:r>
            <a:r>
              <a:rPr kumimoji="0" lang="en-US" sz="1800" b="0" i="0" u="none" strike="noStrike" kern="1200" cap="none" spc="0" normalizeH="0" baseline="0" noProof="0" dirty="0">
                <a:ln>
                  <a:noFill/>
                </a:ln>
                <a:solidFill>
                  <a:prstClr val="black"/>
                </a:solidFill>
                <a:effectLst/>
                <a:uLnTx/>
                <a:uFillTx/>
                <a:latin typeface="Calibri"/>
                <a:ea typeface="+mn-ea"/>
                <a:cs typeface="+mn-cs"/>
              </a:rPr>
              <a:t> A. Howie</a:t>
            </a:r>
          </a:p>
        </p:txBody>
      </p:sp>
      <p:sp>
        <p:nvSpPr>
          <p:cNvPr id="3" name="Slide Number Placeholder 2"/>
          <p:cNvSpPr>
            <a:spLocks noGrp="1"/>
          </p:cNvSpPr>
          <p:nvPr>
            <p:ph type="sldNum" sz="quarter" idx="12"/>
          </p:nvPr>
        </p:nvSpPr>
        <p:spPr/>
        <p:txBody>
          <a:bodyPr/>
          <a:lstStyle/>
          <a:p>
            <a:pPr>
              <a:defRPr/>
            </a:pPr>
            <a:fld id="{7C00A281-6823-4EBC-A128-19AFF7712E74}" type="slidenum">
              <a:rPr lang="en-US" smtClean="0"/>
              <a:pPr>
                <a:defRPr/>
              </a:pPr>
              <a:t>50</a:t>
            </a:fld>
            <a:endParaRPr lang="en-US"/>
          </a:p>
        </p:txBody>
      </p:sp>
    </p:spTree>
    <p:extLst>
      <p:ext uri="{BB962C8B-B14F-4D97-AF65-F5344CB8AC3E}">
        <p14:creationId xmlns:p14="http://schemas.microsoft.com/office/powerpoint/2010/main" val="2716682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blip>
          <a:stretch>
            <a:fillRect/>
          </a:stretch>
        </p:blipFill>
        <p:spPr>
          <a:xfrm>
            <a:off x="806476" y="1736594"/>
            <a:ext cx="6649220" cy="4614084"/>
          </a:xfrm>
          <a:prstGeom prst="rect">
            <a:avLst/>
          </a:prstGeom>
        </p:spPr>
      </p:pic>
      <p:sp>
        <p:nvSpPr>
          <p:cNvPr id="182" name="Rectangle 155"/>
          <p:cNvSpPr>
            <a:spLocks noChangeArrowheads="1"/>
          </p:cNvSpPr>
          <p:nvPr/>
        </p:nvSpPr>
        <p:spPr bwMode="auto">
          <a:xfrm>
            <a:off x="0" y="1428757"/>
            <a:ext cx="9144000" cy="32869"/>
          </a:xfrm>
          <a:prstGeom prst="rect">
            <a:avLst/>
          </a:prstGeom>
          <a:gradFill rotWithShape="1">
            <a:gsLst>
              <a:gs pos="0">
                <a:srgbClr val="0000FF"/>
              </a:gs>
              <a:gs pos="100000">
                <a:srgbClr val="AAAAFF">
                  <a:alpha val="79999"/>
                </a:srgbClr>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sz="1800" dirty="0">
              <a:latin typeface="Arial" charset="0"/>
              <a:cs typeface="Arial" charset="0"/>
            </a:endParaRPr>
          </a:p>
        </p:txBody>
      </p:sp>
      <p:sp>
        <p:nvSpPr>
          <p:cNvPr id="2" name="Title 1">
            <a:extLst>
              <a:ext uri="{FF2B5EF4-FFF2-40B4-BE49-F238E27FC236}">
                <a16:creationId xmlns:a16="http://schemas.microsoft.com/office/drawing/2014/main" id="{C76C651A-921F-4448-A812-9CBBACC99118}"/>
              </a:ext>
            </a:extLst>
          </p:cNvPr>
          <p:cNvSpPr>
            <a:spLocks noGrp="1"/>
          </p:cNvSpPr>
          <p:nvPr>
            <p:ph type="title"/>
          </p:nvPr>
        </p:nvSpPr>
        <p:spPr/>
        <p:txBody>
          <a:bodyPr/>
          <a:lstStyle/>
          <a:p>
            <a:r>
              <a:rPr lang="en-US" dirty="0"/>
              <a:t>Spatial Resolution</a:t>
            </a:r>
          </a:p>
        </p:txBody>
      </p:sp>
    </p:spTree>
    <p:extLst>
      <p:ext uri="{BB962C8B-B14F-4D97-AF65-F5344CB8AC3E}">
        <p14:creationId xmlns:p14="http://schemas.microsoft.com/office/powerpoint/2010/main" val="3037190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5404" y="2971800"/>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The Big Bang</a:t>
            </a:r>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 r="-52"/>
          <a:stretch/>
        </p:blipFill>
        <p:spPr bwMode="auto">
          <a:xfrm>
            <a:off x="595491" y="361245"/>
            <a:ext cx="320369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2461" y="1926532"/>
            <a:ext cx="32403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TEAM Project: R.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Erni</a:t>
            </a:r>
            <a:r>
              <a:rPr kumimoji="0" lang="en-US" sz="1600" b="0" i="0" u="none" strike="noStrike" kern="1200" cap="none" spc="0" normalizeH="0" baseline="0" noProof="0" dirty="0">
                <a:ln>
                  <a:noFill/>
                </a:ln>
                <a:solidFill>
                  <a:prstClr val="black"/>
                </a:solidFill>
                <a:effectLst/>
                <a:uLnTx/>
                <a:uFillTx/>
                <a:latin typeface="Calibri"/>
                <a:ea typeface="+mn-ea"/>
                <a:cs typeface="+mn-cs"/>
              </a:rPr>
              <a:t>, et al.,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Phys</a:t>
            </a:r>
            <a:r>
              <a:rPr kumimoji="0" lang="en-US" sz="1600" b="0" i="0" u="none" strike="noStrike" kern="1200" cap="none" spc="0" normalizeH="0" baseline="0" noProof="0" dirty="0">
                <a:ln>
                  <a:noFill/>
                </a:ln>
                <a:solidFill>
                  <a:prstClr val="black"/>
                </a:solidFill>
                <a:effectLst/>
                <a:uLnTx/>
                <a:uFillTx/>
                <a:latin typeface="Calibri"/>
                <a:ea typeface="+mn-ea"/>
                <a:cs typeface="+mn-cs"/>
              </a:rPr>
              <a:t> Rev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Lett</a:t>
            </a:r>
            <a:r>
              <a:rPr kumimoji="0" lang="en-US" sz="1600" b="0" i="0" u="none" strike="noStrike" kern="1200" cap="none" spc="0" normalizeH="0" baseline="0" noProof="0" dirty="0">
                <a:ln>
                  <a:noFill/>
                </a:ln>
                <a:solidFill>
                  <a:prstClr val="black"/>
                </a:solidFill>
                <a:effectLst/>
                <a:uLnTx/>
                <a:uFillTx/>
                <a:latin typeface="Calibri"/>
                <a:ea typeface="+mn-ea"/>
                <a:cs typeface="+mn-cs"/>
              </a:rPr>
              <a:t>, 102 (2009) 96101 </a:t>
            </a:r>
          </a:p>
        </p:txBody>
      </p:sp>
      <p:pic>
        <p:nvPicPr>
          <p:cNvPr id="9" name="Picture 2" descr="Z:\Zeiss_TEMandSTEM\40kV\EnergieAufloesung_43meV_05mkmSpalt.tif"/>
          <p:cNvPicPr>
            <a:picLocks noChangeAspect="1" noChangeArrowheads="1"/>
          </p:cNvPicPr>
          <p:nvPr/>
        </p:nvPicPr>
        <p:blipFill>
          <a:blip r:embed="rId3" cstate="print"/>
          <a:srcRect/>
          <a:stretch>
            <a:fillRect/>
          </a:stretch>
        </p:blipFill>
        <p:spPr bwMode="auto">
          <a:xfrm>
            <a:off x="4876800" y="361594"/>
            <a:ext cx="1447800" cy="1491639"/>
          </a:xfrm>
          <a:prstGeom prst="rect">
            <a:avLst/>
          </a:prstGeom>
          <a:noFill/>
        </p:spPr>
      </p:pic>
      <p:sp>
        <p:nvSpPr>
          <p:cNvPr id="7" name="TextBox 6"/>
          <p:cNvSpPr txBox="1"/>
          <p:nvPr/>
        </p:nvSpPr>
        <p:spPr>
          <a:xfrm>
            <a:off x="4876800" y="1902719"/>
            <a:ext cx="1447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43 meV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40kV</a:t>
            </a:r>
            <a:r>
              <a:rPr kumimoji="0" lang="en-US" sz="1600" b="0" i="0" u="none" strike="noStrike" kern="1200" cap="none" spc="0" normalizeH="0" baseline="0" noProof="0" dirty="0">
                <a:ln>
                  <a:noFill/>
                </a:ln>
                <a:solidFill>
                  <a:prstClr val="black"/>
                </a:solidFill>
                <a:effectLst/>
                <a:uLnTx/>
                <a:uFillTx/>
                <a:latin typeface="Calibri"/>
                <a:ea typeface="+mn-ea"/>
                <a:cs typeface="+mn-cs"/>
              </a:rPr>
              <a:t> &amp;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0.12nm</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(Bell, 2010)</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626" y="2731371"/>
            <a:ext cx="2147333"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9130" y="2731370"/>
            <a:ext cx="121749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Atomic imaging and EELS, 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Keile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UIC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553200" y="1992115"/>
            <a:ext cx="1620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prstClr val="black"/>
                </a:solidFill>
                <a:latin typeface="Calibri"/>
              </a:rPr>
              <a:t>3 </a:t>
            </a:r>
            <a:r>
              <a:rPr lang="en-US" sz="1600" baseline="0" dirty="0" err="1">
                <a:solidFill>
                  <a:prstClr val="black"/>
                </a:solidFill>
                <a:latin typeface="Calibri"/>
              </a:rPr>
              <a:t>meV</a:t>
            </a:r>
            <a:endParaRPr lang="en-US" sz="1600" baseline="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Krivenak</a:t>
            </a:r>
            <a:r>
              <a:rPr kumimoji="0" lang="en-US" sz="1600" b="0" i="0" u="none" strike="noStrike" kern="1200" cap="none" spc="0" normalizeH="0" baseline="0" noProof="0" dirty="0">
                <a:ln>
                  <a:noFill/>
                </a:ln>
                <a:solidFill>
                  <a:prstClr val="black"/>
                </a:solidFill>
                <a:effectLst/>
                <a:uLnTx/>
                <a:uFillTx/>
                <a:latin typeface="Calibri"/>
                <a:ea typeface="+mn-ea"/>
                <a:cs typeface="+mn-cs"/>
              </a:rPr>
              <a:t>, 2021)</a:t>
            </a:r>
          </a:p>
        </p:txBody>
      </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133" y="2660604"/>
            <a:ext cx="2018158"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167605" y="2945062"/>
            <a:ext cx="18496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0.2nm</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SEM</a:t>
            </a:r>
            <a:r>
              <a:rPr kumimoji="0" lang="en-US" sz="1600" b="0" i="0" u="none" strike="noStrike" kern="1200" cap="none" spc="0" normalizeH="0" baseline="0" noProof="0" dirty="0">
                <a:ln>
                  <a:noFill/>
                </a:ln>
                <a:solidFill>
                  <a:prstClr val="black"/>
                </a:solidFill>
                <a:effectLst/>
                <a:uLnTx/>
                <a:uFillTx/>
                <a:latin typeface="Calibri"/>
                <a:ea typeface="+mn-ea"/>
                <a:cs typeface="+mn-cs"/>
              </a:rPr>
              <a:t> of a surface, J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Ciston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269" y="4795969"/>
            <a:ext cx="2327308" cy="17092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29130" y="4750813"/>
            <a:ext cx="14391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3D</a:t>
            </a:r>
            <a:r>
              <a:rPr kumimoji="0" lang="en-US" sz="1600" b="0" i="0" u="none" strike="noStrike" kern="1200" cap="none" spc="0" normalizeH="0" baseline="0" noProof="0" dirty="0">
                <a:ln>
                  <a:noFill/>
                </a:ln>
                <a:solidFill>
                  <a:prstClr val="black"/>
                </a:solidFill>
                <a:effectLst/>
                <a:uLnTx/>
                <a:uFillTx/>
                <a:latin typeface="Calibri"/>
                <a:ea typeface="+mn-ea"/>
                <a:cs typeface="+mn-cs"/>
              </a:rPr>
              <a:t> atomic tomography of a dislocation C-C. Chen et al</a:t>
            </a:r>
          </a:p>
        </p:txBody>
      </p:sp>
      <p:pic>
        <p:nvPicPr>
          <p:cNvPr id="2057"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249789" y="4795969"/>
            <a:ext cx="1645920" cy="15544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167605" y="4795969"/>
            <a:ext cx="121439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Combined effect of light &amp; H</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O, P. Crozier</a:t>
            </a:r>
          </a:p>
        </p:txBody>
      </p:sp>
      <p:pic>
        <p:nvPicPr>
          <p:cNvPr id="2" name="Picture 1">
            <a:extLst>
              <a:ext uri="{FF2B5EF4-FFF2-40B4-BE49-F238E27FC236}">
                <a16:creationId xmlns:a16="http://schemas.microsoft.com/office/drawing/2014/main" id="{BCAD53A5-6865-40B3-8201-E1B29E7041A7}"/>
              </a:ext>
            </a:extLst>
          </p:cNvPr>
          <p:cNvPicPr>
            <a:picLocks noChangeAspect="1"/>
          </p:cNvPicPr>
          <p:nvPr/>
        </p:nvPicPr>
        <p:blipFill>
          <a:blip r:embed="rId8"/>
          <a:stretch>
            <a:fillRect/>
          </a:stretch>
        </p:blipFill>
        <p:spPr>
          <a:xfrm>
            <a:off x="6949174" y="171611"/>
            <a:ext cx="906077" cy="1820504"/>
          </a:xfrm>
          <a:prstGeom prst="rect">
            <a:avLst/>
          </a:prstGeom>
          <a:solidFill>
            <a:schemeClr val="bg1"/>
          </a:solidFill>
        </p:spPr>
      </p:pic>
    </p:spTree>
    <p:extLst>
      <p:ext uri="{BB962C8B-B14F-4D97-AF65-F5344CB8AC3E}">
        <p14:creationId xmlns:p14="http://schemas.microsoft.com/office/powerpoint/2010/main" val="3576167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12064" y="704088"/>
            <a:ext cx="8229600" cy="593445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sp>
        <p:nvSpPr>
          <p:cNvPr id="103426" name="Rectangle 2"/>
          <p:cNvSpPr>
            <a:spLocks noGrp="1" noChangeArrowheads="1"/>
          </p:cNvSpPr>
          <p:nvPr>
            <p:ph type="title"/>
          </p:nvPr>
        </p:nvSpPr>
        <p:spPr>
          <a:xfrm>
            <a:off x="544513" y="309563"/>
            <a:ext cx="7772400" cy="166687"/>
          </a:xfrm>
        </p:spPr>
        <p:txBody>
          <a:bodyPr/>
          <a:lstStyle/>
          <a:p>
            <a:pPr algn="l"/>
            <a:r>
              <a:rPr lang="en-GB" altLang="en-US" sz="3600" b="1"/>
              <a:t>Resolution Limiting Factors.</a:t>
            </a:r>
            <a:endParaRPr lang="en-US" altLang="en-US" sz="3600" b="1"/>
          </a:p>
        </p:txBody>
      </p:sp>
      <p:sp>
        <p:nvSpPr>
          <p:cNvPr id="103427" name="Rectangle 3"/>
          <p:cNvSpPr>
            <a:spLocks noGrp="1" noChangeArrowheads="1"/>
          </p:cNvSpPr>
          <p:nvPr>
            <p:ph idx="1"/>
          </p:nvPr>
        </p:nvSpPr>
        <p:spPr>
          <a:xfrm>
            <a:off x="323850" y="981075"/>
            <a:ext cx="8496300" cy="5400675"/>
          </a:xfrm>
        </p:spPr>
        <p:txBody>
          <a:bodyPr/>
          <a:lstStyle/>
          <a:p>
            <a:pPr>
              <a:buFontTx/>
              <a:buNone/>
            </a:pPr>
            <a:r>
              <a:rPr lang="en-GB" altLang="en-US" sz="2800" dirty="0">
                <a:solidFill>
                  <a:srgbClr val="000099"/>
                </a:solidFill>
              </a:rPr>
              <a:t>Incoherent Aberrations </a:t>
            </a:r>
          </a:p>
          <a:p>
            <a:pPr>
              <a:buFontTx/>
              <a:buNone/>
            </a:pPr>
            <a:r>
              <a:rPr lang="en-GB" altLang="en-US" sz="2800" dirty="0">
                <a:solidFill>
                  <a:schemeClr val="accent2"/>
                </a:solidFill>
              </a:rPr>
              <a:t>( Source Size, Energy Spread,</a:t>
            </a:r>
          </a:p>
          <a:p>
            <a:pPr>
              <a:buFontTx/>
              <a:buNone/>
            </a:pPr>
            <a:r>
              <a:rPr lang="en-GB" altLang="en-US" sz="2800" dirty="0">
                <a:solidFill>
                  <a:schemeClr val="accent2"/>
                </a:solidFill>
              </a:rPr>
              <a:t>HT stability, lens stability</a:t>
            </a:r>
          </a:p>
          <a:p>
            <a:pPr>
              <a:buFontTx/>
              <a:buNone/>
            </a:pPr>
            <a:r>
              <a:rPr lang="en-GB" altLang="en-US" sz="2800" dirty="0">
                <a:solidFill>
                  <a:schemeClr val="accent2"/>
                </a:solidFill>
              </a:rPr>
              <a:t>Chromatic Aberration ).</a:t>
            </a:r>
          </a:p>
          <a:p>
            <a:pPr>
              <a:buFontTx/>
              <a:buNone/>
            </a:pPr>
            <a:r>
              <a:rPr lang="en-GB" altLang="en-US" sz="2800" dirty="0">
                <a:solidFill>
                  <a:srgbClr val="FF0000"/>
                </a:solidFill>
              </a:rPr>
              <a:t>Coherent Aberrations</a:t>
            </a:r>
          </a:p>
          <a:p>
            <a:pPr>
              <a:buFontTx/>
              <a:buNone/>
            </a:pPr>
            <a:r>
              <a:rPr lang="en-GB" altLang="en-US" sz="2800" dirty="0">
                <a:solidFill>
                  <a:srgbClr val="FF0000"/>
                </a:solidFill>
              </a:rPr>
              <a:t>(Objective lens </a:t>
            </a:r>
          </a:p>
          <a:p>
            <a:pPr>
              <a:buFontTx/>
              <a:buNone/>
            </a:pPr>
            <a:r>
              <a:rPr lang="en-GB" altLang="en-US" sz="2800" dirty="0">
                <a:solidFill>
                  <a:srgbClr val="FF0000"/>
                </a:solidFill>
              </a:rPr>
              <a:t>Spherical Aberration) </a:t>
            </a:r>
          </a:p>
          <a:p>
            <a:pPr>
              <a:buFontTx/>
              <a:buNone/>
            </a:pPr>
            <a:r>
              <a:rPr lang="en-GB" altLang="en-US" sz="2800" dirty="0">
                <a:solidFill>
                  <a:srgbClr val="FF0000"/>
                </a:solidFill>
              </a:rPr>
              <a:t>Detectors </a:t>
            </a:r>
          </a:p>
          <a:p>
            <a:pPr>
              <a:buFontTx/>
              <a:buNone/>
            </a:pPr>
            <a:r>
              <a:rPr lang="en-GB" altLang="en-US" sz="2800" dirty="0">
                <a:solidFill>
                  <a:srgbClr val="FF0000"/>
                </a:solidFill>
              </a:rPr>
              <a:t>(Phosphor coupled CCD)</a:t>
            </a:r>
          </a:p>
          <a:p>
            <a:endParaRPr lang="en-GB" altLang="en-US" sz="2800" dirty="0">
              <a:solidFill>
                <a:srgbClr val="000099"/>
              </a:solidFill>
            </a:endParaRPr>
          </a:p>
        </p:txBody>
      </p:sp>
      <p:pic>
        <p:nvPicPr>
          <p:cNvPr id="103428" name="Picture 4" descr="feg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836613"/>
            <a:ext cx="3346450" cy="5040312"/>
          </a:xfrm>
          <a:prstGeom prst="rect">
            <a:avLst/>
          </a:prstGeom>
          <a:noFill/>
          <a:extLst>
            <a:ext uri="{909E8E84-426E-40DD-AFC4-6F175D3DCCD1}">
              <a14:hiddenFill xmlns:a14="http://schemas.microsoft.com/office/drawing/2010/main">
                <a:solidFill>
                  <a:srgbClr val="FFFFFF"/>
                </a:solidFill>
              </a14:hiddenFill>
            </a:ext>
          </a:extLst>
        </p:spPr>
      </p:pic>
      <p:sp>
        <p:nvSpPr>
          <p:cNvPr id="103429" name="Line 5"/>
          <p:cNvSpPr>
            <a:spLocks noChangeShapeType="1"/>
          </p:cNvSpPr>
          <p:nvPr/>
        </p:nvSpPr>
        <p:spPr bwMode="auto">
          <a:xfrm>
            <a:off x="4932363" y="1628775"/>
            <a:ext cx="1368425"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Line 6"/>
          <p:cNvSpPr>
            <a:spLocks noChangeShapeType="1"/>
          </p:cNvSpPr>
          <p:nvPr/>
        </p:nvSpPr>
        <p:spPr bwMode="auto">
          <a:xfrm>
            <a:off x="4787900" y="3284538"/>
            <a:ext cx="1512888"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1" name="Line 7"/>
          <p:cNvSpPr>
            <a:spLocks noChangeShapeType="1"/>
          </p:cNvSpPr>
          <p:nvPr/>
        </p:nvSpPr>
        <p:spPr bwMode="auto">
          <a:xfrm>
            <a:off x="4427538" y="5589588"/>
            <a:ext cx="2449512"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2" name="Text Box 8"/>
          <p:cNvSpPr txBox="1">
            <a:spLocks noChangeArrowheads="1"/>
          </p:cNvSpPr>
          <p:nvPr/>
        </p:nvSpPr>
        <p:spPr bwMode="auto">
          <a:xfrm>
            <a:off x="323850" y="1557338"/>
            <a:ext cx="41751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en-US" sz="2400" dirty="0">
                <a:solidFill>
                  <a:srgbClr val="000099"/>
                </a:solidFill>
                <a:latin typeface="Times New Roman" panose="02020603050405020304" pitchFamily="18" charset="0"/>
              </a:rPr>
              <a:t>(</a:t>
            </a:r>
            <a:r>
              <a:rPr lang="en-GB" altLang="en-US" sz="2400" dirty="0" err="1">
                <a:solidFill>
                  <a:srgbClr val="000099"/>
                </a:solidFill>
                <a:latin typeface="Times New Roman" panose="02020603050405020304" pitchFamily="18" charset="0"/>
              </a:rPr>
              <a:t>Monochromation</a:t>
            </a:r>
            <a:r>
              <a:rPr lang="en-GB" altLang="en-US" sz="2400" dirty="0">
                <a:solidFill>
                  <a:srgbClr val="000099"/>
                </a:solidFill>
                <a:latin typeface="Times New Roman" panose="02020603050405020304" pitchFamily="18" charset="0"/>
              </a:rPr>
              <a:t>, </a:t>
            </a:r>
          </a:p>
          <a:p>
            <a:pPr eaLnBrk="0" hangingPunct="0"/>
            <a:r>
              <a:rPr lang="en-GB" altLang="en-US" sz="2400" dirty="0">
                <a:solidFill>
                  <a:srgbClr val="000099"/>
                </a:solidFill>
                <a:latin typeface="Times New Roman" panose="02020603050405020304" pitchFamily="18" charset="0"/>
              </a:rPr>
              <a:t>Novel Sources, improved stabilities, C</a:t>
            </a:r>
            <a:r>
              <a:rPr lang="en-GB" altLang="en-US" sz="2400" baseline="-25000" dirty="0">
                <a:solidFill>
                  <a:srgbClr val="000099"/>
                </a:solidFill>
                <a:latin typeface="Times New Roman" panose="02020603050405020304" pitchFamily="18" charset="0"/>
              </a:rPr>
              <a:t>c</a:t>
            </a:r>
            <a:r>
              <a:rPr lang="en-GB" altLang="en-US" sz="2400" dirty="0">
                <a:solidFill>
                  <a:srgbClr val="000099"/>
                </a:solidFill>
                <a:latin typeface="Times New Roman" panose="02020603050405020304" pitchFamily="18" charset="0"/>
              </a:rPr>
              <a:t> correction)</a:t>
            </a:r>
            <a:endParaRPr lang="en-US" altLang="en-US" sz="2400" dirty="0">
              <a:solidFill>
                <a:srgbClr val="000099"/>
              </a:solidFill>
              <a:latin typeface="Times New Roman" panose="02020603050405020304" pitchFamily="18" charset="0"/>
            </a:endParaRPr>
          </a:p>
        </p:txBody>
      </p:sp>
      <p:sp>
        <p:nvSpPr>
          <p:cNvPr id="103433" name="Text Box 9"/>
          <p:cNvSpPr txBox="1">
            <a:spLocks noChangeArrowheads="1"/>
          </p:cNvSpPr>
          <p:nvPr/>
        </p:nvSpPr>
        <p:spPr bwMode="auto">
          <a:xfrm>
            <a:off x="323850" y="3716338"/>
            <a:ext cx="41751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en-US" sz="2400">
                <a:solidFill>
                  <a:srgbClr val="FF0000"/>
                </a:solidFill>
                <a:latin typeface="Times New Roman" panose="02020603050405020304" pitchFamily="18" charset="0"/>
              </a:rPr>
              <a:t>(Spherical Aberration Correctors)</a:t>
            </a:r>
            <a:endParaRPr lang="en-US" altLang="en-US" sz="2400">
              <a:solidFill>
                <a:srgbClr val="FF0000"/>
              </a:solidFill>
              <a:latin typeface="Times New Roman" panose="02020603050405020304" pitchFamily="18" charset="0"/>
            </a:endParaRPr>
          </a:p>
        </p:txBody>
      </p:sp>
      <p:sp>
        <p:nvSpPr>
          <p:cNvPr id="103434" name="Text Box 10"/>
          <p:cNvSpPr txBox="1">
            <a:spLocks noChangeArrowheads="1"/>
          </p:cNvSpPr>
          <p:nvPr/>
        </p:nvSpPr>
        <p:spPr bwMode="auto">
          <a:xfrm>
            <a:off x="323850" y="5343525"/>
            <a:ext cx="4175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ltLang="en-US" sz="2400">
                <a:solidFill>
                  <a:srgbClr val="FF0000"/>
                </a:solidFill>
                <a:latin typeface="Times New Roman" panose="02020603050405020304" pitchFamily="18" charset="0"/>
              </a:rPr>
              <a:t>(Direct Electron Detectors)</a:t>
            </a:r>
            <a:endParaRPr lang="en-US" altLang="en-US" sz="240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193341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childTnLst>
                                  <p:subTnLst>
                                    <p:set>
                                      <p:cBhvr override="childStyle">
                                        <p:cTn dur="1" fill="hold" display="0" masterRel="nextClick" afterEffect="1"/>
                                        <p:tgtEl>
                                          <p:spTgt spid="103427">
                                            <p:txEl>
                                              <p:pRg st="1" end="1"/>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subTnLst>
                                    <p:set>
                                      <p:cBhvr override="childStyle">
                                        <p:cTn dur="1" fill="hold" display="0" masterRel="nextClick" afterEffect="1"/>
                                        <p:tgtEl>
                                          <p:spTgt spid="103427">
                                            <p:txEl>
                                              <p:pRg st="2" end="2"/>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03427">
                                            <p:txEl>
                                              <p:pRg st="3" end="3"/>
                                            </p:txEl>
                                          </p:spTgt>
                                        </p:tgtEl>
                                        <p:attrNameLst>
                                          <p:attrName>style.visibility</p:attrName>
                                        </p:attrNameLst>
                                      </p:cBhvr>
                                      <p:to>
                                        <p:strVal val="visible"/>
                                      </p:to>
                                    </p:set>
                                  </p:childTnLst>
                                  <p:subTnLst>
                                    <p:set>
                                      <p:cBhvr override="childStyle">
                                        <p:cTn dur="1" fill="hold" display="0" masterRel="nextClick" afterEffect="1"/>
                                        <p:tgtEl>
                                          <p:spTgt spid="103427">
                                            <p:txEl>
                                              <p:pRg st="3" end="3"/>
                                            </p:txEl>
                                          </p:spTgt>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342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4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subTnLst>
                                    <p:set>
                                      <p:cBhvr override="childStyle">
                                        <p:cTn dur="1" fill="hold" display="0" masterRel="nextClick" afterEffect="1"/>
                                        <p:tgtEl>
                                          <p:spTgt spid="103427">
                                            <p:txEl>
                                              <p:pRg st="5" end="5"/>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103427">
                                            <p:txEl>
                                              <p:pRg st="6" end="6"/>
                                            </p:txEl>
                                          </p:spTgt>
                                        </p:tgtEl>
                                        <p:attrNameLst>
                                          <p:attrName>style.visibility</p:attrName>
                                        </p:attrNameLst>
                                      </p:cBhvr>
                                      <p:to>
                                        <p:strVal val="visible"/>
                                      </p:to>
                                    </p:set>
                                  </p:childTnLst>
                                  <p:subTnLst>
                                    <p:set>
                                      <p:cBhvr override="childStyle">
                                        <p:cTn dur="1" fill="hold" display="0" masterRel="nextClick" afterEffect="1"/>
                                        <p:tgtEl>
                                          <p:spTgt spid="103427">
                                            <p:txEl>
                                              <p:pRg st="6" end="6"/>
                                            </p:txEl>
                                          </p:spTgt>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0342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4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03427">
                                            <p:txEl>
                                              <p:pRg st="8" end="8"/>
                                            </p:txEl>
                                          </p:spTgt>
                                        </p:tgtEl>
                                        <p:attrNameLst>
                                          <p:attrName>style.visibility</p:attrName>
                                        </p:attrNameLst>
                                      </p:cBhvr>
                                      <p:to>
                                        <p:strVal val="visible"/>
                                      </p:to>
                                    </p:set>
                                  </p:childTnLst>
                                  <p:subTnLst>
                                    <p:set>
                                      <p:cBhvr override="childStyle">
                                        <p:cTn dur="1" fill="hold" display="0" masterRel="nextClick" afterEffect="1"/>
                                        <p:tgtEl>
                                          <p:spTgt spid="103427">
                                            <p:txEl>
                                              <p:pRg st="8" end="8"/>
                                            </p:txEl>
                                          </p:spTgt>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43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43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P spid="103427" grpId="1" build="p"/>
      <p:bldP spid="103429" grpId="0" animBg="1"/>
      <p:bldP spid="103430" grpId="0" animBg="1"/>
      <p:bldP spid="103431" grpId="0" animBg="1"/>
      <p:bldP spid="103432" grpId="0"/>
      <p:bldP spid="103433" grpId="0"/>
      <p:bldP spid="1034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381000" y="228600"/>
            <a:ext cx="8382000" cy="609600"/>
          </a:xfrm>
        </p:spPr>
        <p:txBody>
          <a:bodyPr/>
          <a:lstStyle/>
          <a:p>
            <a:r>
              <a:rPr lang="en-US" altLang="en-US" b="1">
                <a:solidFill>
                  <a:schemeClr val="tx1"/>
                </a:solidFill>
              </a:rPr>
              <a:t>Aberrations</a:t>
            </a:r>
            <a:endParaRPr lang="en-US" altLang="en-US" b="1"/>
          </a:p>
        </p:txBody>
      </p:sp>
      <p:sp>
        <p:nvSpPr>
          <p:cNvPr id="206851" name="Line 3"/>
          <p:cNvSpPr>
            <a:spLocks noChangeShapeType="1"/>
          </p:cNvSpPr>
          <p:nvPr/>
        </p:nvSpPr>
        <p:spPr bwMode="auto">
          <a:xfrm>
            <a:off x="304800" y="914400"/>
            <a:ext cx="86106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68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6324600"/>
            <a:ext cx="938213" cy="307975"/>
          </a:xfrm>
          <a:prstGeom prst="rect">
            <a:avLst/>
          </a:prstGeom>
          <a:noFill/>
          <a:extLst>
            <a:ext uri="{909E8E84-426E-40DD-AFC4-6F175D3DCCD1}">
              <a14:hiddenFill xmlns:a14="http://schemas.microsoft.com/office/drawing/2010/main">
                <a:solidFill>
                  <a:srgbClr val="FFFFFF"/>
                </a:solidFill>
              </a14:hiddenFill>
            </a:ext>
          </a:extLst>
        </p:spPr>
      </p:pic>
      <p:sp>
        <p:nvSpPr>
          <p:cNvPr id="206856" name="Rectangle 8"/>
          <p:cNvSpPr>
            <a:spLocks noChangeArrowheads="1"/>
          </p:cNvSpPr>
          <p:nvPr/>
        </p:nvSpPr>
        <p:spPr bwMode="auto">
          <a:xfrm>
            <a:off x="1812925" y="26574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000" b="1">
              <a:latin typeface="Helvetica" panose="020B0604020202020204" pitchFamily="34" charset="0"/>
            </a:endParaRPr>
          </a:p>
        </p:txBody>
      </p:sp>
      <p:grpSp>
        <p:nvGrpSpPr>
          <p:cNvPr id="206857" name="Group 9"/>
          <p:cNvGrpSpPr>
            <a:grpSpLocks/>
          </p:cNvGrpSpPr>
          <p:nvPr/>
        </p:nvGrpSpPr>
        <p:grpSpPr bwMode="auto">
          <a:xfrm>
            <a:off x="1981200" y="914400"/>
            <a:ext cx="5029200" cy="5486400"/>
            <a:chOff x="2640" y="624"/>
            <a:chExt cx="2871" cy="3264"/>
          </a:xfrm>
        </p:grpSpPr>
        <p:grpSp>
          <p:nvGrpSpPr>
            <p:cNvPr id="206858" name="Group 10"/>
            <p:cNvGrpSpPr>
              <a:grpSpLocks/>
            </p:cNvGrpSpPr>
            <p:nvPr/>
          </p:nvGrpSpPr>
          <p:grpSpPr bwMode="auto">
            <a:xfrm>
              <a:off x="2640" y="624"/>
              <a:ext cx="2871" cy="3264"/>
              <a:chOff x="2640" y="996"/>
              <a:chExt cx="2544" cy="2892"/>
            </a:xfrm>
          </p:grpSpPr>
          <p:sp>
            <p:nvSpPr>
              <p:cNvPr id="206859" name="Rectangle 11"/>
              <p:cNvSpPr>
                <a:spLocks noChangeArrowheads="1"/>
              </p:cNvSpPr>
              <p:nvPr/>
            </p:nvSpPr>
            <p:spPr bwMode="auto">
              <a:xfrm>
                <a:off x="2640" y="1008"/>
                <a:ext cx="624"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860" name="Rectangle 12"/>
              <p:cNvSpPr>
                <a:spLocks noChangeArrowheads="1"/>
              </p:cNvSpPr>
              <p:nvPr/>
            </p:nvSpPr>
            <p:spPr bwMode="auto">
              <a:xfrm>
                <a:off x="2640" y="1008"/>
                <a:ext cx="2544" cy="28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861" name="Group 13"/>
              <p:cNvGrpSpPr>
                <a:grpSpLocks/>
              </p:cNvGrpSpPr>
              <p:nvPr/>
            </p:nvGrpSpPr>
            <p:grpSpPr bwMode="auto">
              <a:xfrm>
                <a:off x="2640" y="996"/>
                <a:ext cx="2496" cy="2820"/>
                <a:chOff x="2640" y="996"/>
                <a:chExt cx="2496" cy="2820"/>
              </a:xfrm>
            </p:grpSpPr>
            <p:pic>
              <p:nvPicPr>
                <p:cNvPr id="20686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 y="3174"/>
                  <a:ext cx="583" cy="522"/>
                </a:xfrm>
                <a:prstGeom prst="rect">
                  <a:avLst/>
                </a:prstGeom>
                <a:noFill/>
                <a:extLst>
                  <a:ext uri="{909E8E84-426E-40DD-AFC4-6F175D3DCCD1}">
                    <a14:hiddenFill xmlns:a14="http://schemas.microsoft.com/office/drawing/2010/main">
                      <a:solidFill>
                        <a:srgbClr val="FFFFFF"/>
                      </a:solidFill>
                    </a14:hiddenFill>
                  </a:ext>
                </a:extLst>
              </p:spPr>
            </p:pic>
            <p:pic>
              <p:nvPicPr>
                <p:cNvPr id="20686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 y="3169"/>
                  <a:ext cx="617" cy="545"/>
                </a:xfrm>
                <a:prstGeom prst="rect">
                  <a:avLst/>
                </a:prstGeom>
                <a:noFill/>
                <a:extLst>
                  <a:ext uri="{909E8E84-426E-40DD-AFC4-6F175D3DCCD1}">
                    <a14:hiddenFill xmlns:a14="http://schemas.microsoft.com/office/drawing/2010/main">
                      <a:solidFill>
                        <a:srgbClr val="FFFFFF"/>
                      </a:solidFill>
                    </a14:hiddenFill>
                  </a:ext>
                </a:extLst>
              </p:spPr>
            </p:pic>
            <p:pic>
              <p:nvPicPr>
                <p:cNvPr id="206864"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3" y="3243"/>
                  <a:ext cx="584" cy="513"/>
                </a:xfrm>
                <a:prstGeom prst="rect">
                  <a:avLst/>
                </a:prstGeom>
                <a:noFill/>
                <a:extLst>
                  <a:ext uri="{909E8E84-426E-40DD-AFC4-6F175D3DCCD1}">
                    <a14:hiddenFill xmlns:a14="http://schemas.microsoft.com/office/drawing/2010/main">
                      <a:solidFill>
                        <a:srgbClr val="FFFFFF"/>
                      </a:solidFill>
                    </a14:hiddenFill>
                  </a:ext>
                </a:extLst>
              </p:spPr>
            </p:pic>
            <p:pic>
              <p:nvPicPr>
                <p:cNvPr id="206865"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4" y="3227"/>
                  <a:ext cx="573" cy="510"/>
                </a:xfrm>
                <a:prstGeom prst="rect">
                  <a:avLst/>
                </a:prstGeom>
                <a:noFill/>
                <a:extLst>
                  <a:ext uri="{909E8E84-426E-40DD-AFC4-6F175D3DCCD1}">
                    <a14:hiddenFill xmlns:a14="http://schemas.microsoft.com/office/drawing/2010/main">
                      <a:solidFill>
                        <a:srgbClr val="FFFFFF"/>
                      </a:solidFill>
                    </a14:hiddenFill>
                  </a:ext>
                </a:extLst>
              </p:spPr>
            </p:pic>
            <p:pic>
              <p:nvPicPr>
                <p:cNvPr id="206866"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4" y="2625"/>
                  <a:ext cx="579" cy="514"/>
                </a:xfrm>
                <a:prstGeom prst="rect">
                  <a:avLst/>
                </a:prstGeom>
                <a:noFill/>
                <a:extLst>
                  <a:ext uri="{909E8E84-426E-40DD-AFC4-6F175D3DCCD1}">
                    <a14:hiddenFill xmlns:a14="http://schemas.microsoft.com/office/drawing/2010/main">
                      <a:solidFill>
                        <a:srgbClr val="FFFFFF"/>
                      </a:solidFill>
                    </a14:hiddenFill>
                  </a:ext>
                </a:extLst>
              </p:spPr>
            </p:pic>
            <p:pic>
              <p:nvPicPr>
                <p:cNvPr id="206867"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2" y="2604"/>
                  <a:ext cx="603" cy="536"/>
                </a:xfrm>
                <a:prstGeom prst="rect">
                  <a:avLst/>
                </a:prstGeom>
                <a:noFill/>
                <a:extLst>
                  <a:ext uri="{909E8E84-426E-40DD-AFC4-6F175D3DCCD1}">
                    <a14:hiddenFill xmlns:a14="http://schemas.microsoft.com/office/drawing/2010/main">
                      <a:solidFill>
                        <a:srgbClr val="FFFFFF"/>
                      </a:solidFill>
                    </a14:hiddenFill>
                  </a:ext>
                </a:extLst>
              </p:spPr>
            </p:pic>
            <p:pic>
              <p:nvPicPr>
                <p:cNvPr id="206868"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5" y="2592"/>
                  <a:ext cx="617" cy="548"/>
                </a:xfrm>
                <a:prstGeom prst="rect">
                  <a:avLst/>
                </a:prstGeom>
                <a:noFill/>
                <a:extLst>
                  <a:ext uri="{909E8E84-426E-40DD-AFC4-6F175D3DCCD1}">
                    <a14:hiddenFill xmlns:a14="http://schemas.microsoft.com/office/drawing/2010/main">
                      <a:solidFill>
                        <a:srgbClr val="FFFFFF"/>
                      </a:solidFill>
                    </a14:hiddenFill>
                  </a:ext>
                </a:extLst>
              </p:spPr>
            </p:pic>
            <p:pic>
              <p:nvPicPr>
                <p:cNvPr id="206869"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2" y="1488"/>
                  <a:ext cx="605" cy="538"/>
                </a:xfrm>
                <a:prstGeom prst="rect">
                  <a:avLst/>
                </a:prstGeom>
                <a:noFill/>
                <a:extLst>
                  <a:ext uri="{909E8E84-426E-40DD-AFC4-6F175D3DCCD1}">
                    <a14:hiddenFill xmlns:a14="http://schemas.microsoft.com/office/drawing/2010/main">
                      <a:solidFill>
                        <a:srgbClr val="FFFFFF"/>
                      </a:solidFill>
                    </a14:hiddenFill>
                  </a:ext>
                </a:extLst>
              </p:spPr>
            </p:pic>
            <p:pic>
              <p:nvPicPr>
                <p:cNvPr id="206870" name="Picture 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0" y="1557"/>
                  <a:ext cx="592" cy="526"/>
                </a:xfrm>
                <a:prstGeom prst="rect">
                  <a:avLst/>
                </a:prstGeom>
                <a:noFill/>
                <a:extLst>
                  <a:ext uri="{909E8E84-426E-40DD-AFC4-6F175D3DCCD1}">
                    <a14:hiddenFill xmlns:a14="http://schemas.microsoft.com/office/drawing/2010/main">
                      <a:solidFill>
                        <a:srgbClr val="FFFFFF"/>
                      </a:solidFill>
                    </a14:hiddenFill>
                  </a:ext>
                </a:extLst>
              </p:spPr>
            </p:pic>
            <p:pic>
              <p:nvPicPr>
                <p:cNvPr id="206871"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1" y="2048"/>
                  <a:ext cx="605" cy="500"/>
                </a:xfrm>
                <a:prstGeom prst="rect">
                  <a:avLst/>
                </a:prstGeom>
                <a:noFill/>
                <a:extLst>
                  <a:ext uri="{909E8E84-426E-40DD-AFC4-6F175D3DCCD1}">
                    <a14:hiddenFill xmlns:a14="http://schemas.microsoft.com/office/drawing/2010/main">
                      <a:solidFill>
                        <a:srgbClr val="FFFFFF"/>
                      </a:solidFill>
                    </a14:hiddenFill>
                  </a:ext>
                </a:extLst>
              </p:spPr>
            </p:pic>
            <p:pic>
              <p:nvPicPr>
                <p:cNvPr id="206872"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83" y="2014"/>
                  <a:ext cx="605" cy="537"/>
                </a:xfrm>
                <a:prstGeom prst="rect">
                  <a:avLst/>
                </a:prstGeom>
                <a:noFill/>
                <a:extLst>
                  <a:ext uri="{909E8E84-426E-40DD-AFC4-6F175D3DCCD1}">
                    <a14:hiddenFill xmlns:a14="http://schemas.microsoft.com/office/drawing/2010/main">
                      <a:solidFill>
                        <a:srgbClr val="FFFFFF"/>
                      </a:solidFill>
                    </a14:hiddenFill>
                  </a:ext>
                </a:extLst>
              </p:spPr>
            </p:pic>
            <p:pic>
              <p:nvPicPr>
                <p:cNvPr id="206873"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070"/>
                  <a:ext cx="605" cy="526"/>
                </a:xfrm>
                <a:prstGeom prst="rect">
                  <a:avLst/>
                </a:prstGeom>
                <a:noFill/>
                <a:extLst>
                  <a:ext uri="{909E8E84-426E-40DD-AFC4-6F175D3DCCD1}">
                    <a14:hiddenFill xmlns:a14="http://schemas.microsoft.com/office/drawing/2010/main">
                      <a:solidFill>
                        <a:srgbClr val="FFFFFF"/>
                      </a:solidFill>
                    </a14:hiddenFill>
                  </a:ext>
                </a:extLst>
              </p:spPr>
            </p:pic>
            <p:pic>
              <p:nvPicPr>
                <p:cNvPr id="206874" name="Picture 2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40" y="1067"/>
                  <a:ext cx="609" cy="411"/>
                </a:xfrm>
                <a:prstGeom prst="rect">
                  <a:avLst/>
                </a:prstGeom>
                <a:noFill/>
                <a:extLst>
                  <a:ext uri="{909E8E84-426E-40DD-AFC4-6F175D3DCCD1}">
                    <a14:hiddenFill xmlns:a14="http://schemas.microsoft.com/office/drawing/2010/main">
                      <a:solidFill>
                        <a:srgbClr val="FFFFFF"/>
                      </a:solidFill>
                    </a14:hiddenFill>
                  </a:ext>
                </a:extLst>
              </p:spPr>
            </p:pic>
            <p:pic>
              <p:nvPicPr>
                <p:cNvPr id="206875" name="Picture 2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83" y="996"/>
                  <a:ext cx="607" cy="540"/>
                </a:xfrm>
                <a:prstGeom prst="rect">
                  <a:avLst/>
                </a:prstGeom>
                <a:noFill/>
                <a:extLst>
                  <a:ext uri="{909E8E84-426E-40DD-AFC4-6F175D3DCCD1}">
                    <a14:hiddenFill xmlns:a14="http://schemas.microsoft.com/office/drawing/2010/main">
                      <a:solidFill>
                        <a:srgbClr val="FFFFFF"/>
                      </a:solidFill>
                    </a14:hiddenFill>
                  </a:ext>
                </a:extLst>
              </p:spPr>
            </p:pic>
            <p:sp>
              <p:nvSpPr>
                <p:cNvPr id="206876" name="Text Box 28"/>
                <p:cNvSpPr txBox="1">
                  <a:spLocks noChangeArrowheads="1"/>
                </p:cNvSpPr>
                <p:nvPr/>
              </p:nvSpPr>
              <p:spPr bwMode="auto">
                <a:xfrm>
                  <a:off x="2811" y="1376"/>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1,0</a:t>
                  </a:r>
                  <a:endParaRPr lang="en-US" altLang="en-US" sz="1400"/>
                </a:p>
              </p:txBody>
            </p:sp>
            <p:sp>
              <p:nvSpPr>
                <p:cNvPr id="206877" name="Text Box 29"/>
                <p:cNvSpPr txBox="1">
                  <a:spLocks noChangeArrowheads="1"/>
                </p:cNvSpPr>
                <p:nvPr/>
              </p:nvSpPr>
              <p:spPr bwMode="auto">
                <a:xfrm>
                  <a:off x="3421" y="1440"/>
                  <a:ext cx="371"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1,2</a:t>
                  </a:r>
                  <a:endParaRPr lang="en-US" altLang="en-US" sz="1400"/>
                </a:p>
              </p:txBody>
            </p:sp>
            <p:sp>
              <p:nvSpPr>
                <p:cNvPr id="206878" name="Text Box 30"/>
                <p:cNvSpPr txBox="1">
                  <a:spLocks noChangeArrowheads="1"/>
                </p:cNvSpPr>
                <p:nvPr/>
              </p:nvSpPr>
              <p:spPr bwMode="auto">
                <a:xfrm>
                  <a:off x="3112" y="1946"/>
                  <a:ext cx="392"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2,1</a:t>
                  </a:r>
                  <a:endParaRPr lang="en-US" altLang="en-US" sz="1400"/>
                </a:p>
              </p:txBody>
            </p:sp>
            <p:sp>
              <p:nvSpPr>
                <p:cNvPr id="206879" name="Text Box 31"/>
                <p:cNvSpPr txBox="1">
                  <a:spLocks noChangeArrowheads="1"/>
                </p:cNvSpPr>
                <p:nvPr/>
              </p:nvSpPr>
              <p:spPr bwMode="auto">
                <a:xfrm>
                  <a:off x="3729" y="1946"/>
                  <a:ext cx="448"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2,3</a:t>
                  </a:r>
                  <a:endParaRPr lang="en-US" altLang="en-US" sz="1400"/>
                </a:p>
              </p:txBody>
            </p:sp>
            <p:sp>
              <p:nvSpPr>
                <p:cNvPr id="206880" name="Text Box 32"/>
                <p:cNvSpPr txBox="1">
                  <a:spLocks noChangeArrowheads="1"/>
                </p:cNvSpPr>
                <p:nvPr/>
              </p:nvSpPr>
              <p:spPr bwMode="auto">
                <a:xfrm>
                  <a:off x="3112" y="3003"/>
                  <a:ext cx="344"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4,1</a:t>
                  </a:r>
                  <a:endParaRPr lang="en-US" altLang="en-US" sz="1400"/>
                </a:p>
              </p:txBody>
            </p:sp>
            <p:sp>
              <p:nvSpPr>
                <p:cNvPr id="206881" name="Text Box 33"/>
                <p:cNvSpPr txBox="1">
                  <a:spLocks noChangeArrowheads="1"/>
                </p:cNvSpPr>
                <p:nvPr/>
              </p:nvSpPr>
              <p:spPr bwMode="auto">
                <a:xfrm>
                  <a:off x="3729" y="3003"/>
                  <a:ext cx="351"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4,3</a:t>
                  </a:r>
                  <a:endParaRPr lang="en-US" altLang="en-US" sz="1400"/>
                </a:p>
              </p:txBody>
            </p:sp>
            <p:sp>
              <p:nvSpPr>
                <p:cNvPr id="206882" name="Text Box 34"/>
                <p:cNvSpPr txBox="1">
                  <a:spLocks noChangeArrowheads="1"/>
                </p:cNvSpPr>
                <p:nvPr/>
              </p:nvSpPr>
              <p:spPr bwMode="auto">
                <a:xfrm>
                  <a:off x="4483" y="3003"/>
                  <a:ext cx="365"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4,5</a:t>
                  </a:r>
                  <a:endParaRPr lang="en-US" altLang="en-US" sz="1400"/>
                </a:p>
              </p:txBody>
            </p:sp>
            <p:sp>
              <p:nvSpPr>
                <p:cNvPr id="206883" name="Text Box 35"/>
                <p:cNvSpPr txBox="1">
                  <a:spLocks noChangeArrowheads="1"/>
                </p:cNvSpPr>
                <p:nvPr/>
              </p:nvSpPr>
              <p:spPr bwMode="auto">
                <a:xfrm>
                  <a:off x="2812" y="2448"/>
                  <a:ext cx="30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3,0</a:t>
                  </a:r>
                  <a:endParaRPr lang="en-US" altLang="en-US" sz="1400"/>
                </a:p>
              </p:txBody>
            </p:sp>
            <p:sp>
              <p:nvSpPr>
                <p:cNvPr id="206884" name="Text Box 36"/>
                <p:cNvSpPr txBox="1">
                  <a:spLocks noChangeArrowheads="1"/>
                </p:cNvSpPr>
                <p:nvPr/>
              </p:nvSpPr>
              <p:spPr bwMode="auto">
                <a:xfrm>
                  <a:off x="3312" y="2448"/>
                  <a:ext cx="52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3,2</a:t>
                  </a:r>
                  <a:endParaRPr lang="en-US" altLang="en-US" sz="1400"/>
                </a:p>
              </p:txBody>
            </p:sp>
            <p:sp>
              <p:nvSpPr>
                <p:cNvPr id="206885" name="Text Box 37"/>
                <p:cNvSpPr txBox="1">
                  <a:spLocks noChangeArrowheads="1"/>
                </p:cNvSpPr>
                <p:nvPr/>
              </p:nvSpPr>
              <p:spPr bwMode="auto">
                <a:xfrm>
                  <a:off x="4038" y="2448"/>
                  <a:ext cx="522"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3,4</a:t>
                  </a:r>
                  <a:endParaRPr lang="en-US" altLang="en-US" sz="1400"/>
                </a:p>
              </p:txBody>
            </p:sp>
            <p:sp>
              <p:nvSpPr>
                <p:cNvPr id="206886" name="Text Box 38"/>
                <p:cNvSpPr txBox="1">
                  <a:spLocks noChangeArrowheads="1"/>
                </p:cNvSpPr>
                <p:nvPr/>
              </p:nvSpPr>
              <p:spPr bwMode="auto">
                <a:xfrm>
                  <a:off x="2803" y="3600"/>
                  <a:ext cx="365"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5,0</a:t>
                  </a:r>
                  <a:endParaRPr lang="en-US" altLang="en-US" sz="1400"/>
                </a:p>
              </p:txBody>
            </p:sp>
            <p:sp>
              <p:nvSpPr>
                <p:cNvPr id="206887" name="Text Box 39"/>
                <p:cNvSpPr txBox="1">
                  <a:spLocks noChangeArrowheads="1"/>
                </p:cNvSpPr>
                <p:nvPr/>
              </p:nvSpPr>
              <p:spPr bwMode="auto">
                <a:xfrm>
                  <a:off x="3421" y="3655"/>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5,2</a:t>
                  </a:r>
                  <a:endParaRPr lang="en-US" altLang="en-US" sz="1400"/>
                </a:p>
              </p:txBody>
            </p:sp>
            <p:sp>
              <p:nvSpPr>
                <p:cNvPr id="206888" name="Text Box 40"/>
                <p:cNvSpPr txBox="1">
                  <a:spLocks noChangeArrowheads="1"/>
                </p:cNvSpPr>
                <p:nvPr/>
              </p:nvSpPr>
              <p:spPr bwMode="auto">
                <a:xfrm>
                  <a:off x="4038" y="3655"/>
                  <a:ext cx="310"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5,4</a:t>
                  </a:r>
                  <a:endParaRPr lang="en-US" altLang="en-US" sz="1400"/>
                </a:p>
              </p:txBody>
            </p:sp>
            <p:sp>
              <p:nvSpPr>
                <p:cNvPr id="206889" name="Text Box 41"/>
                <p:cNvSpPr txBox="1">
                  <a:spLocks noChangeArrowheads="1"/>
                </p:cNvSpPr>
                <p:nvPr/>
              </p:nvSpPr>
              <p:spPr bwMode="auto">
                <a:xfrm>
                  <a:off x="4690" y="3655"/>
                  <a:ext cx="309"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5,6</a:t>
                  </a:r>
                  <a:endParaRPr lang="en-US" altLang="en-US" sz="1400"/>
                </a:p>
              </p:txBody>
            </p:sp>
          </p:grpSp>
        </p:grpSp>
        <p:sp>
          <p:nvSpPr>
            <p:cNvPr id="206890" name="Text Box 42"/>
            <p:cNvSpPr txBox="1">
              <a:spLocks noChangeArrowheads="1"/>
            </p:cNvSpPr>
            <p:nvPr/>
          </p:nvSpPr>
          <p:spPr bwMode="auto">
            <a:xfrm>
              <a:off x="4272" y="672"/>
              <a:ext cx="10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000" b="1">
                <a:solidFill>
                  <a:schemeClr val="accent2"/>
                </a:solidFill>
                <a:latin typeface="Helvetica" panose="020B0604020202020204" pitchFamily="34" charset="0"/>
              </a:endParaRPr>
            </a:p>
          </p:txBody>
        </p:sp>
      </p:grpSp>
    </p:spTree>
    <p:extLst>
      <p:ext uri="{BB962C8B-B14F-4D97-AF65-F5344CB8AC3E}">
        <p14:creationId xmlns:p14="http://schemas.microsoft.com/office/powerpoint/2010/main" val="2908403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en-US"/>
              <a:t>Basic concept</a:t>
            </a:r>
          </a:p>
        </p:txBody>
      </p:sp>
      <p:sp>
        <p:nvSpPr>
          <p:cNvPr id="200707" name="Rectangle 3"/>
          <p:cNvSpPr>
            <a:spLocks noGrp="1" noChangeArrowheads="1"/>
          </p:cNvSpPr>
          <p:nvPr>
            <p:ph idx="1"/>
          </p:nvPr>
        </p:nvSpPr>
        <p:spPr/>
        <p:txBody>
          <a:bodyPr/>
          <a:lstStyle/>
          <a:p>
            <a:pPr>
              <a:lnSpc>
                <a:spcPct val="90000"/>
              </a:lnSpc>
            </a:pPr>
            <a:r>
              <a:rPr lang="en-US" altLang="en-US"/>
              <a:t>One cannot correct with a spherical lens, i.e. one with only even u terms</a:t>
            </a:r>
          </a:p>
          <a:p>
            <a:pPr>
              <a:lnSpc>
                <a:spcPct val="90000"/>
              </a:lnSpc>
            </a:pPr>
            <a:r>
              <a:rPr lang="en-US" altLang="en-US"/>
              <a:t>One can, however, generate –ve 4</a:t>
            </a:r>
            <a:r>
              <a:rPr lang="en-US" altLang="en-US" baseline="30000"/>
              <a:t>th</a:t>
            </a:r>
            <a:r>
              <a:rPr lang="en-US" altLang="en-US"/>
              <a:t> order terms by breaking symmetry</a:t>
            </a:r>
          </a:p>
          <a:p>
            <a:pPr lvl="1">
              <a:lnSpc>
                <a:spcPct val="90000"/>
              </a:lnSpc>
            </a:pPr>
            <a:r>
              <a:rPr lang="en-US" altLang="en-US"/>
              <a:t>Use hexapoles, which introduce terms with 3-fold symmetry</a:t>
            </a:r>
          </a:p>
          <a:p>
            <a:pPr lvl="1">
              <a:lnSpc>
                <a:spcPct val="90000"/>
              </a:lnSpc>
            </a:pPr>
            <a:r>
              <a:rPr lang="en-US" altLang="en-US"/>
              <a:t>Octapoles, 4-fold symmetry</a:t>
            </a:r>
          </a:p>
          <a:p>
            <a:pPr lvl="1">
              <a:lnSpc>
                <a:spcPct val="90000"/>
              </a:lnSpc>
            </a:pPr>
            <a:r>
              <a:rPr lang="en-US" altLang="en-US"/>
              <a:t>Arrange to cancel out most of the 3-fold or 4-fold aberrations</a:t>
            </a:r>
          </a:p>
        </p:txBody>
      </p:sp>
    </p:spTree>
    <p:extLst>
      <p:ext uri="{BB962C8B-B14F-4D97-AF65-F5344CB8AC3E}">
        <p14:creationId xmlns:p14="http://schemas.microsoft.com/office/powerpoint/2010/main" val="2289484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Multipole</a:t>
            </a:r>
            <a:r>
              <a:rPr lang="en-US" dirty="0"/>
              <a:t> Lenses</a:t>
            </a:r>
          </a:p>
        </p:txBody>
      </p:sp>
      <p:pic>
        <p:nvPicPr>
          <p:cNvPr id="38914" name="Picture 2" descr="http://upload.wikimedia.org/wikipedia/commons/thumb/7/7b/VFPt_quadrupole_coils_1.svg/220px-VFPt_quadrupole_coils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8800"/>
            <a:ext cx="4038600" cy="403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433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5334000" y="5715000"/>
            <a:ext cx="335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3" name="Rectangle 3"/>
          <p:cNvSpPr>
            <a:spLocks noChangeArrowheads="1"/>
          </p:cNvSpPr>
          <p:nvPr/>
        </p:nvSpPr>
        <p:spPr bwMode="auto">
          <a:xfrm>
            <a:off x="6705600" y="3810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GB" altLang="en-US" sz="1400">
              <a:latin typeface="Times New Roman" panose="02020603050405020304" pitchFamily="18" charset="0"/>
            </a:endParaRPr>
          </a:p>
        </p:txBody>
      </p:sp>
      <p:sp>
        <p:nvSpPr>
          <p:cNvPr id="128004" name="Rectangle 4"/>
          <p:cNvSpPr>
            <a:spLocks noChangeArrowheads="1"/>
          </p:cNvSpPr>
          <p:nvPr/>
        </p:nvSpPr>
        <p:spPr bwMode="auto">
          <a:xfrm>
            <a:off x="593725" y="152400"/>
            <a:ext cx="68580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GB" altLang="en-US" sz="3600" b="1"/>
              <a:t>Correction of Spherical Aberration.</a:t>
            </a:r>
          </a:p>
        </p:txBody>
      </p:sp>
      <p:grpSp>
        <p:nvGrpSpPr>
          <p:cNvPr id="128005" name="Group 5"/>
          <p:cNvGrpSpPr>
            <a:grpSpLocks/>
          </p:cNvGrpSpPr>
          <p:nvPr/>
        </p:nvGrpSpPr>
        <p:grpSpPr bwMode="auto">
          <a:xfrm>
            <a:off x="976313" y="1174750"/>
            <a:ext cx="6534150" cy="4203700"/>
            <a:chOff x="624" y="737"/>
            <a:chExt cx="4116" cy="2648"/>
          </a:xfrm>
        </p:grpSpPr>
        <p:sp>
          <p:nvSpPr>
            <p:cNvPr id="128006" name="Line 6"/>
            <p:cNvSpPr>
              <a:spLocks noChangeShapeType="1"/>
            </p:cNvSpPr>
            <p:nvPr/>
          </p:nvSpPr>
          <p:spPr bwMode="auto">
            <a:xfrm>
              <a:off x="672" y="2088"/>
              <a:ext cx="3936" cy="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7" name="Oval 7"/>
            <p:cNvSpPr>
              <a:spLocks noChangeArrowheads="1"/>
            </p:cNvSpPr>
            <p:nvPr/>
          </p:nvSpPr>
          <p:spPr bwMode="auto">
            <a:xfrm>
              <a:off x="1488" y="1344"/>
              <a:ext cx="192" cy="14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008" name="Group 8"/>
            <p:cNvGrpSpPr>
              <a:grpSpLocks/>
            </p:cNvGrpSpPr>
            <p:nvPr/>
          </p:nvGrpSpPr>
          <p:grpSpPr bwMode="auto">
            <a:xfrm>
              <a:off x="806" y="1872"/>
              <a:ext cx="3898" cy="432"/>
              <a:chOff x="566" y="1872"/>
              <a:chExt cx="3898" cy="432"/>
            </a:xfrm>
          </p:grpSpPr>
          <p:sp>
            <p:nvSpPr>
              <p:cNvPr id="128009" name="Line 9"/>
              <p:cNvSpPr>
                <a:spLocks noChangeShapeType="1"/>
              </p:cNvSpPr>
              <p:nvPr/>
            </p:nvSpPr>
            <p:spPr bwMode="auto">
              <a:xfrm flipV="1">
                <a:off x="566" y="1872"/>
                <a:ext cx="778" cy="24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0" name="Line 10"/>
              <p:cNvSpPr>
                <a:spLocks noChangeShapeType="1"/>
              </p:cNvSpPr>
              <p:nvPr/>
            </p:nvSpPr>
            <p:spPr bwMode="auto">
              <a:xfrm>
                <a:off x="1344" y="1872"/>
                <a:ext cx="115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1" name="Line 11"/>
              <p:cNvSpPr>
                <a:spLocks noChangeShapeType="1"/>
              </p:cNvSpPr>
              <p:nvPr/>
            </p:nvSpPr>
            <p:spPr bwMode="auto">
              <a:xfrm>
                <a:off x="2496" y="2304"/>
                <a:ext cx="1056" cy="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2" name="Line 12"/>
              <p:cNvSpPr>
                <a:spLocks noChangeShapeType="1"/>
              </p:cNvSpPr>
              <p:nvPr/>
            </p:nvSpPr>
            <p:spPr bwMode="auto">
              <a:xfrm flipV="1">
                <a:off x="3552" y="1872"/>
                <a:ext cx="91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3" name="Line 13"/>
              <p:cNvSpPr>
                <a:spLocks noChangeShapeType="1"/>
              </p:cNvSpPr>
              <p:nvPr/>
            </p:nvSpPr>
            <p:spPr bwMode="auto">
              <a:xfrm>
                <a:off x="566" y="2064"/>
                <a:ext cx="778" cy="24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4" name="Line 14"/>
              <p:cNvSpPr>
                <a:spLocks noChangeShapeType="1"/>
              </p:cNvSpPr>
              <p:nvPr/>
            </p:nvSpPr>
            <p:spPr bwMode="auto">
              <a:xfrm flipV="1">
                <a:off x="1344" y="1872"/>
                <a:ext cx="115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5" name="Line 15"/>
              <p:cNvSpPr>
                <a:spLocks noChangeShapeType="1"/>
              </p:cNvSpPr>
              <p:nvPr/>
            </p:nvSpPr>
            <p:spPr bwMode="auto">
              <a:xfrm flipV="1">
                <a:off x="2496" y="1872"/>
                <a:ext cx="1056" cy="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6" name="Line 16"/>
              <p:cNvSpPr>
                <a:spLocks noChangeShapeType="1"/>
              </p:cNvSpPr>
              <p:nvPr/>
            </p:nvSpPr>
            <p:spPr bwMode="auto">
              <a:xfrm>
                <a:off x="3552" y="1872"/>
                <a:ext cx="91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8017" name="Group 17"/>
            <p:cNvGrpSpPr>
              <a:grpSpLocks/>
            </p:cNvGrpSpPr>
            <p:nvPr/>
          </p:nvGrpSpPr>
          <p:grpSpPr bwMode="auto">
            <a:xfrm>
              <a:off x="720" y="1248"/>
              <a:ext cx="3888" cy="1680"/>
              <a:chOff x="480" y="1248"/>
              <a:chExt cx="3888" cy="1680"/>
            </a:xfrm>
          </p:grpSpPr>
          <p:grpSp>
            <p:nvGrpSpPr>
              <p:cNvPr id="128018" name="Group 18"/>
              <p:cNvGrpSpPr>
                <a:grpSpLocks/>
              </p:cNvGrpSpPr>
              <p:nvPr/>
            </p:nvGrpSpPr>
            <p:grpSpPr bwMode="auto">
              <a:xfrm>
                <a:off x="480" y="1488"/>
                <a:ext cx="3888" cy="1440"/>
                <a:chOff x="480" y="1488"/>
                <a:chExt cx="3888" cy="1440"/>
              </a:xfrm>
            </p:grpSpPr>
            <p:sp>
              <p:nvSpPr>
                <p:cNvPr id="128019" name="Line 19"/>
                <p:cNvSpPr>
                  <a:spLocks noChangeShapeType="1"/>
                </p:cNvSpPr>
                <p:nvPr/>
              </p:nvSpPr>
              <p:spPr bwMode="auto">
                <a:xfrm flipV="1">
                  <a:off x="480" y="1632"/>
                  <a:ext cx="864" cy="5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0" name="Line 20"/>
                <p:cNvSpPr>
                  <a:spLocks noChangeShapeType="1"/>
                </p:cNvSpPr>
                <p:nvPr/>
              </p:nvSpPr>
              <p:spPr bwMode="auto">
                <a:xfrm>
                  <a:off x="1344" y="1632"/>
                  <a:ext cx="1104" cy="12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1" name="Line 21"/>
                <p:cNvSpPr>
                  <a:spLocks noChangeShapeType="1"/>
                </p:cNvSpPr>
                <p:nvPr/>
              </p:nvSpPr>
              <p:spPr bwMode="auto">
                <a:xfrm>
                  <a:off x="2448" y="2928"/>
                  <a:ext cx="105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2" name="Line 22"/>
                <p:cNvSpPr>
                  <a:spLocks noChangeShapeType="1"/>
                </p:cNvSpPr>
                <p:nvPr/>
              </p:nvSpPr>
              <p:spPr bwMode="auto">
                <a:xfrm flipV="1">
                  <a:off x="3504" y="1488"/>
                  <a:ext cx="864" cy="14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8023" name="Group 23"/>
              <p:cNvGrpSpPr>
                <a:grpSpLocks/>
              </p:cNvGrpSpPr>
              <p:nvPr/>
            </p:nvGrpSpPr>
            <p:grpSpPr bwMode="auto">
              <a:xfrm flipV="1">
                <a:off x="480" y="1248"/>
                <a:ext cx="3888" cy="1440"/>
                <a:chOff x="480" y="1488"/>
                <a:chExt cx="3888" cy="1440"/>
              </a:xfrm>
            </p:grpSpPr>
            <p:sp>
              <p:nvSpPr>
                <p:cNvPr id="128024" name="Line 24"/>
                <p:cNvSpPr>
                  <a:spLocks noChangeShapeType="1"/>
                </p:cNvSpPr>
                <p:nvPr/>
              </p:nvSpPr>
              <p:spPr bwMode="auto">
                <a:xfrm flipV="1">
                  <a:off x="480" y="1632"/>
                  <a:ext cx="864" cy="5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5" name="Line 25"/>
                <p:cNvSpPr>
                  <a:spLocks noChangeShapeType="1"/>
                </p:cNvSpPr>
                <p:nvPr/>
              </p:nvSpPr>
              <p:spPr bwMode="auto">
                <a:xfrm>
                  <a:off x="1344" y="1632"/>
                  <a:ext cx="1104" cy="12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6" name="Line 26"/>
                <p:cNvSpPr>
                  <a:spLocks noChangeShapeType="1"/>
                </p:cNvSpPr>
                <p:nvPr/>
              </p:nvSpPr>
              <p:spPr bwMode="auto">
                <a:xfrm>
                  <a:off x="2448" y="2928"/>
                  <a:ext cx="105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7" name="Line 27"/>
                <p:cNvSpPr>
                  <a:spLocks noChangeShapeType="1"/>
                </p:cNvSpPr>
                <p:nvPr/>
              </p:nvSpPr>
              <p:spPr bwMode="auto">
                <a:xfrm flipV="1">
                  <a:off x="3504" y="1488"/>
                  <a:ext cx="864" cy="14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28028" name="Line 28"/>
            <p:cNvSpPr>
              <a:spLocks noChangeShapeType="1"/>
            </p:cNvSpPr>
            <p:nvPr/>
          </p:nvSpPr>
          <p:spPr bwMode="auto">
            <a:xfrm>
              <a:off x="2160" y="1200"/>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9" name="Text Box 29"/>
            <p:cNvSpPr txBox="1">
              <a:spLocks noChangeArrowheads="1"/>
            </p:cNvSpPr>
            <p:nvPr/>
          </p:nvSpPr>
          <p:spPr bwMode="auto">
            <a:xfrm>
              <a:off x="1296" y="29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GB" altLang="en-US" sz="2000">
                <a:latin typeface="Times New Roman" panose="02020603050405020304" pitchFamily="18" charset="0"/>
              </a:endParaRPr>
            </a:p>
          </p:txBody>
        </p:sp>
        <p:sp>
          <p:nvSpPr>
            <p:cNvPr id="128030" name="Text Box 30"/>
            <p:cNvSpPr txBox="1">
              <a:spLocks noChangeArrowheads="1"/>
            </p:cNvSpPr>
            <p:nvPr/>
          </p:nvSpPr>
          <p:spPr bwMode="auto">
            <a:xfrm>
              <a:off x="624" y="1121"/>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GB" altLang="en-US" sz="2400">
                <a:latin typeface="Times New Roman" panose="02020603050405020304" pitchFamily="18" charset="0"/>
              </a:endParaRPr>
            </a:p>
          </p:txBody>
        </p:sp>
        <p:sp>
          <p:nvSpPr>
            <p:cNvPr id="128031" name="Text Box 31"/>
            <p:cNvSpPr txBox="1">
              <a:spLocks noChangeArrowheads="1"/>
            </p:cNvSpPr>
            <p:nvPr/>
          </p:nvSpPr>
          <p:spPr bwMode="auto">
            <a:xfrm>
              <a:off x="1728" y="737"/>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GB" altLang="en-US" sz="2400">
                <a:latin typeface="Times New Roman" panose="02020603050405020304" pitchFamily="18" charset="0"/>
              </a:endParaRPr>
            </a:p>
          </p:txBody>
        </p:sp>
        <p:sp>
          <p:nvSpPr>
            <p:cNvPr id="128032" name="Line 32"/>
            <p:cNvSpPr>
              <a:spLocks noChangeShapeType="1"/>
            </p:cNvSpPr>
            <p:nvPr/>
          </p:nvSpPr>
          <p:spPr bwMode="auto">
            <a:xfrm>
              <a:off x="4272" y="1248"/>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3" name="Text Box 33"/>
            <p:cNvSpPr txBox="1">
              <a:spLocks noChangeArrowheads="1"/>
            </p:cNvSpPr>
            <p:nvPr/>
          </p:nvSpPr>
          <p:spPr bwMode="auto">
            <a:xfrm>
              <a:off x="3744" y="766"/>
              <a:ext cx="9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000"/>
                <a:t>Image plane</a:t>
              </a:r>
              <a:endParaRPr lang="en-GB" altLang="en-US" sz="2400"/>
            </a:p>
          </p:txBody>
        </p:sp>
        <p:sp>
          <p:nvSpPr>
            <p:cNvPr id="128034" name="Rectangle 34"/>
            <p:cNvSpPr>
              <a:spLocks noChangeArrowheads="1"/>
            </p:cNvSpPr>
            <p:nvPr/>
          </p:nvSpPr>
          <p:spPr bwMode="auto">
            <a:xfrm>
              <a:off x="2592" y="1104"/>
              <a:ext cx="1248" cy="1920"/>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5" name="Text Box 35"/>
            <p:cNvSpPr txBox="1">
              <a:spLocks noChangeArrowheads="1"/>
            </p:cNvSpPr>
            <p:nvPr/>
          </p:nvSpPr>
          <p:spPr bwMode="auto">
            <a:xfrm>
              <a:off x="2774" y="3097"/>
              <a:ext cx="9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400"/>
                <a:t>Corrector</a:t>
              </a:r>
            </a:p>
          </p:txBody>
        </p:sp>
      </p:grpSp>
      <p:grpSp>
        <p:nvGrpSpPr>
          <p:cNvPr id="128036" name="Group 36"/>
          <p:cNvGrpSpPr>
            <a:grpSpLocks/>
          </p:cNvGrpSpPr>
          <p:nvPr/>
        </p:nvGrpSpPr>
        <p:grpSpPr bwMode="auto">
          <a:xfrm>
            <a:off x="990600" y="1216025"/>
            <a:ext cx="6324600" cy="4130675"/>
            <a:chOff x="624" y="766"/>
            <a:chExt cx="3984" cy="2602"/>
          </a:xfrm>
        </p:grpSpPr>
        <p:grpSp>
          <p:nvGrpSpPr>
            <p:cNvPr id="128037" name="Group 37"/>
            <p:cNvGrpSpPr>
              <a:grpSpLocks/>
            </p:cNvGrpSpPr>
            <p:nvPr/>
          </p:nvGrpSpPr>
          <p:grpSpPr bwMode="auto">
            <a:xfrm>
              <a:off x="624" y="766"/>
              <a:ext cx="3984" cy="2602"/>
              <a:chOff x="624" y="766"/>
              <a:chExt cx="3984" cy="2602"/>
            </a:xfrm>
          </p:grpSpPr>
          <p:sp>
            <p:nvSpPr>
              <p:cNvPr id="128038" name="Line 38"/>
              <p:cNvSpPr>
                <a:spLocks noChangeShapeType="1"/>
              </p:cNvSpPr>
              <p:nvPr/>
            </p:nvSpPr>
            <p:spPr bwMode="auto">
              <a:xfrm>
                <a:off x="672" y="2088"/>
                <a:ext cx="3936" cy="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9" name="Line 39"/>
              <p:cNvSpPr>
                <a:spLocks noChangeShapeType="1"/>
              </p:cNvSpPr>
              <p:nvPr/>
            </p:nvSpPr>
            <p:spPr bwMode="auto">
              <a:xfrm flipV="1">
                <a:off x="793" y="1888"/>
                <a:ext cx="778" cy="24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0" name="Line 40"/>
              <p:cNvSpPr>
                <a:spLocks noChangeShapeType="1"/>
              </p:cNvSpPr>
              <p:nvPr/>
            </p:nvSpPr>
            <p:spPr bwMode="auto">
              <a:xfrm>
                <a:off x="1571" y="1888"/>
                <a:ext cx="115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1" name="Line 41"/>
              <p:cNvSpPr>
                <a:spLocks noChangeShapeType="1"/>
              </p:cNvSpPr>
              <p:nvPr/>
            </p:nvSpPr>
            <p:spPr bwMode="auto">
              <a:xfrm>
                <a:off x="793" y="2080"/>
                <a:ext cx="778" cy="240"/>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2" name="Line 42"/>
              <p:cNvSpPr>
                <a:spLocks noChangeShapeType="1"/>
              </p:cNvSpPr>
              <p:nvPr/>
            </p:nvSpPr>
            <p:spPr bwMode="auto">
              <a:xfrm flipV="1">
                <a:off x="1571" y="1888"/>
                <a:ext cx="1152" cy="432"/>
              </a:xfrm>
              <a:prstGeom prst="line">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3" name="Line 43"/>
              <p:cNvSpPr>
                <a:spLocks noChangeShapeType="1"/>
              </p:cNvSpPr>
              <p:nvPr/>
            </p:nvSpPr>
            <p:spPr bwMode="auto">
              <a:xfrm flipV="1">
                <a:off x="720" y="1632"/>
                <a:ext cx="864" cy="5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4" name="Line 44"/>
              <p:cNvSpPr>
                <a:spLocks noChangeShapeType="1"/>
              </p:cNvSpPr>
              <p:nvPr/>
            </p:nvSpPr>
            <p:spPr bwMode="auto">
              <a:xfrm>
                <a:off x="1584" y="1632"/>
                <a:ext cx="1104" cy="12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5" name="Line 45"/>
              <p:cNvSpPr>
                <a:spLocks noChangeShapeType="1"/>
              </p:cNvSpPr>
              <p:nvPr/>
            </p:nvSpPr>
            <p:spPr bwMode="auto">
              <a:xfrm>
                <a:off x="720" y="1968"/>
                <a:ext cx="864" cy="5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6" name="Line 46"/>
              <p:cNvSpPr>
                <a:spLocks noChangeShapeType="1"/>
              </p:cNvSpPr>
              <p:nvPr/>
            </p:nvSpPr>
            <p:spPr bwMode="auto">
              <a:xfrm flipV="1">
                <a:off x="1584" y="1248"/>
                <a:ext cx="1104" cy="12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7" name="Line 47"/>
              <p:cNvSpPr>
                <a:spLocks noChangeShapeType="1"/>
              </p:cNvSpPr>
              <p:nvPr/>
            </p:nvSpPr>
            <p:spPr bwMode="auto">
              <a:xfrm>
                <a:off x="2160" y="1200"/>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8" name="Text Box 48"/>
              <p:cNvSpPr txBox="1">
                <a:spLocks noChangeArrowheads="1"/>
              </p:cNvSpPr>
              <p:nvPr/>
            </p:nvSpPr>
            <p:spPr bwMode="auto">
              <a:xfrm>
                <a:off x="1296" y="2926"/>
                <a:ext cx="78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000"/>
                  <a:t>Objective</a:t>
                </a:r>
              </a:p>
              <a:p>
                <a:pPr eaLnBrk="0" hangingPunct="0"/>
                <a:r>
                  <a:rPr lang="en-GB" altLang="en-US" sz="2000"/>
                  <a:t>lens</a:t>
                </a:r>
              </a:p>
            </p:txBody>
          </p:sp>
          <p:sp>
            <p:nvSpPr>
              <p:cNvPr id="128049" name="Text Box 49"/>
              <p:cNvSpPr txBox="1">
                <a:spLocks noChangeArrowheads="1"/>
              </p:cNvSpPr>
              <p:nvPr/>
            </p:nvSpPr>
            <p:spPr bwMode="auto">
              <a:xfrm>
                <a:off x="624" y="1150"/>
                <a:ext cx="62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000"/>
                  <a:t>Object </a:t>
                </a:r>
              </a:p>
              <a:p>
                <a:pPr eaLnBrk="0" hangingPunct="0"/>
                <a:r>
                  <a:rPr lang="en-GB" altLang="en-US" sz="2000"/>
                  <a:t>plane</a:t>
                </a:r>
                <a:endParaRPr lang="en-GB" altLang="en-US" sz="2400"/>
              </a:p>
            </p:txBody>
          </p:sp>
          <p:sp>
            <p:nvSpPr>
              <p:cNvPr id="128050" name="Text Box 50"/>
              <p:cNvSpPr txBox="1">
                <a:spLocks noChangeArrowheads="1"/>
              </p:cNvSpPr>
              <p:nvPr/>
            </p:nvSpPr>
            <p:spPr bwMode="auto">
              <a:xfrm>
                <a:off x="1728" y="766"/>
                <a:ext cx="9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2000"/>
                  <a:t>Image plane</a:t>
                </a:r>
                <a:endParaRPr lang="en-GB" altLang="en-US" sz="2400"/>
              </a:p>
            </p:txBody>
          </p:sp>
        </p:grpSp>
        <p:sp>
          <p:nvSpPr>
            <p:cNvPr id="128051" name="Oval 51"/>
            <p:cNvSpPr>
              <a:spLocks noChangeArrowheads="1"/>
            </p:cNvSpPr>
            <p:nvPr/>
          </p:nvSpPr>
          <p:spPr bwMode="auto">
            <a:xfrm>
              <a:off x="1488" y="1344"/>
              <a:ext cx="192" cy="14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8052" name="Text Box 52"/>
          <p:cNvSpPr txBox="1">
            <a:spLocks noChangeArrowheads="1"/>
          </p:cNvSpPr>
          <p:nvPr/>
        </p:nvSpPr>
        <p:spPr bwMode="auto">
          <a:xfrm>
            <a:off x="1016000" y="5753100"/>
            <a:ext cx="694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t>Need to have non-spherical elements</a:t>
            </a:r>
          </a:p>
        </p:txBody>
      </p:sp>
    </p:spTree>
    <p:extLst>
      <p:ext uri="{BB962C8B-B14F-4D97-AF65-F5344CB8AC3E}">
        <p14:creationId xmlns:p14="http://schemas.microsoft.com/office/powerpoint/2010/main" val="3866878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5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Approach</a:t>
            </a:r>
          </a:p>
        </p:txBody>
      </p:sp>
      <p:pic>
        <p:nvPicPr>
          <p:cNvPr id="4" name="Picture 3"/>
          <p:cNvPicPr>
            <a:picLocks noChangeAspect="1"/>
          </p:cNvPicPr>
          <p:nvPr/>
        </p:nvPicPr>
        <p:blipFill>
          <a:blip r:embed="rId2"/>
          <a:stretch>
            <a:fillRect/>
          </a:stretch>
        </p:blipFill>
        <p:spPr>
          <a:xfrm>
            <a:off x="203791" y="1981219"/>
            <a:ext cx="4643679" cy="4293428"/>
          </a:xfrm>
          <a:prstGeom prst="rect">
            <a:avLst/>
          </a:prstGeom>
        </p:spPr>
      </p:pic>
      <p:sp>
        <p:nvSpPr>
          <p:cNvPr id="5" name="TextBox 4"/>
          <p:cNvSpPr txBox="1"/>
          <p:nvPr/>
        </p:nvSpPr>
        <p:spPr>
          <a:xfrm>
            <a:off x="5025656" y="2140688"/>
            <a:ext cx="2707758" cy="3416320"/>
          </a:xfrm>
          <a:prstGeom prst="rect">
            <a:avLst/>
          </a:prstGeom>
          <a:noFill/>
        </p:spPr>
        <p:txBody>
          <a:bodyPr wrap="square" rtlCol="0">
            <a:spAutoFit/>
          </a:bodyPr>
          <a:lstStyle/>
          <a:p>
            <a:r>
              <a:rPr lang="en-US" baseline="0" dirty="0"/>
              <a:t>Convert beam from radially symmetric to ellipsoidal (one direction), compensate C</a:t>
            </a:r>
            <a:r>
              <a:rPr lang="en-US" baseline="-25000" dirty="0"/>
              <a:t>s</a:t>
            </a:r>
            <a:r>
              <a:rPr lang="en-US" baseline="0" dirty="0"/>
              <a:t> for this direction, switch by 90 degrees (or 60) </a:t>
            </a:r>
            <a:r>
              <a:rPr lang="en-US" baseline="0"/>
              <a:t>and repeat</a:t>
            </a:r>
            <a:endParaRPr lang="en-US" baseline="0" dirty="0"/>
          </a:p>
        </p:txBody>
      </p:sp>
    </p:spTree>
    <p:extLst>
      <p:ext uri="{BB962C8B-B14F-4D97-AF65-F5344CB8AC3E}">
        <p14:creationId xmlns:p14="http://schemas.microsoft.com/office/powerpoint/2010/main" val="4112197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971550" y="912813"/>
          <a:ext cx="6840538" cy="2516187"/>
        </p:xfrm>
        <a:graphic>
          <a:graphicData uri="http://schemas.openxmlformats.org/presentationml/2006/ole">
            <mc:AlternateContent xmlns:mc="http://schemas.openxmlformats.org/markup-compatibility/2006">
              <mc:Choice xmlns:v="urn:schemas-microsoft-com:vml" Requires="v">
                <p:oleObj spid="_x0000_s10270" name="Image" r:id="rId4" imgW="20990476" imgH="8888889" progId="Photoshop.Image.6">
                  <p:embed/>
                </p:oleObj>
              </mc:Choice>
              <mc:Fallback>
                <p:oleObj name="Image" r:id="rId4" imgW="20990476" imgH="8888889" progId="Photoshop.Image.6">
                  <p:embed/>
                  <p:pic>
                    <p:nvPicPr>
                      <p:cNvPr id="130050" name="Object 2"/>
                      <p:cNvPicPr>
                        <a:picLocks noChangeAspect="1" noChangeArrowheads="1"/>
                      </p:cNvPicPr>
                      <p:nvPr/>
                    </p:nvPicPr>
                    <p:blipFill>
                      <a:blip r:embed="rId5">
                        <a:extLst>
                          <a:ext uri="{28A0092B-C50C-407E-A947-70E740481C1C}">
                            <a14:useLocalDpi xmlns:a14="http://schemas.microsoft.com/office/drawing/2010/main" val="0"/>
                          </a:ext>
                        </a:extLst>
                      </a:blip>
                      <a:srcRect t="5542"/>
                      <a:stretch>
                        <a:fillRect/>
                      </a:stretch>
                    </p:blipFill>
                    <p:spPr bwMode="auto">
                      <a:xfrm>
                        <a:off x="971550" y="912813"/>
                        <a:ext cx="6840538" cy="251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0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775" y="3284538"/>
            <a:ext cx="3455988"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2" name="Rectangle 4"/>
          <p:cNvSpPr>
            <a:spLocks noChangeArrowheads="1"/>
          </p:cNvSpPr>
          <p:nvPr/>
        </p:nvSpPr>
        <p:spPr bwMode="auto">
          <a:xfrm>
            <a:off x="611188" y="152400"/>
            <a:ext cx="68580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GB" altLang="en-US" sz="3600" b="1"/>
              <a:t>Corrector Optics.</a:t>
            </a:r>
          </a:p>
        </p:txBody>
      </p:sp>
      <p:sp>
        <p:nvSpPr>
          <p:cNvPr id="130053" name="Text Box 5"/>
          <p:cNvSpPr txBox="1">
            <a:spLocks noChangeArrowheads="1"/>
          </p:cNvSpPr>
          <p:nvPr/>
        </p:nvSpPr>
        <p:spPr bwMode="auto">
          <a:xfrm>
            <a:off x="6877050" y="5661025"/>
            <a:ext cx="1582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a:latin typeface="Times New Roman" panose="02020603050405020304" pitchFamily="18" charset="0"/>
              </a:rPr>
              <a:t>Dr Peter Hartel, CEOS</a:t>
            </a:r>
            <a:endParaRPr lang="en-US" altLang="en-US" sz="1200">
              <a:latin typeface="Times New Roman" panose="02020603050405020304" pitchFamily="18" charset="0"/>
            </a:endParaRPr>
          </a:p>
        </p:txBody>
      </p:sp>
    </p:spTree>
    <p:extLst>
      <p:ext uri="{BB962C8B-B14F-4D97-AF65-F5344CB8AC3E}">
        <p14:creationId xmlns:p14="http://schemas.microsoft.com/office/powerpoint/2010/main" val="71381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mask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All Data</a:t>
            </a:r>
          </a:p>
        </p:txBody>
      </p:sp>
    </p:spTree>
    <p:extLst>
      <p:ext uri="{BB962C8B-B14F-4D97-AF65-F5344CB8AC3E}">
        <p14:creationId xmlns:p14="http://schemas.microsoft.com/office/powerpoint/2010/main" val="3923532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Chromatic Aberration</a:t>
            </a:r>
          </a:p>
        </p:txBody>
      </p:sp>
      <p:pic>
        <p:nvPicPr>
          <p:cNvPr id="3" name="Picture 2"/>
          <p:cNvPicPr>
            <a:picLocks noChangeAspect="1"/>
          </p:cNvPicPr>
          <p:nvPr/>
        </p:nvPicPr>
        <p:blipFill>
          <a:blip r:embed="rId2"/>
          <a:stretch>
            <a:fillRect/>
          </a:stretch>
        </p:blipFill>
        <p:spPr>
          <a:xfrm>
            <a:off x="142365" y="1737535"/>
            <a:ext cx="4264200" cy="3371667"/>
          </a:xfrm>
          <a:prstGeom prst="rect">
            <a:avLst/>
          </a:prstGeom>
        </p:spPr>
      </p:pic>
      <p:pic>
        <p:nvPicPr>
          <p:cNvPr id="5" name="Picture 4"/>
          <p:cNvPicPr>
            <a:picLocks noChangeAspect="1"/>
          </p:cNvPicPr>
          <p:nvPr/>
        </p:nvPicPr>
        <p:blipFill>
          <a:blip r:embed="rId3"/>
          <a:stretch>
            <a:fillRect/>
          </a:stretch>
        </p:blipFill>
        <p:spPr>
          <a:xfrm>
            <a:off x="4406565" y="1852478"/>
            <a:ext cx="4403250" cy="3435834"/>
          </a:xfrm>
          <a:prstGeom prst="rect">
            <a:avLst/>
          </a:prstGeom>
        </p:spPr>
      </p:pic>
      <p:sp>
        <p:nvSpPr>
          <p:cNvPr id="6" name="TextBox 5"/>
          <p:cNvSpPr txBox="1"/>
          <p:nvPr/>
        </p:nvSpPr>
        <p:spPr>
          <a:xfrm>
            <a:off x="457665" y="5590080"/>
            <a:ext cx="8460091" cy="1015663"/>
          </a:xfrm>
          <a:prstGeom prst="rect">
            <a:avLst/>
          </a:prstGeom>
          <a:noFill/>
        </p:spPr>
        <p:txBody>
          <a:bodyPr wrap="square" rtlCol="0">
            <a:spAutoFit/>
          </a:bodyPr>
          <a:lstStyle/>
          <a:p>
            <a:r>
              <a:rPr lang="en-US" sz="2000" baseline="0" dirty="0" err="1"/>
              <a:t>Hexapole</a:t>
            </a:r>
            <a:r>
              <a:rPr lang="en-US" sz="2000" baseline="0" dirty="0"/>
              <a:t> Wien corrector: Balance Lorentz (magnetic) and Electrostatic Force for some energy</a:t>
            </a:r>
          </a:p>
          <a:p>
            <a:r>
              <a:rPr lang="en-US" sz="2000" baseline="0" dirty="0"/>
              <a:t>Electrons of lower (higher) energy have a net deflection</a:t>
            </a:r>
          </a:p>
        </p:txBody>
      </p:sp>
    </p:spTree>
    <p:extLst>
      <p:ext uri="{BB962C8B-B14F-4D97-AF65-F5344CB8AC3E}">
        <p14:creationId xmlns:p14="http://schemas.microsoft.com/office/powerpoint/2010/main" val="1346882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228600"/>
            <a:ext cx="9144000" cy="838200"/>
          </a:xfrm>
        </p:spPr>
        <p:txBody>
          <a:bodyPr/>
          <a:lstStyle/>
          <a:p>
            <a:r>
              <a:rPr lang="en-US" altLang="en-US" b="1">
                <a:solidFill>
                  <a:srgbClr val="000000"/>
                </a:solidFill>
              </a:rPr>
              <a:t>Two early aberration correctors</a:t>
            </a:r>
            <a:endParaRPr lang="en-US" altLang="en-US" sz="4200">
              <a:solidFill>
                <a:srgbClr val="000000"/>
              </a:solidFill>
            </a:endParaRPr>
          </a:p>
        </p:txBody>
      </p:sp>
      <p:sp>
        <p:nvSpPr>
          <p:cNvPr id="202755" name="Line 3"/>
          <p:cNvSpPr>
            <a:spLocks noChangeShapeType="1"/>
          </p:cNvSpPr>
          <p:nvPr/>
        </p:nvSpPr>
        <p:spPr bwMode="auto">
          <a:xfrm>
            <a:off x="228600" y="1066800"/>
            <a:ext cx="86868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2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265588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27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0788" y="1295400"/>
            <a:ext cx="2589212" cy="3810000"/>
          </a:xfrm>
          <a:prstGeom prst="rect">
            <a:avLst/>
          </a:prstGeom>
          <a:noFill/>
          <a:extLst>
            <a:ext uri="{909E8E84-426E-40DD-AFC4-6F175D3DCCD1}">
              <a14:hiddenFill xmlns:a14="http://schemas.microsoft.com/office/drawing/2010/main">
                <a:solidFill>
                  <a:srgbClr val="FFFFFF"/>
                </a:solidFill>
              </a14:hiddenFill>
            </a:ext>
          </a:extLst>
        </p:spPr>
      </p:pic>
      <p:sp>
        <p:nvSpPr>
          <p:cNvPr id="202758" name="Rectangle 6"/>
          <p:cNvSpPr>
            <a:spLocks noChangeArrowheads="1"/>
          </p:cNvSpPr>
          <p:nvPr/>
        </p:nvSpPr>
        <p:spPr bwMode="auto">
          <a:xfrm>
            <a:off x="4498975" y="5181600"/>
            <a:ext cx="44926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latin typeface="Helvetica" panose="020B0604020202020204" pitchFamily="34" charset="0"/>
              </a:rPr>
              <a:t>Sextupole - round lens - sextupole corr. (~1980)</a:t>
            </a:r>
          </a:p>
          <a:p>
            <a:pPr algn="ctr" eaLnBrk="0" hangingPunct="0"/>
            <a:r>
              <a:rPr lang="en-US" altLang="en-US" sz="1600">
                <a:latin typeface="Helvetica" panose="020B0604020202020204" pitchFamily="34" charset="0"/>
              </a:rPr>
              <a:t>(grandfather to CEOS’s corrector)</a:t>
            </a:r>
          </a:p>
        </p:txBody>
      </p:sp>
      <p:sp>
        <p:nvSpPr>
          <p:cNvPr id="202759" name="Rectangle 7"/>
          <p:cNvSpPr>
            <a:spLocks noChangeArrowheads="1"/>
          </p:cNvSpPr>
          <p:nvPr/>
        </p:nvSpPr>
        <p:spPr bwMode="auto">
          <a:xfrm>
            <a:off x="685800" y="5181600"/>
            <a:ext cx="370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a:latin typeface="Helvetica" panose="020B0604020202020204" pitchFamily="34" charset="0"/>
              </a:rPr>
              <a:t>Quadrupole-octupole corrector (~1975)</a:t>
            </a:r>
          </a:p>
          <a:p>
            <a:pPr algn="ctr" eaLnBrk="0" hangingPunct="0"/>
            <a:r>
              <a:rPr lang="en-US" altLang="en-US" sz="1600">
                <a:latin typeface="Helvetica" panose="020B0604020202020204" pitchFamily="34" charset="0"/>
              </a:rPr>
              <a:t>(grandfather to Nion’s corrector)</a:t>
            </a:r>
          </a:p>
        </p:txBody>
      </p:sp>
      <p:sp>
        <p:nvSpPr>
          <p:cNvPr id="202760" name="Text Box 8"/>
          <p:cNvSpPr txBox="1">
            <a:spLocks noChangeArrowheads="1"/>
          </p:cNvSpPr>
          <p:nvPr/>
        </p:nvSpPr>
        <p:spPr bwMode="auto">
          <a:xfrm>
            <a:off x="517525" y="5891213"/>
            <a:ext cx="809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000">
                <a:latin typeface="Helvetica" panose="020B0604020202020204" pitchFamily="34" charset="0"/>
              </a:rPr>
              <a:t>Neither corrector ever worked properly, most likely because parasitic aberrations were neither quantified nor accurately compensated.</a:t>
            </a:r>
            <a:endParaRPr lang="en-US" altLang="en-US" sz="2000" b="1">
              <a:latin typeface="Helvetica" panose="020B0604020202020204" pitchFamily="34" charset="0"/>
            </a:endParaRPr>
          </a:p>
        </p:txBody>
      </p:sp>
    </p:spTree>
    <p:extLst>
      <p:ext uri="{BB962C8B-B14F-4D97-AF65-F5344CB8AC3E}">
        <p14:creationId xmlns:p14="http://schemas.microsoft.com/office/powerpoint/2010/main" val="3215389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381000" y="228600"/>
            <a:ext cx="8382000" cy="609600"/>
          </a:xfrm>
        </p:spPr>
        <p:txBody>
          <a:bodyPr/>
          <a:lstStyle/>
          <a:p>
            <a:r>
              <a:rPr lang="en-US" altLang="en-US" b="1">
                <a:solidFill>
                  <a:schemeClr val="tx1"/>
                </a:solidFill>
              </a:rPr>
              <a:t>Aberrations</a:t>
            </a:r>
            <a:endParaRPr lang="en-US" altLang="en-US" b="1"/>
          </a:p>
        </p:txBody>
      </p:sp>
      <p:sp>
        <p:nvSpPr>
          <p:cNvPr id="208899" name="Line 3"/>
          <p:cNvSpPr>
            <a:spLocks noChangeShapeType="1"/>
          </p:cNvSpPr>
          <p:nvPr/>
        </p:nvSpPr>
        <p:spPr bwMode="auto">
          <a:xfrm>
            <a:off x="304800" y="914400"/>
            <a:ext cx="86106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0" name="Rectangle 4"/>
          <p:cNvSpPr>
            <a:spLocks noChangeArrowheads="1"/>
          </p:cNvSpPr>
          <p:nvPr/>
        </p:nvSpPr>
        <p:spPr bwMode="auto">
          <a:xfrm>
            <a:off x="457200" y="1143000"/>
            <a:ext cx="3505200" cy="50292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89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5" y="1066800"/>
            <a:ext cx="3489325" cy="5029200"/>
          </a:xfrm>
          <a:prstGeom prst="rect">
            <a:avLst/>
          </a:prstGeom>
          <a:noFill/>
          <a:extLst>
            <a:ext uri="{909E8E84-426E-40DD-AFC4-6F175D3DCCD1}">
              <a14:hiddenFill xmlns:a14="http://schemas.microsoft.com/office/drawing/2010/main">
                <a:solidFill>
                  <a:srgbClr val="FFFFFF"/>
                </a:solidFill>
              </a14:hiddenFill>
            </a:ext>
          </a:extLst>
        </p:spPr>
      </p:pic>
      <p:sp>
        <p:nvSpPr>
          <p:cNvPr id="208902" name="Text Box 6"/>
          <p:cNvSpPr txBox="1">
            <a:spLocks noChangeArrowheads="1"/>
          </p:cNvSpPr>
          <p:nvPr/>
        </p:nvSpPr>
        <p:spPr bwMode="auto">
          <a:xfrm>
            <a:off x="4114800" y="990600"/>
            <a:ext cx="464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latin typeface="Helvetica" panose="020B0604020202020204" pitchFamily="34" charset="0"/>
              </a:rPr>
              <a:t>Corrects all aberrations up to C5,0;</a:t>
            </a:r>
          </a:p>
          <a:p>
            <a:pPr eaLnBrk="0" hangingPunct="0"/>
            <a:r>
              <a:rPr lang="en-US" altLang="en-US">
                <a:latin typeface="Helvetica" panose="020B0604020202020204" pitchFamily="34" charset="0"/>
              </a:rPr>
              <a:t>first strong aberrations are 7th order ones</a:t>
            </a:r>
          </a:p>
        </p:txBody>
      </p:sp>
      <p:pic>
        <p:nvPicPr>
          <p:cNvPr id="2089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6324600"/>
            <a:ext cx="938213" cy="307975"/>
          </a:xfrm>
          <a:prstGeom prst="rect">
            <a:avLst/>
          </a:prstGeom>
          <a:noFill/>
          <a:extLst>
            <a:ext uri="{909E8E84-426E-40DD-AFC4-6F175D3DCCD1}">
              <a14:hiddenFill xmlns:a14="http://schemas.microsoft.com/office/drawing/2010/main">
                <a:solidFill>
                  <a:srgbClr val="FFFFFF"/>
                </a:solidFill>
              </a14:hiddenFill>
            </a:ext>
          </a:extLst>
        </p:spPr>
      </p:pic>
      <p:sp>
        <p:nvSpPr>
          <p:cNvPr id="208904" name="Rectangle 8"/>
          <p:cNvSpPr>
            <a:spLocks noChangeArrowheads="1"/>
          </p:cNvSpPr>
          <p:nvPr/>
        </p:nvSpPr>
        <p:spPr bwMode="auto">
          <a:xfrm>
            <a:off x="1812925" y="26574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000" b="1">
              <a:latin typeface="Helvetica" panose="020B0604020202020204" pitchFamily="34" charset="0"/>
            </a:endParaRPr>
          </a:p>
        </p:txBody>
      </p:sp>
      <p:grpSp>
        <p:nvGrpSpPr>
          <p:cNvPr id="208905" name="Group 9"/>
          <p:cNvGrpSpPr>
            <a:grpSpLocks/>
          </p:cNvGrpSpPr>
          <p:nvPr/>
        </p:nvGrpSpPr>
        <p:grpSpPr bwMode="auto">
          <a:xfrm>
            <a:off x="4191000" y="990600"/>
            <a:ext cx="4557713" cy="5181600"/>
            <a:chOff x="2640" y="624"/>
            <a:chExt cx="2871" cy="3264"/>
          </a:xfrm>
        </p:grpSpPr>
        <p:grpSp>
          <p:nvGrpSpPr>
            <p:cNvPr id="208906" name="Group 10"/>
            <p:cNvGrpSpPr>
              <a:grpSpLocks/>
            </p:cNvGrpSpPr>
            <p:nvPr/>
          </p:nvGrpSpPr>
          <p:grpSpPr bwMode="auto">
            <a:xfrm>
              <a:off x="2640" y="624"/>
              <a:ext cx="2871" cy="3264"/>
              <a:chOff x="2640" y="996"/>
              <a:chExt cx="2544" cy="2892"/>
            </a:xfrm>
          </p:grpSpPr>
          <p:sp>
            <p:nvSpPr>
              <p:cNvPr id="208907" name="Rectangle 11"/>
              <p:cNvSpPr>
                <a:spLocks noChangeArrowheads="1"/>
              </p:cNvSpPr>
              <p:nvPr/>
            </p:nvSpPr>
            <p:spPr bwMode="auto">
              <a:xfrm>
                <a:off x="2640" y="1008"/>
                <a:ext cx="624"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8" name="Rectangle 12"/>
              <p:cNvSpPr>
                <a:spLocks noChangeArrowheads="1"/>
              </p:cNvSpPr>
              <p:nvPr/>
            </p:nvSpPr>
            <p:spPr bwMode="auto">
              <a:xfrm>
                <a:off x="2640" y="1008"/>
                <a:ext cx="2544" cy="28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8909" name="Group 13"/>
              <p:cNvGrpSpPr>
                <a:grpSpLocks/>
              </p:cNvGrpSpPr>
              <p:nvPr/>
            </p:nvGrpSpPr>
            <p:grpSpPr bwMode="auto">
              <a:xfrm>
                <a:off x="2640" y="996"/>
                <a:ext cx="2496" cy="2829"/>
                <a:chOff x="2640" y="996"/>
                <a:chExt cx="2496" cy="2829"/>
              </a:xfrm>
            </p:grpSpPr>
            <p:pic>
              <p:nvPicPr>
                <p:cNvPr id="2089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3" y="3174"/>
                  <a:ext cx="583" cy="522"/>
                </a:xfrm>
                <a:prstGeom prst="rect">
                  <a:avLst/>
                </a:prstGeom>
                <a:noFill/>
                <a:extLst>
                  <a:ext uri="{909E8E84-426E-40DD-AFC4-6F175D3DCCD1}">
                    <a14:hiddenFill xmlns:a14="http://schemas.microsoft.com/office/drawing/2010/main">
                      <a:solidFill>
                        <a:srgbClr val="FFFFFF"/>
                      </a:solidFill>
                    </a14:hiddenFill>
                  </a:ext>
                </a:extLst>
              </p:spPr>
            </p:pic>
            <p:pic>
              <p:nvPicPr>
                <p:cNvPr id="2089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1" y="3169"/>
                  <a:ext cx="617" cy="545"/>
                </a:xfrm>
                <a:prstGeom prst="rect">
                  <a:avLst/>
                </a:prstGeom>
                <a:noFill/>
                <a:extLst>
                  <a:ext uri="{909E8E84-426E-40DD-AFC4-6F175D3DCCD1}">
                    <a14:hiddenFill xmlns:a14="http://schemas.microsoft.com/office/drawing/2010/main">
                      <a:solidFill>
                        <a:srgbClr val="FFFFFF"/>
                      </a:solidFill>
                    </a14:hiddenFill>
                  </a:ext>
                </a:extLst>
              </p:spPr>
            </p:pic>
            <p:pic>
              <p:nvPicPr>
                <p:cNvPr id="208912"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 y="3243"/>
                  <a:ext cx="584" cy="513"/>
                </a:xfrm>
                <a:prstGeom prst="rect">
                  <a:avLst/>
                </a:prstGeom>
                <a:noFill/>
                <a:extLst>
                  <a:ext uri="{909E8E84-426E-40DD-AFC4-6F175D3DCCD1}">
                    <a14:hiddenFill xmlns:a14="http://schemas.microsoft.com/office/drawing/2010/main">
                      <a:solidFill>
                        <a:srgbClr val="FFFFFF"/>
                      </a:solidFill>
                    </a14:hiddenFill>
                  </a:ext>
                </a:extLst>
              </p:spPr>
            </p:pic>
            <p:pic>
              <p:nvPicPr>
                <p:cNvPr id="208913"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4" y="3227"/>
                  <a:ext cx="573" cy="510"/>
                </a:xfrm>
                <a:prstGeom prst="rect">
                  <a:avLst/>
                </a:prstGeom>
                <a:noFill/>
                <a:extLst>
                  <a:ext uri="{909E8E84-426E-40DD-AFC4-6F175D3DCCD1}">
                    <a14:hiddenFill xmlns:a14="http://schemas.microsoft.com/office/drawing/2010/main">
                      <a:solidFill>
                        <a:srgbClr val="FFFFFF"/>
                      </a:solidFill>
                    </a14:hiddenFill>
                  </a:ext>
                </a:extLst>
              </p:spPr>
            </p:pic>
            <p:pic>
              <p:nvPicPr>
                <p:cNvPr id="208914"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 y="2625"/>
                  <a:ext cx="579" cy="514"/>
                </a:xfrm>
                <a:prstGeom prst="rect">
                  <a:avLst/>
                </a:prstGeom>
                <a:noFill/>
                <a:extLst>
                  <a:ext uri="{909E8E84-426E-40DD-AFC4-6F175D3DCCD1}">
                    <a14:hiddenFill xmlns:a14="http://schemas.microsoft.com/office/drawing/2010/main">
                      <a:solidFill>
                        <a:srgbClr val="FFFFFF"/>
                      </a:solidFill>
                    </a14:hiddenFill>
                  </a:ext>
                </a:extLst>
              </p:spPr>
            </p:pic>
            <p:pic>
              <p:nvPicPr>
                <p:cNvPr id="208915"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2" y="2604"/>
                  <a:ext cx="603" cy="536"/>
                </a:xfrm>
                <a:prstGeom prst="rect">
                  <a:avLst/>
                </a:prstGeom>
                <a:noFill/>
                <a:extLst>
                  <a:ext uri="{909E8E84-426E-40DD-AFC4-6F175D3DCCD1}">
                    <a14:hiddenFill xmlns:a14="http://schemas.microsoft.com/office/drawing/2010/main">
                      <a:solidFill>
                        <a:srgbClr val="FFFFFF"/>
                      </a:solidFill>
                    </a14:hiddenFill>
                  </a:ext>
                </a:extLst>
              </p:spPr>
            </p:pic>
            <p:pic>
              <p:nvPicPr>
                <p:cNvPr id="208916" name="Picture 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5" y="2592"/>
                  <a:ext cx="617" cy="548"/>
                </a:xfrm>
                <a:prstGeom prst="rect">
                  <a:avLst/>
                </a:prstGeom>
                <a:noFill/>
                <a:extLst>
                  <a:ext uri="{909E8E84-426E-40DD-AFC4-6F175D3DCCD1}">
                    <a14:hiddenFill xmlns:a14="http://schemas.microsoft.com/office/drawing/2010/main">
                      <a:solidFill>
                        <a:srgbClr val="FFFFFF"/>
                      </a:solidFill>
                    </a14:hiddenFill>
                  </a:ext>
                </a:extLst>
              </p:spPr>
            </p:pic>
            <p:pic>
              <p:nvPicPr>
                <p:cNvPr id="208917"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92" y="1488"/>
                  <a:ext cx="605" cy="538"/>
                </a:xfrm>
                <a:prstGeom prst="rect">
                  <a:avLst/>
                </a:prstGeom>
                <a:noFill/>
                <a:extLst>
                  <a:ext uri="{909E8E84-426E-40DD-AFC4-6F175D3DCCD1}">
                    <a14:hiddenFill xmlns:a14="http://schemas.microsoft.com/office/drawing/2010/main">
                      <a:solidFill>
                        <a:srgbClr val="FFFFFF"/>
                      </a:solidFill>
                    </a14:hiddenFill>
                  </a:ext>
                </a:extLst>
              </p:spPr>
            </p:pic>
            <p:pic>
              <p:nvPicPr>
                <p:cNvPr id="208918"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40" y="1557"/>
                  <a:ext cx="592" cy="526"/>
                </a:xfrm>
                <a:prstGeom prst="rect">
                  <a:avLst/>
                </a:prstGeom>
                <a:noFill/>
                <a:extLst>
                  <a:ext uri="{909E8E84-426E-40DD-AFC4-6F175D3DCCD1}">
                    <a14:hiddenFill xmlns:a14="http://schemas.microsoft.com/office/drawing/2010/main">
                      <a:solidFill>
                        <a:srgbClr val="FFFFFF"/>
                      </a:solidFill>
                    </a14:hiddenFill>
                  </a:ext>
                </a:extLst>
              </p:spPr>
            </p:pic>
            <p:pic>
              <p:nvPicPr>
                <p:cNvPr id="208919" name="Picture 2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1" y="2048"/>
                  <a:ext cx="605" cy="500"/>
                </a:xfrm>
                <a:prstGeom prst="rect">
                  <a:avLst/>
                </a:prstGeom>
                <a:noFill/>
                <a:extLst>
                  <a:ext uri="{909E8E84-426E-40DD-AFC4-6F175D3DCCD1}">
                    <a14:hiddenFill xmlns:a14="http://schemas.microsoft.com/office/drawing/2010/main">
                      <a:solidFill>
                        <a:srgbClr val="FFFFFF"/>
                      </a:solidFill>
                    </a14:hiddenFill>
                  </a:ext>
                </a:extLst>
              </p:spPr>
            </p:pic>
            <p:pic>
              <p:nvPicPr>
                <p:cNvPr id="208920" name="Picture 2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83" y="2014"/>
                  <a:ext cx="605" cy="537"/>
                </a:xfrm>
                <a:prstGeom prst="rect">
                  <a:avLst/>
                </a:prstGeom>
                <a:noFill/>
                <a:extLst>
                  <a:ext uri="{909E8E84-426E-40DD-AFC4-6F175D3DCCD1}">
                    <a14:hiddenFill xmlns:a14="http://schemas.microsoft.com/office/drawing/2010/main">
                      <a:solidFill>
                        <a:srgbClr val="FFFFFF"/>
                      </a:solidFill>
                    </a14:hiddenFill>
                  </a:ext>
                </a:extLst>
              </p:spPr>
            </p:pic>
            <p:pic>
              <p:nvPicPr>
                <p:cNvPr id="208921" name="Picture 2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40" y="2070"/>
                  <a:ext cx="605" cy="526"/>
                </a:xfrm>
                <a:prstGeom prst="rect">
                  <a:avLst/>
                </a:prstGeom>
                <a:noFill/>
                <a:extLst>
                  <a:ext uri="{909E8E84-426E-40DD-AFC4-6F175D3DCCD1}">
                    <a14:hiddenFill xmlns:a14="http://schemas.microsoft.com/office/drawing/2010/main">
                      <a:solidFill>
                        <a:srgbClr val="FFFFFF"/>
                      </a:solidFill>
                    </a14:hiddenFill>
                  </a:ext>
                </a:extLst>
              </p:spPr>
            </p:pic>
            <p:pic>
              <p:nvPicPr>
                <p:cNvPr id="208922" name="Picture 2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40" y="1067"/>
                  <a:ext cx="609" cy="411"/>
                </a:xfrm>
                <a:prstGeom prst="rect">
                  <a:avLst/>
                </a:prstGeom>
                <a:noFill/>
                <a:extLst>
                  <a:ext uri="{909E8E84-426E-40DD-AFC4-6F175D3DCCD1}">
                    <a14:hiddenFill xmlns:a14="http://schemas.microsoft.com/office/drawing/2010/main">
                      <a:solidFill>
                        <a:srgbClr val="FFFFFF"/>
                      </a:solidFill>
                    </a14:hiddenFill>
                  </a:ext>
                </a:extLst>
              </p:spPr>
            </p:pic>
            <p:pic>
              <p:nvPicPr>
                <p:cNvPr id="208923" name="Picture 2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83" y="996"/>
                  <a:ext cx="607" cy="540"/>
                </a:xfrm>
                <a:prstGeom prst="rect">
                  <a:avLst/>
                </a:prstGeom>
                <a:noFill/>
                <a:extLst>
                  <a:ext uri="{909E8E84-426E-40DD-AFC4-6F175D3DCCD1}">
                    <a14:hiddenFill xmlns:a14="http://schemas.microsoft.com/office/drawing/2010/main">
                      <a:solidFill>
                        <a:srgbClr val="FFFFFF"/>
                      </a:solidFill>
                    </a14:hiddenFill>
                  </a:ext>
                </a:extLst>
              </p:spPr>
            </p:pic>
            <p:sp>
              <p:nvSpPr>
                <p:cNvPr id="208924" name="Text Box 28"/>
                <p:cNvSpPr txBox="1">
                  <a:spLocks noChangeArrowheads="1"/>
                </p:cNvSpPr>
                <p:nvPr/>
              </p:nvSpPr>
              <p:spPr bwMode="auto">
                <a:xfrm>
                  <a:off x="2811" y="1376"/>
                  <a:ext cx="309"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1,0</a:t>
                  </a:r>
                  <a:endParaRPr lang="en-US" altLang="en-US" sz="1400"/>
                </a:p>
              </p:txBody>
            </p:sp>
            <p:sp>
              <p:nvSpPr>
                <p:cNvPr id="208925" name="Text Box 29"/>
                <p:cNvSpPr txBox="1">
                  <a:spLocks noChangeArrowheads="1"/>
                </p:cNvSpPr>
                <p:nvPr/>
              </p:nvSpPr>
              <p:spPr bwMode="auto">
                <a:xfrm>
                  <a:off x="3421" y="1440"/>
                  <a:ext cx="371"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1,2</a:t>
                  </a:r>
                  <a:endParaRPr lang="en-US" altLang="en-US" sz="1400"/>
                </a:p>
              </p:txBody>
            </p:sp>
            <p:sp>
              <p:nvSpPr>
                <p:cNvPr id="208926" name="Text Box 30"/>
                <p:cNvSpPr txBox="1">
                  <a:spLocks noChangeArrowheads="1"/>
                </p:cNvSpPr>
                <p:nvPr/>
              </p:nvSpPr>
              <p:spPr bwMode="auto">
                <a:xfrm>
                  <a:off x="3112" y="1946"/>
                  <a:ext cx="392"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2,1</a:t>
                  </a:r>
                  <a:endParaRPr lang="en-US" altLang="en-US" sz="1400"/>
                </a:p>
              </p:txBody>
            </p:sp>
            <p:sp>
              <p:nvSpPr>
                <p:cNvPr id="208927" name="Text Box 31"/>
                <p:cNvSpPr txBox="1">
                  <a:spLocks noChangeArrowheads="1"/>
                </p:cNvSpPr>
                <p:nvPr/>
              </p:nvSpPr>
              <p:spPr bwMode="auto">
                <a:xfrm>
                  <a:off x="3729" y="1946"/>
                  <a:ext cx="44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2,3</a:t>
                  </a:r>
                  <a:endParaRPr lang="en-US" altLang="en-US" sz="1400"/>
                </a:p>
              </p:txBody>
            </p:sp>
            <p:sp>
              <p:nvSpPr>
                <p:cNvPr id="208928" name="Text Box 32"/>
                <p:cNvSpPr txBox="1">
                  <a:spLocks noChangeArrowheads="1"/>
                </p:cNvSpPr>
                <p:nvPr/>
              </p:nvSpPr>
              <p:spPr bwMode="auto">
                <a:xfrm>
                  <a:off x="3112" y="3003"/>
                  <a:ext cx="344"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4,1</a:t>
                  </a:r>
                  <a:endParaRPr lang="en-US" altLang="en-US" sz="1400"/>
                </a:p>
              </p:txBody>
            </p:sp>
            <p:sp>
              <p:nvSpPr>
                <p:cNvPr id="208929" name="Text Box 33"/>
                <p:cNvSpPr txBox="1">
                  <a:spLocks noChangeArrowheads="1"/>
                </p:cNvSpPr>
                <p:nvPr/>
              </p:nvSpPr>
              <p:spPr bwMode="auto">
                <a:xfrm>
                  <a:off x="3729" y="3003"/>
                  <a:ext cx="351"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4,3</a:t>
                  </a:r>
                  <a:endParaRPr lang="en-US" altLang="en-US" sz="1400"/>
                </a:p>
              </p:txBody>
            </p:sp>
            <p:sp>
              <p:nvSpPr>
                <p:cNvPr id="208930" name="Text Box 34"/>
                <p:cNvSpPr txBox="1">
                  <a:spLocks noChangeArrowheads="1"/>
                </p:cNvSpPr>
                <p:nvPr/>
              </p:nvSpPr>
              <p:spPr bwMode="auto">
                <a:xfrm>
                  <a:off x="4483" y="3003"/>
                  <a:ext cx="36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4,5</a:t>
                  </a:r>
                  <a:endParaRPr lang="en-US" altLang="en-US" sz="1400"/>
                </a:p>
              </p:txBody>
            </p:sp>
            <p:sp>
              <p:nvSpPr>
                <p:cNvPr id="208931" name="Text Box 35"/>
                <p:cNvSpPr txBox="1">
                  <a:spLocks noChangeArrowheads="1"/>
                </p:cNvSpPr>
                <p:nvPr/>
              </p:nvSpPr>
              <p:spPr bwMode="auto">
                <a:xfrm>
                  <a:off x="2812" y="2448"/>
                  <a:ext cx="30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3,0</a:t>
                  </a:r>
                  <a:endParaRPr lang="en-US" altLang="en-US" sz="1400"/>
                </a:p>
              </p:txBody>
            </p:sp>
            <p:sp>
              <p:nvSpPr>
                <p:cNvPr id="208932" name="Text Box 36"/>
                <p:cNvSpPr txBox="1">
                  <a:spLocks noChangeArrowheads="1"/>
                </p:cNvSpPr>
                <p:nvPr/>
              </p:nvSpPr>
              <p:spPr bwMode="auto">
                <a:xfrm>
                  <a:off x="3312" y="2448"/>
                  <a:ext cx="52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3,2</a:t>
                  </a:r>
                  <a:endParaRPr lang="en-US" altLang="en-US" sz="1400"/>
                </a:p>
              </p:txBody>
            </p:sp>
            <p:sp>
              <p:nvSpPr>
                <p:cNvPr id="208933" name="Text Box 37"/>
                <p:cNvSpPr txBox="1">
                  <a:spLocks noChangeArrowheads="1"/>
                </p:cNvSpPr>
                <p:nvPr/>
              </p:nvSpPr>
              <p:spPr bwMode="auto">
                <a:xfrm>
                  <a:off x="4038" y="2448"/>
                  <a:ext cx="522"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3,4</a:t>
                  </a:r>
                  <a:endParaRPr lang="en-US" altLang="en-US" sz="1400"/>
                </a:p>
              </p:txBody>
            </p:sp>
            <p:sp>
              <p:nvSpPr>
                <p:cNvPr id="208934" name="Text Box 38"/>
                <p:cNvSpPr txBox="1">
                  <a:spLocks noChangeArrowheads="1"/>
                </p:cNvSpPr>
                <p:nvPr/>
              </p:nvSpPr>
              <p:spPr bwMode="auto">
                <a:xfrm>
                  <a:off x="2803" y="3600"/>
                  <a:ext cx="36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5,0</a:t>
                  </a:r>
                  <a:endParaRPr lang="en-US" altLang="en-US" sz="1400"/>
                </a:p>
              </p:txBody>
            </p:sp>
            <p:sp>
              <p:nvSpPr>
                <p:cNvPr id="208935" name="Text Box 39"/>
                <p:cNvSpPr txBox="1">
                  <a:spLocks noChangeArrowheads="1"/>
                </p:cNvSpPr>
                <p:nvPr/>
              </p:nvSpPr>
              <p:spPr bwMode="auto">
                <a:xfrm>
                  <a:off x="3421" y="3655"/>
                  <a:ext cx="309"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5,2</a:t>
                  </a:r>
                  <a:endParaRPr lang="en-US" altLang="en-US" sz="1400"/>
                </a:p>
              </p:txBody>
            </p:sp>
            <p:sp>
              <p:nvSpPr>
                <p:cNvPr id="208936" name="Text Box 40"/>
                <p:cNvSpPr txBox="1">
                  <a:spLocks noChangeArrowheads="1"/>
                </p:cNvSpPr>
                <p:nvPr/>
              </p:nvSpPr>
              <p:spPr bwMode="auto">
                <a:xfrm>
                  <a:off x="4038" y="3655"/>
                  <a:ext cx="310"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5,4</a:t>
                  </a:r>
                  <a:endParaRPr lang="en-US" altLang="en-US" sz="1400"/>
                </a:p>
              </p:txBody>
            </p:sp>
            <p:sp>
              <p:nvSpPr>
                <p:cNvPr id="208937" name="Text Box 41"/>
                <p:cNvSpPr txBox="1">
                  <a:spLocks noChangeArrowheads="1"/>
                </p:cNvSpPr>
                <p:nvPr/>
              </p:nvSpPr>
              <p:spPr bwMode="auto">
                <a:xfrm>
                  <a:off x="4690" y="3655"/>
                  <a:ext cx="309"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C</a:t>
                  </a:r>
                  <a:r>
                    <a:rPr lang="en-US" altLang="en-US" sz="1400" baseline="-25000"/>
                    <a:t>5,6</a:t>
                  </a:r>
                  <a:endParaRPr lang="en-US" altLang="en-US" sz="1400"/>
                </a:p>
              </p:txBody>
            </p:sp>
          </p:grpSp>
        </p:grpSp>
        <p:sp>
          <p:nvSpPr>
            <p:cNvPr id="208938" name="Text Box 42"/>
            <p:cNvSpPr txBox="1">
              <a:spLocks noChangeArrowheads="1"/>
            </p:cNvSpPr>
            <p:nvPr/>
          </p:nvSpPr>
          <p:spPr bwMode="auto">
            <a:xfrm>
              <a:off x="4272" y="672"/>
              <a:ext cx="1209"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b="1">
                  <a:solidFill>
                    <a:schemeClr val="accent2"/>
                  </a:solidFill>
                  <a:latin typeface="Helvetica" panose="020B0604020202020204" pitchFamily="34" charset="0"/>
                </a:rPr>
                <a:t>corrected </a:t>
              </a:r>
            </a:p>
            <a:p>
              <a:pPr eaLnBrk="0" hangingPunct="0"/>
              <a:r>
                <a:rPr lang="en-US" altLang="en-US" sz="2000" b="1">
                  <a:solidFill>
                    <a:schemeClr val="accent2"/>
                  </a:solidFill>
                  <a:latin typeface="Helvetica" panose="020B0604020202020204" pitchFamily="34" charset="0"/>
                </a:rPr>
                <a:t>(or minimized)</a:t>
              </a:r>
            </a:p>
            <a:p>
              <a:pPr eaLnBrk="0" hangingPunct="0"/>
              <a:r>
                <a:rPr lang="en-US" altLang="en-US" sz="2000" b="1">
                  <a:solidFill>
                    <a:schemeClr val="accent2"/>
                  </a:solidFill>
                  <a:latin typeface="Helvetica" panose="020B0604020202020204" pitchFamily="34" charset="0"/>
                </a:rPr>
                <a:t>aberrations</a:t>
              </a:r>
            </a:p>
          </p:txBody>
        </p:sp>
      </p:grpSp>
    </p:spTree>
    <p:extLst>
      <p:ext uri="{BB962C8B-B14F-4D97-AF65-F5344CB8AC3E}">
        <p14:creationId xmlns:p14="http://schemas.microsoft.com/office/powerpoint/2010/main" val="3619040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OJ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209675"/>
            <a:ext cx="29384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OJ2 002"/>
          <p:cNvPicPr>
            <a:picLocks noChangeAspect="1" noChangeArrowheads="1"/>
          </p:cNvPicPr>
          <p:nvPr/>
        </p:nvPicPr>
        <p:blipFill>
          <a:blip r:embed="rId4" cstate="print">
            <a:lum bright="6000" contrast="18000"/>
            <a:extLst>
              <a:ext uri="{28A0092B-C50C-407E-A947-70E740481C1C}">
                <a14:useLocalDpi xmlns:a14="http://schemas.microsoft.com/office/drawing/2010/main" val="0"/>
              </a:ext>
            </a:extLst>
          </a:blip>
          <a:srcRect/>
          <a:stretch>
            <a:fillRect/>
          </a:stretch>
        </p:blipFill>
        <p:spPr bwMode="auto">
          <a:xfrm>
            <a:off x="3851275" y="1641475"/>
            <a:ext cx="45720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4"/>
          <p:cNvSpPr>
            <a:spLocks noChangeArrowheads="1"/>
          </p:cNvSpPr>
          <p:nvPr/>
        </p:nvSpPr>
        <p:spPr bwMode="auto">
          <a:xfrm>
            <a:off x="563563" y="311150"/>
            <a:ext cx="78247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ja-JP" sz="4000" b="1">
                <a:ea typeface="ＭＳ Ｐゴシック" panose="020B0600070205080204" pitchFamily="34" charset="-128"/>
              </a:rPr>
              <a:t>Instrumentation – Mark 1 (JEOL 2200FS).</a:t>
            </a:r>
          </a:p>
        </p:txBody>
      </p:sp>
    </p:spTree>
    <p:extLst>
      <p:ext uri="{BB962C8B-B14F-4D97-AF65-F5344CB8AC3E}">
        <p14:creationId xmlns:p14="http://schemas.microsoft.com/office/powerpoint/2010/main" val="2954633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539750" y="585109"/>
            <a:ext cx="7772400" cy="725488"/>
          </a:xfrm>
        </p:spPr>
        <p:txBody>
          <a:bodyPr/>
          <a:lstStyle/>
          <a:p>
            <a:pPr algn="l"/>
            <a:r>
              <a:rPr lang="en-GB" altLang="en-US" sz="4000" b="1"/>
              <a:t>Instrumentation – Version 2 (JEOL 2200 MCO).</a:t>
            </a:r>
            <a:endParaRPr lang="en-US" altLang="en-US" sz="4000" b="1"/>
          </a:p>
        </p:txBody>
      </p:sp>
      <p:pic>
        <p:nvPicPr>
          <p:cNvPr id="136195" name="Picture 3" descr="101_18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555072"/>
            <a:ext cx="4716463" cy="4430712"/>
          </a:xfrm>
          <a:prstGeom prst="rect">
            <a:avLst/>
          </a:prstGeom>
          <a:noFill/>
          <a:extLst>
            <a:ext uri="{909E8E84-426E-40DD-AFC4-6F175D3DCCD1}">
              <a14:hiddenFill xmlns:a14="http://schemas.microsoft.com/office/drawing/2010/main">
                <a:solidFill>
                  <a:srgbClr val="FFFFFF"/>
                </a:solidFill>
              </a14:hiddenFill>
            </a:ext>
          </a:extLst>
        </p:spPr>
      </p:pic>
      <p:pic>
        <p:nvPicPr>
          <p:cNvPr id="136196" name="Picture 4" descr="101_18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4300" y="1305834"/>
            <a:ext cx="3311525" cy="49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597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bwMode="auto">
          <a:xfrm>
            <a:off x="273050" y="604647"/>
            <a:ext cx="8229600" cy="593445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grpSp>
        <p:nvGrpSpPr>
          <p:cNvPr id="138242" name="Group 2"/>
          <p:cNvGrpSpPr>
            <a:grpSpLocks/>
          </p:cNvGrpSpPr>
          <p:nvPr/>
        </p:nvGrpSpPr>
        <p:grpSpPr bwMode="auto">
          <a:xfrm>
            <a:off x="989013" y="476250"/>
            <a:ext cx="7254875" cy="5832475"/>
            <a:chOff x="612" y="119"/>
            <a:chExt cx="4570" cy="3674"/>
          </a:xfrm>
        </p:grpSpPr>
        <p:sp>
          <p:nvSpPr>
            <p:cNvPr id="138243" name="Rectangle 3"/>
            <p:cNvSpPr>
              <a:spLocks noChangeArrowheads="1"/>
            </p:cNvSpPr>
            <p:nvPr/>
          </p:nvSpPr>
          <p:spPr bwMode="auto">
            <a:xfrm>
              <a:off x="3654" y="346"/>
              <a:ext cx="451" cy="317"/>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P.S</a:t>
              </a:r>
            </a:p>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CESCOR</a:t>
              </a:r>
            </a:p>
          </p:txBody>
        </p:sp>
        <p:sp>
          <p:nvSpPr>
            <p:cNvPr id="138244" name="Rectangle 4"/>
            <p:cNvSpPr>
              <a:spLocks noChangeArrowheads="1"/>
            </p:cNvSpPr>
            <p:nvPr/>
          </p:nvSpPr>
          <p:spPr bwMode="auto">
            <a:xfrm>
              <a:off x="3651" y="935"/>
              <a:ext cx="492" cy="311"/>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P.S</a:t>
              </a:r>
            </a:p>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CETCOR</a:t>
              </a:r>
            </a:p>
          </p:txBody>
        </p:sp>
        <p:sp>
          <p:nvSpPr>
            <p:cNvPr id="138245" name="Rectangle 5"/>
            <p:cNvSpPr>
              <a:spLocks noChangeArrowheads="1"/>
            </p:cNvSpPr>
            <p:nvPr/>
          </p:nvSpPr>
          <p:spPr bwMode="auto">
            <a:xfrm>
              <a:off x="3696" y="663"/>
              <a:ext cx="315" cy="271"/>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800" b="1">
                  <a:latin typeface="Times New Roman" panose="02020603050405020304" pitchFamily="18" charset="0"/>
                  <a:ea typeface="ＭＳ Ｐゴシック" panose="020B0600070205080204" pitchFamily="34" charset="-128"/>
                  <a:cs typeface="Arial" panose="020B0604020202020204" pitchFamily="34" charset="0"/>
                </a:rPr>
                <a:t>Linux</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CESCOR</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CETCOR</a:t>
              </a:r>
            </a:p>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46" name="Text Box 6"/>
            <p:cNvSpPr txBox="1">
              <a:spLocks noChangeArrowheads="1"/>
            </p:cNvSpPr>
            <p:nvPr/>
          </p:nvSpPr>
          <p:spPr bwMode="auto">
            <a:xfrm>
              <a:off x="4281" y="633"/>
              <a:ext cx="28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10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47" name="Rectangle 7"/>
            <p:cNvSpPr>
              <a:spLocks noChangeArrowheads="1"/>
            </p:cNvSpPr>
            <p:nvPr/>
          </p:nvSpPr>
          <p:spPr bwMode="auto">
            <a:xfrm>
              <a:off x="4513" y="2739"/>
              <a:ext cx="531" cy="7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rPr>
                <a:t>EDS PC</a:t>
              </a:r>
            </a:p>
          </p:txBody>
        </p:sp>
        <p:sp>
          <p:nvSpPr>
            <p:cNvPr id="138248" name="Rectangle 8"/>
            <p:cNvSpPr>
              <a:spLocks noChangeArrowheads="1"/>
            </p:cNvSpPr>
            <p:nvPr/>
          </p:nvSpPr>
          <p:spPr bwMode="auto">
            <a:xfrm>
              <a:off x="2835" y="1752"/>
              <a:ext cx="834" cy="270"/>
            </a:xfrm>
            <a:prstGeom prst="rect">
              <a:avLst/>
            </a:prstGeom>
            <a:noFill/>
            <a:ln w="1905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hangingPunct="0"/>
              <a:r>
                <a:rPr kumimoji="1" lang="en-US" altLang="ja-JP" sz="1200">
                  <a:solidFill>
                    <a:srgbClr val="339933"/>
                  </a:solidFill>
                  <a:latin typeface="Times New Roman" panose="02020603050405020304" pitchFamily="18" charset="0"/>
                  <a:ea typeface="ＭＳ Ｐゴシック" panose="020B0600070205080204" pitchFamily="34" charset="-128"/>
                  <a:cs typeface="Arial" panose="020B0604020202020204" pitchFamily="34" charset="0"/>
                </a:rPr>
                <a:t>GATAN camera PS</a:t>
              </a:r>
            </a:p>
          </p:txBody>
        </p:sp>
        <p:sp>
          <p:nvSpPr>
            <p:cNvPr id="138249" name="Text Box 9"/>
            <p:cNvSpPr txBox="1">
              <a:spLocks noChangeArrowheads="1"/>
            </p:cNvSpPr>
            <p:nvPr/>
          </p:nvSpPr>
          <p:spPr bwMode="auto">
            <a:xfrm>
              <a:off x="2925" y="1917"/>
              <a:ext cx="40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600">
                  <a:latin typeface="Times New Roman" panose="02020603050405020304" pitchFamily="18" charset="0"/>
                  <a:ea typeface="ＭＳ Ｐゴシック" panose="020B0600070205080204" pitchFamily="34" charset="-128"/>
                  <a:cs typeface="Arial" panose="020B0604020202020204" pitchFamily="34" charset="0"/>
                </a:rPr>
                <a:t>FIBER OPTIC</a:t>
              </a:r>
            </a:p>
          </p:txBody>
        </p:sp>
        <p:sp>
          <p:nvSpPr>
            <p:cNvPr id="138250" name="Line 10"/>
            <p:cNvSpPr>
              <a:spLocks noChangeShapeType="1"/>
            </p:cNvSpPr>
            <p:nvPr/>
          </p:nvSpPr>
          <p:spPr bwMode="auto">
            <a:xfrm flipV="1">
              <a:off x="2971" y="1525"/>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51" name="Rectangle 11"/>
            <p:cNvSpPr>
              <a:spLocks noChangeArrowheads="1"/>
            </p:cNvSpPr>
            <p:nvPr/>
          </p:nvSpPr>
          <p:spPr bwMode="auto">
            <a:xfrm>
              <a:off x="3775" y="2739"/>
              <a:ext cx="531" cy="73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rPr>
                <a:t>STEM PC</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JEOL ASID</a:t>
              </a:r>
            </a:p>
          </p:txBody>
        </p:sp>
        <p:sp>
          <p:nvSpPr>
            <p:cNvPr id="138252" name="Rectangle 12"/>
            <p:cNvSpPr>
              <a:spLocks noChangeArrowheads="1"/>
            </p:cNvSpPr>
            <p:nvPr/>
          </p:nvSpPr>
          <p:spPr bwMode="auto">
            <a:xfrm>
              <a:off x="2012" y="2739"/>
              <a:ext cx="532" cy="73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rPr>
                <a:t>TEM PC</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JEOL TEMCON </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TEM Server</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JEOL Ext</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Screen Monitor</a:t>
              </a:r>
            </a:p>
          </p:txBody>
        </p:sp>
        <p:sp>
          <p:nvSpPr>
            <p:cNvPr id="138253" name="Rectangle 13"/>
            <p:cNvSpPr>
              <a:spLocks noChangeArrowheads="1"/>
            </p:cNvSpPr>
            <p:nvPr/>
          </p:nvSpPr>
          <p:spPr bwMode="auto">
            <a:xfrm>
              <a:off x="1373" y="2388"/>
              <a:ext cx="532" cy="135"/>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HUB</a:t>
              </a:r>
            </a:p>
          </p:txBody>
        </p:sp>
        <p:sp>
          <p:nvSpPr>
            <p:cNvPr id="138254" name="Freeform 14"/>
            <p:cNvSpPr>
              <a:spLocks/>
            </p:cNvSpPr>
            <p:nvPr/>
          </p:nvSpPr>
          <p:spPr bwMode="auto">
            <a:xfrm>
              <a:off x="1549" y="2523"/>
              <a:ext cx="1467" cy="202"/>
            </a:xfrm>
            <a:custGeom>
              <a:avLst/>
              <a:gdLst>
                <a:gd name="T0" fmla="*/ 0 w 1632"/>
                <a:gd name="T1" fmla="*/ 0 h 288"/>
                <a:gd name="T2" fmla="*/ 0 w 1632"/>
                <a:gd name="T3" fmla="*/ 144 h 288"/>
                <a:gd name="T4" fmla="*/ 1632 w 1632"/>
                <a:gd name="T5" fmla="*/ 144 h 288"/>
                <a:gd name="T6" fmla="*/ 1632 w 1632"/>
                <a:gd name="T7" fmla="*/ 288 h 288"/>
              </a:gdLst>
              <a:ahLst/>
              <a:cxnLst>
                <a:cxn ang="0">
                  <a:pos x="T0" y="T1"/>
                </a:cxn>
                <a:cxn ang="0">
                  <a:pos x="T2" y="T3"/>
                </a:cxn>
                <a:cxn ang="0">
                  <a:pos x="T4" y="T5"/>
                </a:cxn>
                <a:cxn ang="0">
                  <a:pos x="T6" y="T7"/>
                </a:cxn>
              </a:cxnLst>
              <a:rect l="0" t="0" r="r" b="b"/>
              <a:pathLst>
                <a:path w="1632" h="288">
                  <a:moveTo>
                    <a:pt x="0" y="0"/>
                  </a:moveTo>
                  <a:lnTo>
                    <a:pt x="0" y="144"/>
                  </a:lnTo>
                  <a:lnTo>
                    <a:pt x="1632" y="144"/>
                  </a:lnTo>
                  <a:lnTo>
                    <a:pt x="1632" y="288"/>
                  </a:ln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55" name="Freeform 15"/>
            <p:cNvSpPr>
              <a:spLocks/>
            </p:cNvSpPr>
            <p:nvPr/>
          </p:nvSpPr>
          <p:spPr bwMode="auto">
            <a:xfrm>
              <a:off x="1736" y="2523"/>
              <a:ext cx="2142" cy="202"/>
            </a:xfrm>
            <a:custGeom>
              <a:avLst/>
              <a:gdLst>
                <a:gd name="T0" fmla="*/ 0 w 2544"/>
                <a:gd name="T1" fmla="*/ 0 h 288"/>
                <a:gd name="T2" fmla="*/ 0 w 2544"/>
                <a:gd name="T3" fmla="*/ 96 h 288"/>
                <a:gd name="T4" fmla="*/ 2544 w 2544"/>
                <a:gd name="T5" fmla="*/ 96 h 288"/>
                <a:gd name="T6" fmla="*/ 2544 w 2544"/>
                <a:gd name="T7" fmla="*/ 288 h 288"/>
              </a:gdLst>
              <a:ahLst/>
              <a:cxnLst>
                <a:cxn ang="0">
                  <a:pos x="T0" y="T1"/>
                </a:cxn>
                <a:cxn ang="0">
                  <a:pos x="T2" y="T3"/>
                </a:cxn>
                <a:cxn ang="0">
                  <a:pos x="T4" y="T5"/>
                </a:cxn>
                <a:cxn ang="0">
                  <a:pos x="T6" y="T7"/>
                </a:cxn>
              </a:cxnLst>
              <a:rect l="0" t="0" r="r" b="b"/>
              <a:pathLst>
                <a:path w="2544" h="288">
                  <a:moveTo>
                    <a:pt x="0" y="0"/>
                  </a:moveTo>
                  <a:lnTo>
                    <a:pt x="0" y="96"/>
                  </a:lnTo>
                  <a:lnTo>
                    <a:pt x="2544" y="96"/>
                  </a:lnTo>
                  <a:lnTo>
                    <a:pt x="2544" y="288"/>
                  </a:ln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56" name="Freeform 16"/>
            <p:cNvSpPr>
              <a:spLocks/>
            </p:cNvSpPr>
            <p:nvPr/>
          </p:nvSpPr>
          <p:spPr bwMode="auto">
            <a:xfrm>
              <a:off x="1505" y="2523"/>
              <a:ext cx="673" cy="202"/>
            </a:xfrm>
            <a:custGeom>
              <a:avLst/>
              <a:gdLst>
                <a:gd name="T0" fmla="*/ 0 w 720"/>
                <a:gd name="T1" fmla="*/ 0 h 288"/>
                <a:gd name="T2" fmla="*/ 0 w 720"/>
                <a:gd name="T3" fmla="*/ 144 h 288"/>
                <a:gd name="T4" fmla="*/ 0 w 720"/>
                <a:gd name="T5" fmla="*/ 192 h 288"/>
                <a:gd name="T6" fmla="*/ 720 w 720"/>
                <a:gd name="T7" fmla="*/ 192 h 288"/>
                <a:gd name="T8" fmla="*/ 720 w 720"/>
                <a:gd name="T9" fmla="*/ 288 h 288"/>
              </a:gdLst>
              <a:ahLst/>
              <a:cxnLst>
                <a:cxn ang="0">
                  <a:pos x="T0" y="T1"/>
                </a:cxn>
                <a:cxn ang="0">
                  <a:pos x="T2" y="T3"/>
                </a:cxn>
                <a:cxn ang="0">
                  <a:pos x="T4" y="T5"/>
                </a:cxn>
                <a:cxn ang="0">
                  <a:pos x="T6" y="T7"/>
                </a:cxn>
                <a:cxn ang="0">
                  <a:pos x="T8" y="T9"/>
                </a:cxn>
              </a:cxnLst>
              <a:rect l="0" t="0" r="r" b="b"/>
              <a:pathLst>
                <a:path w="720" h="288">
                  <a:moveTo>
                    <a:pt x="0" y="0"/>
                  </a:moveTo>
                  <a:lnTo>
                    <a:pt x="0" y="144"/>
                  </a:lnTo>
                  <a:lnTo>
                    <a:pt x="0" y="192"/>
                  </a:lnTo>
                  <a:lnTo>
                    <a:pt x="720" y="192"/>
                  </a:lnTo>
                  <a:lnTo>
                    <a:pt x="720" y="288"/>
                  </a:ln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57" name="Text Box 17"/>
            <p:cNvSpPr txBox="1">
              <a:spLocks noChangeArrowheads="1"/>
            </p:cNvSpPr>
            <p:nvPr/>
          </p:nvSpPr>
          <p:spPr bwMode="auto">
            <a:xfrm>
              <a:off x="4694" y="1416"/>
              <a:ext cx="4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1000">
                  <a:latin typeface="Times New Roman" panose="02020603050405020304" pitchFamily="18" charset="0"/>
                  <a:ea typeface="ＭＳ Ｐゴシック" panose="020B0600070205080204" pitchFamily="34" charset="-128"/>
                  <a:cs typeface="Arial" panose="020B0604020202020204" pitchFamily="34" charset="0"/>
                </a:rPr>
                <a:t>Cross cable</a:t>
              </a:r>
            </a:p>
          </p:txBody>
        </p:sp>
        <p:sp>
          <p:nvSpPr>
            <p:cNvPr id="138258" name="Rectangle 18"/>
            <p:cNvSpPr>
              <a:spLocks noChangeArrowheads="1"/>
            </p:cNvSpPr>
            <p:nvPr/>
          </p:nvSpPr>
          <p:spPr bwMode="auto">
            <a:xfrm>
              <a:off x="893" y="3465"/>
              <a:ext cx="399" cy="237"/>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1200">
                  <a:solidFill>
                    <a:srgbClr val="339933"/>
                  </a:solidFill>
                  <a:latin typeface="Times New Roman" panose="02020603050405020304" pitchFamily="18" charset="0"/>
                  <a:ea typeface="ＭＳ Ｐゴシック" panose="020B0600070205080204" pitchFamily="34" charset="-128"/>
                  <a:cs typeface="Arial" panose="020B0604020202020204" pitchFamily="34" charset="0"/>
                </a:rPr>
                <a:t>DigiScan</a:t>
              </a:r>
            </a:p>
          </p:txBody>
        </p:sp>
        <p:sp>
          <p:nvSpPr>
            <p:cNvPr id="138259" name="Rectangle 19"/>
            <p:cNvSpPr>
              <a:spLocks noChangeArrowheads="1"/>
            </p:cNvSpPr>
            <p:nvPr/>
          </p:nvSpPr>
          <p:spPr bwMode="auto">
            <a:xfrm>
              <a:off x="712" y="1797"/>
              <a:ext cx="490" cy="318"/>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rPr>
                <a:t>Hamamatsu</a:t>
              </a:r>
            </a:p>
            <a:p>
              <a:pPr algn="ctr"/>
              <a:r>
                <a:rPr kumimoji="1" lang="en-GB" altLang="ja-JP" sz="1200">
                  <a:latin typeface="Times New Roman" panose="02020603050405020304" pitchFamily="18" charset="0"/>
                  <a:ea typeface="ＭＳ Ｐゴシック" panose="020B0600070205080204" pitchFamily="34" charset="-128"/>
                  <a:cs typeface="Arial" panose="020B0604020202020204" pitchFamily="34" charset="0"/>
                </a:rPr>
                <a:t>Control</a:t>
              </a: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60" name="Freeform 20"/>
            <p:cNvSpPr>
              <a:spLocks/>
            </p:cNvSpPr>
            <p:nvPr/>
          </p:nvSpPr>
          <p:spPr bwMode="auto">
            <a:xfrm>
              <a:off x="884" y="2115"/>
              <a:ext cx="1134" cy="771"/>
            </a:xfrm>
            <a:custGeom>
              <a:avLst/>
              <a:gdLst>
                <a:gd name="T0" fmla="*/ 1056 w 1056"/>
                <a:gd name="T1" fmla="*/ 96 h 96"/>
                <a:gd name="T2" fmla="*/ 0 w 1056"/>
                <a:gd name="T3" fmla="*/ 96 h 96"/>
                <a:gd name="T4" fmla="*/ 0 w 1056"/>
                <a:gd name="T5" fmla="*/ 0 h 96"/>
              </a:gdLst>
              <a:ahLst/>
              <a:cxnLst>
                <a:cxn ang="0">
                  <a:pos x="T0" y="T1"/>
                </a:cxn>
                <a:cxn ang="0">
                  <a:pos x="T2" y="T3"/>
                </a:cxn>
                <a:cxn ang="0">
                  <a:pos x="T4" y="T5"/>
                </a:cxn>
              </a:cxnLst>
              <a:rect l="0" t="0" r="r" b="b"/>
              <a:pathLst>
                <a:path w="1056" h="96">
                  <a:moveTo>
                    <a:pt x="1056" y="96"/>
                  </a:moveTo>
                  <a:lnTo>
                    <a:pt x="0" y="96"/>
                  </a:lnTo>
                  <a:lnTo>
                    <a:pt x="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61" name="Rectangle 21"/>
            <p:cNvSpPr>
              <a:spLocks noChangeArrowheads="1"/>
            </p:cNvSpPr>
            <p:nvPr/>
          </p:nvSpPr>
          <p:spPr bwMode="auto">
            <a:xfrm>
              <a:off x="2678" y="187"/>
              <a:ext cx="179" cy="235"/>
            </a:xfrm>
            <a:prstGeom prst="rect">
              <a:avLst/>
            </a:prstGeom>
            <a:solidFill>
              <a:schemeClr val="bg1"/>
            </a:solidFill>
            <a:ln w="508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2" name="Rectangle 22"/>
            <p:cNvSpPr>
              <a:spLocks noChangeArrowheads="1"/>
            </p:cNvSpPr>
            <p:nvPr/>
          </p:nvSpPr>
          <p:spPr bwMode="auto">
            <a:xfrm>
              <a:off x="2678" y="487"/>
              <a:ext cx="179" cy="147"/>
            </a:xfrm>
            <a:prstGeom prst="rect">
              <a:avLst/>
            </a:prstGeom>
            <a:solidFill>
              <a:srgbClr val="EAEAEA"/>
            </a:solidFill>
            <a:ln w="508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200" b="1">
                  <a:latin typeface="Times New Roman" panose="02020603050405020304" pitchFamily="18" charset="0"/>
                  <a:ea typeface="ＭＳ Ｐゴシック" panose="020B0600070205080204" pitchFamily="34" charset="-128"/>
                  <a:cs typeface="Arial" panose="020B0604020202020204" pitchFamily="34" charset="0"/>
                </a:rPr>
                <a:t>CESCOR</a:t>
              </a:r>
            </a:p>
          </p:txBody>
        </p:sp>
        <p:sp>
          <p:nvSpPr>
            <p:cNvPr id="138263" name="Rectangle 23"/>
            <p:cNvSpPr>
              <a:spLocks noChangeArrowheads="1"/>
            </p:cNvSpPr>
            <p:nvPr/>
          </p:nvSpPr>
          <p:spPr bwMode="auto">
            <a:xfrm>
              <a:off x="2678" y="675"/>
              <a:ext cx="179" cy="147"/>
            </a:xfrm>
            <a:prstGeom prst="rect">
              <a:avLst/>
            </a:prstGeom>
            <a:solidFill>
              <a:schemeClr val="bg1"/>
            </a:solidFill>
            <a:ln w="508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4" name="Rectangle 24"/>
            <p:cNvSpPr>
              <a:spLocks noChangeArrowheads="1"/>
            </p:cNvSpPr>
            <p:nvPr/>
          </p:nvSpPr>
          <p:spPr bwMode="auto">
            <a:xfrm>
              <a:off x="2678" y="862"/>
              <a:ext cx="179" cy="147"/>
            </a:xfrm>
            <a:prstGeom prst="rect">
              <a:avLst/>
            </a:prstGeom>
            <a:solidFill>
              <a:srgbClr val="EAEAEA"/>
            </a:solidFill>
            <a:ln w="508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200" b="1">
                  <a:latin typeface="Times New Roman" panose="02020603050405020304" pitchFamily="18" charset="0"/>
                  <a:ea typeface="ＭＳ Ｐゴシック" panose="020B0600070205080204" pitchFamily="34" charset="-128"/>
                  <a:cs typeface="Arial" panose="020B0604020202020204" pitchFamily="34" charset="0"/>
                </a:rPr>
                <a:t>CETCOR</a:t>
              </a:r>
              <a:endParaRPr kumimoji="1" lang="en-US" altLang="ja-JP" sz="2400" b="1">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65" name="Rectangle 25"/>
            <p:cNvSpPr>
              <a:spLocks noChangeArrowheads="1"/>
            </p:cNvSpPr>
            <p:nvPr/>
          </p:nvSpPr>
          <p:spPr bwMode="auto">
            <a:xfrm>
              <a:off x="2678" y="1051"/>
              <a:ext cx="179" cy="146"/>
            </a:xfrm>
            <a:prstGeom prst="rect">
              <a:avLst/>
            </a:prstGeom>
            <a:solidFill>
              <a:schemeClr val="bg1"/>
            </a:solidFill>
            <a:ln w="508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6" name="Text Box 26"/>
            <p:cNvSpPr txBox="1">
              <a:spLocks noChangeArrowheads="1"/>
            </p:cNvSpPr>
            <p:nvPr/>
          </p:nvSpPr>
          <p:spPr bwMode="auto">
            <a:xfrm>
              <a:off x="2390" y="478"/>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1" lang="en-US" altLang="en-US"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67" name="Freeform 27"/>
            <p:cNvSpPr>
              <a:spLocks/>
            </p:cNvSpPr>
            <p:nvPr/>
          </p:nvSpPr>
          <p:spPr bwMode="auto">
            <a:xfrm>
              <a:off x="2343" y="1238"/>
              <a:ext cx="697" cy="260"/>
            </a:xfrm>
            <a:custGeom>
              <a:avLst/>
              <a:gdLst>
                <a:gd name="T0" fmla="*/ 0 w 1488"/>
                <a:gd name="T1" fmla="*/ 864 h 864"/>
                <a:gd name="T2" fmla="*/ 0 w 1488"/>
                <a:gd name="T3" fmla="*/ 0 h 864"/>
                <a:gd name="T4" fmla="*/ 1488 w 1488"/>
                <a:gd name="T5" fmla="*/ 0 h 864"/>
                <a:gd name="T6" fmla="*/ 1488 w 1488"/>
                <a:gd name="T7" fmla="*/ 864 h 864"/>
              </a:gdLst>
              <a:ahLst/>
              <a:cxnLst>
                <a:cxn ang="0">
                  <a:pos x="T0" y="T1"/>
                </a:cxn>
                <a:cxn ang="0">
                  <a:pos x="T2" y="T3"/>
                </a:cxn>
                <a:cxn ang="0">
                  <a:pos x="T4" y="T5"/>
                </a:cxn>
                <a:cxn ang="0">
                  <a:pos x="T6" y="T7"/>
                </a:cxn>
              </a:cxnLst>
              <a:rect l="0" t="0" r="r" b="b"/>
              <a:pathLst>
                <a:path w="1488" h="864">
                  <a:moveTo>
                    <a:pt x="0" y="864"/>
                  </a:moveTo>
                  <a:lnTo>
                    <a:pt x="0" y="0"/>
                  </a:lnTo>
                  <a:lnTo>
                    <a:pt x="1488" y="0"/>
                  </a:lnTo>
                  <a:lnTo>
                    <a:pt x="1488" y="864"/>
                  </a:lnTo>
                </a:path>
              </a:pathLst>
            </a:custGeom>
            <a:noFill/>
            <a:ln w="508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68" name="Rectangle 28"/>
            <p:cNvSpPr>
              <a:spLocks noChangeArrowheads="1"/>
            </p:cNvSpPr>
            <p:nvPr/>
          </p:nvSpPr>
          <p:spPr bwMode="auto">
            <a:xfrm>
              <a:off x="2618" y="1238"/>
              <a:ext cx="270" cy="116"/>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9" name="Rectangle 29"/>
            <p:cNvSpPr>
              <a:spLocks noChangeArrowheads="1"/>
            </p:cNvSpPr>
            <p:nvPr/>
          </p:nvSpPr>
          <p:spPr bwMode="auto">
            <a:xfrm>
              <a:off x="2608" y="1387"/>
              <a:ext cx="361" cy="138"/>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000" b="1">
                  <a:solidFill>
                    <a:srgbClr val="339933"/>
                  </a:solidFill>
                  <a:latin typeface="Times New Roman" panose="02020603050405020304" pitchFamily="18" charset="0"/>
                  <a:ea typeface="ＭＳ Ｐゴシック" panose="020B0600070205080204" pitchFamily="34" charset="-128"/>
                  <a:cs typeface="Arial" panose="020B0604020202020204" pitchFamily="34" charset="0"/>
                </a:rPr>
                <a:t>CCD</a:t>
              </a:r>
            </a:p>
          </p:txBody>
        </p:sp>
        <p:sp>
          <p:nvSpPr>
            <p:cNvPr id="138270" name="Rectangle 30"/>
            <p:cNvSpPr>
              <a:spLocks noChangeArrowheads="1"/>
            </p:cNvSpPr>
            <p:nvPr/>
          </p:nvSpPr>
          <p:spPr bwMode="auto">
            <a:xfrm>
              <a:off x="2342" y="1237"/>
              <a:ext cx="266" cy="150"/>
            </a:xfrm>
            <a:prstGeom prst="rect">
              <a:avLst/>
            </a:prstGeom>
            <a:noFill/>
            <a:ln w="508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1000">
                  <a:latin typeface="Times New Roman" panose="02020603050405020304" pitchFamily="18" charset="0"/>
                  <a:ea typeface="ＭＳ Ｐゴシック" panose="020B0600070205080204" pitchFamily="34" charset="-128"/>
                  <a:cs typeface="Arial" panose="020B0604020202020204" pitchFamily="34" charset="0"/>
                </a:rPr>
                <a:t>Video</a:t>
              </a:r>
            </a:p>
          </p:txBody>
        </p:sp>
        <p:sp>
          <p:nvSpPr>
            <p:cNvPr id="138271" name="Freeform 31"/>
            <p:cNvSpPr>
              <a:spLocks/>
            </p:cNvSpPr>
            <p:nvPr/>
          </p:nvSpPr>
          <p:spPr bwMode="auto">
            <a:xfrm>
              <a:off x="884" y="1355"/>
              <a:ext cx="1452" cy="442"/>
            </a:xfrm>
            <a:custGeom>
              <a:avLst/>
              <a:gdLst>
                <a:gd name="T0" fmla="*/ 0 w 1680"/>
                <a:gd name="T1" fmla="*/ 1344 h 1344"/>
                <a:gd name="T2" fmla="*/ 0 w 1680"/>
                <a:gd name="T3" fmla="*/ 0 h 1344"/>
                <a:gd name="T4" fmla="*/ 1680 w 1680"/>
                <a:gd name="T5" fmla="*/ 0 h 1344"/>
              </a:gdLst>
              <a:ahLst/>
              <a:cxnLst>
                <a:cxn ang="0">
                  <a:pos x="T0" y="T1"/>
                </a:cxn>
                <a:cxn ang="0">
                  <a:pos x="T2" y="T3"/>
                </a:cxn>
                <a:cxn ang="0">
                  <a:pos x="T4" y="T5"/>
                </a:cxn>
              </a:cxnLst>
              <a:rect l="0" t="0" r="r" b="b"/>
              <a:pathLst>
                <a:path w="1680" h="1344">
                  <a:moveTo>
                    <a:pt x="0" y="1344"/>
                  </a:moveTo>
                  <a:lnTo>
                    <a:pt x="0" y="0"/>
                  </a:lnTo>
                  <a:lnTo>
                    <a:pt x="168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72" name="Rectangle 32"/>
            <p:cNvSpPr>
              <a:spLocks noChangeArrowheads="1"/>
            </p:cNvSpPr>
            <p:nvPr/>
          </p:nvSpPr>
          <p:spPr bwMode="auto">
            <a:xfrm>
              <a:off x="1726" y="706"/>
              <a:ext cx="332" cy="473"/>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400" b="1">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sz="1600" b="1">
                  <a:latin typeface="Times New Roman" panose="02020603050405020304" pitchFamily="18" charset="0"/>
                  <a:ea typeface="ＭＳ Ｐゴシック" panose="020B0600070205080204" pitchFamily="34" charset="-128"/>
                  <a:cs typeface="Arial" panose="020B0604020202020204" pitchFamily="34" charset="0"/>
                </a:rPr>
                <a:t>EOS</a:t>
              </a:r>
            </a:p>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73" name="Text Box 33"/>
            <p:cNvSpPr txBox="1">
              <a:spLocks noChangeArrowheads="1"/>
            </p:cNvSpPr>
            <p:nvPr/>
          </p:nvSpPr>
          <p:spPr bwMode="auto">
            <a:xfrm>
              <a:off x="4014" y="3649"/>
              <a:ext cx="2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74" name="Text Box 34"/>
            <p:cNvSpPr txBox="1">
              <a:spLocks noChangeArrowheads="1"/>
            </p:cNvSpPr>
            <p:nvPr/>
          </p:nvSpPr>
          <p:spPr bwMode="auto">
            <a:xfrm>
              <a:off x="2078" y="2739"/>
              <a:ext cx="2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75" name="Text Box 35"/>
            <p:cNvSpPr txBox="1">
              <a:spLocks noChangeArrowheads="1"/>
            </p:cNvSpPr>
            <p:nvPr/>
          </p:nvSpPr>
          <p:spPr bwMode="auto">
            <a:xfrm>
              <a:off x="2937" y="2739"/>
              <a:ext cx="2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76" name="Text Box 36"/>
            <p:cNvSpPr txBox="1">
              <a:spLocks noChangeArrowheads="1"/>
            </p:cNvSpPr>
            <p:nvPr/>
          </p:nvSpPr>
          <p:spPr bwMode="auto">
            <a:xfrm>
              <a:off x="3742" y="2742"/>
              <a:ext cx="265"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77" name="Text Box 37"/>
            <p:cNvSpPr txBox="1">
              <a:spLocks noChangeArrowheads="1"/>
            </p:cNvSpPr>
            <p:nvPr/>
          </p:nvSpPr>
          <p:spPr bwMode="auto">
            <a:xfrm>
              <a:off x="4759" y="2761"/>
              <a:ext cx="2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LAN</a:t>
              </a:r>
            </a:p>
          </p:txBody>
        </p:sp>
        <p:sp>
          <p:nvSpPr>
            <p:cNvPr id="138278" name="Rectangle 38"/>
            <p:cNvSpPr>
              <a:spLocks noChangeArrowheads="1"/>
            </p:cNvSpPr>
            <p:nvPr/>
          </p:nvSpPr>
          <p:spPr bwMode="auto">
            <a:xfrm>
              <a:off x="1399" y="3465"/>
              <a:ext cx="447" cy="237"/>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kumimoji="1" lang="en-US" altLang="ja-JP" sz="1200">
                  <a:solidFill>
                    <a:srgbClr val="339933"/>
                  </a:solidFill>
                  <a:latin typeface="Times New Roman" panose="02020603050405020304" pitchFamily="18" charset="0"/>
                  <a:ea typeface="ＭＳ Ｐゴシック" panose="020B0600070205080204" pitchFamily="34" charset="-128"/>
                  <a:cs typeface="Arial" panose="020B0604020202020204" pitchFamily="34" charset="0"/>
                </a:rPr>
                <a:t>IEEE1394</a:t>
              </a:r>
            </a:p>
          </p:txBody>
        </p:sp>
        <p:sp>
          <p:nvSpPr>
            <p:cNvPr id="138279" name="Line 39"/>
            <p:cNvSpPr>
              <a:spLocks noChangeShapeType="1"/>
            </p:cNvSpPr>
            <p:nvPr/>
          </p:nvSpPr>
          <p:spPr bwMode="auto">
            <a:xfrm flipH="1">
              <a:off x="1292" y="3566"/>
              <a:ext cx="100"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0" name="Freeform 40"/>
            <p:cNvSpPr>
              <a:spLocks/>
            </p:cNvSpPr>
            <p:nvPr/>
          </p:nvSpPr>
          <p:spPr bwMode="auto">
            <a:xfrm>
              <a:off x="1849" y="2912"/>
              <a:ext cx="1037" cy="646"/>
            </a:xfrm>
            <a:custGeom>
              <a:avLst/>
              <a:gdLst>
                <a:gd name="T0" fmla="*/ 1152 w 1152"/>
                <a:gd name="T1" fmla="*/ 0 h 624"/>
                <a:gd name="T2" fmla="*/ 1008 w 1152"/>
                <a:gd name="T3" fmla="*/ 0 h 624"/>
                <a:gd name="T4" fmla="*/ 1008 w 1152"/>
                <a:gd name="T5" fmla="*/ 624 h 624"/>
                <a:gd name="T6" fmla="*/ 0 w 1152"/>
                <a:gd name="T7" fmla="*/ 624 h 624"/>
              </a:gdLst>
              <a:ahLst/>
              <a:cxnLst>
                <a:cxn ang="0">
                  <a:pos x="T0" y="T1"/>
                </a:cxn>
                <a:cxn ang="0">
                  <a:pos x="T2" y="T3"/>
                </a:cxn>
                <a:cxn ang="0">
                  <a:pos x="T4" y="T5"/>
                </a:cxn>
                <a:cxn ang="0">
                  <a:pos x="T6" y="T7"/>
                </a:cxn>
              </a:cxnLst>
              <a:rect l="0" t="0" r="r" b="b"/>
              <a:pathLst>
                <a:path w="1152" h="624">
                  <a:moveTo>
                    <a:pt x="1152" y="0"/>
                  </a:moveTo>
                  <a:lnTo>
                    <a:pt x="1008" y="0"/>
                  </a:lnTo>
                  <a:lnTo>
                    <a:pt x="1008" y="624"/>
                  </a:lnTo>
                  <a:lnTo>
                    <a:pt x="0" y="624"/>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1" name="Text Box 41"/>
            <p:cNvSpPr txBox="1">
              <a:spLocks noChangeArrowheads="1"/>
            </p:cNvSpPr>
            <p:nvPr/>
          </p:nvSpPr>
          <p:spPr bwMode="auto">
            <a:xfrm>
              <a:off x="2937" y="2859"/>
              <a:ext cx="39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IEEE 1394</a:t>
              </a:r>
            </a:p>
          </p:txBody>
        </p:sp>
        <p:sp>
          <p:nvSpPr>
            <p:cNvPr id="138282" name="Line 42"/>
            <p:cNvSpPr>
              <a:spLocks noChangeShapeType="1"/>
            </p:cNvSpPr>
            <p:nvPr/>
          </p:nvSpPr>
          <p:spPr bwMode="auto">
            <a:xfrm flipV="1">
              <a:off x="2871" y="533"/>
              <a:ext cx="765"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3" name="Line 43"/>
            <p:cNvSpPr>
              <a:spLocks noChangeShapeType="1"/>
            </p:cNvSpPr>
            <p:nvPr/>
          </p:nvSpPr>
          <p:spPr bwMode="auto">
            <a:xfrm flipV="1">
              <a:off x="2871" y="1009"/>
              <a:ext cx="765"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4" name="Rectangle 44"/>
            <p:cNvSpPr>
              <a:spLocks noChangeArrowheads="1"/>
            </p:cNvSpPr>
            <p:nvPr/>
          </p:nvSpPr>
          <p:spPr bwMode="auto">
            <a:xfrm>
              <a:off x="1373" y="1701"/>
              <a:ext cx="565" cy="372"/>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b="1">
                  <a:latin typeface="Times New Roman" panose="02020603050405020304" pitchFamily="18" charset="0"/>
                  <a:ea typeface="ＭＳ Ｐゴシック" panose="020B0600070205080204" pitchFamily="34" charset="-128"/>
                  <a:cs typeface="Arial" panose="020B0604020202020204" pitchFamily="34" charset="0"/>
                </a:rPr>
                <a:t>VME</a:t>
              </a:r>
            </a:p>
          </p:txBody>
        </p:sp>
        <p:sp>
          <p:nvSpPr>
            <p:cNvPr id="138285" name="Line 45"/>
            <p:cNvSpPr>
              <a:spLocks noChangeShapeType="1"/>
            </p:cNvSpPr>
            <p:nvPr/>
          </p:nvSpPr>
          <p:spPr bwMode="auto">
            <a:xfrm>
              <a:off x="1505" y="2069"/>
              <a:ext cx="6" cy="32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6" name="Rectangle 46"/>
            <p:cNvSpPr>
              <a:spLocks noChangeArrowheads="1"/>
            </p:cNvSpPr>
            <p:nvPr/>
          </p:nvSpPr>
          <p:spPr bwMode="auto">
            <a:xfrm>
              <a:off x="1746" y="119"/>
              <a:ext cx="474" cy="338"/>
            </a:xfrm>
            <a:prstGeom prst="rect">
              <a:avLst/>
            </a:prstGeom>
            <a:noFill/>
            <a:ln w="9525">
              <a:solidFill>
                <a:srgbClr val="969696"/>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600">
                  <a:latin typeface="Times New Roman" panose="02020603050405020304" pitchFamily="18" charset="0"/>
                  <a:ea typeface="ＭＳ Ｐゴシック" panose="020B0600070205080204" pitchFamily="34" charset="-128"/>
                  <a:cs typeface="Arial" panose="020B0604020202020204" pitchFamily="34" charset="0"/>
                </a:rPr>
                <a:t>HT tank</a:t>
              </a:r>
            </a:p>
          </p:txBody>
        </p:sp>
        <p:sp>
          <p:nvSpPr>
            <p:cNvPr id="138287" name="Line 47"/>
            <p:cNvSpPr>
              <a:spLocks noChangeShapeType="1"/>
            </p:cNvSpPr>
            <p:nvPr/>
          </p:nvSpPr>
          <p:spPr bwMode="auto">
            <a:xfrm flipV="1">
              <a:off x="2220" y="299"/>
              <a:ext cx="433"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8" name="Line 48"/>
            <p:cNvSpPr>
              <a:spLocks noChangeShapeType="1"/>
            </p:cNvSpPr>
            <p:nvPr/>
          </p:nvSpPr>
          <p:spPr bwMode="auto">
            <a:xfrm>
              <a:off x="1875" y="1168"/>
              <a:ext cx="1"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89" name="Line 49"/>
            <p:cNvSpPr>
              <a:spLocks noChangeShapeType="1"/>
            </p:cNvSpPr>
            <p:nvPr/>
          </p:nvSpPr>
          <p:spPr bwMode="auto">
            <a:xfrm>
              <a:off x="1814" y="1185"/>
              <a:ext cx="1" cy="5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0" name="Freeform 50"/>
            <p:cNvSpPr>
              <a:spLocks/>
            </p:cNvSpPr>
            <p:nvPr/>
          </p:nvSpPr>
          <p:spPr bwMode="auto">
            <a:xfrm>
              <a:off x="1292" y="300"/>
              <a:ext cx="454" cy="1452"/>
            </a:xfrm>
            <a:custGeom>
              <a:avLst/>
              <a:gdLst>
                <a:gd name="T0" fmla="*/ 0 w 336"/>
                <a:gd name="T1" fmla="*/ 1344 h 1344"/>
                <a:gd name="T2" fmla="*/ 0 w 336"/>
                <a:gd name="T3" fmla="*/ 0 h 1344"/>
                <a:gd name="T4" fmla="*/ 336 w 336"/>
                <a:gd name="T5" fmla="*/ 0 h 1344"/>
              </a:gdLst>
              <a:ahLst/>
              <a:cxnLst>
                <a:cxn ang="0">
                  <a:pos x="T0" y="T1"/>
                </a:cxn>
                <a:cxn ang="0">
                  <a:pos x="T2" y="T3"/>
                </a:cxn>
                <a:cxn ang="0">
                  <a:pos x="T4" y="T5"/>
                </a:cxn>
              </a:cxnLst>
              <a:rect l="0" t="0" r="r" b="b"/>
              <a:pathLst>
                <a:path w="336" h="1344">
                  <a:moveTo>
                    <a:pt x="0" y="1344"/>
                  </a:moveTo>
                  <a:lnTo>
                    <a:pt x="0" y="0"/>
                  </a:lnTo>
                  <a:lnTo>
                    <a:pt x="336"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1" name="Freeform 51"/>
            <p:cNvSpPr>
              <a:spLocks/>
            </p:cNvSpPr>
            <p:nvPr/>
          </p:nvSpPr>
          <p:spPr bwMode="auto">
            <a:xfrm>
              <a:off x="612" y="888"/>
              <a:ext cx="1110" cy="2678"/>
            </a:xfrm>
            <a:custGeom>
              <a:avLst/>
              <a:gdLst>
                <a:gd name="T0" fmla="*/ 336 w 1296"/>
                <a:gd name="T1" fmla="*/ 2976 h 2976"/>
                <a:gd name="T2" fmla="*/ 0 w 1296"/>
                <a:gd name="T3" fmla="*/ 2976 h 2976"/>
                <a:gd name="T4" fmla="*/ 0 w 1296"/>
                <a:gd name="T5" fmla="*/ 0 h 2976"/>
                <a:gd name="T6" fmla="*/ 1296 w 1296"/>
                <a:gd name="T7" fmla="*/ 0 h 2976"/>
              </a:gdLst>
              <a:ahLst/>
              <a:cxnLst>
                <a:cxn ang="0">
                  <a:pos x="T0" y="T1"/>
                </a:cxn>
                <a:cxn ang="0">
                  <a:pos x="T2" y="T3"/>
                </a:cxn>
                <a:cxn ang="0">
                  <a:pos x="T4" y="T5"/>
                </a:cxn>
                <a:cxn ang="0">
                  <a:pos x="T6" y="T7"/>
                </a:cxn>
              </a:cxnLst>
              <a:rect l="0" t="0" r="r" b="b"/>
              <a:pathLst>
                <a:path w="1296" h="2976">
                  <a:moveTo>
                    <a:pt x="336" y="2976"/>
                  </a:moveTo>
                  <a:lnTo>
                    <a:pt x="0" y="2976"/>
                  </a:lnTo>
                  <a:lnTo>
                    <a:pt x="0" y="0"/>
                  </a:lnTo>
                  <a:lnTo>
                    <a:pt x="1296"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2" name="Freeform 52"/>
            <p:cNvSpPr>
              <a:spLocks/>
            </p:cNvSpPr>
            <p:nvPr/>
          </p:nvSpPr>
          <p:spPr bwMode="auto">
            <a:xfrm>
              <a:off x="1837" y="2069"/>
              <a:ext cx="2190" cy="664"/>
            </a:xfrm>
            <a:custGeom>
              <a:avLst/>
              <a:gdLst>
                <a:gd name="T0" fmla="*/ 2256 w 2256"/>
                <a:gd name="T1" fmla="*/ 720 h 720"/>
                <a:gd name="T2" fmla="*/ 2256 w 2256"/>
                <a:gd name="T3" fmla="*/ 192 h 720"/>
                <a:gd name="T4" fmla="*/ 0 w 2256"/>
                <a:gd name="T5" fmla="*/ 192 h 720"/>
                <a:gd name="T6" fmla="*/ 0 w 2256"/>
                <a:gd name="T7" fmla="*/ 0 h 720"/>
              </a:gdLst>
              <a:ahLst/>
              <a:cxnLst>
                <a:cxn ang="0">
                  <a:pos x="T0" y="T1"/>
                </a:cxn>
                <a:cxn ang="0">
                  <a:pos x="T2" y="T3"/>
                </a:cxn>
                <a:cxn ang="0">
                  <a:pos x="T4" y="T5"/>
                </a:cxn>
                <a:cxn ang="0">
                  <a:pos x="T6" y="T7"/>
                </a:cxn>
              </a:cxnLst>
              <a:rect l="0" t="0" r="r" b="b"/>
              <a:pathLst>
                <a:path w="2256" h="720">
                  <a:moveTo>
                    <a:pt x="2256" y="720"/>
                  </a:moveTo>
                  <a:lnTo>
                    <a:pt x="2256" y="192"/>
                  </a:lnTo>
                  <a:lnTo>
                    <a:pt x="0" y="192"/>
                  </a:lnTo>
                  <a:lnTo>
                    <a:pt x="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3" name="Line 53"/>
            <p:cNvSpPr>
              <a:spLocks noChangeShapeType="1"/>
            </p:cNvSpPr>
            <p:nvPr/>
          </p:nvSpPr>
          <p:spPr bwMode="auto">
            <a:xfrm flipH="1">
              <a:off x="3102" y="2024"/>
              <a:ext cx="5" cy="7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4" name="Text Box 54"/>
            <p:cNvSpPr txBox="1">
              <a:spLocks noChangeArrowheads="1"/>
            </p:cNvSpPr>
            <p:nvPr/>
          </p:nvSpPr>
          <p:spPr bwMode="auto">
            <a:xfrm>
              <a:off x="1317" y="1026"/>
              <a:ext cx="33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FIBER </a:t>
              </a:r>
            </a:p>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OPTIC</a:t>
              </a:r>
            </a:p>
          </p:txBody>
        </p:sp>
        <p:sp>
          <p:nvSpPr>
            <p:cNvPr id="138295" name="Text Box 55"/>
            <p:cNvSpPr txBox="1">
              <a:spLocks noChangeArrowheads="1"/>
            </p:cNvSpPr>
            <p:nvPr/>
          </p:nvSpPr>
          <p:spPr bwMode="auto">
            <a:xfrm>
              <a:off x="1339" y="1431"/>
              <a:ext cx="49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flat cable</a:t>
              </a:r>
            </a:p>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(LENS DEF)</a:t>
              </a:r>
            </a:p>
          </p:txBody>
        </p:sp>
        <p:sp>
          <p:nvSpPr>
            <p:cNvPr id="138296" name="Text Box 56"/>
            <p:cNvSpPr txBox="1">
              <a:spLocks noChangeArrowheads="1"/>
            </p:cNvSpPr>
            <p:nvPr/>
          </p:nvSpPr>
          <p:spPr bwMode="auto">
            <a:xfrm>
              <a:off x="1868" y="1570"/>
              <a:ext cx="42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900">
                  <a:latin typeface="Times New Roman" panose="02020603050405020304" pitchFamily="18" charset="0"/>
                  <a:ea typeface="ＭＳ Ｐゴシック" panose="020B0600070205080204" pitchFamily="34" charset="-128"/>
                  <a:cs typeface="Arial" panose="020B0604020202020204" pitchFamily="34" charset="0"/>
                </a:rPr>
                <a:t>ARC NET</a:t>
              </a:r>
            </a:p>
          </p:txBody>
        </p:sp>
        <p:sp>
          <p:nvSpPr>
            <p:cNvPr id="138297" name="Freeform 57"/>
            <p:cNvSpPr>
              <a:spLocks/>
            </p:cNvSpPr>
            <p:nvPr/>
          </p:nvSpPr>
          <p:spPr bwMode="auto">
            <a:xfrm>
              <a:off x="2018" y="1180"/>
              <a:ext cx="2722" cy="1558"/>
            </a:xfrm>
            <a:custGeom>
              <a:avLst/>
              <a:gdLst>
                <a:gd name="T0" fmla="*/ 2256 w 2256"/>
                <a:gd name="T1" fmla="*/ 720 h 720"/>
                <a:gd name="T2" fmla="*/ 2256 w 2256"/>
                <a:gd name="T3" fmla="*/ 192 h 720"/>
                <a:gd name="T4" fmla="*/ 0 w 2256"/>
                <a:gd name="T5" fmla="*/ 192 h 720"/>
                <a:gd name="T6" fmla="*/ 0 w 2256"/>
                <a:gd name="T7" fmla="*/ 0 h 720"/>
              </a:gdLst>
              <a:ahLst/>
              <a:cxnLst>
                <a:cxn ang="0">
                  <a:pos x="T0" y="T1"/>
                </a:cxn>
                <a:cxn ang="0">
                  <a:pos x="T2" y="T3"/>
                </a:cxn>
                <a:cxn ang="0">
                  <a:pos x="T4" y="T5"/>
                </a:cxn>
                <a:cxn ang="0">
                  <a:pos x="T6" y="T7"/>
                </a:cxn>
              </a:cxnLst>
              <a:rect l="0" t="0" r="r" b="b"/>
              <a:pathLst>
                <a:path w="2256" h="720">
                  <a:moveTo>
                    <a:pt x="2256" y="720"/>
                  </a:moveTo>
                  <a:lnTo>
                    <a:pt x="2256" y="192"/>
                  </a:lnTo>
                  <a:lnTo>
                    <a:pt x="0" y="192"/>
                  </a:lnTo>
                  <a:lnTo>
                    <a:pt x="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98" name="Rectangle 58"/>
            <p:cNvSpPr>
              <a:spLocks noChangeArrowheads="1"/>
            </p:cNvSpPr>
            <p:nvPr/>
          </p:nvSpPr>
          <p:spPr bwMode="auto">
            <a:xfrm>
              <a:off x="2893" y="2739"/>
              <a:ext cx="713" cy="73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endParaRPr kumimoji="1" lang="en-US" altLang="ja-JP" sz="1200">
                <a:latin typeface="Times New Roman" panose="02020603050405020304" pitchFamily="18" charset="0"/>
                <a:ea typeface="ＭＳ Ｐゴシック" panose="020B0600070205080204" pitchFamily="34" charset="-128"/>
                <a:cs typeface="Arial" panose="020B0604020202020204" pitchFamily="34" charset="0"/>
              </a:endParaRPr>
            </a:p>
            <a:p>
              <a:pPr algn="ctr"/>
              <a:endPar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endParaRPr>
            </a:p>
            <a:p>
              <a:pPr algn="ctr"/>
              <a:r>
                <a:rPr kumimoji="1" lang="en-US" altLang="ja-JP" sz="1400" b="1">
                  <a:solidFill>
                    <a:srgbClr val="0033CC"/>
                  </a:solidFill>
                  <a:latin typeface="Times New Roman" panose="02020603050405020304" pitchFamily="18" charset="0"/>
                  <a:ea typeface="ＭＳ Ｐゴシック" panose="020B0600070205080204" pitchFamily="34" charset="-128"/>
                  <a:cs typeface="Arial" panose="020B0604020202020204" pitchFamily="34" charset="0"/>
                </a:rPr>
                <a:t>CAMERA PC</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CEOS Viewer</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Gatan</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JEOL Ext</a:t>
              </a:r>
            </a:p>
            <a:p>
              <a:pPr algn="ctr"/>
              <a:r>
                <a:rPr kumimoji="1" lang="en-US" altLang="ja-JP" sz="800">
                  <a:latin typeface="Times New Roman" panose="02020603050405020304" pitchFamily="18" charset="0"/>
                  <a:ea typeface="ＭＳ Ｐゴシック" panose="020B0600070205080204" pitchFamily="34" charset="-128"/>
                  <a:cs typeface="Arial" panose="020B0604020202020204" pitchFamily="34" charset="0"/>
                </a:rPr>
                <a:t>Microscope handler</a:t>
              </a:r>
            </a:p>
          </p:txBody>
        </p:sp>
        <p:sp>
          <p:nvSpPr>
            <p:cNvPr id="138299" name="Line 59"/>
            <p:cNvSpPr>
              <a:spLocks noChangeShapeType="1"/>
            </p:cNvSpPr>
            <p:nvPr/>
          </p:nvSpPr>
          <p:spPr bwMode="auto">
            <a:xfrm>
              <a:off x="4014" y="799"/>
              <a:ext cx="113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0" name="Line 60"/>
            <p:cNvSpPr>
              <a:spLocks noChangeShapeType="1"/>
            </p:cNvSpPr>
            <p:nvPr/>
          </p:nvSpPr>
          <p:spPr bwMode="auto">
            <a:xfrm>
              <a:off x="5148" y="799"/>
              <a:ext cx="0" cy="28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1" name="Line 61"/>
            <p:cNvSpPr>
              <a:spLocks noChangeShapeType="1"/>
            </p:cNvSpPr>
            <p:nvPr/>
          </p:nvSpPr>
          <p:spPr bwMode="auto">
            <a:xfrm flipH="1">
              <a:off x="3243" y="3612"/>
              <a:ext cx="190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2" name="Line 62"/>
            <p:cNvSpPr>
              <a:spLocks noChangeShapeType="1"/>
            </p:cNvSpPr>
            <p:nvPr/>
          </p:nvSpPr>
          <p:spPr bwMode="auto">
            <a:xfrm flipV="1">
              <a:off x="3243" y="3475"/>
              <a:ext cx="0" cy="1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3" name="Line 63"/>
            <p:cNvSpPr>
              <a:spLocks noChangeShapeType="1"/>
            </p:cNvSpPr>
            <p:nvPr/>
          </p:nvSpPr>
          <p:spPr bwMode="auto">
            <a:xfrm>
              <a:off x="2064" y="1071"/>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4" name="Line 64"/>
            <p:cNvSpPr>
              <a:spLocks noChangeShapeType="1"/>
            </p:cNvSpPr>
            <p:nvPr/>
          </p:nvSpPr>
          <p:spPr bwMode="auto">
            <a:xfrm>
              <a:off x="2245" y="1071"/>
              <a:ext cx="0" cy="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5" name="Line 65"/>
            <p:cNvSpPr>
              <a:spLocks noChangeShapeType="1"/>
            </p:cNvSpPr>
            <p:nvPr/>
          </p:nvSpPr>
          <p:spPr bwMode="auto">
            <a:xfrm>
              <a:off x="2245" y="1888"/>
              <a:ext cx="5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06" name="Line 66"/>
            <p:cNvSpPr>
              <a:spLocks noChangeShapeType="1"/>
            </p:cNvSpPr>
            <p:nvPr/>
          </p:nvSpPr>
          <p:spPr bwMode="auto">
            <a:xfrm>
              <a:off x="1292" y="1752"/>
              <a:ext cx="79"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8307" name="Rectangle 67"/>
          <p:cNvSpPr>
            <a:spLocks noChangeArrowheads="1"/>
          </p:cNvSpPr>
          <p:nvPr/>
        </p:nvSpPr>
        <p:spPr bwMode="auto">
          <a:xfrm>
            <a:off x="395288" y="82550"/>
            <a:ext cx="53038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ja-JP" sz="3200" b="1">
                <a:ea typeface="ＭＳ Ｐゴシック" panose="020B0600070205080204" pitchFamily="34" charset="-128"/>
              </a:rPr>
              <a:t>System Overview.</a:t>
            </a:r>
          </a:p>
        </p:txBody>
      </p:sp>
    </p:spTree>
    <p:extLst>
      <p:ext uri="{BB962C8B-B14F-4D97-AF65-F5344CB8AC3E}">
        <p14:creationId xmlns:p14="http://schemas.microsoft.com/office/powerpoint/2010/main" val="1302590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p:cNvSpPr/>
          <p:nvPr/>
        </p:nvSpPr>
        <p:spPr bwMode="auto">
          <a:xfrm>
            <a:off x="610962" y="642484"/>
            <a:ext cx="8229600" cy="593445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pic>
        <p:nvPicPr>
          <p:cNvPr id="140290" name="Picture 2" descr="haxa1"/>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981075"/>
            <a:ext cx="593725" cy="2232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1" name="Line 3"/>
          <p:cNvSpPr>
            <a:spLocks noChangeShapeType="1"/>
          </p:cNvSpPr>
          <p:nvPr/>
        </p:nvSpPr>
        <p:spPr bwMode="auto">
          <a:xfrm flipH="1">
            <a:off x="7723188" y="785813"/>
            <a:ext cx="0" cy="2376487"/>
          </a:xfrm>
          <a:prstGeom prst="line">
            <a:avLst/>
          </a:prstGeom>
          <a:noFill/>
          <a:ln w="9525">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2" name="Text Box 4"/>
          <p:cNvSpPr txBox="1">
            <a:spLocks noChangeArrowheads="1"/>
          </p:cNvSpPr>
          <p:nvPr/>
        </p:nvSpPr>
        <p:spPr bwMode="auto">
          <a:xfrm>
            <a:off x="7507288" y="3305175"/>
            <a:ext cx="677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ADL</a:t>
            </a:r>
          </a:p>
        </p:txBody>
      </p:sp>
      <p:sp>
        <p:nvSpPr>
          <p:cNvPr id="140293" name="Line 5"/>
          <p:cNvSpPr>
            <a:spLocks noChangeShapeType="1"/>
          </p:cNvSpPr>
          <p:nvPr/>
        </p:nvSpPr>
        <p:spPr bwMode="auto">
          <a:xfrm flipH="1">
            <a:off x="4964113" y="779463"/>
            <a:ext cx="0" cy="2376487"/>
          </a:xfrm>
          <a:prstGeom prst="line">
            <a:avLst/>
          </a:prstGeom>
          <a:noFill/>
          <a:ln w="9525">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4" name="Line 6"/>
          <p:cNvSpPr>
            <a:spLocks noChangeShapeType="1"/>
          </p:cNvSpPr>
          <p:nvPr/>
        </p:nvSpPr>
        <p:spPr bwMode="auto">
          <a:xfrm>
            <a:off x="6405563" y="779463"/>
            <a:ext cx="0" cy="2376487"/>
          </a:xfrm>
          <a:prstGeom prst="line">
            <a:avLst/>
          </a:prstGeom>
          <a:noFill/>
          <a:ln w="9525">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5" name="Text Box 7"/>
          <p:cNvSpPr txBox="1">
            <a:spLocks noChangeArrowheads="1"/>
          </p:cNvSpPr>
          <p:nvPr/>
        </p:nvSpPr>
        <p:spPr bwMode="auto">
          <a:xfrm>
            <a:off x="4646613" y="32337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TL21</a:t>
            </a:r>
          </a:p>
        </p:txBody>
      </p:sp>
      <p:sp>
        <p:nvSpPr>
          <p:cNvPr id="140296" name="Text Box 8"/>
          <p:cNvSpPr txBox="1">
            <a:spLocks noChangeArrowheads="1"/>
          </p:cNvSpPr>
          <p:nvPr/>
        </p:nvSpPr>
        <p:spPr bwMode="auto">
          <a:xfrm>
            <a:off x="6007100" y="3460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TL22</a:t>
            </a:r>
          </a:p>
        </p:txBody>
      </p:sp>
      <p:sp>
        <p:nvSpPr>
          <p:cNvPr id="140297" name="Rectangle 9"/>
          <p:cNvSpPr>
            <a:spLocks noChangeArrowheads="1"/>
          </p:cNvSpPr>
          <p:nvPr/>
        </p:nvSpPr>
        <p:spPr bwMode="auto">
          <a:xfrm>
            <a:off x="5335588" y="114458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8" name="Line 10"/>
          <p:cNvSpPr>
            <a:spLocks noChangeShapeType="1"/>
          </p:cNvSpPr>
          <p:nvPr/>
        </p:nvSpPr>
        <p:spPr bwMode="auto">
          <a:xfrm flipV="1">
            <a:off x="5335588"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9" name="Line 11"/>
          <p:cNvSpPr>
            <a:spLocks noChangeShapeType="1"/>
          </p:cNvSpPr>
          <p:nvPr/>
        </p:nvSpPr>
        <p:spPr bwMode="auto">
          <a:xfrm flipH="1" flipV="1">
            <a:off x="5335588"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0" name="Rectangle 12"/>
          <p:cNvSpPr>
            <a:spLocks noChangeArrowheads="1"/>
          </p:cNvSpPr>
          <p:nvPr/>
        </p:nvSpPr>
        <p:spPr bwMode="auto">
          <a:xfrm>
            <a:off x="5348288" y="26082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01" name="Line 13"/>
          <p:cNvSpPr>
            <a:spLocks noChangeShapeType="1"/>
          </p:cNvSpPr>
          <p:nvPr/>
        </p:nvSpPr>
        <p:spPr bwMode="auto">
          <a:xfrm flipV="1">
            <a:off x="5348288"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2" name="Line 14"/>
          <p:cNvSpPr>
            <a:spLocks noChangeShapeType="1"/>
          </p:cNvSpPr>
          <p:nvPr/>
        </p:nvSpPr>
        <p:spPr bwMode="auto">
          <a:xfrm flipH="1" flipV="1">
            <a:off x="5348288"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3" name="Rectangle 15"/>
          <p:cNvSpPr>
            <a:spLocks noChangeArrowheads="1"/>
          </p:cNvSpPr>
          <p:nvPr/>
        </p:nvSpPr>
        <p:spPr bwMode="auto">
          <a:xfrm>
            <a:off x="5838825" y="114458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04" name="Line 16"/>
          <p:cNvSpPr>
            <a:spLocks noChangeShapeType="1"/>
          </p:cNvSpPr>
          <p:nvPr/>
        </p:nvSpPr>
        <p:spPr bwMode="auto">
          <a:xfrm flipV="1">
            <a:off x="5838825"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5" name="Line 17"/>
          <p:cNvSpPr>
            <a:spLocks noChangeShapeType="1"/>
          </p:cNvSpPr>
          <p:nvPr/>
        </p:nvSpPr>
        <p:spPr bwMode="auto">
          <a:xfrm flipH="1" flipV="1">
            <a:off x="5838825"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6" name="Rectangle 18"/>
          <p:cNvSpPr>
            <a:spLocks noChangeArrowheads="1"/>
          </p:cNvSpPr>
          <p:nvPr/>
        </p:nvSpPr>
        <p:spPr bwMode="auto">
          <a:xfrm>
            <a:off x="5851525" y="26082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07" name="Line 19"/>
          <p:cNvSpPr>
            <a:spLocks noChangeShapeType="1"/>
          </p:cNvSpPr>
          <p:nvPr/>
        </p:nvSpPr>
        <p:spPr bwMode="auto">
          <a:xfrm flipV="1">
            <a:off x="5851525"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8" name="Line 20"/>
          <p:cNvSpPr>
            <a:spLocks noChangeShapeType="1"/>
          </p:cNvSpPr>
          <p:nvPr/>
        </p:nvSpPr>
        <p:spPr bwMode="auto">
          <a:xfrm flipH="1" flipV="1">
            <a:off x="5851525"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9" name="Line 21"/>
          <p:cNvSpPr>
            <a:spLocks noChangeShapeType="1"/>
          </p:cNvSpPr>
          <p:nvPr/>
        </p:nvSpPr>
        <p:spPr bwMode="auto">
          <a:xfrm flipH="1">
            <a:off x="1870075" y="814388"/>
            <a:ext cx="0" cy="2376487"/>
          </a:xfrm>
          <a:prstGeom prst="line">
            <a:avLst/>
          </a:prstGeom>
          <a:noFill/>
          <a:ln w="9525">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0" name="Line 22"/>
          <p:cNvSpPr>
            <a:spLocks noChangeShapeType="1"/>
          </p:cNvSpPr>
          <p:nvPr/>
        </p:nvSpPr>
        <p:spPr bwMode="auto">
          <a:xfrm>
            <a:off x="3495675" y="814388"/>
            <a:ext cx="0" cy="2376487"/>
          </a:xfrm>
          <a:prstGeom prst="line">
            <a:avLst/>
          </a:prstGeom>
          <a:noFill/>
          <a:ln w="9525">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1" name="Text Box 23"/>
          <p:cNvSpPr txBox="1">
            <a:spLocks noChangeArrowheads="1"/>
          </p:cNvSpPr>
          <p:nvPr/>
        </p:nvSpPr>
        <p:spPr bwMode="auto">
          <a:xfrm>
            <a:off x="1558925" y="33051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TL11</a:t>
            </a:r>
          </a:p>
        </p:txBody>
      </p:sp>
      <p:sp>
        <p:nvSpPr>
          <p:cNvPr id="140312" name="Text Box 24"/>
          <p:cNvSpPr txBox="1">
            <a:spLocks noChangeArrowheads="1"/>
          </p:cNvSpPr>
          <p:nvPr/>
        </p:nvSpPr>
        <p:spPr bwMode="auto">
          <a:xfrm>
            <a:off x="3143250" y="33051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TL12</a:t>
            </a:r>
          </a:p>
        </p:txBody>
      </p:sp>
      <p:sp>
        <p:nvSpPr>
          <p:cNvPr id="140313" name="Line 25"/>
          <p:cNvSpPr>
            <a:spLocks noChangeShapeType="1"/>
          </p:cNvSpPr>
          <p:nvPr/>
        </p:nvSpPr>
        <p:spPr bwMode="auto">
          <a:xfrm>
            <a:off x="788988" y="782638"/>
            <a:ext cx="0" cy="2376487"/>
          </a:xfrm>
          <a:prstGeom prst="line">
            <a:avLst/>
          </a:prstGeom>
          <a:noFill/>
          <a:ln w="381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4" name="Line 26"/>
          <p:cNvSpPr>
            <a:spLocks noChangeShapeType="1"/>
          </p:cNvSpPr>
          <p:nvPr/>
        </p:nvSpPr>
        <p:spPr bwMode="auto">
          <a:xfrm>
            <a:off x="-268288" y="1935163"/>
            <a:ext cx="9217026" cy="1587"/>
          </a:xfrm>
          <a:prstGeom prst="line">
            <a:avLst/>
          </a:prstGeom>
          <a:noFill/>
          <a:ln w="9525">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15" name="Text Box 27"/>
          <p:cNvSpPr txBox="1">
            <a:spLocks noChangeArrowheads="1"/>
          </p:cNvSpPr>
          <p:nvPr/>
        </p:nvSpPr>
        <p:spPr bwMode="auto">
          <a:xfrm>
            <a:off x="271463" y="3076575"/>
            <a:ext cx="1135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Objective</a:t>
            </a:r>
          </a:p>
        </p:txBody>
      </p:sp>
      <p:pic>
        <p:nvPicPr>
          <p:cNvPr id="140316" name="Picture 28" descr="haxa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7363" y="754063"/>
            <a:ext cx="61436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17" name="Text Box 29"/>
          <p:cNvSpPr txBox="1">
            <a:spLocks noChangeArrowheads="1"/>
          </p:cNvSpPr>
          <p:nvPr/>
        </p:nvSpPr>
        <p:spPr bwMode="auto">
          <a:xfrm>
            <a:off x="3835400" y="144463"/>
            <a:ext cx="684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HP 1</a:t>
            </a:r>
          </a:p>
        </p:txBody>
      </p:sp>
      <p:sp>
        <p:nvSpPr>
          <p:cNvPr id="140318" name="Text Box 30"/>
          <p:cNvSpPr txBox="1">
            <a:spLocks noChangeArrowheads="1"/>
          </p:cNvSpPr>
          <p:nvPr/>
        </p:nvSpPr>
        <p:spPr bwMode="auto">
          <a:xfrm>
            <a:off x="6788150" y="144463"/>
            <a:ext cx="684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HP 2</a:t>
            </a:r>
          </a:p>
        </p:txBody>
      </p:sp>
      <p:sp>
        <p:nvSpPr>
          <p:cNvPr id="140319" name="Rectangle 31"/>
          <p:cNvSpPr>
            <a:spLocks noChangeArrowheads="1"/>
          </p:cNvSpPr>
          <p:nvPr/>
        </p:nvSpPr>
        <p:spPr bwMode="auto">
          <a:xfrm>
            <a:off x="1763713" y="114458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20" name="Line 32"/>
          <p:cNvSpPr>
            <a:spLocks noChangeShapeType="1"/>
          </p:cNvSpPr>
          <p:nvPr/>
        </p:nvSpPr>
        <p:spPr bwMode="auto">
          <a:xfrm flipV="1">
            <a:off x="1763713"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1" name="Line 33"/>
          <p:cNvSpPr>
            <a:spLocks noChangeShapeType="1"/>
          </p:cNvSpPr>
          <p:nvPr/>
        </p:nvSpPr>
        <p:spPr bwMode="auto">
          <a:xfrm flipH="1" flipV="1">
            <a:off x="1763713"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2" name="Rectangle 34"/>
          <p:cNvSpPr>
            <a:spLocks noChangeArrowheads="1"/>
          </p:cNvSpPr>
          <p:nvPr/>
        </p:nvSpPr>
        <p:spPr bwMode="auto">
          <a:xfrm>
            <a:off x="1776413" y="26082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23" name="Line 35"/>
          <p:cNvSpPr>
            <a:spLocks noChangeShapeType="1"/>
          </p:cNvSpPr>
          <p:nvPr/>
        </p:nvSpPr>
        <p:spPr bwMode="auto">
          <a:xfrm flipV="1">
            <a:off x="1776413"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4" name="Line 36"/>
          <p:cNvSpPr>
            <a:spLocks noChangeShapeType="1"/>
          </p:cNvSpPr>
          <p:nvPr/>
        </p:nvSpPr>
        <p:spPr bwMode="auto">
          <a:xfrm flipH="1" flipV="1">
            <a:off x="1776413"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5" name="Rectangle 37"/>
          <p:cNvSpPr>
            <a:spLocks noChangeArrowheads="1"/>
          </p:cNvSpPr>
          <p:nvPr/>
        </p:nvSpPr>
        <p:spPr bwMode="auto">
          <a:xfrm>
            <a:off x="3246438" y="114458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26" name="Line 38"/>
          <p:cNvSpPr>
            <a:spLocks noChangeShapeType="1"/>
          </p:cNvSpPr>
          <p:nvPr/>
        </p:nvSpPr>
        <p:spPr bwMode="auto">
          <a:xfrm flipV="1">
            <a:off x="3246438"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7" name="Line 39"/>
          <p:cNvSpPr>
            <a:spLocks noChangeShapeType="1"/>
          </p:cNvSpPr>
          <p:nvPr/>
        </p:nvSpPr>
        <p:spPr bwMode="auto">
          <a:xfrm flipH="1" flipV="1">
            <a:off x="3246438" y="114458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8" name="Rectangle 40"/>
          <p:cNvSpPr>
            <a:spLocks noChangeArrowheads="1"/>
          </p:cNvSpPr>
          <p:nvPr/>
        </p:nvSpPr>
        <p:spPr bwMode="auto">
          <a:xfrm>
            <a:off x="3259138" y="26082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29" name="Line 41"/>
          <p:cNvSpPr>
            <a:spLocks noChangeShapeType="1"/>
          </p:cNvSpPr>
          <p:nvPr/>
        </p:nvSpPr>
        <p:spPr bwMode="auto">
          <a:xfrm flipV="1">
            <a:off x="3259138"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30" name="Line 42"/>
          <p:cNvSpPr>
            <a:spLocks noChangeShapeType="1"/>
          </p:cNvSpPr>
          <p:nvPr/>
        </p:nvSpPr>
        <p:spPr bwMode="auto">
          <a:xfrm flipH="1" flipV="1">
            <a:off x="3259138" y="26082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31" name="Rectangle 43"/>
          <p:cNvSpPr>
            <a:spLocks noChangeArrowheads="1"/>
          </p:cNvSpPr>
          <p:nvPr/>
        </p:nvSpPr>
        <p:spPr bwMode="auto">
          <a:xfrm>
            <a:off x="3243263" y="1433513"/>
            <a:ext cx="215900" cy="10795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32" name="Text Box 44"/>
          <p:cNvSpPr txBox="1">
            <a:spLocks noChangeArrowheads="1"/>
          </p:cNvSpPr>
          <p:nvPr/>
        </p:nvSpPr>
        <p:spPr bwMode="auto">
          <a:xfrm>
            <a:off x="1531938" y="352425"/>
            <a:ext cx="72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DP11</a:t>
            </a:r>
          </a:p>
        </p:txBody>
      </p:sp>
      <p:sp>
        <p:nvSpPr>
          <p:cNvPr id="140333" name="Text Box 45"/>
          <p:cNvSpPr txBox="1">
            <a:spLocks noChangeArrowheads="1"/>
          </p:cNvSpPr>
          <p:nvPr/>
        </p:nvSpPr>
        <p:spPr bwMode="auto">
          <a:xfrm>
            <a:off x="2971800" y="-6350"/>
            <a:ext cx="7270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DP12</a:t>
            </a:r>
          </a:p>
          <a:p>
            <a:r>
              <a:rPr lang="fr-FR" altLang="en-US">
                <a:latin typeface="Book Antiqua" panose="02040602050305030304" pitchFamily="18" charset="0"/>
              </a:rPr>
              <a:t>QP</a:t>
            </a:r>
          </a:p>
          <a:p>
            <a:r>
              <a:rPr lang="fr-FR" altLang="en-US">
                <a:latin typeface="Book Antiqua" panose="02040602050305030304" pitchFamily="18" charset="0"/>
              </a:rPr>
              <a:t>HP</a:t>
            </a:r>
          </a:p>
        </p:txBody>
      </p:sp>
      <p:sp>
        <p:nvSpPr>
          <p:cNvPr id="140334" name="Text Box 46"/>
          <p:cNvSpPr txBox="1">
            <a:spLocks noChangeArrowheads="1"/>
          </p:cNvSpPr>
          <p:nvPr/>
        </p:nvSpPr>
        <p:spPr bwMode="auto">
          <a:xfrm>
            <a:off x="3757613" y="3378200"/>
            <a:ext cx="941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DPHP1</a:t>
            </a:r>
          </a:p>
        </p:txBody>
      </p:sp>
      <p:sp>
        <p:nvSpPr>
          <p:cNvPr id="140335" name="Text Box 47"/>
          <p:cNvSpPr txBox="1">
            <a:spLocks noChangeArrowheads="1"/>
          </p:cNvSpPr>
          <p:nvPr/>
        </p:nvSpPr>
        <p:spPr bwMode="auto">
          <a:xfrm>
            <a:off x="5089525" y="695325"/>
            <a:ext cx="72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DP21</a:t>
            </a:r>
          </a:p>
        </p:txBody>
      </p:sp>
      <p:sp>
        <p:nvSpPr>
          <p:cNvPr id="140336" name="Text Box 48"/>
          <p:cNvSpPr txBox="1">
            <a:spLocks noChangeArrowheads="1"/>
          </p:cNvSpPr>
          <p:nvPr/>
        </p:nvSpPr>
        <p:spPr bwMode="auto">
          <a:xfrm>
            <a:off x="5503863" y="3105150"/>
            <a:ext cx="72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DP22</a:t>
            </a:r>
          </a:p>
        </p:txBody>
      </p:sp>
      <p:grpSp>
        <p:nvGrpSpPr>
          <p:cNvPr id="140337" name="Group 49"/>
          <p:cNvGrpSpPr>
            <a:grpSpLocks/>
          </p:cNvGrpSpPr>
          <p:nvPr/>
        </p:nvGrpSpPr>
        <p:grpSpPr bwMode="auto">
          <a:xfrm>
            <a:off x="4094163" y="1266825"/>
            <a:ext cx="215900" cy="215900"/>
            <a:chOff x="2544" y="806"/>
            <a:chExt cx="136" cy="136"/>
          </a:xfrm>
        </p:grpSpPr>
        <p:sp>
          <p:nvSpPr>
            <p:cNvPr id="140338" name="Rectangle 50"/>
            <p:cNvSpPr>
              <a:spLocks noChangeArrowheads="1"/>
            </p:cNvSpPr>
            <p:nvPr/>
          </p:nvSpPr>
          <p:spPr bwMode="auto">
            <a:xfrm>
              <a:off x="2544" y="806"/>
              <a:ext cx="136" cy="136"/>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39" name="Line 51"/>
            <p:cNvSpPr>
              <a:spLocks noChangeShapeType="1"/>
            </p:cNvSpPr>
            <p:nvPr/>
          </p:nvSpPr>
          <p:spPr bwMode="auto">
            <a:xfrm flipV="1">
              <a:off x="2544" y="806"/>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40" name="Line 52"/>
            <p:cNvSpPr>
              <a:spLocks noChangeShapeType="1"/>
            </p:cNvSpPr>
            <p:nvPr/>
          </p:nvSpPr>
          <p:spPr bwMode="auto">
            <a:xfrm flipH="1" flipV="1">
              <a:off x="2544" y="806"/>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341" name="Group 53"/>
          <p:cNvGrpSpPr>
            <a:grpSpLocks/>
          </p:cNvGrpSpPr>
          <p:nvPr/>
        </p:nvGrpSpPr>
        <p:grpSpPr bwMode="auto">
          <a:xfrm>
            <a:off x="4094163" y="2603500"/>
            <a:ext cx="215900" cy="215900"/>
            <a:chOff x="2544" y="1652"/>
            <a:chExt cx="136" cy="136"/>
          </a:xfrm>
        </p:grpSpPr>
        <p:sp>
          <p:nvSpPr>
            <p:cNvPr id="140342" name="Rectangle 54"/>
            <p:cNvSpPr>
              <a:spLocks noChangeArrowheads="1"/>
            </p:cNvSpPr>
            <p:nvPr/>
          </p:nvSpPr>
          <p:spPr bwMode="auto">
            <a:xfrm>
              <a:off x="2544" y="1652"/>
              <a:ext cx="136" cy="136"/>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43" name="Line 55"/>
            <p:cNvSpPr>
              <a:spLocks noChangeShapeType="1"/>
            </p:cNvSpPr>
            <p:nvPr/>
          </p:nvSpPr>
          <p:spPr bwMode="auto">
            <a:xfrm flipV="1">
              <a:off x="2544" y="1652"/>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44" name="Line 56"/>
            <p:cNvSpPr>
              <a:spLocks noChangeShapeType="1"/>
            </p:cNvSpPr>
            <p:nvPr/>
          </p:nvSpPr>
          <p:spPr bwMode="auto">
            <a:xfrm flipH="1" flipV="1">
              <a:off x="2544" y="1652"/>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345" name="Group 57"/>
          <p:cNvGrpSpPr>
            <a:grpSpLocks/>
          </p:cNvGrpSpPr>
          <p:nvPr/>
        </p:nvGrpSpPr>
        <p:grpSpPr bwMode="auto">
          <a:xfrm>
            <a:off x="7027863" y="1243013"/>
            <a:ext cx="215900" cy="223837"/>
            <a:chOff x="4388" y="799"/>
            <a:chExt cx="136" cy="141"/>
          </a:xfrm>
        </p:grpSpPr>
        <p:sp>
          <p:nvSpPr>
            <p:cNvPr id="140346" name="Rectangle 58"/>
            <p:cNvSpPr>
              <a:spLocks noChangeArrowheads="1"/>
            </p:cNvSpPr>
            <p:nvPr/>
          </p:nvSpPr>
          <p:spPr bwMode="auto">
            <a:xfrm>
              <a:off x="4388" y="804"/>
              <a:ext cx="136" cy="136"/>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0347" name="Group 59"/>
            <p:cNvGrpSpPr>
              <a:grpSpLocks/>
            </p:cNvGrpSpPr>
            <p:nvPr/>
          </p:nvGrpSpPr>
          <p:grpSpPr bwMode="auto">
            <a:xfrm>
              <a:off x="4388" y="799"/>
              <a:ext cx="136" cy="136"/>
              <a:chOff x="4388" y="804"/>
              <a:chExt cx="136" cy="136"/>
            </a:xfrm>
          </p:grpSpPr>
          <p:sp>
            <p:nvSpPr>
              <p:cNvPr id="140348" name="Line 60"/>
              <p:cNvSpPr>
                <a:spLocks noChangeShapeType="1"/>
              </p:cNvSpPr>
              <p:nvPr/>
            </p:nvSpPr>
            <p:spPr bwMode="auto">
              <a:xfrm flipV="1">
                <a:off x="4388" y="804"/>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49" name="Line 61"/>
              <p:cNvSpPr>
                <a:spLocks noChangeShapeType="1"/>
              </p:cNvSpPr>
              <p:nvPr/>
            </p:nvSpPr>
            <p:spPr bwMode="auto">
              <a:xfrm flipH="1" flipV="1">
                <a:off x="4388" y="804"/>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40350" name="Group 62"/>
          <p:cNvGrpSpPr>
            <a:grpSpLocks/>
          </p:cNvGrpSpPr>
          <p:nvPr/>
        </p:nvGrpSpPr>
        <p:grpSpPr bwMode="auto">
          <a:xfrm>
            <a:off x="7031038" y="2446338"/>
            <a:ext cx="215900" cy="215900"/>
            <a:chOff x="4390" y="1575"/>
            <a:chExt cx="136" cy="136"/>
          </a:xfrm>
        </p:grpSpPr>
        <p:sp>
          <p:nvSpPr>
            <p:cNvPr id="140351" name="Rectangle 63"/>
            <p:cNvSpPr>
              <a:spLocks noChangeArrowheads="1"/>
            </p:cNvSpPr>
            <p:nvPr/>
          </p:nvSpPr>
          <p:spPr bwMode="auto">
            <a:xfrm>
              <a:off x="4390" y="1575"/>
              <a:ext cx="136" cy="136"/>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52" name="Line 64"/>
            <p:cNvSpPr>
              <a:spLocks noChangeShapeType="1"/>
            </p:cNvSpPr>
            <p:nvPr/>
          </p:nvSpPr>
          <p:spPr bwMode="auto">
            <a:xfrm flipV="1">
              <a:off x="4390" y="1575"/>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53" name="Line 65"/>
            <p:cNvSpPr>
              <a:spLocks noChangeShapeType="1"/>
            </p:cNvSpPr>
            <p:nvPr/>
          </p:nvSpPr>
          <p:spPr bwMode="auto">
            <a:xfrm flipH="1" flipV="1">
              <a:off x="4390" y="1575"/>
              <a:ext cx="136" cy="136"/>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0354" name="Rectangle 66"/>
          <p:cNvSpPr>
            <a:spLocks noChangeArrowheads="1"/>
          </p:cNvSpPr>
          <p:nvPr/>
        </p:nvSpPr>
        <p:spPr bwMode="auto">
          <a:xfrm>
            <a:off x="7854950" y="11223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55" name="Line 67"/>
          <p:cNvSpPr>
            <a:spLocks noChangeShapeType="1"/>
          </p:cNvSpPr>
          <p:nvPr/>
        </p:nvSpPr>
        <p:spPr bwMode="auto">
          <a:xfrm flipV="1">
            <a:off x="7854950" y="11223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56" name="Line 68"/>
          <p:cNvSpPr>
            <a:spLocks noChangeShapeType="1"/>
          </p:cNvSpPr>
          <p:nvPr/>
        </p:nvSpPr>
        <p:spPr bwMode="auto">
          <a:xfrm flipH="1" flipV="1">
            <a:off x="7854950" y="11223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57" name="Rectangle 69"/>
          <p:cNvSpPr>
            <a:spLocks noChangeArrowheads="1"/>
          </p:cNvSpPr>
          <p:nvPr/>
        </p:nvSpPr>
        <p:spPr bwMode="auto">
          <a:xfrm>
            <a:off x="7867650" y="258603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58" name="Line 70"/>
          <p:cNvSpPr>
            <a:spLocks noChangeShapeType="1"/>
          </p:cNvSpPr>
          <p:nvPr/>
        </p:nvSpPr>
        <p:spPr bwMode="auto">
          <a:xfrm flipV="1">
            <a:off x="7867650" y="258603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59" name="Line 71"/>
          <p:cNvSpPr>
            <a:spLocks noChangeShapeType="1"/>
          </p:cNvSpPr>
          <p:nvPr/>
        </p:nvSpPr>
        <p:spPr bwMode="auto">
          <a:xfrm flipH="1" flipV="1">
            <a:off x="7867650" y="258603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60" name="Rectangle 72"/>
          <p:cNvSpPr>
            <a:spLocks noChangeArrowheads="1"/>
          </p:cNvSpPr>
          <p:nvPr/>
        </p:nvSpPr>
        <p:spPr bwMode="auto">
          <a:xfrm>
            <a:off x="8502650" y="1122363"/>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61" name="Line 73"/>
          <p:cNvSpPr>
            <a:spLocks noChangeShapeType="1"/>
          </p:cNvSpPr>
          <p:nvPr/>
        </p:nvSpPr>
        <p:spPr bwMode="auto">
          <a:xfrm flipV="1">
            <a:off x="8502650" y="11223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62" name="Line 74"/>
          <p:cNvSpPr>
            <a:spLocks noChangeShapeType="1"/>
          </p:cNvSpPr>
          <p:nvPr/>
        </p:nvSpPr>
        <p:spPr bwMode="auto">
          <a:xfrm flipH="1" flipV="1">
            <a:off x="8502650" y="1122363"/>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63" name="Rectangle 75"/>
          <p:cNvSpPr>
            <a:spLocks noChangeArrowheads="1"/>
          </p:cNvSpPr>
          <p:nvPr/>
        </p:nvSpPr>
        <p:spPr bwMode="auto">
          <a:xfrm>
            <a:off x="8515350" y="2586038"/>
            <a:ext cx="215900" cy="215900"/>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64" name="Line 76"/>
          <p:cNvSpPr>
            <a:spLocks noChangeShapeType="1"/>
          </p:cNvSpPr>
          <p:nvPr/>
        </p:nvSpPr>
        <p:spPr bwMode="auto">
          <a:xfrm flipV="1">
            <a:off x="8515350" y="258603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65" name="Line 77"/>
          <p:cNvSpPr>
            <a:spLocks noChangeShapeType="1"/>
          </p:cNvSpPr>
          <p:nvPr/>
        </p:nvSpPr>
        <p:spPr bwMode="auto">
          <a:xfrm flipH="1" flipV="1">
            <a:off x="8515350" y="2586038"/>
            <a:ext cx="215900" cy="21590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66" name="Text Box 78"/>
          <p:cNvSpPr txBox="1">
            <a:spLocks noChangeArrowheads="1"/>
          </p:cNvSpPr>
          <p:nvPr/>
        </p:nvSpPr>
        <p:spPr bwMode="auto">
          <a:xfrm>
            <a:off x="6643688" y="3305175"/>
            <a:ext cx="941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DPHP2</a:t>
            </a:r>
          </a:p>
        </p:txBody>
      </p:sp>
      <p:sp>
        <p:nvSpPr>
          <p:cNvPr id="140367" name="Text Box 79"/>
          <p:cNvSpPr txBox="1">
            <a:spLocks noChangeArrowheads="1"/>
          </p:cNvSpPr>
          <p:nvPr/>
        </p:nvSpPr>
        <p:spPr bwMode="auto">
          <a:xfrm>
            <a:off x="7580313" y="288925"/>
            <a:ext cx="733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IShift</a:t>
            </a:r>
          </a:p>
        </p:txBody>
      </p:sp>
      <p:sp>
        <p:nvSpPr>
          <p:cNvPr id="140368" name="Text Box 80"/>
          <p:cNvSpPr txBox="1">
            <a:spLocks noChangeArrowheads="1"/>
          </p:cNvSpPr>
          <p:nvPr/>
        </p:nvSpPr>
        <p:spPr bwMode="auto">
          <a:xfrm>
            <a:off x="8228013" y="2959100"/>
            <a:ext cx="808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Dshift</a:t>
            </a:r>
          </a:p>
          <a:p>
            <a:r>
              <a:rPr lang="fr-FR" altLang="en-US">
                <a:latin typeface="Book Antiqua" panose="02040602050305030304" pitchFamily="18" charset="0"/>
              </a:rPr>
              <a:t>QP</a:t>
            </a:r>
          </a:p>
        </p:txBody>
      </p:sp>
      <p:sp>
        <p:nvSpPr>
          <p:cNvPr id="140369" name="Rectangle 81"/>
          <p:cNvSpPr>
            <a:spLocks noChangeArrowheads="1"/>
          </p:cNvSpPr>
          <p:nvPr/>
        </p:nvSpPr>
        <p:spPr bwMode="auto">
          <a:xfrm>
            <a:off x="8509000" y="1431925"/>
            <a:ext cx="215900" cy="1081088"/>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0370" name="Picture 82" descr="en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825" y="3744913"/>
            <a:ext cx="2795588"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40371" name="Text Box 83"/>
          <p:cNvSpPr txBox="1">
            <a:spLocks noChangeArrowheads="1"/>
          </p:cNvSpPr>
          <p:nvPr/>
        </p:nvSpPr>
        <p:spPr bwMode="auto">
          <a:xfrm>
            <a:off x="-52388" y="3810000"/>
            <a:ext cx="18415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ltLang="en-US">
              <a:latin typeface="Book Antiqua" panose="02040602050305030304" pitchFamily="18" charset="0"/>
            </a:endParaRPr>
          </a:p>
        </p:txBody>
      </p:sp>
      <p:grpSp>
        <p:nvGrpSpPr>
          <p:cNvPr id="140372" name="Group 84"/>
          <p:cNvGrpSpPr>
            <a:grpSpLocks/>
          </p:cNvGrpSpPr>
          <p:nvPr/>
        </p:nvGrpSpPr>
        <p:grpSpPr bwMode="auto">
          <a:xfrm>
            <a:off x="168275" y="1382713"/>
            <a:ext cx="3395663" cy="5376862"/>
            <a:chOff x="71" y="899"/>
            <a:chExt cx="2139" cy="3387"/>
          </a:xfrm>
        </p:grpSpPr>
        <p:sp>
          <p:nvSpPr>
            <p:cNvPr id="140373" name="Oval 85"/>
            <p:cNvSpPr>
              <a:spLocks noChangeArrowheads="1"/>
            </p:cNvSpPr>
            <p:nvPr/>
          </p:nvSpPr>
          <p:spPr bwMode="auto">
            <a:xfrm>
              <a:off x="1940" y="899"/>
              <a:ext cx="270" cy="756"/>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74" name="Rectangle 86"/>
            <p:cNvSpPr>
              <a:spLocks noChangeArrowheads="1"/>
            </p:cNvSpPr>
            <p:nvPr/>
          </p:nvSpPr>
          <p:spPr bwMode="auto">
            <a:xfrm>
              <a:off x="1527" y="3806"/>
              <a:ext cx="634" cy="45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0375" name="Group 87"/>
            <p:cNvGrpSpPr>
              <a:grpSpLocks/>
            </p:cNvGrpSpPr>
            <p:nvPr/>
          </p:nvGrpSpPr>
          <p:grpSpPr bwMode="auto">
            <a:xfrm>
              <a:off x="71" y="3709"/>
              <a:ext cx="1460" cy="577"/>
              <a:chOff x="71" y="3709"/>
              <a:chExt cx="1460" cy="577"/>
            </a:xfrm>
          </p:grpSpPr>
          <p:sp>
            <p:nvSpPr>
              <p:cNvPr id="140376" name="Line 88"/>
              <p:cNvSpPr>
                <a:spLocks noChangeShapeType="1"/>
              </p:cNvSpPr>
              <p:nvPr/>
            </p:nvSpPr>
            <p:spPr bwMode="auto">
              <a:xfrm flipH="1">
                <a:off x="1305" y="4020"/>
                <a:ext cx="226" cy="0"/>
              </a:xfrm>
              <a:prstGeom prst="line">
                <a:avLst/>
              </a:prstGeom>
              <a:noFill/>
              <a:ln w="76200">
                <a:solidFill>
                  <a:srgbClr val="FF66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77" name="Text Box 89"/>
              <p:cNvSpPr txBox="1">
                <a:spLocks noChangeArrowheads="1"/>
              </p:cNvSpPr>
              <p:nvPr/>
            </p:nvSpPr>
            <p:spPr bwMode="auto">
              <a:xfrm>
                <a:off x="71" y="3709"/>
                <a:ext cx="123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fr-FR" altLang="en-US">
                  <a:latin typeface="Book Antiqua" panose="02040602050305030304" pitchFamily="18" charset="0"/>
                </a:endParaRPr>
              </a:p>
              <a:p>
                <a:pPr algn="ctr"/>
                <a:r>
                  <a:rPr lang="fr-FR" altLang="en-US">
                    <a:latin typeface="Book Antiqua" panose="02040602050305030304" pitchFamily="18" charset="0"/>
                  </a:rPr>
                  <a:t>A1, A2 correction</a:t>
                </a:r>
              </a:p>
              <a:p>
                <a:pPr algn="ctr"/>
                <a:endParaRPr lang="fr-FR" altLang="en-US">
                  <a:latin typeface="Book Antiqua" panose="02040602050305030304" pitchFamily="18" charset="0"/>
                </a:endParaRPr>
              </a:p>
            </p:txBody>
          </p:sp>
        </p:grpSp>
      </p:grpSp>
      <p:grpSp>
        <p:nvGrpSpPr>
          <p:cNvPr id="140378" name="Group 90"/>
          <p:cNvGrpSpPr>
            <a:grpSpLocks/>
          </p:cNvGrpSpPr>
          <p:nvPr/>
        </p:nvGrpSpPr>
        <p:grpSpPr bwMode="auto">
          <a:xfrm>
            <a:off x="449263" y="1008063"/>
            <a:ext cx="3186112" cy="4979987"/>
            <a:chOff x="238" y="648"/>
            <a:chExt cx="2007" cy="3137"/>
          </a:xfrm>
        </p:grpSpPr>
        <p:sp>
          <p:nvSpPr>
            <p:cNvPr id="140379" name="Oval 91"/>
            <p:cNvSpPr>
              <a:spLocks noChangeArrowheads="1"/>
            </p:cNvSpPr>
            <p:nvPr/>
          </p:nvSpPr>
          <p:spPr bwMode="auto">
            <a:xfrm>
              <a:off x="995" y="648"/>
              <a:ext cx="311" cy="1273"/>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80" name="Rectangle 92"/>
            <p:cNvSpPr>
              <a:spLocks noChangeArrowheads="1"/>
            </p:cNvSpPr>
            <p:nvPr/>
          </p:nvSpPr>
          <p:spPr bwMode="auto">
            <a:xfrm>
              <a:off x="1529" y="3337"/>
              <a:ext cx="633" cy="229"/>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81" name="Rectangle 93"/>
            <p:cNvSpPr>
              <a:spLocks noChangeArrowheads="1"/>
            </p:cNvSpPr>
            <p:nvPr/>
          </p:nvSpPr>
          <p:spPr bwMode="auto">
            <a:xfrm>
              <a:off x="1531" y="3566"/>
              <a:ext cx="631" cy="219"/>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82" name="Oval 94"/>
            <p:cNvSpPr>
              <a:spLocks noChangeArrowheads="1"/>
            </p:cNvSpPr>
            <p:nvPr/>
          </p:nvSpPr>
          <p:spPr bwMode="auto">
            <a:xfrm>
              <a:off x="1916" y="664"/>
              <a:ext cx="329" cy="1235"/>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0383" name="Group 95"/>
            <p:cNvGrpSpPr>
              <a:grpSpLocks/>
            </p:cNvGrpSpPr>
            <p:nvPr/>
          </p:nvGrpSpPr>
          <p:grpSpPr bwMode="auto">
            <a:xfrm>
              <a:off x="238" y="3339"/>
              <a:ext cx="1291" cy="404"/>
              <a:chOff x="228" y="3344"/>
              <a:chExt cx="1291" cy="404"/>
            </a:xfrm>
          </p:grpSpPr>
          <p:sp>
            <p:nvSpPr>
              <p:cNvPr id="140384" name="Line 96"/>
              <p:cNvSpPr>
                <a:spLocks noChangeShapeType="1"/>
              </p:cNvSpPr>
              <p:nvPr/>
            </p:nvSpPr>
            <p:spPr bwMode="auto">
              <a:xfrm flipH="1">
                <a:off x="1293" y="3566"/>
                <a:ext cx="226" cy="0"/>
              </a:xfrm>
              <a:prstGeom prst="line">
                <a:avLst/>
              </a:prstGeom>
              <a:noFill/>
              <a:ln w="76200">
                <a:solidFill>
                  <a:srgbClr val="00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85" name="Text Box 97"/>
              <p:cNvSpPr txBox="1">
                <a:spLocks noChangeArrowheads="1"/>
              </p:cNvSpPr>
              <p:nvPr/>
            </p:nvSpPr>
            <p:spPr bwMode="auto">
              <a:xfrm>
                <a:off x="228" y="3344"/>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tLang="en-US">
                    <a:latin typeface="Book Antiqua" panose="02040602050305030304" pitchFamily="18" charset="0"/>
                  </a:rPr>
                  <a:t>B2 correction,</a:t>
                </a:r>
              </a:p>
              <a:p>
                <a:pPr algn="ctr"/>
                <a:r>
                  <a:rPr lang="fr-FR" altLang="en-US">
                    <a:latin typeface="Book Antiqua" panose="02040602050305030304" pitchFamily="18" charset="0"/>
                  </a:rPr>
                  <a:t>Beam centering</a:t>
                </a:r>
              </a:p>
            </p:txBody>
          </p:sp>
        </p:grpSp>
      </p:grpSp>
      <p:grpSp>
        <p:nvGrpSpPr>
          <p:cNvPr id="140386" name="Group 98"/>
          <p:cNvGrpSpPr>
            <a:grpSpLocks/>
          </p:cNvGrpSpPr>
          <p:nvPr/>
        </p:nvGrpSpPr>
        <p:grpSpPr bwMode="auto">
          <a:xfrm>
            <a:off x="3514725" y="647700"/>
            <a:ext cx="4929188" cy="4314825"/>
            <a:chOff x="2179" y="436"/>
            <a:chExt cx="3105" cy="2718"/>
          </a:xfrm>
        </p:grpSpPr>
        <p:sp>
          <p:nvSpPr>
            <p:cNvPr id="140387" name="Oval 99"/>
            <p:cNvSpPr>
              <a:spLocks noChangeArrowheads="1"/>
            </p:cNvSpPr>
            <p:nvPr/>
          </p:nvSpPr>
          <p:spPr bwMode="auto">
            <a:xfrm>
              <a:off x="4740" y="436"/>
              <a:ext cx="189" cy="1678"/>
            </a:xfrm>
            <a:prstGeom prst="ellipse">
              <a:avLst/>
            </a:prstGeom>
            <a:noFill/>
            <a:ln w="190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88" name="Rectangle 100"/>
            <p:cNvSpPr>
              <a:spLocks noChangeArrowheads="1"/>
            </p:cNvSpPr>
            <p:nvPr/>
          </p:nvSpPr>
          <p:spPr bwMode="auto">
            <a:xfrm>
              <a:off x="2179" y="2931"/>
              <a:ext cx="633" cy="126"/>
            </a:xfrm>
            <a:prstGeom prst="rect">
              <a:avLst/>
            </a:prstGeom>
            <a:noFill/>
            <a:ln w="952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89" name="Line 101"/>
            <p:cNvSpPr>
              <a:spLocks noChangeShapeType="1"/>
            </p:cNvSpPr>
            <p:nvPr/>
          </p:nvSpPr>
          <p:spPr bwMode="auto">
            <a:xfrm>
              <a:off x="2815" y="2977"/>
              <a:ext cx="544" cy="0"/>
            </a:xfrm>
            <a:prstGeom prst="line">
              <a:avLst/>
            </a:prstGeom>
            <a:noFill/>
            <a:ln w="76200">
              <a:solidFill>
                <a:srgbClr val="FF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90" name="Text Box 102"/>
            <p:cNvSpPr txBox="1">
              <a:spLocks noChangeArrowheads="1"/>
            </p:cNvSpPr>
            <p:nvPr/>
          </p:nvSpPr>
          <p:spPr bwMode="auto">
            <a:xfrm>
              <a:off x="3310" y="2750"/>
              <a:ext cx="19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fr-FR" altLang="en-US">
                  <a:latin typeface="Book Antiqua" panose="02040602050305030304" pitchFamily="18" charset="0"/>
                </a:rPr>
                <a:t>Image and diffraction plane </a:t>
              </a:r>
            </a:p>
            <a:p>
              <a:r>
                <a:rPr lang="fr-FR" altLang="en-US">
                  <a:latin typeface="Book Antiqua" panose="02040602050305030304" pitchFamily="18" charset="0"/>
                </a:rPr>
                <a:t> alignment</a:t>
              </a:r>
            </a:p>
          </p:txBody>
        </p:sp>
      </p:grpSp>
      <p:grpSp>
        <p:nvGrpSpPr>
          <p:cNvPr id="140391" name="Group 103"/>
          <p:cNvGrpSpPr>
            <a:grpSpLocks/>
          </p:cNvGrpSpPr>
          <p:nvPr/>
        </p:nvGrpSpPr>
        <p:grpSpPr bwMode="auto">
          <a:xfrm>
            <a:off x="3519488" y="936625"/>
            <a:ext cx="4673600" cy="4341813"/>
            <a:chOff x="2182" y="618"/>
            <a:chExt cx="2944" cy="2735"/>
          </a:xfrm>
        </p:grpSpPr>
        <p:sp>
          <p:nvSpPr>
            <p:cNvPr id="140392" name="Text Box 104"/>
            <p:cNvSpPr txBox="1">
              <a:spLocks noChangeArrowheads="1"/>
            </p:cNvSpPr>
            <p:nvPr/>
          </p:nvSpPr>
          <p:spPr bwMode="auto">
            <a:xfrm>
              <a:off x="3301" y="3122"/>
              <a:ext cx="8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 Image shift</a:t>
              </a:r>
            </a:p>
          </p:txBody>
        </p:sp>
        <p:grpSp>
          <p:nvGrpSpPr>
            <p:cNvPr id="140393" name="Group 105"/>
            <p:cNvGrpSpPr>
              <a:grpSpLocks/>
            </p:cNvGrpSpPr>
            <p:nvPr/>
          </p:nvGrpSpPr>
          <p:grpSpPr bwMode="auto">
            <a:xfrm>
              <a:off x="2182" y="618"/>
              <a:ext cx="2944" cy="2694"/>
              <a:chOff x="2182" y="618"/>
              <a:chExt cx="2944" cy="2694"/>
            </a:xfrm>
          </p:grpSpPr>
          <p:sp>
            <p:nvSpPr>
              <p:cNvPr id="140394" name="Rectangle 106"/>
              <p:cNvSpPr>
                <a:spLocks noChangeArrowheads="1"/>
              </p:cNvSpPr>
              <p:nvPr/>
            </p:nvSpPr>
            <p:spPr bwMode="auto">
              <a:xfrm>
                <a:off x="2182" y="3076"/>
                <a:ext cx="631" cy="236"/>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95" name="Line 107"/>
              <p:cNvSpPr>
                <a:spLocks noChangeShapeType="1"/>
              </p:cNvSpPr>
              <p:nvPr/>
            </p:nvSpPr>
            <p:spPr bwMode="auto">
              <a:xfrm>
                <a:off x="2811" y="3173"/>
                <a:ext cx="544" cy="0"/>
              </a:xfrm>
              <a:prstGeom prst="line">
                <a:avLst/>
              </a:prstGeom>
              <a:noFill/>
              <a:ln w="76200">
                <a:solidFill>
                  <a:srgbClr val="FFCC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96" name="Oval 108"/>
              <p:cNvSpPr>
                <a:spLocks noChangeArrowheads="1"/>
              </p:cNvSpPr>
              <p:nvPr/>
            </p:nvSpPr>
            <p:spPr bwMode="auto">
              <a:xfrm>
                <a:off x="4849" y="618"/>
                <a:ext cx="277" cy="1273"/>
              </a:xfrm>
              <a:prstGeom prst="ellipse">
                <a:avLst/>
              </a:prstGeom>
              <a:noFill/>
              <a:ln w="19050">
                <a:solidFill>
                  <a:srgbClr val="FFCC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40397" name="Group 109"/>
          <p:cNvGrpSpPr>
            <a:grpSpLocks/>
          </p:cNvGrpSpPr>
          <p:nvPr/>
        </p:nvGrpSpPr>
        <p:grpSpPr bwMode="auto">
          <a:xfrm>
            <a:off x="3516313" y="979488"/>
            <a:ext cx="3595687" cy="4984750"/>
            <a:chOff x="2180" y="645"/>
            <a:chExt cx="2265" cy="3140"/>
          </a:xfrm>
        </p:grpSpPr>
        <p:sp>
          <p:nvSpPr>
            <p:cNvPr id="140398" name="Rectangle 110"/>
            <p:cNvSpPr>
              <a:spLocks noChangeArrowheads="1"/>
            </p:cNvSpPr>
            <p:nvPr/>
          </p:nvSpPr>
          <p:spPr bwMode="auto">
            <a:xfrm>
              <a:off x="2180" y="3334"/>
              <a:ext cx="635" cy="224"/>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399" name="Rectangle 111"/>
            <p:cNvSpPr>
              <a:spLocks noChangeArrowheads="1"/>
            </p:cNvSpPr>
            <p:nvPr/>
          </p:nvSpPr>
          <p:spPr bwMode="auto">
            <a:xfrm>
              <a:off x="2180" y="3559"/>
              <a:ext cx="633" cy="226"/>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00" name="Oval 112"/>
            <p:cNvSpPr>
              <a:spLocks noChangeArrowheads="1"/>
            </p:cNvSpPr>
            <p:nvPr/>
          </p:nvSpPr>
          <p:spPr bwMode="auto">
            <a:xfrm>
              <a:off x="3243" y="645"/>
              <a:ext cx="301" cy="1273"/>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01" name="Oval 113"/>
            <p:cNvSpPr>
              <a:spLocks noChangeArrowheads="1"/>
            </p:cNvSpPr>
            <p:nvPr/>
          </p:nvSpPr>
          <p:spPr bwMode="auto">
            <a:xfrm>
              <a:off x="3565" y="648"/>
              <a:ext cx="299" cy="1273"/>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02" name="Text Box 114"/>
            <p:cNvSpPr txBox="1">
              <a:spLocks noChangeArrowheads="1"/>
            </p:cNvSpPr>
            <p:nvPr/>
          </p:nvSpPr>
          <p:spPr bwMode="auto">
            <a:xfrm>
              <a:off x="3341" y="3294"/>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B2 correction,</a:t>
              </a:r>
            </a:p>
            <a:p>
              <a:r>
                <a:rPr lang="fr-FR" altLang="en-US">
                  <a:latin typeface="Book Antiqua" panose="02040602050305030304" pitchFamily="18" charset="0"/>
                </a:rPr>
                <a:t>Beam centering</a:t>
              </a:r>
            </a:p>
          </p:txBody>
        </p:sp>
        <p:sp>
          <p:nvSpPr>
            <p:cNvPr id="140403" name="Line 115"/>
            <p:cNvSpPr>
              <a:spLocks noChangeShapeType="1"/>
            </p:cNvSpPr>
            <p:nvPr/>
          </p:nvSpPr>
          <p:spPr bwMode="auto">
            <a:xfrm>
              <a:off x="2813" y="3559"/>
              <a:ext cx="544" cy="0"/>
            </a:xfrm>
            <a:prstGeom prst="line">
              <a:avLst/>
            </a:prstGeom>
            <a:noFill/>
            <a:ln w="76200">
              <a:solidFill>
                <a:srgbClr val="00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404" name="Group 116"/>
          <p:cNvGrpSpPr>
            <a:grpSpLocks/>
          </p:cNvGrpSpPr>
          <p:nvPr/>
        </p:nvGrpSpPr>
        <p:grpSpPr bwMode="auto">
          <a:xfrm>
            <a:off x="3516313" y="936625"/>
            <a:ext cx="5318125" cy="5413375"/>
            <a:chOff x="2180" y="618"/>
            <a:chExt cx="3350" cy="3410"/>
          </a:xfrm>
        </p:grpSpPr>
        <p:sp>
          <p:nvSpPr>
            <p:cNvPr id="140405" name="Text Box 117"/>
            <p:cNvSpPr txBox="1">
              <a:spLocks noChangeArrowheads="1"/>
            </p:cNvSpPr>
            <p:nvPr/>
          </p:nvSpPr>
          <p:spPr bwMode="auto">
            <a:xfrm>
              <a:off x="3277" y="3793"/>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 Diffraction shift</a:t>
              </a:r>
            </a:p>
          </p:txBody>
        </p:sp>
        <p:grpSp>
          <p:nvGrpSpPr>
            <p:cNvPr id="140406" name="Group 118"/>
            <p:cNvGrpSpPr>
              <a:grpSpLocks/>
            </p:cNvGrpSpPr>
            <p:nvPr/>
          </p:nvGrpSpPr>
          <p:grpSpPr bwMode="auto">
            <a:xfrm>
              <a:off x="2180" y="618"/>
              <a:ext cx="3350" cy="3410"/>
              <a:chOff x="2180" y="618"/>
              <a:chExt cx="3350" cy="3410"/>
            </a:xfrm>
          </p:grpSpPr>
          <p:sp>
            <p:nvSpPr>
              <p:cNvPr id="140407" name="Rectangle 119"/>
              <p:cNvSpPr>
                <a:spLocks noChangeArrowheads="1"/>
              </p:cNvSpPr>
              <p:nvPr/>
            </p:nvSpPr>
            <p:spPr bwMode="auto">
              <a:xfrm>
                <a:off x="2180" y="3807"/>
                <a:ext cx="633" cy="22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08" name="Line 120"/>
              <p:cNvSpPr>
                <a:spLocks noChangeShapeType="1"/>
              </p:cNvSpPr>
              <p:nvPr/>
            </p:nvSpPr>
            <p:spPr bwMode="auto">
              <a:xfrm>
                <a:off x="2815" y="3929"/>
                <a:ext cx="499" cy="0"/>
              </a:xfrm>
              <a:prstGeom prst="line">
                <a:avLst/>
              </a:prstGeom>
              <a:noFill/>
              <a:ln w="76200">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409" name="Oval 121"/>
              <p:cNvSpPr>
                <a:spLocks noChangeArrowheads="1"/>
              </p:cNvSpPr>
              <p:nvPr/>
            </p:nvSpPr>
            <p:spPr bwMode="auto">
              <a:xfrm>
                <a:off x="5257" y="618"/>
                <a:ext cx="273" cy="1273"/>
              </a:xfrm>
              <a:prstGeom prst="ellipse">
                <a:avLst/>
              </a:prstGeom>
              <a:noFill/>
              <a:ln w="19050">
                <a:solidFill>
                  <a:srgbClr val="0000FF"/>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40410" name="Group 122"/>
          <p:cNvGrpSpPr>
            <a:grpSpLocks/>
          </p:cNvGrpSpPr>
          <p:nvPr/>
        </p:nvGrpSpPr>
        <p:grpSpPr bwMode="auto">
          <a:xfrm>
            <a:off x="3516313" y="1373188"/>
            <a:ext cx="5294312" cy="5340350"/>
            <a:chOff x="2180" y="893"/>
            <a:chExt cx="3335" cy="3364"/>
          </a:xfrm>
        </p:grpSpPr>
        <p:sp>
          <p:nvSpPr>
            <p:cNvPr id="140411" name="Rectangle 123"/>
            <p:cNvSpPr>
              <a:spLocks noChangeArrowheads="1"/>
            </p:cNvSpPr>
            <p:nvPr/>
          </p:nvSpPr>
          <p:spPr bwMode="auto">
            <a:xfrm>
              <a:off x="2180" y="4028"/>
              <a:ext cx="634" cy="229"/>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12" name="Line 124"/>
            <p:cNvSpPr>
              <a:spLocks noChangeShapeType="1"/>
            </p:cNvSpPr>
            <p:nvPr/>
          </p:nvSpPr>
          <p:spPr bwMode="auto">
            <a:xfrm flipV="1">
              <a:off x="2817" y="4136"/>
              <a:ext cx="493" cy="1"/>
            </a:xfrm>
            <a:prstGeom prst="line">
              <a:avLst/>
            </a:prstGeom>
            <a:noFill/>
            <a:ln w="76200">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413" name="Text Box 125"/>
            <p:cNvSpPr txBox="1">
              <a:spLocks noChangeArrowheads="1"/>
            </p:cNvSpPr>
            <p:nvPr/>
          </p:nvSpPr>
          <p:spPr bwMode="auto">
            <a:xfrm>
              <a:off x="3288" y="4016"/>
              <a:ext cx="20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A1 diffraction plane correction</a:t>
              </a:r>
            </a:p>
          </p:txBody>
        </p:sp>
        <p:sp>
          <p:nvSpPr>
            <p:cNvPr id="140414" name="Oval 126"/>
            <p:cNvSpPr>
              <a:spLocks noChangeArrowheads="1"/>
            </p:cNvSpPr>
            <p:nvPr/>
          </p:nvSpPr>
          <p:spPr bwMode="auto">
            <a:xfrm>
              <a:off x="5276" y="893"/>
              <a:ext cx="239" cy="747"/>
            </a:xfrm>
            <a:prstGeom prst="ellipse">
              <a:avLst/>
            </a:prstGeom>
            <a:noFill/>
            <a:ln w="19050">
              <a:solidFill>
                <a:srgbClr val="80008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0415" name="Text Box 127"/>
          <p:cNvSpPr txBox="1">
            <a:spLocks noChangeArrowheads="1"/>
          </p:cNvSpPr>
          <p:nvPr/>
        </p:nvSpPr>
        <p:spPr bwMode="auto">
          <a:xfrm>
            <a:off x="431800" y="456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Book Antiqua" panose="02040602050305030304" pitchFamily="18" charset="0"/>
            </a:endParaRPr>
          </a:p>
        </p:txBody>
      </p:sp>
      <p:grpSp>
        <p:nvGrpSpPr>
          <p:cNvPr id="140416" name="Group 128"/>
          <p:cNvGrpSpPr>
            <a:grpSpLocks/>
          </p:cNvGrpSpPr>
          <p:nvPr/>
        </p:nvGrpSpPr>
        <p:grpSpPr bwMode="auto">
          <a:xfrm>
            <a:off x="19050" y="947738"/>
            <a:ext cx="7388225" cy="4279900"/>
            <a:chOff x="-23" y="625"/>
            <a:chExt cx="4654" cy="2696"/>
          </a:xfrm>
        </p:grpSpPr>
        <p:sp>
          <p:nvSpPr>
            <p:cNvPr id="140417" name="Oval 129"/>
            <p:cNvSpPr>
              <a:spLocks noChangeArrowheads="1"/>
            </p:cNvSpPr>
            <p:nvPr/>
          </p:nvSpPr>
          <p:spPr bwMode="auto">
            <a:xfrm>
              <a:off x="2450" y="678"/>
              <a:ext cx="323" cy="1273"/>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18" name="Oval 130"/>
            <p:cNvSpPr>
              <a:spLocks noChangeArrowheads="1"/>
            </p:cNvSpPr>
            <p:nvPr/>
          </p:nvSpPr>
          <p:spPr bwMode="auto">
            <a:xfrm>
              <a:off x="4296" y="625"/>
              <a:ext cx="335" cy="1273"/>
            </a:xfrm>
            <a:prstGeom prst="ellipse">
              <a:avLst/>
            </a:prstGeom>
            <a:noFill/>
            <a:ln w="19050">
              <a:solidFill>
                <a:srgbClr val="00FF00"/>
              </a:solidFill>
              <a:round/>
              <a:headEnd/>
              <a:tailEnd/>
            </a:ln>
            <a:effectLst/>
            <a:extLst>
              <a:ext uri="{909E8E84-426E-40DD-AFC4-6F175D3DCCD1}">
                <a14:hiddenFill xmlns:a14="http://schemas.microsoft.com/office/drawing/2010/main">
                  <a:solidFill>
                    <a:srgbClr val="33CC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19" name="Rectangle 131"/>
            <p:cNvSpPr>
              <a:spLocks noChangeArrowheads="1"/>
            </p:cNvSpPr>
            <p:nvPr/>
          </p:nvSpPr>
          <p:spPr bwMode="auto">
            <a:xfrm>
              <a:off x="1527" y="2871"/>
              <a:ext cx="633" cy="219"/>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20" name="Rectangle 132"/>
            <p:cNvSpPr>
              <a:spLocks noChangeArrowheads="1"/>
            </p:cNvSpPr>
            <p:nvPr/>
          </p:nvSpPr>
          <p:spPr bwMode="auto">
            <a:xfrm>
              <a:off x="1528" y="3090"/>
              <a:ext cx="631" cy="231"/>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21" name="Line 133"/>
            <p:cNvSpPr>
              <a:spLocks noChangeShapeType="1"/>
            </p:cNvSpPr>
            <p:nvPr/>
          </p:nvSpPr>
          <p:spPr bwMode="auto">
            <a:xfrm flipH="1">
              <a:off x="1299" y="3090"/>
              <a:ext cx="226" cy="0"/>
            </a:xfrm>
            <a:prstGeom prst="line">
              <a:avLst/>
            </a:prstGeom>
            <a:noFill/>
            <a:ln w="76200">
              <a:solidFill>
                <a:srgbClr val="00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422" name="Text Box 134"/>
            <p:cNvSpPr txBox="1">
              <a:spLocks noChangeArrowheads="1"/>
            </p:cNvSpPr>
            <p:nvPr/>
          </p:nvSpPr>
          <p:spPr bwMode="auto">
            <a:xfrm>
              <a:off x="-23" y="2876"/>
              <a:ext cx="136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0000"/>
                </a:lnSpc>
              </a:pPr>
              <a:br>
                <a:rPr lang="fr-FR" altLang="en-US">
                  <a:latin typeface="Book Antiqua" panose="02040602050305030304" pitchFamily="18" charset="0"/>
                </a:rPr>
              </a:br>
              <a:r>
                <a:rPr lang="fr-FR" altLang="en-US">
                  <a:latin typeface="Book Antiqua" panose="02040602050305030304" pitchFamily="18" charset="0"/>
                </a:rPr>
                <a:t>Hexapole centering</a:t>
              </a:r>
            </a:p>
          </p:txBody>
        </p:sp>
      </p:grpSp>
      <p:grpSp>
        <p:nvGrpSpPr>
          <p:cNvPr id="140423" name="Group 135"/>
          <p:cNvGrpSpPr>
            <a:grpSpLocks/>
          </p:cNvGrpSpPr>
          <p:nvPr/>
        </p:nvGrpSpPr>
        <p:grpSpPr bwMode="auto">
          <a:xfrm>
            <a:off x="603250" y="708025"/>
            <a:ext cx="7038975" cy="3770313"/>
            <a:chOff x="345" y="474"/>
            <a:chExt cx="4434" cy="2375"/>
          </a:xfrm>
        </p:grpSpPr>
        <p:sp>
          <p:nvSpPr>
            <p:cNvPr id="140424" name="Rectangle 136"/>
            <p:cNvSpPr>
              <a:spLocks noChangeArrowheads="1"/>
            </p:cNvSpPr>
            <p:nvPr/>
          </p:nvSpPr>
          <p:spPr bwMode="auto">
            <a:xfrm>
              <a:off x="1527" y="2614"/>
              <a:ext cx="629" cy="23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25" name="Line 137"/>
            <p:cNvSpPr>
              <a:spLocks noChangeShapeType="1"/>
            </p:cNvSpPr>
            <p:nvPr/>
          </p:nvSpPr>
          <p:spPr bwMode="auto">
            <a:xfrm flipH="1">
              <a:off x="1295" y="2750"/>
              <a:ext cx="226" cy="0"/>
            </a:xfrm>
            <a:prstGeom prst="line">
              <a:avLst/>
            </a:prstGeom>
            <a:noFill/>
            <a:ln w="762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426" name="Text Box 138"/>
            <p:cNvSpPr txBox="1">
              <a:spLocks noChangeArrowheads="1"/>
            </p:cNvSpPr>
            <p:nvPr/>
          </p:nvSpPr>
          <p:spPr bwMode="auto">
            <a:xfrm>
              <a:off x="345" y="2614"/>
              <a:ext cx="9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Cs correction</a:t>
              </a:r>
            </a:p>
          </p:txBody>
        </p:sp>
        <p:sp>
          <p:nvSpPr>
            <p:cNvPr id="140427" name="Oval 139"/>
            <p:cNvSpPr>
              <a:spLocks noChangeArrowheads="1"/>
            </p:cNvSpPr>
            <p:nvPr/>
          </p:nvSpPr>
          <p:spPr bwMode="auto">
            <a:xfrm>
              <a:off x="2268" y="474"/>
              <a:ext cx="680" cy="1686"/>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28" name="Oval 140"/>
            <p:cNvSpPr>
              <a:spLocks noChangeArrowheads="1"/>
            </p:cNvSpPr>
            <p:nvPr/>
          </p:nvSpPr>
          <p:spPr bwMode="auto">
            <a:xfrm>
              <a:off x="4145" y="499"/>
              <a:ext cx="634" cy="151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0429" name="Group 141"/>
          <p:cNvGrpSpPr>
            <a:grpSpLocks/>
          </p:cNvGrpSpPr>
          <p:nvPr/>
        </p:nvGrpSpPr>
        <p:grpSpPr bwMode="auto">
          <a:xfrm>
            <a:off x="1716088" y="622300"/>
            <a:ext cx="7159625" cy="4130675"/>
            <a:chOff x="1046" y="420"/>
            <a:chExt cx="4510" cy="2602"/>
          </a:xfrm>
        </p:grpSpPr>
        <p:sp>
          <p:nvSpPr>
            <p:cNvPr id="140430" name="Rectangle 142"/>
            <p:cNvSpPr>
              <a:spLocks noChangeArrowheads="1"/>
            </p:cNvSpPr>
            <p:nvPr/>
          </p:nvSpPr>
          <p:spPr bwMode="auto">
            <a:xfrm>
              <a:off x="2179" y="2494"/>
              <a:ext cx="632" cy="437"/>
            </a:xfrm>
            <a:prstGeom prst="rect">
              <a:avLst/>
            </a:prstGeom>
            <a:noFill/>
            <a:ln w="952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1" name="Line 143"/>
            <p:cNvSpPr>
              <a:spLocks noChangeShapeType="1"/>
            </p:cNvSpPr>
            <p:nvPr/>
          </p:nvSpPr>
          <p:spPr bwMode="auto">
            <a:xfrm>
              <a:off x="2812" y="2704"/>
              <a:ext cx="544" cy="0"/>
            </a:xfrm>
            <a:prstGeom prst="line">
              <a:avLst/>
            </a:prstGeom>
            <a:noFill/>
            <a:ln w="76200">
              <a:solidFill>
                <a:srgbClr val="FF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432" name="Text Box 144"/>
            <p:cNvSpPr txBox="1">
              <a:spLocks noChangeArrowheads="1"/>
            </p:cNvSpPr>
            <p:nvPr/>
          </p:nvSpPr>
          <p:spPr bwMode="auto">
            <a:xfrm>
              <a:off x="3256" y="2445"/>
              <a:ext cx="230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latin typeface="Book Antiqua" panose="02040602050305030304" pitchFamily="18" charset="0"/>
                </a:rPr>
                <a:t>  2</a:t>
              </a:r>
              <a:r>
                <a:rPr lang="fr-FR" altLang="en-US" baseline="30000">
                  <a:latin typeface="Book Antiqua" panose="02040602050305030304" pitchFamily="18" charset="0"/>
                </a:rPr>
                <a:t>nd</a:t>
              </a:r>
              <a:r>
                <a:rPr lang="fr-FR" altLang="en-US">
                  <a:latin typeface="Book Antiqua" panose="02040602050305030304" pitchFamily="18" charset="0"/>
                </a:rPr>
                <a:t> Order correction (off, on axis)</a:t>
              </a:r>
            </a:p>
            <a:p>
              <a:r>
                <a:rPr lang="fr-FR" altLang="en-US">
                  <a:latin typeface="Book Antiqua" panose="02040602050305030304" pitchFamily="18" charset="0"/>
                </a:rPr>
                <a:t>  - Anisotropic coma</a:t>
              </a:r>
            </a:p>
            <a:p>
              <a:endParaRPr lang="fr-FR" altLang="en-US">
                <a:latin typeface="Book Antiqua" panose="02040602050305030304" pitchFamily="18" charset="0"/>
              </a:endParaRPr>
            </a:p>
          </p:txBody>
        </p:sp>
        <p:sp>
          <p:nvSpPr>
            <p:cNvPr id="140433" name="Oval 145"/>
            <p:cNvSpPr>
              <a:spLocks noChangeArrowheads="1"/>
            </p:cNvSpPr>
            <p:nvPr/>
          </p:nvSpPr>
          <p:spPr bwMode="auto">
            <a:xfrm>
              <a:off x="2080" y="458"/>
              <a:ext cx="189" cy="1678"/>
            </a:xfrm>
            <a:prstGeom prst="ellipse">
              <a:avLst/>
            </a:prstGeom>
            <a:noFill/>
            <a:ln w="190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4" name="Oval 146"/>
            <p:cNvSpPr>
              <a:spLocks noChangeArrowheads="1"/>
            </p:cNvSpPr>
            <p:nvPr/>
          </p:nvSpPr>
          <p:spPr bwMode="auto">
            <a:xfrm>
              <a:off x="2996" y="420"/>
              <a:ext cx="189" cy="1678"/>
            </a:xfrm>
            <a:prstGeom prst="ellipse">
              <a:avLst/>
            </a:prstGeom>
            <a:noFill/>
            <a:ln w="190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5" name="Oval 147"/>
            <p:cNvSpPr>
              <a:spLocks noChangeArrowheads="1"/>
            </p:cNvSpPr>
            <p:nvPr/>
          </p:nvSpPr>
          <p:spPr bwMode="auto">
            <a:xfrm>
              <a:off x="3900" y="424"/>
              <a:ext cx="189" cy="1678"/>
            </a:xfrm>
            <a:prstGeom prst="ellipse">
              <a:avLst/>
            </a:prstGeom>
            <a:noFill/>
            <a:ln w="190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436" name="Oval 148"/>
            <p:cNvSpPr>
              <a:spLocks noChangeArrowheads="1"/>
            </p:cNvSpPr>
            <p:nvPr/>
          </p:nvSpPr>
          <p:spPr bwMode="auto">
            <a:xfrm>
              <a:off x="1046" y="452"/>
              <a:ext cx="189" cy="1678"/>
            </a:xfrm>
            <a:prstGeom prst="ellipse">
              <a:avLst/>
            </a:prstGeom>
            <a:noFill/>
            <a:ln w="190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663415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49DFD-1134-4F0B-A969-D13FD3386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03" y="1371600"/>
            <a:ext cx="7887335" cy="5142688"/>
          </a:xfrm>
          <a:prstGeom prst="rect">
            <a:avLst/>
          </a:prstGeom>
        </p:spPr>
      </p:pic>
      <p:sp>
        <p:nvSpPr>
          <p:cNvPr id="4" name="Title 3">
            <a:extLst>
              <a:ext uri="{FF2B5EF4-FFF2-40B4-BE49-F238E27FC236}">
                <a16:creationId xmlns:a16="http://schemas.microsoft.com/office/drawing/2014/main" id="{43592369-6A8B-4117-9AF2-4D29F88E1CDF}"/>
              </a:ext>
            </a:extLst>
          </p:cNvPr>
          <p:cNvSpPr>
            <a:spLocks noGrp="1"/>
          </p:cNvSpPr>
          <p:nvPr>
            <p:ph type="title"/>
          </p:nvPr>
        </p:nvSpPr>
        <p:spPr/>
        <p:txBody>
          <a:bodyPr/>
          <a:lstStyle/>
          <a:p>
            <a:r>
              <a:rPr lang="en-US" dirty="0"/>
              <a:t>NU ARM</a:t>
            </a:r>
          </a:p>
        </p:txBody>
      </p:sp>
    </p:spTree>
    <p:extLst>
      <p:ext uri="{BB962C8B-B14F-4D97-AF65-F5344CB8AC3E}">
        <p14:creationId xmlns:p14="http://schemas.microsoft.com/office/powerpoint/2010/main" val="4130612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en-US" altLang="en-US"/>
          </a:p>
        </p:txBody>
      </p:sp>
      <p:sp>
        <p:nvSpPr>
          <p:cNvPr id="109571" name="Rectangle 3"/>
          <p:cNvSpPr>
            <a:spLocks noGrp="1" noChangeArrowheads="1"/>
          </p:cNvSpPr>
          <p:nvPr>
            <p:ph idx="1"/>
          </p:nvPr>
        </p:nvSpPr>
        <p:spPr/>
        <p:txBody>
          <a:bodyPr/>
          <a:lstStyle/>
          <a:p>
            <a:endParaRPr lang="en-US" altLang="en-US"/>
          </a:p>
        </p:txBody>
      </p:sp>
      <p:pic>
        <p:nvPicPr>
          <p:cNvPr id="109572" name="Picture 4" descr="sawada05_fig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923925"/>
            <a:ext cx="8853487" cy="4252913"/>
          </a:xfrm>
          <a:prstGeom prst="rect">
            <a:avLst/>
          </a:prstGeom>
          <a:noFill/>
          <a:extLst>
            <a:ext uri="{909E8E84-426E-40DD-AFC4-6F175D3DCCD1}">
              <a14:hiddenFill xmlns:a14="http://schemas.microsoft.com/office/drawing/2010/main">
                <a:solidFill>
                  <a:srgbClr val="FFFFFF"/>
                </a:solidFill>
              </a14:hiddenFill>
            </a:ext>
          </a:extLst>
        </p:spPr>
      </p:pic>
      <p:sp>
        <p:nvSpPr>
          <p:cNvPr id="109573" name="Text Box 5"/>
          <p:cNvSpPr txBox="1">
            <a:spLocks noChangeArrowheads="1"/>
          </p:cNvSpPr>
          <p:nvPr/>
        </p:nvSpPr>
        <p:spPr bwMode="auto">
          <a:xfrm>
            <a:off x="844550" y="5583238"/>
            <a:ext cx="7602538" cy="915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Sawada, H. et al. Experimental</a:t>
            </a:r>
            <a:br>
              <a:rPr lang="en-US" altLang="en-US"/>
            </a:br>
            <a:r>
              <a:rPr lang="en-US" altLang="en-US"/>
              <a:t>evaluation of a spherical aberration corrected TEM and STEM, Journal of</a:t>
            </a:r>
            <a:br>
              <a:rPr lang="en-US" altLang="en-US"/>
            </a:br>
            <a:r>
              <a:rPr lang="en-US" altLang="en-US"/>
              <a:t>Electron Microscopy, 2005, 52, 2, 120, </a:t>
            </a:r>
          </a:p>
        </p:txBody>
      </p:sp>
    </p:spTree>
    <p:extLst>
      <p:ext uri="{BB962C8B-B14F-4D97-AF65-F5344CB8AC3E}">
        <p14:creationId xmlns:p14="http://schemas.microsoft.com/office/powerpoint/2010/main" val="1130895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503671" y="135872"/>
            <a:ext cx="7920182" cy="614922"/>
          </a:xfrm>
          <a:ln/>
        </p:spPr>
        <p:txBody>
          <a:bodyPr/>
          <a:lstStyle/>
          <a:p>
            <a:pPr hangingPunct="1">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pPr>
            <a:r>
              <a:rPr lang="en-GB"/>
              <a:t>C</a:t>
            </a:r>
            <a:r>
              <a:rPr lang="en-GB" baseline="-33000"/>
              <a:t>s</a:t>
            </a:r>
            <a:r>
              <a:rPr lang="en-GB"/>
              <a:t> correction</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23" y="1011331"/>
            <a:ext cx="8305512" cy="5185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996754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mas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7" name="Text Box 3"/>
          <p:cNvSpPr txBox="1">
            <a:spLocks noChangeArrowheads="1"/>
          </p:cNvSpPr>
          <p:nvPr/>
        </p:nvSpPr>
        <p:spPr bwMode="auto">
          <a:xfrm>
            <a:off x="2636838" y="473075"/>
            <a:ext cx="37226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Low Resolution …</a:t>
            </a:r>
          </a:p>
        </p:txBody>
      </p:sp>
    </p:spTree>
    <p:extLst>
      <p:ext uri="{BB962C8B-B14F-4D97-AF65-F5344CB8AC3E}">
        <p14:creationId xmlns:p14="http://schemas.microsoft.com/office/powerpoint/2010/main" val="3788261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p:txBody>
          <a:bodyPr/>
          <a:lstStyle/>
          <a:p>
            <a:pPr eaLnBrk="1" hangingPunct="1"/>
            <a:r>
              <a:rPr lang="en-US"/>
              <a:t>TEM of Graphene at 80 kV</a:t>
            </a:r>
          </a:p>
        </p:txBody>
      </p:sp>
      <p:pic>
        <p:nvPicPr>
          <p:cNvPr id="5120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9323" r="1163"/>
          <a:stretch>
            <a:fillRect/>
          </a:stretch>
        </p:blipFill>
        <p:spPr bwMode="auto">
          <a:xfrm>
            <a:off x="735520" y="1179512"/>
            <a:ext cx="789730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775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360363" y="648303"/>
            <a:ext cx="8229600" cy="593445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pic>
        <p:nvPicPr>
          <p:cNvPr id="9218" name="Picture 2" descr="correcte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35400"/>
            <a:ext cx="2624138"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onvent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93900"/>
            <a:ext cx="25511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4"/>
          <p:cNvSpPr>
            <a:spLocks noChangeShapeType="1"/>
          </p:cNvSpPr>
          <p:nvPr/>
        </p:nvSpPr>
        <p:spPr bwMode="auto">
          <a:xfrm flipV="1">
            <a:off x="3368675" y="6065838"/>
            <a:ext cx="1746250" cy="57467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hangingPunct="0"/>
            <a:endParaRPr lang="en-US" sz="2000">
              <a:solidFill>
                <a:srgbClr val="000000"/>
              </a:solidFill>
              <a:latin typeface="Times New Roman" pitchFamily="18" charset="0"/>
            </a:endParaRPr>
          </a:p>
        </p:txBody>
      </p:sp>
      <p:sp>
        <p:nvSpPr>
          <p:cNvPr id="9221" name="Text Box 5"/>
          <p:cNvSpPr txBox="1">
            <a:spLocks noChangeArrowheads="1"/>
          </p:cNvSpPr>
          <p:nvPr/>
        </p:nvSpPr>
        <p:spPr bwMode="auto">
          <a:xfrm rot="-1080000">
            <a:off x="4035425" y="6297613"/>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sz="1800" b="1">
                <a:solidFill>
                  <a:srgbClr val="000000"/>
                </a:solidFill>
              </a:rPr>
              <a:t>1 nm</a:t>
            </a:r>
          </a:p>
        </p:txBody>
      </p:sp>
      <p:sp>
        <p:nvSpPr>
          <p:cNvPr id="9222" name="Text Box 6"/>
          <p:cNvSpPr txBox="1">
            <a:spLocks noChangeArrowheads="1"/>
          </p:cNvSpPr>
          <p:nvPr/>
        </p:nvSpPr>
        <p:spPr bwMode="auto">
          <a:xfrm rot="-1080000">
            <a:off x="3902075" y="3432175"/>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sz="1800" b="1">
                <a:solidFill>
                  <a:srgbClr val="000000"/>
                </a:solidFill>
              </a:rPr>
              <a:t>1 nm</a:t>
            </a:r>
          </a:p>
        </p:txBody>
      </p:sp>
      <p:sp>
        <p:nvSpPr>
          <p:cNvPr id="9223" name="Line 7"/>
          <p:cNvSpPr>
            <a:spLocks noChangeShapeType="1"/>
          </p:cNvSpPr>
          <p:nvPr/>
        </p:nvSpPr>
        <p:spPr bwMode="auto">
          <a:xfrm flipV="1">
            <a:off x="3333750" y="3205163"/>
            <a:ext cx="1746250" cy="53657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hangingPunct="0"/>
            <a:endParaRPr lang="en-US" sz="2000">
              <a:solidFill>
                <a:srgbClr val="000000"/>
              </a:solidFill>
              <a:latin typeface="Times New Roman" pitchFamily="18" charset="0"/>
            </a:endParaRPr>
          </a:p>
        </p:txBody>
      </p:sp>
      <p:sp>
        <p:nvSpPr>
          <p:cNvPr id="9224" name="Rectangle 8"/>
          <p:cNvSpPr>
            <a:spLocks noGrp="1" noChangeArrowheads="1"/>
          </p:cNvSpPr>
          <p:nvPr>
            <p:ph type="title"/>
          </p:nvPr>
        </p:nvSpPr>
        <p:spPr>
          <a:xfrm>
            <a:off x="144917" y="-514803"/>
            <a:ext cx="7772400" cy="1181100"/>
          </a:xfrm>
        </p:spPr>
        <p:txBody>
          <a:bodyPr/>
          <a:lstStyle/>
          <a:p>
            <a:r>
              <a:rPr lang="en-US" altLang="ja-JP" sz="3200" dirty="0">
                <a:latin typeface="Times New Roman" pitchFamily="18" charset="0"/>
              </a:rPr>
              <a:t>Aberration Correction in JEM-2200FS</a:t>
            </a:r>
            <a:endParaRPr lang="en-US" altLang="en-US" sz="3200" dirty="0">
              <a:latin typeface="Times New Roman" pitchFamily="18" charset="0"/>
            </a:endParaRPr>
          </a:p>
        </p:txBody>
      </p:sp>
      <p:sp>
        <p:nvSpPr>
          <p:cNvPr id="9225" name="Text Box 9"/>
          <p:cNvSpPr txBox="1">
            <a:spLocks noChangeArrowheads="1"/>
          </p:cNvSpPr>
          <p:nvPr/>
        </p:nvSpPr>
        <p:spPr bwMode="auto">
          <a:xfrm>
            <a:off x="131763" y="1306513"/>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a:solidFill>
                  <a:srgbClr val="000000"/>
                </a:solidFill>
              </a:rPr>
              <a:t>Hexapole</a:t>
            </a:r>
            <a:r>
              <a:rPr lang="en-US" altLang="ja-JP" b="1">
                <a:solidFill>
                  <a:srgbClr val="FEF200"/>
                </a:solidFill>
              </a:rPr>
              <a:t> </a:t>
            </a:r>
            <a:r>
              <a:rPr lang="en-US" altLang="ja-JP" b="1">
                <a:solidFill>
                  <a:srgbClr val="FC0128"/>
                </a:solidFill>
              </a:rPr>
              <a:t>off</a:t>
            </a:r>
          </a:p>
        </p:txBody>
      </p:sp>
      <p:sp>
        <p:nvSpPr>
          <p:cNvPr id="9226" name="Text Box 10"/>
          <p:cNvSpPr txBox="1">
            <a:spLocks noChangeArrowheads="1"/>
          </p:cNvSpPr>
          <p:nvPr/>
        </p:nvSpPr>
        <p:spPr bwMode="auto">
          <a:xfrm>
            <a:off x="111125" y="3816350"/>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a:solidFill>
                  <a:srgbClr val="000000"/>
                </a:solidFill>
              </a:rPr>
              <a:t>Hexapole </a:t>
            </a:r>
            <a:r>
              <a:rPr lang="en-US" altLang="ja-JP" b="1">
                <a:solidFill>
                  <a:srgbClr val="FC0128"/>
                </a:solidFill>
              </a:rPr>
              <a:t>on</a:t>
            </a:r>
          </a:p>
        </p:txBody>
      </p:sp>
      <p:sp>
        <p:nvSpPr>
          <p:cNvPr id="9227" name="Text Box 11"/>
          <p:cNvSpPr txBox="1">
            <a:spLocks noChangeArrowheads="1"/>
          </p:cNvSpPr>
          <p:nvPr/>
        </p:nvSpPr>
        <p:spPr bwMode="auto">
          <a:xfrm>
            <a:off x="142875" y="930275"/>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u="sng">
                <a:solidFill>
                  <a:srgbClr val="002060"/>
                </a:solidFill>
              </a:rPr>
              <a:t>Ronchigram</a:t>
            </a:r>
          </a:p>
        </p:txBody>
      </p:sp>
      <p:pic>
        <p:nvPicPr>
          <p:cNvPr id="9228" name="Picture 12" descr="64s 40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175" y="4233863"/>
            <a:ext cx="3624263"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3"/>
          <p:cNvSpPr txBox="1">
            <a:spLocks noChangeArrowheads="1"/>
          </p:cNvSpPr>
          <p:nvPr/>
        </p:nvSpPr>
        <p:spPr bwMode="auto">
          <a:xfrm>
            <a:off x="2390775" y="927100"/>
            <a:ext cx="287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u="sng">
                <a:solidFill>
                  <a:srgbClr val="002060"/>
                </a:solidFill>
              </a:rPr>
              <a:t>Simulated probe</a:t>
            </a:r>
          </a:p>
        </p:txBody>
      </p:sp>
      <p:sp>
        <p:nvSpPr>
          <p:cNvPr id="9230" name="Text Box 14"/>
          <p:cNvSpPr txBox="1">
            <a:spLocks noChangeArrowheads="1"/>
          </p:cNvSpPr>
          <p:nvPr/>
        </p:nvSpPr>
        <p:spPr bwMode="auto">
          <a:xfrm>
            <a:off x="3943350" y="1328738"/>
            <a:ext cx="1479550" cy="1079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sz="1600" b="1" u="sng">
                <a:solidFill>
                  <a:srgbClr val="618FFD"/>
                </a:solidFill>
              </a:rPr>
              <a:t>Conventional</a:t>
            </a:r>
          </a:p>
          <a:p>
            <a:pPr eaLnBrk="0" hangingPunct="0"/>
            <a:r>
              <a:rPr lang="en-US" altLang="ja-JP" sz="1600" b="1">
                <a:solidFill>
                  <a:srgbClr val="FC0128"/>
                </a:solidFill>
              </a:rPr>
              <a:t>Ip = 10 pA</a:t>
            </a:r>
          </a:p>
          <a:p>
            <a:pPr eaLnBrk="0" hangingPunct="0"/>
            <a:r>
              <a:rPr lang="en-US" altLang="ja-JP" sz="1600" b="1">
                <a:solidFill>
                  <a:srgbClr val="000000"/>
                </a:solidFill>
              </a:rPr>
              <a:t>0.16 nm(HM)</a:t>
            </a:r>
          </a:p>
          <a:p>
            <a:pPr eaLnBrk="0" hangingPunct="0"/>
            <a:r>
              <a:rPr lang="en-US" altLang="ja-JP" sz="1600" b="1">
                <a:solidFill>
                  <a:srgbClr val="000000"/>
                </a:solidFill>
              </a:rPr>
              <a:t>0.76 nm(TM)</a:t>
            </a:r>
            <a:endParaRPr lang="en-US" altLang="en-US" sz="1600" b="1">
              <a:solidFill>
                <a:srgbClr val="000000"/>
              </a:solidFill>
            </a:endParaRPr>
          </a:p>
        </p:txBody>
      </p:sp>
      <p:sp>
        <p:nvSpPr>
          <p:cNvPr id="9231" name="Text Box 15"/>
          <p:cNvSpPr txBox="1">
            <a:spLocks noChangeArrowheads="1"/>
          </p:cNvSpPr>
          <p:nvPr/>
        </p:nvSpPr>
        <p:spPr bwMode="auto">
          <a:xfrm>
            <a:off x="3881438" y="3913188"/>
            <a:ext cx="1446212" cy="10795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sz="1600" b="1" u="sng">
                <a:solidFill>
                  <a:srgbClr val="00AE00"/>
                </a:solidFill>
              </a:rPr>
              <a:t>Cs-corrected</a:t>
            </a:r>
          </a:p>
          <a:p>
            <a:pPr eaLnBrk="0" hangingPunct="0"/>
            <a:r>
              <a:rPr lang="en-US" altLang="ja-JP" sz="1600" b="1">
                <a:solidFill>
                  <a:srgbClr val="FC0128"/>
                </a:solidFill>
              </a:rPr>
              <a:t>Ip = 50 pA</a:t>
            </a:r>
          </a:p>
          <a:p>
            <a:pPr eaLnBrk="0" hangingPunct="0"/>
            <a:r>
              <a:rPr lang="en-US" altLang="ja-JP" sz="1600" b="1">
                <a:solidFill>
                  <a:srgbClr val="000000"/>
                </a:solidFill>
              </a:rPr>
              <a:t>0.12 nm(HM)</a:t>
            </a:r>
          </a:p>
          <a:p>
            <a:pPr eaLnBrk="0" hangingPunct="0"/>
            <a:r>
              <a:rPr lang="en-US" altLang="ja-JP" sz="1600" b="1">
                <a:solidFill>
                  <a:srgbClr val="000000"/>
                </a:solidFill>
              </a:rPr>
              <a:t>0.35 nm(TM)</a:t>
            </a:r>
            <a:endParaRPr lang="en-US" altLang="en-US" sz="1600" b="1">
              <a:solidFill>
                <a:srgbClr val="000000"/>
              </a:solidFill>
            </a:endParaRPr>
          </a:p>
        </p:txBody>
      </p:sp>
      <p:sp>
        <p:nvSpPr>
          <p:cNvPr id="9232" name="Text Box 16"/>
          <p:cNvSpPr txBox="1">
            <a:spLocks noChangeArrowheads="1"/>
          </p:cNvSpPr>
          <p:nvPr/>
        </p:nvSpPr>
        <p:spPr bwMode="auto">
          <a:xfrm>
            <a:off x="5961063" y="892175"/>
            <a:ext cx="2628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algn="ctr" eaLnBrk="0" hangingPunct="0"/>
            <a:r>
              <a:rPr lang="en-US" altLang="ja-JP" b="1" u="sng" dirty="0">
                <a:solidFill>
                  <a:srgbClr val="002060"/>
                </a:solidFill>
              </a:rPr>
              <a:t>HAADF-STEM image</a:t>
            </a:r>
          </a:p>
          <a:p>
            <a:pPr algn="ctr" eaLnBrk="0" hangingPunct="0"/>
            <a:r>
              <a:rPr lang="en-US" altLang="ja-JP" b="1" dirty="0">
                <a:solidFill>
                  <a:srgbClr val="002060"/>
                </a:solidFill>
              </a:rPr>
              <a:t>Si(110)</a:t>
            </a:r>
            <a:endParaRPr lang="en-US" altLang="en-US" b="1" dirty="0">
              <a:solidFill>
                <a:srgbClr val="002060"/>
              </a:solidFill>
            </a:endParaRPr>
          </a:p>
        </p:txBody>
      </p:sp>
      <p:pic>
        <p:nvPicPr>
          <p:cNvPr id="9233" name="Picture 17" descr="conventional si110 01"/>
          <p:cNvPicPr>
            <a:picLocks noChangeAspect="1" noChangeArrowheads="1"/>
          </p:cNvPicPr>
          <p:nvPr/>
        </p:nvPicPr>
        <p:blipFill>
          <a:blip r:embed="rId6" cstate="print">
            <a:extLst>
              <a:ext uri="{28A0092B-C50C-407E-A947-70E740481C1C}">
                <a14:useLocalDpi xmlns:a14="http://schemas.microsoft.com/office/drawing/2010/main" val="0"/>
              </a:ext>
            </a:extLst>
          </a:blip>
          <a:srcRect l="31641" t="32539" r="23450" b="38048"/>
          <a:stretch>
            <a:fillRect/>
          </a:stretch>
        </p:blipFill>
        <p:spPr bwMode="auto">
          <a:xfrm>
            <a:off x="5449888" y="1774825"/>
            <a:ext cx="36449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18" descr="Hexpole off cameralength 8cm"/>
          <p:cNvPicPr>
            <a:picLocks noChangeAspect="1" noChangeArrowheads="1"/>
          </p:cNvPicPr>
          <p:nvPr/>
        </p:nvPicPr>
        <p:blipFill>
          <a:blip r:embed="rId7" cstate="print">
            <a:extLst>
              <a:ext uri="{28A0092B-C50C-407E-A947-70E740481C1C}">
                <a14:useLocalDpi xmlns:a14="http://schemas.microsoft.com/office/drawing/2010/main" val="0"/>
              </a:ext>
            </a:extLst>
          </a:blip>
          <a:srcRect l="3937" t="6186" r="12794" b="11388"/>
          <a:stretch>
            <a:fillRect/>
          </a:stretch>
        </p:blipFill>
        <p:spPr bwMode="auto">
          <a:xfrm>
            <a:off x="439738" y="1755775"/>
            <a:ext cx="1627187" cy="1609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35" name="Oval 19"/>
          <p:cNvSpPr>
            <a:spLocks noChangeAspect="1" noChangeArrowheads="1"/>
          </p:cNvSpPr>
          <p:nvPr/>
        </p:nvSpPr>
        <p:spPr bwMode="auto">
          <a:xfrm>
            <a:off x="1084263" y="2400300"/>
            <a:ext cx="357187" cy="357188"/>
          </a:xfrm>
          <a:prstGeom prst="ellipse">
            <a:avLst/>
          </a:prstGeom>
          <a:noFill/>
          <a:ln w="28575">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endParaRPr lang="en-US" altLang="en-US">
              <a:solidFill>
                <a:srgbClr val="000000"/>
              </a:solidFill>
            </a:endParaRPr>
          </a:p>
        </p:txBody>
      </p:sp>
      <p:pic>
        <p:nvPicPr>
          <p:cNvPr id="9236" name="Picture 20" descr="Step-0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210050"/>
            <a:ext cx="2174875" cy="2178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37" name="Oval 21"/>
          <p:cNvSpPr>
            <a:spLocks noChangeAspect="1" noChangeArrowheads="1"/>
          </p:cNvSpPr>
          <p:nvPr/>
        </p:nvSpPr>
        <p:spPr bwMode="auto">
          <a:xfrm>
            <a:off x="654050" y="4741863"/>
            <a:ext cx="1179513" cy="1179512"/>
          </a:xfrm>
          <a:prstGeom prst="ellipse">
            <a:avLst/>
          </a:prstGeom>
          <a:noFill/>
          <a:ln w="28575">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endParaRPr lang="en-US" altLang="en-US">
              <a:solidFill>
                <a:srgbClr val="000000"/>
              </a:solidFill>
            </a:endParaRPr>
          </a:p>
        </p:txBody>
      </p:sp>
      <p:sp>
        <p:nvSpPr>
          <p:cNvPr id="9238" name="Text Box 22"/>
          <p:cNvSpPr txBox="1">
            <a:spLocks noChangeArrowheads="1"/>
          </p:cNvSpPr>
          <p:nvPr/>
        </p:nvSpPr>
        <p:spPr bwMode="auto">
          <a:xfrm>
            <a:off x="558800" y="3297238"/>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a:solidFill>
                  <a:srgbClr val="618FFD"/>
                </a:solidFill>
              </a:rPr>
              <a:t>11 mrad</a:t>
            </a:r>
          </a:p>
        </p:txBody>
      </p:sp>
      <p:sp>
        <p:nvSpPr>
          <p:cNvPr id="9239" name="Text Box 23"/>
          <p:cNvSpPr txBox="1">
            <a:spLocks noChangeArrowheads="1"/>
          </p:cNvSpPr>
          <p:nvPr/>
        </p:nvSpPr>
        <p:spPr bwMode="auto">
          <a:xfrm>
            <a:off x="588963" y="6305550"/>
            <a:ext cx="1354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a:solidFill>
                  <a:srgbClr val="00AE00"/>
                </a:solidFill>
              </a:rPr>
              <a:t>34 mrad</a:t>
            </a:r>
          </a:p>
        </p:txBody>
      </p:sp>
      <p:sp>
        <p:nvSpPr>
          <p:cNvPr id="9240" name="Oval 24"/>
          <p:cNvSpPr>
            <a:spLocks noChangeAspect="1" noChangeArrowheads="1"/>
          </p:cNvSpPr>
          <p:nvPr/>
        </p:nvSpPr>
        <p:spPr bwMode="auto">
          <a:xfrm>
            <a:off x="808038" y="4895850"/>
            <a:ext cx="868362" cy="868363"/>
          </a:xfrm>
          <a:prstGeom prst="ellipse">
            <a:avLst/>
          </a:prstGeom>
          <a:noFill/>
          <a:ln w="28575">
            <a:solidFill>
              <a:schemeClr val="hlink"/>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endParaRPr lang="en-US" altLang="en-US">
              <a:solidFill>
                <a:srgbClr val="000000"/>
              </a:solidFill>
            </a:endParaRPr>
          </a:p>
        </p:txBody>
      </p:sp>
      <p:sp>
        <p:nvSpPr>
          <p:cNvPr id="9241" name="Text Box 25"/>
          <p:cNvSpPr txBox="1">
            <a:spLocks noChangeArrowheads="1"/>
          </p:cNvSpPr>
          <p:nvPr/>
        </p:nvSpPr>
        <p:spPr bwMode="auto">
          <a:xfrm>
            <a:off x="590550" y="5957888"/>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ea typeface="ＭＳ Ｐゴシック" pitchFamily="50" charset="-128"/>
              </a:defRPr>
            </a:lvl1pPr>
            <a:lvl2pPr marL="742950" indent="-285750">
              <a:defRPr sz="2000">
                <a:solidFill>
                  <a:schemeClr val="tx1"/>
                </a:solidFill>
                <a:latin typeface="Times New Roman" pitchFamily="18" charset="0"/>
                <a:ea typeface="ＭＳ Ｐゴシック" pitchFamily="50" charset="-128"/>
              </a:defRPr>
            </a:lvl2pPr>
            <a:lvl3pPr marL="1143000" indent="-228600">
              <a:defRPr sz="2000">
                <a:solidFill>
                  <a:schemeClr val="tx1"/>
                </a:solidFill>
                <a:latin typeface="Times New Roman" pitchFamily="18" charset="0"/>
                <a:ea typeface="ＭＳ Ｐゴシック" pitchFamily="50" charset="-128"/>
              </a:defRPr>
            </a:lvl3pPr>
            <a:lvl4pPr marL="1600200" indent="-228600">
              <a:defRPr sz="2000">
                <a:solidFill>
                  <a:schemeClr val="tx1"/>
                </a:solidFill>
                <a:latin typeface="Times New Roman" pitchFamily="18" charset="0"/>
                <a:ea typeface="ＭＳ Ｐゴシック" pitchFamily="50" charset="-128"/>
              </a:defRPr>
            </a:lvl4pPr>
            <a:lvl5pPr marL="2057400" indent="-228600">
              <a:defRPr sz="20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sz="2000">
                <a:solidFill>
                  <a:schemeClr val="tx1"/>
                </a:solidFill>
                <a:latin typeface="Times New Roman" pitchFamily="18" charset="0"/>
                <a:ea typeface="ＭＳ Ｐゴシック" pitchFamily="50" charset="-128"/>
              </a:defRPr>
            </a:lvl9pPr>
          </a:lstStyle>
          <a:p>
            <a:pPr eaLnBrk="0" hangingPunct="0"/>
            <a:r>
              <a:rPr lang="en-US" altLang="ja-JP" b="1">
                <a:solidFill>
                  <a:srgbClr val="FC0128"/>
                </a:solidFill>
              </a:rPr>
              <a:t>25 mrad</a:t>
            </a:r>
          </a:p>
        </p:txBody>
      </p:sp>
    </p:spTree>
    <p:extLst>
      <p:ext uri="{BB962C8B-B14F-4D97-AF65-F5344CB8AC3E}">
        <p14:creationId xmlns:p14="http://schemas.microsoft.com/office/powerpoint/2010/main" val="44446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rrowheads="1"/>
          </p:cNvPicPr>
          <p:nvPr/>
        </p:nvPicPr>
        <p:blipFill>
          <a:blip r:embed="rId2" cstate="print">
            <a:extLst>
              <a:ext uri="{28A0092B-C50C-407E-A947-70E740481C1C}">
                <a14:useLocalDpi xmlns:a14="http://schemas.microsoft.com/office/drawing/2010/main" val="0"/>
              </a:ext>
            </a:extLst>
          </a:blip>
          <a:srcRect r="40160"/>
          <a:stretch>
            <a:fillRect/>
          </a:stretch>
        </p:blipFill>
        <p:spPr bwMode="auto">
          <a:xfrm>
            <a:off x="357188" y="3968750"/>
            <a:ext cx="23574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192213"/>
            <a:ext cx="39385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688" y="5780088"/>
            <a:ext cx="14287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3994150"/>
            <a:ext cx="14287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0" name="Group 9"/>
          <p:cNvGrpSpPr>
            <a:grpSpLocks/>
          </p:cNvGrpSpPr>
          <p:nvPr/>
        </p:nvGrpSpPr>
        <p:grpSpPr bwMode="auto">
          <a:xfrm>
            <a:off x="4908550" y="1192213"/>
            <a:ext cx="3949700" cy="5357812"/>
            <a:chOff x="0" y="0"/>
            <a:chExt cx="3537" cy="4800"/>
          </a:xfrm>
        </p:grpSpPr>
        <p:pic>
          <p:nvPicPr>
            <p:cNvPr id="52252"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 y="2239"/>
              <a:ext cx="640"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3"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97" y="2944"/>
              <a:ext cx="2559"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Picture 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675" y="2937"/>
              <a:ext cx="2560"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5" name="Picture 8"/>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111" cy="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1" name="Line 10"/>
          <p:cNvSpPr>
            <a:spLocks noChangeShapeType="1"/>
          </p:cNvSpPr>
          <p:nvPr/>
        </p:nvSpPr>
        <p:spPr bwMode="auto">
          <a:xfrm>
            <a:off x="2193925" y="2971800"/>
            <a:ext cx="938213" cy="1225550"/>
          </a:xfrm>
          <a:prstGeom prst="line">
            <a:avLst/>
          </a:prstGeom>
          <a:noFill/>
          <a:ln w="19050">
            <a:solidFill>
              <a:srgbClr val="00E4A7"/>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32" name="Rectangle 11"/>
          <p:cNvSpPr>
            <a:spLocks/>
          </p:cNvSpPr>
          <p:nvPr/>
        </p:nvSpPr>
        <p:spPr bwMode="auto">
          <a:xfrm>
            <a:off x="3162300" y="4052888"/>
            <a:ext cx="110013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100">
                <a:solidFill>
                  <a:srgbClr val="000000"/>
                </a:solidFill>
                <a:latin typeface="Lucida Sans Unicode" pitchFamily="34" charset="0"/>
                <a:cs typeface="Lucida Sans Unicode" pitchFamily="34" charset="0"/>
                <a:sym typeface="Lucida Sans Unicode" pitchFamily="34" charset="0"/>
              </a:rPr>
              <a:t>Intensity profile</a:t>
            </a:r>
          </a:p>
        </p:txBody>
      </p:sp>
      <p:sp>
        <p:nvSpPr>
          <p:cNvPr id="52233" name="Rectangle 12"/>
          <p:cNvSpPr>
            <a:spLocks/>
          </p:cNvSpPr>
          <p:nvPr/>
        </p:nvSpPr>
        <p:spPr bwMode="auto">
          <a:xfrm>
            <a:off x="3503613" y="5842000"/>
            <a:ext cx="72866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100">
                <a:solidFill>
                  <a:srgbClr val="000000"/>
                </a:solidFill>
                <a:latin typeface="Lucida Sans Unicode" pitchFamily="34" charset="0"/>
                <a:cs typeface="Lucida Sans Unicode" pitchFamily="34" charset="0"/>
                <a:sym typeface="Lucida Sans Unicode" pitchFamily="34" charset="0"/>
              </a:rPr>
              <a:t>Histogram</a:t>
            </a:r>
          </a:p>
        </p:txBody>
      </p:sp>
      <p:sp>
        <p:nvSpPr>
          <p:cNvPr id="52234" name="Rectangle 13"/>
          <p:cNvSpPr>
            <a:spLocks/>
          </p:cNvSpPr>
          <p:nvPr/>
        </p:nvSpPr>
        <p:spPr bwMode="auto">
          <a:xfrm>
            <a:off x="4989513" y="1096963"/>
            <a:ext cx="37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a:solidFill>
                  <a:srgbClr val="FF0000"/>
                </a:solidFill>
                <a:latin typeface="Lucida Sans Unicode" pitchFamily="34" charset="0"/>
                <a:cs typeface="Lucida Sans Unicode" pitchFamily="34" charset="0"/>
                <a:sym typeface="Lucida Sans Unicode" pitchFamily="34" charset="0"/>
              </a:rPr>
              <a:t>FFT</a:t>
            </a:r>
          </a:p>
        </p:txBody>
      </p:sp>
      <p:sp>
        <p:nvSpPr>
          <p:cNvPr id="52235" name="Line 14"/>
          <p:cNvSpPr>
            <a:spLocks noChangeShapeType="1"/>
          </p:cNvSpPr>
          <p:nvPr/>
        </p:nvSpPr>
        <p:spPr bwMode="auto">
          <a:xfrm>
            <a:off x="7092950" y="3262313"/>
            <a:ext cx="214313" cy="428625"/>
          </a:xfrm>
          <a:prstGeom prst="line">
            <a:avLst/>
          </a:prstGeom>
          <a:noFill/>
          <a:ln w="19050">
            <a:solidFill>
              <a:srgbClr val="00E4A7"/>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36" name="Line 15"/>
          <p:cNvSpPr>
            <a:spLocks noChangeShapeType="1"/>
          </p:cNvSpPr>
          <p:nvPr/>
        </p:nvSpPr>
        <p:spPr bwMode="auto">
          <a:xfrm flipH="1">
            <a:off x="6588125" y="3262313"/>
            <a:ext cx="71438" cy="428625"/>
          </a:xfrm>
          <a:prstGeom prst="line">
            <a:avLst/>
          </a:prstGeom>
          <a:noFill/>
          <a:ln w="19050">
            <a:solidFill>
              <a:srgbClr val="00E4A7"/>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37" name="Line 16"/>
          <p:cNvSpPr>
            <a:spLocks noChangeShapeType="1"/>
          </p:cNvSpPr>
          <p:nvPr/>
        </p:nvSpPr>
        <p:spPr bwMode="auto">
          <a:xfrm>
            <a:off x="7261225" y="5100638"/>
            <a:ext cx="647700" cy="1587"/>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38" name="Line 17"/>
          <p:cNvSpPr>
            <a:spLocks noChangeShapeType="1"/>
          </p:cNvSpPr>
          <p:nvPr/>
        </p:nvSpPr>
        <p:spPr bwMode="auto">
          <a:xfrm>
            <a:off x="7269163" y="5716588"/>
            <a:ext cx="650875" cy="0"/>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39" name="Line 18"/>
          <p:cNvSpPr>
            <a:spLocks noChangeShapeType="1"/>
          </p:cNvSpPr>
          <p:nvPr/>
        </p:nvSpPr>
        <p:spPr bwMode="auto">
          <a:xfrm>
            <a:off x="7215188" y="6381750"/>
            <a:ext cx="652462" cy="3175"/>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40" name="Line 19"/>
          <p:cNvSpPr>
            <a:spLocks noChangeShapeType="1"/>
          </p:cNvSpPr>
          <p:nvPr/>
        </p:nvSpPr>
        <p:spPr bwMode="auto">
          <a:xfrm flipH="1">
            <a:off x="5508625" y="6356350"/>
            <a:ext cx="1081088" cy="1588"/>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2241" name="Rectangle 20"/>
          <p:cNvSpPr>
            <a:spLocks/>
          </p:cNvSpPr>
          <p:nvPr/>
        </p:nvSpPr>
        <p:spPr bwMode="auto">
          <a:xfrm>
            <a:off x="7450138" y="4773613"/>
            <a:ext cx="1036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FF0000"/>
                </a:solidFill>
                <a:latin typeface="Lucida Sans Unicode" pitchFamily="34" charset="0"/>
                <a:cs typeface="Lucida Sans Unicode" pitchFamily="34" charset="0"/>
                <a:sym typeface="Lucida Sans Unicode" pitchFamily="34" charset="0"/>
              </a:rPr>
              <a:t>444(78pm)</a:t>
            </a:r>
          </a:p>
        </p:txBody>
      </p:sp>
      <p:sp>
        <p:nvSpPr>
          <p:cNvPr id="52242" name="Rectangle 21"/>
          <p:cNvSpPr>
            <a:spLocks/>
          </p:cNvSpPr>
          <p:nvPr/>
        </p:nvSpPr>
        <p:spPr bwMode="auto">
          <a:xfrm>
            <a:off x="7450138" y="5370513"/>
            <a:ext cx="1036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FF0000"/>
                </a:solidFill>
                <a:latin typeface="Lucida Sans Unicode" pitchFamily="34" charset="0"/>
                <a:cs typeface="Lucida Sans Unicode" pitchFamily="34" charset="0"/>
                <a:sym typeface="Lucida Sans Unicode" pitchFamily="34" charset="0"/>
              </a:rPr>
              <a:t>624(72pm)</a:t>
            </a:r>
          </a:p>
        </p:txBody>
      </p:sp>
      <p:sp>
        <p:nvSpPr>
          <p:cNvPr id="52243" name="Rectangle 22"/>
          <p:cNvSpPr>
            <a:spLocks/>
          </p:cNvSpPr>
          <p:nvPr/>
        </p:nvSpPr>
        <p:spPr bwMode="auto">
          <a:xfrm>
            <a:off x="7450138" y="6069013"/>
            <a:ext cx="1036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FF0000"/>
                </a:solidFill>
                <a:latin typeface="Lucida Sans Unicode" pitchFamily="34" charset="0"/>
                <a:cs typeface="Lucida Sans Unicode" pitchFamily="34" charset="0"/>
                <a:sym typeface="Lucida Sans Unicode" pitchFamily="34" charset="0"/>
              </a:rPr>
              <a:t>804(60pm)</a:t>
            </a:r>
          </a:p>
        </p:txBody>
      </p:sp>
      <p:sp>
        <p:nvSpPr>
          <p:cNvPr id="52244" name="Rectangle 23"/>
          <p:cNvSpPr>
            <a:spLocks/>
          </p:cNvSpPr>
          <p:nvPr/>
        </p:nvSpPr>
        <p:spPr bwMode="auto">
          <a:xfrm>
            <a:off x="5362575" y="5997575"/>
            <a:ext cx="1035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FF0000"/>
                </a:solidFill>
                <a:latin typeface="Lucida Sans Unicode" pitchFamily="34" charset="0"/>
                <a:cs typeface="Lucida Sans Unicode" pitchFamily="34" charset="0"/>
                <a:sym typeface="Lucida Sans Unicode" pitchFamily="34" charset="0"/>
              </a:rPr>
              <a:t>713(70pm)</a:t>
            </a:r>
          </a:p>
        </p:txBody>
      </p:sp>
      <p:sp>
        <p:nvSpPr>
          <p:cNvPr id="52245" name="Rectangle 24"/>
          <p:cNvSpPr>
            <a:spLocks/>
          </p:cNvSpPr>
          <p:nvPr/>
        </p:nvSpPr>
        <p:spPr bwMode="auto">
          <a:xfrm>
            <a:off x="4500563" y="6535738"/>
            <a:ext cx="34639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r>
              <a:rPr lang="en-US" sz="1500">
                <a:solidFill>
                  <a:srgbClr val="FF0000"/>
                </a:solidFill>
                <a:latin typeface="Lucida Sans Unicode" pitchFamily="34" charset="0"/>
                <a:cs typeface="Lucida Sans Unicode" pitchFamily="34" charset="0"/>
                <a:sym typeface="Lucida Sans Unicode" pitchFamily="34" charset="0"/>
              </a:rPr>
              <a:t>Intensity profile from FFT spot</a:t>
            </a:r>
          </a:p>
        </p:txBody>
      </p:sp>
      <p:sp>
        <p:nvSpPr>
          <p:cNvPr id="52246" name="Line 25"/>
          <p:cNvSpPr>
            <a:spLocks noChangeShapeType="1"/>
          </p:cNvSpPr>
          <p:nvPr/>
        </p:nvSpPr>
        <p:spPr bwMode="auto">
          <a:xfrm>
            <a:off x="5508625" y="5997575"/>
            <a:ext cx="142875" cy="1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2247" name="Line 26"/>
          <p:cNvSpPr>
            <a:spLocks noChangeShapeType="1"/>
          </p:cNvSpPr>
          <p:nvPr/>
        </p:nvSpPr>
        <p:spPr bwMode="auto">
          <a:xfrm>
            <a:off x="7739063" y="4773613"/>
            <a:ext cx="146050" cy="158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2248" name="Line 27"/>
          <p:cNvSpPr>
            <a:spLocks noChangeShapeType="1"/>
          </p:cNvSpPr>
          <p:nvPr/>
        </p:nvSpPr>
        <p:spPr bwMode="auto">
          <a:xfrm>
            <a:off x="7739063" y="5362575"/>
            <a:ext cx="146050" cy="1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2249" name="Line 28"/>
          <p:cNvSpPr>
            <a:spLocks noChangeShapeType="1"/>
          </p:cNvSpPr>
          <p:nvPr/>
        </p:nvSpPr>
        <p:spPr bwMode="auto">
          <a:xfrm>
            <a:off x="7739063" y="6062663"/>
            <a:ext cx="14605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2250" name="Line 29"/>
          <p:cNvSpPr>
            <a:spLocks noChangeShapeType="1"/>
          </p:cNvSpPr>
          <p:nvPr/>
        </p:nvSpPr>
        <p:spPr bwMode="auto">
          <a:xfrm>
            <a:off x="5664200" y="5997575"/>
            <a:ext cx="142875" cy="1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2251" name="Rectangle 30"/>
          <p:cNvSpPr>
            <a:spLocks/>
          </p:cNvSpPr>
          <p:nvPr/>
        </p:nvSpPr>
        <p:spPr bwMode="auto">
          <a:xfrm>
            <a:off x="1107954" y="-61911"/>
            <a:ext cx="76168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r>
              <a:rPr lang="en-US" sz="3800" dirty="0">
                <a:solidFill>
                  <a:srgbClr val="2566B3"/>
                </a:solidFill>
                <a:cs typeface="Arial" pitchFamily="34" charset="0"/>
                <a:sym typeface="Arial" pitchFamily="34" charset="0"/>
              </a:rPr>
              <a:t>Si(112) 78 pm dumbbell image</a:t>
            </a:r>
          </a:p>
        </p:txBody>
      </p:sp>
    </p:spTree>
    <p:extLst>
      <p:ext uri="{BB962C8B-B14F-4D97-AF65-F5344CB8AC3E}">
        <p14:creationId xmlns:p14="http://schemas.microsoft.com/office/powerpoint/2010/main" val="2880675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30 kV</a:t>
            </a:r>
          </a:p>
        </p:txBody>
      </p:sp>
      <p:sp>
        <p:nvSpPr>
          <p:cNvPr id="5" name="Content Placeholder 4"/>
          <p:cNvSpPr>
            <a:spLocks noGrp="1"/>
          </p:cNvSpPr>
          <p:nvPr>
            <p:ph idx="1"/>
          </p:nvPr>
        </p:nvSpPr>
        <p:spPr/>
        <p:txBody>
          <a:bodyPr/>
          <a:lstStyle/>
          <a:p>
            <a:endParaRPr lang="en-US" dirty="0"/>
          </a:p>
        </p:txBody>
      </p:sp>
      <p:pic>
        <p:nvPicPr>
          <p:cNvPr id="8194" name="Picture 2" descr="https://journals.aps.org/prl/article/10.1103/PhysRevLett.117.076101/figures/5/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52" y="1496014"/>
            <a:ext cx="7667220" cy="2422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3552" y="4197531"/>
            <a:ext cx="7843248" cy="2246769"/>
          </a:xfrm>
          <a:prstGeom prst="rect">
            <a:avLst/>
          </a:prstGeom>
          <a:noFill/>
        </p:spPr>
        <p:txBody>
          <a:bodyPr wrap="square" rtlCol="0">
            <a:spAutoFit/>
          </a:bodyPr>
          <a:lstStyle/>
          <a:p>
            <a:r>
              <a:rPr lang="en-US" sz="1400" baseline="0" dirty="0"/>
              <a:t>Experimental and calculated Cc/Cs-corrected 30-kV HRTEM images of graphene (A) and MoS2 (B). The </a:t>
            </a:r>
            <a:r>
              <a:rPr lang="en-US" sz="1400" baseline="0" dirty="0" err="1"/>
              <a:t>diffractograms</a:t>
            </a:r>
            <a:r>
              <a:rPr lang="en-US" sz="1400" baseline="0" dirty="0"/>
              <a:t> (A1 and B1) of the experimental raw images of graphene (A2) and MoS2 (B2) in bright-atom contrast (field of view 40×40  nm2) indicate the achieved resolution. The magnified images (A3 and B3) directly allow for identifying the atomic structure. The averaged experimental images (A4 and B4) show a strong signal-to-noise improvement and are in good agreement with the simulated images (A5 and B5) as visible in the corresponding line profiles (A6 and B6). The scale bars in A5 and B5 correspond to 0.5 nm.</a:t>
            </a:r>
          </a:p>
          <a:p>
            <a:endParaRPr lang="en-US" sz="1400" baseline="0" dirty="0"/>
          </a:p>
          <a:p>
            <a:r>
              <a:rPr lang="en-US" sz="1400" baseline="0" dirty="0"/>
              <a:t>Chromatic Aberration Correction for Atomic Resolution TEM Imaging from 20 to 80 kV</a:t>
            </a:r>
          </a:p>
          <a:p>
            <a:r>
              <a:rPr lang="en-US" sz="1400" baseline="0" dirty="0" err="1"/>
              <a:t>Linck</a:t>
            </a:r>
            <a:r>
              <a:rPr lang="en-US" sz="1400" baseline="0" dirty="0"/>
              <a:t> et al, Phys. Rev. Lett. </a:t>
            </a:r>
            <a:r>
              <a:rPr lang="en-US" sz="1400" b="1" baseline="0" dirty="0"/>
              <a:t>117</a:t>
            </a:r>
            <a:r>
              <a:rPr lang="en-US" sz="1400" baseline="0" dirty="0"/>
              <a:t>, 076101, 2016</a:t>
            </a:r>
          </a:p>
        </p:txBody>
      </p:sp>
    </p:spTree>
    <p:extLst>
      <p:ext uri="{BB962C8B-B14F-4D97-AF65-F5344CB8AC3E}">
        <p14:creationId xmlns:p14="http://schemas.microsoft.com/office/powerpoint/2010/main" val="36936137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title"/>
          </p:nvPr>
        </p:nvSpPr>
        <p:spPr/>
        <p:txBody>
          <a:bodyPr/>
          <a:lstStyle/>
          <a:p>
            <a:r>
              <a:rPr lang="en-US"/>
              <a:t>Beware!</a:t>
            </a:r>
          </a:p>
        </p:txBody>
      </p:sp>
      <p:sp>
        <p:nvSpPr>
          <p:cNvPr id="5" name="Content Placeholder 4"/>
          <p:cNvSpPr>
            <a:spLocks noGrp="1"/>
          </p:cNvSpPr>
          <p:nvPr>
            <p:ph idx="1"/>
          </p:nvPr>
        </p:nvSpPr>
        <p:spPr/>
        <p:txBody>
          <a:bodyPr/>
          <a:lstStyle/>
          <a:p>
            <a:r>
              <a:rPr lang="en-US" sz="2700" dirty="0"/>
              <a:t>All you get with advanced instruments is easier/quicker alignment and better signal/images</a:t>
            </a:r>
          </a:p>
          <a:p>
            <a:r>
              <a:rPr lang="en-US" sz="2700" dirty="0"/>
              <a:t>Many people sell the advantages of their instrument/technique (42, Douglas Adams)</a:t>
            </a:r>
          </a:p>
          <a:p>
            <a:r>
              <a:rPr lang="en-US" sz="2700" dirty="0"/>
              <a:t>It is easier for a novice to get a “good” image, but that does not make it correct or representative</a:t>
            </a:r>
          </a:p>
          <a:p>
            <a:r>
              <a:rPr lang="en-US" sz="2700" dirty="0"/>
              <a:t>There is no “dynamical diffraction” corrector</a:t>
            </a:r>
          </a:p>
          <a:p>
            <a:r>
              <a:rPr lang="en-US" sz="2700" dirty="0"/>
              <a:t>Nothing will correct for a bad sample</a:t>
            </a:r>
          </a:p>
          <a:p>
            <a:r>
              <a:rPr lang="en-US" sz="2700" dirty="0"/>
              <a:t>Nothing will correct for a bad interpretation</a:t>
            </a:r>
          </a:p>
          <a:p>
            <a:endParaRPr lang="en-US" sz="2600" dirty="0"/>
          </a:p>
        </p:txBody>
      </p:sp>
    </p:spTree>
    <p:extLst>
      <p:ext uri="{BB962C8B-B14F-4D97-AF65-F5344CB8AC3E}">
        <p14:creationId xmlns:p14="http://schemas.microsoft.com/office/powerpoint/2010/main" val="3841434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mas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75" name="Text Box 3"/>
          <p:cNvSpPr txBox="1">
            <a:spLocks noChangeArrowheads="1"/>
          </p:cNvSpPr>
          <p:nvPr/>
        </p:nvSpPr>
        <p:spPr bwMode="auto">
          <a:xfrm>
            <a:off x="2636838" y="473075"/>
            <a:ext cx="4062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Higher resolution …</a:t>
            </a:r>
          </a:p>
        </p:txBody>
      </p:sp>
    </p:spTree>
    <p:extLst>
      <p:ext uri="{BB962C8B-B14F-4D97-AF65-F5344CB8AC3E}">
        <p14:creationId xmlns:p14="http://schemas.microsoft.com/office/powerpoint/2010/main" val="97464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mas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0000"/>
            <a:ext cx="8001000"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1123" name="Text Box 3"/>
          <p:cNvSpPr txBox="1">
            <a:spLocks noChangeArrowheads="1"/>
          </p:cNvSpPr>
          <p:nvPr/>
        </p:nvSpPr>
        <p:spPr bwMode="auto">
          <a:xfrm>
            <a:off x="2636838" y="473075"/>
            <a:ext cx="4062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Higher resolution …</a:t>
            </a:r>
          </a:p>
        </p:txBody>
      </p:sp>
    </p:spTree>
    <p:extLst>
      <p:ext uri="{BB962C8B-B14F-4D97-AF65-F5344CB8AC3E}">
        <p14:creationId xmlns:p14="http://schemas.microsoft.com/office/powerpoint/2010/main" val="3842637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aska">
  <a:themeElements>
    <a:clrScheme name="">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FFFF"/>
      </a:hlink>
      <a:folHlink>
        <a:srgbClr val="C0C0C0"/>
      </a:folHlink>
    </a:clrScheme>
    <a:fontScheme name="alask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sk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sk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sk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sk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sk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sk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sk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DM">
  <a:themeElements>
    <a:clrScheme name="">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FFFF"/>
      </a:hlink>
      <a:folHlink>
        <a:srgbClr val="C0C0C0"/>
      </a:folHlink>
    </a:clrScheme>
    <a:fontScheme name="alask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3000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30000" smtClean="0">
            <a:ln>
              <a:noFill/>
            </a:ln>
            <a:solidFill>
              <a:schemeClr val="tx1"/>
            </a:solidFill>
            <a:effectLst/>
            <a:latin typeface="Times New Roman" panose="02020603050405020304" pitchFamily="18" charset="0"/>
          </a:defRPr>
        </a:defPPr>
      </a:lstStyle>
    </a:lnDef>
  </a:objectDefaults>
  <a:extraClrSchemeLst>
    <a:extraClrScheme>
      <a:clrScheme name="alask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sk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sk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sk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sk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sk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sk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DM" id="{9F64BC44-60FF-4943-A085-93E410B52C70}" vid="{993EE375-6638-4E32-82B9-BBEC8203AA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1992</Words>
  <Application>Microsoft Office PowerPoint</Application>
  <PresentationFormat>On-screen Show (4:3)</PresentationFormat>
  <Paragraphs>506</Paragraphs>
  <Slides>74</Slides>
  <Notes>46</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3</vt:i4>
      </vt:variant>
      <vt:variant>
        <vt:lpstr>Slide Titles</vt:lpstr>
      </vt:variant>
      <vt:variant>
        <vt:i4>74</vt:i4>
      </vt:variant>
    </vt:vector>
  </HeadingPairs>
  <TitlesOfParts>
    <vt:vector size="100" baseType="lpstr">
      <vt:lpstr>Adobe 宋体 Std L</vt:lpstr>
      <vt:lpstr>Arial Unicode MS</vt:lpstr>
      <vt:lpstr>ＭＳ Ｐゴシック</vt:lpstr>
      <vt:lpstr>ＭＳ Ｐゴシック</vt:lpstr>
      <vt:lpstr>宋体</vt:lpstr>
      <vt:lpstr>宋体</vt:lpstr>
      <vt:lpstr>Arial</vt:lpstr>
      <vt:lpstr>Arial Black</vt:lpstr>
      <vt:lpstr>Book Antiqua</vt:lpstr>
      <vt:lpstr>Calibri</vt:lpstr>
      <vt:lpstr>Cambria Math</vt:lpstr>
      <vt:lpstr>Cordia New</vt:lpstr>
      <vt:lpstr>Helvetica</vt:lpstr>
      <vt:lpstr>Lucida Sans Unicode</vt:lpstr>
      <vt:lpstr>Symbol</vt:lpstr>
      <vt:lpstr>Textile</vt:lpstr>
      <vt:lpstr>Times</vt:lpstr>
      <vt:lpstr>Times New Roman</vt:lpstr>
      <vt:lpstr>Times Roman</vt:lpstr>
      <vt:lpstr>Wingdings</vt:lpstr>
      <vt:lpstr>Office Theme</vt:lpstr>
      <vt:lpstr>alaska</vt:lpstr>
      <vt:lpstr>LDM</vt:lpstr>
      <vt:lpstr>Photo Editor Photo</vt:lpstr>
      <vt:lpstr>Image</vt:lpstr>
      <vt:lpstr>Photoshop.Image.7</vt:lpstr>
      <vt:lpstr>TEM, HREM &amp; Thoughts</vt:lpstr>
      <vt:lpstr>Why HREM</vt:lpstr>
      <vt:lpstr>Two fundamental modes</vt:lpstr>
      <vt:lpstr>Examples</vt:lpstr>
      <vt:lpstr>PowerPoint Presentation</vt:lpstr>
      <vt:lpstr>All Data</vt:lpstr>
      <vt:lpstr>PowerPoint Presentation</vt:lpstr>
      <vt:lpstr>PowerPoint Presentation</vt:lpstr>
      <vt:lpstr>PowerPoint Presentation</vt:lpstr>
      <vt:lpstr>PowerPoint Presentation</vt:lpstr>
      <vt:lpstr>PowerPoint Presentation</vt:lpstr>
      <vt:lpstr>All Data</vt:lpstr>
      <vt:lpstr>But…</vt:lpstr>
      <vt:lpstr>Aberrations</vt:lpstr>
      <vt:lpstr>Defocus</vt:lpstr>
      <vt:lpstr>Spherical Aberration Cs</vt:lpstr>
      <vt:lpstr>Chromatic Aberration</vt:lpstr>
      <vt:lpstr>Aberrations</vt:lpstr>
      <vt:lpstr>Aberrations</vt:lpstr>
      <vt:lpstr>More complete formalism</vt:lpstr>
      <vt:lpstr>Linear &amp; Non-Linear</vt:lpstr>
      <vt:lpstr>Linear Contrast Model</vt:lpstr>
      <vt:lpstr>Astigmatism &amp; Drift</vt:lpstr>
      <vt:lpstr>PowerPoint Presentation</vt:lpstr>
      <vt:lpstr>Coma-Free Alignment</vt:lpstr>
      <vt:lpstr>Beam Tilt</vt:lpstr>
      <vt:lpstr>Translation</vt:lpstr>
      <vt:lpstr>PowerPoint Presentation</vt:lpstr>
      <vt:lpstr>PowerPoint Presentation</vt:lpstr>
      <vt:lpstr>Au@NdScO3</vt:lpstr>
      <vt:lpstr>Direct Interpretation</vt:lpstr>
      <vt:lpstr>Direct Interpretation</vt:lpstr>
      <vt:lpstr>Caveats</vt:lpstr>
      <vt:lpstr>Examples</vt:lpstr>
      <vt:lpstr>Interfaces</vt:lpstr>
      <vt:lpstr>PowerPoint Presentation</vt:lpstr>
      <vt:lpstr>PowerPoint Presentation</vt:lpstr>
      <vt:lpstr>PowerPoint Presentation</vt:lpstr>
      <vt:lpstr>PowerPoint Presentation</vt:lpstr>
      <vt:lpstr>PowerPoint Presentation</vt:lpstr>
      <vt:lpstr>Structural Fluctuations (Iijima)</vt:lpstr>
      <vt:lpstr>PowerPoint Presentation</vt:lpstr>
      <vt:lpstr>PowerPoint Presentation</vt:lpstr>
      <vt:lpstr>Nanoparticle surfaces?</vt:lpstr>
      <vt:lpstr>SrTiO3 (001) surface</vt:lpstr>
      <vt:lpstr>Profile Imaging: Fit Bulk</vt:lpstr>
      <vt:lpstr>Different Surfaces</vt:lpstr>
      <vt:lpstr>Nanoparticle surfaces</vt:lpstr>
      <vt:lpstr>Nanoparticle surfaces?</vt:lpstr>
      <vt:lpstr>Microscopy Big Bang</vt:lpstr>
      <vt:lpstr>Spatial Resolution</vt:lpstr>
      <vt:lpstr>PowerPoint Presentation</vt:lpstr>
      <vt:lpstr>Resolution Limiting Factors.</vt:lpstr>
      <vt:lpstr>Aberrations</vt:lpstr>
      <vt:lpstr>Basic concept</vt:lpstr>
      <vt:lpstr>Multipole Lenses</vt:lpstr>
      <vt:lpstr>PowerPoint Presentation</vt:lpstr>
      <vt:lpstr>Practical Approach</vt:lpstr>
      <vt:lpstr>PowerPoint Presentation</vt:lpstr>
      <vt:lpstr>Chromatic Aberration</vt:lpstr>
      <vt:lpstr>Two early aberration correctors</vt:lpstr>
      <vt:lpstr>Aberrations</vt:lpstr>
      <vt:lpstr>PowerPoint Presentation</vt:lpstr>
      <vt:lpstr>Instrumentation – Version 2 (JEOL 2200 MCO).</vt:lpstr>
      <vt:lpstr>PowerPoint Presentation</vt:lpstr>
      <vt:lpstr>PowerPoint Presentation</vt:lpstr>
      <vt:lpstr>NU ARM</vt:lpstr>
      <vt:lpstr>PowerPoint Presentation</vt:lpstr>
      <vt:lpstr>Cs correction</vt:lpstr>
      <vt:lpstr>TEM of Graphene at 80 kV</vt:lpstr>
      <vt:lpstr>Aberration Correction in JEM-2200FS</vt:lpstr>
      <vt:lpstr>PowerPoint Presentation</vt:lpstr>
      <vt:lpstr>30 kV</vt:lpstr>
      <vt:lpstr>Beware!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2020-02-27T16:48:32Z</dcterms:created>
  <dcterms:modified xsi:type="dcterms:W3CDTF">2022-02-24T21:28:24Z</dcterms:modified>
</cp:coreProperties>
</file>