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784" r:id="rId2"/>
    <p:sldId id="323" r:id="rId3"/>
    <p:sldId id="812" r:id="rId4"/>
    <p:sldId id="837" r:id="rId5"/>
    <p:sldId id="829" r:id="rId6"/>
    <p:sldId id="792" r:id="rId7"/>
    <p:sldId id="793" r:id="rId8"/>
    <p:sldId id="828" r:id="rId9"/>
    <p:sldId id="795" r:id="rId10"/>
    <p:sldId id="796" r:id="rId11"/>
    <p:sldId id="827" r:id="rId12"/>
    <p:sldId id="835" r:id="rId13"/>
    <p:sldId id="838" r:id="rId14"/>
    <p:sldId id="836" r:id="rId15"/>
    <p:sldId id="797" r:id="rId16"/>
    <p:sldId id="834" r:id="rId17"/>
    <p:sldId id="801" r:id="rId18"/>
    <p:sldId id="306" r:id="rId19"/>
    <p:sldId id="830" r:id="rId20"/>
    <p:sldId id="799" r:id="rId21"/>
    <p:sldId id="800" r:id="rId22"/>
    <p:sldId id="798" r:id="rId23"/>
    <p:sldId id="802" r:id="rId24"/>
    <p:sldId id="803" r:id="rId25"/>
    <p:sldId id="790" r:id="rId26"/>
    <p:sldId id="804" r:id="rId27"/>
    <p:sldId id="807" r:id="rId28"/>
    <p:sldId id="805" r:id="rId29"/>
    <p:sldId id="810" r:id="rId30"/>
    <p:sldId id="840" r:id="rId31"/>
    <p:sldId id="813" r:id="rId32"/>
    <p:sldId id="839" r:id="rId33"/>
    <p:sldId id="811" r:id="rId34"/>
    <p:sldId id="808" r:id="rId35"/>
    <p:sldId id="814" r:id="rId36"/>
    <p:sldId id="332" r:id="rId37"/>
    <p:sldId id="815" r:id="rId38"/>
    <p:sldId id="809" r:id="rId39"/>
    <p:sldId id="816" r:id="rId40"/>
    <p:sldId id="817" r:id="rId41"/>
    <p:sldId id="818" r:id="rId42"/>
    <p:sldId id="822" r:id="rId43"/>
    <p:sldId id="820" r:id="rId44"/>
    <p:sldId id="833" r:id="rId45"/>
    <p:sldId id="821" r:id="rId46"/>
    <p:sldId id="823" r:id="rId47"/>
    <p:sldId id="824" r:id="rId48"/>
    <p:sldId id="825" r:id="rId49"/>
    <p:sldId id="826" r:id="rId50"/>
    <p:sldId id="831" r:id="rId51"/>
    <p:sldId id="832" r:id="rId52"/>
    <p:sldId id="325" r:id="rId5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6845A"/>
    <a:srgbClr val="969696"/>
    <a:srgbClr val="CC00CC"/>
    <a:srgbClr val="00CCFF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2" autoAdjust="0"/>
    <p:restoredTop sz="94590" autoAdjust="0"/>
  </p:normalViewPr>
  <p:slideViewPr>
    <p:cSldViewPr snapToGrid="0">
      <p:cViewPr varScale="1">
        <p:scale>
          <a:sx n="64" d="100"/>
          <a:sy n="64" d="100"/>
        </p:scale>
        <p:origin x="13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9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9.xml"/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fld id="{ABDCCF67-E648-4AF5-97DF-DCA535F90C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71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aseline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aseline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aseline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aseline="0">
                <a:latin typeface="Arial" charset="0"/>
              </a:defRPr>
            </a:lvl1pPr>
          </a:lstStyle>
          <a:p>
            <a:fld id="{292FE06F-11ED-4138-8FC5-2B4079B678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48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20835-506F-4540-9F13-AF861D6CC1B7}" type="slidenum">
              <a:rPr lang="de-DE"/>
              <a:pPr/>
              <a:t>8</a:t>
            </a:fld>
            <a:endParaRPr lang="de-DE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20835-506F-4540-9F13-AF861D6CC1B7}" type="slidenum">
              <a:rPr lang="de-DE"/>
              <a:pPr/>
              <a:t>19</a:t>
            </a:fld>
            <a:endParaRPr lang="de-DE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0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FD344-05A1-4C2A-8736-6FABFE6F3092}" type="slidenum">
              <a:rPr lang="en-US" altLang="en-US"/>
              <a:pPr/>
              <a:t>25</a:t>
            </a:fld>
            <a:endParaRPr lang="en-US" altLang="en-US" dirty="0"/>
          </a:p>
        </p:txBody>
      </p:sp>
      <p:sp>
        <p:nvSpPr>
          <p:cNvPr id="180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FE06F-11ED-4138-8FC5-2B4079B6786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90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A2B04-D163-4B8E-915B-4822830C7A56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98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FE06F-11ED-4138-8FC5-2B4079B67864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19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386A-42C1-4038-A67E-6E9215C5C015}" type="slidenum">
              <a:rPr lang="en-US"/>
              <a:pPr/>
              <a:t>52</a:t>
            </a:fld>
            <a:endParaRPr lang="en-US"/>
          </a:p>
        </p:txBody>
      </p:sp>
      <p:sp>
        <p:nvSpPr>
          <p:cNvPr id="168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3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77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0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90500"/>
            <a:ext cx="1943100" cy="5905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0500"/>
            <a:ext cx="5676900" cy="5905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07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7016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441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310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10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80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881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77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3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1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07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6350" y="1443038"/>
            <a:ext cx="8372475" cy="287337"/>
            <a:chOff x="4" y="909"/>
            <a:chExt cx="5274" cy="181"/>
          </a:xfrm>
        </p:grpSpPr>
        <p:grpSp>
          <p:nvGrpSpPr>
            <p:cNvPr id="30723" name="Group 3"/>
            <p:cNvGrpSpPr>
              <a:grpSpLocks/>
            </p:cNvGrpSpPr>
            <p:nvPr/>
          </p:nvGrpSpPr>
          <p:grpSpPr bwMode="auto">
            <a:xfrm>
              <a:off x="5162" y="909"/>
              <a:ext cx="116" cy="181"/>
              <a:chOff x="5162" y="909"/>
              <a:chExt cx="116" cy="181"/>
            </a:xfrm>
          </p:grpSpPr>
          <p:sp>
            <p:nvSpPr>
              <p:cNvPr id="30724" name="Rectangle 4"/>
              <p:cNvSpPr>
                <a:spLocks noChangeArrowheads="1"/>
              </p:cNvSpPr>
              <p:nvPr/>
            </p:nvSpPr>
            <p:spPr bwMode="auto">
              <a:xfrm>
                <a:off x="5256" y="909"/>
                <a:ext cx="22" cy="181"/>
              </a:xfrm>
              <a:prstGeom prst="rect">
                <a:avLst/>
              </a:prstGeom>
              <a:solidFill>
                <a:srgbClr val="C0C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725" name="Rectangle 5"/>
              <p:cNvSpPr>
                <a:spLocks noChangeArrowheads="1"/>
              </p:cNvSpPr>
              <p:nvPr/>
            </p:nvSpPr>
            <p:spPr bwMode="auto">
              <a:xfrm>
                <a:off x="5162" y="909"/>
                <a:ext cx="52" cy="181"/>
              </a:xfrm>
              <a:prstGeom prst="rect">
                <a:avLst/>
              </a:prstGeom>
              <a:solidFill>
                <a:srgbClr val="C0C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0726" name="Group 6"/>
            <p:cNvGrpSpPr>
              <a:grpSpLocks/>
            </p:cNvGrpSpPr>
            <p:nvPr/>
          </p:nvGrpSpPr>
          <p:grpSpPr bwMode="auto">
            <a:xfrm>
              <a:off x="4852" y="909"/>
              <a:ext cx="255" cy="181"/>
              <a:chOff x="4852" y="909"/>
              <a:chExt cx="255" cy="181"/>
            </a:xfrm>
          </p:grpSpPr>
          <p:sp>
            <p:nvSpPr>
              <p:cNvPr id="30727" name="Rectangle 7"/>
              <p:cNvSpPr>
                <a:spLocks noChangeArrowheads="1"/>
              </p:cNvSpPr>
              <p:nvPr/>
            </p:nvSpPr>
            <p:spPr bwMode="auto">
              <a:xfrm>
                <a:off x="5022" y="909"/>
                <a:ext cx="85" cy="181"/>
              </a:xfrm>
              <a:prstGeom prst="rect">
                <a:avLst/>
              </a:prstGeom>
              <a:solidFill>
                <a:srgbClr val="808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728" name="Rectangle 8"/>
              <p:cNvSpPr>
                <a:spLocks noChangeArrowheads="1"/>
              </p:cNvSpPr>
              <p:nvPr/>
            </p:nvSpPr>
            <p:spPr bwMode="auto">
              <a:xfrm>
                <a:off x="4852" y="909"/>
                <a:ext cx="118" cy="181"/>
              </a:xfrm>
              <a:prstGeom prst="rect">
                <a:avLst/>
              </a:prstGeom>
              <a:solidFill>
                <a:srgbClr val="808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0729" name="Group 9"/>
            <p:cNvGrpSpPr>
              <a:grpSpLocks/>
            </p:cNvGrpSpPr>
            <p:nvPr/>
          </p:nvGrpSpPr>
          <p:grpSpPr bwMode="auto">
            <a:xfrm>
              <a:off x="4422" y="909"/>
              <a:ext cx="378" cy="181"/>
              <a:chOff x="4422" y="909"/>
              <a:chExt cx="378" cy="181"/>
            </a:xfrm>
          </p:grpSpPr>
          <p:sp>
            <p:nvSpPr>
              <p:cNvPr id="30730" name="Rectangle 10"/>
              <p:cNvSpPr>
                <a:spLocks noChangeArrowheads="1"/>
              </p:cNvSpPr>
              <p:nvPr/>
            </p:nvSpPr>
            <p:spPr bwMode="auto">
              <a:xfrm>
                <a:off x="4654" y="909"/>
                <a:ext cx="146" cy="181"/>
              </a:xfrm>
              <a:prstGeom prst="rect">
                <a:avLst/>
              </a:prstGeom>
              <a:solidFill>
                <a:srgbClr val="404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731" name="Rectangle 11"/>
              <p:cNvSpPr>
                <a:spLocks noChangeArrowheads="1"/>
              </p:cNvSpPr>
              <p:nvPr/>
            </p:nvSpPr>
            <p:spPr bwMode="auto">
              <a:xfrm>
                <a:off x="4422" y="909"/>
                <a:ext cx="181" cy="181"/>
              </a:xfrm>
              <a:prstGeom prst="rect">
                <a:avLst/>
              </a:prstGeom>
              <a:solidFill>
                <a:srgbClr val="404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0732" name="Group 12"/>
            <p:cNvGrpSpPr>
              <a:grpSpLocks/>
            </p:cNvGrpSpPr>
            <p:nvPr/>
          </p:nvGrpSpPr>
          <p:grpSpPr bwMode="auto">
            <a:xfrm>
              <a:off x="3187" y="909"/>
              <a:ext cx="1183" cy="181"/>
              <a:chOff x="3187" y="909"/>
              <a:chExt cx="1183" cy="181"/>
            </a:xfrm>
          </p:grpSpPr>
          <p:sp>
            <p:nvSpPr>
              <p:cNvPr id="30733" name="Rectangle 13"/>
              <p:cNvSpPr>
                <a:spLocks noChangeArrowheads="1"/>
              </p:cNvSpPr>
              <p:nvPr/>
            </p:nvSpPr>
            <p:spPr bwMode="auto">
              <a:xfrm>
                <a:off x="3562" y="909"/>
                <a:ext cx="242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734" name="Rectangle 14"/>
              <p:cNvSpPr>
                <a:spLocks noChangeArrowheads="1"/>
              </p:cNvSpPr>
              <p:nvPr/>
            </p:nvSpPr>
            <p:spPr bwMode="auto">
              <a:xfrm>
                <a:off x="4160" y="909"/>
                <a:ext cx="210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735" name="Rectangle 15"/>
              <p:cNvSpPr>
                <a:spLocks noChangeArrowheads="1"/>
              </p:cNvSpPr>
              <p:nvPr/>
            </p:nvSpPr>
            <p:spPr bwMode="auto">
              <a:xfrm>
                <a:off x="3868" y="909"/>
                <a:ext cx="242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736" name="Rectangle 16"/>
              <p:cNvSpPr>
                <a:spLocks noChangeArrowheads="1"/>
              </p:cNvSpPr>
              <p:nvPr/>
            </p:nvSpPr>
            <p:spPr bwMode="auto">
              <a:xfrm>
                <a:off x="3187" y="909"/>
                <a:ext cx="306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0737" name="Group 17"/>
            <p:cNvGrpSpPr>
              <a:grpSpLocks/>
            </p:cNvGrpSpPr>
            <p:nvPr/>
          </p:nvGrpSpPr>
          <p:grpSpPr bwMode="auto">
            <a:xfrm>
              <a:off x="4" y="909"/>
              <a:ext cx="3135" cy="181"/>
              <a:chOff x="4" y="909"/>
              <a:chExt cx="3135" cy="181"/>
            </a:xfrm>
          </p:grpSpPr>
          <p:sp>
            <p:nvSpPr>
              <p:cNvPr id="30738" name="Rectangle 18"/>
              <p:cNvSpPr>
                <a:spLocks noChangeArrowheads="1"/>
              </p:cNvSpPr>
              <p:nvPr/>
            </p:nvSpPr>
            <p:spPr bwMode="auto">
              <a:xfrm>
                <a:off x="2802" y="909"/>
                <a:ext cx="337" cy="181"/>
              </a:xfrm>
              <a:prstGeom prst="rect">
                <a:avLst/>
              </a:prstGeom>
              <a:solidFill>
                <a:srgbClr val="0000E0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739" name="Rectangle 19"/>
              <p:cNvSpPr>
                <a:spLocks noChangeArrowheads="1"/>
              </p:cNvSpPr>
              <p:nvPr/>
            </p:nvSpPr>
            <p:spPr bwMode="auto">
              <a:xfrm>
                <a:off x="4" y="909"/>
                <a:ext cx="2748" cy="181"/>
              </a:xfrm>
              <a:prstGeom prst="rect">
                <a:avLst/>
              </a:prstGeom>
              <a:solidFill>
                <a:srgbClr val="0000E0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0740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0500"/>
            <a:ext cx="77724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41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308B0-A38F-E6B8-FF12-9DBA9D77153B}"/>
              </a:ext>
            </a:extLst>
          </p:cNvPr>
          <p:cNvSpPr txBox="1"/>
          <p:nvPr userDrawn="1"/>
        </p:nvSpPr>
        <p:spPr>
          <a:xfrm>
            <a:off x="8596615" y="6437362"/>
            <a:ext cx="44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AA6F972-D3A8-43BF-AFEA-7907999476F6}" type="slidenum">
              <a:rPr lang="en-US" sz="2400" smtClean="0">
                <a:solidFill>
                  <a:srgbClr val="000000"/>
                </a:solidFill>
              </a:rPr>
              <a:pPr/>
              <a:t>‹#›</a:t>
            </a:fld>
            <a:endParaRPr lang="en-US" sz="24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doi.org/10.1103/PhysRevB.78.075114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oi.org/10.1063/1.5143061" TargetMode="External"/><Relationship Id="rId5" Type="http://schemas.openxmlformats.org/officeDocument/2006/relationships/hyperlink" Target="http://doi.org/10.1021/acs.jctc.1c00630" TargetMode="External"/><Relationship Id="rId4" Type="http://schemas.openxmlformats.org/officeDocument/2006/relationships/hyperlink" Target="http://doi.org/10.1021/ct400168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655" y="0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Predictive DFT Mixing: Successes and Opportunities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EA0DFE0-3702-683C-F978-31CFAD460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010" y="4628761"/>
            <a:ext cx="6400800" cy="1752600"/>
          </a:xfrm>
        </p:spPr>
        <p:txBody>
          <a:bodyPr/>
          <a:lstStyle/>
          <a:p>
            <a:r>
              <a:rPr lang="en-US" dirty="0"/>
              <a:t>Laurie Marks</a:t>
            </a:r>
          </a:p>
          <a:p>
            <a:r>
              <a:rPr lang="en-US" dirty="0"/>
              <a:t>Department of Materials Sci &amp; Eng</a:t>
            </a:r>
          </a:p>
          <a:p>
            <a:r>
              <a:rPr lang="en-US" dirty="0"/>
              <a:t>Northwestern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F080F-2AC7-4DE8-149B-4EB062C54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3" t="9985" r="9564" b="9985"/>
          <a:stretch/>
        </p:blipFill>
        <p:spPr>
          <a:xfrm>
            <a:off x="2051108" y="1849691"/>
            <a:ext cx="4786604" cy="265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1A58-F2B7-9121-FB73-E3DDBA12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DD347-AB84-9B44-18E8-C5D54E3EB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 “DFT” is a misnomer</a:t>
            </a:r>
          </a:p>
          <a:p>
            <a:pPr lvl="1"/>
            <a:r>
              <a:rPr lang="en-US" dirty="0"/>
              <a:t>Saying “I used DFT” is like saying that I solved a math problem</a:t>
            </a:r>
          </a:p>
          <a:p>
            <a:pPr lvl="1"/>
            <a:r>
              <a:rPr lang="en-US" dirty="0"/>
              <a:t>There are hundreds of flavors of differing complexity, different models for the potential</a:t>
            </a:r>
          </a:p>
          <a:p>
            <a:pPr lvl="1"/>
            <a:r>
              <a:rPr lang="en-US" dirty="0"/>
              <a:t>For some problems </a:t>
            </a:r>
            <a:r>
              <a:rPr lang="en-US" b="1" i="1" dirty="0">
                <a:solidFill>
                  <a:srgbClr val="FF0000"/>
                </a:solidFill>
              </a:rPr>
              <a:t>particular models are not variational minima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8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13D4-1452-418B-2875-3FB27635D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Jacob’s Ladder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1118E-F4C6-35F6-31D9-A1E288907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9" t="21704" r="19674" b="31923"/>
          <a:stretch/>
        </p:blipFill>
        <p:spPr>
          <a:xfrm>
            <a:off x="3098799" y="2033475"/>
            <a:ext cx="5773480" cy="3795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BFE615-C76C-B66D-B7F3-081F2BF88A9C}"/>
              </a:ext>
            </a:extLst>
          </p:cNvPr>
          <p:cNvSpPr txBox="1"/>
          <p:nvPr/>
        </p:nvSpPr>
        <p:spPr>
          <a:xfrm>
            <a:off x="1282700" y="6205835"/>
            <a:ext cx="717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J. P. Perdew et al., J Chem Phys 123, 062201 (2005)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090FEC-B9B1-06D2-1044-A31CADC06553}"/>
              </a:ext>
            </a:extLst>
          </p:cNvPr>
          <p:cNvCxnSpPr/>
          <p:nvPr/>
        </p:nvCxnSpPr>
        <p:spPr bwMode="auto">
          <a:xfrm flipV="1">
            <a:off x="3048000" y="2006600"/>
            <a:ext cx="0" cy="3822700"/>
          </a:xfrm>
          <a:prstGeom prst="straightConnector1">
            <a:avLst/>
          </a:prstGeom>
          <a:ln w="88900">
            <a:headEnd type="none" w="med" len="med"/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B3E953-9C46-D14A-F2BE-0A9E590A9266}"/>
              </a:ext>
            </a:extLst>
          </p:cNvPr>
          <p:cNvSpPr txBox="1"/>
          <p:nvPr/>
        </p:nvSpPr>
        <p:spPr>
          <a:xfrm>
            <a:off x="850904" y="2183646"/>
            <a:ext cx="21462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0" dirty="0">
                <a:solidFill>
                  <a:srgbClr val="FF0000"/>
                </a:solidFill>
              </a:rPr>
              <a:t>Accuracy</a:t>
            </a:r>
          </a:p>
          <a:p>
            <a:r>
              <a:rPr lang="en-US" sz="2800" baseline="0" dirty="0">
                <a:solidFill>
                  <a:srgbClr val="FF0000"/>
                </a:solidFill>
              </a:rPr>
              <a:t>Complexity</a:t>
            </a:r>
          </a:p>
          <a:p>
            <a:r>
              <a:rPr lang="en-US" sz="2800" baseline="0" dirty="0">
                <a:solidFill>
                  <a:srgbClr val="FF0000"/>
                </a:solidFill>
              </a:rPr>
              <a:t>Numerics</a:t>
            </a:r>
          </a:p>
          <a:p>
            <a:endParaRPr lang="en-US" sz="2800" baseline="0" dirty="0">
              <a:solidFill>
                <a:srgbClr val="FF0000"/>
              </a:solidFill>
            </a:endParaRPr>
          </a:p>
          <a:p>
            <a:r>
              <a:rPr lang="en-US" sz="2800" baseline="0" dirty="0">
                <a:solidFill>
                  <a:schemeClr val="tx2"/>
                </a:solidFill>
              </a:rPr>
              <a:t>Stability</a:t>
            </a:r>
          </a:p>
          <a:p>
            <a:r>
              <a:rPr lang="en-US" sz="2800" baseline="0" dirty="0">
                <a:solidFill>
                  <a:schemeClr val="tx2"/>
                </a:solidFill>
              </a:rPr>
              <a:t>Conditioning</a:t>
            </a:r>
          </a:p>
          <a:p>
            <a:r>
              <a:rPr lang="en-US" sz="2800" baseline="0" dirty="0">
                <a:solidFill>
                  <a:schemeClr val="tx2"/>
                </a:solidFill>
              </a:rPr>
              <a:t>Speed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F442ED-593B-D43E-4F16-43686B749620}"/>
              </a:ext>
            </a:extLst>
          </p:cNvPr>
          <p:cNvCxnSpPr>
            <a:cxnSpLocks/>
          </p:cNvCxnSpPr>
          <p:nvPr/>
        </p:nvCxnSpPr>
        <p:spPr bwMode="auto">
          <a:xfrm>
            <a:off x="469900" y="2120900"/>
            <a:ext cx="0" cy="3822700"/>
          </a:xfrm>
          <a:prstGeom prst="straightConnector1">
            <a:avLst/>
          </a:prstGeom>
          <a:ln w="88900">
            <a:solidFill>
              <a:schemeClr val="tx2"/>
            </a:solidFill>
            <a:headEnd type="none" w="med" len="med"/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3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0F71-B2B3-58CC-6819-F9933D28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8EF77-DBC4-04A8-BF87-B91EE0B17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simple grid with terms of equal importance</a:t>
            </a:r>
          </a:p>
          <a:p>
            <a:r>
              <a:rPr lang="en-US" dirty="0"/>
              <a:t>Relative importance varies with problem</a:t>
            </a:r>
          </a:p>
          <a:p>
            <a:r>
              <a:rPr lang="en-US" dirty="0"/>
              <a:t>Can have mixed variables (in Wien2k only)</a:t>
            </a:r>
          </a:p>
          <a:p>
            <a:pPr lvl="1"/>
            <a:r>
              <a:rPr lang="en-US" dirty="0"/>
              <a:t>Densities, gradients &amp; atomic positions</a:t>
            </a:r>
          </a:p>
          <a:p>
            <a:pPr lvl="1"/>
            <a:r>
              <a:rPr lang="en-US" dirty="0"/>
              <a:t>Constraints (Lagrangian additions to fixed point)</a:t>
            </a:r>
          </a:p>
        </p:txBody>
      </p:sp>
    </p:spTree>
    <p:extLst>
      <p:ext uri="{BB962C8B-B14F-4D97-AF65-F5344CB8AC3E}">
        <p14:creationId xmlns:p14="http://schemas.microsoft.com/office/powerpoint/2010/main" val="412975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0A28-A184-DD4B-CEDF-8EF820BB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general case in Wien2k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E6FF9E-A1BF-58CE-3395-5D216EED6D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38829"/>
                <a:ext cx="7772400" cy="4686300"/>
              </a:xfrm>
            </p:spPr>
            <p:txBody>
              <a:bodyPr/>
              <a:lstStyle/>
              <a:p>
                <a:r>
                  <a:rPr lang="en-US" dirty="0"/>
                  <a:t>There is no need to limit to just a fixed point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r>
                            <a:rPr lang="en-US" sz="3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Generalization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r>
                            <a:rPr lang="en-US" sz="3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Positions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pseudo-gradient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converges to a true gradient of the energy at the solution.</a:t>
                </a:r>
              </a:p>
              <a:p>
                <a:r>
                  <a:rPr lang="en-US" dirty="0"/>
                  <a:t>Proposed in 1983 </a:t>
                </a:r>
                <a:r>
                  <a:rPr lang="en-US" dirty="0" err="1"/>
                  <a:t>bv</a:t>
                </a:r>
                <a:r>
                  <a:rPr lang="en-US" dirty="0"/>
                  <a:t> </a:t>
                </a:r>
                <a:r>
                  <a:rPr lang="en-US" sz="3200" dirty="0" err="1"/>
                  <a:t>Bendt</a:t>
                </a:r>
                <a:r>
                  <a:rPr lang="en-US" sz="3200" dirty="0"/>
                  <a:t> &amp; </a:t>
                </a:r>
                <a:r>
                  <a:rPr lang="en-US" sz="3200" dirty="0" err="1"/>
                  <a:t>Zunger</a:t>
                </a:r>
                <a:r>
                  <a:rPr lang="en-US" dirty="0"/>
                  <a:t>, failed then and with DIIS (</a:t>
                </a:r>
                <a:r>
                  <a:rPr lang="en-US" dirty="0" err="1"/>
                  <a:t>Kresse</a:t>
                </a:r>
                <a:r>
                  <a:rPr lang="en-US" dirty="0"/>
                  <a:t>, </a:t>
                </a:r>
                <a:r>
                  <a:rPr lang="en-US" dirty="0" err="1"/>
                  <a:t>priv</a:t>
                </a:r>
                <a:r>
                  <a:rPr lang="en-US" dirty="0"/>
                  <a:t> comm)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E6FF9E-A1BF-58CE-3395-5D216EED6D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38829"/>
                <a:ext cx="7772400" cy="4686300"/>
              </a:xfrm>
              <a:blipFill>
                <a:blip r:embed="rId2"/>
                <a:stretch>
                  <a:fillRect l="-1569" t="-1821" r="-3216" b="-5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059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08F7-C2C4-205D-E172-D32830B4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278A7-6282-A0A9-6E52-802BDB597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cases with multiple fixed points</a:t>
            </a:r>
          </a:p>
          <a:p>
            <a:r>
              <a:rPr lang="en-US" dirty="0"/>
              <a:t>There are cases where there is </a:t>
            </a:r>
            <a:r>
              <a:rPr lang="en-US" b="1" dirty="0"/>
              <a:t>no</a:t>
            </a:r>
            <a:r>
              <a:rPr lang="en-US" dirty="0"/>
              <a:t> downhill route from certain densities to the solution</a:t>
            </a:r>
          </a:p>
          <a:p>
            <a:r>
              <a:rPr lang="en-US" i="1" dirty="0"/>
              <a:t>At the solution</a:t>
            </a:r>
            <a:r>
              <a:rPr lang="en-US" dirty="0"/>
              <a:t> properties are good – unpredictable otherwise</a:t>
            </a:r>
          </a:p>
          <a:p>
            <a:r>
              <a:rPr lang="en-US" dirty="0"/>
              <a:t>Radius of convergence etc. changes with problem, details unclear</a:t>
            </a:r>
          </a:p>
          <a:p>
            <a:r>
              <a:rPr lang="en-US" dirty="0"/>
              <a:t>Global minimum with atoms as well</a:t>
            </a:r>
          </a:p>
        </p:txBody>
      </p:sp>
    </p:spTree>
    <p:extLst>
      <p:ext uri="{BB962C8B-B14F-4D97-AF65-F5344CB8AC3E}">
        <p14:creationId xmlns:p14="http://schemas.microsoft.com/office/powerpoint/2010/main" val="201238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E95F-A5BD-19E1-1241-08A20DA5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1F88C-C45C-8D1C-746F-9C4F7420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Algorithms involve numerical integrations/differentiations – stability and conditioning errors</a:t>
            </a:r>
          </a:p>
          <a:p>
            <a:r>
              <a:rPr lang="en-US" dirty="0"/>
              <a:t>Some codes are more equal than others, e.g. break symmetry boundary conditions</a:t>
            </a:r>
          </a:p>
          <a:p>
            <a:r>
              <a:rPr lang="en-US" dirty="0"/>
              <a:t>Variables often effectively single-precision</a:t>
            </a:r>
          </a:p>
          <a:p>
            <a:r>
              <a:rPr lang="en-US" dirty="0"/>
              <a:t>Not a well researched topic (most codes have been written by physicists/chemists)</a:t>
            </a:r>
          </a:p>
        </p:txBody>
      </p:sp>
    </p:spTree>
    <p:extLst>
      <p:ext uri="{BB962C8B-B14F-4D97-AF65-F5344CB8AC3E}">
        <p14:creationId xmlns:p14="http://schemas.microsoft.com/office/powerpoint/2010/main" val="1731887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A521-C97D-7382-B762-846512921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10A10-F70C-E21A-7241-24EEA21CC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approaches require an inverse – how is rarely mentioned (and regularization)</a:t>
            </a:r>
          </a:p>
          <a:p>
            <a:r>
              <a:rPr lang="en-US" dirty="0"/>
              <a:t>Codes can have rubber bands to hold them together (Wien2k did 15 years ago)</a:t>
            </a:r>
          </a:p>
          <a:p>
            <a:r>
              <a:rPr lang="en-US" dirty="0"/>
              <a:t>They are not always written to be transparent</a:t>
            </a:r>
          </a:p>
          <a:p>
            <a:r>
              <a:rPr lang="en-US" dirty="0"/>
              <a:t>Can have undisclosed variables (sometime not deliberate)</a:t>
            </a:r>
          </a:p>
        </p:txBody>
      </p:sp>
    </p:spTree>
    <p:extLst>
      <p:ext uri="{BB962C8B-B14F-4D97-AF65-F5344CB8AC3E}">
        <p14:creationId xmlns:p14="http://schemas.microsoft.com/office/powerpoint/2010/main" val="3369385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1933-98BD-338A-0B66-6FC60C10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27336-875E-7138-FA27-A5E949BBC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fundamental character can change discontinuously, to illustrate</a:t>
            </a:r>
          </a:p>
          <a:p>
            <a:pPr lvl="1"/>
            <a:r>
              <a:rPr lang="en-US" dirty="0"/>
              <a:t>Problem starts as steam</a:t>
            </a:r>
          </a:p>
          <a:p>
            <a:pPr lvl="1"/>
            <a:r>
              <a:rPr lang="en-US" dirty="0"/>
              <a:t>Then condenses into water</a:t>
            </a:r>
          </a:p>
          <a:p>
            <a:pPr lvl="1"/>
            <a:r>
              <a:rPr lang="en-US" dirty="0"/>
              <a:t>Ends as ice</a:t>
            </a:r>
          </a:p>
          <a:p>
            <a:pPr lvl="1"/>
            <a:r>
              <a:rPr lang="en-US" dirty="0"/>
              <a:t>There might be a storm/lightning in the mix</a:t>
            </a:r>
          </a:p>
          <a:p>
            <a:r>
              <a:rPr lang="en-US" i="1" dirty="0"/>
              <a:t>This cannot be ignored in the math or algorithm.</a:t>
            </a:r>
          </a:p>
        </p:txBody>
      </p:sp>
    </p:spTree>
    <p:extLst>
      <p:ext uri="{BB962C8B-B14F-4D97-AF65-F5344CB8AC3E}">
        <p14:creationId xmlns:p14="http://schemas.microsoft.com/office/powerpoint/2010/main" val="41067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Transitions: Can change discontinuously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2532062"/>
            <a:ext cx="499268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75301" y="2282824"/>
            <a:ext cx="3302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aseline="0" dirty="0">
                <a:ea typeface="굴림" charset="-127"/>
              </a:rPr>
              <a:t>Electronic configuration of F(</a:t>
            </a:r>
            <a:r>
              <a:rPr lang="en-US" altLang="ko-KR" baseline="0" dirty="0">
                <a:latin typeface="Symbol" pitchFamily="18" charset="2"/>
                <a:ea typeface="굴림" charset="-127"/>
              </a:rPr>
              <a:t></a:t>
            </a:r>
            <a:r>
              <a:rPr lang="en-US" altLang="ko-KR" baseline="0" dirty="0">
                <a:ea typeface="굴림" charset="-127"/>
              </a:rPr>
              <a:t>) in the second step as a function of the size of the first Pratt step for an Fe atom, with the 4s occupancy within the muffin-tins in black (x10) and the 3d in red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17732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water running downhill</a:t>
            </a:r>
          </a:p>
        </p:txBody>
      </p:sp>
      <p:grpSp>
        <p:nvGrpSpPr>
          <p:cNvPr id="430093" name="Group 13"/>
          <p:cNvGrpSpPr>
            <a:grpSpLocks/>
          </p:cNvGrpSpPr>
          <p:nvPr/>
        </p:nvGrpSpPr>
        <p:grpSpPr bwMode="auto">
          <a:xfrm>
            <a:off x="271200" y="2280062"/>
            <a:ext cx="8279684" cy="3307938"/>
            <a:chOff x="501" y="2160"/>
            <a:chExt cx="5020" cy="1920"/>
          </a:xfrm>
        </p:grpSpPr>
        <p:sp>
          <p:nvSpPr>
            <p:cNvPr id="430094" name="AutoShape 14"/>
            <p:cNvSpPr>
              <a:spLocks noChangeArrowheads="1"/>
            </p:cNvSpPr>
            <p:nvPr/>
          </p:nvSpPr>
          <p:spPr bwMode="auto">
            <a:xfrm>
              <a:off x="2832" y="2640"/>
              <a:ext cx="768" cy="1008"/>
            </a:xfrm>
            <a:prstGeom prst="curvedLeftArrow">
              <a:avLst>
                <a:gd name="adj1" fmla="val 5335"/>
                <a:gd name="adj2" fmla="val 18618"/>
                <a:gd name="adj3" fmla="val 2113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/>
            </a:p>
          </p:txBody>
        </p:sp>
        <p:sp>
          <p:nvSpPr>
            <p:cNvPr id="430095" name="Text Box 15"/>
            <p:cNvSpPr txBox="1">
              <a:spLocks noChangeArrowheads="1"/>
            </p:cNvSpPr>
            <p:nvPr/>
          </p:nvSpPr>
          <p:spPr bwMode="auto">
            <a:xfrm>
              <a:off x="2448" y="3008"/>
              <a:ext cx="864" cy="2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0" dirty="0">
                  <a:latin typeface="Times New Roman" pitchFamily="18" charset="0"/>
                </a:rPr>
                <a:t>SCF cycle</a:t>
              </a:r>
            </a:p>
          </p:txBody>
        </p:sp>
        <p:sp>
          <p:nvSpPr>
            <p:cNvPr id="430096" name="Oval 16"/>
            <p:cNvSpPr>
              <a:spLocks noChangeArrowheads="1"/>
            </p:cNvSpPr>
            <p:nvPr/>
          </p:nvSpPr>
          <p:spPr bwMode="auto">
            <a:xfrm>
              <a:off x="1440" y="2256"/>
              <a:ext cx="2880" cy="1824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/>
            </a:p>
          </p:txBody>
        </p:sp>
        <p:sp>
          <p:nvSpPr>
            <p:cNvPr id="430097" name="Text Box 17"/>
            <p:cNvSpPr txBox="1">
              <a:spLocks noChangeArrowheads="1"/>
            </p:cNvSpPr>
            <p:nvPr/>
          </p:nvSpPr>
          <p:spPr bwMode="auto">
            <a:xfrm>
              <a:off x="2208" y="2160"/>
              <a:ext cx="1344" cy="2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0" dirty="0"/>
                <a:t>Start with </a:t>
              </a:r>
              <a:r>
                <a:rPr lang="en-US" sz="2000" i="1" baseline="0" dirty="0">
                  <a:latin typeface="Symbol" pitchFamily="18" charset="2"/>
                </a:rPr>
                <a:t>r</a:t>
              </a:r>
              <a:r>
                <a:rPr lang="en-US" sz="2000" baseline="0" dirty="0"/>
                <a:t>(</a:t>
              </a:r>
              <a:r>
                <a:rPr lang="en-US" sz="2000" b="1" baseline="0" dirty="0"/>
                <a:t>r</a:t>
              </a:r>
              <a:r>
                <a:rPr lang="en-US" sz="2000" baseline="0" dirty="0"/>
                <a:t>)</a:t>
              </a:r>
            </a:p>
          </p:txBody>
        </p:sp>
        <p:sp>
          <p:nvSpPr>
            <p:cNvPr id="430098" name="Text Box 18"/>
            <p:cNvSpPr txBox="1">
              <a:spLocks noChangeArrowheads="1"/>
            </p:cNvSpPr>
            <p:nvPr/>
          </p:nvSpPr>
          <p:spPr bwMode="auto">
            <a:xfrm>
              <a:off x="3619" y="2640"/>
              <a:ext cx="1776" cy="2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0" dirty="0"/>
                <a:t>Calculate</a:t>
              </a:r>
              <a:r>
                <a:rPr lang="en-US" sz="2000" i="1" baseline="0" dirty="0"/>
                <a:t> Geff</a:t>
              </a:r>
              <a:r>
                <a:rPr lang="en-US" sz="2000" baseline="0" dirty="0"/>
                <a:t> (</a:t>
              </a:r>
              <a:r>
                <a:rPr lang="en-US" sz="2000" b="1" baseline="0" dirty="0"/>
                <a:t>r</a:t>
              </a:r>
              <a:r>
                <a:rPr lang="en-US" sz="2000" baseline="0" dirty="0"/>
                <a:t>) =f[</a:t>
              </a:r>
              <a:r>
                <a:rPr lang="en-US" sz="2000" i="1" baseline="0" dirty="0">
                  <a:latin typeface="Symbol" pitchFamily="18" charset="2"/>
                </a:rPr>
                <a:t>r</a:t>
              </a:r>
              <a:r>
                <a:rPr lang="en-US" sz="2000" baseline="0" dirty="0"/>
                <a:t>(</a:t>
              </a:r>
              <a:r>
                <a:rPr lang="en-US" sz="2000" b="1" baseline="0" dirty="0"/>
                <a:t>r</a:t>
              </a:r>
              <a:r>
                <a:rPr lang="en-US" sz="2000" baseline="0" dirty="0"/>
                <a:t>)]</a:t>
              </a:r>
            </a:p>
          </p:txBody>
        </p:sp>
        <p:graphicFrame>
          <p:nvGraphicFramePr>
            <p:cNvPr id="430099" name="Object 19"/>
            <p:cNvGraphicFramePr>
              <a:graphicFrameLocks noChangeAspect="1"/>
            </p:cNvGraphicFramePr>
            <p:nvPr/>
          </p:nvGraphicFramePr>
          <p:xfrm>
            <a:off x="3270" y="3600"/>
            <a:ext cx="2251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051080" imgH="609480" progId="Equation.3">
                    <p:embed/>
                  </p:oleObj>
                </mc:Choice>
                <mc:Fallback>
                  <p:oleObj name="Equation" r:id="rId3" imgW="4051080" imgH="609480" progId="Equation.3">
                    <p:embed/>
                    <p:pic>
                      <p:nvPicPr>
                        <p:cNvPr id="430099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0" y="3600"/>
                          <a:ext cx="2251" cy="33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00" name="Object 20"/>
            <p:cNvGraphicFramePr>
              <a:graphicFrameLocks noChangeAspect="1"/>
            </p:cNvGraphicFramePr>
            <p:nvPr/>
          </p:nvGraphicFramePr>
          <p:xfrm>
            <a:off x="501" y="3552"/>
            <a:ext cx="2044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52480" imgH="342720" progId="Equation.3">
                    <p:embed/>
                  </p:oleObj>
                </mc:Choice>
                <mc:Fallback>
                  <p:oleObj name="Equation" r:id="rId5" imgW="1752480" imgH="342720" progId="Equation.3">
                    <p:embed/>
                    <p:pic>
                      <p:nvPicPr>
                        <p:cNvPr id="43010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" y="3552"/>
                          <a:ext cx="2044" cy="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101" name="Text Box 21"/>
            <p:cNvSpPr txBox="1">
              <a:spLocks noChangeArrowheads="1"/>
            </p:cNvSpPr>
            <p:nvPr/>
          </p:nvSpPr>
          <p:spPr bwMode="auto">
            <a:xfrm>
              <a:off x="864" y="2640"/>
              <a:ext cx="1632" cy="2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baseline="0" dirty="0">
                  <a:solidFill>
                    <a:schemeClr val="accent2"/>
                  </a:solidFill>
                </a:rPr>
                <a:t>Mix </a:t>
              </a:r>
              <a:r>
                <a:rPr lang="en-US" sz="2000" b="1" i="1" baseline="0" dirty="0">
                  <a:solidFill>
                    <a:schemeClr val="accent2"/>
                  </a:solidFill>
                </a:rPr>
                <a:t>F(</a:t>
              </a:r>
              <a:r>
                <a:rPr lang="en-US" sz="2000" b="1" i="1" baseline="0" dirty="0">
                  <a:solidFill>
                    <a:schemeClr val="accent2"/>
                  </a:solidFill>
                  <a:latin typeface="Symbol" pitchFamily="18" charset="2"/>
                </a:rPr>
                <a:t>r</a:t>
              </a:r>
              <a:r>
                <a:rPr lang="en-US" sz="2000" b="1" baseline="0" dirty="0">
                  <a:solidFill>
                    <a:schemeClr val="accent2"/>
                  </a:solidFill>
                </a:rPr>
                <a:t>(r)) &amp; </a:t>
              </a:r>
              <a:r>
                <a:rPr lang="en-US" sz="2000" b="1" i="1" baseline="0" dirty="0">
                  <a:solidFill>
                    <a:schemeClr val="accent2"/>
                  </a:solidFill>
                  <a:latin typeface="Symbol" pitchFamily="18" charset="2"/>
                </a:rPr>
                <a:t>r</a:t>
              </a:r>
              <a:r>
                <a:rPr lang="en-US" sz="2000" b="1" baseline="0" dirty="0">
                  <a:solidFill>
                    <a:schemeClr val="accent2"/>
                  </a:solidFill>
                </a:rPr>
                <a:t>(r)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34935C-3C74-2B36-D8E7-988196FC3E7F}"/>
              </a:ext>
            </a:extLst>
          </p:cNvPr>
          <p:cNvSpPr txBox="1"/>
          <p:nvPr/>
        </p:nvSpPr>
        <p:spPr>
          <a:xfrm>
            <a:off x="1344058" y="5965371"/>
            <a:ext cx="7114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0" dirty="0"/>
              <a:t>Solves a variational energy by a fixed-point method, implicit minimization</a:t>
            </a:r>
          </a:p>
        </p:txBody>
      </p:sp>
    </p:spTree>
    <p:extLst>
      <p:ext uri="{BB962C8B-B14F-4D97-AF65-F5344CB8AC3E}">
        <p14:creationId xmlns:p14="http://schemas.microsoft.com/office/powerpoint/2010/main" val="345050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10242" name="Picture 2" descr="Peter Blah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1" r="2376" b="36403"/>
          <a:stretch/>
        </p:blipFill>
        <p:spPr bwMode="auto">
          <a:xfrm>
            <a:off x="1210922" y="2606674"/>
            <a:ext cx="2875643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44" y="2632074"/>
            <a:ext cx="2264569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National Science Foundation - Where Discoveries Beg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44" y="5713411"/>
            <a:ext cx="37338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6000" y="1727200"/>
            <a:ext cx="688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 dirty="0"/>
              <a:t>        Peter Blaha                                 Russel Luke                  	TU Wien                                U. Göttingen  </a:t>
            </a:r>
          </a:p>
        </p:txBody>
      </p:sp>
    </p:spTree>
    <p:extLst>
      <p:ext uri="{BB962C8B-B14F-4D97-AF65-F5344CB8AC3E}">
        <p14:creationId xmlns:p14="http://schemas.microsoft.com/office/powerpoint/2010/main" val="2936529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1BB3-3949-AAE9-D857-EEDB6B3C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Flowing downhill can be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EAF2C-872D-5801-304C-168F3FBA7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680" y="1981200"/>
            <a:ext cx="2255520" cy="4114800"/>
          </a:xfrm>
        </p:spPr>
        <p:txBody>
          <a:bodyPr/>
          <a:lstStyle/>
          <a:p>
            <a:r>
              <a:rPr lang="en-US" dirty="0"/>
              <a:t>Red River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54F68-9224-5FD9-79D2-EEF8DA0B0F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5" y="1802318"/>
            <a:ext cx="5913231" cy="4865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46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4ACFC-6540-9B9C-FC81-DDA23C59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6716-CEA7-B13D-40A8-3FD854FEA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450" y="1981200"/>
            <a:ext cx="4130749" cy="4114800"/>
          </a:xfrm>
        </p:spPr>
        <p:txBody>
          <a:bodyPr/>
          <a:lstStyle/>
          <a:p>
            <a:r>
              <a:rPr lang="en-US" dirty="0"/>
              <a:t>Mississippi</a:t>
            </a:r>
          </a:p>
          <a:p>
            <a:r>
              <a:rPr lang="en-US" dirty="0"/>
              <a:t>Many wiggles, but no hard walls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57FAD-BD8A-7612-F5FA-74ECDB7B5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169"/>
            <a:ext cx="3349994" cy="6462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248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FE41-F2F8-4C4E-2B7A-02316BFA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609" y="901774"/>
            <a:ext cx="3726712" cy="479351"/>
          </a:xfrm>
        </p:spPr>
        <p:txBody>
          <a:bodyPr/>
          <a:lstStyle/>
          <a:p>
            <a:r>
              <a:rPr lang="en-US" dirty="0"/>
              <a:t>Problem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4874D-8F74-FB4F-7CBA-D4D08B2DC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358" y="1981200"/>
            <a:ext cx="2854842" cy="4114800"/>
          </a:xfrm>
        </p:spPr>
        <p:txBody>
          <a:bodyPr/>
          <a:lstStyle/>
          <a:p>
            <a:r>
              <a:rPr lang="en-US" dirty="0"/>
              <a:t>Starts in the mountains</a:t>
            </a:r>
          </a:p>
          <a:p>
            <a:r>
              <a:rPr lang="en-US" dirty="0"/>
              <a:t>Lake Powell</a:t>
            </a:r>
          </a:p>
          <a:p>
            <a:r>
              <a:rPr lang="en-US" dirty="0"/>
              <a:t>Grand Canyon</a:t>
            </a:r>
          </a:p>
          <a:p>
            <a:r>
              <a:rPr lang="en-US" dirty="0"/>
              <a:t>Down to sea…not!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B1249-C120-1361-C2D7-A598883C7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t="-65"/>
          <a:stretch/>
        </p:blipFill>
        <p:spPr bwMode="auto">
          <a:xfrm>
            <a:off x="42530" y="15100"/>
            <a:ext cx="5369442" cy="6842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0466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68A9-97F4-2AF8-416C-6F511CD6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21E5B-D757-B6F9-3938-63DCCFEE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Fixed-point algorithm that can solve for all reasonable problems. (Really dumb ones are impossible.)</a:t>
            </a:r>
          </a:p>
          <a:p>
            <a:r>
              <a:rPr lang="en-US" dirty="0"/>
              <a:t>No user adjustable parameters</a:t>
            </a:r>
          </a:p>
          <a:p>
            <a:r>
              <a:rPr lang="en-US" dirty="0"/>
              <a:t>Solves for all different flavors from 10 to 10</a:t>
            </a:r>
            <a:r>
              <a:rPr lang="en-US" baseline="30000" dirty="0"/>
              <a:t>3</a:t>
            </a:r>
            <a:r>
              <a:rPr lang="en-US" baseline="-25000" dirty="0"/>
              <a:t> </a:t>
            </a:r>
            <a:r>
              <a:rPr lang="en-US" dirty="0"/>
              <a:t>atoms, good to bad conditioning, stiff to soft, all levels of Jacob’s ladder</a:t>
            </a:r>
          </a:p>
          <a:p>
            <a:r>
              <a:rPr lang="en-US" dirty="0"/>
              <a:t>Works for users who know little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E57BC-A91F-8A8A-E3B0-B6E47A432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5277121"/>
            <a:ext cx="2181963" cy="142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5F3E-DD04-0938-EC6C-8C5F6FA7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BC168-0C43-40E3-21D2-D9250641B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most common questions on DFT lists is: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“My calculation won’t converge, please help”</a:t>
            </a:r>
          </a:p>
        </p:txBody>
      </p:sp>
    </p:spTree>
    <p:extLst>
      <p:ext uri="{BB962C8B-B14F-4D97-AF65-F5344CB8AC3E}">
        <p14:creationId xmlns:p14="http://schemas.microsoft.com/office/powerpoint/2010/main" val="3030541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257175"/>
            <a:ext cx="7772400" cy="1116013"/>
          </a:xfrm>
          <a:noFill/>
          <a:ln/>
        </p:spPr>
        <p:txBody>
          <a:bodyPr/>
          <a:lstStyle/>
          <a:p>
            <a:r>
              <a:rPr lang="en-US" altLang="en-US" dirty="0"/>
              <a:t>How to solve?</a:t>
            </a:r>
          </a:p>
        </p:txBody>
      </p:sp>
      <p:grpSp>
        <p:nvGrpSpPr>
          <p:cNvPr id="1807363" name="Group 3"/>
          <p:cNvGrpSpPr>
            <a:grpSpLocks/>
          </p:cNvGrpSpPr>
          <p:nvPr/>
        </p:nvGrpSpPr>
        <p:grpSpPr bwMode="auto">
          <a:xfrm>
            <a:off x="304800" y="1724025"/>
            <a:ext cx="3595688" cy="4735513"/>
            <a:chOff x="192" y="1086"/>
            <a:chExt cx="2265" cy="2983"/>
          </a:xfrm>
        </p:grpSpPr>
        <p:grpSp>
          <p:nvGrpSpPr>
            <p:cNvPr id="1807364" name="Group 4"/>
            <p:cNvGrpSpPr>
              <a:grpSpLocks/>
            </p:cNvGrpSpPr>
            <p:nvPr/>
          </p:nvGrpSpPr>
          <p:grpSpPr bwMode="auto">
            <a:xfrm>
              <a:off x="192" y="1935"/>
              <a:ext cx="2265" cy="2134"/>
              <a:chOff x="192" y="1935"/>
              <a:chExt cx="2265" cy="2134"/>
            </a:xfrm>
          </p:grpSpPr>
          <p:sp>
            <p:nvSpPr>
              <p:cNvPr id="1807365" name="Rectangle 5"/>
              <p:cNvSpPr>
                <a:spLocks noChangeArrowheads="1"/>
              </p:cNvSpPr>
              <p:nvPr/>
            </p:nvSpPr>
            <p:spPr bwMode="auto">
              <a:xfrm>
                <a:off x="192" y="1935"/>
                <a:ext cx="1398" cy="1307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807366" name="Group 6"/>
              <p:cNvGrpSpPr>
                <a:grpSpLocks/>
              </p:cNvGrpSpPr>
              <p:nvPr/>
            </p:nvGrpSpPr>
            <p:grpSpPr bwMode="auto">
              <a:xfrm>
                <a:off x="1408" y="2050"/>
                <a:ext cx="1049" cy="2019"/>
                <a:chOff x="1408" y="2050"/>
                <a:chExt cx="1049" cy="2019"/>
              </a:xfrm>
            </p:grpSpPr>
            <p:grpSp>
              <p:nvGrpSpPr>
                <p:cNvPr id="1807367" name="Group 7"/>
                <p:cNvGrpSpPr>
                  <a:grpSpLocks/>
                </p:cNvGrpSpPr>
                <p:nvPr/>
              </p:nvGrpSpPr>
              <p:grpSpPr bwMode="auto">
                <a:xfrm>
                  <a:off x="1412" y="2810"/>
                  <a:ext cx="187" cy="491"/>
                  <a:chOff x="1412" y="2810"/>
                  <a:chExt cx="187" cy="491"/>
                </a:xfrm>
              </p:grpSpPr>
              <p:grpSp>
                <p:nvGrpSpPr>
                  <p:cNvPr id="180736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12" y="2865"/>
                    <a:ext cx="146" cy="436"/>
                    <a:chOff x="1412" y="2865"/>
                    <a:chExt cx="146" cy="436"/>
                  </a:xfrm>
                </p:grpSpPr>
                <p:sp>
                  <p:nvSpPr>
                    <p:cNvPr id="1807369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412" y="2865"/>
                      <a:ext cx="136" cy="298"/>
                    </a:xfrm>
                    <a:custGeom>
                      <a:avLst/>
                      <a:gdLst>
                        <a:gd name="T0" fmla="*/ 66 w 136"/>
                        <a:gd name="T1" fmla="*/ 42 h 298"/>
                        <a:gd name="T2" fmla="*/ 82 w 136"/>
                        <a:gd name="T3" fmla="*/ 68 h 298"/>
                        <a:gd name="T4" fmla="*/ 93 w 136"/>
                        <a:gd name="T5" fmla="*/ 88 h 298"/>
                        <a:gd name="T6" fmla="*/ 100 w 136"/>
                        <a:gd name="T7" fmla="*/ 103 h 298"/>
                        <a:gd name="T8" fmla="*/ 103 w 136"/>
                        <a:gd name="T9" fmla="*/ 118 h 298"/>
                        <a:gd name="T10" fmla="*/ 104 w 136"/>
                        <a:gd name="T11" fmla="*/ 128 h 298"/>
                        <a:gd name="T12" fmla="*/ 102 w 136"/>
                        <a:gd name="T13" fmla="*/ 137 h 298"/>
                        <a:gd name="T14" fmla="*/ 97 w 136"/>
                        <a:gd name="T15" fmla="*/ 141 h 298"/>
                        <a:gd name="T16" fmla="*/ 76 w 136"/>
                        <a:gd name="T17" fmla="*/ 153 h 298"/>
                        <a:gd name="T18" fmla="*/ 59 w 136"/>
                        <a:gd name="T19" fmla="*/ 155 h 298"/>
                        <a:gd name="T20" fmla="*/ 43 w 136"/>
                        <a:gd name="T21" fmla="*/ 160 h 298"/>
                        <a:gd name="T22" fmla="*/ 20 w 136"/>
                        <a:gd name="T23" fmla="*/ 168 h 298"/>
                        <a:gd name="T24" fmla="*/ 7 w 136"/>
                        <a:gd name="T25" fmla="*/ 177 h 298"/>
                        <a:gd name="T26" fmla="*/ 1 w 136"/>
                        <a:gd name="T27" fmla="*/ 189 h 298"/>
                        <a:gd name="T28" fmla="*/ 0 w 136"/>
                        <a:gd name="T29" fmla="*/ 205 h 298"/>
                        <a:gd name="T30" fmla="*/ 2 w 136"/>
                        <a:gd name="T31" fmla="*/ 224 h 298"/>
                        <a:gd name="T32" fmla="*/ 13 w 136"/>
                        <a:gd name="T33" fmla="*/ 260 h 298"/>
                        <a:gd name="T34" fmla="*/ 21 w 136"/>
                        <a:gd name="T35" fmla="*/ 286 h 298"/>
                        <a:gd name="T36" fmla="*/ 29 w 136"/>
                        <a:gd name="T37" fmla="*/ 297 h 298"/>
                        <a:gd name="T38" fmla="*/ 58 w 136"/>
                        <a:gd name="T39" fmla="*/ 284 h 298"/>
                        <a:gd name="T40" fmla="*/ 39 w 136"/>
                        <a:gd name="T41" fmla="*/ 241 h 298"/>
                        <a:gd name="T42" fmla="*/ 32 w 136"/>
                        <a:gd name="T43" fmla="*/ 216 h 298"/>
                        <a:gd name="T44" fmla="*/ 35 w 136"/>
                        <a:gd name="T45" fmla="*/ 196 h 298"/>
                        <a:gd name="T46" fmla="*/ 47 w 136"/>
                        <a:gd name="T47" fmla="*/ 185 h 298"/>
                        <a:gd name="T48" fmla="*/ 69 w 136"/>
                        <a:gd name="T49" fmla="*/ 184 h 298"/>
                        <a:gd name="T50" fmla="*/ 98 w 136"/>
                        <a:gd name="T51" fmla="*/ 178 h 298"/>
                        <a:gd name="T52" fmla="*/ 120 w 136"/>
                        <a:gd name="T53" fmla="*/ 162 h 298"/>
                        <a:gd name="T54" fmla="*/ 130 w 136"/>
                        <a:gd name="T55" fmla="*/ 153 h 298"/>
                        <a:gd name="T56" fmla="*/ 134 w 136"/>
                        <a:gd name="T57" fmla="*/ 142 h 298"/>
                        <a:gd name="T58" fmla="*/ 135 w 136"/>
                        <a:gd name="T59" fmla="*/ 127 h 298"/>
                        <a:gd name="T60" fmla="*/ 134 w 136"/>
                        <a:gd name="T61" fmla="*/ 111 h 298"/>
                        <a:gd name="T62" fmla="*/ 120 w 136"/>
                        <a:gd name="T63" fmla="*/ 74 h 298"/>
                        <a:gd name="T64" fmla="*/ 104 w 136"/>
                        <a:gd name="T65" fmla="*/ 42 h 298"/>
                        <a:gd name="T66" fmla="*/ 90 w 136"/>
                        <a:gd name="T67" fmla="*/ 17 h 298"/>
                        <a:gd name="T68" fmla="*/ 78 w 136"/>
                        <a:gd name="T69" fmla="*/ 0 h 298"/>
                        <a:gd name="T70" fmla="*/ 66 w 136"/>
                        <a:gd name="T71" fmla="*/ 42 h 2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36" h="298">
                          <a:moveTo>
                            <a:pt x="66" y="42"/>
                          </a:moveTo>
                          <a:lnTo>
                            <a:pt x="82" y="68"/>
                          </a:lnTo>
                          <a:lnTo>
                            <a:pt x="93" y="88"/>
                          </a:lnTo>
                          <a:lnTo>
                            <a:pt x="100" y="103"/>
                          </a:lnTo>
                          <a:lnTo>
                            <a:pt x="103" y="118"/>
                          </a:lnTo>
                          <a:lnTo>
                            <a:pt x="104" y="128"/>
                          </a:lnTo>
                          <a:lnTo>
                            <a:pt x="102" y="137"/>
                          </a:lnTo>
                          <a:lnTo>
                            <a:pt x="97" y="141"/>
                          </a:lnTo>
                          <a:lnTo>
                            <a:pt x="76" y="153"/>
                          </a:lnTo>
                          <a:lnTo>
                            <a:pt x="59" y="155"/>
                          </a:lnTo>
                          <a:lnTo>
                            <a:pt x="43" y="160"/>
                          </a:lnTo>
                          <a:lnTo>
                            <a:pt x="20" y="168"/>
                          </a:lnTo>
                          <a:lnTo>
                            <a:pt x="7" y="177"/>
                          </a:lnTo>
                          <a:lnTo>
                            <a:pt x="1" y="189"/>
                          </a:lnTo>
                          <a:lnTo>
                            <a:pt x="0" y="205"/>
                          </a:lnTo>
                          <a:lnTo>
                            <a:pt x="2" y="224"/>
                          </a:lnTo>
                          <a:lnTo>
                            <a:pt x="13" y="260"/>
                          </a:lnTo>
                          <a:lnTo>
                            <a:pt x="21" y="286"/>
                          </a:lnTo>
                          <a:lnTo>
                            <a:pt x="29" y="297"/>
                          </a:lnTo>
                          <a:lnTo>
                            <a:pt x="58" y="284"/>
                          </a:lnTo>
                          <a:lnTo>
                            <a:pt x="39" y="241"/>
                          </a:lnTo>
                          <a:lnTo>
                            <a:pt x="32" y="216"/>
                          </a:lnTo>
                          <a:lnTo>
                            <a:pt x="35" y="196"/>
                          </a:lnTo>
                          <a:lnTo>
                            <a:pt x="47" y="185"/>
                          </a:lnTo>
                          <a:lnTo>
                            <a:pt x="69" y="184"/>
                          </a:lnTo>
                          <a:lnTo>
                            <a:pt x="98" y="178"/>
                          </a:lnTo>
                          <a:lnTo>
                            <a:pt x="120" y="162"/>
                          </a:lnTo>
                          <a:lnTo>
                            <a:pt x="130" y="153"/>
                          </a:lnTo>
                          <a:lnTo>
                            <a:pt x="134" y="142"/>
                          </a:lnTo>
                          <a:lnTo>
                            <a:pt x="135" y="127"/>
                          </a:lnTo>
                          <a:lnTo>
                            <a:pt x="134" y="111"/>
                          </a:lnTo>
                          <a:lnTo>
                            <a:pt x="120" y="74"/>
                          </a:lnTo>
                          <a:lnTo>
                            <a:pt x="104" y="42"/>
                          </a:lnTo>
                          <a:lnTo>
                            <a:pt x="90" y="17"/>
                          </a:lnTo>
                          <a:lnTo>
                            <a:pt x="78" y="0"/>
                          </a:lnTo>
                          <a:lnTo>
                            <a:pt x="66" y="42"/>
                          </a:lnTo>
                        </a:path>
                      </a:pathLst>
                    </a:custGeom>
                    <a:solidFill>
                      <a:srgbClr val="9F3F00"/>
                    </a:solidFill>
                    <a:ln w="12699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737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1426" y="3142"/>
                      <a:ext cx="132" cy="159"/>
                    </a:xfrm>
                    <a:custGeom>
                      <a:avLst/>
                      <a:gdLst>
                        <a:gd name="T0" fmla="*/ 14 w 132"/>
                        <a:gd name="T1" fmla="*/ 5 h 159"/>
                        <a:gd name="T2" fmla="*/ 6 w 132"/>
                        <a:gd name="T3" fmla="*/ 13 h 159"/>
                        <a:gd name="T4" fmla="*/ 0 w 132"/>
                        <a:gd name="T5" fmla="*/ 22 h 159"/>
                        <a:gd name="T6" fmla="*/ 0 w 132"/>
                        <a:gd name="T7" fmla="*/ 34 h 159"/>
                        <a:gd name="T8" fmla="*/ 0 w 132"/>
                        <a:gd name="T9" fmla="*/ 45 h 159"/>
                        <a:gd name="T10" fmla="*/ 3 w 132"/>
                        <a:gd name="T11" fmla="*/ 58 h 159"/>
                        <a:gd name="T12" fmla="*/ 10 w 132"/>
                        <a:gd name="T13" fmla="*/ 71 h 159"/>
                        <a:gd name="T14" fmla="*/ 18 w 132"/>
                        <a:gd name="T15" fmla="*/ 79 h 159"/>
                        <a:gd name="T16" fmla="*/ 28 w 132"/>
                        <a:gd name="T17" fmla="*/ 85 h 159"/>
                        <a:gd name="T18" fmla="*/ 39 w 132"/>
                        <a:gd name="T19" fmla="*/ 87 h 159"/>
                        <a:gd name="T20" fmla="*/ 54 w 132"/>
                        <a:gd name="T21" fmla="*/ 87 h 159"/>
                        <a:gd name="T22" fmla="*/ 71 w 132"/>
                        <a:gd name="T23" fmla="*/ 92 h 159"/>
                        <a:gd name="T24" fmla="*/ 82 w 132"/>
                        <a:gd name="T25" fmla="*/ 97 h 159"/>
                        <a:gd name="T26" fmla="*/ 92 w 132"/>
                        <a:gd name="T27" fmla="*/ 104 h 159"/>
                        <a:gd name="T28" fmla="*/ 97 w 132"/>
                        <a:gd name="T29" fmla="*/ 119 h 159"/>
                        <a:gd name="T30" fmla="*/ 99 w 132"/>
                        <a:gd name="T31" fmla="*/ 140 h 159"/>
                        <a:gd name="T32" fmla="*/ 97 w 132"/>
                        <a:gd name="T33" fmla="*/ 158 h 159"/>
                        <a:gd name="T34" fmla="*/ 111 w 132"/>
                        <a:gd name="T35" fmla="*/ 148 h 159"/>
                        <a:gd name="T36" fmla="*/ 121 w 132"/>
                        <a:gd name="T37" fmla="*/ 135 h 159"/>
                        <a:gd name="T38" fmla="*/ 127 w 132"/>
                        <a:gd name="T39" fmla="*/ 127 h 159"/>
                        <a:gd name="T40" fmla="*/ 129 w 132"/>
                        <a:gd name="T41" fmla="*/ 116 h 159"/>
                        <a:gd name="T42" fmla="*/ 131 w 132"/>
                        <a:gd name="T43" fmla="*/ 103 h 159"/>
                        <a:gd name="T44" fmla="*/ 126 w 132"/>
                        <a:gd name="T45" fmla="*/ 88 h 159"/>
                        <a:gd name="T46" fmla="*/ 117 w 132"/>
                        <a:gd name="T47" fmla="*/ 70 h 159"/>
                        <a:gd name="T48" fmla="*/ 105 w 132"/>
                        <a:gd name="T49" fmla="*/ 55 h 159"/>
                        <a:gd name="T50" fmla="*/ 92 w 132"/>
                        <a:gd name="T51" fmla="*/ 41 h 159"/>
                        <a:gd name="T52" fmla="*/ 65 w 132"/>
                        <a:gd name="T53" fmla="*/ 19 h 159"/>
                        <a:gd name="T54" fmla="*/ 49 w 132"/>
                        <a:gd name="T55" fmla="*/ 6 h 159"/>
                        <a:gd name="T56" fmla="*/ 38 w 132"/>
                        <a:gd name="T57" fmla="*/ 0 h 159"/>
                        <a:gd name="T58" fmla="*/ 23 w 132"/>
                        <a:gd name="T59" fmla="*/ 0 h 159"/>
                        <a:gd name="T60" fmla="*/ 14 w 132"/>
                        <a:gd name="T61" fmla="*/ 5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132" h="159">
                          <a:moveTo>
                            <a:pt x="14" y="5"/>
                          </a:moveTo>
                          <a:lnTo>
                            <a:pt x="6" y="13"/>
                          </a:lnTo>
                          <a:lnTo>
                            <a:pt x="0" y="22"/>
                          </a:lnTo>
                          <a:lnTo>
                            <a:pt x="0" y="34"/>
                          </a:lnTo>
                          <a:lnTo>
                            <a:pt x="0" y="45"/>
                          </a:lnTo>
                          <a:lnTo>
                            <a:pt x="3" y="58"/>
                          </a:lnTo>
                          <a:lnTo>
                            <a:pt x="10" y="71"/>
                          </a:lnTo>
                          <a:lnTo>
                            <a:pt x="18" y="79"/>
                          </a:lnTo>
                          <a:lnTo>
                            <a:pt x="28" y="85"/>
                          </a:lnTo>
                          <a:lnTo>
                            <a:pt x="39" y="87"/>
                          </a:lnTo>
                          <a:lnTo>
                            <a:pt x="54" y="87"/>
                          </a:lnTo>
                          <a:lnTo>
                            <a:pt x="71" y="92"/>
                          </a:lnTo>
                          <a:lnTo>
                            <a:pt x="82" y="97"/>
                          </a:lnTo>
                          <a:lnTo>
                            <a:pt x="92" y="104"/>
                          </a:lnTo>
                          <a:lnTo>
                            <a:pt x="97" y="119"/>
                          </a:lnTo>
                          <a:lnTo>
                            <a:pt x="99" y="140"/>
                          </a:lnTo>
                          <a:lnTo>
                            <a:pt x="97" y="158"/>
                          </a:lnTo>
                          <a:lnTo>
                            <a:pt x="111" y="148"/>
                          </a:lnTo>
                          <a:lnTo>
                            <a:pt x="121" y="135"/>
                          </a:lnTo>
                          <a:lnTo>
                            <a:pt x="127" y="127"/>
                          </a:lnTo>
                          <a:lnTo>
                            <a:pt x="129" y="116"/>
                          </a:lnTo>
                          <a:lnTo>
                            <a:pt x="131" y="103"/>
                          </a:lnTo>
                          <a:lnTo>
                            <a:pt x="126" y="88"/>
                          </a:lnTo>
                          <a:lnTo>
                            <a:pt x="117" y="70"/>
                          </a:lnTo>
                          <a:lnTo>
                            <a:pt x="105" y="55"/>
                          </a:lnTo>
                          <a:lnTo>
                            <a:pt x="92" y="41"/>
                          </a:lnTo>
                          <a:lnTo>
                            <a:pt x="65" y="19"/>
                          </a:lnTo>
                          <a:lnTo>
                            <a:pt x="49" y="6"/>
                          </a:lnTo>
                          <a:lnTo>
                            <a:pt x="38" y="0"/>
                          </a:lnTo>
                          <a:lnTo>
                            <a:pt x="23" y="0"/>
                          </a:lnTo>
                          <a:lnTo>
                            <a:pt x="14" y="5"/>
                          </a:lnTo>
                        </a:path>
                      </a:pathLst>
                    </a:custGeom>
                    <a:solidFill>
                      <a:srgbClr val="3F1F00"/>
                    </a:solidFill>
                    <a:ln w="12699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807371" name="Freeform 11"/>
                  <p:cNvSpPr>
                    <a:spLocks/>
                  </p:cNvSpPr>
                  <p:nvPr/>
                </p:nvSpPr>
                <p:spPr bwMode="auto">
                  <a:xfrm>
                    <a:off x="1493" y="2810"/>
                    <a:ext cx="106" cy="84"/>
                  </a:xfrm>
                  <a:custGeom>
                    <a:avLst/>
                    <a:gdLst>
                      <a:gd name="T0" fmla="*/ 0 w 106"/>
                      <a:gd name="T1" fmla="*/ 83 h 84"/>
                      <a:gd name="T2" fmla="*/ 84 w 106"/>
                      <a:gd name="T3" fmla="*/ 0 h 84"/>
                      <a:gd name="T4" fmla="*/ 105 w 106"/>
                      <a:gd name="T5" fmla="*/ 29 h 84"/>
                      <a:gd name="T6" fmla="*/ 0 w 106"/>
                      <a:gd name="T7" fmla="*/ 8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6" h="84">
                        <a:moveTo>
                          <a:pt x="0" y="83"/>
                        </a:moveTo>
                        <a:lnTo>
                          <a:pt x="84" y="0"/>
                        </a:lnTo>
                        <a:lnTo>
                          <a:pt x="105" y="29"/>
                        </a:lnTo>
                        <a:lnTo>
                          <a:pt x="0" y="83"/>
                        </a:lnTo>
                      </a:path>
                    </a:pathLst>
                  </a:custGeom>
                  <a:solidFill>
                    <a:schemeClr val="tx1"/>
                  </a:solidFill>
                  <a:ln w="12699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807372" name="Group 12"/>
                <p:cNvGrpSpPr>
                  <a:grpSpLocks/>
                </p:cNvGrpSpPr>
                <p:nvPr/>
              </p:nvGrpSpPr>
              <p:grpSpPr bwMode="auto">
                <a:xfrm>
                  <a:off x="1408" y="2050"/>
                  <a:ext cx="1049" cy="2019"/>
                  <a:chOff x="1408" y="2050"/>
                  <a:chExt cx="1049" cy="2019"/>
                </a:xfrm>
              </p:grpSpPr>
              <p:graphicFrame>
                <p:nvGraphicFramePr>
                  <p:cNvPr id="1807373" name="Object 13">
                    <a:hlinkClick r:id="" action="ppaction://ole?verb=0"/>
                  </p:cNvPr>
                  <p:cNvGraphicFramePr>
                    <a:graphicFrameLocks/>
                  </p:cNvGraphicFramePr>
                  <p:nvPr/>
                </p:nvGraphicFramePr>
                <p:xfrm>
                  <a:off x="1408" y="2050"/>
                  <a:ext cx="1049" cy="201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Microsoft ClipArt Gallery" r:id="rId3" imgW="1674720" imgH="3214440" progId="MS_ClipArt_Gallery">
                          <p:embed/>
                        </p:oleObj>
                      </mc:Choice>
                      <mc:Fallback>
                        <p:oleObj name="Microsoft ClipArt Gallery" r:id="rId3" imgW="1674720" imgH="3214440" progId="MS_ClipArt_Gallery">
                          <p:embed/>
                          <p:pic>
                            <p:nvPicPr>
                              <p:cNvPr id="0" name="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08" y="2050"/>
                                <a:ext cx="1049" cy="201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12699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180737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971" y="2189"/>
                    <a:ext cx="451" cy="811"/>
                    <a:chOff x="1971" y="2189"/>
                    <a:chExt cx="451" cy="811"/>
                  </a:xfrm>
                </p:grpSpPr>
                <p:sp>
                  <p:nvSpPr>
                    <p:cNvPr id="1807375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2277" y="2477"/>
                      <a:ext cx="145" cy="523"/>
                    </a:xfrm>
                    <a:custGeom>
                      <a:avLst/>
                      <a:gdLst>
                        <a:gd name="T0" fmla="*/ 55 w 145"/>
                        <a:gd name="T1" fmla="*/ 0 h 523"/>
                        <a:gd name="T2" fmla="*/ 0 w 145"/>
                        <a:gd name="T3" fmla="*/ 392 h 523"/>
                        <a:gd name="T4" fmla="*/ 0 w 145"/>
                        <a:gd name="T5" fmla="*/ 482 h 523"/>
                        <a:gd name="T6" fmla="*/ 33 w 145"/>
                        <a:gd name="T7" fmla="*/ 482 h 523"/>
                        <a:gd name="T8" fmla="*/ 55 w 145"/>
                        <a:gd name="T9" fmla="*/ 452 h 523"/>
                        <a:gd name="T10" fmla="*/ 89 w 145"/>
                        <a:gd name="T11" fmla="*/ 432 h 523"/>
                        <a:gd name="T12" fmla="*/ 122 w 145"/>
                        <a:gd name="T13" fmla="*/ 462 h 523"/>
                        <a:gd name="T14" fmla="*/ 133 w 145"/>
                        <a:gd name="T15" fmla="*/ 492 h 523"/>
                        <a:gd name="T16" fmla="*/ 144 w 145"/>
                        <a:gd name="T17" fmla="*/ 522 h 523"/>
                        <a:gd name="T18" fmla="*/ 55 w 145"/>
                        <a:gd name="T19" fmla="*/ 0 h 5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45" h="523">
                          <a:moveTo>
                            <a:pt x="55" y="0"/>
                          </a:moveTo>
                          <a:lnTo>
                            <a:pt x="0" y="392"/>
                          </a:lnTo>
                          <a:lnTo>
                            <a:pt x="0" y="482"/>
                          </a:lnTo>
                          <a:lnTo>
                            <a:pt x="33" y="482"/>
                          </a:lnTo>
                          <a:lnTo>
                            <a:pt x="55" y="452"/>
                          </a:lnTo>
                          <a:lnTo>
                            <a:pt x="89" y="432"/>
                          </a:lnTo>
                          <a:lnTo>
                            <a:pt x="122" y="462"/>
                          </a:lnTo>
                          <a:lnTo>
                            <a:pt x="133" y="492"/>
                          </a:lnTo>
                          <a:lnTo>
                            <a:pt x="144" y="522"/>
                          </a:lnTo>
                          <a:lnTo>
                            <a:pt x="55" y="0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12699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7376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971" y="2189"/>
                      <a:ext cx="433" cy="361"/>
                    </a:xfrm>
                    <a:custGeom>
                      <a:avLst/>
                      <a:gdLst>
                        <a:gd name="T0" fmla="*/ 45 w 433"/>
                        <a:gd name="T1" fmla="*/ 0 h 361"/>
                        <a:gd name="T2" fmla="*/ 198 w 433"/>
                        <a:gd name="T3" fmla="*/ 81 h 361"/>
                        <a:gd name="T4" fmla="*/ 261 w 433"/>
                        <a:gd name="T5" fmla="*/ 135 h 361"/>
                        <a:gd name="T6" fmla="*/ 369 w 433"/>
                        <a:gd name="T7" fmla="*/ 198 h 361"/>
                        <a:gd name="T8" fmla="*/ 432 w 433"/>
                        <a:gd name="T9" fmla="*/ 243 h 361"/>
                        <a:gd name="T10" fmla="*/ 387 w 433"/>
                        <a:gd name="T11" fmla="*/ 261 h 361"/>
                        <a:gd name="T12" fmla="*/ 360 w 433"/>
                        <a:gd name="T13" fmla="*/ 324 h 361"/>
                        <a:gd name="T14" fmla="*/ 306 w 433"/>
                        <a:gd name="T15" fmla="*/ 360 h 361"/>
                        <a:gd name="T16" fmla="*/ 234 w 433"/>
                        <a:gd name="T17" fmla="*/ 297 h 361"/>
                        <a:gd name="T18" fmla="*/ 243 w 433"/>
                        <a:gd name="T19" fmla="*/ 297 h 361"/>
                        <a:gd name="T20" fmla="*/ 243 w 433"/>
                        <a:gd name="T21" fmla="*/ 270 h 361"/>
                        <a:gd name="T22" fmla="*/ 234 w 433"/>
                        <a:gd name="T23" fmla="*/ 243 h 361"/>
                        <a:gd name="T24" fmla="*/ 207 w 433"/>
                        <a:gd name="T25" fmla="*/ 234 h 361"/>
                        <a:gd name="T26" fmla="*/ 180 w 433"/>
                        <a:gd name="T27" fmla="*/ 234 h 361"/>
                        <a:gd name="T28" fmla="*/ 99 w 433"/>
                        <a:gd name="T29" fmla="*/ 171 h 361"/>
                        <a:gd name="T30" fmla="*/ 27 w 433"/>
                        <a:gd name="T31" fmla="*/ 135 h 361"/>
                        <a:gd name="T32" fmla="*/ 0 w 433"/>
                        <a:gd name="T33" fmla="*/ 90 h 361"/>
                        <a:gd name="T34" fmla="*/ 45 w 433"/>
                        <a:gd name="T35" fmla="*/ 0 h 3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433" h="361">
                          <a:moveTo>
                            <a:pt x="45" y="0"/>
                          </a:moveTo>
                          <a:lnTo>
                            <a:pt x="198" y="81"/>
                          </a:lnTo>
                          <a:lnTo>
                            <a:pt x="261" y="135"/>
                          </a:lnTo>
                          <a:lnTo>
                            <a:pt x="369" y="198"/>
                          </a:lnTo>
                          <a:lnTo>
                            <a:pt x="432" y="243"/>
                          </a:lnTo>
                          <a:lnTo>
                            <a:pt x="387" y="261"/>
                          </a:lnTo>
                          <a:lnTo>
                            <a:pt x="360" y="324"/>
                          </a:lnTo>
                          <a:lnTo>
                            <a:pt x="306" y="360"/>
                          </a:lnTo>
                          <a:lnTo>
                            <a:pt x="234" y="297"/>
                          </a:lnTo>
                          <a:lnTo>
                            <a:pt x="243" y="297"/>
                          </a:lnTo>
                          <a:lnTo>
                            <a:pt x="243" y="270"/>
                          </a:lnTo>
                          <a:lnTo>
                            <a:pt x="234" y="243"/>
                          </a:lnTo>
                          <a:lnTo>
                            <a:pt x="207" y="234"/>
                          </a:lnTo>
                          <a:lnTo>
                            <a:pt x="180" y="234"/>
                          </a:lnTo>
                          <a:lnTo>
                            <a:pt x="99" y="171"/>
                          </a:lnTo>
                          <a:lnTo>
                            <a:pt x="27" y="135"/>
                          </a:lnTo>
                          <a:lnTo>
                            <a:pt x="0" y="9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12699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7377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277" y="2432"/>
                      <a:ext cx="127" cy="100"/>
                    </a:xfrm>
                    <a:custGeom>
                      <a:avLst/>
                      <a:gdLst>
                        <a:gd name="T0" fmla="*/ 18 w 127"/>
                        <a:gd name="T1" fmla="*/ 27 h 100"/>
                        <a:gd name="T2" fmla="*/ 0 w 127"/>
                        <a:gd name="T3" fmla="*/ 99 h 100"/>
                        <a:gd name="T4" fmla="*/ 45 w 127"/>
                        <a:gd name="T5" fmla="*/ 90 h 100"/>
                        <a:gd name="T6" fmla="*/ 81 w 127"/>
                        <a:gd name="T7" fmla="*/ 90 h 100"/>
                        <a:gd name="T8" fmla="*/ 108 w 127"/>
                        <a:gd name="T9" fmla="*/ 63 h 100"/>
                        <a:gd name="T10" fmla="*/ 126 w 127"/>
                        <a:gd name="T11" fmla="*/ 36 h 100"/>
                        <a:gd name="T12" fmla="*/ 99 w 127"/>
                        <a:gd name="T13" fmla="*/ 36 h 100"/>
                        <a:gd name="T14" fmla="*/ 72 w 127"/>
                        <a:gd name="T15" fmla="*/ 36 h 100"/>
                        <a:gd name="T16" fmla="*/ 54 w 127"/>
                        <a:gd name="T17" fmla="*/ 9 h 100"/>
                        <a:gd name="T18" fmla="*/ 27 w 127"/>
                        <a:gd name="T19" fmla="*/ 0 h 100"/>
                        <a:gd name="T20" fmla="*/ 18 w 127"/>
                        <a:gd name="T21" fmla="*/ 27 h 1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27" h="100">
                          <a:moveTo>
                            <a:pt x="18" y="27"/>
                          </a:moveTo>
                          <a:lnTo>
                            <a:pt x="0" y="99"/>
                          </a:lnTo>
                          <a:lnTo>
                            <a:pt x="45" y="90"/>
                          </a:lnTo>
                          <a:lnTo>
                            <a:pt x="81" y="90"/>
                          </a:lnTo>
                          <a:lnTo>
                            <a:pt x="108" y="63"/>
                          </a:lnTo>
                          <a:lnTo>
                            <a:pt x="126" y="36"/>
                          </a:lnTo>
                          <a:lnTo>
                            <a:pt x="99" y="36"/>
                          </a:lnTo>
                          <a:lnTo>
                            <a:pt x="72" y="36"/>
                          </a:lnTo>
                          <a:lnTo>
                            <a:pt x="54" y="9"/>
                          </a:lnTo>
                          <a:lnTo>
                            <a:pt x="27" y="0"/>
                          </a:lnTo>
                          <a:lnTo>
                            <a:pt x="18" y="27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12699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7378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322" y="2477"/>
                      <a:ext cx="100" cy="253"/>
                    </a:xfrm>
                    <a:custGeom>
                      <a:avLst/>
                      <a:gdLst>
                        <a:gd name="T0" fmla="*/ 0 w 100"/>
                        <a:gd name="T1" fmla="*/ 36 h 253"/>
                        <a:gd name="T2" fmla="*/ 9 w 100"/>
                        <a:gd name="T3" fmla="*/ 252 h 253"/>
                        <a:gd name="T4" fmla="*/ 36 w 100"/>
                        <a:gd name="T5" fmla="*/ 252 h 253"/>
                        <a:gd name="T6" fmla="*/ 54 w 100"/>
                        <a:gd name="T7" fmla="*/ 225 h 253"/>
                        <a:gd name="T8" fmla="*/ 81 w 100"/>
                        <a:gd name="T9" fmla="*/ 225 h 253"/>
                        <a:gd name="T10" fmla="*/ 99 w 100"/>
                        <a:gd name="T11" fmla="*/ 252 h 253"/>
                        <a:gd name="T12" fmla="*/ 54 w 100"/>
                        <a:gd name="T13" fmla="*/ 0 h 253"/>
                        <a:gd name="T14" fmla="*/ 0 w 100"/>
                        <a:gd name="T15" fmla="*/ 36 h 2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00" h="253">
                          <a:moveTo>
                            <a:pt x="0" y="36"/>
                          </a:moveTo>
                          <a:lnTo>
                            <a:pt x="9" y="252"/>
                          </a:lnTo>
                          <a:lnTo>
                            <a:pt x="36" y="252"/>
                          </a:lnTo>
                          <a:lnTo>
                            <a:pt x="54" y="225"/>
                          </a:lnTo>
                          <a:lnTo>
                            <a:pt x="81" y="225"/>
                          </a:lnTo>
                          <a:lnTo>
                            <a:pt x="99" y="252"/>
                          </a:lnTo>
                          <a:lnTo>
                            <a:pt x="54" y="0"/>
                          </a:lnTo>
                          <a:lnTo>
                            <a:pt x="0" y="36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12699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807379" name="Freeform 19"/>
              <p:cNvSpPr>
                <a:spLocks/>
              </p:cNvSpPr>
              <p:nvPr/>
            </p:nvSpPr>
            <p:spPr bwMode="auto">
              <a:xfrm>
                <a:off x="474" y="2212"/>
                <a:ext cx="267" cy="129"/>
              </a:xfrm>
              <a:custGeom>
                <a:avLst/>
                <a:gdLst>
                  <a:gd name="T0" fmla="*/ 254 w 267"/>
                  <a:gd name="T1" fmla="*/ 95 h 129"/>
                  <a:gd name="T2" fmla="*/ 235 w 267"/>
                  <a:gd name="T3" fmla="*/ 79 h 129"/>
                  <a:gd name="T4" fmla="*/ 211 w 267"/>
                  <a:gd name="T5" fmla="*/ 60 h 129"/>
                  <a:gd name="T6" fmla="*/ 191 w 267"/>
                  <a:gd name="T7" fmla="*/ 45 h 129"/>
                  <a:gd name="T8" fmla="*/ 152 w 267"/>
                  <a:gd name="T9" fmla="*/ 32 h 129"/>
                  <a:gd name="T10" fmla="*/ 103 w 267"/>
                  <a:gd name="T11" fmla="*/ 19 h 129"/>
                  <a:gd name="T12" fmla="*/ 62 w 267"/>
                  <a:gd name="T13" fmla="*/ 6 h 129"/>
                  <a:gd name="T14" fmla="*/ 49 w 267"/>
                  <a:gd name="T15" fmla="*/ 2 h 129"/>
                  <a:gd name="T16" fmla="*/ 19 w 267"/>
                  <a:gd name="T17" fmla="*/ 0 h 129"/>
                  <a:gd name="T18" fmla="*/ 0 w 267"/>
                  <a:gd name="T19" fmla="*/ 1 h 129"/>
                  <a:gd name="T20" fmla="*/ 12 w 267"/>
                  <a:gd name="T21" fmla="*/ 20 h 129"/>
                  <a:gd name="T22" fmla="*/ 21 w 267"/>
                  <a:gd name="T23" fmla="*/ 36 h 129"/>
                  <a:gd name="T24" fmla="*/ 34 w 267"/>
                  <a:gd name="T25" fmla="*/ 56 h 129"/>
                  <a:gd name="T26" fmla="*/ 52 w 267"/>
                  <a:gd name="T27" fmla="*/ 75 h 129"/>
                  <a:gd name="T28" fmla="*/ 62 w 267"/>
                  <a:gd name="T29" fmla="*/ 85 h 129"/>
                  <a:gd name="T30" fmla="*/ 79 w 267"/>
                  <a:gd name="T31" fmla="*/ 95 h 129"/>
                  <a:gd name="T32" fmla="*/ 98 w 267"/>
                  <a:gd name="T33" fmla="*/ 100 h 129"/>
                  <a:gd name="T34" fmla="*/ 116 w 267"/>
                  <a:gd name="T35" fmla="*/ 106 h 129"/>
                  <a:gd name="T36" fmla="*/ 133 w 267"/>
                  <a:gd name="T37" fmla="*/ 106 h 129"/>
                  <a:gd name="T38" fmla="*/ 152 w 267"/>
                  <a:gd name="T39" fmla="*/ 106 h 129"/>
                  <a:gd name="T40" fmla="*/ 166 w 267"/>
                  <a:gd name="T41" fmla="*/ 107 h 129"/>
                  <a:gd name="T42" fmla="*/ 187 w 267"/>
                  <a:gd name="T43" fmla="*/ 112 h 129"/>
                  <a:gd name="T44" fmla="*/ 201 w 267"/>
                  <a:gd name="T45" fmla="*/ 121 h 129"/>
                  <a:gd name="T46" fmla="*/ 208 w 267"/>
                  <a:gd name="T47" fmla="*/ 128 h 129"/>
                  <a:gd name="T48" fmla="*/ 224 w 267"/>
                  <a:gd name="T49" fmla="*/ 116 h 129"/>
                  <a:gd name="T50" fmla="*/ 248 w 267"/>
                  <a:gd name="T51" fmla="*/ 106 h 129"/>
                  <a:gd name="T52" fmla="*/ 266 w 267"/>
                  <a:gd name="T53" fmla="*/ 102 h 129"/>
                  <a:gd name="T54" fmla="*/ 254 w 267"/>
                  <a:gd name="T55" fmla="*/ 9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7" h="129">
                    <a:moveTo>
                      <a:pt x="254" y="95"/>
                    </a:moveTo>
                    <a:lnTo>
                      <a:pt x="235" y="79"/>
                    </a:lnTo>
                    <a:lnTo>
                      <a:pt x="211" y="60"/>
                    </a:lnTo>
                    <a:lnTo>
                      <a:pt x="191" y="45"/>
                    </a:lnTo>
                    <a:lnTo>
                      <a:pt x="152" y="32"/>
                    </a:lnTo>
                    <a:lnTo>
                      <a:pt x="103" y="19"/>
                    </a:lnTo>
                    <a:lnTo>
                      <a:pt x="62" y="6"/>
                    </a:lnTo>
                    <a:lnTo>
                      <a:pt x="49" y="2"/>
                    </a:lnTo>
                    <a:lnTo>
                      <a:pt x="19" y="0"/>
                    </a:lnTo>
                    <a:lnTo>
                      <a:pt x="0" y="1"/>
                    </a:lnTo>
                    <a:lnTo>
                      <a:pt x="12" y="20"/>
                    </a:lnTo>
                    <a:lnTo>
                      <a:pt x="21" y="36"/>
                    </a:lnTo>
                    <a:lnTo>
                      <a:pt x="34" y="56"/>
                    </a:lnTo>
                    <a:lnTo>
                      <a:pt x="52" y="75"/>
                    </a:lnTo>
                    <a:lnTo>
                      <a:pt x="62" y="85"/>
                    </a:lnTo>
                    <a:lnTo>
                      <a:pt x="79" y="95"/>
                    </a:lnTo>
                    <a:lnTo>
                      <a:pt x="98" y="100"/>
                    </a:lnTo>
                    <a:lnTo>
                      <a:pt x="116" y="106"/>
                    </a:lnTo>
                    <a:lnTo>
                      <a:pt x="133" y="106"/>
                    </a:lnTo>
                    <a:lnTo>
                      <a:pt x="152" y="106"/>
                    </a:lnTo>
                    <a:lnTo>
                      <a:pt x="166" y="107"/>
                    </a:lnTo>
                    <a:lnTo>
                      <a:pt x="187" y="112"/>
                    </a:lnTo>
                    <a:lnTo>
                      <a:pt x="201" y="121"/>
                    </a:lnTo>
                    <a:lnTo>
                      <a:pt x="208" y="128"/>
                    </a:lnTo>
                    <a:lnTo>
                      <a:pt x="224" y="116"/>
                    </a:lnTo>
                    <a:lnTo>
                      <a:pt x="248" y="106"/>
                    </a:lnTo>
                    <a:lnTo>
                      <a:pt x="266" y="102"/>
                    </a:lnTo>
                    <a:lnTo>
                      <a:pt x="254" y="95"/>
                    </a:lnTo>
                  </a:path>
                </a:pathLst>
              </a:custGeom>
              <a:solidFill>
                <a:srgbClr val="9F3F0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380" name="Freeform 20"/>
              <p:cNvSpPr>
                <a:spLocks/>
              </p:cNvSpPr>
              <p:nvPr/>
            </p:nvSpPr>
            <p:spPr bwMode="auto">
              <a:xfrm>
                <a:off x="574" y="2040"/>
                <a:ext cx="770" cy="1045"/>
              </a:xfrm>
              <a:custGeom>
                <a:avLst/>
                <a:gdLst>
                  <a:gd name="T0" fmla="*/ 273 w 770"/>
                  <a:gd name="T1" fmla="*/ 273 h 1045"/>
                  <a:gd name="T2" fmla="*/ 370 w 770"/>
                  <a:gd name="T3" fmla="*/ 359 h 1045"/>
                  <a:gd name="T4" fmla="*/ 491 w 770"/>
                  <a:gd name="T5" fmla="*/ 456 h 1045"/>
                  <a:gd name="T6" fmla="*/ 580 w 770"/>
                  <a:gd name="T7" fmla="*/ 559 h 1045"/>
                  <a:gd name="T8" fmla="*/ 686 w 770"/>
                  <a:gd name="T9" fmla="*/ 709 h 1045"/>
                  <a:gd name="T10" fmla="*/ 749 w 770"/>
                  <a:gd name="T11" fmla="*/ 775 h 1045"/>
                  <a:gd name="T12" fmla="*/ 769 w 770"/>
                  <a:gd name="T13" fmla="*/ 876 h 1045"/>
                  <a:gd name="T14" fmla="*/ 760 w 770"/>
                  <a:gd name="T15" fmla="*/ 932 h 1045"/>
                  <a:gd name="T16" fmla="*/ 711 w 770"/>
                  <a:gd name="T17" fmla="*/ 986 h 1045"/>
                  <a:gd name="T18" fmla="*/ 625 w 770"/>
                  <a:gd name="T19" fmla="*/ 1007 h 1045"/>
                  <a:gd name="T20" fmla="*/ 512 w 770"/>
                  <a:gd name="T21" fmla="*/ 1036 h 1045"/>
                  <a:gd name="T22" fmla="*/ 347 w 770"/>
                  <a:gd name="T23" fmla="*/ 1015 h 1045"/>
                  <a:gd name="T24" fmla="*/ 262 w 770"/>
                  <a:gd name="T25" fmla="*/ 1001 h 1045"/>
                  <a:gd name="T26" fmla="*/ 457 w 770"/>
                  <a:gd name="T27" fmla="*/ 990 h 1045"/>
                  <a:gd name="T28" fmla="*/ 370 w 770"/>
                  <a:gd name="T29" fmla="*/ 961 h 1045"/>
                  <a:gd name="T30" fmla="*/ 393 w 770"/>
                  <a:gd name="T31" fmla="*/ 930 h 1045"/>
                  <a:gd name="T32" fmla="*/ 484 w 770"/>
                  <a:gd name="T33" fmla="*/ 895 h 1045"/>
                  <a:gd name="T34" fmla="*/ 373 w 770"/>
                  <a:gd name="T35" fmla="*/ 829 h 1045"/>
                  <a:gd name="T36" fmla="*/ 304 w 770"/>
                  <a:gd name="T37" fmla="*/ 835 h 1045"/>
                  <a:gd name="T38" fmla="*/ 204 w 770"/>
                  <a:gd name="T39" fmla="*/ 959 h 1045"/>
                  <a:gd name="T40" fmla="*/ 157 w 770"/>
                  <a:gd name="T41" fmla="*/ 1033 h 1045"/>
                  <a:gd name="T42" fmla="*/ 83 w 770"/>
                  <a:gd name="T43" fmla="*/ 1033 h 1045"/>
                  <a:gd name="T44" fmla="*/ 215 w 770"/>
                  <a:gd name="T45" fmla="*/ 844 h 1045"/>
                  <a:gd name="T46" fmla="*/ 221 w 770"/>
                  <a:gd name="T47" fmla="*/ 804 h 1045"/>
                  <a:gd name="T48" fmla="*/ 94 w 770"/>
                  <a:gd name="T49" fmla="*/ 955 h 1045"/>
                  <a:gd name="T50" fmla="*/ 54 w 770"/>
                  <a:gd name="T51" fmla="*/ 1015 h 1045"/>
                  <a:gd name="T52" fmla="*/ 0 w 770"/>
                  <a:gd name="T53" fmla="*/ 1007 h 1045"/>
                  <a:gd name="T54" fmla="*/ 112 w 770"/>
                  <a:gd name="T55" fmla="*/ 861 h 1045"/>
                  <a:gd name="T56" fmla="*/ 178 w 770"/>
                  <a:gd name="T57" fmla="*/ 694 h 1045"/>
                  <a:gd name="T58" fmla="*/ 195 w 770"/>
                  <a:gd name="T59" fmla="*/ 571 h 1045"/>
                  <a:gd name="T60" fmla="*/ 205 w 770"/>
                  <a:gd name="T61" fmla="*/ 516 h 1045"/>
                  <a:gd name="T62" fmla="*/ 166 w 770"/>
                  <a:gd name="T63" fmla="*/ 487 h 1045"/>
                  <a:gd name="T64" fmla="*/ 141 w 770"/>
                  <a:gd name="T65" fmla="*/ 511 h 1045"/>
                  <a:gd name="T66" fmla="*/ 123 w 770"/>
                  <a:gd name="T67" fmla="*/ 513 h 1045"/>
                  <a:gd name="T68" fmla="*/ 121 w 770"/>
                  <a:gd name="T69" fmla="*/ 490 h 1045"/>
                  <a:gd name="T70" fmla="*/ 105 w 770"/>
                  <a:gd name="T71" fmla="*/ 472 h 1045"/>
                  <a:gd name="T72" fmla="*/ 79 w 770"/>
                  <a:gd name="T73" fmla="*/ 467 h 1045"/>
                  <a:gd name="T74" fmla="*/ 59 w 770"/>
                  <a:gd name="T75" fmla="*/ 482 h 1045"/>
                  <a:gd name="T76" fmla="*/ 37 w 770"/>
                  <a:gd name="T77" fmla="*/ 498 h 1045"/>
                  <a:gd name="T78" fmla="*/ 24 w 770"/>
                  <a:gd name="T79" fmla="*/ 483 h 1045"/>
                  <a:gd name="T80" fmla="*/ 14 w 770"/>
                  <a:gd name="T81" fmla="*/ 464 h 1045"/>
                  <a:gd name="T82" fmla="*/ 29 w 770"/>
                  <a:gd name="T83" fmla="*/ 427 h 1045"/>
                  <a:gd name="T84" fmla="*/ 43 w 770"/>
                  <a:gd name="T85" fmla="*/ 361 h 1045"/>
                  <a:gd name="T86" fmla="*/ 54 w 770"/>
                  <a:gd name="T87" fmla="*/ 304 h 1045"/>
                  <a:gd name="T88" fmla="*/ 112 w 770"/>
                  <a:gd name="T89" fmla="*/ 244 h 1045"/>
                  <a:gd name="T90" fmla="*/ 54 w 770"/>
                  <a:gd name="T91" fmla="*/ 89 h 1045"/>
                  <a:gd name="T92" fmla="*/ 91 w 770"/>
                  <a:gd name="T93" fmla="*/ 34 h 1045"/>
                  <a:gd name="T94" fmla="*/ 163 w 770"/>
                  <a:gd name="T95" fmla="*/ 189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0" h="1045">
                    <a:moveTo>
                      <a:pt x="174" y="249"/>
                    </a:moveTo>
                    <a:lnTo>
                      <a:pt x="224" y="258"/>
                    </a:lnTo>
                    <a:lnTo>
                      <a:pt x="273" y="273"/>
                    </a:lnTo>
                    <a:lnTo>
                      <a:pt x="310" y="288"/>
                    </a:lnTo>
                    <a:lnTo>
                      <a:pt x="336" y="313"/>
                    </a:lnTo>
                    <a:lnTo>
                      <a:pt x="370" y="359"/>
                    </a:lnTo>
                    <a:lnTo>
                      <a:pt x="401" y="404"/>
                    </a:lnTo>
                    <a:lnTo>
                      <a:pt x="439" y="436"/>
                    </a:lnTo>
                    <a:lnTo>
                      <a:pt x="491" y="456"/>
                    </a:lnTo>
                    <a:lnTo>
                      <a:pt x="525" y="483"/>
                    </a:lnTo>
                    <a:lnTo>
                      <a:pt x="551" y="516"/>
                    </a:lnTo>
                    <a:lnTo>
                      <a:pt x="580" y="559"/>
                    </a:lnTo>
                    <a:lnTo>
                      <a:pt x="608" y="608"/>
                    </a:lnTo>
                    <a:lnTo>
                      <a:pt x="654" y="669"/>
                    </a:lnTo>
                    <a:lnTo>
                      <a:pt x="686" y="709"/>
                    </a:lnTo>
                    <a:lnTo>
                      <a:pt x="715" y="735"/>
                    </a:lnTo>
                    <a:lnTo>
                      <a:pt x="734" y="754"/>
                    </a:lnTo>
                    <a:lnTo>
                      <a:pt x="749" y="775"/>
                    </a:lnTo>
                    <a:lnTo>
                      <a:pt x="763" y="813"/>
                    </a:lnTo>
                    <a:lnTo>
                      <a:pt x="769" y="855"/>
                    </a:lnTo>
                    <a:lnTo>
                      <a:pt x="769" y="876"/>
                    </a:lnTo>
                    <a:lnTo>
                      <a:pt x="769" y="895"/>
                    </a:lnTo>
                    <a:lnTo>
                      <a:pt x="765" y="913"/>
                    </a:lnTo>
                    <a:lnTo>
                      <a:pt x="760" y="932"/>
                    </a:lnTo>
                    <a:lnTo>
                      <a:pt x="750" y="949"/>
                    </a:lnTo>
                    <a:lnTo>
                      <a:pt x="737" y="967"/>
                    </a:lnTo>
                    <a:lnTo>
                      <a:pt x="711" y="986"/>
                    </a:lnTo>
                    <a:lnTo>
                      <a:pt x="690" y="995"/>
                    </a:lnTo>
                    <a:lnTo>
                      <a:pt x="664" y="1002"/>
                    </a:lnTo>
                    <a:lnTo>
                      <a:pt x="625" y="1007"/>
                    </a:lnTo>
                    <a:lnTo>
                      <a:pt x="585" y="1007"/>
                    </a:lnTo>
                    <a:lnTo>
                      <a:pt x="563" y="1004"/>
                    </a:lnTo>
                    <a:lnTo>
                      <a:pt x="512" y="1036"/>
                    </a:lnTo>
                    <a:lnTo>
                      <a:pt x="457" y="1015"/>
                    </a:lnTo>
                    <a:lnTo>
                      <a:pt x="381" y="1033"/>
                    </a:lnTo>
                    <a:lnTo>
                      <a:pt x="347" y="1015"/>
                    </a:lnTo>
                    <a:lnTo>
                      <a:pt x="301" y="1036"/>
                    </a:lnTo>
                    <a:lnTo>
                      <a:pt x="281" y="1044"/>
                    </a:lnTo>
                    <a:lnTo>
                      <a:pt x="262" y="1001"/>
                    </a:lnTo>
                    <a:lnTo>
                      <a:pt x="330" y="990"/>
                    </a:lnTo>
                    <a:lnTo>
                      <a:pt x="401" y="992"/>
                    </a:lnTo>
                    <a:lnTo>
                      <a:pt x="457" y="990"/>
                    </a:lnTo>
                    <a:lnTo>
                      <a:pt x="505" y="953"/>
                    </a:lnTo>
                    <a:lnTo>
                      <a:pt x="433" y="961"/>
                    </a:lnTo>
                    <a:lnTo>
                      <a:pt x="370" y="961"/>
                    </a:lnTo>
                    <a:lnTo>
                      <a:pt x="312" y="950"/>
                    </a:lnTo>
                    <a:lnTo>
                      <a:pt x="347" y="910"/>
                    </a:lnTo>
                    <a:lnTo>
                      <a:pt x="393" y="930"/>
                    </a:lnTo>
                    <a:lnTo>
                      <a:pt x="433" y="936"/>
                    </a:lnTo>
                    <a:lnTo>
                      <a:pt x="476" y="927"/>
                    </a:lnTo>
                    <a:lnTo>
                      <a:pt x="484" y="895"/>
                    </a:lnTo>
                    <a:lnTo>
                      <a:pt x="482" y="872"/>
                    </a:lnTo>
                    <a:lnTo>
                      <a:pt x="437" y="858"/>
                    </a:lnTo>
                    <a:lnTo>
                      <a:pt x="373" y="829"/>
                    </a:lnTo>
                    <a:lnTo>
                      <a:pt x="341" y="813"/>
                    </a:lnTo>
                    <a:lnTo>
                      <a:pt x="324" y="800"/>
                    </a:lnTo>
                    <a:lnTo>
                      <a:pt x="304" y="835"/>
                    </a:lnTo>
                    <a:lnTo>
                      <a:pt x="278" y="883"/>
                    </a:lnTo>
                    <a:lnTo>
                      <a:pt x="235" y="924"/>
                    </a:lnTo>
                    <a:lnTo>
                      <a:pt x="204" y="959"/>
                    </a:lnTo>
                    <a:lnTo>
                      <a:pt x="178" y="995"/>
                    </a:lnTo>
                    <a:lnTo>
                      <a:pt x="174" y="1019"/>
                    </a:lnTo>
                    <a:lnTo>
                      <a:pt x="157" y="1033"/>
                    </a:lnTo>
                    <a:lnTo>
                      <a:pt x="132" y="1042"/>
                    </a:lnTo>
                    <a:lnTo>
                      <a:pt x="105" y="1042"/>
                    </a:lnTo>
                    <a:lnTo>
                      <a:pt x="83" y="1033"/>
                    </a:lnTo>
                    <a:lnTo>
                      <a:pt x="143" y="984"/>
                    </a:lnTo>
                    <a:lnTo>
                      <a:pt x="189" y="898"/>
                    </a:lnTo>
                    <a:lnTo>
                      <a:pt x="215" y="844"/>
                    </a:lnTo>
                    <a:lnTo>
                      <a:pt x="233" y="795"/>
                    </a:lnTo>
                    <a:lnTo>
                      <a:pt x="238" y="746"/>
                    </a:lnTo>
                    <a:lnTo>
                      <a:pt x="221" y="804"/>
                    </a:lnTo>
                    <a:lnTo>
                      <a:pt x="184" y="867"/>
                    </a:lnTo>
                    <a:lnTo>
                      <a:pt x="163" y="898"/>
                    </a:lnTo>
                    <a:lnTo>
                      <a:pt x="94" y="955"/>
                    </a:lnTo>
                    <a:lnTo>
                      <a:pt x="65" y="979"/>
                    </a:lnTo>
                    <a:lnTo>
                      <a:pt x="63" y="1001"/>
                    </a:lnTo>
                    <a:lnTo>
                      <a:pt x="54" y="1015"/>
                    </a:lnTo>
                    <a:lnTo>
                      <a:pt x="20" y="1024"/>
                    </a:lnTo>
                    <a:lnTo>
                      <a:pt x="0" y="1024"/>
                    </a:lnTo>
                    <a:lnTo>
                      <a:pt x="0" y="1007"/>
                    </a:lnTo>
                    <a:lnTo>
                      <a:pt x="20" y="990"/>
                    </a:lnTo>
                    <a:lnTo>
                      <a:pt x="54" y="961"/>
                    </a:lnTo>
                    <a:lnTo>
                      <a:pt x="112" y="861"/>
                    </a:lnTo>
                    <a:lnTo>
                      <a:pt x="157" y="797"/>
                    </a:lnTo>
                    <a:lnTo>
                      <a:pt x="181" y="746"/>
                    </a:lnTo>
                    <a:lnTo>
                      <a:pt x="178" y="694"/>
                    </a:lnTo>
                    <a:lnTo>
                      <a:pt x="184" y="631"/>
                    </a:lnTo>
                    <a:lnTo>
                      <a:pt x="188" y="606"/>
                    </a:lnTo>
                    <a:lnTo>
                      <a:pt x="195" y="571"/>
                    </a:lnTo>
                    <a:lnTo>
                      <a:pt x="203" y="551"/>
                    </a:lnTo>
                    <a:lnTo>
                      <a:pt x="205" y="533"/>
                    </a:lnTo>
                    <a:lnTo>
                      <a:pt x="205" y="516"/>
                    </a:lnTo>
                    <a:lnTo>
                      <a:pt x="195" y="500"/>
                    </a:lnTo>
                    <a:lnTo>
                      <a:pt x="181" y="495"/>
                    </a:lnTo>
                    <a:lnTo>
                      <a:pt x="166" y="487"/>
                    </a:lnTo>
                    <a:lnTo>
                      <a:pt x="158" y="496"/>
                    </a:lnTo>
                    <a:lnTo>
                      <a:pt x="148" y="508"/>
                    </a:lnTo>
                    <a:lnTo>
                      <a:pt x="141" y="511"/>
                    </a:lnTo>
                    <a:lnTo>
                      <a:pt x="132" y="517"/>
                    </a:lnTo>
                    <a:lnTo>
                      <a:pt x="123" y="519"/>
                    </a:lnTo>
                    <a:lnTo>
                      <a:pt x="123" y="513"/>
                    </a:lnTo>
                    <a:lnTo>
                      <a:pt x="123" y="506"/>
                    </a:lnTo>
                    <a:lnTo>
                      <a:pt x="122" y="497"/>
                    </a:lnTo>
                    <a:lnTo>
                      <a:pt x="121" y="490"/>
                    </a:lnTo>
                    <a:lnTo>
                      <a:pt x="116" y="484"/>
                    </a:lnTo>
                    <a:lnTo>
                      <a:pt x="112" y="476"/>
                    </a:lnTo>
                    <a:lnTo>
                      <a:pt x="105" y="472"/>
                    </a:lnTo>
                    <a:lnTo>
                      <a:pt x="98" y="468"/>
                    </a:lnTo>
                    <a:lnTo>
                      <a:pt x="89" y="466"/>
                    </a:lnTo>
                    <a:lnTo>
                      <a:pt x="79" y="467"/>
                    </a:lnTo>
                    <a:lnTo>
                      <a:pt x="69" y="471"/>
                    </a:lnTo>
                    <a:lnTo>
                      <a:pt x="62" y="476"/>
                    </a:lnTo>
                    <a:lnTo>
                      <a:pt x="59" y="482"/>
                    </a:lnTo>
                    <a:lnTo>
                      <a:pt x="55" y="488"/>
                    </a:lnTo>
                    <a:lnTo>
                      <a:pt x="47" y="494"/>
                    </a:lnTo>
                    <a:lnTo>
                      <a:pt x="37" y="498"/>
                    </a:lnTo>
                    <a:lnTo>
                      <a:pt x="30" y="497"/>
                    </a:lnTo>
                    <a:lnTo>
                      <a:pt x="25" y="493"/>
                    </a:lnTo>
                    <a:lnTo>
                      <a:pt x="24" y="483"/>
                    </a:lnTo>
                    <a:lnTo>
                      <a:pt x="23" y="476"/>
                    </a:lnTo>
                    <a:lnTo>
                      <a:pt x="20" y="469"/>
                    </a:lnTo>
                    <a:lnTo>
                      <a:pt x="14" y="464"/>
                    </a:lnTo>
                    <a:lnTo>
                      <a:pt x="9" y="458"/>
                    </a:lnTo>
                    <a:lnTo>
                      <a:pt x="3" y="453"/>
                    </a:lnTo>
                    <a:lnTo>
                      <a:pt x="29" y="427"/>
                    </a:lnTo>
                    <a:lnTo>
                      <a:pt x="39" y="406"/>
                    </a:lnTo>
                    <a:lnTo>
                      <a:pt x="43" y="391"/>
                    </a:lnTo>
                    <a:lnTo>
                      <a:pt x="43" y="361"/>
                    </a:lnTo>
                    <a:lnTo>
                      <a:pt x="44" y="342"/>
                    </a:lnTo>
                    <a:lnTo>
                      <a:pt x="49" y="319"/>
                    </a:lnTo>
                    <a:lnTo>
                      <a:pt x="54" y="304"/>
                    </a:lnTo>
                    <a:lnTo>
                      <a:pt x="63" y="276"/>
                    </a:lnTo>
                    <a:lnTo>
                      <a:pt x="85" y="252"/>
                    </a:lnTo>
                    <a:lnTo>
                      <a:pt x="112" y="244"/>
                    </a:lnTo>
                    <a:lnTo>
                      <a:pt x="85" y="186"/>
                    </a:lnTo>
                    <a:lnTo>
                      <a:pt x="60" y="126"/>
                    </a:lnTo>
                    <a:lnTo>
                      <a:pt x="54" y="89"/>
                    </a:lnTo>
                    <a:lnTo>
                      <a:pt x="51" y="45"/>
                    </a:lnTo>
                    <a:lnTo>
                      <a:pt x="54" y="0"/>
                    </a:lnTo>
                    <a:lnTo>
                      <a:pt x="91" y="34"/>
                    </a:lnTo>
                    <a:lnTo>
                      <a:pt x="120" y="74"/>
                    </a:lnTo>
                    <a:lnTo>
                      <a:pt x="141" y="124"/>
                    </a:lnTo>
                    <a:lnTo>
                      <a:pt x="163" y="189"/>
                    </a:lnTo>
                    <a:lnTo>
                      <a:pt x="174" y="249"/>
                    </a:lnTo>
                  </a:path>
                </a:pathLst>
              </a:custGeom>
              <a:solidFill>
                <a:srgbClr val="9F3F0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381" name="Freeform 21"/>
              <p:cNvSpPr>
                <a:spLocks/>
              </p:cNvSpPr>
              <p:nvPr/>
            </p:nvSpPr>
            <p:spPr bwMode="auto">
              <a:xfrm>
                <a:off x="650" y="2341"/>
                <a:ext cx="123" cy="131"/>
              </a:xfrm>
              <a:custGeom>
                <a:avLst/>
                <a:gdLst>
                  <a:gd name="T0" fmla="*/ 89 w 123"/>
                  <a:gd name="T1" fmla="*/ 1 h 131"/>
                  <a:gd name="T2" fmla="*/ 77 w 123"/>
                  <a:gd name="T3" fmla="*/ 7 h 131"/>
                  <a:gd name="T4" fmla="*/ 65 w 123"/>
                  <a:gd name="T5" fmla="*/ 14 h 131"/>
                  <a:gd name="T6" fmla="*/ 57 w 123"/>
                  <a:gd name="T7" fmla="*/ 28 h 131"/>
                  <a:gd name="T8" fmla="*/ 50 w 123"/>
                  <a:gd name="T9" fmla="*/ 41 h 131"/>
                  <a:gd name="T10" fmla="*/ 44 w 123"/>
                  <a:gd name="T11" fmla="*/ 58 h 131"/>
                  <a:gd name="T12" fmla="*/ 41 w 123"/>
                  <a:gd name="T13" fmla="*/ 73 h 131"/>
                  <a:gd name="T14" fmla="*/ 39 w 123"/>
                  <a:gd name="T15" fmla="*/ 86 h 131"/>
                  <a:gd name="T16" fmla="*/ 31 w 123"/>
                  <a:gd name="T17" fmla="*/ 106 h 131"/>
                  <a:gd name="T18" fmla="*/ 23 w 123"/>
                  <a:gd name="T19" fmla="*/ 116 h 131"/>
                  <a:gd name="T20" fmla="*/ 10 w 123"/>
                  <a:gd name="T21" fmla="*/ 123 h 131"/>
                  <a:gd name="T22" fmla="*/ 0 w 123"/>
                  <a:gd name="T23" fmla="*/ 130 h 131"/>
                  <a:gd name="T24" fmla="*/ 19 w 123"/>
                  <a:gd name="T25" fmla="*/ 127 h 131"/>
                  <a:gd name="T26" fmla="*/ 30 w 123"/>
                  <a:gd name="T27" fmla="*/ 124 h 131"/>
                  <a:gd name="T28" fmla="*/ 43 w 123"/>
                  <a:gd name="T29" fmla="*/ 117 h 131"/>
                  <a:gd name="T30" fmla="*/ 50 w 123"/>
                  <a:gd name="T31" fmla="*/ 99 h 131"/>
                  <a:gd name="T32" fmla="*/ 58 w 123"/>
                  <a:gd name="T33" fmla="*/ 74 h 131"/>
                  <a:gd name="T34" fmla="*/ 63 w 123"/>
                  <a:gd name="T35" fmla="*/ 52 h 131"/>
                  <a:gd name="T36" fmla="*/ 68 w 123"/>
                  <a:gd name="T37" fmla="*/ 43 h 131"/>
                  <a:gd name="T38" fmla="*/ 78 w 123"/>
                  <a:gd name="T39" fmla="*/ 34 h 131"/>
                  <a:gd name="T40" fmla="*/ 90 w 123"/>
                  <a:gd name="T41" fmla="*/ 33 h 131"/>
                  <a:gd name="T42" fmla="*/ 98 w 123"/>
                  <a:gd name="T43" fmla="*/ 33 h 131"/>
                  <a:gd name="T44" fmla="*/ 104 w 123"/>
                  <a:gd name="T45" fmla="*/ 33 h 131"/>
                  <a:gd name="T46" fmla="*/ 113 w 123"/>
                  <a:gd name="T47" fmla="*/ 31 h 131"/>
                  <a:gd name="T48" fmla="*/ 118 w 123"/>
                  <a:gd name="T49" fmla="*/ 28 h 131"/>
                  <a:gd name="T50" fmla="*/ 122 w 123"/>
                  <a:gd name="T51" fmla="*/ 20 h 131"/>
                  <a:gd name="T52" fmla="*/ 121 w 123"/>
                  <a:gd name="T53" fmla="*/ 9 h 131"/>
                  <a:gd name="T54" fmla="*/ 115 w 123"/>
                  <a:gd name="T55" fmla="*/ 4 h 131"/>
                  <a:gd name="T56" fmla="*/ 103 w 123"/>
                  <a:gd name="T57" fmla="*/ 0 h 131"/>
                  <a:gd name="T58" fmla="*/ 89 w 123"/>
                  <a:gd name="T59" fmla="*/ 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3" h="131">
                    <a:moveTo>
                      <a:pt x="89" y="1"/>
                    </a:moveTo>
                    <a:lnTo>
                      <a:pt x="77" y="7"/>
                    </a:lnTo>
                    <a:lnTo>
                      <a:pt x="65" y="14"/>
                    </a:lnTo>
                    <a:lnTo>
                      <a:pt x="57" y="28"/>
                    </a:lnTo>
                    <a:lnTo>
                      <a:pt x="50" y="41"/>
                    </a:lnTo>
                    <a:lnTo>
                      <a:pt x="44" y="58"/>
                    </a:lnTo>
                    <a:lnTo>
                      <a:pt x="41" y="73"/>
                    </a:lnTo>
                    <a:lnTo>
                      <a:pt x="39" y="86"/>
                    </a:lnTo>
                    <a:lnTo>
                      <a:pt x="31" y="106"/>
                    </a:lnTo>
                    <a:lnTo>
                      <a:pt x="23" y="116"/>
                    </a:lnTo>
                    <a:lnTo>
                      <a:pt x="10" y="123"/>
                    </a:lnTo>
                    <a:lnTo>
                      <a:pt x="0" y="130"/>
                    </a:lnTo>
                    <a:lnTo>
                      <a:pt x="19" y="127"/>
                    </a:lnTo>
                    <a:lnTo>
                      <a:pt x="30" y="124"/>
                    </a:lnTo>
                    <a:lnTo>
                      <a:pt x="43" y="117"/>
                    </a:lnTo>
                    <a:lnTo>
                      <a:pt x="50" y="99"/>
                    </a:lnTo>
                    <a:lnTo>
                      <a:pt x="58" y="74"/>
                    </a:lnTo>
                    <a:lnTo>
                      <a:pt x="63" y="52"/>
                    </a:lnTo>
                    <a:lnTo>
                      <a:pt x="68" y="43"/>
                    </a:lnTo>
                    <a:lnTo>
                      <a:pt x="78" y="34"/>
                    </a:lnTo>
                    <a:lnTo>
                      <a:pt x="90" y="33"/>
                    </a:lnTo>
                    <a:lnTo>
                      <a:pt x="98" y="33"/>
                    </a:lnTo>
                    <a:lnTo>
                      <a:pt x="104" y="33"/>
                    </a:lnTo>
                    <a:lnTo>
                      <a:pt x="113" y="31"/>
                    </a:lnTo>
                    <a:lnTo>
                      <a:pt x="118" y="28"/>
                    </a:lnTo>
                    <a:lnTo>
                      <a:pt x="122" y="20"/>
                    </a:lnTo>
                    <a:lnTo>
                      <a:pt x="121" y="9"/>
                    </a:lnTo>
                    <a:lnTo>
                      <a:pt x="115" y="4"/>
                    </a:lnTo>
                    <a:lnTo>
                      <a:pt x="103" y="0"/>
                    </a:lnTo>
                    <a:lnTo>
                      <a:pt x="89" y="1"/>
                    </a:lnTo>
                  </a:path>
                </a:pathLst>
              </a:custGeom>
              <a:solidFill>
                <a:srgbClr val="BF7F1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382" name="Freeform 22"/>
              <p:cNvSpPr>
                <a:spLocks/>
              </p:cNvSpPr>
              <p:nvPr/>
            </p:nvSpPr>
            <p:spPr bwMode="auto">
              <a:xfrm>
                <a:off x="574" y="2489"/>
                <a:ext cx="159" cy="151"/>
              </a:xfrm>
              <a:custGeom>
                <a:avLst/>
                <a:gdLst>
                  <a:gd name="T0" fmla="*/ 39 w 159"/>
                  <a:gd name="T1" fmla="*/ 0 h 151"/>
                  <a:gd name="T2" fmla="*/ 45 w 159"/>
                  <a:gd name="T3" fmla="*/ 7 h 151"/>
                  <a:gd name="T4" fmla="*/ 51 w 159"/>
                  <a:gd name="T5" fmla="*/ 12 h 151"/>
                  <a:gd name="T6" fmla="*/ 55 w 159"/>
                  <a:gd name="T7" fmla="*/ 17 h 151"/>
                  <a:gd name="T8" fmla="*/ 57 w 159"/>
                  <a:gd name="T9" fmla="*/ 21 h 151"/>
                  <a:gd name="T10" fmla="*/ 60 w 159"/>
                  <a:gd name="T11" fmla="*/ 28 h 151"/>
                  <a:gd name="T12" fmla="*/ 60 w 159"/>
                  <a:gd name="T13" fmla="*/ 32 h 151"/>
                  <a:gd name="T14" fmla="*/ 61 w 159"/>
                  <a:gd name="T15" fmla="*/ 37 h 151"/>
                  <a:gd name="T16" fmla="*/ 61 w 159"/>
                  <a:gd name="T17" fmla="*/ 40 h 151"/>
                  <a:gd name="T18" fmla="*/ 64 w 159"/>
                  <a:gd name="T19" fmla="*/ 44 h 151"/>
                  <a:gd name="T20" fmla="*/ 70 w 159"/>
                  <a:gd name="T21" fmla="*/ 46 h 151"/>
                  <a:gd name="T22" fmla="*/ 77 w 159"/>
                  <a:gd name="T23" fmla="*/ 43 h 151"/>
                  <a:gd name="T24" fmla="*/ 85 w 159"/>
                  <a:gd name="T25" fmla="*/ 39 h 151"/>
                  <a:gd name="T26" fmla="*/ 91 w 159"/>
                  <a:gd name="T27" fmla="*/ 33 h 151"/>
                  <a:gd name="T28" fmla="*/ 96 w 159"/>
                  <a:gd name="T29" fmla="*/ 26 h 151"/>
                  <a:gd name="T30" fmla="*/ 102 w 159"/>
                  <a:gd name="T31" fmla="*/ 19 h 151"/>
                  <a:gd name="T32" fmla="*/ 109 w 159"/>
                  <a:gd name="T33" fmla="*/ 16 h 151"/>
                  <a:gd name="T34" fmla="*/ 116 w 159"/>
                  <a:gd name="T35" fmla="*/ 13 h 151"/>
                  <a:gd name="T36" fmla="*/ 126 w 159"/>
                  <a:gd name="T37" fmla="*/ 14 h 151"/>
                  <a:gd name="T38" fmla="*/ 135 w 159"/>
                  <a:gd name="T39" fmla="*/ 16 h 151"/>
                  <a:gd name="T40" fmla="*/ 144 w 159"/>
                  <a:gd name="T41" fmla="*/ 21 h 151"/>
                  <a:gd name="T42" fmla="*/ 149 w 159"/>
                  <a:gd name="T43" fmla="*/ 28 h 151"/>
                  <a:gd name="T44" fmla="*/ 152 w 159"/>
                  <a:gd name="T45" fmla="*/ 32 h 151"/>
                  <a:gd name="T46" fmla="*/ 156 w 159"/>
                  <a:gd name="T47" fmla="*/ 41 h 151"/>
                  <a:gd name="T48" fmla="*/ 157 w 159"/>
                  <a:gd name="T49" fmla="*/ 50 h 151"/>
                  <a:gd name="T50" fmla="*/ 158 w 159"/>
                  <a:gd name="T51" fmla="*/ 58 h 151"/>
                  <a:gd name="T52" fmla="*/ 158 w 159"/>
                  <a:gd name="T53" fmla="*/ 66 h 151"/>
                  <a:gd name="T54" fmla="*/ 146 w 159"/>
                  <a:gd name="T55" fmla="*/ 77 h 151"/>
                  <a:gd name="T56" fmla="*/ 124 w 159"/>
                  <a:gd name="T57" fmla="*/ 90 h 151"/>
                  <a:gd name="T58" fmla="*/ 112 w 159"/>
                  <a:gd name="T59" fmla="*/ 103 h 151"/>
                  <a:gd name="T60" fmla="*/ 104 w 159"/>
                  <a:gd name="T61" fmla="*/ 122 h 151"/>
                  <a:gd name="T62" fmla="*/ 99 w 159"/>
                  <a:gd name="T63" fmla="*/ 140 h 151"/>
                  <a:gd name="T64" fmla="*/ 94 w 159"/>
                  <a:gd name="T65" fmla="*/ 146 h 151"/>
                  <a:gd name="T66" fmla="*/ 87 w 159"/>
                  <a:gd name="T67" fmla="*/ 147 h 151"/>
                  <a:gd name="T68" fmla="*/ 76 w 159"/>
                  <a:gd name="T69" fmla="*/ 141 h 151"/>
                  <a:gd name="T70" fmla="*/ 69 w 159"/>
                  <a:gd name="T71" fmla="*/ 132 h 151"/>
                  <a:gd name="T72" fmla="*/ 64 w 159"/>
                  <a:gd name="T73" fmla="*/ 133 h 151"/>
                  <a:gd name="T74" fmla="*/ 57 w 159"/>
                  <a:gd name="T75" fmla="*/ 141 h 151"/>
                  <a:gd name="T76" fmla="*/ 51 w 159"/>
                  <a:gd name="T77" fmla="*/ 148 h 151"/>
                  <a:gd name="T78" fmla="*/ 44 w 159"/>
                  <a:gd name="T79" fmla="*/ 150 h 151"/>
                  <a:gd name="T80" fmla="*/ 39 w 159"/>
                  <a:gd name="T81" fmla="*/ 150 h 151"/>
                  <a:gd name="T82" fmla="*/ 32 w 159"/>
                  <a:gd name="T83" fmla="*/ 146 h 151"/>
                  <a:gd name="T84" fmla="*/ 29 w 159"/>
                  <a:gd name="T85" fmla="*/ 138 h 151"/>
                  <a:gd name="T86" fmla="*/ 20 w 159"/>
                  <a:gd name="T87" fmla="*/ 138 h 151"/>
                  <a:gd name="T88" fmla="*/ 12 w 159"/>
                  <a:gd name="T89" fmla="*/ 138 h 151"/>
                  <a:gd name="T90" fmla="*/ 7 w 159"/>
                  <a:gd name="T91" fmla="*/ 134 h 151"/>
                  <a:gd name="T92" fmla="*/ 3 w 159"/>
                  <a:gd name="T93" fmla="*/ 130 h 151"/>
                  <a:gd name="T94" fmla="*/ 1 w 159"/>
                  <a:gd name="T95" fmla="*/ 123 h 151"/>
                  <a:gd name="T96" fmla="*/ 0 w 159"/>
                  <a:gd name="T97" fmla="*/ 116 h 151"/>
                  <a:gd name="T98" fmla="*/ 2 w 159"/>
                  <a:gd name="T99" fmla="*/ 110 h 151"/>
                  <a:gd name="T100" fmla="*/ 4 w 159"/>
                  <a:gd name="T101" fmla="*/ 106 h 151"/>
                  <a:gd name="T102" fmla="*/ 9 w 159"/>
                  <a:gd name="T103" fmla="*/ 100 h 151"/>
                  <a:gd name="T104" fmla="*/ 12 w 159"/>
                  <a:gd name="T105" fmla="*/ 91 h 151"/>
                  <a:gd name="T106" fmla="*/ 13 w 159"/>
                  <a:gd name="T107" fmla="*/ 86 h 151"/>
                  <a:gd name="T108" fmla="*/ 14 w 159"/>
                  <a:gd name="T109" fmla="*/ 78 h 151"/>
                  <a:gd name="T110" fmla="*/ 14 w 159"/>
                  <a:gd name="T111" fmla="*/ 70 h 151"/>
                  <a:gd name="T112" fmla="*/ 12 w 159"/>
                  <a:gd name="T113" fmla="*/ 61 h 151"/>
                  <a:gd name="T114" fmla="*/ 6 w 159"/>
                  <a:gd name="T115" fmla="*/ 56 h 151"/>
                  <a:gd name="T116" fmla="*/ 3 w 159"/>
                  <a:gd name="T117" fmla="*/ 46 h 151"/>
                  <a:gd name="T118" fmla="*/ 6 w 159"/>
                  <a:gd name="T119" fmla="*/ 34 h 151"/>
                  <a:gd name="T120" fmla="*/ 19 w 159"/>
                  <a:gd name="T121" fmla="*/ 19 h 151"/>
                  <a:gd name="T122" fmla="*/ 39 w 159"/>
                  <a:gd name="T12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9" h="151">
                    <a:moveTo>
                      <a:pt x="39" y="0"/>
                    </a:moveTo>
                    <a:lnTo>
                      <a:pt x="45" y="7"/>
                    </a:lnTo>
                    <a:lnTo>
                      <a:pt x="51" y="12"/>
                    </a:lnTo>
                    <a:lnTo>
                      <a:pt x="55" y="17"/>
                    </a:lnTo>
                    <a:lnTo>
                      <a:pt x="57" y="21"/>
                    </a:lnTo>
                    <a:lnTo>
                      <a:pt x="60" y="28"/>
                    </a:lnTo>
                    <a:lnTo>
                      <a:pt x="60" y="32"/>
                    </a:lnTo>
                    <a:lnTo>
                      <a:pt x="61" y="37"/>
                    </a:lnTo>
                    <a:lnTo>
                      <a:pt x="61" y="40"/>
                    </a:lnTo>
                    <a:lnTo>
                      <a:pt x="64" y="44"/>
                    </a:lnTo>
                    <a:lnTo>
                      <a:pt x="70" y="46"/>
                    </a:lnTo>
                    <a:lnTo>
                      <a:pt x="77" y="43"/>
                    </a:lnTo>
                    <a:lnTo>
                      <a:pt x="85" y="39"/>
                    </a:lnTo>
                    <a:lnTo>
                      <a:pt x="91" y="33"/>
                    </a:lnTo>
                    <a:lnTo>
                      <a:pt x="96" y="26"/>
                    </a:lnTo>
                    <a:lnTo>
                      <a:pt x="102" y="19"/>
                    </a:lnTo>
                    <a:lnTo>
                      <a:pt x="109" y="16"/>
                    </a:lnTo>
                    <a:lnTo>
                      <a:pt x="116" y="13"/>
                    </a:lnTo>
                    <a:lnTo>
                      <a:pt x="126" y="14"/>
                    </a:lnTo>
                    <a:lnTo>
                      <a:pt x="135" y="16"/>
                    </a:lnTo>
                    <a:lnTo>
                      <a:pt x="144" y="21"/>
                    </a:lnTo>
                    <a:lnTo>
                      <a:pt x="149" y="28"/>
                    </a:lnTo>
                    <a:lnTo>
                      <a:pt x="152" y="32"/>
                    </a:lnTo>
                    <a:lnTo>
                      <a:pt x="156" y="41"/>
                    </a:lnTo>
                    <a:lnTo>
                      <a:pt x="157" y="50"/>
                    </a:lnTo>
                    <a:lnTo>
                      <a:pt x="158" y="58"/>
                    </a:lnTo>
                    <a:lnTo>
                      <a:pt x="158" y="66"/>
                    </a:lnTo>
                    <a:lnTo>
                      <a:pt x="146" y="77"/>
                    </a:lnTo>
                    <a:lnTo>
                      <a:pt x="124" y="90"/>
                    </a:lnTo>
                    <a:lnTo>
                      <a:pt x="112" y="103"/>
                    </a:lnTo>
                    <a:lnTo>
                      <a:pt x="104" y="122"/>
                    </a:lnTo>
                    <a:lnTo>
                      <a:pt x="99" y="140"/>
                    </a:lnTo>
                    <a:lnTo>
                      <a:pt x="94" y="146"/>
                    </a:lnTo>
                    <a:lnTo>
                      <a:pt x="87" y="147"/>
                    </a:lnTo>
                    <a:lnTo>
                      <a:pt x="76" y="141"/>
                    </a:lnTo>
                    <a:lnTo>
                      <a:pt x="69" y="132"/>
                    </a:lnTo>
                    <a:lnTo>
                      <a:pt x="64" y="133"/>
                    </a:lnTo>
                    <a:lnTo>
                      <a:pt x="57" y="141"/>
                    </a:lnTo>
                    <a:lnTo>
                      <a:pt x="51" y="148"/>
                    </a:lnTo>
                    <a:lnTo>
                      <a:pt x="44" y="150"/>
                    </a:lnTo>
                    <a:lnTo>
                      <a:pt x="39" y="150"/>
                    </a:lnTo>
                    <a:lnTo>
                      <a:pt x="32" y="146"/>
                    </a:lnTo>
                    <a:lnTo>
                      <a:pt x="29" y="138"/>
                    </a:lnTo>
                    <a:lnTo>
                      <a:pt x="20" y="138"/>
                    </a:lnTo>
                    <a:lnTo>
                      <a:pt x="12" y="138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3"/>
                    </a:lnTo>
                    <a:lnTo>
                      <a:pt x="0" y="116"/>
                    </a:lnTo>
                    <a:lnTo>
                      <a:pt x="2" y="110"/>
                    </a:lnTo>
                    <a:lnTo>
                      <a:pt x="4" y="106"/>
                    </a:lnTo>
                    <a:lnTo>
                      <a:pt x="9" y="100"/>
                    </a:lnTo>
                    <a:lnTo>
                      <a:pt x="12" y="91"/>
                    </a:lnTo>
                    <a:lnTo>
                      <a:pt x="13" y="86"/>
                    </a:lnTo>
                    <a:lnTo>
                      <a:pt x="14" y="78"/>
                    </a:lnTo>
                    <a:lnTo>
                      <a:pt x="14" y="70"/>
                    </a:lnTo>
                    <a:lnTo>
                      <a:pt x="12" y="61"/>
                    </a:lnTo>
                    <a:lnTo>
                      <a:pt x="6" y="56"/>
                    </a:lnTo>
                    <a:lnTo>
                      <a:pt x="3" y="46"/>
                    </a:lnTo>
                    <a:lnTo>
                      <a:pt x="6" y="34"/>
                    </a:lnTo>
                    <a:lnTo>
                      <a:pt x="19" y="19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BF7F1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383" name="Freeform 23"/>
              <p:cNvSpPr>
                <a:spLocks/>
              </p:cNvSpPr>
              <p:nvPr/>
            </p:nvSpPr>
            <p:spPr bwMode="auto">
              <a:xfrm>
                <a:off x="603" y="2532"/>
                <a:ext cx="19" cy="27"/>
              </a:xfrm>
              <a:custGeom>
                <a:avLst/>
                <a:gdLst>
                  <a:gd name="T0" fmla="*/ 0 w 19"/>
                  <a:gd name="T1" fmla="*/ 0 h 27"/>
                  <a:gd name="T2" fmla="*/ 8 w 19"/>
                  <a:gd name="T3" fmla="*/ 1 h 27"/>
                  <a:gd name="T4" fmla="*/ 13 w 19"/>
                  <a:gd name="T5" fmla="*/ 4 h 27"/>
                  <a:gd name="T6" fmla="*/ 18 w 19"/>
                  <a:gd name="T7" fmla="*/ 9 h 27"/>
                  <a:gd name="T8" fmla="*/ 18 w 19"/>
                  <a:gd name="T9" fmla="*/ 12 h 27"/>
                  <a:gd name="T10" fmla="*/ 18 w 19"/>
                  <a:gd name="T11" fmla="*/ 16 h 27"/>
                  <a:gd name="T12" fmla="*/ 15 w 19"/>
                  <a:gd name="T13" fmla="*/ 21 h 27"/>
                  <a:gd name="T14" fmla="*/ 3 w 19"/>
                  <a:gd name="T15" fmla="*/ 26 h 27"/>
                  <a:gd name="T16" fmla="*/ 10 w 19"/>
                  <a:gd name="T17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7">
                    <a:moveTo>
                      <a:pt x="0" y="0"/>
                    </a:moveTo>
                    <a:lnTo>
                      <a:pt x="8" y="1"/>
                    </a:lnTo>
                    <a:lnTo>
                      <a:pt x="13" y="4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5" y="21"/>
                    </a:lnTo>
                    <a:lnTo>
                      <a:pt x="3" y="26"/>
                    </a:lnTo>
                    <a:lnTo>
                      <a:pt x="10" y="22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384" name="Freeform 24"/>
              <p:cNvSpPr>
                <a:spLocks/>
              </p:cNvSpPr>
              <p:nvPr/>
            </p:nvSpPr>
            <p:spPr bwMode="auto">
              <a:xfrm>
                <a:off x="602" y="2546"/>
                <a:ext cx="97" cy="78"/>
              </a:xfrm>
              <a:custGeom>
                <a:avLst/>
                <a:gdLst>
                  <a:gd name="T0" fmla="*/ 0 w 97"/>
                  <a:gd name="T1" fmla="*/ 77 h 78"/>
                  <a:gd name="T2" fmla="*/ 9 w 97"/>
                  <a:gd name="T3" fmla="*/ 73 h 78"/>
                  <a:gd name="T4" fmla="*/ 16 w 97"/>
                  <a:gd name="T5" fmla="*/ 66 h 78"/>
                  <a:gd name="T6" fmla="*/ 21 w 97"/>
                  <a:gd name="T7" fmla="*/ 59 h 78"/>
                  <a:gd name="T8" fmla="*/ 32 w 97"/>
                  <a:gd name="T9" fmla="*/ 50 h 78"/>
                  <a:gd name="T10" fmla="*/ 39 w 97"/>
                  <a:gd name="T11" fmla="*/ 46 h 78"/>
                  <a:gd name="T12" fmla="*/ 47 w 97"/>
                  <a:gd name="T13" fmla="*/ 42 h 78"/>
                  <a:gd name="T14" fmla="*/ 56 w 97"/>
                  <a:gd name="T15" fmla="*/ 36 h 78"/>
                  <a:gd name="T16" fmla="*/ 63 w 97"/>
                  <a:gd name="T17" fmla="*/ 26 h 78"/>
                  <a:gd name="T18" fmla="*/ 69 w 97"/>
                  <a:gd name="T19" fmla="*/ 15 h 78"/>
                  <a:gd name="T20" fmla="*/ 73 w 97"/>
                  <a:gd name="T21" fmla="*/ 9 h 78"/>
                  <a:gd name="T22" fmla="*/ 81 w 97"/>
                  <a:gd name="T23" fmla="*/ 4 h 78"/>
                  <a:gd name="T24" fmla="*/ 92 w 97"/>
                  <a:gd name="T25" fmla="*/ 1 h 78"/>
                  <a:gd name="T26" fmla="*/ 96 w 97"/>
                  <a:gd name="T2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78">
                    <a:moveTo>
                      <a:pt x="0" y="77"/>
                    </a:moveTo>
                    <a:lnTo>
                      <a:pt x="9" y="73"/>
                    </a:lnTo>
                    <a:lnTo>
                      <a:pt x="16" y="66"/>
                    </a:lnTo>
                    <a:lnTo>
                      <a:pt x="21" y="59"/>
                    </a:lnTo>
                    <a:lnTo>
                      <a:pt x="32" y="50"/>
                    </a:lnTo>
                    <a:lnTo>
                      <a:pt x="39" y="46"/>
                    </a:lnTo>
                    <a:lnTo>
                      <a:pt x="47" y="42"/>
                    </a:lnTo>
                    <a:lnTo>
                      <a:pt x="56" y="36"/>
                    </a:lnTo>
                    <a:lnTo>
                      <a:pt x="63" y="26"/>
                    </a:lnTo>
                    <a:lnTo>
                      <a:pt x="69" y="15"/>
                    </a:lnTo>
                    <a:lnTo>
                      <a:pt x="73" y="9"/>
                    </a:lnTo>
                    <a:lnTo>
                      <a:pt x="81" y="4"/>
                    </a:lnTo>
                    <a:lnTo>
                      <a:pt x="92" y="1"/>
                    </a:lnTo>
                    <a:lnTo>
                      <a:pt x="96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385" name="Freeform 25"/>
              <p:cNvSpPr>
                <a:spLocks/>
              </p:cNvSpPr>
              <p:nvPr/>
            </p:nvSpPr>
            <p:spPr bwMode="auto">
              <a:xfrm>
                <a:off x="642" y="2601"/>
                <a:ext cx="19" cy="19"/>
              </a:xfrm>
              <a:custGeom>
                <a:avLst/>
                <a:gdLst>
                  <a:gd name="T0" fmla="*/ 0 w 19"/>
                  <a:gd name="T1" fmla="*/ 18 h 19"/>
                  <a:gd name="T2" fmla="*/ 2 w 19"/>
                  <a:gd name="T3" fmla="*/ 14 h 19"/>
                  <a:gd name="T4" fmla="*/ 4 w 19"/>
                  <a:gd name="T5" fmla="*/ 10 h 19"/>
                  <a:gd name="T6" fmla="*/ 8 w 19"/>
                  <a:gd name="T7" fmla="*/ 7 h 19"/>
                  <a:gd name="T8" fmla="*/ 12 w 19"/>
                  <a:gd name="T9" fmla="*/ 6 h 19"/>
                  <a:gd name="T10" fmla="*/ 16 w 19"/>
                  <a:gd name="T11" fmla="*/ 4 h 19"/>
                  <a:gd name="T12" fmla="*/ 18 w 19"/>
                  <a:gd name="T13" fmla="*/ 1 h 19"/>
                  <a:gd name="T14" fmla="*/ 18 w 1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9">
                    <a:moveTo>
                      <a:pt x="0" y="18"/>
                    </a:moveTo>
                    <a:lnTo>
                      <a:pt x="2" y="14"/>
                    </a:lnTo>
                    <a:lnTo>
                      <a:pt x="4" y="10"/>
                    </a:lnTo>
                    <a:lnTo>
                      <a:pt x="8" y="7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18" y="1"/>
                    </a:lnTo>
                    <a:lnTo>
                      <a:pt x="18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386" name="Freeform 26"/>
              <p:cNvSpPr>
                <a:spLocks/>
              </p:cNvSpPr>
              <p:nvPr/>
            </p:nvSpPr>
            <p:spPr bwMode="auto">
              <a:xfrm>
                <a:off x="660" y="2087"/>
                <a:ext cx="89" cy="219"/>
              </a:xfrm>
              <a:custGeom>
                <a:avLst/>
                <a:gdLst>
                  <a:gd name="T0" fmla="*/ 2 w 89"/>
                  <a:gd name="T1" fmla="*/ 0 h 219"/>
                  <a:gd name="T2" fmla="*/ 2 w 89"/>
                  <a:gd name="T3" fmla="*/ 22 h 219"/>
                  <a:gd name="T4" fmla="*/ 0 w 89"/>
                  <a:gd name="T5" fmla="*/ 48 h 219"/>
                  <a:gd name="T6" fmla="*/ 3 w 89"/>
                  <a:gd name="T7" fmla="*/ 77 h 219"/>
                  <a:gd name="T8" fmla="*/ 8 w 89"/>
                  <a:gd name="T9" fmla="*/ 104 h 219"/>
                  <a:gd name="T10" fmla="*/ 18 w 89"/>
                  <a:gd name="T11" fmla="*/ 129 h 219"/>
                  <a:gd name="T12" fmla="*/ 29 w 89"/>
                  <a:gd name="T13" fmla="*/ 153 h 219"/>
                  <a:gd name="T14" fmla="*/ 47 w 89"/>
                  <a:gd name="T15" fmla="*/ 174 h 219"/>
                  <a:gd name="T16" fmla="*/ 66 w 89"/>
                  <a:gd name="T17" fmla="*/ 198 h 219"/>
                  <a:gd name="T18" fmla="*/ 82 w 89"/>
                  <a:gd name="T19" fmla="*/ 218 h 219"/>
                  <a:gd name="T20" fmla="*/ 86 w 89"/>
                  <a:gd name="T21" fmla="*/ 194 h 219"/>
                  <a:gd name="T22" fmla="*/ 88 w 89"/>
                  <a:gd name="T23" fmla="*/ 158 h 219"/>
                  <a:gd name="T24" fmla="*/ 84 w 89"/>
                  <a:gd name="T25" fmla="*/ 133 h 219"/>
                  <a:gd name="T26" fmla="*/ 74 w 89"/>
                  <a:gd name="T27" fmla="*/ 103 h 219"/>
                  <a:gd name="T28" fmla="*/ 60 w 89"/>
                  <a:gd name="T29" fmla="*/ 72 h 219"/>
                  <a:gd name="T30" fmla="*/ 41 w 89"/>
                  <a:gd name="T31" fmla="*/ 43 h 219"/>
                  <a:gd name="T32" fmla="*/ 26 w 89"/>
                  <a:gd name="T33" fmla="*/ 23 h 219"/>
                  <a:gd name="T34" fmla="*/ 2 w 89"/>
                  <a:gd name="T3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" h="219">
                    <a:moveTo>
                      <a:pt x="2" y="0"/>
                    </a:moveTo>
                    <a:lnTo>
                      <a:pt x="2" y="22"/>
                    </a:lnTo>
                    <a:lnTo>
                      <a:pt x="0" y="48"/>
                    </a:lnTo>
                    <a:lnTo>
                      <a:pt x="3" y="77"/>
                    </a:lnTo>
                    <a:lnTo>
                      <a:pt x="8" y="104"/>
                    </a:lnTo>
                    <a:lnTo>
                      <a:pt x="18" y="129"/>
                    </a:lnTo>
                    <a:lnTo>
                      <a:pt x="29" y="153"/>
                    </a:lnTo>
                    <a:lnTo>
                      <a:pt x="47" y="174"/>
                    </a:lnTo>
                    <a:lnTo>
                      <a:pt x="66" y="198"/>
                    </a:lnTo>
                    <a:lnTo>
                      <a:pt x="82" y="218"/>
                    </a:lnTo>
                    <a:lnTo>
                      <a:pt x="86" y="194"/>
                    </a:lnTo>
                    <a:lnTo>
                      <a:pt x="88" y="158"/>
                    </a:lnTo>
                    <a:lnTo>
                      <a:pt x="84" y="133"/>
                    </a:lnTo>
                    <a:lnTo>
                      <a:pt x="74" y="103"/>
                    </a:lnTo>
                    <a:lnTo>
                      <a:pt x="60" y="72"/>
                    </a:lnTo>
                    <a:lnTo>
                      <a:pt x="41" y="43"/>
                    </a:lnTo>
                    <a:lnTo>
                      <a:pt x="26" y="2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F7F5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387" name="Freeform 27"/>
              <p:cNvSpPr>
                <a:spLocks/>
              </p:cNvSpPr>
              <p:nvPr/>
            </p:nvSpPr>
            <p:spPr bwMode="auto">
              <a:xfrm>
                <a:off x="642" y="2304"/>
                <a:ext cx="81" cy="93"/>
              </a:xfrm>
              <a:custGeom>
                <a:avLst/>
                <a:gdLst>
                  <a:gd name="T0" fmla="*/ 19 w 81"/>
                  <a:gd name="T1" fmla="*/ 92 h 93"/>
                  <a:gd name="T2" fmla="*/ 0 w 81"/>
                  <a:gd name="T3" fmla="*/ 92 h 93"/>
                  <a:gd name="T4" fmla="*/ 22 w 81"/>
                  <a:gd name="T5" fmla="*/ 69 h 93"/>
                  <a:gd name="T6" fmla="*/ 3 w 81"/>
                  <a:gd name="T7" fmla="*/ 77 h 93"/>
                  <a:gd name="T8" fmla="*/ 31 w 81"/>
                  <a:gd name="T9" fmla="*/ 54 h 93"/>
                  <a:gd name="T10" fmla="*/ 7 w 81"/>
                  <a:gd name="T11" fmla="*/ 60 h 93"/>
                  <a:gd name="T12" fmla="*/ 38 w 81"/>
                  <a:gd name="T13" fmla="*/ 37 h 93"/>
                  <a:gd name="T14" fmla="*/ 6 w 81"/>
                  <a:gd name="T15" fmla="*/ 43 h 93"/>
                  <a:gd name="T16" fmla="*/ 18 w 81"/>
                  <a:gd name="T17" fmla="*/ 30 h 93"/>
                  <a:gd name="T18" fmla="*/ 31 w 81"/>
                  <a:gd name="T19" fmla="*/ 16 h 93"/>
                  <a:gd name="T20" fmla="*/ 48 w 81"/>
                  <a:gd name="T21" fmla="*/ 7 h 93"/>
                  <a:gd name="T22" fmla="*/ 70 w 81"/>
                  <a:gd name="T23" fmla="*/ 0 h 93"/>
                  <a:gd name="T24" fmla="*/ 80 w 81"/>
                  <a:gd name="T2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93">
                    <a:moveTo>
                      <a:pt x="19" y="92"/>
                    </a:moveTo>
                    <a:lnTo>
                      <a:pt x="0" y="92"/>
                    </a:lnTo>
                    <a:lnTo>
                      <a:pt x="22" y="69"/>
                    </a:lnTo>
                    <a:lnTo>
                      <a:pt x="3" y="77"/>
                    </a:lnTo>
                    <a:lnTo>
                      <a:pt x="31" y="54"/>
                    </a:lnTo>
                    <a:lnTo>
                      <a:pt x="7" y="60"/>
                    </a:lnTo>
                    <a:lnTo>
                      <a:pt x="38" y="37"/>
                    </a:lnTo>
                    <a:lnTo>
                      <a:pt x="6" y="43"/>
                    </a:lnTo>
                    <a:lnTo>
                      <a:pt x="18" y="30"/>
                    </a:lnTo>
                    <a:lnTo>
                      <a:pt x="31" y="16"/>
                    </a:lnTo>
                    <a:lnTo>
                      <a:pt x="48" y="7"/>
                    </a:lnTo>
                    <a:lnTo>
                      <a:pt x="70" y="0"/>
                    </a:lnTo>
                    <a:lnTo>
                      <a:pt x="80" y="0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388" name="Freeform 28"/>
              <p:cNvSpPr>
                <a:spLocks/>
              </p:cNvSpPr>
              <p:nvPr/>
            </p:nvSpPr>
            <p:spPr bwMode="auto">
              <a:xfrm>
                <a:off x="750" y="2281"/>
                <a:ext cx="344" cy="247"/>
              </a:xfrm>
              <a:custGeom>
                <a:avLst/>
                <a:gdLst>
                  <a:gd name="T0" fmla="*/ 0 w 344"/>
                  <a:gd name="T1" fmla="*/ 9 h 247"/>
                  <a:gd name="T2" fmla="*/ 19 w 344"/>
                  <a:gd name="T3" fmla="*/ 1 h 247"/>
                  <a:gd name="T4" fmla="*/ 32 w 344"/>
                  <a:gd name="T5" fmla="*/ 0 h 247"/>
                  <a:gd name="T6" fmla="*/ 50 w 344"/>
                  <a:gd name="T7" fmla="*/ 4 h 247"/>
                  <a:gd name="T8" fmla="*/ 56 w 344"/>
                  <a:gd name="T9" fmla="*/ 12 h 247"/>
                  <a:gd name="T10" fmla="*/ 41 w 344"/>
                  <a:gd name="T11" fmla="*/ 15 h 247"/>
                  <a:gd name="T12" fmla="*/ 25 w 344"/>
                  <a:gd name="T13" fmla="*/ 26 h 247"/>
                  <a:gd name="T14" fmla="*/ 59 w 344"/>
                  <a:gd name="T15" fmla="*/ 18 h 247"/>
                  <a:gd name="T16" fmla="*/ 82 w 344"/>
                  <a:gd name="T17" fmla="*/ 14 h 247"/>
                  <a:gd name="T18" fmla="*/ 63 w 344"/>
                  <a:gd name="T19" fmla="*/ 29 h 247"/>
                  <a:gd name="T20" fmla="*/ 92 w 344"/>
                  <a:gd name="T21" fmla="*/ 22 h 247"/>
                  <a:gd name="T22" fmla="*/ 110 w 344"/>
                  <a:gd name="T23" fmla="*/ 22 h 247"/>
                  <a:gd name="T24" fmla="*/ 91 w 344"/>
                  <a:gd name="T25" fmla="*/ 32 h 247"/>
                  <a:gd name="T26" fmla="*/ 84 w 344"/>
                  <a:gd name="T27" fmla="*/ 39 h 247"/>
                  <a:gd name="T28" fmla="*/ 117 w 344"/>
                  <a:gd name="T29" fmla="*/ 34 h 247"/>
                  <a:gd name="T30" fmla="*/ 132 w 344"/>
                  <a:gd name="T31" fmla="*/ 34 h 247"/>
                  <a:gd name="T32" fmla="*/ 115 w 344"/>
                  <a:gd name="T33" fmla="*/ 45 h 247"/>
                  <a:gd name="T34" fmla="*/ 112 w 344"/>
                  <a:gd name="T35" fmla="*/ 50 h 247"/>
                  <a:gd name="T36" fmla="*/ 153 w 344"/>
                  <a:gd name="T37" fmla="*/ 47 h 247"/>
                  <a:gd name="T38" fmla="*/ 142 w 344"/>
                  <a:gd name="T39" fmla="*/ 58 h 247"/>
                  <a:gd name="T40" fmla="*/ 175 w 344"/>
                  <a:gd name="T41" fmla="*/ 65 h 247"/>
                  <a:gd name="T42" fmla="*/ 189 w 344"/>
                  <a:gd name="T43" fmla="*/ 73 h 247"/>
                  <a:gd name="T44" fmla="*/ 167 w 344"/>
                  <a:gd name="T45" fmla="*/ 73 h 247"/>
                  <a:gd name="T46" fmla="*/ 198 w 344"/>
                  <a:gd name="T47" fmla="*/ 87 h 247"/>
                  <a:gd name="T48" fmla="*/ 211 w 344"/>
                  <a:gd name="T49" fmla="*/ 101 h 247"/>
                  <a:gd name="T50" fmla="*/ 194 w 344"/>
                  <a:gd name="T51" fmla="*/ 99 h 247"/>
                  <a:gd name="T52" fmla="*/ 179 w 344"/>
                  <a:gd name="T53" fmla="*/ 96 h 247"/>
                  <a:gd name="T54" fmla="*/ 218 w 344"/>
                  <a:gd name="T55" fmla="*/ 118 h 247"/>
                  <a:gd name="T56" fmla="*/ 233 w 344"/>
                  <a:gd name="T57" fmla="*/ 130 h 247"/>
                  <a:gd name="T58" fmla="*/ 206 w 344"/>
                  <a:gd name="T59" fmla="*/ 126 h 247"/>
                  <a:gd name="T60" fmla="*/ 200 w 344"/>
                  <a:gd name="T61" fmla="*/ 128 h 247"/>
                  <a:gd name="T62" fmla="*/ 191 w 344"/>
                  <a:gd name="T63" fmla="*/ 128 h 247"/>
                  <a:gd name="T64" fmla="*/ 241 w 344"/>
                  <a:gd name="T65" fmla="*/ 143 h 247"/>
                  <a:gd name="T66" fmla="*/ 254 w 344"/>
                  <a:gd name="T67" fmla="*/ 151 h 247"/>
                  <a:gd name="T68" fmla="*/ 229 w 344"/>
                  <a:gd name="T69" fmla="*/ 149 h 247"/>
                  <a:gd name="T70" fmla="*/ 210 w 344"/>
                  <a:gd name="T71" fmla="*/ 152 h 247"/>
                  <a:gd name="T72" fmla="*/ 200 w 344"/>
                  <a:gd name="T73" fmla="*/ 158 h 247"/>
                  <a:gd name="T74" fmla="*/ 241 w 344"/>
                  <a:gd name="T75" fmla="*/ 162 h 247"/>
                  <a:gd name="T76" fmla="*/ 260 w 344"/>
                  <a:gd name="T77" fmla="*/ 167 h 247"/>
                  <a:gd name="T78" fmla="*/ 274 w 344"/>
                  <a:gd name="T79" fmla="*/ 172 h 247"/>
                  <a:gd name="T80" fmla="*/ 257 w 344"/>
                  <a:gd name="T81" fmla="*/ 182 h 247"/>
                  <a:gd name="T82" fmla="*/ 251 w 344"/>
                  <a:gd name="T83" fmla="*/ 186 h 247"/>
                  <a:gd name="T84" fmla="*/ 288 w 344"/>
                  <a:gd name="T85" fmla="*/ 192 h 247"/>
                  <a:gd name="T86" fmla="*/ 298 w 344"/>
                  <a:gd name="T87" fmla="*/ 196 h 247"/>
                  <a:gd name="T88" fmla="*/ 287 w 344"/>
                  <a:gd name="T89" fmla="*/ 201 h 247"/>
                  <a:gd name="T90" fmla="*/ 285 w 344"/>
                  <a:gd name="T91" fmla="*/ 205 h 247"/>
                  <a:gd name="T92" fmla="*/ 306 w 344"/>
                  <a:gd name="T93" fmla="*/ 213 h 247"/>
                  <a:gd name="T94" fmla="*/ 325 w 344"/>
                  <a:gd name="T95" fmla="*/ 218 h 247"/>
                  <a:gd name="T96" fmla="*/ 313 w 344"/>
                  <a:gd name="T97" fmla="*/ 224 h 247"/>
                  <a:gd name="T98" fmla="*/ 339 w 344"/>
                  <a:gd name="T99" fmla="*/ 240 h 247"/>
                  <a:gd name="T100" fmla="*/ 343 w 344"/>
                  <a:gd name="T101" fmla="*/ 24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" h="247">
                    <a:moveTo>
                      <a:pt x="0" y="9"/>
                    </a:moveTo>
                    <a:lnTo>
                      <a:pt x="19" y="1"/>
                    </a:lnTo>
                    <a:lnTo>
                      <a:pt x="32" y="0"/>
                    </a:lnTo>
                    <a:lnTo>
                      <a:pt x="50" y="4"/>
                    </a:lnTo>
                    <a:lnTo>
                      <a:pt x="56" y="12"/>
                    </a:lnTo>
                    <a:lnTo>
                      <a:pt x="41" y="15"/>
                    </a:lnTo>
                    <a:lnTo>
                      <a:pt x="25" y="26"/>
                    </a:lnTo>
                    <a:lnTo>
                      <a:pt x="59" y="18"/>
                    </a:lnTo>
                    <a:lnTo>
                      <a:pt x="82" y="14"/>
                    </a:lnTo>
                    <a:lnTo>
                      <a:pt x="63" y="29"/>
                    </a:lnTo>
                    <a:lnTo>
                      <a:pt x="92" y="22"/>
                    </a:lnTo>
                    <a:lnTo>
                      <a:pt x="110" y="22"/>
                    </a:lnTo>
                    <a:lnTo>
                      <a:pt x="91" y="32"/>
                    </a:lnTo>
                    <a:lnTo>
                      <a:pt x="84" y="39"/>
                    </a:lnTo>
                    <a:lnTo>
                      <a:pt x="117" y="34"/>
                    </a:lnTo>
                    <a:lnTo>
                      <a:pt x="132" y="34"/>
                    </a:lnTo>
                    <a:lnTo>
                      <a:pt x="115" y="45"/>
                    </a:lnTo>
                    <a:lnTo>
                      <a:pt x="112" y="50"/>
                    </a:lnTo>
                    <a:lnTo>
                      <a:pt x="153" y="47"/>
                    </a:lnTo>
                    <a:lnTo>
                      <a:pt x="142" y="58"/>
                    </a:lnTo>
                    <a:lnTo>
                      <a:pt x="175" y="65"/>
                    </a:lnTo>
                    <a:lnTo>
                      <a:pt x="189" y="73"/>
                    </a:lnTo>
                    <a:lnTo>
                      <a:pt x="167" y="73"/>
                    </a:lnTo>
                    <a:lnTo>
                      <a:pt x="198" y="87"/>
                    </a:lnTo>
                    <a:lnTo>
                      <a:pt x="211" y="101"/>
                    </a:lnTo>
                    <a:lnTo>
                      <a:pt x="194" y="99"/>
                    </a:lnTo>
                    <a:lnTo>
                      <a:pt x="179" y="96"/>
                    </a:lnTo>
                    <a:lnTo>
                      <a:pt x="218" y="118"/>
                    </a:lnTo>
                    <a:lnTo>
                      <a:pt x="233" y="130"/>
                    </a:lnTo>
                    <a:lnTo>
                      <a:pt x="206" y="126"/>
                    </a:lnTo>
                    <a:lnTo>
                      <a:pt x="200" y="128"/>
                    </a:lnTo>
                    <a:lnTo>
                      <a:pt x="191" y="128"/>
                    </a:lnTo>
                    <a:lnTo>
                      <a:pt x="241" y="143"/>
                    </a:lnTo>
                    <a:lnTo>
                      <a:pt x="254" y="151"/>
                    </a:lnTo>
                    <a:lnTo>
                      <a:pt x="229" y="149"/>
                    </a:lnTo>
                    <a:lnTo>
                      <a:pt x="210" y="152"/>
                    </a:lnTo>
                    <a:lnTo>
                      <a:pt x="200" y="158"/>
                    </a:lnTo>
                    <a:lnTo>
                      <a:pt x="241" y="162"/>
                    </a:lnTo>
                    <a:lnTo>
                      <a:pt x="260" y="167"/>
                    </a:lnTo>
                    <a:lnTo>
                      <a:pt x="274" y="172"/>
                    </a:lnTo>
                    <a:lnTo>
                      <a:pt x="257" y="182"/>
                    </a:lnTo>
                    <a:lnTo>
                      <a:pt x="251" y="186"/>
                    </a:lnTo>
                    <a:lnTo>
                      <a:pt x="288" y="192"/>
                    </a:lnTo>
                    <a:lnTo>
                      <a:pt x="298" y="196"/>
                    </a:lnTo>
                    <a:lnTo>
                      <a:pt x="287" y="201"/>
                    </a:lnTo>
                    <a:lnTo>
                      <a:pt x="285" y="205"/>
                    </a:lnTo>
                    <a:lnTo>
                      <a:pt x="306" y="213"/>
                    </a:lnTo>
                    <a:lnTo>
                      <a:pt x="325" y="218"/>
                    </a:lnTo>
                    <a:lnTo>
                      <a:pt x="313" y="224"/>
                    </a:lnTo>
                    <a:lnTo>
                      <a:pt x="339" y="240"/>
                    </a:lnTo>
                    <a:lnTo>
                      <a:pt x="343" y="246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07389" name="Group 29"/>
              <p:cNvGrpSpPr>
                <a:grpSpLocks/>
              </p:cNvGrpSpPr>
              <p:nvPr/>
            </p:nvGrpSpPr>
            <p:grpSpPr bwMode="auto">
              <a:xfrm>
                <a:off x="690" y="2363"/>
                <a:ext cx="57" cy="98"/>
                <a:chOff x="690" y="2363"/>
                <a:chExt cx="57" cy="98"/>
              </a:xfrm>
            </p:grpSpPr>
            <p:sp>
              <p:nvSpPr>
                <p:cNvPr id="1807390" name="Freeform 30"/>
                <p:cNvSpPr>
                  <a:spLocks/>
                </p:cNvSpPr>
                <p:nvPr/>
              </p:nvSpPr>
              <p:spPr bwMode="auto">
                <a:xfrm>
                  <a:off x="690" y="2363"/>
                  <a:ext cx="57" cy="98"/>
                </a:xfrm>
                <a:custGeom>
                  <a:avLst/>
                  <a:gdLst>
                    <a:gd name="T0" fmla="*/ 52 w 57"/>
                    <a:gd name="T1" fmla="*/ 0 h 98"/>
                    <a:gd name="T2" fmla="*/ 41 w 57"/>
                    <a:gd name="T3" fmla="*/ 2 h 98"/>
                    <a:gd name="T4" fmla="*/ 30 w 57"/>
                    <a:gd name="T5" fmla="*/ 10 h 98"/>
                    <a:gd name="T6" fmla="*/ 21 w 57"/>
                    <a:gd name="T7" fmla="*/ 21 h 98"/>
                    <a:gd name="T8" fmla="*/ 16 w 57"/>
                    <a:gd name="T9" fmla="*/ 30 h 98"/>
                    <a:gd name="T10" fmla="*/ 7 w 57"/>
                    <a:gd name="T11" fmla="*/ 61 h 98"/>
                    <a:gd name="T12" fmla="*/ 1 w 57"/>
                    <a:gd name="T13" fmla="*/ 80 h 98"/>
                    <a:gd name="T14" fmla="*/ 0 w 57"/>
                    <a:gd name="T15" fmla="*/ 93 h 98"/>
                    <a:gd name="T16" fmla="*/ 2 w 57"/>
                    <a:gd name="T17" fmla="*/ 97 h 98"/>
                    <a:gd name="T18" fmla="*/ 15 w 57"/>
                    <a:gd name="T19" fmla="*/ 97 h 98"/>
                    <a:gd name="T20" fmla="*/ 37 w 57"/>
                    <a:gd name="T21" fmla="*/ 97 h 98"/>
                    <a:gd name="T22" fmla="*/ 46 w 57"/>
                    <a:gd name="T23" fmla="*/ 95 h 98"/>
                    <a:gd name="T24" fmla="*/ 48 w 57"/>
                    <a:gd name="T25" fmla="*/ 83 h 98"/>
                    <a:gd name="T26" fmla="*/ 47 w 57"/>
                    <a:gd name="T27" fmla="*/ 68 h 98"/>
                    <a:gd name="T28" fmla="*/ 46 w 57"/>
                    <a:gd name="T29" fmla="*/ 49 h 98"/>
                    <a:gd name="T30" fmla="*/ 48 w 57"/>
                    <a:gd name="T31" fmla="*/ 32 h 98"/>
                    <a:gd name="T32" fmla="*/ 52 w 57"/>
                    <a:gd name="T33" fmla="*/ 19 h 98"/>
                    <a:gd name="T34" fmla="*/ 56 w 57"/>
                    <a:gd name="T35" fmla="*/ 6 h 98"/>
                    <a:gd name="T36" fmla="*/ 52 w 57"/>
                    <a:gd name="T3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98">
                      <a:moveTo>
                        <a:pt x="52" y="0"/>
                      </a:moveTo>
                      <a:lnTo>
                        <a:pt x="41" y="2"/>
                      </a:lnTo>
                      <a:lnTo>
                        <a:pt x="30" y="10"/>
                      </a:lnTo>
                      <a:lnTo>
                        <a:pt x="21" y="21"/>
                      </a:lnTo>
                      <a:lnTo>
                        <a:pt x="16" y="30"/>
                      </a:lnTo>
                      <a:lnTo>
                        <a:pt x="7" y="61"/>
                      </a:lnTo>
                      <a:lnTo>
                        <a:pt x="1" y="80"/>
                      </a:lnTo>
                      <a:lnTo>
                        <a:pt x="0" y="93"/>
                      </a:lnTo>
                      <a:lnTo>
                        <a:pt x="2" y="97"/>
                      </a:lnTo>
                      <a:lnTo>
                        <a:pt x="15" y="97"/>
                      </a:lnTo>
                      <a:lnTo>
                        <a:pt x="37" y="97"/>
                      </a:lnTo>
                      <a:lnTo>
                        <a:pt x="46" y="95"/>
                      </a:lnTo>
                      <a:lnTo>
                        <a:pt x="48" y="83"/>
                      </a:lnTo>
                      <a:lnTo>
                        <a:pt x="47" y="68"/>
                      </a:lnTo>
                      <a:lnTo>
                        <a:pt x="46" y="49"/>
                      </a:lnTo>
                      <a:lnTo>
                        <a:pt x="48" y="32"/>
                      </a:lnTo>
                      <a:lnTo>
                        <a:pt x="52" y="19"/>
                      </a:lnTo>
                      <a:lnTo>
                        <a:pt x="56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FFFFF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807391" name="Group 31"/>
                <p:cNvGrpSpPr>
                  <a:grpSpLocks/>
                </p:cNvGrpSpPr>
                <p:nvPr/>
              </p:nvGrpSpPr>
              <p:grpSpPr bwMode="auto">
                <a:xfrm>
                  <a:off x="691" y="2424"/>
                  <a:ext cx="25" cy="27"/>
                  <a:chOff x="691" y="2424"/>
                  <a:chExt cx="25" cy="27"/>
                </a:xfrm>
              </p:grpSpPr>
              <p:sp>
                <p:nvSpPr>
                  <p:cNvPr id="1807392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691" y="2424"/>
                    <a:ext cx="25" cy="2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699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07393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698" y="2432"/>
                    <a:ext cx="1" cy="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699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1807394" name="Freeform 34"/>
              <p:cNvSpPr>
                <a:spLocks/>
              </p:cNvSpPr>
              <p:nvPr/>
            </p:nvSpPr>
            <p:spPr bwMode="auto">
              <a:xfrm>
                <a:off x="967" y="2548"/>
                <a:ext cx="45" cy="184"/>
              </a:xfrm>
              <a:custGeom>
                <a:avLst/>
                <a:gdLst>
                  <a:gd name="T0" fmla="*/ 37 w 45"/>
                  <a:gd name="T1" fmla="*/ 0 h 184"/>
                  <a:gd name="T2" fmla="*/ 23 w 45"/>
                  <a:gd name="T3" fmla="*/ 22 h 184"/>
                  <a:gd name="T4" fmla="*/ 14 w 45"/>
                  <a:gd name="T5" fmla="*/ 47 h 184"/>
                  <a:gd name="T6" fmla="*/ 5 w 45"/>
                  <a:gd name="T7" fmla="*/ 78 h 184"/>
                  <a:gd name="T8" fmla="*/ 1 w 45"/>
                  <a:gd name="T9" fmla="*/ 111 h 184"/>
                  <a:gd name="T10" fmla="*/ 0 w 45"/>
                  <a:gd name="T11" fmla="*/ 131 h 184"/>
                  <a:gd name="T12" fmla="*/ 0 w 45"/>
                  <a:gd name="T13" fmla="*/ 157 h 184"/>
                  <a:gd name="T14" fmla="*/ 2 w 45"/>
                  <a:gd name="T15" fmla="*/ 177 h 184"/>
                  <a:gd name="T16" fmla="*/ 6 w 45"/>
                  <a:gd name="T17" fmla="*/ 183 h 184"/>
                  <a:gd name="T18" fmla="*/ 13 w 45"/>
                  <a:gd name="T19" fmla="*/ 182 h 184"/>
                  <a:gd name="T20" fmla="*/ 13 w 45"/>
                  <a:gd name="T21" fmla="*/ 175 h 184"/>
                  <a:gd name="T22" fmla="*/ 12 w 45"/>
                  <a:gd name="T23" fmla="*/ 151 h 184"/>
                  <a:gd name="T24" fmla="*/ 14 w 45"/>
                  <a:gd name="T25" fmla="*/ 122 h 184"/>
                  <a:gd name="T26" fmla="*/ 17 w 45"/>
                  <a:gd name="T27" fmla="*/ 92 h 184"/>
                  <a:gd name="T28" fmla="*/ 22 w 45"/>
                  <a:gd name="T29" fmla="*/ 66 h 184"/>
                  <a:gd name="T30" fmla="*/ 27 w 45"/>
                  <a:gd name="T31" fmla="*/ 47 h 184"/>
                  <a:gd name="T32" fmla="*/ 35 w 45"/>
                  <a:gd name="T33" fmla="*/ 25 h 184"/>
                  <a:gd name="T34" fmla="*/ 44 w 45"/>
                  <a:gd name="T35" fmla="*/ 11 h 184"/>
                  <a:gd name="T36" fmla="*/ 42 w 45"/>
                  <a:gd name="T37" fmla="*/ 1 h 184"/>
                  <a:gd name="T38" fmla="*/ 37 w 45"/>
                  <a:gd name="T3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184">
                    <a:moveTo>
                      <a:pt x="37" y="0"/>
                    </a:moveTo>
                    <a:lnTo>
                      <a:pt x="23" y="22"/>
                    </a:lnTo>
                    <a:lnTo>
                      <a:pt x="14" y="47"/>
                    </a:lnTo>
                    <a:lnTo>
                      <a:pt x="5" y="78"/>
                    </a:lnTo>
                    <a:lnTo>
                      <a:pt x="1" y="111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6" y="183"/>
                    </a:lnTo>
                    <a:lnTo>
                      <a:pt x="13" y="182"/>
                    </a:lnTo>
                    <a:lnTo>
                      <a:pt x="13" y="175"/>
                    </a:lnTo>
                    <a:lnTo>
                      <a:pt x="12" y="151"/>
                    </a:lnTo>
                    <a:lnTo>
                      <a:pt x="14" y="122"/>
                    </a:lnTo>
                    <a:lnTo>
                      <a:pt x="17" y="92"/>
                    </a:lnTo>
                    <a:lnTo>
                      <a:pt x="22" y="66"/>
                    </a:lnTo>
                    <a:lnTo>
                      <a:pt x="27" y="47"/>
                    </a:lnTo>
                    <a:lnTo>
                      <a:pt x="35" y="25"/>
                    </a:lnTo>
                    <a:lnTo>
                      <a:pt x="44" y="11"/>
                    </a:lnTo>
                    <a:lnTo>
                      <a:pt x="42" y="1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3F1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699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395" name="Freeform 35"/>
              <p:cNvSpPr>
                <a:spLocks/>
              </p:cNvSpPr>
              <p:nvPr/>
            </p:nvSpPr>
            <p:spPr bwMode="auto">
              <a:xfrm>
                <a:off x="723" y="2391"/>
                <a:ext cx="89" cy="173"/>
              </a:xfrm>
              <a:custGeom>
                <a:avLst/>
                <a:gdLst>
                  <a:gd name="T0" fmla="*/ 0 w 89"/>
                  <a:gd name="T1" fmla="*/ 158 h 173"/>
                  <a:gd name="T2" fmla="*/ 20 w 89"/>
                  <a:gd name="T3" fmla="*/ 172 h 173"/>
                  <a:gd name="T4" fmla="*/ 23 w 89"/>
                  <a:gd name="T5" fmla="*/ 151 h 173"/>
                  <a:gd name="T6" fmla="*/ 36 w 89"/>
                  <a:gd name="T7" fmla="*/ 161 h 173"/>
                  <a:gd name="T8" fmla="*/ 32 w 89"/>
                  <a:gd name="T9" fmla="*/ 138 h 173"/>
                  <a:gd name="T10" fmla="*/ 47 w 89"/>
                  <a:gd name="T11" fmla="*/ 151 h 173"/>
                  <a:gd name="T12" fmla="*/ 49 w 89"/>
                  <a:gd name="T13" fmla="*/ 123 h 173"/>
                  <a:gd name="T14" fmla="*/ 66 w 89"/>
                  <a:gd name="T15" fmla="*/ 131 h 173"/>
                  <a:gd name="T16" fmla="*/ 55 w 89"/>
                  <a:gd name="T17" fmla="*/ 111 h 173"/>
                  <a:gd name="T18" fmla="*/ 76 w 89"/>
                  <a:gd name="T19" fmla="*/ 119 h 173"/>
                  <a:gd name="T20" fmla="*/ 70 w 89"/>
                  <a:gd name="T21" fmla="*/ 101 h 173"/>
                  <a:gd name="T22" fmla="*/ 87 w 89"/>
                  <a:gd name="T23" fmla="*/ 105 h 173"/>
                  <a:gd name="T24" fmla="*/ 76 w 89"/>
                  <a:gd name="T25" fmla="*/ 79 h 173"/>
                  <a:gd name="T26" fmla="*/ 88 w 89"/>
                  <a:gd name="T27" fmla="*/ 81 h 173"/>
                  <a:gd name="T28" fmla="*/ 67 w 89"/>
                  <a:gd name="T29" fmla="*/ 58 h 173"/>
                  <a:gd name="T30" fmla="*/ 80 w 89"/>
                  <a:gd name="T31" fmla="*/ 54 h 173"/>
                  <a:gd name="T32" fmla="*/ 65 w 89"/>
                  <a:gd name="T33" fmla="*/ 16 h 173"/>
                  <a:gd name="T34" fmla="*/ 66 w 89"/>
                  <a:gd name="T35" fmla="*/ 0 h 173"/>
                  <a:gd name="T36" fmla="*/ 88 w 89"/>
                  <a:gd name="T37" fmla="*/ 34 h 173"/>
                  <a:gd name="T38" fmla="*/ 82 w 89"/>
                  <a:gd name="T39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173">
                    <a:moveTo>
                      <a:pt x="0" y="158"/>
                    </a:moveTo>
                    <a:lnTo>
                      <a:pt x="20" y="172"/>
                    </a:lnTo>
                    <a:lnTo>
                      <a:pt x="23" y="151"/>
                    </a:lnTo>
                    <a:lnTo>
                      <a:pt x="36" y="161"/>
                    </a:lnTo>
                    <a:lnTo>
                      <a:pt x="32" y="138"/>
                    </a:lnTo>
                    <a:lnTo>
                      <a:pt x="47" y="151"/>
                    </a:lnTo>
                    <a:lnTo>
                      <a:pt x="49" y="123"/>
                    </a:lnTo>
                    <a:lnTo>
                      <a:pt x="66" y="131"/>
                    </a:lnTo>
                    <a:lnTo>
                      <a:pt x="55" y="111"/>
                    </a:lnTo>
                    <a:lnTo>
                      <a:pt x="76" y="119"/>
                    </a:lnTo>
                    <a:lnTo>
                      <a:pt x="70" y="101"/>
                    </a:lnTo>
                    <a:lnTo>
                      <a:pt x="87" y="105"/>
                    </a:lnTo>
                    <a:lnTo>
                      <a:pt x="76" y="79"/>
                    </a:lnTo>
                    <a:lnTo>
                      <a:pt x="88" y="81"/>
                    </a:lnTo>
                    <a:lnTo>
                      <a:pt x="67" y="58"/>
                    </a:lnTo>
                    <a:lnTo>
                      <a:pt x="80" y="54"/>
                    </a:lnTo>
                    <a:lnTo>
                      <a:pt x="65" y="16"/>
                    </a:lnTo>
                    <a:lnTo>
                      <a:pt x="66" y="0"/>
                    </a:lnTo>
                    <a:lnTo>
                      <a:pt x="88" y="34"/>
                    </a:lnTo>
                    <a:lnTo>
                      <a:pt x="82" y="1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07396" name="Group 36"/>
              <p:cNvGrpSpPr>
                <a:grpSpLocks/>
              </p:cNvGrpSpPr>
              <p:nvPr/>
            </p:nvGrpSpPr>
            <p:grpSpPr bwMode="auto">
              <a:xfrm>
                <a:off x="1235" y="2057"/>
                <a:ext cx="187" cy="491"/>
                <a:chOff x="1235" y="2057"/>
                <a:chExt cx="187" cy="491"/>
              </a:xfrm>
            </p:grpSpPr>
            <p:grpSp>
              <p:nvGrpSpPr>
                <p:cNvPr id="1807397" name="Group 37"/>
                <p:cNvGrpSpPr>
                  <a:grpSpLocks/>
                </p:cNvGrpSpPr>
                <p:nvPr/>
              </p:nvGrpSpPr>
              <p:grpSpPr bwMode="auto">
                <a:xfrm>
                  <a:off x="1235" y="2112"/>
                  <a:ext cx="146" cy="436"/>
                  <a:chOff x="1235" y="2112"/>
                  <a:chExt cx="146" cy="436"/>
                </a:xfrm>
              </p:grpSpPr>
              <p:sp>
                <p:nvSpPr>
                  <p:cNvPr id="1807398" name="Freeform 38"/>
                  <p:cNvSpPr>
                    <a:spLocks/>
                  </p:cNvSpPr>
                  <p:nvPr/>
                </p:nvSpPr>
                <p:spPr bwMode="auto">
                  <a:xfrm>
                    <a:off x="1235" y="2112"/>
                    <a:ext cx="136" cy="298"/>
                  </a:xfrm>
                  <a:custGeom>
                    <a:avLst/>
                    <a:gdLst>
                      <a:gd name="T0" fmla="*/ 66 w 136"/>
                      <a:gd name="T1" fmla="*/ 42 h 298"/>
                      <a:gd name="T2" fmla="*/ 82 w 136"/>
                      <a:gd name="T3" fmla="*/ 68 h 298"/>
                      <a:gd name="T4" fmla="*/ 93 w 136"/>
                      <a:gd name="T5" fmla="*/ 88 h 298"/>
                      <a:gd name="T6" fmla="*/ 100 w 136"/>
                      <a:gd name="T7" fmla="*/ 103 h 298"/>
                      <a:gd name="T8" fmla="*/ 103 w 136"/>
                      <a:gd name="T9" fmla="*/ 118 h 298"/>
                      <a:gd name="T10" fmla="*/ 104 w 136"/>
                      <a:gd name="T11" fmla="*/ 128 h 298"/>
                      <a:gd name="T12" fmla="*/ 102 w 136"/>
                      <a:gd name="T13" fmla="*/ 137 h 298"/>
                      <a:gd name="T14" fmla="*/ 97 w 136"/>
                      <a:gd name="T15" fmla="*/ 141 h 298"/>
                      <a:gd name="T16" fmla="*/ 76 w 136"/>
                      <a:gd name="T17" fmla="*/ 153 h 298"/>
                      <a:gd name="T18" fmla="*/ 59 w 136"/>
                      <a:gd name="T19" fmla="*/ 155 h 298"/>
                      <a:gd name="T20" fmla="*/ 43 w 136"/>
                      <a:gd name="T21" fmla="*/ 160 h 298"/>
                      <a:gd name="T22" fmla="*/ 20 w 136"/>
                      <a:gd name="T23" fmla="*/ 168 h 298"/>
                      <a:gd name="T24" fmla="*/ 7 w 136"/>
                      <a:gd name="T25" fmla="*/ 177 h 298"/>
                      <a:gd name="T26" fmla="*/ 1 w 136"/>
                      <a:gd name="T27" fmla="*/ 189 h 298"/>
                      <a:gd name="T28" fmla="*/ 0 w 136"/>
                      <a:gd name="T29" fmla="*/ 205 h 298"/>
                      <a:gd name="T30" fmla="*/ 2 w 136"/>
                      <a:gd name="T31" fmla="*/ 224 h 298"/>
                      <a:gd name="T32" fmla="*/ 13 w 136"/>
                      <a:gd name="T33" fmla="*/ 260 h 298"/>
                      <a:gd name="T34" fmla="*/ 21 w 136"/>
                      <a:gd name="T35" fmla="*/ 286 h 298"/>
                      <a:gd name="T36" fmla="*/ 29 w 136"/>
                      <a:gd name="T37" fmla="*/ 297 h 298"/>
                      <a:gd name="T38" fmla="*/ 58 w 136"/>
                      <a:gd name="T39" fmla="*/ 284 h 298"/>
                      <a:gd name="T40" fmla="*/ 39 w 136"/>
                      <a:gd name="T41" fmla="*/ 241 h 298"/>
                      <a:gd name="T42" fmla="*/ 32 w 136"/>
                      <a:gd name="T43" fmla="*/ 216 h 298"/>
                      <a:gd name="T44" fmla="*/ 35 w 136"/>
                      <a:gd name="T45" fmla="*/ 196 h 298"/>
                      <a:gd name="T46" fmla="*/ 47 w 136"/>
                      <a:gd name="T47" fmla="*/ 185 h 298"/>
                      <a:gd name="T48" fmla="*/ 69 w 136"/>
                      <a:gd name="T49" fmla="*/ 184 h 298"/>
                      <a:gd name="T50" fmla="*/ 98 w 136"/>
                      <a:gd name="T51" fmla="*/ 178 h 298"/>
                      <a:gd name="T52" fmla="*/ 120 w 136"/>
                      <a:gd name="T53" fmla="*/ 162 h 298"/>
                      <a:gd name="T54" fmla="*/ 130 w 136"/>
                      <a:gd name="T55" fmla="*/ 153 h 298"/>
                      <a:gd name="T56" fmla="*/ 134 w 136"/>
                      <a:gd name="T57" fmla="*/ 142 h 298"/>
                      <a:gd name="T58" fmla="*/ 135 w 136"/>
                      <a:gd name="T59" fmla="*/ 127 h 298"/>
                      <a:gd name="T60" fmla="*/ 134 w 136"/>
                      <a:gd name="T61" fmla="*/ 111 h 298"/>
                      <a:gd name="T62" fmla="*/ 120 w 136"/>
                      <a:gd name="T63" fmla="*/ 74 h 298"/>
                      <a:gd name="T64" fmla="*/ 104 w 136"/>
                      <a:gd name="T65" fmla="*/ 42 h 298"/>
                      <a:gd name="T66" fmla="*/ 90 w 136"/>
                      <a:gd name="T67" fmla="*/ 17 h 298"/>
                      <a:gd name="T68" fmla="*/ 78 w 136"/>
                      <a:gd name="T69" fmla="*/ 0 h 298"/>
                      <a:gd name="T70" fmla="*/ 66 w 136"/>
                      <a:gd name="T71" fmla="*/ 42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36" h="298">
                        <a:moveTo>
                          <a:pt x="66" y="42"/>
                        </a:moveTo>
                        <a:lnTo>
                          <a:pt x="82" y="68"/>
                        </a:lnTo>
                        <a:lnTo>
                          <a:pt x="93" y="88"/>
                        </a:lnTo>
                        <a:lnTo>
                          <a:pt x="100" y="103"/>
                        </a:lnTo>
                        <a:lnTo>
                          <a:pt x="103" y="118"/>
                        </a:lnTo>
                        <a:lnTo>
                          <a:pt x="104" y="128"/>
                        </a:lnTo>
                        <a:lnTo>
                          <a:pt x="102" y="137"/>
                        </a:lnTo>
                        <a:lnTo>
                          <a:pt x="97" y="141"/>
                        </a:lnTo>
                        <a:lnTo>
                          <a:pt x="76" y="153"/>
                        </a:lnTo>
                        <a:lnTo>
                          <a:pt x="59" y="155"/>
                        </a:lnTo>
                        <a:lnTo>
                          <a:pt x="43" y="160"/>
                        </a:lnTo>
                        <a:lnTo>
                          <a:pt x="20" y="168"/>
                        </a:lnTo>
                        <a:lnTo>
                          <a:pt x="7" y="177"/>
                        </a:lnTo>
                        <a:lnTo>
                          <a:pt x="1" y="189"/>
                        </a:lnTo>
                        <a:lnTo>
                          <a:pt x="0" y="205"/>
                        </a:lnTo>
                        <a:lnTo>
                          <a:pt x="2" y="224"/>
                        </a:lnTo>
                        <a:lnTo>
                          <a:pt x="13" y="260"/>
                        </a:lnTo>
                        <a:lnTo>
                          <a:pt x="21" y="286"/>
                        </a:lnTo>
                        <a:lnTo>
                          <a:pt x="29" y="297"/>
                        </a:lnTo>
                        <a:lnTo>
                          <a:pt x="58" y="284"/>
                        </a:lnTo>
                        <a:lnTo>
                          <a:pt x="39" y="241"/>
                        </a:lnTo>
                        <a:lnTo>
                          <a:pt x="32" y="216"/>
                        </a:lnTo>
                        <a:lnTo>
                          <a:pt x="35" y="196"/>
                        </a:lnTo>
                        <a:lnTo>
                          <a:pt x="47" y="185"/>
                        </a:lnTo>
                        <a:lnTo>
                          <a:pt x="69" y="184"/>
                        </a:lnTo>
                        <a:lnTo>
                          <a:pt x="98" y="178"/>
                        </a:lnTo>
                        <a:lnTo>
                          <a:pt x="120" y="162"/>
                        </a:lnTo>
                        <a:lnTo>
                          <a:pt x="130" y="153"/>
                        </a:lnTo>
                        <a:lnTo>
                          <a:pt x="134" y="142"/>
                        </a:lnTo>
                        <a:lnTo>
                          <a:pt x="135" y="127"/>
                        </a:lnTo>
                        <a:lnTo>
                          <a:pt x="134" y="111"/>
                        </a:lnTo>
                        <a:lnTo>
                          <a:pt x="120" y="74"/>
                        </a:lnTo>
                        <a:lnTo>
                          <a:pt x="104" y="42"/>
                        </a:lnTo>
                        <a:lnTo>
                          <a:pt x="90" y="17"/>
                        </a:lnTo>
                        <a:lnTo>
                          <a:pt x="78" y="0"/>
                        </a:lnTo>
                        <a:lnTo>
                          <a:pt x="66" y="42"/>
                        </a:lnTo>
                      </a:path>
                    </a:pathLst>
                  </a:custGeom>
                  <a:solidFill>
                    <a:srgbClr val="9F3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07399" name="Freeform 39"/>
                  <p:cNvSpPr>
                    <a:spLocks/>
                  </p:cNvSpPr>
                  <p:nvPr/>
                </p:nvSpPr>
                <p:spPr bwMode="auto">
                  <a:xfrm>
                    <a:off x="1249" y="2389"/>
                    <a:ext cx="132" cy="159"/>
                  </a:xfrm>
                  <a:custGeom>
                    <a:avLst/>
                    <a:gdLst>
                      <a:gd name="T0" fmla="*/ 14 w 132"/>
                      <a:gd name="T1" fmla="*/ 5 h 159"/>
                      <a:gd name="T2" fmla="*/ 6 w 132"/>
                      <a:gd name="T3" fmla="*/ 13 h 159"/>
                      <a:gd name="T4" fmla="*/ 0 w 132"/>
                      <a:gd name="T5" fmla="*/ 22 h 159"/>
                      <a:gd name="T6" fmla="*/ 0 w 132"/>
                      <a:gd name="T7" fmla="*/ 34 h 159"/>
                      <a:gd name="T8" fmla="*/ 0 w 132"/>
                      <a:gd name="T9" fmla="*/ 45 h 159"/>
                      <a:gd name="T10" fmla="*/ 3 w 132"/>
                      <a:gd name="T11" fmla="*/ 58 h 159"/>
                      <a:gd name="T12" fmla="*/ 10 w 132"/>
                      <a:gd name="T13" fmla="*/ 71 h 159"/>
                      <a:gd name="T14" fmla="*/ 18 w 132"/>
                      <a:gd name="T15" fmla="*/ 79 h 159"/>
                      <a:gd name="T16" fmla="*/ 28 w 132"/>
                      <a:gd name="T17" fmla="*/ 85 h 159"/>
                      <a:gd name="T18" fmla="*/ 39 w 132"/>
                      <a:gd name="T19" fmla="*/ 87 h 159"/>
                      <a:gd name="T20" fmla="*/ 54 w 132"/>
                      <a:gd name="T21" fmla="*/ 87 h 159"/>
                      <a:gd name="T22" fmla="*/ 71 w 132"/>
                      <a:gd name="T23" fmla="*/ 92 h 159"/>
                      <a:gd name="T24" fmla="*/ 82 w 132"/>
                      <a:gd name="T25" fmla="*/ 97 h 159"/>
                      <a:gd name="T26" fmla="*/ 92 w 132"/>
                      <a:gd name="T27" fmla="*/ 104 h 159"/>
                      <a:gd name="T28" fmla="*/ 97 w 132"/>
                      <a:gd name="T29" fmla="*/ 119 h 159"/>
                      <a:gd name="T30" fmla="*/ 99 w 132"/>
                      <a:gd name="T31" fmla="*/ 140 h 159"/>
                      <a:gd name="T32" fmla="*/ 97 w 132"/>
                      <a:gd name="T33" fmla="*/ 158 h 159"/>
                      <a:gd name="T34" fmla="*/ 111 w 132"/>
                      <a:gd name="T35" fmla="*/ 148 h 159"/>
                      <a:gd name="T36" fmla="*/ 121 w 132"/>
                      <a:gd name="T37" fmla="*/ 135 h 159"/>
                      <a:gd name="T38" fmla="*/ 127 w 132"/>
                      <a:gd name="T39" fmla="*/ 127 h 159"/>
                      <a:gd name="T40" fmla="*/ 129 w 132"/>
                      <a:gd name="T41" fmla="*/ 116 h 159"/>
                      <a:gd name="T42" fmla="*/ 131 w 132"/>
                      <a:gd name="T43" fmla="*/ 103 h 159"/>
                      <a:gd name="T44" fmla="*/ 126 w 132"/>
                      <a:gd name="T45" fmla="*/ 88 h 159"/>
                      <a:gd name="T46" fmla="*/ 117 w 132"/>
                      <a:gd name="T47" fmla="*/ 70 h 159"/>
                      <a:gd name="T48" fmla="*/ 105 w 132"/>
                      <a:gd name="T49" fmla="*/ 55 h 159"/>
                      <a:gd name="T50" fmla="*/ 92 w 132"/>
                      <a:gd name="T51" fmla="*/ 41 h 159"/>
                      <a:gd name="T52" fmla="*/ 65 w 132"/>
                      <a:gd name="T53" fmla="*/ 19 h 159"/>
                      <a:gd name="T54" fmla="*/ 49 w 132"/>
                      <a:gd name="T55" fmla="*/ 6 h 159"/>
                      <a:gd name="T56" fmla="*/ 38 w 132"/>
                      <a:gd name="T57" fmla="*/ 0 h 159"/>
                      <a:gd name="T58" fmla="*/ 23 w 132"/>
                      <a:gd name="T59" fmla="*/ 0 h 159"/>
                      <a:gd name="T60" fmla="*/ 14 w 132"/>
                      <a:gd name="T61" fmla="*/ 5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32" h="159">
                        <a:moveTo>
                          <a:pt x="14" y="5"/>
                        </a:moveTo>
                        <a:lnTo>
                          <a:pt x="6" y="13"/>
                        </a:lnTo>
                        <a:lnTo>
                          <a:pt x="0" y="22"/>
                        </a:lnTo>
                        <a:lnTo>
                          <a:pt x="0" y="34"/>
                        </a:lnTo>
                        <a:lnTo>
                          <a:pt x="0" y="45"/>
                        </a:lnTo>
                        <a:lnTo>
                          <a:pt x="3" y="58"/>
                        </a:lnTo>
                        <a:lnTo>
                          <a:pt x="10" y="71"/>
                        </a:lnTo>
                        <a:lnTo>
                          <a:pt x="18" y="79"/>
                        </a:lnTo>
                        <a:lnTo>
                          <a:pt x="28" y="85"/>
                        </a:lnTo>
                        <a:lnTo>
                          <a:pt x="39" y="87"/>
                        </a:lnTo>
                        <a:lnTo>
                          <a:pt x="54" y="87"/>
                        </a:lnTo>
                        <a:lnTo>
                          <a:pt x="71" y="92"/>
                        </a:lnTo>
                        <a:lnTo>
                          <a:pt x="82" y="97"/>
                        </a:lnTo>
                        <a:lnTo>
                          <a:pt x="92" y="104"/>
                        </a:lnTo>
                        <a:lnTo>
                          <a:pt x="97" y="119"/>
                        </a:lnTo>
                        <a:lnTo>
                          <a:pt x="99" y="140"/>
                        </a:lnTo>
                        <a:lnTo>
                          <a:pt x="97" y="158"/>
                        </a:lnTo>
                        <a:lnTo>
                          <a:pt x="111" y="148"/>
                        </a:lnTo>
                        <a:lnTo>
                          <a:pt x="121" y="135"/>
                        </a:lnTo>
                        <a:lnTo>
                          <a:pt x="127" y="127"/>
                        </a:lnTo>
                        <a:lnTo>
                          <a:pt x="129" y="116"/>
                        </a:lnTo>
                        <a:lnTo>
                          <a:pt x="131" y="103"/>
                        </a:lnTo>
                        <a:lnTo>
                          <a:pt x="126" y="88"/>
                        </a:lnTo>
                        <a:lnTo>
                          <a:pt x="117" y="70"/>
                        </a:lnTo>
                        <a:lnTo>
                          <a:pt x="105" y="55"/>
                        </a:lnTo>
                        <a:lnTo>
                          <a:pt x="92" y="41"/>
                        </a:lnTo>
                        <a:lnTo>
                          <a:pt x="65" y="19"/>
                        </a:lnTo>
                        <a:lnTo>
                          <a:pt x="49" y="6"/>
                        </a:lnTo>
                        <a:lnTo>
                          <a:pt x="38" y="0"/>
                        </a:lnTo>
                        <a:lnTo>
                          <a:pt x="23" y="0"/>
                        </a:lnTo>
                        <a:lnTo>
                          <a:pt x="14" y="5"/>
                        </a:lnTo>
                      </a:path>
                    </a:pathLst>
                  </a:custGeom>
                  <a:solidFill>
                    <a:srgbClr val="3F1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807400" name="Freeform 40"/>
                <p:cNvSpPr>
                  <a:spLocks/>
                </p:cNvSpPr>
                <p:nvPr/>
              </p:nvSpPr>
              <p:spPr bwMode="auto">
                <a:xfrm>
                  <a:off x="1316" y="2057"/>
                  <a:ext cx="106" cy="84"/>
                </a:xfrm>
                <a:custGeom>
                  <a:avLst/>
                  <a:gdLst>
                    <a:gd name="T0" fmla="*/ 0 w 106"/>
                    <a:gd name="T1" fmla="*/ 83 h 84"/>
                    <a:gd name="T2" fmla="*/ 84 w 106"/>
                    <a:gd name="T3" fmla="*/ 0 h 84"/>
                    <a:gd name="T4" fmla="*/ 105 w 106"/>
                    <a:gd name="T5" fmla="*/ 29 h 84"/>
                    <a:gd name="T6" fmla="*/ 0 w 106"/>
                    <a:gd name="T7" fmla="*/ 8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4">
                      <a:moveTo>
                        <a:pt x="0" y="83"/>
                      </a:moveTo>
                      <a:lnTo>
                        <a:pt x="84" y="0"/>
                      </a:lnTo>
                      <a:lnTo>
                        <a:pt x="105" y="29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tx1"/>
                </a:solidFill>
                <a:ln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807401" name="Group 41"/>
              <p:cNvGrpSpPr>
                <a:grpSpLocks/>
              </p:cNvGrpSpPr>
              <p:nvPr/>
            </p:nvGrpSpPr>
            <p:grpSpPr bwMode="auto">
              <a:xfrm>
                <a:off x="530" y="2486"/>
                <a:ext cx="187" cy="491"/>
                <a:chOff x="530" y="2486"/>
                <a:chExt cx="187" cy="491"/>
              </a:xfrm>
            </p:grpSpPr>
            <p:grpSp>
              <p:nvGrpSpPr>
                <p:cNvPr id="1807402" name="Group 42"/>
                <p:cNvGrpSpPr>
                  <a:grpSpLocks/>
                </p:cNvGrpSpPr>
                <p:nvPr/>
              </p:nvGrpSpPr>
              <p:grpSpPr bwMode="auto">
                <a:xfrm>
                  <a:off x="530" y="2541"/>
                  <a:ext cx="146" cy="436"/>
                  <a:chOff x="530" y="2541"/>
                  <a:chExt cx="146" cy="436"/>
                </a:xfrm>
              </p:grpSpPr>
              <p:sp>
                <p:nvSpPr>
                  <p:cNvPr id="1807403" name="Freeform 43"/>
                  <p:cNvSpPr>
                    <a:spLocks/>
                  </p:cNvSpPr>
                  <p:nvPr/>
                </p:nvSpPr>
                <p:spPr bwMode="auto">
                  <a:xfrm>
                    <a:off x="530" y="2541"/>
                    <a:ext cx="136" cy="298"/>
                  </a:xfrm>
                  <a:custGeom>
                    <a:avLst/>
                    <a:gdLst>
                      <a:gd name="T0" fmla="*/ 66 w 136"/>
                      <a:gd name="T1" fmla="*/ 42 h 298"/>
                      <a:gd name="T2" fmla="*/ 82 w 136"/>
                      <a:gd name="T3" fmla="*/ 68 h 298"/>
                      <a:gd name="T4" fmla="*/ 93 w 136"/>
                      <a:gd name="T5" fmla="*/ 88 h 298"/>
                      <a:gd name="T6" fmla="*/ 100 w 136"/>
                      <a:gd name="T7" fmla="*/ 103 h 298"/>
                      <a:gd name="T8" fmla="*/ 103 w 136"/>
                      <a:gd name="T9" fmla="*/ 118 h 298"/>
                      <a:gd name="T10" fmla="*/ 104 w 136"/>
                      <a:gd name="T11" fmla="*/ 128 h 298"/>
                      <a:gd name="T12" fmla="*/ 102 w 136"/>
                      <a:gd name="T13" fmla="*/ 137 h 298"/>
                      <a:gd name="T14" fmla="*/ 97 w 136"/>
                      <a:gd name="T15" fmla="*/ 141 h 298"/>
                      <a:gd name="T16" fmla="*/ 76 w 136"/>
                      <a:gd name="T17" fmla="*/ 153 h 298"/>
                      <a:gd name="T18" fmla="*/ 59 w 136"/>
                      <a:gd name="T19" fmla="*/ 155 h 298"/>
                      <a:gd name="T20" fmla="*/ 43 w 136"/>
                      <a:gd name="T21" fmla="*/ 160 h 298"/>
                      <a:gd name="T22" fmla="*/ 20 w 136"/>
                      <a:gd name="T23" fmla="*/ 168 h 298"/>
                      <a:gd name="T24" fmla="*/ 7 w 136"/>
                      <a:gd name="T25" fmla="*/ 177 h 298"/>
                      <a:gd name="T26" fmla="*/ 1 w 136"/>
                      <a:gd name="T27" fmla="*/ 189 h 298"/>
                      <a:gd name="T28" fmla="*/ 0 w 136"/>
                      <a:gd name="T29" fmla="*/ 205 h 298"/>
                      <a:gd name="T30" fmla="*/ 2 w 136"/>
                      <a:gd name="T31" fmla="*/ 224 h 298"/>
                      <a:gd name="T32" fmla="*/ 13 w 136"/>
                      <a:gd name="T33" fmla="*/ 260 h 298"/>
                      <a:gd name="T34" fmla="*/ 21 w 136"/>
                      <a:gd name="T35" fmla="*/ 286 h 298"/>
                      <a:gd name="T36" fmla="*/ 29 w 136"/>
                      <a:gd name="T37" fmla="*/ 297 h 298"/>
                      <a:gd name="T38" fmla="*/ 58 w 136"/>
                      <a:gd name="T39" fmla="*/ 284 h 298"/>
                      <a:gd name="T40" fmla="*/ 39 w 136"/>
                      <a:gd name="T41" fmla="*/ 241 h 298"/>
                      <a:gd name="T42" fmla="*/ 32 w 136"/>
                      <a:gd name="T43" fmla="*/ 216 h 298"/>
                      <a:gd name="T44" fmla="*/ 35 w 136"/>
                      <a:gd name="T45" fmla="*/ 196 h 298"/>
                      <a:gd name="T46" fmla="*/ 47 w 136"/>
                      <a:gd name="T47" fmla="*/ 185 h 298"/>
                      <a:gd name="T48" fmla="*/ 69 w 136"/>
                      <a:gd name="T49" fmla="*/ 184 h 298"/>
                      <a:gd name="T50" fmla="*/ 98 w 136"/>
                      <a:gd name="T51" fmla="*/ 178 h 298"/>
                      <a:gd name="T52" fmla="*/ 120 w 136"/>
                      <a:gd name="T53" fmla="*/ 162 h 298"/>
                      <a:gd name="T54" fmla="*/ 130 w 136"/>
                      <a:gd name="T55" fmla="*/ 153 h 298"/>
                      <a:gd name="T56" fmla="*/ 134 w 136"/>
                      <a:gd name="T57" fmla="*/ 142 h 298"/>
                      <a:gd name="T58" fmla="*/ 135 w 136"/>
                      <a:gd name="T59" fmla="*/ 127 h 298"/>
                      <a:gd name="T60" fmla="*/ 134 w 136"/>
                      <a:gd name="T61" fmla="*/ 111 h 298"/>
                      <a:gd name="T62" fmla="*/ 120 w 136"/>
                      <a:gd name="T63" fmla="*/ 74 h 298"/>
                      <a:gd name="T64" fmla="*/ 104 w 136"/>
                      <a:gd name="T65" fmla="*/ 42 h 298"/>
                      <a:gd name="T66" fmla="*/ 90 w 136"/>
                      <a:gd name="T67" fmla="*/ 17 h 298"/>
                      <a:gd name="T68" fmla="*/ 78 w 136"/>
                      <a:gd name="T69" fmla="*/ 0 h 298"/>
                      <a:gd name="T70" fmla="*/ 66 w 136"/>
                      <a:gd name="T71" fmla="*/ 42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36" h="298">
                        <a:moveTo>
                          <a:pt x="66" y="42"/>
                        </a:moveTo>
                        <a:lnTo>
                          <a:pt x="82" y="68"/>
                        </a:lnTo>
                        <a:lnTo>
                          <a:pt x="93" y="88"/>
                        </a:lnTo>
                        <a:lnTo>
                          <a:pt x="100" y="103"/>
                        </a:lnTo>
                        <a:lnTo>
                          <a:pt x="103" y="118"/>
                        </a:lnTo>
                        <a:lnTo>
                          <a:pt x="104" y="128"/>
                        </a:lnTo>
                        <a:lnTo>
                          <a:pt x="102" y="137"/>
                        </a:lnTo>
                        <a:lnTo>
                          <a:pt x="97" y="141"/>
                        </a:lnTo>
                        <a:lnTo>
                          <a:pt x="76" y="153"/>
                        </a:lnTo>
                        <a:lnTo>
                          <a:pt x="59" y="155"/>
                        </a:lnTo>
                        <a:lnTo>
                          <a:pt x="43" y="160"/>
                        </a:lnTo>
                        <a:lnTo>
                          <a:pt x="20" y="168"/>
                        </a:lnTo>
                        <a:lnTo>
                          <a:pt x="7" y="177"/>
                        </a:lnTo>
                        <a:lnTo>
                          <a:pt x="1" y="189"/>
                        </a:lnTo>
                        <a:lnTo>
                          <a:pt x="0" y="205"/>
                        </a:lnTo>
                        <a:lnTo>
                          <a:pt x="2" y="224"/>
                        </a:lnTo>
                        <a:lnTo>
                          <a:pt x="13" y="260"/>
                        </a:lnTo>
                        <a:lnTo>
                          <a:pt x="21" y="286"/>
                        </a:lnTo>
                        <a:lnTo>
                          <a:pt x="29" y="297"/>
                        </a:lnTo>
                        <a:lnTo>
                          <a:pt x="58" y="284"/>
                        </a:lnTo>
                        <a:lnTo>
                          <a:pt x="39" y="241"/>
                        </a:lnTo>
                        <a:lnTo>
                          <a:pt x="32" y="216"/>
                        </a:lnTo>
                        <a:lnTo>
                          <a:pt x="35" y="196"/>
                        </a:lnTo>
                        <a:lnTo>
                          <a:pt x="47" y="185"/>
                        </a:lnTo>
                        <a:lnTo>
                          <a:pt x="69" y="184"/>
                        </a:lnTo>
                        <a:lnTo>
                          <a:pt x="98" y="178"/>
                        </a:lnTo>
                        <a:lnTo>
                          <a:pt x="120" y="162"/>
                        </a:lnTo>
                        <a:lnTo>
                          <a:pt x="130" y="153"/>
                        </a:lnTo>
                        <a:lnTo>
                          <a:pt x="134" y="142"/>
                        </a:lnTo>
                        <a:lnTo>
                          <a:pt x="135" y="127"/>
                        </a:lnTo>
                        <a:lnTo>
                          <a:pt x="134" y="111"/>
                        </a:lnTo>
                        <a:lnTo>
                          <a:pt x="120" y="74"/>
                        </a:lnTo>
                        <a:lnTo>
                          <a:pt x="104" y="42"/>
                        </a:lnTo>
                        <a:lnTo>
                          <a:pt x="90" y="17"/>
                        </a:lnTo>
                        <a:lnTo>
                          <a:pt x="78" y="0"/>
                        </a:lnTo>
                        <a:lnTo>
                          <a:pt x="66" y="42"/>
                        </a:lnTo>
                      </a:path>
                    </a:pathLst>
                  </a:custGeom>
                  <a:solidFill>
                    <a:srgbClr val="9F3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07404" name="Freeform 44"/>
                  <p:cNvSpPr>
                    <a:spLocks/>
                  </p:cNvSpPr>
                  <p:nvPr/>
                </p:nvSpPr>
                <p:spPr bwMode="auto">
                  <a:xfrm>
                    <a:off x="544" y="2818"/>
                    <a:ext cx="132" cy="159"/>
                  </a:xfrm>
                  <a:custGeom>
                    <a:avLst/>
                    <a:gdLst>
                      <a:gd name="T0" fmla="*/ 14 w 132"/>
                      <a:gd name="T1" fmla="*/ 5 h 159"/>
                      <a:gd name="T2" fmla="*/ 6 w 132"/>
                      <a:gd name="T3" fmla="*/ 13 h 159"/>
                      <a:gd name="T4" fmla="*/ 0 w 132"/>
                      <a:gd name="T5" fmla="*/ 22 h 159"/>
                      <a:gd name="T6" fmla="*/ 0 w 132"/>
                      <a:gd name="T7" fmla="*/ 34 h 159"/>
                      <a:gd name="T8" fmla="*/ 0 w 132"/>
                      <a:gd name="T9" fmla="*/ 45 h 159"/>
                      <a:gd name="T10" fmla="*/ 3 w 132"/>
                      <a:gd name="T11" fmla="*/ 58 h 159"/>
                      <a:gd name="T12" fmla="*/ 10 w 132"/>
                      <a:gd name="T13" fmla="*/ 71 h 159"/>
                      <a:gd name="T14" fmla="*/ 18 w 132"/>
                      <a:gd name="T15" fmla="*/ 79 h 159"/>
                      <a:gd name="T16" fmla="*/ 28 w 132"/>
                      <a:gd name="T17" fmla="*/ 85 h 159"/>
                      <a:gd name="T18" fmla="*/ 39 w 132"/>
                      <a:gd name="T19" fmla="*/ 87 h 159"/>
                      <a:gd name="T20" fmla="*/ 54 w 132"/>
                      <a:gd name="T21" fmla="*/ 87 h 159"/>
                      <a:gd name="T22" fmla="*/ 71 w 132"/>
                      <a:gd name="T23" fmla="*/ 92 h 159"/>
                      <a:gd name="T24" fmla="*/ 82 w 132"/>
                      <a:gd name="T25" fmla="*/ 97 h 159"/>
                      <a:gd name="T26" fmla="*/ 92 w 132"/>
                      <a:gd name="T27" fmla="*/ 104 h 159"/>
                      <a:gd name="T28" fmla="*/ 97 w 132"/>
                      <a:gd name="T29" fmla="*/ 119 h 159"/>
                      <a:gd name="T30" fmla="*/ 99 w 132"/>
                      <a:gd name="T31" fmla="*/ 140 h 159"/>
                      <a:gd name="T32" fmla="*/ 97 w 132"/>
                      <a:gd name="T33" fmla="*/ 158 h 159"/>
                      <a:gd name="T34" fmla="*/ 111 w 132"/>
                      <a:gd name="T35" fmla="*/ 148 h 159"/>
                      <a:gd name="T36" fmla="*/ 121 w 132"/>
                      <a:gd name="T37" fmla="*/ 135 h 159"/>
                      <a:gd name="T38" fmla="*/ 127 w 132"/>
                      <a:gd name="T39" fmla="*/ 127 h 159"/>
                      <a:gd name="T40" fmla="*/ 129 w 132"/>
                      <a:gd name="T41" fmla="*/ 116 h 159"/>
                      <a:gd name="T42" fmla="*/ 131 w 132"/>
                      <a:gd name="T43" fmla="*/ 103 h 159"/>
                      <a:gd name="T44" fmla="*/ 126 w 132"/>
                      <a:gd name="T45" fmla="*/ 88 h 159"/>
                      <a:gd name="T46" fmla="*/ 117 w 132"/>
                      <a:gd name="T47" fmla="*/ 70 h 159"/>
                      <a:gd name="T48" fmla="*/ 105 w 132"/>
                      <a:gd name="T49" fmla="*/ 55 h 159"/>
                      <a:gd name="T50" fmla="*/ 92 w 132"/>
                      <a:gd name="T51" fmla="*/ 41 h 159"/>
                      <a:gd name="T52" fmla="*/ 65 w 132"/>
                      <a:gd name="T53" fmla="*/ 19 h 159"/>
                      <a:gd name="T54" fmla="*/ 49 w 132"/>
                      <a:gd name="T55" fmla="*/ 6 h 159"/>
                      <a:gd name="T56" fmla="*/ 38 w 132"/>
                      <a:gd name="T57" fmla="*/ 0 h 159"/>
                      <a:gd name="T58" fmla="*/ 23 w 132"/>
                      <a:gd name="T59" fmla="*/ 0 h 159"/>
                      <a:gd name="T60" fmla="*/ 14 w 132"/>
                      <a:gd name="T61" fmla="*/ 5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32" h="159">
                        <a:moveTo>
                          <a:pt x="14" y="5"/>
                        </a:moveTo>
                        <a:lnTo>
                          <a:pt x="6" y="13"/>
                        </a:lnTo>
                        <a:lnTo>
                          <a:pt x="0" y="22"/>
                        </a:lnTo>
                        <a:lnTo>
                          <a:pt x="0" y="34"/>
                        </a:lnTo>
                        <a:lnTo>
                          <a:pt x="0" y="45"/>
                        </a:lnTo>
                        <a:lnTo>
                          <a:pt x="3" y="58"/>
                        </a:lnTo>
                        <a:lnTo>
                          <a:pt x="10" y="71"/>
                        </a:lnTo>
                        <a:lnTo>
                          <a:pt x="18" y="79"/>
                        </a:lnTo>
                        <a:lnTo>
                          <a:pt x="28" y="85"/>
                        </a:lnTo>
                        <a:lnTo>
                          <a:pt x="39" y="87"/>
                        </a:lnTo>
                        <a:lnTo>
                          <a:pt x="54" y="87"/>
                        </a:lnTo>
                        <a:lnTo>
                          <a:pt x="71" y="92"/>
                        </a:lnTo>
                        <a:lnTo>
                          <a:pt x="82" y="97"/>
                        </a:lnTo>
                        <a:lnTo>
                          <a:pt x="92" y="104"/>
                        </a:lnTo>
                        <a:lnTo>
                          <a:pt x="97" y="119"/>
                        </a:lnTo>
                        <a:lnTo>
                          <a:pt x="99" y="140"/>
                        </a:lnTo>
                        <a:lnTo>
                          <a:pt x="97" y="158"/>
                        </a:lnTo>
                        <a:lnTo>
                          <a:pt x="111" y="148"/>
                        </a:lnTo>
                        <a:lnTo>
                          <a:pt x="121" y="135"/>
                        </a:lnTo>
                        <a:lnTo>
                          <a:pt x="127" y="127"/>
                        </a:lnTo>
                        <a:lnTo>
                          <a:pt x="129" y="116"/>
                        </a:lnTo>
                        <a:lnTo>
                          <a:pt x="131" y="103"/>
                        </a:lnTo>
                        <a:lnTo>
                          <a:pt x="126" y="88"/>
                        </a:lnTo>
                        <a:lnTo>
                          <a:pt x="117" y="70"/>
                        </a:lnTo>
                        <a:lnTo>
                          <a:pt x="105" y="55"/>
                        </a:lnTo>
                        <a:lnTo>
                          <a:pt x="92" y="41"/>
                        </a:lnTo>
                        <a:lnTo>
                          <a:pt x="65" y="19"/>
                        </a:lnTo>
                        <a:lnTo>
                          <a:pt x="49" y="6"/>
                        </a:lnTo>
                        <a:lnTo>
                          <a:pt x="38" y="0"/>
                        </a:lnTo>
                        <a:lnTo>
                          <a:pt x="23" y="0"/>
                        </a:lnTo>
                        <a:lnTo>
                          <a:pt x="14" y="5"/>
                        </a:lnTo>
                      </a:path>
                    </a:pathLst>
                  </a:custGeom>
                  <a:solidFill>
                    <a:srgbClr val="3F1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807405" name="Freeform 45"/>
                <p:cNvSpPr>
                  <a:spLocks/>
                </p:cNvSpPr>
                <p:nvPr/>
              </p:nvSpPr>
              <p:spPr bwMode="auto">
                <a:xfrm>
                  <a:off x="611" y="2486"/>
                  <a:ext cx="106" cy="84"/>
                </a:xfrm>
                <a:custGeom>
                  <a:avLst/>
                  <a:gdLst>
                    <a:gd name="T0" fmla="*/ 0 w 106"/>
                    <a:gd name="T1" fmla="*/ 83 h 84"/>
                    <a:gd name="T2" fmla="*/ 84 w 106"/>
                    <a:gd name="T3" fmla="*/ 0 h 84"/>
                    <a:gd name="T4" fmla="*/ 105 w 106"/>
                    <a:gd name="T5" fmla="*/ 29 h 84"/>
                    <a:gd name="T6" fmla="*/ 0 w 106"/>
                    <a:gd name="T7" fmla="*/ 8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4">
                      <a:moveTo>
                        <a:pt x="0" y="83"/>
                      </a:moveTo>
                      <a:lnTo>
                        <a:pt x="84" y="0"/>
                      </a:lnTo>
                      <a:lnTo>
                        <a:pt x="105" y="29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tx1"/>
                </a:solidFill>
                <a:ln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807406" name="Group 46"/>
              <p:cNvGrpSpPr>
                <a:grpSpLocks/>
              </p:cNvGrpSpPr>
              <p:nvPr/>
            </p:nvGrpSpPr>
            <p:grpSpPr bwMode="auto">
              <a:xfrm>
                <a:off x="323" y="2171"/>
                <a:ext cx="187" cy="491"/>
                <a:chOff x="323" y="2171"/>
                <a:chExt cx="187" cy="491"/>
              </a:xfrm>
            </p:grpSpPr>
            <p:grpSp>
              <p:nvGrpSpPr>
                <p:cNvPr id="1807407" name="Group 47"/>
                <p:cNvGrpSpPr>
                  <a:grpSpLocks/>
                </p:cNvGrpSpPr>
                <p:nvPr/>
              </p:nvGrpSpPr>
              <p:grpSpPr bwMode="auto">
                <a:xfrm>
                  <a:off x="323" y="2226"/>
                  <a:ext cx="146" cy="436"/>
                  <a:chOff x="323" y="2226"/>
                  <a:chExt cx="146" cy="436"/>
                </a:xfrm>
              </p:grpSpPr>
              <p:sp>
                <p:nvSpPr>
                  <p:cNvPr id="1807408" name="Freeform 48"/>
                  <p:cNvSpPr>
                    <a:spLocks/>
                  </p:cNvSpPr>
                  <p:nvPr/>
                </p:nvSpPr>
                <p:spPr bwMode="auto">
                  <a:xfrm>
                    <a:off x="323" y="2226"/>
                    <a:ext cx="136" cy="298"/>
                  </a:xfrm>
                  <a:custGeom>
                    <a:avLst/>
                    <a:gdLst>
                      <a:gd name="T0" fmla="*/ 66 w 136"/>
                      <a:gd name="T1" fmla="*/ 42 h 298"/>
                      <a:gd name="T2" fmla="*/ 82 w 136"/>
                      <a:gd name="T3" fmla="*/ 68 h 298"/>
                      <a:gd name="T4" fmla="*/ 93 w 136"/>
                      <a:gd name="T5" fmla="*/ 88 h 298"/>
                      <a:gd name="T6" fmla="*/ 100 w 136"/>
                      <a:gd name="T7" fmla="*/ 103 h 298"/>
                      <a:gd name="T8" fmla="*/ 103 w 136"/>
                      <a:gd name="T9" fmla="*/ 118 h 298"/>
                      <a:gd name="T10" fmla="*/ 104 w 136"/>
                      <a:gd name="T11" fmla="*/ 128 h 298"/>
                      <a:gd name="T12" fmla="*/ 102 w 136"/>
                      <a:gd name="T13" fmla="*/ 137 h 298"/>
                      <a:gd name="T14" fmla="*/ 97 w 136"/>
                      <a:gd name="T15" fmla="*/ 141 h 298"/>
                      <a:gd name="T16" fmla="*/ 76 w 136"/>
                      <a:gd name="T17" fmla="*/ 153 h 298"/>
                      <a:gd name="T18" fmla="*/ 59 w 136"/>
                      <a:gd name="T19" fmla="*/ 155 h 298"/>
                      <a:gd name="T20" fmla="*/ 43 w 136"/>
                      <a:gd name="T21" fmla="*/ 160 h 298"/>
                      <a:gd name="T22" fmla="*/ 20 w 136"/>
                      <a:gd name="T23" fmla="*/ 168 h 298"/>
                      <a:gd name="T24" fmla="*/ 7 w 136"/>
                      <a:gd name="T25" fmla="*/ 177 h 298"/>
                      <a:gd name="T26" fmla="*/ 1 w 136"/>
                      <a:gd name="T27" fmla="*/ 189 h 298"/>
                      <a:gd name="T28" fmla="*/ 0 w 136"/>
                      <a:gd name="T29" fmla="*/ 205 h 298"/>
                      <a:gd name="T30" fmla="*/ 2 w 136"/>
                      <a:gd name="T31" fmla="*/ 224 h 298"/>
                      <a:gd name="T32" fmla="*/ 13 w 136"/>
                      <a:gd name="T33" fmla="*/ 260 h 298"/>
                      <a:gd name="T34" fmla="*/ 21 w 136"/>
                      <a:gd name="T35" fmla="*/ 286 h 298"/>
                      <a:gd name="T36" fmla="*/ 29 w 136"/>
                      <a:gd name="T37" fmla="*/ 297 h 298"/>
                      <a:gd name="T38" fmla="*/ 58 w 136"/>
                      <a:gd name="T39" fmla="*/ 284 h 298"/>
                      <a:gd name="T40" fmla="*/ 39 w 136"/>
                      <a:gd name="T41" fmla="*/ 241 h 298"/>
                      <a:gd name="T42" fmla="*/ 32 w 136"/>
                      <a:gd name="T43" fmla="*/ 216 h 298"/>
                      <a:gd name="T44" fmla="*/ 35 w 136"/>
                      <a:gd name="T45" fmla="*/ 196 h 298"/>
                      <a:gd name="T46" fmla="*/ 47 w 136"/>
                      <a:gd name="T47" fmla="*/ 185 h 298"/>
                      <a:gd name="T48" fmla="*/ 69 w 136"/>
                      <a:gd name="T49" fmla="*/ 184 h 298"/>
                      <a:gd name="T50" fmla="*/ 98 w 136"/>
                      <a:gd name="T51" fmla="*/ 178 h 298"/>
                      <a:gd name="T52" fmla="*/ 120 w 136"/>
                      <a:gd name="T53" fmla="*/ 162 h 298"/>
                      <a:gd name="T54" fmla="*/ 130 w 136"/>
                      <a:gd name="T55" fmla="*/ 153 h 298"/>
                      <a:gd name="T56" fmla="*/ 134 w 136"/>
                      <a:gd name="T57" fmla="*/ 142 h 298"/>
                      <a:gd name="T58" fmla="*/ 135 w 136"/>
                      <a:gd name="T59" fmla="*/ 127 h 298"/>
                      <a:gd name="T60" fmla="*/ 134 w 136"/>
                      <a:gd name="T61" fmla="*/ 111 h 298"/>
                      <a:gd name="T62" fmla="*/ 120 w 136"/>
                      <a:gd name="T63" fmla="*/ 74 h 298"/>
                      <a:gd name="T64" fmla="*/ 104 w 136"/>
                      <a:gd name="T65" fmla="*/ 42 h 298"/>
                      <a:gd name="T66" fmla="*/ 90 w 136"/>
                      <a:gd name="T67" fmla="*/ 17 h 298"/>
                      <a:gd name="T68" fmla="*/ 78 w 136"/>
                      <a:gd name="T69" fmla="*/ 0 h 298"/>
                      <a:gd name="T70" fmla="*/ 66 w 136"/>
                      <a:gd name="T71" fmla="*/ 42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36" h="298">
                        <a:moveTo>
                          <a:pt x="66" y="42"/>
                        </a:moveTo>
                        <a:lnTo>
                          <a:pt x="82" y="68"/>
                        </a:lnTo>
                        <a:lnTo>
                          <a:pt x="93" y="88"/>
                        </a:lnTo>
                        <a:lnTo>
                          <a:pt x="100" y="103"/>
                        </a:lnTo>
                        <a:lnTo>
                          <a:pt x="103" y="118"/>
                        </a:lnTo>
                        <a:lnTo>
                          <a:pt x="104" y="128"/>
                        </a:lnTo>
                        <a:lnTo>
                          <a:pt x="102" y="137"/>
                        </a:lnTo>
                        <a:lnTo>
                          <a:pt x="97" y="141"/>
                        </a:lnTo>
                        <a:lnTo>
                          <a:pt x="76" y="153"/>
                        </a:lnTo>
                        <a:lnTo>
                          <a:pt x="59" y="155"/>
                        </a:lnTo>
                        <a:lnTo>
                          <a:pt x="43" y="160"/>
                        </a:lnTo>
                        <a:lnTo>
                          <a:pt x="20" y="168"/>
                        </a:lnTo>
                        <a:lnTo>
                          <a:pt x="7" y="177"/>
                        </a:lnTo>
                        <a:lnTo>
                          <a:pt x="1" y="189"/>
                        </a:lnTo>
                        <a:lnTo>
                          <a:pt x="0" y="205"/>
                        </a:lnTo>
                        <a:lnTo>
                          <a:pt x="2" y="224"/>
                        </a:lnTo>
                        <a:lnTo>
                          <a:pt x="13" y="260"/>
                        </a:lnTo>
                        <a:lnTo>
                          <a:pt x="21" y="286"/>
                        </a:lnTo>
                        <a:lnTo>
                          <a:pt x="29" y="297"/>
                        </a:lnTo>
                        <a:lnTo>
                          <a:pt x="58" y="284"/>
                        </a:lnTo>
                        <a:lnTo>
                          <a:pt x="39" y="241"/>
                        </a:lnTo>
                        <a:lnTo>
                          <a:pt x="32" y="216"/>
                        </a:lnTo>
                        <a:lnTo>
                          <a:pt x="35" y="196"/>
                        </a:lnTo>
                        <a:lnTo>
                          <a:pt x="47" y="185"/>
                        </a:lnTo>
                        <a:lnTo>
                          <a:pt x="69" y="184"/>
                        </a:lnTo>
                        <a:lnTo>
                          <a:pt x="98" y="178"/>
                        </a:lnTo>
                        <a:lnTo>
                          <a:pt x="120" y="162"/>
                        </a:lnTo>
                        <a:lnTo>
                          <a:pt x="130" y="153"/>
                        </a:lnTo>
                        <a:lnTo>
                          <a:pt x="134" y="142"/>
                        </a:lnTo>
                        <a:lnTo>
                          <a:pt x="135" y="127"/>
                        </a:lnTo>
                        <a:lnTo>
                          <a:pt x="134" y="111"/>
                        </a:lnTo>
                        <a:lnTo>
                          <a:pt x="120" y="74"/>
                        </a:lnTo>
                        <a:lnTo>
                          <a:pt x="104" y="42"/>
                        </a:lnTo>
                        <a:lnTo>
                          <a:pt x="90" y="17"/>
                        </a:lnTo>
                        <a:lnTo>
                          <a:pt x="78" y="0"/>
                        </a:lnTo>
                        <a:lnTo>
                          <a:pt x="66" y="42"/>
                        </a:lnTo>
                      </a:path>
                    </a:pathLst>
                  </a:custGeom>
                  <a:solidFill>
                    <a:srgbClr val="9F3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07409" name="Freeform 49"/>
                  <p:cNvSpPr>
                    <a:spLocks/>
                  </p:cNvSpPr>
                  <p:nvPr/>
                </p:nvSpPr>
                <p:spPr bwMode="auto">
                  <a:xfrm>
                    <a:off x="337" y="2503"/>
                    <a:ext cx="132" cy="159"/>
                  </a:xfrm>
                  <a:custGeom>
                    <a:avLst/>
                    <a:gdLst>
                      <a:gd name="T0" fmla="*/ 14 w 132"/>
                      <a:gd name="T1" fmla="*/ 5 h 159"/>
                      <a:gd name="T2" fmla="*/ 6 w 132"/>
                      <a:gd name="T3" fmla="*/ 13 h 159"/>
                      <a:gd name="T4" fmla="*/ 0 w 132"/>
                      <a:gd name="T5" fmla="*/ 22 h 159"/>
                      <a:gd name="T6" fmla="*/ 0 w 132"/>
                      <a:gd name="T7" fmla="*/ 34 h 159"/>
                      <a:gd name="T8" fmla="*/ 0 w 132"/>
                      <a:gd name="T9" fmla="*/ 45 h 159"/>
                      <a:gd name="T10" fmla="*/ 3 w 132"/>
                      <a:gd name="T11" fmla="*/ 58 h 159"/>
                      <a:gd name="T12" fmla="*/ 10 w 132"/>
                      <a:gd name="T13" fmla="*/ 71 h 159"/>
                      <a:gd name="T14" fmla="*/ 18 w 132"/>
                      <a:gd name="T15" fmla="*/ 79 h 159"/>
                      <a:gd name="T16" fmla="*/ 28 w 132"/>
                      <a:gd name="T17" fmla="*/ 85 h 159"/>
                      <a:gd name="T18" fmla="*/ 39 w 132"/>
                      <a:gd name="T19" fmla="*/ 87 h 159"/>
                      <a:gd name="T20" fmla="*/ 54 w 132"/>
                      <a:gd name="T21" fmla="*/ 87 h 159"/>
                      <a:gd name="T22" fmla="*/ 71 w 132"/>
                      <a:gd name="T23" fmla="*/ 92 h 159"/>
                      <a:gd name="T24" fmla="*/ 82 w 132"/>
                      <a:gd name="T25" fmla="*/ 97 h 159"/>
                      <a:gd name="T26" fmla="*/ 92 w 132"/>
                      <a:gd name="T27" fmla="*/ 104 h 159"/>
                      <a:gd name="T28" fmla="*/ 97 w 132"/>
                      <a:gd name="T29" fmla="*/ 119 h 159"/>
                      <a:gd name="T30" fmla="*/ 99 w 132"/>
                      <a:gd name="T31" fmla="*/ 140 h 159"/>
                      <a:gd name="T32" fmla="*/ 97 w 132"/>
                      <a:gd name="T33" fmla="*/ 158 h 159"/>
                      <a:gd name="T34" fmla="*/ 111 w 132"/>
                      <a:gd name="T35" fmla="*/ 148 h 159"/>
                      <a:gd name="T36" fmla="*/ 121 w 132"/>
                      <a:gd name="T37" fmla="*/ 135 h 159"/>
                      <a:gd name="T38" fmla="*/ 127 w 132"/>
                      <a:gd name="T39" fmla="*/ 127 h 159"/>
                      <a:gd name="T40" fmla="*/ 129 w 132"/>
                      <a:gd name="T41" fmla="*/ 116 h 159"/>
                      <a:gd name="T42" fmla="*/ 131 w 132"/>
                      <a:gd name="T43" fmla="*/ 103 h 159"/>
                      <a:gd name="T44" fmla="*/ 126 w 132"/>
                      <a:gd name="T45" fmla="*/ 88 h 159"/>
                      <a:gd name="T46" fmla="*/ 117 w 132"/>
                      <a:gd name="T47" fmla="*/ 70 h 159"/>
                      <a:gd name="T48" fmla="*/ 105 w 132"/>
                      <a:gd name="T49" fmla="*/ 55 h 159"/>
                      <a:gd name="T50" fmla="*/ 92 w 132"/>
                      <a:gd name="T51" fmla="*/ 41 h 159"/>
                      <a:gd name="T52" fmla="*/ 65 w 132"/>
                      <a:gd name="T53" fmla="*/ 19 h 159"/>
                      <a:gd name="T54" fmla="*/ 49 w 132"/>
                      <a:gd name="T55" fmla="*/ 6 h 159"/>
                      <a:gd name="T56" fmla="*/ 38 w 132"/>
                      <a:gd name="T57" fmla="*/ 0 h 159"/>
                      <a:gd name="T58" fmla="*/ 23 w 132"/>
                      <a:gd name="T59" fmla="*/ 0 h 159"/>
                      <a:gd name="T60" fmla="*/ 14 w 132"/>
                      <a:gd name="T61" fmla="*/ 5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32" h="159">
                        <a:moveTo>
                          <a:pt x="14" y="5"/>
                        </a:moveTo>
                        <a:lnTo>
                          <a:pt x="6" y="13"/>
                        </a:lnTo>
                        <a:lnTo>
                          <a:pt x="0" y="22"/>
                        </a:lnTo>
                        <a:lnTo>
                          <a:pt x="0" y="34"/>
                        </a:lnTo>
                        <a:lnTo>
                          <a:pt x="0" y="45"/>
                        </a:lnTo>
                        <a:lnTo>
                          <a:pt x="3" y="58"/>
                        </a:lnTo>
                        <a:lnTo>
                          <a:pt x="10" y="71"/>
                        </a:lnTo>
                        <a:lnTo>
                          <a:pt x="18" y="79"/>
                        </a:lnTo>
                        <a:lnTo>
                          <a:pt x="28" y="85"/>
                        </a:lnTo>
                        <a:lnTo>
                          <a:pt x="39" y="87"/>
                        </a:lnTo>
                        <a:lnTo>
                          <a:pt x="54" y="87"/>
                        </a:lnTo>
                        <a:lnTo>
                          <a:pt x="71" y="92"/>
                        </a:lnTo>
                        <a:lnTo>
                          <a:pt x="82" y="97"/>
                        </a:lnTo>
                        <a:lnTo>
                          <a:pt x="92" y="104"/>
                        </a:lnTo>
                        <a:lnTo>
                          <a:pt x="97" y="119"/>
                        </a:lnTo>
                        <a:lnTo>
                          <a:pt x="99" y="140"/>
                        </a:lnTo>
                        <a:lnTo>
                          <a:pt x="97" y="158"/>
                        </a:lnTo>
                        <a:lnTo>
                          <a:pt x="111" y="148"/>
                        </a:lnTo>
                        <a:lnTo>
                          <a:pt x="121" y="135"/>
                        </a:lnTo>
                        <a:lnTo>
                          <a:pt x="127" y="127"/>
                        </a:lnTo>
                        <a:lnTo>
                          <a:pt x="129" y="116"/>
                        </a:lnTo>
                        <a:lnTo>
                          <a:pt x="131" y="103"/>
                        </a:lnTo>
                        <a:lnTo>
                          <a:pt x="126" y="88"/>
                        </a:lnTo>
                        <a:lnTo>
                          <a:pt x="117" y="70"/>
                        </a:lnTo>
                        <a:lnTo>
                          <a:pt x="105" y="55"/>
                        </a:lnTo>
                        <a:lnTo>
                          <a:pt x="92" y="41"/>
                        </a:lnTo>
                        <a:lnTo>
                          <a:pt x="65" y="19"/>
                        </a:lnTo>
                        <a:lnTo>
                          <a:pt x="49" y="6"/>
                        </a:lnTo>
                        <a:lnTo>
                          <a:pt x="38" y="0"/>
                        </a:lnTo>
                        <a:lnTo>
                          <a:pt x="23" y="0"/>
                        </a:lnTo>
                        <a:lnTo>
                          <a:pt x="14" y="5"/>
                        </a:lnTo>
                      </a:path>
                    </a:pathLst>
                  </a:custGeom>
                  <a:solidFill>
                    <a:srgbClr val="3F1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807410" name="Freeform 50"/>
                <p:cNvSpPr>
                  <a:spLocks/>
                </p:cNvSpPr>
                <p:nvPr/>
              </p:nvSpPr>
              <p:spPr bwMode="auto">
                <a:xfrm>
                  <a:off x="404" y="2171"/>
                  <a:ext cx="106" cy="84"/>
                </a:xfrm>
                <a:custGeom>
                  <a:avLst/>
                  <a:gdLst>
                    <a:gd name="T0" fmla="*/ 0 w 106"/>
                    <a:gd name="T1" fmla="*/ 83 h 84"/>
                    <a:gd name="T2" fmla="*/ 84 w 106"/>
                    <a:gd name="T3" fmla="*/ 0 h 84"/>
                    <a:gd name="T4" fmla="*/ 105 w 106"/>
                    <a:gd name="T5" fmla="*/ 29 h 84"/>
                    <a:gd name="T6" fmla="*/ 0 w 106"/>
                    <a:gd name="T7" fmla="*/ 8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4">
                      <a:moveTo>
                        <a:pt x="0" y="83"/>
                      </a:moveTo>
                      <a:lnTo>
                        <a:pt x="84" y="0"/>
                      </a:lnTo>
                      <a:lnTo>
                        <a:pt x="105" y="29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tx1"/>
                </a:solidFill>
                <a:ln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07411" name="Rectangle 51"/>
            <p:cNvSpPr>
              <a:spLocks noChangeArrowheads="1"/>
            </p:cNvSpPr>
            <p:nvPr/>
          </p:nvSpPr>
          <p:spPr bwMode="auto">
            <a:xfrm>
              <a:off x="195" y="1086"/>
              <a:ext cx="14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aseline="0" dirty="0"/>
                <a:t>Simple approach:</a:t>
              </a:r>
            </a:p>
          </p:txBody>
        </p:sp>
      </p:grpSp>
      <p:grpSp>
        <p:nvGrpSpPr>
          <p:cNvPr id="1807412" name="Group 52"/>
          <p:cNvGrpSpPr>
            <a:grpSpLocks/>
          </p:cNvGrpSpPr>
          <p:nvPr/>
        </p:nvGrpSpPr>
        <p:grpSpPr bwMode="auto">
          <a:xfrm>
            <a:off x="4491038" y="1704975"/>
            <a:ext cx="4554537" cy="4875213"/>
            <a:chOff x="2829" y="1074"/>
            <a:chExt cx="2869" cy="3071"/>
          </a:xfrm>
        </p:grpSpPr>
        <p:grpSp>
          <p:nvGrpSpPr>
            <p:cNvPr id="1807413" name="Group 53"/>
            <p:cNvGrpSpPr>
              <a:grpSpLocks/>
            </p:cNvGrpSpPr>
            <p:nvPr/>
          </p:nvGrpSpPr>
          <p:grpSpPr bwMode="auto">
            <a:xfrm>
              <a:off x="3024" y="1986"/>
              <a:ext cx="2368" cy="2159"/>
              <a:chOff x="3024" y="1986"/>
              <a:chExt cx="2368" cy="2159"/>
            </a:xfrm>
          </p:grpSpPr>
          <p:sp>
            <p:nvSpPr>
              <p:cNvPr id="1807414" name="Rectangle 54"/>
              <p:cNvSpPr>
                <a:spLocks noChangeArrowheads="1"/>
              </p:cNvSpPr>
              <p:nvPr/>
            </p:nvSpPr>
            <p:spPr bwMode="auto">
              <a:xfrm>
                <a:off x="3024" y="1986"/>
                <a:ext cx="1398" cy="1307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07415" name="Freeform 55"/>
              <p:cNvSpPr>
                <a:spLocks/>
              </p:cNvSpPr>
              <p:nvPr/>
            </p:nvSpPr>
            <p:spPr bwMode="auto">
              <a:xfrm>
                <a:off x="3306" y="2263"/>
                <a:ext cx="267" cy="129"/>
              </a:xfrm>
              <a:custGeom>
                <a:avLst/>
                <a:gdLst>
                  <a:gd name="T0" fmla="*/ 254 w 267"/>
                  <a:gd name="T1" fmla="*/ 95 h 129"/>
                  <a:gd name="T2" fmla="*/ 235 w 267"/>
                  <a:gd name="T3" fmla="*/ 79 h 129"/>
                  <a:gd name="T4" fmla="*/ 211 w 267"/>
                  <a:gd name="T5" fmla="*/ 60 h 129"/>
                  <a:gd name="T6" fmla="*/ 191 w 267"/>
                  <a:gd name="T7" fmla="*/ 45 h 129"/>
                  <a:gd name="T8" fmla="*/ 152 w 267"/>
                  <a:gd name="T9" fmla="*/ 32 h 129"/>
                  <a:gd name="T10" fmla="*/ 103 w 267"/>
                  <a:gd name="T11" fmla="*/ 19 h 129"/>
                  <a:gd name="T12" fmla="*/ 62 w 267"/>
                  <a:gd name="T13" fmla="*/ 6 h 129"/>
                  <a:gd name="T14" fmla="*/ 49 w 267"/>
                  <a:gd name="T15" fmla="*/ 2 h 129"/>
                  <a:gd name="T16" fmla="*/ 19 w 267"/>
                  <a:gd name="T17" fmla="*/ 0 h 129"/>
                  <a:gd name="T18" fmla="*/ 0 w 267"/>
                  <a:gd name="T19" fmla="*/ 1 h 129"/>
                  <a:gd name="T20" fmla="*/ 12 w 267"/>
                  <a:gd name="T21" fmla="*/ 20 h 129"/>
                  <a:gd name="T22" fmla="*/ 21 w 267"/>
                  <a:gd name="T23" fmla="*/ 36 h 129"/>
                  <a:gd name="T24" fmla="*/ 34 w 267"/>
                  <a:gd name="T25" fmla="*/ 56 h 129"/>
                  <a:gd name="T26" fmla="*/ 52 w 267"/>
                  <a:gd name="T27" fmla="*/ 75 h 129"/>
                  <a:gd name="T28" fmla="*/ 62 w 267"/>
                  <a:gd name="T29" fmla="*/ 85 h 129"/>
                  <a:gd name="T30" fmla="*/ 79 w 267"/>
                  <a:gd name="T31" fmla="*/ 95 h 129"/>
                  <a:gd name="T32" fmla="*/ 98 w 267"/>
                  <a:gd name="T33" fmla="*/ 100 h 129"/>
                  <a:gd name="T34" fmla="*/ 116 w 267"/>
                  <a:gd name="T35" fmla="*/ 106 h 129"/>
                  <a:gd name="T36" fmla="*/ 133 w 267"/>
                  <a:gd name="T37" fmla="*/ 106 h 129"/>
                  <a:gd name="T38" fmla="*/ 152 w 267"/>
                  <a:gd name="T39" fmla="*/ 106 h 129"/>
                  <a:gd name="T40" fmla="*/ 166 w 267"/>
                  <a:gd name="T41" fmla="*/ 107 h 129"/>
                  <a:gd name="T42" fmla="*/ 187 w 267"/>
                  <a:gd name="T43" fmla="*/ 112 h 129"/>
                  <a:gd name="T44" fmla="*/ 201 w 267"/>
                  <a:gd name="T45" fmla="*/ 121 h 129"/>
                  <a:gd name="T46" fmla="*/ 208 w 267"/>
                  <a:gd name="T47" fmla="*/ 128 h 129"/>
                  <a:gd name="T48" fmla="*/ 224 w 267"/>
                  <a:gd name="T49" fmla="*/ 116 h 129"/>
                  <a:gd name="T50" fmla="*/ 248 w 267"/>
                  <a:gd name="T51" fmla="*/ 106 h 129"/>
                  <a:gd name="T52" fmla="*/ 266 w 267"/>
                  <a:gd name="T53" fmla="*/ 102 h 129"/>
                  <a:gd name="T54" fmla="*/ 254 w 267"/>
                  <a:gd name="T55" fmla="*/ 9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7" h="129">
                    <a:moveTo>
                      <a:pt x="254" y="95"/>
                    </a:moveTo>
                    <a:lnTo>
                      <a:pt x="235" y="79"/>
                    </a:lnTo>
                    <a:lnTo>
                      <a:pt x="211" y="60"/>
                    </a:lnTo>
                    <a:lnTo>
                      <a:pt x="191" y="45"/>
                    </a:lnTo>
                    <a:lnTo>
                      <a:pt x="152" y="32"/>
                    </a:lnTo>
                    <a:lnTo>
                      <a:pt x="103" y="19"/>
                    </a:lnTo>
                    <a:lnTo>
                      <a:pt x="62" y="6"/>
                    </a:lnTo>
                    <a:lnTo>
                      <a:pt x="49" y="2"/>
                    </a:lnTo>
                    <a:lnTo>
                      <a:pt x="19" y="0"/>
                    </a:lnTo>
                    <a:lnTo>
                      <a:pt x="0" y="1"/>
                    </a:lnTo>
                    <a:lnTo>
                      <a:pt x="12" y="20"/>
                    </a:lnTo>
                    <a:lnTo>
                      <a:pt x="21" y="36"/>
                    </a:lnTo>
                    <a:lnTo>
                      <a:pt x="34" y="56"/>
                    </a:lnTo>
                    <a:lnTo>
                      <a:pt x="52" y="75"/>
                    </a:lnTo>
                    <a:lnTo>
                      <a:pt x="62" y="85"/>
                    </a:lnTo>
                    <a:lnTo>
                      <a:pt x="79" y="95"/>
                    </a:lnTo>
                    <a:lnTo>
                      <a:pt x="98" y="100"/>
                    </a:lnTo>
                    <a:lnTo>
                      <a:pt x="116" y="106"/>
                    </a:lnTo>
                    <a:lnTo>
                      <a:pt x="133" y="106"/>
                    </a:lnTo>
                    <a:lnTo>
                      <a:pt x="152" y="106"/>
                    </a:lnTo>
                    <a:lnTo>
                      <a:pt x="166" y="107"/>
                    </a:lnTo>
                    <a:lnTo>
                      <a:pt x="187" y="112"/>
                    </a:lnTo>
                    <a:lnTo>
                      <a:pt x="201" y="121"/>
                    </a:lnTo>
                    <a:lnTo>
                      <a:pt x="208" y="128"/>
                    </a:lnTo>
                    <a:lnTo>
                      <a:pt x="224" y="116"/>
                    </a:lnTo>
                    <a:lnTo>
                      <a:pt x="248" y="106"/>
                    </a:lnTo>
                    <a:lnTo>
                      <a:pt x="266" y="102"/>
                    </a:lnTo>
                    <a:lnTo>
                      <a:pt x="254" y="95"/>
                    </a:lnTo>
                  </a:path>
                </a:pathLst>
              </a:custGeom>
              <a:solidFill>
                <a:srgbClr val="9F3F0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416" name="Freeform 56"/>
              <p:cNvSpPr>
                <a:spLocks/>
              </p:cNvSpPr>
              <p:nvPr/>
            </p:nvSpPr>
            <p:spPr bwMode="auto">
              <a:xfrm>
                <a:off x="3406" y="2091"/>
                <a:ext cx="770" cy="1045"/>
              </a:xfrm>
              <a:custGeom>
                <a:avLst/>
                <a:gdLst>
                  <a:gd name="T0" fmla="*/ 273 w 770"/>
                  <a:gd name="T1" fmla="*/ 273 h 1045"/>
                  <a:gd name="T2" fmla="*/ 370 w 770"/>
                  <a:gd name="T3" fmla="*/ 359 h 1045"/>
                  <a:gd name="T4" fmla="*/ 491 w 770"/>
                  <a:gd name="T5" fmla="*/ 456 h 1045"/>
                  <a:gd name="T6" fmla="*/ 580 w 770"/>
                  <a:gd name="T7" fmla="*/ 559 h 1045"/>
                  <a:gd name="T8" fmla="*/ 686 w 770"/>
                  <a:gd name="T9" fmla="*/ 709 h 1045"/>
                  <a:gd name="T10" fmla="*/ 749 w 770"/>
                  <a:gd name="T11" fmla="*/ 775 h 1045"/>
                  <a:gd name="T12" fmla="*/ 769 w 770"/>
                  <a:gd name="T13" fmla="*/ 876 h 1045"/>
                  <a:gd name="T14" fmla="*/ 760 w 770"/>
                  <a:gd name="T15" fmla="*/ 932 h 1045"/>
                  <a:gd name="T16" fmla="*/ 711 w 770"/>
                  <a:gd name="T17" fmla="*/ 986 h 1045"/>
                  <a:gd name="T18" fmla="*/ 625 w 770"/>
                  <a:gd name="T19" fmla="*/ 1007 h 1045"/>
                  <a:gd name="T20" fmla="*/ 512 w 770"/>
                  <a:gd name="T21" fmla="*/ 1036 h 1045"/>
                  <a:gd name="T22" fmla="*/ 347 w 770"/>
                  <a:gd name="T23" fmla="*/ 1015 h 1045"/>
                  <a:gd name="T24" fmla="*/ 262 w 770"/>
                  <a:gd name="T25" fmla="*/ 1001 h 1045"/>
                  <a:gd name="T26" fmla="*/ 457 w 770"/>
                  <a:gd name="T27" fmla="*/ 990 h 1045"/>
                  <a:gd name="T28" fmla="*/ 370 w 770"/>
                  <a:gd name="T29" fmla="*/ 961 h 1045"/>
                  <a:gd name="T30" fmla="*/ 393 w 770"/>
                  <a:gd name="T31" fmla="*/ 930 h 1045"/>
                  <a:gd name="T32" fmla="*/ 484 w 770"/>
                  <a:gd name="T33" fmla="*/ 895 h 1045"/>
                  <a:gd name="T34" fmla="*/ 373 w 770"/>
                  <a:gd name="T35" fmla="*/ 829 h 1045"/>
                  <a:gd name="T36" fmla="*/ 304 w 770"/>
                  <a:gd name="T37" fmla="*/ 835 h 1045"/>
                  <a:gd name="T38" fmla="*/ 204 w 770"/>
                  <a:gd name="T39" fmla="*/ 959 h 1045"/>
                  <a:gd name="T40" fmla="*/ 157 w 770"/>
                  <a:gd name="T41" fmla="*/ 1033 h 1045"/>
                  <a:gd name="T42" fmla="*/ 83 w 770"/>
                  <a:gd name="T43" fmla="*/ 1033 h 1045"/>
                  <a:gd name="T44" fmla="*/ 215 w 770"/>
                  <a:gd name="T45" fmla="*/ 844 h 1045"/>
                  <a:gd name="T46" fmla="*/ 221 w 770"/>
                  <a:gd name="T47" fmla="*/ 804 h 1045"/>
                  <a:gd name="T48" fmla="*/ 94 w 770"/>
                  <a:gd name="T49" fmla="*/ 955 h 1045"/>
                  <a:gd name="T50" fmla="*/ 54 w 770"/>
                  <a:gd name="T51" fmla="*/ 1015 h 1045"/>
                  <a:gd name="T52" fmla="*/ 0 w 770"/>
                  <a:gd name="T53" fmla="*/ 1007 h 1045"/>
                  <a:gd name="T54" fmla="*/ 112 w 770"/>
                  <a:gd name="T55" fmla="*/ 861 h 1045"/>
                  <a:gd name="T56" fmla="*/ 178 w 770"/>
                  <a:gd name="T57" fmla="*/ 694 h 1045"/>
                  <a:gd name="T58" fmla="*/ 195 w 770"/>
                  <a:gd name="T59" fmla="*/ 571 h 1045"/>
                  <a:gd name="T60" fmla="*/ 205 w 770"/>
                  <a:gd name="T61" fmla="*/ 516 h 1045"/>
                  <a:gd name="T62" fmla="*/ 166 w 770"/>
                  <a:gd name="T63" fmla="*/ 487 h 1045"/>
                  <a:gd name="T64" fmla="*/ 141 w 770"/>
                  <a:gd name="T65" fmla="*/ 511 h 1045"/>
                  <a:gd name="T66" fmla="*/ 123 w 770"/>
                  <a:gd name="T67" fmla="*/ 513 h 1045"/>
                  <a:gd name="T68" fmla="*/ 121 w 770"/>
                  <a:gd name="T69" fmla="*/ 490 h 1045"/>
                  <a:gd name="T70" fmla="*/ 105 w 770"/>
                  <a:gd name="T71" fmla="*/ 472 h 1045"/>
                  <a:gd name="T72" fmla="*/ 79 w 770"/>
                  <a:gd name="T73" fmla="*/ 467 h 1045"/>
                  <a:gd name="T74" fmla="*/ 59 w 770"/>
                  <a:gd name="T75" fmla="*/ 482 h 1045"/>
                  <a:gd name="T76" fmla="*/ 37 w 770"/>
                  <a:gd name="T77" fmla="*/ 498 h 1045"/>
                  <a:gd name="T78" fmla="*/ 24 w 770"/>
                  <a:gd name="T79" fmla="*/ 483 h 1045"/>
                  <a:gd name="T80" fmla="*/ 14 w 770"/>
                  <a:gd name="T81" fmla="*/ 464 h 1045"/>
                  <a:gd name="T82" fmla="*/ 29 w 770"/>
                  <a:gd name="T83" fmla="*/ 427 h 1045"/>
                  <a:gd name="T84" fmla="*/ 43 w 770"/>
                  <a:gd name="T85" fmla="*/ 361 h 1045"/>
                  <a:gd name="T86" fmla="*/ 54 w 770"/>
                  <a:gd name="T87" fmla="*/ 304 h 1045"/>
                  <a:gd name="T88" fmla="*/ 112 w 770"/>
                  <a:gd name="T89" fmla="*/ 244 h 1045"/>
                  <a:gd name="T90" fmla="*/ 54 w 770"/>
                  <a:gd name="T91" fmla="*/ 89 h 1045"/>
                  <a:gd name="T92" fmla="*/ 91 w 770"/>
                  <a:gd name="T93" fmla="*/ 34 h 1045"/>
                  <a:gd name="T94" fmla="*/ 163 w 770"/>
                  <a:gd name="T95" fmla="*/ 189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0" h="1045">
                    <a:moveTo>
                      <a:pt x="174" y="249"/>
                    </a:moveTo>
                    <a:lnTo>
                      <a:pt x="224" y="258"/>
                    </a:lnTo>
                    <a:lnTo>
                      <a:pt x="273" y="273"/>
                    </a:lnTo>
                    <a:lnTo>
                      <a:pt x="310" y="288"/>
                    </a:lnTo>
                    <a:lnTo>
                      <a:pt x="336" y="313"/>
                    </a:lnTo>
                    <a:lnTo>
                      <a:pt x="370" y="359"/>
                    </a:lnTo>
                    <a:lnTo>
                      <a:pt x="401" y="404"/>
                    </a:lnTo>
                    <a:lnTo>
                      <a:pt x="439" y="436"/>
                    </a:lnTo>
                    <a:lnTo>
                      <a:pt x="491" y="456"/>
                    </a:lnTo>
                    <a:lnTo>
                      <a:pt x="525" y="483"/>
                    </a:lnTo>
                    <a:lnTo>
                      <a:pt x="551" y="516"/>
                    </a:lnTo>
                    <a:lnTo>
                      <a:pt x="580" y="559"/>
                    </a:lnTo>
                    <a:lnTo>
                      <a:pt x="608" y="608"/>
                    </a:lnTo>
                    <a:lnTo>
                      <a:pt x="654" y="669"/>
                    </a:lnTo>
                    <a:lnTo>
                      <a:pt x="686" y="709"/>
                    </a:lnTo>
                    <a:lnTo>
                      <a:pt x="715" y="735"/>
                    </a:lnTo>
                    <a:lnTo>
                      <a:pt x="734" y="754"/>
                    </a:lnTo>
                    <a:lnTo>
                      <a:pt x="749" y="775"/>
                    </a:lnTo>
                    <a:lnTo>
                      <a:pt x="763" y="813"/>
                    </a:lnTo>
                    <a:lnTo>
                      <a:pt x="769" y="855"/>
                    </a:lnTo>
                    <a:lnTo>
                      <a:pt x="769" y="876"/>
                    </a:lnTo>
                    <a:lnTo>
                      <a:pt x="769" y="895"/>
                    </a:lnTo>
                    <a:lnTo>
                      <a:pt x="765" y="913"/>
                    </a:lnTo>
                    <a:lnTo>
                      <a:pt x="760" y="932"/>
                    </a:lnTo>
                    <a:lnTo>
                      <a:pt x="750" y="949"/>
                    </a:lnTo>
                    <a:lnTo>
                      <a:pt x="737" y="967"/>
                    </a:lnTo>
                    <a:lnTo>
                      <a:pt x="711" y="986"/>
                    </a:lnTo>
                    <a:lnTo>
                      <a:pt x="690" y="995"/>
                    </a:lnTo>
                    <a:lnTo>
                      <a:pt x="664" y="1002"/>
                    </a:lnTo>
                    <a:lnTo>
                      <a:pt x="625" y="1007"/>
                    </a:lnTo>
                    <a:lnTo>
                      <a:pt x="585" y="1007"/>
                    </a:lnTo>
                    <a:lnTo>
                      <a:pt x="563" y="1004"/>
                    </a:lnTo>
                    <a:lnTo>
                      <a:pt x="512" y="1036"/>
                    </a:lnTo>
                    <a:lnTo>
                      <a:pt x="457" y="1015"/>
                    </a:lnTo>
                    <a:lnTo>
                      <a:pt x="381" y="1033"/>
                    </a:lnTo>
                    <a:lnTo>
                      <a:pt x="347" y="1015"/>
                    </a:lnTo>
                    <a:lnTo>
                      <a:pt x="301" y="1036"/>
                    </a:lnTo>
                    <a:lnTo>
                      <a:pt x="281" y="1044"/>
                    </a:lnTo>
                    <a:lnTo>
                      <a:pt x="262" y="1001"/>
                    </a:lnTo>
                    <a:lnTo>
                      <a:pt x="330" y="990"/>
                    </a:lnTo>
                    <a:lnTo>
                      <a:pt x="401" y="992"/>
                    </a:lnTo>
                    <a:lnTo>
                      <a:pt x="457" y="990"/>
                    </a:lnTo>
                    <a:lnTo>
                      <a:pt x="505" y="953"/>
                    </a:lnTo>
                    <a:lnTo>
                      <a:pt x="433" y="961"/>
                    </a:lnTo>
                    <a:lnTo>
                      <a:pt x="370" y="961"/>
                    </a:lnTo>
                    <a:lnTo>
                      <a:pt x="312" y="950"/>
                    </a:lnTo>
                    <a:lnTo>
                      <a:pt x="347" y="910"/>
                    </a:lnTo>
                    <a:lnTo>
                      <a:pt x="393" y="930"/>
                    </a:lnTo>
                    <a:lnTo>
                      <a:pt x="433" y="936"/>
                    </a:lnTo>
                    <a:lnTo>
                      <a:pt x="476" y="927"/>
                    </a:lnTo>
                    <a:lnTo>
                      <a:pt x="484" y="895"/>
                    </a:lnTo>
                    <a:lnTo>
                      <a:pt x="482" y="872"/>
                    </a:lnTo>
                    <a:lnTo>
                      <a:pt x="437" y="858"/>
                    </a:lnTo>
                    <a:lnTo>
                      <a:pt x="373" y="829"/>
                    </a:lnTo>
                    <a:lnTo>
                      <a:pt x="341" y="813"/>
                    </a:lnTo>
                    <a:lnTo>
                      <a:pt x="324" y="800"/>
                    </a:lnTo>
                    <a:lnTo>
                      <a:pt x="304" y="835"/>
                    </a:lnTo>
                    <a:lnTo>
                      <a:pt x="278" y="883"/>
                    </a:lnTo>
                    <a:lnTo>
                      <a:pt x="235" y="924"/>
                    </a:lnTo>
                    <a:lnTo>
                      <a:pt x="204" y="959"/>
                    </a:lnTo>
                    <a:lnTo>
                      <a:pt x="178" y="995"/>
                    </a:lnTo>
                    <a:lnTo>
                      <a:pt x="174" y="1019"/>
                    </a:lnTo>
                    <a:lnTo>
                      <a:pt x="157" y="1033"/>
                    </a:lnTo>
                    <a:lnTo>
                      <a:pt x="132" y="1042"/>
                    </a:lnTo>
                    <a:lnTo>
                      <a:pt x="105" y="1042"/>
                    </a:lnTo>
                    <a:lnTo>
                      <a:pt x="83" y="1033"/>
                    </a:lnTo>
                    <a:lnTo>
                      <a:pt x="143" y="984"/>
                    </a:lnTo>
                    <a:lnTo>
                      <a:pt x="189" y="898"/>
                    </a:lnTo>
                    <a:lnTo>
                      <a:pt x="215" y="844"/>
                    </a:lnTo>
                    <a:lnTo>
                      <a:pt x="233" y="795"/>
                    </a:lnTo>
                    <a:lnTo>
                      <a:pt x="238" y="746"/>
                    </a:lnTo>
                    <a:lnTo>
                      <a:pt x="221" y="804"/>
                    </a:lnTo>
                    <a:lnTo>
                      <a:pt x="184" y="867"/>
                    </a:lnTo>
                    <a:lnTo>
                      <a:pt x="163" y="898"/>
                    </a:lnTo>
                    <a:lnTo>
                      <a:pt x="94" y="955"/>
                    </a:lnTo>
                    <a:lnTo>
                      <a:pt x="65" y="979"/>
                    </a:lnTo>
                    <a:lnTo>
                      <a:pt x="63" y="1001"/>
                    </a:lnTo>
                    <a:lnTo>
                      <a:pt x="54" y="1015"/>
                    </a:lnTo>
                    <a:lnTo>
                      <a:pt x="20" y="1024"/>
                    </a:lnTo>
                    <a:lnTo>
                      <a:pt x="0" y="1024"/>
                    </a:lnTo>
                    <a:lnTo>
                      <a:pt x="0" y="1007"/>
                    </a:lnTo>
                    <a:lnTo>
                      <a:pt x="20" y="990"/>
                    </a:lnTo>
                    <a:lnTo>
                      <a:pt x="54" y="961"/>
                    </a:lnTo>
                    <a:lnTo>
                      <a:pt x="112" y="861"/>
                    </a:lnTo>
                    <a:lnTo>
                      <a:pt x="157" y="797"/>
                    </a:lnTo>
                    <a:lnTo>
                      <a:pt x="181" y="746"/>
                    </a:lnTo>
                    <a:lnTo>
                      <a:pt x="178" y="694"/>
                    </a:lnTo>
                    <a:lnTo>
                      <a:pt x="184" y="631"/>
                    </a:lnTo>
                    <a:lnTo>
                      <a:pt x="188" y="606"/>
                    </a:lnTo>
                    <a:lnTo>
                      <a:pt x="195" y="571"/>
                    </a:lnTo>
                    <a:lnTo>
                      <a:pt x="203" y="551"/>
                    </a:lnTo>
                    <a:lnTo>
                      <a:pt x="205" y="533"/>
                    </a:lnTo>
                    <a:lnTo>
                      <a:pt x="205" y="516"/>
                    </a:lnTo>
                    <a:lnTo>
                      <a:pt x="195" y="500"/>
                    </a:lnTo>
                    <a:lnTo>
                      <a:pt x="181" y="495"/>
                    </a:lnTo>
                    <a:lnTo>
                      <a:pt x="166" y="487"/>
                    </a:lnTo>
                    <a:lnTo>
                      <a:pt x="158" y="496"/>
                    </a:lnTo>
                    <a:lnTo>
                      <a:pt x="148" y="508"/>
                    </a:lnTo>
                    <a:lnTo>
                      <a:pt x="141" y="511"/>
                    </a:lnTo>
                    <a:lnTo>
                      <a:pt x="132" y="517"/>
                    </a:lnTo>
                    <a:lnTo>
                      <a:pt x="123" y="519"/>
                    </a:lnTo>
                    <a:lnTo>
                      <a:pt x="123" y="513"/>
                    </a:lnTo>
                    <a:lnTo>
                      <a:pt x="123" y="506"/>
                    </a:lnTo>
                    <a:lnTo>
                      <a:pt x="122" y="497"/>
                    </a:lnTo>
                    <a:lnTo>
                      <a:pt x="121" y="490"/>
                    </a:lnTo>
                    <a:lnTo>
                      <a:pt x="116" y="484"/>
                    </a:lnTo>
                    <a:lnTo>
                      <a:pt x="112" y="476"/>
                    </a:lnTo>
                    <a:lnTo>
                      <a:pt x="105" y="472"/>
                    </a:lnTo>
                    <a:lnTo>
                      <a:pt x="98" y="468"/>
                    </a:lnTo>
                    <a:lnTo>
                      <a:pt x="89" y="466"/>
                    </a:lnTo>
                    <a:lnTo>
                      <a:pt x="79" y="467"/>
                    </a:lnTo>
                    <a:lnTo>
                      <a:pt x="69" y="471"/>
                    </a:lnTo>
                    <a:lnTo>
                      <a:pt x="62" y="476"/>
                    </a:lnTo>
                    <a:lnTo>
                      <a:pt x="59" y="482"/>
                    </a:lnTo>
                    <a:lnTo>
                      <a:pt x="55" y="488"/>
                    </a:lnTo>
                    <a:lnTo>
                      <a:pt x="47" y="494"/>
                    </a:lnTo>
                    <a:lnTo>
                      <a:pt x="37" y="498"/>
                    </a:lnTo>
                    <a:lnTo>
                      <a:pt x="30" y="497"/>
                    </a:lnTo>
                    <a:lnTo>
                      <a:pt x="25" y="493"/>
                    </a:lnTo>
                    <a:lnTo>
                      <a:pt x="24" y="483"/>
                    </a:lnTo>
                    <a:lnTo>
                      <a:pt x="23" y="476"/>
                    </a:lnTo>
                    <a:lnTo>
                      <a:pt x="20" y="469"/>
                    </a:lnTo>
                    <a:lnTo>
                      <a:pt x="14" y="464"/>
                    </a:lnTo>
                    <a:lnTo>
                      <a:pt x="9" y="458"/>
                    </a:lnTo>
                    <a:lnTo>
                      <a:pt x="3" y="453"/>
                    </a:lnTo>
                    <a:lnTo>
                      <a:pt x="29" y="427"/>
                    </a:lnTo>
                    <a:lnTo>
                      <a:pt x="39" y="406"/>
                    </a:lnTo>
                    <a:lnTo>
                      <a:pt x="43" y="391"/>
                    </a:lnTo>
                    <a:lnTo>
                      <a:pt x="43" y="361"/>
                    </a:lnTo>
                    <a:lnTo>
                      <a:pt x="44" y="342"/>
                    </a:lnTo>
                    <a:lnTo>
                      <a:pt x="49" y="319"/>
                    </a:lnTo>
                    <a:lnTo>
                      <a:pt x="54" y="304"/>
                    </a:lnTo>
                    <a:lnTo>
                      <a:pt x="63" y="276"/>
                    </a:lnTo>
                    <a:lnTo>
                      <a:pt x="85" y="252"/>
                    </a:lnTo>
                    <a:lnTo>
                      <a:pt x="112" y="244"/>
                    </a:lnTo>
                    <a:lnTo>
                      <a:pt x="85" y="186"/>
                    </a:lnTo>
                    <a:lnTo>
                      <a:pt x="60" y="126"/>
                    </a:lnTo>
                    <a:lnTo>
                      <a:pt x="54" y="89"/>
                    </a:lnTo>
                    <a:lnTo>
                      <a:pt x="51" y="45"/>
                    </a:lnTo>
                    <a:lnTo>
                      <a:pt x="54" y="0"/>
                    </a:lnTo>
                    <a:lnTo>
                      <a:pt x="91" y="34"/>
                    </a:lnTo>
                    <a:lnTo>
                      <a:pt x="120" y="74"/>
                    </a:lnTo>
                    <a:lnTo>
                      <a:pt x="141" y="124"/>
                    </a:lnTo>
                    <a:lnTo>
                      <a:pt x="163" y="189"/>
                    </a:lnTo>
                    <a:lnTo>
                      <a:pt x="174" y="249"/>
                    </a:lnTo>
                  </a:path>
                </a:pathLst>
              </a:custGeom>
              <a:solidFill>
                <a:srgbClr val="9F3F0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417" name="Freeform 57"/>
              <p:cNvSpPr>
                <a:spLocks/>
              </p:cNvSpPr>
              <p:nvPr/>
            </p:nvSpPr>
            <p:spPr bwMode="auto">
              <a:xfrm>
                <a:off x="3482" y="2392"/>
                <a:ext cx="123" cy="131"/>
              </a:xfrm>
              <a:custGeom>
                <a:avLst/>
                <a:gdLst>
                  <a:gd name="T0" fmla="*/ 89 w 123"/>
                  <a:gd name="T1" fmla="*/ 1 h 131"/>
                  <a:gd name="T2" fmla="*/ 77 w 123"/>
                  <a:gd name="T3" fmla="*/ 7 h 131"/>
                  <a:gd name="T4" fmla="*/ 65 w 123"/>
                  <a:gd name="T5" fmla="*/ 14 h 131"/>
                  <a:gd name="T6" fmla="*/ 57 w 123"/>
                  <a:gd name="T7" fmla="*/ 28 h 131"/>
                  <a:gd name="T8" fmla="*/ 50 w 123"/>
                  <a:gd name="T9" fmla="*/ 41 h 131"/>
                  <a:gd name="T10" fmla="*/ 44 w 123"/>
                  <a:gd name="T11" fmla="*/ 58 h 131"/>
                  <a:gd name="T12" fmla="*/ 41 w 123"/>
                  <a:gd name="T13" fmla="*/ 73 h 131"/>
                  <a:gd name="T14" fmla="*/ 39 w 123"/>
                  <a:gd name="T15" fmla="*/ 86 h 131"/>
                  <a:gd name="T16" fmla="*/ 31 w 123"/>
                  <a:gd name="T17" fmla="*/ 106 h 131"/>
                  <a:gd name="T18" fmla="*/ 23 w 123"/>
                  <a:gd name="T19" fmla="*/ 116 h 131"/>
                  <a:gd name="T20" fmla="*/ 10 w 123"/>
                  <a:gd name="T21" fmla="*/ 123 h 131"/>
                  <a:gd name="T22" fmla="*/ 0 w 123"/>
                  <a:gd name="T23" fmla="*/ 130 h 131"/>
                  <a:gd name="T24" fmla="*/ 19 w 123"/>
                  <a:gd name="T25" fmla="*/ 127 h 131"/>
                  <a:gd name="T26" fmla="*/ 30 w 123"/>
                  <a:gd name="T27" fmla="*/ 124 h 131"/>
                  <a:gd name="T28" fmla="*/ 43 w 123"/>
                  <a:gd name="T29" fmla="*/ 117 h 131"/>
                  <a:gd name="T30" fmla="*/ 50 w 123"/>
                  <a:gd name="T31" fmla="*/ 99 h 131"/>
                  <a:gd name="T32" fmla="*/ 58 w 123"/>
                  <a:gd name="T33" fmla="*/ 74 h 131"/>
                  <a:gd name="T34" fmla="*/ 63 w 123"/>
                  <a:gd name="T35" fmla="*/ 52 h 131"/>
                  <a:gd name="T36" fmla="*/ 68 w 123"/>
                  <a:gd name="T37" fmla="*/ 43 h 131"/>
                  <a:gd name="T38" fmla="*/ 78 w 123"/>
                  <a:gd name="T39" fmla="*/ 34 h 131"/>
                  <a:gd name="T40" fmla="*/ 90 w 123"/>
                  <a:gd name="T41" fmla="*/ 33 h 131"/>
                  <a:gd name="T42" fmla="*/ 98 w 123"/>
                  <a:gd name="T43" fmla="*/ 33 h 131"/>
                  <a:gd name="T44" fmla="*/ 104 w 123"/>
                  <a:gd name="T45" fmla="*/ 33 h 131"/>
                  <a:gd name="T46" fmla="*/ 113 w 123"/>
                  <a:gd name="T47" fmla="*/ 31 h 131"/>
                  <a:gd name="T48" fmla="*/ 118 w 123"/>
                  <a:gd name="T49" fmla="*/ 28 h 131"/>
                  <a:gd name="T50" fmla="*/ 122 w 123"/>
                  <a:gd name="T51" fmla="*/ 20 h 131"/>
                  <a:gd name="T52" fmla="*/ 121 w 123"/>
                  <a:gd name="T53" fmla="*/ 9 h 131"/>
                  <a:gd name="T54" fmla="*/ 115 w 123"/>
                  <a:gd name="T55" fmla="*/ 4 h 131"/>
                  <a:gd name="T56" fmla="*/ 103 w 123"/>
                  <a:gd name="T57" fmla="*/ 0 h 131"/>
                  <a:gd name="T58" fmla="*/ 89 w 123"/>
                  <a:gd name="T59" fmla="*/ 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3" h="131">
                    <a:moveTo>
                      <a:pt x="89" y="1"/>
                    </a:moveTo>
                    <a:lnTo>
                      <a:pt x="77" y="7"/>
                    </a:lnTo>
                    <a:lnTo>
                      <a:pt x="65" y="14"/>
                    </a:lnTo>
                    <a:lnTo>
                      <a:pt x="57" y="28"/>
                    </a:lnTo>
                    <a:lnTo>
                      <a:pt x="50" y="41"/>
                    </a:lnTo>
                    <a:lnTo>
                      <a:pt x="44" y="58"/>
                    </a:lnTo>
                    <a:lnTo>
                      <a:pt x="41" y="73"/>
                    </a:lnTo>
                    <a:lnTo>
                      <a:pt x="39" y="86"/>
                    </a:lnTo>
                    <a:lnTo>
                      <a:pt x="31" y="106"/>
                    </a:lnTo>
                    <a:lnTo>
                      <a:pt x="23" y="116"/>
                    </a:lnTo>
                    <a:lnTo>
                      <a:pt x="10" y="123"/>
                    </a:lnTo>
                    <a:lnTo>
                      <a:pt x="0" y="130"/>
                    </a:lnTo>
                    <a:lnTo>
                      <a:pt x="19" y="127"/>
                    </a:lnTo>
                    <a:lnTo>
                      <a:pt x="30" y="124"/>
                    </a:lnTo>
                    <a:lnTo>
                      <a:pt x="43" y="117"/>
                    </a:lnTo>
                    <a:lnTo>
                      <a:pt x="50" y="99"/>
                    </a:lnTo>
                    <a:lnTo>
                      <a:pt x="58" y="74"/>
                    </a:lnTo>
                    <a:lnTo>
                      <a:pt x="63" y="52"/>
                    </a:lnTo>
                    <a:lnTo>
                      <a:pt x="68" y="43"/>
                    </a:lnTo>
                    <a:lnTo>
                      <a:pt x="78" y="34"/>
                    </a:lnTo>
                    <a:lnTo>
                      <a:pt x="90" y="33"/>
                    </a:lnTo>
                    <a:lnTo>
                      <a:pt x="98" y="33"/>
                    </a:lnTo>
                    <a:lnTo>
                      <a:pt x="104" y="33"/>
                    </a:lnTo>
                    <a:lnTo>
                      <a:pt x="113" y="31"/>
                    </a:lnTo>
                    <a:lnTo>
                      <a:pt x="118" y="28"/>
                    </a:lnTo>
                    <a:lnTo>
                      <a:pt x="122" y="20"/>
                    </a:lnTo>
                    <a:lnTo>
                      <a:pt x="121" y="9"/>
                    </a:lnTo>
                    <a:lnTo>
                      <a:pt x="115" y="4"/>
                    </a:lnTo>
                    <a:lnTo>
                      <a:pt x="103" y="0"/>
                    </a:lnTo>
                    <a:lnTo>
                      <a:pt x="89" y="1"/>
                    </a:lnTo>
                  </a:path>
                </a:pathLst>
              </a:custGeom>
              <a:solidFill>
                <a:srgbClr val="BF7F1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418" name="Freeform 58"/>
              <p:cNvSpPr>
                <a:spLocks/>
              </p:cNvSpPr>
              <p:nvPr/>
            </p:nvSpPr>
            <p:spPr bwMode="auto">
              <a:xfrm>
                <a:off x="3406" y="2540"/>
                <a:ext cx="159" cy="151"/>
              </a:xfrm>
              <a:custGeom>
                <a:avLst/>
                <a:gdLst>
                  <a:gd name="T0" fmla="*/ 39 w 159"/>
                  <a:gd name="T1" fmla="*/ 0 h 151"/>
                  <a:gd name="T2" fmla="*/ 45 w 159"/>
                  <a:gd name="T3" fmla="*/ 7 h 151"/>
                  <a:gd name="T4" fmla="*/ 51 w 159"/>
                  <a:gd name="T5" fmla="*/ 12 h 151"/>
                  <a:gd name="T6" fmla="*/ 55 w 159"/>
                  <a:gd name="T7" fmla="*/ 17 h 151"/>
                  <a:gd name="T8" fmla="*/ 57 w 159"/>
                  <a:gd name="T9" fmla="*/ 21 h 151"/>
                  <a:gd name="T10" fmla="*/ 60 w 159"/>
                  <a:gd name="T11" fmla="*/ 28 h 151"/>
                  <a:gd name="T12" fmla="*/ 60 w 159"/>
                  <a:gd name="T13" fmla="*/ 32 h 151"/>
                  <a:gd name="T14" fmla="*/ 61 w 159"/>
                  <a:gd name="T15" fmla="*/ 37 h 151"/>
                  <a:gd name="T16" fmla="*/ 61 w 159"/>
                  <a:gd name="T17" fmla="*/ 40 h 151"/>
                  <a:gd name="T18" fmla="*/ 64 w 159"/>
                  <a:gd name="T19" fmla="*/ 44 h 151"/>
                  <a:gd name="T20" fmla="*/ 70 w 159"/>
                  <a:gd name="T21" fmla="*/ 46 h 151"/>
                  <a:gd name="T22" fmla="*/ 77 w 159"/>
                  <a:gd name="T23" fmla="*/ 43 h 151"/>
                  <a:gd name="T24" fmla="*/ 85 w 159"/>
                  <a:gd name="T25" fmla="*/ 39 h 151"/>
                  <a:gd name="T26" fmla="*/ 91 w 159"/>
                  <a:gd name="T27" fmla="*/ 33 h 151"/>
                  <a:gd name="T28" fmla="*/ 96 w 159"/>
                  <a:gd name="T29" fmla="*/ 26 h 151"/>
                  <a:gd name="T30" fmla="*/ 102 w 159"/>
                  <a:gd name="T31" fmla="*/ 19 h 151"/>
                  <a:gd name="T32" fmla="*/ 109 w 159"/>
                  <a:gd name="T33" fmla="*/ 16 h 151"/>
                  <a:gd name="T34" fmla="*/ 116 w 159"/>
                  <a:gd name="T35" fmla="*/ 13 h 151"/>
                  <a:gd name="T36" fmla="*/ 126 w 159"/>
                  <a:gd name="T37" fmla="*/ 14 h 151"/>
                  <a:gd name="T38" fmla="*/ 135 w 159"/>
                  <a:gd name="T39" fmla="*/ 16 h 151"/>
                  <a:gd name="T40" fmla="*/ 144 w 159"/>
                  <a:gd name="T41" fmla="*/ 21 h 151"/>
                  <a:gd name="T42" fmla="*/ 149 w 159"/>
                  <a:gd name="T43" fmla="*/ 28 h 151"/>
                  <a:gd name="T44" fmla="*/ 152 w 159"/>
                  <a:gd name="T45" fmla="*/ 32 h 151"/>
                  <a:gd name="T46" fmla="*/ 156 w 159"/>
                  <a:gd name="T47" fmla="*/ 41 h 151"/>
                  <a:gd name="T48" fmla="*/ 157 w 159"/>
                  <a:gd name="T49" fmla="*/ 50 h 151"/>
                  <a:gd name="T50" fmla="*/ 158 w 159"/>
                  <a:gd name="T51" fmla="*/ 58 h 151"/>
                  <a:gd name="T52" fmla="*/ 158 w 159"/>
                  <a:gd name="T53" fmla="*/ 66 h 151"/>
                  <a:gd name="T54" fmla="*/ 146 w 159"/>
                  <a:gd name="T55" fmla="*/ 77 h 151"/>
                  <a:gd name="T56" fmla="*/ 124 w 159"/>
                  <a:gd name="T57" fmla="*/ 90 h 151"/>
                  <a:gd name="T58" fmla="*/ 112 w 159"/>
                  <a:gd name="T59" fmla="*/ 103 h 151"/>
                  <a:gd name="T60" fmla="*/ 104 w 159"/>
                  <a:gd name="T61" fmla="*/ 122 h 151"/>
                  <a:gd name="T62" fmla="*/ 99 w 159"/>
                  <a:gd name="T63" fmla="*/ 140 h 151"/>
                  <a:gd name="T64" fmla="*/ 94 w 159"/>
                  <a:gd name="T65" fmla="*/ 146 h 151"/>
                  <a:gd name="T66" fmla="*/ 87 w 159"/>
                  <a:gd name="T67" fmla="*/ 147 h 151"/>
                  <a:gd name="T68" fmla="*/ 76 w 159"/>
                  <a:gd name="T69" fmla="*/ 141 h 151"/>
                  <a:gd name="T70" fmla="*/ 69 w 159"/>
                  <a:gd name="T71" fmla="*/ 132 h 151"/>
                  <a:gd name="T72" fmla="*/ 64 w 159"/>
                  <a:gd name="T73" fmla="*/ 133 h 151"/>
                  <a:gd name="T74" fmla="*/ 57 w 159"/>
                  <a:gd name="T75" fmla="*/ 141 h 151"/>
                  <a:gd name="T76" fmla="*/ 51 w 159"/>
                  <a:gd name="T77" fmla="*/ 148 h 151"/>
                  <a:gd name="T78" fmla="*/ 44 w 159"/>
                  <a:gd name="T79" fmla="*/ 150 h 151"/>
                  <a:gd name="T80" fmla="*/ 39 w 159"/>
                  <a:gd name="T81" fmla="*/ 150 h 151"/>
                  <a:gd name="T82" fmla="*/ 32 w 159"/>
                  <a:gd name="T83" fmla="*/ 146 h 151"/>
                  <a:gd name="T84" fmla="*/ 29 w 159"/>
                  <a:gd name="T85" fmla="*/ 138 h 151"/>
                  <a:gd name="T86" fmla="*/ 20 w 159"/>
                  <a:gd name="T87" fmla="*/ 138 h 151"/>
                  <a:gd name="T88" fmla="*/ 12 w 159"/>
                  <a:gd name="T89" fmla="*/ 138 h 151"/>
                  <a:gd name="T90" fmla="*/ 7 w 159"/>
                  <a:gd name="T91" fmla="*/ 134 h 151"/>
                  <a:gd name="T92" fmla="*/ 3 w 159"/>
                  <a:gd name="T93" fmla="*/ 130 h 151"/>
                  <a:gd name="T94" fmla="*/ 1 w 159"/>
                  <a:gd name="T95" fmla="*/ 123 h 151"/>
                  <a:gd name="T96" fmla="*/ 0 w 159"/>
                  <a:gd name="T97" fmla="*/ 116 h 151"/>
                  <a:gd name="T98" fmla="*/ 2 w 159"/>
                  <a:gd name="T99" fmla="*/ 110 h 151"/>
                  <a:gd name="T100" fmla="*/ 4 w 159"/>
                  <a:gd name="T101" fmla="*/ 106 h 151"/>
                  <a:gd name="T102" fmla="*/ 9 w 159"/>
                  <a:gd name="T103" fmla="*/ 100 h 151"/>
                  <a:gd name="T104" fmla="*/ 12 w 159"/>
                  <a:gd name="T105" fmla="*/ 91 h 151"/>
                  <a:gd name="T106" fmla="*/ 13 w 159"/>
                  <a:gd name="T107" fmla="*/ 86 h 151"/>
                  <a:gd name="T108" fmla="*/ 14 w 159"/>
                  <a:gd name="T109" fmla="*/ 78 h 151"/>
                  <a:gd name="T110" fmla="*/ 14 w 159"/>
                  <a:gd name="T111" fmla="*/ 70 h 151"/>
                  <a:gd name="T112" fmla="*/ 12 w 159"/>
                  <a:gd name="T113" fmla="*/ 61 h 151"/>
                  <a:gd name="T114" fmla="*/ 6 w 159"/>
                  <a:gd name="T115" fmla="*/ 56 h 151"/>
                  <a:gd name="T116" fmla="*/ 3 w 159"/>
                  <a:gd name="T117" fmla="*/ 46 h 151"/>
                  <a:gd name="T118" fmla="*/ 6 w 159"/>
                  <a:gd name="T119" fmla="*/ 34 h 151"/>
                  <a:gd name="T120" fmla="*/ 19 w 159"/>
                  <a:gd name="T121" fmla="*/ 19 h 151"/>
                  <a:gd name="T122" fmla="*/ 39 w 159"/>
                  <a:gd name="T12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9" h="151">
                    <a:moveTo>
                      <a:pt x="39" y="0"/>
                    </a:moveTo>
                    <a:lnTo>
                      <a:pt x="45" y="7"/>
                    </a:lnTo>
                    <a:lnTo>
                      <a:pt x="51" y="12"/>
                    </a:lnTo>
                    <a:lnTo>
                      <a:pt x="55" y="17"/>
                    </a:lnTo>
                    <a:lnTo>
                      <a:pt x="57" y="21"/>
                    </a:lnTo>
                    <a:lnTo>
                      <a:pt x="60" y="28"/>
                    </a:lnTo>
                    <a:lnTo>
                      <a:pt x="60" y="32"/>
                    </a:lnTo>
                    <a:lnTo>
                      <a:pt x="61" y="37"/>
                    </a:lnTo>
                    <a:lnTo>
                      <a:pt x="61" y="40"/>
                    </a:lnTo>
                    <a:lnTo>
                      <a:pt x="64" y="44"/>
                    </a:lnTo>
                    <a:lnTo>
                      <a:pt x="70" y="46"/>
                    </a:lnTo>
                    <a:lnTo>
                      <a:pt x="77" y="43"/>
                    </a:lnTo>
                    <a:lnTo>
                      <a:pt x="85" y="39"/>
                    </a:lnTo>
                    <a:lnTo>
                      <a:pt x="91" y="33"/>
                    </a:lnTo>
                    <a:lnTo>
                      <a:pt x="96" y="26"/>
                    </a:lnTo>
                    <a:lnTo>
                      <a:pt x="102" y="19"/>
                    </a:lnTo>
                    <a:lnTo>
                      <a:pt x="109" y="16"/>
                    </a:lnTo>
                    <a:lnTo>
                      <a:pt x="116" y="13"/>
                    </a:lnTo>
                    <a:lnTo>
                      <a:pt x="126" y="14"/>
                    </a:lnTo>
                    <a:lnTo>
                      <a:pt x="135" y="16"/>
                    </a:lnTo>
                    <a:lnTo>
                      <a:pt x="144" y="21"/>
                    </a:lnTo>
                    <a:lnTo>
                      <a:pt x="149" y="28"/>
                    </a:lnTo>
                    <a:lnTo>
                      <a:pt x="152" y="32"/>
                    </a:lnTo>
                    <a:lnTo>
                      <a:pt x="156" y="41"/>
                    </a:lnTo>
                    <a:lnTo>
                      <a:pt x="157" y="50"/>
                    </a:lnTo>
                    <a:lnTo>
                      <a:pt x="158" y="58"/>
                    </a:lnTo>
                    <a:lnTo>
                      <a:pt x="158" y="66"/>
                    </a:lnTo>
                    <a:lnTo>
                      <a:pt x="146" y="77"/>
                    </a:lnTo>
                    <a:lnTo>
                      <a:pt x="124" y="90"/>
                    </a:lnTo>
                    <a:lnTo>
                      <a:pt x="112" y="103"/>
                    </a:lnTo>
                    <a:lnTo>
                      <a:pt x="104" y="122"/>
                    </a:lnTo>
                    <a:lnTo>
                      <a:pt x="99" y="140"/>
                    </a:lnTo>
                    <a:lnTo>
                      <a:pt x="94" y="146"/>
                    </a:lnTo>
                    <a:lnTo>
                      <a:pt x="87" y="147"/>
                    </a:lnTo>
                    <a:lnTo>
                      <a:pt x="76" y="141"/>
                    </a:lnTo>
                    <a:lnTo>
                      <a:pt x="69" y="132"/>
                    </a:lnTo>
                    <a:lnTo>
                      <a:pt x="64" y="133"/>
                    </a:lnTo>
                    <a:lnTo>
                      <a:pt x="57" y="141"/>
                    </a:lnTo>
                    <a:lnTo>
                      <a:pt x="51" y="148"/>
                    </a:lnTo>
                    <a:lnTo>
                      <a:pt x="44" y="150"/>
                    </a:lnTo>
                    <a:lnTo>
                      <a:pt x="39" y="150"/>
                    </a:lnTo>
                    <a:lnTo>
                      <a:pt x="32" y="146"/>
                    </a:lnTo>
                    <a:lnTo>
                      <a:pt x="29" y="138"/>
                    </a:lnTo>
                    <a:lnTo>
                      <a:pt x="20" y="138"/>
                    </a:lnTo>
                    <a:lnTo>
                      <a:pt x="12" y="138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3"/>
                    </a:lnTo>
                    <a:lnTo>
                      <a:pt x="0" y="116"/>
                    </a:lnTo>
                    <a:lnTo>
                      <a:pt x="2" y="110"/>
                    </a:lnTo>
                    <a:lnTo>
                      <a:pt x="4" y="106"/>
                    </a:lnTo>
                    <a:lnTo>
                      <a:pt x="9" y="100"/>
                    </a:lnTo>
                    <a:lnTo>
                      <a:pt x="12" y="91"/>
                    </a:lnTo>
                    <a:lnTo>
                      <a:pt x="13" y="86"/>
                    </a:lnTo>
                    <a:lnTo>
                      <a:pt x="14" y="78"/>
                    </a:lnTo>
                    <a:lnTo>
                      <a:pt x="14" y="70"/>
                    </a:lnTo>
                    <a:lnTo>
                      <a:pt x="12" y="61"/>
                    </a:lnTo>
                    <a:lnTo>
                      <a:pt x="6" y="56"/>
                    </a:lnTo>
                    <a:lnTo>
                      <a:pt x="3" y="46"/>
                    </a:lnTo>
                    <a:lnTo>
                      <a:pt x="6" y="34"/>
                    </a:lnTo>
                    <a:lnTo>
                      <a:pt x="19" y="19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BF7F1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419" name="Freeform 59"/>
              <p:cNvSpPr>
                <a:spLocks/>
              </p:cNvSpPr>
              <p:nvPr/>
            </p:nvSpPr>
            <p:spPr bwMode="auto">
              <a:xfrm>
                <a:off x="3435" y="2583"/>
                <a:ext cx="19" cy="27"/>
              </a:xfrm>
              <a:custGeom>
                <a:avLst/>
                <a:gdLst>
                  <a:gd name="T0" fmla="*/ 0 w 19"/>
                  <a:gd name="T1" fmla="*/ 0 h 27"/>
                  <a:gd name="T2" fmla="*/ 8 w 19"/>
                  <a:gd name="T3" fmla="*/ 1 h 27"/>
                  <a:gd name="T4" fmla="*/ 13 w 19"/>
                  <a:gd name="T5" fmla="*/ 4 h 27"/>
                  <a:gd name="T6" fmla="*/ 18 w 19"/>
                  <a:gd name="T7" fmla="*/ 9 h 27"/>
                  <a:gd name="T8" fmla="*/ 18 w 19"/>
                  <a:gd name="T9" fmla="*/ 12 h 27"/>
                  <a:gd name="T10" fmla="*/ 18 w 19"/>
                  <a:gd name="T11" fmla="*/ 16 h 27"/>
                  <a:gd name="T12" fmla="*/ 15 w 19"/>
                  <a:gd name="T13" fmla="*/ 21 h 27"/>
                  <a:gd name="T14" fmla="*/ 3 w 19"/>
                  <a:gd name="T15" fmla="*/ 26 h 27"/>
                  <a:gd name="T16" fmla="*/ 10 w 19"/>
                  <a:gd name="T17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7">
                    <a:moveTo>
                      <a:pt x="0" y="0"/>
                    </a:moveTo>
                    <a:lnTo>
                      <a:pt x="8" y="1"/>
                    </a:lnTo>
                    <a:lnTo>
                      <a:pt x="13" y="4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5" y="21"/>
                    </a:lnTo>
                    <a:lnTo>
                      <a:pt x="3" y="26"/>
                    </a:lnTo>
                    <a:lnTo>
                      <a:pt x="10" y="22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420" name="Freeform 60"/>
              <p:cNvSpPr>
                <a:spLocks/>
              </p:cNvSpPr>
              <p:nvPr/>
            </p:nvSpPr>
            <p:spPr bwMode="auto">
              <a:xfrm>
                <a:off x="3434" y="2597"/>
                <a:ext cx="97" cy="78"/>
              </a:xfrm>
              <a:custGeom>
                <a:avLst/>
                <a:gdLst>
                  <a:gd name="T0" fmla="*/ 0 w 97"/>
                  <a:gd name="T1" fmla="*/ 77 h 78"/>
                  <a:gd name="T2" fmla="*/ 9 w 97"/>
                  <a:gd name="T3" fmla="*/ 73 h 78"/>
                  <a:gd name="T4" fmla="*/ 16 w 97"/>
                  <a:gd name="T5" fmla="*/ 66 h 78"/>
                  <a:gd name="T6" fmla="*/ 21 w 97"/>
                  <a:gd name="T7" fmla="*/ 59 h 78"/>
                  <a:gd name="T8" fmla="*/ 32 w 97"/>
                  <a:gd name="T9" fmla="*/ 50 h 78"/>
                  <a:gd name="T10" fmla="*/ 39 w 97"/>
                  <a:gd name="T11" fmla="*/ 46 h 78"/>
                  <a:gd name="T12" fmla="*/ 47 w 97"/>
                  <a:gd name="T13" fmla="*/ 42 h 78"/>
                  <a:gd name="T14" fmla="*/ 56 w 97"/>
                  <a:gd name="T15" fmla="*/ 36 h 78"/>
                  <a:gd name="T16" fmla="*/ 63 w 97"/>
                  <a:gd name="T17" fmla="*/ 26 h 78"/>
                  <a:gd name="T18" fmla="*/ 69 w 97"/>
                  <a:gd name="T19" fmla="*/ 15 h 78"/>
                  <a:gd name="T20" fmla="*/ 73 w 97"/>
                  <a:gd name="T21" fmla="*/ 9 h 78"/>
                  <a:gd name="T22" fmla="*/ 81 w 97"/>
                  <a:gd name="T23" fmla="*/ 4 h 78"/>
                  <a:gd name="T24" fmla="*/ 92 w 97"/>
                  <a:gd name="T25" fmla="*/ 1 h 78"/>
                  <a:gd name="T26" fmla="*/ 96 w 97"/>
                  <a:gd name="T2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78">
                    <a:moveTo>
                      <a:pt x="0" y="77"/>
                    </a:moveTo>
                    <a:lnTo>
                      <a:pt x="9" y="73"/>
                    </a:lnTo>
                    <a:lnTo>
                      <a:pt x="16" y="66"/>
                    </a:lnTo>
                    <a:lnTo>
                      <a:pt x="21" y="59"/>
                    </a:lnTo>
                    <a:lnTo>
                      <a:pt x="32" y="50"/>
                    </a:lnTo>
                    <a:lnTo>
                      <a:pt x="39" y="46"/>
                    </a:lnTo>
                    <a:lnTo>
                      <a:pt x="47" y="42"/>
                    </a:lnTo>
                    <a:lnTo>
                      <a:pt x="56" y="36"/>
                    </a:lnTo>
                    <a:lnTo>
                      <a:pt x="63" y="26"/>
                    </a:lnTo>
                    <a:lnTo>
                      <a:pt x="69" y="15"/>
                    </a:lnTo>
                    <a:lnTo>
                      <a:pt x="73" y="9"/>
                    </a:lnTo>
                    <a:lnTo>
                      <a:pt x="81" y="4"/>
                    </a:lnTo>
                    <a:lnTo>
                      <a:pt x="92" y="1"/>
                    </a:lnTo>
                    <a:lnTo>
                      <a:pt x="96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421" name="Freeform 61"/>
              <p:cNvSpPr>
                <a:spLocks/>
              </p:cNvSpPr>
              <p:nvPr/>
            </p:nvSpPr>
            <p:spPr bwMode="auto">
              <a:xfrm>
                <a:off x="3474" y="2652"/>
                <a:ext cx="19" cy="19"/>
              </a:xfrm>
              <a:custGeom>
                <a:avLst/>
                <a:gdLst>
                  <a:gd name="T0" fmla="*/ 0 w 19"/>
                  <a:gd name="T1" fmla="*/ 18 h 19"/>
                  <a:gd name="T2" fmla="*/ 2 w 19"/>
                  <a:gd name="T3" fmla="*/ 14 h 19"/>
                  <a:gd name="T4" fmla="*/ 4 w 19"/>
                  <a:gd name="T5" fmla="*/ 10 h 19"/>
                  <a:gd name="T6" fmla="*/ 8 w 19"/>
                  <a:gd name="T7" fmla="*/ 7 h 19"/>
                  <a:gd name="T8" fmla="*/ 12 w 19"/>
                  <a:gd name="T9" fmla="*/ 6 h 19"/>
                  <a:gd name="T10" fmla="*/ 16 w 19"/>
                  <a:gd name="T11" fmla="*/ 4 h 19"/>
                  <a:gd name="T12" fmla="*/ 18 w 19"/>
                  <a:gd name="T13" fmla="*/ 1 h 19"/>
                  <a:gd name="T14" fmla="*/ 18 w 1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9">
                    <a:moveTo>
                      <a:pt x="0" y="18"/>
                    </a:moveTo>
                    <a:lnTo>
                      <a:pt x="2" y="14"/>
                    </a:lnTo>
                    <a:lnTo>
                      <a:pt x="4" y="10"/>
                    </a:lnTo>
                    <a:lnTo>
                      <a:pt x="8" y="7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18" y="1"/>
                    </a:lnTo>
                    <a:lnTo>
                      <a:pt x="18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422" name="Freeform 62"/>
              <p:cNvSpPr>
                <a:spLocks/>
              </p:cNvSpPr>
              <p:nvPr/>
            </p:nvSpPr>
            <p:spPr bwMode="auto">
              <a:xfrm>
                <a:off x="3492" y="2138"/>
                <a:ext cx="89" cy="219"/>
              </a:xfrm>
              <a:custGeom>
                <a:avLst/>
                <a:gdLst>
                  <a:gd name="T0" fmla="*/ 2 w 89"/>
                  <a:gd name="T1" fmla="*/ 0 h 219"/>
                  <a:gd name="T2" fmla="*/ 2 w 89"/>
                  <a:gd name="T3" fmla="*/ 22 h 219"/>
                  <a:gd name="T4" fmla="*/ 0 w 89"/>
                  <a:gd name="T5" fmla="*/ 48 h 219"/>
                  <a:gd name="T6" fmla="*/ 3 w 89"/>
                  <a:gd name="T7" fmla="*/ 77 h 219"/>
                  <a:gd name="T8" fmla="*/ 8 w 89"/>
                  <a:gd name="T9" fmla="*/ 104 h 219"/>
                  <a:gd name="T10" fmla="*/ 18 w 89"/>
                  <a:gd name="T11" fmla="*/ 129 h 219"/>
                  <a:gd name="T12" fmla="*/ 29 w 89"/>
                  <a:gd name="T13" fmla="*/ 153 h 219"/>
                  <a:gd name="T14" fmla="*/ 47 w 89"/>
                  <a:gd name="T15" fmla="*/ 174 h 219"/>
                  <a:gd name="T16" fmla="*/ 66 w 89"/>
                  <a:gd name="T17" fmla="*/ 198 h 219"/>
                  <a:gd name="T18" fmla="*/ 82 w 89"/>
                  <a:gd name="T19" fmla="*/ 218 h 219"/>
                  <a:gd name="T20" fmla="*/ 86 w 89"/>
                  <a:gd name="T21" fmla="*/ 194 h 219"/>
                  <a:gd name="T22" fmla="*/ 88 w 89"/>
                  <a:gd name="T23" fmla="*/ 158 h 219"/>
                  <a:gd name="T24" fmla="*/ 84 w 89"/>
                  <a:gd name="T25" fmla="*/ 133 h 219"/>
                  <a:gd name="T26" fmla="*/ 74 w 89"/>
                  <a:gd name="T27" fmla="*/ 103 h 219"/>
                  <a:gd name="T28" fmla="*/ 60 w 89"/>
                  <a:gd name="T29" fmla="*/ 72 h 219"/>
                  <a:gd name="T30" fmla="*/ 41 w 89"/>
                  <a:gd name="T31" fmla="*/ 43 h 219"/>
                  <a:gd name="T32" fmla="*/ 26 w 89"/>
                  <a:gd name="T33" fmla="*/ 23 h 219"/>
                  <a:gd name="T34" fmla="*/ 2 w 89"/>
                  <a:gd name="T3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" h="219">
                    <a:moveTo>
                      <a:pt x="2" y="0"/>
                    </a:moveTo>
                    <a:lnTo>
                      <a:pt x="2" y="22"/>
                    </a:lnTo>
                    <a:lnTo>
                      <a:pt x="0" y="48"/>
                    </a:lnTo>
                    <a:lnTo>
                      <a:pt x="3" y="77"/>
                    </a:lnTo>
                    <a:lnTo>
                      <a:pt x="8" y="104"/>
                    </a:lnTo>
                    <a:lnTo>
                      <a:pt x="18" y="129"/>
                    </a:lnTo>
                    <a:lnTo>
                      <a:pt x="29" y="153"/>
                    </a:lnTo>
                    <a:lnTo>
                      <a:pt x="47" y="174"/>
                    </a:lnTo>
                    <a:lnTo>
                      <a:pt x="66" y="198"/>
                    </a:lnTo>
                    <a:lnTo>
                      <a:pt x="82" y="218"/>
                    </a:lnTo>
                    <a:lnTo>
                      <a:pt x="86" y="194"/>
                    </a:lnTo>
                    <a:lnTo>
                      <a:pt x="88" y="158"/>
                    </a:lnTo>
                    <a:lnTo>
                      <a:pt x="84" y="133"/>
                    </a:lnTo>
                    <a:lnTo>
                      <a:pt x="74" y="103"/>
                    </a:lnTo>
                    <a:lnTo>
                      <a:pt x="60" y="72"/>
                    </a:lnTo>
                    <a:lnTo>
                      <a:pt x="41" y="43"/>
                    </a:lnTo>
                    <a:lnTo>
                      <a:pt x="26" y="2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F7F5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423" name="Freeform 63"/>
              <p:cNvSpPr>
                <a:spLocks/>
              </p:cNvSpPr>
              <p:nvPr/>
            </p:nvSpPr>
            <p:spPr bwMode="auto">
              <a:xfrm>
                <a:off x="3474" y="2355"/>
                <a:ext cx="81" cy="93"/>
              </a:xfrm>
              <a:custGeom>
                <a:avLst/>
                <a:gdLst>
                  <a:gd name="T0" fmla="*/ 19 w 81"/>
                  <a:gd name="T1" fmla="*/ 92 h 93"/>
                  <a:gd name="T2" fmla="*/ 0 w 81"/>
                  <a:gd name="T3" fmla="*/ 92 h 93"/>
                  <a:gd name="T4" fmla="*/ 22 w 81"/>
                  <a:gd name="T5" fmla="*/ 69 h 93"/>
                  <a:gd name="T6" fmla="*/ 3 w 81"/>
                  <a:gd name="T7" fmla="*/ 77 h 93"/>
                  <a:gd name="T8" fmla="*/ 31 w 81"/>
                  <a:gd name="T9" fmla="*/ 54 h 93"/>
                  <a:gd name="T10" fmla="*/ 7 w 81"/>
                  <a:gd name="T11" fmla="*/ 60 h 93"/>
                  <a:gd name="T12" fmla="*/ 38 w 81"/>
                  <a:gd name="T13" fmla="*/ 37 h 93"/>
                  <a:gd name="T14" fmla="*/ 6 w 81"/>
                  <a:gd name="T15" fmla="*/ 43 h 93"/>
                  <a:gd name="T16" fmla="*/ 18 w 81"/>
                  <a:gd name="T17" fmla="*/ 30 h 93"/>
                  <a:gd name="T18" fmla="*/ 31 w 81"/>
                  <a:gd name="T19" fmla="*/ 16 h 93"/>
                  <a:gd name="T20" fmla="*/ 48 w 81"/>
                  <a:gd name="T21" fmla="*/ 7 h 93"/>
                  <a:gd name="T22" fmla="*/ 70 w 81"/>
                  <a:gd name="T23" fmla="*/ 0 h 93"/>
                  <a:gd name="T24" fmla="*/ 80 w 81"/>
                  <a:gd name="T2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93">
                    <a:moveTo>
                      <a:pt x="19" y="92"/>
                    </a:moveTo>
                    <a:lnTo>
                      <a:pt x="0" y="92"/>
                    </a:lnTo>
                    <a:lnTo>
                      <a:pt x="22" y="69"/>
                    </a:lnTo>
                    <a:lnTo>
                      <a:pt x="3" y="77"/>
                    </a:lnTo>
                    <a:lnTo>
                      <a:pt x="31" y="54"/>
                    </a:lnTo>
                    <a:lnTo>
                      <a:pt x="7" y="60"/>
                    </a:lnTo>
                    <a:lnTo>
                      <a:pt x="38" y="37"/>
                    </a:lnTo>
                    <a:lnTo>
                      <a:pt x="6" y="43"/>
                    </a:lnTo>
                    <a:lnTo>
                      <a:pt x="18" y="30"/>
                    </a:lnTo>
                    <a:lnTo>
                      <a:pt x="31" y="16"/>
                    </a:lnTo>
                    <a:lnTo>
                      <a:pt x="48" y="7"/>
                    </a:lnTo>
                    <a:lnTo>
                      <a:pt x="70" y="0"/>
                    </a:lnTo>
                    <a:lnTo>
                      <a:pt x="80" y="0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424" name="Freeform 64"/>
              <p:cNvSpPr>
                <a:spLocks/>
              </p:cNvSpPr>
              <p:nvPr/>
            </p:nvSpPr>
            <p:spPr bwMode="auto">
              <a:xfrm>
                <a:off x="3582" y="2332"/>
                <a:ext cx="344" cy="247"/>
              </a:xfrm>
              <a:custGeom>
                <a:avLst/>
                <a:gdLst>
                  <a:gd name="T0" fmla="*/ 0 w 344"/>
                  <a:gd name="T1" fmla="*/ 9 h 247"/>
                  <a:gd name="T2" fmla="*/ 19 w 344"/>
                  <a:gd name="T3" fmla="*/ 1 h 247"/>
                  <a:gd name="T4" fmla="*/ 32 w 344"/>
                  <a:gd name="T5" fmla="*/ 0 h 247"/>
                  <a:gd name="T6" fmla="*/ 50 w 344"/>
                  <a:gd name="T7" fmla="*/ 4 h 247"/>
                  <a:gd name="T8" fmla="*/ 56 w 344"/>
                  <a:gd name="T9" fmla="*/ 12 h 247"/>
                  <a:gd name="T10" fmla="*/ 41 w 344"/>
                  <a:gd name="T11" fmla="*/ 15 h 247"/>
                  <a:gd name="T12" fmla="*/ 25 w 344"/>
                  <a:gd name="T13" fmla="*/ 26 h 247"/>
                  <a:gd name="T14" fmla="*/ 59 w 344"/>
                  <a:gd name="T15" fmla="*/ 18 h 247"/>
                  <a:gd name="T16" fmla="*/ 82 w 344"/>
                  <a:gd name="T17" fmla="*/ 14 h 247"/>
                  <a:gd name="T18" fmla="*/ 63 w 344"/>
                  <a:gd name="T19" fmla="*/ 29 h 247"/>
                  <a:gd name="T20" fmla="*/ 92 w 344"/>
                  <a:gd name="T21" fmla="*/ 22 h 247"/>
                  <a:gd name="T22" fmla="*/ 110 w 344"/>
                  <a:gd name="T23" fmla="*/ 22 h 247"/>
                  <a:gd name="T24" fmla="*/ 91 w 344"/>
                  <a:gd name="T25" fmla="*/ 32 h 247"/>
                  <a:gd name="T26" fmla="*/ 84 w 344"/>
                  <a:gd name="T27" fmla="*/ 39 h 247"/>
                  <a:gd name="T28" fmla="*/ 117 w 344"/>
                  <a:gd name="T29" fmla="*/ 34 h 247"/>
                  <a:gd name="T30" fmla="*/ 132 w 344"/>
                  <a:gd name="T31" fmla="*/ 34 h 247"/>
                  <a:gd name="T32" fmla="*/ 115 w 344"/>
                  <a:gd name="T33" fmla="*/ 45 h 247"/>
                  <a:gd name="T34" fmla="*/ 112 w 344"/>
                  <a:gd name="T35" fmla="*/ 50 h 247"/>
                  <a:gd name="T36" fmla="*/ 153 w 344"/>
                  <a:gd name="T37" fmla="*/ 47 h 247"/>
                  <a:gd name="T38" fmla="*/ 142 w 344"/>
                  <a:gd name="T39" fmla="*/ 58 h 247"/>
                  <a:gd name="T40" fmla="*/ 175 w 344"/>
                  <a:gd name="T41" fmla="*/ 65 h 247"/>
                  <a:gd name="T42" fmla="*/ 189 w 344"/>
                  <a:gd name="T43" fmla="*/ 73 h 247"/>
                  <a:gd name="T44" fmla="*/ 167 w 344"/>
                  <a:gd name="T45" fmla="*/ 73 h 247"/>
                  <a:gd name="T46" fmla="*/ 198 w 344"/>
                  <a:gd name="T47" fmla="*/ 87 h 247"/>
                  <a:gd name="T48" fmla="*/ 211 w 344"/>
                  <a:gd name="T49" fmla="*/ 101 h 247"/>
                  <a:gd name="T50" fmla="*/ 194 w 344"/>
                  <a:gd name="T51" fmla="*/ 99 h 247"/>
                  <a:gd name="T52" fmla="*/ 179 w 344"/>
                  <a:gd name="T53" fmla="*/ 96 h 247"/>
                  <a:gd name="T54" fmla="*/ 218 w 344"/>
                  <a:gd name="T55" fmla="*/ 118 h 247"/>
                  <a:gd name="T56" fmla="*/ 233 w 344"/>
                  <a:gd name="T57" fmla="*/ 130 h 247"/>
                  <a:gd name="T58" fmla="*/ 206 w 344"/>
                  <a:gd name="T59" fmla="*/ 126 h 247"/>
                  <a:gd name="T60" fmla="*/ 200 w 344"/>
                  <a:gd name="T61" fmla="*/ 128 h 247"/>
                  <a:gd name="T62" fmla="*/ 191 w 344"/>
                  <a:gd name="T63" fmla="*/ 128 h 247"/>
                  <a:gd name="T64" fmla="*/ 241 w 344"/>
                  <a:gd name="T65" fmla="*/ 143 h 247"/>
                  <a:gd name="T66" fmla="*/ 254 w 344"/>
                  <a:gd name="T67" fmla="*/ 151 h 247"/>
                  <a:gd name="T68" fmla="*/ 229 w 344"/>
                  <a:gd name="T69" fmla="*/ 149 h 247"/>
                  <a:gd name="T70" fmla="*/ 210 w 344"/>
                  <a:gd name="T71" fmla="*/ 152 h 247"/>
                  <a:gd name="T72" fmla="*/ 200 w 344"/>
                  <a:gd name="T73" fmla="*/ 158 h 247"/>
                  <a:gd name="T74" fmla="*/ 241 w 344"/>
                  <a:gd name="T75" fmla="*/ 162 h 247"/>
                  <a:gd name="T76" fmla="*/ 260 w 344"/>
                  <a:gd name="T77" fmla="*/ 167 h 247"/>
                  <a:gd name="T78" fmla="*/ 274 w 344"/>
                  <a:gd name="T79" fmla="*/ 172 h 247"/>
                  <a:gd name="T80" fmla="*/ 257 w 344"/>
                  <a:gd name="T81" fmla="*/ 182 h 247"/>
                  <a:gd name="T82" fmla="*/ 251 w 344"/>
                  <a:gd name="T83" fmla="*/ 186 h 247"/>
                  <a:gd name="T84" fmla="*/ 288 w 344"/>
                  <a:gd name="T85" fmla="*/ 192 h 247"/>
                  <a:gd name="T86" fmla="*/ 298 w 344"/>
                  <a:gd name="T87" fmla="*/ 196 h 247"/>
                  <a:gd name="T88" fmla="*/ 287 w 344"/>
                  <a:gd name="T89" fmla="*/ 201 h 247"/>
                  <a:gd name="T90" fmla="*/ 285 w 344"/>
                  <a:gd name="T91" fmla="*/ 205 h 247"/>
                  <a:gd name="T92" fmla="*/ 306 w 344"/>
                  <a:gd name="T93" fmla="*/ 213 h 247"/>
                  <a:gd name="T94" fmla="*/ 325 w 344"/>
                  <a:gd name="T95" fmla="*/ 218 h 247"/>
                  <a:gd name="T96" fmla="*/ 313 w 344"/>
                  <a:gd name="T97" fmla="*/ 224 h 247"/>
                  <a:gd name="T98" fmla="*/ 339 w 344"/>
                  <a:gd name="T99" fmla="*/ 240 h 247"/>
                  <a:gd name="T100" fmla="*/ 343 w 344"/>
                  <a:gd name="T101" fmla="*/ 24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" h="247">
                    <a:moveTo>
                      <a:pt x="0" y="9"/>
                    </a:moveTo>
                    <a:lnTo>
                      <a:pt x="19" y="1"/>
                    </a:lnTo>
                    <a:lnTo>
                      <a:pt x="32" y="0"/>
                    </a:lnTo>
                    <a:lnTo>
                      <a:pt x="50" y="4"/>
                    </a:lnTo>
                    <a:lnTo>
                      <a:pt x="56" y="12"/>
                    </a:lnTo>
                    <a:lnTo>
                      <a:pt x="41" y="15"/>
                    </a:lnTo>
                    <a:lnTo>
                      <a:pt x="25" y="26"/>
                    </a:lnTo>
                    <a:lnTo>
                      <a:pt x="59" y="18"/>
                    </a:lnTo>
                    <a:lnTo>
                      <a:pt x="82" y="14"/>
                    </a:lnTo>
                    <a:lnTo>
                      <a:pt x="63" y="29"/>
                    </a:lnTo>
                    <a:lnTo>
                      <a:pt x="92" y="22"/>
                    </a:lnTo>
                    <a:lnTo>
                      <a:pt x="110" y="22"/>
                    </a:lnTo>
                    <a:lnTo>
                      <a:pt x="91" y="32"/>
                    </a:lnTo>
                    <a:lnTo>
                      <a:pt x="84" y="39"/>
                    </a:lnTo>
                    <a:lnTo>
                      <a:pt x="117" y="34"/>
                    </a:lnTo>
                    <a:lnTo>
                      <a:pt x="132" y="34"/>
                    </a:lnTo>
                    <a:lnTo>
                      <a:pt x="115" y="45"/>
                    </a:lnTo>
                    <a:lnTo>
                      <a:pt x="112" y="50"/>
                    </a:lnTo>
                    <a:lnTo>
                      <a:pt x="153" y="47"/>
                    </a:lnTo>
                    <a:lnTo>
                      <a:pt x="142" y="58"/>
                    </a:lnTo>
                    <a:lnTo>
                      <a:pt x="175" y="65"/>
                    </a:lnTo>
                    <a:lnTo>
                      <a:pt x="189" y="73"/>
                    </a:lnTo>
                    <a:lnTo>
                      <a:pt x="167" y="73"/>
                    </a:lnTo>
                    <a:lnTo>
                      <a:pt x="198" y="87"/>
                    </a:lnTo>
                    <a:lnTo>
                      <a:pt x="211" y="101"/>
                    </a:lnTo>
                    <a:lnTo>
                      <a:pt x="194" y="99"/>
                    </a:lnTo>
                    <a:lnTo>
                      <a:pt x="179" y="96"/>
                    </a:lnTo>
                    <a:lnTo>
                      <a:pt x="218" y="118"/>
                    </a:lnTo>
                    <a:lnTo>
                      <a:pt x="233" y="130"/>
                    </a:lnTo>
                    <a:lnTo>
                      <a:pt x="206" y="126"/>
                    </a:lnTo>
                    <a:lnTo>
                      <a:pt x="200" y="128"/>
                    </a:lnTo>
                    <a:lnTo>
                      <a:pt x="191" y="128"/>
                    </a:lnTo>
                    <a:lnTo>
                      <a:pt x="241" y="143"/>
                    </a:lnTo>
                    <a:lnTo>
                      <a:pt x="254" y="151"/>
                    </a:lnTo>
                    <a:lnTo>
                      <a:pt x="229" y="149"/>
                    </a:lnTo>
                    <a:lnTo>
                      <a:pt x="210" y="152"/>
                    </a:lnTo>
                    <a:lnTo>
                      <a:pt x="200" y="158"/>
                    </a:lnTo>
                    <a:lnTo>
                      <a:pt x="241" y="162"/>
                    </a:lnTo>
                    <a:lnTo>
                      <a:pt x="260" y="167"/>
                    </a:lnTo>
                    <a:lnTo>
                      <a:pt x="274" y="172"/>
                    </a:lnTo>
                    <a:lnTo>
                      <a:pt x="257" y="182"/>
                    </a:lnTo>
                    <a:lnTo>
                      <a:pt x="251" y="186"/>
                    </a:lnTo>
                    <a:lnTo>
                      <a:pt x="288" y="192"/>
                    </a:lnTo>
                    <a:lnTo>
                      <a:pt x="298" y="196"/>
                    </a:lnTo>
                    <a:lnTo>
                      <a:pt x="287" y="201"/>
                    </a:lnTo>
                    <a:lnTo>
                      <a:pt x="285" y="205"/>
                    </a:lnTo>
                    <a:lnTo>
                      <a:pt x="306" y="213"/>
                    </a:lnTo>
                    <a:lnTo>
                      <a:pt x="325" y="218"/>
                    </a:lnTo>
                    <a:lnTo>
                      <a:pt x="313" y="224"/>
                    </a:lnTo>
                    <a:lnTo>
                      <a:pt x="339" y="240"/>
                    </a:lnTo>
                    <a:lnTo>
                      <a:pt x="343" y="246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07425" name="Group 65"/>
              <p:cNvGrpSpPr>
                <a:grpSpLocks/>
              </p:cNvGrpSpPr>
              <p:nvPr/>
            </p:nvGrpSpPr>
            <p:grpSpPr bwMode="auto">
              <a:xfrm>
                <a:off x="3522" y="2414"/>
                <a:ext cx="57" cy="98"/>
                <a:chOff x="3522" y="2414"/>
                <a:chExt cx="57" cy="98"/>
              </a:xfrm>
            </p:grpSpPr>
            <p:sp>
              <p:nvSpPr>
                <p:cNvPr id="1807426" name="Freeform 66"/>
                <p:cNvSpPr>
                  <a:spLocks/>
                </p:cNvSpPr>
                <p:nvPr/>
              </p:nvSpPr>
              <p:spPr bwMode="auto">
                <a:xfrm>
                  <a:off x="3522" y="2414"/>
                  <a:ext cx="57" cy="98"/>
                </a:xfrm>
                <a:custGeom>
                  <a:avLst/>
                  <a:gdLst>
                    <a:gd name="T0" fmla="*/ 52 w 57"/>
                    <a:gd name="T1" fmla="*/ 0 h 98"/>
                    <a:gd name="T2" fmla="*/ 41 w 57"/>
                    <a:gd name="T3" fmla="*/ 2 h 98"/>
                    <a:gd name="T4" fmla="*/ 30 w 57"/>
                    <a:gd name="T5" fmla="*/ 10 h 98"/>
                    <a:gd name="T6" fmla="*/ 21 w 57"/>
                    <a:gd name="T7" fmla="*/ 21 h 98"/>
                    <a:gd name="T8" fmla="*/ 16 w 57"/>
                    <a:gd name="T9" fmla="*/ 30 h 98"/>
                    <a:gd name="T10" fmla="*/ 7 w 57"/>
                    <a:gd name="T11" fmla="*/ 61 h 98"/>
                    <a:gd name="T12" fmla="*/ 1 w 57"/>
                    <a:gd name="T13" fmla="*/ 80 h 98"/>
                    <a:gd name="T14" fmla="*/ 0 w 57"/>
                    <a:gd name="T15" fmla="*/ 93 h 98"/>
                    <a:gd name="T16" fmla="*/ 2 w 57"/>
                    <a:gd name="T17" fmla="*/ 97 h 98"/>
                    <a:gd name="T18" fmla="*/ 15 w 57"/>
                    <a:gd name="T19" fmla="*/ 97 h 98"/>
                    <a:gd name="T20" fmla="*/ 37 w 57"/>
                    <a:gd name="T21" fmla="*/ 97 h 98"/>
                    <a:gd name="T22" fmla="*/ 46 w 57"/>
                    <a:gd name="T23" fmla="*/ 95 h 98"/>
                    <a:gd name="T24" fmla="*/ 48 w 57"/>
                    <a:gd name="T25" fmla="*/ 83 h 98"/>
                    <a:gd name="T26" fmla="*/ 47 w 57"/>
                    <a:gd name="T27" fmla="*/ 68 h 98"/>
                    <a:gd name="T28" fmla="*/ 46 w 57"/>
                    <a:gd name="T29" fmla="*/ 49 h 98"/>
                    <a:gd name="T30" fmla="*/ 48 w 57"/>
                    <a:gd name="T31" fmla="*/ 32 h 98"/>
                    <a:gd name="T32" fmla="*/ 52 w 57"/>
                    <a:gd name="T33" fmla="*/ 19 h 98"/>
                    <a:gd name="T34" fmla="*/ 56 w 57"/>
                    <a:gd name="T35" fmla="*/ 6 h 98"/>
                    <a:gd name="T36" fmla="*/ 52 w 57"/>
                    <a:gd name="T3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98">
                      <a:moveTo>
                        <a:pt x="52" y="0"/>
                      </a:moveTo>
                      <a:lnTo>
                        <a:pt x="41" y="2"/>
                      </a:lnTo>
                      <a:lnTo>
                        <a:pt x="30" y="10"/>
                      </a:lnTo>
                      <a:lnTo>
                        <a:pt x="21" y="21"/>
                      </a:lnTo>
                      <a:lnTo>
                        <a:pt x="16" y="30"/>
                      </a:lnTo>
                      <a:lnTo>
                        <a:pt x="7" y="61"/>
                      </a:lnTo>
                      <a:lnTo>
                        <a:pt x="1" y="80"/>
                      </a:lnTo>
                      <a:lnTo>
                        <a:pt x="0" y="93"/>
                      </a:lnTo>
                      <a:lnTo>
                        <a:pt x="2" y="97"/>
                      </a:lnTo>
                      <a:lnTo>
                        <a:pt x="15" y="97"/>
                      </a:lnTo>
                      <a:lnTo>
                        <a:pt x="37" y="97"/>
                      </a:lnTo>
                      <a:lnTo>
                        <a:pt x="46" y="95"/>
                      </a:lnTo>
                      <a:lnTo>
                        <a:pt x="48" y="83"/>
                      </a:lnTo>
                      <a:lnTo>
                        <a:pt x="47" y="68"/>
                      </a:lnTo>
                      <a:lnTo>
                        <a:pt x="46" y="49"/>
                      </a:lnTo>
                      <a:lnTo>
                        <a:pt x="48" y="32"/>
                      </a:lnTo>
                      <a:lnTo>
                        <a:pt x="52" y="19"/>
                      </a:lnTo>
                      <a:lnTo>
                        <a:pt x="56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FFFFF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807427" name="Group 67"/>
                <p:cNvGrpSpPr>
                  <a:grpSpLocks/>
                </p:cNvGrpSpPr>
                <p:nvPr/>
              </p:nvGrpSpPr>
              <p:grpSpPr bwMode="auto">
                <a:xfrm>
                  <a:off x="3523" y="2475"/>
                  <a:ext cx="25" cy="27"/>
                  <a:chOff x="3523" y="2475"/>
                  <a:chExt cx="25" cy="27"/>
                </a:xfrm>
              </p:grpSpPr>
              <p:sp>
                <p:nvSpPr>
                  <p:cNvPr id="1807428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523" y="2475"/>
                    <a:ext cx="25" cy="2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699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07429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3530" y="2483"/>
                    <a:ext cx="1" cy="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699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1807430" name="Freeform 70"/>
              <p:cNvSpPr>
                <a:spLocks/>
              </p:cNvSpPr>
              <p:nvPr/>
            </p:nvSpPr>
            <p:spPr bwMode="auto">
              <a:xfrm>
                <a:off x="3799" y="2599"/>
                <a:ext cx="45" cy="184"/>
              </a:xfrm>
              <a:custGeom>
                <a:avLst/>
                <a:gdLst>
                  <a:gd name="T0" fmla="*/ 37 w 45"/>
                  <a:gd name="T1" fmla="*/ 0 h 184"/>
                  <a:gd name="T2" fmla="*/ 23 w 45"/>
                  <a:gd name="T3" fmla="*/ 22 h 184"/>
                  <a:gd name="T4" fmla="*/ 14 w 45"/>
                  <a:gd name="T5" fmla="*/ 47 h 184"/>
                  <a:gd name="T6" fmla="*/ 5 w 45"/>
                  <a:gd name="T7" fmla="*/ 78 h 184"/>
                  <a:gd name="T8" fmla="*/ 1 w 45"/>
                  <a:gd name="T9" fmla="*/ 111 h 184"/>
                  <a:gd name="T10" fmla="*/ 0 w 45"/>
                  <a:gd name="T11" fmla="*/ 131 h 184"/>
                  <a:gd name="T12" fmla="*/ 0 w 45"/>
                  <a:gd name="T13" fmla="*/ 157 h 184"/>
                  <a:gd name="T14" fmla="*/ 2 w 45"/>
                  <a:gd name="T15" fmla="*/ 177 h 184"/>
                  <a:gd name="T16" fmla="*/ 6 w 45"/>
                  <a:gd name="T17" fmla="*/ 183 h 184"/>
                  <a:gd name="T18" fmla="*/ 13 w 45"/>
                  <a:gd name="T19" fmla="*/ 182 h 184"/>
                  <a:gd name="T20" fmla="*/ 13 w 45"/>
                  <a:gd name="T21" fmla="*/ 175 h 184"/>
                  <a:gd name="T22" fmla="*/ 12 w 45"/>
                  <a:gd name="T23" fmla="*/ 151 h 184"/>
                  <a:gd name="T24" fmla="*/ 14 w 45"/>
                  <a:gd name="T25" fmla="*/ 122 h 184"/>
                  <a:gd name="T26" fmla="*/ 17 w 45"/>
                  <a:gd name="T27" fmla="*/ 92 h 184"/>
                  <a:gd name="T28" fmla="*/ 22 w 45"/>
                  <a:gd name="T29" fmla="*/ 66 h 184"/>
                  <a:gd name="T30" fmla="*/ 27 w 45"/>
                  <a:gd name="T31" fmla="*/ 47 h 184"/>
                  <a:gd name="T32" fmla="*/ 35 w 45"/>
                  <a:gd name="T33" fmla="*/ 25 h 184"/>
                  <a:gd name="T34" fmla="*/ 44 w 45"/>
                  <a:gd name="T35" fmla="*/ 11 h 184"/>
                  <a:gd name="T36" fmla="*/ 42 w 45"/>
                  <a:gd name="T37" fmla="*/ 1 h 184"/>
                  <a:gd name="T38" fmla="*/ 37 w 45"/>
                  <a:gd name="T3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184">
                    <a:moveTo>
                      <a:pt x="37" y="0"/>
                    </a:moveTo>
                    <a:lnTo>
                      <a:pt x="23" y="22"/>
                    </a:lnTo>
                    <a:lnTo>
                      <a:pt x="14" y="47"/>
                    </a:lnTo>
                    <a:lnTo>
                      <a:pt x="5" y="78"/>
                    </a:lnTo>
                    <a:lnTo>
                      <a:pt x="1" y="111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6" y="183"/>
                    </a:lnTo>
                    <a:lnTo>
                      <a:pt x="13" y="182"/>
                    </a:lnTo>
                    <a:lnTo>
                      <a:pt x="13" y="175"/>
                    </a:lnTo>
                    <a:lnTo>
                      <a:pt x="12" y="151"/>
                    </a:lnTo>
                    <a:lnTo>
                      <a:pt x="14" y="122"/>
                    </a:lnTo>
                    <a:lnTo>
                      <a:pt x="17" y="92"/>
                    </a:lnTo>
                    <a:lnTo>
                      <a:pt x="22" y="66"/>
                    </a:lnTo>
                    <a:lnTo>
                      <a:pt x="27" y="47"/>
                    </a:lnTo>
                    <a:lnTo>
                      <a:pt x="35" y="25"/>
                    </a:lnTo>
                    <a:lnTo>
                      <a:pt x="44" y="11"/>
                    </a:lnTo>
                    <a:lnTo>
                      <a:pt x="42" y="1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3F1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699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431" name="Freeform 71"/>
              <p:cNvSpPr>
                <a:spLocks/>
              </p:cNvSpPr>
              <p:nvPr/>
            </p:nvSpPr>
            <p:spPr bwMode="auto">
              <a:xfrm>
                <a:off x="3555" y="2442"/>
                <a:ext cx="89" cy="173"/>
              </a:xfrm>
              <a:custGeom>
                <a:avLst/>
                <a:gdLst>
                  <a:gd name="T0" fmla="*/ 0 w 89"/>
                  <a:gd name="T1" fmla="*/ 158 h 173"/>
                  <a:gd name="T2" fmla="*/ 20 w 89"/>
                  <a:gd name="T3" fmla="*/ 172 h 173"/>
                  <a:gd name="T4" fmla="*/ 23 w 89"/>
                  <a:gd name="T5" fmla="*/ 151 h 173"/>
                  <a:gd name="T6" fmla="*/ 36 w 89"/>
                  <a:gd name="T7" fmla="*/ 161 h 173"/>
                  <a:gd name="T8" fmla="*/ 32 w 89"/>
                  <a:gd name="T9" fmla="*/ 138 h 173"/>
                  <a:gd name="T10" fmla="*/ 47 w 89"/>
                  <a:gd name="T11" fmla="*/ 151 h 173"/>
                  <a:gd name="T12" fmla="*/ 49 w 89"/>
                  <a:gd name="T13" fmla="*/ 123 h 173"/>
                  <a:gd name="T14" fmla="*/ 66 w 89"/>
                  <a:gd name="T15" fmla="*/ 131 h 173"/>
                  <a:gd name="T16" fmla="*/ 55 w 89"/>
                  <a:gd name="T17" fmla="*/ 111 h 173"/>
                  <a:gd name="T18" fmla="*/ 76 w 89"/>
                  <a:gd name="T19" fmla="*/ 119 h 173"/>
                  <a:gd name="T20" fmla="*/ 70 w 89"/>
                  <a:gd name="T21" fmla="*/ 101 h 173"/>
                  <a:gd name="T22" fmla="*/ 87 w 89"/>
                  <a:gd name="T23" fmla="*/ 105 h 173"/>
                  <a:gd name="T24" fmla="*/ 76 w 89"/>
                  <a:gd name="T25" fmla="*/ 79 h 173"/>
                  <a:gd name="T26" fmla="*/ 88 w 89"/>
                  <a:gd name="T27" fmla="*/ 81 h 173"/>
                  <a:gd name="T28" fmla="*/ 67 w 89"/>
                  <a:gd name="T29" fmla="*/ 58 h 173"/>
                  <a:gd name="T30" fmla="*/ 80 w 89"/>
                  <a:gd name="T31" fmla="*/ 54 h 173"/>
                  <a:gd name="T32" fmla="*/ 65 w 89"/>
                  <a:gd name="T33" fmla="*/ 16 h 173"/>
                  <a:gd name="T34" fmla="*/ 66 w 89"/>
                  <a:gd name="T35" fmla="*/ 0 h 173"/>
                  <a:gd name="T36" fmla="*/ 88 w 89"/>
                  <a:gd name="T37" fmla="*/ 34 h 173"/>
                  <a:gd name="T38" fmla="*/ 82 w 89"/>
                  <a:gd name="T39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173">
                    <a:moveTo>
                      <a:pt x="0" y="158"/>
                    </a:moveTo>
                    <a:lnTo>
                      <a:pt x="20" y="172"/>
                    </a:lnTo>
                    <a:lnTo>
                      <a:pt x="23" y="151"/>
                    </a:lnTo>
                    <a:lnTo>
                      <a:pt x="36" y="161"/>
                    </a:lnTo>
                    <a:lnTo>
                      <a:pt x="32" y="138"/>
                    </a:lnTo>
                    <a:lnTo>
                      <a:pt x="47" y="151"/>
                    </a:lnTo>
                    <a:lnTo>
                      <a:pt x="49" y="123"/>
                    </a:lnTo>
                    <a:lnTo>
                      <a:pt x="66" y="131"/>
                    </a:lnTo>
                    <a:lnTo>
                      <a:pt x="55" y="111"/>
                    </a:lnTo>
                    <a:lnTo>
                      <a:pt x="76" y="119"/>
                    </a:lnTo>
                    <a:lnTo>
                      <a:pt x="70" y="101"/>
                    </a:lnTo>
                    <a:lnTo>
                      <a:pt x="87" y="105"/>
                    </a:lnTo>
                    <a:lnTo>
                      <a:pt x="76" y="79"/>
                    </a:lnTo>
                    <a:lnTo>
                      <a:pt x="88" y="81"/>
                    </a:lnTo>
                    <a:lnTo>
                      <a:pt x="67" y="58"/>
                    </a:lnTo>
                    <a:lnTo>
                      <a:pt x="80" y="54"/>
                    </a:lnTo>
                    <a:lnTo>
                      <a:pt x="65" y="16"/>
                    </a:lnTo>
                    <a:lnTo>
                      <a:pt x="66" y="0"/>
                    </a:lnTo>
                    <a:lnTo>
                      <a:pt x="88" y="34"/>
                    </a:lnTo>
                    <a:lnTo>
                      <a:pt x="82" y="1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07432" name="Group 72"/>
              <p:cNvGrpSpPr>
                <a:grpSpLocks/>
              </p:cNvGrpSpPr>
              <p:nvPr/>
            </p:nvGrpSpPr>
            <p:grpSpPr bwMode="auto">
              <a:xfrm>
                <a:off x="4085" y="2909"/>
                <a:ext cx="187" cy="491"/>
                <a:chOff x="4085" y="2909"/>
                <a:chExt cx="187" cy="491"/>
              </a:xfrm>
            </p:grpSpPr>
            <p:grpSp>
              <p:nvGrpSpPr>
                <p:cNvPr id="1807433" name="Group 73"/>
                <p:cNvGrpSpPr>
                  <a:grpSpLocks/>
                </p:cNvGrpSpPr>
                <p:nvPr/>
              </p:nvGrpSpPr>
              <p:grpSpPr bwMode="auto">
                <a:xfrm>
                  <a:off x="4085" y="2964"/>
                  <a:ext cx="146" cy="436"/>
                  <a:chOff x="4085" y="2964"/>
                  <a:chExt cx="146" cy="436"/>
                </a:xfrm>
              </p:grpSpPr>
              <p:sp>
                <p:nvSpPr>
                  <p:cNvPr id="1807434" name="Freeform 74"/>
                  <p:cNvSpPr>
                    <a:spLocks/>
                  </p:cNvSpPr>
                  <p:nvPr/>
                </p:nvSpPr>
                <p:spPr bwMode="auto">
                  <a:xfrm>
                    <a:off x="4085" y="2964"/>
                    <a:ext cx="136" cy="298"/>
                  </a:xfrm>
                  <a:custGeom>
                    <a:avLst/>
                    <a:gdLst>
                      <a:gd name="T0" fmla="*/ 66 w 136"/>
                      <a:gd name="T1" fmla="*/ 42 h 298"/>
                      <a:gd name="T2" fmla="*/ 82 w 136"/>
                      <a:gd name="T3" fmla="*/ 68 h 298"/>
                      <a:gd name="T4" fmla="*/ 93 w 136"/>
                      <a:gd name="T5" fmla="*/ 88 h 298"/>
                      <a:gd name="T6" fmla="*/ 100 w 136"/>
                      <a:gd name="T7" fmla="*/ 103 h 298"/>
                      <a:gd name="T8" fmla="*/ 103 w 136"/>
                      <a:gd name="T9" fmla="*/ 118 h 298"/>
                      <a:gd name="T10" fmla="*/ 104 w 136"/>
                      <a:gd name="T11" fmla="*/ 128 h 298"/>
                      <a:gd name="T12" fmla="*/ 102 w 136"/>
                      <a:gd name="T13" fmla="*/ 137 h 298"/>
                      <a:gd name="T14" fmla="*/ 97 w 136"/>
                      <a:gd name="T15" fmla="*/ 141 h 298"/>
                      <a:gd name="T16" fmla="*/ 76 w 136"/>
                      <a:gd name="T17" fmla="*/ 153 h 298"/>
                      <a:gd name="T18" fmla="*/ 59 w 136"/>
                      <a:gd name="T19" fmla="*/ 155 h 298"/>
                      <a:gd name="T20" fmla="*/ 43 w 136"/>
                      <a:gd name="T21" fmla="*/ 160 h 298"/>
                      <a:gd name="T22" fmla="*/ 20 w 136"/>
                      <a:gd name="T23" fmla="*/ 168 h 298"/>
                      <a:gd name="T24" fmla="*/ 7 w 136"/>
                      <a:gd name="T25" fmla="*/ 177 h 298"/>
                      <a:gd name="T26" fmla="*/ 1 w 136"/>
                      <a:gd name="T27" fmla="*/ 189 h 298"/>
                      <a:gd name="T28" fmla="*/ 0 w 136"/>
                      <a:gd name="T29" fmla="*/ 205 h 298"/>
                      <a:gd name="T30" fmla="*/ 2 w 136"/>
                      <a:gd name="T31" fmla="*/ 224 h 298"/>
                      <a:gd name="T32" fmla="*/ 13 w 136"/>
                      <a:gd name="T33" fmla="*/ 260 h 298"/>
                      <a:gd name="T34" fmla="*/ 21 w 136"/>
                      <a:gd name="T35" fmla="*/ 286 h 298"/>
                      <a:gd name="T36" fmla="*/ 29 w 136"/>
                      <a:gd name="T37" fmla="*/ 297 h 298"/>
                      <a:gd name="T38" fmla="*/ 58 w 136"/>
                      <a:gd name="T39" fmla="*/ 284 h 298"/>
                      <a:gd name="T40" fmla="*/ 39 w 136"/>
                      <a:gd name="T41" fmla="*/ 241 h 298"/>
                      <a:gd name="T42" fmla="*/ 32 w 136"/>
                      <a:gd name="T43" fmla="*/ 216 h 298"/>
                      <a:gd name="T44" fmla="*/ 35 w 136"/>
                      <a:gd name="T45" fmla="*/ 196 h 298"/>
                      <a:gd name="T46" fmla="*/ 47 w 136"/>
                      <a:gd name="T47" fmla="*/ 185 h 298"/>
                      <a:gd name="T48" fmla="*/ 69 w 136"/>
                      <a:gd name="T49" fmla="*/ 184 h 298"/>
                      <a:gd name="T50" fmla="*/ 98 w 136"/>
                      <a:gd name="T51" fmla="*/ 178 h 298"/>
                      <a:gd name="T52" fmla="*/ 120 w 136"/>
                      <a:gd name="T53" fmla="*/ 162 h 298"/>
                      <a:gd name="T54" fmla="*/ 130 w 136"/>
                      <a:gd name="T55" fmla="*/ 153 h 298"/>
                      <a:gd name="T56" fmla="*/ 134 w 136"/>
                      <a:gd name="T57" fmla="*/ 142 h 298"/>
                      <a:gd name="T58" fmla="*/ 135 w 136"/>
                      <a:gd name="T59" fmla="*/ 127 h 298"/>
                      <a:gd name="T60" fmla="*/ 134 w 136"/>
                      <a:gd name="T61" fmla="*/ 111 h 298"/>
                      <a:gd name="T62" fmla="*/ 120 w 136"/>
                      <a:gd name="T63" fmla="*/ 74 h 298"/>
                      <a:gd name="T64" fmla="*/ 104 w 136"/>
                      <a:gd name="T65" fmla="*/ 42 h 298"/>
                      <a:gd name="T66" fmla="*/ 90 w 136"/>
                      <a:gd name="T67" fmla="*/ 17 h 298"/>
                      <a:gd name="T68" fmla="*/ 78 w 136"/>
                      <a:gd name="T69" fmla="*/ 0 h 298"/>
                      <a:gd name="T70" fmla="*/ 66 w 136"/>
                      <a:gd name="T71" fmla="*/ 42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36" h="298">
                        <a:moveTo>
                          <a:pt x="66" y="42"/>
                        </a:moveTo>
                        <a:lnTo>
                          <a:pt x="82" y="68"/>
                        </a:lnTo>
                        <a:lnTo>
                          <a:pt x="93" y="88"/>
                        </a:lnTo>
                        <a:lnTo>
                          <a:pt x="100" y="103"/>
                        </a:lnTo>
                        <a:lnTo>
                          <a:pt x="103" y="118"/>
                        </a:lnTo>
                        <a:lnTo>
                          <a:pt x="104" y="128"/>
                        </a:lnTo>
                        <a:lnTo>
                          <a:pt x="102" y="137"/>
                        </a:lnTo>
                        <a:lnTo>
                          <a:pt x="97" y="141"/>
                        </a:lnTo>
                        <a:lnTo>
                          <a:pt x="76" y="153"/>
                        </a:lnTo>
                        <a:lnTo>
                          <a:pt x="59" y="155"/>
                        </a:lnTo>
                        <a:lnTo>
                          <a:pt x="43" y="160"/>
                        </a:lnTo>
                        <a:lnTo>
                          <a:pt x="20" y="168"/>
                        </a:lnTo>
                        <a:lnTo>
                          <a:pt x="7" y="177"/>
                        </a:lnTo>
                        <a:lnTo>
                          <a:pt x="1" y="189"/>
                        </a:lnTo>
                        <a:lnTo>
                          <a:pt x="0" y="205"/>
                        </a:lnTo>
                        <a:lnTo>
                          <a:pt x="2" y="224"/>
                        </a:lnTo>
                        <a:lnTo>
                          <a:pt x="13" y="260"/>
                        </a:lnTo>
                        <a:lnTo>
                          <a:pt x="21" y="286"/>
                        </a:lnTo>
                        <a:lnTo>
                          <a:pt x="29" y="297"/>
                        </a:lnTo>
                        <a:lnTo>
                          <a:pt x="58" y="284"/>
                        </a:lnTo>
                        <a:lnTo>
                          <a:pt x="39" y="241"/>
                        </a:lnTo>
                        <a:lnTo>
                          <a:pt x="32" y="216"/>
                        </a:lnTo>
                        <a:lnTo>
                          <a:pt x="35" y="196"/>
                        </a:lnTo>
                        <a:lnTo>
                          <a:pt x="47" y="185"/>
                        </a:lnTo>
                        <a:lnTo>
                          <a:pt x="69" y="184"/>
                        </a:lnTo>
                        <a:lnTo>
                          <a:pt x="98" y="178"/>
                        </a:lnTo>
                        <a:lnTo>
                          <a:pt x="120" y="162"/>
                        </a:lnTo>
                        <a:lnTo>
                          <a:pt x="130" y="153"/>
                        </a:lnTo>
                        <a:lnTo>
                          <a:pt x="134" y="142"/>
                        </a:lnTo>
                        <a:lnTo>
                          <a:pt x="135" y="127"/>
                        </a:lnTo>
                        <a:lnTo>
                          <a:pt x="134" y="111"/>
                        </a:lnTo>
                        <a:lnTo>
                          <a:pt x="120" y="74"/>
                        </a:lnTo>
                        <a:lnTo>
                          <a:pt x="104" y="42"/>
                        </a:lnTo>
                        <a:lnTo>
                          <a:pt x="90" y="17"/>
                        </a:lnTo>
                        <a:lnTo>
                          <a:pt x="78" y="0"/>
                        </a:lnTo>
                        <a:lnTo>
                          <a:pt x="66" y="42"/>
                        </a:lnTo>
                      </a:path>
                    </a:pathLst>
                  </a:custGeom>
                  <a:solidFill>
                    <a:srgbClr val="9F3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07435" name="Freeform 75"/>
                  <p:cNvSpPr>
                    <a:spLocks/>
                  </p:cNvSpPr>
                  <p:nvPr/>
                </p:nvSpPr>
                <p:spPr bwMode="auto">
                  <a:xfrm>
                    <a:off x="4099" y="3241"/>
                    <a:ext cx="132" cy="159"/>
                  </a:xfrm>
                  <a:custGeom>
                    <a:avLst/>
                    <a:gdLst>
                      <a:gd name="T0" fmla="*/ 14 w 132"/>
                      <a:gd name="T1" fmla="*/ 5 h 159"/>
                      <a:gd name="T2" fmla="*/ 6 w 132"/>
                      <a:gd name="T3" fmla="*/ 13 h 159"/>
                      <a:gd name="T4" fmla="*/ 0 w 132"/>
                      <a:gd name="T5" fmla="*/ 22 h 159"/>
                      <a:gd name="T6" fmla="*/ 0 w 132"/>
                      <a:gd name="T7" fmla="*/ 34 h 159"/>
                      <a:gd name="T8" fmla="*/ 0 w 132"/>
                      <a:gd name="T9" fmla="*/ 45 h 159"/>
                      <a:gd name="T10" fmla="*/ 3 w 132"/>
                      <a:gd name="T11" fmla="*/ 58 h 159"/>
                      <a:gd name="T12" fmla="*/ 10 w 132"/>
                      <a:gd name="T13" fmla="*/ 71 h 159"/>
                      <a:gd name="T14" fmla="*/ 18 w 132"/>
                      <a:gd name="T15" fmla="*/ 79 h 159"/>
                      <a:gd name="T16" fmla="*/ 28 w 132"/>
                      <a:gd name="T17" fmla="*/ 85 h 159"/>
                      <a:gd name="T18" fmla="*/ 39 w 132"/>
                      <a:gd name="T19" fmla="*/ 87 h 159"/>
                      <a:gd name="T20" fmla="*/ 54 w 132"/>
                      <a:gd name="T21" fmla="*/ 87 h 159"/>
                      <a:gd name="T22" fmla="*/ 71 w 132"/>
                      <a:gd name="T23" fmla="*/ 92 h 159"/>
                      <a:gd name="T24" fmla="*/ 82 w 132"/>
                      <a:gd name="T25" fmla="*/ 97 h 159"/>
                      <a:gd name="T26" fmla="*/ 92 w 132"/>
                      <a:gd name="T27" fmla="*/ 104 h 159"/>
                      <a:gd name="T28" fmla="*/ 97 w 132"/>
                      <a:gd name="T29" fmla="*/ 119 h 159"/>
                      <a:gd name="T30" fmla="*/ 99 w 132"/>
                      <a:gd name="T31" fmla="*/ 140 h 159"/>
                      <a:gd name="T32" fmla="*/ 97 w 132"/>
                      <a:gd name="T33" fmla="*/ 158 h 159"/>
                      <a:gd name="T34" fmla="*/ 111 w 132"/>
                      <a:gd name="T35" fmla="*/ 148 h 159"/>
                      <a:gd name="T36" fmla="*/ 121 w 132"/>
                      <a:gd name="T37" fmla="*/ 135 h 159"/>
                      <a:gd name="T38" fmla="*/ 127 w 132"/>
                      <a:gd name="T39" fmla="*/ 127 h 159"/>
                      <a:gd name="T40" fmla="*/ 129 w 132"/>
                      <a:gd name="T41" fmla="*/ 116 h 159"/>
                      <a:gd name="T42" fmla="*/ 131 w 132"/>
                      <a:gd name="T43" fmla="*/ 103 h 159"/>
                      <a:gd name="T44" fmla="*/ 126 w 132"/>
                      <a:gd name="T45" fmla="*/ 88 h 159"/>
                      <a:gd name="T46" fmla="*/ 117 w 132"/>
                      <a:gd name="T47" fmla="*/ 70 h 159"/>
                      <a:gd name="T48" fmla="*/ 105 w 132"/>
                      <a:gd name="T49" fmla="*/ 55 h 159"/>
                      <a:gd name="T50" fmla="*/ 92 w 132"/>
                      <a:gd name="T51" fmla="*/ 41 h 159"/>
                      <a:gd name="T52" fmla="*/ 65 w 132"/>
                      <a:gd name="T53" fmla="*/ 19 h 159"/>
                      <a:gd name="T54" fmla="*/ 49 w 132"/>
                      <a:gd name="T55" fmla="*/ 6 h 159"/>
                      <a:gd name="T56" fmla="*/ 38 w 132"/>
                      <a:gd name="T57" fmla="*/ 0 h 159"/>
                      <a:gd name="T58" fmla="*/ 23 w 132"/>
                      <a:gd name="T59" fmla="*/ 0 h 159"/>
                      <a:gd name="T60" fmla="*/ 14 w 132"/>
                      <a:gd name="T61" fmla="*/ 5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32" h="159">
                        <a:moveTo>
                          <a:pt x="14" y="5"/>
                        </a:moveTo>
                        <a:lnTo>
                          <a:pt x="6" y="13"/>
                        </a:lnTo>
                        <a:lnTo>
                          <a:pt x="0" y="22"/>
                        </a:lnTo>
                        <a:lnTo>
                          <a:pt x="0" y="34"/>
                        </a:lnTo>
                        <a:lnTo>
                          <a:pt x="0" y="45"/>
                        </a:lnTo>
                        <a:lnTo>
                          <a:pt x="3" y="58"/>
                        </a:lnTo>
                        <a:lnTo>
                          <a:pt x="10" y="71"/>
                        </a:lnTo>
                        <a:lnTo>
                          <a:pt x="18" y="79"/>
                        </a:lnTo>
                        <a:lnTo>
                          <a:pt x="28" y="85"/>
                        </a:lnTo>
                        <a:lnTo>
                          <a:pt x="39" y="87"/>
                        </a:lnTo>
                        <a:lnTo>
                          <a:pt x="54" y="87"/>
                        </a:lnTo>
                        <a:lnTo>
                          <a:pt x="71" y="92"/>
                        </a:lnTo>
                        <a:lnTo>
                          <a:pt x="82" y="97"/>
                        </a:lnTo>
                        <a:lnTo>
                          <a:pt x="92" y="104"/>
                        </a:lnTo>
                        <a:lnTo>
                          <a:pt x="97" y="119"/>
                        </a:lnTo>
                        <a:lnTo>
                          <a:pt x="99" y="140"/>
                        </a:lnTo>
                        <a:lnTo>
                          <a:pt x="97" y="158"/>
                        </a:lnTo>
                        <a:lnTo>
                          <a:pt x="111" y="148"/>
                        </a:lnTo>
                        <a:lnTo>
                          <a:pt x="121" y="135"/>
                        </a:lnTo>
                        <a:lnTo>
                          <a:pt x="127" y="127"/>
                        </a:lnTo>
                        <a:lnTo>
                          <a:pt x="129" y="116"/>
                        </a:lnTo>
                        <a:lnTo>
                          <a:pt x="131" y="103"/>
                        </a:lnTo>
                        <a:lnTo>
                          <a:pt x="126" y="88"/>
                        </a:lnTo>
                        <a:lnTo>
                          <a:pt x="117" y="70"/>
                        </a:lnTo>
                        <a:lnTo>
                          <a:pt x="105" y="55"/>
                        </a:lnTo>
                        <a:lnTo>
                          <a:pt x="92" y="41"/>
                        </a:lnTo>
                        <a:lnTo>
                          <a:pt x="65" y="19"/>
                        </a:lnTo>
                        <a:lnTo>
                          <a:pt x="49" y="6"/>
                        </a:lnTo>
                        <a:lnTo>
                          <a:pt x="38" y="0"/>
                        </a:lnTo>
                        <a:lnTo>
                          <a:pt x="23" y="0"/>
                        </a:lnTo>
                        <a:lnTo>
                          <a:pt x="14" y="5"/>
                        </a:lnTo>
                      </a:path>
                    </a:pathLst>
                  </a:custGeom>
                  <a:solidFill>
                    <a:srgbClr val="3F1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807436" name="Freeform 76"/>
                <p:cNvSpPr>
                  <a:spLocks/>
                </p:cNvSpPr>
                <p:nvPr/>
              </p:nvSpPr>
              <p:spPr bwMode="auto">
                <a:xfrm>
                  <a:off x="4166" y="2909"/>
                  <a:ext cx="106" cy="84"/>
                </a:xfrm>
                <a:custGeom>
                  <a:avLst/>
                  <a:gdLst>
                    <a:gd name="T0" fmla="*/ 0 w 106"/>
                    <a:gd name="T1" fmla="*/ 83 h 84"/>
                    <a:gd name="T2" fmla="*/ 84 w 106"/>
                    <a:gd name="T3" fmla="*/ 0 h 84"/>
                    <a:gd name="T4" fmla="*/ 105 w 106"/>
                    <a:gd name="T5" fmla="*/ 29 h 84"/>
                    <a:gd name="T6" fmla="*/ 0 w 106"/>
                    <a:gd name="T7" fmla="*/ 8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4">
                      <a:moveTo>
                        <a:pt x="0" y="83"/>
                      </a:moveTo>
                      <a:lnTo>
                        <a:pt x="84" y="0"/>
                      </a:lnTo>
                      <a:lnTo>
                        <a:pt x="105" y="29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tx1"/>
                </a:solidFill>
                <a:ln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aphicFrame>
            <p:nvGraphicFramePr>
              <p:cNvPr id="1807437" name="Object 77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343" y="2126"/>
              <a:ext cx="1049" cy="20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Microsoft ClipArt Gallery" r:id="rId5" imgW="1674720" imgH="3214440" progId="MS_ClipArt_Gallery">
                      <p:embed/>
                    </p:oleObj>
                  </mc:Choice>
                  <mc:Fallback>
                    <p:oleObj name="Microsoft ClipArt Gallery" r:id="rId5" imgW="1674720" imgH="3214440" progId="MS_ClipArt_Gallery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3" y="2126"/>
                            <a:ext cx="1049" cy="20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699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07438" name="Rectangle 78"/>
            <p:cNvSpPr>
              <a:spLocks noChangeArrowheads="1"/>
            </p:cNvSpPr>
            <p:nvPr/>
          </p:nvSpPr>
          <p:spPr bwMode="auto">
            <a:xfrm>
              <a:off x="2829" y="1074"/>
              <a:ext cx="2869" cy="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aseline="0" dirty="0"/>
                <a:t>General approach:</a:t>
              </a:r>
            </a:p>
            <a:p>
              <a:r>
                <a:rPr lang="en-US" altLang="en-US" baseline="0" dirty="0"/>
                <a:t>	Using available information</a:t>
              </a:r>
            </a:p>
            <a:p>
              <a:r>
                <a:rPr lang="en-US" altLang="en-US" baseline="0" dirty="0"/>
                <a:t>	to find solutions</a:t>
              </a:r>
            </a:p>
          </p:txBody>
        </p:sp>
      </p:grpSp>
      <p:sp>
        <p:nvSpPr>
          <p:cNvPr id="1807439" name="Line 79"/>
          <p:cNvSpPr>
            <a:spLocks noChangeShapeType="1"/>
          </p:cNvSpPr>
          <p:nvPr/>
        </p:nvSpPr>
        <p:spPr bwMode="auto">
          <a:xfrm>
            <a:off x="4329113" y="1935163"/>
            <a:ext cx="0" cy="4502150"/>
          </a:xfrm>
          <a:prstGeom prst="line">
            <a:avLst/>
          </a:prstGeom>
          <a:noFill/>
          <a:ln w="12699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45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8B9F-C8D9-D5A4-331A-34DF4DC9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perspective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BDB7A9-B68F-36E2-EA3B-597DA8EB55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New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dirty="0"/>
                  <a:t>Define a residue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Simplest is linear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Slow, and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? (user choice)</a:t>
                </a:r>
              </a:p>
              <a:p>
                <a:r>
                  <a:rPr lang="en-US" dirty="0"/>
                  <a:t>Pratt method often works if the user chooses right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BDB7A9-B68F-36E2-EA3B-597DA8EB55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9" t="-2074" r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133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450D-33A8-9A8E-BDBA-023EAEAF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history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A764EC-FA09-5F40-1AAA-EB0DBED25D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Initially people tried the “standard” </a:t>
                </a:r>
                <a:r>
                  <a:rPr lang="en-US" dirty="0" err="1"/>
                  <a:t>Broyden</a:t>
                </a:r>
                <a:r>
                  <a:rPr lang="en-US" dirty="0"/>
                  <a:t> method (1965) – it did not work</a:t>
                </a:r>
              </a:p>
              <a:p>
                <a:r>
                  <a:rPr lang="en-US" dirty="0"/>
                  <a:t>Sequential </a:t>
                </a:r>
                <a:r>
                  <a:rPr lang="en-US" dirty="0" err="1"/>
                  <a:t>Broyden</a:t>
                </a:r>
                <a:r>
                  <a:rPr lang="en-US" dirty="0"/>
                  <a:t>, fair (Srivastava, 1984)</a:t>
                </a:r>
              </a:p>
              <a:p>
                <a:r>
                  <a:rPr lang="en-US" dirty="0"/>
                  <a:t>Better, </a:t>
                </a:r>
                <a:r>
                  <a:rPr lang="en-US" dirty="0" err="1"/>
                  <a:t>multisecant</a:t>
                </a:r>
                <a:r>
                  <a:rPr lang="en-US" dirty="0"/>
                  <a:t> (Johnson 1988)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coefficients from L2 (LS) solution. </a:t>
                </a:r>
              </a:p>
              <a:p>
                <a:r>
                  <a:rPr lang="en-US" i="1" dirty="0"/>
                  <a:t>Some LS are more equal than others. Different regularization &amp; conditioning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A764EC-FA09-5F40-1AAA-EB0DBED25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69" t="-2074" b="-1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074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2D1A6-3C5E-3082-FD64-CC2DFE6E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C021B-9F20-9139-B1AF-C13881FAE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		</a:t>
                </a:r>
                <a:endPara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3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3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Form a matrix for s &amp; y values</a:t>
                </a:r>
              </a:p>
              <a:p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key question is how to construct the solution, for which there are more than a few issues.</a:t>
                </a:r>
              </a:p>
              <a:p>
                <a:pPr marL="0" indent="0">
                  <a:buNone/>
                </a:pPr>
                <a:endParaRPr lang="en-US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Times New Roman" panose="02020603050405020304" pitchFamily="18" charset="0"/>
                  </a:rPr>
                  <a:t>Marks &amp; Luke, 2008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C021B-9F20-9139-B1AF-C13881FAE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39" b="-13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A66606-8D17-190C-809D-B94C070E53BB}"/>
              </a:ext>
            </a:extLst>
          </p:cNvPr>
          <p:cNvCxnSpPr/>
          <p:nvPr/>
        </p:nvCxnSpPr>
        <p:spPr bwMode="auto">
          <a:xfrm flipV="1">
            <a:off x="4760843" y="2773017"/>
            <a:ext cx="1967948" cy="3279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9187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AA6C-138C-8DCB-36AF-D35B6156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64576-0B27-1E61-3426-C45258F84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Predicted step</a:t>
                </a:r>
                <a:endParaRPr lang="en-US" dirty="0">
                  <a:effectLst/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sSubSup>
                            <m:sSubSupPr>
                              <m:ctrlPr>
                                <a:rPr lang="en-US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Unpredicted step, greed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General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64576-0B27-1E61-3426-C45258F84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9" t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84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AF5B-910E-243C-AC3F-8C8EBC6E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ADD5E-3788-5CB0-0398-5C4BFFC40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a British sense of humor</a:t>
            </a:r>
          </a:p>
          <a:p>
            <a:r>
              <a:rPr lang="en-US" dirty="0"/>
              <a:t>I am not a mathematician, and do not publish in SIAM</a:t>
            </a:r>
          </a:p>
          <a:p>
            <a:r>
              <a:rPr lang="en-US" dirty="0"/>
              <a:t>I can code adequately (Dunning-Kruger)</a:t>
            </a:r>
          </a:p>
          <a:p>
            <a:r>
              <a:rPr lang="en-US" dirty="0"/>
              <a:t>I am 67% experimental, 33% theory</a:t>
            </a:r>
          </a:p>
          <a:p>
            <a:r>
              <a:rPr lang="en-US" dirty="0"/>
              <a:t>I do physics/chemistry/materials science and have been called many things (some nice)</a:t>
            </a:r>
          </a:p>
        </p:txBody>
      </p:sp>
    </p:spTree>
    <p:extLst>
      <p:ext uri="{BB962C8B-B14F-4D97-AF65-F5344CB8AC3E}">
        <p14:creationId xmlns:p14="http://schemas.microsoft.com/office/powerpoint/2010/main" val="3524723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AA6C-138C-8DCB-36AF-D35B6156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64576-0B27-1E61-3426-C45258F84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Predicted step</a:t>
                </a:r>
                <a:endParaRPr lang="en-US" dirty="0">
                  <a:effectLst/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sSubSup>
                            <m:sSubSupPr>
                              <m:ctrlPr>
                                <a:rPr lang="en-US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Unpredicted step, greed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General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64576-0B27-1E61-3426-C45258F84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9" t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171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F022-46F1-D278-C59C-005D7700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1: Unpredicted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5AA82-1F29-60F7-DD7D-7BF38069D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5396023" cy="4114800"/>
          </a:xfrm>
        </p:spPr>
        <p:txBody>
          <a:bodyPr/>
          <a:lstStyle/>
          <a:p>
            <a:r>
              <a:rPr lang="en-US" dirty="0"/>
              <a:t>No information available</a:t>
            </a:r>
          </a:p>
          <a:p>
            <a:r>
              <a:rPr lang="en-US" dirty="0"/>
              <a:t>Must be controlled</a:t>
            </a:r>
          </a:p>
          <a:p>
            <a:r>
              <a:rPr lang="en-US" dirty="0"/>
              <a:t>If too large, simplex gradients are unreliable</a:t>
            </a:r>
          </a:p>
          <a:p>
            <a:r>
              <a:rPr lang="en-US" dirty="0"/>
              <a:t>Implicit trust, i.e. increase if improving “enough”</a:t>
            </a:r>
          </a:p>
          <a:p>
            <a:r>
              <a:rPr lang="en-US" dirty="0"/>
              <a:t>It is hard to know what enough is</a:t>
            </a:r>
          </a:p>
        </p:txBody>
      </p:sp>
      <p:pic>
        <p:nvPicPr>
          <p:cNvPr id="5" name="Picture 4" descr="slsq_woman_stepping_off_red_cliff">
            <a:extLst>
              <a:ext uri="{FF2B5EF4-FFF2-40B4-BE49-F238E27FC236}">
                <a16:creationId xmlns:a16="http://schemas.microsoft.com/office/drawing/2014/main" id="{370869F5-CBC2-2A74-50B8-74FA3201A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88" y="1981200"/>
            <a:ext cx="2224612" cy="276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265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AA6C-138C-8DCB-36AF-D35B6156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64576-0B27-1E61-3426-C45258F84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Predicted step</a:t>
                </a:r>
                <a:endParaRPr lang="en-US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Unpredicted step, greed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General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64576-0B27-1E61-3426-C45258F84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9" t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531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94EB-6844-2BFD-3ED4-0D6894EF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734699-0C1D-2B17-269F-70616181AB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Expand using prior histories (Secant)</a:t>
                </a:r>
                <a:endParaRPr lang="en-US" dirty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ffectLst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ffectLst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conventional 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Broyden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(soft)</a:t>
                </a:r>
              </a:p>
              <a:p>
                <a:pPr marL="0" indent="0">
                  <a:buNone/>
                </a:pP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=1≅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DIIS, Anderson, 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MSEC (stiff)</a:t>
                </a:r>
              </a:p>
              <a:p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Regularized pseudo-inverse (SVD), (Max Sing)*10</a:t>
                </a:r>
                <a:r>
                  <a:rPr lang="en-US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-4</a:t>
                </a:r>
                <a:endPara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734699-0C1D-2B17-269F-70616181A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9" t="-1926" b="-14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3">
            <a:extLst>
              <a:ext uri="{FF2B5EF4-FFF2-40B4-BE49-F238E27FC236}">
                <a16:creationId xmlns:a16="http://schemas.microsoft.com/office/drawing/2014/main" id="{1AED1EE1-46A9-32AC-8C07-14EC0E5CDE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4172" y="109870"/>
            <a:ext cx="1698740" cy="1548809"/>
            <a:chOff x="3024" y="1986"/>
            <a:chExt cx="2368" cy="2159"/>
          </a:xfrm>
        </p:grpSpPr>
        <p:sp>
          <p:nvSpPr>
            <p:cNvPr id="7" name="Rectangle 54">
              <a:extLst>
                <a:ext uri="{FF2B5EF4-FFF2-40B4-BE49-F238E27FC236}">
                  <a16:creationId xmlns:a16="http://schemas.microsoft.com/office/drawing/2014/main" id="{8A633E41-6CBC-3F78-8CD6-41F969C59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86"/>
              <a:ext cx="1398" cy="1307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55">
              <a:extLst>
                <a:ext uri="{FF2B5EF4-FFF2-40B4-BE49-F238E27FC236}">
                  <a16:creationId xmlns:a16="http://schemas.microsoft.com/office/drawing/2014/main" id="{657F63BE-0EF7-0D5D-DD66-519C3894E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2263"/>
              <a:ext cx="267" cy="129"/>
            </a:xfrm>
            <a:custGeom>
              <a:avLst/>
              <a:gdLst>
                <a:gd name="T0" fmla="*/ 254 w 267"/>
                <a:gd name="T1" fmla="*/ 95 h 129"/>
                <a:gd name="T2" fmla="*/ 235 w 267"/>
                <a:gd name="T3" fmla="*/ 79 h 129"/>
                <a:gd name="T4" fmla="*/ 211 w 267"/>
                <a:gd name="T5" fmla="*/ 60 h 129"/>
                <a:gd name="T6" fmla="*/ 191 w 267"/>
                <a:gd name="T7" fmla="*/ 45 h 129"/>
                <a:gd name="T8" fmla="*/ 152 w 267"/>
                <a:gd name="T9" fmla="*/ 32 h 129"/>
                <a:gd name="T10" fmla="*/ 103 w 267"/>
                <a:gd name="T11" fmla="*/ 19 h 129"/>
                <a:gd name="T12" fmla="*/ 62 w 267"/>
                <a:gd name="T13" fmla="*/ 6 h 129"/>
                <a:gd name="T14" fmla="*/ 49 w 267"/>
                <a:gd name="T15" fmla="*/ 2 h 129"/>
                <a:gd name="T16" fmla="*/ 19 w 267"/>
                <a:gd name="T17" fmla="*/ 0 h 129"/>
                <a:gd name="T18" fmla="*/ 0 w 267"/>
                <a:gd name="T19" fmla="*/ 1 h 129"/>
                <a:gd name="T20" fmla="*/ 12 w 267"/>
                <a:gd name="T21" fmla="*/ 20 h 129"/>
                <a:gd name="T22" fmla="*/ 21 w 267"/>
                <a:gd name="T23" fmla="*/ 36 h 129"/>
                <a:gd name="T24" fmla="*/ 34 w 267"/>
                <a:gd name="T25" fmla="*/ 56 h 129"/>
                <a:gd name="T26" fmla="*/ 52 w 267"/>
                <a:gd name="T27" fmla="*/ 75 h 129"/>
                <a:gd name="T28" fmla="*/ 62 w 267"/>
                <a:gd name="T29" fmla="*/ 85 h 129"/>
                <a:gd name="T30" fmla="*/ 79 w 267"/>
                <a:gd name="T31" fmla="*/ 95 h 129"/>
                <a:gd name="T32" fmla="*/ 98 w 267"/>
                <a:gd name="T33" fmla="*/ 100 h 129"/>
                <a:gd name="T34" fmla="*/ 116 w 267"/>
                <a:gd name="T35" fmla="*/ 106 h 129"/>
                <a:gd name="T36" fmla="*/ 133 w 267"/>
                <a:gd name="T37" fmla="*/ 106 h 129"/>
                <a:gd name="T38" fmla="*/ 152 w 267"/>
                <a:gd name="T39" fmla="*/ 106 h 129"/>
                <a:gd name="T40" fmla="*/ 166 w 267"/>
                <a:gd name="T41" fmla="*/ 107 h 129"/>
                <a:gd name="T42" fmla="*/ 187 w 267"/>
                <a:gd name="T43" fmla="*/ 112 h 129"/>
                <a:gd name="T44" fmla="*/ 201 w 267"/>
                <a:gd name="T45" fmla="*/ 121 h 129"/>
                <a:gd name="T46" fmla="*/ 208 w 267"/>
                <a:gd name="T47" fmla="*/ 128 h 129"/>
                <a:gd name="T48" fmla="*/ 224 w 267"/>
                <a:gd name="T49" fmla="*/ 116 h 129"/>
                <a:gd name="T50" fmla="*/ 248 w 267"/>
                <a:gd name="T51" fmla="*/ 106 h 129"/>
                <a:gd name="T52" fmla="*/ 266 w 267"/>
                <a:gd name="T53" fmla="*/ 102 h 129"/>
                <a:gd name="T54" fmla="*/ 254 w 267"/>
                <a:gd name="T55" fmla="*/ 9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7" h="129">
                  <a:moveTo>
                    <a:pt x="254" y="95"/>
                  </a:moveTo>
                  <a:lnTo>
                    <a:pt x="235" y="79"/>
                  </a:lnTo>
                  <a:lnTo>
                    <a:pt x="211" y="60"/>
                  </a:lnTo>
                  <a:lnTo>
                    <a:pt x="191" y="45"/>
                  </a:lnTo>
                  <a:lnTo>
                    <a:pt x="152" y="32"/>
                  </a:lnTo>
                  <a:lnTo>
                    <a:pt x="103" y="19"/>
                  </a:lnTo>
                  <a:lnTo>
                    <a:pt x="62" y="6"/>
                  </a:lnTo>
                  <a:lnTo>
                    <a:pt x="49" y="2"/>
                  </a:lnTo>
                  <a:lnTo>
                    <a:pt x="19" y="0"/>
                  </a:lnTo>
                  <a:lnTo>
                    <a:pt x="0" y="1"/>
                  </a:lnTo>
                  <a:lnTo>
                    <a:pt x="12" y="20"/>
                  </a:lnTo>
                  <a:lnTo>
                    <a:pt x="21" y="36"/>
                  </a:lnTo>
                  <a:lnTo>
                    <a:pt x="34" y="56"/>
                  </a:lnTo>
                  <a:lnTo>
                    <a:pt x="52" y="75"/>
                  </a:lnTo>
                  <a:lnTo>
                    <a:pt x="62" y="85"/>
                  </a:lnTo>
                  <a:lnTo>
                    <a:pt x="79" y="95"/>
                  </a:lnTo>
                  <a:lnTo>
                    <a:pt x="98" y="100"/>
                  </a:lnTo>
                  <a:lnTo>
                    <a:pt x="116" y="106"/>
                  </a:lnTo>
                  <a:lnTo>
                    <a:pt x="133" y="106"/>
                  </a:lnTo>
                  <a:lnTo>
                    <a:pt x="152" y="106"/>
                  </a:lnTo>
                  <a:lnTo>
                    <a:pt x="166" y="107"/>
                  </a:lnTo>
                  <a:lnTo>
                    <a:pt x="187" y="112"/>
                  </a:lnTo>
                  <a:lnTo>
                    <a:pt x="201" y="121"/>
                  </a:lnTo>
                  <a:lnTo>
                    <a:pt x="208" y="128"/>
                  </a:lnTo>
                  <a:lnTo>
                    <a:pt x="224" y="116"/>
                  </a:lnTo>
                  <a:lnTo>
                    <a:pt x="248" y="106"/>
                  </a:lnTo>
                  <a:lnTo>
                    <a:pt x="266" y="102"/>
                  </a:lnTo>
                  <a:lnTo>
                    <a:pt x="254" y="95"/>
                  </a:lnTo>
                </a:path>
              </a:pathLst>
            </a:custGeom>
            <a:solidFill>
              <a:srgbClr val="9F3F00"/>
            </a:solidFill>
            <a:ln w="12699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56">
              <a:extLst>
                <a:ext uri="{FF2B5EF4-FFF2-40B4-BE49-F238E27FC236}">
                  <a16:creationId xmlns:a16="http://schemas.microsoft.com/office/drawing/2014/main" id="{053999D9-AA12-7182-CFFC-764A40B8D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2091"/>
              <a:ext cx="770" cy="1045"/>
            </a:xfrm>
            <a:custGeom>
              <a:avLst/>
              <a:gdLst>
                <a:gd name="T0" fmla="*/ 273 w 770"/>
                <a:gd name="T1" fmla="*/ 273 h 1045"/>
                <a:gd name="T2" fmla="*/ 370 w 770"/>
                <a:gd name="T3" fmla="*/ 359 h 1045"/>
                <a:gd name="T4" fmla="*/ 491 w 770"/>
                <a:gd name="T5" fmla="*/ 456 h 1045"/>
                <a:gd name="T6" fmla="*/ 580 w 770"/>
                <a:gd name="T7" fmla="*/ 559 h 1045"/>
                <a:gd name="T8" fmla="*/ 686 w 770"/>
                <a:gd name="T9" fmla="*/ 709 h 1045"/>
                <a:gd name="T10" fmla="*/ 749 w 770"/>
                <a:gd name="T11" fmla="*/ 775 h 1045"/>
                <a:gd name="T12" fmla="*/ 769 w 770"/>
                <a:gd name="T13" fmla="*/ 876 h 1045"/>
                <a:gd name="T14" fmla="*/ 760 w 770"/>
                <a:gd name="T15" fmla="*/ 932 h 1045"/>
                <a:gd name="T16" fmla="*/ 711 w 770"/>
                <a:gd name="T17" fmla="*/ 986 h 1045"/>
                <a:gd name="T18" fmla="*/ 625 w 770"/>
                <a:gd name="T19" fmla="*/ 1007 h 1045"/>
                <a:gd name="T20" fmla="*/ 512 w 770"/>
                <a:gd name="T21" fmla="*/ 1036 h 1045"/>
                <a:gd name="T22" fmla="*/ 347 w 770"/>
                <a:gd name="T23" fmla="*/ 1015 h 1045"/>
                <a:gd name="T24" fmla="*/ 262 w 770"/>
                <a:gd name="T25" fmla="*/ 1001 h 1045"/>
                <a:gd name="T26" fmla="*/ 457 w 770"/>
                <a:gd name="T27" fmla="*/ 990 h 1045"/>
                <a:gd name="T28" fmla="*/ 370 w 770"/>
                <a:gd name="T29" fmla="*/ 961 h 1045"/>
                <a:gd name="T30" fmla="*/ 393 w 770"/>
                <a:gd name="T31" fmla="*/ 930 h 1045"/>
                <a:gd name="T32" fmla="*/ 484 w 770"/>
                <a:gd name="T33" fmla="*/ 895 h 1045"/>
                <a:gd name="T34" fmla="*/ 373 w 770"/>
                <a:gd name="T35" fmla="*/ 829 h 1045"/>
                <a:gd name="T36" fmla="*/ 304 w 770"/>
                <a:gd name="T37" fmla="*/ 835 h 1045"/>
                <a:gd name="T38" fmla="*/ 204 w 770"/>
                <a:gd name="T39" fmla="*/ 959 h 1045"/>
                <a:gd name="T40" fmla="*/ 157 w 770"/>
                <a:gd name="T41" fmla="*/ 1033 h 1045"/>
                <a:gd name="T42" fmla="*/ 83 w 770"/>
                <a:gd name="T43" fmla="*/ 1033 h 1045"/>
                <a:gd name="T44" fmla="*/ 215 w 770"/>
                <a:gd name="T45" fmla="*/ 844 h 1045"/>
                <a:gd name="T46" fmla="*/ 221 w 770"/>
                <a:gd name="T47" fmla="*/ 804 h 1045"/>
                <a:gd name="T48" fmla="*/ 94 w 770"/>
                <a:gd name="T49" fmla="*/ 955 h 1045"/>
                <a:gd name="T50" fmla="*/ 54 w 770"/>
                <a:gd name="T51" fmla="*/ 1015 h 1045"/>
                <a:gd name="T52" fmla="*/ 0 w 770"/>
                <a:gd name="T53" fmla="*/ 1007 h 1045"/>
                <a:gd name="T54" fmla="*/ 112 w 770"/>
                <a:gd name="T55" fmla="*/ 861 h 1045"/>
                <a:gd name="T56" fmla="*/ 178 w 770"/>
                <a:gd name="T57" fmla="*/ 694 h 1045"/>
                <a:gd name="T58" fmla="*/ 195 w 770"/>
                <a:gd name="T59" fmla="*/ 571 h 1045"/>
                <a:gd name="T60" fmla="*/ 205 w 770"/>
                <a:gd name="T61" fmla="*/ 516 h 1045"/>
                <a:gd name="T62" fmla="*/ 166 w 770"/>
                <a:gd name="T63" fmla="*/ 487 h 1045"/>
                <a:gd name="T64" fmla="*/ 141 w 770"/>
                <a:gd name="T65" fmla="*/ 511 h 1045"/>
                <a:gd name="T66" fmla="*/ 123 w 770"/>
                <a:gd name="T67" fmla="*/ 513 h 1045"/>
                <a:gd name="T68" fmla="*/ 121 w 770"/>
                <a:gd name="T69" fmla="*/ 490 h 1045"/>
                <a:gd name="T70" fmla="*/ 105 w 770"/>
                <a:gd name="T71" fmla="*/ 472 h 1045"/>
                <a:gd name="T72" fmla="*/ 79 w 770"/>
                <a:gd name="T73" fmla="*/ 467 h 1045"/>
                <a:gd name="T74" fmla="*/ 59 w 770"/>
                <a:gd name="T75" fmla="*/ 482 h 1045"/>
                <a:gd name="T76" fmla="*/ 37 w 770"/>
                <a:gd name="T77" fmla="*/ 498 h 1045"/>
                <a:gd name="T78" fmla="*/ 24 w 770"/>
                <a:gd name="T79" fmla="*/ 483 h 1045"/>
                <a:gd name="T80" fmla="*/ 14 w 770"/>
                <a:gd name="T81" fmla="*/ 464 h 1045"/>
                <a:gd name="T82" fmla="*/ 29 w 770"/>
                <a:gd name="T83" fmla="*/ 427 h 1045"/>
                <a:gd name="T84" fmla="*/ 43 w 770"/>
                <a:gd name="T85" fmla="*/ 361 h 1045"/>
                <a:gd name="T86" fmla="*/ 54 w 770"/>
                <a:gd name="T87" fmla="*/ 304 h 1045"/>
                <a:gd name="T88" fmla="*/ 112 w 770"/>
                <a:gd name="T89" fmla="*/ 244 h 1045"/>
                <a:gd name="T90" fmla="*/ 54 w 770"/>
                <a:gd name="T91" fmla="*/ 89 h 1045"/>
                <a:gd name="T92" fmla="*/ 91 w 770"/>
                <a:gd name="T93" fmla="*/ 34 h 1045"/>
                <a:gd name="T94" fmla="*/ 163 w 770"/>
                <a:gd name="T95" fmla="*/ 189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0" h="1045">
                  <a:moveTo>
                    <a:pt x="174" y="249"/>
                  </a:moveTo>
                  <a:lnTo>
                    <a:pt x="224" y="258"/>
                  </a:lnTo>
                  <a:lnTo>
                    <a:pt x="273" y="273"/>
                  </a:lnTo>
                  <a:lnTo>
                    <a:pt x="310" y="288"/>
                  </a:lnTo>
                  <a:lnTo>
                    <a:pt x="336" y="313"/>
                  </a:lnTo>
                  <a:lnTo>
                    <a:pt x="370" y="359"/>
                  </a:lnTo>
                  <a:lnTo>
                    <a:pt x="401" y="404"/>
                  </a:lnTo>
                  <a:lnTo>
                    <a:pt x="439" y="436"/>
                  </a:lnTo>
                  <a:lnTo>
                    <a:pt x="491" y="456"/>
                  </a:lnTo>
                  <a:lnTo>
                    <a:pt x="525" y="483"/>
                  </a:lnTo>
                  <a:lnTo>
                    <a:pt x="551" y="516"/>
                  </a:lnTo>
                  <a:lnTo>
                    <a:pt x="580" y="559"/>
                  </a:lnTo>
                  <a:lnTo>
                    <a:pt x="608" y="608"/>
                  </a:lnTo>
                  <a:lnTo>
                    <a:pt x="654" y="669"/>
                  </a:lnTo>
                  <a:lnTo>
                    <a:pt x="686" y="709"/>
                  </a:lnTo>
                  <a:lnTo>
                    <a:pt x="715" y="735"/>
                  </a:lnTo>
                  <a:lnTo>
                    <a:pt x="734" y="754"/>
                  </a:lnTo>
                  <a:lnTo>
                    <a:pt x="749" y="775"/>
                  </a:lnTo>
                  <a:lnTo>
                    <a:pt x="763" y="813"/>
                  </a:lnTo>
                  <a:lnTo>
                    <a:pt x="769" y="855"/>
                  </a:lnTo>
                  <a:lnTo>
                    <a:pt x="769" y="876"/>
                  </a:lnTo>
                  <a:lnTo>
                    <a:pt x="769" y="895"/>
                  </a:lnTo>
                  <a:lnTo>
                    <a:pt x="765" y="913"/>
                  </a:lnTo>
                  <a:lnTo>
                    <a:pt x="760" y="932"/>
                  </a:lnTo>
                  <a:lnTo>
                    <a:pt x="750" y="949"/>
                  </a:lnTo>
                  <a:lnTo>
                    <a:pt x="737" y="967"/>
                  </a:lnTo>
                  <a:lnTo>
                    <a:pt x="711" y="986"/>
                  </a:lnTo>
                  <a:lnTo>
                    <a:pt x="690" y="995"/>
                  </a:lnTo>
                  <a:lnTo>
                    <a:pt x="664" y="1002"/>
                  </a:lnTo>
                  <a:lnTo>
                    <a:pt x="625" y="1007"/>
                  </a:lnTo>
                  <a:lnTo>
                    <a:pt x="585" y="1007"/>
                  </a:lnTo>
                  <a:lnTo>
                    <a:pt x="563" y="1004"/>
                  </a:lnTo>
                  <a:lnTo>
                    <a:pt x="512" y="1036"/>
                  </a:lnTo>
                  <a:lnTo>
                    <a:pt x="457" y="1015"/>
                  </a:lnTo>
                  <a:lnTo>
                    <a:pt x="381" y="1033"/>
                  </a:lnTo>
                  <a:lnTo>
                    <a:pt x="347" y="1015"/>
                  </a:lnTo>
                  <a:lnTo>
                    <a:pt x="301" y="1036"/>
                  </a:lnTo>
                  <a:lnTo>
                    <a:pt x="281" y="1044"/>
                  </a:lnTo>
                  <a:lnTo>
                    <a:pt x="262" y="1001"/>
                  </a:lnTo>
                  <a:lnTo>
                    <a:pt x="330" y="990"/>
                  </a:lnTo>
                  <a:lnTo>
                    <a:pt x="401" y="992"/>
                  </a:lnTo>
                  <a:lnTo>
                    <a:pt x="457" y="990"/>
                  </a:lnTo>
                  <a:lnTo>
                    <a:pt x="505" y="953"/>
                  </a:lnTo>
                  <a:lnTo>
                    <a:pt x="433" y="961"/>
                  </a:lnTo>
                  <a:lnTo>
                    <a:pt x="370" y="961"/>
                  </a:lnTo>
                  <a:lnTo>
                    <a:pt x="312" y="950"/>
                  </a:lnTo>
                  <a:lnTo>
                    <a:pt x="347" y="910"/>
                  </a:lnTo>
                  <a:lnTo>
                    <a:pt x="393" y="930"/>
                  </a:lnTo>
                  <a:lnTo>
                    <a:pt x="433" y="936"/>
                  </a:lnTo>
                  <a:lnTo>
                    <a:pt x="476" y="927"/>
                  </a:lnTo>
                  <a:lnTo>
                    <a:pt x="484" y="895"/>
                  </a:lnTo>
                  <a:lnTo>
                    <a:pt x="482" y="872"/>
                  </a:lnTo>
                  <a:lnTo>
                    <a:pt x="437" y="858"/>
                  </a:lnTo>
                  <a:lnTo>
                    <a:pt x="373" y="829"/>
                  </a:lnTo>
                  <a:lnTo>
                    <a:pt x="341" y="813"/>
                  </a:lnTo>
                  <a:lnTo>
                    <a:pt x="324" y="800"/>
                  </a:lnTo>
                  <a:lnTo>
                    <a:pt x="304" y="835"/>
                  </a:lnTo>
                  <a:lnTo>
                    <a:pt x="278" y="883"/>
                  </a:lnTo>
                  <a:lnTo>
                    <a:pt x="235" y="924"/>
                  </a:lnTo>
                  <a:lnTo>
                    <a:pt x="204" y="959"/>
                  </a:lnTo>
                  <a:lnTo>
                    <a:pt x="178" y="995"/>
                  </a:lnTo>
                  <a:lnTo>
                    <a:pt x="174" y="1019"/>
                  </a:lnTo>
                  <a:lnTo>
                    <a:pt x="157" y="1033"/>
                  </a:lnTo>
                  <a:lnTo>
                    <a:pt x="132" y="1042"/>
                  </a:lnTo>
                  <a:lnTo>
                    <a:pt x="105" y="1042"/>
                  </a:lnTo>
                  <a:lnTo>
                    <a:pt x="83" y="1033"/>
                  </a:lnTo>
                  <a:lnTo>
                    <a:pt x="143" y="984"/>
                  </a:lnTo>
                  <a:lnTo>
                    <a:pt x="189" y="898"/>
                  </a:lnTo>
                  <a:lnTo>
                    <a:pt x="215" y="844"/>
                  </a:lnTo>
                  <a:lnTo>
                    <a:pt x="233" y="795"/>
                  </a:lnTo>
                  <a:lnTo>
                    <a:pt x="238" y="746"/>
                  </a:lnTo>
                  <a:lnTo>
                    <a:pt x="221" y="804"/>
                  </a:lnTo>
                  <a:lnTo>
                    <a:pt x="184" y="867"/>
                  </a:lnTo>
                  <a:lnTo>
                    <a:pt x="163" y="898"/>
                  </a:lnTo>
                  <a:lnTo>
                    <a:pt x="94" y="955"/>
                  </a:lnTo>
                  <a:lnTo>
                    <a:pt x="65" y="979"/>
                  </a:lnTo>
                  <a:lnTo>
                    <a:pt x="63" y="1001"/>
                  </a:lnTo>
                  <a:lnTo>
                    <a:pt x="54" y="1015"/>
                  </a:lnTo>
                  <a:lnTo>
                    <a:pt x="20" y="1024"/>
                  </a:lnTo>
                  <a:lnTo>
                    <a:pt x="0" y="1024"/>
                  </a:lnTo>
                  <a:lnTo>
                    <a:pt x="0" y="1007"/>
                  </a:lnTo>
                  <a:lnTo>
                    <a:pt x="20" y="990"/>
                  </a:lnTo>
                  <a:lnTo>
                    <a:pt x="54" y="961"/>
                  </a:lnTo>
                  <a:lnTo>
                    <a:pt x="112" y="861"/>
                  </a:lnTo>
                  <a:lnTo>
                    <a:pt x="157" y="797"/>
                  </a:lnTo>
                  <a:lnTo>
                    <a:pt x="181" y="746"/>
                  </a:lnTo>
                  <a:lnTo>
                    <a:pt x="178" y="694"/>
                  </a:lnTo>
                  <a:lnTo>
                    <a:pt x="184" y="631"/>
                  </a:lnTo>
                  <a:lnTo>
                    <a:pt x="188" y="606"/>
                  </a:lnTo>
                  <a:lnTo>
                    <a:pt x="195" y="571"/>
                  </a:lnTo>
                  <a:lnTo>
                    <a:pt x="203" y="551"/>
                  </a:lnTo>
                  <a:lnTo>
                    <a:pt x="205" y="533"/>
                  </a:lnTo>
                  <a:lnTo>
                    <a:pt x="205" y="516"/>
                  </a:lnTo>
                  <a:lnTo>
                    <a:pt x="195" y="500"/>
                  </a:lnTo>
                  <a:lnTo>
                    <a:pt x="181" y="495"/>
                  </a:lnTo>
                  <a:lnTo>
                    <a:pt x="166" y="487"/>
                  </a:lnTo>
                  <a:lnTo>
                    <a:pt x="158" y="496"/>
                  </a:lnTo>
                  <a:lnTo>
                    <a:pt x="148" y="508"/>
                  </a:lnTo>
                  <a:lnTo>
                    <a:pt x="141" y="511"/>
                  </a:lnTo>
                  <a:lnTo>
                    <a:pt x="132" y="517"/>
                  </a:lnTo>
                  <a:lnTo>
                    <a:pt x="123" y="519"/>
                  </a:lnTo>
                  <a:lnTo>
                    <a:pt x="123" y="513"/>
                  </a:lnTo>
                  <a:lnTo>
                    <a:pt x="123" y="506"/>
                  </a:lnTo>
                  <a:lnTo>
                    <a:pt x="122" y="497"/>
                  </a:lnTo>
                  <a:lnTo>
                    <a:pt x="121" y="490"/>
                  </a:lnTo>
                  <a:lnTo>
                    <a:pt x="116" y="484"/>
                  </a:lnTo>
                  <a:lnTo>
                    <a:pt x="112" y="476"/>
                  </a:lnTo>
                  <a:lnTo>
                    <a:pt x="105" y="472"/>
                  </a:lnTo>
                  <a:lnTo>
                    <a:pt x="98" y="468"/>
                  </a:lnTo>
                  <a:lnTo>
                    <a:pt x="89" y="466"/>
                  </a:lnTo>
                  <a:lnTo>
                    <a:pt x="79" y="467"/>
                  </a:lnTo>
                  <a:lnTo>
                    <a:pt x="69" y="471"/>
                  </a:lnTo>
                  <a:lnTo>
                    <a:pt x="62" y="476"/>
                  </a:lnTo>
                  <a:lnTo>
                    <a:pt x="59" y="482"/>
                  </a:lnTo>
                  <a:lnTo>
                    <a:pt x="55" y="488"/>
                  </a:lnTo>
                  <a:lnTo>
                    <a:pt x="47" y="494"/>
                  </a:lnTo>
                  <a:lnTo>
                    <a:pt x="37" y="498"/>
                  </a:lnTo>
                  <a:lnTo>
                    <a:pt x="30" y="497"/>
                  </a:lnTo>
                  <a:lnTo>
                    <a:pt x="25" y="493"/>
                  </a:lnTo>
                  <a:lnTo>
                    <a:pt x="24" y="483"/>
                  </a:lnTo>
                  <a:lnTo>
                    <a:pt x="23" y="476"/>
                  </a:lnTo>
                  <a:lnTo>
                    <a:pt x="20" y="469"/>
                  </a:lnTo>
                  <a:lnTo>
                    <a:pt x="14" y="464"/>
                  </a:lnTo>
                  <a:lnTo>
                    <a:pt x="9" y="458"/>
                  </a:lnTo>
                  <a:lnTo>
                    <a:pt x="3" y="453"/>
                  </a:lnTo>
                  <a:lnTo>
                    <a:pt x="29" y="427"/>
                  </a:lnTo>
                  <a:lnTo>
                    <a:pt x="39" y="406"/>
                  </a:lnTo>
                  <a:lnTo>
                    <a:pt x="43" y="391"/>
                  </a:lnTo>
                  <a:lnTo>
                    <a:pt x="43" y="361"/>
                  </a:lnTo>
                  <a:lnTo>
                    <a:pt x="44" y="342"/>
                  </a:lnTo>
                  <a:lnTo>
                    <a:pt x="49" y="319"/>
                  </a:lnTo>
                  <a:lnTo>
                    <a:pt x="54" y="304"/>
                  </a:lnTo>
                  <a:lnTo>
                    <a:pt x="63" y="276"/>
                  </a:lnTo>
                  <a:lnTo>
                    <a:pt x="85" y="252"/>
                  </a:lnTo>
                  <a:lnTo>
                    <a:pt x="112" y="244"/>
                  </a:lnTo>
                  <a:lnTo>
                    <a:pt x="85" y="186"/>
                  </a:lnTo>
                  <a:lnTo>
                    <a:pt x="60" y="126"/>
                  </a:lnTo>
                  <a:lnTo>
                    <a:pt x="54" y="89"/>
                  </a:lnTo>
                  <a:lnTo>
                    <a:pt x="51" y="45"/>
                  </a:lnTo>
                  <a:lnTo>
                    <a:pt x="54" y="0"/>
                  </a:lnTo>
                  <a:lnTo>
                    <a:pt x="91" y="34"/>
                  </a:lnTo>
                  <a:lnTo>
                    <a:pt x="120" y="74"/>
                  </a:lnTo>
                  <a:lnTo>
                    <a:pt x="141" y="124"/>
                  </a:lnTo>
                  <a:lnTo>
                    <a:pt x="163" y="189"/>
                  </a:lnTo>
                  <a:lnTo>
                    <a:pt x="174" y="249"/>
                  </a:lnTo>
                </a:path>
              </a:pathLst>
            </a:custGeom>
            <a:solidFill>
              <a:srgbClr val="9F3F00"/>
            </a:solidFill>
            <a:ln w="12699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7">
              <a:extLst>
                <a:ext uri="{FF2B5EF4-FFF2-40B4-BE49-F238E27FC236}">
                  <a16:creationId xmlns:a16="http://schemas.microsoft.com/office/drawing/2014/main" id="{D8B8A635-E607-DAF0-9CD6-BD8FAA986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2392"/>
              <a:ext cx="123" cy="131"/>
            </a:xfrm>
            <a:custGeom>
              <a:avLst/>
              <a:gdLst>
                <a:gd name="T0" fmla="*/ 89 w 123"/>
                <a:gd name="T1" fmla="*/ 1 h 131"/>
                <a:gd name="T2" fmla="*/ 77 w 123"/>
                <a:gd name="T3" fmla="*/ 7 h 131"/>
                <a:gd name="T4" fmla="*/ 65 w 123"/>
                <a:gd name="T5" fmla="*/ 14 h 131"/>
                <a:gd name="T6" fmla="*/ 57 w 123"/>
                <a:gd name="T7" fmla="*/ 28 h 131"/>
                <a:gd name="T8" fmla="*/ 50 w 123"/>
                <a:gd name="T9" fmla="*/ 41 h 131"/>
                <a:gd name="T10" fmla="*/ 44 w 123"/>
                <a:gd name="T11" fmla="*/ 58 h 131"/>
                <a:gd name="T12" fmla="*/ 41 w 123"/>
                <a:gd name="T13" fmla="*/ 73 h 131"/>
                <a:gd name="T14" fmla="*/ 39 w 123"/>
                <a:gd name="T15" fmla="*/ 86 h 131"/>
                <a:gd name="T16" fmla="*/ 31 w 123"/>
                <a:gd name="T17" fmla="*/ 106 h 131"/>
                <a:gd name="T18" fmla="*/ 23 w 123"/>
                <a:gd name="T19" fmla="*/ 116 h 131"/>
                <a:gd name="T20" fmla="*/ 10 w 123"/>
                <a:gd name="T21" fmla="*/ 123 h 131"/>
                <a:gd name="T22" fmla="*/ 0 w 123"/>
                <a:gd name="T23" fmla="*/ 130 h 131"/>
                <a:gd name="T24" fmla="*/ 19 w 123"/>
                <a:gd name="T25" fmla="*/ 127 h 131"/>
                <a:gd name="T26" fmla="*/ 30 w 123"/>
                <a:gd name="T27" fmla="*/ 124 h 131"/>
                <a:gd name="T28" fmla="*/ 43 w 123"/>
                <a:gd name="T29" fmla="*/ 117 h 131"/>
                <a:gd name="T30" fmla="*/ 50 w 123"/>
                <a:gd name="T31" fmla="*/ 99 h 131"/>
                <a:gd name="T32" fmla="*/ 58 w 123"/>
                <a:gd name="T33" fmla="*/ 74 h 131"/>
                <a:gd name="T34" fmla="*/ 63 w 123"/>
                <a:gd name="T35" fmla="*/ 52 h 131"/>
                <a:gd name="T36" fmla="*/ 68 w 123"/>
                <a:gd name="T37" fmla="*/ 43 h 131"/>
                <a:gd name="T38" fmla="*/ 78 w 123"/>
                <a:gd name="T39" fmla="*/ 34 h 131"/>
                <a:gd name="T40" fmla="*/ 90 w 123"/>
                <a:gd name="T41" fmla="*/ 33 h 131"/>
                <a:gd name="T42" fmla="*/ 98 w 123"/>
                <a:gd name="T43" fmla="*/ 33 h 131"/>
                <a:gd name="T44" fmla="*/ 104 w 123"/>
                <a:gd name="T45" fmla="*/ 33 h 131"/>
                <a:gd name="T46" fmla="*/ 113 w 123"/>
                <a:gd name="T47" fmla="*/ 31 h 131"/>
                <a:gd name="T48" fmla="*/ 118 w 123"/>
                <a:gd name="T49" fmla="*/ 28 h 131"/>
                <a:gd name="T50" fmla="*/ 122 w 123"/>
                <a:gd name="T51" fmla="*/ 20 h 131"/>
                <a:gd name="T52" fmla="*/ 121 w 123"/>
                <a:gd name="T53" fmla="*/ 9 h 131"/>
                <a:gd name="T54" fmla="*/ 115 w 123"/>
                <a:gd name="T55" fmla="*/ 4 h 131"/>
                <a:gd name="T56" fmla="*/ 103 w 123"/>
                <a:gd name="T57" fmla="*/ 0 h 131"/>
                <a:gd name="T58" fmla="*/ 89 w 123"/>
                <a:gd name="T59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1">
                  <a:moveTo>
                    <a:pt x="89" y="1"/>
                  </a:moveTo>
                  <a:lnTo>
                    <a:pt x="77" y="7"/>
                  </a:lnTo>
                  <a:lnTo>
                    <a:pt x="65" y="14"/>
                  </a:lnTo>
                  <a:lnTo>
                    <a:pt x="57" y="28"/>
                  </a:lnTo>
                  <a:lnTo>
                    <a:pt x="50" y="41"/>
                  </a:lnTo>
                  <a:lnTo>
                    <a:pt x="44" y="58"/>
                  </a:lnTo>
                  <a:lnTo>
                    <a:pt x="41" y="73"/>
                  </a:lnTo>
                  <a:lnTo>
                    <a:pt x="39" y="86"/>
                  </a:lnTo>
                  <a:lnTo>
                    <a:pt x="31" y="106"/>
                  </a:lnTo>
                  <a:lnTo>
                    <a:pt x="23" y="116"/>
                  </a:lnTo>
                  <a:lnTo>
                    <a:pt x="10" y="123"/>
                  </a:lnTo>
                  <a:lnTo>
                    <a:pt x="0" y="130"/>
                  </a:lnTo>
                  <a:lnTo>
                    <a:pt x="19" y="127"/>
                  </a:lnTo>
                  <a:lnTo>
                    <a:pt x="30" y="124"/>
                  </a:lnTo>
                  <a:lnTo>
                    <a:pt x="43" y="117"/>
                  </a:lnTo>
                  <a:lnTo>
                    <a:pt x="50" y="99"/>
                  </a:lnTo>
                  <a:lnTo>
                    <a:pt x="58" y="74"/>
                  </a:lnTo>
                  <a:lnTo>
                    <a:pt x="63" y="52"/>
                  </a:lnTo>
                  <a:lnTo>
                    <a:pt x="68" y="43"/>
                  </a:lnTo>
                  <a:lnTo>
                    <a:pt x="78" y="34"/>
                  </a:lnTo>
                  <a:lnTo>
                    <a:pt x="90" y="33"/>
                  </a:lnTo>
                  <a:lnTo>
                    <a:pt x="98" y="33"/>
                  </a:lnTo>
                  <a:lnTo>
                    <a:pt x="104" y="33"/>
                  </a:lnTo>
                  <a:lnTo>
                    <a:pt x="113" y="31"/>
                  </a:lnTo>
                  <a:lnTo>
                    <a:pt x="118" y="28"/>
                  </a:lnTo>
                  <a:lnTo>
                    <a:pt x="122" y="20"/>
                  </a:lnTo>
                  <a:lnTo>
                    <a:pt x="121" y="9"/>
                  </a:lnTo>
                  <a:lnTo>
                    <a:pt x="115" y="4"/>
                  </a:lnTo>
                  <a:lnTo>
                    <a:pt x="103" y="0"/>
                  </a:lnTo>
                  <a:lnTo>
                    <a:pt x="89" y="1"/>
                  </a:lnTo>
                </a:path>
              </a:pathLst>
            </a:custGeom>
            <a:solidFill>
              <a:srgbClr val="BF7F1F"/>
            </a:solidFill>
            <a:ln w="12699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A60FC373-9BF7-AA9C-869B-82B3C9B4A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2540"/>
              <a:ext cx="159" cy="151"/>
            </a:xfrm>
            <a:custGeom>
              <a:avLst/>
              <a:gdLst>
                <a:gd name="T0" fmla="*/ 39 w 159"/>
                <a:gd name="T1" fmla="*/ 0 h 151"/>
                <a:gd name="T2" fmla="*/ 45 w 159"/>
                <a:gd name="T3" fmla="*/ 7 h 151"/>
                <a:gd name="T4" fmla="*/ 51 w 159"/>
                <a:gd name="T5" fmla="*/ 12 h 151"/>
                <a:gd name="T6" fmla="*/ 55 w 159"/>
                <a:gd name="T7" fmla="*/ 17 h 151"/>
                <a:gd name="T8" fmla="*/ 57 w 159"/>
                <a:gd name="T9" fmla="*/ 21 h 151"/>
                <a:gd name="T10" fmla="*/ 60 w 159"/>
                <a:gd name="T11" fmla="*/ 28 h 151"/>
                <a:gd name="T12" fmla="*/ 60 w 159"/>
                <a:gd name="T13" fmla="*/ 32 h 151"/>
                <a:gd name="T14" fmla="*/ 61 w 159"/>
                <a:gd name="T15" fmla="*/ 37 h 151"/>
                <a:gd name="T16" fmla="*/ 61 w 159"/>
                <a:gd name="T17" fmla="*/ 40 h 151"/>
                <a:gd name="T18" fmla="*/ 64 w 159"/>
                <a:gd name="T19" fmla="*/ 44 h 151"/>
                <a:gd name="T20" fmla="*/ 70 w 159"/>
                <a:gd name="T21" fmla="*/ 46 h 151"/>
                <a:gd name="T22" fmla="*/ 77 w 159"/>
                <a:gd name="T23" fmla="*/ 43 h 151"/>
                <a:gd name="T24" fmla="*/ 85 w 159"/>
                <a:gd name="T25" fmla="*/ 39 h 151"/>
                <a:gd name="T26" fmla="*/ 91 w 159"/>
                <a:gd name="T27" fmla="*/ 33 h 151"/>
                <a:gd name="T28" fmla="*/ 96 w 159"/>
                <a:gd name="T29" fmla="*/ 26 h 151"/>
                <a:gd name="T30" fmla="*/ 102 w 159"/>
                <a:gd name="T31" fmla="*/ 19 h 151"/>
                <a:gd name="T32" fmla="*/ 109 w 159"/>
                <a:gd name="T33" fmla="*/ 16 h 151"/>
                <a:gd name="T34" fmla="*/ 116 w 159"/>
                <a:gd name="T35" fmla="*/ 13 h 151"/>
                <a:gd name="T36" fmla="*/ 126 w 159"/>
                <a:gd name="T37" fmla="*/ 14 h 151"/>
                <a:gd name="T38" fmla="*/ 135 w 159"/>
                <a:gd name="T39" fmla="*/ 16 h 151"/>
                <a:gd name="T40" fmla="*/ 144 w 159"/>
                <a:gd name="T41" fmla="*/ 21 h 151"/>
                <a:gd name="T42" fmla="*/ 149 w 159"/>
                <a:gd name="T43" fmla="*/ 28 h 151"/>
                <a:gd name="T44" fmla="*/ 152 w 159"/>
                <a:gd name="T45" fmla="*/ 32 h 151"/>
                <a:gd name="T46" fmla="*/ 156 w 159"/>
                <a:gd name="T47" fmla="*/ 41 h 151"/>
                <a:gd name="T48" fmla="*/ 157 w 159"/>
                <a:gd name="T49" fmla="*/ 50 h 151"/>
                <a:gd name="T50" fmla="*/ 158 w 159"/>
                <a:gd name="T51" fmla="*/ 58 h 151"/>
                <a:gd name="T52" fmla="*/ 158 w 159"/>
                <a:gd name="T53" fmla="*/ 66 h 151"/>
                <a:gd name="T54" fmla="*/ 146 w 159"/>
                <a:gd name="T55" fmla="*/ 77 h 151"/>
                <a:gd name="T56" fmla="*/ 124 w 159"/>
                <a:gd name="T57" fmla="*/ 90 h 151"/>
                <a:gd name="T58" fmla="*/ 112 w 159"/>
                <a:gd name="T59" fmla="*/ 103 h 151"/>
                <a:gd name="T60" fmla="*/ 104 w 159"/>
                <a:gd name="T61" fmla="*/ 122 h 151"/>
                <a:gd name="T62" fmla="*/ 99 w 159"/>
                <a:gd name="T63" fmla="*/ 140 h 151"/>
                <a:gd name="T64" fmla="*/ 94 w 159"/>
                <a:gd name="T65" fmla="*/ 146 h 151"/>
                <a:gd name="T66" fmla="*/ 87 w 159"/>
                <a:gd name="T67" fmla="*/ 147 h 151"/>
                <a:gd name="T68" fmla="*/ 76 w 159"/>
                <a:gd name="T69" fmla="*/ 141 h 151"/>
                <a:gd name="T70" fmla="*/ 69 w 159"/>
                <a:gd name="T71" fmla="*/ 132 h 151"/>
                <a:gd name="T72" fmla="*/ 64 w 159"/>
                <a:gd name="T73" fmla="*/ 133 h 151"/>
                <a:gd name="T74" fmla="*/ 57 w 159"/>
                <a:gd name="T75" fmla="*/ 141 h 151"/>
                <a:gd name="T76" fmla="*/ 51 w 159"/>
                <a:gd name="T77" fmla="*/ 148 h 151"/>
                <a:gd name="T78" fmla="*/ 44 w 159"/>
                <a:gd name="T79" fmla="*/ 150 h 151"/>
                <a:gd name="T80" fmla="*/ 39 w 159"/>
                <a:gd name="T81" fmla="*/ 150 h 151"/>
                <a:gd name="T82" fmla="*/ 32 w 159"/>
                <a:gd name="T83" fmla="*/ 146 h 151"/>
                <a:gd name="T84" fmla="*/ 29 w 159"/>
                <a:gd name="T85" fmla="*/ 138 h 151"/>
                <a:gd name="T86" fmla="*/ 20 w 159"/>
                <a:gd name="T87" fmla="*/ 138 h 151"/>
                <a:gd name="T88" fmla="*/ 12 w 159"/>
                <a:gd name="T89" fmla="*/ 138 h 151"/>
                <a:gd name="T90" fmla="*/ 7 w 159"/>
                <a:gd name="T91" fmla="*/ 134 h 151"/>
                <a:gd name="T92" fmla="*/ 3 w 159"/>
                <a:gd name="T93" fmla="*/ 130 h 151"/>
                <a:gd name="T94" fmla="*/ 1 w 159"/>
                <a:gd name="T95" fmla="*/ 123 h 151"/>
                <a:gd name="T96" fmla="*/ 0 w 159"/>
                <a:gd name="T97" fmla="*/ 116 h 151"/>
                <a:gd name="T98" fmla="*/ 2 w 159"/>
                <a:gd name="T99" fmla="*/ 110 h 151"/>
                <a:gd name="T100" fmla="*/ 4 w 159"/>
                <a:gd name="T101" fmla="*/ 106 h 151"/>
                <a:gd name="T102" fmla="*/ 9 w 159"/>
                <a:gd name="T103" fmla="*/ 100 h 151"/>
                <a:gd name="T104" fmla="*/ 12 w 159"/>
                <a:gd name="T105" fmla="*/ 91 h 151"/>
                <a:gd name="T106" fmla="*/ 13 w 159"/>
                <a:gd name="T107" fmla="*/ 86 h 151"/>
                <a:gd name="T108" fmla="*/ 14 w 159"/>
                <a:gd name="T109" fmla="*/ 78 h 151"/>
                <a:gd name="T110" fmla="*/ 14 w 159"/>
                <a:gd name="T111" fmla="*/ 70 h 151"/>
                <a:gd name="T112" fmla="*/ 12 w 159"/>
                <a:gd name="T113" fmla="*/ 61 h 151"/>
                <a:gd name="T114" fmla="*/ 6 w 159"/>
                <a:gd name="T115" fmla="*/ 56 h 151"/>
                <a:gd name="T116" fmla="*/ 3 w 159"/>
                <a:gd name="T117" fmla="*/ 46 h 151"/>
                <a:gd name="T118" fmla="*/ 6 w 159"/>
                <a:gd name="T119" fmla="*/ 34 h 151"/>
                <a:gd name="T120" fmla="*/ 19 w 159"/>
                <a:gd name="T121" fmla="*/ 19 h 151"/>
                <a:gd name="T122" fmla="*/ 39 w 159"/>
                <a:gd name="T12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151">
                  <a:moveTo>
                    <a:pt x="39" y="0"/>
                  </a:moveTo>
                  <a:lnTo>
                    <a:pt x="45" y="7"/>
                  </a:lnTo>
                  <a:lnTo>
                    <a:pt x="51" y="12"/>
                  </a:lnTo>
                  <a:lnTo>
                    <a:pt x="55" y="17"/>
                  </a:lnTo>
                  <a:lnTo>
                    <a:pt x="57" y="21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61" y="37"/>
                  </a:lnTo>
                  <a:lnTo>
                    <a:pt x="61" y="40"/>
                  </a:lnTo>
                  <a:lnTo>
                    <a:pt x="64" y="44"/>
                  </a:lnTo>
                  <a:lnTo>
                    <a:pt x="70" y="46"/>
                  </a:lnTo>
                  <a:lnTo>
                    <a:pt x="77" y="43"/>
                  </a:lnTo>
                  <a:lnTo>
                    <a:pt x="85" y="39"/>
                  </a:lnTo>
                  <a:lnTo>
                    <a:pt x="91" y="33"/>
                  </a:lnTo>
                  <a:lnTo>
                    <a:pt x="96" y="26"/>
                  </a:lnTo>
                  <a:lnTo>
                    <a:pt x="102" y="19"/>
                  </a:lnTo>
                  <a:lnTo>
                    <a:pt x="109" y="16"/>
                  </a:lnTo>
                  <a:lnTo>
                    <a:pt x="116" y="13"/>
                  </a:lnTo>
                  <a:lnTo>
                    <a:pt x="126" y="14"/>
                  </a:lnTo>
                  <a:lnTo>
                    <a:pt x="135" y="16"/>
                  </a:lnTo>
                  <a:lnTo>
                    <a:pt x="144" y="21"/>
                  </a:lnTo>
                  <a:lnTo>
                    <a:pt x="149" y="28"/>
                  </a:lnTo>
                  <a:lnTo>
                    <a:pt x="152" y="32"/>
                  </a:lnTo>
                  <a:lnTo>
                    <a:pt x="156" y="41"/>
                  </a:lnTo>
                  <a:lnTo>
                    <a:pt x="157" y="50"/>
                  </a:lnTo>
                  <a:lnTo>
                    <a:pt x="158" y="58"/>
                  </a:lnTo>
                  <a:lnTo>
                    <a:pt x="158" y="66"/>
                  </a:lnTo>
                  <a:lnTo>
                    <a:pt x="146" y="77"/>
                  </a:lnTo>
                  <a:lnTo>
                    <a:pt x="124" y="90"/>
                  </a:lnTo>
                  <a:lnTo>
                    <a:pt x="112" y="103"/>
                  </a:lnTo>
                  <a:lnTo>
                    <a:pt x="104" y="122"/>
                  </a:lnTo>
                  <a:lnTo>
                    <a:pt x="99" y="140"/>
                  </a:lnTo>
                  <a:lnTo>
                    <a:pt x="94" y="146"/>
                  </a:lnTo>
                  <a:lnTo>
                    <a:pt x="87" y="147"/>
                  </a:lnTo>
                  <a:lnTo>
                    <a:pt x="76" y="141"/>
                  </a:lnTo>
                  <a:lnTo>
                    <a:pt x="69" y="132"/>
                  </a:lnTo>
                  <a:lnTo>
                    <a:pt x="64" y="133"/>
                  </a:lnTo>
                  <a:lnTo>
                    <a:pt x="57" y="141"/>
                  </a:lnTo>
                  <a:lnTo>
                    <a:pt x="51" y="148"/>
                  </a:lnTo>
                  <a:lnTo>
                    <a:pt x="44" y="150"/>
                  </a:lnTo>
                  <a:lnTo>
                    <a:pt x="39" y="150"/>
                  </a:lnTo>
                  <a:lnTo>
                    <a:pt x="32" y="146"/>
                  </a:lnTo>
                  <a:lnTo>
                    <a:pt x="29" y="138"/>
                  </a:lnTo>
                  <a:lnTo>
                    <a:pt x="20" y="138"/>
                  </a:lnTo>
                  <a:lnTo>
                    <a:pt x="12" y="138"/>
                  </a:lnTo>
                  <a:lnTo>
                    <a:pt x="7" y="134"/>
                  </a:lnTo>
                  <a:lnTo>
                    <a:pt x="3" y="130"/>
                  </a:lnTo>
                  <a:lnTo>
                    <a:pt x="1" y="123"/>
                  </a:lnTo>
                  <a:lnTo>
                    <a:pt x="0" y="116"/>
                  </a:lnTo>
                  <a:lnTo>
                    <a:pt x="2" y="110"/>
                  </a:lnTo>
                  <a:lnTo>
                    <a:pt x="4" y="106"/>
                  </a:lnTo>
                  <a:lnTo>
                    <a:pt x="9" y="100"/>
                  </a:lnTo>
                  <a:lnTo>
                    <a:pt x="12" y="91"/>
                  </a:lnTo>
                  <a:lnTo>
                    <a:pt x="13" y="86"/>
                  </a:lnTo>
                  <a:lnTo>
                    <a:pt x="14" y="78"/>
                  </a:lnTo>
                  <a:lnTo>
                    <a:pt x="14" y="70"/>
                  </a:lnTo>
                  <a:lnTo>
                    <a:pt x="12" y="61"/>
                  </a:lnTo>
                  <a:lnTo>
                    <a:pt x="6" y="56"/>
                  </a:lnTo>
                  <a:lnTo>
                    <a:pt x="3" y="46"/>
                  </a:lnTo>
                  <a:lnTo>
                    <a:pt x="6" y="34"/>
                  </a:lnTo>
                  <a:lnTo>
                    <a:pt x="19" y="19"/>
                  </a:lnTo>
                  <a:lnTo>
                    <a:pt x="39" y="0"/>
                  </a:lnTo>
                </a:path>
              </a:pathLst>
            </a:custGeom>
            <a:solidFill>
              <a:srgbClr val="BF7F1F"/>
            </a:solidFill>
            <a:ln w="12699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9">
              <a:extLst>
                <a:ext uri="{FF2B5EF4-FFF2-40B4-BE49-F238E27FC236}">
                  <a16:creationId xmlns:a16="http://schemas.microsoft.com/office/drawing/2014/main" id="{09CBC908-8DCC-E1A8-ED62-138CFF9F8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2583"/>
              <a:ext cx="19" cy="27"/>
            </a:xfrm>
            <a:custGeom>
              <a:avLst/>
              <a:gdLst>
                <a:gd name="T0" fmla="*/ 0 w 19"/>
                <a:gd name="T1" fmla="*/ 0 h 27"/>
                <a:gd name="T2" fmla="*/ 8 w 19"/>
                <a:gd name="T3" fmla="*/ 1 h 27"/>
                <a:gd name="T4" fmla="*/ 13 w 19"/>
                <a:gd name="T5" fmla="*/ 4 h 27"/>
                <a:gd name="T6" fmla="*/ 18 w 19"/>
                <a:gd name="T7" fmla="*/ 9 h 27"/>
                <a:gd name="T8" fmla="*/ 18 w 19"/>
                <a:gd name="T9" fmla="*/ 12 h 27"/>
                <a:gd name="T10" fmla="*/ 18 w 19"/>
                <a:gd name="T11" fmla="*/ 16 h 27"/>
                <a:gd name="T12" fmla="*/ 15 w 19"/>
                <a:gd name="T13" fmla="*/ 21 h 27"/>
                <a:gd name="T14" fmla="*/ 3 w 19"/>
                <a:gd name="T15" fmla="*/ 26 h 27"/>
                <a:gd name="T16" fmla="*/ 10 w 19"/>
                <a:gd name="T1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7">
                  <a:moveTo>
                    <a:pt x="0" y="0"/>
                  </a:moveTo>
                  <a:lnTo>
                    <a:pt x="8" y="1"/>
                  </a:lnTo>
                  <a:lnTo>
                    <a:pt x="13" y="4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5" y="21"/>
                  </a:lnTo>
                  <a:lnTo>
                    <a:pt x="3" y="26"/>
                  </a:lnTo>
                  <a:lnTo>
                    <a:pt x="10" y="22"/>
                  </a:lnTo>
                </a:path>
              </a:pathLst>
            </a:custGeom>
            <a:noFill/>
            <a:ln w="12699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0">
              <a:extLst>
                <a:ext uri="{FF2B5EF4-FFF2-40B4-BE49-F238E27FC236}">
                  <a16:creationId xmlns:a16="http://schemas.microsoft.com/office/drawing/2014/main" id="{444AD0D2-6A37-9534-A422-8B6103743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2597"/>
              <a:ext cx="97" cy="78"/>
            </a:xfrm>
            <a:custGeom>
              <a:avLst/>
              <a:gdLst>
                <a:gd name="T0" fmla="*/ 0 w 97"/>
                <a:gd name="T1" fmla="*/ 77 h 78"/>
                <a:gd name="T2" fmla="*/ 9 w 97"/>
                <a:gd name="T3" fmla="*/ 73 h 78"/>
                <a:gd name="T4" fmla="*/ 16 w 97"/>
                <a:gd name="T5" fmla="*/ 66 h 78"/>
                <a:gd name="T6" fmla="*/ 21 w 97"/>
                <a:gd name="T7" fmla="*/ 59 h 78"/>
                <a:gd name="T8" fmla="*/ 32 w 97"/>
                <a:gd name="T9" fmla="*/ 50 h 78"/>
                <a:gd name="T10" fmla="*/ 39 w 97"/>
                <a:gd name="T11" fmla="*/ 46 h 78"/>
                <a:gd name="T12" fmla="*/ 47 w 97"/>
                <a:gd name="T13" fmla="*/ 42 h 78"/>
                <a:gd name="T14" fmla="*/ 56 w 97"/>
                <a:gd name="T15" fmla="*/ 36 h 78"/>
                <a:gd name="T16" fmla="*/ 63 w 97"/>
                <a:gd name="T17" fmla="*/ 26 h 78"/>
                <a:gd name="T18" fmla="*/ 69 w 97"/>
                <a:gd name="T19" fmla="*/ 15 h 78"/>
                <a:gd name="T20" fmla="*/ 73 w 97"/>
                <a:gd name="T21" fmla="*/ 9 h 78"/>
                <a:gd name="T22" fmla="*/ 81 w 97"/>
                <a:gd name="T23" fmla="*/ 4 h 78"/>
                <a:gd name="T24" fmla="*/ 92 w 97"/>
                <a:gd name="T25" fmla="*/ 1 h 78"/>
                <a:gd name="T26" fmla="*/ 96 w 97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78">
                  <a:moveTo>
                    <a:pt x="0" y="77"/>
                  </a:moveTo>
                  <a:lnTo>
                    <a:pt x="9" y="73"/>
                  </a:lnTo>
                  <a:lnTo>
                    <a:pt x="16" y="66"/>
                  </a:lnTo>
                  <a:lnTo>
                    <a:pt x="21" y="59"/>
                  </a:lnTo>
                  <a:lnTo>
                    <a:pt x="32" y="50"/>
                  </a:lnTo>
                  <a:lnTo>
                    <a:pt x="39" y="46"/>
                  </a:lnTo>
                  <a:lnTo>
                    <a:pt x="47" y="42"/>
                  </a:lnTo>
                  <a:lnTo>
                    <a:pt x="56" y="36"/>
                  </a:lnTo>
                  <a:lnTo>
                    <a:pt x="63" y="26"/>
                  </a:lnTo>
                  <a:lnTo>
                    <a:pt x="69" y="15"/>
                  </a:lnTo>
                  <a:lnTo>
                    <a:pt x="73" y="9"/>
                  </a:lnTo>
                  <a:lnTo>
                    <a:pt x="81" y="4"/>
                  </a:lnTo>
                  <a:lnTo>
                    <a:pt x="92" y="1"/>
                  </a:lnTo>
                  <a:lnTo>
                    <a:pt x="96" y="0"/>
                  </a:lnTo>
                </a:path>
              </a:pathLst>
            </a:custGeom>
            <a:noFill/>
            <a:ln w="12699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61">
              <a:extLst>
                <a:ext uri="{FF2B5EF4-FFF2-40B4-BE49-F238E27FC236}">
                  <a16:creationId xmlns:a16="http://schemas.microsoft.com/office/drawing/2014/main" id="{4C72B1B9-D341-099D-DF35-98A3ADDC2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2652"/>
              <a:ext cx="19" cy="19"/>
            </a:xfrm>
            <a:custGeom>
              <a:avLst/>
              <a:gdLst>
                <a:gd name="T0" fmla="*/ 0 w 19"/>
                <a:gd name="T1" fmla="*/ 18 h 19"/>
                <a:gd name="T2" fmla="*/ 2 w 19"/>
                <a:gd name="T3" fmla="*/ 14 h 19"/>
                <a:gd name="T4" fmla="*/ 4 w 19"/>
                <a:gd name="T5" fmla="*/ 10 h 19"/>
                <a:gd name="T6" fmla="*/ 8 w 19"/>
                <a:gd name="T7" fmla="*/ 7 h 19"/>
                <a:gd name="T8" fmla="*/ 12 w 19"/>
                <a:gd name="T9" fmla="*/ 6 h 19"/>
                <a:gd name="T10" fmla="*/ 16 w 19"/>
                <a:gd name="T11" fmla="*/ 4 h 19"/>
                <a:gd name="T12" fmla="*/ 18 w 19"/>
                <a:gd name="T13" fmla="*/ 1 h 19"/>
                <a:gd name="T14" fmla="*/ 18 w 19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0" y="18"/>
                  </a:moveTo>
                  <a:lnTo>
                    <a:pt x="2" y="14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18" y="1"/>
                  </a:lnTo>
                  <a:lnTo>
                    <a:pt x="18" y="0"/>
                  </a:lnTo>
                </a:path>
              </a:pathLst>
            </a:custGeom>
            <a:noFill/>
            <a:ln w="12699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62">
              <a:extLst>
                <a:ext uri="{FF2B5EF4-FFF2-40B4-BE49-F238E27FC236}">
                  <a16:creationId xmlns:a16="http://schemas.microsoft.com/office/drawing/2014/main" id="{187A8663-14DC-FB3C-3949-F6AA5E050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2138"/>
              <a:ext cx="89" cy="219"/>
            </a:xfrm>
            <a:custGeom>
              <a:avLst/>
              <a:gdLst>
                <a:gd name="T0" fmla="*/ 2 w 89"/>
                <a:gd name="T1" fmla="*/ 0 h 219"/>
                <a:gd name="T2" fmla="*/ 2 w 89"/>
                <a:gd name="T3" fmla="*/ 22 h 219"/>
                <a:gd name="T4" fmla="*/ 0 w 89"/>
                <a:gd name="T5" fmla="*/ 48 h 219"/>
                <a:gd name="T6" fmla="*/ 3 w 89"/>
                <a:gd name="T7" fmla="*/ 77 h 219"/>
                <a:gd name="T8" fmla="*/ 8 w 89"/>
                <a:gd name="T9" fmla="*/ 104 h 219"/>
                <a:gd name="T10" fmla="*/ 18 w 89"/>
                <a:gd name="T11" fmla="*/ 129 h 219"/>
                <a:gd name="T12" fmla="*/ 29 w 89"/>
                <a:gd name="T13" fmla="*/ 153 h 219"/>
                <a:gd name="T14" fmla="*/ 47 w 89"/>
                <a:gd name="T15" fmla="*/ 174 h 219"/>
                <a:gd name="T16" fmla="*/ 66 w 89"/>
                <a:gd name="T17" fmla="*/ 198 h 219"/>
                <a:gd name="T18" fmla="*/ 82 w 89"/>
                <a:gd name="T19" fmla="*/ 218 h 219"/>
                <a:gd name="T20" fmla="*/ 86 w 89"/>
                <a:gd name="T21" fmla="*/ 194 h 219"/>
                <a:gd name="T22" fmla="*/ 88 w 89"/>
                <a:gd name="T23" fmla="*/ 158 h 219"/>
                <a:gd name="T24" fmla="*/ 84 w 89"/>
                <a:gd name="T25" fmla="*/ 133 h 219"/>
                <a:gd name="T26" fmla="*/ 74 w 89"/>
                <a:gd name="T27" fmla="*/ 103 h 219"/>
                <a:gd name="T28" fmla="*/ 60 w 89"/>
                <a:gd name="T29" fmla="*/ 72 h 219"/>
                <a:gd name="T30" fmla="*/ 41 w 89"/>
                <a:gd name="T31" fmla="*/ 43 h 219"/>
                <a:gd name="T32" fmla="*/ 26 w 89"/>
                <a:gd name="T33" fmla="*/ 23 h 219"/>
                <a:gd name="T34" fmla="*/ 2 w 89"/>
                <a:gd name="T3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219">
                  <a:moveTo>
                    <a:pt x="2" y="0"/>
                  </a:moveTo>
                  <a:lnTo>
                    <a:pt x="2" y="22"/>
                  </a:lnTo>
                  <a:lnTo>
                    <a:pt x="0" y="48"/>
                  </a:lnTo>
                  <a:lnTo>
                    <a:pt x="3" y="77"/>
                  </a:lnTo>
                  <a:lnTo>
                    <a:pt x="8" y="104"/>
                  </a:lnTo>
                  <a:lnTo>
                    <a:pt x="18" y="129"/>
                  </a:lnTo>
                  <a:lnTo>
                    <a:pt x="29" y="153"/>
                  </a:lnTo>
                  <a:lnTo>
                    <a:pt x="47" y="174"/>
                  </a:lnTo>
                  <a:lnTo>
                    <a:pt x="66" y="198"/>
                  </a:lnTo>
                  <a:lnTo>
                    <a:pt x="82" y="218"/>
                  </a:lnTo>
                  <a:lnTo>
                    <a:pt x="86" y="194"/>
                  </a:lnTo>
                  <a:lnTo>
                    <a:pt x="88" y="158"/>
                  </a:lnTo>
                  <a:lnTo>
                    <a:pt x="84" y="133"/>
                  </a:lnTo>
                  <a:lnTo>
                    <a:pt x="74" y="103"/>
                  </a:lnTo>
                  <a:lnTo>
                    <a:pt x="60" y="72"/>
                  </a:lnTo>
                  <a:lnTo>
                    <a:pt x="41" y="43"/>
                  </a:lnTo>
                  <a:lnTo>
                    <a:pt x="26" y="23"/>
                  </a:lnTo>
                  <a:lnTo>
                    <a:pt x="2" y="0"/>
                  </a:lnTo>
                </a:path>
              </a:pathLst>
            </a:custGeom>
            <a:solidFill>
              <a:srgbClr val="9F7F5F"/>
            </a:solidFill>
            <a:ln w="12699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5AACB417-B7FB-4592-9C9B-02592F8DD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2355"/>
              <a:ext cx="81" cy="93"/>
            </a:xfrm>
            <a:custGeom>
              <a:avLst/>
              <a:gdLst>
                <a:gd name="T0" fmla="*/ 19 w 81"/>
                <a:gd name="T1" fmla="*/ 92 h 93"/>
                <a:gd name="T2" fmla="*/ 0 w 81"/>
                <a:gd name="T3" fmla="*/ 92 h 93"/>
                <a:gd name="T4" fmla="*/ 22 w 81"/>
                <a:gd name="T5" fmla="*/ 69 h 93"/>
                <a:gd name="T6" fmla="*/ 3 w 81"/>
                <a:gd name="T7" fmla="*/ 77 h 93"/>
                <a:gd name="T8" fmla="*/ 31 w 81"/>
                <a:gd name="T9" fmla="*/ 54 h 93"/>
                <a:gd name="T10" fmla="*/ 7 w 81"/>
                <a:gd name="T11" fmla="*/ 60 h 93"/>
                <a:gd name="T12" fmla="*/ 38 w 81"/>
                <a:gd name="T13" fmla="*/ 37 h 93"/>
                <a:gd name="T14" fmla="*/ 6 w 81"/>
                <a:gd name="T15" fmla="*/ 43 h 93"/>
                <a:gd name="T16" fmla="*/ 18 w 81"/>
                <a:gd name="T17" fmla="*/ 30 h 93"/>
                <a:gd name="T18" fmla="*/ 31 w 81"/>
                <a:gd name="T19" fmla="*/ 16 h 93"/>
                <a:gd name="T20" fmla="*/ 48 w 81"/>
                <a:gd name="T21" fmla="*/ 7 h 93"/>
                <a:gd name="T22" fmla="*/ 70 w 81"/>
                <a:gd name="T23" fmla="*/ 0 h 93"/>
                <a:gd name="T24" fmla="*/ 80 w 81"/>
                <a:gd name="T2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93">
                  <a:moveTo>
                    <a:pt x="19" y="92"/>
                  </a:moveTo>
                  <a:lnTo>
                    <a:pt x="0" y="92"/>
                  </a:lnTo>
                  <a:lnTo>
                    <a:pt x="22" y="69"/>
                  </a:lnTo>
                  <a:lnTo>
                    <a:pt x="3" y="77"/>
                  </a:lnTo>
                  <a:lnTo>
                    <a:pt x="31" y="54"/>
                  </a:lnTo>
                  <a:lnTo>
                    <a:pt x="7" y="60"/>
                  </a:lnTo>
                  <a:lnTo>
                    <a:pt x="38" y="37"/>
                  </a:lnTo>
                  <a:lnTo>
                    <a:pt x="6" y="43"/>
                  </a:lnTo>
                  <a:lnTo>
                    <a:pt x="18" y="30"/>
                  </a:lnTo>
                  <a:lnTo>
                    <a:pt x="31" y="16"/>
                  </a:lnTo>
                  <a:lnTo>
                    <a:pt x="48" y="7"/>
                  </a:lnTo>
                  <a:lnTo>
                    <a:pt x="70" y="0"/>
                  </a:lnTo>
                  <a:lnTo>
                    <a:pt x="80" y="0"/>
                  </a:lnTo>
                </a:path>
              </a:pathLst>
            </a:custGeom>
            <a:noFill/>
            <a:ln w="12699" cap="rnd" cmpd="sng">
              <a:solidFill>
                <a:srgbClr val="BF7F1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64">
              <a:extLst>
                <a:ext uri="{FF2B5EF4-FFF2-40B4-BE49-F238E27FC236}">
                  <a16:creationId xmlns:a16="http://schemas.microsoft.com/office/drawing/2014/main" id="{5F2B6153-7A1E-DFD8-1A91-AB2172043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2332"/>
              <a:ext cx="344" cy="247"/>
            </a:xfrm>
            <a:custGeom>
              <a:avLst/>
              <a:gdLst>
                <a:gd name="T0" fmla="*/ 0 w 344"/>
                <a:gd name="T1" fmla="*/ 9 h 247"/>
                <a:gd name="T2" fmla="*/ 19 w 344"/>
                <a:gd name="T3" fmla="*/ 1 h 247"/>
                <a:gd name="T4" fmla="*/ 32 w 344"/>
                <a:gd name="T5" fmla="*/ 0 h 247"/>
                <a:gd name="T6" fmla="*/ 50 w 344"/>
                <a:gd name="T7" fmla="*/ 4 h 247"/>
                <a:gd name="T8" fmla="*/ 56 w 344"/>
                <a:gd name="T9" fmla="*/ 12 h 247"/>
                <a:gd name="T10" fmla="*/ 41 w 344"/>
                <a:gd name="T11" fmla="*/ 15 h 247"/>
                <a:gd name="T12" fmla="*/ 25 w 344"/>
                <a:gd name="T13" fmla="*/ 26 h 247"/>
                <a:gd name="T14" fmla="*/ 59 w 344"/>
                <a:gd name="T15" fmla="*/ 18 h 247"/>
                <a:gd name="T16" fmla="*/ 82 w 344"/>
                <a:gd name="T17" fmla="*/ 14 h 247"/>
                <a:gd name="T18" fmla="*/ 63 w 344"/>
                <a:gd name="T19" fmla="*/ 29 h 247"/>
                <a:gd name="T20" fmla="*/ 92 w 344"/>
                <a:gd name="T21" fmla="*/ 22 h 247"/>
                <a:gd name="T22" fmla="*/ 110 w 344"/>
                <a:gd name="T23" fmla="*/ 22 h 247"/>
                <a:gd name="T24" fmla="*/ 91 w 344"/>
                <a:gd name="T25" fmla="*/ 32 h 247"/>
                <a:gd name="T26" fmla="*/ 84 w 344"/>
                <a:gd name="T27" fmla="*/ 39 h 247"/>
                <a:gd name="T28" fmla="*/ 117 w 344"/>
                <a:gd name="T29" fmla="*/ 34 h 247"/>
                <a:gd name="T30" fmla="*/ 132 w 344"/>
                <a:gd name="T31" fmla="*/ 34 h 247"/>
                <a:gd name="T32" fmla="*/ 115 w 344"/>
                <a:gd name="T33" fmla="*/ 45 h 247"/>
                <a:gd name="T34" fmla="*/ 112 w 344"/>
                <a:gd name="T35" fmla="*/ 50 h 247"/>
                <a:gd name="T36" fmla="*/ 153 w 344"/>
                <a:gd name="T37" fmla="*/ 47 h 247"/>
                <a:gd name="T38" fmla="*/ 142 w 344"/>
                <a:gd name="T39" fmla="*/ 58 h 247"/>
                <a:gd name="T40" fmla="*/ 175 w 344"/>
                <a:gd name="T41" fmla="*/ 65 h 247"/>
                <a:gd name="T42" fmla="*/ 189 w 344"/>
                <a:gd name="T43" fmla="*/ 73 h 247"/>
                <a:gd name="T44" fmla="*/ 167 w 344"/>
                <a:gd name="T45" fmla="*/ 73 h 247"/>
                <a:gd name="T46" fmla="*/ 198 w 344"/>
                <a:gd name="T47" fmla="*/ 87 h 247"/>
                <a:gd name="T48" fmla="*/ 211 w 344"/>
                <a:gd name="T49" fmla="*/ 101 h 247"/>
                <a:gd name="T50" fmla="*/ 194 w 344"/>
                <a:gd name="T51" fmla="*/ 99 h 247"/>
                <a:gd name="T52" fmla="*/ 179 w 344"/>
                <a:gd name="T53" fmla="*/ 96 h 247"/>
                <a:gd name="T54" fmla="*/ 218 w 344"/>
                <a:gd name="T55" fmla="*/ 118 h 247"/>
                <a:gd name="T56" fmla="*/ 233 w 344"/>
                <a:gd name="T57" fmla="*/ 130 h 247"/>
                <a:gd name="T58" fmla="*/ 206 w 344"/>
                <a:gd name="T59" fmla="*/ 126 h 247"/>
                <a:gd name="T60" fmla="*/ 200 w 344"/>
                <a:gd name="T61" fmla="*/ 128 h 247"/>
                <a:gd name="T62" fmla="*/ 191 w 344"/>
                <a:gd name="T63" fmla="*/ 128 h 247"/>
                <a:gd name="T64" fmla="*/ 241 w 344"/>
                <a:gd name="T65" fmla="*/ 143 h 247"/>
                <a:gd name="T66" fmla="*/ 254 w 344"/>
                <a:gd name="T67" fmla="*/ 151 h 247"/>
                <a:gd name="T68" fmla="*/ 229 w 344"/>
                <a:gd name="T69" fmla="*/ 149 h 247"/>
                <a:gd name="T70" fmla="*/ 210 w 344"/>
                <a:gd name="T71" fmla="*/ 152 h 247"/>
                <a:gd name="T72" fmla="*/ 200 w 344"/>
                <a:gd name="T73" fmla="*/ 158 h 247"/>
                <a:gd name="T74" fmla="*/ 241 w 344"/>
                <a:gd name="T75" fmla="*/ 162 h 247"/>
                <a:gd name="T76" fmla="*/ 260 w 344"/>
                <a:gd name="T77" fmla="*/ 167 h 247"/>
                <a:gd name="T78" fmla="*/ 274 w 344"/>
                <a:gd name="T79" fmla="*/ 172 h 247"/>
                <a:gd name="T80" fmla="*/ 257 w 344"/>
                <a:gd name="T81" fmla="*/ 182 h 247"/>
                <a:gd name="T82" fmla="*/ 251 w 344"/>
                <a:gd name="T83" fmla="*/ 186 h 247"/>
                <a:gd name="T84" fmla="*/ 288 w 344"/>
                <a:gd name="T85" fmla="*/ 192 h 247"/>
                <a:gd name="T86" fmla="*/ 298 w 344"/>
                <a:gd name="T87" fmla="*/ 196 h 247"/>
                <a:gd name="T88" fmla="*/ 287 w 344"/>
                <a:gd name="T89" fmla="*/ 201 h 247"/>
                <a:gd name="T90" fmla="*/ 285 w 344"/>
                <a:gd name="T91" fmla="*/ 205 h 247"/>
                <a:gd name="T92" fmla="*/ 306 w 344"/>
                <a:gd name="T93" fmla="*/ 213 h 247"/>
                <a:gd name="T94" fmla="*/ 325 w 344"/>
                <a:gd name="T95" fmla="*/ 218 h 247"/>
                <a:gd name="T96" fmla="*/ 313 w 344"/>
                <a:gd name="T97" fmla="*/ 224 h 247"/>
                <a:gd name="T98" fmla="*/ 339 w 344"/>
                <a:gd name="T99" fmla="*/ 240 h 247"/>
                <a:gd name="T100" fmla="*/ 343 w 344"/>
                <a:gd name="T101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4" h="247">
                  <a:moveTo>
                    <a:pt x="0" y="9"/>
                  </a:moveTo>
                  <a:lnTo>
                    <a:pt x="19" y="1"/>
                  </a:lnTo>
                  <a:lnTo>
                    <a:pt x="32" y="0"/>
                  </a:lnTo>
                  <a:lnTo>
                    <a:pt x="50" y="4"/>
                  </a:lnTo>
                  <a:lnTo>
                    <a:pt x="56" y="12"/>
                  </a:lnTo>
                  <a:lnTo>
                    <a:pt x="41" y="15"/>
                  </a:lnTo>
                  <a:lnTo>
                    <a:pt x="25" y="26"/>
                  </a:lnTo>
                  <a:lnTo>
                    <a:pt x="59" y="18"/>
                  </a:lnTo>
                  <a:lnTo>
                    <a:pt x="82" y="14"/>
                  </a:lnTo>
                  <a:lnTo>
                    <a:pt x="63" y="29"/>
                  </a:lnTo>
                  <a:lnTo>
                    <a:pt x="92" y="22"/>
                  </a:lnTo>
                  <a:lnTo>
                    <a:pt x="110" y="22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117" y="34"/>
                  </a:lnTo>
                  <a:lnTo>
                    <a:pt x="132" y="34"/>
                  </a:lnTo>
                  <a:lnTo>
                    <a:pt x="115" y="45"/>
                  </a:lnTo>
                  <a:lnTo>
                    <a:pt x="112" y="50"/>
                  </a:lnTo>
                  <a:lnTo>
                    <a:pt x="153" y="47"/>
                  </a:lnTo>
                  <a:lnTo>
                    <a:pt x="142" y="58"/>
                  </a:lnTo>
                  <a:lnTo>
                    <a:pt x="175" y="65"/>
                  </a:lnTo>
                  <a:lnTo>
                    <a:pt x="189" y="73"/>
                  </a:lnTo>
                  <a:lnTo>
                    <a:pt x="167" y="73"/>
                  </a:lnTo>
                  <a:lnTo>
                    <a:pt x="198" y="87"/>
                  </a:lnTo>
                  <a:lnTo>
                    <a:pt x="211" y="101"/>
                  </a:lnTo>
                  <a:lnTo>
                    <a:pt x="194" y="99"/>
                  </a:lnTo>
                  <a:lnTo>
                    <a:pt x="179" y="96"/>
                  </a:lnTo>
                  <a:lnTo>
                    <a:pt x="218" y="118"/>
                  </a:lnTo>
                  <a:lnTo>
                    <a:pt x="233" y="130"/>
                  </a:lnTo>
                  <a:lnTo>
                    <a:pt x="206" y="126"/>
                  </a:lnTo>
                  <a:lnTo>
                    <a:pt x="200" y="128"/>
                  </a:lnTo>
                  <a:lnTo>
                    <a:pt x="191" y="128"/>
                  </a:lnTo>
                  <a:lnTo>
                    <a:pt x="241" y="143"/>
                  </a:lnTo>
                  <a:lnTo>
                    <a:pt x="254" y="151"/>
                  </a:lnTo>
                  <a:lnTo>
                    <a:pt x="229" y="149"/>
                  </a:lnTo>
                  <a:lnTo>
                    <a:pt x="210" y="152"/>
                  </a:lnTo>
                  <a:lnTo>
                    <a:pt x="200" y="158"/>
                  </a:lnTo>
                  <a:lnTo>
                    <a:pt x="241" y="162"/>
                  </a:lnTo>
                  <a:lnTo>
                    <a:pt x="260" y="167"/>
                  </a:lnTo>
                  <a:lnTo>
                    <a:pt x="274" y="172"/>
                  </a:lnTo>
                  <a:lnTo>
                    <a:pt x="257" y="182"/>
                  </a:lnTo>
                  <a:lnTo>
                    <a:pt x="251" y="186"/>
                  </a:lnTo>
                  <a:lnTo>
                    <a:pt x="288" y="192"/>
                  </a:lnTo>
                  <a:lnTo>
                    <a:pt x="298" y="196"/>
                  </a:lnTo>
                  <a:lnTo>
                    <a:pt x="287" y="201"/>
                  </a:lnTo>
                  <a:lnTo>
                    <a:pt x="285" y="205"/>
                  </a:lnTo>
                  <a:lnTo>
                    <a:pt x="306" y="213"/>
                  </a:lnTo>
                  <a:lnTo>
                    <a:pt x="325" y="218"/>
                  </a:lnTo>
                  <a:lnTo>
                    <a:pt x="313" y="224"/>
                  </a:lnTo>
                  <a:lnTo>
                    <a:pt x="339" y="240"/>
                  </a:lnTo>
                  <a:lnTo>
                    <a:pt x="343" y="246"/>
                  </a:lnTo>
                </a:path>
              </a:pathLst>
            </a:custGeom>
            <a:noFill/>
            <a:ln w="12699" cap="rnd" cmpd="sng">
              <a:solidFill>
                <a:srgbClr val="BF7F1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" name="Group 65">
              <a:extLst>
                <a:ext uri="{FF2B5EF4-FFF2-40B4-BE49-F238E27FC236}">
                  <a16:creationId xmlns:a16="http://schemas.microsoft.com/office/drawing/2014/main" id="{D7B0A1B7-2DF3-3ACC-FAB7-D69D220B51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2" y="2414"/>
              <a:ext cx="57" cy="98"/>
              <a:chOff x="3522" y="2414"/>
              <a:chExt cx="57" cy="98"/>
            </a:xfrm>
          </p:grpSpPr>
          <p:sp>
            <p:nvSpPr>
              <p:cNvPr id="27" name="Freeform 66">
                <a:extLst>
                  <a:ext uri="{FF2B5EF4-FFF2-40B4-BE49-F238E27FC236}">
                    <a16:creationId xmlns:a16="http://schemas.microsoft.com/office/drawing/2014/main" id="{4CA1D888-D843-4911-AA99-5CF8DC559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2" y="2414"/>
                <a:ext cx="57" cy="98"/>
              </a:xfrm>
              <a:custGeom>
                <a:avLst/>
                <a:gdLst>
                  <a:gd name="T0" fmla="*/ 52 w 57"/>
                  <a:gd name="T1" fmla="*/ 0 h 98"/>
                  <a:gd name="T2" fmla="*/ 41 w 57"/>
                  <a:gd name="T3" fmla="*/ 2 h 98"/>
                  <a:gd name="T4" fmla="*/ 30 w 57"/>
                  <a:gd name="T5" fmla="*/ 10 h 98"/>
                  <a:gd name="T6" fmla="*/ 21 w 57"/>
                  <a:gd name="T7" fmla="*/ 21 h 98"/>
                  <a:gd name="T8" fmla="*/ 16 w 57"/>
                  <a:gd name="T9" fmla="*/ 30 h 98"/>
                  <a:gd name="T10" fmla="*/ 7 w 57"/>
                  <a:gd name="T11" fmla="*/ 61 h 98"/>
                  <a:gd name="T12" fmla="*/ 1 w 57"/>
                  <a:gd name="T13" fmla="*/ 80 h 98"/>
                  <a:gd name="T14" fmla="*/ 0 w 57"/>
                  <a:gd name="T15" fmla="*/ 93 h 98"/>
                  <a:gd name="T16" fmla="*/ 2 w 57"/>
                  <a:gd name="T17" fmla="*/ 97 h 98"/>
                  <a:gd name="T18" fmla="*/ 15 w 57"/>
                  <a:gd name="T19" fmla="*/ 97 h 98"/>
                  <a:gd name="T20" fmla="*/ 37 w 57"/>
                  <a:gd name="T21" fmla="*/ 97 h 98"/>
                  <a:gd name="T22" fmla="*/ 46 w 57"/>
                  <a:gd name="T23" fmla="*/ 95 h 98"/>
                  <a:gd name="T24" fmla="*/ 48 w 57"/>
                  <a:gd name="T25" fmla="*/ 83 h 98"/>
                  <a:gd name="T26" fmla="*/ 47 w 57"/>
                  <a:gd name="T27" fmla="*/ 68 h 98"/>
                  <a:gd name="T28" fmla="*/ 46 w 57"/>
                  <a:gd name="T29" fmla="*/ 49 h 98"/>
                  <a:gd name="T30" fmla="*/ 48 w 57"/>
                  <a:gd name="T31" fmla="*/ 32 h 98"/>
                  <a:gd name="T32" fmla="*/ 52 w 57"/>
                  <a:gd name="T33" fmla="*/ 19 h 98"/>
                  <a:gd name="T34" fmla="*/ 56 w 57"/>
                  <a:gd name="T35" fmla="*/ 6 h 98"/>
                  <a:gd name="T36" fmla="*/ 52 w 57"/>
                  <a:gd name="T3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98">
                    <a:moveTo>
                      <a:pt x="52" y="0"/>
                    </a:moveTo>
                    <a:lnTo>
                      <a:pt x="41" y="2"/>
                    </a:lnTo>
                    <a:lnTo>
                      <a:pt x="30" y="10"/>
                    </a:lnTo>
                    <a:lnTo>
                      <a:pt x="21" y="21"/>
                    </a:lnTo>
                    <a:lnTo>
                      <a:pt x="16" y="30"/>
                    </a:lnTo>
                    <a:lnTo>
                      <a:pt x="7" y="61"/>
                    </a:lnTo>
                    <a:lnTo>
                      <a:pt x="1" y="80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15" y="97"/>
                    </a:lnTo>
                    <a:lnTo>
                      <a:pt x="37" y="97"/>
                    </a:lnTo>
                    <a:lnTo>
                      <a:pt x="46" y="95"/>
                    </a:lnTo>
                    <a:lnTo>
                      <a:pt x="48" y="83"/>
                    </a:lnTo>
                    <a:lnTo>
                      <a:pt x="47" y="68"/>
                    </a:lnTo>
                    <a:lnTo>
                      <a:pt x="46" y="49"/>
                    </a:lnTo>
                    <a:lnTo>
                      <a:pt x="48" y="32"/>
                    </a:lnTo>
                    <a:lnTo>
                      <a:pt x="52" y="19"/>
                    </a:lnTo>
                    <a:lnTo>
                      <a:pt x="56" y="6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FFFFF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8" name="Group 67">
                <a:extLst>
                  <a:ext uri="{FF2B5EF4-FFF2-40B4-BE49-F238E27FC236}">
                    <a16:creationId xmlns:a16="http://schemas.microsoft.com/office/drawing/2014/main" id="{3FCE9604-E8C0-BFE8-DB42-33DF8EAF7C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3" y="2475"/>
                <a:ext cx="25" cy="27"/>
                <a:chOff x="3523" y="2475"/>
                <a:chExt cx="25" cy="27"/>
              </a:xfrm>
            </p:grpSpPr>
            <p:sp>
              <p:nvSpPr>
                <p:cNvPr id="29" name="Oval 68">
                  <a:extLst>
                    <a:ext uri="{FF2B5EF4-FFF2-40B4-BE49-F238E27FC236}">
                      <a16:creationId xmlns:a16="http://schemas.microsoft.com/office/drawing/2014/main" id="{EC6B0E52-BB86-56D5-54AF-A345EA865F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3" y="2475"/>
                  <a:ext cx="25" cy="2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699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0" name="Oval 69">
                  <a:extLst>
                    <a:ext uri="{FF2B5EF4-FFF2-40B4-BE49-F238E27FC236}">
                      <a16:creationId xmlns:a16="http://schemas.microsoft.com/office/drawing/2014/main" id="{8A316A56-9240-10BB-25B2-9E79786AB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0" y="2483"/>
                  <a:ext cx="1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699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9" name="Freeform 70">
              <a:extLst>
                <a:ext uri="{FF2B5EF4-FFF2-40B4-BE49-F238E27FC236}">
                  <a16:creationId xmlns:a16="http://schemas.microsoft.com/office/drawing/2014/main" id="{48A39AD7-AED1-74C7-F8C1-BA68E1E9C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2599"/>
              <a:ext cx="45" cy="184"/>
            </a:xfrm>
            <a:custGeom>
              <a:avLst/>
              <a:gdLst>
                <a:gd name="T0" fmla="*/ 37 w 45"/>
                <a:gd name="T1" fmla="*/ 0 h 184"/>
                <a:gd name="T2" fmla="*/ 23 w 45"/>
                <a:gd name="T3" fmla="*/ 22 h 184"/>
                <a:gd name="T4" fmla="*/ 14 w 45"/>
                <a:gd name="T5" fmla="*/ 47 h 184"/>
                <a:gd name="T6" fmla="*/ 5 w 45"/>
                <a:gd name="T7" fmla="*/ 78 h 184"/>
                <a:gd name="T8" fmla="*/ 1 w 45"/>
                <a:gd name="T9" fmla="*/ 111 h 184"/>
                <a:gd name="T10" fmla="*/ 0 w 45"/>
                <a:gd name="T11" fmla="*/ 131 h 184"/>
                <a:gd name="T12" fmla="*/ 0 w 45"/>
                <a:gd name="T13" fmla="*/ 157 h 184"/>
                <a:gd name="T14" fmla="*/ 2 w 45"/>
                <a:gd name="T15" fmla="*/ 177 h 184"/>
                <a:gd name="T16" fmla="*/ 6 w 45"/>
                <a:gd name="T17" fmla="*/ 183 h 184"/>
                <a:gd name="T18" fmla="*/ 13 w 45"/>
                <a:gd name="T19" fmla="*/ 182 h 184"/>
                <a:gd name="T20" fmla="*/ 13 w 45"/>
                <a:gd name="T21" fmla="*/ 175 h 184"/>
                <a:gd name="T22" fmla="*/ 12 w 45"/>
                <a:gd name="T23" fmla="*/ 151 h 184"/>
                <a:gd name="T24" fmla="*/ 14 w 45"/>
                <a:gd name="T25" fmla="*/ 122 h 184"/>
                <a:gd name="T26" fmla="*/ 17 w 45"/>
                <a:gd name="T27" fmla="*/ 92 h 184"/>
                <a:gd name="T28" fmla="*/ 22 w 45"/>
                <a:gd name="T29" fmla="*/ 66 h 184"/>
                <a:gd name="T30" fmla="*/ 27 w 45"/>
                <a:gd name="T31" fmla="*/ 47 h 184"/>
                <a:gd name="T32" fmla="*/ 35 w 45"/>
                <a:gd name="T33" fmla="*/ 25 h 184"/>
                <a:gd name="T34" fmla="*/ 44 w 45"/>
                <a:gd name="T35" fmla="*/ 11 h 184"/>
                <a:gd name="T36" fmla="*/ 42 w 45"/>
                <a:gd name="T37" fmla="*/ 1 h 184"/>
                <a:gd name="T38" fmla="*/ 37 w 45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84">
                  <a:moveTo>
                    <a:pt x="37" y="0"/>
                  </a:moveTo>
                  <a:lnTo>
                    <a:pt x="23" y="22"/>
                  </a:lnTo>
                  <a:lnTo>
                    <a:pt x="14" y="47"/>
                  </a:lnTo>
                  <a:lnTo>
                    <a:pt x="5" y="78"/>
                  </a:lnTo>
                  <a:lnTo>
                    <a:pt x="1" y="111"/>
                  </a:lnTo>
                  <a:lnTo>
                    <a:pt x="0" y="131"/>
                  </a:lnTo>
                  <a:lnTo>
                    <a:pt x="0" y="157"/>
                  </a:lnTo>
                  <a:lnTo>
                    <a:pt x="2" y="177"/>
                  </a:lnTo>
                  <a:lnTo>
                    <a:pt x="6" y="183"/>
                  </a:lnTo>
                  <a:lnTo>
                    <a:pt x="13" y="182"/>
                  </a:lnTo>
                  <a:lnTo>
                    <a:pt x="13" y="175"/>
                  </a:lnTo>
                  <a:lnTo>
                    <a:pt x="12" y="151"/>
                  </a:lnTo>
                  <a:lnTo>
                    <a:pt x="14" y="122"/>
                  </a:lnTo>
                  <a:lnTo>
                    <a:pt x="17" y="92"/>
                  </a:lnTo>
                  <a:lnTo>
                    <a:pt x="22" y="66"/>
                  </a:lnTo>
                  <a:lnTo>
                    <a:pt x="27" y="47"/>
                  </a:lnTo>
                  <a:lnTo>
                    <a:pt x="35" y="25"/>
                  </a:lnTo>
                  <a:lnTo>
                    <a:pt x="44" y="11"/>
                  </a:lnTo>
                  <a:lnTo>
                    <a:pt x="42" y="1"/>
                  </a:lnTo>
                  <a:lnTo>
                    <a:pt x="37" y="0"/>
                  </a:lnTo>
                </a:path>
              </a:pathLst>
            </a:custGeom>
            <a:solidFill>
              <a:srgbClr val="3F1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71">
              <a:extLst>
                <a:ext uri="{FF2B5EF4-FFF2-40B4-BE49-F238E27FC236}">
                  <a16:creationId xmlns:a16="http://schemas.microsoft.com/office/drawing/2014/main" id="{D167CD7E-FE8F-7ED3-9306-3FE7D3F8C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2442"/>
              <a:ext cx="89" cy="173"/>
            </a:xfrm>
            <a:custGeom>
              <a:avLst/>
              <a:gdLst>
                <a:gd name="T0" fmla="*/ 0 w 89"/>
                <a:gd name="T1" fmla="*/ 158 h 173"/>
                <a:gd name="T2" fmla="*/ 20 w 89"/>
                <a:gd name="T3" fmla="*/ 172 h 173"/>
                <a:gd name="T4" fmla="*/ 23 w 89"/>
                <a:gd name="T5" fmla="*/ 151 h 173"/>
                <a:gd name="T6" fmla="*/ 36 w 89"/>
                <a:gd name="T7" fmla="*/ 161 h 173"/>
                <a:gd name="T8" fmla="*/ 32 w 89"/>
                <a:gd name="T9" fmla="*/ 138 h 173"/>
                <a:gd name="T10" fmla="*/ 47 w 89"/>
                <a:gd name="T11" fmla="*/ 151 h 173"/>
                <a:gd name="T12" fmla="*/ 49 w 89"/>
                <a:gd name="T13" fmla="*/ 123 h 173"/>
                <a:gd name="T14" fmla="*/ 66 w 89"/>
                <a:gd name="T15" fmla="*/ 131 h 173"/>
                <a:gd name="T16" fmla="*/ 55 w 89"/>
                <a:gd name="T17" fmla="*/ 111 h 173"/>
                <a:gd name="T18" fmla="*/ 76 w 89"/>
                <a:gd name="T19" fmla="*/ 119 h 173"/>
                <a:gd name="T20" fmla="*/ 70 w 89"/>
                <a:gd name="T21" fmla="*/ 101 h 173"/>
                <a:gd name="T22" fmla="*/ 87 w 89"/>
                <a:gd name="T23" fmla="*/ 105 h 173"/>
                <a:gd name="T24" fmla="*/ 76 w 89"/>
                <a:gd name="T25" fmla="*/ 79 h 173"/>
                <a:gd name="T26" fmla="*/ 88 w 89"/>
                <a:gd name="T27" fmla="*/ 81 h 173"/>
                <a:gd name="T28" fmla="*/ 67 w 89"/>
                <a:gd name="T29" fmla="*/ 58 h 173"/>
                <a:gd name="T30" fmla="*/ 80 w 89"/>
                <a:gd name="T31" fmla="*/ 54 h 173"/>
                <a:gd name="T32" fmla="*/ 65 w 89"/>
                <a:gd name="T33" fmla="*/ 16 h 173"/>
                <a:gd name="T34" fmla="*/ 66 w 89"/>
                <a:gd name="T35" fmla="*/ 0 h 173"/>
                <a:gd name="T36" fmla="*/ 88 w 89"/>
                <a:gd name="T37" fmla="*/ 34 h 173"/>
                <a:gd name="T38" fmla="*/ 82 w 89"/>
                <a:gd name="T39" fmla="*/ 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73">
                  <a:moveTo>
                    <a:pt x="0" y="158"/>
                  </a:moveTo>
                  <a:lnTo>
                    <a:pt x="20" y="172"/>
                  </a:lnTo>
                  <a:lnTo>
                    <a:pt x="23" y="151"/>
                  </a:lnTo>
                  <a:lnTo>
                    <a:pt x="36" y="161"/>
                  </a:lnTo>
                  <a:lnTo>
                    <a:pt x="32" y="138"/>
                  </a:lnTo>
                  <a:lnTo>
                    <a:pt x="47" y="151"/>
                  </a:lnTo>
                  <a:lnTo>
                    <a:pt x="49" y="123"/>
                  </a:lnTo>
                  <a:lnTo>
                    <a:pt x="66" y="131"/>
                  </a:lnTo>
                  <a:lnTo>
                    <a:pt x="55" y="111"/>
                  </a:lnTo>
                  <a:lnTo>
                    <a:pt x="76" y="119"/>
                  </a:lnTo>
                  <a:lnTo>
                    <a:pt x="70" y="101"/>
                  </a:lnTo>
                  <a:lnTo>
                    <a:pt x="87" y="105"/>
                  </a:lnTo>
                  <a:lnTo>
                    <a:pt x="76" y="79"/>
                  </a:lnTo>
                  <a:lnTo>
                    <a:pt x="88" y="81"/>
                  </a:lnTo>
                  <a:lnTo>
                    <a:pt x="67" y="58"/>
                  </a:lnTo>
                  <a:lnTo>
                    <a:pt x="80" y="54"/>
                  </a:lnTo>
                  <a:lnTo>
                    <a:pt x="65" y="16"/>
                  </a:lnTo>
                  <a:lnTo>
                    <a:pt x="66" y="0"/>
                  </a:lnTo>
                  <a:lnTo>
                    <a:pt x="88" y="34"/>
                  </a:lnTo>
                  <a:lnTo>
                    <a:pt x="82" y="1"/>
                  </a:lnTo>
                </a:path>
              </a:pathLst>
            </a:custGeom>
            <a:noFill/>
            <a:ln w="12699" cap="rnd" cmpd="sng">
              <a:solidFill>
                <a:srgbClr val="BF7F1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" name="Group 72">
              <a:extLst>
                <a:ext uri="{FF2B5EF4-FFF2-40B4-BE49-F238E27FC236}">
                  <a16:creationId xmlns:a16="http://schemas.microsoft.com/office/drawing/2014/main" id="{7A94DA07-56CA-529D-3F48-AC41A70C09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2909"/>
              <a:ext cx="187" cy="491"/>
              <a:chOff x="4085" y="2909"/>
              <a:chExt cx="187" cy="491"/>
            </a:xfrm>
          </p:grpSpPr>
          <p:grpSp>
            <p:nvGrpSpPr>
              <p:cNvPr id="23" name="Group 73">
                <a:extLst>
                  <a:ext uri="{FF2B5EF4-FFF2-40B4-BE49-F238E27FC236}">
                    <a16:creationId xmlns:a16="http://schemas.microsoft.com/office/drawing/2014/main" id="{AA1DC2A0-637C-92BD-35CE-C84FC9979B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5" y="2964"/>
                <a:ext cx="146" cy="436"/>
                <a:chOff x="4085" y="2964"/>
                <a:chExt cx="146" cy="436"/>
              </a:xfrm>
            </p:grpSpPr>
            <p:sp>
              <p:nvSpPr>
                <p:cNvPr id="25" name="Freeform 74">
                  <a:extLst>
                    <a:ext uri="{FF2B5EF4-FFF2-40B4-BE49-F238E27FC236}">
                      <a16:creationId xmlns:a16="http://schemas.microsoft.com/office/drawing/2014/main" id="{F47B9633-ADB6-C798-C6E8-9547E9F6D6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5" y="2964"/>
                  <a:ext cx="136" cy="298"/>
                </a:xfrm>
                <a:custGeom>
                  <a:avLst/>
                  <a:gdLst>
                    <a:gd name="T0" fmla="*/ 66 w 136"/>
                    <a:gd name="T1" fmla="*/ 42 h 298"/>
                    <a:gd name="T2" fmla="*/ 82 w 136"/>
                    <a:gd name="T3" fmla="*/ 68 h 298"/>
                    <a:gd name="T4" fmla="*/ 93 w 136"/>
                    <a:gd name="T5" fmla="*/ 88 h 298"/>
                    <a:gd name="T6" fmla="*/ 100 w 136"/>
                    <a:gd name="T7" fmla="*/ 103 h 298"/>
                    <a:gd name="T8" fmla="*/ 103 w 136"/>
                    <a:gd name="T9" fmla="*/ 118 h 298"/>
                    <a:gd name="T10" fmla="*/ 104 w 136"/>
                    <a:gd name="T11" fmla="*/ 128 h 298"/>
                    <a:gd name="T12" fmla="*/ 102 w 136"/>
                    <a:gd name="T13" fmla="*/ 137 h 298"/>
                    <a:gd name="T14" fmla="*/ 97 w 136"/>
                    <a:gd name="T15" fmla="*/ 141 h 298"/>
                    <a:gd name="T16" fmla="*/ 76 w 136"/>
                    <a:gd name="T17" fmla="*/ 153 h 298"/>
                    <a:gd name="T18" fmla="*/ 59 w 136"/>
                    <a:gd name="T19" fmla="*/ 155 h 298"/>
                    <a:gd name="T20" fmla="*/ 43 w 136"/>
                    <a:gd name="T21" fmla="*/ 160 h 298"/>
                    <a:gd name="T22" fmla="*/ 20 w 136"/>
                    <a:gd name="T23" fmla="*/ 168 h 298"/>
                    <a:gd name="T24" fmla="*/ 7 w 136"/>
                    <a:gd name="T25" fmla="*/ 177 h 298"/>
                    <a:gd name="T26" fmla="*/ 1 w 136"/>
                    <a:gd name="T27" fmla="*/ 189 h 298"/>
                    <a:gd name="T28" fmla="*/ 0 w 136"/>
                    <a:gd name="T29" fmla="*/ 205 h 298"/>
                    <a:gd name="T30" fmla="*/ 2 w 136"/>
                    <a:gd name="T31" fmla="*/ 224 h 298"/>
                    <a:gd name="T32" fmla="*/ 13 w 136"/>
                    <a:gd name="T33" fmla="*/ 260 h 298"/>
                    <a:gd name="T34" fmla="*/ 21 w 136"/>
                    <a:gd name="T35" fmla="*/ 286 h 298"/>
                    <a:gd name="T36" fmla="*/ 29 w 136"/>
                    <a:gd name="T37" fmla="*/ 297 h 298"/>
                    <a:gd name="T38" fmla="*/ 58 w 136"/>
                    <a:gd name="T39" fmla="*/ 284 h 298"/>
                    <a:gd name="T40" fmla="*/ 39 w 136"/>
                    <a:gd name="T41" fmla="*/ 241 h 298"/>
                    <a:gd name="T42" fmla="*/ 32 w 136"/>
                    <a:gd name="T43" fmla="*/ 216 h 298"/>
                    <a:gd name="T44" fmla="*/ 35 w 136"/>
                    <a:gd name="T45" fmla="*/ 196 h 298"/>
                    <a:gd name="T46" fmla="*/ 47 w 136"/>
                    <a:gd name="T47" fmla="*/ 185 h 298"/>
                    <a:gd name="T48" fmla="*/ 69 w 136"/>
                    <a:gd name="T49" fmla="*/ 184 h 298"/>
                    <a:gd name="T50" fmla="*/ 98 w 136"/>
                    <a:gd name="T51" fmla="*/ 178 h 298"/>
                    <a:gd name="T52" fmla="*/ 120 w 136"/>
                    <a:gd name="T53" fmla="*/ 162 h 298"/>
                    <a:gd name="T54" fmla="*/ 130 w 136"/>
                    <a:gd name="T55" fmla="*/ 153 h 298"/>
                    <a:gd name="T56" fmla="*/ 134 w 136"/>
                    <a:gd name="T57" fmla="*/ 142 h 298"/>
                    <a:gd name="T58" fmla="*/ 135 w 136"/>
                    <a:gd name="T59" fmla="*/ 127 h 298"/>
                    <a:gd name="T60" fmla="*/ 134 w 136"/>
                    <a:gd name="T61" fmla="*/ 111 h 298"/>
                    <a:gd name="T62" fmla="*/ 120 w 136"/>
                    <a:gd name="T63" fmla="*/ 74 h 298"/>
                    <a:gd name="T64" fmla="*/ 104 w 136"/>
                    <a:gd name="T65" fmla="*/ 42 h 298"/>
                    <a:gd name="T66" fmla="*/ 90 w 136"/>
                    <a:gd name="T67" fmla="*/ 17 h 298"/>
                    <a:gd name="T68" fmla="*/ 78 w 136"/>
                    <a:gd name="T69" fmla="*/ 0 h 298"/>
                    <a:gd name="T70" fmla="*/ 66 w 136"/>
                    <a:gd name="T71" fmla="*/ 42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6" h="298">
                      <a:moveTo>
                        <a:pt x="66" y="42"/>
                      </a:moveTo>
                      <a:lnTo>
                        <a:pt x="82" y="68"/>
                      </a:lnTo>
                      <a:lnTo>
                        <a:pt x="93" y="88"/>
                      </a:lnTo>
                      <a:lnTo>
                        <a:pt x="100" y="103"/>
                      </a:lnTo>
                      <a:lnTo>
                        <a:pt x="103" y="118"/>
                      </a:lnTo>
                      <a:lnTo>
                        <a:pt x="104" y="128"/>
                      </a:lnTo>
                      <a:lnTo>
                        <a:pt x="102" y="137"/>
                      </a:lnTo>
                      <a:lnTo>
                        <a:pt x="97" y="141"/>
                      </a:lnTo>
                      <a:lnTo>
                        <a:pt x="76" y="153"/>
                      </a:lnTo>
                      <a:lnTo>
                        <a:pt x="59" y="155"/>
                      </a:lnTo>
                      <a:lnTo>
                        <a:pt x="43" y="160"/>
                      </a:lnTo>
                      <a:lnTo>
                        <a:pt x="20" y="168"/>
                      </a:lnTo>
                      <a:lnTo>
                        <a:pt x="7" y="177"/>
                      </a:lnTo>
                      <a:lnTo>
                        <a:pt x="1" y="189"/>
                      </a:lnTo>
                      <a:lnTo>
                        <a:pt x="0" y="205"/>
                      </a:lnTo>
                      <a:lnTo>
                        <a:pt x="2" y="224"/>
                      </a:lnTo>
                      <a:lnTo>
                        <a:pt x="13" y="260"/>
                      </a:lnTo>
                      <a:lnTo>
                        <a:pt x="21" y="286"/>
                      </a:lnTo>
                      <a:lnTo>
                        <a:pt x="29" y="297"/>
                      </a:lnTo>
                      <a:lnTo>
                        <a:pt x="58" y="284"/>
                      </a:lnTo>
                      <a:lnTo>
                        <a:pt x="39" y="241"/>
                      </a:lnTo>
                      <a:lnTo>
                        <a:pt x="32" y="216"/>
                      </a:lnTo>
                      <a:lnTo>
                        <a:pt x="35" y="196"/>
                      </a:lnTo>
                      <a:lnTo>
                        <a:pt x="47" y="185"/>
                      </a:lnTo>
                      <a:lnTo>
                        <a:pt x="69" y="184"/>
                      </a:lnTo>
                      <a:lnTo>
                        <a:pt x="98" y="178"/>
                      </a:lnTo>
                      <a:lnTo>
                        <a:pt x="120" y="162"/>
                      </a:lnTo>
                      <a:lnTo>
                        <a:pt x="130" y="153"/>
                      </a:lnTo>
                      <a:lnTo>
                        <a:pt x="134" y="142"/>
                      </a:lnTo>
                      <a:lnTo>
                        <a:pt x="135" y="127"/>
                      </a:lnTo>
                      <a:lnTo>
                        <a:pt x="134" y="111"/>
                      </a:lnTo>
                      <a:lnTo>
                        <a:pt x="120" y="74"/>
                      </a:lnTo>
                      <a:lnTo>
                        <a:pt x="104" y="42"/>
                      </a:lnTo>
                      <a:lnTo>
                        <a:pt x="90" y="17"/>
                      </a:lnTo>
                      <a:lnTo>
                        <a:pt x="78" y="0"/>
                      </a:lnTo>
                      <a:lnTo>
                        <a:pt x="66" y="42"/>
                      </a:lnTo>
                    </a:path>
                  </a:pathLst>
                </a:custGeom>
                <a:solidFill>
                  <a:srgbClr val="9F3F0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Freeform 75">
                  <a:extLst>
                    <a:ext uri="{FF2B5EF4-FFF2-40B4-BE49-F238E27FC236}">
                      <a16:creationId xmlns:a16="http://schemas.microsoft.com/office/drawing/2014/main" id="{AFE68C51-565C-3A8E-694D-8552C8DC06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9" y="3241"/>
                  <a:ext cx="132" cy="159"/>
                </a:xfrm>
                <a:custGeom>
                  <a:avLst/>
                  <a:gdLst>
                    <a:gd name="T0" fmla="*/ 14 w 132"/>
                    <a:gd name="T1" fmla="*/ 5 h 159"/>
                    <a:gd name="T2" fmla="*/ 6 w 132"/>
                    <a:gd name="T3" fmla="*/ 13 h 159"/>
                    <a:gd name="T4" fmla="*/ 0 w 132"/>
                    <a:gd name="T5" fmla="*/ 22 h 159"/>
                    <a:gd name="T6" fmla="*/ 0 w 132"/>
                    <a:gd name="T7" fmla="*/ 34 h 159"/>
                    <a:gd name="T8" fmla="*/ 0 w 132"/>
                    <a:gd name="T9" fmla="*/ 45 h 159"/>
                    <a:gd name="T10" fmla="*/ 3 w 132"/>
                    <a:gd name="T11" fmla="*/ 58 h 159"/>
                    <a:gd name="T12" fmla="*/ 10 w 132"/>
                    <a:gd name="T13" fmla="*/ 71 h 159"/>
                    <a:gd name="T14" fmla="*/ 18 w 132"/>
                    <a:gd name="T15" fmla="*/ 79 h 159"/>
                    <a:gd name="T16" fmla="*/ 28 w 132"/>
                    <a:gd name="T17" fmla="*/ 85 h 159"/>
                    <a:gd name="T18" fmla="*/ 39 w 132"/>
                    <a:gd name="T19" fmla="*/ 87 h 159"/>
                    <a:gd name="T20" fmla="*/ 54 w 132"/>
                    <a:gd name="T21" fmla="*/ 87 h 159"/>
                    <a:gd name="T22" fmla="*/ 71 w 132"/>
                    <a:gd name="T23" fmla="*/ 92 h 159"/>
                    <a:gd name="T24" fmla="*/ 82 w 132"/>
                    <a:gd name="T25" fmla="*/ 97 h 159"/>
                    <a:gd name="T26" fmla="*/ 92 w 132"/>
                    <a:gd name="T27" fmla="*/ 104 h 159"/>
                    <a:gd name="T28" fmla="*/ 97 w 132"/>
                    <a:gd name="T29" fmla="*/ 119 h 159"/>
                    <a:gd name="T30" fmla="*/ 99 w 132"/>
                    <a:gd name="T31" fmla="*/ 140 h 159"/>
                    <a:gd name="T32" fmla="*/ 97 w 132"/>
                    <a:gd name="T33" fmla="*/ 158 h 159"/>
                    <a:gd name="T34" fmla="*/ 111 w 132"/>
                    <a:gd name="T35" fmla="*/ 148 h 159"/>
                    <a:gd name="T36" fmla="*/ 121 w 132"/>
                    <a:gd name="T37" fmla="*/ 135 h 159"/>
                    <a:gd name="T38" fmla="*/ 127 w 132"/>
                    <a:gd name="T39" fmla="*/ 127 h 159"/>
                    <a:gd name="T40" fmla="*/ 129 w 132"/>
                    <a:gd name="T41" fmla="*/ 116 h 159"/>
                    <a:gd name="T42" fmla="*/ 131 w 132"/>
                    <a:gd name="T43" fmla="*/ 103 h 159"/>
                    <a:gd name="T44" fmla="*/ 126 w 132"/>
                    <a:gd name="T45" fmla="*/ 88 h 159"/>
                    <a:gd name="T46" fmla="*/ 117 w 132"/>
                    <a:gd name="T47" fmla="*/ 70 h 159"/>
                    <a:gd name="T48" fmla="*/ 105 w 132"/>
                    <a:gd name="T49" fmla="*/ 55 h 159"/>
                    <a:gd name="T50" fmla="*/ 92 w 132"/>
                    <a:gd name="T51" fmla="*/ 41 h 159"/>
                    <a:gd name="T52" fmla="*/ 65 w 132"/>
                    <a:gd name="T53" fmla="*/ 19 h 159"/>
                    <a:gd name="T54" fmla="*/ 49 w 132"/>
                    <a:gd name="T55" fmla="*/ 6 h 159"/>
                    <a:gd name="T56" fmla="*/ 38 w 132"/>
                    <a:gd name="T57" fmla="*/ 0 h 159"/>
                    <a:gd name="T58" fmla="*/ 23 w 132"/>
                    <a:gd name="T59" fmla="*/ 0 h 159"/>
                    <a:gd name="T60" fmla="*/ 14 w 132"/>
                    <a:gd name="T61" fmla="*/ 5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2" h="159">
                      <a:moveTo>
                        <a:pt x="14" y="5"/>
                      </a:moveTo>
                      <a:lnTo>
                        <a:pt x="6" y="13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0" y="45"/>
                      </a:lnTo>
                      <a:lnTo>
                        <a:pt x="3" y="58"/>
                      </a:lnTo>
                      <a:lnTo>
                        <a:pt x="10" y="71"/>
                      </a:lnTo>
                      <a:lnTo>
                        <a:pt x="18" y="79"/>
                      </a:lnTo>
                      <a:lnTo>
                        <a:pt x="28" y="85"/>
                      </a:lnTo>
                      <a:lnTo>
                        <a:pt x="39" y="87"/>
                      </a:lnTo>
                      <a:lnTo>
                        <a:pt x="54" y="87"/>
                      </a:lnTo>
                      <a:lnTo>
                        <a:pt x="71" y="92"/>
                      </a:lnTo>
                      <a:lnTo>
                        <a:pt x="82" y="97"/>
                      </a:lnTo>
                      <a:lnTo>
                        <a:pt x="92" y="104"/>
                      </a:lnTo>
                      <a:lnTo>
                        <a:pt x="97" y="119"/>
                      </a:lnTo>
                      <a:lnTo>
                        <a:pt x="99" y="140"/>
                      </a:lnTo>
                      <a:lnTo>
                        <a:pt x="97" y="158"/>
                      </a:lnTo>
                      <a:lnTo>
                        <a:pt x="111" y="148"/>
                      </a:lnTo>
                      <a:lnTo>
                        <a:pt x="121" y="135"/>
                      </a:lnTo>
                      <a:lnTo>
                        <a:pt x="127" y="127"/>
                      </a:lnTo>
                      <a:lnTo>
                        <a:pt x="129" y="116"/>
                      </a:lnTo>
                      <a:lnTo>
                        <a:pt x="131" y="103"/>
                      </a:lnTo>
                      <a:lnTo>
                        <a:pt x="126" y="88"/>
                      </a:lnTo>
                      <a:lnTo>
                        <a:pt x="117" y="70"/>
                      </a:lnTo>
                      <a:lnTo>
                        <a:pt x="105" y="55"/>
                      </a:lnTo>
                      <a:lnTo>
                        <a:pt x="92" y="41"/>
                      </a:lnTo>
                      <a:lnTo>
                        <a:pt x="65" y="19"/>
                      </a:lnTo>
                      <a:lnTo>
                        <a:pt x="49" y="6"/>
                      </a:lnTo>
                      <a:lnTo>
                        <a:pt x="38" y="0"/>
                      </a:lnTo>
                      <a:lnTo>
                        <a:pt x="23" y="0"/>
                      </a:lnTo>
                      <a:lnTo>
                        <a:pt x="14" y="5"/>
                      </a:lnTo>
                    </a:path>
                  </a:pathLst>
                </a:custGeom>
                <a:solidFill>
                  <a:srgbClr val="3F1F0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4" name="Freeform 76">
                <a:extLst>
                  <a:ext uri="{FF2B5EF4-FFF2-40B4-BE49-F238E27FC236}">
                    <a16:creationId xmlns:a16="http://schemas.microsoft.com/office/drawing/2014/main" id="{E8724505-292E-9CA0-8AB0-DA0F2BD04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2909"/>
                <a:ext cx="106" cy="84"/>
              </a:xfrm>
              <a:custGeom>
                <a:avLst/>
                <a:gdLst>
                  <a:gd name="T0" fmla="*/ 0 w 106"/>
                  <a:gd name="T1" fmla="*/ 83 h 84"/>
                  <a:gd name="T2" fmla="*/ 84 w 106"/>
                  <a:gd name="T3" fmla="*/ 0 h 84"/>
                  <a:gd name="T4" fmla="*/ 105 w 106"/>
                  <a:gd name="T5" fmla="*/ 29 h 84"/>
                  <a:gd name="T6" fmla="*/ 0 w 106"/>
                  <a:gd name="T7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84">
                    <a:moveTo>
                      <a:pt x="0" y="83"/>
                    </a:moveTo>
                    <a:lnTo>
                      <a:pt x="84" y="0"/>
                    </a:lnTo>
                    <a:lnTo>
                      <a:pt x="105" y="29"/>
                    </a:lnTo>
                    <a:lnTo>
                      <a:pt x="0" y="83"/>
                    </a:lnTo>
                  </a:path>
                </a:pathLst>
              </a:custGeom>
              <a:solidFill>
                <a:schemeClr val="tx1"/>
              </a:solidFill>
              <a:ln w="12699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aphicFrame>
          <p:nvGraphicFramePr>
            <p:cNvPr id="22" name="Object 77">
              <a:hlinkClick r:id="" action="ppaction://ole?verb=0"/>
              <a:extLst>
                <a:ext uri="{FF2B5EF4-FFF2-40B4-BE49-F238E27FC236}">
                  <a16:creationId xmlns:a16="http://schemas.microsoft.com/office/drawing/2014/main" id="{D5E0F1E4-132E-46C2-1598-7CF61BBAD43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343" y="2126"/>
            <a:ext cx="1049" cy="2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icrosoft ClipArt Gallery" r:id="rId3" imgW="1674720" imgH="3214440" progId="MS_ClipArt_Gallery">
                    <p:embed/>
                  </p:oleObj>
                </mc:Choice>
                <mc:Fallback>
                  <p:oleObj name="Microsoft ClipArt Gallery" r:id="rId3" imgW="1674720" imgH="3214440" progId="MS_ClipArt_Gallery">
                    <p:embed/>
                    <p:pic>
                      <p:nvPicPr>
                        <p:cNvPr id="1807437" name="Object 77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3" y="2126"/>
                          <a:ext cx="1049" cy="20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699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B39D2AD-DA33-52C6-450C-C35AB802DD92}"/>
              </a:ext>
            </a:extLst>
          </p:cNvPr>
          <p:cNvSpPr txBox="1"/>
          <p:nvPr/>
        </p:nvSpPr>
        <p:spPr>
          <a:xfrm>
            <a:off x="6858000" y="631674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Marks 2013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722221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EAF1-351E-D7CF-EC93-AAFCE682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2: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A891D-4E14-684F-4A65-89575CEAC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treat the previous steps?</a:t>
            </a:r>
          </a:p>
          <a:p>
            <a:pPr lvl="1"/>
            <a:r>
              <a:rPr lang="en-US" sz="2400" dirty="0"/>
              <a:t>Sequential (</a:t>
            </a:r>
            <a:r>
              <a:rPr lang="en-US" sz="2400" dirty="0" err="1"/>
              <a:t>Broyden</a:t>
            </a:r>
            <a:r>
              <a:rPr lang="en-US" sz="2400" dirty="0"/>
              <a:t>) or </a:t>
            </a:r>
            <a:r>
              <a:rPr lang="en-US" sz="2400" dirty="0" err="1"/>
              <a:t>multisecant</a:t>
            </a:r>
            <a:r>
              <a:rPr lang="en-US" sz="2400" dirty="0"/>
              <a:t> (DIIS, Simplex)?</a:t>
            </a:r>
          </a:p>
          <a:p>
            <a:pPr lvl="1"/>
            <a:r>
              <a:rPr lang="en-US" sz="2400" dirty="0"/>
              <a:t>As is, with different magnitudes?</a:t>
            </a:r>
          </a:p>
          <a:p>
            <a:pPr lvl="1"/>
            <a:r>
              <a:rPr lang="en-US" sz="2400" dirty="0"/>
              <a:t>All my tests support a simplex gradient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85495A-87CD-448D-A103-E0CFD58DD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" b="32538"/>
          <a:stretch/>
        </p:blipFill>
        <p:spPr>
          <a:xfrm>
            <a:off x="742798" y="4380614"/>
            <a:ext cx="7715402" cy="1605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985BC8-95E6-4271-880C-C380ED0FA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3" y="-30628"/>
            <a:ext cx="1675456" cy="1466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1877B9-2EBC-90E9-CF33-57D28E587C56}"/>
              </a:ext>
            </a:extLst>
          </p:cNvPr>
          <p:cNvSpPr txBox="1"/>
          <p:nvPr/>
        </p:nvSpPr>
        <p:spPr>
          <a:xfrm>
            <a:off x="742798" y="5920099"/>
            <a:ext cx="743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       Broyden                         DIIS                        Simplex</a:t>
            </a:r>
          </a:p>
        </p:txBody>
      </p:sp>
    </p:spTree>
    <p:extLst>
      <p:ext uri="{BB962C8B-B14F-4D97-AF65-F5344CB8AC3E}">
        <p14:creationId xmlns:p14="http://schemas.microsoft.com/office/powerpoint/2010/main" val="452688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FCE4-4445-AA8C-D457-64699A51F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3: what form?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08604B-0999-3A89-3A5B-789060668C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3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3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conventional “Good” 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Broyden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most greedy, may diverge, soft case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=1≅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DIIS, Anderson, “Bad” 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Broy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least greedy, may stagnate (different 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scalings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…), stiff case</a:t>
                </a:r>
              </a:p>
              <a:p>
                <a:r>
                  <a:rPr lang="en-US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8-16 memories (not critical)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08604B-0999-3A89-3A5B-789060668C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B24F30F-E976-5107-D8C6-93D21998E3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99"/>
          <a:stretch/>
        </p:blipFill>
        <p:spPr bwMode="auto">
          <a:xfrm>
            <a:off x="5720314" y="5558790"/>
            <a:ext cx="3248247" cy="1074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1649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greedy algorithm?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978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 greedy algorithm takes decisions on the basis of information at hand without worrying about the consequences. In many cases “greed is good”, but not always.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Example: make 41c with 25c, 10c, 4c coins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Optimum solution: 25+4x4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Greedy solution: start with 41c, use largest reduction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25c		Remainder 16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10c		Remainder   6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4c		Remainder   2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5117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0422-51CD-239D-08CC-E0B1728D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Ansatz: inspired by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0EEDA-E109-D060-FA71-F937F2EA1C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Search up for largest 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does not have source eigenvalues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0EEDA-E109-D060-FA71-F937F2EA1C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9" r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FD0C1F6-2C34-2B1A-C876-1B6225F2E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35" y="3634563"/>
            <a:ext cx="6660257" cy="246143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3158F6-08FB-6225-6C04-E37C09C24E32}"/>
              </a:ext>
            </a:extLst>
          </p:cNvPr>
          <p:cNvSpPr txBox="1"/>
          <p:nvPr/>
        </p:nvSpPr>
        <p:spPr>
          <a:xfrm>
            <a:off x="2232837" y="6055249"/>
            <a:ext cx="5231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 dirty="0"/>
              <a:t>Stable                   Unstable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1C44CC-467C-8260-E8F6-AB1D7AED7D6C}"/>
              </a:ext>
            </a:extLst>
          </p:cNvPr>
          <p:cNvCxnSpPr>
            <a:cxnSpLocks/>
          </p:cNvCxnSpPr>
          <p:nvPr/>
        </p:nvCxnSpPr>
        <p:spPr bwMode="auto">
          <a:xfrm>
            <a:off x="4344132" y="3687728"/>
            <a:ext cx="0" cy="2819398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255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7747-BC43-F6F1-0B0F-8A92842F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4: Predicted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C9A0BD-16E9-8FE0-16C9-2AF6779574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3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3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  <a:p>
                <a:r>
                  <a:rPr lang="en-US" dirty="0"/>
                  <a:t>What about the higher-order term?</a:t>
                </a:r>
              </a:p>
              <a:p>
                <a:pPr lvl="1"/>
                <a:r>
                  <a:rPr lang="en-US" dirty="0"/>
                  <a:t>The linear model (predicted step is only valid for small enough steps)</a:t>
                </a:r>
              </a:p>
              <a:p>
                <a:pPr lvl="1"/>
                <a:r>
                  <a:rPr lang="en-US" dirty="0"/>
                  <a:t>What is small enough – needs a trust region</a:t>
                </a:r>
              </a:p>
              <a:p>
                <a:pPr lvl="1"/>
                <a:r>
                  <a:rPr lang="en-US" dirty="0"/>
                  <a:t>Surprisingly I don’t think any code except Wien2k has trust regions for DFT </a:t>
                </a:r>
              </a:p>
              <a:p>
                <a:pPr lvl="1"/>
                <a:r>
                  <a:rPr lang="en-US" dirty="0"/>
                  <a:t>Tensor method (untested)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C9A0BD-16E9-8FE0-16C9-2AF6779574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9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573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D56B-6402-77BB-A86D-1CFD086F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4A08B-9287-AEB6-1C0F-FAEFE26B7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Versions, in use ~1 year before paper</a:t>
            </a:r>
          </a:p>
          <a:p>
            <a:pPr lvl="1"/>
            <a:r>
              <a:rPr lang="en-US" dirty="0"/>
              <a:t>2008 DOI:10.1103/PhysRevB.78.075114 controlled unpredicted step – no more user input. Generalization of </a:t>
            </a:r>
            <a:r>
              <a:rPr lang="en-US" dirty="0" err="1"/>
              <a:t>multisecant</a:t>
            </a:r>
            <a:r>
              <a:rPr lang="en-US" dirty="0"/>
              <a:t> methods</a:t>
            </a:r>
          </a:p>
          <a:p>
            <a:pPr lvl="1"/>
            <a:r>
              <a:rPr lang="en-US" dirty="0"/>
              <a:t>2013 DOI:10.1021/ct4001685 implemented the general form, which is needed to avoid stagnation. (Solves simultaneously for atomic positions &amp; density, global minimum.)</a:t>
            </a:r>
          </a:p>
        </p:txBody>
      </p:sp>
      <p:pic>
        <p:nvPicPr>
          <p:cNvPr id="4" name="Picture 12" descr="wien2k_logo_1">
            <a:extLst>
              <a:ext uri="{FF2B5EF4-FFF2-40B4-BE49-F238E27FC236}">
                <a16:creationId xmlns:a16="http://schemas.microsoft.com/office/drawing/2014/main" id="{63957D31-40C1-AB78-3676-D1DDEC58F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" y="111332"/>
            <a:ext cx="1192346" cy="133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1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2D1F-CB86-DBE5-0728-24446CAB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C421D-814D-0D17-A076-97C5531B0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according to DFT &amp; Math are (very) different</a:t>
            </a:r>
          </a:p>
          <a:p>
            <a:r>
              <a:rPr lang="en-US" dirty="0"/>
              <a:t>We tried to marry these, see Marks &amp; Luke arXiv:0801.3098v1 2008 </a:t>
            </a:r>
          </a:p>
          <a:p>
            <a:r>
              <a:rPr lang="en-US" dirty="0"/>
              <a:t>Referee thought it was too math “chatty”, so we had to condense it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5B3FF-6E56-304A-0C51-9FEBABBFF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016" y="5089041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44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7798-7001-5816-CC58-4333EC4B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enough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3C1F-A284-7224-00C6-D34006057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It is hard (to impossible) to know when a step is “good enough” or “bad enough” to adjust trust regions as residue is not always well scaled</a:t>
            </a:r>
          </a:p>
          <a:p>
            <a:pPr lvl="1"/>
            <a:r>
              <a:rPr lang="en-US" i="1" dirty="0"/>
              <a:t>Sometimes can stagnate</a:t>
            </a:r>
          </a:p>
          <a:p>
            <a:pPr lvl="1"/>
            <a:r>
              <a:rPr lang="en-US" i="1" dirty="0"/>
              <a:t>Sometimes can start badly</a:t>
            </a:r>
          </a:p>
          <a:p>
            <a:pPr lvl="1"/>
            <a:r>
              <a:rPr lang="en-US" i="1" dirty="0"/>
              <a:t>Can still diverge</a:t>
            </a:r>
          </a:p>
        </p:txBody>
      </p:sp>
    </p:spTree>
    <p:extLst>
      <p:ext uri="{BB962C8B-B14F-4D97-AF65-F5344CB8AC3E}">
        <p14:creationId xmlns:p14="http://schemas.microsoft.com/office/powerpoint/2010/main" val="1826451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3F16-E672-8406-90DE-F074BE8E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mixing (2021)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5EF82D-7180-02B3-FD9B-D8D4727E7E31}"/>
              </a:ext>
            </a:extLst>
          </p:cNvPr>
          <p:cNvSpPr txBox="1"/>
          <p:nvPr/>
        </p:nvSpPr>
        <p:spPr>
          <a:xfrm>
            <a:off x="2456121" y="6177516"/>
            <a:ext cx="462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DOI: 10.1021/acs.jctc.1c00630</a:t>
            </a:r>
          </a:p>
        </p:txBody>
      </p:sp>
      <p:grpSp>
        <p:nvGrpSpPr>
          <p:cNvPr id="5" name="Group 52">
            <a:extLst>
              <a:ext uri="{FF2B5EF4-FFF2-40B4-BE49-F238E27FC236}">
                <a16:creationId xmlns:a16="http://schemas.microsoft.com/office/drawing/2014/main" id="{04E4AEDD-87EA-44BD-7EBA-1BE323147EAC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1218229"/>
            <a:ext cx="4068762" cy="4875213"/>
            <a:chOff x="2829" y="1074"/>
            <a:chExt cx="2563" cy="3071"/>
          </a:xfrm>
        </p:grpSpPr>
        <p:grpSp>
          <p:nvGrpSpPr>
            <p:cNvPr id="6" name="Group 53">
              <a:extLst>
                <a:ext uri="{FF2B5EF4-FFF2-40B4-BE49-F238E27FC236}">
                  <a16:creationId xmlns:a16="http://schemas.microsoft.com/office/drawing/2014/main" id="{0F18D6AF-C14E-BA81-A45F-CC37F53654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986"/>
              <a:ext cx="2368" cy="2159"/>
              <a:chOff x="3024" y="1986"/>
              <a:chExt cx="2368" cy="2159"/>
            </a:xfrm>
          </p:grpSpPr>
          <p:sp>
            <p:nvSpPr>
              <p:cNvPr id="8" name="Rectangle 54">
                <a:extLst>
                  <a:ext uri="{FF2B5EF4-FFF2-40B4-BE49-F238E27FC236}">
                    <a16:creationId xmlns:a16="http://schemas.microsoft.com/office/drawing/2014/main" id="{1CE91023-74BC-5F3F-4E3E-3E617A6DF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986"/>
                <a:ext cx="1398" cy="1307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" name="Freeform 55">
                <a:extLst>
                  <a:ext uri="{FF2B5EF4-FFF2-40B4-BE49-F238E27FC236}">
                    <a16:creationId xmlns:a16="http://schemas.microsoft.com/office/drawing/2014/main" id="{4ADBDDE6-D504-7905-8D6B-A5FB13D04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" y="2263"/>
                <a:ext cx="267" cy="129"/>
              </a:xfrm>
              <a:custGeom>
                <a:avLst/>
                <a:gdLst>
                  <a:gd name="T0" fmla="*/ 254 w 267"/>
                  <a:gd name="T1" fmla="*/ 95 h 129"/>
                  <a:gd name="T2" fmla="*/ 235 w 267"/>
                  <a:gd name="T3" fmla="*/ 79 h 129"/>
                  <a:gd name="T4" fmla="*/ 211 w 267"/>
                  <a:gd name="T5" fmla="*/ 60 h 129"/>
                  <a:gd name="T6" fmla="*/ 191 w 267"/>
                  <a:gd name="T7" fmla="*/ 45 h 129"/>
                  <a:gd name="T8" fmla="*/ 152 w 267"/>
                  <a:gd name="T9" fmla="*/ 32 h 129"/>
                  <a:gd name="T10" fmla="*/ 103 w 267"/>
                  <a:gd name="T11" fmla="*/ 19 h 129"/>
                  <a:gd name="T12" fmla="*/ 62 w 267"/>
                  <a:gd name="T13" fmla="*/ 6 h 129"/>
                  <a:gd name="T14" fmla="*/ 49 w 267"/>
                  <a:gd name="T15" fmla="*/ 2 h 129"/>
                  <a:gd name="T16" fmla="*/ 19 w 267"/>
                  <a:gd name="T17" fmla="*/ 0 h 129"/>
                  <a:gd name="T18" fmla="*/ 0 w 267"/>
                  <a:gd name="T19" fmla="*/ 1 h 129"/>
                  <a:gd name="T20" fmla="*/ 12 w 267"/>
                  <a:gd name="T21" fmla="*/ 20 h 129"/>
                  <a:gd name="T22" fmla="*/ 21 w 267"/>
                  <a:gd name="T23" fmla="*/ 36 h 129"/>
                  <a:gd name="T24" fmla="*/ 34 w 267"/>
                  <a:gd name="T25" fmla="*/ 56 h 129"/>
                  <a:gd name="T26" fmla="*/ 52 w 267"/>
                  <a:gd name="T27" fmla="*/ 75 h 129"/>
                  <a:gd name="T28" fmla="*/ 62 w 267"/>
                  <a:gd name="T29" fmla="*/ 85 h 129"/>
                  <a:gd name="T30" fmla="*/ 79 w 267"/>
                  <a:gd name="T31" fmla="*/ 95 h 129"/>
                  <a:gd name="T32" fmla="*/ 98 w 267"/>
                  <a:gd name="T33" fmla="*/ 100 h 129"/>
                  <a:gd name="T34" fmla="*/ 116 w 267"/>
                  <a:gd name="T35" fmla="*/ 106 h 129"/>
                  <a:gd name="T36" fmla="*/ 133 w 267"/>
                  <a:gd name="T37" fmla="*/ 106 h 129"/>
                  <a:gd name="T38" fmla="*/ 152 w 267"/>
                  <a:gd name="T39" fmla="*/ 106 h 129"/>
                  <a:gd name="T40" fmla="*/ 166 w 267"/>
                  <a:gd name="T41" fmla="*/ 107 h 129"/>
                  <a:gd name="T42" fmla="*/ 187 w 267"/>
                  <a:gd name="T43" fmla="*/ 112 h 129"/>
                  <a:gd name="T44" fmla="*/ 201 w 267"/>
                  <a:gd name="T45" fmla="*/ 121 h 129"/>
                  <a:gd name="T46" fmla="*/ 208 w 267"/>
                  <a:gd name="T47" fmla="*/ 128 h 129"/>
                  <a:gd name="T48" fmla="*/ 224 w 267"/>
                  <a:gd name="T49" fmla="*/ 116 h 129"/>
                  <a:gd name="T50" fmla="*/ 248 w 267"/>
                  <a:gd name="T51" fmla="*/ 106 h 129"/>
                  <a:gd name="T52" fmla="*/ 266 w 267"/>
                  <a:gd name="T53" fmla="*/ 102 h 129"/>
                  <a:gd name="T54" fmla="*/ 254 w 267"/>
                  <a:gd name="T55" fmla="*/ 9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7" h="129">
                    <a:moveTo>
                      <a:pt x="254" y="95"/>
                    </a:moveTo>
                    <a:lnTo>
                      <a:pt x="235" y="79"/>
                    </a:lnTo>
                    <a:lnTo>
                      <a:pt x="211" y="60"/>
                    </a:lnTo>
                    <a:lnTo>
                      <a:pt x="191" y="45"/>
                    </a:lnTo>
                    <a:lnTo>
                      <a:pt x="152" y="32"/>
                    </a:lnTo>
                    <a:lnTo>
                      <a:pt x="103" y="19"/>
                    </a:lnTo>
                    <a:lnTo>
                      <a:pt x="62" y="6"/>
                    </a:lnTo>
                    <a:lnTo>
                      <a:pt x="49" y="2"/>
                    </a:lnTo>
                    <a:lnTo>
                      <a:pt x="19" y="0"/>
                    </a:lnTo>
                    <a:lnTo>
                      <a:pt x="0" y="1"/>
                    </a:lnTo>
                    <a:lnTo>
                      <a:pt x="12" y="20"/>
                    </a:lnTo>
                    <a:lnTo>
                      <a:pt x="21" y="36"/>
                    </a:lnTo>
                    <a:lnTo>
                      <a:pt x="34" y="56"/>
                    </a:lnTo>
                    <a:lnTo>
                      <a:pt x="52" y="75"/>
                    </a:lnTo>
                    <a:lnTo>
                      <a:pt x="62" y="85"/>
                    </a:lnTo>
                    <a:lnTo>
                      <a:pt x="79" y="95"/>
                    </a:lnTo>
                    <a:lnTo>
                      <a:pt x="98" y="100"/>
                    </a:lnTo>
                    <a:lnTo>
                      <a:pt x="116" y="106"/>
                    </a:lnTo>
                    <a:lnTo>
                      <a:pt x="133" y="106"/>
                    </a:lnTo>
                    <a:lnTo>
                      <a:pt x="152" y="106"/>
                    </a:lnTo>
                    <a:lnTo>
                      <a:pt x="166" y="107"/>
                    </a:lnTo>
                    <a:lnTo>
                      <a:pt x="187" y="112"/>
                    </a:lnTo>
                    <a:lnTo>
                      <a:pt x="201" y="121"/>
                    </a:lnTo>
                    <a:lnTo>
                      <a:pt x="208" y="128"/>
                    </a:lnTo>
                    <a:lnTo>
                      <a:pt x="224" y="116"/>
                    </a:lnTo>
                    <a:lnTo>
                      <a:pt x="248" y="106"/>
                    </a:lnTo>
                    <a:lnTo>
                      <a:pt x="266" y="102"/>
                    </a:lnTo>
                    <a:lnTo>
                      <a:pt x="254" y="95"/>
                    </a:lnTo>
                  </a:path>
                </a:pathLst>
              </a:custGeom>
              <a:solidFill>
                <a:srgbClr val="9F3F0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56">
                <a:extLst>
                  <a:ext uri="{FF2B5EF4-FFF2-40B4-BE49-F238E27FC236}">
                    <a16:creationId xmlns:a16="http://schemas.microsoft.com/office/drawing/2014/main" id="{3510B095-8324-BCA9-7F21-8D068C9AA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2091"/>
                <a:ext cx="770" cy="1045"/>
              </a:xfrm>
              <a:custGeom>
                <a:avLst/>
                <a:gdLst>
                  <a:gd name="T0" fmla="*/ 273 w 770"/>
                  <a:gd name="T1" fmla="*/ 273 h 1045"/>
                  <a:gd name="T2" fmla="*/ 370 w 770"/>
                  <a:gd name="T3" fmla="*/ 359 h 1045"/>
                  <a:gd name="T4" fmla="*/ 491 w 770"/>
                  <a:gd name="T5" fmla="*/ 456 h 1045"/>
                  <a:gd name="T6" fmla="*/ 580 w 770"/>
                  <a:gd name="T7" fmla="*/ 559 h 1045"/>
                  <a:gd name="T8" fmla="*/ 686 w 770"/>
                  <a:gd name="T9" fmla="*/ 709 h 1045"/>
                  <a:gd name="T10" fmla="*/ 749 w 770"/>
                  <a:gd name="T11" fmla="*/ 775 h 1045"/>
                  <a:gd name="T12" fmla="*/ 769 w 770"/>
                  <a:gd name="T13" fmla="*/ 876 h 1045"/>
                  <a:gd name="T14" fmla="*/ 760 w 770"/>
                  <a:gd name="T15" fmla="*/ 932 h 1045"/>
                  <a:gd name="T16" fmla="*/ 711 w 770"/>
                  <a:gd name="T17" fmla="*/ 986 h 1045"/>
                  <a:gd name="T18" fmla="*/ 625 w 770"/>
                  <a:gd name="T19" fmla="*/ 1007 h 1045"/>
                  <a:gd name="T20" fmla="*/ 512 w 770"/>
                  <a:gd name="T21" fmla="*/ 1036 h 1045"/>
                  <a:gd name="T22" fmla="*/ 347 w 770"/>
                  <a:gd name="T23" fmla="*/ 1015 h 1045"/>
                  <a:gd name="T24" fmla="*/ 262 w 770"/>
                  <a:gd name="T25" fmla="*/ 1001 h 1045"/>
                  <a:gd name="T26" fmla="*/ 457 w 770"/>
                  <a:gd name="T27" fmla="*/ 990 h 1045"/>
                  <a:gd name="T28" fmla="*/ 370 w 770"/>
                  <a:gd name="T29" fmla="*/ 961 h 1045"/>
                  <a:gd name="T30" fmla="*/ 393 w 770"/>
                  <a:gd name="T31" fmla="*/ 930 h 1045"/>
                  <a:gd name="T32" fmla="*/ 484 w 770"/>
                  <a:gd name="T33" fmla="*/ 895 h 1045"/>
                  <a:gd name="T34" fmla="*/ 373 w 770"/>
                  <a:gd name="T35" fmla="*/ 829 h 1045"/>
                  <a:gd name="T36" fmla="*/ 304 w 770"/>
                  <a:gd name="T37" fmla="*/ 835 h 1045"/>
                  <a:gd name="T38" fmla="*/ 204 w 770"/>
                  <a:gd name="T39" fmla="*/ 959 h 1045"/>
                  <a:gd name="T40" fmla="*/ 157 w 770"/>
                  <a:gd name="T41" fmla="*/ 1033 h 1045"/>
                  <a:gd name="T42" fmla="*/ 83 w 770"/>
                  <a:gd name="T43" fmla="*/ 1033 h 1045"/>
                  <a:gd name="T44" fmla="*/ 215 w 770"/>
                  <a:gd name="T45" fmla="*/ 844 h 1045"/>
                  <a:gd name="T46" fmla="*/ 221 w 770"/>
                  <a:gd name="T47" fmla="*/ 804 h 1045"/>
                  <a:gd name="T48" fmla="*/ 94 w 770"/>
                  <a:gd name="T49" fmla="*/ 955 h 1045"/>
                  <a:gd name="T50" fmla="*/ 54 w 770"/>
                  <a:gd name="T51" fmla="*/ 1015 h 1045"/>
                  <a:gd name="T52" fmla="*/ 0 w 770"/>
                  <a:gd name="T53" fmla="*/ 1007 h 1045"/>
                  <a:gd name="T54" fmla="*/ 112 w 770"/>
                  <a:gd name="T55" fmla="*/ 861 h 1045"/>
                  <a:gd name="T56" fmla="*/ 178 w 770"/>
                  <a:gd name="T57" fmla="*/ 694 h 1045"/>
                  <a:gd name="T58" fmla="*/ 195 w 770"/>
                  <a:gd name="T59" fmla="*/ 571 h 1045"/>
                  <a:gd name="T60" fmla="*/ 205 w 770"/>
                  <a:gd name="T61" fmla="*/ 516 h 1045"/>
                  <a:gd name="T62" fmla="*/ 166 w 770"/>
                  <a:gd name="T63" fmla="*/ 487 h 1045"/>
                  <a:gd name="T64" fmla="*/ 141 w 770"/>
                  <a:gd name="T65" fmla="*/ 511 h 1045"/>
                  <a:gd name="T66" fmla="*/ 123 w 770"/>
                  <a:gd name="T67" fmla="*/ 513 h 1045"/>
                  <a:gd name="T68" fmla="*/ 121 w 770"/>
                  <a:gd name="T69" fmla="*/ 490 h 1045"/>
                  <a:gd name="T70" fmla="*/ 105 w 770"/>
                  <a:gd name="T71" fmla="*/ 472 h 1045"/>
                  <a:gd name="T72" fmla="*/ 79 w 770"/>
                  <a:gd name="T73" fmla="*/ 467 h 1045"/>
                  <a:gd name="T74" fmla="*/ 59 w 770"/>
                  <a:gd name="T75" fmla="*/ 482 h 1045"/>
                  <a:gd name="T76" fmla="*/ 37 w 770"/>
                  <a:gd name="T77" fmla="*/ 498 h 1045"/>
                  <a:gd name="T78" fmla="*/ 24 w 770"/>
                  <a:gd name="T79" fmla="*/ 483 h 1045"/>
                  <a:gd name="T80" fmla="*/ 14 w 770"/>
                  <a:gd name="T81" fmla="*/ 464 h 1045"/>
                  <a:gd name="T82" fmla="*/ 29 w 770"/>
                  <a:gd name="T83" fmla="*/ 427 h 1045"/>
                  <a:gd name="T84" fmla="*/ 43 w 770"/>
                  <a:gd name="T85" fmla="*/ 361 h 1045"/>
                  <a:gd name="T86" fmla="*/ 54 w 770"/>
                  <a:gd name="T87" fmla="*/ 304 h 1045"/>
                  <a:gd name="T88" fmla="*/ 112 w 770"/>
                  <a:gd name="T89" fmla="*/ 244 h 1045"/>
                  <a:gd name="T90" fmla="*/ 54 w 770"/>
                  <a:gd name="T91" fmla="*/ 89 h 1045"/>
                  <a:gd name="T92" fmla="*/ 91 w 770"/>
                  <a:gd name="T93" fmla="*/ 34 h 1045"/>
                  <a:gd name="T94" fmla="*/ 163 w 770"/>
                  <a:gd name="T95" fmla="*/ 189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0" h="1045">
                    <a:moveTo>
                      <a:pt x="174" y="249"/>
                    </a:moveTo>
                    <a:lnTo>
                      <a:pt x="224" y="258"/>
                    </a:lnTo>
                    <a:lnTo>
                      <a:pt x="273" y="273"/>
                    </a:lnTo>
                    <a:lnTo>
                      <a:pt x="310" y="288"/>
                    </a:lnTo>
                    <a:lnTo>
                      <a:pt x="336" y="313"/>
                    </a:lnTo>
                    <a:lnTo>
                      <a:pt x="370" y="359"/>
                    </a:lnTo>
                    <a:lnTo>
                      <a:pt x="401" y="404"/>
                    </a:lnTo>
                    <a:lnTo>
                      <a:pt x="439" y="436"/>
                    </a:lnTo>
                    <a:lnTo>
                      <a:pt x="491" y="456"/>
                    </a:lnTo>
                    <a:lnTo>
                      <a:pt x="525" y="483"/>
                    </a:lnTo>
                    <a:lnTo>
                      <a:pt x="551" y="516"/>
                    </a:lnTo>
                    <a:lnTo>
                      <a:pt x="580" y="559"/>
                    </a:lnTo>
                    <a:lnTo>
                      <a:pt x="608" y="608"/>
                    </a:lnTo>
                    <a:lnTo>
                      <a:pt x="654" y="669"/>
                    </a:lnTo>
                    <a:lnTo>
                      <a:pt x="686" y="709"/>
                    </a:lnTo>
                    <a:lnTo>
                      <a:pt x="715" y="735"/>
                    </a:lnTo>
                    <a:lnTo>
                      <a:pt x="734" y="754"/>
                    </a:lnTo>
                    <a:lnTo>
                      <a:pt x="749" y="775"/>
                    </a:lnTo>
                    <a:lnTo>
                      <a:pt x="763" y="813"/>
                    </a:lnTo>
                    <a:lnTo>
                      <a:pt x="769" y="855"/>
                    </a:lnTo>
                    <a:lnTo>
                      <a:pt x="769" y="876"/>
                    </a:lnTo>
                    <a:lnTo>
                      <a:pt x="769" y="895"/>
                    </a:lnTo>
                    <a:lnTo>
                      <a:pt x="765" y="913"/>
                    </a:lnTo>
                    <a:lnTo>
                      <a:pt x="760" y="932"/>
                    </a:lnTo>
                    <a:lnTo>
                      <a:pt x="750" y="949"/>
                    </a:lnTo>
                    <a:lnTo>
                      <a:pt x="737" y="967"/>
                    </a:lnTo>
                    <a:lnTo>
                      <a:pt x="711" y="986"/>
                    </a:lnTo>
                    <a:lnTo>
                      <a:pt x="690" y="995"/>
                    </a:lnTo>
                    <a:lnTo>
                      <a:pt x="664" y="1002"/>
                    </a:lnTo>
                    <a:lnTo>
                      <a:pt x="625" y="1007"/>
                    </a:lnTo>
                    <a:lnTo>
                      <a:pt x="585" y="1007"/>
                    </a:lnTo>
                    <a:lnTo>
                      <a:pt x="563" y="1004"/>
                    </a:lnTo>
                    <a:lnTo>
                      <a:pt x="512" y="1036"/>
                    </a:lnTo>
                    <a:lnTo>
                      <a:pt x="457" y="1015"/>
                    </a:lnTo>
                    <a:lnTo>
                      <a:pt x="381" y="1033"/>
                    </a:lnTo>
                    <a:lnTo>
                      <a:pt x="347" y="1015"/>
                    </a:lnTo>
                    <a:lnTo>
                      <a:pt x="301" y="1036"/>
                    </a:lnTo>
                    <a:lnTo>
                      <a:pt x="281" y="1044"/>
                    </a:lnTo>
                    <a:lnTo>
                      <a:pt x="262" y="1001"/>
                    </a:lnTo>
                    <a:lnTo>
                      <a:pt x="330" y="990"/>
                    </a:lnTo>
                    <a:lnTo>
                      <a:pt x="401" y="992"/>
                    </a:lnTo>
                    <a:lnTo>
                      <a:pt x="457" y="990"/>
                    </a:lnTo>
                    <a:lnTo>
                      <a:pt x="505" y="953"/>
                    </a:lnTo>
                    <a:lnTo>
                      <a:pt x="433" y="961"/>
                    </a:lnTo>
                    <a:lnTo>
                      <a:pt x="370" y="961"/>
                    </a:lnTo>
                    <a:lnTo>
                      <a:pt x="312" y="950"/>
                    </a:lnTo>
                    <a:lnTo>
                      <a:pt x="347" y="910"/>
                    </a:lnTo>
                    <a:lnTo>
                      <a:pt x="393" y="930"/>
                    </a:lnTo>
                    <a:lnTo>
                      <a:pt x="433" y="936"/>
                    </a:lnTo>
                    <a:lnTo>
                      <a:pt x="476" y="927"/>
                    </a:lnTo>
                    <a:lnTo>
                      <a:pt x="484" y="895"/>
                    </a:lnTo>
                    <a:lnTo>
                      <a:pt x="482" y="872"/>
                    </a:lnTo>
                    <a:lnTo>
                      <a:pt x="437" y="858"/>
                    </a:lnTo>
                    <a:lnTo>
                      <a:pt x="373" y="829"/>
                    </a:lnTo>
                    <a:lnTo>
                      <a:pt x="341" y="813"/>
                    </a:lnTo>
                    <a:lnTo>
                      <a:pt x="324" y="800"/>
                    </a:lnTo>
                    <a:lnTo>
                      <a:pt x="304" y="835"/>
                    </a:lnTo>
                    <a:lnTo>
                      <a:pt x="278" y="883"/>
                    </a:lnTo>
                    <a:lnTo>
                      <a:pt x="235" y="924"/>
                    </a:lnTo>
                    <a:lnTo>
                      <a:pt x="204" y="959"/>
                    </a:lnTo>
                    <a:lnTo>
                      <a:pt x="178" y="995"/>
                    </a:lnTo>
                    <a:lnTo>
                      <a:pt x="174" y="1019"/>
                    </a:lnTo>
                    <a:lnTo>
                      <a:pt x="157" y="1033"/>
                    </a:lnTo>
                    <a:lnTo>
                      <a:pt x="132" y="1042"/>
                    </a:lnTo>
                    <a:lnTo>
                      <a:pt x="105" y="1042"/>
                    </a:lnTo>
                    <a:lnTo>
                      <a:pt x="83" y="1033"/>
                    </a:lnTo>
                    <a:lnTo>
                      <a:pt x="143" y="984"/>
                    </a:lnTo>
                    <a:lnTo>
                      <a:pt x="189" y="898"/>
                    </a:lnTo>
                    <a:lnTo>
                      <a:pt x="215" y="844"/>
                    </a:lnTo>
                    <a:lnTo>
                      <a:pt x="233" y="795"/>
                    </a:lnTo>
                    <a:lnTo>
                      <a:pt x="238" y="746"/>
                    </a:lnTo>
                    <a:lnTo>
                      <a:pt x="221" y="804"/>
                    </a:lnTo>
                    <a:lnTo>
                      <a:pt x="184" y="867"/>
                    </a:lnTo>
                    <a:lnTo>
                      <a:pt x="163" y="898"/>
                    </a:lnTo>
                    <a:lnTo>
                      <a:pt x="94" y="955"/>
                    </a:lnTo>
                    <a:lnTo>
                      <a:pt x="65" y="979"/>
                    </a:lnTo>
                    <a:lnTo>
                      <a:pt x="63" y="1001"/>
                    </a:lnTo>
                    <a:lnTo>
                      <a:pt x="54" y="1015"/>
                    </a:lnTo>
                    <a:lnTo>
                      <a:pt x="20" y="1024"/>
                    </a:lnTo>
                    <a:lnTo>
                      <a:pt x="0" y="1024"/>
                    </a:lnTo>
                    <a:lnTo>
                      <a:pt x="0" y="1007"/>
                    </a:lnTo>
                    <a:lnTo>
                      <a:pt x="20" y="990"/>
                    </a:lnTo>
                    <a:lnTo>
                      <a:pt x="54" y="961"/>
                    </a:lnTo>
                    <a:lnTo>
                      <a:pt x="112" y="861"/>
                    </a:lnTo>
                    <a:lnTo>
                      <a:pt x="157" y="797"/>
                    </a:lnTo>
                    <a:lnTo>
                      <a:pt x="181" y="746"/>
                    </a:lnTo>
                    <a:lnTo>
                      <a:pt x="178" y="694"/>
                    </a:lnTo>
                    <a:lnTo>
                      <a:pt x="184" y="631"/>
                    </a:lnTo>
                    <a:lnTo>
                      <a:pt x="188" y="606"/>
                    </a:lnTo>
                    <a:lnTo>
                      <a:pt x="195" y="571"/>
                    </a:lnTo>
                    <a:lnTo>
                      <a:pt x="203" y="551"/>
                    </a:lnTo>
                    <a:lnTo>
                      <a:pt x="205" y="533"/>
                    </a:lnTo>
                    <a:lnTo>
                      <a:pt x="205" y="516"/>
                    </a:lnTo>
                    <a:lnTo>
                      <a:pt x="195" y="500"/>
                    </a:lnTo>
                    <a:lnTo>
                      <a:pt x="181" y="495"/>
                    </a:lnTo>
                    <a:lnTo>
                      <a:pt x="166" y="487"/>
                    </a:lnTo>
                    <a:lnTo>
                      <a:pt x="158" y="496"/>
                    </a:lnTo>
                    <a:lnTo>
                      <a:pt x="148" y="508"/>
                    </a:lnTo>
                    <a:lnTo>
                      <a:pt x="141" y="511"/>
                    </a:lnTo>
                    <a:lnTo>
                      <a:pt x="132" y="517"/>
                    </a:lnTo>
                    <a:lnTo>
                      <a:pt x="123" y="519"/>
                    </a:lnTo>
                    <a:lnTo>
                      <a:pt x="123" y="513"/>
                    </a:lnTo>
                    <a:lnTo>
                      <a:pt x="123" y="506"/>
                    </a:lnTo>
                    <a:lnTo>
                      <a:pt x="122" y="497"/>
                    </a:lnTo>
                    <a:lnTo>
                      <a:pt x="121" y="490"/>
                    </a:lnTo>
                    <a:lnTo>
                      <a:pt x="116" y="484"/>
                    </a:lnTo>
                    <a:lnTo>
                      <a:pt x="112" y="476"/>
                    </a:lnTo>
                    <a:lnTo>
                      <a:pt x="105" y="472"/>
                    </a:lnTo>
                    <a:lnTo>
                      <a:pt x="98" y="468"/>
                    </a:lnTo>
                    <a:lnTo>
                      <a:pt x="89" y="466"/>
                    </a:lnTo>
                    <a:lnTo>
                      <a:pt x="79" y="467"/>
                    </a:lnTo>
                    <a:lnTo>
                      <a:pt x="69" y="471"/>
                    </a:lnTo>
                    <a:lnTo>
                      <a:pt x="62" y="476"/>
                    </a:lnTo>
                    <a:lnTo>
                      <a:pt x="59" y="482"/>
                    </a:lnTo>
                    <a:lnTo>
                      <a:pt x="55" y="488"/>
                    </a:lnTo>
                    <a:lnTo>
                      <a:pt x="47" y="494"/>
                    </a:lnTo>
                    <a:lnTo>
                      <a:pt x="37" y="498"/>
                    </a:lnTo>
                    <a:lnTo>
                      <a:pt x="30" y="497"/>
                    </a:lnTo>
                    <a:lnTo>
                      <a:pt x="25" y="493"/>
                    </a:lnTo>
                    <a:lnTo>
                      <a:pt x="24" y="483"/>
                    </a:lnTo>
                    <a:lnTo>
                      <a:pt x="23" y="476"/>
                    </a:lnTo>
                    <a:lnTo>
                      <a:pt x="20" y="469"/>
                    </a:lnTo>
                    <a:lnTo>
                      <a:pt x="14" y="464"/>
                    </a:lnTo>
                    <a:lnTo>
                      <a:pt x="9" y="458"/>
                    </a:lnTo>
                    <a:lnTo>
                      <a:pt x="3" y="453"/>
                    </a:lnTo>
                    <a:lnTo>
                      <a:pt x="29" y="427"/>
                    </a:lnTo>
                    <a:lnTo>
                      <a:pt x="39" y="406"/>
                    </a:lnTo>
                    <a:lnTo>
                      <a:pt x="43" y="391"/>
                    </a:lnTo>
                    <a:lnTo>
                      <a:pt x="43" y="361"/>
                    </a:lnTo>
                    <a:lnTo>
                      <a:pt x="44" y="342"/>
                    </a:lnTo>
                    <a:lnTo>
                      <a:pt x="49" y="319"/>
                    </a:lnTo>
                    <a:lnTo>
                      <a:pt x="54" y="304"/>
                    </a:lnTo>
                    <a:lnTo>
                      <a:pt x="63" y="276"/>
                    </a:lnTo>
                    <a:lnTo>
                      <a:pt x="85" y="252"/>
                    </a:lnTo>
                    <a:lnTo>
                      <a:pt x="112" y="244"/>
                    </a:lnTo>
                    <a:lnTo>
                      <a:pt x="85" y="186"/>
                    </a:lnTo>
                    <a:lnTo>
                      <a:pt x="60" y="126"/>
                    </a:lnTo>
                    <a:lnTo>
                      <a:pt x="54" y="89"/>
                    </a:lnTo>
                    <a:lnTo>
                      <a:pt x="51" y="45"/>
                    </a:lnTo>
                    <a:lnTo>
                      <a:pt x="54" y="0"/>
                    </a:lnTo>
                    <a:lnTo>
                      <a:pt x="91" y="34"/>
                    </a:lnTo>
                    <a:lnTo>
                      <a:pt x="120" y="74"/>
                    </a:lnTo>
                    <a:lnTo>
                      <a:pt x="141" y="124"/>
                    </a:lnTo>
                    <a:lnTo>
                      <a:pt x="163" y="189"/>
                    </a:lnTo>
                    <a:lnTo>
                      <a:pt x="174" y="249"/>
                    </a:lnTo>
                  </a:path>
                </a:pathLst>
              </a:custGeom>
              <a:solidFill>
                <a:srgbClr val="9F3F0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57">
                <a:extLst>
                  <a:ext uri="{FF2B5EF4-FFF2-40B4-BE49-F238E27FC236}">
                    <a16:creationId xmlns:a16="http://schemas.microsoft.com/office/drawing/2014/main" id="{B0D59240-1A47-054F-E512-C49F7E696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2392"/>
                <a:ext cx="123" cy="131"/>
              </a:xfrm>
              <a:custGeom>
                <a:avLst/>
                <a:gdLst>
                  <a:gd name="T0" fmla="*/ 89 w 123"/>
                  <a:gd name="T1" fmla="*/ 1 h 131"/>
                  <a:gd name="T2" fmla="*/ 77 w 123"/>
                  <a:gd name="T3" fmla="*/ 7 h 131"/>
                  <a:gd name="T4" fmla="*/ 65 w 123"/>
                  <a:gd name="T5" fmla="*/ 14 h 131"/>
                  <a:gd name="T6" fmla="*/ 57 w 123"/>
                  <a:gd name="T7" fmla="*/ 28 h 131"/>
                  <a:gd name="T8" fmla="*/ 50 w 123"/>
                  <a:gd name="T9" fmla="*/ 41 h 131"/>
                  <a:gd name="T10" fmla="*/ 44 w 123"/>
                  <a:gd name="T11" fmla="*/ 58 h 131"/>
                  <a:gd name="T12" fmla="*/ 41 w 123"/>
                  <a:gd name="T13" fmla="*/ 73 h 131"/>
                  <a:gd name="T14" fmla="*/ 39 w 123"/>
                  <a:gd name="T15" fmla="*/ 86 h 131"/>
                  <a:gd name="T16" fmla="*/ 31 w 123"/>
                  <a:gd name="T17" fmla="*/ 106 h 131"/>
                  <a:gd name="T18" fmla="*/ 23 w 123"/>
                  <a:gd name="T19" fmla="*/ 116 h 131"/>
                  <a:gd name="T20" fmla="*/ 10 w 123"/>
                  <a:gd name="T21" fmla="*/ 123 h 131"/>
                  <a:gd name="T22" fmla="*/ 0 w 123"/>
                  <a:gd name="T23" fmla="*/ 130 h 131"/>
                  <a:gd name="T24" fmla="*/ 19 w 123"/>
                  <a:gd name="T25" fmla="*/ 127 h 131"/>
                  <a:gd name="T26" fmla="*/ 30 w 123"/>
                  <a:gd name="T27" fmla="*/ 124 h 131"/>
                  <a:gd name="T28" fmla="*/ 43 w 123"/>
                  <a:gd name="T29" fmla="*/ 117 h 131"/>
                  <a:gd name="T30" fmla="*/ 50 w 123"/>
                  <a:gd name="T31" fmla="*/ 99 h 131"/>
                  <a:gd name="T32" fmla="*/ 58 w 123"/>
                  <a:gd name="T33" fmla="*/ 74 h 131"/>
                  <a:gd name="T34" fmla="*/ 63 w 123"/>
                  <a:gd name="T35" fmla="*/ 52 h 131"/>
                  <a:gd name="T36" fmla="*/ 68 w 123"/>
                  <a:gd name="T37" fmla="*/ 43 h 131"/>
                  <a:gd name="T38" fmla="*/ 78 w 123"/>
                  <a:gd name="T39" fmla="*/ 34 h 131"/>
                  <a:gd name="T40" fmla="*/ 90 w 123"/>
                  <a:gd name="T41" fmla="*/ 33 h 131"/>
                  <a:gd name="T42" fmla="*/ 98 w 123"/>
                  <a:gd name="T43" fmla="*/ 33 h 131"/>
                  <a:gd name="T44" fmla="*/ 104 w 123"/>
                  <a:gd name="T45" fmla="*/ 33 h 131"/>
                  <a:gd name="T46" fmla="*/ 113 w 123"/>
                  <a:gd name="T47" fmla="*/ 31 h 131"/>
                  <a:gd name="T48" fmla="*/ 118 w 123"/>
                  <a:gd name="T49" fmla="*/ 28 h 131"/>
                  <a:gd name="T50" fmla="*/ 122 w 123"/>
                  <a:gd name="T51" fmla="*/ 20 h 131"/>
                  <a:gd name="T52" fmla="*/ 121 w 123"/>
                  <a:gd name="T53" fmla="*/ 9 h 131"/>
                  <a:gd name="T54" fmla="*/ 115 w 123"/>
                  <a:gd name="T55" fmla="*/ 4 h 131"/>
                  <a:gd name="T56" fmla="*/ 103 w 123"/>
                  <a:gd name="T57" fmla="*/ 0 h 131"/>
                  <a:gd name="T58" fmla="*/ 89 w 123"/>
                  <a:gd name="T59" fmla="*/ 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3" h="131">
                    <a:moveTo>
                      <a:pt x="89" y="1"/>
                    </a:moveTo>
                    <a:lnTo>
                      <a:pt x="77" y="7"/>
                    </a:lnTo>
                    <a:lnTo>
                      <a:pt x="65" y="14"/>
                    </a:lnTo>
                    <a:lnTo>
                      <a:pt x="57" y="28"/>
                    </a:lnTo>
                    <a:lnTo>
                      <a:pt x="50" y="41"/>
                    </a:lnTo>
                    <a:lnTo>
                      <a:pt x="44" y="58"/>
                    </a:lnTo>
                    <a:lnTo>
                      <a:pt x="41" y="73"/>
                    </a:lnTo>
                    <a:lnTo>
                      <a:pt x="39" y="86"/>
                    </a:lnTo>
                    <a:lnTo>
                      <a:pt x="31" y="106"/>
                    </a:lnTo>
                    <a:lnTo>
                      <a:pt x="23" y="116"/>
                    </a:lnTo>
                    <a:lnTo>
                      <a:pt x="10" y="123"/>
                    </a:lnTo>
                    <a:lnTo>
                      <a:pt x="0" y="130"/>
                    </a:lnTo>
                    <a:lnTo>
                      <a:pt x="19" y="127"/>
                    </a:lnTo>
                    <a:lnTo>
                      <a:pt x="30" y="124"/>
                    </a:lnTo>
                    <a:lnTo>
                      <a:pt x="43" y="117"/>
                    </a:lnTo>
                    <a:lnTo>
                      <a:pt x="50" y="99"/>
                    </a:lnTo>
                    <a:lnTo>
                      <a:pt x="58" y="74"/>
                    </a:lnTo>
                    <a:lnTo>
                      <a:pt x="63" y="52"/>
                    </a:lnTo>
                    <a:lnTo>
                      <a:pt x="68" y="43"/>
                    </a:lnTo>
                    <a:lnTo>
                      <a:pt x="78" y="34"/>
                    </a:lnTo>
                    <a:lnTo>
                      <a:pt x="90" y="33"/>
                    </a:lnTo>
                    <a:lnTo>
                      <a:pt x="98" y="33"/>
                    </a:lnTo>
                    <a:lnTo>
                      <a:pt x="104" y="33"/>
                    </a:lnTo>
                    <a:lnTo>
                      <a:pt x="113" y="31"/>
                    </a:lnTo>
                    <a:lnTo>
                      <a:pt x="118" y="28"/>
                    </a:lnTo>
                    <a:lnTo>
                      <a:pt x="122" y="20"/>
                    </a:lnTo>
                    <a:lnTo>
                      <a:pt x="121" y="9"/>
                    </a:lnTo>
                    <a:lnTo>
                      <a:pt x="115" y="4"/>
                    </a:lnTo>
                    <a:lnTo>
                      <a:pt x="103" y="0"/>
                    </a:lnTo>
                    <a:lnTo>
                      <a:pt x="89" y="1"/>
                    </a:lnTo>
                  </a:path>
                </a:pathLst>
              </a:custGeom>
              <a:solidFill>
                <a:srgbClr val="BF7F1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58">
                <a:extLst>
                  <a:ext uri="{FF2B5EF4-FFF2-40B4-BE49-F238E27FC236}">
                    <a16:creationId xmlns:a16="http://schemas.microsoft.com/office/drawing/2014/main" id="{FCECB47A-23FB-A8AD-409A-A35CE6A3B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2540"/>
                <a:ext cx="159" cy="151"/>
              </a:xfrm>
              <a:custGeom>
                <a:avLst/>
                <a:gdLst>
                  <a:gd name="T0" fmla="*/ 39 w 159"/>
                  <a:gd name="T1" fmla="*/ 0 h 151"/>
                  <a:gd name="T2" fmla="*/ 45 w 159"/>
                  <a:gd name="T3" fmla="*/ 7 h 151"/>
                  <a:gd name="T4" fmla="*/ 51 w 159"/>
                  <a:gd name="T5" fmla="*/ 12 h 151"/>
                  <a:gd name="T6" fmla="*/ 55 w 159"/>
                  <a:gd name="T7" fmla="*/ 17 h 151"/>
                  <a:gd name="T8" fmla="*/ 57 w 159"/>
                  <a:gd name="T9" fmla="*/ 21 h 151"/>
                  <a:gd name="T10" fmla="*/ 60 w 159"/>
                  <a:gd name="T11" fmla="*/ 28 h 151"/>
                  <a:gd name="T12" fmla="*/ 60 w 159"/>
                  <a:gd name="T13" fmla="*/ 32 h 151"/>
                  <a:gd name="T14" fmla="*/ 61 w 159"/>
                  <a:gd name="T15" fmla="*/ 37 h 151"/>
                  <a:gd name="T16" fmla="*/ 61 w 159"/>
                  <a:gd name="T17" fmla="*/ 40 h 151"/>
                  <a:gd name="T18" fmla="*/ 64 w 159"/>
                  <a:gd name="T19" fmla="*/ 44 h 151"/>
                  <a:gd name="T20" fmla="*/ 70 w 159"/>
                  <a:gd name="T21" fmla="*/ 46 h 151"/>
                  <a:gd name="T22" fmla="*/ 77 w 159"/>
                  <a:gd name="T23" fmla="*/ 43 h 151"/>
                  <a:gd name="T24" fmla="*/ 85 w 159"/>
                  <a:gd name="T25" fmla="*/ 39 h 151"/>
                  <a:gd name="T26" fmla="*/ 91 w 159"/>
                  <a:gd name="T27" fmla="*/ 33 h 151"/>
                  <a:gd name="T28" fmla="*/ 96 w 159"/>
                  <a:gd name="T29" fmla="*/ 26 h 151"/>
                  <a:gd name="T30" fmla="*/ 102 w 159"/>
                  <a:gd name="T31" fmla="*/ 19 h 151"/>
                  <a:gd name="T32" fmla="*/ 109 w 159"/>
                  <a:gd name="T33" fmla="*/ 16 h 151"/>
                  <a:gd name="T34" fmla="*/ 116 w 159"/>
                  <a:gd name="T35" fmla="*/ 13 h 151"/>
                  <a:gd name="T36" fmla="*/ 126 w 159"/>
                  <a:gd name="T37" fmla="*/ 14 h 151"/>
                  <a:gd name="T38" fmla="*/ 135 w 159"/>
                  <a:gd name="T39" fmla="*/ 16 h 151"/>
                  <a:gd name="T40" fmla="*/ 144 w 159"/>
                  <a:gd name="T41" fmla="*/ 21 h 151"/>
                  <a:gd name="T42" fmla="*/ 149 w 159"/>
                  <a:gd name="T43" fmla="*/ 28 h 151"/>
                  <a:gd name="T44" fmla="*/ 152 w 159"/>
                  <a:gd name="T45" fmla="*/ 32 h 151"/>
                  <a:gd name="T46" fmla="*/ 156 w 159"/>
                  <a:gd name="T47" fmla="*/ 41 h 151"/>
                  <a:gd name="T48" fmla="*/ 157 w 159"/>
                  <a:gd name="T49" fmla="*/ 50 h 151"/>
                  <a:gd name="T50" fmla="*/ 158 w 159"/>
                  <a:gd name="T51" fmla="*/ 58 h 151"/>
                  <a:gd name="T52" fmla="*/ 158 w 159"/>
                  <a:gd name="T53" fmla="*/ 66 h 151"/>
                  <a:gd name="T54" fmla="*/ 146 w 159"/>
                  <a:gd name="T55" fmla="*/ 77 h 151"/>
                  <a:gd name="T56" fmla="*/ 124 w 159"/>
                  <a:gd name="T57" fmla="*/ 90 h 151"/>
                  <a:gd name="T58" fmla="*/ 112 w 159"/>
                  <a:gd name="T59" fmla="*/ 103 h 151"/>
                  <a:gd name="T60" fmla="*/ 104 w 159"/>
                  <a:gd name="T61" fmla="*/ 122 h 151"/>
                  <a:gd name="T62" fmla="*/ 99 w 159"/>
                  <a:gd name="T63" fmla="*/ 140 h 151"/>
                  <a:gd name="T64" fmla="*/ 94 w 159"/>
                  <a:gd name="T65" fmla="*/ 146 h 151"/>
                  <a:gd name="T66" fmla="*/ 87 w 159"/>
                  <a:gd name="T67" fmla="*/ 147 h 151"/>
                  <a:gd name="T68" fmla="*/ 76 w 159"/>
                  <a:gd name="T69" fmla="*/ 141 h 151"/>
                  <a:gd name="T70" fmla="*/ 69 w 159"/>
                  <a:gd name="T71" fmla="*/ 132 h 151"/>
                  <a:gd name="T72" fmla="*/ 64 w 159"/>
                  <a:gd name="T73" fmla="*/ 133 h 151"/>
                  <a:gd name="T74" fmla="*/ 57 w 159"/>
                  <a:gd name="T75" fmla="*/ 141 h 151"/>
                  <a:gd name="T76" fmla="*/ 51 w 159"/>
                  <a:gd name="T77" fmla="*/ 148 h 151"/>
                  <a:gd name="T78" fmla="*/ 44 w 159"/>
                  <a:gd name="T79" fmla="*/ 150 h 151"/>
                  <a:gd name="T80" fmla="*/ 39 w 159"/>
                  <a:gd name="T81" fmla="*/ 150 h 151"/>
                  <a:gd name="T82" fmla="*/ 32 w 159"/>
                  <a:gd name="T83" fmla="*/ 146 h 151"/>
                  <a:gd name="T84" fmla="*/ 29 w 159"/>
                  <a:gd name="T85" fmla="*/ 138 h 151"/>
                  <a:gd name="T86" fmla="*/ 20 w 159"/>
                  <a:gd name="T87" fmla="*/ 138 h 151"/>
                  <a:gd name="T88" fmla="*/ 12 w 159"/>
                  <a:gd name="T89" fmla="*/ 138 h 151"/>
                  <a:gd name="T90" fmla="*/ 7 w 159"/>
                  <a:gd name="T91" fmla="*/ 134 h 151"/>
                  <a:gd name="T92" fmla="*/ 3 w 159"/>
                  <a:gd name="T93" fmla="*/ 130 h 151"/>
                  <a:gd name="T94" fmla="*/ 1 w 159"/>
                  <a:gd name="T95" fmla="*/ 123 h 151"/>
                  <a:gd name="T96" fmla="*/ 0 w 159"/>
                  <a:gd name="T97" fmla="*/ 116 h 151"/>
                  <a:gd name="T98" fmla="*/ 2 w 159"/>
                  <a:gd name="T99" fmla="*/ 110 h 151"/>
                  <a:gd name="T100" fmla="*/ 4 w 159"/>
                  <a:gd name="T101" fmla="*/ 106 h 151"/>
                  <a:gd name="T102" fmla="*/ 9 w 159"/>
                  <a:gd name="T103" fmla="*/ 100 h 151"/>
                  <a:gd name="T104" fmla="*/ 12 w 159"/>
                  <a:gd name="T105" fmla="*/ 91 h 151"/>
                  <a:gd name="T106" fmla="*/ 13 w 159"/>
                  <a:gd name="T107" fmla="*/ 86 h 151"/>
                  <a:gd name="T108" fmla="*/ 14 w 159"/>
                  <a:gd name="T109" fmla="*/ 78 h 151"/>
                  <a:gd name="T110" fmla="*/ 14 w 159"/>
                  <a:gd name="T111" fmla="*/ 70 h 151"/>
                  <a:gd name="T112" fmla="*/ 12 w 159"/>
                  <a:gd name="T113" fmla="*/ 61 h 151"/>
                  <a:gd name="T114" fmla="*/ 6 w 159"/>
                  <a:gd name="T115" fmla="*/ 56 h 151"/>
                  <a:gd name="T116" fmla="*/ 3 w 159"/>
                  <a:gd name="T117" fmla="*/ 46 h 151"/>
                  <a:gd name="T118" fmla="*/ 6 w 159"/>
                  <a:gd name="T119" fmla="*/ 34 h 151"/>
                  <a:gd name="T120" fmla="*/ 19 w 159"/>
                  <a:gd name="T121" fmla="*/ 19 h 151"/>
                  <a:gd name="T122" fmla="*/ 39 w 159"/>
                  <a:gd name="T12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9" h="151">
                    <a:moveTo>
                      <a:pt x="39" y="0"/>
                    </a:moveTo>
                    <a:lnTo>
                      <a:pt x="45" y="7"/>
                    </a:lnTo>
                    <a:lnTo>
                      <a:pt x="51" y="12"/>
                    </a:lnTo>
                    <a:lnTo>
                      <a:pt x="55" y="17"/>
                    </a:lnTo>
                    <a:lnTo>
                      <a:pt x="57" y="21"/>
                    </a:lnTo>
                    <a:lnTo>
                      <a:pt x="60" y="28"/>
                    </a:lnTo>
                    <a:lnTo>
                      <a:pt x="60" y="32"/>
                    </a:lnTo>
                    <a:lnTo>
                      <a:pt x="61" y="37"/>
                    </a:lnTo>
                    <a:lnTo>
                      <a:pt x="61" y="40"/>
                    </a:lnTo>
                    <a:lnTo>
                      <a:pt x="64" y="44"/>
                    </a:lnTo>
                    <a:lnTo>
                      <a:pt x="70" y="46"/>
                    </a:lnTo>
                    <a:lnTo>
                      <a:pt x="77" y="43"/>
                    </a:lnTo>
                    <a:lnTo>
                      <a:pt x="85" y="39"/>
                    </a:lnTo>
                    <a:lnTo>
                      <a:pt x="91" y="33"/>
                    </a:lnTo>
                    <a:lnTo>
                      <a:pt x="96" y="26"/>
                    </a:lnTo>
                    <a:lnTo>
                      <a:pt x="102" y="19"/>
                    </a:lnTo>
                    <a:lnTo>
                      <a:pt x="109" y="16"/>
                    </a:lnTo>
                    <a:lnTo>
                      <a:pt x="116" y="13"/>
                    </a:lnTo>
                    <a:lnTo>
                      <a:pt x="126" y="14"/>
                    </a:lnTo>
                    <a:lnTo>
                      <a:pt x="135" y="16"/>
                    </a:lnTo>
                    <a:lnTo>
                      <a:pt x="144" y="21"/>
                    </a:lnTo>
                    <a:lnTo>
                      <a:pt x="149" y="28"/>
                    </a:lnTo>
                    <a:lnTo>
                      <a:pt x="152" y="32"/>
                    </a:lnTo>
                    <a:lnTo>
                      <a:pt x="156" y="41"/>
                    </a:lnTo>
                    <a:lnTo>
                      <a:pt x="157" y="50"/>
                    </a:lnTo>
                    <a:lnTo>
                      <a:pt x="158" y="58"/>
                    </a:lnTo>
                    <a:lnTo>
                      <a:pt x="158" y="66"/>
                    </a:lnTo>
                    <a:lnTo>
                      <a:pt x="146" y="77"/>
                    </a:lnTo>
                    <a:lnTo>
                      <a:pt x="124" y="90"/>
                    </a:lnTo>
                    <a:lnTo>
                      <a:pt x="112" y="103"/>
                    </a:lnTo>
                    <a:lnTo>
                      <a:pt x="104" y="122"/>
                    </a:lnTo>
                    <a:lnTo>
                      <a:pt x="99" y="140"/>
                    </a:lnTo>
                    <a:lnTo>
                      <a:pt x="94" y="146"/>
                    </a:lnTo>
                    <a:lnTo>
                      <a:pt x="87" y="147"/>
                    </a:lnTo>
                    <a:lnTo>
                      <a:pt x="76" y="141"/>
                    </a:lnTo>
                    <a:lnTo>
                      <a:pt x="69" y="132"/>
                    </a:lnTo>
                    <a:lnTo>
                      <a:pt x="64" y="133"/>
                    </a:lnTo>
                    <a:lnTo>
                      <a:pt x="57" y="141"/>
                    </a:lnTo>
                    <a:lnTo>
                      <a:pt x="51" y="148"/>
                    </a:lnTo>
                    <a:lnTo>
                      <a:pt x="44" y="150"/>
                    </a:lnTo>
                    <a:lnTo>
                      <a:pt x="39" y="150"/>
                    </a:lnTo>
                    <a:lnTo>
                      <a:pt x="32" y="146"/>
                    </a:lnTo>
                    <a:lnTo>
                      <a:pt x="29" y="138"/>
                    </a:lnTo>
                    <a:lnTo>
                      <a:pt x="20" y="138"/>
                    </a:lnTo>
                    <a:lnTo>
                      <a:pt x="12" y="138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3"/>
                    </a:lnTo>
                    <a:lnTo>
                      <a:pt x="0" y="116"/>
                    </a:lnTo>
                    <a:lnTo>
                      <a:pt x="2" y="110"/>
                    </a:lnTo>
                    <a:lnTo>
                      <a:pt x="4" y="106"/>
                    </a:lnTo>
                    <a:lnTo>
                      <a:pt x="9" y="100"/>
                    </a:lnTo>
                    <a:lnTo>
                      <a:pt x="12" y="91"/>
                    </a:lnTo>
                    <a:lnTo>
                      <a:pt x="13" y="86"/>
                    </a:lnTo>
                    <a:lnTo>
                      <a:pt x="14" y="78"/>
                    </a:lnTo>
                    <a:lnTo>
                      <a:pt x="14" y="70"/>
                    </a:lnTo>
                    <a:lnTo>
                      <a:pt x="12" y="61"/>
                    </a:lnTo>
                    <a:lnTo>
                      <a:pt x="6" y="56"/>
                    </a:lnTo>
                    <a:lnTo>
                      <a:pt x="3" y="46"/>
                    </a:lnTo>
                    <a:lnTo>
                      <a:pt x="6" y="34"/>
                    </a:lnTo>
                    <a:lnTo>
                      <a:pt x="19" y="19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BF7F1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59">
                <a:extLst>
                  <a:ext uri="{FF2B5EF4-FFF2-40B4-BE49-F238E27FC236}">
                    <a16:creationId xmlns:a16="http://schemas.microsoft.com/office/drawing/2014/main" id="{D2F4BC75-CEE8-3EBE-799C-9039D4305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" y="2583"/>
                <a:ext cx="19" cy="27"/>
              </a:xfrm>
              <a:custGeom>
                <a:avLst/>
                <a:gdLst>
                  <a:gd name="T0" fmla="*/ 0 w 19"/>
                  <a:gd name="T1" fmla="*/ 0 h 27"/>
                  <a:gd name="T2" fmla="*/ 8 w 19"/>
                  <a:gd name="T3" fmla="*/ 1 h 27"/>
                  <a:gd name="T4" fmla="*/ 13 w 19"/>
                  <a:gd name="T5" fmla="*/ 4 h 27"/>
                  <a:gd name="T6" fmla="*/ 18 w 19"/>
                  <a:gd name="T7" fmla="*/ 9 h 27"/>
                  <a:gd name="T8" fmla="*/ 18 w 19"/>
                  <a:gd name="T9" fmla="*/ 12 h 27"/>
                  <a:gd name="T10" fmla="*/ 18 w 19"/>
                  <a:gd name="T11" fmla="*/ 16 h 27"/>
                  <a:gd name="T12" fmla="*/ 15 w 19"/>
                  <a:gd name="T13" fmla="*/ 21 h 27"/>
                  <a:gd name="T14" fmla="*/ 3 w 19"/>
                  <a:gd name="T15" fmla="*/ 26 h 27"/>
                  <a:gd name="T16" fmla="*/ 10 w 19"/>
                  <a:gd name="T17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7">
                    <a:moveTo>
                      <a:pt x="0" y="0"/>
                    </a:moveTo>
                    <a:lnTo>
                      <a:pt x="8" y="1"/>
                    </a:lnTo>
                    <a:lnTo>
                      <a:pt x="13" y="4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5" y="21"/>
                    </a:lnTo>
                    <a:lnTo>
                      <a:pt x="3" y="26"/>
                    </a:lnTo>
                    <a:lnTo>
                      <a:pt x="10" y="22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60">
                <a:extLst>
                  <a:ext uri="{FF2B5EF4-FFF2-40B4-BE49-F238E27FC236}">
                    <a16:creationId xmlns:a16="http://schemas.microsoft.com/office/drawing/2014/main" id="{EFD0FB6F-98DB-4D9E-3F18-6B22A7BD2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2597"/>
                <a:ext cx="97" cy="78"/>
              </a:xfrm>
              <a:custGeom>
                <a:avLst/>
                <a:gdLst>
                  <a:gd name="T0" fmla="*/ 0 w 97"/>
                  <a:gd name="T1" fmla="*/ 77 h 78"/>
                  <a:gd name="T2" fmla="*/ 9 w 97"/>
                  <a:gd name="T3" fmla="*/ 73 h 78"/>
                  <a:gd name="T4" fmla="*/ 16 w 97"/>
                  <a:gd name="T5" fmla="*/ 66 h 78"/>
                  <a:gd name="T6" fmla="*/ 21 w 97"/>
                  <a:gd name="T7" fmla="*/ 59 h 78"/>
                  <a:gd name="T8" fmla="*/ 32 w 97"/>
                  <a:gd name="T9" fmla="*/ 50 h 78"/>
                  <a:gd name="T10" fmla="*/ 39 w 97"/>
                  <a:gd name="T11" fmla="*/ 46 h 78"/>
                  <a:gd name="T12" fmla="*/ 47 w 97"/>
                  <a:gd name="T13" fmla="*/ 42 h 78"/>
                  <a:gd name="T14" fmla="*/ 56 w 97"/>
                  <a:gd name="T15" fmla="*/ 36 h 78"/>
                  <a:gd name="T16" fmla="*/ 63 w 97"/>
                  <a:gd name="T17" fmla="*/ 26 h 78"/>
                  <a:gd name="T18" fmla="*/ 69 w 97"/>
                  <a:gd name="T19" fmla="*/ 15 h 78"/>
                  <a:gd name="T20" fmla="*/ 73 w 97"/>
                  <a:gd name="T21" fmla="*/ 9 h 78"/>
                  <a:gd name="T22" fmla="*/ 81 w 97"/>
                  <a:gd name="T23" fmla="*/ 4 h 78"/>
                  <a:gd name="T24" fmla="*/ 92 w 97"/>
                  <a:gd name="T25" fmla="*/ 1 h 78"/>
                  <a:gd name="T26" fmla="*/ 96 w 97"/>
                  <a:gd name="T2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78">
                    <a:moveTo>
                      <a:pt x="0" y="77"/>
                    </a:moveTo>
                    <a:lnTo>
                      <a:pt x="9" y="73"/>
                    </a:lnTo>
                    <a:lnTo>
                      <a:pt x="16" y="66"/>
                    </a:lnTo>
                    <a:lnTo>
                      <a:pt x="21" y="59"/>
                    </a:lnTo>
                    <a:lnTo>
                      <a:pt x="32" y="50"/>
                    </a:lnTo>
                    <a:lnTo>
                      <a:pt x="39" y="46"/>
                    </a:lnTo>
                    <a:lnTo>
                      <a:pt x="47" y="42"/>
                    </a:lnTo>
                    <a:lnTo>
                      <a:pt x="56" y="36"/>
                    </a:lnTo>
                    <a:lnTo>
                      <a:pt x="63" y="26"/>
                    </a:lnTo>
                    <a:lnTo>
                      <a:pt x="69" y="15"/>
                    </a:lnTo>
                    <a:lnTo>
                      <a:pt x="73" y="9"/>
                    </a:lnTo>
                    <a:lnTo>
                      <a:pt x="81" y="4"/>
                    </a:lnTo>
                    <a:lnTo>
                      <a:pt x="92" y="1"/>
                    </a:lnTo>
                    <a:lnTo>
                      <a:pt x="96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61">
                <a:extLst>
                  <a:ext uri="{FF2B5EF4-FFF2-40B4-BE49-F238E27FC236}">
                    <a16:creationId xmlns:a16="http://schemas.microsoft.com/office/drawing/2014/main" id="{4FDF9AAD-42C3-594E-58CE-C829345EA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652"/>
                <a:ext cx="19" cy="19"/>
              </a:xfrm>
              <a:custGeom>
                <a:avLst/>
                <a:gdLst>
                  <a:gd name="T0" fmla="*/ 0 w 19"/>
                  <a:gd name="T1" fmla="*/ 18 h 19"/>
                  <a:gd name="T2" fmla="*/ 2 w 19"/>
                  <a:gd name="T3" fmla="*/ 14 h 19"/>
                  <a:gd name="T4" fmla="*/ 4 w 19"/>
                  <a:gd name="T5" fmla="*/ 10 h 19"/>
                  <a:gd name="T6" fmla="*/ 8 w 19"/>
                  <a:gd name="T7" fmla="*/ 7 h 19"/>
                  <a:gd name="T8" fmla="*/ 12 w 19"/>
                  <a:gd name="T9" fmla="*/ 6 h 19"/>
                  <a:gd name="T10" fmla="*/ 16 w 19"/>
                  <a:gd name="T11" fmla="*/ 4 h 19"/>
                  <a:gd name="T12" fmla="*/ 18 w 19"/>
                  <a:gd name="T13" fmla="*/ 1 h 19"/>
                  <a:gd name="T14" fmla="*/ 18 w 1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9">
                    <a:moveTo>
                      <a:pt x="0" y="18"/>
                    </a:moveTo>
                    <a:lnTo>
                      <a:pt x="2" y="14"/>
                    </a:lnTo>
                    <a:lnTo>
                      <a:pt x="4" y="10"/>
                    </a:lnTo>
                    <a:lnTo>
                      <a:pt x="8" y="7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18" y="1"/>
                    </a:lnTo>
                    <a:lnTo>
                      <a:pt x="18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62">
                <a:extLst>
                  <a:ext uri="{FF2B5EF4-FFF2-40B4-BE49-F238E27FC236}">
                    <a16:creationId xmlns:a16="http://schemas.microsoft.com/office/drawing/2014/main" id="{EC3053BF-E2CA-6BBD-B91E-8E1C78490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138"/>
                <a:ext cx="89" cy="219"/>
              </a:xfrm>
              <a:custGeom>
                <a:avLst/>
                <a:gdLst>
                  <a:gd name="T0" fmla="*/ 2 w 89"/>
                  <a:gd name="T1" fmla="*/ 0 h 219"/>
                  <a:gd name="T2" fmla="*/ 2 w 89"/>
                  <a:gd name="T3" fmla="*/ 22 h 219"/>
                  <a:gd name="T4" fmla="*/ 0 w 89"/>
                  <a:gd name="T5" fmla="*/ 48 h 219"/>
                  <a:gd name="T6" fmla="*/ 3 w 89"/>
                  <a:gd name="T7" fmla="*/ 77 h 219"/>
                  <a:gd name="T8" fmla="*/ 8 w 89"/>
                  <a:gd name="T9" fmla="*/ 104 h 219"/>
                  <a:gd name="T10" fmla="*/ 18 w 89"/>
                  <a:gd name="T11" fmla="*/ 129 h 219"/>
                  <a:gd name="T12" fmla="*/ 29 w 89"/>
                  <a:gd name="T13" fmla="*/ 153 h 219"/>
                  <a:gd name="T14" fmla="*/ 47 w 89"/>
                  <a:gd name="T15" fmla="*/ 174 h 219"/>
                  <a:gd name="T16" fmla="*/ 66 w 89"/>
                  <a:gd name="T17" fmla="*/ 198 h 219"/>
                  <a:gd name="T18" fmla="*/ 82 w 89"/>
                  <a:gd name="T19" fmla="*/ 218 h 219"/>
                  <a:gd name="T20" fmla="*/ 86 w 89"/>
                  <a:gd name="T21" fmla="*/ 194 h 219"/>
                  <a:gd name="T22" fmla="*/ 88 w 89"/>
                  <a:gd name="T23" fmla="*/ 158 h 219"/>
                  <a:gd name="T24" fmla="*/ 84 w 89"/>
                  <a:gd name="T25" fmla="*/ 133 h 219"/>
                  <a:gd name="T26" fmla="*/ 74 w 89"/>
                  <a:gd name="T27" fmla="*/ 103 h 219"/>
                  <a:gd name="T28" fmla="*/ 60 w 89"/>
                  <a:gd name="T29" fmla="*/ 72 h 219"/>
                  <a:gd name="T30" fmla="*/ 41 w 89"/>
                  <a:gd name="T31" fmla="*/ 43 h 219"/>
                  <a:gd name="T32" fmla="*/ 26 w 89"/>
                  <a:gd name="T33" fmla="*/ 23 h 219"/>
                  <a:gd name="T34" fmla="*/ 2 w 89"/>
                  <a:gd name="T3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" h="219">
                    <a:moveTo>
                      <a:pt x="2" y="0"/>
                    </a:moveTo>
                    <a:lnTo>
                      <a:pt x="2" y="22"/>
                    </a:lnTo>
                    <a:lnTo>
                      <a:pt x="0" y="48"/>
                    </a:lnTo>
                    <a:lnTo>
                      <a:pt x="3" y="77"/>
                    </a:lnTo>
                    <a:lnTo>
                      <a:pt x="8" y="104"/>
                    </a:lnTo>
                    <a:lnTo>
                      <a:pt x="18" y="129"/>
                    </a:lnTo>
                    <a:lnTo>
                      <a:pt x="29" y="153"/>
                    </a:lnTo>
                    <a:lnTo>
                      <a:pt x="47" y="174"/>
                    </a:lnTo>
                    <a:lnTo>
                      <a:pt x="66" y="198"/>
                    </a:lnTo>
                    <a:lnTo>
                      <a:pt x="82" y="218"/>
                    </a:lnTo>
                    <a:lnTo>
                      <a:pt x="86" y="194"/>
                    </a:lnTo>
                    <a:lnTo>
                      <a:pt x="88" y="158"/>
                    </a:lnTo>
                    <a:lnTo>
                      <a:pt x="84" y="133"/>
                    </a:lnTo>
                    <a:lnTo>
                      <a:pt x="74" y="103"/>
                    </a:lnTo>
                    <a:lnTo>
                      <a:pt x="60" y="72"/>
                    </a:lnTo>
                    <a:lnTo>
                      <a:pt x="41" y="43"/>
                    </a:lnTo>
                    <a:lnTo>
                      <a:pt x="26" y="2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F7F5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63">
                <a:extLst>
                  <a:ext uri="{FF2B5EF4-FFF2-40B4-BE49-F238E27FC236}">
                    <a16:creationId xmlns:a16="http://schemas.microsoft.com/office/drawing/2014/main" id="{997D72B6-D828-44C1-1D3D-64C4CFCCC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355"/>
                <a:ext cx="81" cy="93"/>
              </a:xfrm>
              <a:custGeom>
                <a:avLst/>
                <a:gdLst>
                  <a:gd name="T0" fmla="*/ 19 w 81"/>
                  <a:gd name="T1" fmla="*/ 92 h 93"/>
                  <a:gd name="T2" fmla="*/ 0 w 81"/>
                  <a:gd name="T3" fmla="*/ 92 h 93"/>
                  <a:gd name="T4" fmla="*/ 22 w 81"/>
                  <a:gd name="T5" fmla="*/ 69 h 93"/>
                  <a:gd name="T6" fmla="*/ 3 w 81"/>
                  <a:gd name="T7" fmla="*/ 77 h 93"/>
                  <a:gd name="T8" fmla="*/ 31 w 81"/>
                  <a:gd name="T9" fmla="*/ 54 h 93"/>
                  <a:gd name="T10" fmla="*/ 7 w 81"/>
                  <a:gd name="T11" fmla="*/ 60 h 93"/>
                  <a:gd name="T12" fmla="*/ 38 w 81"/>
                  <a:gd name="T13" fmla="*/ 37 h 93"/>
                  <a:gd name="T14" fmla="*/ 6 w 81"/>
                  <a:gd name="T15" fmla="*/ 43 h 93"/>
                  <a:gd name="T16" fmla="*/ 18 w 81"/>
                  <a:gd name="T17" fmla="*/ 30 h 93"/>
                  <a:gd name="T18" fmla="*/ 31 w 81"/>
                  <a:gd name="T19" fmla="*/ 16 h 93"/>
                  <a:gd name="T20" fmla="*/ 48 w 81"/>
                  <a:gd name="T21" fmla="*/ 7 h 93"/>
                  <a:gd name="T22" fmla="*/ 70 w 81"/>
                  <a:gd name="T23" fmla="*/ 0 h 93"/>
                  <a:gd name="T24" fmla="*/ 80 w 81"/>
                  <a:gd name="T2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93">
                    <a:moveTo>
                      <a:pt x="19" y="92"/>
                    </a:moveTo>
                    <a:lnTo>
                      <a:pt x="0" y="92"/>
                    </a:lnTo>
                    <a:lnTo>
                      <a:pt x="22" y="69"/>
                    </a:lnTo>
                    <a:lnTo>
                      <a:pt x="3" y="77"/>
                    </a:lnTo>
                    <a:lnTo>
                      <a:pt x="31" y="54"/>
                    </a:lnTo>
                    <a:lnTo>
                      <a:pt x="7" y="60"/>
                    </a:lnTo>
                    <a:lnTo>
                      <a:pt x="38" y="37"/>
                    </a:lnTo>
                    <a:lnTo>
                      <a:pt x="6" y="43"/>
                    </a:lnTo>
                    <a:lnTo>
                      <a:pt x="18" y="30"/>
                    </a:lnTo>
                    <a:lnTo>
                      <a:pt x="31" y="16"/>
                    </a:lnTo>
                    <a:lnTo>
                      <a:pt x="48" y="7"/>
                    </a:lnTo>
                    <a:lnTo>
                      <a:pt x="70" y="0"/>
                    </a:lnTo>
                    <a:lnTo>
                      <a:pt x="80" y="0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64">
                <a:extLst>
                  <a:ext uri="{FF2B5EF4-FFF2-40B4-BE49-F238E27FC236}">
                    <a16:creationId xmlns:a16="http://schemas.microsoft.com/office/drawing/2014/main" id="{78F60A80-BBAE-7760-B33E-1819A7547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" y="2332"/>
                <a:ext cx="344" cy="247"/>
              </a:xfrm>
              <a:custGeom>
                <a:avLst/>
                <a:gdLst>
                  <a:gd name="T0" fmla="*/ 0 w 344"/>
                  <a:gd name="T1" fmla="*/ 9 h 247"/>
                  <a:gd name="T2" fmla="*/ 19 w 344"/>
                  <a:gd name="T3" fmla="*/ 1 h 247"/>
                  <a:gd name="T4" fmla="*/ 32 w 344"/>
                  <a:gd name="T5" fmla="*/ 0 h 247"/>
                  <a:gd name="T6" fmla="*/ 50 w 344"/>
                  <a:gd name="T7" fmla="*/ 4 h 247"/>
                  <a:gd name="T8" fmla="*/ 56 w 344"/>
                  <a:gd name="T9" fmla="*/ 12 h 247"/>
                  <a:gd name="T10" fmla="*/ 41 w 344"/>
                  <a:gd name="T11" fmla="*/ 15 h 247"/>
                  <a:gd name="T12" fmla="*/ 25 w 344"/>
                  <a:gd name="T13" fmla="*/ 26 h 247"/>
                  <a:gd name="T14" fmla="*/ 59 w 344"/>
                  <a:gd name="T15" fmla="*/ 18 h 247"/>
                  <a:gd name="T16" fmla="*/ 82 w 344"/>
                  <a:gd name="T17" fmla="*/ 14 h 247"/>
                  <a:gd name="T18" fmla="*/ 63 w 344"/>
                  <a:gd name="T19" fmla="*/ 29 h 247"/>
                  <a:gd name="T20" fmla="*/ 92 w 344"/>
                  <a:gd name="T21" fmla="*/ 22 h 247"/>
                  <a:gd name="T22" fmla="*/ 110 w 344"/>
                  <a:gd name="T23" fmla="*/ 22 h 247"/>
                  <a:gd name="T24" fmla="*/ 91 w 344"/>
                  <a:gd name="T25" fmla="*/ 32 h 247"/>
                  <a:gd name="T26" fmla="*/ 84 w 344"/>
                  <a:gd name="T27" fmla="*/ 39 h 247"/>
                  <a:gd name="T28" fmla="*/ 117 w 344"/>
                  <a:gd name="T29" fmla="*/ 34 h 247"/>
                  <a:gd name="T30" fmla="*/ 132 w 344"/>
                  <a:gd name="T31" fmla="*/ 34 h 247"/>
                  <a:gd name="T32" fmla="*/ 115 w 344"/>
                  <a:gd name="T33" fmla="*/ 45 h 247"/>
                  <a:gd name="T34" fmla="*/ 112 w 344"/>
                  <a:gd name="T35" fmla="*/ 50 h 247"/>
                  <a:gd name="T36" fmla="*/ 153 w 344"/>
                  <a:gd name="T37" fmla="*/ 47 h 247"/>
                  <a:gd name="T38" fmla="*/ 142 w 344"/>
                  <a:gd name="T39" fmla="*/ 58 h 247"/>
                  <a:gd name="T40" fmla="*/ 175 w 344"/>
                  <a:gd name="T41" fmla="*/ 65 h 247"/>
                  <a:gd name="T42" fmla="*/ 189 w 344"/>
                  <a:gd name="T43" fmla="*/ 73 h 247"/>
                  <a:gd name="T44" fmla="*/ 167 w 344"/>
                  <a:gd name="T45" fmla="*/ 73 h 247"/>
                  <a:gd name="T46" fmla="*/ 198 w 344"/>
                  <a:gd name="T47" fmla="*/ 87 h 247"/>
                  <a:gd name="T48" fmla="*/ 211 w 344"/>
                  <a:gd name="T49" fmla="*/ 101 h 247"/>
                  <a:gd name="T50" fmla="*/ 194 w 344"/>
                  <a:gd name="T51" fmla="*/ 99 h 247"/>
                  <a:gd name="T52" fmla="*/ 179 w 344"/>
                  <a:gd name="T53" fmla="*/ 96 h 247"/>
                  <a:gd name="T54" fmla="*/ 218 w 344"/>
                  <a:gd name="T55" fmla="*/ 118 h 247"/>
                  <a:gd name="T56" fmla="*/ 233 w 344"/>
                  <a:gd name="T57" fmla="*/ 130 h 247"/>
                  <a:gd name="T58" fmla="*/ 206 w 344"/>
                  <a:gd name="T59" fmla="*/ 126 h 247"/>
                  <a:gd name="T60" fmla="*/ 200 w 344"/>
                  <a:gd name="T61" fmla="*/ 128 h 247"/>
                  <a:gd name="T62" fmla="*/ 191 w 344"/>
                  <a:gd name="T63" fmla="*/ 128 h 247"/>
                  <a:gd name="T64" fmla="*/ 241 w 344"/>
                  <a:gd name="T65" fmla="*/ 143 h 247"/>
                  <a:gd name="T66" fmla="*/ 254 w 344"/>
                  <a:gd name="T67" fmla="*/ 151 h 247"/>
                  <a:gd name="T68" fmla="*/ 229 w 344"/>
                  <a:gd name="T69" fmla="*/ 149 h 247"/>
                  <a:gd name="T70" fmla="*/ 210 w 344"/>
                  <a:gd name="T71" fmla="*/ 152 h 247"/>
                  <a:gd name="T72" fmla="*/ 200 w 344"/>
                  <a:gd name="T73" fmla="*/ 158 h 247"/>
                  <a:gd name="T74" fmla="*/ 241 w 344"/>
                  <a:gd name="T75" fmla="*/ 162 h 247"/>
                  <a:gd name="T76" fmla="*/ 260 w 344"/>
                  <a:gd name="T77" fmla="*/ 167 h 247"/>
                  <a:gd name="T78" fmla="*/ 274 w 344"/>
                  <a:gd name="T79" fmla="*/ 172 h 247"/>
                  <a:gd name="T80" fmla="*/ 257 w 344"/>
                  <a:gd name="T81" fmla="*/ 182 h 247"/>
                  <a:gd name="T82" fmla="*/ 251 w 344"/>
                  <a:gd name="T83" fmla="*/ 186 h 247"/>
                  <a:gd name="T84" fmla="*/ 288 w 344"/>
                  <a:gd name="T85" fmla="*/ 192 h 247"/>
                  <a:gd name="T86" fmla="*/ 298 w 344"/>
                  <a:gd name="T87" fmla="*/ 196 h 247"/>
                  <a:gd name="T88" fmla="*/ 287 w 344"/>
                  <a:gd name="T89" fmla="*/ 201 h 247"/>
                  <a:gd name="T90" fmla="*/ 285 w 344"/>
                  <a:gd name="T91" fmla="*/ 205 h 247"/>
                  <a:gd name="T92" fmla="*/ 306 w 344"/>
                  <a:gd name="T93" fmla="*/ 213 h 247"/>
                  <a:gd name="T94" fmla="*/ 325 w 344"/>
                  <a:gd name="T95" fmla="*/ 218 h 247"/>
                  <a:gd name="T96" fmla="*/ 313 w 344"/>
                  <a:gd name="T97" fmla="*/ 224 h 247"/>
                  <a:gd name="T98" fmla="*/ 339 w 344"/>
                  <a:gd name="T99" fmla="*/ 240 h 247"/>
                  <a:gd name="T100" fmla="*/ 343 w 344"/>
                  <a:gd name="T101" fmla="*/ 24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" h="247">
                    <a:moveTo>
                      <a:pt x="0" y="9"/>
                    </a:moveTo>
                    <a:lnTo>
                      <a:pt x="19" y="1"/>
                    </a:lnTo>
                    <a:lnTo>
                      <a:pt x="32" y="0"/>
                    </a:lnTo>
                    <a:lnTo>
                      <a:pt x="50" y="4"/>
                    </a:lnTo>
                    <a:lnTo>
                      <a:pt x="56" y="12"/>
                    </a:lnTo>
                    <a:lnTo>
                      <a:pt x="41" y="15"/>
                    </a:lnTo>
                    <a:lnTo>
                      <a:pt x="25" y="26"/>
                    </a:lnTo>
                    <a:lnTo>
                      <a:pt x="59" y="18"/>
                    </a:lnTo>
                    <a:lnTo>
                      <a:pt x="82" y="14"/>
                    </a:lnTo>
                    <a:lnTo>
                      <a:pt x="63" y="29"/>
                    </a:lnTo>
                    <a:lnTo>
                      <a:pt x="92" y="22"/>
                    </a:lnTo>
                    <a:lnTo>
                      <a:pt x="110" y="22"/>
                    </a:lnTo>
                    <a:lnTo>
                      <a:pt x="91" y="32"/>
                    </a:lnTo>
                    <a:lnTo>
                      <a:pt x="84" y="39"/>
                    </a:lnTo>
                    <a:lnTo>
                      <a:pt x="117" y="34"/>
                    </a:lnTo>
                    <a:lnTo>
                      <a:pt x="132" y="34"/>
                    </a:lnTo>
                    <a:lnTo>
                      <a:pt x="115" y="45"/>
                    </a:lnTo>
                    <a:lnTo>
                      <a:pt x="112" y="50"/>
                    </a:lnTo>
                    <a:lnTo>
                      <a:pt x="153" y="47"/>
                    </a:lnTo>
                    <a:lnTo>
                      <a:pt x="142" y="58"/>
                    </a:lnTo>
                    <a:lnTo>
                      <a:pt x="175" y="65"/>
                    </a:lnTo>
                    <a:lnTo>
                      <a:pt x="189" y="73"/>
                    </a:lnTo>
                    <a:lnTo>
                      <a:pt x="167" y="73"/>
                    </a:lnTo>
                    <a:lnTo>
                      <a:pt x="198" y="87"/>
                    </a:lnTo>
                    <a:lnTo>
                      <a:pt x="211" y="101"/>
                    </a:lnTo>
                    <a:lnTo>
                      <a:pt x="194" y="99"/>
                    </a:lnTo>
                    <a:lnTo>
                      <a:pt x="179" y="96"/>
                    </a:lnTo>
                    <a:lnTo>
                      <a:pt x="218" y="118"/>
                    </a:lnTo>
                    <a:lnTo>
                      <a:pt x="233" y="130"/>
                    </a:lnTo>
                    <a:lnTo>
                      <a:pt x="206" y="126"/>
                    </a:lnTo>
                    <a:lnTo>
                      <a:pt x="200" y="128"/>
                    </a:lnTo>
                    <a:lnTo>
                      <a:pt x="191" y="128"/>
                    </a:lnTo>
                    <a:lnTo>
                      <a:pt x="241" y="143"/>
                    </a:lnTo>
                    <a:lnTo>
                      <a:pt x="254" y="151"/>
                    </a:lnTo>
                    <a:lnTo>
                      <a:pt x="229" y="149"/>
                    </a:lnTo>
                    <a:lnTo>
                      <a:pt x="210" y="152"/>
                    </a:lnTo>
                    <a:lnTo>
                      <a:pt x="200" y="158"/>
                    </a:lnTo>
                    <a:lnTo>
                      <a:pt x="241" y="162"/>
                    </a:lnTo>
                    <a:lnTo>
                      <a:pt x="260" y="167"/>
                    </a:lnTo>
                    <a:lnTo>
                      <a:pt x="274" y="172"/>
                    </a:lnTo>
                    <a:lnTo>
                      <a:pt x="257" y="182"/>
                    </a:lnTo>
                    <a:lnTo>
                      <a:pt x="251" y="186"/>
                    </a:lnTo>
                    <a:lnTo>
                      <a:pt x="288" y="192"/>
                    </a:lnTo>
                    <a:lnTo>
                      <a:pt x="298" y="196"/>
                    </a:lnTo>
                    <a:lnTo>
                      <a:pt x="287" y="201"/>
                    </a:lnTo>
                    <a:lnTo>
                      <a:pt x="285" y="205"/>
                    </a:lnTo>
                    <a:lnTo>
                      <a:pt x="306" y="213"/>
                    </a:lnTo>
                    <a:lnTo>
                      <a:pt x="325" y="218"/>
                    </a:lnTo>
                    <a:lnTo>
                      <a:pt x="313" y="224"/>
                    </a:lnTo>
                    <a:lnTo>
                      <a:pt x="339" y="240"/>
                    </a:lnTo>
                    <a:lnTo>
                      <a:pt x="343" y="246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9" name="Group 65">
                <a:extLst>
                  <a:ext uri="{FF2B5EF4-FFF2-40B4-BE49-F238E27FC236}">
                    <a16:creationId xmlns:a16="http://schemas.microsoft.com/office/drawing/2014/main" id="{99B20806-9BD3-F076-28E0-B89DA049AA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2" y="2414"/>
                <a:ext cx="57" cy="98"/>
                <a:chOff x="3522" y="2414"/>
                <a:chExt cx="57" cy="98"/>
              </a:xfrm>
            </p:grpSpPr>
            <p:sp>
              <p:nvSpPr>
                <p:cNvPr id="28" name="Freeform 66">
                  <a:extLst>
                    <a:ext uri="{FF2B5EF4-FFF2-40B4-BE49-F238E27FC236}">
                      <a16:creationId xmlns:a16="http://schemas.microsoft.com/office/drawing/2014/main" id="{7988063D-EA1E-ABD3-17CB-1995043F90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2" y="2414"/>
                  <a:ext cx="57" cy="98"/>
                </a:xfrm>
                <a:custGeom>
                  <a:avLst/>
                  <a:gdLst>
                    <a:gd name="T0" fmla="*/ 52 w 57"/>
                    <a:gd name="T1" fmla="*/ 0 h 98"/>
                    <a:gd name="T2" fmla="*/ 41 w 57"/>
                    <a:gd name="T3" fmla="*/ 2 h 98"/>
                    <a:gd name="T4" fmla="*/ 30 w 57"/>
                    <a:gd name="T5" fmla="*/ 10 h 98"/>
                    <a:gd name="T6" fmla="*/ 21 w 57"/>
                    <a:gd name="T7" fmla="*/ 21 h 98"/>
                    <a:gd name="T8" fmla="*/ 16 w 57"/>
                    <a:gd name="T9" fmla="*/ 30 h 98"/>
                    <a:gd name="T10" fmla="*/ 7 w 57"/>
                    <a:gd name="T11" fmla="*/ 61 h 98"/>
                    <a:gd name="T12" fmla="*/ 1 w 57"/>
                    <a:gd name="T13" fmla="*/ 80 h 98"/>
                    <a:gd name="T14" fmla="*/ 0 w 57"/>
                    <a:gd name="T15" fmla="*/ 93 h 98"/>
                    <a:gd name="T16" fmla="*/ 2 w 57"/>
                    <a:gd name="T17" fmla="*/ 97 h 98"/>
                    <a:gd name="T18" fmla="*/ 15 w 57"/>
                    <a:gd name="T19" fmla="*/ 97 h 98"/>
                    <a:gd name="T20" fmla="*/ 37 w 57"/>
                    <a:gd name="T21" fmla="*/ 97 h 98"/>
                    <a:gd name="T22" fmla="*/ 46 w 57"/>
                    <a:gd name="T23" fmla="*/ 95 h 98"/>
                    <a:gd name="T24" fmla="*/ 48 w 57"/>
                    <a:gd name="T25" fmla="*/ 83 h 98"/>
                    <a:gd name="T26" fmla="*/ 47 w 57"/>
                    <a:gd name="T27" fmla="*/ 68 h 98"/>
                    <a:gd name="T28" fmla="*/ 46 w 57"/>
                    <a:gd name="T29" fmla="*/ 49 h 98"/>
                    <a:gd name="T30" fmla="*/ 48 w 57"/>
                    <a:gd name="T31" fmla="*/ 32 h 98"/>
                    <a:gd name="T32" fmla="*/ 52 w 57"/>
                    <a:gd name="T33" fmla="*/ 19 h 98"/>
                    <a:gd name="T34" fmla="*/ 56 w 57"/>
                    <a:gd name="T35" fmla="*/ 6 h 98"/>
                    <a:gd name="T36" fmla="*/ 52 w 57"/>
                    <a:gd name="T3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98">
                      <a:moveTo>
                        <a:pt x="52" y="0"/>
                      </a:moveTo>
                      <a:lnTo>
                        <a:pt x="41" y="2"/>
                      </a:lnTo>
                      <a:lnTo>
                        <a:pt x="30" y="10"/>
                      </a:lnTo>
                      <a:lnTo>
                        <a:pt x="21" y="21"/>
                      </a:lnTo>
                      <a:lnTo>
                        <a:pt x="16" y="30"/>
                      </a:lnTo>
                      <a:lnTo>
                        <a:pt x="7" y="61"/>
                      </a:lnTo>
                      <a:lnTo>
                        <a:pt x="1" y="80"/>
                      </a:lnTo>
                      <a:lnTo>
                        <a:pt x="0" y="93"/>
                      </a:lnTo>
                      <a:lnTo>
                        <a:pt x="2" y="97"/>
                      </a:lnTo>
                      <a:lnTo>
                        <a:pt x="15" y="97"/>
                      </a:lnTo>
                      <a:lnTo>
                        <a:pt x="37" y="97"/>
                      </a:lnTo>
                      <a:lnTo>
                        <a:pt x="46" y="95"/>
                      </a:lnTo>
                      <a:lnTo>
                        <a:pt x="48" y="83"/>
                      </a:lnTo>
                      <a:lnTo>
                        <a:pt x="47" y="68"/>
                      </a:lnTo>
                      <a:lnTo>
                        <a:pt x="46" y="49"/>
                      </a:lnTo>
                      <a:lnTo>
                        <a:pt x="48" y="32"/>
                      </a:lnTo>
                      <a:lnTo>
                        <a:pt x="52" y="19"/>
                      </a:lnTo>
                      <a:lnTo>
                        <a:pt x="56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FFFFF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9" name="Group 67">
                  <a:extLst>
                    <a:ext uri="{FF2B5EF4-FFF2-40B4-BE49-F238E27FC236}">
                      <a16:creationId xmlns:a16="http://schemas.microsoft.com/office/drawing/2014/main" id="{64FE31EE-0778-B8B2-89D0-8A2AA9EEFF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3" y="2475"/>
                  <a:ext cx="25" cy="27"/>
                  <a:chOff x="3523" y="2475"/>
                  <a:chExt cx="25" cy="27"/>
                </a:xfrm>
              </p:grpSpPr>
              <p:sp>
                <p:nvSpPr>
                  <p:cNvPr id="30" name="Oval 68">
                    <a:extLst>
                      <a:ext uri="{FF2B5EF4-FFF2-40B4-BE49-F238E27FC236}">
                        <a16:creationId xmlns:a16="http://schemas.microsoft.com/office/drawing/2014/main" id="{52A16F2E-731D-1D7B-D625-B04F361CBB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3" y="2475"/>
                    <a:ext cx="25" cy="2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699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Oval 69">
                    <a:extLst>
                      <a:ext uri="{FF2B5EF4-FFF2-40B4-BE49-F238E27FC236}">
                        <a16:creationId xmlns:a16="http://schemas.microsoft.com/office/drawing/2014/main" id="{3CA8A9F6-88C3-D6B5-6FF7-A17651192D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30" y="2483"/>
                    <a:ext cx="1" cy="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699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20" name="Freeform 70">
                <a:extLst>
                  <a:ext uri="{FF2B5EF4-FFF2-40B4-BE49-F238E27FC236}">
                    <a16:creationId xmlns:a16="http://schemas.microsoft.com/office/drawing/2014/main" id="{F095BF81-B9D6-EC70-ED87-B48060E0E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2599"/>
                <a:ext cx="45" cy="184"/>
              </a:xfrm>
              <a:custGeom>
                <a:avLst/>
                <a:gdLst>
                  <a:gd name="T0" fmla="*/ 37 w 45"/>
                  <a:gd name="T1" fmla="*/ 0 h 184"/>
                  <a:gd name="T2" fmla="*/ 23 w 45"/>
                  <a:gd name="T3" fmla="*/ 22 h 184"/>
                  <a:gd name="T4" fmla="*/ 14 w 45"/>
                  <a:gd name="T5" fmla="*/ 47 h 184"/>
                  <a:gd name="T6" fmla="*/ 5 w 45"/>
                  <a:gd name="T7" fmla="*/ 78 h 184"/>
                  <a:gd name="T8" fmla="*/ 1 w 45"/>
                  <a:gd name="T9" fmla="*/ 111 h 184"/>
                  <a:gd name="T10" fmla="*/ 0 w 45"/>
                  <a:gd name="T11" fmla="*/ 131 h 184"/>
                  <a:gd name="T12" fmla="*/ 0 w 45"/>
                  <a:gd name="T13" fmla="*/ 157 h 184"/>
                  <a:gd name="T14" fmla="*/ 2 w 45"/>
                  <a:gd name="T15" fmla="*/ 177 h 184"/>
                  <a:gd name="T16" fmla="*/ 6 w 45"/>
                  <a:gd name="T17" fmla="*/ 183 h 184"/>
                  <a:gd name="T18" fmla="*/ 13 w 45"/>
                  <a:gd name="T19" fmla="*/ 182 h 184"/>
                  <a:gd name="T20" fmla="*/ 13 w 45"/>
                  <a:gd name="T21" fmla="*/ 175 h 184"/>
                  <a:gd name="T22" fmla="*/ 12 w 45"/>
                  <a:gd name="T23" fmla="*/ 151 h 184"/>
                  <a:gd name="T24" fmla="*/ 14 w 45"/>
                  <a:gd name="T25" fmla="*/ 122 h 184"/>
                  <a:gd name="T26" fmla="*/ 17 w 45"/>
                  <a:gd name="T27" fmla="*/ 92 h 184"/>
                  <a:gd name="T28" fmla="*/ 22 w 45"/>
                  <a:gd name="T29" fmla="*/ 66 h 184"/>
                  <a:gd name="T30" fmla="*/ 27 w 45"/>
                  <a:gd name="T31" fmla="*/ 47 h 184"/>
                  <a:gd name="T32" fmla="*/ 35 w 45"/>
                  <a:gd name="T33" fmla="*/ 25 h 184"/>
                  <a:gd name="T34" fmla="*/ 44 w 45"/>
                  <a:gd name="T35" fmla="*/ 11 h 184"/>
                  <a:gd name="T36" fmla="*/ 42 w 45"/>
                  <a:gd name="T37" fmla="*/ 1 h 184"/>
                  <a:gd name="T38" fmla="*/ 37 w 45"/>
                  <a:gd name="T3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184">
                    <a:moveTo>
                      <a:pt x="37" y="0"/>
                    </a:moveTo>
                    <a:lnTo>
                      <a:pt x="23" y="22"/>
                    </a:lnTo>
                    <a:lnTo>
                      <a:pt x="14" y="47"/>
                    </a:lnTo>
                    <a:lnTo>
                      <a:pt x="5" y="78"/>
                    </a:lnTo>
                    <a:lnTo>
                      <a:pt x="1" y="111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6" y="183"/>
                    </a:lnTo>
                    <a:lnTo>
                      <a:pt x="13" y="182"/>
                    </a:lnTo>
                    <a:lnTo>
                      <a:pt x="13" y="175"/>
                    </a:lnTo>
                    <a:lnTo>
                      <a:pt x="12" y="151"/>
                    </a:lnTo>
                    <a:lnTo>
                      <a:pt x="14" y="122"/>
                    </a:lnTo>
                    <a:lnTo>
                      <a:pt x="17" y="92"/>
                    </a:lnTo>
                    <a:lnTo>
                      <a:pt x="22" y="66"/>
                    </a:lnTo>
                    <a:lnTo>
                      <a:pt x="27" y="47"/>
                    </a:lnTo>
                    <a:lnTo>
                      <a:pt x="35" y="25"/>
                    </a:lnTo>
                    <a:lnTo>
                      <a:pt x="44" y="11"/>
                    </a:lnTo>
                    <a:lnTo>
                      <a:pt x="42" y="1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3F1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699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71">
                <a:extLst>
                  <a:ext uri="{FF2B5EF4-FFF2-40B4-BE49-F238E27FC236}">
                    <a16:creationId xmlns:a16="http://schemas.microsoft.com/office/drawing/2014/main" id="{CC346E34-9CFA-A223-60D8-EAFA09C15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2442"/>
                <a:ext cx="89" cy="173"/>
              </a:xfrm>
              <a:custGeom>
                <a:avLst/>
                <a:gdLst>
                  <a:gd name="T0" fmla="*/ 0 w 89"/>
                  <a:gd name="T1" fmla="*/ 158 h 173"/>
                  <a:gd name="T2" fmla="*/ 20 w 89"/>
                  <a:gd name="T3" fmla="*/ 172 h 173"/>
                  <a:gd name="T4" fmla="*/ 23 w 89"/>
                  <a:gd name="T5" fmla="*/ 151 h 173"/>
                  <a:gd name="T6" fmla="*/ 36 w 89"/>
                  <a:gd name="T7" fmla="*/ 161 h 173"/>
                  <a:gd name="T8" fmla="*/ 32 w 89"/>
                  <a:gd name="T9" fmla="*/ 138 h 173"/>
                  <a:gd name="T10" fmla="*/ 47 w 89"/>
                  <a:gd name="T11" fmla="*/ 151 h 173"/>
                  <a:gd name="T12" fmla="*/ 49 w 89"/>
                  <a:gd name="T13" fmla="*/ 123 h 173"/>
                  <a:gd name="T14" fmla="*/ 66 w 89"/>
                  <a:gd name="T15" fmla="*/ 131 h 173"/>
                  <a:gd name="T16" fmla="*/ 55 w 89"/>
                  <a:gd name="T17" fmla="*/ 111 h 173"/>
                  <a:gd name="T18" fmla="*/ 76 w 89"/>
                  <a:gd name="T19" fmla="*/ 119 h 173"/>
                  <a:gd name="T20" fmla="*/ 70 w 89"/>
                  <a:gd name="T21" fmla="*/ 101 h 173"/>
                  <a:gd name="T22" fmla="*/ 87 w 89"/>
                  <a:gd name="T23" fmla="*/ 105 h 173"/>
                  <a:gd name="T24" fmla="*/ 76 w 89"/>
                  <a:gd name="T25" fmla="*/ 79 h 173"/>
                  <a:gd name="T26" fmla="*/ 88 w 89"/>
                  <a:gd name="T27" fmla="*/ 81 h 173"/>
                  <a:gd name="T28" fmla="*/ 67 w 89"/>
                  <a:gd name="T29" fmla="*/ 58 h 173"/>
                  <a:gd name="T30" fmla="*/ 80 w 89"/>
                  <a:gd name="T31" fmla="*/ 54 h 173"/>
                  <a:gd name="T32" fmla="*/ 65 w 89"/>
                  <a:gd name="T33" fmla="*/ 16 h 173"/>
                  <a:gd name="T34" fmla="*/ 66 w 89"/>
                  <a:gd name="T35" fmla="*/ 0 h 173"/>
                  <a:gd name="T36" fmla="*/ 88 w 89"/>
                  <a:gd name="T37" fmla="*/ 34 h 173"/>
                  <a:gd name="T38" fmla="*/ 82 w 89"/>
                  <a:gd name="T39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173">
                    <a:moveTo>
                      <a:pt x="0" y="158"/>
                    </a:moveTo>
                    <a:lnTo>
                      <a:pt x="20" y="172"/>
                    </a:lnTo>
                    <a:lnTo>
                      <a:pt x="23" y="151"/>
                    </a:lnTo>
                    <a:lnTo>
                      <a:pt x="36" y="161"/>
                    </a:lnTo>
                    <a:lnTo>
                      <a:pt x="32" y="138"/>
                    </a:lnTo>
                    <a:lnTo>
                      <a:pt x="47" y="151"/>
                    </a:lnTo>
                    <a:lnTo>
                      <a:pt x="49" y="123"/>
                    </a:lnTo>
                    <a:lnTo>
                      <a:pt x="66" y="131"/>
                    </a:lnTo>
                    <a:lnTo>
                      <a:pt x="55" y="111"/>
                    </a:lnTo>
                    <a:lnTo>
                      <a:pt x="76" y="119"/>
                    </a:lnTo>
                    <a:lnTo>
                      <a:pt x="70" y="101"/>
                    </a:lnTo>
                    <a:lnTo>
                      <a:pt x="87" y="105"/>
                    </a:lnTo>
                    <a:lnTo>
                      <a:pt x="76" y="79"/>
                    </a:lnTo>
                    <a:lnTo>
                      <a:pt x="88" y="81"/>
                    </a:lnTo>
                    <a:lnTo>
                      <a:pt x="67" y="58"/>
                    </a:lnTo>
                    <a:lnTo>
                      <a:pt x="80" y="54"/>
                    </a:lnTo>
                    <a:lnTo>
                      <a:pt x="65" y="16"/>
                    </a:lnTo>
                    <a:lnTo>
                      <a:pt x="66" y="0"/>
                    </a:lnTo>
                    <a:lnTo>
                      <a:pt x="88" y="34"/>
                    </a:lnTo>
                    <a:lnTo>
                      <a:pt x="82" y="1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2" name="Group 72">
                <a:extLst>
                  <a:ext uri="{FF2B5EF4-FFF2-40B4-BE49-F238E27FC236}">
                    <a16:creationId xmlns:a16="http://schemas.microsoft.com/office/drawing/2014/main" id="{AE7E51D7-C687-7AC4-7539-CA156E5467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5" y="2909"/>
                <a:ext cx="187" cy="491"/>
                <a:chOff x="4085" y="2909"/>
                <a:chExt cx="187" cy="491"/>
              </a:xfrm>
            </p:grpSpPr>
            <p:grpSp>
              <p:nvGrpSpPr>
                <p:cNvPr id="24" name="Group 73">
                  <a:extLst>
                    <a:ext uri="{FF2B5EF4-FFF2-40B4-BE49-F238E27FC236}">
                      <a16:creationId xmlns:a16="http://schemas.microsoft.com/office/drawing/2014/main" id="{76AF064D-8A84-FA72-6166-4AABFE8009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85" y="2964"/>
                  <a:ext cx="146" cy="436"/>
                  <a:chOff x="4085" y="2964"/>
                  <a:chExt cx="146" cy="436"/>
                </a:xfrm>
              </p:grpSpPr>
              <p:sp>
                <p:nvSpPr>
                  <p:cNvPr id="26" name="Freeform 74">
                    <a:extLst>
                      <a:ext uri="{FF2B5EF4-FFF2-40B4-BE49-F238E27FC236}">
                        <a16:creationId xmlns:a16="http://schemas.microsoft.com/office/drawing/2014/main" id="{BB9CC603-1861-492D-AF77-CC7710EEA7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5" y="2964"/>
                    <a:ext cx="136" cy="298"/>
                  </a:xfrm>
                  <a:custGeom>
                    <a:avLst/>
                    <a:gdLst>
                      <a:gd name="T0" fmla="*/ 66 w 136"/>
                      <a:gd name="T1" fmla="*/ 42 h 298"/>
                      <a:gd name="T2" fmla="*/ 82 w 136"/>
                      <a:gd name="T3" fmla="*/ 68 h 298"/>
                      <a:gd name="T4" fmla="*/ 93 w 136"/>
                      <a:gd name="T5" fmla="*/ 88 h 298"/>
                      <a:gd name="T6" fmla="*/ 100 w 136"/>
                      <a:gd name="T7" fmla="*/ 103 h 298"/>
                      <a:gd name="T8" fmla="*/ 103 w 136"/>
                      <a:gd name="T9" fmla="*/ 118 h 298"/>
                      <a:gd name="T10" fmla="*/ 104 w 136"/>
                      <a:gd name="T11" fmla="*/ 128 h 298"/>
                      <a:gd name="T12" fmla="*/ 102 w 136"/>
                      <a:gd name="T13" fmla="*/ 137 h 298"/>
                      <a:gd name="T14" fmla="*/ 97 w 136"/>
                      <a:gd name="T15" fmla="*/ 141 h 298"/>
                      <a:gd name="T16" fmla="*/ 76 w 136"/>
                      <a:gd name="T17" fmla="*/ 153 h 298"/>
                      <a:gd name="T18" fmla="*/ 59 w 136"/>
                      <a:gd name="T19" fmla="*/ 155 h 298"/>
                      <a:gd name="T20" fmla="*/ 43 w 136"/>
                      <a:gd name="T21" fmla="*/ 160 h 298"/>
                      <a:gd name="T22" fmla="*/ 20 w 136"/>
                      <a:gd name="T23" fmla="*/ 168 h 298"/>
                      <a:gd name="T24" fmla="*/ 7 w 136"/>
                      <a:gd name="T25" fmla="*/ 177 h 298"/>
                      <a:gd name="T26" fmla="*/ 1 w 136"/>
                      <a:gd name="T27" fmla="*/ 189 h 298"/>
                      <a:gd name="T28" fmla="*/ 0 w 136"/>
                      <a:gd name="T29" fmla="*/ 205 h 298"/>
                      <a:gd name="T30" fmla="*/ 2 w 136"/>
                      <a:gd name="T31" fmla="*/ 224 h 298"/>
                      <a:gd name="T32" fmla="*/ 13 w 136"/>
                      <a:gd name="T33" fmla="*/ 260 h 298"/>
                      <a:gd name="T34" fmla="*/ 21 w 136"/>
                      <a:gd name="T35" fmla="*/ 286 h 298"/>
                      <a:gd name="T36" fmla="*/ 29 w 136"/>
                      <a:gd name="T37" fmla="*/ 297 h 298"/>
                      <a:gd name="T38" fmla="*/ 58 w 136"/>
                      <a:gd name="T39" fmla="*/ 284 h 298"/>
                      <a:gd name="T40" fmla="*/ 39 w 136"/>
                      <a:gd name="T41" fmla="*/ 241 h 298"/>
                      <a:gd name="T42" fmla="*/ 32 w 136"/>
                      <a:gd name="T43" fmla="*/ 216 h 298"/>
                      <a:gd name="T44" fmla="*/ 35 w 136"/>
                      <a:gd name="T45" fmla="*/ 196 h 298"/>
                      <a:gd name="T46" fmla="*/ 47 w 136"/>
                      <a:gd name="T47" fmla="*/ 185 h 298"/>
                      <a:gd name="T48" fmla="*/ 69 w 136"/>
                      <a:gd name="T49" fmla="*/ 184 h 298"/>
                      <a:gd name="T50" fmla="*/ 98 w 136"/>
                      <a:gd name="T51" fmla="*/ 178 h 298"/>
                      <a:gd name="T52" fmla="*/ 120 w 136"/>
                      <a:gd name="T53" fmla="*/ 162 h 298"/>
                      <a:gd name="T54" fmla="*/ 130 w 136"/>
                      <a:gd name="T55" fmla="*/ 153 h 298"/>
                      <a:gd name="T56" fmla="*/ 134 w 136"/>
                      <a:gd name="T57" fmla="*/ 142 h 298"/>
                      <a:gd name="T58" fmla="*/ 135 w 136"/>
                      <a:gd name="T59" fmla="*/ 127 h 298"/>
                      <a:gd name="T60" fmla="*/ 134 w 136"/>
                      <a:gd name="T61" fmla="*/ 111 h 298"/>
                      <a:gd name="T62" fmla="*/ 120 w 136"/>
                      <a:gd name="T63" fmla="*/ 74 h 298"/>
                      <a:gd name="T64" fmla="*/ 104 w 136"/>
                      <a:gd name="T65" fmla="*/ 42 h 298"/>
                      <a:gd name="T66" fmla="*/ 90 w 136"/>
                      <a:gd name="T67" fmla="*/ 17 h 298"/>
                      <a:gd name="T68" fmla="*/ 78 w 136"/>
                      <a:gd name="T69" fmla="*/ 0 h 298"/>
                      <a:gd name="T70" fmla="*/ 66 w 136"/>
                      <a:gd name="T71" fmla="*/ 42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36" h="298">
                        <a:moveTo>
                          <a:pt x="66" y="42"/>
                        </a:moveTo>
                        <a:lnTo>
                          <a:pt x="82" y="68"/>
                        </a:lnTo>
                        <a:lnTo>
                          <a:pt x="93" y="88"/>
                        </a:lnTo>
                        <a:lnTo>
                          <a:pt x="100" y="103"/>
                        </a:lnTo>
                        <a:lnTo>
                          <a:pt x="103" y="118"/>
                        </a:lnTo>
                        <a:lnTo>
                          <a:pt x="104" y="128"/>
                        </a:lnTo>
                        <a:lnTo>
                          <a:pt x="102" y="137"/>
                        </a:lnTo>
                        <a:lnTo>
                          <a:pt x="97" y="141"/>
                        </a:lnTo>
                        <a:lnTo>
                          <a:pt x="76" y="153"/>
                        </a:lnTo>
                        <a:lnTo>
                          <a:pt x="59" y="155"/>
                        </a:lnTo>
                        <a:lnTo>
                          <a:pt x="43" y="160"/>
                        </a:lnTo>
                        <a:lnTo>
                          <a:pt x="20" y="168"/>
                        </a:lnTo>
                        <a:lnTo>
                          <a:pt x="7" y="177"/>
                        </a:lnTo>
                        <a:lnTo>
                          <a:pt x="1" y="189"/>
                        </a:lnTo>
                        <a:lnTo>
                          <a:pt x="0" y="205"/>
                        </a:lnTo>
                        <a:lnTo>
                          <a:pt x="2" y="224"/>
                        </a:lnTo>
                        <a:lnTo>
                          <a:pt x="13" y="260"/>
                        </a:lnTo>
                        <a:lnTo>
                          <a:pt x="21" y="286"/>
                        </a:lnTo>
                        <a:lnTo>
                          <a:pt x="29" y="297"/>
                        </a:lnTo>
                        <a:lnTo>
                          <a:pt x="58" y="284"/>
                        </a:lnTo>
                        <a:lnTo>
                          <a:pt x="39" y="241"/>
                        </a:lnTo>
                        <a:lnTo>
                          <a:pt x="32" y="216"/>
                        </a:lnTo>
                        <a:lnTo>
                          <a:pt x="35" y="196"/>
                        </a:lnTo>
                        <a:lnTo>
                          <a:pt x="47" y="185"/>
                        </a:lnTo>
                        <a:lnTo>
                          <a:pt x="69" y="184"/>
                        </a:lnTo>
                        <a:lnTo>
                          <a:pt x="98" y="178"/>
                        </a:lnTo>
                        <a:lnTo>
                          <a:pt x="120" y="162"/>
                        </a:lnTo>
                        <a:lnTo>
                          <a:pt x="130" y="153"/>
                        </a:lnTo>
                        <a:lnTo>
                          <a:pt x="134" y="142"/>
                        </a:lnTo>
                        <a:lnTo>
                          <a:pt x="135" y="127"/>
                        </a:lnTo>
                        <a:lnTo>
                          <a:pt x="134" y="111"/>
                        </a:lnTo>
                        <a:lnTo>
                          <a:pt x="120" y="74"/>
                        </a:lnTo>
                        <a:lnTo>
                          <a:pt x="104" y="42"/>
                        </a:lnTo>
                        <a:lnTo>
                          <a:pt x="90" y="17"/>
                        </a:lnTo>
                        <a:lnTo>
                          <a:pt x="78" y="0"/>
                        </a:lnTo>
                        <a:lnTo>
                          <a:pt x="66" y="42"/>
                        </a:lnTo>
                      </a:path>
                    </a:pathLst>
                  </a:custGeom>
                  <a:solidFill>
                    <a:srgbClr val="9F3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7" name="Freeform 75">
                    <a:extLst>
                      <a:ext uri="{FF2B5EF4-FFF2-40B4-BE49-F238E27FC236}">
                        <a16:creationId xmlns:a16="http://schemas.microsoft.com/office/drawing/2014/main" id="{BD65F9D9-34AF-2620-2DCC-095AD7AAC9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99" y="3241"/>
                    <a:ext cx="132" cy="159"/>
                  </a:xfrm>
                  <a:custGeom>
                    <a:avLst/>
                    <a:gdLst>
                      <a:gd name="T0" fmla="*/ 14 w 132"/>
                      <a:gd name="T1" fmla="*/ 5 h 159"/>
                      <a:gd name="T2" fmla="*/ 6 w 132"/>
                      <a:gd name="T3" fmla="*/ 13 h 159"/>
                      <a:gd name="T4" fmla="*/ 0 w 132"/>
                      <a:gd name="T5" fmla="*/ 22 h 159"/>
                      <a:gd name="T6" fmla="*/ 0 w 132"/>
                      <a:gd name="T7" fmla="*/ 34 h 159"/>
                      <a:gd name="T8" fmla="*/ 0 w 132"/>
                      <a:gd name="T9" fmla="*/ 45 h 159"/>
                      <a:gd name="T10" fmla="*/ 3 w 132"/>
                      <a:gd name="T11" fmla="*/ 58 h 159"/>
                      <a:gd name="T12" fmla="*/ 10 w 132"/>
                      <a:gd name="T13" fmla="*/ 71 h 159"/>
                      <a:gd name="T14" fmla="*/ 18 w 132"/>
                      <a:gd name="T15" fmla="*/ 79 h 159"/>
                      <a:gd name="T16" fmla="*/ 28 w 132"/>
                      <a:gd name="T17" fmla="*/ 85 h 159"/>
                      <a:gd name="T18" fmla="*/ 39 w 132"/>
                      <a:gd name="T19" fmla="*/ 87 h 159"/>
                      <a:gd name="T20" fmla="*/ 54 w 132"/>
                      <a:gd name="T21" fmla="*/ 87 h 159"/>
                      <a:gd name="T22" fmla="*/ 71 w 132"/>
                      <a:gd name="T23" fmla="*/ 92 h 159"/>
                      <a:gd name="T24" fmla="*/ 82 w 132"/>
                      <a:gd name="T25" fmla="*/ 97 h 159"/>
                      <a:gd name="T26" fmla="*/ 92 w 132"/>
                      <a:gd name="T27" fmla="*/ 104 h 159"/>
                      <a:gd name="T28" fmla="*/ 97 w 132"/>
                      <a:gd name="T29" fmla="*/ 119 h 159"/>
                      <a:gd name="T30" fmla="*/ 99 w 132"/>
                      <a:gd name="T31" fmla="*/ 140 h 159"/>
                      <a:gd name="T32" fmla="*/ 97 w 132"/>
                      <a:gd name="T33" fmla="*/ 158 h 159"/>
                      <a:gd name="T34" fmla="*/ 111 w 132"/>
                      <a:gd name="T35" fmla="*/ 148 h 159"/>
                      <a:gd name="T36" fmla="*/ 121 w 132"/>
                      <a:gd name="T37" fmla="*/ 135 h 159"/>
                      <a:gd name="T38" fmla="*/ 127 w 132"/>
                      <a:gd name="T39" fmla="*/ 127 h 159"/>
                      <a:gd name="T40" fmla="*/ 129 w 132"/>
                      <a:gd name="T41" fmla="*/ 116 h 159"/>
                      <a:gd name="T42" fmla="*/ 131 w 132"/>
                      <a:gd name="T43" fmla="*/ 103 h 159"/>
                      <a:gd name="T44" fmla="*/ 126 w 132"/>
                      <a:gd name="T45" fmla="*/ 88 h 159"/>
                      <a:gd name="T46" fmla="*/ 117 w 132"/>
                      <a:gd name="T47" fmla="*/ 70 h 159"/>
                      <a:gd name="T48" fmla="*/ 105 w 132"/>
                      <a:gd name="T49" fmla="*/ 55 h 159"/>
                      <a:gd name="T50" fmla="*/ 92 w 132"/>
                      <a:gd name="T51" fmla="*/ 41 h 159"/>
                      <a:gd name="T52" fmla="*/ 65 w 132"/>
                      <a:gd name="T53" fmla="*/ 19 h 159"/>
                      <a:gd name="T54" fmla="*/ 49 w 132"/>
                      <a:gd name="T55" fmla="*/ 6 h 159"/>
                      <a:gd name="T56" fmla="*/ 38 w 132"/>
                      <a:gd name="T57" fmla="*/ 0 h 159"/>
                      <a:gd name="T58" fmla="*/ 23 w 132"/>
                      <a:gd name="T59" fmla="*/ 0 h 159"/>
                      <a:gd name="T60" fmla="*/ 14 w 132"/>
                      <a:gd name="T61" fmla="*/ 5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32" h="159">
                        <a:moveTo>
                          <a:pt x="14" y="5"/>
                        </a:moveTo>
                        <a:lnTo>
                          <a:pt x="6" y="13"/>
                        </a:lnTo>
                        <a:lnTo>
                          <a:pt x="0" y="22"/>
                        </a:lnTo>
                        <a:lnTo>
                          <a:pt x="0" y="34"/>
                        </a:lnTo>
                        <a:lnTo>
                          <a:pt x="0" y="45"/>
                        </a:lnTo>
                        <a:lnTo>
                          <a:pt x="3" y="58"/>
                        </a:lnTo>
                        <a:lnTo>
                          <a:pt x="10" y="71"/>
                        </a:lnTo>
                        <a:lnTo>
                          <a:pt x="18" y="79"/>
                        </a:lnTo>
                        <a:lnTo>
                          <a:pt x="28" y="85"/>
                        </a:lnTo>
                        <a:lnTo>
                          <a:pt x="39" y="87"/>
                        </a:lnTo>
                        <a:lnTo>
                          <a:pt x="54" y="87"/>
                        </a:lnTo>
                        <a:lnTo>
                          <a:pt x="71" y="92"/>
                        </a:lnTo>
                        <a:lnTo>
                          <a:pt x="82" y="97"/>
                        </a:lnTo>
                        <a:lnTo>
                          <a:pt x="92" y="104"/>
                        </a:lnTo>
                        <a:lnTo>
                          <a:pt x="97" y="119"/>
                        </a:lnTo>
                        <a:lnTo>
                          <a:pt x="99" y="140"/>
                        </a:lnTo>
                        <a:lnTo>
                          <a:pt x="97" y="158"/>
                        </a:lnTo>
                        <a:lnTo>
                          <a:pt x="111" y="148"/>
                        </a:lnTo>
                        <a:lnTo>
                          <a:pt x="121" y="135"/>
                        </a:lnTo>
                        <a:lnTo>
                          <a:pt x="127" y="127"/>
                        </a:lnTo>
                        <a:lnTo>
                          <a:pt x="129" y="116"/>
                        </a:lnTo>
                        <a:lnTo>
                          <a:pt x="131" y="103"/>
                        </a:lnTo>
                        <a:lnTo>
                          <a:pt x="126" y="88"/>
                        </a:lnTo>
                        <a:lnTo>
                          <a:pt x="117" y="70"/>
                        </a:lnTo>
                        <a:lnTo>
                          <a:pt x="105" y="55"/>
                        </a:lnTo>
                        <a:lnTo>
                          <a:pt x="92" y="41"/>
                        </a:lnTo>
                        <a:lnTo>
                          <a:pt x="65" y="19"/>
                        </a:lnTo>
                        <a:lnTo>
                          <a:pt x="49" y="6"/>
                        </a:lnTo>
                        <a:lnTo>
                          <a:pt x="38" y="0"/>
                        </a:lnTo>
                        <a:lnTo>
                          <a:pt x="23" y="0"/>
                        </a:lnTo>
                        <a:lnTo>
                          <a:pt x="14" y="5"/>
                        </a:lnTo>
                      </a:path>
                    </a:pathLst>
                  </a:custGeom>
                  <a:solidFill>
                    <a:srgbClr val="3F1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" name="Freeform 76">
                  <a:extLst>
                    <a:ext uri="{FF2B5EF4-FFF2-40B4-BE49-F238E27FC236}">
                      <a16:creationId xmlns:a16="http://schemas.microsoft.com/office/drawing/2014/main" id="{22EE8BEE-51CB-18C6-D2B6-C069E1147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6" y="2909"/>
                  <a:ext cx="106" cy="84"/>
                </a:xfrm>
                <a:custGeom>
                  <a:avLst/>
                  <a:gdLst>
                    <a:gd name="T0" fmla="*/ 0 w 106"/>
                    <a:gd name="T1" fmla="*/ 83 h 84"/>
                    <a:gd name="T2" fmla="*/ 84 w 106"/>
                    <a:gd name="T3" fmla="*/ 0 h 84"/>
                    <a:gd name="T4" fmla="*/ 105 w 106"/>
                    <a:gd name="T5" fmla="*/ 29 h 84"/>
                    <a:gd name="T6" fmla="*/ 0 w 106"/>
                    <a:gd name="T7" fmla="*/ 8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4">
                      <a:moveTo>
                        <a:pt x="0" y="83"/>
                      </a:moveTo>
                      <a:lnTo>
                        <a:pt x="84" y="0"/>
                      </a:lnTo>
                      <a:lnTo>
                        <a:pt x="105" y="29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tx1"/>
                </a:solidFill>
                <a:ln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aphicFrame>
            <p:nvGraphicFramePr>
              <p:cNvPr id="23" name="Object 77">
                <a:hlinkClick r:id="" action="ppaction://ole?verb=0"/>
                <a:extLst>
                  <a:ext uri="{FF2B5EF4-FFF2-40B4-BE49-F238E27FC236}">
                    <a16:creationId xmlns:a16="http://schemas.microsoft.com/office/drawing/2014/main" id="{F01DCE8D-0F6E-6886-7485-52FB97F8437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343" y="2126"/>
              <a:ext cx="1049" cy="20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Microsoft ClipArt Gallery" r:id="rId2" imgW="1674720" imgH="3214440" progId="MS_ClipArt_Gallery">
                      <p:embed/>
                    </p:oleObj>
                  </mc:Choice>
                  <mc:Fallback>
                    <p:oleObj name="Microsoft ClipArt Gallery" r:id="rId2" imgW="1674720" imgH="3214440" progId="MS_ClipArt_Gallery">
                      <p:embed/>
                      <p:pic>
                        <p:nvPicPr>
                          <p:cNvPr id="1807437" name="Object 77">
                            <a:hlinkClick r:id="" action="ppaction://ole?verb=0"/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3" y="2126"/>
                            <a:ext cx="1049" cy="20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699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" name="Rectangle 78">
              <a:extLst>
                <a:ext uri="{FF2B5EF4-FFF2-40B4-BE49-F238E27FC236}">
                  <a16:creationId xmlns:a16="http://schemas.microsoft.com/office/drawing/2014/main" id="{1D969189-829D-B8EE-A925-92A21310F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" y="1074"/>
              <a:ext cx="11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endParaRPr lang="en-US" altLang="en-US" baseline="0" dirty="0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6FF7A6F-1904-5F45-548B-B9310AD63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63" y="2803483"/>
            <a:ext cx="2257744" cy="3311225"/>
          </a:xfrm>
          <a:prstGeom prst="rect">
            <a:avLst/>
          </a:prstGeom>
          <a:noFill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18F2856-E81C-DEFF-BFAE-4369D10EE4AE}"/>
              </a:ext>
            </a:extLst>
          </p:cNvPr>
          <p:cNvSpPr txBox="1"/>
          <p:nvPr/>
        </p:nvSpPr>
        <p:spPr>
          <a:xfrm>
            <a:off x="1735138" y="1807537"/>
            <a:ext cx="729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baseline="0" dirty="0"/>
              <a:t>Use best values for the last step</a:t>
            </a:r>
          </a:p>
        </p:txBody>
      </p:sp>
    </p:spTree>
    <p:extLst>
      <p:ext uri="{BB962C8B-B14F-4D97-AF65-F5344CB8AC3E}">
        <p14:creationId xmlns:p14="http://schemas.microsoft.com/office/powerpoint/2010/main" val="175025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AA6C-138C-8DCB-36AF-D35B6156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general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64576-0B27-1E61-3426-C45258F84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Predicted step &amp; residue</a:t>
                </a:r>
                <a:endParaRPr lang="en-US" dirty="0">
                  <a:effectLst/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sSubSup>
                            <m:sSubSupPr>
                              <m:ctrlPr>
                                <a:rPr lang="en-US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Unpredicted step, residue greed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	</a:t>
                </a:r>
              </a:p>
              <a:p>
                <a:r>
                  <a:rPr lang="en-US" dirty="0"/>
                  <a:t>General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64576-0B27-1E61-3426-C45258F84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9" t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3505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AA6C-138C-8DCB-36AF-D35B6156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</a:t>
            </a:r>
            <a:r>
              <a:rPr lang="en-US" i="1" dirty="0"/>
              <a:t>should</a:t>
            </a:r>
            <a:r>
              <a:rPr lang="en-US" dirty="0"/>
              <a:t> have 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64576-0B27-1E61-3426-C45258F84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16795"/>
                <a:ext cx="7772400" cy="4114800"/>
              </a:xfrm>
            </p:spPr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Predicted step, 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effectLst/>
                    <a:latin typeface="Cambria Math" panose="02040503050406030204" pitchFamily="18" charset="0"/>
                  </a:rPr>
                  <a:t> that minimizes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||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Unpredicted step</a:t>
                </a:r>
                <a:r>
                  <a:rPr lang="en-US" dirty="0">
                    <a:latin typeface="Cambria Math" panose="02040503050406030204" pitchFamily="18" charset="0"/>
                  </a:rPr>
                  <a:t> find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effectLst/>
                    <a:latin typeface="Cambria Math" panose="02040503050406030204" pitchFamily="18" charset="0"/>
                  </a:rPr>
                  <a:t> that minimizes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||</m:t>
                          </m:r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||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then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trust radius, use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||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then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′)/2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General form, bounded by size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64576-0B27-1E61-3426-C45258F84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16795"/>
                <a:ext cx="7772400" cy="4114800"/>
              </a:xfrm>
              <a:blipFill>
                <a:blip r:embed="rId2"/>
                <a:stretch>
                  <a:fillRect l="-1569" t="-2074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592DA21-D1D8-74EC-B151-46BEF689E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130" y="0"/>
            <a:ext cx="1176070" cy="17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83644-AA88-5C0F-4029-105E2CDA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additions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88CB7-7AF3-262E-383B-2E4FD68FE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really bad step, recalculate along direction and discard new point (don’t contaminate simplex gradients)</a:t>
            </a:r>
          </a:p>
          <a:p>
            <a:r>
              <a:rPr lang="en-US" dirty="0"/>
              <a:t>If a little bad, add to matrices &amp; recalculate</a:t>
            </a:r>
          </a:p>
          <a:p>
            <a:r>
              <a:rPr lang="en-US" dirty="0"/>
              <a:t>SVD inversion with regularization</a:t>
            </a:r>
          </a:p>
          <a:p>
            <a:r>
              <a:rPr lang="en-US" dirty="0"/>
              <a:t>Start conservative</a:t>
            </a:r>
          </a:p>
          <a:p>
            <a:r>
              <a:rPr lang="en-US" dirty="0"/>
              <a:t>No user parameters except a couple that they think work but don’t (they will fiddle)</a:t>
            </a:r>
          </a:p>
        </p:txBody>
      </p:sp>
    </p:spTree>
    <p:extLst>
      <p:ext uri="{BB962C8B-B14F-4D97-AF65-F5344CB8AC3E}">
        <p14:creationId xmlns:p14="http://schemas.microsoft.com/office/powerpoint/2010/main" val="4262370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4D766-B098-B20B-E53C-209B0E2A8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E8A91-8AEF-FFDC-2CA2-FA0225D0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087526"/>
            <a:ext cx="3886200" cy="4114800"/>
          </a:xfrm>
        </p:spPr>
        <p:txBody>
          <a:bodyPr/>
          <a:lstStyle/>
          <a:p>
            <a:r>
              <a:rPr lang="en-US" dirty="0"/>
              <a:t>Simple case, bulk MgO</a:t>
            </a:r>
          </a:p>
          <a:p>
            <a:r>
              <a:rPr lang="en-US" dirty="0"/>
              <a:t>Greed/Trust start low, then rapidly increase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1B7B3-A410-F59F-5F60-21562373B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292" y="2087526"/>
            <a:ext cx="4755292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31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F619-3319-B327-93C7-892C9E08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complex: atoms+density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F40DE-9BB3-77C2-09DF-66D24F0B7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670" y="1981200"/>
            <a:ext cx="3471530" cy="4114800"/>
          </a:xfrm>
        </p:spPr>
        <p:txBody>
          <a:bodyPr/>
          <a:lstStyle/>
          <a:p>
            <a:r>
              <a:rPr lang="en-US" dirty="0"/>
              <a:t>MSR1: Predictive</a:t>
            </a:r>
          </a:p>
          <a:p>
            <a:r>
              <a:rPr lang="en-US" dirty="0"/>
              <a:t>MSEC: </a:t>
            </a:r>
            <a:r>
              <a:rPr lang="el-GR" dirty="0"/>
              <a:t>λ</a:t>
            </a:r>
            <a:r>
              <a:rPr lang="en-US" dirty="0"/>
              <a:t>=0</a:t>
            </a:r>
          </a:p>
          <a:p>
            <a:r>
              <a:rPr lang="en-US" dirty="0"/>
              <a:t>MSGB: </a:t>
            </a:r>
            <a:r>
              <a:rPr lang="el-GR" dirty="0"/>
              <a:t>λ</a:t>
            </a:r>
            <a:r>
              <a:rPr lang="en-US" dirty="0"/>
              <a:t>=1</a:t>
            </a:r>
          </a:p>
          <a:p>
            <a:r>
              <a:rPr lang="en-US" dirty="0"/>
              <a:t>DIIS: </a:t>
            </a:r>
            <a:r>
              <a:rPr lang="el-GR" dirty="0"/>
              <a:t>λ</a:t>
            </a:r>
            <a:r>
              <a:rPr lang="en-US" dirty="0"/>
              <a:t>=0, different scaling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C3544-92E8-D0EB-16F8-FA5E9BBC2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61" y="2162151"/>
            <a:ext cx="4322439" cy="3596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376B68-7B6A-8998-C672-A7F52916BD87}"/>
              </a:ext>
            </a:extLst>
          </p:cNvPr>
          <p:cNvSpPr txBox="1"/>
          <p:nvPr/>
        </p:nvSpPr>
        <p:spPr>
          <a:xfrm>
            <a:off x="907680" y="5759103"/>
            <a:ext cx="4642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DIIS/MSEC don’t converge</a:t>
            </a:r>
          </a:p>
          <a:p>
            <a:r>
              <a:rPr lang="en-US" baseline="0" dirty="0"/>
              <a:t>MSGB is noisy (too greedy)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7BD6B0-45DC-03A4-697A-0671B4DDC504}"/>
                  </a:ext>
                </a:extLst>
              </p:cNvPr>
              <p:cNvSpPr txBox="1"/>
              <p:nvPr/>
            </p:nvSpPr>
            <p:spPr>
              <a:xfrm>
                <a:off x="1931923" y="1926115"/>
                <a:ext cx="1218514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baseline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𝐼𝑡𝑒𝑟𝑎𝑡𝑖𝑜𝑛</m:t>
                      </m:r>
                    </m:oMath>
                  </m:oMathPara>
                </a14:m>
                <a:endParaRPr lang="en-US" sz="1800" baseline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7BD6B0-45DC-03A4-697A-0671B4DDC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23" y="1926115"/>
                <a:ext cx="1218514" cy="372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B2E798-A2C3-E0DE-7291-CDA4D4A822DE}"/>
                  </a:ext>
                </a:extLst>
              </p:cNvPr>
              <p:cNvSpPr txBox="1"/>
              <p:nvPr/>
            </p:nvSpPr>
            <p:spPr>
              <a:xfrm>
                <a:off x="379961" y="5308455"/>
                <a:ext cx="1881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baseline="0" smtClean="0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sz="1800" b="0" i="1" baseline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800" b="0" i="1" baseline="0" smtClean="0">
                          <a:latin typeface="Cambria Math" panose="02040503050406030204" pitchFamily="18" charset="0"/>
                        </a:rPr>
                        <m:t>𝑎𝑡𝑜𝑚</m:t>
                      </m:r>
                    </m:oMath>
                  </m:oMathPara>
                </a14:m>
                <a:endParaRPr lang="en-US" sz="1800" baseline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B2E798-A2C3-E0DE-7291-CDA4D4A82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61" y="5308455"/>
                <a:ext cx="1881130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773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17FB-B950-EA7F-A70D-00ACE218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5B0E2-B242-333E-8145-38CD46E95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9935"/>
            <a:ext cx="380114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Ration of iterations to converge of predictive approach versus “best” (by search) of greed for 36 cases (</a:t>
            </a:r>
            <a:r>
              <a:rPr lang="en-US" dirty="0">
                <a:solidFill>
                  <a:schemeClr val="tx2"/>
                </a:solidFill>
              </a:rPr>
              <a:t>blue</a:t>
            </a:r>
            <a:r>
              <a:rPr lang="en-US" dirty="0"/>
              <a:t>), and 4 which never converged 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3EF0A-6E52-143E-8D7C-CBB40271C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940" y="1721992"/>
            <a:ext cx="4352921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19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0CA6-9F2F-0F40-EE97-F818D0E6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0B2F-5E75-66C1-080A-F73A648AB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detailed search can often find parameters as good – at the cost of doing 10 times or more as many calculations</a:t>
            </a:r>
          </a:p>
          <a:p>
            <a:r>
              <a:rPr lang="en-US" dirty="0"/>
              <a:t>It (and earlier versions) have survived the acid test – novice users</a:t>
            </a:r>
          </a:p>
          <a:p>
            <a:r>
              <a:rPr lang="en-US" dirty="0"/>
              <a:t>Follows the math</a:t>
            </a:r>
          </a:p>
          <a:p>
            <a:r>
              <a:rPr lang="en-US" dirty="0"/>
              <a:t>No rubber bands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B43EA-BC0F-190E-C0F5-DD6DB7143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014" y="4576704"/>
            <a:ext cx="3046449" cy="19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891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5808-DFA0-64A6-C349-EDF58862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unknowns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C0730B-55A8-2946-709C-0AFC45ADF7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right way to choose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L2, L1, </a:t>
                </a:r>
                <a:r>
                  <a:rPr lang="en-US" dirty="0" err="1"/>
                  <a:t>Kullback-Leibler</a:t>
                </a:r>
                <a:r>
                  <a:rPr lang="en-US" dirty="0"/>
                  <a:t> or other metrics?</a:t>
                </a:r>
              </a:p>
              <a:p>
                <a:r>
                  <a:rPr lang="en-US" dirty="0"/>
                  <a:t>Tensor methods?</a:t>
                </a:r>
              </a:p>
              <a:p>
                <a:r>
                  <a:rPr lang="en-US" dirty="0"/>
                  <a:t>Predictive approach in other DFT codes?</a:t>
                </a:r>
              </a:p>
              <a:p>
                <a:r>
                  <a:rPr lang="en-US" dirty="0"/>
                  <a:t>Can it be used for other acceleration tools?</a:t>
                </a:r>
              </a:p>
              <a:p>
                <a:r>
                  <a:rPr lang="en-US" dirty="0"/>
                  <a:t>Adaptive windowing in anger?</a:t>
                </a:r>
              </a:p>
              <a:p>
                <a:r>
                  <a:rPr lang="en-US" dirty="0"/>
                  <a:t>Are their Wolfe conditions?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C0730B-55A8-2946-709C-0AFC45ADF7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69" t="-207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8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3D7B-4208-8601-B97C-F6B6C368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4A671-0190-0D25-3932-90526E685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2897"/>
            <a:ext cx="7772400" cy="4114800"/>
          </a:xfrm>
        </p:spPr>
        <p:txBody>
          <a:bodyPr/>
          <a:lstStyle/>
          <a:p>
            <a:r>
              <a:rPr lang="en-US" dirty="0"/>
              <a:t>Wien2k, standard benchmark for DFT</a:t>
            </a:r>
          </a:p>
          <a:p>
            <a:r>
              <a:rPr lang="en-US" dirty="0"/>
              <a:t>Algorithms I will talk about are in code used by &gt; 3,000 groups around the world</a:t>
            </a:r>
          </a:p>
          <a:p>
            <a:r>
              <a:rPr lang="en-US" dirty="0"/>
              <a:t>Calculations that range from seconds to weeks on &gt; 128 cores</a:t>
            </a:r>
          </a:p>
          <a:p>
            <a:r>
              <a:rPr lang="en-US" dirty="0"/>
              <a:t>&gt;20,000 calculations, used in &gt; 1,000 refereed papers</a:t>
            </a:r>
          </a:p>
          <a:p>
            <a:r>
              <a:rPr lang="en-US" dirty="0"/>
              <a:t>Copied to three other codes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FAEA0-4ED0-712C-89CA-7E7EAE3E4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2" y="40371"/>
            <a:ext cx="1199306" cy="13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890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1D20-B828-E595-E53A-4D4CC835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Unknown Unknowns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74676-A9D1-FC77-AE08-067F8B7E9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3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7E11-CB1D-A8E6-AEEF-2999C37B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8527B-3119-9274-7EAF-2FD7522C4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Openmix project</a:t>
            </a:r>
          </a:p>
          <a:p>
            <a:r>
              <a:rPr lang="en-US" dirty="0"/>
              <a:t>Generate a code that can be used for </a:t>
            </a:r>
            <a:r>
              <a:rPr lang="en-US" i="1" dirty="0"/>
              <a:t>all</a:t>
            </a:r>
            <a:r>
              <a:rPr lang="en-US" dirty="0"/>
              <a:t> DFT variants, needs some interface for different codes</a:t>
            </a:r>
          </a:p>
          <a:p>
            <a:r>
              <a:rPr lang="en-US" dirty="0"/>
              <a:t>…extend to others….?</a:t>
            </a:r>
          </a:p>
          <a:p>
            <a:r>
              <a:rPr lang="en-US" dirty="0"/>
              <a:t>Let me know if you are interested</a:t>
            </a:r>
          </a:p>
          <a:p>
            <a:r>
              <a:rPr lang="en-US" dirty="0"/>
              <a:t>I can test other algorithms in Wien2k, or collaborate (I have </a:t>
            </a:r>
            <a:r>
              <a:rPr lang="en-US" dirty="0" err="1"/>
              <a:t>licence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2796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68275"/>
            <a:ext cx="7772400" cy="1470025"/>
          </a:xfrm>
        </p:spPr>
        <p:txBody>
          <a:bodyPr/>
          <a:lstStyle/>
          <a:p>
            <a:pPr algn="ctr"/>
            <a:r>
              <a:rPr lang="en-US" sz="4800" b="1" dirty="0"/>
              <a:t>Questions ?</a:t>
            </a:r>
            <a:endParaRPr lang="en-US" sz="4800" b="1" i="1" dirty="0"/>
          </a:p>
        </p:txBody>
      </p:sp>
      <p:sp>
        <p:nvSpPr>
          <p:cNvPr id="17" name="Subtitle 5"/>
          <p:cNvSpPr txBox="1">
            <a:spLocks/>
          </p:cNvSpPr>
          <p:nvPr/>
        </p:nvSpPr>
        <p:spPr bwMode="auto">
          <a:xfrm>
            <a:off x="1191419" y="2011362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000" i="1" kern="0" baseline="0" dirty="0"/>
              <a:t>It is through science that we prove, but through intuition that we discover.</a:t>
            </a:r>
            <a:br>
              <a:rPr lang="en-US" sz="3000" i="1" kern="0" baseline="0" dirty="0"/>
            </a:br>
            <a:r>
              <a:rPr lang="en-US" sz="3000" kern="0" baseline="0" dirty="0"/>
              <a:t>Jules H. Poincaré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6BD9AE-D26F-4FEB-D78F-31895356AED3}"/>
              </a:ext>
            </a:extLst>
          </p:cNvPr>
          <p:cNvSpPr txBox="1"/>
          <p:nvPr/>
        </p:nvSpPr>
        <p:spPr>
          <a:xfrm>
            <a:off x="279399" y="4030662"/>
            <a:ext cx="8676085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800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Marks, L.D. and D.R. Luke, </a:t>
            </a:r>
            <a:r>
              <a:rPr lang="en-US" sz="1800" i="1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Robust mixing for ab initio quantum mechanical calculations.</a:t>
            </a:r>
            <a:r>
              <a:rPr lang="en-US" sz="1800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Physical Review B, 2008. </a:t>
            </a:r>
            <a:r>
              <a:rPr lang="en-US" sz="1800" b="1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78</a:t>
            </a:r>
            <a:r>
              <a:rPr lang="en-US" sz="1800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(7): p. 075114-12  </a:t>
            </a:r>
            <a:r>
              <a:rPr lang="en-US" sz="1800" u="sng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http://doi.org/10.1103/PhysRevB.78.075114</a:t>
            </a:r>
            <a:r>
              <a:rPr lang="en-US" sz="1800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800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Marks, L.D., </a:t>
            </a:r>
            <a:r>
              <a:rPr lang="en-US" sz="1800" i="1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Fixed-Point Optimization of Atoms and Density in DFT.</a:t>
            </a:r>
            <a:r>
              <a:rPr lang="en-US" sz="1800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 Chem Theory </a:t>
            </a:r>
            <a:r>
              <a:rPr lang="en-US" sz="1800" kern="1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Comput</a:t>
            </a:r>
            <a:r>
              <a:rPr lang="en-US" sz="1800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2013. </a:t>
            </a:r>
            <a:r>
              <a:rPr lang="en-US" sz="1800" b="1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en-US" sz="1800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(6): p. 2786-800  </a:t>
            </a:r>
            <a:r>
              <a:rPr lang="en-US" sz="1800" u="sng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http://doi.org/10.1021/ct4001685</a:t>
            </a:r>
            <a:r>
              <a:rPr lang="en-US" sz="1800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R="0" indent="-457200">
              <a:spcBef>
                <a:spcPts val="0"/>
              </a:spcBef>
              <a:spcAft>
                <a:spcPts val="800"/>
              </a:spcAft>
            </a:pPr>
            <a:r>
              <a:rPr lang="en-US" sz="1800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Marks, L.D., </a:t>
            </a:r>
            <a:r>
              <a:rPr lang="en-US" sz="1800" i="1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Predictive Mixing for Density Functional Theory (and Other Fixed-Point Problems).</a:t>
            </a:r>
            <a:r>
              <a:rPr lang="en-US" sz="1800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 Chem Theory </a:t>
            </a:r>
            <a:r>
              <a:rPr lang="en-US" sz="1800" kern="1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Comput</a:t>
            </a:r>
            <a:r>
              <a:rPr lang="en-US" sz="1800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2021. </a:t>
            </a:r>
            <a:r>
              <a:rPr lang="en-US" sz="1800" b="1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</a:t>
            </a:r>
            <a:r>
              <a:rPr lang="en-US" sz="1800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(9): p. 5715-5732  </a:t>
            </a:r>
            <a:r>
              <a:rPr lang="en-US" sz="1800" u="sng" kern="1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http://doi.org/10.1021/acs.jctc.1c00630</a:t>
            </a:r>
            <a:r>
              <a:rPr lang="en-US" sz="1800" kern="100" baseline="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R="0" indent="-457200">
              <a:spcBef>
                <a:spcPts val="0"/>
              </a:spcBef>
              <a:spcAft>
                <a:spcPts val="800"/>
              </a:spcAft>
            </a:pPr>
            <a:r>
              <a:rPr lang="en-US" sz="1800" kern="100" baseline="0" dirty="0">
                <a:latin typeface="Calibri" panose="020F0502020204030204" pitchFamily="34" charset="0"/>
                <a:ea typeface="Calibri" panose="020F0502020204030204" pitchFamily="34" charset="0"/>
              </a:rPr>
              <a:t>Blaha, P., et al., </a:t>
            </a:r>
            <a:r>
              <a:rPr lang="en-US" sz="1800" i="1" kern="100" baseline="0" dirty="0">
                <a:latin typeface="Calibri" panose="020F0502020204030204" pitchFamily="34" charset="0"/>
                <a:ea typeface="Calibri" panose="020F0502020204030204" pitchFamily="34" charset="0"/>
              </a:rPr>
              <a:t>WIEN2k: An </a:t>
            </a:r>
            <a:r>
              <a:rPr lang="en-US" sz="1800" i="1" kern="100" baseline="0" dirty="0" err="1">
                <a:latin typeface="Calibri" panose="020F0502020204030204" pitchFamily="34" charset="0"/>
                <a:ea typeface="Calibri" panose="020F0502020204030204" pitchFamily="34" charset="0"/>
              </a:rPr>
              <a:t>APW+lo</a:t>
            </a:r>
            <a:r>
              <a:rPr lang="en-US" sz="1800" i="1" kern="100" baseline="0" dirty="0">
                <a:latin typeface="Calibri" panose="020F0502020204030204" pitchFamily="34" charset="0"/>
                <a:ea typeface="Calibri" panose="020F0502020204030204" pitchFamily="34" charset="0"/>
              </a:rPr>
              <a:t> program for calculating the properties of solids.</a:t>
            </a:r>
            <a:r>
              <a:rPr lang="en-US" sz="1800" kern="100" baseline="0" dirty="0">
                <a:latin typeface="Calibri" panose="020F0502020204030204" pitchFamily="34" charset="0"/>
                <a:ea typeface="Calibri" panose="020F0502020204030204" pitchFamily="34" charset="0"/>
              </a:rPr>
              <a:t> The Journal of Chemical Physics, 2020. </a:t>
            </a:r>
            <a:r>
              <a:rPr lang="en-US" sz="1800" b="1" kern="100" baseline="0" dirty="0">
                <a:latin typeface="Calibri" panose="020F0502020204030204" pitchFamily="34" charset="0"/>
                <a:ea typeface="Calibri" panose="020F0502020204030204" pitchFamily="34" charset="0"/>
              </a:rPr>
              <a:t>152</a:t>
            </a:r>
            <a:r>
              <a:rPr lang="en-US" sz="1800" kern="100" baseline="0" dirty="0">
                <a:latin typeface="Calibri" panose="020F0502020204030204" pitchFamily="34" charset="0"/>
                <a:ea typeface="Calibri" panose="020F0502020204030204" pitchFamily="34" charset="0"/>
              </a:rPr>
              <a:t>(7): p. 074101  </a:t>
            </a:r>
            <a:r>
              <a:rPr lang="en-US" sz="1800" u="sng" kern="100" baseline="0" dirty="0">
                <a:latin typeface="Calibri" panose="020F050202020403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http://doi.org/10.1063/1.5143061</a:t>
            </a:r>
            <a:endParaRPr lang="en-US" sz="1800" kern="100" baseline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D1F44-B392-F11B-98EC-C6A202520A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986335" cy="1441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046556-1642-BF8C-4705-C58D78751F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0015"/>
          <a:stretch/>
        </p:blipFill>
        <p:spPr>
          <a:xfrm>
            <a:off x="7369474" y="-20830"/>
            <a:ext cx="1784461" cy="14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7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C286-E4BE-F4EC-2D54-24BA3DB1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044E6-DE1A-CCDC-D920-4066A2307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2418"/>
            <a:ext cx="7772400" cy="4114800"/>
          </a:xfrm>
        </p:spPr>
        <p:txBody>
          <a:bodyPr/>
          <a:lstStyle/>
          <a:p>
            <a:r>
              <a:rPr lang="en-US" dirty="0"/>
              <a:t>What is (and is not) DFT</a:t>
            </a:r>
          </a:p>
          <a:p>
            <a:r>
              <a:rPr lang="en-US" dirty="0"/>
              <a:t>What is needed for the mixer (fixed-point solver)</a:t>
            </a:r>
          </a:p>
          <a:p>
            <a:r>
              <a:rPr lang="en-US" dirty="0"/>
              <a:t>How this has been approached (physics and pragmatism). Much that goes further than math literature (sorry).</a:t>
            </a:r>
          </a:p>
          <a:p>
            <a:r>
              <a:rPr lang="en-US" dirty="0"/>
              <a:t>Predictive approach</a:t>
            </a:r>
          </a:p>
          <a:p>
            <a:pPr marL="0" indent="0">
              <a:buNone/>
            </a:pPr>
            <a:r>
              <a:rPr lang="en-US" i="1" dirty="0"/>
              <a:t>Since I come from a different community, my approach is different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3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0FB4-4E4F-19F6-E155-1D1DE473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DFT?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32EE4-0F88-290E-D873-4BD9D8737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Density Functional Theory</a:t>
            </a:r>
          </a:p>
          <a:p>
            <a:pPr lvl="1"/>
            <a:r>
              <a:rPr lang="en-US" dirty="0"/>
              <a:t>Solve the quantum mechanics for tens to thousands of atoms</a:t>
            </a:r>
          </a:p>
          <a:p>
            <a:pPr lvl="1"/>
            <a:r>
              <a:rPr lang="en-US" dirty="0"/>
              <a:t>Fundamental to many areas of current chemistry, materials science </a:t>
            </a:r>
            <a:r>
              <a:rPr lang="en-US"/>
              <a:t>and physics</a:t>
            </a:r>
            <a:endParaRPr lang="en-US" dirty="0"/>
          </a:p>
          <a:p>
            <a:pPr lvl="1"/>
            <a:r>
              <a:rPr lang="en-US" dirty="0"/>
              <a:t>One of the major killer of electrons on supercomputers</a:t>
            </a:r>
          </a:p>
        </p:txBody>
      </p:sp>
    </p:spTree>
    <p:extLst>
      <p:ext uri="{BB962C8B-B14F-4D97-AF65-F5344CB8AC3E}">
        <p14:creationId xmlns:p14="http://schemas.microsoft.com/office/powerpoint/2010/main" val="309248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Point cycle</a:t>
            </a:r>
          </a:p>
        </p:txBody>
      </p:sp>
      <p:grpSp>
        <p:nvGrpSpPr>
          <p:cNvPr id="430093" name="Group 13"/>
          <p:cNvGrpSpPr>
            <a:grpSpLocks/>
          </p:cNvGrpSpPr>
          <p:nvPr/>
        </p:nvGrpSpPr>
        <p:grpSpPr bwMode="auto">
          <a:xfrm>
            <a:off x="271200" y="2280062"/>
            <a:ext cx="8279684" cy="3307938"/>
            <a:chOff x="501" y="2160"/>
            <a:chExt cx="5020" cy="1920"/>
          </a:xfrm>
        </p:grpSpPr>
        <p:sp>
          <p:nvSpPr>
            <p:cNvPr id="430094" name="AutoShape 14"/>
            <p:cNvSpPr>
              <a:spLocks noChangeArrowheads="1"/>
            </p:cNvSpPr>
            <p:nvPr/>
          </p:nvSpPr>
          <p:spPr bwMode="auto">
            <a:xfrm>
              <a:off x="2832" y="2640"/>
              <a:ext cx="768" cy="1008"/>
            </a:xfrm>
            <a:prstGeom prst="curvedLeftArrow">
              <a:avLst>
                <a:gd name="adj1" fmla="val 5335"/>
                <a:gd name="adj2" fmla="val 18618"/>
                <a:gd name="adj3" fmla="val 2113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/>
            </a:p>
          </p:txBody>
        </p:sp>
        <p:sp>
          <p:nvSpPr>
            <p:cNvPr id="430095" name="Text Box 15"/>
            <p:cNvSpPr txBox="1">
              <a:spLocks noChangeArrowheads="1"/>
            </p:cNvSpPr>
            <p:nvPr/>
          </p:nvSpPr>
          <p:spPr bwMode="auto">
            <a:xfrm>
              <a:off x="2448" y="3008"/>
              <a:ext cx="864" cy="2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0" dirty="0">
                  <a:latin typeface="Times New Roman" pitchFamily="18" charset="0"/>
                </a:rPr>
                <a:t>SCF cycle</a:t>
              </a:r>
            </a:p>
          </p:txBody>
        </p:sp>
        <p:sp>
          <p:nvSpPr>
            <p:cNvPr id="430096" name="Oval 16"/>
            <p:cNvSpPr>
              <a:spLocks noChangeArrowheads="1"/>
            </p:cNvSpPr>
            <p:nvPr/>
          </p:nvSpPr>
          <p:spPr bwMode="auto">
            <a:xfrm>
              <a:off x="1440" y="2256"/>
              <a:ext cx="2880" cy="1824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/>
            </a:p>
          </p:txBody>
        </p:sp>
        <p:sp>
          <p:nvSpPr>
            <p:cNvPr id="430097" name="Text Box 17"/>
            <p:cNvSpPr txBox="1">
              <a:spLocks noChangeArrowheads="1"/>
            </p:cNvSpPr>
            <p:nvPr/>
          </p:nvSpPr>
          <p:spPr bwMode="auto">
            <a:xfrm>
              <a:off x="2208" y="2160"/>
              <a:ext cx="1344" cy="2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0" dirty="0"/>
                <a:t>Start with </a:t>
              </a:r>
              <a:r>
                <a:rPr lang="en-US" sz="2000" i="1" baseline="0" dirty="0">
                  <a:latin typeface="Symbol" pitchFamily="18" charset="2"/>
                </a:rPr>
                <a:t>r</a:t>
              </a:r>
              <a:r>
                <a:rPr lang="en-US" sz="2000" baseline="0" dirty="0"/>
                <a:t>(</a:t>
              </a:r>
              <a:r>
                <a:rPr lang="en-US" sz="2000" b="1" baseline="0" dirty="0"/>
                <a:t>r</a:t>
              </a:r>
              <a:r>
                <a:rPr lang="en-US" sz="2000" baseline="0" dirty="0"/>
                <a:t>)</a:t>
              </a:r>
            </a:p>
          </p:txBody>
        </p:sp>
        <p:sp>
          <p:nvSpPr>
            <p:cNvPr id="430098" name="Text Box 18"/>
            <p:cNvSpPr txBox="1">
              <a:spLocks noChangeArrowheads="1"/>
            </p:cNvSpPr>
            <p:nvPr/>
          </p:nvSpPr>
          <p:spPr bwMode="auto">
            <a:xfrm>
              <a:off x="3619" y="2640"/>
              <a:ext cx="1776" cy="2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0" dirty="0"/>
                <a:t>Calculate</a:t>
              </a:r>
              <a:r>
                <a:rPr lang="en-US" sz="2000" i="1" baseline="0" dirty="0"/>
                <a:t> Veff</a:t>
              </a:r>
              <a:r>
                <a:rPr lang="en-US" sz="2000" baseline="0" dirty="0"/>
                <a:t> (</a:t>
              </a:r>
              <a:r>
                <a:rPr lang="en-US" sz="2000" b="1" baseline="0" dirty="0"/>
                <a:t>r</a:t>
              </a:r>
              <a:r>
                <a:rPr lang="en-US" sz="2000" baseline="0" dirty="0"/>
                <a:t>) =f[</a:t>
              </a:r>
              <a:r>
                <a:rPr lang="en-US" sz="2000" i="1" baseline="0" dirty="0">
                  <a:latin typeface="Symbol" pitchFamily="18" charset="2"/>
                </a:rPr>
                <a:t>r</a:t>
              </a:r>
              <a:r>
                <a:rPr lang="en-US" sz="2000" baseline="0" dirty="0"/>
                <a:t>(</a:t>
              </a:r>
              <a:r>
                <a:rPr lang="en-US" sz="2000" b="1" baseline="0" dirty="0"/>
                <a:t>r</a:t>
              </a:r>
              <a:r>
                <a:rPr lang="en-US" sz="2000" baseline="0" dirty="0"/>
                <a:t>)]</a:t>
              </a:r>
            </a:p>
          </p:txBody>
        </p:sp>
        <p:graphicFrame>
          <p:nvGraphicFramePr>
            <p:cNvPr id="430099" name="Object 19"/>
            <p:cNvGraphicFramePr>
              <a:graphicFrameLocks noChangeAspect="1"/>
            </p:cNvGraphicFramePr>
            <p:nvPr/>
          </p:nvGraphicFramePr>
          <p:xfrm>
            <a:off x="3270" y="3600"/>
            <a:ext cx="2251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051080" imgH="609480" progId="Equation.3">
                    <p:embed/>
                  </p:oleObj>
                </mc:Choice>
                <mc:Fallback>
                  <p:oleObj name="Equation" r:id="rId3" imgW="4051080" imgH="609480" progId="Equation.3">
                    <p:embed/>
                    <p:pic>
                      <p:nvPicPr>
                        <p:cNvPr id="430099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0" y="3600"/>
                          <a:ext cx="2251" cy="33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00" name="Object 20"/>
            <p:cNvGraphicFramePr>
              <a:graphicFrameLocks noChangeAspect="1"/>
            </p:cNvGraphicFramePr>
            <p:nvPr/>
          </p:nvGraphicFramePr>
          <p:xfrm>
            <a:off x="501" y="3552"/>
            <a:ext cx="2044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52480" imgH="342720" progId="Equation.3">
                    <p:embed/>
                  </p:oleObj>
                </mc:Choice>
                <mc:Fallback>
                  <p:oleObj name="Equation" r:id="rId5" imgW="1752480" imgH="342720" progId="Equation.3">
                    <p:embed/>
                    <p:pic>
                      <p:nvPicPr>
                        <p:cNvPr id="43010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" y="3552"/>
                          <a:ext cx="2044" cy="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101" name="Text Box 21"/>
            <p:cNvSpPr txBox="1">
              <a:spLocks noChangeArrowheads="1"/>
            </p:cNvSpPr>
            <p:nvPr/>
          </p:nvSpPr>
          <p:spPr bwMode="auto">
            <a:xfrm>
              <a:off x="864" y="2640"/>
              <a:ext cx="1632" cy="2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baseline="0" dirty="0">
                  <a:solidFill>
                    <a:schemeClr val="accent2"/>
                  </a:solidFill>
                </a:rPr>
                <a:t>Mix </a:t>
              </a:r>
              <a:r>
                <a:rPr lang="en-US" sz="2000" b="1" i="1" baseline="0" dirty="0">
                  <a:solidFill>
                    <a:schemeClr val="accent2"/>
                  </a:solidFill>
                </a:rPr>
                <a:t>F(</a:t>
              </a:r>
              <a:r>
                <a:rPr lang="en-US" sz="2000" b="1" i="1" baseline="0" dirty="0">
                  <a:solidFill>
                    <a:schemeClr val="accent2"/>
                  </a:solidFill>
                  <a:latin typeface="Symbol" pitchFamily="18" charset="2"/>
                </a:rPr>
                <a:t>r</a:t>
              </a:r>
              <a:r>
                <a:rPr lang="en-US" sz="2000" b="1" baseline="0" dirty="0">
                  <a:solidFill>
                    <a:schemeClr val="accent2"/>
                  </a:solidFill>
                </a:rPr>
                <a:t>(r)) &amp; </a:t>
              </a:r>
              <a:r>
                <a:rPr lang="en-US" sz="2000" b="1" i="1" baseline="0" dirty="0">
                  <a:solidFill>
                    <a:schemeClr val="accent2"/>
                  </a:solidFill>
                  <a:latin typeface="Symbol" pitchFamily="18" charset="2"/>
                </a:rPr>
                <a:t>r</a:t>
              </a:r>
              <a:r>
                <a:rPr lang="en-US" sz="2000" b="1" baseline="0" dirty="0">
                  <a:solidFill>
                    <a:schemeClr val="accent2"/>
                  </a:solidFill>
                </a:rPr>
                <a:t>(r)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B57EA9E-5CE0-1207-8C07-BCAFF75E5A31}"/>
              </a:ext>
            </a:extLst>
          </p:cNvPr>
          <p:cNvSpPr txBox="1"/>
          <p:nvPr/>
        </p:nvSpPr>
        <p:spPr>
          <a:xfrm>
            <a:off x="6694552" y="1914226"/>
            <a:ext cx="1961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Functional derivative of Energy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C6EB2-D447-1290-16A6-7C5B21991410}"/>
              </a:ext>
            </a:extLst>
          </p:cNvPr>
          <p:cNvSpPr txBox="1"/>
          <p:nvPr/>
        </p:nvSpPr>
        <p:spPr>
          <a:xfrm>
            <a:off x="1344058" y="5965371"/>
            <a:ext cx="7114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0" dirty="0"/>
              <a:t>Solves a variational energy by a fixed-point method, implicit minimization</a:t>
            </a:r>
          </a:p>
        </p:txBody>
      </p:sp>
    </p:spTree>
    <p:extLst>
      <p:ext uri="{BB962C8B-B14F-4D97-AF65-F5344CB8AC3E}">
        <p14:creationId xmlns:p14="http://schemas.microsoft.com/office/powerpoint/2010/main" val="334066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178F9-5D56-9B03-59A4-78CF7F53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1EF98-548E-B21D-ABF8-FFA966EBB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Density contains 10</a:t>
            </a:r>
            <a:r>
              <a:rPr lang="en-US" baseline="30000" dirty="0"/>
              <a:t>3</a:t>
            </a:r>
            <a:r>
              <a:rPr lang="en-US" dirty="0"/>
              <a:t> to 10</a:t>
            </a:r>
            <a:r>
              <a:rPr lang="en-US" baseline="30000" dirty="0"/>
              <a:t>6</a:t>
            </a:r>
            <a:r>
              <a:rPr lang="en-US" dirty="0"/>
              <a:t> components</a:t>
            </a:r>
          </a:p>
          <a:p>
            <a:r>
              <a:rPr lang="en-US" dirty="0"/>
              <a:t>No gradients plausible</a:t>
            </a:r>
          </a:p>
          <a:p>
            <a:r>
              <a:rPr lang="en-US" dirty="0"/>
              <a:t>Fortunately the eigenvectors/values are much, much smaller (10-1000)</a:t>
            </a:r>
          </a:p>
          <a:p>
            <a:r>
              <a:rPr lang="en-US" dirty="0"/>
              <a:t>Often converges in 20-40 iterations</a:t>
            </a:r>
          </a:p>
          <a:p>
            <a:r>
              <a:rPr lang="en-US" dirty="0"/>
              <a:t>Iff well posed, the stationary point is a variational minimum of the energy, so has good properties</a:t>
            </a:r>
          </a:p>
        </p:txBody>
      </p:sp>
    </p:spTree>
    <p:extLst>
      <p:ext uri="{BB962C8B-B14F-4D97-AF65-F5344CB8AC3E}">
        <p14:creationId xmlns:p14="http://schemas.microsoft.com/office/powerpoint/2010/main" val="3106958804"/>
      </p:ext>
    </p:extLst>
  </p:cSld>
  <p:clrMapOvr>
    <a:masterClrMapping/>
  </p:clrMapOvr>
</p:sld>
</file>

<file path=ppt/theme/theme1.xml><?xml version="1.0" encoding="utf-8"?>
<a:theme xmlns:a="http://schemas.openxmlformats.org/drawingml/2006/main" name="alaska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80"/>
      </a:lt2>
      <a:accent1>
        <a:srgbClr val="FF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AAFF"/>
      </a:accent5>
      <a:accent6>
        <a:srgbClr val="E70000"/>
      </a:accent6>
      <a:hlink>
        <a:srgbClr val="00FFFF"/>
      </a:hlink>
      <a:folHlink>
        <a:srgbClr val="C0C0C0"/>
      </a:folHlink>
    </a:clrScheme>
    <a:fontScheme name="alask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s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sk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 Stuff</Template>
  <TotalTime>14238</TotalTime>
  <Words>2311</Words>
  <Application>Microsoft Office PowerPoint</Application>
  <PresentationFormat>On-screen Show (4:3)</PresentationFormat>
  <Paragraphs>300</Paragraphs>
  <Slides>52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Cambria Math</vt:lpstr>
      <vt:lpstr>Monotype Sorts</vt:lpstr>
      <vt:lpstr>Symbol</vt:lpstr>
      <vt:lpstr>Times New Roman</vt:lpstr>
      <vt:lpstr>alaska</vt:lpstr>
      <vt:lpstr>Equation</vt:lpstr>
      <vt:lpstr>Microsoft ClipArt Gallery</vt:lpstr>
      <vt:lpstr>Predictive DFT Mixing: Successes and Opportunities</vt:lpstr>
      <vt:lpstr>Acknowledgements</vt:lpstr>
      <vt:lpstr>Caveat 1</vt:lpstr>
      <vt:lpstr>Caveat 2</vt:lpstr>
      <vt:lpstr>Context</vt:lpstr>
      <vt:lpstr>Overview</vt:lpstr>
      <vt:lpstr>What is DFT?</vt:lpstr>
      <vt:lpstr>Fixed Point cycle</vt:lpstr>
      <vt:lpstr>General Structure</vt:lpstr>
      <vt:lpstr>But..</vt:lpstr>
      <vt:lpstr>Jacob’s Ladder</vt:lpstr>
      <vt:lpstr>Balance issues</vt:lpstr>
      <vt:lpstr>Aside: general case in Wien2k</vt:lpstr>
      <vt:lpstr>Math issues</vt:lpstr>
      <vt:lpstr>Numerical issues</vt:lpstr>
      <vt:lpstr>Transparency issues</vt:lpstr>
      <vt:lpstr>Physics issues</vt:lpstr>
      <vt:lpstr>Phase Transitions: Can change discontinuously</vt:lpstr>
      <vt:lpstr>Analogy: water running downhill</vt:lpstr>
      <vt:lpstr>Flowing downhill can be simple</vt:lpstr>
      <vt:lpstr>Not so simple</vt:lpstr>
      <vt:lpstr>Problem Changes</vt:lpstr>
      <vt:lpstr>What is needed</vt:lpstr>
      <vt:lpstr>Caveat</vt:lpstr>
      <vt:lpstr>How to solve?</vt:lpstr>
      <vt:lpstr>Historical perspective</vt:lpstr>
      <vt:lpstr>More history</vt:lpstr>
      <vt:lpstr>General form</vt:lpstr>
      <vt:lpstr>General form</vt:lpstr>
      <vt:lpstr>General form</vt:lpstr>
      <vt:lpstr>Issue 1: Unpredicted step</vt:lpstr>
      <vt:lpstr>General form</vt:lpstr>
      <vt:lpstr>General form</vt:lpstr>
      <vt:lpstr>Issue 2: Scaling</vt:lpstr>
      <vt:lpstr>Issue 3: what form?</vt:lpstr>
      <vt:lpstr>What is a greedy algorithm?</vt:lpstr>
      <vt:lpstr>Ansatz: inspired by optimization</vt:lpstr>
      <vt:lpstr>Issue 4: Predicted</vt:lpstr>
      <vt:lpstr>Algorithms Work</vt:lpstr>
      <vt:lpstr>Not enough</vt:lpstr>
      <vt:lpstr>Predictive mixing (2021)</vt:lpstr>
      <vt:lpstr>Reminder: general form</vt:lpstr>
      <vt:lpstr>What we should have use</vt:lpstr>
      <vt:lpstr>Standard additions</vt:lpstr>
      <vt:lpstr>Does it work?</vt:lpstr>
      <vt:lpstr>More complex: atoms+density</vt:lpstr>
      <vt:lpstr>Statistics</vt:lpstr>
      <vt:lpstr>Current status</vt:lpstr>
      <vt:lpstr>Known unknowns</vt:lpstr>
      <vt:lpstr>Unknown Unknowns</vt:lpstr>
      <vt:lpstr>Next step?</vt:lpstr>
      <vt:lpstr>Questions ?</vt:lpstr>
    </vt:vector>
  </TitlesOfParts>
  <Company>Northwestern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markslab</dc:creator>
  <cp:lastModifiedBy>Laurence Marks</cp:lastModifiedBy>
  <cp:revision>376</cp:revision>
  <dcterms:created xsi:type="dcterms:W3CDTF">2003-09-17T18:26:17Z</dcterms:created>
  <dcterms:modified xsi:type="dcterms:W3CDTF">2023-07-25T22:02:02Z</dcterms:modified>
</cp:coreProperties>
</file>