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80" r:id="rId2"/>
    <p:sldMasterId id="2147483696" r:id="rId3"/>
    <p:sldMasterId id="2147483712" r:id="rId4"/>
  </p:sldMasterIdLst>
  <p:notesMasterIdLst>
    <p:notesMasterId r:id="rId69"/>
  </p:notesMasterIdLst>
  <p:sldIdLst>
    <p:sldId id="405" r:id="rId5"/>
    <p:sldId id="406" r:id="rId6"/>
    <p:sldId id="410" r:id="rId7"/>
    <p:sldId id="407" r:id="rId8"/>
    <p:sldId id="265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408" r:id="rId23"/>
    <p:sldId id="403" r:id="rId24"/>
    <p:sldId id="411" r:id="rId25"/>
    <p:sldId id="398" r:id="rId26"/>
    <p:sldId id="399" r:id="rId27"/>
    <p:sldId id="402" r:id="rId28"/>
    <p:sldId id="400" r:id="rId29"/>
    <p:sldId id="401" r:id="rId30"/>
    <p:sldId id="361" r:id="rId31"/>
    <p:sldId id="325" r:id="rId32"/>
    <p:sldId id="362" r:id="rId33"/>
    <p:sldId id="370" r:id="rId34"/>
    <p:sldId id="371" r:id="rId35"/>
    <p:sldId id="327" r:id="rId36"/>
    <p:sldId id="329" r:id="rId37"/>
    <p:sldId id="330" r:id="rId38"/>
    <p:sldId id="363" r:id="rId39"/>
    <p:sldId id="381" r:id="rId40"/>
    <p:sldId id="364" r:id="rId41"/>
    <p:sldId id="331" r:id="rId42"/>
    <p:sldId id="365" r:id="rId43"/>
    <p:sldId id="333" r:id="rId44"/>
    <p:sldId id="332" r:id="rId45"/>
    <p:sldId id="409" r:id="rId46"/>
    <p:sldId id="366" r:id="rId47"/>
    <p:sldId id="337" r:id="rId48"/>
    <p:sldId id="382" r:id="rId49"/>
    <p:sldId id="373" r:id="rId50"/>
    <p:sldId id="372" r:id="rId51"/>
    <p:sldId id="374" r:id="rId52"/>
    <p:sldId id="340" r:id="rId53"/>
    <p:sldId id="339" r:id="rId54"/>
    <p:sldId id="341" r:id="rId55"/>
    <p:sldId id="360" r:id="rId56"/>
    <p:sldId id="383" r:id="rId57"/>
    <p:sldId id="367" r:id="rId58"/>
    <p:sldId id="368" r:id="rId59"/>
    <p:sldId id="369" r:id="rId60"/>
    <p:sldId id="375" r:id="rId61"/>
    <p:sldId id="380" r:id="rId62"/>
    <p:sldId id="317" r:id="rId63"/>
    <p:sldId id="404" r:id="rId64"/>
    <p:sldId id="376" r:id="rId65"/>
    <p:sldId id="377" r:id="rId66"/>
    <p:sldId id="379" r:id="rId67"/>
    <p:sldId id="378" r:id="rId6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592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56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05084745762712E-2"/>
          <c:y val="3.4920634920634921E-2"/>
          <c:w val="0.9576271186440678"/>
          <c:h val="0.93650793650793651"/>
        </c:manualLayout>
      </c:layout>
      <c:scatterChart>
        <c:scatterStyle val="smoothMarker"/>
        <c:varyColors val="0"/>
        <c:ser>
          <c:idx val="0"/>
          <c:order val="0"/>
          <c:spPr>
            <a:ln w="1368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Sheet1!$A$1:$A$28</c:f>
              <c:numCache>
                <c:formatCode>General</c:formatCode>
                <c:ptCount val="28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-0.70000000000000007</c:v>
                </c:pt>
                <c:pt idx="4">
                  <c:v>-0.60000000000000009</c:v>
                </c:pt>
                <c:pt idx="5">
                  <c:v>-0.50000000000000011</c:v>
                </c:pt>
                <c:pt idx="6">
                  <c:v>-0.40000000000000013</c:v>
                </c:pt>
                <c:pt idx="7">
                  <c:v>-0.30000000000000016</c:v>
                </c:pt>
                <c:pt idx="8">
                  <c:v>-0.20000000000000015</c:v>
                </c:pt>
                <c:pt idx="9">
                  <c:v>-0.10000000000000014</c:v>
                </c:pt>
                <c:pt idx="10">
                  <c:v>-1.3877787807814457E-16</c:v>
                </c:pt>
                <c:pt idx="11">
                  <c:v>9.9999999999999867E-2</c:v>
                </c:pt>
                <c:pt idx="12">
                  <c:v>0.19999999999999987</c:v>
                </c:pt>
                <c:pt idx="13">
                  <c:v>0.29999999999999988</c:v>
                </c:pt>
                <c:pt idx="14">
                  <c:v>0.39999999999999991</c:v>
                </c:pt>
                <c:pt idx="15">
                  <c:v>0.49999999999999989</c:v>
                </c:pt>
                <c:pt idx="16">
                  <c:v>0.59999999999999987</c:v>
                </c:pt>
                <c:pt idx="17">
                  <c:v>0.69999999999999984</c:v>
                </c:pt>
                <c:pt idx="18">
                  <c:v>0.79999999999999982</c:v>
                </c:pt>
                <c:pt idx="19">
                  <c:v>0.8999999999999998</c:v>
                </c:pt>
                <c:pt idx="20">
                  <c:v>0.99999999999999978</c:v>
                </c:pt>
                <c:pt idx="21">
                  <c:v>1.0999999999999999</c:v>
                </c:pt>
                <c:pt idx="22">
                  <c:v>1.2</c:v>
                </c:pt>
                <c:pt idx="23">
                  <c:v>1.3</c:v>
                </c:pt>
                <c:pt idx="24">
                  <c:v>1.4000000000000001</c:v>
                </c:pt>
                <c:pt idx="25">
                  <c:v>1.5000000000000002</c:v>
                </c:pt>
                <c:pt idx="26">
                  <c:v>1.6000000000000003</c:v>
                </c:pt>
                <c:pt idx="27">
                  <c:v>1.7000000000000004</c:v>
                </c:pt>
              </c:numCache>
            </c:numRef>
          </c:xVal>
          <c:yVal>
            <c:numRef>
              <c:f>Sheet1!$B$1:$B$28</c:f>
              <c:numCache>
                <c:formatCode>General</c:formatCode>
                <c:ptCount val="28"/>
                <c:pt idx="0">
                  <c:v>-4.1292494158732793E-7</c:v>
                </c:pt>
                <c:pt idx="1">
                  <c:v>-2.0399503411171885E-5</c:v>
                </c:pt>
                <c:pt idx="2">
                  <c:v>-5.5308437014783363E-4</c:v>
                </c:pt>
                <c:pt idx="3">
                  <c:v>-8.2297470490200163E-3</c:v>
                </c:pt>
                <c:pt idx="4">
                  <c:v>-6.7205512739749632E-2</c:v>
                </c:pt>
                <c:pt idx="5">
                  <c:v>-0.30119421191220164</c:v>
                </c:pt>
                <c:pt idx="6">
                  <c:v>-0.74081822068171721</c:v>
                </c:pt>
                <c:pt idx="7">
                  <c:v>-1</c:v>
                </c:pt>
                <c:pt idx="8">
                  <c:v>-0.74081822068171854</c:v>
                </c:pt>
                <c:pt idx="9">
                  <c:v>-0.3011942119122028</c:v>
                </c:pt>
                <c:pt idx="10">
                  <c:v>-6.7205512739843543E-2</c:v>
                </c:pt>
                <c:pt idx="11">
                  <c:v>-8.2297470769869367E-3</c:v>
                </c:pt>
                <c:pt idx="12">
                  <c:v>-5.5308895732958223E-4</c:v>
                </c:pt>
                <c:pt idx="13">
                  <c:v>-2.0812428352759354E-5</c:v>
                </c:pt>
                <c:pt idx="14">
                  <c:v>-2.0812428352759211E-5</c:v>
                </c:pt>
                <c:pt idx="15">
                  <c:v>-5.5308895732957821E-4</c:v>
                </c:pt>
                <c:pt idx="16">
                  <c:v>-8.2297470769868847E-3</c:v>
                </c:pt>
                <c:pt idx="17">
                  <c:v>-6.7205512739843154E-2</c:v>
                </c:pt>
                <c:pt idx="18">
                  <c:v>-0.30119421191220158</c:v>
                </c:pt>
                <c:pt idx="19">
                  <c:v>-0.74081822068171699</c:v>
                </c:pt>
                <c:pt idx="20">
                  <c:v>-1</c:v>
                </c:pt>
                <c:pt idx="21">
                  <c:v>-0.74081822068171843</c:v>
                </c:pt>
                <c:pt idx="22">
                  <c:v>-0.3011942119122023</c:v>
                </c:pt>
                <c:pt idx="23">
                  <c:v>-6.7205512739749729E-2</c:v>
                </c:pt>
                <c:pt idx="24">
                  <c:v>-8.2297470490200007E-3</c:v>
                </c:pt>
                <c:pt idx="25">
                  <c:v>-5.5308437014782962E-4</c:v>
                </c:pt>
                <c:pt idx="26">
                  <c:v>-2.0399503411171705E-5</c:v>
                </c:pt>
                <c:pt idx="27">
                  <c:v>-4.1292494158731983E-7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963-460A-94DC-28E3BD878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7442704"/>
        <c:axId val="407436824"/>
      </c:scatterChart>
      <c:valAx>
        <c:axId val="40744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7436824"/>
        <c:crosses val="autoZero"/>
        <c:crossBetween val="midCat"/>
      </c:valAx>
      <c:valAx>
        <c:axId val="407436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07442704"/>
        <c:crosses val="autoZero"/>
        <c:crossBetween val="midCat"/>
      </c:valAx>
      <c:spPr>
        <a:noFill/>
        <a:ln w="27360">
          <a:noFill/>
        </a:ln>
      </c:spPr>
    </c:plotArea>
    <c:plotVisOnly val="1"/>
    <c:dispBlanksAs val="gap"/>
    <c:showDLblsOverMax val="0"/>
  </c:chart>
  <c:spPr>
    <a:solidFill>
      <a:srgbClr val="FFFFFF"/>
    </a:solidFill>
    <a:ln w="3420">
      <a:noFill/>
      <a:prstDash val="solid"/>
    </a:ln>
  </c:spPr>
  <c:txPr>
    <a:bodyPr/>
    <a:lstStyle/>
    <a:p>
      <a:pPr>
        <a:defRPr sz="1293" b="0" i="0" u="none" strike="noStrike" baseline="0">
          <a:ln>
            <a:noFill/>
          </a:ln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587268993839837E-2"/>
          <c:y val="3.4920634920634921E-2"/>
          <c:w val="0.95893223819301843"/>
          <c:h val="0.93650793650793651"/>
        </c:manualLayout>
      </c:layout>
      <c:scatterChart>
        <c:scatterStyle val="smoothMarker"/>
        <c:varyColors val="0"/>
        <c:ser>
          <c:idx val="0"/>
          <c:order val="0"/>
          <c:spPr>
            <a:ln w="12973">
              <a:solidFill>
                <a:srgbClr val="333333"/>
              </a:solidFill>
              <a:prstDash val="solid"/>
            </a:ln>
          </c:spPr>
          <c:marker>
            <c:symbol val="none"/>
          </c:marker>
          <c:xVal>
            <c:numRef>
              <c:f>Sheet1!$A$1:$A$28</c:f>
              <c:numCache>
                <c:formatCode>General</c:formatCode>
                <c:ptCount val="28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-0.70000000000000007</c:v>
                </c:pt>
                <c:pt idx="4">
                  <c:v>-0.60000000000000009</c:v>
                </c:pt>
                <c:pt idx="5">
                  <c:v>-0.50000000000000011</c:v>
                </c:pt>
                <c:pt idx="6">
                  <c:v>-0.40000000000000013</c:v>
                </c:pt>
                <c:pt idx="7">
                  <c:v>-0.30000000000000016</c:v>
                </c:pt>
                <c:pt idx="8">
                  <c:v>-0.20000000000000015</c:v>
                </c:pt>
                <c:pt idx="9">
                  <c:v>-0.10000000000000014</c:v>
                </c:pt>
                <c:pt idx="10">
                  <c:v>-1.3877787807814457E-16</c:v>
                </c:pt>
                <c:pt idx="11">
                  <c:v>9.9999999999999867E-2</c:v>
                </c:pt>
                <c:pt idx="12">
                  <c:v>0.19999999999999987</c:v>
                </c:pt>
                <c:pt idx="13">
                  <c:v>0.29999999999999988</c:v>
                </c:pt>
                <c:pt idx="14">
                  <c:v>0.39999999999999991</c:v>
                </c:pt>
                <c:pt idx="15">
                  <c:v>0.49999999999999989</c:v>
                </c:pt>
                <c:pt idx="16">
                  <c:v>0.59999999999999987</c:v>
                </c:pt>
                <c:pt idx="17">
                  <c:v>0.69999999999999984</c:v>
                </c:pt>
                <c:pt idx="18">
                  <c:v>0.79999999999999982</c:v>
                </c:pt>
                <c:pt idx="19">
                  <c:v>0.8999999999999998</c:v>
                </c:pt>
                <c:pt idx="20">
                  <c:v>0.99999999999999978</c:v>
                </c:pt>
                <c:pt idx="21">
                  <c:v>1.0999999999999999</c:v>
                </c:pt>
                <c:pt idx="22">
                  <c:v>1.2</c:v>
                </c:pt>
                <c:pt idx="23">
                  <c:v>1.3</c:v>
                </c:pt>
                <c:pt idx="24">
                  <c:v>1.4000000000000001</c:v>
                </c:pt>
                <c:pt idx="25">
                  <c:v>1.5000000000000002</c:v>
                </c:pt>
                <c:pt idx="26">
                  <c:v>1.6000000000000003</c:v>
                </c:pt>
                <c:pt idx="27">
                  <c:v>1.7000000000000004</c:v>
                </c:pt>
              </c:numCache>
            </c:numRef>
          </c:xVal>
          <c:yVal>
            <c:numRef>
              <c:f>Sheet1!$B$1:$B$28</c:f>
              <c:numCache>
                <c:formatCode>General</c:formatCode>
                <c:ptCount val="28"/>
                <c:pt idx="0">
                  <c:v>-4.1292494158732793E-7</c:v>
                </c:pt>
                <c:pt idx="1">
                  <c:v>-2.0399503411171885E-5</c:v>
                </c:pt>
                <c:pt idx="2">
                  <c:v>-5.5308437014783363E-4</c:v>
                </c:pt>
                <c:pt idx="3">
                  <c:v>-8.2297470490200163E-3</c:v>
                </c:pt>
                <c:pt idx="4">
                  <c:v>-6.7205512739749632E-2</c:v>
                </c:pt>
                <c:pt idx="5">
                  <c:v>-0.30119421191220164</c:v>
                </c:pt>
                <c:pt idx="6">
                  <c:v>-0.74081822068171721</c:v>
                </c:pt>
                <c:pt idx="7">
                  <c:v>-1</c:v>
                </c:pt>
                <c:pt idx="8">
                  <c:v>-0.74081822068171854</c:v>
                </c:pt>
                <c:pt idx="9">
                  <c:v>-0.3011942119122028</c:v>
                </c:pt>
                <c:pt idx="10">
                  <c:v>-6.7205512739843543E-2</c:v>
                </c:pt>
                <c:pt idx="11">
                  <c:v>-8.2297470769869367E-3</c:v>
                </c:pt>
                <c:pt idx="12">
                  <c:v>-5.5308895732958223E-4</c:v>
                </c:pt>
                <c:pt idx="13">
                  <c:v>-2.0812428352759354E-5</c:v>
                </c:pt>
                <c:pt idx="14">
                  <c:v>-2.0812428352759211E-5</c:v>
                </c:pt>
                <c:pt idx="15">
                  <c:v>-5.5308895732957821E-4</c:v>
                </c:pt>
                <c:pt idx="16">
                  <c:v>-8.2297470769868847E-3</c:v>
                </c:pt>
                <c:pt idx="17">
                  <c:v>-6.7205512739843154E-2</c:v>
                </c:pt>
                <c:pt idx="18">
                  <c:v>-0.30119421191220158</c:v>
                </c:pt>
                <c:pt idx="19">
                  <c:v>-0.74081822068171699</c:v>
                </c:pt>
                <c:pt idx="20">
                  <c:v>-1</c:v>
                </c:pt>
                <c:pt idx="21">
                  <c:v>-0.74081822068171843</c:v>
                </c:pt>
                <c:pt idx="22">
                  <c:v>-0.3011942119122023</c:v>
                </c:pt>
                <c:pt idx="23">
                  <c:v>-6.7205512739749729E-2</c:v>
                </c:pt>
                <c:pt idx="24">
                  <c:v>-8.2297470490200007E-3</c:v>
                </c:pt>
                <c:pt idx="25">
                  <c:v>-5.5308437014782962E-4</c:v>
                </c:pt>
                <c:pt idx="26">
                  <c:v>-2.0399503411171705E-5</c:v>
                </c:pt>
                <c:pt idx="27">
                  <c:v>-4.1292494158731983E-7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E47-44D2-BB78-70AC863836C3}"/>
            </c:ext>
          </c:extLst>
        </c:ser>
        <c:ser>
          <c:idx val="1"/>
          <c:order val="1"/>
          <c:spPr>
            <a:ln w="12973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Sheet1!$A$1:$A$28</c:f>
              <c:numCache>
                <c:formatCode>General</c:formatCode>
                <c:ptCount val="28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-0.70000000000000007</c:v>
                </c:pt>
                <c:pt idx="4">
                  <c:v>-0.60000000000000009</c:v>
                </c:pt>
                <c:pt idx="5">
                  <c:v>-0.50000000000000011</c:v>
                </c:pt>
                <c:pt idx="6">
                  <c:v>-0.40000000000000013</c:v>
                </c:pt>
                <c:pt idx="7">
                  <c:v>-0.30000000000000016</c:v>
                </c:pt>
                <c:pt idx="8">
                  <c:v>-0.20000000000000015</c:v>
                </c:pt>
                <c:pt idx="9">
                  <c:v>-0.10000000000000014</c:v>
                </c:pt>
                <c:pt idx="10">
                  <c:v>-1.3877787807814457E-16</c:v>
                </c:pt>
                <c:pt idx="11">
                  <c:v>9.9999999999999867E-2</c:v>
                </c:pt>
                <c:pt idx="12">
                  <c:v>0.19999999999999987</c:v>
                </c:pt>
                <c:pt idx="13">
                  <c:v>0.29999999999999988</c:v>
                </c:pt>
                <c:pt idx="14">
                  <c:v>0.39999999999999991</c:v>
                </c:pt>
                <c:pt idx="15">
                  <c:v>0.49999999999999989</c:v>
                </c:pt>
                <c:pt idx="16">
                  <c:v>0.59999999999999987</c:v>
                </c:pt>
                <c:pt idx="17">
                  <c:v>0.69999999999999984</c:v>
                </c:pt>
                <c:pt idx="18">
                  <c:v>0.79999999999999982</c:v>
                </c:pt>
                <c:pt idx="19">
                  <c:v>0.8999999999999998</c:v>
                </c:pt>
                <c:pt idx="20">
                  <c:v>0.99999999999999978</c:v>
                </c:pt>
                <c:pt idx="21">
                  <c:v>1.0999999999999999</c:v>
                </c:pt>
                <c:pt idx="22">
                  <c:v>1.2</c:v>
                </c:pt>
                <c:pt idx="23">
                  <c:v>1.3</c:v>
                </c:pt>
                <c:pt idx="24">
                  <c:v>1.4000000000000001</c:v>
                </c:pt>
                <c:pt idx="25">
                  <c:v>1.5000000000000002</c:v>
                </c:pt>
                <c:pt idx="26">
                  <c:v>1.6000000000000003</c:v>
                </c:pt>
                <c:pt idx="27">
                  <c:v>1.7000000000000004</c:v>
                </c:pt>
              </c:numCache>
            </c:numRef>
          </c:xVal>
          <c:yVal>
            <c:numRef>
              <c:f>Sheet1!$C$1:$C$28</c:f>
              <c:numCache>
                <c:formatCode>General</c:formatCode>
                <c:ptCount val="28"/>
                <c:pt idx="0">
                  <c:v>-0.99999999999985512</c:v>
                </c:pt>
                <c:pt idx="1">
                  <c:v>-0.99999999964628117</c:v>
                </c:pt>
                <c:pt idx="2">
                  <c:v>-0.9999997399830276</c:v>
                </c:pt>
                <c:pt idx="3">
                  <c:v>-0.9999424305739828</c:v>
                </c:pt>
                <c:pt idx="4">
                  <c:v>-0.99616090619877928</c:v>
                </c:pt>
                <c:pt idx="5">
                  <c:v>-0.92288973970399957</c:v>
                </c:pt>
                <c:pt idx="6">
                  <c:v>-0.53351010932007836</c:v>
                </c:pt>
                <c:pt idx="7">
                  <c:v>-0.15000000000000002</c:v>
                </c:pt>
                <c:pt idx="8">
                  <c:v>-0.5335101093200767</c:v>
                </c:pt>
                <c:pt idx="9">
                  <c:v>-0.92288973970399912</c:v>
                </c:pt>
                <c:pt idx="10">
                  <c:v>-0.99616090619877917</c:v>
                </c:pt>
                <c:pt idx="11">
                  <c:v>-0.9999424305739828</c:v>
                </c:pt>
                <c:pt idx="12">
                  <c:v>-0.9999997399830276</c:v>
                </c:pt>
                <c:pt idx="13">
                  <c:v>-0.99999999964613628</c:v>
                </c:pt>
                <c:pt idx="14">
                  <c:v>-0.99999999964613628</c:v>
                </c:pt>
                <c:pt idx="15">
                  <c:v>-0.9999997399830276</c:v>
                </c:pt>
                <c:pt idx="16">
                  <c:v>-0.9999424305739828</c:v>
                </c:pt>
                <c:pt idx="17">
                  <c:v>-0.99616090619877928</c:v>
                </c:pt>
                <c:pt idx="18">
                  <c:v>-0.92288973970399968</c:v>
                </c:pt>
                <c:pt idx="19">
                  <c:v>-0.5335101093200787</c:v>
                </c:pt>
                <c:pt idx="20">
                  <c:v>-0.15000000000000002</c:v>
                </c:pt>
                <c:pt idx="21">
                  <c:v>-0.53351010932007681</c:v>
                </c:pt>
                <c:pt idx="22">
                  <c:v>-0.92288973970399923</c:v>
                </c:pt>
                <c:pt idx="23">
                  <c:v>-0.99616090619877928</c:v>
                </c:pt>
                <c:pt idx="24">
                  <c:v>-0.9999424305739828</c:v>
                </c:pt>
                <c:pt idx="25">
                  <c:v>-0.9999997399830276</c:v>
                </c:pt>
                <c:pt idx="26">
                  <c:v>-0.99999999964628117</c:v>
                </c:pt>
                <c:pt idx="27">
                  <c:v>-0.99999999999985512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47-44D2-BB78-70AC863836C3}"/>
            </c:ext>
          </c:extLst>
        </c:ser>
        <c:ser>
          <c:idx val="2"/>
          <c:order val="2"/>
          <c:spPr>
            <a:ln w="1297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Sheet1!$A$1:$A$28</c:f>
              <c:numCache>
                <c:formatCode>General</c:formatCode>
                <c:ptCount val="28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-0.70000000000000007</c:v>
                </c:pt>
                <c:pt idx="4">
                  <c:v>-0.60000000000000009</c:v>
                </c:pt>
                <c:pt idx="5">
                  <c:v>-0.50000000000000011</c:v>
                </c:pt>
                <c:pt idx="6">
                  <c:v>-0.40000000000000013</c:v>
                </c:pt>
                <c:pt idx="7">
                  <c:v>-0.30000000000000016</c:v>
                </c:pt>
                <c:pt idx="8">
                  <c:v>-0.20000000000000015</c:v>
                </c:pt>
                <c:pt idx="9">
                  <c:v>-0.10000000000000014</c:v>
                </c:pt>
                <c:pt idx="10">
                  <c:v>-1.3877787807814457E-16</c:v>
                </c:pt>
                <c:pt idx="11">
                  <c:v>9.9999999999999867E-2</c:v>
                </c:pt>
                <c:pt idx="12">
                  <c:v>0.19999999999999987</c:v>
                </c:pt>
                <c:pt idx="13">
                  <c:v>0.29999999999999988</c:v>
                </c:pt>
                <c:pt idx="14">
                  <c:v>0.39999999999999991</c:v>
                </c:pt>
                <c:pt idx="15">
                  <c:v>0.49999999999999989</c:v>
                </c:pt>
                <c:pt idx="16">
                  <c:v>0.59999999999999987</c:v>
                </c:pt>
                <c:pt idx="17">
                  <c:v>0.69999999999999984</c:v>
                </c:pt>
                <c:pt idx="18">
                  <c:v>0.79999999999999982</c:v>
                </c:pt>
                <c:pt idx="19">
                  <c:v>0.8999999999999998</c:v>
                </c:pt>
                <c:pt idx="20">
                  <c:v>0.99999999999999978</c:v>
                </c:pt>
                <c:pt idx="21">
                  <c:v>1.0999999999999999</c:v>
                </c:pt>
                <c:pt idx="22">
                  <c:v>1.2</c:v>
                </c:pt>
                <c:pt idx="23">
                  <c:v>1.3</c:v>
                </c:pt>
                <c:pt idx="24">
                  <c:v>1.4000000000000001</c:v>
                </c:pt>
                <c:pt idx="25">
                  <c:v>1.5000000000000002</c:v>
                </c:pt>
                <c:pt idx="26">
                  <c:v>1.6000000000000003</c:v>
                </c:pt>
                <c:pt idx="27">
                  <c:v>1.7000000000000004</c:v>
                </c:pt>
              </c:numCache>
            </c:numRef>
          </c:xVal>
          <c:yVal>
            <c:numRef>
              <c:f>Sheet1!$D$1:$D$28</c:f>
              <c:numCache>
                <c:formatCode>General</c:formatCode>
                <c:ptCount val="28"/>
                <c:pt idx="0">
                  <c:v>-4.1292479668886273E-7</c:v>
                </c:pt>
                <c:pt idx="1">
                  <c:v>-2.0399149692318375E-5</c:v>
                </c:pt>
                <c:pt idx="2">
                  <c:v>-5.5282435317538514E-4</c:v>
                </c:pt>
                <c:pt idx="3">
                  <c:v>-8.1721776230028187E-3</c:v>
                </c:pt>
                <c:pt idx="4">
                  <c:v>-6.3366418938528901E-2</c:v>
                </c:pt>
                <c:pt idx="5">
                  <c:v>-0.2240839516162012</c:v>
                </c:pt>
                <c:pt idx="6">
                  <c:v>-0.27432833000179557</c:v>
                </c:pt>
                <c:pt idx="7">
                  <c:v>-0.15000000000000002</c:v>
                </c:pt>
                <c:pt idx="8">
                  <c:v>-0.27432833000179524</c:v>
                </c:pt>
                <c:pt idx="9">
                  <c:v>-0.22408395161620198</c:v>
                </c:pt>
                <c:pt idx="10">
                  <c:v>-6.3366418938622715E-2</c:v>
                </c:pt>
                <c:pt idx="11">
                  <c:v>-8.1721776509697808E-3</c:v>
                </c:pt>
                <c:pt idx="12">
                  <c:v>-5.528289403571307E-4</c:v>
                </c:pt>
                <c:pt idx="13">
                  <c:v>-2.0812074489007237E-5</c:v>
                </c:pt>
                <c:pt idx="14">
                  <c:v>-2.0812074489007237E-5</c:v>
                </c:pt>
                <c:pt idx="15">
                  <c:v>-5.528289403571307E-4</c:v>
                </c:pt>
                <c:pt idx="16">
                  <c:v>-8.1721776509696697E-3</c:v>
                </c:pt>
                <c:pt idx="17">
                  <c:v>-6.3366418938622493E-2</c:v>
                </c:pt>
                <c:pt idx="18">
                  <c:v>-0.2240839516162012</c:v>
                </c:pt>
                <c:pt idx="19">
                  <c:v>-0.27432833000179568</c:v>
                </c:pt>
                <c:pt idx="20">
                  <c:v>-0.15000000000000002</c:v>
                </c:pt>
                <c:pt idx="21">
                  <c:v>-0.27432833000179524</c:v>
                </c:pt>
                <c:pt idx="22">
                  <c:v>-0.22408395161620154</c:v>
                </c:pt>
                <c:pt idx="23">
                  <c:v>-6.3366418938529012E-2</c:v>
                </c:pt>
                <c:pt idx="24">
                  <c:v>-8.1721776230028187E-3</c:v>
                </c:pt>
                <c:pt idx="25">
                  <c:v>-5.5282435317538514E-4</c:v>
                </c:pt>
                <c:pt idx="26">
                  <c:v>-2.0399149692318375E-5</c:v>
                </c:pt>
                <c:pt idx="27">
                  <c:v>-4.1292479668886273E-7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47-44D2-BB78-70AC86383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401280"/>
        <c:axId val="1"/>
      </c:scatterChart>
      <c:valAx>
        <c:axId val="843401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crossBetween val="midCat"/>
      </c:val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3401280"/>
        <c:crosses val="autoZero"/>
        <c:crossBetween val="midCat"/>
      </c:valAx>
      <c:spPr>
        <a:noFill/>
        <a:ln w="25946">
          <a:noFill/>
        </a:ln>
      </c:spPr>
    </c:plotArea>
    <c:plotVisOnly val="1"/>
    <c:dispBlanksAs val="gap"/>
    <c:showDLblsOverMax val="0"/>
  </c:chart>
  <c:spPr>
    <a:solidFill>
      <a:srgbClr val="FFFFFF"/>
    </a:solidFill>
    <a:ln w="3243">
      <a:solidFill>
        <a:srgbClr val="000000"/>
      </a:solidFill>
      <a:prstDash val="solid"/>
    </a:ln>
  </c:spPr>
  <c:txPr>
    <a:bodyPr/>
    <a:lstStyle/>
    <a:p>
      <a:pPr>
        <a:defRPr sz="122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05084745762712E-2"/>
          <c:y val="3.4920634920634921E-2"/>
          <c:w val="0.97669502076466885"/>
          <c:h val="0.93650793650793651"/>
        </c:manualLayout>
      </c:layout>
      <c:scatterChart>
        <c:scatterStyle val="smoothMarker"/>
        <c:varyColors val="0"/>
        <c:ser>
          <c:idx val="0"/>
          <c:order val="0"/>
          <c:spPr>
            <a:ln w="13454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Sheet1!$A$1:$A$28</c:f>
              <c:numCache>
                <c:formatCode>General</c:formatCode>
                <c:ptCount val="28"/>
                <c:pt idx="0">
                  <c:v>-1</c:v>
                </c:pt>
                <c:pt idx="1">
                  <c:v>-0.9</c:v>
                </c:pt>
                <c:pt idx="2">
                  <c:v>-0.8</c:v>
                </c:pt>
                <c:pt idx="3">
                  <c:v>-0.70000000000000007</c:v>
                </c:pt>
                <c:pt idx="4">
                  <c:v>-0.60000000000000009</c:v>
                </c:pt>
                <c:pt idx="5">
                  <c:v>-0.50000000000000011</c:v>
                </c:pt>
                <c:pt idx="6">
                  <c:v>-0.40000000000000013</c:v>
                </c:pt>
                <c:pt idx="7">
                  <c:v>-0.30000000000000016</c:v>
                </c:pt>
                <c:pt idx="8">
                  <c:v>-0.20000000000000015</c:v>
                </c:pt>
                <c:pt idx="9">
                  <c:v>-0.10000000000000014</c:v>
                </c:pt>
                <c:pt idx="10">
                  <c:v>-1.3877787807814457E-16</c:v>
                </c:pt>
                <c:pt idx="11">
                  <c:v>9.9999999999999867E-2</c:v>
                </c:pt>
                <c:pt idx="12">
                  <c:v>0.19999999999999987</c:v>
                </c:pt>
                <c:pt idx="13">
                  <c:v>0.29999999999999988</c:v>
                </c:pt>
                <c:pt idx="14">
                  <c:v>0.39999999999999991</c:v>
                </c:pt>
                <c:pt idx="15">
                  <c:v>0.49999999999999989</c:v>
                </c:pt>
                <c:pt idx="16">
                  <c:v>0.59999999999999987</c:v>
                </c:pt>
                <c:pt idx="17">
                  <c:v>0.69999999999999984</c:v>
                </c:pt>
                <c:pt idx="18">
                  <c:v>0.79999999999999982</c:v>
                </c:pt>
                <c:pt idx="19">
                  <c:v>0.8999999999999998</c:v>
                </c:pt>
                <c:pt idx="20">
                  <c:v>0.99999999999999978</c:v>
                </c:pt>
                <c:pt idx="21">
                  <c:v>1.0999999999999999</c:v>
                </c:pt>
                <c:pt idx="22">
                  <c:v>1.2</c:v>
                </c:pt>
                <c:pt idx="23">
                  <c:v>1.3</c:v>
                </c:pt>
                <c:pt idx="24">
                  <c:v>1.4000000000000001</c:v>
                </c:pt>
                <c:pt idx="25">
                  <c:v>1.5000000000000002</c:v>
                </c:pt>
                <c:pt idx="26">
                  <c:v>1.6000000000000003</c:v>
                </c:pt>
                <c:pt idx="27">
                  <c:v>1.7000000000000004</c:v>
                </c:pt>
              </c:numCache>
            </c:numRef>
          </c:xVal>
          <c:yVal>
            <c:numRef>
              <c:f>Sheet1!$B$1:$B$28</c:f>
              <c:numCache>
                <c:formatCode>General</c:formatCode>
                <c:ptCount val="28"/>
                <c:pt idx="0">
                  <c:v>-4.1292494158732793E-7</c:v>
                </c:pt>
                <c:pt idx="1">
                  <c:v>-2.0399503411171885E-5</c:v>
                </c:pt>
                <c:pt idx="2">
                  <c:v>-5.5308437014783363E-4</c:v>
                </c:pt>
                <c:pt idx="3">
                  <c:v>-8.2297470490200163E-3</c:v>
                </c:pt>
                <c:pt idx="4">
                  <c:v>-6.7205512739749632E-2</c:v>
                </c:pt>
                <c:pt idx="5">
                  <c:v>-0.30119421191220164</c:v>
                </c:pt>
                <c:pt idx="6">
                  <c:v>-0.74081822068171721</c:v>
                </c:pt>
                <c:pt idx="7">
                  <c:v>-1</c:v>
                </c:pt>
                <c:pt idx="8">
                  <c:v>-0.74081822068171854</c:v>
                </c:pt>
                <c:pt idx="9">
                  <c:v>-0.3011942119122028</c:v>
                </c:pt>
                <c:pt idx="10">
                  <c:v>-6.7205512739843543E-2</c:v>
                </c:pt>
                <c:pt idx="11">
                  <c:v>-8.2297470769869367E-3</c:v>
                </c:pt>
                <c:pt idx="12">
                  <c:v>-5.5308895732958223E-4</c:v>
                </c:pt>
                <c:pt idx="13">
                  <c:v>-2.0812428352759354E-5</c:v>
                </c:pt>
                <c:pt idx="14">
                  <c:v>-2.0812428352759211E-5</c:v>
                </c:pt>
                <c:pt idx="15">
                  <c:v>-5.5308895732957821E-4</c:v>
                </c:pt>
                <c:pt idx="16">
                  <c:v>-8.2297470769868847E-3</c:v>
                </c:pt>
                <c:pt idx="17">
                  <c:v>-6.7205512739843154E-2</c:v>
                </c:pt>
                <c:pt idx="18">
                  <c:v>-0.30119421191220158</c:v>
                </c:pt>
                <c:pt idx="19">
                  <c:v>-0.74081822068171699</c:v>
                </c:pt>
                <c:pt idx="20">
                  <c:v>-1</c:v>
                </c:pt>
                <c:pt idx="21">
                  <c:v>-0.74081822068171843</c:v>
                </c:pt>
                <c:pt idx="22">
                  <c:v>-0.3011942119122023</c:v>
                </c:pt>
                <c:pt idx="23">
                  <c:v>-6.7205512739749729E-2</c:v>
                </c:pt>
                <c:pt idx="24">
                  <c:v>-8.2297470490200007E-3</c:v>
                </c:pt>
                <c:pt idx="25">
                  <c:v>-5.5308437014782962E-4</c:v>
                </c:pt>
                <c:pt idx="26">
                  <c:v>-2.0399503411171705E-5</c:v>
                </c:pt>
                <c:pt idx="27">
                  <c:v>-4.1292494158731983E-7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E8A-46C9-B0CB-744DAD954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405440"/>
        <c:axId val="1"/>
      </c:scatterChart>
      <c:valAx>
        <c:axId val="843405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crossBetween val="midCat"/>
      </c:val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3405440"/>
        <c:crosses val="autoZero"/>
        <c:crossBetween val="midCat"/>
      </c:valAx>
      <c:spPr>
        <a:noFill/>
        <a:ln w="26908">
          <a:noFill/>
        </a:ln>
      </c:spPr>
    </c:plotArea>
    <c:plotVisOnly val="1"/>
    <c:dispBlanksAs val="gap"/>
    <c:showDLblsOverMax val="0"/>
  </c:chart>
  <c:spPr>
    <a:solidFill>
      <a:srgbClr val="FFFFFF"/>
    </a:solidFill>
    <a:ln w="3364">
      <a:solidFill>
        <a:schemeClr val="bg1"/>
      </a:solidFill>
      <a:prstDash val="solid"/>
    </a:ln>
  </c:spPr>
  <c:txPr>
    <a:bodyPr/>
    <a:lstStyle/>
    <a:p>
      <a:pPr>
        <a:defRPr sz="127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defTabSz="960438">
              <a:defRPr sz="13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defTabSz="960438">
              <a:defRPr sz="1300"/>
            </a:lvl1pPr>
          </a:lstStyle>
          <a:p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103" tIns="48052" rIns="96103" bIns="48052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/>
            </a:lvl1pPr>
          </a:lstStyle>
          <a:p>
            <a:fld id="{B2C3CB92-49C5-473D-B5CE-D58F054EA8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99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E60B17-923D-4B56-B0D3-53D3FD508981}" type="slidenum">
              <a:rPr lang="en-US"/>
              <a:pPr/>
              <a:t>5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92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7890A2-195D-4AD7-AB06-F82BAB94CA4B}" type="slidenum">
              <a:rPr lang="en-US"/>
              <a:pPr/>
              <a:t>36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1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7890A2-195D-4AD7-AB06-F82BAB94CA4B}" type="slidenum">
              <a:rPr lang="en-US"/>
              <a:pPr/>
              <a:t>37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CB382B-389F-4F14-A528-A740FC1C66AF}" type="slidenum">
              <a:rPr lang="en-US"/>
              <a:pPr/>
              <a:t>38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5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DD373-0143-40E6-82E6-32440648A989}" type="slidenum">
              <a:rPr lang="en-US"/>
              <a:pPr/>
              <a:t>39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23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F73DEE-D6F8-4EDE-AE10-11D77BCFA23F}" type="slidenum">
              <a:rPr lang="en-US"/>
              <a:pPr/>
              <a:t>40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44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32A1B-5B98-4A1F-89B4-4B67B5F49D75}" type="slidenum">
              <a:rPr lang="en-US"/>
              <a:pPr/>
              <a:t>41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9688" y="742950"/>
            <a:ext cx="4749800" cy="356235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75" y="4527550"/>
            <a:ext cx="5383213" cy="43783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66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C01B8-34A5-4488-80A9-01BB8628416E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37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52560-3DCA-4CA2-A57C-BF71086625AD}" type="slidenum">
              <a:rPr lang="en-US"/>
              <a:pPr/>
              <a:t>43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83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95C27D-C550-44EA-BD97-2328C3971C65}" type="slidenum">
              <a:rPr lang="en-US"/>
              <a:pPr/>
              <a:t>44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9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EA3D1-704B-43EF-80CE-9B97026F950A}" type="slidenum">
              <a:rPr lang="en-US"/>
              <a:pPr/>
              <a:t>49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90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BA5858-F000-4A97-88D5-A2DA89C1746B}" type="slidenum">
              <a:rPr lang="en-US"/>
              <a:pPr/>
              <a:t>25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39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24D51C-69C7-4D4A-9D35-820E60F0403A}" type="slidenum">
              <a:rPr lang="en-US"/>
              <a:pPr/>
              <a:t>50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70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A5AAF-B586-41D6-9429-FBAF2D41A79A}" type="slidenum">
              <a:rPr lang="en-US"/>
              <a:pPr/>
              <a:t>51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40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C5127-EAA7-412A-BA20-E089210C0478}" type="slidenum">
              <a:rPr lang="en-US"/>
              <a:pPr/>
              <a:t>52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61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3CB92-49C5-473D-B5CE-D58F054EA80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15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E8868-D760-4508-8225-3486AE301796}" type="slidenum">
              <a:rPr lang="en-US"/>
              <a:pPr/>
              <a:t>54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48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447246-8657-4F00-8EBC-40BFE4BB72A1}" type="slidenum">
              <a:rPr lang="en-US"/>
              <a:pPr/>
              <a:t>55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8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5F113C-0D12-4DFB-AE6D-7AA2DD05DB31}" type="slidenum">
              <a:rPr lang="en-US"/>
              <a:pPr/>
              <a:t>56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83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9636B-2A55-4232-AD08-06FA259DAA92}" type="slidenum">
              <a:rPr lang="en-US"/>
              <a:pPr/>
              <a:t>60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573F4-E07A-44C9-90D3-327A67A7F62F}" type="slidenum">
              <a:rPr lang="en-US"/>
              <a:pPr/>
              <a:t>61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36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C01B8-34A5-4488-80A9-01BB8628416E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3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5629A4-2FF1-4558-BB7A-AC2EE8EA5773}" type="slidenum">
              <a:rPr lang="en-US"/>
              <a:pPr/>
              <a:t>27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6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75F16B-4FAA-493E-BFA0-6E9F415E92DC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39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9636B-2A55-4232-AD08-06FA259DAA92}" type="slidenum">
              <a:rPr lang="en-US"/>
              <a:pPr/>
              <a:t>28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A4944-B468-4D82-BEA3-D1375F3D3516}" type="slidenum">
              <a:rPr lang="en-US"/>
              <a:pPr/>
              <a:t>29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4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C138F-F7E8-40E8-9293-15A1A0E990D7}" type="slidenum">
              <a:rPr lang="en-US"/>
              <a:pPr/>
              <a:t>32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10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1C6BAD-5770-48DF-ACF1-908B74E58207}" type="slidenum">
              <a:rPr lang="en-US"/>
              <a:pPr/>
              <a:t>33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39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573F4-E07A-44C9-90D3-327A67A7F62F}" type="slidenum">
              <a:rPr lang="en-US"/>
              <a:pPr/>
              <a:t>34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5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03D75-918B-4472-BBFB-83748BF5AEBF}" type="slidenum">
              <a:rPr lang="en-US"/>
              <a:pPr/>
              <a:t>35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35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76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20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6653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4052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3444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81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991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F85B-40BC-4997-B0B1-A7A48DEED0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66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CCF50-BA58-439E-9029-F1963B9453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6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A80C8-39D9-4620-9B59-F017A8D5B0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8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219200"/>
            <a:ext cx="4211638" cy="5116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219200"/>
            <a:ext cx="4213225" cy="5116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F84A9-A545-4F0D-BAE0-26DEDCC7C5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1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7513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C6FFE-6B36-4021-92CB-28CEF08E55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01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5C02E-12DE-41A0-A4B9-0CAB75161E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87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02E27-B57D-4E9B-A1F6-FA19E26CAE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8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CB478-8CA5-4DF4-9242-BE9CEB841D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08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0581E-E91E-455E-87B0-CE61EF60D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12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AFC3F-CE6C-4805-80E9-F882C6224F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1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2600" y="76200"/>
            <a:ext cx="2266950" cy="6259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" y="76200"/>
            <a:ext cx="6648450" cy="6259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DF8C7-B41F-4B89-9B71-7473375B5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2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76200"/>
            <a:ext cx="9067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3050" y="1219200"/>
            <a:ext cx="4211638" cy="511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37088" y="1219200"/>
            <a:ext cx="4213225" cy="51165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8138" y="6332538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09D8E416-2F5E-4DA4-82E5-31AEDF68DF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45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76200"/>
            <a:ext cx="9067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273050" y="1219200"/>
            <a:ext cx="4211638" cy="511651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7088" y="1219200"/>
            <a:ext cx="4213225" cy="511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8138" y="6332538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F88D5B7E-5160-49E1-83A7-83B49FB88F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84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76200"/>
            <a:ext cx="9067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3050" y="1219200"/>
            <a:ext cx="4211638" cy="511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219200"/>
            <a:ext cx="4213225" cy="511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8138" y="6332538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2D4DD74E-1675-4264-AA97-0E868F64FE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4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015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76200"/>
            <a:ext cx="9067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219200"/>
            <a:ext cx="8577263" cy="248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050" y="3852863"/>
            <a:ext cx="8577263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8138" y="6332538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3B59753D-24A2-49E7-9CC6-B53D6E1430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26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F85B-40BC-4997-B0B1-A7A48DEED0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01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CCF50-BA58-439E-9029-F1963B9453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31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A80C8-39D9-4620-9B59-F017A8D5B0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50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219200"/>
            <a:ext cx="4211638" cy="5116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219200"/>
            <a:ext cx="4213225" cy="5116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F84A9-A545-4F0D-BAE0-26DEDCC7C5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10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C6FFE-6B36-4021-92CB-28CEF08E55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64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5C02E-12DE-41A0-A4B9-0CAB75161E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31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02E27-B57D-4E9B-A1F6-FA19E26CAE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17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CB478-8CA5-4DF4-9242-BE9CEB841D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35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0581E-E91E-455E-87B0-CE61EF60D8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6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0596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AFC3F-CE6C-4805-80E9-F882C6224F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87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2600" y="76200"/>
            <a:ext cx="2266950" cy="6259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" y="76200"/>
            <a:ext cx="6648450" cy="6259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DF8C7-B41F-4B89-9B71-7473375B5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22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76200"/>
            <a:ext cx="9067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3050" y="1219200"/>
            <a:ext cx="4211638" cy="511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37088" y="1219200"/>
            <a:ext cx="4213225" cy="51165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8138" y="6332538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09D8E416-2F5E-4DA4-82E5-31AEDF68DF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76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76200"/>
            <a:ext cx="9067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273050" y="1219200"/>
            <a:ext cx="4211638" cy="511651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7088" y="1219200"/>
            <a:ext cx="4213225" cy="511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8138" y="6332538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F88D5B7E-5160-49E1-83A7-83B49FB88F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1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76200"/>
            <a:ext cx="9067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3050" y="1219200"/>
            <a:ext cx="4211638" cy="511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219200"/>
            <a:ext cx="4213225" cy="5116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8138" y="6332538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2D4DD74E-1675-4264-AA97-0E868F64FE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54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" y="76200"/>
            <a:ext cx="9067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219200"/>
            <a:ext cx="8577263" cy="248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050" y="3852863"/>
            <a:ext cx="8577263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8138" y="6332538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3B59753D-24A2-49E7-9CC6-B53D6E1430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52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0CFEEF-864A-924B-88D1-B8065B9711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90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835ADA-2CA7-B849-BE30-8B645A26BA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51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6C35C0-D31D-6042-A004-E318ED637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498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E39F00-2761-EB48-B069-FECCE744BD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7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2588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663543-E6FA-C74B-BB6D-863C961455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69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F0424F-1BE1-8A46-BBEF-B129A97C23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38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6C303D-CFA5-A243-A33D-3A6EF0FAAD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79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936ACB-D630-894A-A899-7794E30592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20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FB2A0D-AEB0-8C43-8A9D-0D0936D059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31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7DD408-9D58-1F4E-9748-C24218A6F8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29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804C7D-545B-5849-8F21-F0CA9F464E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8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1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40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13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53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026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2051" name="Group 1027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2052" name="Rectangle 1028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53" name="Rectangle 1029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054" name="Group 1030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2055" name="Rectangle 1031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56" name="Rectangle 1032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057" name="Group 1033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2058" name="Rectangle 1034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59" name="Rectangle 1035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060" name="Group 1036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2061" name="Rectangle 1037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62" name="Rectangle 1038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63" name="Rectangle 1039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64" name="Rectangle 1040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2065" name="Group 1041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2066" name="Rectangle 1042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067" name="Rectangle 1043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3600" baseline="3000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</p:grpSp>
      <p:sp>
        <p:nvSpPr>
          <p:cNvPr id="2068" name="Rectangle 104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9" name="Rectangle 10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19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" y="76200"/>
            <a:ext cx="906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219200"/>
            <a:ext cx="8577263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8138" y="6332538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B60B526E-1485-4D9C-BDA0-6B6AA8E1EA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965200"/>
            <a:ext cx="91440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20650" y="6324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96838" y="6527800"/>
            <a:ext cx="13244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P. M. Voyles, 5/3/12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8626475" y="6435725"/>
            <a:ext cx="433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5DDDFFEF-3D43-422B-90AA-744ED838C481}" type="slidenum">
              <a:rPr lang="en-US" sz="1600">
                <a:solidFill>
                  <a:srgbClr val="000000"/>
                </a:solidFill>
              </a:rPr>
              <a:pPr/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" y="76200"/>
            <a:ext cx="906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3050" y="1219200"/>
            <a:ext cx="8577263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8138" y="6332538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B60B526E-1485-4D9C-BDA0-6B6AA8E1EA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965200"/>
            <a:ext cx="91440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20650" y="6324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96838" y="6527800"/>
            <a:ext cx="13244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P. M. Voyles, 5/3/12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8626475" y="6435725"/>
            <a:ext cx="433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5DDDFFEF-3D43-422B-90AA-744ED838C481}" type="slidenum">
              <a:rPr lang="en-US" sz="1600">
                <a:solidFill>
                  <a:srgbClr val="000000"/>
                </a:solidFill>
              </a:rPr>
              <a:pPr/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David Muller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57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latin typeface="Times New Roman" charset="0"/>
              </a:defRPr>
            </a:lvl1pPr>
          </a:lstStyle>
          <a:p>
            <a:pPr eaLnBrk="0" hangingPunct="0"/>
            <a:fld id="{74EC600D-787B-4F4F-8921-FD71223F447C}" type="slidenum">
              <a:rPr lang="en-US">
                <a:solidFill>
                  <a:srgbClr val="000000"/>
                </a:solidFill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40" name="Picture 16" descr="culogo_125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741363" cy="7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3" name="Group 19"/>
          <p:cNvGrpSpPr>
            <a:grpSpLocks/>
          </p:cNvGrpSpPr>
          <p:nvPr userDrawn="1"/>
        </p:nvGrpSpPr>
        <p:grpSpPr bwMode="auto">
          <a:xfrm>
            <a:off x="0" y="685800"/>
            <a:ext cx="7858125" cy="792163"/>
            <a:chOff x="0" y="480"/>
            <a:chExt cx="4950" cy="499"/>
          </a:xfrm>
        </p:grpSpPr>
        <p:sp>
          <p:nvSpPr>
            <p:cNvPr id="1042" name="Rectangle 18"/>
            <p:cNvSpPr>
              <a:spLocks noChangeArrowheads="1"/>
            </p:cNvSpPr>
            <p:nvPr userDrawn="1"/>
          </p:nvSpPr>
          <p:spPr bwMode="auto">
            <a:xfrm>
              <a:off x="0" y="720"/>
              <a:ext cx="4950" cy="47"/>
            </a:xfrm>
            <a:prstGeom prst="rect">
              <a:avLst/>
            </a:prstGeom>
            <a:gradFill rotWithShape="1">
              <a:gsLst>
                <a:gs pos="0">
                  <a:srgbClr val="B00000"/>
                </a:gs>
                <a:gs pos="100000">
                  <a:srgbClr val="FFD1D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000">
                <a:solidFill>
                  <a:srgbClr val="000000"/>
                </a:solidFill>
              </a:endParaRPr>
            </a:p>
          </p:txBody>
        </p:sp>
        <p:pic>
          <p:nvPicPr>
            <p:cNvPr id="1041" name="Picture 17" descr="e_red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" r="76373" b="200"/>
            <a:stretch>
              <a:fillRect/>
            </a:stretch>
          </p:blipFill>
          <p:spPr bwMode="auto">
            <a:xfrm>
              <a:off x="144" y="480"/>
              <a:ext cx="480" cy="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614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200" i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0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4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png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7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541E-D855-492A-884E-735AF7DE99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Dynamical Diffraction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D9B03-C346-425C-96C8-EB201508C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Doing it right</a:t>
            </a:r>
          </a:p>
          <a:p>
            <a:r>
              <a:rPr lang="en-US" dirty="0"/>
              <a:t>Known, but often ignored</a:t>
            </a:r>
          </a:p>
          <a:p>
            <a:r>
              <a:rPr lang="en-US" i="1" dirty="0"/>
              <a:t>Always used in calculations</a:t>
            </a:r>
          </a:p>
        </p:txBody>
      </p:sp>
    </p:spTree>
    <p:extLst>
      <p:ext uri="{BB962C8B-B14F-4D97-AF65-F5344CB8AC3E}">
        <p14:creationId xmlns:p14="http://schemas.microsoft.com/office/powerpoint/2010/main" val="1722966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b="8377"/>
          <a:stretch/>
        </p:blipFill>
        <p:spPr bwMode="auto">
          <a:xfrm>
            <a:off x="390492" y="1066800"/>
            <a:ext cx="836301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66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3699" r="3457" b="8181"/>
          <a:stretch/>
        </p:blipFill>
        <p:spPr bwMode="auto">
          <a:xfrm>
            <a:off x="762000" y="838200"/>
            <a:ext cx="8001000" cy="541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024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4170" r="3225" b="10799"/>
          <a:stretch/>
        </p:blipFill>
        <p:spPr bwMode="auto">
          <a:xfrm>
            <a:off x="445477" y="838200"/>
            <a:ext cx="808892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60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3" y="633412"/>
            <a:ext cx="8233200" cy="60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4766" r="3323"/>
          <a:stretch/>
        </p:blipFill>
        <p:spPr bwMode="auto">
          <a:xfrm>
            <a:off x="750713" y="581768"/>
            <a:ext cx="7555087" cy="579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3" r="730" b="77071"/>
          <a:stretch/>
        </p:blipFill>
        <p:spPr bwMode="auto">
          <a:xfrm>
            <a:off x="1098595" y="5828348"/>
            <a:ext cx="777240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51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3015" r="6176" b="15340"/>
          <a:stretch/>
        </p:blipFill>
        <p:spPr bwMode="auto">
          <a:xfrm>
            <a:off x="495300" y="685800"/>
            <a:ext cx="81153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0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5463" r="5192" b="10932"/>
          <a:stretch/>
        </p:blipFill>
        <p:spPr bwMode="auto">
          <a:xfrm>
            <a:off x="609601" y="838200"/>
            <a:ext cx="81153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840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8665" r="8026" b="2109"/>
          <a:stretch/>
        </p:blipFill>
        <p:spPr bwMode="auto">
          <a:xfrm>
            <a:off x="701625" y="914400"/>
            <a:ext cx="774074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0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7557" r="6812" b="9584"/>
          <a:stretch/>
        </p:blipFill>
        <p:spPr bwMode="auto">
          <a:xfrm>
            <a:off x="488158" y="762000"/>
            <a:ext cx="8167684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4BC15-840C-46A3-A7E4-E7A14A3ABCAC}"/>
              </a:ext>
            </a:extLst>
          </p:cNvPr>
          <p:cNvSpPr txBox="1"/>
          <p:nvPr/>
        </p:nvSpPr>
        <p:spPr>
          <a:xfrm>
            <a:off x="4893172" y="5410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</a:t>
            </a:r>
            <a:r>
              <a:rPr lang="en-US" baseline="-25000" dirty="0" err="1"/>
              <a:t>z</a:t>
            </a:r>
            <a:r>
              <a:rPr lang="en-US" baseline="30000" dirty="0" err="1"/>
              <a:t>eff</a:t>
            </a:r>
            <a:r>
              <a:rPr lang="en-US" dirty="0"/>
              <a:t> = (s</a:t>
            </a:r>
            <a:r>
              <a:rPr lang="en-US" baseline="-25000" dirty="0"/>
              <a:t>z</a:t>
            </a:r>
            <a:r>
              <a:rPr lang="en-US" baseline="30000" dirty="0"/>
              <a:t>2</a:t>
            </a:r>
            <a:r>
              <a:rPr lang="en-US" dirty="0"/>
              <a:t>+ 1/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baseline="-25000" dirty="0"/>
              <a:t>g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30000" dirty="0"/>
              <a:t>1/2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9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9" b="23565"/>
          <a:stretch/>
        </p:blipFill>
        <p:spPr bwMode="auto">
          <a:xfrm>
            <a:off x="381000" y="2133600"/>
            <a:ext cx="866821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DB35-4B41-44B8-A39D-676E1600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2-Beam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EA027-E086-4F99-8FE2-80CA757D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8" y="1416497"/>
            <a:ext cx="3475021" cy="2085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5BA6F-7879-4C67-9ACC-A02A918E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83" y="3564808"/>
            <a:ext cx="3475021" cy="2085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B2169-75AC-4842-851A-81B6BB643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40" y="1523999"/>
            <a:ext cx="2743438" cy="1646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5FD2C-2E57-4EFC-A70B-45A86799F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40" y="3058532"/>
            <a:ext cx="2743438" cy="1646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06B08-44E3-45C9-A160-1C4591253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40" y="4634860"/>
            <a:ext cx="2743438" cy="1642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952E6F-9F6A-4607-84BC-687641313201}"/>
              </a:ext>
            </a:extLst>
          </p:cNvPr>
          <p:cNvSpPr txBox="1"/>
          <p:nvPr/>
        </p:nvSpPr>
        <p:spPr>
          <a:xfrm>
            <a:off x="762000" y="5638781"/>
            <a:ext cx="281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Thickness fringes for zero and larger </a:t>
            </a:r>
            <a:r>
              <a:rPr lang="en-US" dirty="0" err="1"/>
              <a:t>s</a:t>
            </a:r>
            <a:r>
              <a:rPr lang="en-US" baseline="-25000" dirty="0" err="1"/>
              <a:t>z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1643B4-346A-4A7B-B1F4-383DC2D20038}"/>
              </a:ext>
            </a:extLst>
          </p:cNvPr>
          <p:cNvSpPr txBox="1"/>
          <p:nvPr/>
        </p:nvSpPr>
        <p:spPr>
          <a:xfrm>
            <a:off x="5867400" y="6169393"/>
            <a:ext cx="281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Bend contours</a:t>
            </a:r>
          </a:p>
        </p:txBody>
      </p:sp>
    </p:spTree>
    <p:extLst>
      <p:ext uri="{BB962C8B-B14F-4D97-AF65-F5344CB8AC3E}">
        <p14:creationId xmlns:p14="http://schemas.microsoft.com/office/powerpoint/2010/main" val="147608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5F9B4-2DC3-492D-AE3D-26492C0C7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CD2FD-328A-460B-9062-327608F1A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So far:</a:t>
            </a:r>
          </a:p>
          <a:p>
            <a:pPr lvl="1"/>
            <a:r>
              <a:rPr lang="en-US" sz="2400" dirty="0"/>
              <a:t>Kinematical (single scattering) model</a:t>
            </a:r>
          </a:p>
          <a:p>
            <a:pPr lvl="1"/>
            <a:r>
              <a:rPr lang="en-US" sz="2400" dirty="0"/>
              <a:t>Ewald sphere (energy conservation, elastic)</a:t>
            </a:r>
          </a:p>
          <a:p>
            <a:pPr lvl="1"/>
            <a:r>
              <a:rPr lang="en-US" sz="2400" dirty="0"/>
              <a:t>Simple solutions for diffracted beams, fudge for transmitted</a:t>
            </a:r>
          </a:p>
          <a:p>
            <a:r>
              <a:rPr lang="en-US" dirty="0"/>
              <a:t>Results:</a:t>
            </a:r>
          </a:p>
          <a:p>
            <a:pPr lvl="1"/>
            <a:r>
              <a:rPr lang="en-US" sz="2400" dirty="0"/>
              <a:t>Qualitatively correct (thickness </a:t>
            </a:r>
            <a:r>
              <a:rPr lang="en-US" sz="2400" dirty="0" err="1"/>
              <a:t>fringers</a:t>
            </a:r>
            <a:r>
              <a:rPr lang="en-US" sz="2400" dirty="0"/>
              <a:t>, bend contours, strain)</a:t>
            </a:r>
          </a:p>
          <a:p>
            <a:pPr lvl="1"/>
            <a:r>
              <a:rPr lang="en-US" sz="2400" dirty="0"/>
              <a:t>Quantitatively incorrect</a:t>
            </a:r>
          </a:p>
          <a:p>
            <a:pPr lvl="1"/>
            <a:r>
              <a:rPr lang="en-US" sz="2400" dirty="0"/>
              <a:t>Incorrect inferences for inelastic</a:t>
            </a:r>
          </a:p>
        </p:txBody>
      </p:sp>
    </p:spTree>
    <p:extLst>
      <p:ext uri="{BB962C8B-B14F-4D97-AF65-F5344CB8AC3E}">
        <p14:creationId xmlns:p14="http://schemas.microsoft.com/office/powerpoint/2010/main" val="3733131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18" y="2698875"/>
            <a:ext cx="1417409" cy="1199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is eigenvalues/vectors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7" y="2733730"/>
            <a:ext cx="990600" cy="990600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8914" y="280529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49518" y="392270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Walk to Car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14" y="4295775"/>
            <a:ext cx="1466850" cy="1466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2014" y="599122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 Down LSD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60" y="4295775"/>
            <a:ext cx="1789728" cy="14223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8033" y="595683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 the Game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0" y="1828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Going from Evanston to watch a Bears game (we can always hope)</a:t>
            </a:r>
          </a:p>
          <a:p>
            <a:r>
              <a:rPr lang="en-US" dirty="0"/>
              <a:t>Individuals or collective – different eigenvectors of the trip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36" y="2700923"/>
            <a:ext cx="1417409" cy="11993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20674" y="389914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Walk to Seats</a:t>
            </a:r>
          </a:p>
        </p:txBody>
      </p:sp>
    </p:spTree>
    <p:extLst>
      <p:ext uri="{BB962C8B-B14F-4D97-AF65-F5344CB8AC3E}">
        <p14:creationId xmlns:p14="http://schemas.microsoft.com/office/powerpoint/2010/main" val="26331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9C3B-D66E-4E6B-B48E-285AEDD9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81DE9-40C5-4F1A-8C53-6E363CCEF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is an “***on”</a:t>
            </a:r>
          </a:p>
          <a:p>
            <a:pPr lvl="1"/>
            <a:r>
              <a:rPr lang="en-US" dirty="0"/>
              <a:t>Phonons, electrons, magnons…</a:t>
            </a:r>
          </a:p>
          <a:p>
            <a:r>
              <a:rPr lang="en-US" dirty="0"/>
              <a:t>They are called “quasiparticles”, effectively independent solutions (eigenfunctions) in quantum mechanics.</a:t>
            </a:r>
          </a:p>
          <a:p>
            <a:r>
              <a:rPr lang="en-US" dirty="0"/>
              <a:t>The plane waves in kinematical are not “**</a:t>
            </a:r>
            <a:r>
              <a:rPr lang="en-US" dirty="0" err="1"/>
              <a:t>ons</a:t>
            </a:r>
            <a:r>
              <a:rPr lang="en-US" dirty="0"/>
              <a:t>”, as they are changing.</a:t>
            </a:r>
          </a:p>
        </p:txBody>
      </p:sp>
    </p:spTree>
    <p:extLst>
      <p:ext uri="{BB962C8B-B14F-4D97-AF65-F5344CB8AC3E}">
        <p14:creationId xmlns:p14="http://schemas.microsoft.com/office/powerpoint/2010/main" val="1569163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715"/>
          <a:stretch/>
        </p:blipFill>
        <p:spPr>
          <a:xfrm>
            <a:off x="456187" y="761157"/>
            <a:ext cx="7925813" cy="53356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42760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0" y="514494"/>
            <a:ext cx="6306535" cy="1677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7200" algn="l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point: look at the +/- cases: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7200" algn="l"/>
              </a:tabLst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7200" algn="l"/>
              </a:tabLst>
            </a:pP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7200" algn="l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en-US" sz="2000" b="0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= 2Co exp(2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ourier New" panose="02070309020205020404" pitchFamily="49" charset="0"/>
              </a:rPr>
              <a:t>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ourier New" panose="02070309020205020404" pitchFamily="49" charset="0"/>
              </a:rPr>
              <a:t>g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ourier New" panose="02070309020205020404" pitchFamily="49" charset="0"/>
              </a:rPr>
              <a:t>+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z)exp(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ourier New" panose="02070309020205020404" pitchFamily="49" charset="0"/>
              </a:rPr>
              <a:t>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i[2</a:t>
            </a: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en-US" sz="20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kumimoji="0" lang="en-US" altLang="en-US" sz="2000" b="1" i="0" u="sng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)cos(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ourier New" panose="02070309020205020404" pitchFamily="49" charset="0"/>
              </a:rPr>
              <a:t>p</a:t>
            </a:r>
            <a:r>
              <a:rPr kumimoji="0" lang="en-US" altLang="en-US" sz="20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0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7200" algn="l"/>
              </a:tabLst>
            </a:pP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7200" algn="l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|b(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en-US" sz="2000" b="0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)|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  <a:sym typeface="Symbol" panose="05050102010706020507" pitchFamily="18" charset="2"/>
              </a:rPr>
              <a:t>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cos(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ourier New" panose="02070309020205020404" pitchFamily="49" charset="0"/>
                <a:sym typeface="Symbol" panose="05050102010706020507" pitchFamily="18" charset="2"/>
              </a:rPr>
              <a:t>p</a:t>
            </a:r>
            <a:r>
              <a:rPr kumimoji="0" lang="en-US" altLang="en-US" sz="20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kumimoji="0" lang="en-US" altLang="en-US" sz="20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|b(k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,r)|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  <a:sym typeface="Symbol" panose="05050102010706020507" pitchFamily="18" charset="2"/>
              </a:rPr>
              <a:t>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Courier New" panose="02070309020205020404" pitchFamily="49" charset="0"/>
                <a:sym typeface="Symbol" panose="05050102010706020507" pitchFamily="18" charset="2"/>
              </a:rPr>
              <a:t>p</a:t>
            </a:r>
            <a:r>
              <a:rPr kumimoji="0" lang="en-US" altLang="en-US" sz="20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kumimoji="0" lang="en-US" altLang="en-US" sz="20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sym typeface="Symbol" panose="05050102010706020507" pitchFamily="18" charset="2"/>
            </a:endParaRPr>
          </a:p>
        </p:txBody>
      </p:sp>
      <p:pic>
        <p:nvPicPr>
          <p:cNvPr id="30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1"/>
          <a:stretch>
            <a:fillRect/>
          </a:stretch>
        </p:blipFill>
        <p:spPr bwMode="auto">
          <a:xfrm>
            <a:off x="1905000" y="2286000"/>
            <a:ext cx="5330825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83920" y="2473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10668" y="5983749"/>
            <a:ext cx="485793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457200" algn="l"/>
              </a:tabLst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Damped Strongly                  Damped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Weakly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14657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Top-Bottom Effect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85900" y="2286000"/>
            <a:ext cx="6210300" cy="5834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1485900" y="5993368"/>
            <a:ext cx="6210300" cy="26432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828800" y="2324100"/>
            <a:ext cx="5105400" cy="369570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057400" y="2286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2895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/>
              <a:t>+/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+  </a:t>
            </a:r>
          </a:p>
          <a:p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  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-/</a:t>
            </a:r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/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6740" y="59933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+/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535305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59817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/>
              <a:t>-/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1500" y="3962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2580" y="432435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/>
              <a:t>-/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-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47820" y="600075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-</a:t>
            </a:r>
            <a:r>
              <a:rPr lang="en-US" dirty="0"/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96890" y="2486660"/>
            <a:ext cx="356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Type of Bloch Wave</a:t>
            </a:r>
          </a:p>
          <a:p>
            <a:r>
              <a:rPr lang="en-US" dirty="0"/>
              <a:t>Type before defect</a:t>
            </a:r>
          </a:p>
          <a:p>
            <a:r>
              <a:rPr lang="en-US" dirty="0"/>
              <a:t>+ Strongly Adsorbed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2290" y="1789152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Defect</a:t>
            </a:r>
            <a:r>
              <a:rPr lang="en-US" dirty="0"/>
              <a:t> scatters Bloch waves (inclined)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86510" y="4160004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Damped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828800" y="636032"/>
            <a:ext cx="0" cy="6842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883410" y="468233"/>
            <a:ext cx="72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30000" dirty="0"/>
              <a:t>-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914140" y="6246475"/>
            <a:ext cx="1353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6236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aults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2168" r="2039" b="2168"/>
          <a:stretch>
            <a:fillRect/>
          </a:stretch>
        </p:blipFill>
        <p:spPr bwMode="auto">
          <a:xfrm>
            <a:off x="1143000" y="212725"/>
            <a:ext cx="67818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181600" y="457200"/>
            <a:ext cx="1219200" cy="1143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74643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458200" cy="12241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ALCHEMI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tom </a:t>
            </a:r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/>
              <a:t>ocation by </a:t>
            </a:r>
            <a:r>
              <a:rPr lang="en-US" sz="2400" dirty="0">
                <a:solidFill>
                  <a:srgbClr val="FF0000"/>
                </a:solidFill>
              </a:rPr>
              <a:t>Ch</a:t>
            </a:r>
            <a:r>
              <a:rPr lang="en-US" sz="2400" dirty="0"/>
              <a:t>anneling 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nhanced </a:t>
            </a:r>
            <a:r>
              <a:rPr lang="en-US" sz="2400" dirty="0">
                <a:solidFill>
                  <a:srgbClr val="FF0000"/>
                </a:solidFill>
              </a:rPr>
              <a:t>Mi</a:t>
            </a:r>
            <a:r>
              <a:rPr lang="en-US" sz="2400" dirty="0"/>
              <a:t>croanalysis</a:t>
            </a:r>
          </a:p>
        </p:txBody>
      </p:sp>
      <p:pic>
        <p:nvPicPr>
          <p:cNvPr id="3" name="Picture 2" descr="D:\NW\HIPpaper\Precession-related papers\EELS-ALCHEMI\Cherns Howie Naturforschung 28a p565 19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199" b="3151"/>
          <a:stretch/>
        </p:blipFill>
        <p:spPr bwMode="auto">
          <a:xfrm>
            <a:off x="914400" y="2438400"/>
            <a:ext cx="7132770" cy="317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625487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Cherns</a:t>
            </a:r>
            <a:r>
              <a:rPr lang="en-US" sz="1600" dirty="0"/>
              <a:t>, Howie and Jacobs, 28a, </a:t>
            </a:r>
            <a:r>
              <a:rPr lang="en-US" sz="1600" dirty="0" err="1"/>
              <a:t>Naturforschung</a:t>
            </a:r>
            <a:r>
              <a:rPr lang="en-US" sz="1600" dirty="0"/>
              <a:t>, 1973</a:t>
            </a:r>
          </a:p>
        </p:txBody>
      </p:sp>
    </p:spTree>
    <p:extLst>
      <p:ext uri="{BB962C8B-B14F-4D97-AF65-F5344CB8AC3E}">
        <p14:creationId xmlns:p14="http://schemas.microsoft.com/office/powerpoint/2010/main" val="2057242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4" descr="poly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00"/>
            <a:ext cx="6821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676400"/>
            <a:ext cx="43434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6764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6" name="Rectangle 4"/>
          <p:cNvSpPr>
            <a:spLocks noChangeArrowheads="1"/>
          </p:cNvSpPr>
          <p:nvPr/>
        </p:nvSpPr>
        <p:spPr bwMode="auto">
          <a:xfrm rot="366481">
            <a:off x="1260475" y="2209800"/>
            <a:ext cx="2362200" cy="25146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1116013" y="476250"/>
            <a:ext cx="7632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200"/>
              <a:t>Au [110] – Vacuum wave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3059113" y="6308725"/>
            <a:ext cx="596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Courtesy</a:t>
            </a:r>
            <a:r>
              <a:rPr lang="nl-NL"/>
              <a:t> C. Kisielowski, J.R. Jinschek (NCEM, Berkeley)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6430" r="56681" b="61428"/>
          <a:stretch/>
        </p:blipFill>
        <p:spPr bwMode="auto">
          <a:xfrm>
            <a:off x="1809115" y="2897310"/>
            <a:ext cx="2956560" cy="34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But…column approximation?</a:t>
            </a: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1295400" y="2978982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85" name="Line 5"/>
          <p:cNvSpPr>
            <a:spLocks noChangeShapeType="1"/>
          </p:cNvSpPr>
          <p:nvPr/>
        </p:nvSpPr>
        <p:spPr bwMode="auto">
          <a:xfrm>
            <a:off x="1295400" y="4731582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>
            <a:off x="4038600" y="2064582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88" name="Line 8"/>
          <p:cNvSpPr>
            <a:spLocks noChangeShapeType="1"/>
          </p:cNvSpPr>
          <p:nvPr/>
        </p:nvSpPr>
        <p:spPr bwMode="auto">
          <a:xfrm>
            <a:off x="5105400" y="2064582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89" name="Line 9"/>
          <p:cNvSpPr>
            <a:spLocks noChangeShapeType="1"/>
          </p:cNvSpPr>
          <p:nvPr/>
        </p:nvSpPr>
        <p:spPr bwMode="auto">
          <a:xfrm flipH="1">
            <a:off x="3733800" y="2978982"/>
            <a:ext cx="13716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90" name="Line 10"/>
          <p:cNvSpPr>
            <a:spLocks noChangeShapeType="1"/>
          </p:cNvSpPr>
          <p:nvPr/>
        </p:nvSpPr>
        <p:spPr bwMode="auto">
          <a:xfrm>
            <a:off x="6248400" y="2978982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6553200" y="3588582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t, 20nm</a:t>
            </a:r>
          </a:p>
        </p:txBody>
      </p:sp>
      <p:sp>
        <p:nvSpPr>
          <p:cNvPr id="225292" name="Line 12"/>
          <p:cNvSpPr>
            <a:spLocks noChangeShapeType="1"/>
          </p:cNvSpPr>
          <p:nvPr/>
        </p:nvSpPr>
        <p:spPr bwMode="auto">
          <a:xfrm>
            <a:off x="2895600" y="2902782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93" name="Text Box 13"/>
          <p:cNvSpPr txBox="1">
            <a:spLocks noChangeArrowheads="1"/>
          </p:cNvSpPr>
          <p:nvPr/>
        </p:nvSpPr>
        <p:spPr bwMode="auto">
          <a:xfrm>
            <a:off x="4267200" y="2445582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</a:p>
        </p:txBody>
      </p:sp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1143000" y="5722182"/>
            <a:ext cx="670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 = 2t</a:t>
            </a:r>
            <a:r>
              <a:rPr lang="en-US">
                <a:latin typeface="Symbol" pitchFamily="18" charset="2"/>
              </a:rPr>
              <a:t>q</a:t>
            </a:r>
            <a:r>
              <a:rPr lang="en-US"/>
              <a:t>. Take </a:t>
            </a:r>
            <a:r>
              <a:rPr lang="en-US">
                <a:latin typeface="Symbol" pitchFamily="18" charset="2"/>
              </a:rPr>
              <a:t>q</a:t>
            </a:r>
            <a:r>
              <a:rPr lang="en-US"/>
              <a:t>=10 mRad, t=20nm, w=4 Angstroms</a:t>
            </a:r>
          </a:p>
        </p:txBody>
      </p:sp>
      <p:sp>
        <p:nvSpPr>
          <p:cNvPr id="225295" name="Line 15"/>
          <p:cNvSpPr>
            <a:spLocks noChangeShapeType="1"/>
          </p:cNvSpPr>
          <p:nvPr/>
        </p:nvSpPr>
        <p:spPr bwMode="auto">
          <a:xfrm>
            <a:off x="2819400" y="1988382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96" name="Line 16"/>
          <p:cNvSpPr>
            <a:spLocks noChangeShapeType="1"/>
          </p:cNvSpPr>
          <p:nvPr/>
        </p:nvSpPr>
        <p:spPr bwMode="auto">
          <a:xfrm>
            <a:off x="2819400" y="2978982"/>
            <a:ext cx="15240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32951-8C15-4E04-8383-956ED184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DE5D5-56FC-43AD-9CE7-D1D6CB4CE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 Broglie proposed all matter could be written as waves in 1925</a:t>
            </a:r>
          </a:p>
          <a:p>
            <a:r>
              <a:rPr lang="en-US" dirty="0"/>
              <a:t>Schrödinger expanded to “undulatory mechanics” in 1926</a:t>
            </a:r>
          </a:p>
          <a:p>
            <a:r>
              <a:rPr lang="en-US" dirty="0"/>
              <a:t>Electron diffraction was demonstrated in 1927-28</a:t>
            </a:r>
          </a:p>
          <a:p>
            <a:r>
              <a:rPr lang="en-US" dirty="0"/>
              <a:t>Explained (non-</a:t>
            </a:r>
            <a:r>
              <a:rPr lang="en-US" dirty="0" err="1"/>
              <a:t>relativistically</a:t>
            </a:r>
            <a:r>
              <a:rPr lang="en-US" dirty="0"/>
              <a:t>) using dynamical theory by Bethe in 1928.</a:t>
            </a:r>
          </a:p>
        </p:txBody>
      </p:sp>
    </p:spTree>
    <p:extLst>
      <p:ext uri="{BB962C8B-B14F-4D97-AF65-F5344CB8AC3E}">
        <p14:creationId xmlns:p14="http://schemas.microsoft.com/office/powerpoint/2010/main" val="310355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9830"/>
            <a:ext cx="7772400" cy="4114800"/>
          </a:xfrm>
        </p:spPr>
        <p:txBody>
          <a:bodyPr/>
          <a:lstStyle/>
          <a:p>
            <a:r>
              <a:rPr lang="en-US" dirty="0"/>
              <a:t>Plane waves</a:t>
            </a:r>
          </a:p>
          <a:p>
            <a:pPr lvl="1"/>
            <a:r>
              <a:rPr lang="en-US" dirty="0"/>
              <a:t>Solutions in vacuum</a:t>
            </a:r>
          </a:p>
          <a:p>
            <a:pPr lvl="1"/>
            <a:r>
              <a:rPr lang="en-US" dirty="0"/>
              <a:t>Used in kinematical theory</a:t>
            </a:r>
          </a:p>
          <a:p>
            <a:r>
              <a:rPr lang="en-US" dirty="0"/>
              <a:t>Bloch waves</a:t>
            </a:r>
          </a:p>
          <a:p>
            <a:pPr lvl="1"/>
            <a:r>
              <a:rPr lang="en-US" dirty="0"/>
              <a:t>Used in 2-beam theory (and beyond)</a:t>
            </a:r>
          </a:p>
          <a:p>
            <a:pPr lvl="1"/>
            <a:r>
              <a:rPr lang="en-US" dirty="0"/>
              <a:t>Combinations of plane waves</a:t>
            </a:r>
          </a:p>
          <a:p>
            <a:r>
              <a:rPr lang="en-US" dirty="0"/>
              <a:t>Tight-binding model</a:t>
            </a:r>
          </a:p>
          <a:p>
            <a:pPr lvl="1"/>
            <a:r>
              <a:rPr lang="en-US" dirty="0"/>
              <a:t>Uses atom-like orbitals (similar to chemistry, MO)</a:t>
            </a:r>
          </a:p>
        </p:txBody>
      </p:sp>
    </p:spTree>
    <p:extLst>
      <p:ext uri="{BB962C8B-B14F-4D97-AF65-F5344CB8AC3E}">
        <p14:creationId xmlns:p14="http://schemas.microsoft.com/office/powerpoint/2010/main" val="2490122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Basis Sets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to use?</a:t>
            </a:r>
          </a:p>
          <a:p>
            <a:r>
              <a:rPr lang="en-US" dirty="0"/>
              <a:t>No simple answer</a:t>
            </a:r>
          </a:p>
          <a:p>
            <a:r>
              <a:rPr lang="en-US" dirty="0"/>
              <a:t>The one which gives the simplest explanation with the least complications (KISS = Occam’s Razor) is normally best</a:t>
            </a:r>
          </a:p>
          <a:p>
            <a:r>
              <a:rPr lang="en-US" dirty="0"/>
              <a:t>Often this changes depending upon the type of problem/property of interest…</a:t>
            </a:r>
          </a:p>
        </p:txBody>
      </p:sp>
    </p:spTree>
    <p:extLst>
      <p:ext uri="{BB962C8B-B14F-4D97-AF65-F5344CB8AC3E}">
        <p14:creationId xmlns:p14="http://schemas.microsoft.com/office/powerpoint/2010/main" val="1964805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590550" y="5761038"/>
            <a:ext cx="756126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* Fujimoto, phys. stat. sol. (1978) + many others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Van Dyck and Op de Beeck, </a:t>
            </a:r>
            <a:r>
              <a:rPr lang="en-US" sz="2400" i="1">
                <a:latin typeface="Times New Roman" pitchFamily="18" charset="0"/>
              </a:rPr>
              <a:t>Ultramicroscopy</a:t>
            </a:r>
            <a:r>
              <a:rPr lang="en-US" sz="2400">
                <a:latin typeface="Times New Roman" pitchFamily="18" charset="0"/>
              </a:rPr>
              <a:t> (1996)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Channeling: Real-Space model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Electron channeling approximation*:</a:t>
            </a:r>
          </a:p>
          <a:p>
            <a:pPr lvl="1"/>
            <a:r>
              <a:rPr lang="en-US" dirty="0"/>
              <a:t>1) Ignore all but </a:t>
            </a:r>
            <a:r>
              <a:rPr lang="en-US" dirty="0" err="1"/>
              <a:t>ZOLZ</a:t>
            </a:r>
            <a:r>
              <a:rPr lang="en-US" dirty="0"/>
              <a:t> interactions (high energy)</a:t>
            </a:r>
          </a:p>
          <a:p>
            <a:pPr lvl="1"/>
            <a:r>
              <a:rPr lang="en-US" dirty="0"/>
              <a:t>2) Assume sample orientation so that one has well separated atomic columns along z (in initial expansion only)</a:t>
            </a:r>
          </a:p>
          <a:p>
            <a:pPr lvl="1"/>
            <a:r>
              <a:rPr lang="en-US" dirty="0"/>
              <a:t>3) Use atomic-column based tight-binding model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Channeling Concept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0828" y="2253811"/>
            <a:ext cx="4033838" cy="4525963"/>
          </a:xfrm>
        </p:spPr>
        <p:txBody>
          <a:bodyPr/>
          <a:lstStyle/>
          <a:p>
            <a:r>
              <a:rPr lang="en-US" sz="2800" dirty="0"/>
              <a:t>For many zone axes, in projection atoms are well separated</a:t>
            </a:r>
          </a:p>
          <a:p>
            <a:r>
              <a:rPr lang="en-US" sz="2800" dirty="0"/>
              <a:t>Potential large near columns</a:t>
            </a:r>
          </a:p>
          <a:p>
            <a:r>
              <a:rPr lang="en-US" sz="2800" dirty="0"/>
              <a:t>Small between columns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45805883"/>
              </p:ext>
            </p:extLst>
          </p:nvPr>
        </p:nvGraphicFramePr>
        <p:xfrm>
          <a:off x="4142364" y="2085204"/>
          <a:ext cx="4974072" cy="3305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4281488" y="5153025"/>
            <a:ext cx="4557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V(r)        Atoms</a:t>
            </a:r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 flipV="1">
            <a:off x="4654535" y="4411663"/>
            <a:ext cx="0" cy="682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1" name="Line 7"/>
          <p:cNvSpPr>
            <a:spLocks noChangeShapeType="1"/>
          </p:cNvSpPr>
          <p:nvPr/>
        </p:nvSpPr>
        <p:spPr bwMode="auto">
          <a:xfrm flipV="1">
            <a:off x="5895960" y="5000625"/>
            <a:ext cx="0" cy="682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 flipV="1">
            <a:off x="7600935" y="5006975"/>
            <a:ext cx="0" cy="682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6400800" y="2083735"/>
            <a:ext cx="1639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</a:rPr>
              <a:t>~0</a:t>
            </a:r>
          </a:p>
        </p:txBody>
      </p:sp>
      <p:sp>
        <p:nvSpPr>
          <p:cNvPr id="154635" name="Line 11"/>
          <p:cNvSpPr>
            <a:spLocks noChangeShapeType="1"/>
          </p:cNvSpPr>
          <p:nvPr/>
        </p:nvSpPr>
        <p:spPr bwMode="auto">
          <a:xfrm rot="5400000" flipV="1">
            <a:off x="5895960" y="5957887"/>
            <a:ext cx="0" cy="682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6" name="Text Box 12"/>
          <p:cNvSpPr txBox="1">
            <a:spLocks noChangeArrowheads="1"/>
          </p:cNvSpPr>
          <p:nvPr/>
        </p:nvSpPr>
        <p:spPr bwMode="auto">
          <a:xfrm>
            <a:off x="5197460" y="5872163"/>
            <a:ext cx="885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4798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5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6238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6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5298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7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76738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678" name="Line 6"/>
          <p:cNvSpPr>
            <a:spLocks noChangeShapeType="1"/>
          </p:cNvSpPr>
          <p:nvPr/>
        </p:nvSpPr>
        <p:spPr bwMode="auto">
          <a:xfrm>
            <a:off x="844550" y="3000375"/>
            <a:ext cx="1511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9" name="Line 7"/>
          <p:cNvSpPr>
            <a:spLocks noChangeShapeType="1"/>
          </p:cNvSpPr>
          <p:nvPr/>
        </p:nvSpPr>
        <p:spPr bwMode="auto">
          <a:xfrm>
            <a:off x="8382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0" name="Line 8"/>
          <p:cNvSpPr>
            <a:spLocks noChangeShapeType="1"/>
          </p:cNvSpPr>
          <p:nvPr/>
        </p:nvSpPr>
        <p:spPr bwMode="auto">
          <a:xfrm>
            <a:off x="11430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1" name="Line 9"/>
          <p:cNvSpPr>
            <a:spLocks noChangeShapeType="1"/>
          </p:cNvSpPr>
          <p:nvPr/>
        </p:nvSpPr>
        <p:spPr bwMode="auto">
          <a:xfrm>
            <a:off x="14478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2" name="Line 10"/>
          <p:cNvSpPr>
            <a:spLocks noChangeShapeType="1"/>
          </p:cNvSpPr>
          <p:nvPr/>
        </p:nvSpPr>
        <p:spPr bwMode="auto">
          <a:xfrm>
            <a:off x="17526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3" name="Line 11"/>
          <p:cNvSpPr>
            <a:spLocks noChangeShapeType="1"/>
          </p:cNvSpPr>
          <p:nvPr/>
        </p:nvSpPr>
        <p:spPr bwMode="auto">
          <a:xfrm>
            <a:off x="20574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4" name="Line 12"/>
          <p:cNvSpPr>
            <a:spLocks noChangeShapeType="1"/>
          </p:cNvSpPr>
          <p:nvPr/>
        </p:nvSpPr>
        <p:spPr bwMode="auto">
          <a:xfrm>
            <a:off x="2362200" y="2016125"/>
            <a:ext cx="0" cy="977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5" name="Rectangle 13"/>
          <p:cNvSpPr>
            <a:spLocks noChangeArrowheads="1"/>
          </p:cNvSpPr>
          <p:nvPr/>
        </p:nvSpPr>
        <p:spPr bwMode="auto">
          <a:xfrm>
            <a:off x="2500313" y="2300288"/>
            <a:ext cx="3841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e</a:t>
            </a:r>
            <a:r>
              <a:rPr lang="en-US" sz="2400" baseline="30000">
                <a:latin typeface="Times New Roman" pitchFamily="18" charset="0"/>
              </a:rPr>
              <a:t>-</a:t>
            </a:r>
          </a:p>
        </p:txBody>
      </p:sp>
      <p:graphicFrame>
        <p:nvGraphicFramePr>
          <p:cNvPr id="156686" name="Object 1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620963" y="3133725"/>
          <a:ext cx="5157787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48" name="Equation" r:id="rId5" imgW="2006280" imgH="482400" progId="Equation.3">
                  <p:embed/>
                </p:oleObj>
              </mc:Choice>
              <mc:Fallback>
                <p:oleObj name="Equation" r:id="rId5" imgW="2006280" imgH="482400" progId="Equation.3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963" y="3133725"/>
                        <a:ext cx="5157787" cy="1217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87" name="Line 15"/>
          <p:cNvSpPr>
            <a:spLocks noChangeShapeType="1"/>
          </p:cNvSpPr>
          <p:nvPr/>
        </p:nvSpPr>
        <p:spPr bwMode="auto">
          <a:xfrm>
            <a:off x="1954213" y="397668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8" name="Line 16"/>
          <p:cNvSpPr>
            <a:spLocks noChangeShapeType="1"/>
          </p:cNvSpPr>
          <p:nvPr/>
        </p:nvSpPr>
        <p:spPr bwMode="auto">
          <a:xfrm>
            <a:off x="1963738" y="4929188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9" name="Line 17"/>
          <p:cNvSpPr>
            <a:spLocks noChangeShapeType="1"/>
          </p:cNvSpPr>
          <p:nvPr/>
        </p:nvSpPr>
        <p:spPr bwMode="auto">
          <a:xfrm>
            <a:off x="2100263" y="3992563"/>
            <a:ext cx="0" cy="930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0" name="Rectangle 18"/>
          <p:cNvSpPr>
            <a:spLocks noChangeArrowheads="1"/>
          </p:cNvSpPr>
          <p:nvPr/>
        </p:nvSpPr>
        <p:spPr bwMode="auto">
          <a:xfrm>
            <a:off x="2138363" y="4195763"/>
            <a:ext cx="333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d</a:t>
            </a:r>
          </a:p>
        </p:txBody>
      </p:sp>
      <p:sp>
        <p:nvSpPr>
          <p:cNvPr id="156691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 an isolated column: I</a:t>
            </a:r>
          </a:p>
        </p:txBody>
      </p:sp>
      <p:sp>
        <p:nvSpPr>
          <p:cNvPr id="156692" name="Text Box 20"/>
          <p:cNvSpPr txBox="1">
            <a:spLocks noChangeArrowheads="1"/>
          </p:cNvSpPr>
          <p:nvPr/>
        </p:nvSpPr>
        <p:spPr bwMode="auto">
          <a:xfrm>
            <a:off x="2844800" y="4467225"/>
            <a:ext cx="4632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Average potential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380" name="Object 4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181511"/>
              </p:ext>
            </p:extLst>
          </p:nvPr>
        </p:nvGraphicFramePr>
        <p:xfrm>
          <a:off x="577850" y="457200"/>
          <a:ext cx="467360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16" name="Equation" r:id="rId4" imgW="1981080" imgH="393480" progId="Equation.3">
                  <p:embed/>
                </p:oleObj>
              </mc:Choice>
              <mc:Fallback>
                <p:oleObj name="Equation" r:id="rId4" imgW="198108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457200"/>
                        <a:ext cx="4673600" cy="928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1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398117"/>
              </p:ext>
            </p:extLst>
          </p:nvPr>
        </p:nvGraphicFramePr>
        <p:xfrm>
          <a:off x="609600" y="1600200"/>
          <a:ext cx="4392613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17" name="Equation" r:id="rId6" imgW="1955520" imgH="253800" progId="Equation.3">
                  <p:embed/>
                </p:oleObj>
              </mc:Choice>
              <mc:Fallback>
                <p:oleObj name="Equation" r:id="rId6" imgW="195552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4392613" cy="569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2" name="Object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9600" y="2514600"/>
          <a:ext cx="3479800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18" name="Equation" r:id="rId8" imgW="1549080" imgH="203040" progId="Equation.3">
                  <p:embed/>
                </p:oleObj>
              </mc:Choice>
              <mc:Fallback>
                <p:oleObj name="Equation" r:id="rId8" imgW="154908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514600"/>
                        <a:ext cx="3479800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3" name="Objec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46100" y="3209925"/>
          <a:ext cx="6218238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19" name="Equation" r:id="rId10" imgW="2768400" imgH="533160" progId="Equation.3">
                  <p:embed/>
                </p:oleObj>
              </mc:Choice>
              <mc:Fallback>
                <p:oleObj name="Equation" r:id="rId10" imgW="2768400" imgH="5331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3209925"/>
                        <a:ext cx="6218238" cy="119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4" name="Objec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1488" y="4572000"/>
          <a:ext cx="7843837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20" name="Equation" r:id="rId12" imgW="3492360" imgH="253800" progId="Equation.3">
                  <p:embed/>
                </p:oleObj>
              </mc:Choice>
              <mc:Fallback>
                <p:oleObj name="Equation" r:id="rId12" imgW="3492360" imgH="253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8" y="4572000"/>
                        <a:ext cx="7843837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5" name="Object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39763" y="5334000"/>
          <a:ext cx="650240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21" name="Equation" r:id="rId14" imgW="2755800" imgH="393480" progId="Equation.3">
                  <p:embed/>
                </p:oleObj>
              </mc:Choice>
              <mc:Fallback>
                <p:oleObj name="Equation" r:id="rId14" imgW="275580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5334000"/>
                        <a:ext cx="6502400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ultiply 1"/>
          <p:cNvSpPr/>
          <p:nvPr/>
        </p:nvSpPr>
        <p:spPr bwMode="auto">
          <a:xfrm>
            <a:off x="5486400" y="3048000"/>
            <a:ext cx="914400" cy="838200"/>
          </a:xfrm>
          <a:prstGeom prst="mathMultiply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5410200" y="4319650"/>
            <a:ext cx="762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3479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241239"/>
              </p:ext>
            </p:extLst>
          </p:nvPr>
        </p:nvGraphicFramePr>
        <p:xfrm>
          <a:off x="639763" y="1984836"/>
          <a:ext cx="650240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90" name="Equation" r:id="rId4" imgW="2755800" imgH="393480" progId="Equation.3">
                  <p:embed/>
                </p:oleObj>
              </mc:Choice>
              <mc:Fallback>
                <p:oleObj name="Equation" r:id="rId4" imgW="2755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984836"/>
                        <a:ext cx="6502400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030575"/>
              </p:ext>
            </p:extLst>
          </p:nvPr>
        </p:nvGraphicFramePr>
        <p:xfrm>
          <a:off x="457200" y="3200400"/>
          <a:ext cx="43164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91" name="Equation" r:id="rId6" imgW="1523880" imgH="215640" progId="Equation.3">
                  <p:embed/>
                </p:oleObj>
              </mc:Choice>
              <mc:Fallback>
                <p:oleObj name="Equation" r:id="rId6" imgW="1523880" imgH="2156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200400"/>
                        <a:ext cx="43164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414259"/>
              </p:ext>
            </p:extLst>
          </p:nvPr>
        </p:nvGraphicFramePr>
        <p:xfrm>
          <a:off x="609600" y="4343400"/>
          <a:ext cx="4592637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92" name="Equation" r:id="rId8" imgW="1701720" imgH="355320" progId="Equation.3">
                  <p:embed/>
                </p:oleObj>
              </mc:Choice>
              <mc:Fallback>
                <p:oleObj name="Equation" r:id="rId8" imgW="1701720" imgH="3553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343400"/>
                        <a:ext cx="4592637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00600" y="3352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Spreading of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4648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0B97C4-CE4F-4E64-B0AE-7E2F6EC0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form, almost</a:t>
            </a:r>
          </a:p>
        </p:txBody>
      </p:sp>
    </p:spTree>
    <p:extLst>
      <p:ext uri="{BB962C8B-B14F-4D97-AF65-F5344CB8AC3E}">
        <p14:creationId xmlns:p14="http://schemas.microsoft.com/office/powerpoint/2010/main" val="35765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3479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902901"/>
              </p:ext>
            </p:extLst>
          </p:nvPr>
        </p:nvGraphicFramePr>
        <p:xfrm>
          <a:off x="639763" y="1984836"/>
          <a:ext cx="650240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51" name="Equation" r:id="rId4" imgW="2755800" imgH="393480" progId="Equation.3">
                  <p:embed/>
                </p:oleObj>
              </mc:Choice>
              <mc:Fallback>
                <p:oleObj name="Equation" r:id="rId4" imgW="275580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984836"/>
                        <a:ext cx="6502400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481" name="Objec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938690"/>
              </p:ext>
            </p:extLst>
          </p:nvPr>
        </p:nvGraphicFramePr>
        <p:xfrm>
          <a:off x="656131" y="3356436"/>
          <a:ext cx="49466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52" name="Equation" r:id="rId6" imgW="2095200" imgH="228600" progId="Equation.3">
                  <p:embed/>
                </p:oleObj>
              </mc:Choice>
              <mc:Fallback>
                <p:oleObj name="Equation" r:id="rId6" imgW="20952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31" y="3356436"/>
                        <a:ext cx="49466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3482" name="Objec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341847"/>
              </p:ext>
            </p:extLst>
          </p:nvPr>
        </p:nvGraphicFramePr>
        <p:xfrm>
          <a:off x="730250" y="4651836"/>
          <a:ext cx="5035550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53" name="Equation" r:id="rId8" imgW="2133360" imgH="393480" progId="Equation.3">
                  <p:embed/>
                </p:oleObj>
              </mc:Choice>
              <mc:Fallback>
                <p:oleObj name="Equation" r:id="rId8" imgW="213336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0" y="4651836"/>
                        <a:ext cx="5035550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607EB31-8F47-4112-AF65-643557FD255C}"/>
              </a:ext>
            </a:extLst>
          </p:cNvPr>
          <p:cNvSpPr txBox="1"/>
          <p:nvPr/>
        </p:nvSpPr>
        <p:spPr>
          <a:xfrm>
            <a:off x="533400" y="284366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for a solution of 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2EE8-0143-4B53-9590-30C23712E10F}"/>
              </a:ext>
            </a:extLst>
          </p:cNvPr>
          <p:cNvSpPr txBox="1"/>
          <p:nvPr/>
        </p:nvSpPr>
        <p:spPr>
          <a:xfrm>
            <a:off x="639763" y="428250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leads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 an isolated column: II</a:t>
            </a:r>
          </a:p>
        </p:txBody>
      </p:sp>
      <p:graphicFrame>
        <p:nvGraphicFramePr>
          <p:cNvPr id="158724" name="Object 4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323168"/>
              </p:ext>
            </p:extLst>
          </p:nvPr>
        </p:nvGraphicFramePr>
        <p:xfrm>
          <a:off x="1866900" y="2474912"/>
          <a:ext cx="4700588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40" name="Equation" r:id="rId4" imgW="2184120" imgH="393480" progId="Equation.3">
                  <p:embed/>
                </p:oleObj>
              </mc:Choice>
              <mc:Fallback>
                <p:oleObj name="Equation" r:id="rId4" imgW="218412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2474912"/>
                        <a:ext cx="4700588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8229600" cy="4525963"/>
          </a:xfrm>
        </p:spPr>
        <p:txBody>
          <a:bodyPr/>
          <a:lstStyle/>
          <a:p>
            <a:r>
              <a:rPr lang="en-US"/>
              <a:t>Problem reduces to 2-D Schrödinger's Eqn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Solutions have form:</a:t>
            </a:r>
          </a:p>
        </p:txBody>
      </p:sp>
      <p:graphicFrame>
        <p:nvGraphicFramePr>
          <p:cNvPr id="158725" name="Object 5">
            <a:hlinkClick r:id="" action="ppaction://ole?verb=0"/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604795410"/>
              </p:ext>
            </p:extLst>
          </p:nvPr>
        </p:nvGraphicFramePr>
        <p:xfrm>
          <a:off x="1676400" y="4286475"/>
          <a:ext cx="446881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41" name="Equation" r:id="rId6" imgW="2006280" imgH="342720" progId="Equation.3">
                  <p:embed/>
                </p:oleObj>
              </mc:Choice>
              <mc:Fallback>
                <p:oleObj name="Equation" r:id="rId6" imgW="2006280" imgH="3427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286475"/>
                        <a:ext cx="4468813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2830513" y="5073197"/>
            <a:ext cx="5849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2D</a:t>
            </a:r>
            <a:r>
              <a:rPr lang="en-US" sz="2400" dirty="0">
                <a:latin typeface="Times New Roman" pitchFamily="18" charset="0"/>
              </a:rPr>
              <a:t> orbitals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5334000" y="3320150"/>
            <a:ext cx="3541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“Transverse Energy”</a:t>
            </a:r>
          </a:p>
        </p:txBody>
      </p:sp>
      <p:sp>
        <p:nvSpPr>
          <p:cNvPr id="158728" name="Line 8"/>
          <p:cNvSpPr>
            <a:spLocks noChangeShapeType="1"/>
          </p:cNvSpPr>
          <p:nvPr/>
        </p:nvSpPr>
        <p:spPr bwMode="auto">
          <a:xfrm flipV="1">
            <a:off x="3607253" y="4810800"/>
            <a:ext cx="14288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29" name="Line 9"/>
          <p:cNvSpPr>
            <a:spLocks noChangeShapeType="1"/>
          </p:cNvSpPr>
          <p:nvPr/>
        </p:nvSpPr>
        <p:spPr bwMode="auto">
          <a:xfrm flipH="1">
            <a:off x="5715000" y="3798887"/>
            <a:ext cx="304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 of States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554913" cy="4348163"/>
          </a:xfrm>
        </p:spPr>
        <p:txBody>
          <a:bodyPr/>
          <a:lstStyle/>
          <a:p>
            <a:r>
              <a:rPr lang="en-US" sz="2800"/>
              <a:t>2D analogues of 3D atomic orbitals</a:t>
            </a:r>
          </a:p>
        </p:txBody>
      </p:sp>
      <p:pic>
        <p:nvPicPr>
          <p:cNvPr id="235524" name="Picture 4" descr="GF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6000" r="36000" b="36000"/>
          <a:stretch>
            <a:fillRect/>
          </a:stretch>
        </p:blipFill>
        <p:spPr>
          <a:xfrm>
            <a:off x="708364" y="2768600"/>
            <a:ext cx="2419350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25" name="Picture 5" descr="GF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375" y="2765425"/>
            <a:ext cx="2420938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26" name="Picture 6" descr="GF3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2776368"/>
            <a:ext cx="2506663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827088" y="5470525"/>
            <a:ext cx="7300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aseline="-25000">
                <a:latin typeface="Times New Roman" pitchFamily="18" charset="0"/>
              </a:rPr>
              <a:t>           </a:t>
            </a:r>
            <a:r>
              <a:rPr lang="en-US" sz="3600">
                <a:latin typeface="Times New Roman" pitchFamily="18" charset="0"/>
              </a:rPr>
              <a:t>1s                  2p                 3d</a:t>
            </a:r>
            <a:endParaRPr lang="en-US" sz="3600" baseline="-250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BD4E-2B65-46F4-B1F8-B9337143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 Diffraction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75701-16F9-440F-A66E-AC4584F89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account for scattering from diffracted beams back to transmitted (and others)</a:t>
            </a:r>
          </a:p>
          <a:p>
            <a:r>
              <a:rPr lang="en-US" dirty="0"/>
              <a:t>Well understood, but only one useful simplification (two-beam), where result is</a:t>
            </a:r>
          </a:p>
          <a:p>
            <a:endParaRPr lang="en-US" dirty="0"/>
          </a:p>
          <a:p>
            <a:r>
              <a:rPr lang="en-US" dirty="0"/>
              <a:t>Numerical solutions in other cases easy, but it is important to understand why the have their form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CE1F74-80D1-4C9D-A732-10620EFFA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114800"/>
            <a:ext cx="6968638" cy="6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8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752600"/>
            <a:ext cx="8229600" cy="4525963"/>
          </a:xfrm>
        </p:spPr>
        <p:txBody>
          <a:bodyPr/>
          <a:lstStyle/>
          <a:p>
            <a:r>
              <a:rPr lang="en-US" dirty="0"/>
              <a:t>General solution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On a zone (symmetry), s-type orbitals dominate</a:t>
            </a:r>
          </a:p>
          <a:p>
            <a:r>
              <a:rPr lang="en-US" dirty="0"/>
              <a:t>Not so simple if the zone axis is complicated – not a solved problem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Dynamical Solutions: many columns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38" y="2667000"/>
            <a:ext cx="7157324" cy="8779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2" name="Group 4"/>
          <p:cNvGrpSpPr>
            <a:grpSpLocks/>
          </p:cNvGrpSpPr>
          <p:nvPr/>
        </p:nvGrpSpPr>
        <p:grpSpPr bwMode="auto">
          <a:xfrm>
            <a:off x="179388" y="1989138"/>
            <a:ext cx="2963862" cy="3422650"/>
            <a:chOff x="476" y="1082"/>
            <a:chExt cx="1867" cy="2156"/>
          </a:xfrm>
        </p:grpSpPr>
        <p:pic>
          <p:nvPicPr>
            <p:cNvPr id="160773" name="Picture 5" descr="188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082"/>
              <a:ext cx="1867" cy="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774" name="Oval 6"/>
            <p:cNvSpPr>
              <a:spLocks noChangeArrowheads="1"/>
            </p:cNvSpPr>
            <p:nvPr/>
          </p:nvSpPr>
          <p:spPr bwMode="auto">
            <a:xfrm>
              <a:off x="619" y="1480"/>
              <a:ext cx="227" cy="22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5" name="Oval 7"/>
            <p:cNvSpPr>
              <a:spLocks noChangeArrowheads="1"/>
            </p:cNvSpPr>
            <p:nvPr/>
          </p:nvSpPr>
          <p:spPr bwMode="auto">
            <a:xfrm>
              <a:off x="619" y="1814"/>
              <a:ext cx="227" cy="22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6" name="Oval 8"/>
            <p:cNvSpPr>
              <a:spLocks noChangeArrowheads="1"/>
            </p:cNvSpPr>
            <p:nvPr/>
          </p:nvSpPr>
          <p:spPr bwMode="auto">
            <a:xfrm>
              <a:off x="612" y="2153"/>
              <a:ext cx="227" cy="22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sz="2400"/>
            </a:p>
          </p:txBody>
        </p:sp>
        <p:sp>
          <p:nvSpPr>
            <p:cNvPr id="160777" name="Oval 9"/>
            <p:cNvSpPr>
              <a:spLocks noChangeArrowheads="1"/>
            </p:cNvSpPr>
            <p:nvPr/>
          </p:nvSpPr>
          <p:spPr bwMode="auto">
            <a:xfrm>
              <a:off x="605" y="2470"/>
              <a:ext cx="227" cy="22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8" name="Oval 10"/>
            <p:cNvSpPr>
              <a:spLocks noChangeArrowheads="1"/>
            </p:cNvSpPr>
            <p:nvPr/>
          </p:nvSpPr>
          <p:spPr bwMode="auto">
            <a:xfrm>
              <a:off x="612" y="2802"/>
              <a:ext cx="227" cy="22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sz="2400"/>
            </a:p>
          </p:txBody>
        </p:sp>
        <p:sp>
          <p:nvSpPr>
            <p:cNvPr id="160779" name="Oval 11"/>
            <p:cNvSpPr>
              <a:spLocks noChangeArrowheads="1"/>
            </p:cNvSpPr>
            <p:nvPr/>
          </p:nvSpPr>
          <p:spPr bwMode="auto">
            <a:xfrm>
              <a:off x="1066" y="1480"/>
              <a:ext cx="227" cy="22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80" name="Oval 12"/>
            <p:cNvSpPr>
              <a:spLocks noChangeArrowheads="1"/>
            </p:cNvSpPr>
            <p:nvPr/>
          </p:nvSpPr>
          <p:spPr bwMode="auto">
            <a:xfrm>
              <a:off x="1066" y="1814"/>
              <a:ext cx="227" cy="22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81" name="Oval 13"/>
            <p:cNvSpPr>
              <a:spLocks noChangeArrowheads="1"/>
            </p:cNvSpPr>
            <p:nvPr/>
          </p:nvSpPr>
          <p:spPr bwMode="auto">
            <a:xfrm>
              <a:off x="1059" y="2153"/>
              <a:ext cx="227" cy="22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sz="2400"/>
            </a:p>
          </p:txBody>
        </p:sp>
        <p:sp>
          <p:nvSpPr>
            <p:cNvPr id="160782" name="Oval 14"/>
            <p:cNvSpPr>
              <a:spLocks noChangeArrowheads="1"/>
            </p:cNvSpPr>
            <p:nvPr/>
          </p:nvSpPr>
          <p:spPr bwMode="auto">
            <a:xfrm>
              <a:off x="1052" y="2470"/>
              <a:ext cx="227" cy="22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83" name="Oval 15"/>
            <p:cNvSpPr>
              <a:spLocks noChangeArrowheads="1"/>
            </p:cNvSpPr>
            <p:nvPr/>
          </p:nvSpPr>
          <p:spPr bwMode="auto">
            <a:xfrm>
              <a:off x="1059" y="2802"/>
              <a:ext cx="227" cy="227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sz="2400"/>
            </a:p>
          </p:txBody>
        </p:sp>
        <p:sp>
          <p:nvSpPr>
            <p:cNvPr id="160784" name="Oval 16"/>
            <p:cNvSpPr>
              <a:spLocks noChangeArrowheads="1"/>
            </p:cNvSpPr>
            <p:nvPr/>
          </p:nvSpPr>
          <p:spPr bwMode="auto">
            <a:xfrm>
              <a:off x="1519" y="1480"/>
              <a:ext cx="227" cy="227"/>
            </a:xfrm>
            <a:prstGeom prst="ellips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85" name="Oval 17"/>
            <p:cNvSpPr>
              <a:spLocks noChangeArrowheads="1"/>
            </p:cNvSpPr>
            <p:nvPr/>
          </p:nvSpPr>
          <p:spPr bwMode="auto">
            <a:xfrm>
              <a:off x="1519" y="1814"/>
              <a:ext cx="227" cy="227"/>
            </a:xfrm>
            <a:prstGeom prst="ellips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86" name="Oval 18"/>
            <p:cNvSpPr>
              <a:spLocks noChangeArrowheads="1"/>
            </p:cNvSpPr>
            <p:nvPr/>
          </p:nvSpPr>
          <p:spPr bwMode="auto">
            <a:xfrm>
              <a:off x="1512" y="2153"/>
              <a:ext cx="227" cy="227"/>
            </a:xfrm>
            <a:prstGeom prst="ellips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sz="2400"/>
            </a:p>
          </p:txBody>
        </p:sp>
        <p:sp>
          <p:nvSpPr>
            <p:cNvPr id="160787" name="Oval 19"/>
            <p:cNvSpPr>
              <a:spLocks noChangeArrowheads="1"/>
            </p:cNvSpPr>
            <p:nvPr/>
          </p:nvSpPr>
          <p:spPr bwMode="auto">
            <a:xfrm>
              <a:off x="1505" y="2470"/>
              <a:ext cx="227" cy="227"/>
            </a:xfrm>
            <a:prstGeom prst="ellips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88" name="Oval 20"/>
            <p:cNvSpPr>
              <a:spLocks noChangeArrowheads="1"/>
            </p:cNvSpPr>
            <p:nvPr/>
          </p:nvSpPr>
          <p:spPr bwMode="auto">
            <a:xfrm>
              <a:off x="1512" y="2802"/>
              <a:ext cx="227" cy="227"/>
            </a:xfrm>
            <a:prstGeom prst="ellips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sz="2400"/>
            </a:p>
          </p:txBody>
        </p:sp>
        <p:sp>
          <p:nvSpPr>
            <p:cNvPr id="160789" name="Oval 21"/>
            <p:cNvSpPr>
              <a:spLocks noChangeArrowheads="1"/>
            </p:cNvSpPr>
            <p:nvPr/>
          </p:nvSpPr>
          <p:spPr bwMode="auto">
            <a:xfrm>
              <a:off x="1948" y="1483"/>
              <a:ext cx="227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90" name="Oval 22"/>
            <p:cNvSpPr>
              <a:spLocks noChangeArrowheads="1"/>
            </p:cNvSpPr>
            <p:nvPr/>
          </p:nvSpPr>
          <p:spPr bwMode="auto">
            <a:xfrm>
              <a:off x="1948" y="1817"/>
              <a:ext cx="227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91" name="Oval 23"/>
            <p:cNvSpPr>
              <a:spLocks noChangeArrowheads="1"/>
            </p:cNvSpPr>
            <p:nvPr/>
          </p:nvSpPr>
          <p:spPr bwMode="auto">
            <a:xfrm>
              <a:off x="1941" y="2156"/>
              <a:ext cx="227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sz="2400"/>
            </a:p>
          </p:txBody>
        </p:sp>
        <p:sp>
          <p:nvSpPr>
            <p:cNvPr id="160792" name="Oval 24"/>
            <p:cNvSpPr>
              <a:spLocks noChangeArrowheads="1"/>
            </p:cNvSpPr>
            <p:nvPr/>
          </p:nvSpPr>
          <p:spPr bwMode="auto">
            <a:xfrm>
              <a:off x="1934" y="2473"/>
              <a:ext cx="227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93" name="Oval 25"/>
            <p:cNvSpPr>
              <a:spLocks noChangeArrowheads="1"/>
            </p:cNvSpPr>
            <p:nvPr/>
          </p:nvSpPr>
          <p:spPr bwMode="auto">
            <a:xfrm>
              <a:off x="1941" y="2805"/>
              <a:ext cx="227" cy="22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nl-NL" sz="2400"/>
            </a:p>
          </p:txBody>
        </p:sp>
      </p:grpSp>
      <p:sp>
        <p:nvSpPr>
          <p:cNvPr id="160794" name="Text Box 26"/>
          <p:cNvSpPr txBox="1">
            <a:spLocks noChangeArrowheads="1"/>
          </p:cNvSpPr>
          <p:nvPr/>
        </p:nvSpPr>
        <p:spPr bwMode="auto">
          <a:xfrm>
            <a:off x="107950" y="5572125"/>
            <a:ext cx="201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/>
              <a:t>light atoms</a:t>
            </a:r>
          </a:p>
        </p:txBody>
      </p:sp>
      <p:sp>
        <p:nvSpPr>
          <p:cNvPr id="160795" name="Text Box 27"/>
          <p:cNvSpPr txBox="1">
            <a:spLocks noChangeArrowheads="1"/>
          </p:cNvSpPr>
          <p:nvPr/>
        </p:nvSpPr>
        <p:spPr bwMode="auto">
          <a:xfrm>
            <a:off x="1979613" y="5586413"/>
            <a:ext cx="266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/>
              <a:t>heavy atoms</a:t>
            </a:r>
          </a:p>
        </p:txBody>
      </p:sp>
      <p:pic>
        <p:nvPicPr>
          <p:cNvPr id="160796" name="Picture 28" descr="Graphic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303463"/>
            <a:ext cx="4892675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97" name="Text Box 29"/>
          <p:cNvSpPr txBox="1">
            <a:spLocks noChangeArrowheads="1"/>
          </p:cNvSpPr>
          <p:nvPr/>
        </p:nvSpPr>
        <p:spPr bwMode="auto">
          <a:xfrm>
            <a:off x="3924300" y="5572125"/>
            <a:ext cx="201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/>
              <a:t>light atoms</a:t>
            </a:r>
          </a:p>
        </p:txBody>
      </p:sp>
      <p:sp>
        <p:nvSpPr>
          <p:cNvPr id="160798" name="Text Box 30"/>
          <p:cNvSpPr txBox="1">
            <a:spLocks noChangeArrowheads="1"/>
          </p:cNvSpPr>
          <p:nvPr/>
        </p:nvSpPr>
        <p:spPr bwMode="auto">
          <a:xfrm>
            <a:off x="6586538" y="5589588"/>
            <a:ext cx="2665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000"/>
              <a:t>heavy atoms</a:t>
            </a:r>
          </a:p>
        </p:txBody>
      </p:sp>
      <p:sp>
        <p:nvSpPr>
          <p:cNvPr id="160799" name="Text Box 31"/>
          <p:cNvSpPr txBox="1">
            <a:spLocks noChangeArrowheads="1"/>
          </p:cNvSpPr>
          <p:nvPr/>
        </p:nvSpPr>
        <p:spPr bwMode="auto">
          <a:xfrm>
            <a:off x="2057400" y="6248400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Curtesy D. Van Dyck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3794"/>
            <a:ext cx="7157324" cy="87790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Probe Channeling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 t="247" r="252"/>
          <a:stretch>
            <a:fillRect/>
          </a:stretch>
        </p:blipFill>
        <p:spPr bwMode="auto">
          <a:xfrm>
            <a:off x="3062288" y="1084263"/>
            <a:ext cx="3135312" cy="577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4" name="Picture 4" descr="oncol_z100A"/>
          <p:cNvPicPr>
            <a:picLocks noChangeAspect="1" noChangeArrowheads="1"/>
          </p:cNvPicPr>
          <p:nvPr/>
        </p:nvPicPr>
        <p:blipFill>
          <a:blip r:embed="rId4" cstate="print"/>
          <a:srcRect l="9766" t="12463" r="8681"/>
          <a:stretch>
            <a:fillRect/>
          </a:stretch>
        </p:blipFill>
        <p:spPr bwMode="auto">
          <a:xfrm>
            <a:off x="188913" y="2840038"/>
            <a:ext cx="2751137" cy="3752850"/>
          </a:xfrm>
          <a:prstGeom prst="rect">
            <a:avLst/>
          </a:prstGeom>
          <a:noFill/>
        </p:spPr>
      </p:pic>
      <p:pic>
        <p:nvPicPr>
          <p:cNvPr id="117765" name="Picture 5" descr="oncol_z235A"/>
          <p:cNvPicPr>
            <a:picLocks noChangeAspect="1" noChangeArrowheads="1"/>
          </p:cNvPicPr>
          <p:nvPr/>
        </p:nvPicPr>
        <p:blipFill>
          <a:blip r:embed="rId5" cstate="print"/>
          <a:srcRect l="8899" t="52586" r="8247"/>
          <a:stretch>
            <a:fillRect/>
          </a:stretch>
        </p:blipFill>
        <p:spPr bwMode="auto">
          <a:xfrm>
            <a:off x="6208713" y="1365250"/>
            <a:ext cx="2787650" cy="2028825"/>
          </a:xfrm>
          <a:prstGeom prst="rect">
            <a:avLst/>
          </a:prstGeom>
          <a:noFill/>
        </p:spPr>
      </p:pic>
      <p:pic>
        <p:nvPicPr>
          <p:cNvPr id="117766" name="Picture 6" descr="oncol_z330A"/>
          <p:cNvPicPr>
            <a:picLocks noChangeAspect="1" noChangeArrowheads="1"/>
          </p:cNvPicPr>
          <p:nvPr/>
        </p:nvPicPr>
        <p:blipFill>
          <a:blip r:embed="rId6" cstate="print"/>
          <a:srcRect l="9766" t="51733" r="9549"/>
          <a:stretch>
            <a:fillRect/>
          </a:stretch>
        </p:blipFill>
        <p:spPr bwMode="auto">
          <a:xfrm>
            <a:off x="6245225" y="4432300"/>
            <a:ext cx="2714625" cy="2062163"/>
          </a:xfrm>
          <a:prstGeom prst="rect">
            <a:avLst/>
          </a:prstGeom>
          <a:noFill/>
        </p:spPr>
      </p:pic>
      <p:pic>
        <p:nvPicPr>
          <p:cNvPr id="117767" name="Picture 7" descr="oncol_z0A"/>
          <p:cNvPicPr>
            <a:picLocks noChangeAspect="1" noChangeArrowheads="1"/>
          </p:cNvPicPr>
          <p:nvPr/>
        </p:nvPicPr>
        <p:blipFill>
          <a:blip r:embed="rId7" cstate="print"/>
          <a:srcRect l="10201" t="68123" r="9332"/>
          <a:stretch>
            <a:fillRect/>
          </a:stretch>
        </p:blipFill>
        <p:spPr bwMode="auto">
          <a:xfrm>
            <a:off x="215900" y="1157288"/>
            <a:ext cx="2697163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7768" name="Group 8"/>
          <p:cNvGrpSpPr>
            <a:grpSpLocks/>
          </p:cNvGrpSpPr>
          <p:nvPr/>
        </p:nvGrpSpPr>
        <p:grpSpPr bwMode="auto">
          <a:xfrm>
            <a:off x="1439863" y="2559050"/>
            <a:ext cx="1819275" cy="1697038"/>
            <a:chOff x="907" y="1557"/>
            <a:chExt cx="1146" cy="1069"/>
          </a:xfrm>
        </p:grpSpPr>
        <p:sp>
          <p:nvSpPr>
            <p:cNvPr id="117769" name="Line 9"/>
            <p:cNvSpPr>
              <a:spLocks noChangeShapeType="1"/>
            </p:cNvSpPr>
            <p:nvPr/>
          </p:nvSpPr>
          <p:spPr bwMode="auto">
            <a:xfrm>
              <a:off x="907" y="2626"/>
              <a:ext cx="6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0" name="Line 10"/>
            <p:cNvSpPr>
              <a:spLocks noChangeShapeType="1"/>
            </p:cNvSpPr>
            <p:nvPr/>
          </p:nvSpPr>
          <p:spPr bwMode="auto">
            <a:xfrm flipV="1">
              <a:off x="1510" y="1557"/>
              <a:ext cx="0" cy="10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1" name="Line 11"/>
            <p:cNvSpPr>
              <a:spLocks noChangeShapeType="1"/>
            </p:cNvSpPr>
            <p:nvPr/>
          </p:nvSpPr>
          <p:spPr bwMode="auto">
            <a:xfrm>
              <a:off x="1512" y="1560"/>
              <a:ext cx="5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2141538" y="1539875"/>
            <a:ext cx="1125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7773" name="Group 13"/>
          <p:cNvGrpSpPr>
            <a:grpSpLocks/>
          </p:cNvGrpSpPr>
          <p:nvPr/>
        </p:nvGrpSpPr>
        <p:grpSpPr bwMode="auto">
          <a:xfrm>
            <a:off x="6072188" y="3433763"/>
            <a:ext cx="1260475" cy="541337"/>
            <a:chOff x="2178" y="2108"/>
            <a:chExt cx="2441" cy="149"/>
          </a:xfrm>
        </p:grpSpPr>
        <p:sp>
          <p:nvSpPr>
            <p:cNvPr id="117774" name="Line 14"/>
            <p:cNvSpPr>
              <a:spLocks noChangeShapeType="1"/>
            </p:cNvSpPr>
            <p:nvPr/>
          </p:nvSpPr>
          <p:spPr bwMode="auto">
            <a:xfrm>
              <a:off x="4619" y="2108"/>
              <a:ext cx="0" cy="1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5" name="Line 15"/>
            <p:cNvSpPr>
              <a:spLocks noChangeShapeType="1"/>
            </p:cNvSpPr>
            <p:nvPr/>
          </p:nvSpPr>
          <p:spPr bwMode="auto">
            <a:xfrm flipH="1">
              <a:off x="2178" y="2257"/>
              <a:ext cx="24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7776" name="Line 16"/>
          <p:cNvSpPr>
            <a:spLocks noChangeShapeType="1"/>
          </p:cNvSpPr>
          <p:nvPr/>
        </p:nvSpPr>
        <p:spPr bwMode="auto">
          <a:xfrm flipH="1">
            <a:off x="6086475" y="4956175"/>
            <a:ext cx="947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19063" y="982663"/>
            <a:ext cx="877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z=0 nm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119063" y="3082925"/>
            <a:ext cx="992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z=10 nm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7642225" y="4386263"/>
            <a:ext cx="1163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z=33.0 nm</a:t>
            </a:r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7643813" y="1287463"/>
            <a:ext cx="1163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z=23.5 nm</a:t>
            </a:r>
          </a:p>
        </p:txBody>
      </p:sp>
      <p:grpSp>
        <p:nvGrpSpPr>
          <p:cNvPr id="117781" name="Group 21"/>
          <p:cNvGrpSpPr>
            <a:grpSpLocks/>
          </p:cNvGrpSpPr>
          <p:nvPr/>
        </p:nvGrpSpPr>
        <p:grpSpPr bwMode="auto">
          <a:xfrm>
            <a:off x="4138613" y="1073150"/>
            <a:ext cx="1157287" cy="204788"/>
            <a:chOff x="2607" y="621"/>
            <a:chExt cx="729" cy="129"/>
          </a:xfrm>
        </p:grpSpPr>
        <p:sp>
          <p:nvSpPr>
            <p:cNvPr id="117782" name="Oval 22"/>
            <p:cNvSpPr>
              <a:spLocks noChangeArrowheads="1"/>
            </p:cNvSpPr>
            <p:nvPr/>
          </p:nvSpPr>
          <p:spPr bwMode="auto">
            <a:xfrm>
              <a:off x="2607" y="621"/>
              <a:ext cx="128" cy="12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83" name="Oval 23"/>
            <p:cNvSpPr>
              <a:spLocks noChangeArrowheads="1"/>
            </p:cNvSpPr>
            <p:nvPr/>
          </p:nvSpPr>
          <p:spPr bwMode="auto">
            <a:xfrm>
              <a:off x="3208" y="622"/>
              <a:ext cx="128" cy="12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976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atoms first, then light</a:t>
            </a:r>
          </a:p>
        </p:txBody>
      </p:sp>
      <p:graphicFrame>
        <p:nvGraphicFramePr>
          <p:cNvPr id="237571" name="Object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473519"/>
              </p:ext>
            </p:extLst>
          </p:nvPr>
        </p:nvGraphicFramePr>
        <p:xfrm>
          <a:off x="381000" y="1524000"/>
          <a:ext cx="6629400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27" name="Equation" r:id="rId4" imgW="2882880" imgH="2286000" progId="Equation.3">
                  <p:embed/>
                </p:oleObj>
              </mc:Choice>
              <mc:Fallback>
                <p:oleObj name="Equation" r:id="rId4" imgW="2882880" imgH="2286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24000"/>
                        <a:ext cx="6629400" cy="52562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886200"/>
            <a:ext cx="4251926" cy="277460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dependence by atom type</a:t>
            </a:r>
          </a:p>
        </p:txBody>
      </p:sp>
      <p:grpSp>
        <p:nvGrpSpPr>
          <p:cNvPr id="171011" name="Group 3"/>
          <p:cNvGrpSpPr>
            <a:grpSpLocks/>
          </p:cNvGrpSpPr>
          <p:nvPr/>
        </p:nvGrpSpPr>
        <p:grpSpPr bwMode="auto">
          <a:xfrm>
            <a:off x="3175000" y="4797425"/>
            <a:ext cx="5164138" cy="1849438"/>
            <a:chOff x="1952" y="2868"/>
            <a:chExt cx="3253" cy="1165"/>
          </a:xfrm>
        </p:grpSpPr>
        <p:sp>
          <p:nvSpPr>
            <p:cNvPr id="171012" name="Rectangle 4"/>
            <p:cNvSpPr>
              <a:spLocks noChangeArrowheads="1"/>
            </p:cNvSpPr>
            <p:nvPr/>
          </p:nvSpPr>
          <p:spPr bwMode="auto">
            <a:xfrm>
              <a:off x="1952" y="2868"/>
              <a:ext cx="3253" cy="1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1013" name="Group 5"/>
            <p:cNvGrpSpPr>
              <a:grpSpLocks/>
            </p:cNvGrpSpPr>
            <p:nvPr/>
          </p:nvGrpSpPr>
          <p:grpSpPr bwMode="auto">
            <a:xfrm>
              <a:off x="2048" y="3907"/>
              <a:ext cx="3009" cy="31"/>
              <a:chOff x="2048" y="3907"/>
              <a:chExt cx="3009" cy="31"/>
            </a:xfrm>
          </p:grpSpPr>
          <p:sp>
            <p:nvSpPr>
              <p:cNvPr id="171014" name="Line 6"/>
              <p:cNvSpPr>
                <a:spLocks noChangeShapeType="1"/>
              </p:cNvSpPr>
              <p:nvPr/>
            </p:nvSpPr>
            <p:spPr bwMode="auto">
              <a:xfrm>
                <a:off x="2048" y="390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15" name="Line 7"/>
              <p:cNvSpPr>
                <a:spLocks noChangeShapeType="1"/>
              </p:cNvSpPr>
              <p:nvPr/>
            </p:nvSpPr>
            <p:spPr bwMode="auto">
              <a:xfrm>
                <a:off x="2654" y="390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16" name="Line 8"/>
              <p:cNvSpPr>
                <a:spLocks noChangeShapeType="1"/>
              </p:cNvSpPr>
              <p:nvPr/>
            </p:nvSpPr>
            <p:spPr bwMode="auto">
              <a:xfrm>
                <a:off x="3249" y="390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17" name="Line 9"/>
              <p:cNvSpPr>
                <a:spLocks noChangeShapeType="1"/>
              </p:cNvSpPr>
              <p:nvPr/>
            </p:nvSpPr>
            <p:spPr bwMode="auto">
              <a:xfrm>
                <a:off x="3855" y="390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18" name="Line 10"/>
              <p:cNvSpPr>
                <a:spLocks noChangeShapeType="1"/>
              </p:cNvSpPr>
              <p:nvPr/>
            </p:nvSpPr>
            <p:spPr bwMode="auto">
              <a:xfrm>
                <a:off x="4450" y="390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19" name="Line 11"/>
              <p:cNvSpPr>
                <a:spLocks noChangeShapeType="1"/>
              </p:cNvSpPr>
              <p:nvPr/>
            </p:nvSpPr>
            <p:spPr bwMode="auto">
              <a:xfrm>
                <a:off x="5056" y="390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20" name="Line 12"/>
              <p:cNvSpPr>
                <a:spLocks noChangeShapeType="1"/>
              </p:cNvSpPr>
              <p:nvPr/>
            </p:nvSpPr>
            <p:spPr bwMode="auto">
              <a:xfrm>
                <a:off x="2345" y="391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21" name="Line 13"/>
              <p:cNvSpPr>
                <a:spLocks noChangeShapeType="1"/>
              </p:cNvSpPr>
              <p:nvPr/>
            </p:nvSpPr>
            <p:spPr bwMode="auto">
              <a:xfrm>
                <a:off x="2951" y="391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22" name="Line 14"/>
              <p:cNvSpPr>
                <a:spLocks noChangeShapeType="1"/>
              </p:cNvSpPr>
              <p:nvPr/>
            </p:nvSpPr>
            <p:spPr bwMode="auto">
              <a:xfrm>
                <a:off x="3557" y="391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23" name="Line 15"/>
              <p:cNvSpPr>
                <a:spLocks noChangeShapeType="1"/>
              </p:cNvSpPr>
              <p:nvPr/>
            </p:nvSpPr>
            <p:spPr bwMode="auto">
              <a:xfrm>
                <a:off x="4153" y="391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24" name="Line 16"/>
              <p:cNvSpPr>
                <a:spLocks noChangeShapeType="1"/>
              </p:cNvSpPr>
              <p:nvPr/>
            </p:nvSpPr>
            <p:spPr bwMode="auto">
              <a:xfrm>
                <a:off x="4759" y="391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25" name="Line 17"/>
              <p:cNvSpPr>
                <a:spLocks noChangeShapeType="1"/>
              </p:cNvSpPr>
              <p:nvPr/>
            </p:nvSpPr>
            <p:spPr bwMode="auto">
              <a:xfrm>
                <a:off x="2048" y="3937"/>
                <a:ext cx="300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026" name="Group 18"/>
            <p:cNvGrpSpPr>
              <a:grpSpLocks/>
            </p:cNvGrpSpPr>
            <p:nvPr/>
          </p:nvGrpSpPr>
          <p:grpSpPr bwMode="auto">
            <a:xfrm>
              <a:off x="2048" y="2922"/>
              <a:ext cx="3009" cy="30"/>
              <a:chOff x="2048" y="2922"/>
              <a:chExt cx="3009" cy="30"/>
            </a:xfrm>
          </p:grpSpPr>
          <p:sp>
            <p:nvSpPr>
              <p:cNvPr id="171027" name="Line 19"/>
              <p:cNvSpPr>
                <a:spLocks noChangeShapeType="1"/>
              </p:cNvSpPr>
              <p:nvPr/>
            </p:nvSpPr>
            <p:spPr bwMode="auto">
              <a:xfrm flipV="1">
                <a:off x="2048" y="292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28" name="Line 20"/>
              <p:cNvSpPr>
                <a:spLocks noChangeShapeType="1"/>
              </p:cNvSpPr>
              <p:nvPr/>
            </p:nvSpPr>
            <p:spPr bwMode="auto">
              <a:xfrm flipV="1">
                <a:off x="2654" y="292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29" name="Line 21"/>
              <p:cNvSpPr>
                <a:spLocks noChangeShapeType="1"/>
              </p:cNvSpPr>
              <p:nvPr/>
            </p:nvSpPr>
            <p:spPr bwMode="auto">
              <a:xfrm flipV="1">
                <a:off x="3249" y="292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0" name="Line 22"/>
              <p:cNvSpPr>
                <a:spLocks noChangeShapeType="1"/>
              </p:cNvSpPr>
              <p:nvPr/>
            </p:nvSpPr>
            <p:spPr bwMode="auto">
              <a:xfrm flipV="1">
                <a:off x="3855" y="292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1" name="Line 23"/>
              <p:cNvSpPr>
                <a:spLocks noChangeShapeType="1"/>
              </p:cNvSpPr>
              <p:nvPr/>
            </p:nvSpPr>
            <p:spPr bwMode="auto">
              <a:xfrm flipV="1">
                <a:off x="4450" y="292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2" name="Line 24"/>
              <p:cNvSpPr>
                <a:spLocks noChangeShapeType="1"/>
              </p:cNvSpPr>
              <p:nvPr/>
            </p:nvSpPr>
            <p:spPr bwMode="auto">
              <a:xfrm flipV="1">
                <a:off x="5056" y="292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3" name="Line 25"/>
              <p:cNvSpPr>
                <a:spLocks noChangeShapeType="1"/>
              </p:cNvSpPr>
              <p:nvPr/>
            </p:nvSpPr>
            <p:spPr bwMode="auto">
              <a:xfrm flipV="1">
                <a:off x="2345" y="292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4" name="Line 26"/>
              <p:cNvSpPr>
                <a:spLocks noChangeShapeType="1"/>
              </p:cNvSpPr>
              <p:nvPr/>
            </p:nvSpPr>
            <p:spPr bwMode="auto">
              <a:xfrm flipV="1">
                <a:off x="2951" y="292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5" name="Line 27"/>
              <p:cNvSpPr>
                <a:spLocks noChangeShapeType="1"/>
              </p:cNvSpPr>
              <p:nvPr/>
            </p:nvSpPr>
            <p:spPr bwMode="auto">
              <a:xfrm flipV="1">
                <a:off x="3557" y="292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6" name="Line 28"/>
              <p:cNvSpPr>
                <a:spLocks noChangeShapeType="1"/>
              </p:cNvSpPr>
              <p:nvPr/>
            </p:nvSpPr>
            <p:spPr bwMode="auto">
              <a:xfrm flipV="1">
                <a:off x="4153" y="292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7" name="Line 29"/>
              <p:cNvSpPr>
                <a:spLocks noChangeShapeType="1"/>
              </p:cNvSpPr>
              <p:nvPr/>
            </p:nvSpPr>
            <p:spPr bwMode="auto">
              <a:xfrm flipV="1">
                <a:off x="4759" y="292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38" name="Line 30"/>
              <p:cNvSpPr>
                <a:spLocks noChangeShapeType="1"/>
              </p:cNvSpPr>
              <p:nvPr/>
            </p:nvSpPr>
            <p:spPr bwMode="auto">
              <a:xfrm>
                <a:off x="2048" y="2922"/>
                <a:ext cx="300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039" name="Group 31"/>
            <p:cNvGrpSpPr>
              <a:grpSpLocks/>
            </p:cNvGrpSpPr>
            <p:nvPr/>
          </p:nvGrpSpPr>
          <p:grpSpPr bwMode="auto">
            <a:xfrm>
              <a:off x="2048" y="2922"/>
              <a:ext cx="53" cy="1016"/>
              <a:chOff x="2048" y="2922"/>
              <a:chExt cx="53" cy="1016"/>
            </a:xfrm>
          </p:grpSpPr>
          <p:sp>
            <p:nvSpPr>
              <p:cNvPr id="171040" name="Line 32"/>
              <p:cNvSpPr>
                <a:spLocks noChangeShapeType="1"/>
              </p:cNvSpPr>
              <p:nvPr/>
            </p:nvSpPr>
            <p:spPr bwMode="auto">
              <a:xfrm flipH="1">
                <a:off x="2048" y="3937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41" name="Line 33"/>
              <p:cNvSpPr>
                <a:spLocks noChangeShapeType="1"/>
              </p:cNvSpPr>
              <p:nvPr/>
            </p:nvSpPr>
            <p:spPr bwMode="auto">
              <a:xfrm flipH="1">
                <a:off x="2048" y="3531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42" name="Line 34"/>
              <p:cNvSpPr>
                <a:spLocks noChangeShapeType="1"/>
              </p:cNvSpPr>
              <p:nvPr/>
            </p:nvSpPr>
            <p:spPr bwMode="auto">
              <a:xfrm flipH="1">
                <a:off x="2048" y="3125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43" name="Line 35"/>
              <p:cNvSpPr>
                <a:spLocks noChangeShapeType="1"/>
              </p:cNvSpPr>
              <p:nvPr/>
            </p:nvSpPr>
            <p:spPr bwMode="auto">
              <a:xfrm flipH="1">
                <a:off x="2048" y="3734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44" name="Line 36"/>
              <p:cNvSpPr>
                <a:spLocks noChangeShapeType="1"/>
              </p:cNvSpPr>
              <p:nvPr/>
            </p:nvSpPr>
            <p:spPr bwMode="auto">
              <a:xfrm flipH="1">
                <a:off x="2048" y="3328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45" name="Line 37"/>
              <p:cNvSpPr>
                <a:spLocks noChangeShapeType="1"/>
              </p:cNvSpPr>
              <p:nvPr/>
            </p:nvSpPr>
            <p:spPr bwMode="auto">
              <a:xfrm flipH="1">
                <a:off x="2048" y="2922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46" name="Line 38"/>
              <p:cNvSpPr>
                <a:spLocks noChangeShapeType="1"/>
              </p:cNvSpPr>
              <p:nvPr/>
            </p:nvSpPr>
            <p:spPr bwMode="auto">
              <a:xfrm flipV="1">
                <a:off x="2048" y="2922"/>
                <a:ext cx="1" cy="101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047" name="Group 39"/>
            <p:cNvGrpSpPr>
              <a:grpSpLocks/>
            </p:cNvGrpSpPr>
            <p:nvPr/>
          </p:nvGrpSpPr>
          <p:grpSpPr bwMode="auto">
            <a:xfrm>
              <a:off x="5003" y="2922"/>
              <a:ext cx="54" cy="1016"/>
              <a:chOff x="5003" y="2922"/>
              <a:chExt cx="54" cy="1016"/>
            </a:xfrm>
          </p:grpSpPr>
          <p:sp>
            <p:nvSpPr>
              <p:cNvPr id="171048" name="Line 40"/>
              <p:cNvSpPr>
                <a:spLocks noChangeShapeType="1"/>
              </p:cNvSpPr>
              <p:nvPr/>
            </p:nvSpPr>
            <p:spPr bwMode="auto">
              <a:xfrm>
                <a:off x="5003" y="3937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49" name="Line 41"/>
              <p:cNvSpPr>
                <a:spLocks noChangeShapeType="1"/>
              </p:cNvSpPr>
              <p:nvPr/>
            </p:nvSpPr>
            <p:spPr bwMode="auto">
              <a:xfrm>
                <a:off x="5003" y="3531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50" name="Line 42"/>
              <p:cNvSpPr>
                <a:spLocks noChangeShapeType="1"/>
              </p:cNvSpPr>
              <p:nvPr/>
            </p:nvSpPr>
            <p:spPr bwMode="auto">
              <a:xfrm>
                <a:off x="5003" y="3125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51" name="Line 43"/>
              <p:cNvSpPr>
                <a:spLocks noChangeShapeType="1"/>
              </p:cNvSpPr>
              <p:nvPr/>
            </p:nvSpPr>
            <p:spPr bwMode="auto">
              <a:xfrm>
                <a:off x="5024" y="3734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52" name="Line 44"/>
              <p:cNvSpPr>
                <a:spLocks noChangeShapeType="1"/>
              </p:cNvSpPr>
              <p:nvPr/>
            </p:nvSpPr>
            <p:spPr bwMode="auto">
              <a:xfrm>
                <a:off x="5024" y="3328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53" name="Line 45"/>
              <p:cNvSpPr>
                <a:spLocks noChangeShapeType="1"/>
              </p:cNvSpPr>
              <p:nvPr/>
            </p:nvSpPr>
            <p:spPr bwMode="auto">
              <a:xfrm>
                <a:off x="5024" y="2922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54" name="Line 46"/>
              <p:cNvSpPr>
                <a:spLocks noChangeShapeType="1"/>
              </p:cNvSpPr>
              <p:nvPr/>
            </p:nvSpPr>
            <p:spPr bwMode="auto">
              <a:xfrm flipV="1">
                <a:off x="5056" y="2922"/>
                <a:ext cx="1" cy="101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055" name="Group 47"/>
            <p:cNvGrpSpPr>
              <a:grpSpLocks/>
            </p:cNvGrpSpPr>
            <p:nvPr/>
          </p:nvGrpSpPr>
          <p:grpSpPr bwMode="auto">
            <a:xfrm>
              <a:off x="2048" y="3447"/>
              <a:ext cx="3009" cy="491"/>
              <a:chOff x="2048" y="3447"/>
              <a:chExt cx="3009" cy="491"/>
            </a:xfrm>
          </p:grpSpPr>
          <p:grpSp>
            <p:nvGrpSpPr>
              <p:cNvPr id="171056" name="Group 48"/>
              <p:cNvGrpSpPr>
                <a:grpSpLocks/>
              </p:cNvGrpSpPr>
              <p:nvPr/>
            </p:nvGrpSpPr>
            <p:grpSpPr bwMode="auto">
              <a:xfrm>
                <a:off x="2048" y="3447"/>
                <a:ext cx="1796" cy="491"/>
                <a:chOff x="2048" y="3447"/>
                <a:chExt cx="1796" cy="491"/>
              </a:xfrm>
            </p:grpSpPr>
            <p:sp>
              <p:nvSpPr>
                <p:cNvPr id="171057" name="Line 49"/>
                <p:cNvSpPr>
                  <a:spLocks noChangeShapeType="1"/>
                </p:cNvSpPr>
                <p:nvPr/>
              </p:nvSpPr>
              <p:spPr bwMode="auto">
                <a:xfrm>
                  <a:off x="2048" y="3937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58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048" y="3886"/>
                  <a:ext cx="10" cy="5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59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058" y="3836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0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069" y="3782"/>
                  <a:ext cx="10" cy="5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1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080" y="3734"/>
                  <a:ext cx="1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2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080" y="3694"/>
                  <a:ext cx="10" cy="39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2090" y="3650"/>
                  <a:ext cx="10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101" y="3617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5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111" y="3579"/>
                  <a:ext cx="11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6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122" y="3555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7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2133" y="3537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8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133" y="3521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69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2144" y="351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0" name="Line 62"/>
                <p:cNvSpPr>
                  <a:spLocks noChangeShapeType="1"/>
                </p:cNvSpPr>
                <p:nvPr/>
              </p:nvSpPr>
              <p:spPr bwMode="auto">
                <a:xfrm>
                  <a:off x="2154" y="3513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1" name="Line 63"/>
                <p:cNvSpPr>
                  <a:spLocks noChangeShapeType="1"/>
                </p:cNvSpPr>
                <p:nvPr/>
              </p:nvSpPr>
              <p:spPr bwMode="auto">
                <a:xfrm>
                  <a:off x="2165" y="3513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2" name="Line 64"/>
                <p:cNvSpPr>
                  <a:spLocks noChangeShapeType="1"/>
                </p:cNvSpPr>
                <p:nvPr/>
              </p:nvSpPr>
              <p:spPr bwMode="auto">
                <a:xfrm>
                  <a:off x="2175" y="3513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3" name="Line 65"/>
                <p:cNvSpPr>
                  <a:spLocks noChangeShapeType="1"/>
                </p:cNvSpPr>
                <p:nvPr/>
              </p:nvSpPr>
              <p:spPr bwMode="auto">
                <a:xfrm>
                  <a:off x="2186" y="3525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4" name="Line 66"/>
                <p:cNvSpPr>
                  <a:spLocks noChangeShapeType="1"/>
                </p:cNvSpPr>
                <p:nvPr/>
              </p:nvSpPr>
              <p:spPr bwMode="auto">
                <a:xfrm>
                  <a:off x="2197" y="3543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5" name="Line 67"/>
                <p:cNvSpPr>
                  <a:spLocks noChangeShapeType="1"/>
                </p:cNvSpPr>
                <p:nvPr/>
              </p:nvSpPr>
              <p:spPr bwMode="auto">
                <a:xfrm>
                  <a:off x="2197" y="3567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6" name="Line 68"/>
                <p:cNvSpPr>
                  <a:spLocks noChangeShapeType="1"/>
                </p:cNvSpPr>
                <p:nvPr/>
              </p:nvSpPr>
              <p:spPr bwMode="auto">
                <a:xfrm>
                  <a:off x="2207" y="3597"/>
                  <a:ext cx="10" cy="3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7" name="Line 69"/>
                <p:cNvSpPr>
                  <a:spLocks noChangeShapeType="1"/>
                </p:cNvSpPr>
                <p:nvPr/>
              </p:nvSpPr>
              <p:spPr bwMode="auto">
                <a:xfrm>
                  <a:off x="2218" y="3633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8" name="Line 70"/>
                <p:cNvSpPr>
                  <a:spLocks noChangeShapeType="1"/>
                </p:cNvSpPr>
                <p:nvPr/>
              </p:nvSpPr>
              <p:spPr bwMode="auto">
                <a:xfrm>
                  <a:off x="2228" y="3668"/>
                  <a:ext cx="10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79" name="Line 71"/>
                <p:cNvSpPr>
                  <a:spLocks noChangeShapeType="1"/>
                </p:cNvSpPr>
                <p:nvPr/>
              </p:nvSpPr>
              <p:spPr bwMode="auto">
                <a:xfrm>
                  <a:off x="2239" y="3711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0" name="Line 72"/>
                <p:cNvSpPr>
                  <a:spLocks noChangeShapeType="1"/>
                </p:cNvSpPr>
                <p:nvPr/>
              </p:nvSpPr>
              <p:spPr bwMode="auto">
                <a:xfrm>
                  <a:off x="2250" y="3759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1" name="Line 73"/>
                <p:cNvSpPr>
                  <a:spLocks noChangeShapeType="1"/>
                </p:cNvSpPr>
                <p:nvPr/>
              </p:nvSpPr>
              <p:spPr bwMode="auto">
                <a:xfrm>
                  <a:off x="2260" y="3806"/>
                  <a:ext cx="1" cy="5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2" name="Line 74"/>
                <p:cNvSpPr>
                  <a:spLocks noChangeShapeType="1"/>
                </p:cNvSpPr>
                <p:nvPr/>
              </p:nvSpPr>
              <p:spPr bwMode="auto">
                <a:xfrm>
                  <a:off x="2260" y="3859"/>
                  <a:ext cx="10" cy="5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3" name="Line 75"/>
                <p:cNvSpPr>
                  <a:spLocks noChangeShapeType="1"/>
                </p:cNvSpPr>
                <p:nvPr/>
              </p:nvSpPr>
              <p:spPr bwMode="auto">
                <a:xfrm>
                  <a:off x="2271" y="3913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4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282" y="3862"/>
                  <a:ext cx="10" cy="5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5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2292" y="3806"/>
                  <a:ext cx="10" cy="5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6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2303" y="3760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7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2313" y="3710"/>
                  <a:ext cx="1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8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2313" y="3668"/>
                  <a:ext cx="10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89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2324" y="3626"/>
                  <a:ext cx="11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0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2335" y="3599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1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2345" y="3567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2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356" y="3543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3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2367" y="3527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4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2377" y="3513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5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2378" y="3508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6" name="Line 88"/>
                <p:cNvSpPr>
                  <a:spLocks noChangeShapeType="1"/>
                </p:cNvSpPr>
                <p:nvPr/>
              </p:nvSpPr>
              <p:spPr bwMode="auto">
                <a:xfrm>
                  <a:off x="2388" y="3507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7" name="Line 89"/>
                <p:cNvSpPr>
                  <a:spLocks noChangeShapeType="1"/>
                </p:cNvSpPr>
                <p:nvPr/>
              </p:nvSpPr>
              <p:spPr bwMode="auto">
                <a:xfrm>
                  <a:off x="2399" y="3507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8" name="Line 90"/>
                <p:cNvSpPr>
                  <a:spLocks noChangeShapeType="1"/>
                </p:cNvSpPr>
                <p:nvPr/>
              </p:nvSpPr>
              <p:spPr bwMode="auto">
                <a:xfrm>
                  <a:off x="2409" y="3513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099" name="Line 91"/>
                <p:cNvSpPr>
                  <a:spLocks noChangeShapeType="1"/>
                </p:cNvSpPr>
                <p:nvPr/>
              </p:nvSpPr>
              <p:spPr bwMode="auto">
                <a:xfrm>
                  <a:off x="2420" y="3531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0" name="Line 92"/>
                <p:cNvSpPr>
                  <a:spLocks noChangeShapeType="1"/>
                </p:cNvSpPr>
                <p:nvPr/>
              </p:nvSpPr>
              <p:spPr bwMode="auto">
                <a:xfrm>
                  <a:off x="2430" y="3549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1" name="Line 93"/>
                <p:cNvSpPr>
                  <a:spLocks noChangeShapeType="1"/>
                </p:cNvSpPr>
                <p:nvPr/>
              </p:nvSpPr>
              <p:spPr bwMode="auto">
                <a:xfrm>
                  <a:off x="2441" y="3573"/>
                  <a:ext cx="1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2" name="Line 94"/>
                <p:cNvSpPr>
                  <a:spLocks noChangeShapeType="1"/>
                </p:cNvSpPr>
                <p:nvPr/>
              </p:nvSpPr>
              <p:spPr bwMode="auto">
                <a:xfrm>
                  <a:off x="2441" y="3609"/>
                  <a:ext cx="10" cy="3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3" name="Line 95"/>
                <p:cNvSpPr>
                  <a:spLocks noChangeShapeType="1"/>
                </p:cNvSpPr>
                <p:nvPr/>
              </p:nvSpPr>
              <p:spPr bwMode="auto">
                <a:xfrm>
                  <a:off x="2452" y="3645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4" name="Line 96"/>
                <p:cNvSpPr>
                  <a:spLocks noChangeShapeType="1"/>
                </p:cNvSpPr>
                <p:nvPr/>
              </p:nvSpPr>
              <p:spPr bwMode="auto">
                <a:xfrm>
                  <a:off x="2462" y="3680"/>
                  <a:ext cx="10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5" name="Line 97"/>
                <p:cNvSpPr>
                  <a:spLocks noChangeShapeType="1"/>
                </p:cNvSpPr>
                <p:nvPr/>
              </p:nvSpPr>
              <p:spPr bwMode="auto">
                <a:xfrm>
                  <a:off x="2473" y="3729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6" name="Line 98"/>
                <p:cNvSpPr>
                  <a:spLocks noChangeShapeType="1"/>
                </p:cNvSpPr>
                <p:nvPr/>
              </p:nvSpPr>
              <p:spPr bwMode="auto">
                <a:xfrm>
                  <a:off x="2484" y="3777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7" name="Line 99"/>
                <p:cNvSpPr>
                  <a:spLocks noChangeShapeType="1"/>
                </p:cNvSpPr>
                <p:nvPr/>
              </p:nvSpPr>
              <p:spPr bwMode="auto">
                <a:xfrm>
                  <a:off x="2494" y="3824"/>
                  <a:ext cx="1" cy="5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8" name="Line 100"/>
                <p:cNvSpPr>
                  <a:spLocks noChangeShapeType="1"/>
                </p:cNvSpPr>
                <p:nvPr/>
              </p:nvSpPr>
              <p:spPr bwMode="auto">
                <a:xfrm>
                  <a:off x="2494" y="3877"/>
                  <a:ext cx="10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09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505" y="3891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0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515" y="3836"/>
                  <a:ext cx="10" cy="5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1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2526" y="3782"/>
                  <a:ext cx="10" cy="5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2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537" y="3736"/>
                  <a:ext cx="10" cy="4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3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547" y="3686"/>
                  <a:ext cx="10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4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2558" y="3644"/>
                  <a:ext cx="1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5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2558" y="3609"/>
                  <a:ext cx="10" cy="3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6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2569" y="3575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7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2579" y="3543"/>
                  <a:ext cx="10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8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2590" y="3521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19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2600" y="350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0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2611" y="3495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1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2611" y="3489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2" name="Line 114"/>
                <p:cNvSpPr>
                  <a:spLocks noChangeShapeType="1"/>
                </p:cNvSpPr>
                <p:nvPr/>
              </p:nvSpPr>
              <p:spPr bwMode="auto">
                <a:xfrm>
                  <a:off x="2622" y="348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3" name="Line 115"/>
                <p:cNvSpPr>
                  <a:spLocks noChangeShapeType="1"/>
                </p:cNvSpPr>
                <p:nvPr/>
              </p:nvSpPr>
              <p:spPr bwMode="auto">
                <a:xfrm>
                  <a:off x="2633" y="3495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4" name="Line 116"/>
                <p:cNvSpPr>
                  <a:spLocks noChangeShapeType="1"/>
                </p:cNvSpPr>
                <p:nvPr/>
              </p:nvSpPr>
              <p:spPr bwMode="auto">
                <a:xfrm>
                  <a:off x="2643" y="3501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5" name="Line 117"/>
                <p:cNvSpPr>
                  <a:spLocks noChangeShapeType="1"/>
                </p:cNvSpPr>
                <p:nvPr/>
              </p:nvSpPr>
              <p:spPr bwMode="auto">
                <a:xfrm>
                  <a:off x="2654" y="3519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6" name="Line 118"/>
                <p:cNvSpPr>
                  <a:spLocks noChangeShapeType="1"/>
                </p:cNvSpPr>
                <p:nvPr/>
              </p:nvSpPr>
              <p:spPr bwMode="auto">
                <a:xfrm>
                  <a:off x="2664" y="3543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7" name="Line 119"/>
                <p:cNvSpPr>
                  <a:spLocks noChangeShapeType="1"/>
                </p:cNvSpPr>
                <p:nvPr/>
              </p:nvSpPr>
              <p:spPr bwMode="auto">
                <a:xfrm>
                  <a:off x="2675" y="3567"/>
                  <a:ext cx="1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8" name="Line 120"/>
                <p:cNvSpPr>
                  <a:spLocks noChangeShapeType="1"/>
                </p:cNvSpPr>
                <p:nvPr/>
              </p:nvSpPr>
              <p:spPr bwMode="auto">
                <a:xfrm>
                  <a:off x="2675" y="3603"/>
                  <a:ext cx="10" cy="3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29" name="Line 121"/>
                <p:cNvSpPr>
                  <a:spLocks noChangeShapeType="1"/>
                </p:cNvSpPr>
                <p:nvPr/>
              </p:nvSpPr>
              <p:spPr bwMode="auto">
                <a:xfrm>
                  <a:off x="2686" y="3640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0" name="Line 122"/>
                <p:cNvSpPr>
                  <a:spLocks noChangeShapeType="1"/>
                </p:cNvSpPr>
                <p:nvPr/>
              </p:nvSpPr>
              <p:spPr bwMode="auto">
                <a:xfrm>
                  <a:off x="2696" y="3686"/>
                  <a:ext cx="10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1" name="Line 123"/>
                <p:cNvSpPr>
                  <a:spLocks noChangeShapeType="1"/>
                </p:cNvSpPr>
                <p:nvPr/>
              </p:nvSpPr>
              <p:spPr bwMode="auto">
                <a:xfrm>
                  <a:off x="2707" y="3729"/>
                  <a:ext cx="10" cy="5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2" name="Line 124"/>
                <p:cNvSpPr>
                  <a:spLocks noChangeShapeType="1"/>
                </p:cNvSpPr>
                <p:nvPr/>
              </p:nvSpPr>
              <p:spPr bwMode="auto">
                <a:xfrm>
                  <a:off x="2717" y="3782"/>
                  <a:ext cx="10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3" name="Line 125"/>
                <p:cNvSpPr>
                  <a:spLocks noChangeShapeType="1"/>
                </p:cNvSpPr>
                <p:nvPr/>
              </p:nvSpPr>
              <p:spPr bwMode="auto">
                <a:xfrm>
                  <a:off x="2728" y="3831"/>
                  <a:ext cx="10" cy="5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4" name="Line 126"/>
                <p:cNvSpPr>
                  <a:spLocks noChangeShapeType="1"/>
                </p:cNvSpPr>
                <p:nvPr/>
              </p:nvSpPr>
              <p:spPr bwMode="auto">
                <a:xfrm>
                  <a:off x="2739" y="3883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5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2739" y="3874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6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2749" y="3818"/>
                  <a:ext cx="10" cy="5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7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2760" y="3764"/>
                  <a:ext cx="10" cy="5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8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2771" y="3718"/>
                  <a:ext cx="10" cy="4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39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2781" y="3668"/>
                  <a:ext cx="10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0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2792" y="3626"/>
                  <a:ext cx="1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1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2792" y="3587"/>
                  <a:ext cx="10" cy="39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2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802" y="3555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3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2813" y="3525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4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2824" y="3503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5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2835" y="3485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6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2845" y="3477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7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2856" y="3471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8" name="Line 140"/>
                <p:cNvSpPr>
                  <a:spLocks noChangeShapeType="1"/>
                </p:cNvSpPr>
                <p:nvPr/>
              </p:nvSpPr>
              <p:spPr bwMode="auto">
                <a:xfrm>
                  <a:off x="2856" y="3471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49" name="Line 141"/>
                <p:cNvSpPr>
                  <a:spLocks noChangeShapeType="1"/>
                </p:cNvSpPr>
                <p:nvPr/>
              </p:nvSpPr>
              <p:spPr bwMode="auto">
                <a:xfrm>
                  <a:off x="2867" y="3477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0" name="Line 142"/>
                <p:cNvSpPr>
                  <a:spLocks noChangeShapeType="1"/>
                </p:cNvSpPr>
                <p:nvPr/>
              </p:nvSpPr>
              <p:spPr bwMode="auto">
                <a:xfrm>
                  <a:off x="2877" y="3483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1" name="Line 143"/>
                <p:cNvSpPr>
                  <a:spLocks noChangeShapeType="1"/>
                </p:cNvSpPr>
                <p:nvPr/>
              </p:nvSpPr>
              <p:spPr bwMode="auto">
                <a:xfrm>
                  <a:off x="2888" y="3501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2" name="Line 144"/>
                <p:cNvSpPr>
                  <a:spLocks noChangeShapeType="1"/>
                </p:cNvSpPr>
                <p:nvPr/>
              </p:nvSpPr>
              <p:spPr bwMode="auto">
                <a:xfrm>
                  <a:off x="2898" y="3525"/>
                  <a:ext cx="10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3" name="Line 145"/>
                <p:cNvSpPr>
                  <a:spLocks noChangeShapeType="1"/>
                </p:cNvSpPr>
                <p:nvPr/>
              </p:nvSpPr>
              <p:spPr bwMode="auto">
                <a:xfrm>
                  <a:off x="2909" y="3555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4" name="Line 146"/>
                <p:cNvSpPr>
                  <a:spLocks noChangeShapeType="1"/>
                </p:cNvSpPr>
                <p:nvPr/>
              </p:nvSpPr>
              <p:spPr bwMode="auto">
                <a:xfrm>
                  <a:off x="2919" y="3591"/>
                  <a:ext cx="1" cy="3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5" name="Line 147"/>
                <p:cNvSpPr>
                  <a:spLocks noChangeShapeType="1"/>
                </p:cNvSpPr>
                <p:nvPr/>
              </p:nvSpPr>
              <p:spPr bwMode="auto">
                <a:xfrm>
                  <a:off x="2919" y="3626"/>
                  <a:ext cx="10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6" name="Line 148"/>
                <p:cNvSpPr>
                  <a:spLocks noChangeShapeType="1"/>
                </p:cNvSpPr>
                <p:nvPr/>
              </p:nvSpPr>
              <p:spPr bwMode="auto">
                <a:xfrm>
                  <a:off x="2930" y="3675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7" name="Line 149"/>
                <p:cNvSpPr>
                  <a:spLocks noChangeShapeType="1"/>
                </p:cNvSpPr>
                <p:nvPr/>
              </p:nvSpPr>
              <p:spPr bwMode="auto">
                <a:xfrm>
                  <a:off x="2941" y="3723"/>
                  <a:ext cx="10" cy="4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8" name="Line 150"/>
                <p:cNvSpPr>
                  <a:spLocks noChangeShapeType="1"/>
                </p:cNvSpPr>
                <p:nvPr/>
              </p:nvSpPr>
              <p:spPr bwMode="auto">
                <a:xfrm>
                  <a:off x="2951" y="3770"/>
                  <a:ext cx="10" cy="5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59" name="Line 151"/>
                <p:cNvSpPr>
                  <a:spLocks noChangeShapeType="1"/>
                </p:cNvSpPr>
                <p:nvPr/>
              </p:nvSpPr>
              <p:spPr bwMode="auto">
                <a:xfrm>
                  <a:off x="2962" y="3825"/>
                  <a:ext cx="10" cy="4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0" name="Line 152"/>
                <p:cNvSpPr>
                  <a:spLocks noChangeShapeType="1"/>
                </p:cNvSpPr>
                <p:nvPr/>
              </p:nvSpPr>
              <p:spPr bwMode="auto">
                <a:xfrm>
                  <a:off x="2973" y="3871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1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2973" y="3862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2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2983" y="3806"/>
                  <a:ext cx="10" cy="5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3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2994" y="3760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4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3004" y="3704"/>
                  <a:ext cx="10" cy="5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5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3015" y="3656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6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3026" y="3617"/>
                  <a:ext cx="10" cy="39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7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3036" y="3573"/>
                  <a:ext cx="1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8" name="Line 160"/>
                <p:cNvSpPr>
                  <a:spLocks noChangeShapeType="1"/>
                </p:cNvSpPr>
                <p:nvPr/>
              </p:nvSpPr>
              <p:spPr bwMode="auto">
                <a:xfrm flipV="1">
                  <a:off x="3036" y="3537"/>
                  <a:ext cx="10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69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3047" y="3507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0" name="Line 162"/>
                <p:cNvSpPr>
                  <a:spLocks noChangeShapeType="1"/>
                </p:cNvSpPr>
                <p:nvPr/>
              </p:nvSpPr>
              <p:spPr bwMode="auto">
                <a:xfrm flipV="1">
                  <a:off x="3058" y="3485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1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068" y="3471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2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3079" y="3460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3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3089" y="3453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4" name="Line 166"/>
                <p:cNvSpPr>
                  <a:spLocks noChangeShapeType="1"/>
                </p:cNvSpPr>
                <p:nvPr/>
              </p:nvSpPr>
              <p:spPr bwMode="auto">
                <a:xfrm>
                  <a:off x="3090" y="3453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5" name="Line 167"/>
                <p:cNvSpPr>
                  <a:spLocks noChangeShapeType="1"/>
                </p:cNvSpPr>
                <p:nvPr/>
              </p:nvSpPr>
              <p:spPr bwMode="auto">
                <a:xfrm>
                  <a:off x="3100" y="3459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6" name="Line 168"/>
                <p:cNvSpPr>
                  <a:spLocks noChangeShapeType="1"/>
                </p:cNvSpPr>
                <p:nvPr/>
              </p:nvSpPr>
              <p:spPr bwMode="auto">
                <a:xfrm>
                  <a:off x="3111" y="3471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7" name="Line 169"/>
                <p:cNvSpPr>
                  <a:spLocks noChangeShapeType="1"/>
                </p:cNvSpPr>
                <p:nvPr/>
              </p:nvSpPr>
              <p:spPr bwMode="auto">
                <a:xfrm>
                  <a:off x="3121" y="3489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8" name="Line 170"/>
                <p:cNvSpPr>
                  <a:spLocks noChangeShapeType="1"/>
                </p:cNvSpPr>
                <p:nvPr/>
              </p:nvSpPr>
              <p:spPr bwMode="auto">
                <a:xfrm>
                  <a:off x="3132" y="3513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79" name="Line 171"/>
                <p:cNvSpPr>
                  <a:spLocks noChangeShapeType="1"/>
                </p:cNvSpPr>
                <p:nvPr/>
              </p:nvSpPr>
              <p:spPr bwMode="auto">
                <a:xfrm>
                  <a:off x="3143" y="3538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0" name="Line 172"/>
                <p:cNvSpPr>
                  <a:spLocks noChangeShapeType="1"/>
                </p:cNvSpPr>
                <p:nvPr/>
              </p:nvSpPr>
              <p:spPr bwMode="auto">
                <a:xfrm>
                  <a:off x="3153" y="3573"/>
                  <a:ext cx="1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1" name="Line 173"/>
                <p:cNvSpPr>
                  <a:spLocks noChangeShapeType="1"/>
                </p:cNvSpPr>
                <p:nvPr/>
              </p:nvSpPr>
              <p:spPr bwMode="auto">
                <a:xfrm>
                  <a:off x="3153" y="3615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2" name="Line 174"/>
                <p:cNvSpPr>
                  <a:spLocks noChangeShapeType="1"/>
                </p:cNvSpPr>
                <p:nvPr/>
              </p:nvSpPr>
              <p:spPr bwMode="auto">
                <a:xfrm>
                  <a:off x="3164" y="3664"/>
                  <a:ext cx="10" cy="4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3" name="Line 175"/>
                <p:cNvSpPr>
                  <a:spLocks noChangeShapeType="1"/>
                </p:cNvSpPr>
                <p:nvPr/>
              </p:nvSpPr>
              <p:spPr bwMode="auto">
                <a:xfrm>
                  <a:off x="3175" y="3711"/>
                  <a:ext cx="10" cy="4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4" name="Line 176"/>
                <p:cNvSpPr>
                  <a:spLocks noChangeShapeType="1"/>
                </p:cNvSpPr>
                <p:nvPr/>
              </p:nvSpPr>
              <p:spPr bwMode="auto">
                <a:xfrm>
                  <a:off x="3185" y="3758"/>
                  <a:ext cx="10" cy="5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5" name="Line 177"/>
                <p:cNvSpPr>
                  <a:spLocks noChangeShapeType="1"/>
                </p:cNvSpPr>
                <p:nvPr/>
              </p:nvSpPr>
              <p:spPr bwMode="auto">
                <a:xfrm>
                  <a:off x="3196" y="3812"/>
                  <a:ext cx="10" cy="39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6" name="Line 178"/>
                <p:cNvSpPr>
                  <a:spLocks noChangeShapeType="1"/>
                </p:cNvSpPr>
                <p:nvPr/>
              </p:nvSpPr>
              <p:spPr bwMode="auto">
                <a:xfrm>
                  <a:off x="3206" y="3853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7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3217" y="3853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8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3217" y="3806"/>
                  <a:ext cx="10" cy="4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89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3228" y="3760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0" name="Line 182"/>
                <p:cNvSpPr>
                  <a:spLocks noChangeShapeType="1"/>
                </p:cNvSpPr>
                <p:nvPr/>
              </p:nvSpPr>
              <p:spPr bwMode="auto">
                <a:xfrm flipV="1">
                  <a:off x="3238" y="3704"/>
                  <a:ext cx="10" cy="5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1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3249" y="3656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2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3260" y="3611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3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3270" y="3573"/>
                  <a:ext cx="1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4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3270" y="3537"/>
                  <a:ext cx="10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5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3281" y="3503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6" name="Line 188"/>
                <p:cNvSpPr>
                  <a:spLocks noChangeShapeType="1"/>
                </p:cNvSpPr>
                <p:nvPr/>
              </p:nvSpPr>
              <p:spPr bwMode="auto">
                <a:xfrm flipV="1">
                  <a:off x="3291" y="3477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7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3302" y="3465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8" name="Line 190"/>
                <p:cNvSpPr>
                  <a:spLocks noChangeShapeType="1"/>
                </p:cNvSpPr>
                <p:nvPr/>
              </p:nvSpPr>
              <p:spPr bwMode="auto">
                <a:xfrm flipV="1">
                  <a:off x="3313" y="3454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199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3324" y="3448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0" name="Line 192"/>
                <p:cNvSpPr>
                  <a:spLocks noChangeShapeType="1"/>
                </p:cNvSpPr>
                <p:nvPr/>
              </p:nvSpPr>
              <p:spPr bwMode="auto">
                <a:xfrm>
                  <a:off x="3334" y="3447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1" name="Line 193"/>
                <p:cNvSpPr>
                  <a:spLocks noChangeShapeType="1"/>
                </p:cNvSpPr>
                <p:nvPr/>
              </p:nvSpPr>
              <p:spPr bwMode="auto">
                <a:xfrm>
                  <a:off x="3334" y="3453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2" name="Line 194"/>
                <p:cNvSpPr>
                  <a:spLocks noChangeShapeType="1"/>
                </p:cNvSpPr>
                <p:nvPr/>
              </p:nvSpPr>
              <p:spPr bwMode="auto">
                <a:xfrm>
                  <a:off x="3345" y="3459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3" name="Line 195"/>
                <p:cNvSpPr>
                  <a:spLocks noChangeShapeType="1"/>
                </p:cNvSpPr>
                <p:nvPr/>
              </p:nvSpPr>
              <p:spPr bwMode="auto">
                <a:xfrm>
                  <a:off x="3355" y="3477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4" name="Line 196"/>
                <p:cNvSpPr>
                  <a:spLocks noChangeShapeType="1"/>
                </p:cNvSpPr>
                <p:nvPr/>
              </p:nvSpPr>
              <p:spPr bwMode="auto">
                <a:xfrm>
                  <a:off x="3366" y="3501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5" name="Line 197"/>
                <p:cNvSpPr>
                  <a:spLocks noChangeShapeType="1"/>
                </p:cNvSpPr>
                <p:nvPr/>
              </p:nvSpPr>
              <p:spPr bwMode="auto">
                <a:xfrm>
                  <a:off x="3377" y="3532"/>
                  <a:ext cx="10" cy="3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6" name="Line 198"/>
                <p:cNvSpPr>
                  <a:spLocks noChangeShapeType="1"/>
                </p:cNvSpPr>
                <p:nvPr/>
              </p:nvSpPr>
              <p:spPr bwMode="auto">
                <a:xfrm>
                  <a:off x="3387" y="3567"/>
                  <a:ext cx="10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7" name="Line 199"/>
                <p:cNvSpPr>
                  <a:spLocks noChangeShapeType="1"/>
                </p:cNvSpPr>
                <p:nvPr/>
              </p:nvSpPr>
              <p:spPr bwMode="auto">
                <a:xfrm>
                  <a:off x="3398" y="3603"/>
                  <a:ext cx="1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8" name="Line 200"/>
                <p:cNvSpPr>
                  <a:spLocks noChangeShapeType="1"/>
                </p:cNvSpPr>
                <p:nvPr/>
              </p:nvSpPr>
              <p:spPr bwMode="auto">
                <a:xfrm>
                  <a:off x="3398" y="3652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09" name="Line 201"/>
                <p:cNvSpPr>
                  <a:spLocks noChangeShapeType="1"/>
                </p:cNvSpPr>
                <p:nvPr/>
              </p:nvSpPr>
              <p:spPr bwMode="auto">
                <a:xfrm>
                  <a:off x="3408" y="3698"/>
                  <a:ext cx="10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0" name="Line 202"/>
                <p:cNvSpPr>
                  <a:spLocks noChangeShapeType="1"/>
                </p:cNvSpPr>
                <p:nvPr/>
              </p:nvSpPr>
              <p:spPr bwMode="auto">
                <a:xfrm>
                  <a:off x="3419" y="3747"/>
                  <a:ext cx="10" cy="5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1" name="Line 203"/>
                <p:cNvSpPr>
                  <a:spLocks noChangeShapeType="1"/>
                </p:cNvSpPr>
                <p:nvPr/>
              </p:nvSpPr>
              <p:spPr bwMode="auto">
                <a:xfrm>
                  <a:off x="3430" y="3801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2" name="Line 204"/>
                <p:cNvSpPr>
                  <a:spLocks noChangeShapeType="1"/>
                </p:cNvSpPr>
                <p:nvPr/>
              </p:nvSpPr>
              <p:spPr bwMode="auto">
                <a:xfrm>
                  <a:off x="3440" y="3847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3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3451" y="3859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4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3451" y="3812"/>
                  <a:ext cx="10" cy="4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5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3462" y="3766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6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3472" y="3710"/>
                  <a:ext cx="10" cy="5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7" name="Line 209"/>
                <p:cNvSpPr>
                  <a:spLocks noChangeShapeType="1"/>
                </p:cNvSpPr>
                <p:nvPr/>
              </p:nvSpPr>
              <p:spPr bwMode="auto">
                <a:xfrm flipV="1">
                  <a:off x="3483" y="3665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8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3493" y="3615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19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3504" y="3573"/>
                  <a:ext cx="10" cy="4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0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3515" y="3537"/>
                  <a:ext cx="1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1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3515" y="3509"/>
                  <a:ext cx="10" cy="2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2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3525" y="3483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3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3536" y="3465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4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3547" y="3454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5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3558" y="3448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6" name="Line 218"/>
                <p:cNvSpPr>
                  <a:spLocks noChangeShapeType="1"/>
                </p:cNvSpPr>
                <p:nvPr/>
              </p:nvSpPr>
              <p:spPr bwMode="auto">
                <a:xfrm>
                  <a:off x="3568" y="3447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7" name="Line 219"/>
                <p:cNvSpPr>
                  <a:spLocks noChangeShapeType="1"/>
                </p:cNvSpPr>
                <p:nvPr/>
              </p:nvSpPr>
              <p:spPr bwMode="auto">
                <a:xfrm>
                  <a:off x="3568" y="3453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8" name="Line 220"/>
                <p:cNvSpPr>
                  <a:spLocks noChangeShapeType="1"/>
                </p:cNvSpPr>
                <p:nvPr/>
              </p:nvSpPr>
              <p:spPr bwMode="auto">
                <a:xfrm>
                  <a:off x="3579" y="3459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29" name="Line 221"/>
                <p:cNvSpPr>
                  <a:spLocks noChangeShapeType="1"/>
                </p:cNvSpPr>
                <p:nvPr/>
              </p:nvSpPr>
              <p:spPr bwMode="auto">
                <a:xfrm>
                  <a:off x="3589" y="3477"/>
                  <a:ext cx="10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0" name="Line 222"/>
                <p:cNvSpPr>
                  <a:spLocks noChangeShapeType="1"/>
                </p:cNvSpPr>
                <p:nvPr/>
              </p:nvSpPr>
              <p:spPr bwMode="auto">
                <a:xfrm>
                  <a:off x="3600" y="3501"/>
                  <a:ext cx="10" cy="2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1" name="Line 223"/>
                <p:cNvSpPr>
                  <a:spLocks noChangeShapeType="1"/>
                </p:cNvSpPr>
                <p:nvPr/>
              </p:nvSpPr>
              <p:spPr bwMode="auto">
                <a:xfrm>
                  <a:off x="3610" y="3531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2" name="Line 224"/>
                <p:cNvSpPr>
                  <a:spLocks noChangeShapeType="1"/>
                </p:cNvSpPr>
                <p:nvPr/>
              </p:nvSpPr>
              <p:spPr bwMode="auto">
                <a:xfrm>
                  <a:off x="3621" y="3561"/>
                  <a:ext cx="11" cy="4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3" name="Line 225"/>
                <p:cNvSpPr>
                  <a:spLocks noChangeShapeType="1"/>
                </p:cNvSpPr>
                <p:nvPr/>
              </p:nvSpPr>
              <p:spPr bwMode="auto">
                <a:xfrm>
                  <a:off x="3632" y="3603"/>
                  <a:ext cx="1" cy="4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4" name="Line 226"/>
                <p:cNvSpPr>
                  <a:spLocks noChangeShapeType="1"/>
                </p:cNvSpPr>
                <p:nvPr/>
              </p:nvSpPr>
              <p:spPr bwMode="auto">
                <a:xfrm>
                  <a:off x="3632" y="3646"/>
                  <a:ext cx="10" cy="4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5" name="Line 227"/>
                <p:cNvSpPr>
                  <a:spLocks noChangeShapeType="1"/>
                </p:cNvSpPr>
                <p:nvPr/>
              </p:nvSpPr>
              <p:spPr bwMode="auto">
                <a:xfrm>
                  <a:off x="3642" y="3692"/>
                  <a:ext cx="10" cy="5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6" name="Line 228"/>
                <p:cNvSpPr>
                  <a:spLocks noChangeShapeType="1"/>
                </p:cNvSpPr>
                <p:nvPr/>
              </p:nvSpPr>
              <p:spPr bwMode="auto">
                <a:xfrm>
                  <a:off x="3653" y="3747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7" name="Line 229"/>
                <p:cNvSpPr>
                  <a:spLocks noChangeShapeType="1"/>
                </p:cNvSpPr>
                <p:nvPr/>
              </p:nvSpPr>
              <p:spPr bwMode="auto">
                <a:xfrm>
                  <a:off x="3664" y="3795"/>
                  <a:ext cx="10" cy="5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8" name="Line 230"/>
                <p:cNvSpPr>
                  <a:spLocks noChangeShapeType="1"/>
                </p:cNvSpPr>
                <p:nvPr/>
              </p:nvSpPr>
              <p:spPr bwMode="auto">
                <a:xfrm>
                  <a:off x="3674" y="3847"/>
                  <a:ext cx="10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39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3685" y="3866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0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3695" y="3824"/>
                  <a:ext cx="1" cy="4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1" name="Line 233"/>
                <p:cNvSpPr>
                  <a:spLocks noChangeShapeType="1"/>
                </p:cNvSpPr>
                <p:nvPr/>
              </p:nvSpPr>
              <p:spPr bwMode="auto">
                <a:xfrm flipV="1">
                  <a:off x="3695" y="3770"/>
                  <a:ext cx="10" cy="5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2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3706" y="3722"/>
                  <a:ext cx="10" cy="4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3" name="Line 235"/>
                <p:cNvSpPr>
                  <a:spLocks noChangeShapeType="1"/>
                </p:cNvSpPr>
                <p:nvPr/>
              </p:nvSpPr>
              <p:spPr bwMode="auto">
                <a:xfrm flipV="1">
                  <a:off x="3717" y="3676"/>
                  <a:ext cx="10" cy="4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4" name="Line 236"/>
                <p:cNvSpPr>
                  <a:spLocks noChangeShapeType="1"/>
                </p:cNvSpPr>
                <p:nvPr/>
              </p:nvSpPr>
              <p:spPr bwMode="auto">
                <a:xfrm flipV="1">
                  <a:off x="3727" y="3626"/>
                  <a:ext cx="10" cy="4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5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3738" y="3585"/>
                  <a:ext cx="10" cy="4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6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3749" y="3549"/>
                  <a:ext cx="1" cy="3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7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3749" y="3521"/>
                  <a:ext cx="10" cy="2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8" name="Line 240"/>
                <p:cNvSpPr>
                  <a:spLocks noChangeShapeType="1"/>
                </p:cNvSpPr>
                <p:nvPr/>
              </p:nvSpPr>
              <p:spPr bwMode="auto">
                <a:xfrm flipV="1">
                  <a:off x="3759" y="3495"/>
                  <a:ext cx="10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49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3770" y="3479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50" name="Line 242"/>
                <p:cNvSpPr>
                  <a:spLocks noChangeShapeType="1"/>
                </p:cNvSpPr>
                <p:nvPr/>
              </p:nvSpPr>
              <p:spPr bwMode="auto">
                <a:xfrm flipV="1">
                  <a:off x="3780" y="3465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51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3791" y="3459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52" name="Line 244"/>
                <p:cNvSpPr>
                  <a:spLocks noChangeShapeType="1"/>
                </p:cNvSpPr>
                <p:nvPr/>
              </p:nvSpPr>
              <p:spPr bwMode="auto">
                <a:xfrm>
                  <a:off x="3802" y="345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53" name="Line 245"/>
                <p:cNvSpPr>
                  <a:spLocks noChangeShapeType="1"/>
                </p:cNvSpPr>
                <p:nvPr/>
              </p:nvSpPr>
              <p:spPr bwMode="auto">
                <a:xfrm>
                  <a:off x="3812" y="3465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54" name="Line 246"/>
                <p:cNvSpPr>
                  <a:spLocks noChangeShapeType="1"/>
                </p:cNvSpPr>
                <p:nvPr/>
              </p:nvSpPr>
              <p:spPr bwMode="auto">
                <a:xfrm>
                  <a:off x="3813" y="3471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55" name="Line 247"/>
                <p:cNvSpPr>
                  <a:spLocks noChangeShapeType="1"/>
                </p:cNvSpPr>
                <p:nvPr/>
              </p:nvSpPr>
              <p:spPr bwMode="auto">
                <a:xfrm>
                  <a:off x="3823" y="3489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56" name="Line 248"/>
                <p:cNvSpPr>
                  <a:spLocks noChangeShapeType="1"/>
                </p:cNvSpPr>
                <p:nvPr/>
              </p:nvSpPr>
              <p:spPr bwMode="auto">
                <a:xfrm>
                  <a:off x="3834" y="3507"/>
                  <a:ext cx="10" cy="2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1257" name="Line 249"/>
              <p:cNvSpPr>
                <a:spLocks noChangeShapeType="1"/>
              </p:cNvSpPr>
              <p:nvPr/>
            </p:nvSpPr>
            <p:spPr bwMode="auto">
              <a:xfrm>
                <a:off x="3844" y="3537"/>
                <a:ext cx="10" cy="3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58" name="Line 250"/>
              <p:cNvSpPr>
                <a:spLocks noChangeShapeType="1"/>
              </p:cNvSpPr>
              <p:nvPr/>
            </p:nvSpPr>
            <p:spPr bwMode="auto">
              <a:xfrm>
                <a:off x="3855" y="3573"/>
                <a:ext cx="11" cy="3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59" name="Line 251"/>
              <p:cNvSpPr>
                <a:spLocks noChangeShapeType="1"/>
              </p:cNvSpPr>
              <p:nvPr/>
            </p:nvSpPr>
            <p:spPr bwMode="auto">
              <a:xfrm>
                <a:off x="3866" y="3609"/>
                <a:ext cx="1" cy="4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0" name="Line 252"/>
              <p:cNvSpPr>
                <a:spLocks noChangeShapeType="1"/>
              </p:cNvSpPr>
              <p:nvPr/>
            </p:nvSpPr>
            <p:spPr bwMode="auto">
              <a:xfrm>
                <a:off x="3866" y="3657"/>
                <a:ext cx="10" cy="39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1" name="Line 253"/>
              <p:cNvSpPr>
                <a:spLocks noChangeShapeType="1"/>
              </p:cNvSpPr>
              <p:nvPr/>
            </p:nvSpPr>
            <p:spPr bwMode="auto">
              <a:xfrm>
                <a:off x="3876" y="3698"/>
                <a:ext cx="10" cy="5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2" name="Line 254"/>
              <p:cNvSpPr>
                <a:spLocks noChangeShapeType="1"/>
              </p:cNvSpPr>
              <p:nvPr/>
            </p:nvSpPr>
            <p:spPr bwMode="auto">
              <a:xfrm>
                <a:off x="3887" y="3753"/>
                <a:ext cx="10" cy="4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3" name="Line 255"/>
              <p:cNvSpPr>
                <a:spLocks noChangeShapeType="1"/>
              </p:cNvSpPr>
              <p:nvPr/>
            </p:nvSpPr>
            <p:spPr bwMode="auto">
              <a:xfrm>
                <a:off x="3897" y="3800"/>
                <a:ext cx="10" cy="5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4" name="Line 256"/>
              <p:cNvSpPr>
                <a:spLocks noChangeShapeType="1"/>
              </p:cNvSpPr>
              <p:nvPr/>
            </p:nvSpPr>
            <p:spPr bwMode="auto">
              <a:xfrm>
                <a:off x="3908" y="3854"/>
                <a:ext cx="10" cy="4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5" name="Line 257"/>
              <p:cNvSpPr>
                <a:spLocks noChangeShapeType="1"/>
              </p:cNvSpPr>
              <p:nvPr/>
            </p:nvSpPr>
            <p:spPr bwMode="auto">
              <a:xfrm flipV="1">
                <a:off x="3919" y="3879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6" name="Line 258"/>
              <p:cNvSpPr>
                <a:spLocks noChangeShapeType="1"/>
              </p:cNvSpPr>
              <p:nvPr/>
            </p:nvSpPr>
            <p:spPr bwMode="auto">
              <a:xfrm flipV="1">
                <a:off x="3929" y="3836"/>
                <a:ext cx="1" cy="4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7" name="Line 259"/>
              <p:cNvSpPr>
                <a:spLocks noChangeShapeType="1"/>
              </p:cNvSpPr>
              <p:nvPr/>
            </p:nvSpPr>
            <p:spPr bwMode="auto">
              <a:xfrm flipV="1">
                <a:off x="3929" y="3782"/>
                <a:ext cx="10" cy="5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8" name="Line 260"/>
              <p:cNvSpPr>
                <a:spLocks noChangeShapeType="1"/>
              </p:cNvSpPr>
              <p:nvPr/>
            </p:nvSpPr>
            <p:spPr bwMode="auto">
              <a:xfrm flipV="1">
                <a:off x="3940" y="3734"/>
                <a:ext cx="10" cy="4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69" name="Line 261"/>
              <p:cNvSpPr>
                <a:spLocks noChangeShapeType="1"/>
              </p:cNvSpPr>
              <p:nvPr/>
            </p:nvSpPr>
            <p:spPr bwMode="auto">
              <a:xfrm flipV="1">
                <a:off x="3951" y="3688"/>
                <a:ext cx="10" cy="4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0" name="Line 262"/>
              <p:cNvSpPr>
                <a:spLocks noChangeShapeType="1"/>
              </p:cNvSpPr>
              <p:nvPr/>
            </p:nvSpPr>
            <p:spPr bwMode="auto">
              <a:xfrm flipV="1">
                <a:off x="3961" y="3638"/>
                <a:ext cx="10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1" name="Line 263"/>
              <p:cNvSpPr>
                <a:spLocks noChangeShapeType="1"/>
              </p:cNvSpPr>
              <p:nvPr/>
            </p:nvSpPr>
            <p:spPr bwMode="auto">
              <a:xfrm flipV="1">
                <a:off x="3972" y="3599"/>
                <a:ext cx="10" cy="39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2" name="Line 264"/>
              <p:cNvSpPr>
                <a:spLocks noChangeShapeType="1"/>
              </p:cNvSpPr>
              <p:nvPr/>
            </p:nvSpPr>
            <p:spPr bwMode="auto">
              <a:xfrm flipV="1">
                <a:off x="3982" y="3561"/>
                <a:ext cx="11" cy="3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3" name="Line 265"/>
              <p:cNvSpPr>
                <a:spLocks noChangeShapeType="1"/>
              </p:cNvSpPr>
              <p:nvPr/>
            </p:nvSpPr>
            <p:spPr bwMode="auto">
              <a:xfrm flipV="1">
                <a:off x="3993" y="3537"/>
                <a:ext cx="1" cy="2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4" name="Line 266"/>
              <p:cNvSpPr>
                <a:spLocks noChangeShapeType="1"/>
              </p:cNvSpPr>
              <p:nvPr/>
            </p:nvSpPr>
            <p:spPr bwMode="auto">
              <a:xfrm flipV="1">
                <a:off x="3993" y="3513"/>
                <a:ext cx="11" cy="2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5" name="Line 267"/>
              <p:cNvSpPr>
                <a:spLocks noChangeShapeType="1"/>
              </p:cNvSpPr>
              <p:nvPr/>
            </p:nvSpPr>
            <p:spPr bwMode="auto">
              <a:xfrm flipV="1">
                <a:off x="4004" y="3497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6" name="Line 268"/>
              <p:cNvSpPr>
                <a:spLocks noChangeShapeType="1"/>
              </p:cNvSpPr>
              <p:nvPr/>
            </p:nvSpPr>
            <p:spPr bwMode="auto">
              <a:xfrm flipV="1">
                <a:off x="4014" y="3483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7" name="Line 269"/>
              <p:cNvSpPr>
                <a:spLocks noChangeShapeType="1"/>
              </p:cNvSpPr>
              <p:nvPr/>
            </p:nvSpPr>
            <p:spPr bwMode="auto">
              <a:xfrm flipV="1">
                <a:off x="4025" y="3477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8" name="Line 270"/>
              <p:cNvSpPr>
                <a:spLocks noChangeShapeType="1"/>
              </p:cNvSpPr>
              <p:nvPr/>
            </p:nvSpPr>
            <p:spPr bwMode="auto">
              <a:xfrm>
                <a:off x="4036" y="3477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79" name="Line 271"/>
              <p:cNvSpPr>
                <a:spLocks noChangeShapeType="1"/>
              </p:cNvSpPr>
              <p:nvPr/>
            </p:nvSpPr>
            <p:spPr bwMode="auto">
              <a:xfrm>
                <a:off x="4046" y="3477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0" name="Line 272"/>
              <p:cNvSpPr>
                <a:spLocks noChangeShapeType="1"/>
              </p:cNvSpPr>
              <p:nvPr/>
            </p:nvSpPr>
            <p:spPr bwMode="auto">
              <a:xfrm>
                <a:off x="4047" y="3489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1" name="Line 273"/>
              <p:cNvSpPr>
                <a:spLocks noChangeShapeType="1"/>
              </p:cNvSpPr>
              <p:nvPr/>
            </p:nvSpPr>
            <p:spPr bwMode="auto">
              <a:xfrm>
                <a:off x="4057" y="3507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2" name="Line 274"/>
              <p:cNvSpPr>
                <a:spLocks noChangeShapeType="1"/>
              </p:cNvSpPr>
              <p:nvPr/>
            </p:nvSpPr>
            <p:spPr bwMode="auto">
              <a:xfrm>
                <a:off x="4068" y="3525"/>
                <a:ext cx="10" cy="2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3" name="Line 275"/>
              <p:cNvSpPr>
                <a:spLocks noChangeShapeType="1"/>
              </p:cNvSpPr>
              <p:nvPr/>
            </p:nvSpPr>
            <p:spPr bwMode="auto">
              <a:xfrm>
                <a:off x="4078" y="3555"/>
                <a:ext cx="10" cy="3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4" name="Line 276"/>
              <p:cNvSpPr>
                <a:spLocks noChangeShapeType="1"/>
              </p:cNvSpPr>
              <p:nvPr/>
            </p:nvSpPr>
            <p:spPr bwMode="auto">
              <a:xfrm>
                <a:off x="4089" y="3591"/>
                <a:ext cx="10" cy="3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5" name="Line 277"/>
              <p:cNvSpPr>
                <a:spLocks noChangeShapeType="1"/>
              </p:cNvSpPr>
              <p:nvPr/>
            </p:nvSpPr>
            <p:spPr bwMode="auto">
              <a:xfrm>
                <a:off x="4099" y="3626"/>
                <a:ext cx="11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6" name="Line 278"/>
              <p:cNvSpPr>
                <a:spLocks noChangeShapeType="1"/>
              </p:cNvSpPr>
              <p:nvPr/>
            </p:nvSpPr>
            <p:spPr bwMode="auto">
              <a:xfrm>
                <a:off x="4110" y="3668"/>
                <a:ext cx="1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7" name="Line 279"/>
              <p:cNvSpPr>
                <a:spLocks noChangeShapeType="1"/>
              </p:cNvSpPr>
              <p:nvPr/>
            </p:nvSpPr>
            <p:spPr bwMode="auto">
              <a:xfrm>
                <a:off x="4110" y="3717"/>
                <a:ext cx="10" cy="4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8" name="Line 280"/>
              <p:cNvSpPr>
                <a:spLocks noChangeShapeType="1"/>
              </p:cNvSpPr>
              <p:nvPr/>
            </p:nvSpPr>
            <p:spPr bwMode="auto">
              <a:xfrm>
                <a:off x="4121" y="3765"/>
                <a:ext cx="10" cy="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89" name="Line 281"/>
              <p:cNvSpPr>
                <a:spLocks noChangeShapeType="1"/>
              </p:cNvSpPr>
              <p:nvPr/>
            </p:nvSpPr>
            <p:spPr bwMode="auto">
              <a:xfrm>
                <a:off x="4131" y="3818"/>
                <a:ext cx="10" cy="5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0" name="Line 282"/>
              <p:cNvSpPr>
                <a:spLocks noChangeShapeType="1"/>
              </p:cNvSpPr>
              <p:nvPr/>
            </p:nvSpPr>
            <p:spPr bwMode="auto">
              <a:xfrm>
                <a:off x="4142" y="3872"/>
                <a:ext cx="10" cy="4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1" name="Line 283"/>
              <p:cNvSpPr>
                <a:spLocks noChangeShapeType="1"/>
              </p:cNvSpPr>
              <p:nvPr/>
            </p:nvSpPr>
            <p:spPr bwMode="auto">
              <a:xfrm flipV="1">
                <a:off x="4153" y="3885"/>
                <a:ext cx="10" cy="2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2" name="Line 284"/>
              <p:cNvSpPr>
                <a:spLocks noChangeShapeType="1"/>
              </p:cNvSpPr>
              <p:nvPr/>
            </p:nvSpPr>
            <p:spPr bwMode="auto">
              <a:xfrm flipV="1">
                <a:off x="4163" y="3836"/>
                <a:ext cx="10" cy="4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3" name="Line 285"/>
              <p:cNvSpPr>
                <a:spLocks noChangeShapeType="1"/>
              </p:cNvSpPr>
              <p:nvPr/>
            </p:nvSpPr>
            <p:spPr bwMode="auto">
              <a:xfrm flipV="1">
                <a:off x="4174" y="3782"/>
                <a:ext cx="1" cy="5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4" name="Line 286"/>
              <p:cNvSpPr>
                <a:spLocks noChangeShapeType="1"/>
              </p:cNvSpPr>
              <p:nvPr/>
            </p:nvSpPr>
            <p:spPr bwMode="auto">
              <a:xfrm flipV="1">
                <a:off x="4174" y="3736"/>
                <a:ext cx="10" cy="4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5" name="Line 287"/>
              <p:cNvSpPr>
                <a:spLocks noChangeShapeType="1"/>
              </p:cNvSpPr>
              <p:nvPr/>
            </p:nvSpPr>
            <p:spPr bwMode="auto">
              <a:xfrm flipV="1">
                <a:off x="4184" y="3686"/>
                <a:ext cx="10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6" name="Line 288"/>
              <p:cNvSpPr>
                <a:spLocks noChangeShapeType="1"/>
              </p:cNvSpPr>
              <p:nvPr/>
            </p:nvSpPr>
            <p:spPr bwMode="auto">
              <a:xfrm flipV="1">
                <a:off x="4195" y="3644"/>
                <a:ext cx="11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7" name="Line 289"/>
              <p:cNvSpPr>
                <a:spLocks noChangeShapeType="1"/>
              </p:cNvSpPr>
              <p:nvPr/>
            </p:nvSpPr>
            <p:spPr bwMode="auto">
              <a:xfrm flipV="1">
                <a:off x="4206" y="3605"/>
                <a:ext cx="10" cy="39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8" name="Line 290"/>
              <p:cNvSpPr>
                <a:spLocks noChangeShapeType="1"/>
              </p:cNvSpPr>
              <p:nvPr/>
            </p:nvSpPr>
            <p:spPr bwMode="auto">
              <a:xfrm flipV="1">
                <a:off x="4216" y="3573"/>
                <a:ext cx="1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99" name="Line 291"/>
              <p:cNvSpPr>
                <a:spLocks noChangeShapeType="1"/>
              </p:cNvSpPr>
              <p:nvPr/>
            </p:nvSpPr>
            <p:spPr bwMode="auto">
              <a:xfrm flipV="1">
                <a:off x="4227" y="3543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0" name="Line 292"/>
              <p:cNvSpPr>
                <a:spLocks noChangeShapeType="1"/>
              </p:cNvSpPr>
              <p:nvPr/>
            </p:nvSpPr>
            <p:spPr bwMode="auto">
              <a:xfrm flipV="1">
                <a:off x="4227" y="3525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1" name="Line 293"/>
              <p:cNvSpPr>
                <a:spLocks noChangeShapeType="1"/>
              </p:cNvSpPr>
              <p:nvPr/>
            </p:nvSpPr>
            <p:spPr bwMode="auto">
              <a:xfrm flipV="1">
                <a:off x="4238" y="3509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2" name="Line 294"/>
              <p:cNvSpPr>
                <a:spLocks noChangeShapeType="1"/>
              </p:cNvSpPr>
              <p:nvPr/>
            </p:nvSpPr>
            <p:spPr bwMode="auto">
              <a:xfrm flipV="1">
                <a:off x="4248" y="3495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3" name="Line 295"/>
              <p:cNvSpPr>
                <a:spLocks noChangeShapeType="1"/>
              </p:cNvSpPr>
              <p:nvPr/>
            </p:nvSpPr>
            <p:spPr bwMode="auto">
              <a:xfrm>
                <a:off x="4259" y="3495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4" name="Line 296"/>
              <p:cNvSpPr>
                <a:spLocks noChangeShapeType="1"/>
              </p:cNvSpPr>
              <p:nvPr/>
            </p:nvSpPr>
            <p:spPr bwMode="auto">
              <a:xfrm>
                <a:off x="4270" y="3495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5" name="Line 297"/>
              <p:cNvSpPr>
                <a:spLocks noChangeShapeType="1"/>
              </p:cNvSpPr>
              <p:nvPr/>
            </p:nvSpPr>
            <p:spPr bwMode="auto">
              <a:xfrm>
                <a:off x="4280" y="3501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6" name="Line 298"/>
              <p:cNvSpPr>
                <a:spLocks noChangeShapeType="1"/>
              </p:cNvSpPr>
              <p:nvPr/>
            </p:nvSpPr>
            <p:spPr bwMode="auto">
              <a:xfrm>
                <a:off x="4291" y="3507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7" name="Line 299"/>
              <p:cNvSpPr>
                <a:spLocks noChangeShapeType="1"/>
              </p:cNvSpPr>
              <p:nvPr/>
            </p:nvSpPr>
            <p:spPr bwMode="auto">
              <a:xfrm>
                <a:off x="4291" y="3525"/>
                <a:ext cx="10" cy="2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8" name="Line 300"/>
              <p:cNvSpPr>
                <a:spLocks noChangeShapeType="1"/>
              </p:cNvSpPr>
              <p:nvPr/>
            </p:nvSpPr>
            <p:spPr bwMode="auto">
              <a:xfrm>
                <a:off x="4301" y="3549"/>
                <a:ext cx="1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09" name="Line 301"/>
              <p:cNvSpPr>
                <a:spLocks noChangeShapeType="1"/>
              </p:cNvSpPr>
              <p:nvPr/>
            </p:nvSpPr>
            <p:spPr bwMode="auto">
              <a:xfrm>
                <a:off x="4312" y="3579"/>
                <a:ext cx="1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0" name="Line 302"/>
              <p:cNvSpPr>
                <a:spLocks noChangeShapeType="1"/>
              </p:cNvSpPr>
              <p:nvPr/>
            </p:nvSpPr>
            <p:spPr bwMode="auto">
              <a:xfrm>
                <a:off x="4323" y="3609"/>
                <a:ext cx="10" cy="39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1" name="Line 303"/>
              <p:cNvSpPr>
                <a:spLocks noChangeShapeType="1"/>
              </p:cNvSpPr>
              <p:nvPr/>
            </p:nvSpPr>
            <p:spPr bwMode="auto">
              <a:xfrm>
                <a:off x="4333" y="3650"/>
                <a:ext cx="11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2" name="Line 304"/>
              <p:cNvSpPr>
                <a:spLocks noChangeShapeType="1"/>
              </p:cNvSpPr>
              <p:nvPr/>
            </p:nvSpPr>
            <p:spPr bwMode="auto">
              <a:xfrm>
                <a:off x="4344" y="3692"/>
                <a:ext cx="1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3" name="Line 305"/>
              <p:cNvSpPr>
                <a:spLocks noChangeShapeType="1"/>
              </p:cNvSpPr>
              <p:nvPr/>
            </p:nvSpPr>
            <p:spPr bwMode="auto">
              <a:xfrm>
                <a:off x="4344" y="3741"/>
                <a:ext cx="10" cy="4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4" name="Line 306"/>
              <p:cNvSpPr>
                <a:spLocks noChangeShapeType="1"/>
              </p:cNvSpPr>
              <p:nvPr/>
            </p:nvSpPr>
            <p:spPr bwMode="auto">
              <a:xfrm>
                <a:off x="4355" y="3789"/>
                <a:ext cx="10" cy="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5" name="Line 307"/>
              <p:cNvSpPr>
                <a:spLocks noChangeShapeType="1"/>
              </p:cNvSpPr>
              <p:nvPr/>
            </p:nvSpPr>
            <p:spPr bwMode="auto">
              <a:xfrm>
                <a:off x="4365" y="3841"/>
                <a:ext cx="10" cy="5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6" name="Line 308"/>
              <p:cNvSpPr>
                <a:spLocks noChangeShapeType="1"/>
              </p:cNvSpPr>
              <p:nvPr/>
            </p:nvSpPr>
            <p:spPr bwMode="auto">
              <a:xfrm>
                <a:off x="4376" y="3895"/>
                <a:ext cx="10" cy="2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7" name="Line 309"/>
              <p:cNvSpPr>
                <a:spLocks noChangeShapeType="1"/>
              </p:cNvSpPr>
              <p:nvPr/>
            </p:nvSpPr>
            <p:spPr bwMode="auto">
              <a:xfrm flipV="1">
                <a:off x="4386" y="3871"/>
                <a:ext cx="10" cy="5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8" name="Line 310"/>
              <p:cNvSpPr>
                <a:spLocks noChangeShapeType="1"/>
              </p:cNvSpPr>
              <p:nvPr/>
            </p:nvSpPr>
            <p:spPr bwMode="auto">
              <a:xfrm flipV="1">
                <a:off x="4397" y="3818"/>
                <a:ext cx="10" cy="5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19" name="Line 311"/>
              <p:cNvSpPr>
                <a:spLocks noChangeShapeType="1"/>
              </p:cNvSpPr>
              <p:nvPr/>
            </p:nvSpPr>
            <p:spPr bwMode="auto">
              <a:xfrm flipV="1">
                <a:off x="4408" y="3770"/>
                <a:ext cx="1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0" name="Line 312"/>
              <p:cNvSpPr>
                <a:spLocks noChangeShapeType="1"/>
              </p:cNvSpPr>
              <p:nvPr/>
            </p:nvSpPr>
            <p:spPr bwMode="auto">
              <a:xfrm flipV="1">
                <a:off x="4408" y="3724"/>
                <a:ext cx="10" cy="4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1" name="Line 313"/>
              <p:cNvSpPr>
                <a:spLocks noChangeShapeType="1"/>
              </p:cNvSpPr>
              <p:nvPr/>
            </p:nvSpPr>
            <p:spPr bwMode="auto">
              <a:xfrm flipV="1">
                <a:off x="4418" y="3680"/>
                <a:ext cx="10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2" name="Line 314"/>
              <p:cNvSpPr>
                <a:spLocks noChangeShapeType="1"/>
              </p:cNvSpPr>
              <p:nvPr/>
            </p:nvSpPr>
            <p:spPr bwMode="auto">
              <a:xfrm flipV="1">
                <a:off x="4429" y="3638"/>
                <a:ext cx="11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3" name="Line 315"/>
              <p:cNvSpPr>
                <a:spLocks noChangeShapeType="1"/>
              </p:cNvSpPr>
              <p:nvPr/>
            </p:nvSpPr>
            <p:spPr bwMode="auto">
              <a:xfrm flipV="1">
                <a:off x="4440" y="3605"/>
                <a:ext cx="10" cy="3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4" name="Line 316"/>
              <p:cNvSpPr>
                <a:spLocks noChangeShapeType="1"/>
              </p:cNvSpPr>
              <p:nvPr/>
            </p:nvSpPr>
            <p:spPr bwMode="auto">
              <a:xfrm flipV="1">
                <a:off x="4450" y="3573"/>
                <a:ext cx="10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5" name="Line 317"/>
              <p:cNvSpPr>
                <a:spLocks noChangeShapeType="1"/>
              </p:cNvSpPr>
              <p:nvPr/>
            </p:nvSpPr>
            <p:spPr bwMode="auto">
              <a:xfrm flipV="1">
                <a:off x="4461" y="3545"/>
                <a:ext cx="10" cy="2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6" name="Line 318"/>
              <p:cNvSpPr>
                <a:spLocks noChangeShapeType="1"/>
              </p:cNvSpPr>
              <p:nvPr/>
            </p:nvSpPr>
            <p:spPr bwMode="auto">
              <a:xfrm flipV="1">
                <a:off x="4471" y="3525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7" name="Line 319"/>
              <p:cNvSpPr>
                <a:spLocks noChangeShapeType="1"/>
              </p:cNvSpPr>
              <p:nvPr/>
            </p:nvSpPr>
            <p:spPr bwMode="auto">
              <a:xfrm flipV="1">
                <a:off x="4471" y="3513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8" name="Line 320"/>
              <p:cNvSpPr>
                <a:spLocks noChangeShapeType="1"/>
              </p:cNvSpPr>
              <p:nvPr/>
            </p:nvSpPr>
            <p:spPr bwMode="auto">
              <a:xfrm flipV="1">
                <a:off x="4482" y="3507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29" name="Line 321"/>
              <p:cNvSpPr>
                <a:spLocks noChangeShapeType="1"/>
              </p:cNvSpPr>
              <p:nvPr/>
            </p:nvSpPr>
            <p:spPr bwMode="auto">
              <a:xfrm>
                <a:off x="4493" y="3507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0" name="Line 322"/>
              <p:cNvSpPr>
                <a:spLocks noChangeShapeType="1"/>
              </p:cNvSpPr>
              <p:nvPr/>
            </p:nvSpPr>
            <p:spPr bwMode="auto">
              <a:xfrm>
                <a:off x="4504" y="350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1" name="Line 323"/>
              <p:cNvSpPr>
                <a:spLocks noChangeShapeType="1"/>
              </p:cNvSpPr>
              <p:nvPr/>
            </p:nvSpPr>
            <p:spPr bwMode="auto">
              <a:xfrm>
                <a:off x="4514" y="3513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2" name="Line 324"/>
              <p:cNvSpPr>
                <a:spLocks noChangeShapeType="1"/>
              </p:cNvSpPr>
              <p:nvPr/>
            </p:nvSpPr>
            <p:spPr bwMode="auto">
              <a:xfrm>
                <a:off x="4525" y="3525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3" name="Line 325"/>
              <p:cNvSpPr>
                <a:spLocks noChangeShapeType="1"/>
              </p:cNvSpPr>
              <p:nvPr/>
            </p:nvSpPr>
            <p:spPr bwMode="auto">
              <a:xfrm>
                <a:off x="4525" y="3543"/>
                <a:ext cx="10" cy="2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4" name="Line 326"/>
              <p:cNvSpPr>
                <a:spLocks noChangeShapeType="1"/>
              </p:cNvSpPr>
              <p:nvPr/>
            </p:nvSpPr>
            <p:spPr bwMode="auto">
              <a:xfrm>
                <a:off x="4536" y="3567"/>
                <a:ext cx="10" cy="2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5" name="Line 327"/>
              <p:cNvSpPr>
                <a:spLocks noChangeShapeType="1"/>
              </p:cNvSpPr>
              <p:nvPr/>
            </p:nvSpPr>
            <p:spPr bwMode="auto">
              <a:xfrm>
                <a:off x="4546" y="3597"/>
                <a:ext cx="10" cy="3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6" name="Line 328"/>
              <p:cNvSpPr>
                <a:spLocks noChangeShapeType="1"/>
              </p:cNvSpPr>
              <p:nvPr/>
            </p:nvSpPr>
            <p:spPr bwMode="auto">
              <a:xfrm>
                <a:off x="4557" y="3633"/>
                <a:ext cx="10" cy="39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7" name="Line 329"/>
              <p:cNvSpPr>
                <a:spLocks noChangeShapeType="1"/>
              </p:cNvSpPr>
              <p:nvPr/>
            </p:nvSpPr>
            <p:spPr bwMode="auto">
              <a:xfrm>
                <a:off x="4567" y="3674"/>
                <a:ext cx="10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8" name="Line 330"/>
              <p:cNvSpPr>
                <a:spLocks noChangeShapeType="1"/>
              </p:cNvSpPr>
              <p:nvPr/>
            </p:nvSpPr>
            <p:spPr bwMode="auto">
              <a:xfrm>
                <a:off x="4578" y="3717"/>
                <a:ext cx="10" cy="4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39" name="Line 331"/>
              <p:cNvSpPr>
                <a:spLocks noChangeShapeType="1"/>
              </p:cNvSpPr>
              <p:nvPr/>
            </p:nvSpPr>
            <p:spPr bwMode="auto">
              <a:xfrm>
                <a:off x="4588" y="3764"/>
                <a:ext cx="1" cy="5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0" name="Line 332"/>
              <p:cNvSpPr>
                <a:spLocks noChangeShapeType="1"/>
              </p:cNvSpPr>
              <p:nvPr/>
            </p:nvSpPr>
            <p:spPr bwMode="auto">
              <a:xfrm>
                <a:off x="4588" y="3818"/>
                <a:ext cx="10" cy="4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1" name="Line 333"/>
              <p:cNvSpPr>
                <a:spLocks noChangeShapeType="1"/>
              </p:cNvSpPr>
              <p:nvPr/>
            </p:nvSpPr>
            <p:spPr bwMode="auto">
              <a:xfrm>
                <a:off x="4599" y="3867"/>
                <a:ext cx="10" cy="5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2" name="Line 334"/>
              <p:cNvSpPr>
                <a:spLocks noChangeShapeType="1"/>
              </p:cNvSpPr>
              <p:nvPr/>
            </p:nvSpPr>
            <p:spPr bwMode="auto">
              <a:xfrm flipV="1">
                <a:off x="4610" y="3903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3" name="Line 335"/>
              <p:cNvSpPr>
                <a:spLocks noChangeShapeType="1"/>
              </p:cNvSpPr>
              <p:nvPr/>
            </p:nvSpPr>
            <p:spPr bwMode="auto">
              <a:xfrm flipV="1">
                <a:off x="4620" y="3847"/>
                <a:ext cx="10" cy="5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4" name="Line 336"/>
              <p:cNvSpPr>
                <a:spLocks noChangeShapeType="1"/>
              </p:cNvSpPr>
              <p:nvPr/>
            </p:nvSpPr>
            <p:spPr bwMode="auto">
              <a:xfrm flipV="1">
                <a:off x="4631" y="3794"/>
                <a:ext cx="10" cy="5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5" name="Line 337"/>
              <p:cNvSpPr>
                <a:spLocks noChangeShapeType="1"/>
              </p:cNvSpPr>
              <p:nvPr/>
            </p:nvSpPr>
            <p:spPr bwMode="auto">
              <a:xfrm flipV="1">
                <a:off x="4642" y="3748"/>
                <a:ext cx="10" cy="4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6" name="Line 338"/>
              <p:cNvSpPr>
                <a:spLocks noChangeShapeType="1"/>
              </p:cNvSpPr>
              <p:nvPr/>
            </p:nvSpPr>
            <p:spPr bwMode="auto">
              <a:xfrm flipV="1">
                <a:off x="4652" y="3698"/>
                <a:ext cx="1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7" name="Line 339"/>
              <p:cNvSpPr>
                <a:spLocks noChangeShapeType="1"/>
              </p:cNvSpPr>
              <p:nvPr/>
            </p:nvSpPr>
            <p:spPr bwMode="auto">
              <a:xfrm flipV="1">
                <a:off x="4652" y="3656"/>
                <a:ext cx="10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8" name="Line 340"/>
              <p:cNvSpPr>
                <a:spLocks noChangeShapeType="1"/>
              </p:cNvSpPr>
              <p:nvPr/>
            </p:nvSpPr>
            <p:spPr bwMode="auto">
              <a:xfrm flipV="1">
                <a:off x="4663" y="3623"/>
                <a:ext cx="10" cy="3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49" name="Line 341"/>
              <p:cNvSpPr>
                <a:spLocks noChangeShapeType="1"/>
              </p:cNvSpPr>
              <p:nvPr/>
            </p:nvSpPr>
            <p:spPr bwMode="auto">
              <a:xfrm flipV="1">
                <a:off x="4673" y="3585"/>
                <a:ext cx="11" cy="3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0" name="Line 342"/>
              <p:cNvSpPr>
                <a:spLocks noChangeShapeType="1"/>
              </p:cNvSpPr>
              <p:nvPr/>
            </p:nvSpPr>
            <p:spPr bwMode="auto">
              <a:xfrm flipV="1">
                <a:off x="4684" y="3555"/>
                <a:ext cx="1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1" name="Line 343"/>
              <p:cNvSpPr>
                <a:spLocks noChangeShapeType="1"/>
              </p:cNvSpPr>
              <p:nvPr/>
            </p:nvSpPr>
            <p:spPr bwMode="auto">
              <a:xfrm flipV="1">
                <a:off x="4695" y="3533"/>
                <a:ext cx="10" cy="2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2" name="Line 344"/>
              <p:cNvSpPr>
                <a:spLocks noChangeShapeType="1"/>
              </p:cNvSpPr>
              <p:nvPr/>
            </p:nvSpPr>
            <p:spPr bwMode="auto">
              <a:xfrm flipV="1">
                <a:off x="4705" y="3519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3" name="Line 345"/>
              <p:cNvSpPr>
                <a:spLocks noChangeShapeType="1"/>
              </p:cNvSpPr>
              <p:nvPr/>
            </p:nvSpPr>
            <p:spPr bwMode="auto">
              <a:xfrm flipV="1">
                <a:off x="4705" y="3507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4" name="Line 346"/>
              <p:cNvSpPr>
                <a:spLocks noChangeShapeType="1"/>
              </p:cNvSpPr>
              <p:nvPr/>
            </p:nvSpPr>
            <p:spPr bwMode="auto">
              <a:xfrm flipV="1">
                <a:off x="4716" y="3501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5" name="Line 347"/>
              <p:cNvSpPr>
                <a:spLocks noChangeShapeType="1"/>
              </p:cNvSpPr>
              <p:nvPr/>
            </p:nvSpPr>
            <p:spPr bwMode="auto">
              <a:xfrm>
                <a:off x="4727" y="350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6" name="Line 348"/>
              <p:cNvSpPr>
                <a:spLocks noChangeShapeType="1"/>
              </p:cNvSpPr>
              <p:nvPr/>
            </p:nvSpPr>
            <p:spPr bwMode="auto">
              <a:xfrm>
                <a:off x="4738" y="350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7" name="Line 349"/>
              <p:cNvSpPr>
                <a:spLocks noChangeShapeType="1"/>
              </p:cNvSpPr>
              <p:nvPr/>
            </p:nvSpPr>
            <p:spPr bwMode="auto">
              <a:xfrm>
                <a:off x="4748" y="3513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8" name="Line 350"/>
              <p:cNvSpPr>
                <a:spLocks noChangeShapeType="1"/>
              </p:cNvSpPr>
              <p:nvPr/>
            </p:nvSpPr>
            <p:spPr bwMode="auto">
              <a:xfrm>
                <a:off x="4759" y="3531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59" name="Line 351"/>
              <p:cNvSpPr>
                <a:spLocks noChangeShapeType="1"/>
              </p:cNvSpPr>
              <p:nvPr/>
            </p:nvSpPr>
            <p:spPr bwMode="auto">
              <a:xfrm>
                <a:off x="4769" y="3549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0" name="Line 352"/>
              <p:cNvSpPr>
                <a:spLocks noChangeShapeType="1"/>
              </p:cNvSpPr>
              <p:nvPr/>
            </p:nvSpPr>
            <p:spPr bwMode="auto">
              <a:xfrm>
                <a:off x="4769" y="3579"/>
                <a:ext cx="10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1" name="Line 353"/>
              <p:cNvSpPr>
                <a:spLocks noChangeShapeType="1"/>
              </p:cNvSpPr>
              <p:nvPr/>
            </p:nvSpPr>
            <p:spPr bwMode="auto">
              <a:xfrm>
                <a:off x="4780" y="3609"/>
                <a:ext cx="10" cy="39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2" name="Line 354"/>
              <p:cNvSpPr>
                <a:spLocks noChangeShapeType="1"/>
              </p:cNvSpPr>
              <p:nvPr/>
            </p:nvSpPr>
            <p:spPr bwMode="auto">
              <a:xfrm>
                <a:off x="4790" y="3650"/>
                <a:ext cx="11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3" name="Line 355"/>
              <p:cNvSpPr>
                <a:spLocks noChangeShapeType="1"/>
              </p:cNvSpPr>
              <p:nvPr/>
            </p:nvSpPr>
            <p:spPr bwMode="auto">
              <a:xfrm>
                <a:off x="4801" y="3693"/>
                <a:ext cx="10" cy="4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4" name="Line 356"/>
              <p:cNvSpPr>
                <a:spLocks noChangeShapeType="1"/>
              </p:cNvSpPr>
              <p:nvPr/>
            </p:nvSpPr>
            <p:spPr bwMode="auto">
              <a:xfrm>
                <a:off x="4812" y="3735"/>
                <a:ext cx="10" cy="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5" name="Line 357"/>
              <p:cNvSpPr>
                <a:spLocks noChangeShapeType="1"/>
              </p:cNvSpPr>
              <p:nvPr/>
            </p:nvSpPr>
            <p:spPr bwMode="auto">
              <a:xfrm>
                <a:off x="4822" y="3788"/>
                <a:ext cx="1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6" name="Line 358"/>
              <p:cNvSpPr>
                <a:spLocks noChangeShapeType="1"/>
              </p:cNvSpPr>
              <p:nvPr/>
            </p:nvSpPr>
            <p:spPr bwMode="auto">
              <a:xfrm>
                <a:off x="4822" y="3836"/>
                <a:ext cx="10" cy="5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7" name="Line 359"/>
              <p:cNvSpPr>
                <a:spLocks noChangeShapeType="1"/>
              </p:cNvSpPr>
              <p:nvPr/>
            </p:nvSpPr>
            <p:spPr bwMode="auto">
              <a:xfrm>
                <a:off x="4833" y="3889"/>
                <a:ext cx="1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8" name="Line 360"/>
              <p:cNvSpPr>
                <a:spLocks noChangeShapeType="1"/>
              </p:cNvSpPr>
              <p:nvPr/>
            </p:nvSpPr>
            <p:spPr bwMode="auto">
              <a:xfrm flipV="1">
                <a:off x="4844" y="3874"/>
                <a:ext cx="10" cy="4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69" name="Line 361"/>
              <p:cNvSpPr>
                <a:spLocks noChangeShapeType="1"/>
              </p:cNvSpPr>
              <p:nvPr/>
            </p:nvSpPr>
            <p:spPr bwMode="auto">
              <a:xfrm flipV="1">
                <a:off x="4854" y="3824"/>
                <a:ext cx="10" cy="4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0" name="Line 362"/>
              <p:cNvSpPr>
                <a:spLocks noChangeShapeType="1"/>
              </p:cNvSpPr>
              <p:nvPr/>
            </p:nvSpPr>
            <p:spPr bwMode="auto">
              <a:xfrm flipV="1">
                <a:off x="4865" y="3772"/>
                <a:ext cx="10" cy="5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1" name="Line 363"/>
              <p:cNvSpPr>
                <a:spLocks noChangeShapeType="1"/>
              </p:cNvSpPr>
              <p:nvPr/>
            </p:nvSpPr>
            <p:spPr bwMode="auto">
              <a:xfrm flipV="1">
                <a:off x="4875" y="3722"/>
                <a:ext cx="10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2" name="Line 364"/>
              <p:cNvSpPr>
                <a:spLocks noChangeShapeType="1"/>
              </p:cNvSpPr>
              <p:nvPr/>
            </p:nvSpPr>
            <p:spPr bwMode="auto">
              <a:xfrm flipV="1">
                <a:off x="4886" y="3674"/>
                <a:ext cx="1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3" name="Line 365"/>
              <p:cNvSpPr>
                <a:spLocks noChangeShapeType="1"/>
              </p:cNvSpPr>
              <p:nvPr/>
            </p:nvSpPr>
            <p:spPr bwMode="auto">
              <a:xfrm flipV="1">
                <a:off x="4886" y="3632"/>
                <a:ext cx="11" cy="4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4" name="Line 366"/>
              <p:cNvSpPr>
                <a:spLocks noChangeShapeType="1"/>
              </p:cNvSpPr>
              <p:nvPr/>
            </p:nvSpPr>
            <p:spPr bwMode="auto">
              <a:xfrm flipV="1">
                <a:off x="4897" y="3599"/>
                <a:ext cx="10" cy="3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5" name="Line 367"/>
              <p:cNvSpPr>
                <a:spLocks noChangeShapeType="1"/>
              </p:cNvSpPr>
              <p:nvPr/>
            </p:nvSpPr>
            <p:spPr bwMode="auto">
              <a:xfrm flipV="1">
                <a:off x="4907" y="3561"/>
                <a:ext cx="11" cy="3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6" name="Line 368"/>
              <p:cNvSpPr>
                <a:spLocks noChangeShapeType="1"/>
              </p:cNvSpPr>
              <p:nvPr/>
            </p:nvSpPr>
            <p:spPr bwMode="auto">
              <a:xfrm flipV="1">
                <a:off x="4918" y="3537"/>
                <a:ext cx="11" cy="2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7" name="Line 369"/>
              <p:cNvSpPr>
                <a:spLocks noChangeShapeType="1"/>
              </p:cNvSpPr>
              <p:nvPr/>
            </p:nvSpPr>
            <p:spPr bwMode="auto">
              <a:xfrm flipV="1">
                <a:off x="4929" y="3515"/>
                <a:ext cx="10" cy="2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8" name="Line 370"/>
              <p:cNvSpPr>
                <a:spLocks noChangeShapeType="1"/>
              </p:cNvSpPr>
              <p:nvPr/>
            </p:nvSpPr>
            <p:spPr bwMode="auto">
              <a:xfrm flipV="1">
                <a:off x="4939" y="3501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79" name="Line 371"/>
              <p:cNvSpPr>
                <a:spLocks noChangeShapeType="1"/>
              </p:cNvSpPr>
              <p:nvPr/>
            </p:nvSpPr>
            <p:spPr bwMode="auto">
              <a:xfrm flipV="1">
                <a:off x="4950" y="3489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0" name="Line 372"/>
              <p:cNvSpPr>
                <a:spLocks noChangeShapeType="1"/>
              </p:cNvSpPr>
              <p:nvPr/>
            </p:nvSpPr>
            <p:spPr bwMode="auto">
              <a:xfrm>
                <a:off x="4950" y="3489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1" name="Line 373"/>
              <p:cNvSpPr>
                <a:spLocks noChangeShapeType="1"/>
              </p:cNvSpPr>
              <p:nvPr/>
            </p:nvSpPr>
            <p:spPr bwMode="auto">
              <a:xfrm>
                <a:off x="4961" y="3489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2" name="Line 374"/>
              <p:cNvSpPr>
                <a:spLocks noChangeShapeType="1"/>
              </p:cNvSpPr>
              <p:nvPr/>
            </p:nvSpPr>
            <p:spPr bwMode="auto">
              <a:xfrm>
                <a:off x="4971" y="3495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3" name="Line 375"/>
              <p:cNvSpPr>
                <a:spLocks noChangeShapeType="1"/>
              </p:cNvSpPr>
              <p:nvPr/>
            </p:nvSpPr>
            <p:spPr bwMode="auto">
              <a:xfrm>
                <a:off x="4982" y="3507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4" name="Line 376"/>
              <p:cNvSpPr>
                <a:spLocks noChangeShapeType="1"/>
              </p:cNvSpPr>
              <p:nvPr/>
            </p:nvSpPr>
            <p:spPr bwMode="auto">
              <a:xfrm>
                <a:off x="4992" y="3519"/>
                <a:ext cx="1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5" name="Line 377"/>
              <p:cNvSpPr>
                <a:spLocks noChangeShapeType="1"/>
              </p:cNvSpPr>
              <p:nvPr/>
            </p:nvSpPr>
            <p:spPr bwMode="auto">
              <a:xfrm>
                <a:off x="5003" y="3549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6" name="Line 378"/>
              <p:cNvSpPr>
                <a:spLocks noChangeShapeType="1"/>
              </p:cNvSpPr>
              <p:nvPr/>
            </p:nvSpPr>
            <p:spPr bwMode="auto">
              <a:xfrm>
                <a:off x="5003" y="3579"/>
                <a:ext cx="1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7" name="Line 379"/>
              <p:cNvSpPr>
                <a:spLocks noChangeShapeType="1"/>
              </p:cNvSpPr>
              <p:nvPr/>
            </p:nvSpPr>
            <p:spPr bwMode="auto">
              <a:xfrm>
                <a:off x="5014" y="3609"/>
                <a:ext cx="10" cy="39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8" name="Line 380"/>
              <p:cNvSpPr>
                <a:spLocks noChangeShapeType="1"/>
              </p:cNvSpPr>
              <p:nvPr/>
            </p:nvSpPr>
            <p:spPr bwMode="auto">
              <a:xfrm>
                <a:off x="5024" y="3650"/>
                <a:ext cx="10" cy="4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89" name="Line 381"/>
              <p:cNvSpPr>
                <a:spLocks noChangeShapeType="1"/>
              </p:cNvSpPr>
              <p:nvPr/>
            </p:nvSpPr>
            <p:spPr bwMode="auto">
              <a:xfrm>
                <a:off x="5035" y="3699"/>
                <a:ext cx="10" cy="4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90" name="Line 382"/>
              <p:cNvSpPr>
                <a:spLocks noChangeShapeType="1"/>
              </p:cNvSpPr>
              <p:nvPr/>
            </p:nvSpPr>
            <p:spPr bwMode="auto">
              <a:xfrm>
                <a:off x="5046" y="3747"/>
                <a:ext cx="10" cy="4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91" name="Line 383"/>
              <p:cNvSpPr>
                <a:spLocks noChangeShapeType="1"/>
              </p:cNvSpPr>
              <p:nvPr/>
            </p:nvSpPr>
            <p:spPr bwMode="auto">
              <a:xfrm>
                <a:off x="5056" y="3794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1392" name="Group 384"/>
          <p:cNvGrpSpPr>
            <a:grpSpLocks/>
          </p:cNvGrpSpPr>
          <p:nvPr/>
        </p:nvGrpSpPr>
        <p:grpSpPr bwMode="auto">
          <a:xfrm>
            <a:off x="3276600" y="6513513"/>
            <a:ext cx="4843463" cy="136525"/>
            <a:chOff x="2016" y="3949"/>
            <a:chExt cx="3051" cy="86"/>
          </a:xfrm>
        </p:grpSpPr>
        <p:sp>
          <p:nvSpPr>
            <p:cNvPr id="171393" name="Rectangle 385"/>
            <p:cNvSpPr>
              <a:spLocks noChangeArrowheads="1"/>
            </p:cNvSpPr>
            <p:nvPr/>
          </p:nvSpPr>
          <p:spPr bwMode="auto">
            <a:xfrm>
              <a:off x="2016" y="3949"/>
              <a:ext cx="40" cy="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000000"/>
                  </a:solidFill>
                </a:rPr>
                <a:t>0</a:t>
              </a:r>
              <a:endParaRPr lang="en-US" sz="2400" baseline="30000">
                <a:latin typeface="Symbol" pitchFamily="18" charset="2"/>
              </a:endParaRPr>
            </a:p>
          </p:txBody>
        </p:sp>
        <p:sp>
          <p:nvSpPr>
            <p:cNvPr id="171394" name="Rectangle 386"/>
            <p:cNvSpPr>
              <a:spLocks noChangeArrowheads="1"/>
            </p:cNvSpPr>
            <p:nvPr/>
          </p:nvSpPr>
          <p:spPr bwMode="auto">
            <a:xfrm>
              <a:off x="2537" y="3949"/>
              <a:ext cx="120" cy="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000000"/>
                  </a:solidFill>
                </a:rPr>
                <a:t>200</a:t>
              </a:r>
              <a:endParaRPr lang="en-US" sz="2400" baseline="30000">
                <a:latin typeface="Symbol" pitchFamily="18" charset="2"/>
              </a:endParaRPr>
            </a:p>
          </p:txBody>
        </p:sp>
        <p:sp>
          <p:nvSpPr>
            <p:cNvPr id="171395" name="Rectangle 387"/>
            <p:cNvSpPr>
              <a:spLocks noChangeArrowheads="1"/>
            </p:cNvSpPr>
            <p:nvPr/>
          </p:nvSpPr>
          <p:spPr bwMode="auto">
            <a:xfrm>
              <a:off x="3143" y="3949"/>
              <a:ext cx="120" cy="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000000"/>
                  </a:solidFill>
                </a:rPr>
                <a:t>400</a:t>
              </a:r>
              <a:endParaRPr lang="en-US" sz="2400" baseline="30000">
                <a:latin typeface="Symbol" pitchFamily="18" charset="2"/>
              </a:endParaRPr>
            </a:p>
          </p:txBody>
        </p:sp>
        <p:sp>
          <p:nvSpPr>
            <p:cNvPr id="171396" name="Rectangle 388"/>
            <p:cNvSpPr>
              <a:spLocks noChangeArrowheads="1"/>
            </p:cNvSpPr>
            <p:nvPr/>
          </p:nvSpPr>
          <p:spPr bwMode="auto">
            <a:xfrm>
              <a:off x="3738" y="3949"/>
              <a:ext cx="120" cy="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000000"/>
                  </a:solidFill>
                </a:rPr>
                <a:t>600</a:t>
              </a:r>
              <a:endParaRPr lang="en-US" sz="2400" baseline="30000">
                <a:latin typeface="Symbol" pitchFamily="18" charset="2"/>
              </a:endParaRPr>
            </a:p>
          </p:txBody>
        </p:sp>
        <p:sp>
          <p:nvSpPr>
            <p:cNvPr id="171397" name="Rectangle 389"/>
            <p:cNvSpPr>
              <a:spLocks noChangeArrowheads="1"/>
            </p:cNvSpPr>
            <p:nvPr/>
          </p:nvSpPr>
          <p:spPr bwMode="auto">
            <a:xfrm>
              <a:off x="4344" y="3949"/>
              <a:ext cx="120" cy="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000000"/>
                  </a:solidFill>
                </a:rPr>
                <a:t>800</a:t>
              </a:r>
              <a:endParaRPr lang="en-US" sz="2400" baseline="30000">
                <a:latin typeface="Symbol" pitchFamily="18" charset="2"/>
              </a:endParaRPr>
            </a:p>
          </p:txBody>
        </p:sp>
        <p:sp>
          <p:nvSpPr>
            <p:cNvPr id="171398" name="Rectangle 390"/>
            <p:cNvSpPr>
              <a:spLocks noChangeArrowheads="1"/>
            </p:cNvSpPr>
            <p:nvPr/>
          </p:nvSpPr>
          <p:spPr bwMode="auto">
            <a:xfrm>
              <a:off x="4907" y="3949"/>
              <a:ext cx="160" cy="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000000"/>
                  </a:solidFill>
                </a:rPr>
                <a:t>1000</a:t>
              </a:r>
              <a:endParaRPr lang="en-US" sz="2400" baseline="30000">
                <a:latin typeface="Symbol" pitchFamily="18" charset="2"/>
              </a:endParaRPr>
            </a:p>
          </p:txBody>
        </p:sp>
      </p:grpSp>
      <p:sp>
        <p:nvSpPr>
          <p:cNvPr id="171399" name="Rectangle 391"/>
          <p:cNvSpPr>
            <a:spLocks noChangeArrowheads="1"/>
          </p:cNvSpPr>
          <p:nvPr/>
        </p:nvSpPr>
        <p:spPr bwMode="auto">
          <a:xfrm>
            <a:off x="4913313" y="6645275"/>
            <a:ext cx="1012825" cy="212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Thickness [Å]</a:t>
            </a:r>
            <a:endParaRPr lang="en-US" sz="2400" baseline="30000">
              <a:latin typeface="Symbol" pitchFamily="18" charset="2"/>
            </a:endParaRPr>
          </a:p>
        </p:txBody>
      </p:sp>
      <p:grpSp>
        <p:nvGrpSpPr>
          <p:cNvPr id="171400" name="Group 392"/>
          <p:cNvGrpSpPr>
            <a:grpSpLocks/>
          </p:cNvGrpSpPr>
          <p:nvPr/>
        </p:nvGrpSpPr>
        <p:grpSpPr bwMode="auto">
          <a:xfrm>
            <a:off x="2886075" y="1495425"/>
            <a:ext cx="5419725" cy="1849438"/>
            <a:chOff x="1687" y="120"/>
            <a:chExt cx="3414" cy="1165"/>
          </a:xfrm>
        </p:grpSpPr>
        <p:sp>
          <p:nvSpPr>
            <p:cNvPr id="171401" name="Rectangle 393"/>
            <p:cNvSpPr>
              <a:spLocks noChangeArrowheads="1"/>
            </p:cNvSpPr>
            <p:nvPr/>
          </p:nvSpPr>
          <p:spPr bwMode="auto">
            <a:xfrm>
              <a:off x="1687" y="120"/>
              <a:ext cx="3414" cy="1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1402" name="Group 394"/>
            <p:cNvGrpSpPr>
              <a:grpSpLocks/>
            </p:cNvGrpSpPr>
            <p:nvPr/>
          </p:nvGrpSpPr>
          <p:grpSpPr bwMode="auto">
            <a:xfrm>
              <a:off x="1943" y="1159"/>
              <a:ext cx="3010" cy="31"/>
              <a:chOff x="1943" y="1159"/>
              <a:chExt cx="3010" cy="31"/>
            </a:xfrm>
          </p:grpSpPr>
          <p:sp>
            <p:nvSpPr>
              <p:cNvPr id="171403" name="Line 395"/>
              <p:cNvSpPr>
                <a:spLocks noChangeShapeType="1"/>
              </p:cNvSpPr>
              <p:nvPr/>
            </p:nvSpPr>
            <p:spPr bwMode="auto">
              <a:xfrm>
                <a:off x="1943" y="1159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04" name="Line 396"/>
              <p:cNvSpPr>
                <a:spLocks noChangeShapeType="1"/>
              </p:cNvSpPr>
              <p:nvPr/>
            </p:nvSpPr>
            <p:spPr bwMode="auto">
              <a:xfrm>
                <a:off x="2549" y="1159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05" name="Line 397"/>
              <p:cNvSpPr>
                <a:spLocks noChangeShapeType="1"/>
              </p:cNvSpPr>
              <p:nvPr/>
            </p:nvSpPr>
            <p:spPr bwMode="auto">
              <a:xfrm>
                <a:off x="3144" y="1159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06" name="Line 398"/>
              <p:cNvSpPr>
                <a:spLocks noChangeShapeType="1"/>
              </p:cNvSpPr>
              <p:nvPr/>
            </p:nvSpPr>
            <p:spPr bwMode="auto">
              <a:xfrm>
                <a:off x="3750" y="1159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07" name="Line 399"/>
              <p:cNvSpPr>
                <a:spLocks noChangeShapeType="1"/>
              </p:cNvSpPr>
              <p:nvPr/>
            </p:nvSpPr>
            <p:spPr bwMode="auto">
              <a:xfrm>
                <a:off x="4346" y="1159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08" name="Line 400"/>
              <p:cNvSpPr>
                <a:spLocks noChangeShapeType="1"/>
              </p:cNvSpPr>
              <p:nvPr/>
            </p:nvSpPr>
            <p:spPr bwMode="auto">
              <a:xfrm>
                <a:off x="4952" y="1159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09" name="Line 401"/>
              <p:cNvSpPr>
                <a:spLocks noChangeShapeType="1"/>
              </p:cNvSpPr>
              <p:nvPr/>
            </p:nvSpPr>
            <p:spPr bwMode="auto">
              <a:xfrm>
                <a:off x="2240" y="1171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10" name="Line 402"/>
              <p:cNvSpPr>
                <a:spLocks noChangeShapeType="1"/>
              </p:cNvSpPr>
              <p:nvPr/>
            </p:nvSpPr>
            <p:spPr bwMode="auto">
              <a:xfrm>
                <a:off x="2847" y="1171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11" name="Line 403"/>
              <p:cNvSpPr>
                <a:spLocks noChangeShapeType="1"/>
              </p:cNvSpPr>
              <p:nvPr/>
            </p:nvSpPr>
            <p:spPr bwMode="auto">
              <a:xfrm>
                <a:off x="3453" y="1171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12" name="Line 404"/>
              <p:cNvSpPr>
                <a:spLocks noChangeShapeType="1"/>
              </p:cNvSpPr>
              <p:nvPr/>
            </p:nvSpPr>
            <p:spPr bwMode="auto">
              <a:xfrm>
                <a:off x="4048" y="1171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13" name="Line 405"/>
              <p:cNvSpPr>
                <a:spLocks noChangeShapeType="1"/>
              </p:cNvSpPr>
              <p:nvPr/>
            </p:nvSpPr>
            <p:spPr bwMode="auto">
              <a:xfrm>
                <a:off x="4654" y="1171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14" name="Line 406"/>
              <p:cNvSpPr>
                <a:spLocks noChangeShapeType="1"/>
              </p:cNvSpPr>
              <p:nvPr/>
            </p:nvSpPr>
            <p:spPr bwMode="auto">
              <a:xfrm>
                <a:off x="1943" y="1189"/>
                <a:ext cx="3009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415" name="Group 407"/>
            <p:cNvGrpSpPr>
              <a:grpSpLocks/>
            </p:cNvGrpSpPr>
            <p:nvPr/>
          </p:nvGrpSpPr>
          <p:grpSpPr bwMode="auto">
            <a:xfrm>
              <a:off x="1943" y="174"/>
              <a:ext cx="3010" cy="30"/>
              <a:chOff x="1943" y="174"/>
              <a:chExt cx="3010" cy="30"/>
            </a:xfrm>
          </p:grpSpPr>
          <p:sp>
            <p:nvSpPr>
              <p:cNvPr id="171416" name="Line 408"/>
              <p:cNvSpPr>
                <a:spLocks noChangeShapeType="1"/>
              </p:cNvSpPr>
              <p:nvPr/>
            </p:nvSpPr>
            <p:spPr bwMode="auto">
              <a:xfrm flipV="1">
                <a:off x="1943" y="174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17" name="Line 409"/>
              <p:cNvSpPr>
                <a:spLocks noChangeShapeType="1"/>
              </p:cNvSpPr>
              <p:nvPr/>
            </p:nvSpPr>
            <p:spPr bwMode="auto">
              <a:xfrm flipV="1">
                <a:off x="2549" y="174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18" name="Line 410"/>
              <p:cNvSpPr>
                <a:spLocks noChangeShapeType="1"/>
              </p:cNvSpPr>
              <p:nvPr/>
            </p:nvSpPr>
            <p:spPr bwMode="auto">
              <a:xfrm flipV="1">
                <a:off x="3144" y="174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19" name="Line 411"/>
              <p:cNvSpPr>
                <a:spLocks noChangeShapeType="1"/>
              </p:cNvSpPr>
              <p:nvPr/>
            </p:nvSpPr>
            <p:spPr bwMode="auto">
              <a:xfrm flipV="1">
                <a:off x="3750" y="174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20" name="Line 412"/>
              <p:cNvSpPr>
                <a:spLocks noChangeShapeType="1"/>
              </p:cNvSpPr>
              <p:nvPr/>
            </p:nvSpPr>
            <p:spPr bwMode="auto">
              <a:xfrm flipV="1">
                <a:off x="4346" y="174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21" name="Line 413"/>
              <p:cNvSpPr>
                <a:spLocks noChangeShapeType="1"/>
              </p:cNvSpPr>
              <p:nvPr/>
            </p:nvSpPr>
            <p:spPr bwMode="auto">
              <a:xfrm flipV="1">
                <a:off x="4952" y="174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22" name="Line 414"/>
              <p:cNvSpPr>
                <a:spLocks noChangeShapeType="1"/>
              </p:cNvSpPr>
              <p:nvPr/>
            </p:nvSpPr>
            <p:spPr bwMode="auto">
              <a:xfrm flipV="1">
                <a:off x="2240" y="174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23" name="Line 415"/>
              <p:cNvSpPr>
                <a:spLocks noChangeShapeType="1"/>
              </p:cNvSpPr>
              <p:nvPr/>
            </p:nvSpPr>
            <p:spPr bwMode="auto">
              <a:xfrm flipV="1">
                <a:off x="2847" y="174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24" name="Line 416"/>
              <p:cNvSpPr>
                <a:spLocks noChangeShapeType="1"/>
              </p:cNvSpPr>
              <p:nvPr/>
            </p:nvSpPr>
            <p:spPr bwMode="auto">
              <a:xfrm flipV="1">
                <a:off x="3453" y="174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25" name="Line 417"/>
              <p:cNvSpPr>
                <a:spLocks noChangeShapeType="1"/>
              </p:cNvSpPr>
              <p:nvPr/>
            </p:nvSpPr>
            <p:spPr bwMode="auto">
              <a:xfrm flipV="1">
                <a:off x="4048" y="174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26" name="Line 418"/>
              <p:cNvSpPr>
                <a:spLocks noChangeShapeType="1"/>
              </p:cNvSpPr>
              <p:nvPr/>
            </p:nvSpPr>
            <p:spPr bwMode="auto">
              <a:xfrm flipV="1">
                <a:off x="4654" y="174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27" name="Line 419"/>
              <p:cNvSpPr>
                <a:spLocks noChangeShapeType="1"/>
              </p:cNvSpPr>
              <p:nvPr/>
            </p:nvSpPr>
            <p:spPr bwMode="auto">
              <a:xfrm>
                <a:off x="1943" y="174"/>
                <a:ext cx="3009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428" name="Group 420"/>
            <p:cNvGrpSpPr>
              <a:grpSpLocks/>
            </p:cNvGrpSpPr>
            <p:nvPr/>
          </p:nvGrpSpPr>
          <p:grpSpPr bwMode="auto">
            <a:xfrm>
              <a:off x="1943" y="174"/>
              <a:ext cx="53" cy="1016"/>
              <a:chOff x="1943" y="174"/>
              <a:chExt cx="53" cy="1016"/>
            </a:xfrm>
          </p:grpSpPr>
          <p:sp>
            <p:nvSpPr>
              <p:cNvPr id="171429" name="Line 421"/>
              <p:cNvSpPr>
                <a:spLocks noChangeShapeType="1"/>
              </p:cNvSpPr>
              <p:nvPr/>
            </p:nvSpPr>
            <p:spPr bwMode="auto">
              <a:xfrm flipH="1">
                <a:off x="1943" y="1189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30" name="Line 422"/>
              <p:cNvSpPr>
                <a:spLocks noChangeShapeType="1"/>
              </p:cNvSpPr>
              <p:nvPr/>
            </p:nvSpPr>
            <p:spPr bwMode="auto">
              <a:xfrm flipH="1">
                <a:off x="1943" y="783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31" name="Line 423"/>
              <p:cNvSpPr>
                <a:spLocks noChangeShapeType="1"/>
              </p:cNvSpPr>
              <p:nvPr/>
            </p:nvSpPr>
            <p:spPr bwMode="auto">
              <a:xfrm flipH="1">
                <a:off x="1943" y="377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32" name="Line 424"/>
              <p:cNvSpPr>
                <a:spLocks noChangeShapeType="1"/>
              </p:cNvSpPr>
              <p:nvPr/>
            </p:nvSpPr>
            <p:spPr bwMode="auto">
              <a:xfrm flipH="1">
                <a:off x="1943" y="986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33" name="Line 425"/>
              <p:cNvSpPr>
                <a:spLocks noChangeShapeType="1"/>
              </p:cNvSpPr>
              <p:nvPr/>
            </p:nvSpPr>
            <p:spPr bwMode="auto">
              <a:xfrm flipH="1">
                <a:off x="1943" y="580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34" name="Line 426"/>
              <p:cNvSpPr>
                <a:spLocks noChangeShapeType="1"/>
              </p:cNvSpPr>
              <p:nvPr/>
            </p:nvSpPr>
            <p:spPr bwMode="auto">
              <a:xfrm flipH="1">
                <a:off x="1943" y="174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35" name="Line 427"/>
              <p:cNvSpPr>
                <a:spLocks noChangeShapeType="1"/>
              </p:cNvSpPr>
              <p:nvPr/>
            </p:nvSpPr>
            <p:spPr bwMode="auto">
              <a:xfrm flipV="1">
                <a:off x="1943" y="174"/>
                <a:ext cx="1" cy="101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436" name="Group 428"/>
            <p:cNvGrpSpPr>
              <a:grpSpLocks/>
            </p:cNvGrpSpPr>
            <p:nvPr/>
          </p:nvGrpSpPr>
          <p:grpSpPr bwMode="auto">
            <a:xfrm>
              <a:off x="4899" y="174"/>
              <a:ext cx="54" cy="1016"/>
              <a:chOff x="4899" y="174"/>
              <a:chExt cx="54" cy="1016"/>
            </a:xfrm>
          </p:grpSpPr>
          <p:sp>
            <p:nvSpPr>
              <p:cNvPr id="171437" name="Line 429"/>
              <p:cNvSpPr>
                <a:spLocks noChangeShapeType="1"/>
              </p:cNvSpPr>
              <p:nvPr/>
            </p:nvSpPr>
            <p:spPr bwMode="auto">
              <a:xfrm>
                <a:off x="4899" y="1189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38" name="Line 430"/>
              <p:cNvSpPr>
                <a:spLocks noChangeShapeType="1"/>
              </p:cNvSpPr>
              <p:nvPr/>
            </p:nvSpPr>
            <p:spPr bwMode="auto">
              <a:xfrm>
                <a:off x="4899" y="783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39" name="Line 431"/>
              <p:cNvSpPr>
                <a:spLocks noChangeShapeType="1"/>
              </p:cNvSpPr>
              <p:nvPr/>
            </p:nvSpPr>
            <p:spPr bwMode="auto">
              <a:xfrm>
                <a:off x="4899" y="377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40" name="Line 432"/>
              <p:cNvSpPr>
                <a:spLocks noChangeShapeType="1"/>
              </p:cNvSpPr>
              <p:nvPr/>
            </p:nvSpPr>
            <p:spPr bwMode="auto">
              <a:xfrm>
                <a:off x="4920" y="986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41" name="Line 433"/>
              <p:cNvSpPr>
                <a:spLocks noChangeShapeType="1"/>
              </p:cNvSpPr>
              <p:nvPr/>
            </p:nvSpPr>
            <p:spPr bwMode="auto">
              <a:xfrm>
                <a:off x="4920" y="580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42" name="Line 434"/>
              <p:cNvSpPr>
                <a:spLocks noChangeShapeType="1"/>
              </p:cNvSpPr>
              <p:nvPr/>
            </p:nvSpPr>
            <p:spPr bwMode="auto">
              <a:xfrm>
                <a:off x="4920" y="174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43" name="Line 435"/>
              <p:cNvSpPr>
                <a:spLocks noChangeShapeType="1"/>
              </p:cNvSpPr>
              <p:nvPr/>
            </p:nvSpPr>
            <p:spPr bwMode="auto">
              <a:xfrm flipV="1">
                <a:off x="4952" y="174"/>
                <a:ext cx="1" cy="101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444" name="Group 436"/>
            <p:cNvGrpSpPr>
              <a:grpSpLocks/>
            </p:cNvGrpSpPr>
            <p:nvPr/>
          </p:nvGrpSpPr>
          <p:grpSpPr bwMode="auto">
            <a:xfrm>
              <a:off x="1943" y="281"/>
              <a:ext cx="3010" cy="909"/>
              <a:chOff x="1943" y="281"/>
              <a:chExt cx="3010" cy="909"/>
            </a:xfrm>
          </p:grpSpPr>
          <p:grpSp>
            <p:nvGrpSpPr>
              <p:cNvPr id="171445" name="Group 437"/>
              <p:cNvGrpSpPr>
                <a:grpSpLocks/>
              </p:cNvGrpSpPr>
              <p:nvPr/>
            </p:nvGrpSpPr>
            <p:grpSpPr bwMode="auto">
              <a:xfrm>
                <a:off x="1943" y="281"/>
                <a:ext cx="1797" cy="909"/>
                <a:chOff x="1943" y="281"/>
                <a:chExt cx="1797" cy="909"/>
              </a:xfrm>
            </p:grpSpPr>
            <p:sp>
              <p:nvSpPr>
                <p:cNvPr id="171446" name="Line 438"/>
                <p:cNvSpPr>
                  <a:spLocks noChangeShapeType="1"/>
                </p:cNvSpPr>
                <p:nvPr/>
              </p:nvSpPr>
              <p:spPr bwMode="auto">
                <a:xfrm>
                  <a:off x="1943" y="1189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47" name="Line 439"/>
                <p:cNvSpPr>
                  <a:spLocks noChangeShapeType="1"/>
                </p:cNvSpPr>
                <p:nvPr/>
              </p:nvSpPr>
              <p:spPr bwMode="auto">
                <a:xfrm flipV="1">
                  <a:off x="1943" y="1167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48" name="Line 440"/>
                <p:cNvSpPr>
                  <a:spLocks noChangeShapeType="1"/>
                </p:cNvSpPr>
                <p:nvPr/>
              </p:nvSpPr>
              <p:spPr bwMode="auto">
                <a:xfrm flipV="1">
                  <a:off x="1953" y="1141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49" name="Line 441"/>
                <p:cNvSpPr>
                  <a:spLocks noChangeShapeType="1"/>
                </p:cNvSpPr>
                <p:nvPr/>
              </p:nvSpPr>
              <p:spPr bwMode="auto">
                <a:xfrm flipV="1">
                  <a:off x="1964" y="1117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0" name="Line 442"/>
                <p:cNvSpPr>
                  <a:spLocks noChangeShapeType="1"/>
                </p:cNvSpPr>
                <p:nvPr/>
              </p:nvSpPr>
              <p:spPr bwMode="auto">
                <a:xfrm flipV="1">
                  <a:off x="1975" y="1099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1" name="Line 443"/>
                <p:cNvSpPr>
                  <a:spLocks noChangeShapeType="1"/>
                </p:cNvSpPr>
                <p:nvPr/>
              </p:nvSpPr>
              <p:spPr bwMode="auto">
                <a:xfrm flipV="1">
                  <a:off x="1975" y="1077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2" name="Line 444"/>
                <p:cNvSpPr>
                  <a:spLocks noChangeShapeType="1"/>
                </p:cNvSpPr>
                <p:nvPr/>
              </p:nvSpPr>
              <p:spPr bwMode="auto">
                <a:xfrm flipV="1">
                  <a:off x="1985" y="1052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3" name="Line 445"/>
                <p:cNvSpPr>
                  <a:spLocks noChangeShapeType="1"/>
                </p:cNvSpPr>
                <p:nvPr/>
              </p:nvSpPr>
              <p:spPr bwMode="auto">
                <a:xfrm flipV="1">
                  <a:off x="1996" y="1028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4" name="Line 446"/>
                <p:cNvSpPr>
                  <a:spLocks noChangeShapeType="1"/>
                </p:cNvSpPr>
                <p:nvPr/>
              </p:nvSpPr>
              <p:spPr bwMode="auto">
                <a:xfrm flipV="1">
                  <a:off x="2007" y="1012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5" name="Line 447"/>
                <p:cNvSpPr>
                  <a:spLocks noChangeShapeType="1"/>
                </p:cNvSpPr>
                <p:nvPr/>
              </p:nvSpPr>
              <p:spPr bwMode="auto">
                <a:xfrm flipV="1">
                  <a:off x="2017" y="986"/>
                  <a:ext cx="10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6" name="Line 448"/>
                <p:cNvSpPr>
                  <a:spLocks noChangeShapeType="1"/>
                </p:cNvSpPr>
                <p:nvPr/>
              </p:nvSpPr>
              <p:spPr bwMode="auto">
                <a:xfrm flipV="1">
                  <a:off x="2028" y="968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7" name="Line 449"/>
                <p:cNvSpPr>
                  <a:spLocks noChangeShapeType="1"/>
                </p:cNvSpPr>
                <p:nvPr/>
              </p:nvSpPr>
              <p:spPr bwMode="auto">
                <a:xfrm flipV="1">
                  <a:off x="2028" y="952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8" name="Line 450"/>
                <p:cNvSpPr>
                  <a:spLocks noChangeShapeType="1"/>
                </p:cNvSpPr>
                <p:nvPr/>
              </p:nvSpPr>
              <p:spPr bwMode="auto">
                <a:xfrm flipV="1">
                  <a:off x="2039" y="934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59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2049" y="914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0" name="Line 452"/>
                <p:cNvSpPr>
                  <a:spLocks noChangeShapeType="1"/>
                </p:cNvSpPr>
                <p:nvPr/>
              </p:nvSpPr>
              <p:spPr bwMode="auto">
                <a:xfrm flipV="1">
                  <a:off x="2060" y="898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1" name="Line 453"/>
                <p:cNvSpPr>
                  <a:spLocks noChangeShapeType="1"/>
                </p:cNvSpPr>
                <p:nvPr/>
              </p:nvSpPr>
              <p:spPr bwMode="auto">
                <a:xfrm flipV="1">
                  <a:off x="2071" y="880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2" name="Line 454"/>
                <p:cNvSpPr>
                  <a:spLocks noChangeShapeType="1"/>
                </p:cNvSpPr>
                <p:nvPr/>
              </p:nvSpPr>
              <p:spPr bwMode="auto">
                <a:xfrm flipV="1">
                  <a:off x="2081" y="861"/>
                  <a:ext cx="10" cy="1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3" name="Line 455"/>
                <p:cNvSpPr>
                  <a:spLocks noChangeShapeType="1"/>
                </p:cNvSpPr>
                <p:nvPr/>
              </p:nvSpPr>
              <p:spPr bwMode="auto">
                <a:xfrm flipV="1">
                  <a:off x="2092" y="849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4" name="Line 456"/>
                <p:cNvSpPr>
                  <a:spLocks noChangeShapeType="1"/>
                </p:cNvSpPr>
                <p:nvPr/>
              </p:nvSpPr>
              <p:spPr bwMode="auto">
                <a:xfrm flipV="1">
                  <a:off x="2092" y="833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5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2102" y="813"/>
                  <a:ext cx="10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6" name="Line 458"/>
                <p:cNvSpPr>
                  <a:spLocks noChangeShapeType="1"/>
                </p:cNvSpPr>
                <p:nvPr/>
              </p:nvSpPr>
              <p:spPr bwMode="auto">
                <a:xfrm flipV="1">
                  <a:off x="2113" y="802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7" name="Line 459"/>
                <p:cNvSpPr>
                  <a:spLocks noChangeShapeType="1"/>
                </p:cNvSpPr>
                <p:nvPr/>
              </p:nvSpPr>
              <p:spPr bwMode="auto">
                <a:xfrm flipV="1">
                  <a:off x="2124" y="785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8" name="Line 460"/>
                <p:cNvSpPr>
                  <a:spLocks noChangeShapeType="1"/>
                </p:cNvSpPr>
                <p:nvPr/>
              </p:nvSpPr>
              <p:spPr bwMode="auto">
                <a:xfrm flipV="1">
                  <a:off x="2134" y="771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69" name="Line 461"/>
                <p:cNvSpPr>
                  <a:spLocks noChangeShapeType="1"/>
                </p:cNvSpPr>
                <p:nvPr/>
              </p:nvSpPr>
              <p:spPr bwMode="auto">
                <a:xfrm flipV="1">
                  <a:off x="2145" y="760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0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2155" y="741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1" name="Line 463"/>
                <p:cNvSpPr>
                  <a:spLocks noChangeShapeType="1"/>
                </p:cNvSpPr>
                <p:nvPr/>
              </p:nvSpPr>
              <p:spPr bwMode="auto">
                <a:xfrm flipV="1">
                  <a:off x="2155" y="729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2" name="Line 464"/>
                <p:cNvSpPr>
                  <a:spLocks noChangeShapeType="1"/>
                </p:cNvSpPr>
                <p:nvPr/>
              </p:nvSpPr>
              <p:spPr bwMode="auto">
                <a:xfrm flipV="1">
                  <a:off x="2166" y="711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3" name="Line 465"/>
                <p:cNvSpPr>
                  <a:spLocks noChangeShapeType="1"/>
                </p:cNvSpPr>
                <p:nvPr/>
              </p:nvSpPr>
              <p:spPr bwMode="auto">
                <a:xfrm flipV="1">
                  <a:off x="2177" y="700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4" name="Line 466"/>
                <p:cNvSpPr>
                  <a:spLocks noChangeShapeType="1"/>
                </p:cNvSpPr>
                <p:nvPr/>
              </p:nvSpPr>
              <p:spPr bwMode="auto">
                <a:xfrm flipV="1">
                  <a:off x="2187" y="68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5" name="Line 467"/>
                <p:cNvSpPr>
                  <a:spLocks noChangeShapeType="1"/>
                </p:cNvSpPr>
                <p:nvPr/>
              </p:nvSpPr>
              <p:spPr bwMode="auto">
                <a:xfrm flipV="1">
                  <a:off x="2198" y="675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6" name="Line 468"/>
                <p:cNvSpPr>
                  <a:spLocks noChangeShapeType="1"/>
                </p:cNvSpPr>
                <p:nvPr/>
              </p:nvSpPr>
              <p:spPr bwMode="auto">
                <a:xfrm flipV="1">
                  <a:off x="2209" y="658"/>
                  <a:ext cx="1" cy="1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7" name="Line 469"/>
                <p:cNvSpPr>
                  <a:spLocks noChangeShapeType="1"/>
                </p:cNvSpPr>
                <p:nvPr/>
              </p:nvSpPr>
              <p:spPr bwMode="auto">
                <a:xfrm flipV="1">
                  <a:off x="2209" y="647"/>
                  <a:ext cx="10" cy="1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8" name="Line 470"/>
                <p:cNvSpPr>
                  <a:spLocks noChangeShapeType="1"/>
                </p:cNvSpPr>
                <p:nvPr/>
              </p:nvSpPr>
              <p:spPr bwMode="auto">
                <a:xfrm flipV="1">
                  <a:off x="2219" y="634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79" name="Line 471"/>
                <p:cNvSpPr>
                  <a:spLocks noChangeShapeType="1"/>
                </p:cNvSpPr>
                <p:nvPr/>
              </p:nvSpPr>
              <p:spPr bwMode="auto">
                <a:xfrm flipV="1">
                  <a:off x="2230" y="623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0" name="Line 472"/>
                <p:cNvSpPr>
                  <a:spLocks noChangeShapeType="1"/>
                </p:cNvSpPr>
                <p:nvPr/>
              </p:nvSpPr>
              <p:spPr bwMode="auto">
                <a:xfrm flipV="1">
                  <a:off x="2240" y="61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1" name="Line 473"/>
                <p:cNvSpPr>
                  <a:spLocks noChangeShapeType="1"/>
                </p:cNvSpPr>
                <p:nvPr/>
              </p:nvSpPr>
              <p:spPr bwMode="auto">
                <a:xfrm flipV="1">
                  <a:off x="2251" y="598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2" name="Line 474"/>
                <p:cNvSpPr>
                  <a:spLocks noChangeShapeType="1"/>
                </p:cNvSpPr>
                <p:nvPr/>
              </p:nvSpPr>
              <p:spPr bwMode="auto">
                <a:xfrm flipV="1">
                  <a:off x="2262" y="587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3" name="Line 475"/>
                <p:cNvSpPr>
                  <a:spLocks noChangeShapeType="1"/>
                </p:cNvSpPr>
                <p:nvPr/>
              </p:nvSpPr>
              <p:spPr bwMode="auto">
                <a:xfrm flipV="1">
                  <a:off x="2272" y="574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4" name="Line 476"/>
                <p:cNvSpPr>
                  <a:spLocks noChangeShapeType="1"/>
                </p:cNvSpPr>
                <p:nvPr/>
              </p:nvSpPr>
              <p:spPr bwMode="auto">
                <a:xfrm flipV="1">
                  <a:off x="2272" y="562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5" name="Line 477"/>
                <p:cNvSpPr>
                  <a:spLocks noChangeShapeType="1"/>
                </p:cNvSpPr>
                <p:nvPr/>
              </p:nvSpPr>
              <p:spPr bwMode="auto">
                <a:xfrm flipV="1">
                  <a:off x="2283" y="55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6" name="Line 478"/>
                <p:cNvSpPr>
                  <a:spLocks noChangeShapeType="1"/>
                </p:cNvSpPr>
                <p:nvPr/>
              </p:nvSpPr>
              <p:spPr bwMode="auto">
                <a:xfrm flipV="1">
                  <a:off x="2294" y="539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7" name="Line 479"/>
                <p:cNvSpPr>
                  <a:spLocks noChangeShapeType="1"/>
                </p:cNvSpPr>
                <p:nvPr/>
              </p:nvSpPr>
              <p:spPr bwMode="auto">
                <a:xfrm flipV="1">
                  <a:off x="2304" y="526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8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2315" y="520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89" name="Line 481"/>
                <p:cNvSpPr>
                  <a:spLocks noChangeShapeType="1"/>
                </p:cNvSpPr>
                <p:nvPr/>
              </p:nvSpPr>
              <p:spPr bwMode="auto">
                <a:xfrm flipV="1">
                  <a:off x="2326" y="509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0" name="Line 482"/>
                <p:cNvSpPr>
                  <a:spLocks noChangeShapeType="1"/>
                </p:cNvSpPr>
                <p:nvPr/>
              </p:nvSpPr>
              <p:spPr bwMode="auto">
                <a:xfrm flipV="1">
                  <a:off x="2336" y="496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1" name="Line 483"/>
                <p:cNvSpPr>
                  <a:spLocks noChangeShapeType="1"/>
                </p:cNvSpPr>
                <p:nvPr/>
              </p:nvSpPr>
              <p:spPr bwMode="auto">
                <a:xfrm flipV="1">
                  <a:off x="2337" y="491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2" name="Line 484"/>
                <p:cNvSpPr>
                  <a:spLocks noChangeShapeType="1"/>
                </p:cNvSpPr>
                <p:nvPr/>
              </p:nvSpPr>
              <p:spPr bwMode="auto">
                <a:xfrm flipV="1">
                  <a:off x="2347" y="479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3" name="Line 485"/>
                <p:cNvSpPr>
                  <a:spLocks noChangeShapeType="1"/>
                </p:cNvSpPr>
                <p:nvPr/>
              </p:nvSpPr>
              <p:spPr bwMode="auto">
                <a:xfrm flipV="1">
                  <a:off x="2357" y="466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4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2368" y="460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5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2379" y="450"/>
                  <a:ext cx="10" cy="1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6" name="Line 488"/>
                <p:cNvSpPr>
                  <a:spLocks noChangeShapeType="1"/>
                </p:cNvSpPr>
                <p:nvPr/>
              </p:nvSpPr>
              <p:spPr bwMode="auto">
                <a:xfrm flipV="1">
                  <a:off x="2389" y="443"/>
                  <a:ext cx="1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7" name="Line 489"/>
                <p:cNvSpPr>
                  <a:spLocks noChangeShapeType="1"/>
                </p:cNvSpPr>
                <p:nvPr/>
              </p:nvSpPr>
              <p:spPr bwMode="auto">
                <a:xfrm flipV="1">
                  <a:off x="2389" y="431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8" name="Line 490"/>
                <p:cNvSpPr>
                  <a:spLocks noChangeShapeType="1"/>
                </p:cNvSpPr>
                <p:nvPr/>
              </p:nvSpPr>
              <p:spPr bwMode="auto">
                <a:xfrm flipV="1">
                  <a:off x="2400" y="425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499" name="Line 491"/>
                <p:cNvSpPr>
                  <a:spLocks noChangeShapeType="1"/>
                </p:cNvSpPr>
                <p:nvPr/>
              </p:nvSpPr>
              <p:spPr bwMode="auto">
                <a:xfrm flipV="1">
                  <a:off x="2411" y="420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0" name="Line 492"/>
                <p:cNvSpPr>
                  <a:spLocks noChangeShapeType="1"/>
                </p:cNvSpPr>
                <p:nvPr/>
              </p:nvSpPr>
              <p:spPr bwMode="auto">
                <a:xfrm flipV="1">
                  <a:off x="2421" y="40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1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2432" y="402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2" name="Line 494"/>
                <p:cNvSpPr>
                  <a:spLocks noChangeShapeType="1"/>
                </p:cNvSpPr>
                <p:nvPr/>
              </p:nvSpPr>
              <p:spPr bwMode="auto">
                <a:xfrm flipV="1">
                  <a:off x="2443" y="396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3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2453" y="389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4" name="Line 496"/>
                <p:cNvSpPr>
                  <a:spLocks noChangeShapeType="1"/>
                </p:cNvSpPr>
                <p:nvPr/>
              </p:nvSpPr>
              <p:spPr bwMode="auto">
                <a:xfrm flipV="1">
                  <a:off x="2453" y="383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5" name="Line 497"/>
                <p:cNvSpPr>
                  <a:spLocks noChangeShapeType="1"/>
                </p:cNvSpPr>
                <p:nvPr/>
              </p:nvSpPr>
              <p:spPr bwMode="auto">
                <a:xfrm flipV="1">
                  <a:off x="2464" y="372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6" name="Line 498"/>
                <p:cNvSpPr>
                  <a:spLocks noChangeShapeType="1"/>
                </p:cNvSpPr>
                <p:nvPr/>
              </p:nvSpPr>
              <p:spPr bwMode="auto">
                <a:xfrm flipV="1">
                  <a:off x="2475" y="366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7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2485" y="359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8" name="Line 500"/>
                <p:cNvSpPr>
                  <a:spLocks noChangeShapeType="1"/>
                </p:cNvSpPr>
                <p:nvPr/>
              </p:nvSpPr>
              <p:spPr bwMode="auto">
                <a:xfrm flipV="1">
                  <a:off x="2496" y="35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09" name="Line 501"/>
                <p:cNvSpPr>
                  <a:spLocks noChangeShapeType="1"/>
                </p:cNvSpPr>
                <p:nvPr/>
              </p:nvSpPr>
              <p:spPr bwMode="auto">
                <a:xfrm flipV="1">
                  <a:off x="2506" y="347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0" name="Line 502"/>
                <p:cNvSpPr>
                  <a:spLocks noChangeShapeType="1"/>
                </p:cNvSpPr>
                <p:nvPr/>
              </p:nvSpPr>
              <p:spPr bwMode="auto">
                <a:xfrm flipV="1">
                  <a:off x="2507" y="342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1" name="Line 503"/>
                <p:cNvSpPr>
                  <a:spLocks noChangeShapeType="1"/>
                </p:cNvSpPr>
                <p:nvPr/>
              </p:nvSpPr>
              <p:spPr bwMode="auto">
                <a:xfrm flipV="1">
                  <a:off x="2517" y="335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2" name="Line 504"/>
                <p:cNvSpPr>
                  <a:spLocks noChangeShapeType="1"/>
                </p:cNvSpPr>
                <p:nvPr/>
              </p:nvSpPr>
              <p:spPr bwMode="auto">
                <a:xfrm>
                  <a:off x="2528" y="335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3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2539" y="330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4" name="Line 506"/>
                <p:cNvSpPr>
                  <a:spLocks noChangeShapeType="1"/>
                </p:cNvSpPr>
                <p:nvPr/>
              </p:nvSpPr>
              <p:spPr bwMode="auto">
                <a:xfrm flipV="1">
                  <a:off x="2549" y="32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5" name="Line 507"/>
                <p:cNvSpPr>
                  <a:spLocks noChangeShapeType="1"/>
                </p:cNvSpPr>
                <p:nvPr/>
              </p:nvSpPr>
              <p:spPr bwMode="auto">
                <a:xfrm flipV="1">
                  <a:off x="2560" y="318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6" name="Line 508"/>
                <p:cNvSpPr>
                  <a:spLocks noChangeShapeType="1"/>
                </p:cNvSpPr>
                <p:nvPr/>
              </p:nvSpPr>
              <p:spPr bwMode="auto">
                <a:xfrm>
                  <a:off x="2570" y="317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7" name="Line 509"/>
                <p:cNvSpPr>
                  <a:spLocks noChangeShapeType="1"/>
                </p:cNvSpPr>
                <p:nvPr/>
              </p:nvSpPr>
              <p:spPr bwMode="auto">
                <a:xfrm flipV="1">
                  <a:off x="2570" y="311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8" name="Line 510"/>
                <p:cNvSpPr>
                  <a:spLocks noChangeShapeType="1"/>
                </p:cNvSpPr>
                <p:nvPr/>
              </p:nvSpPr>
              <p:spPr bwMode="auto">
                <a:xfrm flipV="1">
                  <a:off x="2581" y="306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19" name="Line 511"/>
                <p:cNvSpPr>
                  <a:spLocks noChangeShapeType="1"/>
                </p:cNvSpPr>
                <p:nvPr/>
              </p:nvSpPr>
              <p:spPr bwMode="auto">
                <a:xfrm>
                  <a:off x="2591" y="305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0" name="Line 512"/>
                <p:cNvSpPr>
                  <a:spLocks noChangeShapeType="1"/>
                </p:cNvSpPr>
                <p:nvPr/>
              </p:nvSpPr>
              <p:spPr bwMode="auto">
                <a:xfrm flipV="1">
                  <a:off x="2602" y="299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1" name="Line 513"/>
                <p:cNvSpPr>
                  <a:spLocks noChangeShapeType="1"/>
                </p:cNvSpPr>
                <p:nvPr/>
              </p:nvSpPr>
              <p:spPr bwMode="auto">
                <a:xfrm>
                  <a:off x="2613" y="299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2" name="Line 514"/>
                <p:cNvSpPr>
                  <a:spLocks noChangeShapeType="1"/>
                </p:cNvSpPr>
                <p:nvPr/>
              </p:nvSpPr>
              <p:spPr bwMode="auto">
                <a:xfrm flipV="1">
                  <a:off x="2624" y="29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3" name="Line 515"/>
                <p:cNvSpPr>
                  <a:spLocks noChangeShapeType="1"/>
                </p:cNvSpPr>
                <p:nvPr/>
              </p:nvSpPr>
              <p:spPr bwMode="auto">
                <a:xfrm>
                  <a:off x="2634" y="293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4" name="Line 516"/>
                <p:cNvSpPr>
                  <a:spLocks noChangeShapeType="1"/>
                </p:cNvSpPr>
                <p:nvPr/>
              </p:nvSpPr>
              <p:spPr bwMode="auto">
                <a:xfrm>
                  <a:off x="2634" y="293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5" name="Line 517"/>
                <p:cNvSpPr>
                  <a:spLocks noChangeShapeType="1"/>
                </p:cNvSpPr>
                <p:nvPr/>
              </p:nvSpPr>
              <p:spPr bwMode="auto">
                <a:xfrm flipV="1">
                  <a:off x="2645" y="288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6" name="Line 518"/>
                <p:cNvSpPr>
                  <a:spLocks noChangeShapeType="1"/>
                </p:cNvSpPr>
                <p:nvPr/>
              </p:nvSpPr>
              <p:spPr bwMode="auto">
                <a:xfrm>
                  <a:off x="2655" y="287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7" name="Line 519"/>
                <p:cNvSpPr>
                  <a:spLocks noChangeShapeType="1"/>
                </p:cNvSpPr>
                <p:nvPr/>
              </p:nvSpPr>
              <p:spPr bwMode="auto">
                <a:xfrm>
                  <a:off x="2666" y="287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8" name="Line 520"/>
                <p:cNvSpPr>
                  <a:spLocks noChangeShapeType="1"/>
                </p:cNvSpPr>
                <p:nvPr/>
              </p:nvSpPr>
              <p:spPr bwMode="auto">
                <a:xfrm>
                  <a:off x="2676" y="287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29" name="Line 521"/>
                <p:cNvSpPr>
                  <a:spLocks noChangeShapeType="1"/>
                </p:cNvSpPr>
                <p:nvPr/>
              </p:nvSpPr>
              <p:spPr bwMode="auto">
                <a:xfrm>
                  <a:off x="2687" y="287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0" name="Line 522"/>
                <p:cNvSpPr>
                  <a:spLocks noChangeShapeType="1"/>
                </p:cNvSpPr>
                <p:nvPr/>
              </p:nvSpPr>
              <p:spPr bwMode="auto">
                <a:xfrm flipV="1">
                  <a:off x="2687" y="281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1" name="Line 523"/>
                <p:cNvSpPr>
                  <a:spLocks noChangeShapeType="1"/>
                </p:cNvSpPr>
                <p:nvPr/>
              </p:nvSpPr>
              <p:spPr bwMode="auto">
                <a:xfrm>
                  <a:off x="2698" y="281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2" name="Line 524"/>
                <p:cNvSpPr>
                  <a:spLocks noChangeShapeType="1"/>
                </p:cNvSpPr>
                <p:nvPr/>
              </p:nvSpPr>
              <p:spPr bwMode="auto">
                <a:xfrm>
                  <a:off x="2708" y="281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3" name="Line 525"/>
                <p:cNvSpPr>
                  <a:spLocks noChangeShapeType="1"/>
                </p:cNvSpPr>
                <p:nvPr/>
              </p:nvSpPr>
              <p:spPr bwMode="auto">
                <a:xfrm>
                  <a:off x="2719" y="281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4" name="Line 526"/>
                <p:cNvSpPr>
                  <a:spLocks noChangeShapeType="1"/>
                </p:cNvSpPr>
                <p:nvPr/>
              </p:nvSpPr>
              <p:spPr bwMode="auto">
                <a:xfrm>
                  <a:off x="2730" y="281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5" name="Line 527"/>
                <p:cNvSpPr>
                  <a:spLocks noChangeShapeType="1"/>
                </p:cNvSpPr>
                <p:nvPr/>
              </p:nvSpPr>
              <p:spPr bwMode="auto">
                <a:xfrm>
                  <a:off x="2740" y="281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6" name="Line 528"/>
                <p:cNvSpPr>
                  <a:spLocks noChangeShapeType="1"/>
                </p:cNvSpPr>
                <p:nvPr/>
              </p:nvSpPr>
              <p:spPr bwMode="auto">
                <a:xfrm>
                  <a:off x="2751" y="281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7" name="Line 529"/>
                <p:cNvSpPr>
                  <a:spLocks noChangeShapeType="1"/>
                </p:cNvSpPr>
                <p:nvPr/>
              </p:nvSpPr>
              <p:spPr bwMode="auto">
                <a:xfrm>
                  <a:off x="2751" y="287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8" name="Line 530"/>
                <p:cNvSpPr>
                  <a:spLocks noChangeShapeType="1"/>
                </p:cNvSpPr>
                <p:nvPr/>
              </p:nvSpPr>
              <p:spPr bwMode="auto">
                <a:xfrm>
                  <a:off x="2762" y="287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39" name="Line 531"/>
                <p:cNvSpPr>
                  <a:spLocks noChangeShapeType="1"/>
                </p:cNvSpPr>
                <p:nvPr/>
              </p:nvSpPr>
              <p:spPr bwMode="auto">
                <a:xfrm>
                  <a:off x="2772" y="287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0" name="Line 532"/>
                <p:cNvSpPr>
                  <a:spLocks noChangeShapeType="1"/>
                </p:cNvSpPr>
                <p:nvPr/>
              </p:nvSpPr>
              <p:spPr bwMode="auto">
                <a:xfrm>
                  <a:off x="2783" y="287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1" name="Line 533"/>
                <p:cNvSpPr>
                  <a:spLocks noChangeShapeType="1"/>
                </p:cNvSpPr>
                <p:nvPr/>
              </p:nvSpPr>
              <p:spPr bwMode="auto">
                <a:xfrm>
                  <a:off x="2793" y="293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2" name="Line 534"/>
                <p:cNvSpPr>
                  <a:spLocks noChangeShapeType="1"/>
                </p:cNvSpPr>
                <p:nvPr/>
              </p:nvSpPr>
              <p:spPr bwMode="auto">
                <a:xfrm>
                  <a:off x="2804" y="293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3" name="Line 535"/>
                <p:cNvSpPr>
                  <a:spLocks noChangeShapeType="1"/>
                </p:cNvSpPr>
                <p:nvPr/>
              </p:nvSpPr>
              <p:spPr bwMode="auto">
                <a:xfrm>
                  <a:off x="2815" y="293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4" name="Line 536"/>
                <p:cNvSpPr>
                  <a:spLocks noChangeShapeType="1"/>
                </p:cNvSpPr>
                <p:nvPr/>
              </p:nvSpPr>
              <p:spPr bwMode="auto">
                <a:xfrm>
                  <a:off x="2815" y="299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5" name="Line 537"/>
                <p:cNvSpPr>
                  <a:spLocks noChangeShapeType="1"/>
                </p:cNvSpPr>
                <p:nvPr/>
              </p:nvSpPr>
              <p:spPr bwMode="auto">
                <a:xfrm>
                  <a:off x="2826" y="29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6" name="Line 538"/>
                <p:cNvSpPr>
                  <a:spLocks noChangeShapeType="1"/>
                </p:cNvSpPr>
                <p:nvPr/>
              </p:nvSpPr>
              <p:spPr bwMode="auto">
                <a:xfrm>
                  <a:off x="2836" y="305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7" name="Line 539"/>
                <p:cNvSpPr>
                  <a:spLocks noChangeShapeType="1"/>
                </p:cNvSpPr>
                <p:nvPr/>
              </p:nvSpPr>
              <p:spPr bwMode="auto">
                <a:xfrm>
                  <a:off x="2847" y="305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8" name="Line 540"/>
                <p:cNvSpPr>
                  <a:spLocks noChangeShapeType="1"/>
                </p:cNvSpPr>
                <p:nvPr/>
              </p:nvSpPr>
              <p:spPr bwMode="auto">
                <a:xfrm>
                  <a:off x="2857" y="311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49" name="Line 541"/>
                <p:cNvSpPr>
                  <a:spLocks noChangeShapeType="1"/>
                </p:cNvSpPr>
                <p:nvPr/>
              </p:nvSpPr>
              <p:spPr bwMode="auto">
                <a:xfrm>
                  <a:off x="2868" y="311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0" name="Line 542"/>
                <p:cNvSpPr>
                  <a:spLocks noChangeShapeType="1"/>
                </p:cNvSpPr>
                <p:nvPr/>
              </p:nvSpPr>
              <p:spPr bwMode="auto">
                <a:xfrm>
                  <a:off x="2868" y="317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1" name="Line 543"/>
                <p:cNvSpPr>
                  <a:spLocks noChangeShapeType="1"/>
                </p:cNvSpPr>
                <p:nvPr/>
              </p:nvSpPr>
              <p:spPr bwMode="auto">
                <a:xfrm>
                  <a:off x="2878" y="323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2" name="Line 544"/>
                <p:cNvSpPr>
                  <a:spLocks noChangeShapeType="1"/>
                </p:cNvSpPr>
                <p:nvPr/>
              </p:nvSpPr>
              <p:spPr bwMode="auto">
                <a:xfrm>
                  <a:off x="2889" y="323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3" name="Line 545"/>
                <p:cNvSpPr>
                  <a:spLocks noChangeShapeType="1"/>
                </p:cNvSpPr>
                <p:nvPr/>
              </p:nvSpPr>
              <p:spPr bwMode="auto">
                <a:xfrm>
                  <a:off x="2900" y="32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4" name="Line 546"/>
                <p:cNvSpPr>
                  <a:spLocks noChangeShapeType="1"/>
                </p:cNvSpPr>
                <p:nvPr/>
              </p:nvSpPr>
              <p:spPr bwMode="auto">
                <a:xfrm>
                  <a:off x="2911" y="335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5" name="Line 547"/>
                <p:cNvSpPr>
                  <a:spLocks noChangeShapeType="1"/>
                </p:cNvSpPr>
                <p:nvPr/>
              </p:nvSpPr>
              <p:spPr bwMode="auto">
                <a:xfrm>
                  <a:off x="2921" y="341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6" name="Line 548"/>
                <p:cNvSpPr>
                  <a:spLocks noChangeShapeType="1"/>
                </p:cNvSpPr>
                <p:nvPr/>
              </p:nvSpPr>
              <p:spPr bwMode="auto">
                <a:xfrm>
                  <a:off x="2932" y="347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7" name="Line 549"/>
                <p:cNvSpPr>
                  <a:spLocks noChangeShapeType="1"/>
                </p:cNvSpPr>
                <p:nvPr/>
              </p:nvSpPr>
              <p:spPr bwMode="auto">
                <a:xfrm>
                  <a:off x="2932" y="353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8" name="Line 550"/>
                <p:cNvSpPr>
                  <a:spLocks noChangeShapeType="1"/>
                </p:cNvSpPr>
                <p:nvPr/>
              </p:nvSpPr>
              <p:spPr bwMode="auto">
                <a:xfrm>
                  <a:off x="2943" y="35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59" name="Line 551"/>
                <p:cNvSpPr>
                  <a:spLocks noChangeShapeType="1"/>
                </p:cNvSpPr>
                <p:nvPr/>
              </p:nvSpPr>
              <p:spPr bwMode="auto">
                <a:xfrm>
                  <a:off x="2953" y="365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0" name="Line 552"/>
                <p:cNvSpPr>
                  <a:spLocks noChangeShapeType="1"/>
                </p:cNvSpPr>
                <p:nvPr/>
              </p:nvSpPr>
              <p:spPr bwMode="auto">
                <a:xfrm>
                  <a:off x="2964" y="371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1" name="Line 553"/>
                <p:cNvSpPr>
                  <a:spLocks noChangeShapeType="1"/>
                </p:cNvSpPr>
                <p:nvPr/>
              </p:nvSpPr>
              <p:spPr bwMode="auto">
                <a:xfrm>
                  <a:off x="2975" y="377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2" name="Line 554"/>
                <p:cNvSpPr>
                  <a:spLocks noChangeShapeType="1"/>
                </p:cNvSpPr>
                <p:nvPr/>
              </p:nvSpPr>
              <p:spPr bwMode="auto">
                <a:xfrm>
                  <a:off x="2985" y="383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3" name="Line 555"/>
                <p:cNvSpPr>
                  <a:spLocks noChangeShapeType="1"/>
                </p:cNvSpPr>
                <p:nvPr/>
              </p:nvSpPr>
              <p:spPr bwMode="auto">
                <a:xfrm>
                  <a:off x="2985" y="38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4" name="Line 556"/>
                <p:cNvSpPr>
                  <a:spLocks noChangeShapeType="1"/>
                </p:cNvSpPr>
                <p:nvPr/>
              </p:nvSpPr>
              <p:spPr bwMode="auto">
                <a:xfrm>
                  <a:off x="2996" y="395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5" name="Line 557"/>
                <p:cNvSpPr>
                  <a:spLocks noChangeShapeType="1"/>
                </p:cNvSpPr>
                <p:nvPr/>
              </p:nvSpPr>
              <p:spPr bwMode="auto">
                <a:xfrm>
                  <a:off x="3006" y="401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6" name="Line 558"/>
                <p:cNvSpPr>
                  <a:spLocks noChangeShapeType="1"/>
                </p:cNvSpPr>
                <p:nvPr/>
              </p:nvSpPr>
              <p:spPr bwMode="auto">
                <a:xfrm>
                  <a:off x="3017" y="407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7" name="Line 559"/>
                <p:cNvSpPr>
                  <a:spLocks noChangeShapeType="1"/>
                </p:cNvSpPr>
                <p:nvPr/>
              </p:nvSpPr>
              <p:spPr bwMode="auto">
                <a:xfrm>
                  <a:off x="3028" y="41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8" name="Line 560"/>
                <p:cNvSpPr>
                  <a:spLocks noChangeShapeType="1"/>
                </p:cNvSpPr>
                <p:nvPr/>
              </p:nvSpPr>
              <p:spPr bwMode="auto">
                <a:xfrm>
                  <a:off x="3038" y="425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69" name="Line 561"/>
                <p:cNvSpPr>
                  <a:spLocks noChangeShapeType="1"/>
                </p:cNvSpPr>
                <p:nvPr/>
              </p:nvSpPr>
              <p:spPr bwMode="auto">
                <a:xfrm>
                  <a:off x="3049" y="431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0" name="Line 562"/>
                <p:cNvSpPr>
                  <a:spLocks noChangeShapeType="1"/>
                </p:cNvSpPr>
                <p:nvPr/>
              </p:nvSpPr>
              <p:spPr bwMode="auto">
                <a:xfrm>
                  <a:off x="3050" y="443"/>
                  <a:ext cx="9" cy="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1" name="Line 563"/>
                <p:cNvSpPr>
                  <a:spLocks noChangeShapeType="1"/>
                </p:cNvSpPr>
                <p:nvPr/>
              </p:nvSpPr>
              <p:spPr bwMode="auto">
                <a:xfrm>
                  <a:off x="3059" y="448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2" name="Line 564"/>
                <p:cNvSpPr>
                  <a:spLocks noChangeShapeType="1"/>
                </p:cNvSpPr>
                <p:nvPr/>
              </p:nvSpPr>
              <p:spPr bwMode="auto">
                <a:xfrm>
                  <a:off x="3070" y="460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3" name="Line 565"/>
                <p:cNvSpPr>
                  <a:spLocks noChangeShapeType="1"/>
                </p:cNvSpPr>
                <p:nvPr/>
              </p:nvSpPr>
              <p:spPr bwMode="auto">
                <a:xfrm>
                  <a:off x="3081" y="466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4" name="Line 566"/>
                <p:cNvSpPr>
                  <a:spLocks noChangeShapeType="1"/>
                </p:cNvSpPr>
                <p:nvPr/>
              </p:nvSpPr>
              <p:spPr bwMode="auto">
                <a:xfrm>
                  <a:off x="3091" y="472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5" name="Line 567"/>
                <p:cNvSpPr>
                  <a:spLocks noChangeShapeType="1"/>
                </p:cNvSpPr>
                <p:nvPr/>
              </p:nvSpPr>
              <p:spPr bwMode="auto">
                <a:xfrm>
                  <a:off x="3102" y="48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6" name="Line 568"/>
                <p:cNvSpPr>
                  <a:spLocks noChangeShapeType="1"/>
                </p:cNvSpPr>
                <p:nvPr/>
              </p:nvSpPr>
              <p:spPr bwMode="auto">
                <a:xfrm>
                  <a:off x="3112" y="490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7" name="Line 569"/>
                <p:cNvSpPr>
                  <a:spLocks noChangeShapeType="1"/>
                </p:cNvSpPr>
                <p:nvPr/>
              </p:nvSpPr>
              <p:spPr bwMode="auto">
                <a:xfrm>
                  <a:off x="3112" y="502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8" name="Line 570"/>
                <p:cNvSpPr>
                  <a:spLocks noChangeShapeType="1"/>
                </p:cNvSpPr>
                <p:nvPr/>
              </p:nvSpPr>
              <p:spPr bwMode="auto">
                <a:xfrm>
                  <a:off x="3123" y="514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79" name="Line 571"/>
                <p:cNvSpPr>
                  <a:spLocks noChangeShapeType="1"/>
                </p:cNvSpPr>
                <p:nvPr/>
              </p:nvSpPr>
              <p:spPr bwMode="auto">
                <a:xfrm>
                  <a:off x="3134" y="520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0" name="Line 572"/>
                <p:cNvSpPr>
                  <a:spLocks noChangeShapeType="1"/>
                </p:cNvSpPr>
                <p:nvPr/>
              </p:nvSpPr>
              <p:spPr bwMode="auto">
                <a:xfrm>
                  <a:off x="3144" y="532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1" name="Line 573"/>
                <p:cNvSpPr>
                  <a:spLocks noChangeShapeType="1"/>
                </p:cNvSpPr>
                <p:nvPr/>
              </p:nvSpPr>
              <p:spPr bwMode="auto">
                <a:xfrm>
                  <a:off x="3155" y="544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2" name="Line 574"/>
                <p:cNvSpPr>
                  <a:spLocks noChangeShapeType="1"/>
                </p:cNvSpPr>
                <p:nvPr/>
              </p:nvSpPr>
              <p:spPr bwMode="auto">
                <a:xfrm>
                  <a:off x="3166" y="550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3" name="Line 575"/>
                <p:cNvSpPr>
                  <a:spLocks noChangeShapeType="1"/>
                </p:cNvSpPr>
                <p:nvPr/>
              </p:nvSpPr>
              <p:spPr bwMode="auto">
                <a:xfrm>
                  <a:off x="3166" y="562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4" name="Line 576"/>
                <p:cNvSpPr>
                  <a:spLocks noChangeShapeType="1"/>
                </p:cNvSpPr>
                <p:nvPr/>
              </p:nvSpPr>
              <p:spPr bwMode="auto">
                <a:xfrm>
                  <a:off x="3177" y="57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5" name="Line 577"/>
                <p:cNvSpPr>
                  <a:spLocks noChangeShapeType="1"/>
                </p:cNvSpPr>
                <p:nvPr/>
              </p:nvSpPr>
              <p:spPr bwMode="auto">
                <a:xfrm>
                  <a:off x="3187" y="58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6" name="Line 578"/>
                <p:cNvSpPr>
                  <a:spLocks noChangeShapeType="1"/>
                </p:cNvSpPr>
                <p:nvPr/>
              </p:nvSpPr>
              <p:spPr bwMode="auto">
                <a:xfrm>
                  <a:off x="3198" y="592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7" name="Line 579"/>
                <p:cNvSpPr>
                  <a:spLocks noChangeShapeType="1"/>
                </p:cNvSpPr>
                <p:nvPr/>
              </p:nvSpPr>
              <p:spPr bwMode="auto">
                <a:xfrm>
                  <a:off x="3208" y="604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8" name="Line 580"/>
                <p:cNvSpPr>
                  <a:spLocks noChangeShapeType="1"/>
                </p:cNvSpPr>
                <p:nvPr/>
              </p:nvSpPr>
              <p:spPr bwMode="auto">
                <a:xfrm>
                  <a:off x="3219" y="616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89" name="Line 581"/>
                <p:cNvSpPr>
                  <a:spLocks noChangeShapeType="1"/>
                </p:cNvSpPr>
                <p:nvPr/>
              </p:nvSpPr>
              <p:spPr bwMode="auto">
                <a:xfrm>
                  <a:off x="3229" y="628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0" name="Line 582"/>
                <p:cNvSpPr>
                  <a:spLocks noChangeShapeType="1"/>
                </p:cNvSpPr>
                <p:nvPr/>
              </p:nvSpPr>
              <p:spPr bwMode="auto">
                <a:xfrm>
                  <a:off x="3230" y="640"/>
                  <a:ext cx="10" cy="1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1" name="Line 583"/>
                <p:cNvSpPr>
                  <a:spLocks noChangeShapeType="1"/>
                </p:cNvSpPr>
                <p:nvPr/>
              </p:nvSpPr>
              <p:spPr bwMode="auto">
                <a:xfrm>
                  <a:off x="3240" y="652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2" name="Line 584"/>
                <p:cNvSpPr>
                  <a:spLocks noChangeShapeType="1"/>
                </p:cNvSpPr>
                <p:nvPr/>
              </p:nvSpPr>
              <p:spPr bwMode="auto">
                <a:xfrm>
                  <a:off x="3251" y="664"/>
                  <a:ext cx="10" cy="1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3" name="Line 585"/>
                <p:cNvSpPr>
                  <a:spLocks noChangeShapeType="1"/>
                </p:cNvSpPr>
                <p:nvPr/>
              </p:nvSpPr>
              <p:spPr bwMode="auto">
                <a:xfrm>
                  <a:off x="3261" y="675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4" name="Line 586"/>
                <p:cNvSpPr>
                  <a:spLocks noChangeShapeType="1"/>
                </p:cNvSpPr>
                <p:nvPr/>
              </p:nvSpPr>
              <p:spPr bwMode="auto">
                <a:xfrm>
                  <a:off x="3272" y="68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5" name="Line 587"/>
                <p:cNvSpPr>
                  <a:spLocks noChangeShapeType="1"/>
                </p:cNvSpPr>
                <p:nvPr/>
              </p:nvSpPr>
              <p:spPr bwMode="auto">
                <a:xfrm>
                  <a:off x="3283" y="699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6" name="Line 588"/>
                <p:cNvSpPr>
                  <a:spLocks noChangeShapeType="1"/>
                </p:cNvSpPr>
                <p:nvPr/>
              </p:nvSpPr>
              <p:spPr bwMode="auto">
                <a:xfrm>
                  <a:off x="3293" y="711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7" name="Line 589"/>
                <p:cNvSpPr>
                  <a:spLocks noChangeShapeType="1"/>
                </p:cNvSpPr>
                <p:nvPr/>
              </p:nvSpPr>
              <p:spPr bwMode="auto">
                <a:xfrm>
                  <a:off x="3293" y="723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8" name="Line 590"/>
                <p:cNvSpPr>
                  <a:spLocks noChangeShapeType="1"/>
                </p:cNvSpPr>
                <p:nvPr/>
              </p:nvSpPr>
              <p:spPr bwMode="auto">
                <a:xfrm>
                  <a:off x="3304" y="735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99" name="Line 591"/>
                <p:cNvSpPr>
                  <a:spLocks noChangeShapeType="1"/>
                </p:cNvSpPr>
                <p:nvPr/>
              </p:nvSpPr>
              <p:spPr bwMode="auto">
                <a:xfrm>
                  <a:off x="3314" y="74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0" name="Line 592"/>
                <p:cNvSpPr>
                  <a:spLocks noChangeShapeType="1"/>
                </p:cNvSpPr>
                <p:nvPr/>
              </p:nvSpPr>
              <p:spPr bwMode="auto">
                <a:xfrm>
                  <a:off x="3325" y="759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1" name="Line 593"/>
                <p:cNvSpPr>
                  <a:spLocks noChangeShapeType="1"/>
                </p:cNvSpPr>
                <p:nvPr/>
              </p:nvSpPr>
              <p:spPr bwMode="auto">
                <a:xfrm>
                  <a:off x="3336" y="771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2" name="Line 594"/>
                <p:cNvSpPr>
                  <a:spLocks noChangeShapeType="1"/>
                </p:cNvSpPr>
                <p:nvPr/>
              </p:nvSpPr>
              <p:spPr bwMode="auto">
                <a:xfrm>
                  <a:off x="3346" y="783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3" name="Line 595"/>
                <p:cNvSpPr>
                  <a:spLocks noChangeShapeType="1"/>
                </p:cNvSpPr>
                <p:nvPr/>
              </p:nvSpPr>
              <p:spPr bwMode="auto">
                <a:xfrm>
                  <a:off x="3346" y="795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4" name="Line 596"/>
                <p:cNvSpPr>
                  <a:spLocks noChangeShapeType="1"/>
                </p:cNvSpPr>
                <p:nvPr/>
              </p:nvSpPr>
              <p:spPr bwMode="auto">
                <a:xfrm>
                  <a:off x="3357" y="80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5" name="Line 597"/>
                <p:cNvSpPr>
                  <a:spLocks noChangeShapeType="1"/>
                </p:cNvSpPr>
                <p:nvPr/>
              </p:nvSpPr>
              <p:spPr bwMode="auto">
                <a:xfrm>
                  <a:off x="3368" y="819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6" name="Line 598"/>
                <p:cNvSpPr>
                  <a:spLocks noChangeShapeType="1"/>
                </p:cNvSpPr>
                <p:nvPr/>
              </p:nvSpPr>
              <p:spPr bwMode="auto">
                <a:xfrm>
                  <a:off x="3378" y="831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7" name="Line 599"/>
                <p:cNvSpPr>
                  <a:spLocks noChangeShapeType="1"/>
                </p:cNvSpPr>
                <p:nvPr/>
              </p:nvSpPr>
              <p:spPr bwMode="auto">
                <a:xfrm>
                  <a:off x="3389" y="843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8" name="Line 600"/>
                <p:cNvSpPr>
                  <a:spLocks noChangeShapeType="1"/>
                </p:cNvSpPr>
                <p:nvPr/>
              </p:nvSpPr>
              <p:spPr bwMode="auto">
                <a:xfrm>
                  <a:off x="3400" y="855"/>
                  <a:ext cx="10" cy="1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09" name="Line 601"/>
                <p:cNvSpPr>
                  <a:spLocks noChangeShapeType="1"/>
                </p:cNvSpPr>
                <p:nvPr/>
              </p:nvSpPr>
              <p:spPr bwMode="auto">
                <a:xfrm>
                  <a:off x="3410" y="867"/>
                  <a:ext cx="1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0" name="Line 602"/>
                <p:cNvSpPr>
                  <a:spLocks noChangeShapeType="1"/>
                </p:cNvSpPr>
                <p:nvPr/>
              </p:nvSpPr>
              <p:spPr bwMode="auto">
                <a:xfrm>
                  <a:off x="3410" y="878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1" name="Line 603"/>
                <p:cNvSpPr>
                  <a:spLocks noChangeShapeType="1"/>
                </p:cNvSpPr>
                <p:nvPr/>
              </p:nvSpPr>
              <p:spPr bwMode="auto">
                <a:xfrm>
                  <a:off x="3421" y="890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2" name="Line 604"/>
                <p:cNvSpPr>
                  <a:spLocks noChangeShapeType="1"/>
                </p:cNvSpPr>
                <p:nvPr/>
              </p:nvSpPr>
              <p:spPr bwMode="auto">
                <a:xfrm>
                  <a:off x="3431" y="902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3" name="Line 605"/>
                <p:cNvSpPr>
                  <a:spLocks noChangeShapeType="1"/>
                </p:cNvSpPr>
                <p:nvPr/>
              </p:nvSpPr>
              <p:spPr bwMode="auto">
                <a:xfrm>
                  <a:off x="3442" y="914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4" name="Line 606"/>
                <p:cNvSpPr>
                  <a:spLocks noChangeShapeType="1"/>
                </p:cNvSpPr>
                <p:nvPr/>
              </p:nvSpPr>
              <p:spPr bwMode="auto">
                <a:xfrm>
                  <a:off x="3453" y="926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5" name="Line 607"/>
                <p:cNvSpPr>
                  <a:spLocks noChangeShapeType="1"/>
                </p:cNvSpPr>
                <p:nvPr/>
              </p:nvSpPr>
              <p:spPr bwMode="auto">
                <a:xfrm>
                  <a:off x="3463" y="938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6" name="Line 608"/>
                <p:cNvSpPr>
                  <a:spLocks noChangeShapeType="1"/>
                </p:cNvSpPr>
                <p:nvPr/>
              </p:nvSpPr>
              <p:spPr bwMode="auto">
                <a:xfrm>
                  <a:off x="3463" y="95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7" name="Line 609"/>
                <p:cNvSpPr>
                  <a:spLocks noChangeShapeType="1"/>
                </p:cNvSpPr>
                <p:nvPr/>
              </p:nvSpPr>
              <p:spPr bwMode="auto">
                <a:xfrm>
                  <a:off x="3474" y="962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8" name="Line 610"/>
                <p:cNvSpPr>
                  <a:spLocks noChangeShapeType="1"/>
                </p:cNvSpPr>
                <p:nvPr/>
              </p:nvSpPr>
              <p:spPr bwMode="auto">
                <a:xfrm>
                  <a:off x="3485" y="968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19" name="Line 611"/>
                <p:cNvSpPr>
                  <a:spLocks noChangeShapeType="1"/>
                </p:cNvSpPr>
                <p:nvPr/>
              </p:nvSpPr>
              <p:spPr bwMode="auto">
                <a:xfrm>
                  <a:off x="3495" y="98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0" name="Line 612"/>
                <p:cNvSpPr>
                  <a:spLocks noChangeShapeType="1"/>
                </p:cNvSpPr>
                <p:nvPr/>
              </p:nvSpPr>
              <p:spPr bwMode="auto">
                <a:xfrm>
                  <a:off x="3506" y="992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1" name="Line 613"/>
                <p:cNvSpPr>
                  <a:spLocks noChangeShapeType="1"/>
                </p:cNvSpPr>
                <p:nvPr/>
              </p:nvSpPr>
              <p:spPr bwMode="auto">
                <a:xfrm>
                  <a:off x="3517" y="998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2" name="Line 614"/>
                <p:cNvSpPr>
                  <a:spLocks noChangeShapeType="1"/>
                </p:cNvSpPr>
                <p:nvPr/>
              </p:nvSpPr>
              <p:spPr bwMode="auto">
                <a:xfrm>
                  <a:off x="3527" y="1010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3" name="Line 615"/>
                <p:cNvSpPr>
                  <a:spLocks noChangeShapeType="1"/>
                </p:cNvSpPr>
                <p:nvPr/>
              </p:nvSpPr>
              <p:spPr bwMode="auto">
                <a:xfrm>
                  <a:off x="3528" y="1016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4" name="Line 616"/>
                <p:cNvSpPr>
                  <a:spLocks noChangeShapeType="1"/>
                </p:cNvSpPr>
                <p:nvPr/>
              </p:nvSpPr>
              <p:spPr bwMode="auto">
                <a:xfrm>
                  <a:off x="3538" y="1022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5" name="Line 617"/>
                <p:cNvSpPr>
                  <a:spLocks noChangeShapeType="1"/>
                </p:cNvSpPr>
                <p:nvPr/>
              </p:nvSpPr>
              <p:spPr bwMode="auto">
                <a:xfrm>
                  <a:off x="3549" y="1028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6" name="Line 618"/>
                <p:cNvSpPr>
                  <a:spLocks noChangeShapeType="1"/>
                </p:cNvSpPr>
                <p:nvPr/>
              </p:nvSpPr>
              <p:spPr bwMode="auto">
                <a:xfrm>
                  <a:off x="3559" y="1034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7" name="Line 619"/>
                <p:cNvSpPr>
                  <a:spLocks noChangeShapeType="1"/>
                </p:cNvSpPr>
                <p:nvPr/>
              </p:nvSpPr>
              <p:spPr bwMode="auto">
                <a:xfrm>
                  <a:off x="3570" y="1034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8" name="Line 620"/>
                <p:cNvSpPr>
                  <a:spLocks noChangeShapeType="1"/>
                </p:cNvSpPr>
                <p:nvPr/>
              </p:nvSpPr>
              <p:spPr bwMode="auto">
                <a:xfrm>
                  <a:off x="3580" y="1034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29" name="Line 621"/>
                <p:cNvSpPr>
                  <a:spLocks noChangeShapeType="1"/>
                </p:cNvSpPr>
                <p:nvPr/>
              </p:nvSpPr>
              <p:spPr bwMode="auto">
                <a:xfrm>
                  <a:off x="3591" y="1034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0" name="Line 622"/>
                <p:cNvSpPr>
                  <a:spLocks noChangeShapeType="1"/>
                </p:cNvSpPr>
                <p:nvPr/>
              </p:nvSpPr>
              <p:spPr bwMode="auto">
                <a:xfrm>
                  <a:off x="3591" y="1034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1" name="Line 623"/>
                <p:cNvSpPr>
                  <a:spLocks noChangeShapeType="1"/>
                </p:cNvSpPr>
                <p:nvPr/>
              </p:nvSpPr>
              <p:spPr bwMode="auto">
                <a:xfrm flipV="1">
                  <a:off x="3602" y="102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2" name="Line 624"/>
                <p:cNvSpPr>
                  <a:spLocks noChangeShapeType="1"/>
                </p:cNvSpPr>
                <p:nvPr/>
              </p:nvSpPr>
              <p:spPr bwMode="auto">
                <a:xfrm flipV="1">
                  <a:off x="3613" y="1023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3" name="Line 625"/>
                <p:cNvSpPr>
                  <a:spLocks noChangeShapeType="1"/>
                </p:cNvSpPr>
                <p:nvPr/>
              </p:nvSpPr>
              <p:spPr bwMode="auto">
                <a:xfrm flipV="1">
                  <a:off x="3623" y="1016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4" name="Line 626"/>
                <p:cNvSpPr>
                  <a:spLocks noChangeShapeType="1"/>
                </p:cNvSpPr>
                <p:nvPr/>
              </p:nvSpPr>
              <p:spPr bwMode="auto">
                <a:xfrm flipV="1">
                  <a:off x="3634" y="1011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5" name="Line 627"/>
                <p:cNvSpPr>
                  <a:spLocks noChangeShapeType="1"/>
                </p:cNvSpPr>
                <p:nvPr/>
              </p:nvSpPr>
              <p:spPr bwMode="auto">
                <a:xfrm flipV="1">
                  <a:off x="3644" y="1004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6" name="Line 628"/>
                <p:cNvSpPr>
                  <a:spLocks noChangeShapeType="1"/>
                </p:cNvSpPr>
                <p:nvPr/>
              </p:nvSpPr>
              <p:spPr bwMode="auto">
                <a:xfrm flipV="1">
                  <a:off x="3645" y="99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7" name="Line 629"/>
                <p:cNvSpPr>
                  <a:spLocks noChangeShapeType="1"/>
                </p:cNvSpPr>
                <p:nvPr/>
              </p:nvSpPr>
              <p:spPr bwMode="auto">
                <a:xfrm flipV="1">
                  <a:off x="3655" y="987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8" name="Line 630"/>
                <p:cNvSpPr>
                  <a:spLocks noChangeShapeType="1"/>
                </p:cNvSpPr>
                <p:nvPr/>
              </p:nvSpPr>
              <p:spPr bwMode="auto">
                <a:xfrm flipV="1">
                  <a:off x="3666" y="981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39" name="Line 631"/>
                <p:cNvSpPr>
                  <a:spLocks noChangeShapeType="1"/>
                </p:cNvSpPr>
                <p:nvPr/>
              </p:nvSpPr>
              <p:spPr bwMode="auto">
                <a:xfrm flipV="1">
                  <a:off x="3676" y="968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40" name="Line 632"/>
                <p:cNvSpPr>
                  <a:spLocks noChangeShapeType="1"/>
                </p:cNvSpPr>
                <p:nvPr/>
              </p:nvSpPr>
              <p:spPr bwMode="auto">
                <a:xfrm flipV="1">
                  <a:off x="3687" y="963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41" name="Line 633"/>
                <p:cNvSpPr>
                  <a:spLocks noChangeShapeType="1"/>
                </p:cNvSpPr>
                <p:nvPr/>
              </p:nvSpPr>
              <p:spPr bwMode="auto">
                <a:xfrm flipV="1">
                  <a:off x="3697" y="95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42" name="Line 634"/>
                <p:cNvSpPr>
                  <a:spLocks noChangeShapeType="1"/>
                </p:cNvSpPr>
                <p:nvPr/>
              </p:nvSpPr>
              <p:spPr bwMode="auto">
                <a:xfrm flipV="1">
                  <a:off x="3708" y="938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43" name="Line 635"/>
                <p:cNvSpPr>
                  <a:spLocks noChangeShapeType="1"/>
                </p:cNvSpPr>
                <p:nvPr/>
              </p:nvSpPr>
              <p:spPr bwMode="auto">
                <a:xfrm flipV="1">
                  <a:off x="3708" y="932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44" name="Line 636"/>
                <p:cNvSpPr>
                  <a:spLocks noChangeShapeType="1"/>
                </p:cNvSpPr>
                <p:nvPr/>
              </p:nvSpPr>
              <p:spPr bwMode="auto">
                <a:xfrm flipV="1">
                  <a:off x="3719" y="921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645" name="Line 637"/>
                <p:cNvSpPr>
                  <a:spLocks noChangeShapeType="1"/>
                </p:cNvSpPr>
                <p:nvPr/>
              </p:nvSpPr>
              <p:spPr bwMode="auto">
                <a:xfrm flipV="1">
                  <a:off x="3729" y="908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1646" name="Line 638"/>
              <p:cNvSpPr>
                <a:spLocks noChangeShapeType="1"/>
              </p:cNvSpPr>
              <p:nvPr/>
            </p:nvSpPr>
            <p:spPr bwMode="auto">
              <a:xfrm flipV="1">
                <a:off x="3740" y="897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47" name="Line 639"/>
              <p:cNvSpPr>
                <a:spLocks noChangeShapeType="1"/>
              </p:cNvSpPr>
              <p:nvPr/>
            </p:nvSpPr>
            <p:spPr bwMode="auto">
              <a:xfrm flipV="1">
                <a:off x="3751" y="886"/>
                <a:ext cx="10" cy="1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48" name="Line 640"/>
              <p:cNvSpPr>
                <a:spLocks noChangeShapeType="1"/>
              </p:cNvSpPr>
              <p:nvPr/>
            </p:nvSpPr>
            <p:spPr bwMode="auto">
              <a:xfrm flipV="1">
                <a:off x="3761" y="873"/>
                <a:ext cx="1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49" name="Line 641"/>
              <p:cNvSpPr>
                <a:spLocks noChangeShapeType="1"/>
              </p:cNvSpPr>
              <p:nvPr/>
            </p:nvSpPr>
            <p:spPr bwMode="auto">
              <a:xfrm flipV="1">
                <a:off x="3761" y="861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0" name="Line 642"/>
              <p:cNvSpPr>
                <a:spLocks noChangeShapeType="1"/>
              </p:cNvSpPr>
              <p:nvPr/>
            </p:nvSpPr>
            <p:spPr bwMode="auto">
              <a:xfrm flipV="1">
                <a:off x="3772" y="850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1" name="Line 643"/>
              <p:cNvSpPr>
                <a:spLocks noChangeShapeType="1"/>
              </p:cNvSpPr>
              <p:nvPr/>
            </p:nvSpPr>
            <p:spPr bwMode="auto">
              <a:xfrm flipV="1">
                <a:off x="3782" y="837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2" name="Line 644"/>
              <p:cNvSpPr>
                <a:spLocks noChangeShapeType="1"/>
              </p:cNvSpPr>
              <p:nvPr/>
            </p:nvSpPr>
            <p:spPr bwMode="auto">
              <a:xfrm flipV="1">
                <a:off x="3793" y="825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3" name="Line 645"/>
              <p:cNvSpPr>
                <a:spLocks noChangeShapeType="1"/>
              </p:cNvSpPr>
              <p:nvPr/>
            </p:nvSpPr>
            <p:spPr bwMode="auto">
              <a:xfrm flipV="1">
                <a:off x="3804" y="814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4" name="Line 646"/>
              <p:cNvSpPr>
                <a:spLocks noChangeShapeType="1"/>
              </p:cNvSpPr>
              <p:nvPr/>
            </p:nvSpPr>
            <p:spPr bwMode="auto">
              <a:xfrm flipV="1">
                <a:off x="3814" y="801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5" name="Line 647"/>
              <p:cNvSpPr>
                <a:spLocks noChangeShapeType="1"/>
              </p:cNvSpPr>
              <p:nvPr/>
            </p:nvSpPr>
            <p:spPr bwMode="auto">
              <a:xfrm flipV="1">
                <a:off x="3825" y="789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6" name="Line 648"/>
              <p:cNvSpPr>
                <a:spLocks noChangeShapeType="1"/>
              </p:cNvSpPr>
              <p:nvPr/>
            </p:nvSpPr>
            <p:spPr bwMode="auto">
              <a:xfrm flipV="1">
                <a:off x="3825" y="777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7" name="Line 649"/>
              <p:cNvSpPr>
                <a:spLocks noChangeShapeType="1"/>
              </p:cNvSpPr>
              <p:nvPr/>
            </p:nvSpPr>
            <p:spPr bwMode="auto">
              <a:xfrm flipV="1">
                <a:off x="3836" y="766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8" name="Line 650"/>
              <p:cNvSpPr>
                <a:spLocks noChangeShapeType="1"/>
              </p:cNvSpPr>
              <p:nvPr/>
            </p:nvSpPr>
            <p:spPr bwMode="auto">
              <a:xfrm flipV="1">
                <a:off x="3846" y="753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59" name="Line 651"/>
              <p:cNvSpPr>
                <a:spLocks noChangeShapeType="1"/>
              </p:cNvSpPr>
              <p:nvPr/>
            </p:nvSpPr>
            <p:spPr bwMode="auto">
              <a:xfrm flipV="1">
                <a:off x="3857" y="742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0" name="Line 652"/>
              <p:cNvSpPr>
                <a:spLocks noChangeShapeType="1"/>
              </p:cNvSpPr>
              <p:nvPr/>
            </p:nvSpPr>
            <p:spPr bwMode="auto">
              <a:xfrm flipV="1">
                <a:off x="3867" y="729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1" name="Line 653"/>
              <p:cNvSpPr>
                <a:spLocks noChangeShapeType="1"/>
              </p:cNvSpPr>
              <p:nvPr/>
            </p:nvSpPr>
            <p:spPr bwMode="auto">
              <a:xfrm flipV="1">
                <a:off x="3878" y="717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2" name="Line 654"/>
              <p:cNvSpPr>
                <a:spLocks noChangeShapeType="1"/>
              </p:cNvSpPr>
              <p:nvPr/>
            </p:nvSpPr>
            <p:spPr bwMode="auto">
              <a:xfrm flipV="1">
                <a:off x="3889" y="705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3" name="Line 655"/>
              <p:cNvSpPr>
                <a:spLocks noChangeShapeType="1"/>
              </p:cNvSpPr>
              <p:nvPr/>
            </p:nvSpPr>
            <p:spPr bwMode="auto">
              <a:xfrm flipV="1">
                <a:off x="3889" y="694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4" name="Line 656"/>
              <p:cNvSpPr>
                <a:spLocks noChangeShapeType="1"/>
              </p:cNvSpPr>
              <p:nvPr/>
            </p:nvSpPr>
            <p:spPr bwMode="auto">
              <a:xfrm flipV="1">
                <a:off x="3899" y="681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5" name="Line 657"/>
              <p:cNvSpPr>
                <a:spLocks noChangeShapeType="1"/>
              </p:cNvSpPr>
              <p:nvPr/>
            </p:nvSpPr>
            <p:spPr bwMode="auto">
              <a:xfrm flipV="1">
                <a:off x="3910" y="669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6" name="Line 658"/>
              <p:cNvSpPr>
                <a:spLocks noChangeShapeType="1"/>
              </p:cNvSpPr>
              <p:nvPr/>
            </p:nvSpPr>
            <p:spPr bwMode="auto">
              <a:xfrm flipV="1">
                <a:off x="3921" y="659"/>
                <a:ext cx="10" cy="1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7" name="Line 659"/>
              <p:cNvSpPr>
                <a:spLocks noChangeShapeType="1"/>
              </p:cNvSpPr>
              <p:nvPr/>
            </p:nvSpPr>
            <p:spPr bwMode="auto">
              <a:xfrm flipV="1">
                <a:off x="3931" y="646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8" name="Line 660"/>
              <p:cNvSpPr>
                <a:spLocks noChangeShapeType="1"/>
              </p:cNvSpPr>
              <p:nvPr/>
            </p:nvSpPr>
            <p:spPr bwMode="auto">
              <a:xfrm flipV="1">
                <a:off x="3942" y="634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69" name="Line 661"/>
              <p:cNvSpPr>
                <a:spLocks noChangeShapeType="1"/>
              </p:cNvSpPr>
              <p:nvPr/>
            </p:nvSpPr>
            <p:spPr bwMode="auto">
              <a:xfrm flipV="1">
                <a:off x="3942" y="622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0" name="Line 662"/>
              <p:cNvSpPr>
                <a:spLocks noChangeShapeType="1"/>
              </p:cNvSpPr>
              <p:nvPr/>
            </p:nvSpPr>
            <p:spPr bwMode="auto">
              <a:xfrm flipV="1">
                <a:off x="3953" y="61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1" name="Line 663"/>
              <p:cNvSpPr>
                <a:spLocks noChangeShapeType="1"/>
              </p:cNvSpPr>
              <p:nvPr/>
            </p:nvSpPr>
            <p:spPr bwMode="auto">
              <a:xfrm flipV="1">
                <a:off x="3963" y="60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2" name="Line 664"/>
              <p:cNvSpPr>
                <a:spLocks noChangeShapeType="1"/>
              </p:cNvSpPr>
              <p:nvPr/>
            </p:nvSpPr>
            <p:spPr bwMode="auto">
              <a:xfrm flipV="1">
                <a:off x="3974" y="593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3" name="Line 665"/>
              <p:cNvSpPr>
                <a:spLocks noChangeShapeType="1"/>
              </p:cNvSpPr>
              <p:nvPr/>
            </p:nvSpPr>
            <p:spPr bwMode="auto">
              <a:xfrm flipV="1">
                <a:off x="3985" y="58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4" name="Line 666"/>
              <p:cNvSpPr>
                <a:spLocks noChangeShapeType="1"/>
              </p:cNvSpPr>
              <p:nvPr/>
            </p:nvSpPr>
            <p:spPr bwMode="auto">
              <a:xfrm flipV="1">
                <a:off x="3995" y="57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5" name="Line 667"/>
              <p:cNvSpPr>
                <a:spLocks noChangeShapeType="1"/>
              </p:cNvSpPr>
              <p:nvPr/>
            </p:nvSpPr>
            <p:spPr bwMode="auto">
              <a:xfrm flipV="1">
                <a:off x="4006" y="562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6" name="Line 668"/>
              <p:cNvSpPr>
                <a:spLocks noChangeShapeType="1"/>
              </p:cNvSpPr>
              <p:nvPr/>
            </p:nvSpPr>
            <p:spPr bwMode="auto">
              <a:xfrm flipV="1">
                <a:off x="4006" y="55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7" name="Line 669"/>
              <p:cNvSpPr>
                <a:spLocks noChangeShapeType="1"/>
              </p:cNvSpPr>
              <p:nvPr/>
            </p:nvSpPr>
            <p:spPr bwMode="auto">
              <a:xfrm flipV="1">
                <a:off x="4016" y="54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8" name="Line 670"/>
              <p:cNvSpPr>
                <a:spLocks noChangeShapeType="1"/>
              </p:cNvSpPr>
              <p:nvPr/>
            </p:nvSpPr>
            <p:spPr bwMode="auto">
              <a:xfrm flipV="1">
                <a:off x="4027" y="538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79" name="Line 671"/>
              <p:cNvSpPr>
                <a:spLocks noChangeShapeType="1"/>
              </p:cNvSpPr>
              <p:nvPr/>
            </p:nvSpPr>
            <p:spPr bwMode="auto">
              <a:xfrm flipV="1">
                <a:off x="4038" y="527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0" name="Line 672"/>
              <p:cNvSpPr>
                <a:spLocks noChangeShapeType="1"/>
              </p:cNvSpPr>
              <p:nvPr/>
            </p:nvSpPr>
            <p:spPr bwMode="auto">
              <a:xfrm flipV="1">
                <a:off x="4049" y="52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1" name="Line 673"/>
              <p:cNvSpPr>
                <a:spLocks noChangeShapeType="1"/>
              </p:cNvSpPr>
              <p:nvPr/>
            </p:nvSpPr>
            <p:spPr bwMode="auto">
              <a:xfrm flipV="1">
                <a:off x="4059" y="514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2" name="Line 674"/>
              <p:cNvSpPr>
                <a:spLocks noChangeShapeType="1"/>
              </p:cNvSpPr>
              <p:nvPr/>
            </p:nvSpPr>
            <p:spPr bwMode="auto">
              <a:xfrm flipV="1">
                <a:off x="4070" y="502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3" name="Line 675"/>
              <p:cNvSpPr>
                <a:spLocks noChangeShapeType="1"/>
              </p:cNvSpPr>
              <p:nvPr/>
            </p:nvSpPr>
            <p:spPr bwMode="auto">
              <a:xfrm flipV="1">
                <a:off x="4070" y="49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4" name="Line 676"/>
              <p:cNvSpPr>
                <a:spLocks noChangeShapeType="1"/>
              </p:cNvSpPr>
              <p:nvPr/>
            </p:nvSpPr>
            <p:spPr bwMode="auto">
              <a:xfrm flipV="1">
                <a:off x="4081" y="49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5" name="Line 677"/>
              <p:cNvSpPr>
                <a:spLocks noChangeShapeType="1"/>
              </p:cNvSpPr>
              <p:nvPr/>
            </p:nvSpPr>
            <p:spPr bwMode="auto">
              <a:xfrm flipV="1">
                <a:off x="4091" y="479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6" name="Line 678"/>
              <p:cNvSpPr>
                <a:spLocks noChangeShapeType="1"/>
              </p:cNvSpPr>
              <p:nvPr/>
            </p:nvSpPr>
            <p:spPr bwMode="auto">
              <a:xfrm flipV="1">
                <a:off x="4102" y="473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7" name="Line 679"/>
              <p:cNvSpPr>
                <a:spLocks noChangeShapeType="1"/>
              </p:cNvSpPr>
              <p:nvPr/>
            </p:nvSpPr>
            <p:spPr bwMode="auto">
              <a:xfrm flipV="1">
                <a:off x="4112" y="466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8" name="Line 680"/>
              <p:cNvSpPr>
                <a:spLocks noChangeShapeType="1"/>
              </p:cNvSpPr>
              <p:nvPr/>
            </p:nvSpPr>
            <p:spPr bwMode="auto">
              <a:xfrm flipV="1">
                <a:off x="4123" y="460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89" name="Line 681"/>
              <p:cNvSpPr>
                <a:spLocks noChangeShapeType="1"/>
              </p:cNvSpPr>
              <p:nvPr/>
            </p:nvSpPr>
            <p:spPr bwMode="auto">
              <a:xfrm flipV="1">
                <a:off x="4123" y="450"/>
                <a:ext cx="10" cy="1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0" name="Line 682"/>
              <p:cNvSpPr>
                <a:spLocks noChangeShapeType="1"/>
              </p:cNvSpPr>
              <p:nvPr/>
            </p:nvSpPr>
            <p:spPr bwMode="auto">
              <a:xfrm flipV="1">
                <a:off x="4134" y="443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1" name="Line 683"/>
              <p:cNvSpPr>
                <a:spLocks noChangeShapeType="1"/>
              </p:cNvSpPr>
              <p:nvPr/>
            </p:nvSpPr>
            <p:spPr bwMode="auto">
              <a:xfrm flipV="1">
                <a:off x="4144" y="438"/>
                <a:ext cx="11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2" name="Line 684"/>
              <p:cNvSpPr>
                <a:spLocks noChangeShapeType="1"/>
              </p:cNvSpPr>
              <p:nvPr/>
            </p:nvSpPr>
            <p:spPr bwMode="auto">
              <a:xfrm flipV="1">
                <a:off x="4155" y="432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3" name="Line 685"/>
              <p:cNvSpPr>
                <a:spLocks noChangeShapeType="1"/>
              </p:cNvSpPr>
              <p:nvPr/>
            </p:nvSpPr>
            <p:spPr bwMode="auto">
              <a:xfrm flipV="1">
                <a:off x="4166" y="42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4" name="Line 686"/>
              <p:cNvSpPr>
                <a:spLocks noChangeShapeType="1"/>
              </p:cNvSpPr>
              <p:nvPr/>
            </p:nvSpPr>
            <p:spPr bwMode="auto">
              <a:xfrm flipV="1">
                <a:off x="4176" y="420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5" name="Line 687"/>
              <p:cNvSpPr>
                <a:spLocks noChangeShapeType="1"/>
              </p:cNvSpPr>
              <p:nvPr/>
            </p:nvSpPr>
            <p:spPr bwMode="auto">
              <a:xfrm flipV="1">
                <a:off x="4186" y="413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6" name="Line 688"/>
              <p:cNvSpPr>
                <a:spLocks noChangeShapeType="1"/>
              </p:cNvSpPr>
              <p:nvPr/>
            </p:nvSpPr>
            <p:spPr bwMode="auto">
              <a:xfrm flipV="1">
                <a:off x="4187" y="408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7" name="Line 689"/>
              <p:cNvSpPr>
                <a:spLocks noChangeShapeType="1"/>
              </p:cNvSpPr>
              <p:nvPr/>
            </p:nvSpPr>
            <p:spPr bwMode="auto">
              <a:xfrm>
                <a:off x="4197" y="407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8" name="Line 690"/>
              <p:cNvSpPr>
                <a:spLocks noChangeShapeType="1"/>
              </p:cNvSpPr>
              <p:nvPr/>
            </p:nvSpPr>
            <p:spPr bwMode="auto">
              <a:xfrm flipV="1">
                <a:off x="4208" y="402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99" name="Line 691"/>
              <p:cNvSpPr>
                <a:spLocks noChangeShapeType="1"/>
              </p:cNvSpPr>
              <p:nvPr/>
            </p:nvSpPr>
            <p:spPr bwMode="auto">
              <a:xfrm flipV="1">
                <a:off x="4219" y="39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0" name="Line 692"/>
              <p:cNvSpPr>
                <a:spLocks noChangeShapeType="1"/>
              </p:cNvSpPr>
              <p:nvPr/>
            </p:nvSpPr>
            <p:spPr bwMode="auto">
              <a:xfrm flipV="1">
                <a:off x="4229" y="389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1" name="Line 693"/>
              <p:cNvSpPr>
                <a:spLocks noChangeShapeType="1"/>
              </p:cNvSpPr>
              <p:nvPr/>
            </p:nvSpPr>
            <p:spPr bwMode="auto">
              <a:xfrm flipV="1">
                <a:off x="4240" y="383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2" name="Line 694"/>
              <p:cNvSpPr>
                <a:spLocks noChangeShapeType="1"/>
              </p:cNvSpPr>
              <p:nvPr/>
            </p:nvSpPr>
            <p:spPr bwMode="auto">
              <a:xfrm>
                <a:off x="4240" y="383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3" name="Line 695"/>
              <p:cNvSpPr>
                <a:spLocks noChangeShapeType="1"/>
              </p:cNvSpPr>
              <p:nvPr/>
            </p:nvSpPr>
            <p:spPr bwMode="auto">
              <a:xfrm flipV="1">
                <a:off x="4251" y="378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4" name="Line 696"/>
              <p:cNvSpPr>
                <a:spLocks noChangeShapeType="1"/>
              </p:cNvSpPr>
              <p:nvPr/>
            </p:nvSpPr>
            <p:spPr bwMode="auto">
              <a:xfrm flipV="1">
                <a:off x="4261" y="371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5" name="Line 697"/>
              <p:cNvSpPr>
                <a:spLocks noChangeShapeType="1"/>
              </p:cNvSpPr>
              <p:nvPr/>
            </p:nvSpPr>
            <p:spPr bwMode="auto">
              <a:xfrm>
                <a:off x="4272" y="371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6" name="Line 698"/>
              <p:cNvSpPr>
                <a:spLocks noChangeShapeType="1"/>
              </p:cNvSpPr>
              <p:nvPr/>
            </p:nvSpPr>
            <p:spPr bwMode="auto">
              <a:xfrm flipV="1">
                <a:off x="4283" y="36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7" name="Line 699"/>
              <p:cNvSpPr>
                <a:spLocks noChangeShapeType="1"/>
              </p:cNvSpPr>
              <p:nvPr/>
            </p:nvSpPr>
            <p:spPr bwMode="auto">
              <a:xfrm flipV="1">
                <a:off x="4293" y="360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8" name="Line 700"/>
              <p:cNvSpPr>
                <a:spLocks noChangeShapeType="1"/>
              </p:cNvSpPr>
              <p:nvPr/>
            </p:nvSpPr>
            <p:spPr bwMode="auto">
              <a:xfrm>
                <a:off x="4303" y="359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09" name="Line 701"/>
              <p:cNvSpPr>
                <a:spLocks noChangeShapeType="1"/>
              </p:cNvSpPr>
              <p:nvPr/>
            </p:nvSpPr>
            <p:spPr bwMode="auto">
              <a:xfrm flipV="1">
                <a:off x="4304" y="354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0" name="Line 702"/>
              <p:cNvSpPr>
                <a:spLocks noChangeShapeType="1"/>
              </p:cNvSpPr>
              <p:nvPr/>
            </p:nvSpPr>
            <p:spPr bwMode="auto">
              <a:xfrm>
                <a:off x="4314" y="353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1" name="Line 703"/>
              <p:cNvSpPr>
                <a:spLocks noChangeShapeType="1"/>
              </p:cNvSpPr>
              <p:nvPr/>
            </p:nvSpPr>
            <p:spPr bwMode="auto">
              <a:xfrm flipV="1">
                <a:off x="4325" y="348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2" name="Line 704"/>
              <p:cNvSpPr>
                <a:spLocks noChangeShapeType="1"/>
              </p:cNvSpPr>
              <p:nvPr/>
            </p:nvSpPr>
            <p:spPr bwMode="auto">
              <a:xfrm>
                <a:off x="4335" y="347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3" name="Line 705"/>
              <p:cNvSpPr>
                <a:spLocks noChangeShapeType="1"/>
              </p:cNvSpPr>
              <p:nvPr/>
            </p:nvSpPr>
            <p:spPr bwMode="auto">
              <a:xfrm flipV="1">
                <a:off x="4346" y="341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4" name="Line 706"/>
              <p:cNvSpPr>
                <a:spLocks noChangeShapeType="1"/>
              </p:cNvSpPr>
              <p:nvPr/>
            </p:nvSpPr>
            <p:spPr bwMode="auto">
              <a:xfrm>
                <a:off x="4357" y="341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5" name="Line 707"/>
              <p:cNvSpPr>
                <a:spLocks noChangeShapeType="1"/>
              </p:cNvSpPr>
              <p:nvPr/>
            </p:nvSpPr>
            <p:spPr bwMode="auto">
              <a:xfrm>
                <a:off x="4367" y="341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6" name="Line 708"/>
              <p:cNvSpPr>
                <a:spLocks noChangeShapeType="1"/>
              </p:cNvSpPr>
              <p:nvPr/>
            </p:nvSpPr>
            <p:spPr bwMode="auto">
              <a:xfrm flipV="1">
                <a:off x="4368" y="33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7" name="Line 709"/>
              <p:cNvSpPr>
                <a:spLocks noChangeShapeType="1"/>
              </p:cNvSpPr>
              <p:nvPr/>
            </p:nvSpPr>
            <p:spPr bwMode="auto">
              <a:xfrm>
                <a:off x="4378" y="335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8" name="Line 710"/>
              <p:cNvSpPr>
                <a:spLocks noChangeShapeType="1"/>
              </p:cNvSpPr>
              <p:nvPr/>
            </p:nvSpPr>
            <p:spPr bwMode="auto">
              <a:xfrm flipV="1">
                <a:off x="4389" y="330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19" name="Line 711"/>
              <p:cNvSpPr>
                <a:spLocks noChangeShapeType="1"/>
              </p:cNvSpPr>
              <p:nvPr/>
            </p:nvSpPr>
            <p:spPr bwMode="auto">
              <a:xfrm>
                <a:off x="4399" y="329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0" name="Line 712"/>
              <p:cNvSpPr>
                <a:spLocks noChangeShapeType="1"/>
              </p:cNvSpPr>
              <p:nvPr/>
            </p:nvSpPr>
            <p:spPr bwMode="auto">
              <a:xfrm>
                <a:off x="4410" y="329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1" name="Line 713"/>
              <p:cNvSpPr>
                <a:spLocks noChangeShapeType="1"/>
              </p:cNvSpPr>
              <p:nvPr/>
            </p:nvSpPr>
            <p:spPr bwMode="auto">
              <a:xfrm>
                <a:off x="4420" y="329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2" name="Line 714"/>
              <p:cNvSpPr>
                <a:spLocks noChangeShapeType="1"/>
              </p:cNvSpPr>
              <p:nvPr/>
            </p:nvSpPr>
            <p:spPr bwMode="auto">
              <a:xfrm>
                <a:off x="4420" y="329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3" name="Line 715"/>
              <p:cNvSpPr>
                <a:spLocks noChangeShapeType="1"/>
              </p:cNvSpPr>
              <p:nvPr/>
            </p:nvSpPr>
            <p:spPr bwMode="auto">
              <a:xfrm flipV="1">
                <a:off x="4431" y="323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4" name="Line 716"/>
              <p:cNvSpPr>
                <a:spLocks noChangeShapeType="1"/>
              </p:cNvSpPr>
              <p:nvPr/>
            </p:nvSpPr>
            <p:spPr bwMode="auto">
              <a:xfrm>
                <a:off x="4442" y="323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5" name="Line 717"/>
              <p:cNvSpPr>
                <a:spLocks noChangeShapeType="1"/>
              </p:cNvSpPr>
              <p:nvPr/>
            </p:nvSpPr>
            <p:spPr bwMode="auto">
              <a:xfrm>
                <a:off x="4452" y="323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6" name="Line 718"/>
              <p:cNvSpPr>
                <a:spLocks noChangeShapeType="1"/>
              </p:cNvSpPr>
              <p:nvPr/>
            </p:nvSpPr>
            <p:spPr bwMode="auto">
              <a:xfrm>
                <a:off x="4463" y="323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7" name="Line 719"/>
              <p:cNvSpPr>
                <a:spLocks noChangeShapeType="1"/>
              </p:cNvSpPr>
              <p:nvPr/>
            </p:nvSpPr>
            <p:spPr bwMode="auto">
              <a:xfrm>
                <a:off x="4474" y="323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8" name="Line 720"/>
              <p:cNvSpPr>
                <a:spLocks noChangeShapeType="1"/>
              </p:cNvSpPr>
              <p:nvPr/>
            </p:nvSpPr>
            <p:spPr bwMode="auto">
              <a:xfrm>
                <a:off x="4484" y="323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29" name="Line 721"/>
              <p:cNvSpPr>
                <a:spLocks noChangeShapeType="1"/>
              </p:cNvSpPr>
              <p:nvPr/>
            </p:nvSpPr>
            <p:spPr bwMode="auto">
              <a:xfrm>
                <a:off x="4485" y="323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0" name="Line 722"/>
              <p:cNvSpPr>
                <a:spLocks noChangeShapeType="1"/>
              </p:cNvSpPr>
              <p:nvPr/>
            </p:nvSpPr>
            <p:spPr bwMode="auto">
              <a:xfrm>
                <a:off x="4495" y="329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1" name="Line 723"/>
              <p:cNvSpPr>
                <a:spLocks noChangeShapeType="1"/>
              </p:cNvSpPr>
              <p:nvPr/>
            </p:nvSpPr>
            <p:spPr bwMode="auto">
              <a:xfrm>
                <a:off x="4505" y="329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2" name="Line 724"/>
              <p:cNvSpPr>
                <a:spLocks noChangeShapeType="1"/>
              </p:cNvSpPr>
              <p:nvPr/>
            </p:nvSpPr>
            <p:spPr bwMode="auto">
              <a:xfrm>
                <a:off x="4516" y="329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3" name="Line 725"/>
              <p:cNvSpPr>
                <a:spLocks noChangeShapeType="1"/>
              </p:cNvSpPr>
              <p:nvPr/>
            </p:nvSpPr>
            <p:spPr bwMode="auto">
              <a:xfrm>
                <a:off x="4527" y="335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4" name="Line 726"/>
              <p:cNvSpPr>
                <a:spLocks noChangeShapeType="1"/>
              </p:cNvSpPr>
              <p:nvPr/>
            </p:nvSpPr>
            <p:spPr bwMode="auto">
              <a:xfrm>
                <a:off x="4537" y="335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5" name="Line 727"/>
              <p:cNvSpPr>
                <a:spLocks noChangeShapeType="1"/>
              </p:cNvSpPr>
              <p:nvPr/>
            </p:nvSpPr>
            <p:spPr bwMode="auto">
              <a:xfrm>
                <a:off x="4548" y="335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6" name="Line 728"/>
              <p:cNvSpPr>
                <a:spLocks noChangeShapeType="1"/>
              </p:cNvSpPr>
              <p:nvPr/>
            </p:nvSpPr>
            <p:spPr bwMode="auto">
              <a:xfrm>
                <a:off x="4548" y="341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7" name="Line 729"/>
              <p:cNvSpPr>
                <a:spLocks noChangeShapeType="1"/>
              </p:cNvSpPr>
              <p:nvPr/>
            </p:nvSpPr>
            <p:spPr bwMode="auto">
              <a:xfrm>
                <a:off x="4559" y="34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8" name="Line 730"/>
              <p:cNvSpPr>
                <a:spLocks noChangeShapeType="1"/>
              </p:cNvSpPr>
              <p:nvPr/>
            </p:nvSpPr>
            <p:spPr bwMode="auto">
              <a:xfrm>
                <a:off x="4570" y="34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39" name="Line 731"/>
              <p:cNvSpPr>
                <a:spLocks noChangeShapeType="1"/>
              </p:cNvSpPr>
              <p:nvPr/>
            </p:nvSpPr>
            <p:spPr bwMode="auto">
              <a:xfrm>
                <a:off x="4580" y="353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0" name="Line 732"/>
              <p:cNvSpPr>
                <a:spLocks noChangeShapeType="1"/>
              </p:cNvSpPr>
              <p:nvPr/>
            </p:nvSpPr>
            <p:spPr bwMode="auto">
              <a:xfrm>
                <a:off x="4591" y="353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1" name="Line 733"/>
              <p:cNvSpPr>
                <a:spLocks noChangeShapeType="1"/>
              </p:cNvSpPr>
              <p:nvPr/>
            </p:nvSpPr>
            <p:spPr bwMode="auto">
              <a:xfrm>
                <a:off x="4601" y="359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2" name="Line 734"/>
              <p:cNvSpPr>
                <a:spLocks noChangeShapeType="1"/>
              </p:cNvSpPr>
              <p:nvPr/>
            </p:nvSpPr>
            <p:spPr bwMode="auto">
              <a:xfrm>
                <a:off x="4602" y="365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3" name="Line 735"/>
              <p:cNvSpPr>
                <a:spLocks noChangeShapeType="1"/>
              </p:cNvSpPr>
              <p:nvPr/>
            </p:nvSpPr>
            <p:spPr bwMode="auto">
              <a:xfrm>
                <a:off x="4612" y="37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4" name="Line 736"/>
              <p:cNvSpPr>
                <a:spLocks noChangeShapeType="1"/>
              </p:cNvSpPr>
              <p:nvPr/>
            </p:nvSpPr>
            <p:spPr bwMode="auto">
              <a:xfrm>
                <a:off x="4623" y="37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5" name="Line 737"/>
              <p:cNvSpPr>
                <a:spLocks noChangeShapeType="1"/>
              </p:cNvSpPr>
              <p:nvPr/>
            </p:nvSpPr>
            <p:spPr bwMode="auto">
              <a:xfrm>
                <a:off x="4633" y="383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6" name="Line 738"/>
              <p:cNvSpPr>
                <a:spLocks noChangeShapeType="1"/>
              </p:cNvSpPr>
              <p:nvPr/>
            </p:nvSpPr>
            <p:spPr bwMode="auto">
              <a:xfrm>
                <a:off x="4644" y="389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7" name="Line 739"/>
              <p:cNvSpPr>
                <a:spLocks noChangeShapeType="1"/>
              </p:cNvSpPr>
              <p:nvPr/>
            </p:nvSpPr>
            <p:spPr bwMode="auto">
              <a:xfrm>
                <a:off x="4655" y="395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8" name="Line 740"/>
              <p:cNvSpPr>
                <a:spLocks noChangeShapeType="1"/>
              </p:cNvSpPr>
              <p:nvPr/>
            </p:nvSpPr>
            <p:spPr bwMode="auto">
              <a:xfrm>
                <a:off x="4665" y="401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49" name="Line 741"/>
              <p:cNvSpPr>
                <a:spLocks noChangeShapeType="1"/>
              </p:cNvSpPr>
              <p:nvPr/>
            </p:nvSpPr>
            <p:spPr bwMode="auto">
              <a:xfrm>
                <a:off x="4665" y="407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0" name="Line 742"/>
              <p:cNvSpPr>
                <a:spLocks noChangeShapeType="1"/>
              </p:cNvSpPr>
              <p:nvPr/>
            </p:nvSpPr>
            <p:spPr bwMode="auto">
              <a:xfrm>
                <a:off x="4676" y="413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1" name="Line 743"/>
              <p:cNvSpPr>
                <a:spLocks noChangeShapeType="1"/>
              </p:cNvSpPr>
              <p:nvPr/>
            </p:nvSpPr>
            <p:spPr bwMode="auto">
              <a:xfrm>
                <a:off x="4687" y="419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2" name="Line 744"/>
              <p:cNvSpPr>
                <a:spLocks noChangeShapeType="1"/>
              </p:cNvSpPr>
              <p:nvPr/>
            </p:nvSpPr>
            <p:spPr bwMode="auto">
              <a:xfrm>
                <a:off x="4697" y="425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3" name="Line 745"/>
              <p:cNvSpPr>
                <a:spLocks noChangeShapeType="1"/>
              </p:cNvSpPr>
              <p:nvPr/>
            </p:nvSpPr>
            <p:spPr bwMode="auto">
              <a:xfrm>
                <a:off x="4708" y="43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4" name="Line 746"/>
              <p:cNvSpPr>
                <a:spLocks noChangeShapeType="1"/>
              </p:cNvSpPr>
              <p:nvPr/>
            </p:nvSpPr>
            <p:spPr bwMode="auto">
              <a:xfrm>
                <a:off x="4718" y="437"/>
                <a:ext cx="1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5" name="Line 747"/>
              <p:cNvSpPr>
                <a:spLocks noChangeShapeType="1"/>
              </p:cNvSpPr>
              <p:nvPr/>
            </p:nvSpPr>
            <p:spPr bwMode="auto">
              <a:xfrm>
                <a:off x="4718" y="448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6" name="Line 748"/>
              <p:cNvSpPr>
                <a:spLocks noChangeShapeType="1"/>
              </p:cNvSpPr>
              <p:nvPr/>
            </p:nvSpPr>
            <p:spPr bwMode="auto">
              <a:xfrm>
                <a:off x="4729" y="454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7" name="Line 749"/>
              <p:cNvSpPr>
                <a:spLocks noChangeShapeType="1"/>
              </p:cNvSpPr>
              <p:nvPr/>
            </p:nvSpPr>
            <p:spPr bwMode="auto">
              <a:xfrm>
                <a:off x="4739" y="460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8" name="Line 750"/>
              <p:cNvSpPr>
                <a:spLocks noChangeShapeType="1"/>
              </p:cNvSpPr>
              <p:nvPr/>
            </p:nvSpPr>
            <p:spPr bwMode="auto">
              <a:xfrm>
                <a:off x="4750" y="472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59" name="Line 751"/>
              <p:cNvSpPr>
                <a:spLocks noChangeShapeType="1"/>
              </p:cNvSpPr>
              <p:nvPr/>
            </p:nvSpPr>
            <p:spPr bwMode="auto">
              <a:xfrm>
                <a:off x="4761" y="478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0" name="Line 752"/>
              <p:cNvSpPr>
                <a:spLocks noChangeShapeType="1"/>
              </p:cNvSpPr>
              <p:nvPr/>
            </p:nvSpPr>
            <p:spPr bwMode="auto">
              <a:xfrm>
                <a:off x="4772" y="490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1" name="Line 753"/>
              <p:cNvSpPr>
                <a:spLocks noChangeShapeType="1"/>
              </p:cNvSpPr>
              <p:nvPr/>
            </p:nvSpPr>
            <p:spPr bwMode="auto">
              <a:xfrm>
                <a:off x="4782" y="496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2" name="Line 754"/>
              <p:cNvSpPr>
                <a:spLocks noChangeShapeType="1"/>
              </p:cNvSpPr>
              <p:nvPr/>
            </p:nvSpPr>
            <p:spPr bwMode="auto">
              <a:xfrm>
                <a:off x="4782" y="502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3" name="Line 755"/>
              <p:cNvSpPr>
                <a:spLocks noChangeShapeType="1"/>
              </p:cNvSpPr>
              <p:nvPr/>
            </p:nvSpPr>
            <p:spPr bwMode="auto">
              <a:xfrm>
                <a:off x="4793" y="514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4" name="Line 756"/>
              <p:cNvSpPr>
                <a:spLocks noChangeShapeType="1"/>
              </p:cNvSpPr>
              <p:nvPr/>
            </p:nvSpPr>
            <p:spPr bwMode="auto">
              <a:xfrm>
                <a:off x="4803" y="520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5" name="Line 757"/>
              <p:cNvSpPr>
                <a:spLocks noChangeShapeType="1"/>
              </p:cNvSpPr>
              <p:nvPr/>
            </p:nvSpPr>
            <p:spPr bwMode="auto">
              <a:xfrm>
                <a:off x="4814" y="532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6" name="Line 758"/>
              <p:cNvSpPr>
                <a:spLocks noChangeShapeType="1"/>
              </p:cNvSpPr>
              <p:nvPr/>
            </p:nvSpPr>
            <p:spPr bwMode="auto">
              <a:xfrm>
                <a:off x="4825" y="538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7" name="Line 759"/>
              <p:cNvSpPr>
                <a:spLocks noChangeShapeType="1"/>
              </p:cNvSpPr>
              <p:nvPr/>
            </p:nvSpPr>
            <p:spPr bwMode="auto">
              <a:xfrm>
                <a:off x="4835" y="550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8" name="Line 760"/>
              <p:cNvSpPr>
                <a:spLocks noChangeShapeType="1"/>
              </p:cNvSpPr>
              <p:nvPr/>
            </p:nvSpPr>
            <p:spPr bwMode="auto">
              <a:xfrm>
                <a:off x="4846" y="562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69" name="Line 761"/>
              <p:cNvSpPr>
                <a:spLocks noChangeShapeType="1"/>
              </p:cNvSpPr>
              <p:nvPr/>
            </p:nvSpPr>
            <p:spPr bwMode="auto">
              <a:xfrm>
                <a:off x="4846" y="568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0" name="Line 762"/>
              <p:cNvSpPr>
                <a:spLocks noChangeShapeType="1"/>
              </p:cNvSpPr>
              <p:nvPr/>
            </p:nvSpPr>
            <p:spPr bwMode="auto">
              <a:xfrm>
                <a:off x="4857" y="580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1" name="Line 763"/>
              <p:cNvSpPr>
                <a:spLocks noChangeShapeType="1"/>
              </p:cNvSpPr>
              <p:nvPr/>
            </p:nvSpPr>
            <p:spPr bwMode="auto">
              <a:xfrm>
                <a:off x="4867" y="586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2" name="Line 764"/>
              <p:cNvSpPr>
                <a:spLocks noChangeShapeType="1"/>
              </p:cNvSpPr>
              <p:nvPr/>
            </p:nvSpPr>
            <p:spPr bwMode="auto">
              <a:xfrm>
                <a:off x="4878" y="598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3" name="Line 765"/>
              <p:cNvSpPr>
                <a:spLocks noChangeShapeType="1"/>
              </p:cNvSpPr>
              <p:nvPr/>
            </p:nvSpPr>
            <p:spPr bwMode="auto">
              <a:xfrm>
                <a:off x="4889" y="610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4" name="Line 766"/>
              <p:cNvSpPr>
                <a:spLocks noChangeShapeType="1"/>
              </p:cNvSpPr>
              <p:nvPr/>
            </p:nvSpPr>
            <p:spPr bwMode="auto">
              <a:xfrm>
                <a:off x="4899" y="616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5" name="Line 767"/>
              <p:cNvSpPr>
                <a:spLocks noChangeShapeType="1"/>
              </p:cNvSpPr>
              <p:nvPr/>
            </p:nvSpPr>
            <p:spPr bwMode="auto">
              <a:xfrm>
                <a:off x="4899" y="628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6" name="Line 768"/>
              <p:cNvSpPr>
                <a:spLocks noChangeShapeType="1"/>
              </p:cNvSpPr>
              <p:nvPr/>
            </p:nvSpPr>
            <p:spPr bwMode="auto">
              <a:xfrm>
                <a:off x="4910" y="640"/>
                <a:ext cx="10" cy="1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7" name="Line 769"/>
              <p:cNvSpPr>
                <a:spLocks noChangeShapeType="1"/>
              </p:cNvSpPr>
              <p:nvPr/>
            </p:nvSpPr>
            <p:spPr bwMode="auto">
              <a:xfrm>
                <a:off x="4921" y="652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8" name="Line 770"/>
              <p:cNvSpPr>
                <a:spLocks noChangeShapeType="1"/>
              </p:cNvSpPr>
              <p:nvPr/>
            </p:nvSpPr>
            <p:spPr bwMode="auto">
              <a:xfrm>
                <a:off x="4931" y="658"/>
                <a:ext cx="10" cy="1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79" name="Line 771"/>
              <p:cNvSpPr>
                <a:spLocks noChangeShapeType="1"/>
              </p:cNvSpPr>
              <p:nvPr/>
            </p:nvSpPr>
            <p:spPr bwMode="auto">
              <a:xfrm>
                <a:off x="4941" y="669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80" name="Line 772"/>
              <p:cNvSpPr>
                <a:spLocks noChangeShapeType="1"/>
              </p:cNvSpPr>
              <p:nvPr/>
            </p:nvSpPr>
            <p:spPr bwMode="auto">
              <a:xfrm>
                <a:off x="4952" y="681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1781" name="Text Box 773"/>
          <p:cNvSpPr txBox="1">
            <a:spLocks noChangeArrowheads="1"/>
          </p:cNvSpPr>
          <p:nvPr/>
        </p:nvSpPr>
        <p:spPr bwMode="auto">
          <a:xfrm>
            <a:off x="2041525" y="2082800"/>
            <a:ext cx="7175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Times New Roman" pitchFamily="18" charset="0"/>
              </a:rPr>
              <a:t>O</a:t>
            </a:r>
          </a:p>
          <a:p>
            <a:pPr eaLnBrk="0" hangingPunct="0"/>
            <a:endParaRPr lang="en-US" sz="3600">
              <a:latin typeface="Times New Roman" pitchFamily="18" charset="0"/>
            </a:endParaRPr>
          </a:p>
          <a:p>
            <a:pPr eaLnBrk="0" hangingPunct="0"/>
            <a:endParaRPr lang="en-US" sz="3600">
              <a:latin typeface="Times New Roman" pitchFamily="18" charset="0"/>
            </a:endParaRPr>
          </a:p>
          <a:p>
            <a:pPr eaLnBrk="0" hangingPunct="0"/>
            <a:r>
              <a:rPr lang="en-US" sz="3600">
                <a:latin typeface="Times New Roman" pitchFamily="18" charset="0"/>
              </a:rPr>
              <a:t>Al</a:t>
            </a:r>
          </a:p>
          <a:p>
            <a:pPr eaLnBrk="0" hangingPunct="0"/>
            <a:endParaRPr lang="en-US" sz="3600">
              <a:latin typeface="Times New Roman" pitchFamily="18" charset="0"/>
            </a:endParaRPr>
          </a:p>
          <a:p>
            <a:pPr eaLnBrk="0" hangingPunct="0"/>
            <a:endParaRPr lang="en-US" sz="3600">
              <a:latin typeface="Times New Roman" pitchFamily="18" charset="0"/>
            </a:endParaRPr>
          </a:p>
          <a:p>
            <a:pPr eaLnBrk="0" hangingPunct="0"/>
            <a:r>
              <a:rPr lang="en-US" sz="3600">
                <a:latin typeface="Times New Roman" pitchFamily="18" charset="0"/>
              </a:rPr>
              <a:t>Ga</a:t>
            </a:r>
          </a:p>
        </p:txBody>
      </p:sp>
      <p:grpSp>
        <p:nvGrpSpPr>
          <p:cNvPr id="171782" name="Group 774"/>
          <p:cNvGrpSpPr>
            <a:grpSpLocks/>
          </p:cNvGrpSpPr>
          <p:nvPr/>
        </p:nvGrpSpPr>
        <p:grpSpPr bwMode="auto">
          <a:xfrm>
            <a:off x="3163888" y="3143250"/>
            <a:ext cx="5164137" cy="1849438"/>
            <a:chOff x="1908" y="1488"/>
            <a:chExt cx="3253" cy="1165"/>
          </a:xfrm>
        </p:grpSpPr>
        <p:sp>
          <p:nvSpPr>
            <p:cNvPr id="171783" name="Rectangle 775"/>
            <p:cNvSpPr>
              <a:spLocks noChangeArrowheads="1"/>
            </p:cNvSpPr>
            <p:nvPr/>
          </p:nvSpPr>
          <p:spPr bwMode="auto">
            <a:xfrm>
              <a:off x="1908" y="1488"/>
              <a:ext cx="3253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1784" name="Group 776"/>
            <p:cNvGrpSpPr>
              <a:grpSpLocks/>
            </p:cNvGrpSpPr>
            <p:nvPr/>
          </p:nvGrpSpPr>
          <p:grpSpPr bwMode="auto">
            <a:xfrm>
              <a:off x="2004" y="2527"/>
              <a:ext cx="3009" cy="31"/>
              <a:chOff x="2004" y="2527"/>
              <a:chExt cx="3009" cy="31"/>
            </a:xfrm>
          </p:grpSpPr>
          <p:sp>
            <p:nvSpPr>
              <p:cNvPr id="171785" name="Line 777"/>
              <p:cNvSpPr>
                <a:spLocks noChangeShapeType="1"/>
              </p:cNvSpPr>
              <p:nvPr/>
            </p:nvSpPr>
            <p:spPr bwMode="auto">
              <a:xfrm>
                <a:off x="2004" y="252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86" name="Line 778"/>
              <p:cNvSpPr>
                <a:spLocks noChangeShapeType="1"/>
              </p:cNvSpPr>
              <p:nvPr/>
            </p:nvSpPr>
            <p:spPr bwMode="auto">
              <a:xfrm>
                <a:off x="2610" y="252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87" name="Line 779"/>
              <p:cNvSpPr>
                <a:spLocks noChangeShapeType="1"/>
              </p:cNvSpPr>
              <p:nvPr/>
            </p:nvSpPr>
            <p:spPr bwMode="auto">
              <a:xfrm>
                <a:off x="3205" y="252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88" name="Line 780"/>
              <p:cNvSpPr>
                <a:spLocks noChangeShapeType="1"/>
              </p:cNvSpPr>
              <p:nvPr/>
            </p:nvSpPr>
            <p:spPr bwMode="auto">
              <a:xfrm>
                <a:off x="3811" y="252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89" name="Line 781"/>
              <p:cNvSpPr>
                <a:spLocks noChangeShapeType="1"/>
              </p:cNvSpPr>
              <p:nvPr/>
            </p:nvSpPr>
            <p:spPr bwMode="auto">
              <a:xfrm>
                <a:off x="4406" y="252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90" name="Line 782"/>
              <p:cNvSpPr>
                <a:spLocks noChangeShapeType="1"/>
              </p:cNvSpPr>
              <p:nvPr/>
            </p:nvSpPr>
            <p:spPr bwMode="auto">
              <a:xfrm>
                <a:off x="5012" y="2527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91" name="Line 783"/>
              <p:cNvSpPr>
                <a:spLocks noChangeShapeType="1"/>
              </p:cNvSpPr>
              <p:nvPr/>
            </p:nvSpPr>
            <p:spPr bwMode="auto">
              <a:xfrm>
                <a:off x="2301" y="253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92" name="Line 784"/>
              <p:cNvSpPr>
                <a:spLocks noChangeShapeType="1"/>
              </p:cNvSpPr>
              <p:nvPr/>
            </p:nvSpPr>
            <p:spPr bwMode="auto">
              <a:xfrm>
                <a:off x="2907" y="253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93" name="Line 785"/>
              <p:cNvSpPr>
                <a:spLocks noChangeShapeType="1"/>
              </p:cNvSpPr>
              <p:nvPr/>
            </p:nvSpPr>
            <p:spPr bwMode="auto">
              <a:xfrm>
                <a:off x="3513" y="253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94" name="Line 786"/>
              <p:cNvSpPr>
                <a:spLocks noChangeShapeType="1"/>
              </p:cNvSpPr>
              <p:nvPr/>
            </p:nvSpPr>
            <p:spPr bwMode="auto">
              <a:xfrm>
                <a:off x="4109" y="253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95" name="Line 787"/>
              <p:cNvSpPr>
                <a:spLocks noChangeShapeType="1"/>
              </p:cNvSpPr>
              <p:nvPr/>
            </p:nvSpPr>
            <p:spPr bwMode="auto">
              <a:xfrm>
                <a:off x="4715" y="2539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96" name="Line 788"/>
              <p:cNvSpPr>
                <a:spLocks noChangeShapeType="1"/>
              </p:cNvSpPr>
              <p:nvPr/>
            </p:nvSpPr>
            <p:spPr bwMode="auto">
              <a:xfrm>
                <a:off x="2004" y="2557"/>
                <a:ext cx="300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797" name="Group 789"/>
            <p:cNvGrpSpPr>
              <a:grpSpLocks/>
            </p:cNvGrpSpPr>
            <p:nvPr/>
          </p:nvGrpSpPr>
          <p:grpSpPr bwMode="auto">
            <a:xfrm>
              <a:off x="2004" y="1542"/>
              <a:ext cx="3009" cy="30"/>
              <a:chOff x="2004" y="1542"/>
              <a:chExt cx="3009" cy="30"/>
            </a:xfrm>
          </p:grpSpPr>
          <p:sp>
            <p:nvSpPr>
              <p:cNvPr id="171798" name="Line 790"/>
              <p:cNvSpPr>
                <a:spLocks noChangeShapeType="1"/>
              </p:cNvSpPr>
              <p:nvPr/>
            </p:nvSpPr>
            <p:spPr bwMode="auto">
              <a:xfrm flipV="1">
                <a:off x="2004" y="154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99" name="Line 791"/>
              <p:cNvSpPr>
                <a:spLocks noChangeShapeType="1"/>
              </p:cNvSpPr>
              <p:nvPr/>
            </p:nvSpPr>
            <p:spPr bwMode="auto">
              <a:xfrm flipV="1">
                <a:off x="2610" y="154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0" name="Line 792"/>
              <p:cNvSpPr>
                <a:spLocks noChangeShapeType="1"/>
              </p:cNvSpPr>
              <p:nvPr/>
            </p:nvSpPr>
            <p:spPr bwMode="auto">
              <a:xfrm flipV="1">
                <a:off x="3205" y="154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1" name="Line 793"/>
              <p:cNvSpPr>
                <a:spLocks noChangeShapeType="1"/>
              </p:cNvSpPr>
              <p:nvPr/>
            </p:nvSpPr>
            <p:spPr bwMode="auto">
              <a:xfrm flipV="1">
                <a:off x="3811" y="154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2" name="Line 794"/>
              <p:cNvSpPr>
                <a:spLocks noChangeShapeType="1"/>
              </p:cNvSpPr>
              <p:nvPr/>
            </p:nvSpPr>
            <p:spPr bwMode="auto">
              <a:xfrm flipV="1">
                <a:off x="4406" y="154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3" name="Line 795"/>
              <p:cNvSpPr>
                <a:spLocks noChangeShapeType="1"/>
              </p:cNvSpPr>
              <p:nvPr/>
            </p:nvSpPr>
            <p:spPr bwMode="auto">
              <a:xfrm flipV="1">
                <a:off x="5012" y="1542"/>
                <a:ext cx="1" cy="3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4" name="Line 796"/>
              <p:cNvSpPr>
                <a:spLocks noChangeShapeType="1"/>
              </p:cNvSpPr>
              <p:nvPr/>
            </p:nvSpPr>
            <p:spPr bwMode="auto">
              <a:xfrm flipV="1">
                <a:off x="2301" y="154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5" name="Line 797"/>
              <p:cNvSpPr>
                <a:spLocks noChangeShapeType="1"/>
              </p:cNvSpPr>
              <p:nvPr/>
            </p:nvSpPr>
            <p:spPr bwMode="auto">
              <a:xfrm flipV="1">
                <a:off x="2907" y="154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6" name="Line 798"/>
              <p:cNvSpPr>
                <a:spLocks noChangeShapeType="1"/>
              </p:cNvSpPr>
              <p:nvPr/>
            </p:nvSpPr>
            <p:spPr bwMode="auto">
              <a:xfrm flipV="1">
                <a:off x="3513" y="154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7" name="Line 799"/>
              <p:cNvSpPr>
                <a:spLocks noChangeShapeType="1"/>
              </p:cNvSpPr>
              <p:nvPr/>
            </p:nvSpPr>
            <p:spPr bwMode="auto">
              <a:xfrm flipV="1">
                <a:off x="4109" y="154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8" name="Line 800"/>
              <p:cNvSpPr>
                <a:spLocks noChangeShapeType="1"/>
              </p:cNvSpPr>
              <p:nvPr/>
            </p:nvSpPr>
            <p:spPr bwMode="auto">
              <a:xfrm flipV="1">
                <a:off x="4715" y="1542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09" name="Line 801"/>
              <p:cNvSpPr>
                <a:spLocks noChangeShapeType="1"/>
              </p:cNvSpPr>
              <p:nvPr/>
            </p:nvSpPr>
            <p:spPr bwMode="auto">
              <a:xfrm>
                <a:off x="2004" y="1542"/>
                <a:ext cx="300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810" name="Group 802"/>
            <p:cNvGrpSpPr>
              <a:grpSpLocks/>
            </p:cNvGrpSpPr>
            <p:nvPr/>
          </p:nvGrpSpPr>
          <p:grpSpPr bwMode="auto">
            <a:xfrm>
              <a:off x="2004" y="1542"/>
              <a:ext cx="53" cy="1016"/>
              <a:chOff x="2004" y="1542"/>
              <a:chExt cx="53" cy="1016"/>
            </a:xfrm>
          </p:grpSpPr>
          <p:sp>
            <p:nvSpPr>
              <p:cNvPr id="171811" name="Line 803"/>
              <p:cNvSpPr>
                <a:spLocks noChangeShapeType="1"/>
              </p:cNvSpPr>
              <p:nvPr/>
            </p:nvSpPr>
            <p:spPr bwMode="auto">
              <a:xfrm flipH="1">
                <a:off x="2004" y="2557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12" name="Line 804"/>
              <p:cNvSpPr>
                <a:spLocks noChangeShapeType="1"/>
              </p:cNvSpPr>
              <p:nvPr/>
            </p:nvSpPr>
            <p:spPr bwMode="auto">
              <a:xfrm flipH="1">
                <a:off x="2004" y="2151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13" name="Line 805"/>
              <p:cNvSpPr>
                <a:spLocks noChangeShapeType="1"/>
              </p:cNvSpPr>
              <p:nvPr/>
            </p:nvSpPr>
            <p:spPr bwMode="auto">
              <a:xfrm flipH="1">
                <a:off x="2004" y="1745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14" name="Line 806"/>
              <p:cNvSpPr>
                <a:spLocks noChangeShapeType="1"/>
              </p:cNvSpPr>
              <p:nvPr/>
            </p:nvSpPr>
            <p:spPr bwMode="auto">
              <a:xfrm flipH="1">
                <a:off x="2004" y="2354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15" name="Line 807"/>
              <p:cNvSpPr>
                <a:spLocks noChangeShapeType="1"/>
              </p:cNvSpPr>
              <p:nvPr/>
            </p:nvSpPr>
            <p:spPr bwMode="auto">
              <a:xfrm flipH="1">
                <a:off x="2004" y="1948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16" name="Line 808"/>
              <p:cNvSpPr>
                <a:spLocks noChangeShapeType="1"/>
              </p:cNvSpPr>
              <p:nvPr/>
            </p:nvSpPr>
            <p:spPr bwMode="auto">
              <a:xfrm flipH="1">
                <a:off x="2004" y="1542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17" name="Line 809"/>
              <p:cNvSpPr>
                <a:spLocks noChangeShapeType="1"/>
              </p:cNvSpPr>
              <p:nvPr/>
            </p:nvSpPr>
            <p:spPr bwMode="auto">
              <a:xfrm flipV="1">
                <a:off x="2004" y="1542"/>
                <a:ext cx="1" cy="101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818" name="Group 810"/>
            <p:cNvGrpSpPr>
              <a:grpSpLocks/>
            </p:cNvGrpSpPr>
            <p:nvPr/>
          </p:nvGrpSpPr>
          <p:grpSpPr bwMode="auto">
            <a:xfrm>
              <a:off x="4959" y="1542"/>
              <a:ext cx="54" cy="1016"/>
              <a:chOff x="4959" y="1542"/>
              <a:chExt cx="54" cy="1016"/>
            </a:xfrm>
          </p:grpSpPr>
          <p:sp>
            <p:nvSpPr>
              <p:cNvPr id="171819" name="Line 811"/>
              <p:cNvSpPr>
                <a:spLocks noChangeShapeType="1"/>
              </p:cNvSpPr>
              <p:nvPr/>
            </p:nvSpPr>
            <p:spPr bwMode="auto">
              <a:xfrm>
                <a:off x="4959" y="2557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20" name="Line 812"/>
              <p:cNvSpPr>
                <a:spLocks noChangeShapeType="1"/>
              </p:cNvSpPr>
              <p:nvPr/>
            </p:nvSpPr>
            <p:spPr bwMode="auto">
              <a:xfrm>
                <a:off x="4959" y="2151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21" name="Line 813"/>
              <p:cNvSpPr>
                <a:spLocks noChangeShapeType="1"/>
              </p:cNvSpPr>
              <p:nvPr/>
            </p:nvSpPr>
            <p:spPr bwMode="auto">
              <a:xfrm>
                <a:off x="4959" y="1745"/>
                <a:ext cx="53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22" name="Line 814"/>
              <p:cNvSpPr>
                <a:spLocks noChangeShapeType="1"/>
              </p:cNvSpPr>
              <p:nvPr/>
            </p:nvSpPr>
            <p:spPr bwMode="auto">
              <a:xfrm>
                <a:off x="4980" y="2354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23" name="Line 815"/>
              <p:cNvSpPr>
                <a:spLocks noChangeShapeType="1"/>
              </p:cNvSpPr>
              <p:nvPr/>
            </p:nvSpPr>
            <p:spPr bwMode="auto">
              <a:xfrm>
                <a:off x="4980" y="1948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24" name="Line 816"/>
              <p:cNvSpPr>
                <a:spLocks noChangeShapeType="1"/>
              </p:cNvSpPr>
              <p:nvPr/>
            </p:nvSpPr>
            <p:spPr bwMode="auto">
              <a:xfrm>
                <a:off x="4980" y="1542"/>
                <a:ext cx="32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25" name="Line 817"/>
              <p:cNvSpPr>
                <a:spLocks noChangeShapeType="1"/>
              </p:cNvSpPr>
              <p:nvPr/>
            </p:nvSpPr>
            <p:spPr bwMode="auto">
              <a:xfrm flipV="1">
                <a:off x="5012" y="1542"/>
                <a:ext cx="1" cy="101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1826" name="Group 818"/>
            <p:cNvGrpSpPr>
              <a:grpSpLocks/>
            </p:cNvGrpSpPr>
            <p:nvPr/>
          </p:nvGrpSpPr>
          <p:grpSpPr bwMode="auto">
            <a:xfrm>
              <a:off x="2004" y="1894"/>
              <a:ext cx="3009" cy="664"/>
              <a:chOff x="2004" y="1894"/>
              <a:chExt cx="3009" cy="664"/>
            </a:xfrm>
          </p:grpSpPr>
          <p:grpSp>
            <p:nvGrpSpPr>
              <p:cNvPr id="171827" name="Group 819"/>
              <p:cNvGrpSpPr>
                <a:grpSpLocks/>
              </p:cNvGrpSpPr>
              <p:nvPr/>
            </p:nvGrpSpPr>
            <p:grpSpPr bwMode="auto">
              <a:xfrm>
                <a:off x="2004" y="1894"/>
                <a:ext cx="1796" cy="664"/>
                <a:chOff x="2004" y="1894"/>
                <a:chExt cx="1796" cy="664"/>
              </a:xfrm>
            </p:grpSpPr>
            <p:sp>
              <p:nvSpPr>
                <p:cNvPr id="171828" name="Line 820"/>
                <p:cNvSpPr>
                  <a:spLocks noChangeShapeType="1"/>
                </p:cNvSpPr>
                <p:nvPr/>
              </p:nvSpPr>
              <p:spPr bwMode="auto">
                <a:xfrm>
                  <a:off x="2004" y="2557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29" name="Line 821"/>
                <p:cNvSpPr>
                  <a:spLocks noChangeShapeType="1"/>
                </p:cNvSpPr>
                <p:nvPr/>
              </p:nvSpPr>
              <p:spPr bwMode="auto">
                <a:xfrm flipV="1">
                  <a:off x="2004" y="2529"/>
                  <a:ext cx="10" cy="2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0" name="Line 822"/>
                <p:cNvSpPr>
                  <a:spLocks noChangeShapeType="1"/>
                </p:cNvSpPr>
                <p:nvPr/>
              </p:nvSpPr>
              <p:spPr bwMode="auto">
                <a:xfrm flipV="1">
                  <a:off x="2014" y="2497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1" name="Line 823"/>
                <p:cNvSpPr>
                  <a:spLocks noChangeShapeType="1"/>
                </p:cNvSpPr>
                <p:nvPr/>
              </p:nvSpPr>
              <p:spPr bwMode="auto">
                <a:xfrm flipV="1">
                  <a:off x="2025" y="2467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2" name="Line 824"/>
                <p:cNvSpPr>
                  <a:spLocks noChangeShapeType="1"/>
                </p:cNvSpPr>
                <p:nvPr/>
              </p:nvSpPr>
              <p:spPr bwMode="auto">
                <a:xfrm flipV="1">
                  <a:off x="2036" y="2438"/>
                  <a:ext cx="1" cy="29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3" name="Line 825"/>
                <p:cNvSpPr>
                  <a:spLocks noChangeShapeType="1"/>
                </p:cNvSpPr>
                <p:nvPr/>
              </p:nvSpPr>
              <p:spPr bwMode="auto">
                <a:xfrm flipV="1">
                  <a:off x="2036" y="2410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4" name="Line 826"/>
                <p:cNvSpPr>
                  <a:spLocks noChangeShapeType="1"/>
                </p:cNvSpPr>
                <p:nvPr/>
              </p:nvSpPr>
              <p:spPr bwMode="auto">
                <a:xfrm flipV="1">
                  <a:off x="2046" y="2378"/>
                  <a:ext cx="10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5" name="Line 827"/>
                <p:cNvSpPr>
                  <a:spLocks noChangeShapeType="1"/>
                </p:cNvSpPr>
                <p:nvPr/>
              </p:nvSpPr>
              <p:spPr bwMode="auto">
                <a:xfrm flipV="1">
                  <a:off x="2057" y="2356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6" name="Line 828"/>
                <p:cNvSpPr>
                  <a:spLocks noChangeShapeType="1"/>
                </p:cNvSpPr>
                <p:nvPr/>
              </p:nvSpPr>
              <p:spPr bwMode="auto">
                <a:xfrm flipV="1">
                  <a:off x="2067" y="2324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7" name="Line 829"/>
                <p:cNvSpPr>
                  <a:spLocks noChangeShapeType="1"/>
                </p:cNvSpPr>
                <p:nvPr/>
              </p:nvSpPr>
              <p:spPr bwMode="auto">
                <a:xfrm flipV="1">
                  <a:off x="2078" y="2294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8" name="Line 830"/>
                <p:cNvSpPr>
                  <a:spLocks noChangeShapeType="1"/>
                </p:cNvSpPr>
                <p:nvPr/>
              </p:nvSpPr>
              <p:spPr bwMode="auto">
                <a:xfrm flipV="1">
                  <a:off x="2089" y="2264"/>
                  <a:ext cx="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39" name="Line 831"/>
                <p:cNvSpPr>
                  <a:spLocks noChangeShapeType="1"/>
                </p:cNvSpPr>
                <p:nvPr/>
              </p:nvSpPr>
              <p:spPr bwMode="auto">
                <a:xfrm flipV="1">
                  <a:off x="2089" y="2242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0" name="Line 832"/>
                <p:cNvSpPr>
                  <a:spLocks noChangeShapeType="1"/>
                </p:cNvSpPr>
                <p:nvPr/>
              </p:nvSpPr>
              <p:spPr bwMode="auto">
                <a:xfrm flipV="1">
                  <a:off x="2099" y="2211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1" name="Line 833"/>
                <p:cNvSpPr>
                  <a:spLocks noChangeShapeType="1"/>
                </p:cNvSpPr>
                <p:nvPr/>
              </p:nvSpPr>
              <p:spPr bwMode="auto">
                <a:xfrm flipV="1">
                  <a:off x="2110" y="2187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2" name="Line 834"/>
                <p:cNvSpPr>
                  <a:spLocks noChangeShapeType="1"/>
                </p:cNvSpPr>
                <p:nvPr/>
              </p:nvSpPr>
              <p:spPr bwMode="auto">
                <a:xfrm flipV="1">
                  <a:off x="2121" y="2165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3" name="Line 835"/>
                <p:cNvSpPr>
                  <a:spLocks noChangeShapeType="1"/>
                </p:cNvSpPr>
                <p:nvPr/>
              </p:nvSpPr>
              <p:spPr bwMode="auto">
                <a:xfrm flipV="1">
                  <a:off x="2131" y="2139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4" name="Line 836"/>
                <p:cNvSpPr>
                  <a:spLocks noChangeShapeType="1"/>
                </p:cNvSpPr>
                <p:nvPr/>
              </p:nvSpPr>
              <p:spPr bwMode="auto">
                <a:xfrm flipV="1">
                  <a:off x="2142" y="2115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5" name="Line 837"/>
                <p:cNvSpPr>
                  <a:spLocks noChangeShapeType="1"/>
                </p:cNvSpPr>
                <p:nvPr/>
              </p:nvSpPr>
              <p:spPr bwMode="auto">
                <a:xfrm flipV="1">
                  <a:off x="2153" y="2091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6" name="Line 838"/>
                <p:cNvSpPr>
                  <a:spLocks noChangeShapeType="1"/>
                </p:cNvSpPr>
                <p:nvPr/>
              </p:nvSpPr>
              <p:spPr bwMode="auto">
                <a:xfrm flipV="1">
                  <a:off x="2153" y="2069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7" name="Line 839"/>
                <p:cNvSpPr>
                  <a:spLocks noChangeShapeType="1"/>
                </p:cNvSpPr>
                <p:nvPr/>
              </p:nvSpPr>
              <p:spPr bwMode="auto">
                <a:xfrm flipV="1">
                  <a:off x="2163" y="2049"/>
                  <a:ext cx="10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8" name="Line 840"/>
                <p:cNvSpPr>
                  <a:spLocks noChangeShapeType="1"/>
                </p:cNvSpPr>
                <p:nvPr/>
              </p:nvSpPr>
              <p:spPr bwMode="auto">
                <a:xfrm flipV="1">
                  <a:off x="2174" y="2033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49" name="Line 841"/>
                <p:cNvSpPr>
                  <a:spLocks noChangeShapeType="1"/>
                </p:cNvSpPr>
                <p:nvPr/>
              </p:nvSpPr>
              <p:spPr bwMode="auto">
                <a:xfrm flipV="1">
                  <a:off x="2185" y="2015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0" name="Line 842"/>
                <p:cNvSpPr>
                  <a:spLocks noChangeShapeType="1"/>
                </p:cNvSpPr>
                <p:nvPr/>
              </p:nvSpPr>
              <p:spPr bwMode="auto">
                <a:xfrm flipV="1">
                  <a:off x="2195" y="1996"/>
                  <a:ext cx="10" cy="1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1" name="Line 843"/>
                <p:cNvSpPr>
                  <a:spLocks noChangeShapeType="1"/>
                </p:cNvSpPr>
                <p:nvPr/>
              </p:nvSpPr>
              <p:spPr bwMode="auto">
                <a:xfrm flipV="1">
                  <a:off x="2206" y="1980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2" name="Line 844"/>
                <p:cNvSpPr>
                  <a:spLocks noChangeShapeType="1"/>
                </p:cNvSpPr>
                <p:nvPr/>
              </p:nvSpPr>
              <p:spPr bwMode="auto">
                <a:xfrm flipV="1">
                  <a:off x="2216" y="1966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3" name="Line 845"/>
                <p:cNvSpPr>
                  <a:spLocks noChangeShapeType="1"/>
                </p:cNvSpPr>
                <p:nvPr/>
              </p:nvSpPr>
              <p:spPr bwMode="auto">
                <a:xfrm flipV="1">
                  <a:off x="2216" y="1954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4" name="Line 846"/>
                <p:cNvSpPr>
                  <a:spLocks noChangeShapeType="1"/>
                </p:cNvSpPr>
                <p:nvPr/>
              </p:nvSpPr>
              <p:spPr bwMode="auto">
                <a:xfrm flipV="1">
                  <a:off x="2227" y="1942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5" name="Line 847"/>
                <p:cNvSpPr>
                  <a:spLocks noChangeShapeType="1"/>
                </p:cNvSpPr>
                <p:nvPr/>
              </p:nvSpPr>
              <p:spPr bwMode="auto">
                <a:xfrm flipV="1">
                  <a:off x="2238" y="1931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6" name="Line 848"/>
                <p:cNvSpPr>
                  <a:spLocks noChangeShapeType="1"/>
                </p:cNvSpPr>
                <p:nvPr/>
              </p:nvSpPr>
              <p:spPr bwMode="auto">
                <a:xfrm flipV="1">
                  <a:off x="2248" y="1918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7" name="Line 849"/>
                <p:cNvSpPr>
                  <a:spLocks noChangeShapeType="1"/>
                </p:cNvSpPr>
                <p:nvPr/>
              </p:nvSpPr>
              <p:spPr bwMode="auto">
                <a:xfrm flipV="1">
                  <a:off x="2259" y="1913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8" name="Line 850"/>
                <p:cNvSpPr>
                  <a:spLocks noChangeShapeType="1"/>
                </p:cNvSpPr>
                <p:nvPr/>
              </p:nvSpPr>
              <p:spPr bwMode="auto">
                <a:xfrm flipV="1">
                  <a:off x="2269" y="1906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59" name="Line 851"/>
                <p:cNvSpPr>
                  <a:spLocks noChangeShapeType="1"/>
                </p:cNvSpPr>
                <p:nvPr/>
              </p:nvSpPr>
              <p:spPr bwMode="auto">
                <a:xfrm flipV="1">
                  <a:off x="2270" y="1901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0" name="Line 852"/>
                <p:cNvSpPr>
                  <a:spLocks noChangeShapeType="1"/>
                </p:cNvSpPr>
                <p:nvPr/>
              </p:nvSpPr>
              <p:spPr bwMode="auto">
                <a:xfrm>
                  <a:off x="2280" y="1900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1" name="Line 853"/>
                <p:cNvSpPr>
                  <a:spLocks noChangeShapeType="1"/>
                </p:cNvSpPr>
                <p:nvPr/>
              </p:nvSpPr>
              <p:spPr bwMode="auto">
                <a:xfrm flipV="1">
                  <a:off x="2291" y="1895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2" name="Line 854"/>
                <p:cNvSpPr>
                  <a:spLocks noChangeShapeType="1"/>
                </p:cNvSpPr>
                <p:nvPr/>
              </p:nvSpPr>
              <p:spPr bwMode="auto">
                <a:xfrm>
                  <a:off x="2301" y="1894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3" name="Line 855"/>
                <p:cNvSpPr>
                  <a:spLocks noChangeShapeType="1"/>
                </p:cNvSpPr>
                <p:nvPr/>
              </p:nvSpPr>
              <p:spPr bwMode="auto">
                <a:xfrm>
                  <a:off x="2312" y="1894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4" name="Line 856"/>
                <p:cNvSpPr>
                  <a:spLocks noChangeShapeType="1"/>
                </p:cNvSpPr>
                <p:nvPr/>
              </p:nvSpPr>
              <p:spPr bwMode="auto">
                <a:xfrm>
                  <a:off x="2323" y="189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5" name="Line 857"/>
                <p:cNvSpPr>
                  <a:spLocks noChangeShapeType="1"/>
                </p:cNvSpPr>
                <p:nvPr/>
              </p:nvSpPr>
              <p:spPr bwMode="auto">
                <a:xfrm>
                  <a:off x="2333" y="1900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6" name="Line 858"/>
                <p:cNvSpPr>
                  <a:spLocks noChangeShapeType="1"/>
                </p:cNvSpPr>
                <p:nvPr/>
              </p:nvSpPr>
              <p:spPr bwMode="auto">
                <a:xfrm>
                  <a:off x="2334" y="1900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7" name="Line 859"/>
                <p:cNvSpPr>
                  <a:spLocks noChangeShapeType="1"/>
                </p:cNvSpPr>
                <p:nvPr/>
              </p:nvSpPr>
              <p:spPr bwMode="auto">
                <a:xfrm>
                  <a:off x="2344" y="1906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8" name="Line 860"/>
                <p:cNvSpPr>
                  <a:spLocks noChangeShapeType="1"/>
                </p:cNvSpPr>
                <p:nvPr/>
              </p:nvSpPr>
              <p:spPr bwMode="auto">
                <a:xfrm>
                  <a:off x="2355" y="1912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69" name="Line 861"/>
                <p:cNvSpPr>
                  <a:spLocks noChangeShapeType="1"/>
                </p:cNvSpPr>
                <p:nvPr/>
              </p:nvSpPr>
              <p:spPr bwMode="auto">
                <a:xfrm>
                  <a:off x="2365" y="1918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0" name="Line 862"/>
                <p:cNvSpPr>
                  <a:spLocks noChangeShapeType="1"/>
                </p:cNvSpPr>
                <p:nvPr/>
              </p:nvSpPr>
              <p:spPr bwMode="auto">
                <a:xfrm>
                  <a:off x="2376" y="1930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1" name="Line 863"/>
                <p:cNvSpPr>
                  <a:spLocks noChangeShapeType="1"/>
                </p:cNvSpPr>
                <p:nvPr/>
              </p:nvSpPr>
              <p:spPr bwMode="auto">
                <a:xfrm>
                  <a:off x="2386" y="1936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2" name="Line 864"/>
                <p:cNvSpPr>
                  <a:spLocks noChangeShapeType="1"/>
                </p:cNvSpPr>
                <p:nvPr/>
              </p:nvSpPr>
              <p:spPr bwMode="auto">
                <a:xfrm>
                  <a:off x="2397" y="1948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3" name="Line 865"/>
                <p:cNvSpPr>
                  <a:spLocks noChangeShapeType="1"/>
                </p:cNvSpPr>
                <p:nvPr/>
              </p:nvSpPr>
              <p:spPr bwMode="auto">
                <a:xfrm>
                  <a:off x="2397" y="196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4" name="Line 866"/>
                <p:cNvSpPr>
                  <a:spLocks noChangeShapeType="1"/>
                </p:cNvSpPr>
                <p:nvPr/>
              </p:nvSpPr>
              <p:spPr bwMode="auto">
                <a:xfrm>
                  <a:off x="2408" y="1972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5" name="Line 867"/>
                <p:cNvSpPr>
                  <a:spLocks noChangeShapeType="1"/>
                </p:cNvSpPr>
                <p:nvPr/>
              </p:nvSpPr>
              <p:spPr bwMode="auto">
                <a:xfrm>
                  <a:off x="2418" y="199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6" name="Line 868"/>
                <p:cNvSpPr>
                  <a:spLocks noChangeShapeType="1"/>
                </p:cNvSpPr>
                <p:nvPr/>
              </p:nvSpPr>
              <p:spPr bwMode="auto">
                <a:xfrm>
                  <a:off x="2429" y="2002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7" name="Line 869"/>
                <p:cNvSpPr>
                  <a:spLocks noChangeShapeType="1"/>
                </p:cNvSpPr>
                <p:nvPr/>
              </p:nvSpPr>
              <p:spPr bwMode="auto">
                <a:xfrm>
                  <a:off x="2440" y="2020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8" name="Line 870"/>
                <p:cNvSpPr>
                  <a:spLocks noChangeShapeType="1"/>
                </p:cNvSpPr>
                <p:nvPr/>
              </p:nvSpPr>
              <p:spPr bwMode="auto">
                <a:xfrm>
                  <a:off x="2450" y="2037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79" name="Line 871"/>
                <p:cNvSpPr>
                  <a:spLocks noChangeShapeType="1"/>
                </p:cNvSpPr>
                <p:nvPr/>
              </p:nvSpPr>
              <p:spPr bwMode="auto">
                <a:xfrm>
                  <a:off x="2450" y="2055"/>
                  <a:ext cx="10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0" name="Line 872"/>
                <p:cNvSpPr>
                  <a:spLocks noChangeShapeType="1"/>
                </p:cNvSpPr>
                <p:nvPr/>
              </p:nvSpPr>
              <p:spPr bwMode="auto">
                <a:xfrm>
                  <a:off x="2461" y="2079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1" name="Line 873"/>
                <p:cNvSpPr>
                  <a:spLocks noChangeShapeType="1"/>
                </p:cNvSpPr>
                <p:nvPr/>
              </p:nvSpPr>
              <p:spPr bwMode="auto">
                <a:xfrm>
                  <a:off x="2471" y="2097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2" name="Line 874"/>
                <p:cNvSpPr>
                  <a:spLocks noChangeShapeType="1"/>
                </p:cNvSpPr>
                <p:nvPr/>
              </p:nvSpPr>
              <p:spPr bwMode="auto">
                <a:xfrm>
                  <a:off x="2482" y="2121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3" name="Line 875"/>
                <p:cNvSpPr>
                  <a:spLocks noChangeShapeType="1"/>
                </p:cNvSpPr>
                <p:nvPr/>
              </p:nvSpPr>
              <p:spPr bwMode="auto">
                <a:xfrm>
                  <a:off x="2493" y="2139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4" name="Line 876"/>
                <p:cNvSpPr>
                  <a:spLocks noChangeShapeType="1"/>
                </p:cNvSpPr>
                <p:nvPr/>
              </p:nvSpPr>
              <p:spPr bwMode="auto">
                <a:xfrm>
                  <a:off x="2503" y="2163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5" name="Line 877"/>
                <p:cNvSpPr>
                  <a:spLocks noChangeShapeType="1"/>
                </p:cNvSpPr>
                <p:nvPr/>
              </p:nvSpPr>
              <p:spPr bwMode="auto">
                <a:xfrm>
                  <a:off x="2514" y="2187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6" name="Line 878"/>
                <p:cNvSpPr>
                  <a:spLocks noChangeShapeType="1"/>
                </p:cNvSpPr>
                <p:nvPr/>
              </p:nvSpPr>
              <p:spPr bwMode="auto">
                <a:xfrm>
                  <a:off x="2514" y="2211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7" name="Line 879"/>
                <p:cNvSpPr>
                  <a:spLocks noChangeShapeType="1"/>
                </p:cNvSpPr>
                <p:nvPr/>
              </p:nvSpPr>
              <p:spPr bwMode="auto">
                <a:xfrm>
                  <a:off x="2525" y="2241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8" name="Line 880"/>
                <p:cNvSpPr>
                  <a:spLocks noChangeShapeType="1"/>
                </p:cNvSpPr>
                <p:nvPr/>
              </p:nvSpPr>
              <p:spPr bwMode="auto">
                <a:xfrm>
                  <a:off x="2535" y="2264"/>
                  <a:ext cx="10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89" name="Line 881"/>
                <p:cNvSpPr>
                  <a:spLocks noChangeShapeType="1"/>
                </p:cNvSpPr>
                <p:nvPr/>
              </p:nvSpPr>
              <p:spPr bwMode="auto">
                <a:xfrm>
                  <a:off x="2546" y="2294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0" name="Line 882"/>
                <p:cNvSpPr>
                  <a:spLocks noChangeShapeType="1"/>
                </p:cNvSpPr>
                <p:nvPr/>
              </p:nvSpPr>
              <p:spPr bwMode="auto">
                <a:xfrm>
                  <a:off x="2556" y="2318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1" name="Line 883"/>
                <p:cNvSpPr>
                  <a:spLocks noChangeShapeType="1"/>
                </p:cNvSpPr>
                <p:nvPr/>
              </p:nvSpPr>
              <p:spPr bwMode="auto">
                <a:xfrm>
                  <a:off x="2567" y="2348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2" name="Line 884"/>
                <p:cNvSpPr>
                  <a:spLocks noChangeShapeType="1"/>
                </p:cNvSpPr>
                <p:nvPr/>
              </p:nvSpPr>
              <p:spPr bwMode="auto">
                <a:xfrm>
                  <a:off x="2567" y="2372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3" name="Line 885"/>
                <p:cNvSpPr>
                  <a:spLocks noChangeShapeType="1"/>
                </p:cNvSpPr>
                <p:nvPr/>
              </p:nvSpPr>
              <p:spPr bwMode="auto">
                <a:xfrm>
                  <a:off x="2578" y="2402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4" name="Line 886"/>
                <p:cNvSpPr>
                  <a:spLocks noChangeShapeType="1"/>
                </p:cNvSpPr>
                <p:nvPr/>
              </p:nvSpPr>
              <p:spPr bwMode="auto">
                <a:xfrm>
                  <a:off x="2589" y="2432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5" name="Line 887"/>
                <p:cNvSpPr>
                  <a:spLocks noChangeShapeType="1"/>
                </p:cNvSpPr>
                <p:nvPr/>
              </p:nvSpPr>
              <p:spPr bwMode="auto">
                <a:xfrm>
                  <a:off x="2599" y="2462"/>
                  <a:ext cx="10" cy="2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6" name="Line 888"/>
                <p:cNvSpPr>
                  <a:spLocks noChangeShapeType="1"/>
                </p:cNvSpPr>
                <p:nvPr/>
              </p:nvSpPr>
              <p:spPr bwMode="auto">
                <a:xfrm>
                  <a:off x="2610" y="2486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7" name="Line 889"/>
                <p:cNvSpPr>
                  <a:spLocks noChangeShapeType="1"/>
                </p:cNvSpPr>
                <p:nvPr/>
              </p:nvSpPr>
              <p:spPr bwMode="auto">
                <a:xfrm>
                  <a:off x="2620" y="2515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8" name="Line 890"/>
                <p:cNvSpPr>
                  <a:spLocks noChangeShapeType="1"/>
                </p:cNvSpPr>
                <p:nvPr/>
              </p:nvSpPr>
              <p:spPr bwMode="auto">
                <a:xfrm flipV="1">
                  <a:off x="2631" y="2527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99" name="Line 891"/>
                <p:cNvSpPr>
                  <a:spLocks noChangeShapeType="1"/>
                </p:cNvSpPr>
                <p:nvPr/>
              </p:nvSpPr>
              <p:spPr bwMode="auto">
                <a:xfrm flipV="1">
                  <a:off x="2631" y="2503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0" name="Line 892"/>
                <p:cNvSpPr>
                  <a:spLocks noChangeShapeType="1"/>
                </p:cNvSpPr>
                <p:nvPr/>
              </p:nvSpPr>
              <p:spPr bwMode="auto">
                <a:xfrm flipV="1">
                  <a:off x="2642" y="2476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1" name="Line 893"/>
                <p:cNvSpPr>
                  <a:spLocks noChangeShapeType="1"/>
                </p:cNvSpPr>
                <p:nvPr/>
              </p:nvSpPr>
              <p:spPr bwMode="auto">
                <a:xfrm flipV="1">
                  <a:off x="2652" y="2450"/>
                  <a:ext cx="10" cy="2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2" name="Line 894"/>
                <p:cNvSpPr>
                  <a:spLocks noChangeShapeType="1"/>
                </p:cNvSpPr>
                <p:nvPr/>
              </p:nvSpPr>
              <p:spPr bwMode="auto">
                <a:xfrm flipV="1">
                  <a:off x="2663" y="2422"/>
                  <a:ext cx="10" cy="2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3" name="Line 895"/>
                <p:cNvSpPr>
                  <a:spLocks noChangeShapeType="1"/>
                </p:cNvSpPr>
                <p:nvPr/>
              </p:nvSpPr>
              <p:spPr bwMode="auto">
                <a:xfrm flipV="1">
                  <a:off x="2673" y="2390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4" name="Line 896"/>
                <p:cNvSpPr>
                  <a:spLocks noChangeShapeType="1"/>
                </p:cNvSpPr>
                <p:nvPr/>
              </p:nvSpPr>
              <p:spPr bwMode="auto">
                <a:xfrm flipV="1">
                  <a:off x="2684" y="2366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5" name="Line 897"/>
                <p:cNvSpPr>
                  <a:spLocks noChangeShapeType="1"/>
                </p:cNvSpPr>
                <p:nvPr/>
              </p:nvSpPr>
              <p:spPr bwMode="auto">
                <a:xfrm flipV="1">
                  <a:off x="2695" y="2336"/>
                  <a:ext cx="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6" name="Line 898"/>
                <p:cNvSpPr>
                  <a:spLocks noChangeShapeType="1"/>
                </p:cNvSpPr>
                <p:nvPr/>
              </p:nvSpPr>
              <p:spPr bwMode="auto">
                <a:xfrm flipV="1">
                  <a:off x="2695" y="2308"/>
                  <a:ext cx="10" cy="2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7" name="Line 899"/>
                <p:cNvSpPr>
                  <a:spLocks noChangeShapeType="1"/>
                </p:cNvSpPr>
                <p:nvPr/>
              </p:nvSpPr>
              <p:spPr bwMode="auto">
                <a:xfrm flipV="1">
                  <a:off x="2705" y="2282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8" name="Line 900"/>
                <p:cNvSpPr>
                  <a:spLocks noChangeShapeType="1"/>
                </p:cNvSpPr>
                <p:nvPr/>
              </p:nvSpPr>
              <p:spPr bwMode="auto">
                <a:xfrm flipV="1">
                  <a:off x="2716" y="2258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09" name="Line 901"/>
                <p:cNvSpPr>
                  <a:spLocks noChangeShapeType="1"/>
                </p:cNvSpPr>
                <p:nvPr/>
              </p:nvSpPr>
              <p:spPr bwMode="auto">
                <a:xfrm flipV="1">
                  <a:off x="2727" y="2236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0" name="Line 902"/>
                <p:cNvSpPr>
                  <a:spLocks noChangeShapeType="1"/>
                </p:cNvSpPr>
                <p:nvPr/>
              </p:nvSpPr>
              <p:spPr bwMode="auto">
                <a:xfrm flipV="1">
                  <a:off x="2737" y="2205"/>
                  <a:ext cx="10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1" name="Line 903"/>
                <p:cNvSpPr>
                  <a:spLocks noChangeShapeType="1"/>
                </p:cNvSpPr>
                <p:nvPr/>
              </p:nvSpPr>
              <p:spPr bwMode="auto">
                <a:xfrm flipV="1">
                  <a:off x="2748" y="2181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2" name="Line 904"/>
                <p:cNvSpPr>
                  <a:spLocks noChangeShapeType="1"/>
                </p:cNvSpPr>
                <p:nvPr/>
              </p:nvSpPr>
              <p:spPr bwMode="auto">
                <a:xfrm flipV="1">
                  <a:off x="2748" y="2165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3" name="Line 905"/>
                <p:cNvSpPr>
                  <a:spLocks noChangeShapeType="1"/>
                </p:cNvSpPr>
                <p:nvPr/>
              </p:nvSpPr>
              <p:spPr bwMode="auto">
                <a:xfrm flipV="1">
                  <a:off x="2758" y="2139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4" name="Line 906"/>
                <p:cNvSpPr>
                  <a:spLocks noChangeShapeType="1"/>
                </p:cNvSpPr>
                <p:nvPr/>
              </p:nvSpPr>
              <p:spPr bwMode="auto">
                <a:xfrm flipV="1">
                  <a:off x="2769" y="2115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5" name="Line 907"/>
                <p:cNvSpPr>
                  <a:spLocks noChangeShapeType="1"/>
                </p:cNvSpPr>
                <p:nvPr/>
              </p:nvSpPr>
              <p:spPr bwMode="auto">
                <a:xfrm flipV="1">
                  <a:off x="2780" y="2099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6" name="Line 908"/>
                <p:cNvSpPr>
                  <a:spLocks noChangeShapeType="1"/>
                </p:cNvSpPr>
                <p:nvPr/>
              </p:nvSpPr>
              <p:spPr bwMode="auto">
                <a:xfrm flipV="1">
                  <a:off x="2791" y="2081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7" name="Line 909"/>
                <p:cNvSpPr>
                  <a:spLocks noChangeShapeType="1"/>
                </p:cNvSpPr>
                <p:nvPr/>
              </p:nvSpPr>
              <p:spPr bwMode="auto">
                <a:xfrm flipV="1">
                  <a:off x="2801" y="2061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8" name="Line 910"/>
                <p:cNvSpPr>
                  <a:spLocks noChangeShapeType="1"/>
                </p:cNvSpPr>
                <p:nvPr/>
              </p:nvSpPr>
              <p:spPr bwMode="auto">
                <a:xfrm flipV="1">
                  <a:off x="2812" y="2043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19" name="Line 911"/>
                <p:cNvSpPr>
                  <a:spLocks noChangeShapeType="1"/>
                </p:cNvSpPr>
                <p:nvPr/>
              </p:nvSpPr>
              <p:spPr bwMode="auto">
                <a:xfrm flipV="1">
                  <a:off x="2812" y="2027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0" name="Line 912"/>
                <p:cNvSpPr>
                  <a:spLocks noChangeShapeType="1"/>
                </p:cNvSpPr>
                <p:nvPr/>
              </p:nvSpPr>
              <p:spPr bwMode="auto">
                <a:xfrm flipV="1">
                  <a:off x="2822" y="2014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1" name="Line 913"/>
                <p:cNvSpPr>
                  <a:spLocks noChangeShapeType="1"/>
                </p:cNvSpPr>
                <p:nvPr/>
              </p:nvSpPr>
              <p:spPr bwMode="auto">
                <a:xfrm flipV="1">
                  <a:off x="2833" y="1996"/>
                  <a:ext cx="10" cy="1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2" name="Line 914"/>
                <p:cNvSpPr>
                  <a:spLocks noChangeShapeType="1"/>
                </p:cNvSpPr>
                <p:nvPr/>
              </p:nvSpPr>
              <p:spPr bwMode="auto">
                <a:xfrm flipV="1">
                  <a:off x="2844" y="1985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3" name="Line 915"/>
                <p:cNvSpPr>
                  <a:spLocks noChangeShapeType="1"/>
                </p:cNvSpPr>
                <p:nvPr/>
              </p:nvSpPr>
              <p:spPr bwMode="auto">
                <a:xfrm flipV="1">
                  <a:off x="2854" y="1972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4" name="Line 916"/>
                <p:cNvSpPr>
                  <a:spLocks noChangeShapeType="1"/>
                </p:cNvSpPr>
                <p:nvPr/>
              </p:nvSpPr>
              <p:spPr bwMode="auto">
                <a:xfrm flipV="1">
                  <a:off x="2865" y="1967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5" name="Line 917"/>
                <p:cNvSpPr>
                  <a:spLocks noChangeShapeType="1"/>
                </p:cNvSpPr>
                <p:nvPr/>
              </p:nvSpPr>
              <p:spPr bwMode="auto">
                <a:xfrm flipV="1">
                  <a:off x="2875" y="1954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6" name="Line 918"/>
                <p:cNvSpPr>
                  <a:spLocks noChangeShapeType="1"/>
                </p:cNvSpPr>
                <p:nvPr/>
              </p:nvSpPr>
              <p:spPr bwMode="auto">
                <a:xfrm flipV="1">
                  <a:off x="2876" y="194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7" name="Line 919"/>
                <p:cNvSpPr>
                  <a:spLocks noChangeShapeType="1"/>
                </p:cNvSpPr>
                <p:nvPr/>
              </p:nvSpPr>
              <p:spPr bwMode="auto">
                <a:xfrm flipV="1">
                  <a:off x="2886" y="1942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8" name="Line 920"/>
                <p:cNvSpPr>
                  <a:spLocks noChangeShapeType="1"/>
                </p:cNvSpPr>
                <p:nvPr/>
              </p:nvSpPr>
              <p:spPr bwMode="auto">
                <a:xfrm flipV="1">
                  <a:off x="2897" y="1937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29" name="Line 921"/>
                <p:cNvSpPr>
                  <a:spLocks noChangeShapeType="1"/>
                </p:cNvSpPr>
                <p:nvPr/>
              </p:nvSpPr>
              <p:spPr bwMode="auto">
                <a:xfrm flipV="1">
                  <a:off x="2908" y="1931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0" name="Line 922"/>
                <p:cNvSpPr>
                  <a:spLocks noChangeShapeType="1"/>
                </p:cNvSpPr>
                <p:nvPr/>
              </p:nvSpPr>
              <p:spPr bwMode="auto">
                <a:xfrm>
                  <a:off x="2918" y="1930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1" name="Line 923"/>
                <p:cNvSpPr>
                  <a:spLocks noChangeShapeType="1"/>
                </p:cNvSpPr>
                <p:nvPr/>
              </p:nvSpPr>
              <p:spPr bwMode="auto">
                <a:xfrm>
                  <a:off x="2929" y="1930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2" name="Line 924"/>
                <p:cNvSpPr>
                  <a:spLocks noChangeShapeType="1"/>
                </p:cNvSpPr>
                <p:nvPr/>
              </p:nvSpPr>
              <p:spPr bwMode="auto">
                <a:xfrm>
                  <a:off x="2929" y="1930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3" name="Line 925"/>
                <p:cNvSpPr>
                  <a:spLocks noChangeShapeType="1"/>
                </p:cNvSpPr>
                <p:nvPr/>
              </p:nvSpPr>
              <p:spPr bwMode="auto">
                <a:xfrm>
                  <a:off x="2939" y="1930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4" name="Line 926"/>
                <p:cNvSpPr>
                  <a:spLocks noChangeShapeType="1"/>
                </p:cNvSpPr>
                <p:nvPr/>
              </p:nvSpPr>
              <p:spPr bwMode="auto">
                <a:xfrm>
                  <a:off x="2950" y="1930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5" name="Line 927"/>
                <p:cNvSpPr>
                  <a:spLocks noChangeShapeType="1"/>
                </p:cNvSpPr>
                <p:nvPr/>
              </p:nvSpPr>
              <p:spPr bwMode="auto">
                <a:xfrm>
                  <a:off x="2961" y="1930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6" name="Line 928"/>
                <p:cNvSpPr>
                  <a:spLocks noChangeShapeType="1"/>
                </p:cNvSpPr>
                <p:nvPr/>
              </p:nvSpPr>
              <p:spPr bwMode="auto">
                <a:xfrm>
                  <a:off x="2971" y="1936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7" name="Line 929"/>
                <p:cNvSpPr>
                  <a:spLocks noChangeShapeType="1"/>
                </p:cNvSpPr>
                <p:nvPr/>
              </p:nvSpPr>
              <p:spPr bwMode="auto">
                <a:xfrm>
                  <a:off x="2982" y="1942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8" name="Line 930"/>
                <p:cNvSpPr>
                  <a:spLocks noChangeShapeType="1"/>
                </p:cNvSpPr>
                <p:nvPr/>
              </p:nvSpPr>
              <p:spPr bwMode="auto">
                <a:xfrm>
                  <a:off x="2992" y="1948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39" name="Line 931"/>
                <p:cNvSpPr>
                  <a:spLocks noChangeShapeType="1"/>
                </p:cNvSpPr>
                <p:nvPr/>
              </p:nvSpPr>
              <p:spPr bwMode="auto">
                <a:xfrm>
                  <a:off x="2993" y="195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0" name="Line 932"/>
                <p:cNvSpPr>
                  <a:spLocks noChangeShapeType="1"/>
                </p:cNvSpPr>
                <p:nvPr/>
              </p:nvSpPr>
              <p:spPr bwMode="auto">
                <a:xfrm>
                  <a:off x="3003" y="1960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1" name="Line 933"/>
                <p:cNvSpPr>
                  <a:spLocks noChangeShapeType="1"/>
                </p:cNvSpPr>
                <p:nvPr/>
              </p:nvSpPr>
              <p:spPr bwMode="auto">
                <a:xfrm>
                  <a:off x="3014" y="1972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2" name="Line 934"/>
                <p:cNvSpPr>
                  <a:spLocks noChangeShapeType="1"/>
                </p:cNvSpPr>
                <p:nvPr/>
              </p:nvSpPr>
              <p:spPr bwMode="auto">
                <a:xfrm>
                  <a:off x="3024" y="1984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3" name="Line 935"/>
                <p:cNvSpPr>
                  <a:spLocks noChangeShapeType="1"/>
                </p:cNvSpPr>
                <p:nvPr/>
              </p:nvSpPr>
              <p:spPr bwMode="auto">
                <a:xfrm>
                  <a:off x="3035" y="1996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4" name="Line 936"/>
                <p:cNvSpPr>
                  <a:spLocks noChangeShapeType="1"/>
                </p:cNvSpPr>
                <p:nvPr/>
              </p:nvSpPr>
              <p:spPr bwMode="auto">
                <a:xfrm>
                  <a:off x="3045" y="2008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5" name="Line 937"/>
                <p:cNvSpPr>
                  <a:spLocks noChangeShapeType="1"/>
                </p:cNvSpPr>
                <p:nvPr/>
              </p:nvSpPr>
              <p:spPr bwMode="auto">
                <a:xfrm>
                  <a:off x="3046" y="2026"/>
                  <a:ext cx="10" cy="1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6" name="Line 938"/>
                <p:cNvSpPr>
                  <a:spLocks noChangeShapeType="1"/>
                </p:cNvSpPr>
                <p:nvPr/>
              </p:nvSpPr>
              <p:spPr bwMode="auto">
                <a:xfrm>
                  <a:off x="3056" y="2038"/>
                  <a:ext cx="10" cy="1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7" name="Line 939"/>
                <p:cNvSpPr>
                  <a:spLocks noChangeShapeType="1"/>
                </p:cNvSpPr>
                <p:nvPr/>
              </p:nvSpPr>
              <p:spPr bwMode="auto">
                <a:xfrm>
                  <a:off x="3067" y="2055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8" name="Line 940"/>
                <p:cNvSpPr>
                  <a:spLocks noChangeShapeType="1"/>
                </p:cNvSpPr>
                <p:nvPr/>
              </p:nvSpPr>
              <p:spPr bwMode="auto">
                <a:xfrm>
                  <a:off x="3078" y="2073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49" name="Line 941"/>
                <p:cNvSpPr>
                  <a:spLocks noChangeShapeType="1"/>
                </p:cNvSpPr>
                <p:nvPr/>
              </p:nvSpPr>
              <p:spPr bwMode="auto">
                <a:xfrm>
                  <a:off x="3088" y="2091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0" name="Line 942"/>
                <p:cNvSpPr>
                  <a:spLocks noChangeShapeType="1"/>
                </p:cNvSpPr>
                <p:nvPr/>
              </p:nvSpPr>
              <p:spPr bwMode="auto">
                <a:xfrm>
                  <a:off x="3099" y="2109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1" name="Line 943"/>
                <p:cNvSpPr>
                  <a:spLocks noChangeShapeType="1"/>
                </p:cNvSpPr>
                <p:nvPr/>
              </p:nvSpPr>
              <p:spPr bwMode="auto">
                <a:xfrm>
                  <a:off x="3109" y="2133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2" name="Line 944"/>
                <p:cNvSpPr>
                  <a:spLocks noChangeShapeType="1"/>
                </p:cNvSpPr>
                <p:nvPr/>
              </p:nvSpPr>
              <p:spPr bwMode="auto">
                <a:xfrm>
                  <a:off x="3109" y="2151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3" name="Line 945"/>
                <p:cNvSpPr>
                  <a:spLocks noChangeShapeType="1"/>
                </p:cNvSpPr>
                <p:nvPr/>
              </p:nvSpPr>
              <p:spPr bwMode="auto">
                <a:xfrm>
                  <a:off x="3120" y="2175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4" name="Line 946"/>
                <p:cNvSpPr>
                  <a:spLocks noChangeShapeType="1"/>
                </p:cNvSpPr>
                <p:nvPr/>
              </p:nvSpPr>
              <p:spPr bwMode="auto">
                <a:xfrm>
                  <a:off x="3131" y="2193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5" name="Line 947"/>
                <p:cNvSpPr>
                  <a:spLocks noChangeShapeType="1"/>
                </p:cNvSpPr>
                <p:nvPr/>
              </p:nvSpPr>
              <p:spPr bwMode="auto">
                <a:xfrm>
                  <a:off x="3141" y="2217"/>
                  <a:ext cx="10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6" name="Line 948"/>
                <p:cNvSpPr>
                  <a:spLocks noChangeShapeType="1"/>
                </p:cNvSpPr>
                <p:nvPr/>
              </p:nvSpPr>
              <p:spPr bwMode="auto">
                <a:xfrm>
                  <a:off x="3152" y="2241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7" name="Line 949"/>
                <p:cNvSpPr>
                  <a:spLocks noChangeShapeType="1"/>
                </p:cNvSpPr>
                <p:nvPr/>
              </p:nvSpPr>
              <p:spPr bwMode="auto">
                <a:xfrm>
                  <a:off x="3162" y="2264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8" name="Line 950"/>
                <p:cNvSpPr>
                  <a:spLocks noChangeShapeType="1"/>
                </p:cNvSpPr>
                <p:nvPr/>
              </p:nvSpPr>
              <p:spPr bwMode="auto">
                <a:xfrm>
                  <a:off x="3173" y="2288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59" name="Line 951"/>
                <p:cNvSpPr>
                  <a:spLocks noChangeShapeType="1"/>
                </p:cNvSpPr>
                <p:nvPr/>
              </p:nvSpPr>
              <p:spPr bwMode="auto">
                <a:xfrm>
                  <a:off x="3173" y="2312"/>
                  <a:ext cx="11" cy="3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0" name="Line 952"/>
                <p:cNvSpPr>
                  <a:spLocks noChangeShapeType="1"/>
                </p:cNvSpPr>
                <p:nvPr/>
              </p:nvSpPr>
              <p:spPr bwMode="auto">
                <a:xfrm>
                  <a:off x="3184" y="2342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1" name="Line 953"/>
                <p:cNvSpPr>
                  <a:spLocks noChangeShapeType="1"/>
                </p:cNvSpPr>
                <p:nvPr/>
              </p:nvSpPr>
              <p:spPr bwMode="auto">
                <a:xfrm>
                  <a:off x="3194" y="2366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2" name="Line 954"/>
                <p:cNvSpPr>
                  <a:spLocks noChangeShapeType="1"/>
                </p:cNvSpPr>
                <p:nvPr/>
              </p:nvSpPr>
              <p:spPr bwMode="auto">
                <a:xfrm>
                  <a:off x="3205" y="2390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3" name="Line 955"/>
                <p:cNvSpPr>
                  <a:spLocks noChangeShapeType="1"/>
                </p:cNvSpPr>
                <p:nvPr/>
              </p:nvSpPr>
              <p:spPr bwMode="auto">
                <a:xfrm>
                  <a:off x="3216" y="2414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4" name="Line 956"/>
                <p:cNvSpPr>
                  <a:spLocks noChangeShapeType="1"/>
                </p:cNvSpPr>
                <p:nvPr/>
              </p:nvSpPr>
              <p:spPr bwMode="auto">
                <a:xfrm>
                  <a:off x="3226" y="2438"/>
                  <a:ext cx="1" cy="2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5" name="Line 957"/>
                <p:cNvSpPr>
                  <a:spLocks noChangeShapeType="1"/>
                </p:cNvSpPr>
                <p:nvPr/>
              </p:nvSpPr>
              <p:spPr bwMode="auto">
                <a:xfrm>
                  <a:off x="3226" y="2461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6" name="Line 958"/>
                <p:cNvSpPr>
                  <a:spLocks noChangeShapeType="1"/>
                </p:cNvSpPr>
                <p:nvPr/>
              </p:nvSpPr>
              <p:spPr bwMode="auto">
                <a:xfrm>
                  <a:off x="3237" y="2479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7" name="Line 959"/>
                <p:cNvSpPr>
                  <a:spLocks noChangeShapeType="1"/>
                </p:cNvSpPr>
                <p:nvPr/>
              </p:nvSpPr>
              <p:spPr bwMode="auto">
                <a:xfrm>
                  <a:off x="3247" y="2497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8" name="Line 960"/>
                <p:cNvSpPr>
                  <a:spLocks noChangeShapeType="1"/>
                </p:cNvSpPr>
                <p:nvPr/>
              </p:nvSpPr>
              <p:spPr bwMode="auto">
                <a:xfrm flipV="1">
                  <a:off x="3258" y="2491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69" name="Line 961"/>
                <p:cNvSpPr>
                  <a:spLocks noChangeShapeType="1"/>
                </p:cNvSpPr>
                <p:nvPr/>
              </p:nvSpPr>
              <p:spPr bwMode="auto">
                <a:xfrm flipV="1">
                  <a:off x="3269" y="2475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0" name="Line 962"/>
                <p:cNvSpPr>
                  <a:spLocks noChangeShapeType="1"/>
                </p:cNvSpPr>
                <p:nvPr/>
              </p:nvSpPr>
              <p:spPr bwMode="auto">
                <a:xfrm flipV="1">
                  <a:off x="3280" y="2457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1" name="Line 963"/>
                <p:cNvSpPr>
                  <a:spLocks noChangeShapeType="1"/>
                </p:cNvSpPr>
                <p:nvPr/>
              </p:nvSpPr>
              <p:spPr bwMode="auto">
                <a:xfrm flipV="1">
                  <a:off x="3290" y="2432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2" name="Line 964"/>
                <p:cNvSpPr>
                  <a:spLocks noChangeShapeType="1"/>
                </p:cNvSpPr>
                <p:nvPr/>
              </p:nvSpPr>
              <p:spPr bwMode="auto">
                <a:xfrm flipV="1">
                  <a:off x="3290" y="2408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3" name="Line 965"/>
                <p:cNvSpPr>
                  <a:spLocks noChangeShapeType="1"/>
                </p:cNvSpPr>
                <p:nvPr/>
              </p:nvSpPr>
              <p:spPr bwMode="auto">
                <a:xfrm flipV="1">
                  <a:off x="3301" y="2386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4" name="Line 966"/>
                <p:cNvSpPr>
                  <a:spLocks noChangeShapeType="1"/>
                </p:cNvSpPr>
                <p:nvPr/>
              </p:nvSpPr>
              <p:spPr bwMode="auto">
                <a:xfrm flipV="1">
                  <a:off x="3311" y="2360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5" name="Line 967"/>
                <p:cNvSpPr>
                  <a:spLocks noChangeShapeType="1"/>
                </p:cNvSpPr>
                <p:nvPr/>
              </p:nvSpPr>
              <p:spPr bwMode="auto">
                <a:xfrm flipV="1">
                  <a:off x="3322" y="2336"/>
                  <a:ext cx="1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6" name="Line 968"/>
                <p:cNvSpPr>
                  <a:spLocks noChangeShapeType="1"/>
                </p:cNvSpPr>
                <p:nvPr/>
              </p:nvSpPr>
              <p:spPr bwMode="auto">
                <a:xfrm flipV="1">
                  <a:off x="3333" y="2314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7" name="Line 969"/>
                <p:cNvSpPr>
                  <a:spLocks noChangeShapeType="1"/>
                </p:cNvSpPr>
                <p:nvPr/>
              </p:nvSpPr>
              <p:spPr bwMode="auto">
                <a:xfrm flipV="1">
                  <a:off x="3343" y="2288"/>
                  <a:ext cx="10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8" name="Line 970"/>
                <p:cNvSpPr>
                  <a:spLocks noChangeShapeType="1"/>
                </p:cNvSpPr>
                <p:nvPr/>
              </p:nvSpPr>
              <p:spPr bwMode="auto">
                <a:xfrm flipV="1">
                  <a:off x="3354" y="2264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79" name="Line 971"/>
                <p:cNvSpPr>
                  <a:spLocks noChangeShapeType="1"/>
                </p:cNvSpPr>
                <p:nvPr/>
              </p:nvSpPr>
              <p:spPr bwMode="auto">
                <a:xfrm flipV="1">
                  <a:off x="3354" y="2242"/>
                  <a:ext cx="10" cy="2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0" name="Line 972"/>
                <p:cNvSpPr>
                  <a:spLocks noChangeShapeType="1"/>
                </p:cNvSpPr>
                <p:nvPr/>
              </p:nvSpPr>
              <p:spPr bwMode="auto">
                <a:xfrm flipV="1">
                  <a:off x="3364" y="2223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1" name="Line 973"/>
                <p:cNvSpPr>
                  <a:spLocks noChangeShapeType="1"/>
                </p:cNvSpPr>
                <p:nvPr/>
              </p:nvSpPr>
              <p:spPr bwMode="auto">
                <a:xfrm flipV="1">
                  <a:off x="3375" y="2199"/>
                  <a:ext cx="10" cy="23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2" name="Line 974"/>
                <p:cNvSpPr>
                  <a:spLocks noChangeShapeType="1"/>
                </p:cNvSpPr>
                <p:nvPr/>
              </p:nvSpPr>
              <p:spPr bwMode="auto">
                <a:xfrm flipV="1">
                  <a:off x="3386" y="2183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3" name="Line 975"/>
                <p:cNvSpPr>
                  <a:spLocks noChangeShapeType="1"/>
                </p:cNvSpPr>
                <p:nvPr/>
              </p:nvSpPr>
              <p:spPr bwMode="auto">
                <a:xfrm flipV="1">
                  <a:off x="3397" y="2165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4" name="Line 976"/>
                <p:cNvSpPr>
                  <a:spLocks noChangeShapeType="1"/>
                </p:cNvSpPr>
                <p:nvPr/>
              </p:nvSpPr>
              <p:spPr bwMode="auto">
                <a:xfrm flipV="1">
                  <a:off x="3407" y="2139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5" name="Line 977"/>
                <p:cNvSpPr>
                  <a:spLocks noChangeShapeType="1"/>
                </p:cNvSpPr>
                <p:nvPr/>
              </p:nvSpPr>
              <p:spPr bwMode="auto">
                <a:xfrm flipV="1">
                  <a:off x="3407" y="212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6" name="Line 978"/>
                <p:cNvSpPr>
                  <a:spLocks noChangeShapeType="1"/>
                </p:cNvSpPr>
                <p:nvPr/>
              </p:nvSpPr>
              <p:spPr bwMode="auto">
                <a:xfrm flipV="1">
                  <a:off x="3418" y="2111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7" name="Line 979"/>
                <p:cNvSpPr>
                  <a:spLocks noChangeShapeType="1"/>
                </p:cNvSpPr>
                <p:nvPr/>
              </p:nvSpPr>
              <p:spPr bwMode="auto">
                <a:xfrm flipV="1">
                  <a:off x="3428" y="2091"/>
                  <a:ext cx="10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8" name="Line 980"/>
                <p:cNvSpPr>
                  <a:spLocks noChangeShapeType="1"/>
                </p:cNvSpPr>
                <p:nvPr/>
              </p:nvSpPr>
              <p:spPr bwMode="auto">
                <a:xfrm flipV="1">
                  <a:off x="3439" y="2080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89" name="Line 981"/>
                <p:cNvSpPr>
                  <a:spLocks noChangeShapeType="1"/>
                </p:cNvSpPr>
                <p:nvPr/>
              </p:nvSpPr>
              <p:spPr bwMode="auto">
                <a:xfrm flipV="1">
                  <a:off x="3450" y="2063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0" name="Line 982"/>
                <p:cNvSpPr>
                  <a:spLocks noChangeShapeType="1"/>
                </p:cNvSpPr>
                <p:nvPr/>
              </p:nvSpPr>
              <p:spPr bwMode="auto">
                <a:xfrm flipV="1">
                  <a:off x="3460" y="2049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1" name="Line 983"/>
                <p:cNvSpPr>
                  <a:spLocks noChangeShapeType="1"/>
                </p:cNvSpPr>
                <p:nvPr/>
              </p:nvSpPr>
              <p:spPr bwMode="auto">
                <a:xfrm flipV="1">
                  <a:off x="3471" y="2037"/>
                  <a:ext cx="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2" name="Line 984"/>
                <p:cNvSpPr>
                  <a:spLocks noChangeShapeType="1"/>
                </p:cNvSpPr>
                <p:nvPr/>
              </p:nvSpPr>
              <p:spPr bwMode="auto">
                <a:xfrm flipV="1">
                  <a:off x="3471" y="2027"/>
                  <a:ext cx="10" cy="10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3" name="Line 985"/>
                <p:cNvSpPr>
                  <a:spLocks noChangeShapeType="1"/>
                </p:cNvSpPr>
                <p:nvPr/>
              </p:nvSpPr>
              <p:spPr bwMode="auto">
                <a:xfrm flipV="1">
                  <a:off x="3481" y="2021"/>
                  <a:ext cx="11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4" name="Line 986"/>
                <p:cNvSpPr>
                  <a:spLocks noChangeShapeType="1"/>
                </p:cNvSpPr>
                <p:nvPr/>
              </p:nvSpPr>
              <p:spPr bwMode="auto">
                <a:xfrm flipV="1">
                  <a:off x="3492" y="2008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5" name="Line 987"/>
                <p:cNvSpPr>
                  <a:spLocks noChangeShapeType="1"/>
                </p:cNvSpPr>
                <p:nvPr/>
              </p:nvSpPr>
              <p:spPr bwMode="auto">
                <a:xfrm flipV="1">
                  <a:off x="3503" y="2003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6" name="Line 988"/>
                <p:cNvSpPr>
                  <a:spLocks noChangeShapeType="1"/>
                </p:cNvSpPr>
                <p:nvPr/>
              </p:nvSpPr>
              <p:spPr bwMode="auto">
                <a:xfrm flipV="1">
                  <a:off x="3514" y="1997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7" name="Line 989"/>
                <p:cNvSpPr>
                  <a:spLocks noChangeShapeType="1"/>
                </p:cNvSpPr>
                <p:nvPr/>
              </p:nvSpPr>
              <p:spPr bwMode="auto">
                <a:xfrm flipV="1">
                  <a:off x="3524" y="1990"/>
                  <a:ext cx="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8" name="Line 990"/>
                <p:cNvSpPr>
                  <a:spLocks noChangeShapeType="1"/>
                </p:cNvSpPr>
                <p:nvPr/>
              </p:nvSpPr>
              <p:spPr bwMode="auto">
                <a:xfrm flipV="1">
                  <a:off x="3524" y="1984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999" name="Line 991"/>
                <p:cNvSpPr>
                  <a:spLocks noChangeShapeType="1"/>
                </p:cNvSpPr>
                <p:nvPr/>
              </p:nvSpPr>
              <p:spPr bwMode="auto">
                <a:xfrm>
                  <a:off x="3535" y="1984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0" name="Line 992"/>
                <p:cNvSpPr>
                  <a:spLocks noChangeShapeType="1"/>
                </p:cNvSpPr>
                <p:nvPr/>
              </p:nvSpPr>
              <p:spPr bwMode="auto">
                <a:xfrm flipV="1">
                  <a:off x="3546" y="1979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1" name="Line 993"/>
                <p:cNvSpPr>
                  <a:spLocks noChangeShapeType="1"/>
                </p:cNvSpPr>
                <p:nvPr/>
              </p:nvSpPr>
              <p:spPr bwMode="auto">
                <a:xfrm>
                  <a:off x="3556" y="1978"/>
                  <a:ext cx="10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2" name="Line 994"/>
                <p:cNvSpPr>
                  <a:spLocks noChangeShapeType="1"/>
                </p:cNvSpPr>
                <p:nvPr/>
              </p:nvSpPr>
              <p:spPr bwMode="auto">
                <a:xfrm>
                  <a:off x="3566" y="1978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3" name="Line 995"/>
                <p:cNvSpPr>
                  <a:spLocks noChangeShapeType="1"/>
                </p:cNvSpPr>
                <p:nvPr/>
              </p:nvSpPr>
              <p:spPr bwMode="auto">
                <a:xfrm>
                  <a:off x="3577" y="1978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4" name="Line 996"/>
                <p:cNvSpPr>
                  <a:spLocks noChangeShapeType="1"/>
                </p:cNvSpPr>
                <p:nvPr/>
              </p:nvSpPr>
              <p:spPr bwMode="auto">
                <a:xfrm>
                  <a:off x="3588" y="1984"/>
                  <a:ext cx="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5" name="Line 997"/>
                <p:cNvSpPr>
                  <a:spLocks noChangeShapeType="1"/>
                </p:cNvSpPr>
                <p:nvPr/>
              </p:nvSpPr>
              <p:spPr bwMode="auto">
                <a:xfrm>
                  <a:off x="3588" y="198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6" name="Line 998"/>
                <p:cNvSpPr>
                  <a:spLocks noChangeShapeType="1"/>
                </p:cNvSpPr>
                <p:nvPr/>
              </p:nvSpPr>
              <p:spPr bwMode="auto">
                <a:xfrm>
                  <a:off x="3598" y="1990"/>
                  <a:ext cx="11" cy="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7" name="Line 999"/>
                <p:cNvSpPr>
                  <a:spLocks noChangeShapeType="1"/>
                </p:cNvSpPr>
                <p:nvPr/>
              </p:nvSpPr>
              <p:spPr bwMode="auto">
                <a:xfrm>
                  <a:off x="3609" y="1990"/>
                  <a:ext cx="11" cy="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8" name="Line 1000"/>
                <p:cNvSpPr>
                  <a:spLocks noChangeShapeType="1"/>
                </p:cNvSpPr>
                <p:nvPr/>
              </p:nvSpPr>
              <p:spPr bwMode="auto">
                <a:xfrm>
                  <a:off x="3620" y="1996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09" name="Line 1001"/>
                <p:cNvSpPr>
                  <a:spLocks noChangeShapeType="1"/>
                </p:cNvSpPr>
                <p:nvPr/>
              </p:nvSpPr>
              <p:spPr bwMode="auto">
                <a:xfrm>
                  <a:off x="3631" y="2008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0" name="Line 1002"/>
                <p:cNvSpPr>
                  <a:spLocks noChangeShapeType="1"/>
                </p:cNvSpPr>
                <p:nvPr/>
              </p:nvSpPr>
              <p:spPr bwMode="auto">
                <a:xfrm>
                  <a:off x="3641" y="2014"/>
                  <a:ext cx="10" cy="5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1" name="Line 1003"/>
                <p:cNvSpPr>
                  <a:spLocks noChangeShapeType="1"/>
                </p:cNvSpPr>
                <p:nvPr/>
              </p:nvSpPr>
              <p:spPr bwMode="auto">
                <a:xfrm>
                  <a:off x="3651" y="2020"/>
                  <a:ext cx="1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2" name="Line 1004"/>
                <p:cNvSpPr>
                  <a:spLocks noChangeShapeType="1"/>
                </p:cNvSpPr>
                <p:nvPr/>
              </p:nvSpPr>
              <p:spPr bwMode="auto">
                <a:xfrm>
                  <a:off x="3651" y="2031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3" name="Line 1005"/>
                <p:cNvSpPr>
                  <a:spLocks noChangeShapeType="1"/>
                </p:cNvSpPr>
                <p:nvPr/>
              </p:nvSpPr>
              <p:spPr bwMode="auto">
                <a:xfrm>
                  <a:off x="3662" y="2043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4" name="Line 1006"/>
                <p:cNvSpPr>
                  <a:spLocks noChangeShapeType="1"/>
                </p:cNvSpPr>
                <p:nvPr/>
              </p:nvSpPr>
              <p:spPr bwMode="auto">
                <a:xfrm>
                  <a:off x="3673" y="2055"/>
                  <a:ext cx="10" cy="11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5" name="Line 1007"/>
                <p:cNvSpPr>
                  <a:spLocks noChangeShapeType="1"/>
                </p:cNvSpPr>
                <p:nvPr/>
              </p:nvSpPr>
              <p:spPr bwMode="auto">
                <a:xfrm>
                  <a:off x="3683" y="206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6" name="Line 1008"/>
                <p:cNvSpPr>
                  <a:spLocks noChangeShapeType="1"/>
                </p:cNvSpPr>
                <p:nvPr/>
              </p:nvSpPr>
              <p:spPr bwMode="auto">
                <a:xfrm>
                  <a:off x="3694" y="2079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7" name="Line 1009"/>
                <p:cNvSpPr>
                  <a:spLocks noChangeShapeType="1"/>
                </p:cNvSpPr>
                <p:nvPr/>
              </p:nvSpPr>
              <p:spPr bwMode="auto">
                <a:xfrm>
                  <a:off x="3705" y="2091"/>
                  <a:ext cx="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8" name="Line 1010"/>
                <p:cNvSpPr>
                  <a:spLocks noChangeShapeType="1"/>
                </p:cNvSpPr>
                <p:nvPr/>
              </p:nvSpPr>
              <p:spPr bwMode="auto">
                <a:xfrm>
                  <a:off x="3705" y="2109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19" name="Line 1011"/>
                <p:cNvSpPr>
                  <a:spLocks noChangeShapeType="1"/>
                </p:cNvSpPr>
                <p:nvPr/>
              </p:nvSpPr>
              <p:spPr bwMode="auto">
                <a:xfrm>
                  <a:off x="3715" y="2127"/>
                  <a:ext cx="11" cy="12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20" name="Line 1012"/>
                <p:cNvSpPr>
                  <a:spLocks noChangeShapeType="1"/>
                </p:cNvSpPr>
                <p:nvPr/>
              </p:nvSpPr>
              <p:spPr bwMode="auto">
                <a:xfrm>
                  <a:off x="3726" y="2139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21" name="Line 1013"/>
                <p:cNvSpPr>
                  <a:spLocks noChangeShapeType="1"/>
                </p:cNvSpPr>
                <p:nvPr/>
              </p:nvSpPr>
              <p:spPr bwMode="auto">
                <a:xfrm>
                  <a:off x="3737" y="2157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22" name="Line 1014"/>
                <p:cNvSpPr>
                  <a:spLocks noChangeShapeType="1"/>
                </p:cNvSpPr>
                <p:nvPr/>
              </p:nvSpPr>
              <p:spPr bwMode="auto">
                <a:xfrm>
                  <a:off x="3747" y="2175"/>
                  <a:ext cx="11" cy="18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23" name="Line 1015"/>
                <p:cNvSpPr>
                  <a:spLocks noChangeShapeType="1"/>
                </p:cNvSpPr>
                <p:nvPr/>
              </p:nvSpPr>
              <p:spPr bwMode="auto">
                <a:xfrm>
                  <a:off x="3758" y="2193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24" name="Line 1016"/>
                <p:cNvSpPr>
                  <a:spLocks noChangeShapeType="1"/>
                </p:cNvSpPr>
                <p:nvPr/>
              </p:nvSpPr>
              <p:spPr bwMode="auto">
                <a:xfrm>
                  <a:off x="3768" y="2211"/>
                  <a:ext cx="1" cy="24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25" name="Line 1017"/>
                <p:cNvSpPr>
                  <a:spLocks noChangeShapeType="1"/>
                </p:cNvSpPr>
                <p:nvPr/>
              </p:nvSpPr>
              <p:spPr bwMode="auto">
                <a:xfrm>
                  <a:off x="3769" y="2235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26" name="Line 1018"/>
                <p:cNvSpPr>
                  <a:spLocks noChangeShapeType="1"/>
                </p:cNvSpPr>
                <p:nvPr/>
              </p:nvSpPr>
              <p:spPr bwMode="auto">
                <a:xfrm>
                  <a:off x="3779" y="2253"/>
                  <a:ext cx="10" cy="17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027" name="Line 1019"/>
                <p:cNvSpPr>
                  <a:spLocks noChangeShapeType="1"/>
                </p:cNvSpPr>
                <p:nvPr/>
              </p:nvSpPr>
              <p:spPr bwMode="auto">
                <a:xfrm>
                  <a:off x="3790" y="2270"/>
                  <a:ext cx="10" cy="16"/>
                </a:xfrm>
                <a:prstGeom prst="line">
                  <a:avLst/>
                </a:pr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2028" name="Line 1020"/>
              <p:cNvSpPr>
                <a:spLocks noChangeShapeType="1"/>
              </p:cNvSpPr>
              <p:nvPr/>
            </p:nvSpPr>
            <p:spPr bwMode="auto">
              <a:xfrm>
                <a:off x="3800" y="2288"/>
                <a:ext cx="11" cy="24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29" name="Line 1021"/>
              <p:cNvSpPr>
                <a:spLocks noChangeShapeType="1"/>
              </p:cNvSpPr>
              <p:nvPr/>
            </p:nvSpPr>
            <p:spPr bwMode="auto">
              <a:xfrm>
                <a:off x="3811" y="2312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0" name="Line 1022"/>
              <p:cNvSpPr>
                <a:spLocks noChangeShapeType="1"/>
              </p:cNvSpPr>
              <p:nvPr/>
            </p:nvSpPr>
            <p:spPr bwMode="auto">
              <a:xfrm>
                <a:off x="3822" y="2330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1" name="Line 1023"/>
              <p:cNvSpPr>
                <a:spLocks noChangeShapeType="1"/>
              </p:cNvSpPr>
              <p:nvPr/>
            </p:nvSpPr>
            <p:spPr bwMode="auto">
              <a:xfrm>
                <a:off x="3822" y="2348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2" name="Line 1024"/>
              <p:cNvSpPr>
                <a:spLocks noChangeShapeType="1"/>
              </p:cNvSpPr>
              <p:nvPr/>
            </p:nvSpPr>
            <p:spPr bwMode="auto">
              <a:xfrm>
                <a:off x="3832" y="2366"/>
                <a:ext cx="10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3" name="Line 1025"/>
              <p:cNvSpPr>
                <a:spLocks noChangeShapeType="1"/>
              </p:cNvSpPr>
              <p:nvPr/>
            </p:nvSpPr>
            <p:spPr bwMode="auto">
              <a:xfrm>
                <a:off x="3843" y="2384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4" name="Line 1026"/>
              <p:cNvSpPr>
                <a:spLocks noChangeShapeType="1"/>
              </p:cNvSpPr>
              <p:nvPr/>
            </p:nvSpPr>
            <p:spPr bwMode="auto">
              <a:xfrm>
                <a:off x="3853" y="2402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5" name="Line 1027"/>
              <p:cNvSpPr>
                <a:spLocks noChangeShapeType="1"/>
              </p:cNvSpPr>
              <p:nvPr/>
            </p:nvSpPr>
            <p:spPr bwMode="auto">
              <a:xfrm>
                <a:off x="3864" y="241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6" name="Line 1028"/>
              <p:cNvSpPr>
                <a:spLocks noChangeShapeType="1"/>
              </p:cNvSpPr>
              <p:nvPr/>
            </p:nvSpPr>
            <p:spPr bwMode="auto">
              <a:xfrm>
                <a:off x="3875" y="2426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7" name="Line 1029"/>
              <p:cNvSpPr>
                <a:spLocks noChangeShapeType="1"/>
              </p:cNvSpPr>
              <p:nvPr/>
            </p:nvSpPr>
            <p:spPr bwMode="auto">
              <a:xfrm>
                <a:off x="3885" y="2438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8" name="Line 1030"/>
              <p:cNvSpPr>
                <a:spLocks noChangeShapeType="1"/>
              </p:cNvSpPr>
              <p:nvPr/>
            </p:nvSpPr>
            <p:spPr bwMode="auto">
              <a:xfrm>
                <a:off x="3885" y="2438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39" name="Line 1031"/>
              <p:cNvSpPr>
                <a:spLocks noChangeShapeType="1"/>
              </p:cNvSpPr>
              <p:nvPr/>
            </p:nvSpPr>
            <p:spPr bwMode="auto">
              <a:xfrm flipV="1">
                <a:off x="3896" y="2432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0" name="Line 1032"/>
              <p:cNvSpPr>
                <a:spLocks noChangeShapeType="1"/>
              </p:cNvSpPr>
              <p:nvPr/>
            </p:nvSpPr>
            <p:spPr bwMode="auto">
              <a:xfrm flipV="1">
                <a:off x="3907" y="242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1" name="Line 1033"/>
              <p:cNvSpPr>
                <a:spLocks noChangeShapeType="1"/>
              </p:cNvSpPr>
              <p:nvPr/>
            </p:nvSpPr>
            <p:spPr bwMode="auto">
              <a:xfrm flipV="1">
                <a:off x="3917" y="241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2" name="Line 1034"/>
              <p:cNvSpPr>
                <a:spLocks noChangeShapeType="1"/>
              </p:cNvSpPr>
              <p:nvPr/>
            </p:nvSpPr>
            <p:spPr bwMode="auto">
              <a:xfrm flipV="1">
                <a:off x="3928" y="2398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3" name="Line 1035"/>
              <p:cNvSpPr>
                <a:spLocks noChangeShapeType="1"/>
              </p:cNvSpPr>
              <p:nvPr/>
            </p:nvSpPr>
            <p:spPr bwMode="auto">
              <a:xfrm flipV="1">
                <a:off x="3938" y="238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4" name="Line 1036"/>
              <p:cNvSpPr>
                <a:spLocks noChangeShapeType="1"/>
              </p:cNvSpPr>
              <p:nvPr/>
            </p:nvSpPr>
            <p:spPr bwMode="auto">
              <a:xfrm flipV="1">
                <a:off x="3949" y="2366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5" name="Line 1037"/>
              <p:cNvSpPr>
                <a:spLocks noChangeShapeType="1"/>
              </p:cNvSpPr>
              <p:nvPr/>
            </p:nvSpPr>
            <p:spPr bwMode="auto">
              <a:xfrm flipV="1">
                <a:off x="3949" y="2348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6" name="Line 1038"/>
              <p:cNvSpPr>
                <a:spLocks noChangeShapeType="1"/>
              </p:cNvSpPr>
              <p:nvPr/>
            </p:nvSpPr>
            <p:spPr bwMode="auto">
              <a:xfrm flipV="1">
                <a:off x="3960" y="2332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7" name="Line 1039"/>
              <p:cNvSpPr>
                <a:spLocks noChangeShapeType="1"/>
              </p:cNvSpPr>
              <p:nvPr/>
            </p:nvSpPr>
            <p:spPr bwMode="auto">
              <a:xfrm flipV="1">
                <a:off x="3971" y="2314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8" name="Line 1040"/>
              <p:cNvSpPr>
                <a:spLocks noChangeShapeType="1"/>
              </p:cNvSpPr>
              <p:nvPr/>
            </p:nvSpPr>
            <p:spPr bwMode="auto">
              <a:xfrm flipV="1">
                <a:off x="3981" y="2294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49" name="Line 1041"/>
              <p:cNvSpPr>
                <a:spLocks noChangeShapeType="1"/>
              </p:cNvSpPr>
              <p:nvPr/>
            </p:nvSpPr>
            <p:spPr bwMode="auto">
              <a:xfrm flipV="1">
                <a:off x="3992" y="2278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0" name="Line 1042"/>
              <p:cNvSpPr>
                <a:spLocks noChangeShapeType="1"/>
              </p:cNvSpPr>
              <p:nvPr/>
            </p:nvSpPr>
            <p:spPr bwMode="auto">
              <a:xfrm flipV="1">
                <a:off x="4002" y="2258"/>
                <a:ext cx="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1" name="Line 1043"/>
              <p:cNvSpPr>
                <a:spLocks noChangeShapeType="1"/>
              </p:cNvSpPr>
              <p:nvPr/>
            </p:nvSpPr>
            <p:spPr bwMode="auto">
              <a:xfrm flipV="1">
                <a:off x="4003" y="2242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2" name="Line 1044"/>
              <p:cNvSpPr>
                <a:spLocks noChangeShapeType="1"/>
              </p:cNvSpPr>
              <p:nvPr/>
            </p:nvSpPr>
            <p:spPr bwMode="auto">
              <a:xfrm flipV="1">
                <a:off x="4013" y="2223"/>
                <a:ext cx="10" cy="1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3" name="Line 1045"/>
              <p:cNvSpPr>
                <a:spLocks noChangeShapeType="1"/>
              </p:cNvSpPr>
              <p:nvPr/>
            </p:nvSpPr>
            <p:spPr bwMode="auto">
              <a:xfrm flipV="1">
                <a:off x="4024" y="2212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4" name="Line 1046"/>
              <p:cNvSpPr>
                <a:spLocks noChangeShapeType="1"/>
              </p:cNvSpPr>
              <p:nvPr/>
            </p:nvSpPr>
            <p:spPr bwMode="auto">
              <a:xfrm flipV="1">
                <a:off x="4034" y="2193"/>
                <a:ext cx="10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5" name="Line 1047"/>
              <p:cNvSpPr>
                <a:spLocks noChangeShapeType="1"/>
              </p:cNvSpPr>
              <p:nvPr/>
            </p:nvSpPr>
            <p:spPr bwMode="auto">
              <a:xfrm flipV="1">
                <a:off x="4045" y="2177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6" name="Line 1048"/>
              <p:cNvSpPr>
                <a:spLocks noChangeShapeType="1"/>
              </p:cNvSpPr>
              <p:nvPr/>
            </p:nvSpPr>
            <p:spPr bwMode="auto">
              <a:xfrm flipV="1">
                <a:off x="4055" y="2163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7" name="Line 1049"/>
              <p:cNvSpPr>
                <a:spLocks noChangeShapeType="1"/>
              </p:cNvSpPr>
              <p:nvPr/>
            </p:nvSpPr>
            <p:spPr bwMode="auto">
              <a:xfrm flipV="1">
                <a:off x="4066" y="2151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8" name="Line 1050"/>
              <p:cNvSpPr>
                <a:spLocks noChangeShapeType="1"/>
              </p:cNvSpPr>
              <p:nvPr/>
            </p:nvSpPr>
            <p:spPr bwMode="auto">
              <a:xfrm flipV="1">
                <a:off x="4066" y="2139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59" name="Line 1051"/>
              <p:cNvSpPr>
                <a:spLocks noChangeShapeType="1"/>
              </p:cNvSpPr>
              <p:nvPr/>
            </p:nvSpPr>
            <p:spPr bwMode="auto">
              <a:xfrm flipV="1">
                <a:off x="4077" y="2123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0" name="Line 1052"/>
              <p:cNvSpPr>
                <a:spLocks noChangeShapeType="1"/>
              </p:cNvSpPr>
              <p:nvPr/>
            </p:nvSpPr>
            <p:spPr bwMode="auto">
              <a:xfrm flipV="1">
                <a:off x="4088" y="211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1" name="Line 1053"/>
              <p:cNvSpPr>
                <a:spLocks noChangeShapeType="1"/>
              </p:cNvSpPr>
              <p:nvPr/>
            </p:nvSpPr>
            <p:spPr bwMode="auto">
              <a:xfrm flipV="1">
                <a:off x="4098" y="2103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2" name="Line 1054"/>
              <p:cNvSpPr>
                <a:spLocks noChangeShapeType="1"/>
              </p:cNvSpPr>
              <p:nvPr/>
            </p:nvSpPr>
            <p:spPr bwMode="auto">
              <a:xfrm flipV="1">
                <a:off x="4109" y="2092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3" name="Line 1055"/>
              <p:cNvSpPr>
                <a:spLocks noChangeShapeType="1"/>
              </p:cNvSpPr>
              <p:nvPr/>
            </p:nvSpPr>
            <p:spPr bwMode="auto">
              <a:xfrm flipV="1">
                <a:off x="4120" y="208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4" name="Line 1056"/>
              <p:cNvSpPr>
                <a:spLocks noChangeShapeType="1"/>
              </p:cNvSpPr>
              <p:nvPr/>
            </p:nvSpPr>
            <p:spPr bwMode="auto">
              <a:xfrm flipV="1">
                <a:off x="4130" y="2073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5" name="Line 1057"/>
              <p:cNvSpPr>
                <a:spLocks noChangeShapeType="1"/>
              </p:cNvSpPr>
              <p:nvPr/>
            </p:nvSpPr>
            <p:spPr bwMode="auto">
              <a:xfrm flipV="1">
                <a:off x="4130" y="2068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6" name="Line 1058"/>
              <p:cNvSpPr>
                <a:spLocks noChangeShapeType="1"/>
              </p:cNvSpPr>
              <p:nvPr/>
            </p:nvSpPr>
            <p:spPr bwMode="auto">
              <a:xfrm flipV="1">
                <a:off x="4141" y="2062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7" name="Line 1059"/>
              <p:cNvSpPr>
                <a:spLocks noChangeShapeType="1"/>
              </p:cNvSpPr>
              <p:nvPr/>
            </p:nvSpPr>
            <p:spPr bwMode="auto">
              <a:xfrm flipV="1">
                <a:off x="4151" y="2055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8" name="Line 1060"/>
              <p:cNvSpPr>
                <a:spLocks noChangeShapeType="1"/>
              </p:cNvSpPr>
              <p:nvPr/>
            </p:nvSpPr>
            <p:spPr bwMode="auto">
              <a:xfrm flipV="1">
                <a:off x="4162" y="2050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69" name="Line 1061"/>
              <p:cNvSpPr>
                <a:spLocks noChangeShapeType="1"/>
              </p:cNvSpPr>
              <p:nvPr/>
            </p:nvSpPr>
            <p:spPr bwMode="auto">
              <a:xfrm flipV="1">
                <a:off x="4173" y="2044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0" name="Line 1062"/>
              <p:cNvSpPr>
                <a:spLocks noChangeShapeType="1"/>
              </p:cNvSpPr>
              <p:nvPr/>
            </p:nvSpPr>
            <p:spPr bwMode="auto">
              <a:xfrm>
                <a:off x="4183" y="2043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1" name="Line 1063"/>
              <p:cNvSpPr>
                <a:spLocks noChangeShapeType="1"/>
              </p:cNvSpPr>
              <p:nvPr/>
            </p:nvSpPr>
            <p:spPr bwMode="auto">
              <a:xfrm>
                <a:off x="4183" y="2043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2" name="Line 1064"/>
              <p:cNvSpPr>
                <a:spLocks noChangeShapeType="1"/>
              </p:cNvSpPr>
              <p:nvPr/>
            </p:nvSpPr>
            <p:spPr bwMode="auto">
              <a:xfrm flipV="1">
                <a:off x="4194" y="2038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3" name="Line 1065"/>
              <p:cNvSpPr>
                <a:spLocks noChangeShapeType="1"/>
              </p:cNvSpPr>
              <p:nvPr/>
            </p:nvSpPr>
            <p:spPr bwMode="auto">
              <a:xfrm>
                <a:off x="4204" y="2037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4" name="Line 1066"/>
              <p:cNvSpPr>
                <a:spLocks noChangeShapeType="1"/>
              </p:cNvSpPr>
              <p:nvPr/>
            </p:nvSpPr>
            <p:spPr bwMode="auto">
              <a:xfrm>
                <a:off x="4215" y="2037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5" name="Line 1067"/>
              <p:cNvSpPr>
                <a:spLocks noChangeShapeType="1"/>
              </p:cNvSpPr>
              <p:nvPr/>
            </p:nvSpPr>
            <p:spPr bwMode="auto">
              <a:xfrm>
                <a:off x="4226" y="203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6" name="Line 1068"/>
              <p:cNvSpPr>
                <a:spLocks noChangeShapeType="1"/>
              </p:cNvSpPr>
              <p:nvPr/>
            </p:nvSpPr>
            <p:spPr bwMode="auto">
              <a:xfrm>
                <a:off x="4236" y="2043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7" name="Line 1069"/>
              <p:cNvSpPr>
                <a:spLocks noChangeShapeType="1"/>
              </p:cNvSpPr>
              <p:nvPr/>
            </p:nvSpPr>
            <p:spPr bwMode="auto">
              <a:xfrm>
                <a:off x="4247" y="2043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8" name="Line 1070"/>
              <p:cNvSpPr>
                <a:spLocks noChangeShapeType="1"/>
              </p:cNvSpPr>
              <p:nvPr/>
            </p:nvSpPr>
            <p:spPr bwMode="auto">
              <a:xfrm>
                <a:off x="4247" y="2043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79" name="Line 1071"/>
              <p:cNvSpPr>
                <a:spLocks noChangeShapeType="1"/>
              </p:cNvSpPr>
              <p:nvPr/>
            </p:nvSpPr>
            <p:spPr bwMode="auto">
              <a:xfrm>
                <a:off x="4258" y="2049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0" name="Line 1072"/>
              <p:cNvSpPr>
                <a:spLocks noChangeShapeType="1"/>
              </p:cNvSpPr>
              <p:nvPr/>
            </p:nvSpPr>
            <p:spPr bwMode="auto">
              <a:xfrm>
                <a:off x="4268" y="2055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1" name="Line 1073"/>
              <p:cNvSpPr>
                <a:spLocks noChangeShapeType="1"/>
              </p:cNvSpPr>
              <p:nvPr/>
            </p:nvSpPr>
            <p:spPr bwMode="auto">
              <a:xfrm>
                <a:off x="4279" y="206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2" name="Line 1074"/>
              <p:cNvSpPr>
                <a:spLocks noChangeShapeType="1"/>
              </p:cNvSpPr>
              <p:nvPr/>
            </p:nvSpPr>
            <p:spPr bwMode="auto">
              <a:xfrm>
                <a:off x="4290" y="2067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3" name="Line 1075"/>
              <p:cNvSpPr>
                <a:spLocks noChangeShapeType="1"/>
              </p:cNvSpPr>
              <p:nvPr/>
            </p:nvSpPr>
            <p:spPr bwMode="auto">
              <a:xfrm>
                <a:off x="4300" y="2073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4" name="Line 1076"/>
              <p:cNvSpPr>
                <a:spLocks noChangeShapeType="1"/>
              </p:cNvSpPr>
              <p:nvPr/>
            </p:nvSpPr>
            <p:spPr bwMode="auto">
              <a:xfrm>
                <a:off x="4300" y="2079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5" name="Line 1077"/>
              <p:cNvSpPr>
                <a:spLocks noChangeShapeType="1"/>
              </p:cNvSpPr>
              <p:nvPr/>
            </p:nvSpPr>
            <p:spPr bwMode="auto">
              <a:xfrm>
                <a:off x="4311" y="209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6" name="Line 1078"/>
              <p:cNvSpPr>
                <a:spLocks noChangeShapeType="1"/>
              </p:cNvSpPr>
              <p:nvPr/>
            </p:nvSpPr>
            <p:spPr bwMode="auto">
              <a:xfrm>
                <a:off x="4321" y="2097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7" name="Line 1079"/>
              <p:cNvSpPr>
                <a:spLocks noChangeShapeType="1"/>
              </p:cNvSpPr>
              <p:nvPr/>
            </p:nvSpPr>
            <p:spPr bwMode="auto">
              <a:xfrm>
                <a:off x="4332" y="2109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8" name="Line 1080"/>
              <p:cNvSpPr>
                <a:spLocks noChangeShapeType="1"/>
              </p:cNvSpPr>
              <p:nvPr/>
            </p:nvSpPr>
            <p:spPr bwMode="auto">
              <a:xfrm>
                <a:off x="4343" y="2121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89" name="Line 1081"/>
              <p:cNvSpPr>
                <a:spLocks noChangeShapeType="1"/>
              </p:cNvSpPr>
              <p:nvPr/>
            </p:nvSpPr>
            <p:spPr bwMode="auto">
              <a:xfrm>
                <a:off x="4353" y="2127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0" name="Line 1082"/>
              <p:cNvSpPr>
                <a:spLocks noChangeShapeType="1"/>
              </p:cNvSpPr>
              <p:nvPr/>
            </p:nvSpPr>
            <p:spPr bwMode="auto">
              <a:xfrm>
                <a:off x="4364" y="2139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1" name="Line 1083"/>
              <p:cNvSpPr>
                <a:spLocks noChangeShapeType="1"/>
              </p:cNvSpPr>
              <p:nvPr/>
            </p:nvSpPr>
            <p:spPr bwMode="auto">
              <a:xfrm>
                <a:off x="4364" y="2151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2" name="Line 1084"/>
              <p:cNvSpPr>
                <a:spLocks noChangeShapeType="1"/>
              </p:cNvSpPr>
              <p:nvPr/>
            </p:nvSpPr>
            <p:spPr bwMode="auto">
              <a:xfrm>
                <a:off x="4374" y="2169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3" name="Line 1085"/>
              <p:cNvSpPr>
                <a:spLocks noChangeShapeType="1"/>
              </p:cNvSpPr>
              <p:nvPr/>
            </p:nvSpPr>
            <p:spPr bwMode="auto">
              <a:xfrm>
                <a:off x="4385" y="2181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4" name="Line 1086"/>
              <p:cNvSpPr>
                <a:spLocks noChangeShapeType="1"/>
              </p:cNvSpPr>
              <p:nvPr/>
            </p:nvSpPr>
            <p:spPr bwMode="auto">
              <a:xfrm>
                <a:off x="4396" y="2193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5" name="Line 1087"/>
              <p:cNvSpPr>
                <a:spLocks noChangeShapeType="1"/>
              </p:cNvSpPr>
              <p:nvPr/>
            </p:nvSpPr>
            <p:spPr bwMode="auto">
              <a:xfrm>
                <a:off x="4406" y="2205"/>
                <a:ext cx="10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6" name="Line 1088"/>
              <p:cNvSpPr>
                <a:spLocks noChangeShapeType="1"/>
              </p:cNvSpPr>
              <p:nvPr/>
            </p:nvSpPr>
            <p:spPr bwMode="auto">
              <a:xfrm>
                <a:off x="4417" y="2223"/>
                <a:ext cx="10" cy="1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7" name="Line 1089"/>
              <p:cNvSpPr>
                <a:spLocks noChangeShapeType="1"/>
              </p:cNvSpPr>
              <p:nvPr/>
            </p:nvSpPr>
            <p:spPr bwMode="auto">
              <a:xfrm>
                <a:off x="4427" y="2235"/>
                <a:ext cx="1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8" name="Line 1090"/>
              <p:cNvSpPr>
                <a:spLocks noChangeShapeType="1"/>
              </p:cNvSpPr>
              <p:nvPr/>
            </p:nvSpPr>
            <p:spPr bwMode="auto">
              <a:xfrm>
                <a:off x="4427" y="2246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99" name="Line 1091"/>
              <p:cNvSpPr>
                <a:spLocks noChangeShapeType="1"/>
              </p:cNvSpPr>
              <p:nvPr/>
            </p:nvSpPr>
            <p:spPr bwMode="auto">
              <a:xfrm>
                <a:off x="4438" y="226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0" name="Line 1092"/>
              <p:cNvSpPr>
                <a:spLocks noChangeShapeType="1"/>
              </p:cNvSpPr>
              <p:nvPr/>
            </p:nvSpPr>
            <p:spPr bwMode="auto">
              <a:xfrm>
                <a:off x="4449" y="2276"/>
                <a:ext cx="10" cy="1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1" name="Line 1093"/>
              <p:cNvSpPr>
                <a:spLocks noChangeShapeType="1"/>
              </p:cNvSpPr>
              <p:nvPr/>
            </p:nvSpPr>
            <p:spPr bwMode="auto">
              <a:xfrm>
                <a:off x="4459" y="229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2" name="Line 1094"/>
              <p:cNvSpPr>
                <a:spLocks noChangeShapeType="1"/>
              </p:cNvSpPr>
              <p:nvPr/>
            </p:nvSpPr>
            <p:spPr bwMode="auto">
              <a:xfrm>
                <a:off x="4470" y="2306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3" name="Line 1095"/>
              <p:cNvSpPr>
                <a:spLocks noChangeShapeType="1"/>
              </p:cNvSpPr>
              <p:nvPr/>
            </p:nvSpPr>
            <p:spPr bwMode="auto">
              <a:xfrm>
                <a:off x="4481" y="2318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4" name="Line 1096"/>
              <p:cNvSpPr>
                <a:spLocks noChangeShapeType="1"/>
              </p:cNvSpPr>
              <p:nvPr/>
            </p:nvSpPr>
            <p:spPr bwMode="auto">
              <a:xfrm>
                <a:off x="4481" y="2330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5" name="Line 1097"/>
              <p:cNvSpPr>
                <a:spLocks noChangeShapeType="1"/>
              </p:cNvSpPr>
              <p:nvPr/>
            </p:nvSpPr>
            <p:spPr bwMode="auto">
              <a:xfrm>
                <a:off x="4491" y="2342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6" name="Line 1098"/>
              <p:cNvSpPr>
                <a:spLocks noChangeShapeType="1"/>
              </p:cNvSpPr>
              <p:nvPr/>
            </p:nvSpPr>
            <p:spPr bwMode="auto">
              <a:xfrm>
                <a:off x="4502" y="235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7" name="Line 1099"/>
              <p:cNvSpPr>
                <a:spLocks noChangeShapeType="1"/>
              </p:cNvSpPr>
              <p:nvPr/>
            </p:nvSpPr>
            <p:spPr bwMode="auto">
              <a:xfrm>
                <a:off x="4513" y="236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8" name="Line 1100"/>
              <p:cNvSpPr>
                <a:spLocks noChangeShapeType="1"/>
              </p:cNvSpPr>
              <p:nvPr/>
            </p:nvSpPr>
            <p:spPr bwMode="auto">
              <a:xfrm>
                <a:off x="4523" y="2372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09" name="Line 1101"/>
              <p:cNvSpPr>
                <a:spLocks noChangeShapeType="1"/>
              </p:cNvSpPr>
              <p:nvPr/>
            </p:nvSpPr>
            <p:spPr bwMode="auto">
              <a:xfrm>
                <a:off x="4534" y="2384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0" name="Line 1102"/>
              <p:cNvSpPr>
                <a:spLocks noChangeShapeType="1"/>
              </p:cNvSpPr>
              <p:nvPr/>
            </p:nvSpPr>
            <p:spPr bwMode="auto">
              <a:xfrm>
                <a:off x="4544" y="2384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1" name="Line 1103"/>
              <p:cNvSpPr>
                <a:spLocks noChangeShapeType="1"/>
              </p:cNvSpPr>
              <p:nvPr/>
            </p:nvSpPr>
            <p:spPr bwMode="auto">
              <a:xfrm>
                <a:off x="4544" y="2390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2" name="Line 1104"/>
              <p:cNvSpPr>
                <a:spLocks noChangeShapeType="1"/>
              </p:cNvSpPr>
              <p:nvPr/>
            </p:nvSpPr>
            <p:spPr bwMode="auto">
              <a:xfrm>
                <a:off x="4555" y="2390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3" name="Line 1105"/>
              <p:cNvSpPr>
                <a:spLocks noChangeShapeType="1"/>
              </p:cNvSpPr>
              <p:nvPr/>
            </p:nvSpPr>
            <p:spPr bwMode="auto">
              <a:xfrm flipV="1">
                <a:off x="4566" y="2385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4" name="Line 1106"/>
              <p:cNvSpPr>
                <a:spLocks noChangeShapeType="1"/>
              </p:cNvSpPr>
              <p:nvPr/>
            </p:nvSpPr>
            <p:spPr bwMode="auto">
              <a:xfrm flipV="1">
                <a:off x="4577" y="2379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5" name="Line 1107"/>
              <p:cNvSpPr>
                <a:spLocks noChangeShapeType="1"/>
              </p:cNvSpPr>
              <p:nvPr/>
            </p:nvSpPr>
            <p:spPr bwMode="auto">
              <a:xfrm flipV="1">
                <a:off x="4587" y="2372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6" name="Line 1108"/>
              <p:cNvSpPr>
                <a:spLocks noChangeShapeType="1"/>
              </p:cNvSpPr>
              <p:nvPr/>
            </p:nvSpPr>
            <p:spPr bwMode="auto">
              <a:xfrm flipV="1">
                <a:off x="4598" y="2361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7" name="Line 1109"/>
              <p:cNvSpPr>
                <a:spLocks noChangeShapeType="1"/>
              </p:cNvSpPr>
              <p:nvPr/>
            </p:nvSpPr>
            <p:spPr bwMode="auto">
              <a:xfrm flipV="1">
                <a:off x="4608" y="2354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8" name="Line 1110"/>
              <p:cNvSpPr>
                <a:spLocks noChangeShapeType="1"/>
              </p:cNvSpPr>
              <p:nvPr/>
            </p:nvSpPr>
            <p:spPr bwMode="auto">
              <a:xfrm flipV="1">
                <a:off x="4608" y="2342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19" name="Line 1111"/>
              <p:cNvSpPr>
                <a:spLocks noChangeShapeType="1"/>
              </p:cNvSpPr>
              <p:nvPr/>
            </p:nvSpPr>
            <p:spPr bwMode="auto">
              <a:xfrm flipV="1">
                <a:off x="4619" y="2331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0" name="Line 1112"/>
              <p:cNvSpPr>
                <a:spLocks noChangeShapeType="1"/>
              </p:cNvSpPr>
              <p:nvPr/>
            </p:nvSpPr>
            <p:spPr bwMode="auto">
              <a:xfrm flipV="1">
                <a:off x="4629" y="2318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1" name="Line 1113"/>
              <p:cNvSpPr>
                <a:spLocks noChangeShapeType="1"/>
              </p:cNvSpPr>
              <p:nvPr/>
            </p:nvSpPr>
            <p:spPr bwMode="auto">
              <a:xfrm flipV="1">
                <a:off x="4640" y="2300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2" name="Line 1114"/>
              <p:cNvSpPr>
                <a:spLocks noChangeShapeType="1"/>
              </p:cNvSpPr>
              <p:nvPr/>
            </p:nvSpPr>
            <p:spPr bwMode="auto">
              <a:xfrm flipV="1">
                <a:off x="4651" y="2289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3" name="Line 1115"/>
              <p:cNvSpPr>
                <a:spLocks noChangeShapeType="1"/>
              </p:cNvSpPr>
              <p:nvPr/>
            </p:nvSpPr>
            <p:spPr bwMode="auto">
              <a:xfrm flipV="1">
                <a:off x="4661" y="2276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4" name="Line 1116"/>
              <p:cNvSpPr>
                <a:spLocks noChangeShapeType="1"/>
              </p:cNvSpPr>
              <p:nvPr/>
            </p:nvSpPr>
            <p:spPr bwMode="auto">
              <a:xfrm flipV="1">
                <a:off x="4661" y="2264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5" name="Line 1117"/>
              <p:cNvSpPr>
                <a:spLocks noChangeShapeType="1"/>
              </p:cNvSpPr>
              <p:nvPr/>
            </p:nvSpPr>
            <p:spPr bwMode="auto">
              <a:xfrm flipV="1">
                <a:off x="4672" y="2246"/>
                <a:ext cx="11" cy="1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6" name="Line 1118"/>
              <p:cNvSpPr>
                <a:spLocks noChangeShapeType="1"/>
              </p:cNvSpPr>
              <p:nvPr/>
            </p:nvSpPr>
            <p:spPr bwMode="auto">
              <a:xfrm flipV="1">
                <a:off x="4683" y="2236"/>
                <a:ext cx="10" cy="10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7" name="Line 1119"/>
              <p:cNvSpPr>
                <a:spLocks noChangeShapeType="1"/>
              </p:cNvSpPr>
              <p:nvPr/>
            </p:nvSpPr>
            <p:spPr bwMode="auto">
              <a:xfrm flipV="1">
                <a:off x="4693" y="2223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8" name="Line 1120"/>
              <p:cNvSpPr>
                <a:spLocks noChangeShapeType="1"/>
              </p:cNvSpPr>
              <p:nvPr/>
            </p:nvSpPr>
            <p:spPr bwMode="auto">
              <a:xfrm flipV="1">
                <a:off x="4704" y="2211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29" name="Line 1121"/>
              <p:cNvSpPr>
                <a:spLocks noChangeShapeType="1"/>
              </p:cNvSpPr>
              <p:nvPr/>
            </p:nvSpPr>
            <p:spPr bwMode="auto">
              <a:xfrm flipV="1">
                <a:off x="4715" y="2200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0" name="Line 1122"/>
              <p:cNvSpPr>
                <a:spLocks noChangeShapeType="1"/>
              </p:cNvSpPr>
              <p:nvPr/>
            </p:nvSpPr>
            <p:spPr bwMode="auto">
              <a:xfrm flipV="1">
                <a:off x="4725" y="2187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1" name="Line 1123"/>
              <p:cNvSpPr>
                <a:spLocks noChangeShapeType="1"/>
              </p:cNvSpPr>
              <p:nvPr/>
            </p:nvSpPr>
            <p:spPr bwMode="auto">
              <a:xfrm flipV="1">
                <a:off x="4725" y="2175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2" name="Line 1124"/>
              <p:cNvSpPr>
                <a:spLocks noChangeShapeType="1"/>
              </p:cNvSpPr>
              <p:nvPr/>
            </p:nvSpPr>
            <p:spPr bwMode="auto">
              <a:xfrm flipV="1">
                <a:off x="4736" y="2164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3" name="Line 1125"/>
              <p:cNvSpPr>
                <a:spLocks noChangeShapeType="1"/>
              </p:cNvSpPr>
              <p:nvPr/>
            </p:nvSpPr>
            <p:spPr bwMode="auto">
              <a:xfrm flipV="1">
                <a:off x="4746" y="2151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4" name="Line 1126"/>
              <p:cNvSpPr>
                <a:spLocks noChangeShapeType="1"/>
              </p:cNvSpPr>
              <p:nvPr/>
            </p:nvSpPr>
            <p:spPr bwMode="auto">
              <a:xfrm flipV="1">
                <a:off x="4757" y="2139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5" name="Line 1127"/>
              <p:cNvSpPr>
                <a:spLocks noChangeShapeType="1"/>
              </p:cNvSpPr>
              <p:nvPr/>
            </p:nvSpPr>
            <p:spPr bwMode="auto">
              <a:xfrm flipV="1">
                <a:off x="4768" y="2134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6" name="Line 1128"/>
              <p:cNvSpPr>
                <a:spLocks noChangeShapeType="1"/>
              </p:cNvSpPr>
              <p:nvPr/>
            </p:nvSpPr>
            <p:spPr bwMode="auto">
              <a:xfrm flipV="1">
                <a:off x="4778" y="2121"/>
                <a:ext cx="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7" name="Line 1129"/>
              <p:cNvSpPr>
                <a:spLocks noChangeShapeType="1"/>
              </p:cNvSpPr>
              <p:nvPr/>
            </p:nvSpPr>
            <p:spPr bwMode="auto">
              <a:xfrm flipV="1">
                <a:off x="4779" y="211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8" name="Line 1130"/>
              <p:cNvSpPr>
                <a:spLocks noChangeShapeType="1"/>
              </p:cNvSpPr>
              <p:nvPr/>
            </p:nvSpPr>
            <p:spPr bwMode="auto">
              <a:xfrm flipV="1">
                <a:off x="4789" y="2109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9" name="Line 1131"/>
              <p:cNvSpPr>
                <a:spLocks noChangeShapeType="1"/>
              </p:cNvSpPr>
              <p:nvPr/>
            </p:nvSpPr>
            <p:spPr bwMode="auto">
              <a:xfrm flipV="1">
                <a:off x="4800" y="2098"/>
                <a:ext cx="10" cy="1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0" name="Line 1132"/>
              <p:cNvSpPr>
                <a:spLocks noChangeShapeType="1"/>
              </p:cNvSpPr>
              <p:nvPr/>
            </p:nvSpPr>
            <p:spPr bwMode="auto">
              <a:xfrm flipV="1">
                <a:off x="4811" y="2092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1" name="Line 1133"/>
              <p:cNvSpPr>
                <a:spLocks noChangeShapeType="1"/>
              </p:cNvSpPr>
              <p:nvPr/>
            </p:nvSpPr>
            <p:spPr bwMode="auto">
              <a:xfrm flipV="1">
                <a:off x="4821" y="2086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2" name="Line 1134"/>
              <p:cNvSpPr>
                <a:spLocks noChangeShapeType="1"/>
              </p:cNvSpPr>
              <p:nvPr/>
            </p:nvSpPr>
            <p:spPr bwMode="auto">
              <a:xfrm flipV="1">
                <a:off x="4832" y="2080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3" name="Line 1135"/>
              <p:cNvSpPr>
                <a:spLocks noChangeShapeType="1"/>
              </p:cNvSpPr>
              <p:nvPr/>
            </p:nvSpPr>
            <p:spPr bwMode="auto">
              <a:xfrm>
                <a:off x="4842" y="2079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4" name="Line 1136"/>
              <p:cNvSpPr>
                <a:spLocks noChangeShapeType="1"/>
              </p:cNvSpPr>
              <p:nvPr/>
            </p:nvSpPr>
            <p:spPr bwMode="auto">
              <a:xfrm flipV="1">
                <a:off x="4842" y="2073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5" name="Line 1137"/>
              <p:cNvSpPr>
                <a:spLocks noChangeShapeType="1"/>
              </p:cNvSpPr>
              <p:nvPr/>
            </p:nvSpPr>
            <p:spPr bwMode="auto">
              <a:xfrm>
                <a:off x="4853" y="2073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6" name="Line 1138"/>
              <p:cNvSpPr>
                <a:spLocks noChangeShapeType="1"/>
              </p:cNvSpPr>
              <p:nvPr/>
            </p:nvSpPr>
            <p:spPr bwMode="auto">
              <a:xfrm flipV="1">
                <a:off x="4864" y="2068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7" name="Line 1139"/>
              <p:cNvSpPr>
                <a:spLocks noChangeShapeType="1"/>
              </p:cNvSpPr>
              <p:nvPr/>
            </p:nvSpPr>
            <p:spPr bwMode="auto">
              <a:xfrm>
                <a:off x="4874" y="2067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8" name="Line 1140"/>
              <p:cNvSpPr>
                <a:spLocks noChangeShapeType="1"/>
              </p:cNvSpPr>
              <p:nvPr/>
            </p:nvSpPr>
            <p:spPr bwMode="auto">
              <a:xfrm>
                <a:off x="4885" y="2067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9" name="Line 1141"/>
              <p:cNvSpPr>
                <a:spLocks noChangeShapeType="1"/>
              </p:cNvSpPr>
              <p:nvPr/>
            </p:nvSpPr>
            <p:spPr bwMode="auto">
              <a:xfrm>
                <a:off x="4895" y="2067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0" name="Line 1142"/>
              <p:cNvSpPr>
                <a:spLocks noChangeShapeType="1"/>
              </p:cNvSpPr>
              <p:nvPr/>
            </p:nvSpPr>
            <p:spPr bwMode="auto">
              <a:xfrm>
                <a:off x="4906" y="2067"/>
                <a:ext cx="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1" name="Line 1143"/>
              <p:cNvSpPr>
                <a:spLocks noChangeShapeType="1"/>
              </p:cNvSpPr>
              <p:nvPr/>
            </p:nvSpPr>
            <p:spPr bwMode="auto">
              <a:xfrm>
                <a:off x="4906" y="2067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2" name="Line 1144"/>
              <p:cNvSpPr>
                <a:spLocks noChangeShapeType="1"/>
              </p:cNvSpPr>
              <p:nvPr/>
            </p:nvSpPr>
            <p:spPr bwMode="auto">
              <a:xfrm>
                <a:off x="4916" y="2067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3" name="Line 1145"/>
              <p:cNvSpPr>
                <a:spLocks noChangeShapeType="1"/>
              </p:cNvSpPr>
              <p:nvPr/>
            </p:nvSpPr>
            <p:spPr bwMode="auto">
              <a:xfrm>
                <a:off x="4927" y="2067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4" name="Line 1146"/>
              <p:cNvSpPr>
                <a:spLocks noChangeShapeType="1"/>
              </p:cNvSpPr>
              <p:nvPr/>
            </p:nvSpPr>
            <p:spPr bwMode="auto">
              <a:xfrm>
                <a:off x="4938" y="2073"/>
                <a:ext cx="10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5" name="Line 1147"/>
              <p:cNvSpPr>
                <a:spLocks noChangeShapeType="1"/>
              </p:cNvSpPr>
              <p:nvPr/>
            </p:nvSpPr>
            <p:spPr bwMode="auto">
              <a:xfrm>
                <a:off x="4949" y="2073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6" name="Line 1148"/>
              <p:cNvSpPr>
                <a:spLocks noChangeShapeType="1"/>
              </p:cNvSpPr>
              <p:nvPr/>
            </p:nvSpPr>
            <p:spPr bwMode="auto">
              <a:xfrm>
                <a:off x="4959" y="2079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7" name="Line 1149"/>
              <p:cNvSpPr>
                <a:spLocks noChangeShapeType="1"/>
              </p:cNvSpPr>
              <p:nvPr/>
            </p:nvSpPr>
            <p:spPr bwMode="auto">
              <a:xfrm>
                <a:off x="4959" y="2085"/>
                <a:ext cx="1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8" name="Line 1150"/>
              <p:cNvSpPr>
                <a:spLocks noChangeShapeType="1"/>
              </p:cNvSpPr>
              <p:nvPr/>
            </p:nvSpPr>
            <p:spPr bwMode="auto">
              <a:xfrm>
                <a:off x="4970" y="2085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59" name="Line 1151"/>
              <p:cNvSpPr>
                <a:spLocks noChangeShapeType="1"/>
              </p:cNvSpPr>
              <p:nvPr/>
            </p:nvSpPr>
            <p:spPr bwMode="auto">
              <a:xfrm>
                <a:off x="4980" y="2091"/>
                <a:ext cx="11" cy="1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60" name="Line 1152"/>
              <p:cNvSpPr>
                <a:spLocks noChangeShapeType="1"/>
              </p:cNvSpPr>
              <p:nvPr/>
            </p:nvSpPr>
            <p:spPr bwMode="auto">
              <a:xfrm>
                <a:off x="4991" y="2103"/>
                <a:ext cx="1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61" name="Line 1153"/>
              <p:cNvSpPr>
                <a:spLocks noChangeShapeType="1"/>
              </p:cNvSpPr>
              <p:nvPr/>
            </p:nvSpPr>
            <p:spPr bwMode="auto">
              <a:xfrm>
                <a:off x="5002" y="2109"/>
                <a:ext cx="10" cy="5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62" name="Line 1154"/>
              <p:cNvSpPr>
                <a:spLocks noChangeShapeType="1"/>
              </p:cNvSpPr>
              <p:nvPr/>
            </p:nvSpPr>
            <p:spPr bwMode="auto">
              <a:xfrm>
                <a:off x="5012" y="2115"/>
                <a:ext cx="1" cy="6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2163" name="Text Box 1155"/>
          <p:cNvSpPr txBox="1">
            <a:spLocks noChangeArrowheads="1"/>
          </p:cNvSpPr>
          <p:nvPr/>
        </p:nvSpPr>
        <p:spPr bwMode="auto">
          <a:xfrm>
            <a:off x="217488" y="3062288"/>
            <a:ext cx="18573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|1-</a:t>
            </a:r>
            <a:r>
              <a:rPr lang="en-US" sz="3600">
                <a:latin typeface="Symbol" pitchFamily="18" charset="2"/>
              </a:rPr>
              <a:t>y</a:t>
            </a:r>
            <a:r>
              <a:rPr lang="en-US" sz="3600">
                <a:latin typeface="Times New Roman" pitchFamily="18" charset="0"/>
              </a:rPr>
              <a:t>(r)| at atom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some atomic-like state, </a:t>
            </a:r>
          </a:p>
          <a:p>
            <a:pPr marL="0" indent="0">
              <a:buNone/>
            </a:pPr>
            <a:r>
              <a:rPr lang="en-US" dirty="0"/>
              <a:t>           and also add a plane-wave like term</a:t>
            </a:r>
          </a:p>
          <a:p>
            <a:r>
              <a:rPr lang="en-US" dirty="0"/>
              <a:t>The two must be orthogonal – a plane wave is not</a:t>
            </a:r>
          </a:p>
          <a:p>
            <a:r>
              <a:rPr lang="en-US" dirty="0"/>
              <a:t>Instead use</a:t>
            </a:r>
          </a:p>
          <a:p>
            <a:endParaRPr lang="en-US" dirty="0"/>
          </a:p>
          <a:p>
            <a:r>
              <a:rPr lang="en-US" dirty="0"/>
              <a:t>This is small when           is large, misses the core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4400" y="2667000"/>
                <a:ext cx="8590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667000"/>
                <a:ext cx="859081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43940" y="4572000"/>
                <a:ext cx="6984091" cy="1130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𝑖𝑘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940" y="4572000"/>
                <a:ext cx="6984091" cy="11301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43400" y="5486737"/>
                <a:ext cx="8590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5486737"/>
                <a:ext cx="859081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848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what does this gain us?</a:t>
            </a:r>
          </a:p>
        </p:txBody>
      </p:sp>
      <p:sp>
        <p:nvSpPr>
          <p:cNvPr id="314382" name="Rectangle 1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First core state (1s) cancels most of potential (OPW)</a:t>
            </a:r>
          </a:p>
          <a:p>
            <a:pPr>
              <a:lnSpc>
                <a:spcPct val="90000"/>
              </a:lnSpc>
            </a:pPr>
            <a:r>
              <a:rPr lang="en-US" sz="2800"/>
              <a:t>Only need to consider a few states, unlike classic Bloch-wave methods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sz="280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z="2800"/>
              <a:t>N.B. Tight-binding</a:t>
            </a:r>
          </a:p>
        </p:txBody>
      </p:sp>
      <p:graphicFrame>
        <p:nvGraphicFramePr>
          <p:cNvPr id="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062584" y="2630692"/>
          <a:ext cx="4706936" cy="3128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5994400" y="4834323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0" dirty="0">
                <a:solidFill>
                  <a:schemeClr val="tx2"/>
                </a:solidFill>
                <a:latin typeface="Times New Roman" pitchFamily="18" charset="0"/>
              </a:rPr>
              <a:t>1s state</a:t>
            </a:r>
          </a:p>
        </p:txBody>
      </p:sp>
      <p:sp>
        <p:nvSpPr>
          <p:cNvPr id="314377" name="Text Box 9"/>
          <p:cNvSpPr txBox="1">
            <a:spLocks noChangeArrowheads="1"/>
          </p:cNvSpPr>
          <p:nvPr/>
        </p:nvSpPr>
        <p:spPr bwMode="auto">
          <a:xfrm>
            <a:off x="5956300" y="5770563"/>
            <a:ext cx="135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0">
                <a:latin typeface="Times New Roman" pitchFamily="18" charset="0"/>
              </a:rPr>
              <a:t>Potential</a:t>
            </a:r>
          </a:p>
        </p:txBody>
      </p:sp>
      <p:sp>
        <p:nvSpPr>
          <p:cNvPr id="314378" name="Text Box 10"/>
          <p:cNvSpPr txBox="1">
            <a:spLocks noChangeArrowheads="1"/>
          </p:cNvSpPr>
          <p:nvPr/>
        </p:nvSpPr>
        <p:spPr bwMode="auto">
          <a:xfrm>
            <a:off x="4724400" y="1924050"/>
            <a:ext cx="3614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aseline="0">
                <a:solidFill>
                  <a:schemeClr val="accent2"/>
                </a:solidFill>
                <a:latin typeface="Times New Roman" pitchFamily="18" charset="0"/>
              </a:rPr>
              <a:t>Effective (pseudo) potential</a:t>
            </a:r>
          </a:p>
        </p:txBody>
      </p:sp>
      <p:sp>
        <p:nvSpPr>
          <p:cNvPr id="314379" name="Line 11"/>
          <p:cNvSpPr>
            <a:spLocks noChangeShapeType="1"/>
          </p:cNvSpPr>
          <p:nvPr/>
        </p:nvSpPr>
        <p:spPr bwMode="auto">
          <a:xfrm flipH="1">
            <a:off x="5413375" y="2336800"/>
            <a:ext cx="495300" cy="8397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80" name="Line 12"/>
          <p:cNvSpPr>
            <a:spLocks noChangeShapeType="1"/>
          </p:cNvSpPr>
          <p:nvPr/>
        </p:nvSpPr>
        <p:spPr bwMode="auto">
          <a:xfrm flipH="1" flipV="1">
            <a:off x="5783263" y="5565775"/>
            <a:ext cx="204787" cy="379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81" name="Line 13"/>
          <p:cNvSpPr>
            <a:spLocks noChangeShapeType="1"/>
          </p:cNvSpPr>
          <p:nvPr/>
        </p:nvSpPr>
        <p:spPr bwMode="auto">
          <a:xfrm flipV="1">
            <a:off x="7181850" y="5543550"/>
            <a:ext cx="147638" cy="452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44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Quick Comparison</a:t>
            </a:r>
          </a:p>
        </p:txBody>
      </p:sp>
      <p:sp>
        <p:nvSpPr>
          <p:cNvPr id="328709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Bloch Wave</a:t>
            </a:r>
          </a:p>
          <a:p>
            <a:pPr lvl="1"/>
            <a:r>
              <a:rPr lang="en-US" dirty="0"/>
              <a:t>Different States</a:t>
            </a:r>
          </a:p>
          <a:p>
            <a:pPr lvl="1"/>
            <a:r>
              <a:rPr lang="en-US" dirty="0"/>
              <a:t>Oscillate with Depth</a:t>
            </a:r>
          </a:p>
          <a:p>
            <a:r>
              <a:rPr lang="en-US" dirty="0"/>
              <a:t>Interference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Thickness </a:t>
            </a:r>
            <a:r>
              <a:rPr lang="en-US" dirty="0" err="1">
                <a:sym typeface="Wingdings" pitchFamily="2" charset="2"/>
              </a:rPr>
              <a:t>Fringes,etc</a:t>
            </a:r>
            <a:endParaRPr lang="en-US" dirty="0"/>
          </a:p>
        </p:txBody>
      </p:sp>
      <p:sp>
        <p:nvSpPr>
          <p:cNvPr id="328710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Tight Binding</a:t>
            </a:r>
          </a:p>
          <a:p>
            <a:pPr lvl="1"/>
            <a:r>
              <a:rPr lang="en-US" dirty="0"/>
              <a:t>Atomic States</a:t>
            </a:r>
          </a:p>
          <a:p>
            <a:pPr lvl="1"/>
            <a:r>
              <a:rPr lang="en-US" dirty="0"/>
              <a:t>Oscillate with Depth</a:t>
            </a:r>
          </a:p>
          <a:p>
            <a:r>
              <a:rPr lang="en-US" dirty="0"/>
              <a:t>Interference</a:t>
            </a:r>
          </a:p>
          <a:p>
            <a:pPr lvl="1"/>
            <a:r>
              <a:rPr lang="en-US" dirty="0">
                <a:sym typeface="Wingdings" pitchFamily="2" charset="2"/>
              </a:rPr>
              <a:t>Atomic contrast</a:t>
            </a:r>
            <a:endParaRPr lang="en-US" dirty="0"/>
          </a:p>
        </p:txBody>
      </p:sp>
      <p:sp>
        <p:nvSpPr>
          <p:cNvPr id="328711" name="Text Box 7"/>
          <p:cNvSpPr txBox="1">
            <a:spLocks noChangeArrowheads="1"/>
          </p:cNvSpPr>
          <p:nvPr/>
        </p:nvSpPr>
        <p:spPr bwMode="auto">
          <a:xfrm>
            <a:off x="652463" y="5384800"/>
            <a:ext cx="796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0"/>
              <a:t>N</a:t>
            </a:r>
            <a:r>
              <a:rPr lang="en-US" baseline="0">
                <a:latin typeface="Times New Roman" pitchFamily="18" charset="0"/>
              </a:rPr>
              <a:t>ote: ignore overlap of states</a:t>
            </a:r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1538763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Channeling Concept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Lowest Transverse Energy states (1s) dominate</a:t>
            </a:r>
          </a:p>
          <a:p>
            <a:r>
              <a:rPr lang="en-US" sz="2800"/>
              <a:t>Can ignore (to 2</a:t>
            </a:r>
            <a:r>
              <a:rPr lang="en-US" sz="2800" baseline="30000"/>
              <a:t>nd</a:t>
            </a:r>
            <a:r>
              <a:rPr lang="en-US" sz="2800"/>
              <a:t> order) delocalized states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198064"/>
              </p:ext>
            </p:extLst>
          </p:nvPr>
        </p:nvGraphicFramePr>
        <p:xfrm>
          <a:off x="4336039" y="1820465"/>
          <a:ext cx="4317189" cy="497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4049713" y="4789488"/>
            <a:ext cx="1320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V(r) E</a:t>
            </a:r>
            <a:r>
              <a:rPr lang="en-US" sz="3600" baseline="-25000">
                <a:solidFill>
                  <a:srgbClr val="000000"/>
                </a:solidFill>
                <a:latin typeface="Times New Roman" pitchFamily="18" charset="0"/>
              </a:rPr>
              <a:t>n</a:t>
            </a:r>
            <a:endParaRPr lang="en-US" sz="3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1782" name="Line 6"/>
          <p:cNvSpPr>
            <a:spLocks noChangeShapeType="1"/>
          </p:cNvSpPr>
          <p:nvPr/>
        </p:nvSpPr>
        <p:spPr bwMode="auto">
          <a:xfrm flipV="1">
            <a:off x="4600575" y="3889375"/>
            <a:ext cx="0" cy="682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3600" baseline="30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>
            <a:off x="7226300" y="4673600"/>
            <a:ext cx="450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3600" baseline="30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331790" name="Line 14"/>
          <p:cNvSpPr>
            <a:spLocks noChangeShapeType="1"/>
          </p:cNvSpPr>
          <p:nvPr/>
        </p:nvSpPr>
        <p:spPr bwMode="auto">
          <a:xfrm>
            <a:off x="7189788" y="2865438"/>
            <a:ext cx="523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3600" baseline="30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331791" name="Text Box 15"/>
          <p:cNvSpPr txBox="1">
            <a:spLocks noChangeArrowheads="1"/>
          </p:cNvSpPr>
          <p:nvPr/>
        </p:nvSpPr>
        <p:spPr bwMode="auto">
          <a:xfrm>
            <a:off x="7778750" y="2532063"/>
            <a:ext cx="769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2s</a:t>
            </a:r>
          </a:p>
        </p:txBody>
      </p:sp>
      <p:sp>
        <p:nvSpPr>
          <p:cNvPr id="331792" name="Text Box 16"/>
          <p:cNvSpPr txBox="1">
            <a:spLocks noChangeArrowheads="1"/>
          </p:cNvSpPr>
          <p:nvPr/>
        </p:nvSpPr>
        <p:spPr bwMode="auto">
          <a:xfrm>
            <a:off x="7742238" y="4310063"/>
            <a:ext cx="769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1s</a:t>
            </a:r>
          </a:p>
        </p:txBody>
      </p:sp>
      <p:sp>
        <p:nvSpPr>
          <p:cNvPr id="331793" name="Line 17"/>
          <p:cNvSpPr>
            <a:spLocks noChangeShapeType="1"/>
          </p:cNvSpPr>
          <p:nvPr/>
        </p:nvSpPr>
        <p:spPr bwMode="auto">
          <a:xfrm>
            <a:off x="4580109" y="2401887"/>
            <a:ext cx="3919538" cy="14288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3600" baseline="300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331794" name="Line 18"/>
          <p:cNvSpPr>
            <a:spLocks noChangeShapeType="1"/>
          </p:cNvSpPr>
          <p:nvPr/>
        </p:nvSpPr>
        <p:spPr bwMode="auto">
          <a:xfrm flipV="1">
            <a:off x="3855606" y="2446337"/>
            <a:ext cx="1133475" cy="10445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3600" baseline="30000">
              <a:solidFill>
                <a:srgbClr val="0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6853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6426200" y="4953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103313"/>
            <a:ext cx="37290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103313"/>
            <a:ext cx="37290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1103313"/>
            <a:ext cx="37290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3922713"/>
            <a:ext cx="37290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922713"/>
            <a:ext cx="37290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042988" y="1147763"/>
            <a:ext cx="1144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4nm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1012825" y="3938588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19nm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4838700" y="1133475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11nm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822825" y="3952875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26nm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6426200" y="4953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Br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811963" y="925513"/>
            <a:ext cx="561975" cy="652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 flipH="1">
            <a:off x="5992813" y="939800"/>
            <a:ext cx="646112" cy="6540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1117600" y="3338513"/>
            <a:ext cx="357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Real                Imaginary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6357938" y="3119438"/>
            <a:ext cx="741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chemeClr val="tx2"/>
                </a:solidFill>
                <a:latin typeface="Times New Roman" pitchFamily="18" charset="0"/>
              </a:rPr>
              <a:t>Cu</a:t>
            </a:r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 flipH="1" flipV="1">
            <a:off x="5849938" y="2582863"/>
            <a:ext cx="666750" cy="623887"/>
          </a:xfrm>
          <a:prstGeom prst="line">
            <a:avLst/>
          </a:prstGeom>
          <a:noFill/>
          <a:ln w="41275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6756400" y="2576513"/>
            <a:ext cx="769938" cy="638175"/>
          </a:xfrm>
          <a:prstGeom prst="line">
            <a:avLst/>
          </a:prstGeom>
          <a:noFill/>
          <a:ln w="41275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5392738" cy="696913"/>
          </a:xfrm>
        </p:spPr>
        <p:txBody>
          <a:bodyPr/>
          <a:lstStyle/>
          <a:p>
            <a:r>
              <a:rPr lang="en-US" sz="4000" dirty="0"/>
              <a:t>Full wave    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>
            <p:extLst/>
          </p:nvPr>
        </p:nvGraphicFramePr>
        <p:xfrm>
          <a:off x="0" y="366713"/>
          <a:ext cx="9144000" cy="609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79" name="Photo Editor Photo" r:id="rId4" imgW="7314286" imgH="4877481" progId="MSPhotoEd.3">
                  <p:embed/>
                </p:oleObj>
              </mc:Choice>
              <mc:Fallback>
                <p:oleObj name="Photo Editor Photo" r:id="rId4" imgW="7314286" imgH="4877481" progId="MSPhotoEd.3">
                  <p:embed/>
                  <p:pic>
                    <p:nvPicPr>
                      <p:cNvPr id="53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6713"/>
                        <a:ext cx="9144000" cy="609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02E2C6-85B7-4B42-B58A-7F91E8FEF170}"/>
              </a:ext>
            </a:extLst>
          </p:cNvPr>
          <p:cNvCxnSpPr>
            <a:cxnSpLocks/>
          </p:cNvCxnSpPr>
          <p:nvPr/>
        </p:nvCxnSpPr>
        <p:spPr bwMode="auto">
          <a:xfrm flipV="1">
            <a:off x="4495800" y="1804149"/>
            <a:ext cx="57150" cy="13872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CC28DA-D873-44BD-BE42-7FB14894C344}"/>
              </a:ext>
            </a:extLst>
          </p:cNvPr>
          <p:cNvCxnSpPr>
            <a:cxnSpLocks/>
          </p:cNvCxnSpPr>
          <p:nvPr/>
        </p:nvCxnSpPr>
        <p:spPr bwMode="auto">
          <a:xfrm flipV="1">
            <a:off x="4495800" y="2514600"/>
            <a:ext cx="514350" cy="6768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2F856F-7211-4AB0-8E28-268CF6C00438}"/>
              </a:ext>
            </a:extLst>
          </p:cNvPr>
          <p:cNvCxnSpPr>
            <a:cxnSpLocks/>
          </p:cNvCxnSpPr>
          <p:nvPr/>
        </p:nvCxnSpPr>
        <p:spPr bwMode="auto">
          <a:xfrm>
            <a:off x="4533900" y="3191435"/>
            <a:ext cx="952500" cy="85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2342C19-B054-4CD9-B2E9-DB3550C6C84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10150" y="2514600"/>
            <a:ext cx="468966" cy="76200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9DC609B-AA65-4D00-808B-7C17F4888D09}"/>
              </a:ext>
            </a:extLst>
          </p:cNvPr>
          <p:cNvCxnSpPr>
            <a:cxnSpLocks/>
          </p:cNvCxnSpPr>
          <p:nvPr/>
        </p:nvCxnSpPr>
        <p:spPr bwMode="auto">
          <a:xfrm flipH="1">
            <a:off x="4495800" y="1804150"/>
            <a:ext cx="38101" cy="14298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4A2B9A-88E9-4646-83F9-12D34BBB5329}"/>
              </a:ext>
            </a:extLst>
          </p:cNvPr>
          <p:cNvSpPr txBox="1"/>
          <p:nvPr/>
        </p:nvSpPr>
        <p:spPr>
          <a:xfrm>
            <a:off x="457200" y="5334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Kinematical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C5F046-4CE4-462B-8335-4D988AFD0D91}"/>
              </a:ext>
            </a:extLst>
          </p:cNvPr>
          <p:cNvSpPr txBox="1"/>
          <p:nvPr/>
        </p:nvSpPr>
        <p:spPr>
          <a:xfrm>
            <a:off x="457200" y="992474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Dynamical</a:t>
            </a:r>
          </a:p>
        </p:txBody>
      </p:sp>
    </p:spTree>
    <p:extLst>
      <p:ext uri="{BB962C8B-B14F-4D97-AF65-F5344CB8AC3E}">
        <p14:creationId xmlns:p14="http://schemas.microsoft.com/office/powerpoint/2010/main" val="2696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103313"/>
            <a:ext cx="37290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4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5392738" cy="696913"/>
          </a:xfrm>
        </p:spPr>
        <p:txBody>
          <a:bodyPr/>
          <a:lstStyle/>
          <a:p>
            <a:r>
              <a:rPr lang="en-US" sz="4000" dirty="0"/>
              <a:t>Full wave       </a:t>
            </a:r>
          </a:p>
        </p:txBody>
      </p:sp>
      <p:pic>
        <p:nvPicPr>
          <p:cNvPr id="17613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538" y="1103313"/>
            <a:ext cx="3729037" cy="276225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042988" y="1147763"/>
            <a:ext cx="1144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4nm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1012825" y="3938588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19nm</a:t>
            </a: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6426200" y="4953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Br</a:t>
            </a:r>
          </a:p>
        </p:txBody>
      </p:sp>
      <p:grpSp>
        <p:nvGrpSpPr>
          <p:cNvPr id="176136" name="Group 8"/>
          <p:cNvGrpSpPr>
            <a:grpSpLocks/>
          </p:cNvGrpSpPr>
          <p:nvPr/>
        </p:nvGrpSpPr>
        <p:grpSpPr bwMode="auto">
          <a:xfrm>
            <a:off x="6834188" y="1649413"/>
            <a:ext cx="1573212" cy="1682750"/>
            <a:chOff x="1909" y="1039"/>
            <a:chExt cx="991" cy="1060"/>
          </a:xfrm>
        </p:grpSpPr>
        <p:sp>
          <p:nvSpPr>
            <p:cNvPr id="176137" name="Oval 9"/>
            <p:cNvSpPr>
              <a:spLocks noChangeArrowheads="1"/>
            </p:cNvSpPr>
            <p:nvPr/>
          </p:nvSpPr>
          <p:spPr bwMode="auto">
            <a:xfrm rot="5400000">
              <a:off x="2890" y="1664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38" name="Oval 10"/>
            <p:cNvSpPr>
              <a:spLocks noChangeArrowheads="1"/>
            </p:cNvSpPr>
            <p:nvPr/>
          </p:nvSpPr>
          <p:spPr bwMode="auto">
            <a:xfrm rot="5400000">
              <a:off x="2890" y="1464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39" name="Freeform 11"/>
            <p:cNvSpPr>
              <a:spLocks/>
            </p:cNvSpPr>
            <p:nvPr/>
          </p:nvSpPr>
          <p:spPr bwMode="auto">
            <a:xfrm rot="5400000">
              <a:off x="2783" y="1596"/>
              <a:ext cx="32" cy="34"/>
            </a:xfrm>
            <a:custGeom>
              <a:avLst/>
              <a:gdLst>
                <a:gd name="T0" fmla="*/ 17 w 29"/>
                <a:gd name="T1" fmla="*/ 0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4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5 h 30"/>
                <a:gd name="T22" fmla="*/ 22 w 29"/>
                <a:gd name="T23" fmla="*/ 27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7 h 30"/>
                <a:gd name="T36" fmla="*/ 4 w 29"/>
                <a:gd name="T37" fmla="*/ 25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4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0 h 30"/>
                <a:gd name="T58" fmla="*/ 14 w 29"/>
                <a:gd name="T59" fmla="*/ 0 h 30"/>
                <a:gd name="T60" fmla="*/ 17 w 29"/>
                <a:gd name="T6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5"/>
                  </a:lnTo>
                  <a:lnTo>
                    <a:pt x="22" y="27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0" name="Freeform 12"/>
            <p:cNvSpPr>
              <a:spLocks/>
            </p:cNvSpPr>
            <p:nvPr/>
          </p:nvSpPr>
          <p:spPr bwMode="auto">
            <a:xfrm rot="5400000">
              <a:off x="2775" y="1596"/>
              <a:ext cx="41" cy="41"/>
            </a:xfrm>
            <a:custGeom>
              <a:avLst/>
              <a:gdLst>
                <a:gd name="T0" fmla="*/ 22 w 37"/>
                <a:gd name="T1" fmla="*/ 1 h 37"/>
                <a:gd name="T2" fmla="*/ 26 w 37"/>
                <a:gd name="T3" fmla="*/ 2 h 37"/>
                <a:gd name="T4" fmla="*/ 29 w 37"/>
                <a:gd name="T5" fmla="*/ 4 h 37"/>
                <a:gd name="T6" fmla="*/ 31 w 37"/>
                <a:gd name="T7" fmla="*/ 6 h 37"/>
                <a:gd name="T8" fmla="*/ 34 w 37"/>
                <a:gd name="T9" fmla="*/ 9 h 37"/>
                <a:gd name="T10" fmla="*/ 36 w 37"/>
                <a:gd name="T11" fmla="*/ 13 h 37"/>
                <a:gd name="T12" fmla="*/ 36 w 37"/>
                <a:gd name="T13" fmla="*/ 17 h 37"/>
                <a:gd name="T14" fmla="*/ 36 w 37"/>
                <a:gd name="T15" fmla="*/ 20 h 37"/>
                <a:gd name="T16" fmla="*/ 36 w 37"/>
                <a:gd name="T17" fmla="*/ 24 h 37"/>
                <a:gd name="T18" fmla="*/ 34 w 37"/>
                <a:gd name="T19" fmla="*/ 28 h 37"/>
                <a:gd name="T20" fmla="*/ 31 w 37"/>
                <a:gd name="T21" fmla="*/ 30 h 37"/>
                <a:gd name="T22" fmla="*/ 29 w 37"/>
                <a:gd name="T23" fmla="*/ 33 h 37"/>
                <a:gd name="T24" fmla="*/ 26 w 37"/>
                <a:gd name="T25" fmla="*/ 35 h 37"/>
                <a:gd name="T26" fmla="*/ 22 w 37"/>
                <a:gd name="T27" fmla="*/ 36 h 37"/>
                <a:gd name="T28" fmla="*/ 18 w 37"/>
                <a:gd name="T29" fmla="*/ 36 h 37"/>
                <a:gd name="T30" fmla="*/ 14 w 37"/>
                <a:gd name="T31" fmla="*/ 36 h 37"/>
                <a:gd name="T32" fmla="*/ 11 w 37"/>
                <a:gd name="T33" fmla="*/ 35 h 37"/>
                <a:gd name="T34" fmla="*/ 7 w 37"/>
                <a:gd name="T35" fmla="*/ 33 h 37"/>
                <a:gd name="T36" fmla="*/ 5 w 37"/>
                <a:gd name="T37" fmla="*/ 30 h 37"/>
                <a:gd name="T38" fmla="*/ 3 w 37"/>
                <a:gd name="T39" fmla="*/ 28 h 37"/>
                <a:gd name="T40" fmla="*/ 1 w 37"/>
                <a:gd name="T41" fmla="*/ 24 h 37"/>
                <a:gd name="T42" fmla="*/ 0 w 37"/>
                <a:gd name="T43" fmla="*/ 20 h 37"/>
                <a:gd name="T44" fmla="*/ 0 w 37"/>
                <a:gd name="T45" fmla="*/ 17 h 37"/>
                <a:gd name="T46" fmla="*/ 1 w 37"/>
                <a:gd name="T47" fmla="*/ 13 h 37"/>
                <a:gd name="T48" fmla="*/ 3 w 37"/>
                <a:gd name="T49" fmla="*/ 9 h 37"/>
                <a:gd name="T50" fmla="*/ 5 w 37"/>
                <a:gd name="T51" fmla="*/ 6 h 37"/>
                <a:gd name="T52" fmla="*/ 7 w 37"/>
                <a:gd name="T53" fmla="*/ 4 h 37"/>
                <a:gd name="T54" fmla="*/ 11 w 37"/>
                <a:gd name="T55" fmla="*/ 2 h 37"/>
                <a:gd name="T56" fmla="*/ 14 w 37"/>
                <a:gd name="T57" fmla="*/ 1 h 37"/>
                <a:gd name="T58" fmla="*/ 18 w 37"/>
                <a:gd name="T59" fmla="*/ 0 h 37"/>
                <a:gd name="T60" fmla="*/ 22 w 37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37">
                  <a:moveTo>
                    <a:pt x="22" y="1"/>
                  </a:moveTo>
                  <a:lnTo>
                    <a:pt x="26" y="2"/>
                  </a:lnTo>
                  <a:lnTo>
                    <a:pt x="29" y="4"/>
                  </a:lnTo>
                  <a:lnTo>
                    <a:pt x="31" y="6"/>
                  </a:lnTo>
                  <a:lnTo>
                    <a:pt x="34" y="9"/>
                  </a:lnTo>
                  <a:lnTo>
                    <a:pt x="36" y="13"/>
                  </a:lnTo>
                  <a:lnTo>
                    <a:pt x="36" y="17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4" y="28"/>
                  </a:lnTo>
                  <a:lnTo>
                    <a:pt x="31" y="30"/>
                  </a:lnTo>
                  <a:lnTo>
                    <a:pt x="29" y="33"/>
                  </a:lnTo>
                  <a:lnTo>
                    <a:pt x="26" y="35"/>
                  </a:lnTo>
                  <a:lnTo>
                    <a:pt x="22" y="36"/>
                  </a:lnTo>
                  <a:lnTo>
                    <a:pt x="18" y="36"/>
                  </a:lnTo>
                  <a:lnTo>
                    <a:pt x="14" y="36"/>
                  </a:lnTo>
                  <a:lnTo>
                    <a:pt x="11" y="35"/>
                  </a:lnTo>
                  <a:lnTo>
                    <a:pt x="7" y="33"/>
                  </a:lnTo>
                  <a:lnTo>
                    <a:pt x="5" y="30"/>
                  </a:lnTo>
                  <a:lnTo>
                    <a:pt x="3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5" y="6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2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1" name="Freeform 13"/>
            <p:cNvSpPr>
              <a:spLocks/>
            </p:cNvSpPr>
            <p:nvPr/>
          </p:nvSpPr>
          <p:spPr bwMode="auto">
            <a:xfrm rot="5400000">
              <a:off x="2783" y="1509"/>
              <a:ext cx="32" cy="34"/>
            </a:xfrm>
            <a:custGeom>
              <a:avLst/>
              <a:gdLst>
                <a:gd name="T0" fmla="*/ 17 w 29"/>
                <a:gd name="T1" fmla="*/ 0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4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5 h 30"/>
                <a:gd name="T22" fmla="*/ 22 w 29"/>
                <a:gd name="T23" fmla="*/ 27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7 h 30"/>
                <a:gd name="T36" fmla="*/ 4 w 29"/>
                <a:gd name="T37" fmla="*/ 25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4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0 h 30"/>
                <a:gd name="T58" fmla="*/ 14 w 29"/>
                <a:gd name="T59" fmla="*/ 0 h 30"/>
                <a:gd name="T60" fmla="*/ 17 w 29"/>
                <a:gd name="T6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5"/>
                  </a:lnTo>
                  <a:lnTo>
                    <a:pt x="22" y="27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2" name="Freeform 14"/>
            <p:cNvSpPr>
              <a:spLocks/>
            </p:cNvSpPr>
            <p:nvPr/>
          </p:nvSpPr>
          <p:spPr bwMode="auto">
            <a:xfrm rot="5400000">
              <a:off x="2775" y="1509"/>
              <a:ext cx="41" cy="41"/>
            </a:xfrm>
            <a:custGeom>
              <a:avLst/>
              <a:gdLst>
                <a:gd name="T0" fmla="*/ 22 w 37"/>
                <a:gd name="T1" fmla="*/ 1 h 37"/>
                <a:gd name="T2" fmla="*/ 26 w 37"/>
                <a:gd name="T3" fmla="*/ 2 h 37"/>
                <a:gd name="T4" fmla="*/ 29 w 37"/>
                <a:gd name="T5" fmla="*/ 4 h 37"/>
                <a:gd name="T6" fmla="*/ 31 w 37"/>
                <a:gd name="T7" fmla="*/ 6 h 37"/>
                <a:gd name="T8" fmla="*/ 34 w 37"/>
                <a:gd name="T9" fmla="*/ 9 h 37"/>
                <a:gd name="T10" fmla="*/ 36 w 37"/>
                <a:gd name="T11" fmla="*/ 13 h 37"/>
                <a:gd name="T12" fmla="*/ 36 w 37"/>
                <a:gd name="T13" fmla="*/ 17 h 37"/>
                <a:gd name="T14" fmla="*/ 36 w 37"/>
                <a:gd name="T15" fmla="*/ 20 h 37"/>
                <a:gd name="T16" fmla="*/ 36 w 37"/>
                <a:gd name="T17" fmla="*/ 24 h 37"/>
                <a:gd name="T18" fmla="*/ 34 w 37"/>
                <a:gd name="T19" fmla="*/ 28 h 37"/>
                <a:gd name="T20" fmla="*/ 31 w 37"/>
                <a:gd name="T21" fmla="*/ 30 h 37"/>
                <a:gd name="T22" fmla="*/ 29 w 37"/>
                <a:gd name="T23" fmla="*/ 33 h 37"/>
                <a:gd name="T24" fmla="*/ 26 w 37"/>
                <a:gd name="T25" fmla="*/ 35 h 37"/>
                <a:gd name="T26" fmla="*/ 22 w 37"/>
                <a:gd name="T27" fmla="*/ 36 h 37"/>
                <a:gd name="T28" fmla="*/ 18 w 37"/>
                <a:gd name="T29" fmla="*/ 36 h 37"/>
                <a:gd name="T30" fmla="*/ 15 w 37"/>
                <a:gd name="T31" fmla="*/ 36 h 37"/>
                <a:gd name="T32" fmla="*/ 11 w 37"/>
                <a:gd name="T33" fmla="*/ 35 h 37"/>
                <a:gd name="T34" fmla="*/ 7 w 37"/>
                <a:gd name="T35" fmla="*/ 33 h 37"/>
                <a:gd name="T36" fmla="*/ 5 w 37"/>
                <a:gd name="T37" fmla="*/ 30 h 37"/>
                <a:gd name="T38" fmla="*/ 3 w 37"/>
                <a:gd name="T39" fmla="*/ 28 h 37"/>
                <a:gd name="T40" fmla="*/ 1 w 37"/>
                <a:gd name="T41" fmla="*/ 24 h 37"/>
                <a:gd name="T42" fmla="*/ 0 w 37"/>
                <a:gd name="T43" fmla="*/ 20 h 37"/>
                <a:gd name="T44" fmla="*/ 0 w 37"/>
                <a:gd name="T45" fmla="*/ 17 h 37"/>
                <a:gd name="T46" fmla="*/ 1 w 37"/>
                <a:gd name="T47" fmla="*/ 13 h 37"/>
                <a:gd name="T48" fmla="*/ 3 w 37"/>
                <a:gd name="T49" fmla="*/ 9 h 37"/>
                <a:gd name="T50" fmla="*/ 5 w 37"/>
                <a:gd name="T51" fmla="*/ 6 h 37"/>
                <a:gd name="T52" fmla="*/ 7 w 37"/>
                <a:gd name="T53" fmla="*/ 4 h 37"/>
                <a:gd name="T54" fmla="*/ 11 w 37"/>
                <a:gd name="T55" fmla="*/ 2 h 37"/>
                <a:gd name="T56" fmla="*/ 15 w 37"/>
                <a:gd name="T57" fmla="*/ 1 h 37"/>
                <a:gd name="T58" fmla="*/ 18 w 37"/>
                <a:gd name="T59" fmla="*/ 0 h 37"/>
                <a:gd name="T60" fmla="*/ 22 w 37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37">
                  <a:moveTo>
                    <a:pt x="22" y="1"/>
                  </a:moveTo>
                  <a:lnTo>
                    <a:pt x="26" y="2"/>
                  </a:lnTo>
                  <a:lnTo>
                    <a:pt x="29" y="4"/>
                  </a:lnTo>
                  <a:lnTo>
                    <a:pt x="31" y="6"/>
                  </a:lnTo>
                  <a:lnTo>
                    <a:pt x="34" y="9"/>
                  </a:lnTo>
                  <a:lnTo>
                    <a:pt x="36" y="13"/>
                  </a:lnTo>
                  <a:lnTo>
                    <a:pt x="36" y="17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4" y="28"/>
                  </a:lnTo>
                  <a:lnTo>
                    <a:pt x="31" y="30"/>
                  </a:lnTo>
                  <a:lnTo>
                    <a:pt x="29" y="33"/>
                  </a:lnTo>
                  <a:lnTo>
                    <a:pt x="26" y="35"/>
                  </a:lnTo>
                  <a:lnTo>
                    <a:pt x="22" y="36"/>
                  </a:lnTo>
                  <a:lnTo>
                    <a:pt x="18" y="36"/>
                  </a:lnTo>
                  <a:lnTo>
                    <a:pt x="15" y="36"/>
                  </a:lnTo>
                  <a:lnTo>
                    <a:pt x="11" y="35"/>
                  </a:lnTo>
                  <a:lnTo>
                    <a:pt x="7" y="33"/>
                  </a:lnTo>
                  <a:lnTo>
                    <a:pt x="5" y="30"/>
                  </a:lnTo>
                  <a:lnTo>
                    <a:pt x="3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5" y="6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2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3" name="Freeform 15"/>
            <p:cNvSpPr>
              <a:spLocks/>
            </p:cNvSpPr>
            <p:nvPr/>
          </p:nvSpPr>
          <p:spPr bwMode="auto">
            <a:xfrm rot="5400000">
              <a:off x="2771" y="1572"/>
              <a:ext cx="48" cy="3"/>
            </a:xfrm>
            <a:custGeom>
              <a:avLst/>
              <a:gdLst>
                <a:gd name="T0" fmla="*/ 43 w 44"/>
                <a:gd name="T1" fmla="*/ 2 h 3"/>
                <a:gd name="T2" fmla="*/ 0 w 44"/>
                <a:gd name="T3" fmla="*/ 2 h 3"/>
                <a:gd name="T4" fmla="*/ 0 w 44"/>
                <a:gd name="T5" fmla="*/ 0 h 3"/>
                <a:gd name="T6" fmla="*/ 43 w 44"/>
                <a:gd name="T7" fmla="*/ 0 h 3"/>
                <a:gd name="T8" fmla="*/ 43 w 4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">
                  <a:moveTo>
                    <a:pt x="4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4" name="Freeform 16"/>
            <p:cNvSpPr>
              <a:spLocks/>
            </p:cNvSpPr>
            <p:nvPr/>
          </p:nvSpPr>
          <p:spPr bwMode="auto">
            <a:xfrm rot="5400000">
              <a:off x="2740" y="1620"/>
              <a:ext cx="33" cy="47"/>
            </a:xfrm>
            <a:custGeom>
              <a:avLst/>
              <a:gdLst>
                <a:gd name="T0" fmla="*/ 2 w 30"/>
                <a:gd name="T1" fmla="*/ 0 h 41"/>
                <a:gd name="T2" fmla="*/ 29 w 30"/>
                <a:gd name="T3" fmla="*/ 38 h 41"/>
                <a:gd name="T4" fmla="*/ 29 w 30"/>
                <a:gd name="T5" fmla="*/ 39 h 41"/>
                <a:gd name="T6" fmla="*/ 28 w 30"/>
                <a:gd name="T7" fmla="*/ 39 h 41"/>
                <a:gd name="T8" fmla="*/ 28 w 30"/>
                <a:gd name="T9" fmla="*/ 40 h 41"/>
                <a:gd name="T10" fmla="*/ 27 w 30"/>
                <a:gd name="T11" fmla="*/ 40 h 41"/>
                <a:gd name="T12" fmla="*/ 0 w 30"/>
                <a:gd name="T13" fmla="*/ 2 h 41"/>
                <a:gd name="T14" fmla="*/ 0 w 30"/>
                <a:gd name="T15" fmla="*/ 1 h 41"/>
                <a:gd name="T16" fmla="*/ 1 w 30"/>
                <a:gd name="T17" fmla="*/ 1 h 41"/>
                <a:gd name="T18" fmla="*/ 1 w 30"/>
                <a:gd name="T19" fmla="*/ 0 h 41"/>
                <a:gd name="T20" fmla="*/ 2 w 30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1">
                  <a:moveTo>
                    <a:pt x="2" y="0"/>
                  </a:moveTo>
                  <a:lnTo>
                    <a:pt x="29" y="38"/>
                  </a:lnTo>
                  <a:lnTo>
                    <a:pt x="29" y="39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5" name="Freeform 17"/>
            <p:cNvSpPr>
              <a:spLocks/>
            </p:cNvSpPr>
            <p:nvPr/>
          </p:nvSpPr>
          <p:spPr bwMode="auto">
            <a:xfrm rot="5400000">
              <a:off x="2739" y="1480"/>
              <a:ext cx="35" cy="47"/>
            </a:xfrm>
            <a:custGeom>
              <a:avLst/>
              <a:gdLst>
                <a:gd name="T0" fmla="*/ 31 w 32"/>
                <a:gd name="T1" fmla="*/ 2 h 41"/>
                <a:gd name="T2" fmla="*/ 3 w 32"/>
                <a:gd name="T3" fmla="*/ 40 h 41"/>
                <a:gd name="T4" fmla="*/ 2 w 32"/>
                <a:gd name="T5" fmla="*/ 40 h 41"/>
                <a:gd name="T6" fmla="*/ 2 w 32"/>
                <a:gd name="T7" fmla="*/ 39 h 41"/>
                <a:gd name="T8" fmla="*/ 1 w 32"/>
                <a:gd name="T9" fmla="*/ 39 h 41"/>
                <a:gd name="T10" fmla="*/ 1 w 32"/>
                <a:gd name="T11" fmla="*/ 38 h 41"/>
                <a:gd name="T12" fmla="*/ 0 w 32"/>
                <a:gd name="T13" fmla="*/ 38 h 41"/>
                <a:gd name="T14" fmla="*/ 1 w 32"/>
                <a:gd name="T15" fmla="*/ 38 h 41"/>
                <a:gd name="T16" fmla="*/ 29 w 32"/>
                <a:gd name="T17" fmla="*/ 0 h 41"/>
                <a:gd name="T18" fmla="*/ 30 w 32"/>
                <a:gd name="T19" fmla="*/ 0 h 41"/>
                <a:gd name="T20" fmla="*/ 30 w 32"/>
                <a:gd name="T21" fmla="*/ 1 h 41"/>
                <a:gd name="T22" fmla="*/ 31 w 32"/>
                <a:gd name="T2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1">
                  <a:moveTo>
                    <a:pt x="31" y="2"/>
                  </a:moveTo>
                  <a:lnTo>
                    <a:pt x="3" y="40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1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6" name="Oval 18"/>
            <p:cNvSpPr>
              <a:spLocks noChangeArrowheads="1"/>
            </p:cNvSpPr>
            <p:nvPr/>
          </p:nvSpPr>
          <p:spPr bwMode="auto">
            <a:xfrm rot="5400000">
              <a:off x="2728" y="1772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7" name="Oval 19"/>
            <p:cNvSpPr>
              <a:spLocks noChangeArrowheads="1"/>
            </p:cNvSpPr>
            <p:nvPr/>
          </p:nvSpPr>
          <p:spPr bwMode="auto">
            <a:xfrm rot="5400000">
              <a:off x="2728" y="1356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8" name="Oval 20"/>
            <p:cNvSpPr>
              <a:spLocks noChangeArrowheads="1"/>
            </p:cNvSpPr>
            <p:nvPr/>
          </p:nvSpPr>
          <p:spPr bwMode="auto">
            <a:xfrm rot="5400000">
              <a:off x="2714" y="1652"/>
              <a:ext cx="22" cy="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9" name="Oval 21"/>
            <p:cNvSpPr>
              <a:spLocks noChangeArrowheads="1"/>
            </p:cNvSpPr>
            <p:nvPr/>
          </p:nvSpPr>
          <p:spPr bwMode="auto">
            <a:xfrm rot="5400000">
              <a:off x="2714" y="1460"/>
              <a:ext cx="22" cy="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50" name="Freeform 22"/>
            <p:cNvSpPr>
              <a:spLocks/>
            </p:cNvSpPr>
            <p:nvPr/>
          </p:nvSpPr>
          <p:spPr bwMode="auto">
            <a:xfrm rot="5400000">
              <a:off x="2666" y="1620"/>
              <a:ext cx="33" cy="47"/>
            </a:xfrm>
            <a:custGeom>
              <a:avLst/>
              <a:gdLst>
                <a:gd name="T0" fmla="*/ 29 w 30"/>
                <a:gd name="T1" fmla="*/ 2 h 41"/>
                <a:gd name="T2" fmla="*/ 2 w 30"/>
                <a:gd name="T3" fmla="*/ 40 h 41"/>
                <a:gd name="T4" fmla="*/ 1 w 30"/>
                <a:gd name="T5" fmla="*/ 40 h 41"/>
                <a:gd name="T6" fmla="*/ 1 w 30"/>
                <a:gd name="T7" fmla="*/ 39 h 41"/>
                <a:gd name="T8" fmla="*/ 0 w 30"/>
                <a:gd name="T9" fmla="*/ 39 h 41"/>
                <a:gd name="T10" fmla="*/ 0 w 30"/>
                <a:gd name="T11" fmla="*/ 38 h 41"/>
                <a:gd name="T12" fmla="*/ 27 w 30"/>
                <a:gd name="T13" fmla="*/ 1 h 41"/>
                <a:gd name="T14" fmla="*/ 27 w 30"/>
                <a:gd name="T15" fmla="*/ 0 h 41"/>
                <a:gd name="T16" fmla="*/ 27 w 30"/>
                <a:gd name="T17" fmla="*/ 1 h 41"/>
                <a:gd name="T18" fmla="*/ 28 w 30"/>
                <a:gd name="T19" fmla="*/ 1 h 41"/>
                <a:gd name="T20" fmla="*/ 29 w 30"/>
                <a:gd name="T21" fmla="*/ 1 h 41"/>
                <a:gd name="T22" fmla="*/ 29 w 30"/>
                <a:gd name="T2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41">
                  <a:moveTo>
                    <a:pt x="29" y="2"/>
                  </a:moveTo>
                  <a:lnTo>
                    <a:pt x="2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1" name="Freeform 23"/>
            <p:cNvSpPr>
              <a:spLocks/>
            </p:cNvSpPr>
            <p:nvPr/>
          </p:nvSpPr>
          <p:spPr bwMode="auto">
            <a:xfrm rot="5400000">
              <a:off x="2665" y="1480"/>
              <a:ext cx="35" cy="47"/>
            </a:xfrm>
            <a:custGeom>
              <a:avLst/>
              <a:gdLst>
                <a:gd name="T0" fmla="*/ 3 w 32"/>
                <a:gd name="T1" fmla="*/ 1 h 41"/>
                <a:gd name="T2" fmla="*/ 31 w 32"/>
                <a:gd name="T3" fmla="*/ 38 h 41"/>
                <a:gd name="T4" fmla="*/ 31 w 32"/>
                <a:gd name="T5" fmla="*/ 39 h 41"/>
                <a:gd name="T6" fmla="*/ 30 w 32"/>
                <a:gd name="T7" fmla="*/ 39 h 41"/>
                <a:gd name="T8" fmla="*/ 30 w 32"/>
                <a:gd name="T9" fmla="*/ 40 h 41"/>
                <a:gd name="T10" fmla="*/ 29 w 32"/>
                <a:gd name="T11" fmla="*/ 40 h 41"/>
                <a:gd name="T12" fmla="*/ 1 w 32"/>
                <a:gd name="T13" fmla="*/ 2 h 41"/>
                <a:gd name="T14" fmla="*/ 0 w 32"/>
                <a:gd name="T15" fmla="*/ 2 h 41"/>
                <a:gd name="T16" fmla="*/ 1 w 32"/>
                <a:gd name="T17" fmla="*/ 2 h 41"/>
                <a:gd name="T18" fmla="*/ 1 w 32"/>
                <a:gd name="T19" fmla="*/ 1 h 41"/>
                <a:gd name="T20" fmla="*/ 2 w 32"/>
                <a:gd name="T21" fmla="*/ 1 h 41"/>
                <a:gd name="T22" fmla="*/ 2 w 32"/>
                <a:gd name="T23" fmla="*/ 0 h 41"/>
                <a:gd name="T24" fmla="*/ 3 w 32"/>
                <a:gd name="T25" fmla="*/ 0 h 41"/>
                <a:gd name="T26" fmla="*/ 3 w 32"/>
                <a:gd name="T27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1">
                  <a:moveTo>
                    <a:pt x="3" y="1"/>
                  </a:moveTo>
                  <a:lnTo>
                    <a:pt x="31" y="38"/>
                  </a:lnTo>
                  <a:lnTo>
                    <a:pt x="31" y="39"/>
                  </a:lnTo>
                  <a:lnTo>
                    <a:pt x="30" y="39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2" name="Oval 24"/>
            <p:cNvSpPr>
              <a:spLocks noChangeArrowheads="1"/>
            </p:cNvSpPr>
            <p:nvPr/>
          </p:nvSpPr>
          <p:spPr bwMode="auto">
            <a:xfrm rot="5400000">
              <a:off x="2890" y="1664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53" name="Oval 25"/>
            <p:cNvSpPr>
              <a:spLocks noChangeArrowheads="1"/>
            </p:cNvSpPr>
            <p:nvPr/>
          </p:nvSpPr>
          <p:spPr bwMode="auto">
            <a:xfrm rot="5400000">
              <a:off x="2890" y="1464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54" name="Freeform 26"/>
            <p:cNvSpPr>
              <a:spLocks/>
            </p:cNvSpPr>
            <p:nvPr/>
          </p:nvSpPr>
          <p:spPr bwMode="auto">
            <a:xfrm rot="5400000">
              <a:off x="2783" y="1596"/>
              <a:ext cx="32" cy="34"/>
            </a:xfrm>
            <a:custGeom>
              <a:avLst/>
              <a:gdLst>
                <a:gd name="T0" fmla="*/ 17 w 29"/>
                <a:gd name="T1" fmla="*/ 0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4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5 h 30"/>
                <a:gd name="T22" fmla="*/ 22 w 29"/>
                <a:gd name="T23" fmla="*/ 27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7 h 30"/>
                <a:gd name="T36" fmla="*/ 4 w 29"/>
                <a:gd name="T37" fmla="*/ 25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4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0 h 30"/>
                <a:gd name="T58" fmla="*/ 14 w 29"/>
                <a:gd name="T59" fmla="*/ 0 h 30"/>
                <a:gd name="T60" fmla="*/ 17 w 29"/>
                <a:gd name="T6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5"/>
                  </a:lnTo>
                  <a:lnTo>
                    <a:pt x="22" y="27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5" name="Freeform 27"/>
            <p:cNvSpPr>
              <a:spLocks/>
            </p:cNvSpPr>
            <p:nvPr/>
          </p:nvSpPr>
          <p:spPr bwMode="auto">
            <a:xfrm rot="5400000">
              <a:off x="2776" y="1596"/>
              <a:ext cx="40" cy="41"/>
            </a:xfrm>
            <a:custGeom>
              <a:avLst/>
              <a:gdLst>
                <a:gd name="T0" fmla="*/ 21 w 36"/>
                <a:gd name="T1" fmla="*/ 1 h 37"/>
                <a:gd name="T2" fmla="*/ 25 w 36"/>
                <a:gd name="T3" fmla="*/ 2 h 37"/>
                <a:gd name="T4" fmla="*/ 28 w 36"/>
                <a:gd name="T5" fmla="*/ 4 h 37"/>
                <a:gd name="T6" fmla="*/ 31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7 h 37"/>
                <a:gd name="T14" fmla="*/ 35 w 36"/>
                <a:gd name="T15" fmla="*/ 20 h 37"/>
                <a:gd name="T16" fmla="*/ 35 w 36"/>
                <a:gd name="T17" fmla="*/ 24 h 37"/>
                <a:gd name="T18" fmla="*/ 33 w 36"/>
                <a:gd name="T19" fmla="*/ 28 h 37"/>
                <a:gd name="T20" fmla="*/ 31 w 36"/>
                <a:gd name="T21" fmla="*/ 30 h 37"/>
                <a:gd name="T22" fmla="*/ 28 w 36"/>
                <a:gd name="T23" fmla="*/ 33 h 37"/>
                <a:gd name="T24" fmla="*/ 25 w 36"/>
                <a:gd name="T25" fmla="*/ 35 h 37"/>
                <a:gd name="T26" fmla="*/ 21 w 36"/>
                <a:gd name="T27" fmla="*/ 36 h 37"/>
                <a:gd name="T28" fmla="*/ 18 w 36"/>
                <a:gd name="T29" fmla="*/ 36 h 37"/>
                <a:gd name="T30" fmla="*/ 14 w 36"/>
                <a:gd name="T31" fmla="*/ 36 h 37"/>
                <a:gd name="T32" fmla="*/ 10 w 36"/>
                <a:gd name="T33" fmla="*/ 35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8 h 37"/>
                <a:gd name="T40" fmla="*/ 0 w 36"/>
                <a:gd name="T41" fmla="*/ 24 h 37"/>
                <a:gd name="T42" fmla="*/ 0 w 36"/>
                <a:gd name="T43" fmla="*/ 20 h 37"/>
                <a:gd name="T44" fmla="*/ 0 w 36"/>
                <a:gd name="T45" fmla="*/ 17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4 h 37"/>
                <a:gd name="T54" fmla="*/ 10 w 36"/>
                <a:gd name="T55" fmla="*/ 2 h 37"/>
                <a:gd name="T56" fmla="*/ 14 w 36"/>
                <a:gd name="T57" fmla="*/ 1 h 37"/>
                <a:gd name="T58" fmla="*/ 18 w 36"/>
                <a:gd name="T59" fmla="*/ 0 h 37"/>
                <a:gd name="T60" fmla="*/ 21 w 36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3" y="28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5"/>
                  </a:lnTo>
                  <a:lnTo>
                    <a:pt x="21" y="36"/>
                  </a:lnTo>
                  <a:lnTo>
                    <a:pt x="18" y="36"/>
                  </a:lnTo>
                  <a:lnTo>
                    <a:pt x="14" y="36"/>
                  </a:lnTo>
                  <a:lnTo>
                    <a:pt x="10" y="35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6" name="Freeform 28"/>
            <p:cNvSpPr>
              <a:spLocks/>
            </p:cNvSpPr>
            <p:nvPr/>
          </p:nvSpPr>
          <p:spPr bwMode="auto">
            <a:xfrm rot="5400000">
              <a:off x="2783" y="1509"/>
              <a:ext cx="32" cy="34"/>
            </a:xfrm>
            <a:custGeom>
              <a:avLst/>
              <a:gdLst>
                <a:gd name="T0" fmla="*/ 17 w 29"/>
                <a:gd name="T1" fmla="*/ 0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4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5 h 30"/>
                <a:gd name="T22" fmla="*/ 22 w 29"/>
                <a:gd name="T23" fmla="*/ 27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7 h 30"/>
                <a:gd name="T36" fmla="*/ 4 w 29"/>
                <a:gd name="T37" fmla="*/ 25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4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0 h 30"/>
                <a:gd name="T58" fmla="*/ 14 w 29"/>
                <a:gd name="T59" fmla="*/ 0 h 30"/>
                <a:gd name="T60" fmla="*/ 17 w 29"/>
                <a:gd name="T6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5"/>
                  </a:lnTo>
                  <a:lnTo>
                    <a:pt x="22" y="27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7" name="Freeform 29"/>
            <p:cNvSpPr>
              <a:spLocks/>
            </p:cNvSpPr>
            <p:nvPr/>
          </p:nvSpPr>
          <p:spPr bwMode="auto">
            <a:xfrm rot="5400000">
              <a:off x="2776" y="1509"/>
              <a:ext cx="40" cy="41"/>
            </a:xfrm>
            <a:custGeom>
              <a:avLst/>
              <a:gdLst>
                <a:gd name="T0" fmla="*/ 21 w 36"/>
                <a:gd name="T1" fmla="*/ 1 h 37"/>
                <a:gd name="T2" fmla="*/ 25 w 36"/>
                <a:gd name="T3" fmla="*/ 2 h 37"/>
                <a:gd name="T4" fmla="*/ 28 w 36"/>
                <a:gd name="T5" fmla="*/ 4 h 37"/>
                <a:gd name="T6" fmla="*/ 30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7 h 37"/>
                <a:gd name="T14" fmla="*/ 35 w 36"/>
                <a:gd name="T15" fmla="*/ 20 h 37"/>
                <a:gd name="T16" fmla="*/ 35 w 36"/>
                <a:gd name="T17" fmla="*/ 24 h 37"/>
                <a:gd name="T18" fmla="*/ 33 w 36"/>
                <a:gd name="T19" fmla="*/ 28 h 37"/>
                <a:gd name="T20" fmla="*/ 30 w 36"/>
                <a:gd name="T21" fmla="*/ 30 h 37"/>
                <a:gd name="T22" fmla="*/ 28 w 36"/>
                <a:gd name="T23" fmla="*/ 33 h 37"/>
                <a:gd name="T24" fmla="*/ 25 w 36"/>
                <a:gd name="T25" fmla="*/ 35 h 37"/>
                <a:gd name="T26" fmla="*/ 21 w 36"/>
                <a:gd name="T27" fmla="*/ 36 h 37"/>
                <a:gd name="T28" fmla="*/ 18 w 36"/>
                <a:gd name="T29" fmla="*/ 36 h 37"/>
                <a:gd name="T30" fmla="*/ 14 w 36"/>
                <a:gd name="T31" fmla="*/ 36 h 37"/>
                <a:gd name="T32" fmla="*/ 10 w 36"/>
                <a:gd name="T33" fmla="*/ 35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8 h 37"/>
                <a:gd name="T40" fmla="*/ 0 w 36"/>
                <a:gd name="T41" fmla="*/ 24 h 37"/>
                <a:gd name="T42" fmla="*/ 0 w 36"/>
                <a:gd name="T43" fmla="*/ 20 h 37"/>
                <a:gd name="T44" fmla="*/ 0 w 36"/>
                <a:gd name="T45" fmla="*/ 17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4 h 37"/>
                <a:gd name="T54" fmla="*/ 10 w 36"/>
                <a:gd name="T55" fmla="*/ 2 h 37"/>
                <a:gd name="T56" fmla="*/ 14 w 36"/>
                <a:gd name="T57" fmla="*/ 1 h 37"/>
                <a:gd name="T58" fmla="*/ 18 w 36"/>
                <a:gd name="T59" fmla="*/ 0 h 37"/>
                <a:gd name="T60" fmla="*/ 21 w 36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3" y="28"/>
                  </a:lnTo>
                  <a:lnTo>
                    <a:pt x="30" y="30"/>
                  </a:lnTo>
                  <a:lnTo>
                    <a:pt x="28" y="33"/>
                  </a:lnTo>
                  <a:lnTo>
                    <a:pt x="25" y="35"/>
                  </a:lnTo>
                  <a:lnTo>
                    <a:pt x="21" y="36"/>
                  </a:lnTo>
                  <a:lnTo>
                    <a:pt x="18" y="36"/>
                  </a:lnTo>
                  <a:lnTo>
                    <a:pt x="14" y="36"/>
                  </a:lnTo>
                  <a:lnTo>
                    <a:pt x="10" y="35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8" name="Freeform 30"/>
            <p:cNvSpPr>
              <a:spLocks/>
            </p:cNvSpPr>
            <p:nvPr/>
          </p:nvSpPr>
          <p:spPr bwMode="auto">
            <a:xfrm rot="5400000">
              <a:off x="2771" y="1572"/>
              <a:ext cx="48" cy="3"/>
            </a:xfrm>
            <a:custGeom>
              <a:avLst/>
              <a:gdLst>
                <a:gd name="T0" fmla="*/ 43 w 44"/>
                <a:gd name="T1" fmla="*/ 2 h 3"/>
                <a:gd name="T2" fmla="*/ 0 w 44"/>
                <a:gd name="T3" fmla="*/ 2 h 3"/>
                <a:gd name="T4" fmla="*/ 0 w 44"/>
                <a:gd name="T5" fmla="*/ 0 h 3"/>
                <a:gd name="T6" fmla="*/ 43 w 44"/>
                <a:gd name="T7" fmla="*/ 0 h 3"/>
                <a:gd name="T8" fmla="*/ 43 w 4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">
                  <a:moveTo>
                    <a:pt x="4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9" name="Freeform 31"/>
            <p:cNvSpPr>
              <a:spLocks/>
            </p:cNvSpPr>
            <p:nvPr/>
          </p:nvSpPr>
          <p:spPr bwMode="auto">
            <a:xfrm rot="5400000">
              <a:off x="2740" y="1620"/>
              <a:ext cx="33" cy="47"/>
            </a:xfrm>
            <a:custGeom>
              <a:avLst/>
              <a:gdLst>
                <a:gd name="T0" fmla="*/ 2 w 30"/>
                <a:gd name="T1" fmla="*/ 0 h 41"/>
                <a:gd name="T2" fmla="*/ 29 w 30"/>
                <a:gd name="T3" fmla="*/ 38 h 41"/>
                <a:gd name="T4" fmla="*/ 29 w 30"/>
                <a:gd name="T5" fmla="*/ 39 h 41"/>
                <a:gd name="T6" fmla="*/ 28 w 30"/>
                <a:gd name="T7" fmla="*/ 39 h 41"/>
                <a:gd name="T8" fmla="*/ 28 w 30"/>
                <a:gd name="T9" fmla="*/ 40 h 41"/>
                <a:gd name="T10" fmla="*/ 27 w 30"/>
                <a:gd name="T11" fmla="*/ 40 h 41"/>
                <a:gd name="T12" fmla="*/ 0 w 30"/>
                <a:gd name="T13" fmla="*/ 2 h 41"/>
                <a:gd name="T14" fmla="*/ 0 w 30"/>
                <a:gd name="T15" fmla="*/ 1 h 41"/>
                <a:gd name="T16" fmla="*/ 1 w 30"/>
                <a:gd name="T17" fmla="*/ 1 h 41"/>
                <a:gd name="T18" fmla="*/ 1 w 30"/>
                <a:gd name="T19" fmla="*/ 0 h 41"/>
                <a:gd name="T20" fmla="*/ 2 w 30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1">
                  <a:moveTo>
                    <a:pt x="2" y="0"/>
                  </a:moveTo>
                  <a:lnTo>
                    <a:pt x="29" y="38"/>
                  </a:lnTo>
                  <a:lnTo>
                    <a:pt x="29" y="39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60" name="Freeform 32"/>
            <p:cNvSpPr>
              <a:spLocks/>
            </p:cNvSpPr>
            <p:nvPr/>
          </p:nvSpPr>
          <p:spPr bwMode="auto">
            <a:xfrm rot="5400000">
              <a:off x="2740" y="1480"/>
              <a:ext cx="34" cy="47"/>
            </a:xfrm>
            <a:custGeom>
              <a:avLst/>
              <a:gdLst>
                <a:gd name="T0" fmla="*/ 30 w 31"/>
                <a:gd name="T1" fmla="*/ 2 h 41"/>
                <a:gd name="T2" fmla="*/ 2 w 31"/>
                <a:gd name="T3" fmla="*/ 40 h 41"/>
                <a:gd name="T4" fmla="*/ 1 w 31"/>
                <a:gd name="T5" fmla="*/ 40 h 41"/>
                <a:gd name="T6" fmla="*/ 1 w 31"/>
                <a:gd name="T7" fmla="*/ 39 h 41"/>
                <a:gd name="T8" fmla="*/ 0 w 31"/>
                <a:gd name="T9" fmla="*/ 39 h 41"/>
                <a:gd name="T10" fmla="*/ 0 w 31"/>
                <a:gd name="T11" fmla="*/ 38 h 41"/>
                <a:gd name="T12" fmla="*/ 28 w 31"/>
                <a:gd name="T13" fmla="*/ 0 h 41"/>
                <a:gd name="T14" fmla="*/ 29 w 31"/>
                <a:gd name="T15" fmla="*/ 0 h 41"/>
                <a:gd name="T16" fmla="*/ 29 w 31"/>
                <a:gd name="T17" fmla="*/ 1 h 41"/>
                <a:gd name="T18" fmla="*/ 30 w 31"/>
                <a:gd name="T1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1">
                  <a:moveTo>
                    <a:pt x="30" y="2"/>
                  </a:moveTo>
                  <a:lnTo>
                    <a:pt x="2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30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61" name="Oval 33"/>
            <p:cNvSpPr>
              <a:spLocks noChangeArrowheads="1"/>
            </p:cNvSpPr>
            <p:nvPr/>
          </p:nvSpPr>
          <p:spPr bwMode="auto">
            <a:xfrm rot="5400000">
              <a:off x="2728" y="1772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62" name="Oval 34"/>
            <p:cNvSpPr>
              <a:spLocks noChangeArrowheads="1"/>
            </p:cNvSpPr>
            <p:nvPr/>
          </p:nvSpPr>
          <p:spPr bwMode="auto">
            <a:xfrm rot="5400000">
              <a:off x="2728" y="1356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63" name="Oval 35"/>
            <p:cNvSpPr>
              <a:spLocks noChangeArrowheads="1"/>
            </p:cNvSpPr>
            <p:nvPr/>
          </p:nvSpPr>
          <p:spPr bwMode="auto">
            <a:xfrm rot="5400000">
              <a:off x="2714" y="1652"/>
              <a:ext cx="22" cy="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64" name="Oval 36"/>
            <p:cNvSpPr>
              <a:spLocks noChangeArrowheads="1"/>
            </p:cNvSpPr>
            <p:nvPr/>
          </p:nvSpPr>
          <p:spPr bwMode="auto">
            <a:xfrm rot="5400000">
              <a:off x="2714" y="1460"/>
              <a:ext cx="22" cy="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65" name="Freeform 37"/>
            <p:cNvSpPr>
              <a:spLocks/>
            </p:cNvSpPr>
            <p:nvPr/>
          </p:nvSpPr>
          <p:spPr bwMode="auto">
            <a:xfrm rot="5400000">
              <a:off x="2666" y="1620"/>
              <a:ext cx="33" cy="47"/>
            </a:xfrm>
            <a:custGeom>
              <a:avLst/>
              <a:gdLst>
                <a:gd name="T0" fmla="*/ 29 w 30"/>
                <a:gd name="T1" fmla="*/ 2 h 41"/>
                <a:gd name="T2" fmla="*/ 2 w 30"/>
                <a:gd name="T3" fmla="*/ 40 h 41"/>
                <a:gd name="T4" fmla="*/ 1 w 30"/>
                <a:gd name="T5" fmla="*/ 40 h 41"/>
                <a:gd name="T6" fmla="*/ 1 w 30"/>
                <a:gd name="T7" fmla="*/ 39 h 41"/>
                <a:gd name="T8" fmla="*/ 0 w 30"/>
                <a:gd name="T9" fmla="*/ 39 h 41"/>
                <a:gd name="T10" fmla="*/ 0 w 30"/>
                <a:gd name="T11" fmla="*/ 38 h 41"/>
                <a:gd name="T12" fmla="*/ 27 w 30"/>
                <a:gd name="T13" fmla="*/ 1 h 41"/>
                <a:gd name="T14" fmla="*/ 27 w 30"/>
                <a:gd name="T15" fmla="*/ 0 h 41"/>
                <a:gd name="T16" fmla="*/ 28 w 30"/>
                <a:gd name="T17" fmla="*/ 1 h 41"/>
                <a:gd name="T18" fmla="*/ 29 w 30"/>
                <a:gd name="T19" fmla="*/ 1 h 41"/>
                <a:gd name="T20" fmla="*/ 29 w 30"/>
                <a:gd name="T21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1">
                  <a:moveTo>
                    <a:pt x="29" y="2"/>
                  </a:moveTo>
                  <a:lnTo>
                    <a:pt x="2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66" name="Freeform 38"/>
            <p:cNvSpPr>
              <a:spLocks/>
            </p:cNvSpPr>
            <p:nvPr/>
          </p:nvSpPr>
          <p:spPr bwMode="auto">
            <a:xfrm rot="5400000">
              <a:off x="2666" y="1480"/>
              <a:ext cx="34" cy="47"/>
            </a:xfrm>
            <a:custGeom>
              <a:avLst/>
              <a:gdLst>
                <a:gd name="T0" fmla="*/ 2 w 31"/>
                <a:gd name="T1" fmla="*/ 1 h 41"/>
                <a:gd name="T2" fmla="*/ 30 w 31"/>
                <a:gd name="T3" fmla="*/ 38 h 41"/>
                <a:gd name="T4" fmla="*/ 30 w 31"/>
                <a:gd name="T5" fmla="*/ 39 h 41"/>
                <a:gd name="T6" fmla="*/ 29 w 31"/>
                <a:gd name="T7" fmla="*/ 39 h 41"/>
                <a:gd name="T8" fmla="*/ 29 w 31"/>
                <a:gd name="T9" fmla="*/ 40 h 41"/>
                <a:gd name="T10" fmla="*/ 28 w 31"/>
                <a:gd name="T11" fmla="*/ 40 h 41"/>
                <a:gd name="T12" fmla="*/ 0 w 31"/>
                <a:gd name="T13" fmla="*/ 2 h 41"/>
                <a:gd name="T14" fmla="*/ 0 w 31"/>
                <a:gd name="T15" fmla="*/ 1 h 41"/>
                <a:gd name="T16" fmla="*/ 1 w 31"/>
                <a:gd name="T17" fmla="*/ 1 h 41"/>
                <a:gd name="T18" fmla="*/ 2 w 31"/>
                <a:gd name="T19" fmla="*/ 0 h 41"/>
                <a:gd name="T20" fmla="*/ 2 w 31"/>
                <a:gd name="T2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1">
                  <a:moveTo>
                    <a:pt x="2" y="1"/>
                  </a:moveTo>
                  <a:lnTo>
                    <a:pt x="30" y="38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67" name="Freeform 39"/>
            <p:cNvSpPr>
              <a:spLocks/>
            </p:cNvSpPr>
            <p:nvPr/>
          </p:nvSpPr>
          <p:spPr bwMode="auto">
            <a:xfrm rot="5400000">
              <a:off x="2142" y="1595"/>
              <a:ext cx="32" cy="35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5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4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4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5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68" name="Freeform 40"/>
            <p:cNvSpPr>
              <a:spLocks/>
            </p:cNvSpPr>
            <p:nvPr/>
          </p:nvSpPr>
          <p:spPr bwMode="auto">
            <a:xfrm rot="5400000">
              <a:off x="2135" y="1596"/>
              <a:ext cx="40" cy="42"/>
            </a:xfrm>
            <a:custGeom>
              <a:avLst/>
              <a:gdLst>
                <a:gd name="T0" fmla="*/ 21 w 36"/>
                <a:gd name="T1" fmla="*/ 0 h 37"/>
                <a:gd name="T2" fmla="*/ 25 w 36"/>
                <a:gd name="T3" fmla="*/ 2 h 37"/>
                <a:gd name="T4" fmla="*/ 28 w 36"/>
                <a:gd name="T5" fmla="*/ 3 h 37"/>
                <a:gd name="T6" fmla="*/ 31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6 h 37"/>
                <a:gd name="T14" fmla="*/ 35 w 36"/>
                <a:gd name="T15" fmla="*/ 19 h 37"/>
                <a:gd name="T16" fmla="*/ 35 w 36"/>
                <a:gd name="T17" fmla="*/ 23 h 37"/>
                <a:gd name="T18" fmla="*/ 33 w 36"/>
                <a:gd name="T19" fmla="*/ 27 h 37"/>
                <a:gd name="T20" fmla="*/ 31 w 36"/>
                <a:gd name="T21" fmla="*/ 30 h 37"/>
                <a:gd name="T22" fmla="*/ 28 w 36"/>
                <a:gd name="T23" fmla="*/ 33 h 37"/>
                <a:gd name="T24" fmla="*/ 25 w 36"/>
                <a:gd name="T25" fmla="*/ 34 h 37"/>
                <a:gd name="T26" fmla="*/ 21 w 36"/>
                <a:gd name="T27" fmla="*/ 35 h 37"/>
                <a:gd name="T28" fmla="*/ 18 w 36"/>
                <a:gd name="T29" fmla="*/ 36 h 37"/>
                <a:gd name="T30" fmla="*/ 14 w 36"/>
                <a:gd name="T31" fmla="*/ 35 h 37"/>
                <a:gd name="T32" fmla="*/ 10 w 36"/>
                <a:gd name="T33" fmla="*/ 34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7 h 37"/>
                <a:gd name="T40" fmla="*/ 0 w 36"/>
                <a:gd name="T41" fmla="*/ 23 h 37"/>
                <a:gd name="T42" fmla="*/ 0 w 36"/>
                <a:gd name="T43" fmla="*/ 19 h 37"/>
                <a:gd name="T44" fmla="*/ 0 w 36"/>
                <a:gd name="T45" fmla="*/ 16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3 h 37"/>
                <a:gd name="T54" fmla="*/ 10 w 36"/>
                <a:gd name="T55" fmla="*/ 2 h 37"/>
                <a:gd name="T56" fmla="*/ 14 w 36"/>
                <a:gd name="T57" fmla="*/ 0 h 37"/>
                <a:gd name="T58" fmla="*/ 18 w 36"/>
                <a:gd name="T59" fmla="*/ 0 h 37"/>
                <a:gd name="T60" fmla="*/ 21 w 36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0"/>
                  </a:moveTo>
                  <a:lnTo>
                    <a:pt x="25" y="2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4"/>
                  </a:lnTo>
                  <a:lnTo>
                    <a:pt x="21" y="35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69" name="Freeform 41"/>
            <p:cNvSpPr>
              <a:spLocks/>
            </p:cNvSpPr>
            <p:nvPr/>
          </p:nvSpPr>
          <p:spPr bwMode="auto">
            <a:xfrm rot="5400000">
              <a:off x="2142" y="1508"/>
              <a:ext cx="32" cy="35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5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4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4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5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70" name="Freeform 42"/>
            <p:cNvSpPr>
              <a:spLocks/>
            </p:cNvSpPr>
            <p:nvPr/>
          </p:nvSpPr>
          <p:spPr bwMode="auto">
            <a:xfrm rot="5400000">
              <a:off x="2135" y="1509"/>
              <a:ext cx="40" cy="42"/>
            </a:xfrm>
            <a:custGeom>
              <a:avLst/>
              <a:gdLst>
                <a:gd name="T0" fmla="*/ 21 w 36"/>
                <a:gd name="T1" fmla="*/ 0 h 37"/>
                <a:gd name="T2" fmla="*/ 25 w 36"/>
                <a:gd name="T3" fmla="*/ 2 h 37"/>
                <a:gd name="T4" fmla="*/ 28 w 36"/>
                <a:gd name="T5" fmla="*/ 3 h 37"/>
                <a:gd name="T6" fmla="*/ 31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6 h 37"/>
                <a:gd name="T14" fmla="*/ 35 w 36"/>
                <a:gd name="T15" fmla="*/ 19 h 37"/>
                <a:gd name="T16" fmla="*/ 35 w 36"/>
                <a:gd name="T17" fmla="*/ 23 h 37"/>
                <a:gd name="T18" fmla="*/ 33 w 36"/>
                <a:gd name="T19" fmla="*/ 27 h 37"/>
                <a:gd name="T20" fmla="*/ 31 w 36"/>
                <a:gd name="T21" fmla="*/ 30 h 37"/>
                <a:gd name="T22" fmla="*/ 28 w 36"/>
                <a:gd name="T23" fmla="*/ 33 h 37"/>
                <a:gd name="T24" fmla="*/ 25 w 36"/>
                <a:gd name="T25" fmla="*/ 34 h 37"/>
                <a:gd name="T26" fmla="*/ 21 w 36"/>
                <a:gd name="T27" fmla="*/ 35 h 37"/>
                <a:gd name="T28" fmla="*/ 18 w 36"/>
                <a:gd name="T29" fmla="*/ 36 h 37"/>
                <a:gd name="T30" fmla="*/ 14 w 36"/>
                <a:gd name="T31" fmla="*/ 35 h 37"/>
                <a:gd name="T32" fmla="*/ 10 w 36"/>
                <a:gd name="T33" fmla="*/ 34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7 h 37"/>
                <a:gd name="T40" fmla="*/ 0 w 36"/>
                <a:gd name="T41" fmla="*/ 23 h 37"/>
                <a:gd name="T42" fmla="*/ 0 w 36"/>
                <a:gd name="T43" fmla="*/ 19 h 37"/>
                <a:gd name="T44" fmla="*/ 0 w 36"/>
                <a:gd name="T45" fmla="*/ 16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3 h 37"/>
                <a:gd name="T54" fmla="*/ 10 w 36"/>
                <a:gd name="T55" fmla="*/ 2 h 37"/>
                <a:gd name="T56" fmla="*/ 14 w 36"/>
                <a:gd name="T57" fmla="*/ 0 h 37"/>
                <a:gd name="T58" fmla="*/ 18 w 36"/>
                <a:gd name="T59" fmla="*/ 0 h 37"/>
                <a:gd name="T60" fmla="*/ 21 w 36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0"/>
                  </a:moveTo>
                  <a:lnTo>
                    <a:pt x="25" y="2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4"/>
                  </a:lnTo>
                  <a:lnTo>
                    <a:pt x="21" y="35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71" name="Freeform 43"/>
            <p:cNvSpPr>
              <a:spLocks/>
            </p:cNvSpPr>
            <p:nvPr/>
          </p:nvSpPr>
          <p:spPr bwMode="auto">
            <a:xfrm rot="5400000">
              <a:off x="2130" y="1572"/>
              <a:ext cx="48" cy="3"/>
            </a:xfrm>
            <a:custGeom>
              <a:avLst/>
              <a:gdLst>
                <a:gd name="T0" fmla="*/ 43 w 44"/>
                <a:gd name="T1" fmla="*/ 2 h 3"/>
                <a:gd name="T2" fmla="*/ 0 w 44"/>
                <a:gd name="T3" fmla="*/ 2 h 3"/>
                <a:gd name="T4" fmla="*/ 0 w 44"/>
                <a:gd name="T5" fmla="*/ 0 h 3"/>
                <a:gd name="T6" fmla="*/ 43 w 44"/>
                <a:gd name="T7" fmla="*/ 0 h 3"/>
                <a:gd name="T8" fmla="*/ 43 w 4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">
                  <a:moveTo>
                    <a:pt x="4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72" name="Freeform 44"/>
            <p:cNvSpPr>
              <a:spLocks/>
            </p:cNvSpPr>
            <p:nvPr/>
          </p:nvSpPr>
          <p:spPr bwMode="auto">
            <a:xfrm rot="5400000">
              <a:off x="2099" y="1620"/>
              <a:ext cx="33" cy="48"/>
            </a:xfrm>
            <a:custGeom>
              <a:avLst/>
              <a:gdLst>
                <a:gd name="T0" fmla="*/ 2 w 30"/>
                <a:gd name="T1" fmla="*/ 0 h 42"/>
                <a:gd name="T2" fmla="*/ 29 w 30"/>
                <a:gd name="T3" fmla="*/ 39 h 42"/>
                <a:gd name="T4" fmla="*/ 29 w 30"/>
                <a:gd name="T5" fmla="*/ 40 h 42"/>
                <a:gd name="T6" fmla="*/ 28 w 30"/>
                <a:gd name="T7" fmla="*/ 40 h 42"/>
                <a:gd name="T8" fmla="*/ 27 w 30"/>
                <a:gd name="T9" fmla="*/ 41 h 42"/>
                <a:gd name="T10" fmla="*/ 27 w 30"/>
                <a:gd name="T11" fmla="*/ 40 h 42"/>
                <a:gd name="T12" fmla="*/ 0 w 30"/>
                <a:gd name="T13" fmla="*/ 2 h 42"/>
                <a:gd name="T14" fmla="*/ 0 w 30"/>
                <a:gd name="T15" fmla="*/ 1 h 42"/>
                <a:gd name="T16" fmla="*/ 1 w 30"/>
                <a:gd name="T17" fmla="*/ 1 h 42"/>
                <a:gd name="T18" fmla="*/ 1 w 30"/>
                <a:gd name="T19" fmla="*/ 0 h 42"/>
                <a:gd name="T20" fmla="*/ 2 w 30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2">
                  <a:moveTo>
                    <a:pt x="2" y="0"/>
                  </a:moveTo>
                  <a:lnTo>
                    <a:pt x="29" y="39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27" y="41"/>
                  </a:lnTo>
                  <a:lnTo>
                    <a:pt x="27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73" name="Freeform 45"/>
            <p:cNvSpPr>
              <a:spLocks/>
            </p:cNvSpPr>
            <p:nvPr/>
          </p:nvSpPr>
          <p:spPr bwMode="auto">
            <a:xfrm rot="5400000">
              <a:off x="2099" y="1480"/>
              <a:ext cx="34" cy="48"/>
            </a:xfrm>
            <a:custGeom>
              <a:avLst/>
              <a:gdLst>
                <a:gd name="T0" fmla="*/ 30 w 31"/>
                <a:gd name="T1" fmla="*/ 2 h 42"/>
                <a:gd name="T2" fmla="*/ 2 w 31"/>
                <a:gd name="T3" fmla="*/ 40 h 42"/>
                <a:gd name="T4" fmla="*/ 2 w 31"/>
                <a:gd name="T5" fmla="*/ 41 h 42"/>
                <a:gd name="T6" fmla="*/ 1 w 31"/>
                <a:gd name="T7" fmla="*/ 40 h 42"/>
                <a:gd name="T8" fmla="*/ 0 w 31"/>
                <a:gd name="T9" fmla="*/ 40 h 42"/>
                <a:gd name="T10" fmla="*/ 0 w 31"/>
                <a:gd name="T11" fmla="*/ 39 h 42"/>
                <a:gd name="T12" fmla="*/ 28 w 31"/>
                <a:gd name="T13" fmla="*/ 0 h 42"/>
                <a:gd name="T14" fmla="*/ 29 w 31"/>
                <a:gd name="T15" fmla="*/ 0 h 42"/>
                <a:gd name="T16" fmla="*/ 29 w 31"/>
                <a:gd name="T17" fmla="*/ 1 h 42"/>
                <a:gd name="T18" fmla="*/ 30 w 31"/>
                <a:gd name="T19" fmla="*/ 1 h 42"/>
                <a:gd name="T20" fmla="*/ 30 w 31"/>
                <a:gd name="T2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2">
                  <a:moveTo>
                    <a:pt x="30" y="2"/>
                  </a:moveTo>
                  <a:lnTo>
                    <a:pt x="2" y="40"/>
                  </a:lnTo>
                  <a:lnTo>
                    <a:pt x="2" y="4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74" name="Oval 46"/>
            <p:cNvSpPr>
              <a:spLocks noChangeArrowheads="1"/>
            </p:cNvSpPr>
            <p:nvPr/>
          </p:nvSpPr>
          <p:spPr bwMode="auto">
            <a:xfrm rot="5400000">
              <a:off x="2073" y="1652"/>
              <a:ext cx="22" cy="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75" name="Oval 47"/>
            <p:cNvSpPr>
              <a:spLocks noChangeArrowheads="1"/>
            </p:cNvSpPr>
            <p:nvPr/>
          </p:nvSpPr>
          <p:spPr bwMode="auto">
            <a:xfrm rot="5400000">
              <a:off x="2073" y="1460"/>
              <a:ext cx="22" cy="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76" name="Oval 48"/>
            <p:cNvSpPr>
              <a:spLocks noChangeArrowheads="1"/>
            </p:cNvSpPr>
            <p:nvPr/>
          </p:nvSpPr>
          <p:spPr bwMode="auto">
            <a:xfrm rot="5400000">
              <a:off x="2072" y="1772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77" name="Oval 49"/>
            <p:cNvSpPr>
              <a:spLocks noChangeArrowheads="1"/>
            </p:cNvSpPr>
            <p:nvPr/>
          </p:nvSpPr>
          <p:spPr bwMode="auto">
            <a:xfrm rot="5400000">
              <a:off x="2072" y="1356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78" name="Freeform 50"/>
            <p:cNvSpPr>
              <a:spLocks/>
            </p:cNvSpPr>
            <p:nvPr/>
          </p:nvSpPr>
          <p:spPr bwMode="auto">
            <a:xfrm rot="5400000">
              <a:off x="2025" y="1620"/>
              <a:ext cx="33" cy="48"/>
            </a:xfrm>
            <a:custGeom>
              <a:avLst/>
              <a:gdLst>
                <a:gd name="T0" fmla="*/ 29 w 30"/>
                <a:gd name="T1" fmla="*/ 2 h 42"/>
                <a:gd name="T2" fmla="*/ 2 w 30"/>
                <a:gd name="T3" fmla="*/ 41 h 42"/>
                <a:gd name="T4" fmla="*/ 1 w 30"/>
                <a:gd name="T5" fmla="*/ 41 h 42"/>
                <a:gd name="T6" fmla="*/ 1 w 30"/>
                <a:gd name="T7" fmla="*/ 40 h 42"/>
                <a:gd name="T8" fmla="*/ 0 w 30"/>
                <a:gd name="T9" fmla="*/ 40 h 42"/>
                <a:gd name="T10" fmla="*/ 0 w 30"/>
                <a:gd name="T11" fmla="*/ 39 h 42"/>
                <a:gd name="T12" fmla="*/ 27 w 30"/>
                <a:gd name="T13" fmla="*/ 0 h 42"/>
                <a:gd name="T14" fmla="*/ 28 w 30"/>
                <a:gd name="T15" fmla="*/ 0 h 42"/>
                <a:gd name="T16" fmla="*/ 29 w 30"/>
                <a:gd name="T17" fmla="*/ 1 h 42"/>
                <a:gd name="T18" fmla="*/ 29 w 30"/>
                <a:gd name="T1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2">
                  <a:moveTo>
                    <a:pt x="29" y="2"/>
                  </a:moveTo>
                  <a:lnTo>
                    <a:pt x="2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1"/>
                  </a:lnTo>
                  <a:lnTo>
                    <a:pt x="29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79" name="Freeform 51"/>
            <p:cNvSpPr>
              <a:spLocks/>
            </p:cNvSpPr>
            <p:nvPr/>
          </p:nvSpPr>
          <p:spPr bwMode="auto">
            <a:xfrm rot="5400000">
              <a:off x="2025" y="1480"/>
              <a:ext cx="34" cy="48"/>
            </a:xfrm>
            <a:custGeom>
              <a:avLst/>
              <a:gdLst>
                <a:gd name="T0" fmla="*/ 2 w 31"/>
                <a:gd name="T1" fmla="*/ 0 h 42"/>
                <a:gd name="T2" fmla="*/ 30 w 31"/>
                <a:gd name="T3" fmla="*/ 39 h 42"/>
                <a:gd name="T4" fmla="*/ 29 w 31"/>
                <a:gd name="T5" fmla="*/ 40 h 42"/>
                <a:gd name="T6" fmla="*/ 29 w 31"/>
                <a:gd name="T7" fmla="*/ 41 h 42"/>
                <a:gd name="T8" fmla="*/ 28 w 31"/>
                <a:gd name="T9" fmla="*/ 41 h 42"/>
                <a:gd name="T10" fmla="*/ 0 w 31"/>
                <a:gd name="T11" fmla="*/ 2 h 42"/>
                <a:gd name="T12" fmla="*/ 0 w 31"/>
                <a:gd name="T13" fmla="*/ 1 h 42"/>
                <a:gd name="T14" fmla="*/ 1 w 31"/>
                <a:gd name="T15" fmla="*/ 0 h 42"/>
                <a:gd name="T16" fmla="*/ 2 w 31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2">
                  <a:moveTo>
                    <a:pt x="2" y="0"/>
                  </a:moveTo>
                  <a:lnTo>
                    <a:pt x="30" y="39"/>
                  </a:lnTo>
                  <a:lnTo>
                    <a:pt x="29" y="40"/>
                  </a:lnTo>
                  <a:lnTo>
                    <a:pt x="29" y="41"/>
                  </a:lnTo>
                  <a:lnTo>
                    <a:pt x="28" y="4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80" name="Freeform 52"/>
            <p:cNvSpPr>
              <a:spLocks/>
            </p:cNvSpPr>
            <p:nvPr/>
          </p:nvSpPr>
          <p:spPr bwMode="auto">
            <a:xfrm rot="5400000">
              <a:off x="1993" y="1596"/>
              <a:ext cx="32" cy="34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2 h 30"/>
                <a:gd name="T6" fmla="*/ 24 w 29"/>
                <a:gd name="T7" fmla="*/ 4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5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9 h 30"/>
                <a:gd name="T28" fmla="*/ 14 w 29"/>
                <a:gd name="T29" fmla="*/ 29 h 30"/>
                <a:gd name="T30" fmla="*/ 11 w 29"/>
                <a:gd name="T31" fmla="*/ 29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5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4 h 30"/>
                <a:gd name="T52" fmla="*/ 6 w 29"/>
                <a:gd name="T53" fmla="*/ 2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5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81" name="Freeform 53"/>
            <p:cNvSpPr>
              <a:spLocks/>
            </p:cNvSpPr>
            <p:nvPr/>
          </p:nvSpPr>
          <p:spPr bwMode="auto">
            <a:xfrm rot="5400000">
              <a:off x="1985" y="1595"/>
              <a:ext cx="40" cy="44"/>
            </a:xfrm>
            <a:custGeom>
              <a:avLst/>
              <a:gdLst>
                <a:gd name="T0" fmla="*/ 21 w 36"/>
                <a:gd name="T1" fmla="*/ 1 h 39"/>
                <a:gd name="T2" fmla="*/ 25 w 36"/>
                <a:gd name="T3" fmla="*/ 2 h 39"/>
                <a:gd name="T4" fmla="*/ 28 w 36"/>
                <a:gd name="T5" fmla="*/ 4 h 39"/>
                <a:gd name="T6" fmla="*/ 31 w 36"/>
                <a:gd name="T7" fmla="*/ 7 h 39"/>
                <a:gd name="T8" fmla="*/ 33 w 36"/>
                <a:gd name="T9" fmla="*/ 10 h 39"/>
                <a:gd name="T10" fmla="*/ 35 w 36"/>
                <a:gd name="T11" fmla="*/ 13 h 39"/>
                <a:gd name="T12" fmla="*/ 35 w 36"/>
                <a:gd name="T13" fmla="*/ 17 h 39"/>
                <a:gd name="T14" fmla="*/ 35 w 36"/>
                <a:gd name="T15" fmla="*/ 21 h 39"/>
                <a:gd name="T16" fmla="*/ 35 w 36"/>
                <a:gd name="T17" fmla="*/ 25 h 39"/>
                <a:gd name="T18" fmla="*/ 33 w 36"/>
                <a:gd name="T19" fmla="*/ 29 h 39"/>
                <a:gd name="T20" fmla="*/ 31 w 36"/>
                <a:gd name="T21" fmla="*/ 31 h 39"/>
                <a:gd name="T22" fmla="*/ 28 w 36"/>
                <a:gd name="T23" fmla="*/ 34 h 39"/>
                <a:gd name="T24" fmla="*/ 25 w 36"/>
                <a:gd name="T25" fmla="*/ 36 h 39"/>
                <a:gd name="T26" fmla="*/ 21 w 36"/>
                <a:gd name="T27" fmla="*/ 37 h 39"/>
                <a:gd name="T28" fmla="*/ 18 w 36"/>
                <a:gd name="T29" fmla="*/ 38 h 39"/>
                <a:gd name="T30" fmla="*/ 14 w 36"/>
                <a:gd name="T31" fmla="*/ 37 h 39"/>
                <a:gd name="T32" fmla="*/ 10 w 36"/>
                <a:gd name="T33" fmla="*/ 36 h 39"/>
                <a:gd name="T34" fmla="*/ 7 w 36"/>
                <a:gd name="T35" fmla="*/ 34 h 39"/>
                <a:gd name="T36" fmla="*/ 4 w 36"/>
                <a:gd name="T37" fmla="*/ 31 h 39"/>
                <a:gd name="T38" fmla="*/ 2 w 36"/>
                <a:gd name="T39" fmla="*/ 29 h 39"/>
                <a:gd name="T40" fmla="*/ 0 w 36"/>
                <a:gd name="T41" fmla="*/ 25 h 39"/>
                <a:gd name="T42" fmla="*/ 0 w 36"/>
                <a:gd name="T43" fmla="*/ 21 h 39"/>
                <a:gd name="T44" fmla="*/ 0 w 36"/>
                <a:gd name="T45" fmla="*/ 17 h 39"/>
                <a:gd name="T46" fmla="*/ 0 w 36"/>
                <a:gd name="T47" fmla="*/ 13 h 39"/>
                <a:gd name="T48" fmla="*/ 2 w 36"/>
                <a:gd name="T49" fmla="*/ 10 h 39"/>
                <a:gd name="T50" fmla="*/ 4 w 36"/>
                <a:gd name="T51" fmla="*/ 7 h 39"/>
                <a:gd name="T52" fmla="*/ 7 w 36"/>
                <a:gd name="T53" fmla="*/ 4 h 39"/>
                <a:gd name="T54" fmla="*/ 10 w 36"/>
                <a:gd name="T55" fmla="*/ 2 h 39"/>
                <a:gd name="T56" fmla="*/ 14 w 36"/>
                <a:gd name="T57" fmla="*/ 1 h 39"/>
                <a:gd name="T58" fmla="*/ 18 w 36"/>
                <a:gd name="T59" fmla="*/ 0 h 39"/>
                <a:gd name="T60" fmla="*/ 21 w 36"/>
                <a:gd name="T6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9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4" y="37"/>
                  </a:lnTo>
                  <a:lnTo>
                    <a:pt x="10" y="36"/>
                  </a:lnTo>
                  <a:lnTo>
                    <a:pt x="7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82" name="Freeform 54"/>
            <p:cNvSpPr>
              <a:spLocks/>
            </p:cNvSpPr>
            <p:nvPr/>
          </p:nvSpPr>
          <p:spPr bwMode="auto">
            <a:xfrm rot="5400000">
              <a:off x="1993" y="1509"/>
              <a:ext cx="32" cy="34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2 h 30"/>
                <a:gd name="T6" fmla="*/ 24 w 29"/>
                <a:gd name="T7" fmla="*/ 4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5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9 h 30"/>
                <a:gd name="T28" fmla="*/ 14 w 29"/>
                <a:gd name="T29" fmla="*/ 29 h 30"/>
                <a:gd name="T30" fmla="*/ 11 w 29"/>
                <a:gd name="T31" fmla="*/ 29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5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4 h 30"/>
                <a:gd name="T52" fmla="*/ 6 w 29"/>
                <a:gd name="T53" fmla="*/ 2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5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83" name="Freeform 55"/>
            <p:cNvSpPr>
              <a:spLocks/>
            </p:cNvSpPr>
            <p:nvPr/>
          </p:nvSpPr>
          <p:spPr bwMode="auto">
            <a:xfrm rot="5400000">
              <a:off x="1985" y="1508"/>
              <a:ext cx="40" cy="44"/>
            </a:xfrm>
            <a:custGeom>
              <a:avLst/>
              <a:gdLst>
                <a:gd name="T0" fmla="*/ 21 w 36"/>
                <a:gd name="T1" fmla="*/ 1 h 39"/>
                <a:gd name="T2" fmla="*/ 25 w 36"/>
                <a:gd name="T3" fmla="*/ 2 h 39"/>
                <a:gd name="T4" fmla="*/ 28 w 36"/>
                <a:gd name="T5" fmla="*/ 4 h 39"/>
                <a:gd name="T6" fmla="*/ 31 w 36"/>
                <a:gd name="T7" fmla="*/ 7 h 39"/>
                <a:gd name="T8" fmla="*/ 33 w 36"/>
                <a:gd name="T9" fmla="*/ 10 h 39"/>
                <a:gd name="T10" fmla="*/ 35 w 36"/>
                <a:gd name="T11" fmla="*/ 13 h 39"/>
                <a:gd name="T12" fmla="*/ 35 w 36"/>
                <a:gd name="T13" fmla="*/ 17 h 39"/>
                <a:gd name="T14" fmla="*/ 35 w 36"/>
                <a:gd name="T15" fmla="*/ 21 h 39"/>
                <a:gd name="T16" fmla="*/ 35 w 36"/>
                <a:gd name="T17" fmla="*/ 25 h 39"/>
                <a:gd name="T18" fmla="*/ 33 w 36"/>
                <a:gd name="T19" fmla="*/ 29 h 39"/>
                <a:gd name="T20" fmla="*/ 31 w 36"/>
                <a:gd name="T21" fmla="*/ 31 h 39"/>
                <a:gd name="T22" fmla="*/ 28 w 36"/>
                <a:gd name="T23" fmla="*/ 34 h 39"/>
                <a:gd name="T24" fmla="*/ 25 w 36"/>
                <a:gd name="T25" fmla="*/ 36 h 39"/>
                <a:gd name="T26" fmla="*/ 21 w 36"/>
                <a:gd name="T27" fmla="*/ 37 h 39"/>
                <a:gd name="T28" fmla="*/ 18 w 36"/>
                <a:gd name="T29" fmla="*/ 38 h 39"/>
                <a:gd name="T30" fmla="*/ 14 w 36"/>
                <a:gd name="T31" fmla="*/ 37 h 39"/>
                <a:gd name="T32" fmla="*/ 10 w 36"/>
                <a:gd name="T33" fmla="*/ 36 h 39"/>
                <a:gd name="T34" fmla="*/ 7 w 36"/>
                <a:gd name="T35" fmla="*/ 34 h 39"/>
                <a:gd name="T36" fmla="*/ 4 w 36"/>
                <a:gd name="T37" fmla="*/ 31 h 39"/>
                <a:gd name="T38" fmla="*/ 2 w 36"/>
                <a:gd name="T39" fmla="*/ 29 h 39"/>
                <a:gd name="T40" fmla="*/ 0 w 36"/>
                <a:gd name="T41" fmla="*/ 25 h 39"/>
                <a:gd name="T42" fmla="*/ 0 w 36"/>
                <a:gd name="T43" fmla="*/ 21 h 39"/>
                <a:gd name="T44" fmla="*/ 0 w 36"/>
                <a:gd name="T45" fmla="*/ 17 h 39"/>
                <a:gd name="T46" fmla="*/ 0 w 36"/>
                <a:gd name="T47" fmla="*/ 13 h 39"/>
                <a:gd name="T48" fmla="*/ 2 w 36"/>
                <a:gd name="T49" fmla="*/ 10 h 39"/>
                <a:gd name="T50" fmla="*/ 4 w 36"/>
                <a:gd name="T51" fmla="*/ 7 h 39"/>
                <a:gd name="T52" fmla="*/ 7 w 36"/>
                <a:gd name="T53" fmla="*/ 4 h 39"/>
                <a:gd name="T54" fmla="*/ 10 w 36"/>
                <a:gd name="T55" fmla="*/ 2 h 39"/>
                <a:gd name="T56" fmla="*/ 14 w 36"/>
                <a:gd name="T57" fmla="*/ 1 h 39"/>
                <a:gd name="T58" fmla="*/ 18 w 36"/>
                <a:gd name="T59" fmla="*/ 0 h 39"/>
                <a:gd name="T60" fmla="*/ 21 w 36"/>
                <a:gd name="T6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9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4" y="37"/>
                  </a:lnTo>
                  <a:lnTo>
                    <a:pt x="10" y="36"/>
                  </a:lnTo>
                  <a:lnTo>
                    <a:pt x="7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84" name="Freeform 56"/>
            <p:cNvSpPr>
              <a:spLocks/>
            </p:cNvSpPr>
            <p:nvPr/>
          </p:nvSpPr>
          <p:spPr bwMode="auto">
            <a:xfrm rot="5400000">
              <a:off x="1980" y="1571"/>
              <a:ext cx="48" cy="5"/>
            </a:xfrm>
            <a:custGeom>
              <a:avLst/>
              <a:gdLst>
                <a:gd name="T0" fmla="*/ 43 w 44"/>
                <a:gd name="T1" fmla="*/ 3 h 4"/>
                <a:gd name="T2" fmla="*/ 0 w 44"/>
                <a:gd name="T3" fmla="*/ 3 h 4"/>
                <a:gd name="T4" fmla="*/ 0 w 44"/>
                <a:gd name="T5" fmla="*/ 0 h 4"/>
                <a:gd name="T6" fmla="*/ 43 w 44"/>
                <a:gd name="T7" fmla="*/ 0 h 4"/>
                <a:gd name="T8" fmla="*/ 43 w 4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">
                  <a:moveTo>
                    <a:pt x="43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85" name="Oval 57"/>
            <p:cNvSpPr>
              <a:spLocks noChangeArrowheads="1"/>
            </p:cNvSpPr>
            <p:nvPr/>
          </p:nvSpPr>
          <p:spPr bwMode="auto">
            <a:xfrm rot="5400000">
              <a:off x="1909" y="1664"/>
              <a:ext cx="10" cy="9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86" name="Oval 58"/>
            <p:cNvSpPr>
              <a:spLocks noChangeArrowheads="1"/>
            </p:cNvSpPr>
            <p:nvPr/>
          </p:nvSpPr>
          <p:spPr bwMode="auto">
            <a:xfrm rot="5400000">
              <a:off x="1909" y="1464"/>
              <a:ext cx="10" cy="9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6187" name="Group 59"/>
            <p:cNvGrpSpPr>
              <a:grpSpLocks/>
            </p:cNvGrpSpPr>
            <p:nvPr/>
          </p:nvGrpSpPr>
          <p:grpSpPr bwMode="auto">
            <a:xfrm rot="5400000">
              <a:off x="1889" y="1321"/>
              <a:ext cx="1060" cy="496"/>
              <a:chOff x="2598" y="3122"/>
              <a:chExt cx="957" cy="434"/>
            </a:xfrm>
          </p:grpSpPr>
          <p:sp>
            <p:nvSpPr>
              <p:cNvPr id="176188" name="Freeform 60"/>
              <p:cNvSpPr>
                <a:spLocks/>
              </p:cNvSpPr>
              <p:nvPr/>
            </p:nvSpPr>
            <p:spPr bwMode="auto">
              <a:xfrm>
                <a:off x="3102" y="3122"/>
                <a:ext cx="29" cy="30"/>
              </a:xfrm>
              <a:custGeom>
                <a:avLst/>
                <a:gdLst>
                  <a:gd name="T0" fmla="*/ 17 w 29"/>
                  <a:gd name="T1" fmla="*/ 0 h 30"/>
                  <a:gd name="T2" fmla="*/ 19 w 29"/>
                  <a:gd name="T3" fmla="*/ 1 h 30"/>
                  <a:gd name="T4" fmla="*/ 22 w 29"/>
                  <a:gd name="T5" fmla="*/ 3 h 30"/>
                  <a:gd name="T6" fmla="*/ 24 w 29"/>
                  <a:gd name="T7" fmla="*/ 5 h 30"/>
                  <a:gd name="T8" fmla="*/ 27 w 29"/>
                  <a:gd name="T9" fmla="*/ 7 h 30"/>
                  <a:gd name="T10" fmla="*/ 27 w 29"/>
                  <a:gd name="T11" fmla="*/ 10 h 30"/>
                  <a:gd name="T12" fmla="*/ 28 w 29"/>
                  <a:gd name="T13" fmla="*/ 13 h 30"/>
                  <a:gd name="T14" fmla="*/ 28 w 29"/>
                  <a:gd name="T15" fmla="*/ 16 h 30"/>
                  <a:gd name="T16" fmla="*/ 27 w 29"/>
                  <a:gd name="T17" fmla="*/ 19 h 30"/>
                  <a:gd name="T18" fmla="*/ 27 w 29"/>
                  <a:gd name="T19" fmla="*/ 22 h 30"/>
                  <a:gd name="T20" fmla="*/ 24 w 29"/>
                  <a:gd name="T21" fmla="*/ 24 h 30"/>
                  <a:gd name="T22" fmla="*/ 22 w 29"/>
                  <a:gd name="T23" fmla="*/ 26 h 30"/>
                  <a:gd name="T24" fmla="*/ 19 w 29"/>
                  <a:gd name="T25" fmla="*/ 28 h 30"/>
                  <a:gd name="T26" fmla="*/ 17 w 29"/>
                  <a:gd name="T27" fmla="*/ 28 h 30"/>
                  <a:gd name="T28" fmla="*/ 14 w 29"/>
                  <a:gd name="T29" fmla="*/ 29 h 30"/>
                  <a:gd name="T30" fmla="*/ 11 w 29"/>
                  <a:gd name="T31" fmla="*/ 28 h 30"/>
                  <a:gd name="T32" fmla="*/ 9 w 29"/>
                  <a:gd name="T33" fmla="*/ 28 h 30"/>
                  <a:gd name="T34" fmla="*/ 6 w 29"/>
                  <a:gd name="T35" fmla="*/ 26 h 30"/>
                  <a:gd name="T36" fmla="*/ 4 w 29"/>
                  <a:gd name="T37" fmla="*/ 24 h 30"/>
                  <a:gd name="T38" fmla="*/ 2 w 29"/>
                  <a:gd name="T39" fmla="*/ 22 h 30"/>
                  <a:gd name="T40" fmla="*/ 1 w 29"/>
                  <a:gd name="T41" fmla="*/ 19 h 30"/>
                  <a:gd name="T42" fmla="*/ 0 w 29"/>
                  <a:gd name="T43" fmla="*/ 16 h 30"/>
                  <a:gd name="T44" fmla="*/ 0 w 29"/>
                  <a:gd name="T45" fmla="*/ 13 h 30"/>
                  <a:gd name="T46" fmla="*/ 1 w 29"/>
                  <a:gd name="T47" fmla="*/ 10 h 30"/>
                  <a:gd name="T48" fmla="*/ 2 w 29"/>
                  <a:gd name="T49" fmla="*/ 7 h 30"/>
                  <a:gd name="T50" fmla="*/ 4 w 29"/>
                  <a:gd name="T51" fmla="*/ 5 h 30"/>
                  <a:gd name="T52" fmla="*/ 6 w 29"/>
                  <a:gd name="T53" fmla="*/ 3 h 30"/>
                  <a:gd name="T54" fmla="*/ 9 w 29"/>
                  <a:gd name="T55" fmla="*/ 1 h 30"/>
                  <a:gd name="T56" fmla="*/ 11 w 29"/>
                  <a:gd name="T57" fmla="*/ 0 h 30"/>
                  <a:gd name="T58" fmla="*/ 14 w 29"/>
                  <a:gd name="T59" fmla="*/ 0 h 30"/>
                  <a:gd name="T60" fmla="*/ 17 w 29"/>
                  <a:gd name="T6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0">
                    <a:moveTo>
                      <a:pt x="17" y="0"/>
                    </a:moveTo>
                    <a:lnTo>
                      <a:pt x="19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7" y="7"/>
                    </a:lnTo>
                    <a:lnTo>
                      <a:pt x="27" y="10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7" y="22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28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89" name="Freeform 61"/>
              <p:cNvSpPr>
                <a:spLocks/>
              </p:cNvSpPr>
              <p:nvPr/>
            </p:nvSpPr>
            <p:spPr bwMode="auto">
              <a:xfrm>
                <a:off x="3101" y="3122"/>
                <a:ext cx="37" cy="37"/>
              </a:xfrm>
              <a:custGeom>
                <a:avLst/>
                <a:gdLst>
                  <a:gd name="T0" fmla="*/ 22 w 37"/>
                  <a:gd name="T1" fmla="*/ 0 h 37"/>
                  <a:gd name="T2" fmla="*/ 26 w 37"/>
                  <a:gd name="T3" fmla="*/ 2 h 37"/>
                  <a:gd name="T4" fmla="*/ 29 w 37"/>
                  <a:gd name="T5" fmla="*/ 3 h 37"/>
                  <a:gd name="T6" fmla="*/ 31 w 37"/>
                  <a:gd name="T7" fmla="*/ 6 h 37"/>
                  <a:gd name="T8" fmla="*/ 34 w 37"/>
                  <a:gd name="T9" fmla="*/ 8 h 37"/>
                  <a:gd name="T10" fmla="*/ 36 w 37"/>
                  <a:gd name="T11" fmla="*/ 12 h 37"/>
                  <a:gd name="T12" fmla="*/ 36 w 37"/>
                  <a:gd name="T13" fmla="*/ 16 h 37"/>
                  <a:gd name="T14" fmla="*/ 36 w 37"/>
                  <a:gd name="T15" fmla="*/ 19 h 37"/>
                  <a:gd name="T16" fmla="*/ 36 w 37"/>
                  <a:gd name="T17" fmla="*/ 23 h 37"/>
                  <a:gd name="T18" fmla="*/ 34 w 37"/>
                  <a:gd name="T19" fmla="*/ 27 h 37"/>
                  <a:gd name="T20" fmla="*/ 31 w 37"/>
                  <a:gd name="T21" fmla="*/ 30 h 37"/>
                  <a:gd name="T22" fmla="*/ 29 w 37"/>
                  <a:gd name="T23" fmla="*/ 32 h 37"/>
                  <a:gd name="T24" fmla="*/ 26 w 37"/>
                  <a:gd name="T25" fmla="*/ 34 h 37"/>
                  <a:gd name="T26" fmla="*/ 22 w 37"/>
                  <a:gd name="T27" fmla="*/ 35 h 37"/>
                  <a:gd name="T28" fmla="*/ 18 w 37"/>
                  <a:gd name="T29" fmla="*/ 36 h 37"/>
                  <a:gd name="T30" fmla="*/ 14 w 37"/>
                  <a:gd name="T31" fmla="*/ 35 h 37"/>
                  <a:gd name="T32" fmla="*/ 11 w 37"/>
                  <a:gd name="T33" fmla="*/ 34 h 37"/>
                  <a:gd name="T34" fmla="*/ 7 w 37"/>
                  <a:gd name="T35" fmla="*/ 32 h 37"/>
                  <a:gd name="T36" fmla="*/ 5 w 37"/>
                  <a:gd name="T37" fmla="*/ 30 h 37"/>
                  <a:gd name="T38" fmla="*/ 3 w 37"/>
                  <a:gd name="T39" fmla="*/ 27 h 37"/>
                  <a:gd name="T40" fmla="*/ 1 w 37"/>
                  <a:gd name="T41" fmla="*/ 23 h 37"/>
                  <a:gd name="T42" fmla="*/ 0 w 37"/>
                  <a:gd name="T43" fmla="*/ 19 h 37"/>
                  <a:gd name="T44" fmla="*/ 0 w 37"/>
                  <a:gd name="T45" fmla="*/ 16 h 37"/>
                  <a:gd name="T46" fmla="*/ 1 w 37"/>
                  <a:gd name="T47" fmla="*/ 12 h 37"/>
                  <a:gd name="T48" fmla="*/ 3 w 37"/>
                  <a:gd name="T49" fmla="*/ 8 h 37"/>
                  <a:gd name="T50" fmla="*/ 5 w 37"/>
                  <a:gd name="T51" fmla="*/ 6 h 37"/>
                  <a:gd name="T52" fmla="*/ 7 w 37"/>
                  <a:gd name="T53" fmla="*/ 3 h 37"/>
                  <a:gd name="T54" fmla="*/ 11 w 37"/>
                  <a:gd name="T55" fmla="*/ 2 h 37"/>
                  <a:gd name="T56" fmla="*/ 14 w 37"/>
                  <a:gd name="T57" fmla="*/ 0 h 37"/>
                  <a:gd name="T58" fmla="*/ 18 w 37"/>
                  <a:gd name="T59" fmla="*/ 0 h 37"/>
                  <a:gd name="T60" fmla="*/ 22 w 37"/>
                  <a:gd name="T6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37">
                    <a:moveTo>
                      <a:pt x="22" y="0"/>
                    </a:moveTo>
                    <a:lnTo>
                      <a:pt x="26" y="2"/>
                    </a:lnTo>
                    <a:lnTo>
                      <a:pt x="29" y="3"/>
                    </a:lnTo>
                    <a:lnTo>
                      <a:pt x="31" y="6"/>
                    </a:lnTo>
                    <a:lnTo>
                      <a:pt x="34" y="8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36" y="19"/>
                    </a:lnTo>
                    <a:lnTo>
                      <a:pt x="36" y="23"/>
                    </a:lnTo>
                    <a:lnTo>
                      <a:pt x="34" y="27"/>
                    </a:lnTo>
                    <a:lnTo>
                      <a:pt x="31" y="30"/>
                    </a:lnTo>
                    <a:lnTo>
                      <a:pt x="29" y="32"/>
                    </a:lnTo>
                    <a:lnTo>
                      <a:pt x="26" y="34"/>
                    </a:lnTo>
                    <a:lnTo>
                      <a:pt x="22" y="35"/>
                    </a:lnTo>
                    <a:lnTo>
                      <a:pt x="18" y="36"/>
                    </a:lnTo>
                    <a:lnTo>
                      <a:pt x="14" y="35"/>
                    </a:lnTo>
                    <a:lnTo>
                      <a:pt x="11" y="34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90" name="Freeform 62"/>
              <p:cNvSpPr>
                <a:spLocks/>
              </p:cNvSpPr>
              <p:nvPr/>
            </p:nvSpPr>
            <p:spPr bwMode="auto">
              <a:xfrm>
                <a:off x="3023" y="3122"/>
                <a:ext cx="29" cy="30"/>
              </a:xfrm>
              <a:custGeom>
                <a:avLst/>
                <a:gdLst>
                  <a:gd name="T0" fmla="*/ 17 w 29"/>
                  <a:gd name="T1" fmla="*/ 0 h 30"/>
                  <a:gd name="T2" fmla="*/ 19 w 29"/>
                  <a:gd name="T3" fmla="*/ 1 h 30"/>
                  <a:gd name="T4" fmla="*/ 22 w 29"/>
                  <a:gd name="T5" fmla="*/ 3 h 30"/>
                  <a:gd name="T6" fmla="*/ 24 w 29"/>
                  <a:gd name="T7" fmla="*/ 5 h 30"/>
                  <a:gd name="T8" fmla="*/ 26 w 29"/>
                  <a:gd name="T9" fmla="*/ 7 h 30"/>
                  <a:gd name="T10" fmla="*/ 27 w 29"/>
                  <a:gd name="T11" fmla="*/ 10 h 30"/>
                  <a:gd name="T12" fmla="*/ 28 w 29"/>
                  <a:gd name="T13" fmla="*/ 13 h 30"/>
                  <a:gd name="T14" fmla="*/ 28 w 29"/>
                  <a:gd name="T15" fmla="*/ 16 h 30"/>
                  <a:gd name="T16" fmla="*/ 27 w 29"/>
                  <a:gd name="T17" fmla="*/ 19 h 30"/>
                  <a:gd name="T18" fmla="*/ 26 w 29"/>
                  <a:gd name="T19" fmla="*/ 22 h 30"/>
                  <a:gd name="T20" fmla="*/ 24 w 29"/>
                  <a:gd name="T21" fmla="*/ 24 h 30"/>
                  <a:gd name="T22" fmla="*/ 22 w 29"/>
                  <a:gd name="T23" fmla="*/ 26 h 30"/>
                  <a:gd name="T24" fmla="*/ 19 w 29"/>
                  <a:gd name="T25" fmla="*/ 28 h 30"/>
                  <a:gd name="T26" fmla="*/ 17 w 29"/>
                  <a:gd name="T27" fmla="*/ 28 h 30"/>
                  <a:gd name="T28" fmla="*/ 14 w 29"/>
                  <a:gd name="T29" fmla="*/ 29 h 30"/>
                  <a:gd name="T30" fmla="*/ 11 w 29"/>
                  <a:gd name="T31" fmla="*/ 28 h 30"/>
                  <a:gd name="T32" fmla="*/ 9 w 29"/>
                  <a:gd name="T33" fmla="*/ 28 h 30"/>
                  <a:gd name="T34" fmla="*/ 6 w 29"/>
                  <a:gd name="T35" fmla="*/ 26 h 30"/>
                  <a:gd name="T36" fmla="*/ 4 w 29"/>
                  <a:gd name="T37" fmla="*/ 24 h 30"/>
                  <a:gd name="T38" fmla="*/ 1 w 29"/>
                  <a:gd name="T39" fmla="*/ 22 h 30"/>
                  <a:gd name="T40" fmla="*/ 1 w 29"/>
                  <a:gd name="T41" fmla="*/ 19 h 30"/>
                  <a:gd name="T42" fmla="*/ 0 w 29"/>
                  <a:gd name="T43" fmla="*/ 16 h 30"/>
                  <a:gd name="T44" fmla="*/ 0 w 29"/>
                  <a:gd name="T45" fmla="*/ 13 h 30"/>
                  <a:gd name="T46" fmla="*/ 1 w 29"/>
                  <a:gd name="T47" fmla="*/ 10 h 30"/>
                  <a:gd name="T48" fmla="*/ 1 w 29"/>
                  <a:gd name="T49" fmla="*/ 7 h 30"/>
                  <a:gd name="T50" fmla="*/ 4 w 29"/>
                  <a:gd name="T51" fmla="*/ 5 h 30"/>
                  <a:gd name="T52" fmla="*/ 6 w 29"/>
                  <a:gd name="T53" fmla="*/ 3 h 30"/>
                  <a:gd name="T54" fmla="*/ 9 w 29"/>
                  <a:gd name="T55" fmla="*/ 1 h 30"/>
                  <a:gd name="T56" fmla="*/ 11 w 29"/>
                  <a:gd name="T57" fmla="*/ 0 h 30"/>
                  <a:gd name="T58" fmla="*/ 14 w 29"/>
                  <a:gd name="T59" fmla="*/ 0 h 30"/>
                  <a:gd name="T60" fmla="*/ 17 w 29"/>
                  <a:gd name="T6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0">
                    <a:moveTo>
                      <a:pt x="17" y="0"/>
                    </a:moveTo>
                    <a:lnTo>
                      <a:pt x="19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6" y="7"/>
                    </a:lnTo>
                    <a:lnTo>
                      <a:pt x="27" y="10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6" y="22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28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1" y="22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91" name="Freeform 63"/>
              <p:cNvSpPr>
                <a:spLocks/>
              </p:cNvSpPr>
              <p:nvPr/>
            </p:nvSpPr>
            <p:spPr bwMode="auto">
              <a:xfrm>
                <a:off x="3022" y="3122"/>
                <a:ext cx="37" cy="37"/>
              </a:xfrm>
              <a:custGeom>
                <a:avLst/>
                <a:gdLst>
                  <a:gd name="T0" fmla="*/ 22 w 37"/>
                  <a:gd name="T1" fmla="*/ 0 h 37"/>
                  <a:gd name="T2" fmla="*/ 26 w 37"/>
                  <a:gd name="T3" fmla="*/ 2 h 37"/>
                  <a:gd name="T4" fmla="*/ 29 w 37"/>
                  <a:gd name="T5" fmla="*/ 3 h 37"/>
                  <a:gd name="T6" fmla="*/ 31 w 37"/>
                  <a:gd name="T7" fmla="*/ 6 h 37"/>
                  <a:gd name="T8" fmla="*/ 34 w 37"/>
                  <a:gd name="T9" fmla="*/ 8 h 37"/>
                  <a:gd name="T10" fmla="*/ 36 w 37"/>
                  <a:gd name="T11" fmla="*/ 12 h 37"/>
                  <a:gd name="T12" fmla="*/ 36 w 37"/>
                  <a:gd name="T13" fmla="*/ 16 h 37"/>
                  <a:gd name="T14" fmla="*/ 36 w 37"/>
                  <a:gd name="T15" fmla="*/ 19 h 37"/>
                  <a:gd name="T16" fmla="*/ 36 w 37"/>
                  <a:gd name="T17" fmla="*/ 23 h 37"/>
                  <a:gd name="T18" fmla="*/ 34 w 37"/>
                  <a:gd name="T19" fmla="*/ 27 h 37"/>
                  <a:gd name="T20" fmla="*/ 31 w 37"/>
                  <a:gd name="T21" fmla="*/ 30 h 37"/>
                  <a:gd name="T22" fmla="*/ 29 w 37"/>
                  <a:gd name="T23" fmla="*/ 32 h 37"/>
                  <a:gd name="T24" fmla="*/ 26 w 37"/>
                  <a:gd name="T25" fmla="*/ 34 h 37"/>
                  <a:gd name="T26" fmla="*/ 22 w 37"/>
                  <a:gd name="T27" fmla="*/ 35 h 37"/>
                  <a:gd name="T28" fmla="*/ 18 w 37"/>
                  <a:gd name="T29" fmla="*/ 36 h 37"/>
                  <a:gd name="T30" fmla="*/ 15 w 37"/>
                  <a:gd name="T31" fmla="*/ 35 h 37"/>
                  <a:gd name="T32" fmla="*/ 11 w 37"/>
                  <a:gd name="T33" fmla="*/ 34 h 37"/>
                  <a:gd name="T34" fmla="*/ 7 w 37"/>
                  <a:gd name="T35" fmla="*/ 32 h 37"/>
                  <a:gd name="T36" fmla="*/ 5 w 37"/>
                  <a:gd name="T37" fmla="*/ 30 h 37"/>
                  <a:gd name="T38" fmla="*/ 3 w 37"/>
                  <a:gd name="T39" fmla="*/ 27 h 37"/>
                  <a:gd name="T40" fmla="*/ 1 w 37"/>
                  <a:gd name="T41" fmla="*/ 23 h 37"/>
                  <a:gd name="T42" fmla="*/ 0 w 37"/>
                  <a:gd name="T43" fmla="*/ 19 h 37"/>
                  <a:gd name="T44" fmla="*/ 0 w 37"/>
                  <a:gd name="T45" fmla="*/ 16 h 37"/>
                  <a:gd name="T46" fmla="*/ 1 w 37"/>
                  <a:gd name="T47" fmla="*/ 12 h 37"/>
                  <a:gd name="T48" fmla="*/ 3 w 37"/>
                  <a:gd name="T49" fmla="*/ 8 h 37"/>
                  <a:gd name="T50" fmla="*/ 5 w 37"/>
                  <a:gd name="T51" fmla="*/ 6 h 37"/>
                  <a:gd name="T52" fmla="*/ 7 w 37"/>
                  <a:gd name="T53" fmla="*/ 3 h 37"/>
                  <a:gd name="T54" fmla="*/ 11 w 37"/>
                  <a:gd name="T55" fmla="*/ 2 h 37"/>
                  <a:gd name="T56" fmla="*/ 15 w 37"/>
                  <a:gd name="T57" fmla="*/ 0 h 37"/>
                  <a:gd name="T58" fmla="*/ 18 w 37"/>
                  <a:gd name="T59" fmla="*/ 0 h 37"/>
                  <a:gd name="T60" fmla="*/ 22 w 37"/>
                  <a:gd name="T6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37">
                    <a:moveTo>
                      <a:pt x="22" y="0"/>
                    </a:moveTo>
                    <a:lnTo>
                      <a:pt x="26" y="2"/>
                    </a:lnTo>
                    <a:lnTo>
                      <a:pt x="29" y="3"/>
                    </a:lnTo>
                    <a:lnTo>
                      <a:pt x="31" y="6"/>
                    </a:lnTo>
                    <a:lnTo>
                      <a:pt x="34" y="8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36" y="19"/>
                    </a:lnTo>
                    <a:lnTo>
                      <a:pt x="36" y="23"/>
                    </a:lnTo>
                    <a:lnTo>
                      <a:pt x="34" y="27"/>
                    </a:lnTo>
                    <a:lnTo>
                      <a:pt x="31" y="30"/>
                    </a:lnTo>
                    <a:lnTo>
                      <a:pt x="29" y="32"/>
                    </a:lnTo>
                    <a:lnTo>
                      <a:pt x="26" y="34"/>
                    </a:lnTo>
                    <a:lnTo>
                      <a:pt x="22" y="35"/>
                    </a:lnTo>
                    <a:lnTo>
                      <a:pt x="18" y="36"/>
                    </a:lnTo>
                    <a:lnTo>
                      <a:pt x="15" y="35"/>
                    </a:lnTo>
                    <a:lnTo>
                      <a:pt x="11" y="34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92" name="Freeform 64"/>
              <p:cNvSpPr>
                <a:spLocks/>
              </p:cNvSpPr>
              <p:nvPr/>
            </p:nvSpPr>
            <p:spPr bwMode="auto">
              <a:xfrm>
                <a:off x="3059" y="3139"/>
                <a:ext cx="44" cy="3"/>
              </a:xfrm>
              <a:custGeom>
                <a:avLst/>
                <a:gdLst>
                  <a:gd name="T0" fmla="*/ 43 w 44"/>
                  <a:gd name="T1" fmla="*/ 2 h 3"/>
                  <a:gd name="T2" fmla="*/ 0 w 44"/>
                  <a:gd name="T3" fmla="*/ 2 h 3"/>
                  <a:gd name="T4" fmla="*/ 0 w 44"/>
                  <a:gd name="T5" fmla="*/ 0 h 3"/>
                  <a:gd name="T6" fmla="*/ 43 w 44"/>
                  <a:gd name="T7" fmla="*/ 0 h 3"/>
                  <a:gd name="T8" fmla="*/ 43 w 4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">
                    <a:moveTo>
                      <a:pt x="43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93" name="Freeform 65"/>
              <p:cNvSpPr>
                <a:spLocks/>
              </p:cNvSpPr>
              <p:nvPr/>
            </p:nvSpPr>
            <p:spPr bwMode="auto">
              <a:xfrm>
                <a:off x="3125" y="3155"/>
                <a:ext cx="17" cy="42"/>
              </a:xfrm>
              <a:custGeom>
                <a:avLst/>
                <a:gdLst>
                  <a:gd name="T0" fmla="*/ 2 w 17"/>
                  <a:gd name="T1" fmla="*/ 0 h 42"/>
                  <a:gd name="T2" fmla="*/ 16 w 17"/>
                  <a:gd name="T3" fmla="*/ 40 h 42"/>
                  <a:gd name="T4" fmla="*/ 15 w 17"/>
                  <a:gd name="T5" fmla="*/ 41 h 42"/>
                  <a:gd name="T6" fmla="*/ 14 w 17"/>
                  <a:gd name="T7" fmla="*/ 41 h 42"/>
                  <a:gd name="T8" fmla="*/ 0 w 17"/>
                  <a:gd name="T9" fmla="*/ 1 h 42"/>
                  <a:gd name="T10" fmla="*/ 0 w 17"/>
                  <a:gd name="T11" fmla="*/ 0 h 42"/>
                  <a:gd name="T12" fmla="*/ 1 w 17"/>
                  <a:gd name="T13" fmla="*/ 0 h 42"/>
                  <a:gd name="T14" fmla="*/ 2 w 17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2" y="0"/>
                    </a:moveTo>
                    <a:lnTo>
                      <a:pt x="16" y="40"/>
                    </a:lnTo>
                    <a:lnTo>
                      <a:pt x="15" y="41"/>
                    </a:lnTo>
                    <a:lnTo>
                      <a:pt x="14" y="4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94" name="Freeform 66"/>
              <p:cNvSpPr>
                <a:spLocks/>
              </p:cNvSpPr>
              <p:nvPr/>
            </p:nvSpPr>
            <p:spPr bwMode="auto">
              <a:xfrm>
                <a:off x="3019" y="3155"/>
                <a:ext cx="18" cy="42"/>
              </a:xfrm>
              <a:custGeom>
                <a:avLst/>
                <a:gdLst>
                  <a:gd name="T0" fmla="*/ 17 w 18"/>
                  <a:gd name="T1" fmla="*/ 1 h 42"/>
                  <a:gd name="T2" fmla="*/ 2 w 18"/>
                  <a:gd name="T3" fmla="*/ 41 h 42"/>
                  <a:gd name="T4" fmla="*/ 1 w 18"/>
                  <a:gd name="T5" fmla="*/ 41 h 42"/>
                  <a:gd name="T6" fmla="*/ 0 w 18"/>
                  <a:gd name="T7" fmla="*/ 41 h 42"/>
                  <a:gd name="T8" fmla="*/ 0 w 18"/>
                  <a:gd name="T9" fmla="*/ 40 h 42"/>
                  <a:gd name="T10" fmla="*/ 15 w 18"/>
                  <a:gd name="T11" fmla="*/ 0 h 42"/>
                  <a:gd name="T12" fmla="*/ 16 w 18"/>
                  <a:gd name="T13" fmla="*/ 0 h 42"/>
                  <a:gd name="T14" fmla="*/ 17 w 18"/>
                  <a:gd name="T15" fmla="*/ 0 h 42"/>
                  <a:gd name="T16" fmla="*/ 17 w 18"/>
                  <a:gd name="T17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2">
                    <a:moveTo>
                      <a:pt x="17" y="1"/>
                    </a:moveTo>
                    <a:lnTo>
                      <a:pt x="2" y="41"/>
                    </a:lnTo>
                    <a:lnTo>
                      <a:pt x="1" y="41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95" name="Oval 67"/>
              <p:cNvSpPr>
                <a:spLocks noChangeArrowheads="1"/>
              </p:cNvSpPr>
              <p:nvPr/>
            </p:nvSpPr>
            <p:spPr bwMode="auto">
              <a:xfrm>
                <a:off x="3389" y="3180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196" name="Oval 68"/>
              <p:cNvSpPr>
                <a:spLocks noChangeArrowheads="1"/>
              </p:cNvSpPr>
              <p:nvPr/>
            </p:nvSpPr>
            <p:spPr bwMode="auto">
              <a:xfrm>
                <a:off x="2754" y="3180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197" name="Oval 69"/>
              <p:cNvSpPr>
                <a:spLocks noChangeArrowheads="1"/>
              </p:cNvSpPr>
              <p:nvPr/>
            </p:nvSpPr>
            <p:spPr bwMode="auto">
              <a:xfrm>
                <a:off x="3133" y="3197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198" name="Oval 70"/>
              <p:cNvSpPr>
                <a:spLocks noChangeArrowheads="1"/>
              </p:cNvSpPr>
              <p:nvPr/>
            </p:nvSpPr>
            <p:spPr bwMode="auto">
              <a:xfrm>
                <a:off x="3000" y="3197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199" name="Freeform 71"/>
              <p:cNvSpPr>
                <a:spLocks/>
              </p:cNvSpPr>
              <p:nvPr/>
            </p:nvSpPr>
            <p:spPr bwMode="auto">
              <a:xfrm>
                <a:off x="3164" y="3214"/>
                <a:ext cx="41" cy="15"/>
              </a:xfrm>
              <a:custGeom>
                <a:avLst/>
                <a:gdLst>
                  <a:gd name="T0" fmla="*/ 0 w 41"/>
                  <a:gd name="T1" fmla="*/ 0 h 15"/>
                  <a:gd name="T2" fmla="*/ 40 w 41"/>
                  <a:gd name="T3" fmla="*/ 11 h 15"/>
                  <a:gd name="T4" fmla="*/ 40 w 41"/>
                  <a:gd name="T5" fmla="*/ 12 h 15"/>
                  <a:gd name="T6" fmla="*/ 40 w 41"/>
                  <a:gd name="T7" fmla="*/ 13 h 15"/>
                  <a:gd name="T8" fmla="*/ 40 w 41"/>
                  <a:gd name="T9" fmla="*/ 14 h 15"/>
                  <a:gd name="T10" fmla="*/ 0 w 41"/>
                  <a:gd name="T11" fmla="*/ 3 h 15"/>
                  <a:gd name="T12" fmla="*/ 0 w 41"/>
                  <a:gd name="T13" fmla="*/ 2 h 15"/>
                  <a:gd name="T14" fmla="*/ 0 w 41"/>
                  <a:gd name="T15" fmla="*/ 1 h 15"/>
                  <a:gd name="T16" fmla="*/ 0 w 41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15">
                    <a:moveTo>
                      <a:pt x="0" y="0"/>
                    </a:moveTo>
                    <a:lnTo>
                      <a:pt x="40" y="11"/>
                    </a:lnTo>
                    <a:lnTo>
                      <a:pt x="40" y="12"/>
                    </a:lnTo>
                    <a:lnTo>
                      <a:pt x="40" y="13"/>
                    </a:lnTo>
                    <a:lnTo>
                      <a:pt x="40" y="1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00" name="Freeform 72"/>
              <p:cNvSpPr>
                <a:spLocks/>
              </p:cNvSpPr>
              <p:nvPr/>
            </p:nvSpPr>
            <p:spPr bwMode="auto">
              <a:xfrm>
                <a:off x="2955" y="3214"/>
                <a:ext cx="43" cy="15"/>
              </a:xfrm>
              <a:custGeom>
                <a:avLst/>
                <a:gdLst>
                  <a:gd name="T0" fmla="*/ 42 w 43"/>
                  <a:gd name="T1" fmla="*/ 3 h 15"/>
                  <a:gd name="T2" fmla="*/ 1 w 43"/>
                  <a:gd name="T3" fmla="*/ 14 h 15"/>
                  <a:gd name="T4" fmla="*/ 1 w 43"/>
                  <a:gd name="T5" fmla="*/ 13 h 15"/>
                  <a:gd name="T6" fmla="*/ 0 w 43"/>
                  <a:gd name="T7" fmla="*/ 13 h 15"/>
                  <a:gd name="T8" fmla="*/ 0 w 43"/>
                  <a:gd name="T9" fmla="*/ 12 h 15"/>
                  <a:gd name="T10" fmla="*/ 0 w 43"/>
                  <a:gd name="T11" fmla="*/ 11 h 15"/>
                  <a:gd name="T12" fmla="*/ 41 w 43"/>
                  <a:gd name="T13" fmla="*/ 0 h 15"/>
                  <a:gd name="T14" fmla="*/ 41 w 43"/>
                  <a:gd name="T15" fmla="*/ 1 h 15"/>
                  <a:gd name="T16" fmla="*/ 42 w 43"/>
                  <a:gd name="T17" fmla="*/ 1 h 15"/>
                  <a:gd name="T18" fmla="*/ 42 w 43"/>
                  <a:gd name="T19" fmla="*/ 2 h 15"/>
                  <a:gd name="T20" fmla="*/ 42 w 43"/>
                  <a:gd name="T2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15">
                    <a:moveTo>
                      <a:pt x="42" y="3"/>
                    </a:moveTo>
                    <a:lnTo>
                      <a:pt x="1" y="14"/>
                    </a:lnTo>
                    <a:lnTo>
                      <a:pt x="1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1" y="0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2" y="2"/>
                    </a:lnTo>
                    <a:lnTo>
                      <a:pt x="42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01" name="Oval 73"/>
              <p:cNvSpPr>
                <a:spLocks noChangeArrowheads="1"/>
              </p:cNvSpPr>
              <p:nvPr/>
            </p:nvSpPr>
            <p:spPr bwMode="auto">
              <a:xfrm>
                <a:off x="3207" y="3217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2" name="Oval 74"/>
              <p:cNvSpPr>
                <a:spLocks noChangeArrowheads="1"/>
              </p:cNvSpPr>
              <p:nvPr/>
            </p:nvSpPr>
            <p:spPr bwMode="auto">
              <a:xfrm>
                <a:off x="2924" y="3217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3" name="Freeform 75"/>
              <p:cNvSpPr>
                <a:spLocks/>
              </p:cNvSpPr>
              <p:nvPr/>
            </p:nvSpPr>
            <p:spPr bwMode="auto">
              <a:xfrm>
                <a:off x="3027" y="3220"/>
                <a:ext cx="40" cy="29"/>
              </a:xfrm>
              <a:custGeom>
                <a:avLst/>
                <a:gdLst>
                  <a:gd name="T0" fmla="*/ 1 w 40"/>
                  <a:gd name="T1" fmla="*/ 0 h 29"/>
                  <a:gd name="T2" fmla="*/ 39 w 40"/>
                  <a:gd name="T3" fmla="*/ 25 h 29"/>
                  <a:gd name="T4" fmla="*/ 39 w 40"/>
                  <a:gd name="T5" fmla="*/ 26 h 29"/>
                  <a:gd name="T6" fmla="*/ 39 w 40"/>
                  <a:gd name="T7" fmla="*/ 27 h 29"/>
                  <a:gd name="T8" fmla="*/ 38 w 40"/>
                  <a:gd name="T9" fmla="*/ 27 h 29"/>
                  <a:gd name="T10" fmla="*/ 38 w 40"/>
                  <a:gd name="T11" fmla="*/ 28 h 29"/>
                  <a:gd name="T12" fmla="*/ 0 w 40"/>
                  <a:gd name="T13" fmla="*/ 2 h 29"/>
                  <a:gd name="T14" fmla="*/ 0 w 40"/>
                  <a:gd name="T15" fmla="*/ 1 h 29"/>
                  <a:gd name="T16" fmla="*/ 1 w 40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9">
                    <a:moveTo>
                      <a:pt x="1" y="0"/>
                    </a:moveTo>
                    <a:lnTo>
                      <a:pt x="39" y="25"/>
                    </a:lnTo>
                    <a:lnTo>
                      <a:pt x="39" y="26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04" name="Freeform 76"/>
              <p:cNvSpPr>
                <a:spLocks/>
              </p:cNvSpPr>
              <p:nvPr/>
            </p:nvSpPr>
            <p:spPr bwMode="auto">
              <a:xfrm>
                <a:off x="3094" y="3220"/>
                <a:ext cx="40" cy="29"/>
              </a:xfrm>
              <a:custGeom>
                <a:avLst/>
                <a:gdLst>
                  <a:gd name="T0" fmla="*/ 39 w 40"/>
                  <a:gd name="T1" fmla="*/ 2 h 29"/>
                  <a:gd name="T2" fmla="*/ 1 w 40"/>
                  <a:gd name="T3" fmla="*/ 28 h 29"/>
                  <a:gd name="T4" fmla="*/ 1 w 40"/>
                  <a:gd name="T5" fmla="*/ 27 h 29"/>
                  <a:gd name="T6" fmla="*/ 0 w 40"/>
                  <a:gd name="T7" fmla="*/ 27 h 29"/>
                  <a:gd name="T8" fmla="*/ 0 w 40"/>
                  <a:gd name="T9" fmla="*/ 26 h 29"/>
                  <a:gd name="T10" fmla="*/ 0 w 40"/>
                  <a:gd name="T11" fmla="*/ 25 h 29"/>
                  <a:gd name="T12" fmla="*/ 37 w 40"/>
                  <a:gd name="T13" fmla="*/ 0 h 29"/>
                  <a:gd name="T14" fmla="*/ 38 w 40"/>
                  <a:gd name="T15" fmla="*/ 0 h 29"/>
                  <a:gd name="T16" fmla="*/ 38 w 40"/>
                  <a:gd name="T17" fmla="*/ 1 h 29"/>
                  <a:gd name="T18" fmla="*/ 39 w 40"/>
                  <a:gd name="T19" fmla="*/ 1 h 29"/>
                  <a:gd name="T20" fmla="*/ 39 w 40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39" y="2"/>
                    </a:moveTo>
                    <a:lnTo>
                      <a:pt x="1" y="28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05" name="Oval 77"/>
              <p:cNvSpPr>
                <a:spLocks noChangeArrowheads="1"/>
              </p:cNvSpPr>
              <p:nvPr/>
            </p:nvSpPr>
            <p:spPr bwMode="auto">
              <a:xfrm>
                <a:off x="3065" y="3242"/>
                <a:ext cx="22" cy="21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6" name="Freeform 78"/>
              <p:cNvSpPr>
                <a:spLocks/>
              </p:cNvSpPr>
              <p:nvPr/>
            </p:nvSpPr>
            <p:spPr bwMode="auto">
              <a:xfrm>
                <a:off x="3226" y="3245"/>
                <a:ext cx="17" cy="38"/>
              </a:xfrm>
              <a:custGeom>
                <a:avLst/>
                <a:gdLst>
                  <a:gd name="T0" fmla="*/ 2 w 17"/>
                  <a:gd name="T1" fmla="*/ 1 h 38"/>
                  <a:gd name="T2" fmla="*/ 16 w 17"/>
                  <a:gd name="T3" fmla="*/ 36 h 38"/>
                  <a:gd name="T4" fmla="*/ 16 w 17"/>
                  <a:gd name="T5" fmla="*/ 37 h 38"/>
                  <a:gd name="T6" fmla="*/ 15 w 17"/>
                  <a:gd name="T7" fmla="*/ 37 h 38"/>
                  <a:gd name="T8" fmla="*/ 14 w 17"/>
                  <a:gd name="T9" fmla="*/ 37 h 38"/>
                  <a:gd name="T10" fmla="*/ 13 w 17"/>
                  <a:gd name="T11" fmla="*/ 37 h 38"/>
                  <a:gd name="T12" fmla="*/ 0 w 17"/>
                  <a:gd name="T13" fmla="*/ 1 h 38"/>
                  <a:gd name="T14" fmla="*/ 1 w 17"/>
                  <a:gd name="T15" fmla="*/ 1 h 38"/>
                  <a:gd name="T16" fmla="*/ 1 w 17"/>
                  <a:gd name="T17" fmla="*/ 0 h 38"/>
                  <a:gd name="T18" fmla="*/ 2 w 17"/>
                  <a:gd name="T19" fmla="*/ 0 h 38"/>
                  <a:gd name="T20" fmla="*/ 2 w 17"/>
                  <a:gd name="T2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38">
                    <a:moveTo>
                      <a:pt x="2" y="1"/>
                    </a:moveTo>
                    <a:lnTo>
                      <a:pt x="16" y="36"/>
                    </a:lnTo>
                    <a:lnTo>
                      <a:pt x="16" y="37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13" y="37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07" name="Freeform 79"/>
              <p:cNvSpPr>
                <a:spLocks/>
              </p:cNvSpPr>
              <p:nvPr/>
            </p:nvSpPr>
            <p:spPr bwMode="auto">
              <a:xfrm>
                <a:off x="2919" y="3245"/>
                <a:ext cx="16" cy="38"/>
              </a:xfrm>
              <a:custGeom>
                <a:avLst/>
                <a:gdLst>
                  <a:gd name="T0" fmla="*/ 15 w 16"/>
                  <a:gd name="T1" fmla="*/ 1 h 38"/>
                  <a:gd name="T2" fmla="*/ 2 w 16"/>
                  <a:gd name="T3" fmla="*/ 37 h 38"/>
                  <a:gd name="T4" fmla="*/ 1 w 16"/>
                  <a:gd name="T5" fmla="*/ 37 h 38"/>
                  <a:gd name="T6" fmla="*/ 0 w 16"/>
                  <a:gd name="T7" fmla="*/ 37 h 38"/>
                  <a:gd name="T8" fmla="*/ 0 w 16"/>
                  <a:gd name="T9" fmla="*/ 36 h 38"/>
                  <a:gd name="T10" fmla="*/ 12 w 16"/>
                  <a:gd name="T11" fmla="*/ 1 h 38"/>
                  <a:gd name="T12" fmla="*/ 13 w 16"/>
                  <a:gd name="T13" fmla="*/ 1 h 38"/>
                  <a:gd name="T14" fmla="*/ 13 w 16"/>
                  <a:gd name="T15" fmla="*/ 0 h 38"/>
                  <a:gd name="T16" fmla="*/ 14 w 16"/>
                  <a:gd name="T17" fmla="*/ 0 h 38"/>
                  <a:gd name="T18" fmla="*/ 14 w 16"/>
                  <a:gd name="T19" fmla="*/ 1 h 38"/>
                  <a:gd name="T20" fmla="*/ 15 w 16"/>
                  <a:gd name="T2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38">
                    <a:moveTo>
                      <a:pt x="15" y="1"/>
                    </a:moveTo>
                    <a:lnTo>
                      <a:pt x="2" y="37"/>
                    </a:lnTo>
                    <a:lnTo>
                      <a:pt x="1" y="37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08" name="Oval 80"/>
              <p:cNvSpPr>
                <a:spLocks noChangeArrowheads="1"/>
              </p:cNvSpPr>
              <p:nvPr/>
            </p:nvSpPr>
            <p:spPr bwMode="auto">
              <a:xfrm>
                <a:off x="3547" y="3261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9" name="Oval 81"/>
              <p:cNvSpPr>
                <a:spLocks noChangeArrowheads="1"/>
              </p:cNvSpPr>
              <p:nvPr/>
            </p:nvSpPr>
            <p:spPr bwMode="auto">
              <a:xfrm>
                <a:off x="2598" y="3261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10" name="Oval 82"/>
              <p:cNvSpPr>
                <a:spLocks noChangeArrowheads="1"/>
              </p:cNvSpPr>
              <p:nvPr/>
            </p:nvSpPr>
            <p:spPr bwMode="auto">
              <a:xfrm>
                <a:off x="3383" y="3263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11" name="Oval 83"/>
              <p:cNvSpPr>
                <a:spLocks noChangeArrowheads="1"/>
              </p:cNvSpPr>
              <p:nvPr/>
            </p:nvSpPr>
            <p:spPr bwMode="auto">
              <a:xfrm>
                <a:off x="2748" y="3263"/>
                <a:ext cx="22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12" name="Freeform 84"/>
              <p:cNvSpPr>
                <a:spLocks/>
              </p:cNvSpPr>
              <p:nvPr/>
            </p:nvSpPr>
            <p:spPr bwMode="auto">
              <a:xfrm>
                <a:off x="3343" y="3284"/>
                <a:ext cx="41" cy="26"/>
              </a:xfrm>
              <a:custGeom>
                <a:avLst/>
                <a:gdLst>
                  <a:gd name="T0" fmla="*/ 40 w 41"/>
                  <a:gd name="T1" fmla="*/ 3 h 26"/>
                  <a:gd name="T2" fmla="*/ 1 w 41"/>
                  <a:gd name="T3" fmla="*/ 25 h 26"/>
                  <a:gd name="T4" fmla="*/ 0 w 41"/>
                  <a:gd name="T5" fmla="*/ 25 h 26"/>
                  <a:gd name="T6" fmla="*/ 0 w 41"/>
                  <a:gd name="T7" fmla="*/ 24 h 26"/>
                  <a:gd name="T8" fmla="*/ 0 w 41"/>
                  <a:gd name="T9" fmla="*/ 23 h 26"/>
                  <a:gd name="T10" fmla="*/ 39 w 41"/>
                  <a:gd name="T11" fmla="*/ 0 h 26"/>
                  <a:gd name="T12" fmla="*/ 39 w 41"/>
                  <a:gd name="T13" fmla="*/ 1 h 26"/>
                  <a:gd name="T14" fmla="*/ 40 w 41"/>
                  <a:gd name="T15" fmla="*/ 2 h 26"/>
                  <a:gd name="T16" fmla="*/ 40 w 41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6">
                    <a:moveTo>
                      <a:pt x="40" y="3"/>
                    </a:moveTo>
                    <a:lnTo>
                      <a:pt x="1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9" y="0"/>
                    </a:lnTo>
                    <a:lnTo>
                      <a:pt x="39" y="1"/>
                    </a:lnTo>
                    <a:lnTo>
                      <a:pt x="40" y="2"/>
                    </a:lnTo>
                    <a:lnTo>
                      <a:pt x="40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13" name="Freeform 85"/>
              <p:cNvSpPr>
                <a:spLocks/>
              </p:cNvSpPr>
              <p:nvPr/>
            </p:nvSpPr>
            <p:spPr bwMode="auto">
              <a:xfrm>
                <a:off x="3412" y="3284"/>
                <a:ext cx="42" cy="26"/>
              </a:xfrm>
              <a:custGeom>
                <a:avLst/>
                <a:gdLst>
                  <a:gd name="T0" fmla="*/ 2 w 42"/>
                  <a:gd name="T1" fmla="*/ 0 h 26"/>
                  <a:gd name="T2" fmla="*/ 41 w 42"/>
                  <a:gd name="T3" fmla="*/ 23 h 26"/>
                  <a:gd name="T4" fmla="*/ 41 w 42"/>
                  <a:gd name="T5" fmla="*/ 24 h 26"/>
                  <a:gd name="T6" fmla="*/ 40 w 42"/>
                  <a:gd name="T7" fmla="*/ 24 h 26"/>
                  <a:gd name="T8" fmla="*/ 40 w 42"/>
                  <a:gd name="T9" fmla="*/ 25 h 26"/>
                  <a:gd name="T10" fmla="*/ 0 w 42"/>
                  <a:gd name="T11" fmla="*/ 3 h 26"/>
                  <a:gd name="T12" fmla="*/ 0 w 42"/>
                  <a:gd name="T13" fmla="*/ 2 h 26"/>
                  <a:gd name="T14" fmla="*/ 1 w 42"/>
                  <a:gd name="T15" fmla="*/ 2 h 26"/>
                  <a:gd name="T16" fmla="*/ 1 w 42"/>
                  <a:gd name="T17" fmla="*/ 1 h 26"/>
                  <a:gd name="T18" fmla="*/ 1 w 42"/>
                  <a:gd name="T19" fmla="*/ 0 h 26"/>
                  <a:gd name="T20" fmla="*/ 2 w 42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6">
                    <a:moveTo>
                      <a:pt x="2" y="0"/>
                    </a:moveTo>
                    <a:lnTo>
                      <a:pt x="41" y="23"/>
                    </a:lnTo>
                    <a:lnTo>
                      <a:pt x="41" y="24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14" name="Oval 86"/>
              <p:cNvSpPr>
                <a:spLocks noChangeArrowheads="1"/>
              </p:cNvSpPr>
              <p:nvPr/>
            </p:nvSpPr>
            <p:spPr bwMode="auto">
              <a:xfrm>
                <a:off x="3232" y="3282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15" name="Oval 87"/>
              <p:cNvSpPr>
                <a:spLocks noChangeArrowheads="1"/>
              </p:cNvSpPr>
              <p:nvPr/>
            </p:nvSpPr>
            <p:spPr bwMode="auto">
              <a:xfrm>
                <a:off x="2900" y="3282"/>
                <a:ext cx="20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16" name="Freeform 88"/>
              <p:cNvSpPr>
                <a:spLocks/>
              </p:cNvSpPr>
              <p:nvPr/>
            </p:nvSpPr>
            <p:spPr bwMode="auto">
              <a:xfrm>
                <a:off x="2778" y="3284"/>
                <a:ext cx="40" cy="26"/>
              </a:xfrm>
              <a:custGeom>
                <a:avLst/>
                <a:gdLst>
                  <a:gd name="T0" fmla="*/ 1 w 40"/>
                  <a:gd name="T1" fmla="*/ 0 h 26"/>
                  <a:gd name="T2" fmla="*/ 39 w 40"/>
                  <a:gd name="T3" fmla="*/ 23 h 26"/>
                  <a:gd name="T4" fmla="*/ 39 w 40"/>
                  <a:gd name="T5" fmla="*/ 24 h 26"/>
                  <a:gd name="T6" fmla="*/ 39 w 40"/>
                  <a:gd name="T7" fmla="*/ 25 h 26"/>
                  <a:gd name="T8" fmla="*/ 38 w 40"/>
                  <a:gd name="T9" fmla="*/ 25 h 26"/>
                  <a:gd name="T10" fmla="*/ 0 w 40"/>
                  <a:gd name="T11" fmla="*/ 3 h 26"/>
                  <a:gd name="T12" fmla="*/ 0 w 40"/>
                  <a:gd name="T13" fmla="*/ 2 h 26"/>
                  <a:gd name="T14" fmla="*/ 0 w 40"/>
                  <a:gd name="T15" fmla="*/ 1 h 26"/>
                  <a:gd name="T16" fmla="*/ 1 w 40"/>
                  <a:gd name="T17" fmla="*/ 1 h 26"/>
                  <a:gd name="T18" fmla="*/ 1 w 40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1" y="0"/>
                    </a:moveTo>
                    <a:lnTo>
                      <a:pt x="39" y="23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8" y="2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17" name="Freeform 89"/>
              <p:cNvSpPr>
                <a:spLocks/>
              </p:cNvSpPr>
              <p:nvPr/>
            </p:nvSpPr>
            <p:spPr bwMode="auto">
              <a:xfrm>
                <a:off x="2708" y="3284"/>
                <a:ext cx="40" cy="26"/>
              </a:xfrm>
              <a:custGeom>
                <a:avLst/>
                <a:gdLst>
                  <a:gd name="T0" fmla="*/ 39 w 40"/>
                  <a:gd name="T1" fmla="*/ 3 h 26"/>
                  <a:gd name="T2" fmla="*/ 1 w 40"/>
                  <a:gd name="T3" fmla="*/ 25 h 26"/>
                  <a:gd name="T4" fmla="*/ 1 w 40"/>
                  <a:gd name="T5" fmla="*/ 24 h 26"/>
                  <a:gd name="T6" fmla="*/ 0 w 40"/>
                  <a:gd name="T7" fmla="*/ 24 h 26"/>
                  <a:gd name="T8" fmla="*/ 0 w 40"/>
                  <a:gd name="T9" fmla="*/ 23 h 26"/>
                  <a:gd name="T10" fmla="*/ 38 w 40"/>
                  <a:gd name="T11" fmla="*/ 0 h 26"/>
                  <a:gd name="T12" fmla="*/ 39 w 40"/>
                  <a:gd name="T13" fmla="*/ 0 h 26"/>
                  <a:gd name="T14" fmla="*/ 39 w 40"/>
                  <a:gd name="T15" fmla="*/ 1 h 26"/>
                  <a:gd name="T16" fmla="*/ 39 w 40"/>
                  <a:gd name="T17" fmla="*/ 2 h 26"/>
                  <a:gd name="T18" fmla="*/ 39 w 40"/>
                  <a:gd name="T1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39" y="3"/>
                    </a:moveTo>
                    <a:lnTo>
                      <a:pt x="1" y="25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18" name="Freeform 90"/>
              <p:cNvSpPr>
                <a:spLocks/>
              </p:cNvSpPr>
              <p:nvPr/>
            </p:nvSpPr>
            <p:spPr bwMode="auto">
              <a:xfrm>
                <a:off x="3263" y="3299"/>
                <a:ext cx="49" cy="15"/>
              </a:xfrm>
              <a:custGeom>
                <a:avLst/>
                <a:gdLst>
                  <a:gd name="T0" fmla="*/ 2 w 49"/>
                  <a:gd name="T1" fmla="*/ 0 h 15"/>
                  <a:gd name="T2" fmla="*/ 48 w 49"/>
                  <a:gd name="T3" fmla="*/ 12 h 15"/>
                  <a:gd name="T4" fmla="*/ 48 w 49"/>
                  <a:gd name="T5" fmla="*/ 13 h 15"/>
                  <a:gd name="T6" fmla="*/ 48 w 49"/>
                  <a:gd name="T7" fmla="*/ 14 h 15"/>
                  <a:gd name="T8" fmla="*/ 0 w 49"/>
                  <a:gd name="T9" fmla="*/ 3 h 15"/>
                  <a:gd name="T10" fmla="*/ 0 w 49"/>
                  <a:gd name="T11" fmla="*/ 2 h 15"/>
                  <a:gd name="T12" fmla="*/ 1 w 49"/>
                  <a:gd name="T13" fmla="*/ 2 h 15"/>
                  <a:gd name="T14" fmla="*/ 1 w 49"/>
                  <a:gd name="T15" fmla="*/ 1 h 15"/>
                  <a:gd name="T16" fmla="*/ 1 w 49"/>
                  <a:gd name="T17" fmla="*/ 0 h 15"/>
                  <a:gd name="T18" fmla="*/ 2 w 49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15">
                    <a:moveTo>
                      <a:pt x="2" y="0"/>
                    </a:moveTo>
                    <a:lnTo>
                      <a:pt x="48" y="12"/>
                    </a:lnTo>
                    <a:lnTo>
                      <a:pt x="48" y="13"/>
                    </a:lnTo>
                    <a:lnTo>
                      <a:pt x="48" y="1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19" name="Freeform 91"/>
              <p:cNvSpPr>
                <a:spLocks/>
              </p:cNvSpPr>
              <p:nvPr/>
            </p:nvSpPr>
            <p:spPr bwMode="auto">
              <a:xfrm>
                <a:off x="2849" y="3299"/>
                <a:ext cx="49" cy="15"/>
              </a:xfrm>
              <a:custGeom>
                <a:avLst/>
                <a:gdLst>
                  <a:gd name="T0" fmla="*/ 48 w 49"/>
                  <a:gd name="T1" fmla="*/ 3 h 15"/>
                  <a:gd name="T2" fmla="*/ 1 w 49"/>
                  <a:gd name="T3" fmla="*/ 14 h 15"/>
                  <a:gd name="T4" fmla="*/ 1 w 49"/>
                  <a:gd name="T5" fmla="*/ 13 h 15"/>
                  <a:gd name="T6" fmla="*/ 1 w 49"/>
                  <a:gd name="T7" fmla="*/ 12 h 15"/>
                  <a:gd name="T8" fmla="*/ 0 w 49"/>
                  <a:gd name="T9" fmla="*/ 12 h 15"/>
                  <a:gd name="T10" fmla="*/ 1 w 49"/>
                  <a:gd name="T11" fmla="*/ 12 h 15"/>
                  <a:gd name="T12" fmla="*/ 47 w 49"/>
                  <a:gd name="T13" fmla="*/ 0 h 15"/>
                  <a:gd name="T14" fmla="*/ 47 w 49"/>
                  <a:gd name="T15" fmla="*/ 1 h 15"/>
                  <a:gd name="T16" fmla="*/ 48 w 49"/>
                  <a:gd name="T17" fmla="*/ 1 h 15"/>
                  <a:gd name="T18" fmla="*/ 48 w 49"/>
                  <a:gd name="T19" fmla="*/ 2 h 15"/>
                  <a:gd name="T20" fmla="*/ 48 w 49"/>
                  <a:gd name="T2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5">
                    <a:moveTo>
                      <a:pt x="48" y="3"/>
                    </a:move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47" y="0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2"/>
                    </a:lnTo>
                    <a:lnTo>
                      <a:pt x="48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20" name="Oval 92"/>
              <p:cNvSpPr>
                <a:spLocks noChangeArrowheads="1"/>
              </p:cNvSpPr>
              <p:nvPr/>
            </p:nvSpPr>
            <p:spPr bwMode="auto">
              <a:xfrm>
                <a:off x="3453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21" name="Oval 93"/>
              <p:cNvSpPr>
                <a:spLocks noChangeArrowheads="1"/>
              </p:cNvSpPr>
              <p:nvPr/>
            </p:nvSpPr>
            <p:spPr bwMode="auto">
              <a:xfrm>
                <a:off x="3314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22" name="Oval 94"/>
              <p:cNvSpPr>
                <a:spLocks noChangeArrowheads="1"/>
              </p:cNvSpPr>
              <p:nvPr/>
            </p:nvSpPr>
            <p:spPr bwMode="auto">
              <a:xfrm>
                <a:off x="2818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23" name="Oval 95"/>
              <p:cNvSpPr>
                <a:spLocks noChangeArrowheads="1"/>
              </p:cNvSpPr>
              <p:nvPr/>
            </p:nvSpPr>
            <p:spPr bwMode="auto">
              <a:xfrm>
                <a:off x="2680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24" name="Freeform 96"/>
              <p:cNvSpPr>
                <a:spLocks/>
              </p:cNvSpPr>
              <p:nvPr/>
            </p:nvSpPr>
            <p:spPr bwMode="auto">
              <a:xfrm>
                <a:off x="3201" y="3308"/>
                <a:ext cx="35" cy="37"/>
              </a:xfrm>
              <a:custGeom>
                <a:avLst/>
                <a:gdLst>
                  <a:gd name="T0" fmla="*/ 34 w 35"/>
                  <a:gd name="T1" fmla="*/ 2 h 37"/>
                  <a:gd name="T2" fmla="*/ 2 w 35"/>
                  <a:gd name="T3" fmla="*/ 36 h 37"/>
                  <a:gd name="T4" fmla="*/ 1 w 35"/>
                  <a:gd name="T5" fmla="*/ 36 h 37"/>
                  <a:gd name="T6" fmla="*/ 1 w 35"/>
                  <a:gd name="T7" fmla="*/ 35 h 37"/>
                  <a:gd name="T8" fmla="*/ 0 w 35"/>
                  <a:gd name="T9" fmla="*/ 35 h 37"/>
                  <a:gd name="T10" fmla="*/ 0 w 35"/>
                  <a:gd name="T11" fmla="*/ 34 h 37"/>
                  <a:gd name="T12" fmla="*/ 33 w 35"/>
                  <a:gd name="T13" fmla="*/ 0 h 37"/>
                  <a:gd name="T14" fmla="*/ 34 w 35"/>
                  <a:gd name="T15" fmla="*/ 1 h 37"/>
                  <a:gd name="T16" fmla="*/ 34 w 35"/>
                  <a:gd name="T17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7">
                    <a:moveTo>
                      <a:pt x="34" y="2"/>
                    </a:moveTo>
                    <a:lnTo>
                      <a:pt x="2" y="36"/>
                    </a:lnTo>
                    <a:lnTo>
                      <a:pt x="1" y="36"/>
                    </a:lnTo>
                    <a:lnTo>
                      <a:pt x="1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4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25" name="Freeform 97"/>
              <p:cNvSpPr>
                <a:spLocks/>
              </p:cNvSpPr>
              <p:nvPr/>
            </p:nvSpPr>
            <p:spPr bwMode="auto">
              <a:xfrm>
                <a:off x="2925" y="3308"/>
                <a:ext cx="35" cy="37"/>
              </a:xfrm>
              <a:custGeom>
                <a:avLst/>
                <a:gdLst>
                  <a:gd name="T0" fmla="*/ 1 w 35"/>
                  <a:gd name="T1" fmla="*/ 0 h 37"/>
                  <a:gd name="T2" fmla="*/ 34 w 35"/>
                  <a:gd name="T3" fmla="*/ 34 h 37"/>
                  <a:gd name="T4" fmla="*/ 33 w 35"/>
                  <a:gd name="T5" fmla="*/ 35 h 37"/>
                  <a:gd name="T6" fmla="*/ 33 w 35"/>
                  <a:gd name="T7" fmla="*/ 36 h 37"/>
                  <a:gd name="T8" fmla="*/ 32 w 35"/>
                  <a:gd name="T9" fmla="*/ 36 h 37"/>
                  <a:gd name="T10" fmla="*/ 0 w 35"/>
                  <a:gd name="T11" fmla="*/ 2 h 37"/>
                  <a:gd name="T12" fmla="*/ 0 w 35"/>
                  <a:gd name="T13" fmla="*/ 1 h 37"/>
                  <a:gd name="T14" fmla="*/ 0 w 35"/>
                  <a:gd name="T15" fmla="*/ 0 h 37"/>
                  <a:gd name="T16" fmla="*/ 1 w 35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7">
                    <a:moveTo>
                      <a:pt x="1" y="0"/>
                    </a:moveTo>
                    <a:lnTo>
                      <a:pt x="34" y="34"/>
                    </a:lnTo>
                    <a:lnTo>
                      <a:pt x="33" y="35"/>
                    </a:lnTo>
                    <a:lnTo>
                      <a:pt x="33" y="36"/>
                    </a:lnTo>
                    <a:lnTo>
                      <a:pt x="32" y="36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26" name="Freeform 98"/>
              <p:cNvSpPr>
                <a:spLocks/>
              </p:cNvSpPr>
              <p:nvPr/>
            </p:nvSpPr>
            <p:spPr bwMode="auto">
              <a:xfrm>
                <a:off x="3465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27" name="Freeform 99"/>
              <p:cNvSpPr>
                <a:spLocks/>
              </p:cNvSpPr>
              <p:nvPr/>
            </p:nvSpPr>
            <p:spPr bwMode="auto">
              <a:xfrm>
                <a:off x="3327" y="3333"/>
                <a:ext cx="3" cy="46"/>
              </a:xfrm>
              <a:custGeom>
                <a:avLst/>
                <a:gdLst>
                  <a:gd name="T0" fmla="*/ 2 w 3"/>
                  <a:gd name="T1" fmla="*/ 0 h 46"/>
                  <a:gd name="T2" fmla="*/ 2 w 3"/>
                  <a:gd name="T3" fmla="*/ 45 h 46"/>
                  <a:gd name="T4" fmla="*/ 1 w 3"/>
                  <a:gd name="T5" fmla="*/ 45 h 46"/>
                  <a:gd name="T6" fmla="*/ 0 w 3"/>
                  <a:gd name="T7" fmla="*/ 45 h 46"/>
                  <a:gd name="T8" fmla="*/ 0 w 3"/>
                  <a:gd name="T9" fmla="*/ 0 h 46"/>
                  <a:gd name="T10" fmla="*/ 1 w 3"/>
                  <a:gd name="T11" fmla="*/ 0 h 46"/>
                  <a:gd name="T12" fmla="*/ 2 w 3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6">
                    <a:moveTo>
                      <a:pt x="2" y="0"/>
                    </a:move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28" name="Oval 100"/>
              <p:cNvSpPr>
                <a:spLocks noChangeArrowheads="1"/>
              </p:cNvSpPr>
              <p:nvPr/>
            </p:nvSpPr>
            <p:spPr bwMode="auto">
              <a:xfrm>
                <a:off x="3176" y="3340"/>
                <a:ext cx="20" cy="2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29" name="Oval 101"/>
              <p:cNvSpPr>
                <a:spLocks noChangeArrowheads="1"/>
              </p:cNvSpPr>
              <p:nvPr/>
            </p:nvSpPr>
            <p:spPr bwMode="auto">
              <a:xfrm>
                <a:off x="3072" y="3347"/>
                <a:ext cx="9" cy="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30" name="Oval 102"/>
              <p:cNvSpPr>
                <a:spLocks noChangeArrowheads="1"/>
              </p:cNvSpPr>
              <p:nvPr/>
            </p:nvSpPr>
            <p:spPr bwMode="auto">
              <a:xfrm>
                <a:off x="2956" y="3340"/>
                <a:ext cx="20" cy="2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31" name="Freeform 103"/>
              <p:cNvSpPr>
                <a:spLocks/>
              </p:cNvSpPr>
              <p:nvPr/>
            </p:nvSpPr>
            <p:spPr bwMode="auto">
              <a:xfrm>
                <a:off x="2830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32" name="Freeform 104"/>
              <p:cNvSpPr>
                <a:spLocks/>
              </p:cNvSpPr>
              <p:nvPr/>
            </p:nvSpPr>
            <p:spPr bwMode="auto">
              <a:xfrm>
                <a:off x="2692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33" name="Freeform 105"/>
              <p:cNvSpPr>
                <a:spLocks/>
              </p:cNvSpPr>
              <p:nvPr/>
            </p:nvSpPr>
            <p:spPr bwMode="auto">
              <a:xfrm>
                <a:off x="3201" y="3367"/>
                <a:ext cx="35" cy="37"/>
              </a:xfrm>
              <a:custGeom>
                <a:avLst/>
                <a:gdLst>
                  <a:gd name="T0" fmla="*/ 2 w 35"/>
                  <a:gd name="T1" fmla="*/ 0 h 37"/>
                  <a:gd name="T2" fmla="*/ 34 w 35"/>
                  <a:gd name="T3" fmla="*/ 34 h 37"/>
                  <a:gd name="T4" fmla="*/ 34 w 35"/>
                  <a:gd name="T5" fmla="*/ 35 h 37"/>
                  <a:gd name="T6" fmla="*/ 33 w 35"/>
                  <a:gd name="T7" fmla="*/ 36 h 37"/>
                  <a:gd name="T8" fmla="*/ 0 w 35"/>
                  <a:gd name="T9" fmla="*/ 2 h 37"/>
                  <a:gd name="T10" fmla="*/ 0 w 35"/>
                  <a:gd name="T11" fmla="*/ 1 h 37"/>
                  <a:gd name="T12" fmla="*/ 1 w 35"/>
                  <a:gd name="T13" fmla="*/ 1 h 37"/>
                  <a:gd name="T14" fmla="*/ 1 w 35"/>
                  <a:gd name="T15" fmla="*/ 0 h 37"/>
                  <a:gd name="T16" fmla="*/ 2 w 35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7">
                    <a:moveTo>
                      <a:pt x="2" y="0"/>
                    </a:moveTo>
                    <a:lnTo>
                      <a:pt x="34" y="34"/>
                    </a:lnTo>
                    <a:lnTo>
                      <a:pt x="34" y="35"/>
                    </a:lnTo>
                    <a:lnTo>
                      <a:pt x="33" y="36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34" name="Freeform 106"/>
              <p:cNvSpPr>
                <a:spLocks/>
              </p:cNvSpPr>
              <p:nvPr/>
            </p:nvSpPr>
            <p:spPr bwMode="auto">
              <a:xfrm>
                <a:off x="2925" y="3367"/>
                <a:ext cx="35" cy="37"/>
              </a:xfrm>
              <a:custGeom>
                <a:avLst/>
                <a:gdLst>
                  <a:gd name="T0" fmla="*/ 34 w 35"/>
                  <a:gd name="T1" fmla="*/ 2 h 37"/>
                  <a:gd name="T2" fmla="*/ 1 w 35"/>
                  <a:gd name="T3" fmla="*/ 36 h 37"/>
                  <a:gd name="T4" fmla="*/ 0 w 35"/>
                  <a:gd name="T5" fmla="*/ 36 h 37"/>
                  <a:gd name="T6" fmla="*/ 0 w 35"/>
                  <a:gd name="T7" fmla="*/ 35 h 37"/>
                  <a:gd name="T8" fmla="*/ 0 w 35"/>
                  <a:gd name="T9" fmla="*/ 34 h 37"/>
                  <a:gd name="T10" fmla="*/ 32 w 35"/>
                  <a:gd name="T11" fmla="*/ 0 h 37"/>
                  <a:gd name="T12" fmla="*/ 33 w 35"/>
                  <a:gd name="T13" fmla="*/ 0 h 37"/>
                  <a:gd name="T14" fmla="*/ 33 w 35"/>
                  <a:gd name="T15" fmla="*/ 1 h 37"/>
                  <a:gd name="T16" fmla="*/ 34 w 35"/>
                  <a:gd name="T17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7">
                    <a:moveTo>
                      <a:pt x="34" y="2"/>
                    </a:moveTo>
                    <a:lnTo>
                      <a:pt x="1" y="36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1"/>
                    </a:lnTo>
                    <a:lnTo>
                      <a:pt x="34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35" name="Oval 107"/>
              <p:cNvSpPr>
                <a:spLocks noChangeArrowheads="1"/>
              </p:cNvSpPr>
              <p:nvPr/>
            </p:nvSpPr>
            <p:spPr bwMode="auto">
              <a:xfrm>
                <a:off x="3453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36" name="Oval 108"/>
              <p:cNvSpPr>
                <a:spLocks noChangeArrowheads="1"/>
              </p:cNvSpPr>
              <p:nvPr/>
            </p:nvSpPr>
            <p:spPr bwMode="auto">
              <a:xfrm>
                <a:off x="3314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37" name="Oval 109"/>
              <p:cNvSpPr>
                <a:spLocks noChangeArrowheads="1"/>
              </p:cNvSpPr>
              <p:nvPr/>
            </p:nvSpPr>
            <p:spPr bwMode="auto">
              <a:xfrm>
                <a:off x="2818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38" name="Oval 110"/>
              <p:cNvSpPr>
                <a:spLocks noChangeArrowheads="1"/>
              </p:cNvSpPr>
              <p:nvPr/>
            </p:nvSpPr>
            <p:spPr bwMode="auto">
              <a:xfrm>
                <a:off x="2680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39" name="Freeform 111"/>
              <p:cNvSpPr>
                <a:spLocks/>
              </p:cNvSpPr>
              <p:nvPr/>
            </p:nvSpPr>
            <p:spPr bwMode="auto">
              <a:xfrm>
                <a:off x="3263" y="3397"/>
                <a:ext cx="49" cy="15"/>
              </a:xfrm>
              <a:custGeom>
                <a:avLst/>
                <a:gdLst>
                  <a:gd name="T0" fmla="*/ 48 w 49"/>
                  <a:gd name="T1" fmla="*/ 2 h 15"/>
                  <a:gd name="T2" fmla="*/ 2 w 49"/>
                  <a:gd name="T3" fmla="*/ 14 h 15"/>
                  <a:gd name="T4" fmla="*/ 1 w 49"/>
                  <a:gd name="T5" fmla="*/ 14 h 15"/>
                  <a:gd name="T6" fmla="*/ 1 w 49"/>
                  <a:gd name="T7" fmla="*/ 13 h 15"/>
                  <a:gd name="T8" fmla="*/ 1 w 49"/>
                  <a:gd name="T9" fmla="*/ 12 h 15"/>
                  <a:gd name="T10" fmla="*/ 0 w 49"/>
                  <a:gd name="T11" fmla="*/ 12 h 15"/>
                  <a:gd name="T12" fmla="*/ 0 w 49"/>
                  <a:gd name="T13" fmla="*/ 11 h 15"/>
                  <a:gd name="T14" fmla="*/ 48 w 49"/>
                  <a:gd name="T15" fmla="*/ 0 h 15"/>
                  <a:gd name="T16" fmla="*/ 48 w 49"/>
                  <a:gd name="T17" fmla="*/ 1 h 15"/>
                  <a:gd name="T18" fmla="*/ 48 w 49"/>
                  <a:gd name="T1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15">
                    <a:moveTo>
                      <a:pt x="48" y="2"/>
                    </a:moveTo>
                    <a:lnTo>
                      <a:pt x="2" y="14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48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40" name="Freeform 112"/>
              <p:cNvSpPr>
                <a:spLocks/>
              </p:cNvSpPr>
              <p:nvPr/>
            </p:nvSpPr>
            <p:spPr bwMode="auto">
              <a:xfrm>
                <a:off x="2850" y="3397"/>
                <a:ext cx="48" cy="15"/>
              </a:xfrm>
              <a:custGeom>
                <a:avLst/>
                <a:gdLst>
                  <a:gd name="T0" fmla="*/ 0 w 48"/>
                  <a:gd name="T1" fmla="*/ 0 h 15"/>
                  <a:gd name="T2" fmla="*/ 47 w 48"/>
                  <a:gd name="T3" fmla="*/ 11 h 15"/>
                  <a:gd name="T4" fmla="*/ 47 w 48"/>
                  <a:gd name="T5" fmla="*/ 12 h 15"/>
                  <a:gd name="T6" fmla="*/ 47 w 48"/>
                  <a:gd name="T7" fmla="*/ 13 h 15"/>
                  <a:gd name="T8" fmla="*/ 46 w 48"/>
                  <a:gd name="T9" fmla="*/ 14 h 15"/>
                  <a:gd name="T10" fmla="*/ 0 w 48"/>
                  <a:gd name="T11" fmla="*/ 2 h 15"/>
                  <a:gd name="T12" fmla="*/ 0 w 48"/>
                  <a:gd name="T13" fmla="*/ 1 h 15"/>
                  <a:gd name="T14" fmla="*/ 0 w 4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47" y="11"/>
                    </a:lnTo>
                    <a:lnTo>
                      <a:pt x="47" y="12"/>
                    </a:lnTo>
                    <a:lnTo>
                      <a:pt x="47" y="13"/>
                    </a:lnTo>
                    <a:lnTo>
                      <a:pt x="46" y="1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41" name="Freeform 113"/>
              <p:cNvSpPr>
                <a:spLocks/>
              </p:cNvSpPr>
              <p:nvPr/>
            </p:nvSpPr>
            <p:spPr bwMode="auto">
              <a:xfrm>
                <a:off x="3343" y="3401"/>
                <a:ext cx="41" cy="27"/>
              </a:xfrm>
              <a:custGeom>
                <a:avLst/>
                <a:gdLst>
                  <a:gd name="T0" fmla="*/ 1 w 41"/>
                  <a:gd name="T1" fmla="*/ 1 h 27"/>
                  <a:gd name="T2" fmla="*/ 40 w 41"/>
                  <a:gd name="T3" fmla="*/ 23 h 27"/>
                  <a:gd name="T4" fmla="*/ 40 w 41"/>
                  <a:gd name="T5" fmla="*/ 24 h 27"/>
                  <a:gd name="T6" fmla="*/ 40 w 41"/>
                  <a:gd name="T7" fmla="*/ 25 h 27"/>
                  <a:gd name="T8" fmla="*/ 39 w 41"/>
                  <a:gd name="T9" fmla="*/ 25 h 27"/>
                  <a:gd name="T10" fmla="*/ 39 w 41"/>
                  <a:gd name="T11" fmla="*/ 26 h 27"/>
                  <a:gd name="T12" fmla="*/ 0 w 41"/>
                  <a:gd name="T13" fmla="*/ 3 h 27"/>
                  <a:gd name="T14" fmla="*/ 0 w 41"/>
                  <a:gd name="T15" fmla="*/ 2 h 27"/>
                  <a:gd name="T16" fmla="*/ 0 w 41"/>
                  <a:gd name="T17" fmla="*/ 1 h 27"/>
                  <a:gd name="T18" fmla="*/ 1 w 41"/>
                  <a:gd name="T19" fmla="*/ 1 h 27"/>
                  <a:gd name="T20" fmla="*/ 1 w 41"/>
                  <a:gd name="T21" fmla="*/ 0 h 27"/>
                  <a:gd name="T22" fmla="*/ 1 w 41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27">
                    <a:moveTo>
                      <a:pt x="1" y="1"/>
                    </a:moveTo>
                    <a:lnTo>
                      <a:pt x="40" y="23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42" name="Freeform 114"/>
              <p:cNvSpPr>
                <a:spLocks/>
              </p:cNvSpPr>
              <p:nvPr/>
            </p:nvSpPr>
            <p:spPr bwMode="auto">
              <a:xfrm>
                <a:off x="3412" y="3401"/>
                <a:ext cx="42" cy="27"/>
              </a:xfrm>
              <a:custGeom>
                <a:avLst/>
                <a:gdLst>
                  <a:gd name="T0" fmla="*/ 41 w 42"/>
                  <a:gd name="T1" fmla="*/ 3 h 27"/>
                  <a:gd name="T2" fmla="*/ 2 w 42"/>
                  <a:gd name="T3" fmla="*/ 26 h 27"/>
                  <a:gd name="T4" fmla="*/ 1 w 42"/>
                  <a:gd name="T5" fmla="*/ 26 h 27"/>
                  <a:gd name="T6" fmla="*/ 1 w 42"/>
                  <a:gd name="T7" fmla="*/ 25 h 27"/>
                  <a:gd name="T8" fmla="*/ 1 w 42"/>
                  <a:gd name="T9" fmla="*/ 24 h 27"/>
                  <a:gd name="T10" fmla="*/ 0 w 42"/>
                  <a:gd name="T11" fmla="*/ 24 h 27"/>
                  <a:gd name="T12" fmla="*/ 0 w 42"/>
                  <a:gd name="T13" fmla="*/ 23 h 27"/>
                  <a:gd name="T14" fmla="*/ 40 w 42"/>
                  <a:gd name="T15" fmla="*/ 1 h 27"/>
                  <a:gd name="T16" fmla="*/ 40 w 42"/>
                  <a:gd name="T17" fmla="*/ 0 h 27"/>
                  <a:gd name="T18" fmla="*/ 40 w 42"/>
                  <a:gd name="T19" fmla="*/ 1 h 27"/>
                  <a:gd name="T20" fmla="*/ 40 w 42"/>
                  <a:gd name="T21" fmla="*/ 2 h 27"/>
                  <a:gd name="T22" fmla="*/ 41 w 42"/>
                  <a:gd name="T23" fmla="*/ 2 h 27"/>
                  <a:gd name="T24" fmla="*/ 41 w 42"/>
                  <a:gd name="T2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7">
                    <a:moveTo>
                      <a:pt x="41" y="3"/>
                    </a:moveTo>
                    <a:lnTo>
                      <a:pt x="2" y="26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43" name="Oval 115"/>
              <p:cNvSpPr>
                <a:spLocks noChangeArrowheads="1"/>
              </p:cNvSpPr>
              <p:nvPr/>
            </p:nvSpPr>
            <p:spPr bwMode="auto">
              <a:xfrm>
                <a:off x="3232" y="3400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44" name="Oval 116"/>
              <p:cNvSpPr>
                <a:spLocks noChangeArrowheads="1"/>
              </p:cNvSpPr>
              <p:nvPr/>
            </p:nvSpPr>
            <p:spPr bwMode="auto">
              <a:xfrm>
                <a:off x="2900" y="3400"/>
                <a:ext cx="20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45" name="Freeform 117"/>
              <p:cNvSpPr>
                <a:spLocks/>
              </p:cNvSpPr>
              <p:nvPr/>
            </p:nvSpPr>
            <p:spPr bwMode="auto">
              <a:xfrm>
                <a:off x="2778" y="3401"/>
                <a:ext cx="40" cy="27"/>
              </a:xfrm>
              <a:custGeom>
                <a:avLst/>
                <a:gdLst>
                  <a:gd name="T0" fmla="*/ 39 w 40"/>
                  <a:gd name="T1" fmla="*/ 3 h 27"/>
                  <a:gd name="T2" fmla="*/ 1 w 40"/>
                  <a:gd name="T3" fmla="*/ 26 h 27"/>
                  <a:gd name="T4" fmla="*/ 1 w 40"/>
                  <a:gd name="T5" fmla="*/ 25 h 27"/>
                  <a:gd name="T6" fmla="*/ 0 w 40"/>
                  <a:gd name="T7" fmla="*/ 25 h 27"/>
                  <a:gd name="T8" fmla="*/ 0 w 40"/>
                  <a:gd name="T9" fmla="*/ 24 h 27"/>
                  <a:gd name="T10" fmla="*/ 0 w 40"/>
                  <a:gd name="T11" fmla="*/ 23 h 27"/>
                  <a:gd name="T12" fmla="*/ 38 w 40"/>
                  <a:gd name="T13" fmla="*/ 1 h 27"/>
                  <a:gd name="T14" fmla="*/ 38 w 40"/>
                  <a:gd name="T15" fmla="*/ 0 h 27"/>
                  <a:gd name="T16" fmla="*/ 38 w 40"/>
                  <a:gd name="T17" fmla="*/ 1 h 27"/>
                  <a:gd name="T18" fmla="*/ 39 w 40"/>
                  <a:gd name="T19" fmla="*/ 1 h 27"/>
                  <a:gd name="T20" fmla="*/ 39 w 40"/>
                  <a:gd name="T21" fmla="*/ 2 h 27"/>
                  <a:gd name="T22" fmla="*/ 39 w 40"/>
                  <a:gd name="T2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27">
                    <a:moveTo>
                      <a:pt x="39" y="3"/>
                    </a:moveTo>
                    <a:lnTo>
                      <a:pt x="1" y="26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8" y="1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46" name="Freeform 118"/>
              <p:cNvSpPr>
                <a:spLocks/>
              </p:cNvSpPr>
              <p:nvPr/>
            </p:nvSpPr>
            <p:spPr bwMode="auto">
              <a:xfrm>
                <a:off x="2708" y="3401"/>
                <a:ext cx="40" cy="27"/>
              </a:xfrm>
              <a:custGeom>
                <a:avLst/>
                <a:gdLst>
                  <a:gd name="T0" fmla="*/ 1 w 40"/>
                  <a:gd name="T1" fmla="*/ 1 h 27"/>
                  <a:gd name="T2" fmla="*/ 39 w 40"/>
                  <a:gd name="T3" fmla="*/ 23 h 27"/>
                  <a:gd name="T4" fmla="*/ 39 w 40"/>
                  <a:gd name="T5" fmla="*/ 24 h 27"/>
                  <a:gd name="T6" fmla="*/ 39 w 40"/>
                  <a:gd name="T7" fmla="*/ 25 h 27"/>
                  <a:gd name="T8" fmla="*/ 38 w 40"/>
                  <a:gd name="T9" fmla="*/ 26 h 27"/>
                  <a:gd name="T10" fmla="*/ 0 w 40"/>
                  <a:gd name="T11" fmla="*/ 3 h 27"/>
                  <a:gd name="T12" fmla="*/ 0 w 40"/>
                  <a:gd name="T13" fmla="*/ 2 h 27"/>
                  <a:gd name="T14" fmla="*/ 1 w 40"/>
                  <a:gd name="T15" fmla="*/ 2 h 27"/>
                  <a:gd name="T16" fmla="*/ 1 w 40"/>
                  <a:gd name="T17" fmla="*/ 1 h 27"/>
                  <a:gd name="T18" fmla="*/ 1 w 40"/>
                  <a:gd name="T19" fmla="*/ 0 h 27"/>
                  <a:gd name="T20" fmla="*/ 1 w 40"/>
                  <a:gd name="T2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7">
                    <a:moveTo>
                      <a:pt x="1" y="1"/>
                    </a:moveTo>
                    <a:lnTo>
                      <a:pt x="39" y="23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8" y="2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47" name="Oval 119"/>
              <p:cNvSpPr>
                <a:spLocks noChangeArrowheads="1"/>
              </p:cNvSpPr>
              <p:nvPr/>
            </p:nvSpPr>
            <p:spPr bwMode="auto">
              <a:xfrm>
                <a:off x="3383" y="3420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48" name="Oval 120"/>
              <p:cNvSpPr>
                <a:spLocks noChangeArrowheads="1"/>
              </p:cNvSpPr>
              <p:nvPr/>
            </p:nvSpPr>
            <p:spPr bwMode="auto">
              <a:xfrm>
                <a:off x="2748" y="3420"/>
                <a:ext cx="22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49" name="Oval 121"/>
              <p:cNvSpPr>
                <a:spLocks noChangeArrowheads="1"/>
              </p:cNvSpPr>
              <p:nvPr/>
            </p:nvSpPr>
            <p:spPr bwMode="auto">
              <a:xfrm>
                <a:off x="3547" y="3433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50" name="Oval 122"/>
              <p:cNvSpPr>
                <a:spLocks noChangeArrowheads="1"/>
              </p:cNvSpPr>
              <p:nvPr/>
            </p:nvSpPr>
            <p:spPr bwMode="auto">
              <a:xfrm>
                <a:off x="2598" y="3433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51" name="Freeform 123"/>
              <p:cNvSpPr>
                <a:spLocks/>
              </p:cNvSpPr>
              <p:nvPr/>
            </p:nvSpPr>
            <p:spPr bwMode="auto">
              <a:xfrm>
                <a:off x="3226" y="3428"/>
                <a:ext cx="17" cy="38"/>
              </a:xfrm>
              <a:custGeom>
                <a:avLst/>
                <a:gdLst>
                  <a:gd name="T0" fmla="*/ 16 w 17"/>
                  <a:gd name="T1" fmla="*/ 1 h 38"/>
                  <a:gd name="T2" fmla="*/ 2 w 17"/>
                  <a:gd name="T3" fmla="*/ 36 h 38"/>
                  <a:gd name="T4" fmla="*/ 2 w 17"/>
                  <a:gd name="T5" fmla="*/ 37 h 38"/>
                  <a:gd name="T6" fmla="*/ 1 w 17"/>
                  <a:gd name="T7" fmla="*/ 37 h 38"/>
                  <a:gd name="T8" fmla="*/ 1 w 17"/>
                  <a:gd name="T9" fmla="*/ 36 h 38"/>
                  <a:gd name="T10" fmla="*/ 0 w 17"/>
                  <a:gd name="T11" fmla="*/ 36 h 38"/>
                  <a:gd name="T12" fmla="*/ 13 w 17"/>
                  <a:gd name="T13" fmla="*/ 0 h 38"/>
                  <a:gd name="T14" fmla="*/ 14 w 17"/>
                  <a:gd name="T15" fmla="*/ 0 h 38"/>
                  <a:gd name="T16" fmla="*/ 15 w 17"/>
                  <a:gd name="T17" fmla="*/ 0 h 38"/>
                  <a:gd name="T18" fmla="*/ 16 w 17"/>
                  <a:gd name="T19" fmla="*/ 0 h 38"/>
                  <a:gd name="T20" fmla="*/ 16 w 17"/>
                  <a:gd name="T2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38">
                    <a:moveTo>
                      <a:pt x="16" y="1"/>
                    </a:moveTo>
                    <a:lnTo>
                      <a:pt x="2" y="36"/>
                    </a:lnTo>
                    <a:lnTo>
                      <a:pt x="2" y="37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0" y="36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52" name="Freeform 124"/>
              <p:cNvSpPr>
                <a:spLocks/>
              </p:cNvSpPr>
              <p:nvPr/>
            </p:nvSpPr>
            <p:spPr bwMode="auto">
              <a:xfrm>
                <a:off x="2919" y="3428"/>
                <a:ext cx="16" cy="38"/>
              </a:xfrm>
              <a:custGeom>
                <a:avLst/>
                <a:gdLst>
                  <a:gd name="T0" fmla="*/ 2 w 16"/>
                  <a:gd name="T1" fmla="*/ 0 h 38"/>
                  <a:gd name="T2" fmla="*/ 15 w 16"/>
                  <a:gd name="T3" fmla="*/ 36 h 38"/>
                  <a:gd name="T4" fmla="*/ 14 w 16"/>
                  <a:gd name="T5" fmla="*/ 36 h 38"/>
                  <a:gd name="T6" fmla="*/ 14 w 16"/>
                  <a:gd name="T7" fmla="*/ 37 h 38"/>
                  <a:gd name="T8" fmla="*/ 13 w 16"/>
                  <a:gd name="T9" fmla="*/ 37 h 38"/>
                  <a:gd name="T10" fmla="*/ 13 w 16"/>
                  <a:gd name="T11" fmla="*/ 36 h 38"/>
                  <a:gd name="T12" fmla="*/ 0 w 16"/>
                  <a:gd name="T13" fmla="*/ 1 h 38"/>
                  <a:gd name="T14" fmla="*/ 0 w 16"/>
                  <a:gd name="T15" fmla="*/ 0 h 38"/>
                  <a:gd name="T16" fmla="*/ 1 w 16"/>
                  <a:gd name="T17" fmla="*/ 0 h 38"/>
                  <a:gd name="T18" fmla="*/ 2 w 16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8">
                    <a:moveTo>
                      <a:pt x="2" y="0"/>
                    </a:moveTo>
                    <a:lnTo>
                      <a:pt x="15" y="36"/>
                    </a:lnTo>
                    <a:lnTo>
                      <a:pt x="14" y="36"/>
                    </a:lnTo>
                    <a:lnTo>
                      <a:pt x="14" y="37"/>
                    </a:lnTo>
                    <a:lnTo>
                      <a:pt x="13" y="37"/>
                    </a:lnTo>
                    <a:lnTo>
                      <a:pt x="13" y="3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53" name="Oval 125"/>
              <p:cNvSpPr>
                <a:spLocks noChangeArrowheads="1"/>
              </p:cNvSpPr>
              <p:nvPr/>
            </p:nvSpPr>
            <p:spPr bwMode="auto">
              <a:xfrm>
                <a:off x="3065" y="3440"/>
                <a:ext cx="22" cy="21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54" name="Freeform 126"/>
              <p:cNvSpPr>
                <a:spLocks/>
              </p:cNvSpPr>
              <p:nvPr/>
            </p:nvSpPr>
            <p:spPr bwMode="auto">
              <a:xfrm>
                <a:off x="3027" y="3462"/>
                <a:ext cx="40" cy="29"/>
              </a:xfrm>
              <a:custGeom>
                <a:avLst/>
                <a:gdLst>
                  <a:gd name="T0" fmla="*/ 39 w 40"/>
                  <a:gd name="T1" fmla="*/ 3 h 29"/>
                  <a:gd name="T2" fmla="*/ 1 w 40"/>
                  <a:gd name="T3" fmla="*/ 28 h 29"/>
                  <a:gd name="T4" fmla="*/ 0 w 40"/>
                  <a:gd name="T5" fmla="*/ 27 h 29"/>
                  <a:gd name="T6" fmla="*/ 0 w 40"/>
                  <a:gd name="T7" fmla="*/ 26 h 29"/>
                  <a:gd name="T8" fmla="*/ 38 w 40"/>
                  <a:gd name="T9" fmla="*/ 0 h 29"/>
                  <a:gd name="T10" fmla="*/ 38 w 40"/>
                  <a:gd name="T11" fmla="*/ 1 h 29"/>
                  <a:gd name="T12" fmla="*/ 39 w 40"/>
                  <a:gd name="T13" fmla="*/ 1 h 29"/>
                  <a:gd name="T14" fmla="*/ 39 w 40"/>
                  <a:gd name="T15" fmla="*/ 2 h 29"/>
                  <a:gd name="T16" fmla="*/ 39 w 40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9">
                    <a:moveTo>
                      <a:pt x="39" y="3"/>
                    </a:moveTo>
                    <a:lnTo>
                      <a:pt x="1" y="28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55" name="Freeform 127"/>
              <p:cNvSpPr>
                <a:spLocks/>
              </p:cNvSpPr>
              <p:nvPr/>
            </p:nvSpPr>
            <p:spPr bwMode="auto">
              <a:xfrm>
                <a:off x="3094" y="3462"/>
                <a:ext cx="40" cy="29"/>
              </a:xfrm>
              <a:custGeom>
                <a:avLst/>
                <a:gdLst>
                  <a:gd name="T0" fmla="*/ 1 w 40"/>
                  <a:gd name="T1" fmla="*/ 0 h 29"/>
                  <a:gd name="T2" fmla="*/ 39 w 40"/>
                  <a:gd name="T3" fmla="*/ 26 h 29"/>
                  <a:gd name="T4" fmla="*/ 39 w 40"/>
                  <a:gd name="T5" fmla="*/ 27 h 29"/>
                  <a:gd name="T6" fmla="*/ 38 w 40"/>
                  <a:gd name="T7" fmla="*/ 27 h 29"/>
                  <a:gd name="T8" fmla="*/ 38 w 40"/>
                  <a:gd name="T9" fmla="*/ 28 h 29"/>
                  <a:gd name="T10" fmla="*/ 37 w 40"/>
                  <a:gd name="T11" fmla="*/ 28 h 29"/>
                  <a:gd name="T12" fmla="*/ 0 w 40"/>
                  <a:gd name="T13" fmla="*/ 3 h 29"/>
                  <a:gd name="T14" fmla="*/ 0 w 40"/>
                  <a:gd name="T15" fmla="*/ 2 h 29"/>
                  <a:gd name="T16" fmla="*/ 0 w 40"/>
                  <a:gd name="T17" fmla="*/ 1 h 29"/>
                  <a:gd name="T18" fmla="*/ 1 w 40"/>
                  <a:gd name="T19" fmla="*/ 1 h 29"/>
                  <a:gd name="T20" fmla="*/ 1 w 4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1" y="0"/>
                    </a:moveTo>
                    <a:lnTo>
                      <a:pt x="39" y="26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37" y="2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56" name="Oval 128"/>
              <p:cNvSpPr>
                <a:spLocks noChangeArrowheads="1"/>
              </p:cNvSpPr>
              <p:nvPr/>
            </p:nvSpPr>
            <p:spPr bwMode="auto">
              <a:xfrm>
                <a:off x="3207" y="3466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57" name="Oval 129"/>
              <p:cNvSpPr>
                <a:spLocks noChangeArrowheads="1"/>
              </p:cNvSpPr>
              <p:nvPr/>
            </p:nvSpPr>
            <p:spPr bwMode="auto">
              <a:xfrm>
                <a:off x="2924" y="3466"/>
                <a:ext cx="22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58" name="Freeform 130"/>
              <p:cNvSpPr>
                <a:spLocks/>
              </p:cNvSpPr>
              <p:nvPr/>
            </p:nvSpPr>
            <p:spPr bwMode="auto">
              <a:xfrm>
                <a:off x="3164" y="3483"/>
                <a:ext cx="42" cy="14"/>
              </a:xfrm>
              <a:custGeom>
                <a:avLst/>
                <a:gdLst>
                  <a:gd name="T0" fmla="*/ 40 w 42"/>
                  <a:gd name="T1" fmla="*/ 3 h 14"/>
                  <a:gd name="T2" fmla="*/ 1 w 42"/>
                  <a:gd name="T3" fmla="*/ 13 h 14"/>
                  <a:gd name="T4" fmla="*/ 0 w 42"/>
                  <a:gd name="T5" fmla="*/ 13 h 14"/>
                  <a:gd name="T6" fmla="*/ 0 w 42"/>
                  <a:gd name="T7" fmla="*/ 12 h 14"/>
                  <a:gd name="T8" fmla="*/ 0 w 42"/>
                  <a:gd name="T9" fmla="*/ 11 h 14"/>
                  <a:gd name="T10" fmla="*/ 40 w 42"/>
                  <a:gd name="T11" fmla="*/ 0 h 14"/>
                  <a:gd name="T12" fmla="*/ 40 w 42"/>
                  <a:gd name="T13" fmla="*/ 1 h 14"/>
                  <a:gd name="T14" fmla="*/ 40 w 42"/>
                  <a:gd name="T15" fmla="*/ 2 h 14"/>
                  <a:gd name="T16" fmla="*/ 41 w 42"/>
                  <a:gd name="T17" fmla="*/ 2 h 14"/>
                  <a:gd name="T18" fmla="*/ 41 w 42"/>
                  <a:gd name="T19" fmla="*/ 3 h 14"/>
                  <a:gd name="T20" fmla="*/ 40 w 42"/>
                  <a:gd name="T2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4">
                    <a:moveTo>
                      <a:pt x="40" y="3"/>
                    </a:moveTo>
                    <a:lnTo>
                      <a:pt x="1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  <a:lnTo>
                      <a:pt x="40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59" name="Freeform 131"/>
              <p:cNvSpPr>
                <a:spLocks/>
              </p:cNvSpPr>
              <p:nvPr/>
            </p:nvSpPr>
            <p:spPr bwMode="auto">
              <a:xfrm>
                <a:off x="2955" y="3483"/>
                <a:ext cx="43" cy="14"/>
              </a:xfrm>
              <a:custGeom>
                <a:avLst/>
                <a:gdLst>
                  <a:gd name="T0" fmla="*/ 1 w 43"/>
                  <a:gd name="T1" fmla="*/ 0 h 14"/>
                  <a:gd name="T2" fmla="*/ 42 w 43"/>
                  <a:gd name="T3" fmla="*/ 11 h 14"/>
                  <a:gd name="T4" fmla="*/ 42 w 43"/>
                  <a:gd name="T5" fmla="*/ 12 h 14"/>
                  <a:gd name="T6" fmla="*/ 42 w 43"/>
                  <a:gd name="T7" fmla="*/ 13 h 14"/>
                  <a:gd name="T8" fmla="*/ 41 w 43"/>
                  <a:gd name="T9" fmla="*/ 13 h 14"/>
                  <a:gd name="T10" fmla="*/ 0 w 43"/>
                  <a:gd name="T11" fmla="*/ 3 h 14"/>
                  <a:gd name="T12" fmla="*/ 0 w 43"/>
                  <a:gd name="T13" fmla="*/ 2 h 14"/>
                  <a:gd name="T14" fmla="*/ 1 w 43"/>
                  <a:gd name="T15" fmla="*/ 1 h 14"/>
                  <a:gd name="T16" fmla="*/ 1 w 43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4">
                    <a:moveTo>
                      <a:pt x="1" y="0"/>
                    </a:moveTo>
                    <a:lnTo>
                      <a:pt x="42" y="11"/>
                    </a:lnTo>
                    <a:lnTo>
                      <a:pt x="42" y="12"/>
                    </a:lnTo>
                    <a:lnTo>
                      <a:pt x="42" y="13"/>
                    </a:lnTo>
                    <a:lnTo>
                      <a:pt x="41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60" name="Oval 132"/>
              <p:cNvSpPr>
                <a:spLocks noChangeArrowheads="1"/>
              </p:cNvSpPr>
              <p:nvPr/>
            </p:nvSpPr>
            <p:spPr bwMode="auto">
              <a:xfrm>
                <a:off x="3133" y="3486"/>
                <a:ext cx="20" cy="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61" name="Oval 133"/>
              <p:cNvSpPr>
                <a:spLocks noChangeArrowheads="1"/>
              </p:cNvSpPr>
              <p:nvPr/>
            </p:nvSpPr>
            <p:spPr bwMode="auto">
              <a:xfrm>
                <a:off x="3000" y="3486"/>
                <a:ext cx="20" cy="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62" name="Oval 134"/>
              <p:cNvSpPr>
                <a:spLocks noChangeArrowheads="1"/>
              </p:cNvSpPr>
              <p:nvPr/>
            </p:nvSpPr>
            <p:spPr bwMode="auto">
              <a:xfrm>
                <a:off x="3389" y="3513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63" name="Oval 135"/>
              <p:cNvSpPr>
                <a:spLocks noChangeArrowheads="1"/>
              </p:cNvSpPr>
              <p:nvPr/>
            </p:nvSpPr>
            <p:spPr bwMode="auto">
              <a:xfrm>
                <a:off x="2754" y="3513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64" name="Freeform 136"/>
              <p:cNvSpPr>
                <a:spLocks/>
              </p:cNvSpPr>
              <p:nvPr/>
            </p:nvSpPr>
            <p:spPr bwMode="auto">
              <a:xfrm>
                <a:off x="3125" y="3514"/>
                <a:ext cx="17" cy="42"/>
              </a:xfrm>
              <a:custGeom>
                <a:avLst/>
                <a:gdLst>
                  <a:gd name="T0" fmla="*/ 16 w 17"/>
                  <a:gd name="T1" fmla="*/ 1 h 42"/>
                  <a:gd name="T2" fmla="*/ 2 w 17"/>
                  <a:gd name="T3" fmla="*/ 41 h 42"/>
                  <a:gd name="T4" fmla="*/ 1 w 17"/>
                  <a:gd name="T5" fmla="*/ 41 h 42"/>
                  <a:gd name="T6" fmla="*/ 0 w 17"/>
                  <a:gd name="T7" fmla="*/ 41 h 42"/>
                  <a:gd name="T8" fmla="*/ 0 w 17"/>
                  <a:gd name="T9" fmla="*/ 40 h 42"/>
                  <a:gd name="T10" fmla="*/ 14 w 17"/>
                  <a:gd name="T11" fmla="*/ 0 h 42"/>
                  <a:gd name="T12" fmla="*/ 15 w 17"/>
                  <a:gd name="T13" fmla="*/ 0 h 42"/>
                  <a:gd name="T14" fmla="*/ 16 w 17"/>
                  <a:gd name="T1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16" y="1"/>
                    </a:moveTo>
                    <a:lnTo>
                      <a:pt x="2" y="41"/>
                    </a:lnTo>
                    <a:lnTo>
                      <a:pt x="1" y="41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65" name="Freeform 137"/>
              <p:cNvSpPr>
                <a:spLocks/>
              </p:cNvSpPr>
              <p:nvPr/>
            </p:nvSpPr>
            <p:spPr bwMode="auto">
              <a:xfrm>
                <a:off x="3019" y="3514"/>
                <a:ext cx="18" cy="42"/>
              </a:xfrm>
              <a:custGeom>
                <a:avLst/>
                <a:gdLst>
                  <a:gd name="T0" fmla="*/ 2 w 18"/>
                  <a:gd name="T1" fmla="*/ 0 h 42"/>
                  <a:gd name="T2" fmla="*/ 17 w 18"/>
                  <a:gd name="T3" fmla="*/ 40 h 42"/>
                  <a:gd name="T4" fmla="*/ 17 w 18"/>
                  <a:gd name="T5" fmla="*/ 41 h 42"/>
                  <a:gd name="T6" fmla="*/ 16 w 18"/>
                  <a:gd name="T7" fmla="*/ 41 h 42"/>
                  <a:gd name="T8" fmla="*/ 15 w 18"/>
                  <a:gd name="T9" fmla="*/ 41 h 42"/>
                  <a:gd name="T10" fmla="*/ 0 w 18"/>
                  <a:gd name="T11" fmla="*/ 1 h 42"/>
                  <a:gd name="T12" fmla="*/ 0 w 18"/>
                  <a:gd name="T13" fmla="*/ 0 h 42"/>
                  <a:gd name="T14" fmla="*/ 1 w 18"/>
                  <a:gd name="T15" fmla="*/ 0 h 42"/>
                  <a:gd name="T16" fmla="*/ 2 w 18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2">
                    <a:moveTo>
                      <a:pt x="2" y="0"/>
                    </a:moveTo>
                    <a:lnTo>
                      <a:pt x="17" y="40"/>
                    </a:lnTo>
                    <a:lnTo>
                      <a:pt x="17" y="41"/>
                    </a:lnTo>
                    <a:lnTo>
                      <a:pt x="16" y="41"/>
                    </a:lnTo>
                    <a:lnTo>
                      <a:pt x="15" y="4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66" name="Freeform 138"/>
              <p:cNvSpPr>
                <a:spLocks/>
              </p:cNvSpPr>
              <p:nvPr/>
            </p:nvSpPr>
            <p:spPr bwMode="auto">
              <a:xfrm>
                <a:off x="3102" y="3122"/>
                <a:ext cx="29" cy="30"/>
              </a:xfrm>
              <a:custGeom>
                <a:avLst/>
                <a:gdLst>
                  <a:gd name="T0" fmla="*/ 17 w 29"/>
                  <a:gd name="T1" fmla="*/ 0 h 30"/>
                  <a:gd name="T2" fmla="*/ 19 w 29"/>
                  <a:gd name="T3" fmla="*/ 1 h 30"/>
                  <a:gd name="T4" fmla="*/ 22 w 29"/>
                  <a:gd name="T5" fmla="*/ 3 h 30"/>
                  <a:gd name="T6" fmla="*/ 24 w 29"/>
                  <a:gd name="T7" fmla="*/ 5 h 30"/>
                  <a:gd name="T8" fmla="*/ 27 w 29"/>
                  <a:gd name="T9" fmla="*/ 7 h 30"/>
                  <a:gd name="T10" fmla="*/ 27 w 29"/>
                  <a:gd name="T11" fmla="*/ 10 h 30"/>
                  <a:gd name="T12" fmla="*/ 28 w 29"/>
                  <a:gd name="T13" fmla="*/ 13 h 30"/>
                  <a:gd name="T14" fmla="*/ 28 w 29"/>
                  <a:gd name="T15" fmla="*/ 16 h 30"/>
                  <a:gd name="T16" fmla="*/ 27 w 29"/>
                  <a:gd name="T17" fmla="*/ 19 h 30"/>
                  <a:gd name="T18" fmla="*/ 27 w 29"/>
                  <a:gd name="T19" fmla="*/ 22 h 30"/>
                  <a:gd name="T20" fmla="*/ 24 w 29"/>
                  <a:gd name="T21" fmla="*/ 24 h 30"/>
                  <a:gd name="T22" fmla="*/ 22 w 29"/>
                  <a:gd name="T23" fmla="*/ 26 h 30"/>
                  <a:gd name="T24" fmla="*/ 19 w 29"/>
                  <a:gd name="T25" fmla="*/ 28 h 30"/>
                  <a:gd name="T26" fmla="*/ 17 w 29"/>
                  <a:gd name="T27" fmla="*/ 28 h 30"/>
                  <a:gd name="T28" fmla="*/ 14 w 29"/>
                  <a:gd name="T29" fmla="*/ 29 h 30"/>
                  <a:gd name="T30" fmla="*/ 11 w 29"/>
                  <a:gd name="T31" fmla="*/ 28 h 30"/>
                  <a:gd name="T32" fmla="*/ 9 w 29"/>
                  <a:gd name="T33" fmla="*/ 28 h 30"/>
                  <a:gd name="T34" fmla="*/ 6 w 29"/>
                  <a:gd name="T35" fmla="*/ 26 h 30"/>
                  <a:gd name="T36" fmla="*/ 4 w 29"/>
                  <a:gd name="T37" fmla="*/ 24 h 30"/>
                  <a:gd name="T38" fmla="*/ 2 w 29"/>
                  <a:gd name="T39" fmla="*/ 22 h 30"/>
                  <a:gd name="T40" fmla="*/ 1 w 29"/>
                  <a:gd name="T41" fmla="*/ 19 h 30"/>
                  <a:gd name="T42" fmla="*/ 0 w 29"/>
                  <a:gd name="T43" fmla="*/ 16 h 30"/>
                  <a:gd name="T44" fmla="*/ 0 w 29"/>
                  <a:gd name="T45" fmla="*/ 13 h 30"/>
                  <a:gd name="T46" fmla="*/ 1 w 29"/>
                  <a:gd name="T47" fmla="*/ 10 h 30"/>
                  <a:gd name="T48" fmla="*/ 2 w 29"/>
                  <a:gd name="T49" fmla="*/ 7 h 30"/>
                  <a:gd name="T50" fmla="*/ 4 w 29"/>
                  <a:gd name="T51" fmla="*/ 5 h 30"/>
                  <a:gd name="T52" fmla="*/ 6 w 29"/>
                  <a:gd name="T53" fmla="*/ 3 h 30"/>
                  <a:gd name="T54" fmla="*/ 9 w 29"/>
                  <a:gd name="T55" fmla="*/ 1 h 30"/>
                  <a:gd name="T56" fmla="*/ 11 w 29"/>
                  <a:gd name="T57" fmla="*/ 0 h 30"/>
                  <a:gd name="T58" fmla="*/ 14 w 29"/>
                  <a:gd name="T59" fmla="*/ 0 h 30"/>
                  <a:gd name="T60" fmla="*/ 17 w 29"/>
                  <a:gd name="T6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0">
                    <a:moveTo>
                      <a:pt x="17" y="0"/>
                    </a:moveTo>
                    <a:lnTo>
                      <a:pt x="19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7" y="7"/>
                    </a:lnTo>
                    <a:lnTo>
                      <a:pt x="27" y="10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7" y="22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28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67" name="Freeform 139"/>
              <p:cNvSpPr>
                <a:spLocks/>
              </p:cNvSpPr>
              <p:nvPr/>
            </p:nvSpPr>
            <p:spPr bwMode="auto">
              <a:xfrm>
                <a:off x="3102" y="3122"/>
                <a:ext cx="36" cy="37"/>
              </a:xfrm>
              <a:custGeom>
                <a:avLst/>
                <a:gdLst>
                  <a:gd name="T0" fmla="*/ 21 w 36"/>
                  <a:gd name="T1" fmla="*/ 0 h 37"/>
                  <a:gd name="T2" fmla="*/ 25 w 36"/>
                  <a:gd name="T3" fmla="*/ 2 h 37"/>
                  <a:gd name="T4" fmla="*/ 28 w 36"/>
                  <a:gd name="T5" fmla="*/ 3 h 37"/>
                  <a:gd name="T6" fmla="*/ 31 w 36"/>
                  <a:gd name="T7" fmla="*/ 6 h 37"/>
                  <a:gd name="T8" fmla="*/ 33 w 36"/>
                  <a:gd name="T9" fmla="*/ 8 h 37"/>
                  <a:gd name="T10" fmla="*/ 35 w 36"/>
                  <a:gd name="T11" fmla="*/ 12 h 37"/>
                  <a:gd name="T12" fmla="*/ 35 w 36"/>
                  <a:gd name="T13" fmla="*/ 16 h 37"/>
                  <a:gd name="T14" fmla="*/ 35 w 36"/>
                  <a:gd name="T15" fmla="*/ 19 h 37"/>
                  <a:gd name="T16" fmla="*/ 35 w 36"/>
                  <a:gd name="T17" fmla="*/ 23 h 37"/>
                  <a:gd name="T18" fmla="*/ 33 w 36"/>
                  <a:gd name="T19" fmla="*/ 27 h 37"/>
                  <a:gd name="T20" fmla="*/ 31 w 36"/>
                  <a:gd name="T21" fmla="*/ 30 h 37"/>
                  <a:gd name="T22" fmla="*/ 28 w 36"/>
                  <a:gd name="T23" fmla="*/ 32 h 37"/>
                  <a:gd name="T24" fmla="*/ 25 w 36"/>
                  <a:gd name="T25" fmla="*/ 34 h 37"/>
                  <a:gd name="T26" fmla="*/ 21 w 36"/>
                  <a:gd name="T27" fmla="*/ 35 h 37"/>
                  <a:gd name="T28" fmla="*/ 18 w 36"/>
                  <a:gd name="T29" fmla="*/ 36 h 37"/>
                  <a:gd name="T30" fmla="*/ 14 w 36"/>
                  <a:gd name="T31" fmla="*/ 35 h 37"/>
                  <a:gd name="T32" fmla="*/ 10 w 36"/>
                  <a:gd name="T33" fmla="*/ 34 h 37"/>
                  <a:gd name="T34" fmla="*/ 7 w 36"/>
                  <a:gd name="T35" fmla="*/ 32 h 37"/>
                  <a:gd name="T36" fmla="*/ 4 w 36"/>
                  <a:gd name="T37" fmla="*/ 30 h 37"/>
                  <a:gd name="T38" fmla="*/ 2 w 36"/>
                  <a:gd name="T39" fmla="*/ 27 h 37"/>
                  <a:gd name="T40" fmla="*/ 0 w 36"/>
                  <a:gd name="T41" fmla="*/ 23 h 37"/>
                  <a:gd name="T42" fmla="*/ 0 w 36"/>
                  <a:gd name="T43" fmla="*/ 19 h 37"/>
                  <a:gd name="T44" fmla="*/ 0 w 36"/>
                  <a:gd name="T45" fmla="*/ 16 h 37"/>
                  <a:gd name="T46" fmla="*/ 0 w 36"/>
                  <a:gd name="T47" fmla="*/ 12 h 37"/>
                  <a:gd name="T48" fmla="*/ 2 w 36"/>
                  <a:gd name="T49" fmla="*/ 8 h 37"/>
                  <a:gd name="T50" fmla="*/ 4 w 36"/>
                  <a:gd name="T51" fmla="*/ 6 h 37"/>
                  <a:gd name="T52" fmla="*/ 7 w 36"/>
                  <a:gd name="T53" fmla="*/ 3 h 37"/>
                  <a:gd name="T54" fmla="*/ 10 w 36"/>
                  <a:gd name="T55" fmla="*/ 2 h 37"/>
                  <a:gd name="T56" fmla="*/ 14 w 36"/>
                  <a:gd name="T57" fmla="*/ 0 h 37"/>
                  <a:gd name="T58" fmla="*/ 18 w 36"/>
                  <a:gd name="T59" fmla="*/ 0 h 37"/>
                  <a:gd name="T60" fmla="*/ 21 w 36"/>
                  <a:gd name="T6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6" h="37">
                    <a:moveTo>
                      <a:pt x="21" y="0"/>
                    </a:moveTo>
                    <a:lnTo>
                      <a:pt x="25" y="2"/>
                    </a:lnTo>
                    <a:lnTo>
                      <a:pt x="28" y="3"/>
                    </a:lnTo>
                    <a:lnTo>
                      <a:pt x="31" y="6"/>
                    </a:lnTo>
                    <a:lnTo>
                      <a:pt x="33" y="8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19"/>
                    </a:lnTo>
                    <a:lnTo>
                      <a:pt x="35" y="23"/>
                    </a:lnTo>
                    <a:lnTo>
                      <a:pt x="33" y="27"/>
                    </a:lnTo>
                    <a:lnTo>
                      <a:pt x="31" y="30"/>
                    </a:lnTo>
                    <a:lnTo>
                      <a:pt x="28" y="32"/>
                    </a:lnTo>
                    <a:lnTo>
                      <a:pt x="25" y="34"/>
                    </a:lnTo>
                    <a:lnTo>
                      <a:pt x="21" y="35"/>
                    </a:lnTo>
                    <a:lnTo>
                      <a:pt x="18" y="36"/>
                    </a:lnTo>
                    <a:lnTo>
                      <a:pt x="14" y="35"/>
                    </a:lnTo>
                    <a:lnTo>
                      <a:pt x="10" y="34"/>
                    </a:lnTo>
                    <a:lnTo>
                      <a:pt x="7" y="32"/>
                    </a:lnTo>
                    <a:lnTo>
                      <a:pt x="4" y="30"/>
                    </a:lnTo>
                    <a:lnTo>
                      <a:pt x="2" y="27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68" name="Freeform 140"/>
              <p:cNvSpPr>
                <a:spLocks/>
              </p:cNvSpPr>
              <p:nvPr/>
            </p:nvSpPr>
            <p:spPr bwMode="auto">
              <a:xfrm>
                <a:off x="3023" y="3122"/>
                <a:ext cx="29" cy="30"/>
              </a:xfrm>
              <a:custGeom>
                <a:avLst/>
                <a:gdLst>
                  <a:gd name="T0" fmla="*/ 17 w 29"/>
                  <a:gd name="T1" fmla="*/ 0 h 30"/>
                  <a:gd name="T2" fmla="*/ 19 w 29"/>
                  <a:gd name="T3" fmla="*/ 1 h 30"/>
                  <a:gd name="T4" fmla="*/ 22 w 29"/>
                  <a:gd name="T5" fmla="*/ 3 h 30"/>
                  <a:gd name="T6" fmla="*/ 24 w 29"/>
                  <a:gd name="T7" fmla="*/ 5 h 30"/>
                  <a:gd name="T8" fmla="*/ 26 w 29"/>
                  <a:gd name="T9" fmla="*/ 7 h 30"/>
                  <a:gd name="T10" fmla="*/ 27 w 29"/>
                  <a:gd name="T11" fmla="*/ 10 h 30"/>
                  <a:gd name="T12" fmla="*/ 28 w 29"/>
                  <a:gd name="T13" fmla="*/ 13 h 30"/>
                  <a:gd name="T14" fmla="*/ 28 w 29"/>
                  <a:gd name="T15" fmla="*/ 16 h 30"/>
                  <a:gd name="T16" fmla="*/ 27 w 29"/>
                  <a:gd name="T17" fmla="*/ 19 h 30"/>
                  <a:gd name="T18" fmla="*/ 26 w 29"/>
                  <a:gd name="T19" fmla="*/ 22 h 30"/>
                  <a:gd name="T20" fmla="*/ 24 w 29"/>
                  <a:gd name="T21" fmla="*/ 24 h 30"/>
                  <a:gd name="T22" fmla="*/ 22 w 29"/>
                  <a:gd name="T23" fmla="*/ 26 h 30"/>
                  <a:gd name="T24" fmla="*/ 19 w 29"/>
                  <a:gd name="T25" fmla="*/ 28 h 30"/>
                  <a:gd name="T26" fmla="*/ 17 w 29"/>
                  <a:gd name="T27" fmla="*/ 28 h 30"/>
                  <a:gd name="T28" fmla="*/ 14 w 29"/>
                  <a:gd name="T29" fmla="*/ 29 h 30"/>
                  <a:gd name="T30" fmla="*/ 11 w 29"/>
                  <a:gd name="T31" fmla="*/ 28 h 30"/>
                  <a:gd name="T32" fmla="*/ 9 w 29"/>
                  <a:gd name="T33" fmla="*/ 28 h 30"/>
                  <a:gd name="T34" fmla="*/ 6 w 29"/>
                  <a:gd name="T35" fmla="*/ 26 h 30"/>
                  <a:gd name="T36" fmla="*/ 4 w 29"/>
                  <a:gd name="T37" fmla="*/ 24 h 30"/>
                  <a:gd name="T38" fmla="*/ 1 w 29"/>
                  <a:gd name="T39" fmla="*/ 22 h 30"/>
                  <a:gd name="T40" fmla="*/ 1 w 29"/>
                  <a:gd name="T41" fmla="*/ 19 h 30"/>
                  <a:gd name="T42" fmla="*/ 0 w 29"/>
                  <a:gd name="T43" fmla="*/ 16 h 30"/>
                  <a:gd name="T44" fmla="*/ 0 w 29"/>
                  <a:gd name="T45" fmla="*/ 13 h 30"/>
                  <a:gd name="T46" fmla="*/ 1 w 29"/>
                  <a:gd name="T47" fmla="*/ 10 h 30"/>
                  <a:gd name="T48" fmla="*/ 1 w 29"/>
                  <a:gd name="T49" fmla="*/ 7 h 30"/>
                  <a:gd name="T50" fmla="*/ 4 w 29"/>
                  <a:gd name="T51" fmla="*/ 5 h 30"/>
                  <a:gd name="T52" fmla="*/ 6 w 29"/>
                  <a:gd name="T53" fmla="*/ 3 h 30"/>
                  <a:gd name="T54" fmla="*/ 9 w 29"/>
                  <a:gd name="T55" fmla="*/ 1 h 30"/>
                  <a:gd name="T56" fmla="*/ 11 w 29"/>
                  <a:gd name="T57" fmla="*/ 0 h 30"/>
                  <a:gd name="T58" fmla="*/ 14 w 29"/>
                  <a:gd name="T59" fmla="*/ 0 h 30"/>
                  <a:gd name="T60" fmla="*/ 17 w 29"/>
                  <a:gd name="T6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0">
                    <a:moveTo>
                      <a:pt x="17" y="0"/>
                    </a:moveTo>
                    <a:lnTo>
                      <a:pt x="19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6" y="7"/>
                    </a:lnTo>
                    <a:lnTo>
                      <a:pt x="27" y="10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6" y="22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28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1" y="22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69" name="Freeform 141"/>
              <p:cNvSpPr>
                <a:spLocks/>
              </p:cNvSpPr>
              <p:nvPr/>
            </p:nvSpPr>
            <p:spPr bwMode="auto">
              <a:xfrm>
                <a:off x="3023" y="3122"/>
                <a:ext cx="36" cy="37"/>
              </a:xfrm>
              <a:custGeom>
                <a:avLst/>
                <a:gdLst>
                  <a:gd name="T0" fmla="*/ 21 w 36"/>
                  <a:gd name="T1" fmla="*/ 0 h 37"/>
                  <a:gd name="T2" fmla="*/ 25 w 36"/>
                  <a:gd name="T3" fmla="*/ 2 h 37"/>
                  <a:gd name="T4" fmla="*/ 28 w 36"/>
                  <a:gd name="T5" fmla="*/ 3 h 37"/>
                  <a:gd name="T6" fmla="*/ 31 w 36"/>
                  <a:gd name="T7" fmla="*/ 6 h 37"/>
                  <a:gd name="T8" fmla="*/ 33 w 36"/>
                  <a:gd name="T9" fmla="*/ 8 h 37"/>
                  <a:gd name="T10" fmla="*/ 35 w 36"/>
                  <a:gd name="T11" fmla="*/ 12 h 37"/>
                  <a:gd name="T12" fmla="*/ 35 w 36"/>
                  <a:gd name="T13" fmla="*/ 16 h 37"/>
                  <a:gd name="T14" fmla="*/ 35 w 36"/>
                  <a:gd name="T15" fmla="*/ 19 h 37"/>
                  <a:gd name="T16" fmla="*/ 35 w 36"/>
                  <a:gd name="T17" fmla="*/ 23 h 37"/>
                  <a:gd name="T18" fmla="*/ 33 w 36"/>
                  <a:gd name="T19" fmla="*/ 27 h 37"/>
                  <a:gd name="T20" fmla="*/ 31 w 36"/>
                  <a:gd name="T21" fmla="*/ 30 h 37"/>
                  <a:gd name="T22" fmla="*/ 28 w 36"/>
                  <a:gd name="T23" fmla="*/ 32 h 37"/>
                  <a:gd name="T24" fmla="*/ 25 w 36"/>
                  <a:gd name="T25" fmla="*/ 34 h 37"/>
                  <a:gd name="T26" fmla="*/ 21 w 36"/>
                  <a:gd name="T27" fmla="*/ 35 h 37"/>
                  <a:gd name="T28" fmla="*/ 18 w 36"/>
                  <a:gd name="T29" fmla="*/ 36 h 37"/>
                  <a:gd name="T30" fmla="*/ 14 w 36"/>
                  <a:gd name="T31" fmla="*/ 35 h 37"/>
                  <a:gd name="T32" fmla="*/ 10 w 36"/>
                  <a:gd name="T33" fmla="*/ 34 h 37"/>
                  <a:gd name="T34" fmla="*/ 7 w 36"/>
                  <a:gd name="T35" fmla="*/ 32 h 37"/>
                  <a:gd name="T36" fmla="*/ 4 w 36"/>
                  <a:gd name="T37" fmla="*/ 30 h 37"/>
                  <a:gd name="T38" fmla="*/ 2 w 36"/>
                  <a:gd name="T39" fmla="*/ 27 h 37"/>
                  <a:gd name="T40" fmla="*/ 0 w 36"/>
                  <a:gd name="T41" fmla="*/ 23 h 37"/>
                  <a:gd name="T42" fmla="*/ 0 w 36"/>
                  <a:gd name="T43" fmla="*/ 19 h 37"/>
                  <a:gd name="T44" fmla="*/ 0 w 36"/>
                  <a:gd name="T45" fmla="*/ 16 h 37"/>
                  <a:gd name="T46" fmla="*/ 0 w 36"/>
                  <a:gd name="T47" fmla="*/ 12 h 37"/>
                  <a:gd name="T48" fmla="*/ 2 w 36"/>
                  <a:gd name="T49" fmla="*/ 8 h 37"/>
                  <a:gd name="T50" fmla="*/ 4 w 36"/>
                  <a:gd name="T51" fmla="*/ 6 h 37"/>
                  <a:gd name="T52" fmla="*/ 7 w 36"/>
                  <a:gd name="T53" fmla="*/ 3 h 37"/>
                  <a:gd name="T54" fmla="*/ 10 w 36"/>
                  <a:gd name="T55" fmla="*/ 2 h 37"/>
                  <a:gd name="T56" fmla="*/ 14 w 36"/>
                  <a:gd name="T57" fmla="*/ 0 h 37"/>
                  <a:gd name="T58" fmla="*/ 18 w 36"/>
                  <a:gd name="T59" fmla="*/ 0 h 37"/>
                  <a:gd name="T60" fmla="*/ 21 w 36"/>
                  <a:gd name="T6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6" h="37">
                    <a:moveTo>
                      <a:pt x="21" y="0"/>
                    </a:moveTo>
                    <a:lnTo>
                      <a:pt x="25" y="2"/>
                    </a:lnTo>
                    <a:lnTo>
                      <a:pt x="28" y="3"/>
                    </a:lnTo>
                    <a:lnTo>
                      <a:pt x="31" y="6"/>
                    </a:lnTo>
                    <a:lnTo>
                      <a:pt x="33" y="8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19"/>
                    </a:lnTo>
                    <a:lnTo>
                      <a:pt x="35" y="23"/>
                    </a:lnTo>
                    <a:lnTo>
                      <a:pt x="33" y="27"/>
                    </a:lnTo>
                    <a:lnTo>
                      <a:pt x="31" y="30"/>
                    </a:lnTo>
                    <a:lnTo>
                      <a:pt x="28" y="32"/>
                    </a:lnTo>
                    <a:lnTo>
                      <a:pt x="25" y="34"/>
                    </a:lnTo>
                    <a:lnTo>
                      <a:pt x="21" y="35"/>
                    </a:lnTo>
                    <a:lnTo>
                      <a:pt x="18" y="36"/>
                    </a:lnTo>
                    <a:lnTo>
                      <a:pt x="14" y="35"/>
                    </a:lnTo>
                    <a:lnTo>
                      <a:pt x="10" y="34"/>
                    </a:lnTo>
                    <a:lnTo>
                      <a:pt x="7" y="32"/>
                    </a:lnTo>
                    <a:lnTo>
                      <a:pt x="4" y="30"/>
                    </a:lnTo>
                    <a:lnTo>
                      <a:pt x="2" y="27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70" name="Freeform 142"/>
              <p:cNvSpPr>
                <a:spLocks/>
              </p:cNvSpPr>
              <p:nvPr/>
            </p:nvSpPr>
            <p:spPr bwMode="auto">
              <a:xfrm>
                <a:off x="3059" y="3139"/>
                <a:ext cx="44" cy="3"/>
              </a:xfrm>
              <a:custGeom>
                <a:avLst/>
                <a:gdLst>
                  <a:gd name="T0" fmla="*/ 43 w 44"/>
                  <a:gd name="T1" fmla="*/ 2 h 3"/>
                  <a:gd name="T2" fmla="*/ 0 w 44"/>
                  <a:gd name="T3" fmla="*/ 2 h 3"/>
                  <a:gd name="T4" fmla="*/ 0 w 44"/>
                  <a:gd name="T5" fmla="*/ 0 h 3"/>
                  <a:gd name="T6" fmla="*/ 43 w 44"/>
                  <a:gd name="T7" fmla="*/ 0 h 3"/>
                  <a:gd name="T8" fmla="*/ 43 w 4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">
                    <a:moveTo>
                      <a:pt x="43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71" name="Freeform 143"/>
              <p:cNvSpPr>
                <a:spLocks/>
              </p:cNvSpPr>
              <p:nvPr/>
            </p:nvSpPr>
            <p:spPr bwMode="auto">
              <a:xfrm>
                <a:off x="3125" y="3155"/>
                <a:ext cx="17" cy="42"/>
              </a:xfrm>
              <a:custGeom>
                <a:avLst/>
                <a:gdLst>
                  <a:gd name="T0" fmla="*/ 2 w 17"/>
                  <a:gd name="T1" fmla="*/ 0 h 42"/>
                  <a:gd name="T2" fmla="*/ 16 w 17"/>
                  <a:gd name="T3" fmla="*/ 40 h 42"/>
                  <a:gd name="T4" fmla="*/ 15 w 17"/>
                  <a:gd name="T5" fmla="*/ 41 h 42"/>
                  <a:gd name="T6" fmla="*/ 14 w 17"/>
                  <a:gd name="T7" fmla="*/ 41 h 42"/>
                  <a:gd name="T8" fmla="*/ 0 w 17"/>
                  <a:gd name="T9" fmla="*/ 1 h 42"/>
                  <a:gd name="T10" fmla="*/ 0 w 17"/>
                  <a:gd name="T11" fmla="*/ 0 h 42"/>
                  <a:gd name="T12" fmla="*/ 1 w 17"/>
                  <a:gd name="T13" fmla="*/ 0 h 42"/>
                  <a:gd name="T14" fmla="*/ 2 w 17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2" y="0"/>
                    </a:moveTo>
                    <a:lnTo>
                      <a:pt x="16" y="40"/>
                    </a:lnTo>
                    <a:lnTo>
                      <a:pt x="15" y="41"/>
                    </a:lnTo>
                    <a:lnTo>
                      <a:pt x="14" y="4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72" name="Freeform 144"/>
              <p:cNvSpPr>
                <a:spLocks/>
              </p:cNvSpPr>
              <p:nvPr/>
            </p:nvSpPr>
            <p:spPr bwMode="auto">
              <a:xfrm>
                <a:off x="3019" y="3155"/>
                <a:ext cx="18" cy="42"/>
              </a:xfrm>
              <a:custGeom>
                <a:avLst/>
                <a:gdLst>
                  <a:gd name="T0" fmla="*/ 17 w 18"/>
                  <a:gd name="T1" fmla="*/ 1 h 42"/>
                  <a:gd name="T2" fmla="*/ 2 w 18"/>
                  <a:gd name="T3" fmla="*/ 41 h 42"/>
                  <a:gd name="T4" fmla="*/ 1 w 18"/>
                  <a:gd name="T5" fmla="*/ 41 h 42"/>
                  <a:gd name="T6" fmla="*/ 0 w 18"/>
                  <a:gd name="T7" fmla="*/ 40 h 42"/>
                  <a:gd name="T8" fmla="*/ 15 w 18"/>
                  <a:gd name="T9" fmla="*/ 0 h 42"/>
                  <a:gd name="T10" fmla="*/ 16 w 18"/>
                  <a:gd name="T11" fmla="*/ 0 h 42"/>
                  <a:gd name="T12" fmla="*/ 17 w 18"/>
                  <a:gd name="T13" fmla="*/ 0 h 42"/>
                  <a:gd name="T14" fmla="*/ 17 w 18"/>
                  <a:gd name="T1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2">
                    <a:moveTo>
                      <a:pt x="17" y="1"/>
                    </a:moveTo>
                    <a:lnTo>
                      <a:pt x="2" y="41"/>
                    </a:lnTo>
                    <a:lnTo>
                      <a:pt x="1" y="41"/>
                    </a:lnTo>
                    <a:lnTo>
                      <a:pt x="0" y="4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73" name="Oval 145"/>
              <p:cNvSpPr>
                <a:spLocks noChangeArrowheads="1"/>
              </p:cNvSpPr>
              <p:nvPr/>
            </p:nvSpPr>
            <p:spPr bwMode="auto">
              <a:xfrm>
                <a:off x="3389" y="3180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74" name="Oval 146"/>
              <p:cNvSpPr>
                <a:spLocks noChangeArrowheads="1"/>
              </p:cNvSpPr>
              <p:nvPr/>
            </p:nvSpPr>
            <p:spPr bwMode="auto">
              <a:xfrm>
                <a:off x="2754" y="3180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75" name="Oval 147"/>
              <p:cNvSpPr>
                <a:spLocks noChangeArrowheads="1"/>
              </p:cNvSpPr>
              <p:nvPr/>
            </p:nvSpPr>
            <p:spPr bwMode="auto">
              <a:xfrm>
                <a:off x="3133" y="3197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76" name="Oval 148"/>
              <p:cNvSpPr>
                <a:spLocks noChangeArrowheads="1"/>
              </p:cNvSpPr>
              <p:nvPr/>
            </p:nvSpPr>
            <p:spPr bwMode="auto">
              <a:xfrm>
                <a:off x="3000" y="3197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77" name="Freeform 149"/>
              <p:cNvSpPr>
                <a:spLocks/>
              </p:cNvSpPr>
              <p:nvPr/>
            </p:nvSpPr>
            <p:spPr bwMode="auto">
              <a:xfrm>
                <a:off x="3164" y="3214"/>
                <a:ext cx="42" cy="15"/>
              </a:xfrm>
              <a:custGeom>
                <a:avLst/>
                <a:gdLst>
                  <a:gd name="T0" fmla="*/ 1 w 42"/>
                  <a:gd name="T1" fmla="*/ 0 h 15"/>
                  <a:gd name="T2" fmla="*/ 41 w 42"/>
                  <a:gd name="T3" fmla="*/ 11 h 15"/>
                  <a:gd name="T4" fmla="*/ 41 w 42"/>
                  <a:gd name="T5" fmla="*/ 12 h 15"/>
                  <a:gd name="T6" fmla="*/ 40 w 42"/>
                  <a:gd name="T7" fmla="*/ 12 h 15"/>
                  <a:gd name="T8" fmla="*/ 40 w 42"/>
                  <a:gd name="T9" fmla="*/ 13 h 15"/>
                  <a:gd name="T10" fmla="*/ 40 w 42"/>
                  <a:gd name="T11" fmla="*/ 14 h 15"/>
                  <a:gd name="T12" fmla="*/ 0 w 42"/>
                  <a:gd name="T13" fmla="*/ 3 h 15"/>
                  <a:gd name="T14" fmla="*/ 0 w 42"/>
                  <a:gd name="T15" fmla="*/ 2 h 15"/>
                  <a:gd name="T16" fmla="*/ 0 w 42"/>
                  <a:gd name="T17" fmla="*/ 1 h 15"/>
                  <a:gd name="T18" fmla="*/ 1 w 42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1" y="0"/>
                    </a:moveTo>
                    <a:lnTo>
                      <a:pt x="41" y="11"/>
                    </a:lnTo>
                    <a:lnTo>
                      <a:pt x="41" y="12"/>
                    </a:lnTo>
                    <a:lnTo>
                      <a:pt x="40" y="12"/>
                    </a:lnTo>
                    <a:lnTo>
                      <a:pt x="40" y="13"/>
                    </a:lnTo>
                    <a:lnTo>
                      <a:pt x="40" y="1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78" name="Freeform 150"/>
              <p:cNvSpPr>
                <a:spLocks/>
              </p:cNvSpPr>
              <p:nvPr/>
            </p:nvSpPr>
            <p:spPr bwMode="auto">
              <a:xfrm>
                <a:off x="2955" y="3214"/>
                <a:ext cx="43" cy="15"/>
              </a:xfrm>
              <a:custGeom>
                <a:avLst/>
                <a:gdLst>
                  <a:gd name="T0" fmla="*/ 42 w 43"/>
                  <a:gd name="T1" fmla="*/ 3 h 15"/>
                  <a:gd name="T2" fmla="*/ 1 w 43"/>
                  <a:gd name="T3" fmla="*/ 14 h 15"/>
                  <a:gd name="T4" fmla="*/ 1 w 43"/>
                  <a:gd name="T5" fmla="*/ 13 h 15"/>
                  <a:gd name="T6" fmla="*/ 1 w 43"/>
                  <a:gd name="T7" fmla="*/ 12 h 15"/>
                  <a:gd name="T8" fmla="*/ 0 w 43"/>
                  <a:gd name="T9" fmla="*/ 12 h 15"/>
                  <a:gd name="T10" fmla="*/ 0 w 43"/>
                  <a:gd name="T11" fmla="*/ 11 h 15"/>
                  <a:gd name="T12" fmla="*/ 41 w 43"/>
                  <a:gd name="T13" fmla="*/ 0 h 15"/>
                  <a:gd name="T14" fmla="*/ 42 w 43"/>
                  <a:gd name="T15" fmla="*/ 1 h 15"/>
                  <a:gd name="T16" fmla="*/ 42 w 43"/>
                  <a:gd name="T17" fmla="*/ 2 h 15"/>
                  <a:gd name="T18" fmla="*/ 42 w 43"/>
                  <a:gd name="T1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5">
                    <a:moveTo>
                      <a:pt x="42" y="3"/>
                    </a:move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1" y="0"/>
                    </a:lnTo>
                    <a:lnTo>
                      <a:pt x="42" y="1"/>
                    </a:lnTo>
                    <a:lnTo>
                      <a:pt x="42" y="2"/>
                    </a:lnTo>
                    <a:lnTo>
                      <a:pt x="42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79" name="Oval 151"/>
              <p:cNvSpPr>
                <a:spLocks noChangeArrowheads="1"/>
              </p:cNvSpPr>
              <p:nvPr/>
            </p:nvSpPr>
            <p:spPr bwMode="auto">
              <a:xfrm>
                <a:off x="3207" y="3217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80" name="Oval 152"/>
              <p:cNvSpPr>
                <a:spLocks noChangeArrowheads="1"/>
              </p:cNvSpPr>
              <p:nvPr/>
            </p:nvSpPr>
            <p:spPr bwMode="auto">
              <a:xfrm>
                <a:off x="2924" y="3217"/>
                <a:ext cx="22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81" name="Freeform 153"/>
              <p:cNvSpPr>
                <a:spLocks/>
              </p:cNvSpPr>
              <p:nvPr/>
            </p:nvSpPr>
            <p:spPr bwMode="auto">
              <a:xfrm>
                <a:off x="3027" y="3220"/>
                <a:ext cx="40" cy="29"/>
              </a:xfrm>
              <a:custGeom>
                <a:avLst/>
                <a:gdLst>
                  <a:gd name="T0" fmla="*/ 2 w 40"/>
                  <a:gd name="T1" fmla="*/ 0 h 29"/>
                  <a:gd name="T2" fmla="*/ 39 w 40"/>
                  <a:gd name="T3" fmla="*/ 25 h 29"/>
                  <a:gd name="T4" fmla="*/ 39 w 40"/>
                  <a:gd name="T5" fmla="*/ 26 h 29"/>
                  <a:gd name="T6" fmla="*/ 39 w 40"/>
                  <a:gd name="T7" fmla="*/ 27 h 29"/>
                  <a:gd name="T8" fmla="*/ 38 w 40"/>
                  <a:gd name="T9" fmla="*/ 27 h 29"/>
                  <a:gd name="T10" fmla="*/ 38 w 40"/>
                  <a:gd name="T11" fmla="*/ 28 h 29"/>
                  <a:gd name="T12" fmla="*/ 0 w 40"/>
                  <a:gd name="T13" fmla="*/ 2 h 29"/>
                  <a:gd name="T14" fmla="*/ 0 w 40"/>
                  <a:gd name="T15" fmla="*/ 1 h 29"/>
                  <a:gd name="T16" fmla="*/ 1 w 40"/>
                  <a:gd name="T17" fmla="*/ 1 h 29"/>
                  <a:gd name="T18" fmla="*/ 1 w 40"/>
                  <a:gd name="T19" fmla="*/ 0 h 29"/>
                  <a:gd name="T20" fmla="*/ 2 w 4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2" y="0"/>
                    </a:moveTo>
                    <a:lnTo>
                      <a:pt x="39" y="25"/>
                    </a:lnTo>
                    <a:lnTo>
                      <a:pt x="39" y="26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82" name="Freeform 154"/>
              <p:cNvSpPr>
                <a:spLocks/>
              </p:cNvSpPr>
              <p:nvPr/>
            </p:nvSpPr>
            <p:spPr bwMode="auto">
              <a:xfrm>
                <a:off x="3094" y="3220"/>
                <a:ext cx="40" cy="29"/>
              </a:xfrm>
              <a:custGeom>
                <a:avLst/>
                <a:gdLst>
                  <a:gd name="T0" fmla="*/ 39 w 40"/>
                  <a:gd name="T1" fmla="*/ 2 h 29"/>
                  <a:gd name="T2" fmla="*/ 1 w 40"/>
                  <a:gd name="T3" fmla="*/ 28 h 29"/>
                  <a:gd name="T4" fmla="*/ 1 w 40"/>
                  <a:gd name="T5" fmla="*/ 27 h 29"/>
                  <a:gd name="T6" fmla="*/ 0 w 40"/>
                  <a:gd name="T7" fmla="*/ 27 h 29"/>
                  <a:gd name="T8" fmla="*/ 0 w 40"/>
                  <a:gd name="T9" fmla="*/ 26 h 29"/>
                  <a:gd name="T10" fmla="*/ 0 w 40"/>
                  <a:gd name="T11" fmla="*/ 25 h 29"/>
                  <a:gd name="T12" fmla="*/ 37 w 40"/>
                  <a:gd name="T13" fmla="*/ 0 h 29"/>
                  <a:gd name="T14" fmla="*/ 38 w 40"/>
                  <a:gd name="T15" fmla="*/ 0 h 29"/>
                  <a:gd name="T16" fmla="*/ 38 w 40"/>
                  <a:gd name="T17" fmla="*/ 1 h 29"/>
                  <a:gd name="T18" fmla="*/ 39 w 40"/>
                  <a:gd name="T19" fmla="*/ 1 h 29"/>
                  <a:gd name="T20" fmla="*/ 39 w 40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39" y="2"/>
                    </a:moveTo>
                    <a:lnTo>
                      <a:pt x="1" y="28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83" name="Oval 155"/>
              <p:cNvSpPr>
                <a:spLocks noChangeArrowheads="1"/>
              </p:cNvSpPr>
              <p:nvPr/>
            </p:nvSpPr>
            <p:spPr bwMode="auto">
              <a:xfrm>
                <a:off x="3065" y="3242"/>
                <a:ext cx="23" cy="21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84" name="Freeform 156"/>
              <p:cNvSpPr>
                <a:spLocks/>
              </p:cNvSpPr>
              <p:nvPr/>
            </p:nvSpPr>
            <p:spPr bwMode="auto">
              <a:xfrm>
                <a:off x="3226" y="3245"/>
                <a:ext cx="17" cy="38"/>
              </a:xfrm>
              <a:custGeom>
                <a:avLst/>
                <a:gdLst>
                  <a:gd name="T0" fmla="*/ 2 w 17"/>
                  <a:gd name="T1" fmla="*/ 1 h 38"/>
                  <a:gd name="T2" fmla="*/ 16 w 17"/>
                  <a:gd name="T3" fmla="*/ 36 h 38"/>
                  <a:gd name="T4" fmla="*/ 16 w 17"/>
                  <a:gd name="T5" fmla="*/ 37 h 38"/>
                  <a:gd name="T6" fmla="*/ 15 w 17"/>
                  <a:gd name="T7" fmla="*/ 37 h 38"/>
                  <a:gd name="T8" fmla="*/ 14 w 17"/>
                  <a:gd name="T9" fmla="*/ 37 h 38"/>
                  <a:gd name="T10" fmla="*/ 0 w 17"/>
                  <a:gd name="T11" fmla="*/ 1 h 38"/>
                  <a:gd name="T12" fmla="*/ 1 w 17"/>
                  <a:gd name="T13" fmla="*/ 1 h 38"/>
                  <a:gd name="T14" fmla="*/ 1 w 17"/>
                  <a:gd name="T15" fmla="*/ 0 h 38"/>
                  <a:gd name="T16" fmla="*/ 2 w 17"/>
                  <a:gd name="T17" fmla="*/ 0 h 38"/>
                  <a:gd name="T18" fmla="*/ 2 w 17"/>
                  <a:gd name="T19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8">
                    <a:moveTo>
                      <a:pt x="2" y="1"/>
                    </a:moveTo>
                    <a:lnTo>
                      <a:pt x="16" y="36"/>
                    </a:lnTo>
                    <a:lnTo>
                      <a:pt x="16" y="37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85" name="Freeform 157"/>
              <p:cNvSpPr>
                <a:spLocks/>
              </p:cNvSpPr>
              <p:nvPr/>
            </p:nvSpPr>
            <p:spPr bwMode="auto">
              <a:xfrm>
                <a:off x="2919" y="3245"/>
                <a:ext cx="16" cy="38"/>
              </a:xfrm>
              <a:custGeom>
                <a:avLst/>
                <a:gdLst>
                  <a:gd name="T0" fmla="*/ 15 w 16"/>
                  <a:gd name="T1" fmla="*/ 1 h 38"/>
                  <a:gd name="T2" fmla="*/ 2 w 16"/>
                  <a:gd name="T3" fmla="*/ 37 h 38"/>
                  <a:gd name="T4" fmla="*/ 1 w 16"/>
                  <a:gd name="T5" fmla="*/ 37 h 38"/>
                  <a:gd name="T6" fmla="*/ 0 w 16"/>
                  <a:gd name="T7" fmla="*/ 37 h 38"/>
                  <a:gd name="T8" fmla="*/ 0 w 16"/>
                  <a:gd name="T9" fmla="*/ 36 h 38"/>
                  <a:gd name="T10" fmla="*/ 13 w 16"/>
                  <a:gd name="T11" fmla="*/ 1 h 38"/>
                  <a:gd name="T12" fmla="*/ 13 w 16"/>
                  <a:gd name="T13" fmla="*/ 0 h 38"/>
                  <a:gd name="T14" fmla="*/ 14 w 16"/>
                  <a:gd name="T15" fmla="*/ 0 h 38"/>
                  <a:gd name="T16" fmla="*/ 14 w 16"/>
                  <a:gd name="T17" fmla="*/ 1 h 38"/>
                  <a:gd name="T18" fmla="*/ 15 w 16"/>
                  <a:gd name="T19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8">
                    <a:moveTo>
                      <a:pt x="15" y="1"/>
                    </a:moveTo>
                    <a:lnTo>
                      <a:pt x="2" y="37"/>
                    </a:lnTo>
                    <a:lnTo>
                      <a:pt x="1" y="37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86" name="Oval 158"/>
              <p:cNvSpPr>
                <a:spLocks noChangeArrowheads="1"/>
              </p:cNvSpPr>
              <p:nvPr/>
            </p:nvSpPr>
            <p:spPr bwMode="auto">
              <a:xfrm>
                <a:off x="3547" y="3261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87" name="Oval 159"/>
              <p:cNvSpPr>
                <a:spLocks noChangeArrowheads="1"/>
              </p:cNvSpPr>
              <p:nvPr/>
            </p:nvSpPr>
            <p:spPr bwMode="auto">
              <a:xfrm>
                <a:off x="2598" y="3261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88" name="Oval 160"/>
              <p:cNvSpPr>
                <a:spLocks noChangeArrowheads="1"/>
              </p:cNvSpPr>
              <p:nvPr/>
            </p:nvSpPr>
            <p:spPr bwMode="auto">
              <a:xfrm>
                <a:off x="3383" y="3263"/>
                <a:ext cx="22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89" name="Oval 161"/>
              <p:cNvSpPr>
                <a:spLocks noChangeArrowheads="1"/>
              </p:cNvSpPr>
              <p:nvPr/>
            </p:nvSpPr>
            <p:spPr bwMode="auto">
              <a:xfrm>
                <a:off x="2749" y="3263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90" name="Freeform 162"/>
              <p:cNvSpPr>
                <a:spLocks/>
              </p:cNvSpPr>
              <p:nvPr/>
            </p:nvSpPr>
            <p:spPr bwMode="auto">
              <a:xfrm>
                <a:off x="3343" y="3284"/>
                <a:ext cx="41" cy="26"/>
              </a:xfrm>
              <a:custGeom>
                <a:avLst/>
                <a:gdLst>
                  <a:gd name="T0" fmla="*/ 40 w 41"/>
                  <a:gd name="T1" fmla="*/ 3 h 26"/>
                  <a:gd name="T2" fmla="*/ 1 w 41"/>
                  <a:gd name="T3" fmla="*/ 25 h 26"/>
                  <a:gd name="T4" fmla="*/ 0 w 41"/>
                  <a:gd name="T5" fmla="*/ 25 h 26"/>
                  <a:gd name="T6" fmla="*/ 0 w 41"/>
                  <a:gd name="T7" fmla="*/ 24 h 26"/>
                  <a:gd name="T8" fmla="*/ 0 w 41"/>
                  <a:gd name="T9" fmla="*/ 23 h 26"/>
                  <a:gd name="T10" fmla="*/ 39 w 41"/>
                  <a:gd name="T11" fmla="*/ 0 h 26"/>
                  <a:gd name="T12" fmla="*/ 39 w 41"/>
                  <a:gd name="T13" fmla="*/ 1 h 26"/>
                  <a:gd name="T14" fmla="*/ 40 w 41"/>
                  <a:gd name="T15" fmla="*/ 1 h 26"/>
                  <a:gd name="T16" fmla="*/ 40 w 41"/>
                  <a:gd name="T17" fmla="*/ 2 h 26"/>
                  <a:gd name="T18" fmla="*/ 40 w 41"/>
                  <a:gd name="T1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26">
                    <a:moveTo>
                      <a:pt x="40" y="3"/>
                    </a:moveTo>
                    <a:lnTo>
                      <a:pt x="1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9" y="0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0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91" name="Freeform 163"/>
              <p:cNvSpPr>
                <a:spLocks/>
              </p:cNvSpPr>
              <p:nvPr/>
            </p:nvSpPr>
            <p:spPr bwMode="auto">
              <a:xfrm>
                <a:off x="3412" y="3284"/>
                <a:ext cx="42" cy="26"/>
              </a:xfrm>
              <a:custGeom>
                <a:avLst/>
                <a:gdLst>
                  <a:gd name="T0" fmla="*/ 2 w 42"/>
                  <a:gd name="T1" fmla="*/ 0 h 26"/>
                  <a:gd name="T2" fmla="*/ 41 w 42"/>
                  <a:gd name="T3" fmla="*/ 23 h 26"/>
                  <a:gd name="T4" fmla="*/ 41 w 42"/>
                  <a:gd name="T5" fmla="*/ 24 h 26"/>
                  <a:gd name="T6" fmla="*/ 40 w 42"/>
                  <a:gd name="T7" fmla="*/ 24 h 26"/>
                  <a:gd name="T8" fmla="*/ 40 w 42"/>
                  <a:gd name="T9" fmla="*/ 25 h 26"/>
                  <a:gd name="T10" fmla="*/ 1 w 42"/>
                  <a:gd name="T11" fmla="*/ 3 h 26"/>
                  <a:gd name="T12" fmla="*/ 0 w 42"/>
                  <a:gd name="T13" fmla="*/ 3 h 26"/>
                  <a:gd name="T14" fmla="*/ 1 w 42"/>
                  <a:gd name="T15" fmla="*/ 2 h 26"/>
                  <a:gd name="T16" fmla="*/ 1 w 42"/>
                  <a:gd name="T17" fmla="*/ 1 h 26"/>
                  <a:gd name="T18" fmla="*/ 1 w 42"/>
                  <a:gd name="T19" fmla="*/ 0 h 26"/>
                  <a:gd name="T20" fmla="*/ 2 w 42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6">
                    <a:moveTo>
                      <a:pt x="2" y="0"/>
                    </a:moveTo>
                    <a:lnTo>
                      <a:pt x="41" y="23"/>
                    </a:lnTo>
                    <a:lnTo>
                      <a:pt x="41" y="24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92" name="Oval 164"/>
              <p:cNvSpPr>
                <a:spLocks noChangeArrowheads="1"/>
              </p:cNvSpPr>
              <p:nvPr/>
            </p:nvSpPr>
            <p:spPr bwMode="auto">
              <a:xfrm>
                <a:off x="3232" y="3282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93" name="Oval 165"/>
              <p:cNvSpPr>
                <a:spLocks noChangeArrowheads="1"/>
              </p:cNvSpPr>
              <p:nvPr/>
            </p:nvSpPr>
            <p:spPr bwMode="auto">
              <a:xfrm>
                <a:off x="2900" y="3282"/>
                <a:ext cx="20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94" name="Freeform 166"/>
              <p:cNvSpPr>
                <a:spLocks/>
              </p:cNvSpPr>
              <p:nvPr/>
            </p:nvSpPr>
            <p:spPr bwMode="auto">
              <a:xfrm>
                <a:off x="2778" y="3284"/>
                <a:ext cx="40" cy="26"/>
              </a:xfrm>
              <a:custGeom>
                <a:avLst/>
                <a:gdLst>
                  <a:gd name="T0" fmla="*/ 1 w 40"/>
                  <a:gd name="T1" fmla="*/ 0 h 26"/>
                  <a:gd name="T2" fmla="*/ 39 w 40"/>
                  <a:gd name="T3" fmla="*/ 23 h 26"/>
                  <a:gd name="T4" fmla="*/ 39 w 40"/>
                  <a:gd name="T5" fmla="*/ 24 h 26"/>
                  <a:gd name="T6" fmla="*/ 39 w 40"/>
                  <a:gd name="T7" fmla="*/ 25 h 26"/>
                  <a:gd name="T8" fmla="*/ 38 w 40"/>
                  <a:gd name="T9" fmla="*/ 25 h 26"/>
                  <a:gd name="T10" fmla="*/ 0 w 40"/>
                  <a:gd name="T11" fmla="*/ 3 h 26"/>
                  <a:gd name="T12" fmla="*/ 0 w 40"/>
                  <a:gd name="T13" fmla="*/ 2 h 26"/>
                  <a:gd name="T14" fmla="*/ 0 w 40"/>
                  <a:gd name="T15" fmla="*/ 1 h 26"/>
                  <a:gd name="T16" fmla="*/ 1 w 40"/>
                  <a:gd name="T17" fmla="*/ 1 h 26"/>
                  <a:gd name="T18" fmla="*/ 1 w 40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1" y="0"/>
                    </a:moveTo>
                    <a:lnTo>
                      <a:pt x="39" y="23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8" y="2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95" name="Freeform 167"/>
              <p:cNvSpPr>
                <a:spLocks/>
              </p:cNvSpPr>
              <p:nvPr/>
            </p:nvSpPr>
            <p:spPr bwMode="auto">
              <a:xfrm>
                <a:off x="2708" y="3284"/>
                <a:ext cx="40" cy="26"/>
              </a:xfrm>
              <a:custGeom>
                <a:avLst/>
                <a:gdLst>
                  <a:gd name="T0" fmla="*/ 39 w 40"/>
                  <a:gd name="T1" fmla="*/ 3 h 26"/>
                  <a:gd name="T2" fmla="*/ 1 w 40"/>
                  <a:gd name="T3" fmla="*/ 25 h 26"/>
                  <a:gd name="T4" fmla="*/ 1 w 40"/>
                  <a:gd name="T5" fmla="*/ 24 h 26"/>
                  <a:gd name="T6" fmla="*/ 0 w 40"/>
                  <a:gd name="T7" fmla="*/ 24 h 26"/>
                  <a:gd name="T8" fmla="*/ 0 w 40"/>
                  <a:gd name="T9" fmla="*/ 23 h 26"/>
                  <a:gd name="T10" fmla="*/ 38 w 40"/>
                  <a:gd name="T11" fmla="*/ 0 h 26"/>
                  <a:gd name="T12" fmla="*/ 39 w 40"/>
                  <a:gd name="T13" fmla="*/ 0 h 26"/>
                  <a:gd name="T14" fmla="*/ 39 w 40"/>
                  <a:gd name="T15" fmla="*/ 1 h 26"/>
                  <a:gd name="T16" fmla="*/ 39 w 40"/>
                  <a:gd name="T17" fmla="*/ 2 h 26"/>
                  <a:gd name="T18" fmla="*/ 39 w 40"/>
                  <a:gd name="T1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39" y="3"/>
                    </a:moveTo>
                    <a:lnTo>
                      <a:pt x="1" y="25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96" name="Freeform 168"/>
              <p:cNvSpPr>
                <a:spLocks/>
              </p:cNvSpPr>
              <p:nvPr/>
            </p:nvSpPr>
            <p:spPr bwMode="auto">
              <a:xfrm>
                <a:off x="3263" y="3299"/>
                <a:ext cx="49" cy="15"/>
              </a:xfrm>
              <a:custGeom>
                <a:avLst/>
                <a:gdLst>
                  <a:gd name="T0" fmla="*/ 2 w 49"/>
                  <a:gd name="T1" fmla="*/ 0 h 15"/>
                  <a:gd name="T2" fmla="*/ 48 w 49"/>
                  <a:gd name="T3" fmla="*/ 12 h 15"/>
                  <a:gd name="T4" fmla="*/ 48 w 49"/>
                  <a:gd name="T5" fmla="*/ 13 h 15"/>
                  <a:gd name="T6" fmla="*/ 48 w 49"/>
                  <a:gd name="T7" fmla="*/ 14 h 15"/>
                  <a:gd name="T8" fmla="*/ 1 w 49"/>
                  <a:gd name="T9" fmla="*/ 3 h 15"/>
                  <a:gd name="T10" fmla="*/ 0 w 49"/>
                  <a:gd name="T11" fmla="*/ 3 h 15"/>
                  <a:gd name="T12" fmla="*/ 1 w 49"/>
                  <a:gd name="T13" fmla="*/ 2 h 15"/>
                  <a:gd name="T14" fmla="*/ 1 w 49"/>
                  <a:gd name="T15" fmla="*/ 1 h 15"/>
                  <a:gd name="T16" fmla="*/ 1 w 49"/>
                  <a:gd name="T17" fmla="*/ 0 h 15"/>
                  <a:gd name="T18" fmla="*/ 2 w 49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15">
                    <a:moveTo>
                      <a:pt x="2" y="0"/>
                    </a:moveTo>
                    <a:lnTo>
                      <a:pt x="48" y="12"/>
                    </a:lnTo>
                    <a:lnTo>
                      <a:pt x="48" y="13"/>
                    </a:lnTo>
                    <a:lnTo>
                      <a:pt x="48" y="1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97" name="Freeform 169"/>
              <p:cNvSpPr>
                <a:spLocks/>
              </p:cNvSpPr>
              <p:nvPr/>
            </p:nvSpPr>
            <p:spPr bwMode="auto">
              <a:xfrm>
                <a:off x="2850" y="3299"/>
                <a:ext cx="48" cy="15"/>
              </a:xfrm>
              <a:custGeom>
                <a:avLst/>
                <a:gdLst>
                  <a:gd name="T0" fmla="*/ 47 w 48"/>
                  <a:gd name="T1" fmla="*/ 3 h 15"/>
                  <a:gd name="T2" fmla="*/ 0 w 48"/>
                  <a:gd name="T3" fmla="*/ 14 h 15"/>
                  <a:gd name="T4" fmla="*/ 0 w 48"/>
                  <a:gd name="T5" fmla="*/ 13 h 15"/>
                  <a:gd name="T6" fmla="*/ 0 w 48"/>
                  <a:gd name="T7" fmla="*/ 12 h 15"/>
                  <a:gd name="T8" fmla="*/ 46 w 48"/>
                  <a:gd name="T9" fmla="*/ 0 h 15"/>
                  <a:gd name="T10" fmla="*/ 47 w 48"/>
                  <a:gd name="T11" fmla="*/ 0 h 15"/>
                  <a:gd name="T12" fmla="*/ 47 w 48"/>
                  <a:gd name="T13" fmla="*/ 1 h 15"/>
                  <a:gd name="T14" fmla="*/ 47 w 48"/>
                  <a:gd name="T15" fmla="*/ 2 h 15"/>
                  <a:gd name="T16" fmla="*/ 47 w 48"/>
                  <a:gd name="T17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5">
                    <a:moveTo>
                      <a:pt x="47" y="3"/>
                    </a:move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1"/>
                    </a:lnTo>
                    <a:lnTo>
                      <a:pt x="47" y="2"/>
                    </a:lnTo>
                    <a:lnTo>
                      <a:pt x="47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98" name="Oval 170"/>
              <p:cNvSpPr>
                <a:spLocks noChangeArrowheads="1"/>
              </p:cNvSpPr>
              <p:nvPr/>
            </p:nvSpPr>
            <p:spPr bwMode="auto">
              <a:xfrm>
                <a:off x="3453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99" name="Oval 171"/>
              <p:cNvSpPr>
                <a:spLocks noChangeArrowheads="1"/>
              </p:cNvSpPr>
              <p:nvPr/>
            </p:nvSpPr>
            <p:spPr bwMode="auto">
              <a:xfrm>
                <a:off x="3314" y="3303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00" name="Oval 172"/>
              <p:cNvSpPr>
                <a:spLocks noChangeArrowheads="1"/>
              </p:cNvSpPr>
              <p:nvPr/>
            </p:nvSpPr>
            <p:spPr bwMode="auto">
              <a:xfrm>
                <a:off x="2819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01" name="Oval 173"/>
              <p:cNvSpPr>
                <a:spLocks noChangeArrowheads="1"/>
              </p:cNvSpPr>
              <p:nvPr/>
            </p:nvSpPr>
            <p:spPr bwMode="auto">
              <a:xfrm>
                <a:off x="2680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02" name="Freeform 174"/>
              <p:cNvSpPr>
                <a:spLocks/>
              </p:cNvSpPr>
              <p:nvPr/>
            </p:nvSpPr>
            <p:spPr bwMode="auto">
              <a:xfrm>
                <a:off x="3201" y="3308"/>
                <a:ext cx="35" cy="37"/>
              </a:xfrm>
              <a:custGeom>
                <a:avLst/>
                <a:gdLst>
                  <a:gd name="T0" fmla="*/ 34 w 35"/>
                  <a:gd name="T1" fmla="*/ 2 h 37"/>
                  <a:gd name="T2" fmla="*/ 2 w 35"/>
                  <a:gd name="T3" fmla="*/ 36 h 37"/>
                  <a:gd name="T4" fmla="*/ 1 w 35"/>
                  <a:gd name="T5" fmla="*/ 36 h 37"/>
                  <a:gd name="T6" fmla="*/ 1 w 35"/>
                  <a:gd name="T7" fmla="*/ 35 h 37"/>
                  <a:gd name="T8" fmla="*/ 0 w 35"/>
                  <a:gd name="T9" fmla="*/ 35 h 37"/>
                  <a:gd name="T10" fmla="*/ 0 w 35"/>
                  <a:gd name="T11" fmla="*/ 34 h 37"/>
                  <a:gd name="T12" fmla="*/ 33 w 35"/>
                  <a:gd name="T13" fmla="*/ 0 h 37"/>
                  <a:gd name="T14" fmla="*/ 34 w 35"/>
                  <a:gd name="T15" fmla="*/ 0 h 37"/>
                  <a:gd name="T16" fmla="*/ 34 w 35"/>
                  <a:gd name="T17" fmla="*/ 1 h 37"/>
                  <a:gd name="T18" fmla="*/ 34 w 35"/>
                  <a:gd name="T1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34" y="2"/>
                    </a:moveTo>
                    <a:lnTo>
                      <a:pt x="2" y="36"/>
                    </a:lnTo>
                    <a:lnTo>
                      <a:pt x="1" y="36"/>
                    </a:lnTo>
                    <a:lnTo>
                      <a:pt x="1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1"/>
                    </a:lnTo>
                    <a:lnTo>
                      <a:pt x="34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03" name="Freeform 175"/>
              <p:cNvSpPr>
                <a:spLocks/>
              </p:cNvSpPr>
              <p:nvPr/>
            </p:nvSpPr>
            <p:spPr bwMode="auto">
              <a:xfrm>
                <a:off x="2925" y="3308"/>
                <a:ext cx="35" cy="37"/>
              </a:xfrm>
              <a:custGeom>
                <a:avLst/>
                <a:gdLst>
                  <a:gd name="T0" fmla="*/ 1 w 35"/>
                  <a:gd name="T1" fmla="*/ 0 h 37"/>
                  <a:gd name="T2" fmla="*/ 34 w 35"/>
                  <a:gd name="T3" fmla="*/ 34 h 37"/>
                  <a:gd name="T4" fmla="*/ 34 w 35"/>
                  <a:gd name="T5" fmla="*/ 35 h 37"/>
                  <a:gd name="T6" fmla="*/ 33 w 35"/>
                  <a:gd name="T7" fmla="*/ 35 h 37"/>
                  <a:gd name="T8" fmla="*/ 33 w 35"/>
                  <a:gd name="T9" fmla="*/ 36 h 37"/>
                  <a:gd name="T10" fmla="*/ 32 w 35"/>
                  <a:gd name="T11" fmla="*/ 36 h 37"/>
                  <a:gd name="T12" fmla="*/ 0 w 35"/>
                  <a:gd name="T13" fmla="*/ 2 h 37"/>
                  <a:gd name="T14" fmla="*/ 0 w 35"/>
                  <a:gd name="T15" fmla="*/ 1 h 37"/>
                  <a:gd name="T16" fmla="*/ 0 w 35"/>
                  <a:gd name="T17" fmla="*/ 0 h 37"/>
                  <a:gd name="T18" fmla="*/ 1 w 35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1" y="0"/>
                    </a:moveTo>
                    <a:lnTo>
                      <a:pt x="34" y="34"/>
                    </a:lnTo>
                    <a:lnTo>
                      <a:pt x="34" y="35"/>
                    </a:lnTo>
                    <a:lnTo>
                      <a:pt x="33" y="35"/>
                    </a:lnTo>
                    <a:lnTo>
                      <a:pt x="33" y="36"/>
                    </a:lnTo>
                    <a:lnTo>
                      <a:pt x="32" y="36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04" name="Freeform 176"/>
              <p:cNvSpPr>
                <a:spLocks/>
              </p:cNvSpPr>
              <p:nvPr/>
            </p:nvSpPr>
            <p:spPr bwMode="auto">
              <a:xfrm>
                <a:off x="3465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05" name="Freeform 177"/>
              <p:cNvSpPr>
                <a:spLocks/>
              </p:cNvSpPr>
              <p:nvPr/>
            </p:nvSpPr>
            <p:spPr bwMode="auto">
              <a:xfrm>
                <a:off x="3327" y="3333"/>
                <a:ext cx="3" cy="46"/>
              </a:xfrm>
              <a:custGeom>
                <a:avLst/>
                <a:gdLst>
                  <a:gd name="T0" fmla="*/ 2 w 3"/>
                  <a:gd name="T1" fmla="*/ 0 h 46"/>
                  <a:gd name="T2" fmla="*/ 2 w 3"/>
                  <a:gd name="T3" fmla="*/ 45 h 46"/>
                  <a:gd name="T4" fmla="*/ 1 w 3"/>
                  <a:gd name="T5" fmla="*/ 45 h 46"/>
                  <a:gd name="T6" fmla="*/ 0 w 3"/>
                  <a:gd name="T7" fmla="*/ 45 h 46"/>
                  <a:gd name="T8" fmla="*/ 0 w 3"/>
                  <a:gd name="T9" fmla="*/ 0 h 46"/>
                  <a:gd name="T10" fmla="*/ 1 w 3"/>
                  <a:gd name="T11" fmla="*/ 0 h 46"/>
                  <a:gd name="T12" fmla="*/ 2 w 3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6">
                    <a:moveTo>
                      <a:pt x="2" y="0"/>
                    </a:move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06" name="Oval 178"/>
              <p:cNvSpPr>
                <a:spLocks noChangeArrowheads="1"/>
              </p:cNvSpPr>
              <p:nvPr/>
            </p:nvSpPr>
            <p:spPr bwMode="auto">
              <a:xfrm>
                <a:off x="3176" y="3340"/>
                <a:ext cx="21" cy="2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07" name="Oval 179"/>
              <p:cNvSpPr>
                <a:spLocks noChangeArrowheads="1"/>
              </p:cNvSpPr>
              <p:nvPr/>
            </p:nvSpPr>
            <p:spPr bwMode="auto">
              <a:xfrm>
                <a:off x="3072" y="3347"/>
                <a:ext cx="9" cy="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08" name="Oval 180"/>
              <p:cNvSpPr>
                <a:spLocks noChangeArrowheads="1"/>
              </p:cNvSpPr>
              <p:nvPr/>
            </p:nvSpPr>
            <p:spPr bwMode="auto">
              <a:xfrm>
                <a:off x="2956" y="3340"/>
                <a:ext cx="21" cy="2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09" name="Freeform 181"/>
              <p:cNvSpPr>
                <a:spLocks/>
              </p:cNvSpPr>
              <p:nvPr/>
            </p:nvSpPr>
            <p:spPr bwMode="auto">
              <a:xfrm>
                <a:off x="2831" y="3333"/>
                <a:ext cx="3" cy="46"/>
              </a:xfrm>
              <a:custGeom>
                <a:avLst/>
                <a:gdLst>
                  <a:gd name="T0" fmla="*/ 2 w 3"/>
                  <a:gd name="T1" fmla="*/ 0 h 46"/>
                  <a:gd name="T2" fmla="*/ 2 w 3"/>
                  <a:gd name="T3" fmla="*/ 45 h 46"/>
                  <a:gd name="T4" fmla="*/ 1 w 3"/>
                  <a:gd name="T5" fmla="*/ 45 h 46"/>
                  <a:gd name="T6" fmla="*/ 0 w 3"/>
                  <a:gd name="T7" fmla="*/ 45 h 46"/>
                  <a:gd name="T8" fmla="*/ 0 w 3"/>
                  <a:gd name="T9" fmla="*/ 0 h 46"/>
                  <a:gd name="T10" fmla="*/ 1 w 3"/>
                  <a:gd name="T11" fmla="*/ 0 h 46"/>
                  <a:gd name="T12" fmla="*/ 2 w 3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6">
                    <a:moveTo>
                      <a:pt x="2" y="0"/>
                    </a:move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10" name="Freeform 182"/>
              <p:cNvSpPr>
                <a:spLocks/>
              </p:cNvSpPr>
              <p:nvPr/>
            </p:nvSpPr>
            <p:spPr bwMode="auto">
              <a:xfrm>
                <a:off x="2692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11" name="Freeform 183"/>
              <p:cNvSpPr>
                <a:spLocks/>
              </p:cNvSpPr>
              <p:nvPr/>
            </p:nvSpPr>
            <p:spPr bwMode="auto">
              <a:xfrm>
                <a:off x="3201" y="3367"/>
                <a:ext cx="35" cy="37"/>
              </a:xfrm>
              <a:custGeom>
                <a:avLst/>
                <a:gdLst>
                  <a:gd name="T0" fmla="*/ 2 w 35"/>
                  <a:gd name="T1" fmla="*/ 0 h 37"/>
                  <a:gd name="T2" fmla="*/ 34 w 35"/>
                  <a:gd name="T3" fmla="*/ 34 h 37"/>
                  <a:gd name="T4" fmla="*/ 34 w 35"/>
                  <a:gd name="T5" fmla="*/ 35 h 37"/>
                  <a:gd name="T6" fmla="*/ 34 w 35"/>
                  <a:gd name="T7" fmla="*/ 36 h 37"/>
                  <a:gd name="T8" fmla="*/ 33 w 35"/>
                  <a:gd name="T9" fmla="*/ 36 h 37"/>
                  <a:gd name="T10" fmla="*/ 0 w 35"/>
                  <a:gd name="T11" fmla="*/ 2 h 37"/>
                  <a:gd name="T12" fmla="*/ 0 w 35"/>
                  <a:gd name="T13" fmla="*/ 1 h 37"/>
                  <a:gd name="T14" fmla="*/ 1 w 35"/>
                  <a:gd name="T15" fmla="*/ 1 h 37"/>
                  <a:gd name="T16" fmla="*/ 1 w 35"/>
                  <a:gd name="T17" fmla="*/ 0 h 37"/>
                  <a:gd name="T18" fmla="*/ 2 w 35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2" y="0"/>
                    </a:moveTo>
                    <a:lnTo>
                      <a:pt x="34" y="34"/>
                    </a:lnTo>
                    <a:lnTo>
                      <a:pt x="34" y="35"/>
                    </a:lnTo>
                    <a:lnTo>
                      <a:pt x="34" y="36"/>
                    </a:lnTo>
                    <a:lnTo>
                      <a:pt x="33" y="36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12" name="Freeform 184"/>
              <p:cNvSpPr>
                <a:spLocks/>
              </p:cNvSpPr>
              <p:nvPr/>
            </p:nvSpPr>
            <p:spPr bwMode="auto">
              <a:xfrm>
                <a:off x="2925" y="3367"/>
                <a:ext cx="35" cy="37"/>
              </a:xfrm>
              <a:custGeom>
                <a:avLst/>
                <a:gdLst>
                  <a:gd name="T0" fmla="*/ 34 w 35"/>
                  <a:gd name="T1" fmla="*/ 2 h 37"/>
                  <a:gd name="T2" fmla="*/ 1 w 35"/>
                  <a:gd name="T3" fmla="*/ 36 h 37"/>
                  <a:gd name="T4" fmla="*/ 0 w 35"/>
                  <a:gd name="T5" fmla="*/ 36 h 37"/>
                  <a:gd name="T6" fmla="*/ 0 w 35"/>
                  <a:gd name="T7" fmla="*/ 35 h 37"/>
                  <a:gd name="T8" fmla="*/ 0 w 35"/>
                  <a:gd name="T9" fmla="*/ 34 h 37"/>
                  <a:gd name="T10" fmla="*/ 32 w 35"/>
                  <a:gd name="T11" fmla="*/ 0 h 37"/>
                  <a:gd name="T12" fmla="*/ 33 w 35"/>
                  <a:gd name="T13" fmla="*/ 0 h 37"/>
                  <a:gd name="T14" fmla="*/ 33 w 35"/>
                  <a:gd name="T15" fmla="*/ 1 h 37"/>
                  <a:gd name="T16" fmla="*/ 34 w 35"/>
                  <a:gd name="T17" fmla="*/ 1 h 37"/>
                  <a:gd name="T18" fmla="*/ 34 w 35"/>
                  <a:gd name="T1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34" y="2"/>
                    </a:moveTo>
                    <a:lnTo>
                      <a:pt x="1" y="36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13" name="Oval 185"/>
              <p:cNvSpPr>
                <a:spLocks noChangeArrowheads="1"/>
              </p:cNvSpPr>
              <p:nvPr/>
            </p:nvSpPr>
            <p:spPr bwMode="auto">
              <a:xfrm>
                <a:off x="3453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14" name="Oval 186"/>
              <p:cNvSpPr>
                <a:spLocks noChangeArrowheads="1"/>
              </p:cNvSpPr>
              <p:nvPr/>
            </p:nvSpPr>
            <p:spPr bwMode="auto">
              <a:xfrm>
                <a:off x="3314" y="3380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15" name="Oval 187"/>
              <p:cNvSpPr>
                <a:spLocks noChangeArrowheads="1"/>
              </p:cNvSpPr>
              <p:nvPr/>
            </p:nvSpPr>
            <p:spPr bwMode="auto">
              <a:xfrm>
                <a:off x="2819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16" name="Oval 188"/>
              <p:cNvSpPr>
                <a:spLocks noChangeArrowheads="1"/>
              </p:cNvSpPr>
              <p:nvPr/>
            </p:nvSpPr>
            <p:spPr bwMode="auto">
              <a:xfrm>
                <a:off x="2680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17" name="Freeform 189"/>
              <p:cNvSpPr>
                <a:spLocks/>
              </p:cNvSpPr>
              <p:nvPr/>
            </p:nvSpPr>
            <p:spPr bwMode="auto">
              <a:xfrm>
                <a:off x="3264" y="3397"/>
                <a:ext cx="48" cy="15"/>
              </a:xfrm>
              <a:custGeom>
                <a:avLst/>
                <a:gdLst>
                  <a:gd name="T0" fmla="*/ 47 w 48"/>
                  <a:gd name="T1" fmla="*/ 2 h 15"/>
                  <a:gd name="T2" fmla="*/ 1 w 48"/>
                  <a:gd name="T3" fmla="*/ 14 h 15"/>
                  <a:gd name="T4" fmla="*/ 0 w 48"/>
                  <a:gd name="T5" fmla="*/ 14 h 15"/>
                  <a:gd name="T6" fmla="*/ 0 w 48"/>
                  <a:gd name="T7" fmla="*/ 13 h 15"/>
                  <a:gd name="T8" fmla="*/ 0 w 48"/>
                  <a:gd name="T9" fmla="*/ 12 h 15"/>
                  <a:gd name="T10" fmla="*/ 0 w 48"/>
                  <a:gd name="T11" fmla="*/ 11 h 15"/>
                  <a:gd name="T12" fmla="*/ 47 w 48"/>
                  <a:gd name="T13" fmla="*/ 0 h 15"/>
                  <a:gd name="T14" fmla="*/ 47 w 48"/>
                  <a:gd name="T15" fmla="*/ 1 h 15"/>
                  <a:gd name="T16" fmla="*/ 47 w 48"/>
                  <a:gd name="T1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5">
                    <a:moveTo>
                      <a:pt x="47" y="2"/>
                    </a:moveTo>
                    <a:lnTo>
                      <a:pt x="1" y="14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7" y="0"/>
                    </a:lnTo>
                    <a:lnTo>
                      <a:pt x="47" y="1"/>
                    </a:lnTo>
                    <a:lnTo>
                      <a:pt x="47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18" name="Freeform 190"/>
              <p:cNvSpPr>
                <a:spLocks/>
              </p:cNvSpPr>
              <p:nvPr/>
            </p:nvSpPr>
            <p:spPr bwMode="auto">
              <a:xfrm>
                <a:off x="2850" y="3397"/>
                <a:ext cx="48" cy="15"/>
              </a:xfrm>
              <a:custGeom>
                <a:avLst/>
                <a:gdLst>
                  <a:gd name="T0" fmla="*/ 0 w 48"/>
                  <a:gd name="T1" fmla="*/ 0 h 15"/>
                  <a:gd name="T2" fmla="*/ 47 w 48"/>
                  <a:gd name="T3" fmla="*/ 11 h 15"/>
                  <a:gd name="T4" fmla="*/ 47 w 48"/>
                  <a:gd name="T5" fmla="*/ 12 h 15"/>
                  <a:gd name="T6" fmla="*/ 47 w 48"/>
                  <a:gd name="T7" fmla="*/ 13 h 15"/>
                  <a:gd name="T8" fmla="*/ 47 w 48"/>
                  <a:gd name="T9" fmla="*/ 14 h 15"/>
                  <a:gd name="T10" fmla="*/ 46 w 48"/>
                  <a:gd name="T11" fmla="*/ 14 h 15"/>
                  <a:gd name="T12" fmla="*/ 0 w 48"/>
                  <a:gd name="T13" fmla="*/ 2 h 15"/>
                  <a:gd name="T14" fmla="*/ 0 w 48"/>
                  <a:gd name="T15" fmla="*/ 1 h 15"/>
                  <a:gd name="T16" fmla="*/ 0 w 48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47" y="11"/>
                    </a:lnTo>
                    <a:lnTo>
                      <a:pt x="47" y="12"/>
                    </a:lnTo>
                    <a:lnTo>
                      <a:pt x="47" y="13"/>
                    </a:lnTo>
                    <a:lnTo>
                      <a:pt x="47" y="14"/>
                    </a:lnTo>
                    <a:lnTo>
                      <a:pt x="46" y="1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19" name="Freeform 191"/>
              <p:cNvSpPr>
                <a:spLocks/>
              </p:cNvSpPr>
              <p:nvPr/>
            </p:nvSpPr>
            <p:spPr bwMode="auto">
              <a:xfrm>
                <a:off x="3343" y="3401"/>
                <a:ext cx="41" cy="27"/>
              </a:xfrm>
              <a:custGeom>
                <a:avLst/>
                <a:gdLst>
                  <a:gd name="T0" fmla="*/ 1 w 41"/>
                  <a:gd name="T1" fmla="*/ 1 h 27"/>
                  <a:gd name="T2" fmla="*/ 40 w 41"/>
                  <a:gd name="T3" fmla="*/ 23 h 27"/>
                  <a:gd name="T4" fmla="*/ 40 w 41"/>
                  <a:gd name="T5" fmla="*/ 24 h 27"/>
                  <a:gd name="T6" fmla="*/ 40 w 41"/>
                  <a:gd name="T7" fmla="*/ 25 h 27"/>
                  <a:gd name="T8" fmla="*/ 39 w 41"/>
                  <a:gd name="T9" fmla="*/ 25 h 27"/>
                  <a:gd name="T10" fmla="*/ 39 w 41"/>
                  <a:gd name="T11" fmla="*/ 26 h 27"/>
                  <a:gd name="T12" fmla="*/ 0 w 41"/>
                  <a:gd name="T13" fmla="*/ 3 h 27"/>
                  <a:gd name="T14" fmla="*/ 0 w 41"/>
                  <a:gd name="T15" fmla="*/ 2 h 27"/>
                  <a:gd name="T16" fmla="*/ 0 w 41"/>
                  <a:gd name="T17" fmla="*/ 1 h 27"/>
                  <a:gd name="T18" fmla="*/ 1 w 41"/>
                  <a:gd name="T19" fmla="*/ 1 h 27"/>
                  <a:gd name="T20" fmla="*/ 1 w 41"/>
                  <a:gd name="T21" fmla="*/ 0 h 27"/>
                  <a:gd name="T22" fmla="*/ 1 w 41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27">
                    <a:moveTo>
                      <a:pt x="1" y="1"/>
                    </a:moveTo>
                    <a:lnTo>
                      <a:pt x="40" y="23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20" name="Freeform 192"/>
              <p:cNvSpPr>
                <a:spLocks/>
              </p:cNvSpPr>
              <p:nvPr/>
            </p:nvSpPr>
            <p:spPr bwMode="auto">
              <a:xfrm>
                <a:off x="3412" y="3401"/>
                <a:ext cx="42" cy="27"/>
              </a:xfrm>
              <a:custGeom>
                <a:avLst/>
                <a:gdLst>
                  <a:gd name="T0" fmla="*/ 41 w 42"/>
                  <a:gd name="T1" fmla="*/ 3 h 27"/>
                  <a:gd name="T2" fmla="*/ 2 w 42"/>
                  <a:gd name="T3" fmla="*/ 26 h 27"/>
                  <a:gd name="T4" fmla="*/ 1 w 42"/>
                  <a:gd name="T5" fmla="*/ 25 h 27"/>
                  <a:gd name="T6" fmla="*/ 1 w 42"/>
                  <a:gd name="T7" fmla="*/ 24 h 27"/>
                  <a:gd name="T8" fmla="*/ 1 w 42"/>
                  <a:gd name="T9" fmla="*/ 23 h 27"/>
                  <a:gd name="T10" fmla="*/ 0 w 42"/>
                  <a:gd name="T11" fmla="*/ 23 h 27"/>
                  <a:gd name="T12" fmla="*/ 1 w 42"/>
                  <a:gd name="T13" fmla="*/ 23 h 27"/>
                  <a:gd name="T14" fmla="*/ 40 w 42"/>
                  <a:gd name="T15" fmla="*/ 1 h 27"/>
                  <a:gd name="T16" fmla="*/ 40 w 42"/>
                  <a:gd name="T17" fmla="*/ 0 h 27"/>
                  <a:gd name="T18" fmla="*/ 40 w 42"/>
                  <a:gd name="T19" fmla="*/ 1 h 27"/>
                  <a:gd name="T20" fmla="*/ 40 w 42"/>
                  <a:gd name="T21" fmla="*/ 2 h 27"/>
                  <a:gd name="T22" fmla="*/ 41 w 42"/>
                  <a:gd name="T23" fmla="*/ 2 h 27"/>
                  <a:gd name="T24" fmla="*/ 41 w 42"/>
                  <a:gd name="T2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7">
                    <a:moveTo>
                      <a:pt x="41" y="3"/>
                    </a:moveTo>
                    <a:lnTo>
                      <a:pt x="2" y="26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21" name="Oval 193"/>
              <p:cNvSpPr>
                <a:spLocks noChangeArrowheads="1"/>
              </p:cNvSpPr>
              <p:nvPr/>
            </p:nvSpPr>
            <p:spPr bwMode="auto">
              <a:xfrm>
                <a:off x="3232" y="3400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22" name="Oval 194"/>
              <p:cNvSpPr>
                <a:spLocks noChangeArrowheads="1"/>
              </p:cNvSpPr>
              <p:nvPr/>
            </p:nvSpPr>
            <p:spPr bwMode="auto">
              <a:xfrm>
                <a:off x="2900" y="3400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23" name="Freeform 195"/>
              <p:cNvSpPr>
                <a:spLocks/>
              </p:cNvSpPr>
              <p:nvPr/>
            </p:nvSpPr>
            <p:spPr bwMode="auto">
              <a:xfrm>
                <a:off x="2778" y="3401"/>
                <a:ext cx="40" cy="27"/>
              </a:xfrm>
              <a:custGeom>
                <a:avLst/>
                <a:gdLst>
                  <a:gd name="T0" fmla="*/ 39 w 40"/>
                  <a:gd name="T1" fmla="*/ 3 h 27"/>
                  <a:gd name="T2" fmla="*/ 1 w 40"/>
                  <a:gd name="T3" fmla="*/ 26 h 27"/>
                  <a:gd name="T4" fmla="*/ 1 w 40"/>
                  <a:gd name="T5" fmla="*/ 25 h 27"/>
                  <a:gd name="T6" fmla="*/ 0 w 40"/>
                  <a:gd name="T7" fmla="*/ 25 h 27"/>
                  <a:gd name="T8" fmla="*/ 0 w 40"/>
                  <a:gd name="T9" fmla="*/ 24 h 27"/>
                  <a:gd name="T10" fmla="*/ 0 w 40"/>
                  <a:gd name="T11" fmla="*/ 23 h 27"/>
                  <a:gd name="T12" fmla="*/ 38 w 40"/>
                  <a:gd name="T13" fmla="*/ 1 h 27"/>
                  <a:gd name="T14" fmla="*/ 38 w 40"/>
                  <a:gd name="T15" fmla="*/ 0 h 27"/>
                  <a:gd name="T16" fmla="*/ 38 w 40"/>
                  <a:gd name="T17" fmla="*/ 1 h 27"/>
                  <a:gd name="T18" fmla="*/ 39 w 40"/>
                  <a:gd name="T19" fmla="*/ 1 h 27"/>
                  <a:gd name="T20" fmla="*/ 39 w 40"/>
                  <a:gd name="T21" fmla="*/ 2 h 27"/>
                  <a:gd name="T22" fmla="*/ 39 w 40"/>
                  <a:gd name="T2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27">
                    <a:moveTo>
                      <a:pt x="39" y="3"/>
                    </a:moveTo>
                    <a:lnTo>
                      <a:pt x="1" y="26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8" y="1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24" name="Freeform 196"/>
              <p:cNvSpPr>
                <a:spLocks/>
              </p:cNvSpPr>
              <p:nvPr/>
            </p:nvSpPr>
            <p:spPr bwMode="auto">
              <a:xfrm>
                <a:off x="2708" y="3401"/>
                <a:ext cx="40" cy="27"/>
              </a:xfrm>
              <a:custGeom>
                <a:avLst/>
                <a:gdLst>
                  <a:gd name="T0" fmla="*/ 1 w 40"/>
                  <a:gd name="T1" fmla="*/ 1 h 27"/>
                  <a:gd name="T2" fmla="*/ 39 w 40"/>
                  <a:gd name="T3" fmla="*/ 23 h 27"/>
                  <a:gd name="T4" fmla="*/ 39 w 40"/>
                  <a:gd name="T5" fmla="*/ 24 h 27"/>
                  <a:gd name="T6" fmla="*/ 39 w 40"/>
                  <a:gd name="T7" fmla="*/ 25 h 27"/>
                  <a:gd name="T8" fmla="*/ 39 w 40"/>
                  <a:gd name="T9" fmla="*/ 26 h 27"/>
                  <a:gd name="T10" fmla="*/ 38 w 40"/>
                  <a:gd name="T11" fmla="*/ 26 h 27"/>
                  <a:gd name="T12" fmla="*/ 0 w 40"/>
                  <a:gd name="T13" fmla="*/ 3 h 27"/>
                  <a:gd name="T14" fmla="*/ 0 w 40"/>
                  <a:gd name="T15" fmla="*/ 2 h 27"/>
                  <a:gd name="T16" fmla="*/ 1 w 40"/>
                  <a:gd name="T17" fmla="*/ 2 h 27"/>
                  <a:gd name="T18" fmla="*/ 1 w 40"/>
                  <a:gd name="T19" fmla="*/ 1 h 27"/>
                  <a:gd name="T20" fmla="*/ 1 w 40"/>
                  <a:gd name="T21" fmla="*/ 0 h 27"/>
                  <a:gd name="T22" fmla="*/ 1 w 40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27">
                    <a:moveTo>
                      <a:pt x="1" y="1"/>
                    </a:moveTo>
                    <a:lnTo>
                      <a:pt x="39" y="23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25" name="Oval 197"/>
              <p:cNvSpPr>
                <a:spLocks noChangeArrowheads="1"/>
              </p:cNvSpPr>
              <p:nvPr/>
            </p:nvSpPr>
            <p:spPr bwMode="auto">
              <a:xfrm>
                <a:off x="3383" y="3420"/>
                <a:ext cx="22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26" name="Oval 198"/>
              <p:cNvSpPr>
                <a:spLocks noChangeArrowheads="1"/>
              </p:cNvSpPr>
              <p:nvPr/>
            </p:nvSpPr>
            <p:spPr bwMode="auto">
              <a:xfrm>
                <a:off x="2749" y="3420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27" name="Oval 199"/>
              <p:cNvSpPr>
                <a:spLocks noChangeArrowheads="1"/>
              </p:cNvSpPr>
              <p:nvPr/>
            </p:nvSpPr>
            <p:spPr bwMode="auto">
              <a:xfrm>
                <a:off x="3547" y="3433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28" name="Oval 200"/>
              <p:cNvSpPr>
                <a:spLocks noChangeArrowheads="1"/>
              </p:cNvSpPr>
              <p:nvPr/>
            </p:nvSpPr>
            <p:spPr bwMode="auto">
              <a:xfrm>
                <a:off x="2598" y="3433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29" name="Freeform 201"/>
              <p:cNvSpPr>
                <a:spLocks/>
              </p:cNvSpPr>
              <p:nvPr/>
            </p:nvSpPr>
            <p:spPr bwMode="auto">
              <a:xfrm>
                <a:off x="3226" y="3428"/>
                <a:ext cx="17" cy="38"/>
              </a:xfrm>
              <a:custGeom>
                <a:avLst/>
                <a:gdLst>
                  <a:gd name="T0" fmla="*/ 16 w 17"/>
                  <a:gd name="T1" fmla="*/ 1 h 38"/>
                  <a:gd name="T2" fmla="*/ 2 w 17"/>
                  <a:gd name="T3" fmla="*/ 36 h 38"/>
                  <a:gd name="T4" fmla="*/ 2 w 17"/>
                  <a:gd name="T5" fmla="*/ 37 h 38"/>
                  <a:gd name="T6" fmla="*/ 1 w 17"/>
                  <a:gd name="T7" fmla="*/ 37 h 38"/>
                  <a:gd name="T8" fmla="*/ 1 w 17"/>
                  <a:gd name="T9" fmla="*/ 36 h 38"/>
                  <a:gd name="T10" fmla="*/ 0 w 17"/>
                  <a:gd name="T11" fmla="*/ 36 h 38"/>
                  <a:gd name="T12" fmla="*/ 14 w 17"/>
                  <a:gd name="T13" fmla="*/ 0 h 38"/>
                  <a:gd name="T14" fmla="*/ 15 w 17"/>
                  <a:gd name="T15" fmla="*/ 0 h 38"/>
                  <a:gd name="T16" fmla="*/ 16 w 17"/>
                  <a:gd name="T17" fmla="*/ 0 h 38"/>
                  <a:gd name="T18" fmla="*/ 16 w 17"/>
                  <a:gd name="T19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8">
                    <a:moveTo>
                      <a:pt x="16" y="1"/>
                    </a:moveTo>
                    <a:lnTo>
                      <a:pt x="2" y="36"/>
                    </a:lnTo>
                    <a:lnTo>
                      <a:pt x="2" y="37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0" y="36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30" name="Freeform 202"/>
              <p:cNvSpPr>
                <a:spLocks/>
              </p:cNvSpPr>
              <p:nvPr/>
            </p:nvSpPr>
            <p:spPr bwMode="auto">
              <a:xfrm>
                <a:off x="2919" y="3428"/>
                <a:ext cx="16" cy="38"/>
              </a:xfrm>
              <a:custGeom>
                <a:avLst/>
                <a:gdLst>
                  <a:gd name="T0" fmla="*/ 2 w 16"/>
                  <a:gd name="T1" fmla="*/ 0 h 38"/>
                  <a:gd name="T2" fmla="*/ 15 w 16"/>
                  <a:gd name="T3" fmla="*/ 36 h 38"/>
                  <a:gd name="T4" fmla="*/ 14 w 16"/>
                  <a:gd name="T5" fmla="*/ 36 h 38"/>
                  <a:gd name="T6" fmla="*/ 14 w 16"/>
                  <a:gd name="T7" fmla="*/ 37 h 38"/>
                  <a:gd name="T8" fmla="*/ 13 w 16"/>
                  <a:gd name="T9" fmla="*/ 37 h 38"/>
                  <a:gd name="T10" fmla="*/ 13 w 16"/>
                  <a:gd name="T11" fmla="*/ 36 h 38"/>
                  <a:gd name="T12" fmla="*/ 0 w 16"/>
                  <a:gd name="T13" fmla="*/ 1 h 38"/>
                  <a:gd name="T14" fmla="*/ 0 w 16"/>
                  <a:gd name="T15" fmla="*/ 0 h 38"/>
                  <a:gd name="T16" fmla="*/ 1 w 16"/>
                  <a:gd name="T17" fmla="*/ 0 h 38"/>
                  <a:gd name="T18" fmla="*/ 2 w 16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8">
                    <a:moveTo>
                      <a:pt x="2" y="0"/>
                    </a:moveTo>
                    <a:lnTo>
                      <a:pt x="15" y="36"/>
                    </a:lnTo>
                    <a:lnTo>
                      <a:pt x="14" y="36"/>
                    </a:lnTo>
                    <a:lnTo>
                      <a:pt x="14" y="37"/>
                    </a:lnTo>
                    <a:lnTo>
                      <a:pt x="13" y="37"/>
                    </a:lnTo>
                    <a:lnTo>
                      <a:pt x="13" y="3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31" name="Oval 203"/>
              <p:cNvSpPr>
                <a:spLocks noChangeArrowheads="1"/>
              </p:cNvSpPr>
              <p:nvPr/>
            </p:nvSpPr>
            <p:spPr bwMode="auto">
              <a:xfrm>
                <a:off x="3065" y="3440"/>
                <a:ext cx="23" cy="21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32" name="Freeform 204"/>
              <p:cNvSpPr>
                <a:spLocks/>
              </p:cNvSpPr>
              <p:nvPr/>
            </p:nvSpPr>
            <p:spPr bwMode="auto">
              <a:xfrm>
                <a:off x="3027" y="3462"/>
                <a:ext cx="40" cy="29"/>
              </a:xfrm>
              <a:custGeom>
                <a:avLst/>
                <a:gdLst>
                  <a:gd name="T0" fmla="*/ 39 w 40"/>
                  <a:gd name="T1" fmla="*/ 3 h 29"/>
                  <a:gd name="T2" fmla="*/ 2 w 40"/>
                  <a:gd name="T3" fmla="*/ 28 h 29"/>
                  <a:gd name="T4" fmla="*/ 1 w 40"/>
                  <a:gd name="T5" fmla="*/ 28 h 29"/>
                  <a:gd name="T6" fmla="*/ 1 w 40"/>
                  <a:gd name="T7" fmla="*/ 27 h 29"/>
                  <a:gd name="T8" fmla="*/ 0 w 40"/>
                  <a:gd name="T9" fmla="*/ 27 h 29"/>
                  <a:gd name="T10" fmla="*/ 0 w 40"/>
                  <a:gd name="T11" fmla="*/ 26 h 29"/>
                  <a:gd name="T12" fmla="*/ 38 w 40"/>
                  <a:gd name="T13" fmla="*/ 0 h 29"/>
                  <a:gd name="T14" fmla="*/ 38 w 40"/>
                  <a:gd name="T15" fmla="*/ 1 h 29"/>
                  <a:gd name="T16" fmla="*/ 39 w 40"/>
                  <a:gd name="T17" fmla="*/ 1 h 29"/>
                  <a:gd name="T18" fmla="*/ 39 w 40"/>
                  <a:gd name="T19" fmla="*/ 2 h 29"/>
                  <a:gd name="T20" fmla="*/ 39 w 40"/>
                  <a:gd name="T21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39" y="3"/>
                    </a:moveTo>
                    <a:lnTo>
                      <a:pt x="2" y="28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33" name="Freeform 205"/>
              <p:cNvSpPr>
                <a:spLocks/>
              </p:cNvSpPr>
              <p:nvPr/>
            </p:nvSpPr>
            <p:spPr bwMode="auto">
              <a:xfrm>
                <a:off x="3094" y="3462"/>
                <a:ext cx="40" cy="29"/>
              </a:xfrm>
              <a:custGeom>
                <a:avLst/>
                <a:gdLst>
                  <a:gd name="T0" fmla="*/ 1 w 40"/>
                  <a:gd name="T1" fmla="*/ 0 h 29"/>
                  <a:gd name="T2" fmla="*/ 39 w 40"/>
                  <a:gd name="T3" fmla="*/ 26 h 29"/>
                  <a:gd name="T4" fmla="*/ 39 w 40"/>
                  <a:gd name="T5" fmla="*/ 27 h 29"/>
                  <a:gd name="T6" fmla="*/ 38 w 40"/>
                  <a:gd name="T7" fmla="*/ 27 h 29"/>
                  <a:gd name="T8" fmla="*/ 38 w 40"/>
                  <a:gd name="T9" fmla="*/ 28 h 29"/>
                  <a:gd name="T10" fmla="*/ 37 w 40"/>
                  <a:gd name="T11" fmla="*/ 28 h 29"/>
                  <a:gd name="T12" fmla="*/ 0 w 40"/>
                  <a:gd name="T13" fmla="*/ 3 h 29"/>
                  <a:gd name="T14" fmla="*/ 0 w 40"/>
                  <a:gd name="T15" fmla="*/ 2 h 29"/>
                  <a:gd name="T16" fmla="*/ 0 w 40"/>
                  <a:gd name="T17" fmla="*/ 1 h 29"/>
                  <a:gd name="T18" fmla="*/ 1 w 40"/>
                  <a:gd name="T19" fmla="*/ 1 h 29"/>
                  <a:gd name="T20" fmla="*/ 1 w 4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1" y="0"/>
                    </a:moveTo>
                    <a:lnTo>
                      <a:pt x="39" y="26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37" y="2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34" name="Oval 206"/>
              <p:cNvSpPr>
                <a:spLocks noChangeArrowheads="1"/>
              </p:cNvSpPr>
              <p:nvPr/>
            </p:nvSpPr>
            <p:spPr bwMode="auto">
              <a:xfrm>
                <a:off x="3208" y="3466"/>
                <a:ext cx="20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35" name="Oval 207"/>
              <p:cNvSpPr>
                <a:spLocks noChangeArrowheads="1"/>
              </p:cNvSpPr>
              <p:nvPr/>
            </p:nvSpPr>
            <p:spPr bwMode="auto">
              <a:xfrm>
                <a:off x="2925" y="3466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36" name="Freeform 208"/>
              <p:cNvSpPr>
                <a:spLocks/>
              </p:cNvSpPr>
              <p:nvPr/>
            </p:nvSpPr>
            <p:spPr bwMode="auto">
              <a:xfrm>
                <a:off x="3164" y="3483"/>
                <a:ext cx="42" cy="14"/>
              </a:xfrm>
              <a:custGeom>
                <a:avLst/>
                <a:gdLst>
                  <a:gd name="T0" fmla="*/ 41 w 42"/>
                  <a:gd name="T1" fmla="*/ 3 h 14"/>
                  <a:gd name="T2" fmla="*/ 1 w 42"/>
                  <a:gd name="T3" fmla="*/ 13 h 14"/>
                  <a:gd name="T4" fmla="*/ 0 w 42"/>
                  <a:gd name="T5" fmla="*/ 13 h 14"/>
                  <a:gd name="T6" fmla="*/ 0 w 42"/>
                  <a:gd name="T7" fmla="*/ 12 h 14"/>
                  <a:gd name="T8" fmla="*/ 0 w 42"/>
                  <a:gd name="T9" fmla="*/ 11 h 14"/>
                  <a:gd name="T10" fmla="*/ 40 w 42"/>
                  <a:gd name="T11" fmla="*/ 0 h 14"/>
                  <a:gd name="T12" fmla="*/ 40 w 42"/>
                  <a:gd name="T13" fmla="*/ 1 h 14"/>
                  <a:gd name="T14" fmla="*/ 40 w 42"/>
                  <a:gd name="T15" fmla="*/ 2 h 14"/>
                  <a:gd name="T16" fmla="*/ 41 w 42"/>
                  <a:gd name="T17" fmla="*/ 2 h 14"/>
                  <a:gd name="T18" fmla="*/ 41 w 42"/>
                  <a:gd name="T1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4">
                    <a:moveTo>
                      <a:pt x="41" y="3"/>
                    </a:moveTo>
                    <a:lnTo>
                      <a:pt x="1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37" name="Freeform 209"/>
              <p:cNvSpPr>
                <a:spLocks/>
              </p:cNvSpPr>
              <p:nvPr/>
            </p:nvSpPr>
            <p:spPr bwMode="auto">
              <a:xfrm>
                <a:off x="2955" y="3483"/>
                <a:ext cx="43" cy="14"/>
              </a:xfrm>
              <a:custGeom>
                <a:avLst/>
                <a:gdLst>
                  <a:gd name="T0" fmla="*/ 1 w 43"/>
                  <a:gd name="T1" fmla="*/ 0 h 14"/>
                  <a:gd name="T2" fmla="*/ 42 w 43"/>
                  <a:gd name="T3" fmla="*/ 11 h 14"/>
                  <a:gd name="T4" fmla="*/ 42 w 43"/>
                  <a:gd name="T5" fmla="*/ 12 h 14"/>
                  <a:gd name="T6" fmla="*/ 42 w 43"/>
                  <a:gd name="T7" fmla="*/ 13 h 14"/>
                  <a:gd name="T8" fmla="*/ 0 w 43"/>
                  <a:gd name="T9" fmla="*/ 3 h 14"/>
                  <a:gd name="T10" fmla="*/ 0 w 43"/>
                  <a:gd name="T11" fmla="*/ 2 h 14"/>
                  <a:gd name="T12" fmla="*/ 1 w 43"/>
                  <a:gd name="T13" fmla="*/ 2 h 14"/>
                  <a:gd name="T14" fmla="*/ 1 w 43"/>
                  <a:gd name="T15" fmla="*/ 1 h 14"/>
                  <a:gd name="T16" fmla="*/ 1 w 43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4">
                    <a:moveTo>
                      <a:pt x="1" y="0"/>
                    </a:moveTo>
                    <a:lnTo>
                      <a:pt x="42" y="11"/>
                    </a:lnTo>
                    <a:lnTo>
                      <a:pt x="42" y="12"/>
                    </a:lnTo>
                    <a:lnTo>
                      <a:pt x="42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38" name="Oval 210"/>
              <p:cNvSpPr>
                <a:spLocks noChangeArrowheads="1"/>
              </p:cNvSpPr>
              <p:nvPr/>
            </p:nvSpPr>
            <p:spPr bwMode="auto">
              <a:xfrm>
                <a:off x="3133" y="3486"/>
                <a:ext cx="20" cy="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39" name="Oval 211"/>
              <p:cNvSpPr>
                <a:spLocks noChangeArrowheads="1"/>
              </p:cNvSpPr>
              <p:nvPr/>
            </p:nvSpPr>
            <p:spPr bwMode="auto">
              <a:xfrm>
                <a:off x="3000" y="3486"/>
                <a:ext cx="20" cy="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40" name="Oval 212"/>
              <p:cNvSpPr>
                <a:spLocks noChangeArrowheads="1"/>
              </p:cNvSpPr>
              <p:nvPr/>
            </p:nvSpPr>
            <p:spPr bwMode="auto">
              <a:xfrm>
                <a:off x="3389" y="3513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41" name="Oval 213"/>
              <p:cNvSpPr>
                <a:spLocks noChangeArrowheads="1"/>
              </p:cNvSpPr>
              <p:nvPr/>
            </p:nvSpPr>
            <p:spPr bwMode="auto">
              <a:xfrm>
                <a:off x="2754" y="3513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342" name="Freeform 214"/>
              <p:cNvSpPr>
                <a:spLocks/>
              </p:cNvSpPr>
              <p:nvPr/>
            </p:nvSpPr>
            <p:spPr bwMode="auto">
              <a:xfrm>
                <a:off x="3125" y="3514"/>
                <a:ext cx="17" cy="42"/>
              </a:xfrm>
              <a:custGeom>
                <a:avLst/>
                <a:gdLst>
                  <a:gd name="T0" fmla="*/ 16 w 17"/>
                  <a:gd name="T1" fmla="*/ 1 h 42"/>
                  <a:gd name="T2" fmla="*/ 2 w 17"/>
                  <a:gd name="T3" fmla="*/ 41 h 42"/>
                  <a:gd name="T4" fmla="*/ 1 w 17"/>
                  <a:gd name="T5" fmla="*/ 41 h 42"/>
                  <a:gd name="T6" fmla="*/ 0 w 17"/>
                  <a:gd name="T7" fmla="*/ 41 h 42"/>
                  <a:gd name="T8" fmla="*/ 0 w 17"/>
                  <a:gd name="T9" fmla="*/ 40 h 42"/>
                  <a:gd name="T10" fmla="*/ 14 w 17"/>
                  <a:gd name="T11" fmla="*/ 0 h 42"/>
                  <a:gd name="T12" fmla="*/ 15 w 17"/>
                  <a:gd name="T13" fmla="*/ 0 h 42"/>
                  <a:gd name="T14" fmla="*/ 16 w 17"/>
                  <a:gd name="T1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16" y="1"/>
                    </a:moveTo>
                    <a:lnTo>
                      <a:pt x="2" y="41"/>
                    </a:lnTo>
                    <a:lnTo>
                      <a:pt x="1" y="41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43" name="Freeform 215"/>
              <p:cNvSpPr>
                <a:spLocks/>
              </p:cNvSpPr>
              <p:nvPr/>
            </p:nvSpPr>
            <p:spPr bwMode="auto">
              <a:xfrm>
                <a:off x="3019" y="3514"/>
                <a:ext cx="18" cy="42"/>
              </a:xfrm>
              <a:custGeom>
                <a:avLst/>
                <a:gdLst>
                  <a:gd name="T0" fmla="*/ 2 w 18"/>
                  <a:gd name="T1" fmla="*/ 0 h 42"/>
                  <a:gd name="T2" fmla="*/ 17 w 18"/>
                  <a:gd name="T3" fmla="*/ 40 h 42"/>
                  <a:gd name="T4" fmla="*/ 17 w 18"/>
                  <a:gd name="T5" fmla="*/ 41 h 42"/>
                  <a:gd name="T6" fmla="*/ 16 w 18"/>
                  <a:gd name="T7" fmla="*/ 41 h 42"/>
                  <a:gd name="T8" fmla="*/ 15 w 18"/>
                  <a:gd name="T9" fmla="*/ 41 h 42"/>
                  <a:gd name="T10" fmla="*/ 0 w 18"/>
                  <a:gd name="T11" fmla="*/ 1 h 42"/>
                  <a:gd name="T12" fmla="*/ 1 w 18"/>
                  <a:gd name="T13" fmla="*/ 0 h 42"/>
                  <a:gd name="T14" fmla="*/ 2 w 18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2">
                    <a:moveTo>
                      <a:pt x="2" y="0"/>
                    </a:moveTo>
                    <a:lnTo>
                      <a:pt x="17" y="40"/>
                    </a:lnTo>
                    <a:lnTo>
                      <a:pt x="17" y="41"/>
                    </a:lnTo>
                    <a:lnTo>
                      <a:pt x="16" y="41"/>
                    </a:lnTo>
                    <a:lnTo>
                      <a:pt x="15" y="4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6344" name="Freeform 216"/>
            <p:cNvSpPr>
              <a:spLocks/>
            </p:cNvSpPr>
            <p:nvPr/>
          </p:nvSpPr>
          <p:spPr bwMode="auto">
            <a:xfrm rot="5400000">
              <a:off x="2142" y="1595"/>
              <a:ext cx="32" cy="35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5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4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4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5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45" name="Freeform 217"/>
            <p:cNvSpPr>
              <a:spLocks/>
            </p:cNvSpPr>
            <p:nvPr/>
          </p:nvSpPr>
          <p:spPr bwMode="auto">
            <a:xfrm rot="5400000">
              <a:off x="2135" y="1596"/>
              <a:ext cx="40" cy="42"/>
            </a:xfrm>
            <a:custGeom>
              <a:avLst/>
              <a:gdLst>
                <a:gd name="T0" fmla="*/ 21 w 36"/>
                <a:gd name="T1" fmla="*/ 0 h 37"/>
                <a:gd name="T2" fmla="*/ 25 w 36"/>
                <a:gd name="T3" fmla="*/ 2 h 37"/>
                <a:gd name="T4" fmla="*/ 28 w 36"/>
                <a:gd name="T5" fmla="*/ 3 h 37"/>
                <a:gd name="T6" fmla="*/ 31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6 h 37"/>
                <a:gd name="T14" fmla="*/ 35 w 36"/>
                <a:gd name="T15" fmla="*/ 19 h 37"/>
                <a:gd name="T16" fmla="*/ 35 w 36"/>
                <a:gd name="T17" fmla="*/ 23 h 37"/>
                <a:gd name="T18" fmla="*/ 33 w 36"/>
                <a:gd name="T19" fmla="*/ 27 h 37"/>
                <a:gd name="T20" fmla="*/ 31 w 36"/>
                <a:gd name="T21" fmla="*/ 30 h 37"/>
                <a:gd name="T22" fmla="*/ 28 w 36"/>
                <a:gd name="T23" fmla="*/ 33 h 37"/>
                <a:gd name="T24" fmla="*/ 25 w 36"/>
                <a:gd name="T25" fmla="*/ 34 h 37"/>
                <a:gd name="T26" fmla="*/ 21 w 36"/>
                <a:gd name="T27" fmla="*/ 35 h 37"/>
                <a:gd name="T28" fmla="*/ 18 w 36"/>
                <a:gd name="T29" fmla="*/ 36 h 37"/>
                <a:gd name="T30" fmla="*/ 14 w 36"/>
                <a:gd name="T31" fmla="*/ 35 h 37"/>
                <a:gd name="T32" fmla="*/ 10 w 36"/>
                <a:gd name="T33" fmla="*/ 34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7 h 37"/>
                <a:gd name="T40" fmla="*/ 0 w 36"/>
                <a:gd name="T41" fmla="*/ 23 h 37"/>
                <a:gd name="T42" fmla="*/ 0 w 36"/>
                <a:gd name="T43" fmla="*/ 19 h 37"/>
                <a:gd name="T44" fmla="*/ 0 w 36"/>
                <a:gd name="T45" fmla="*/ 16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3 h 37"/>
                <a:gd name="T54" fmla="*/ 10 w 36"/>
                <a:gd name="T55" fmla="*/ 2 h 37"/>
                <a:gd name="T56" fmla="*/ 14 w 36"/>
                <a:gd name="T57" fmla="*/ 0 h 37"/>
                <a:gd name="T58" fmla="*/ 18 w 36"/>
                <a:gd name="T59" fmla="*/ 0 h 37"/>
                <a:gd name="T60" fmla="*/ 21 w 36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0"/>
                  </a:moveTo>
                  <a:lnTo>
                    <a:pt x="25" y="2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4"/>
                  </a:lnTo>
                  <a:lnTo>
                    <a:pt x="21" y="35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46" name="Freeform 218"/>
            <p:cNvSpPr>
              <a:spLocks/>
            </p:cNvSpPr>
            <p:nvPr/>
          </p:nvSpPr>
          <p:spPr bwMode="auto">
            <a:xfrm rot="5400000">
              <a:off x="2142" y="1508"/>
              <a:ext cx="32" cy="35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5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4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4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5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47" name="Freeform 219"/>
            <p:cNvSpPr>
              <a:spLocks/>
            </p:cNvSpPr>
            <p:nvPr/>
          </p:nvSpPr>
          <p:spPr bwMode="auto">
            <a:xfrm rot="5400000">
              <a:off x="2134" y="1510"/>
              <a:ext cx="41" cy="42"/>
            </a:xfrm>
            <a:custGeom>
              <a:avLst/>
              <a:gdLst>
                <a:gd name="T0" fmla="*/ 21 w 37"/>
                <a:gd name="T1" fmla="*/ 0 h 37"/>
                <a:gd name="T2" fmla="*/ 25 w 37"/>
                <a:gd name="T3" fmla="*/ 2 h 37"/>
                <a:gd name="T4" fmla="*/ 28 w 37"/>
                <a:gd name="T5" fmla="*/ 3 h 37"/>
                <a:gd name="T6" fmla="*/ 31 w 37"/>
                <a:gd name="T7" fmla="*/ 6 h 37"/>
                <a:gd name="T8" fmla="*/ 33 w 37"/>
                <a:gd name="T9" fmla="*/ 9 h 37"/>
                <a:gd name="T10" fmla="*/ 35 w 37"/>
                <a:gd name="T11" fmla="*/ 13 h 37"/>
                <a:gd name="T12" fmla="*/ 36 w 37"/>
                <a:gd name="T13" fmla="*/ 16 h 37"/>
                <a:gd name="T14" fmla="*/ 36 w 37"/>
                <a:gd name="T15" fmla="*/ 19 h 37"/>
                <a:gd name="T16" fmla="*/ 35 w 37"/>
                <a:gd name="T17" fmla="*/ 23 h 37"/>
                <a:gd name="T18" fmla="*/ 33 w 37"/>
                <a:gd name="T19" fmla="*/ 27 h 37"/>
                <a:gd name="T20" fmla="*/ 31 w 37"/>
                <a:gd name="T21" fmla="*/ 30 h 37"/>
                <a:gd name="T22" fmla="*/ 28 w 37"/>
                <a:gd name="T23" fmla="*/ 33 h 37"/>
                <a:gd name="T24" fmla="*/ 25 w 37"/>
                <a:gd name="T25" fmla="*/ 34 h 37"/>
                <a:gd name="T26" fmla="*/ 21 w 37"/>
                <a:gd name="T27" fmla="*/ 35 h 37"/>
                <a:gd name="T28" fmla="*/ 18 w 37"/>
                <a:gd name="T29" fmla="*/ 36 h 37"/>
                <a:gd name="T30" fmla="*/ 14 w 37"/>
                <a:gd name="T31" fmla="*/ 35 h 37"/>
                <a:gd name="T32" fmla="*/ 10 w 37"/>
                <a:gd name="T33" fmla="*/ 34 h 37"/>
                <a:gd name="T34" fmla="*/ 7 w 37"/>
                <a:gd name="T35" fmla="*/ 33 h 37"/>
                <a:gd name="T36" fmla="*/ 4 w 37"/>
                <a:gd name="T37" fmla="*/ 30 h 37"/>
                <a:gd name="T38" fmla="*/ 2 w 37"/>
                <a:gd name="T39" fmla="*/ 27 h 37"/>
                <a:gd name="T40" fmla="*/ 0 w 37"/>
                <a:gd name="T41" fmla="*/ 23 h 37"/>
                <a:gd name="T42" fmla="*/ 0 w 37"/>
                <a:gd name="T43" fmla="*/ 19 h 37"/>
                <a:gd name="T44" fmla="*/ 0 w 37"/>
                <a:gd name="T45" fmla="*/ 16 h 37"/>
                <a:gd name="T46" fmla="*/ 0 w 37"/>
                <a:gd name="T47" fmla="*/ 13 h 37"/>
                <a:gd name="T48" fmla="*/ 2 w 37"/>
                <a:gd name="T49" fmla="*/ 9 h 37"/>
                <a:gd name="T50" fmla="*/ 4 w 37"/>
                <a:gd name="T51" fmla="*/ 6 h 37"/>
                <a:gd name="T52" fmla="*/ 7 w 37"/>
                <a:gd name="T53" fmla="*/ 3 h 37"/>
                <a:gd name="T54" fmla="*/ 10 w 37"/>
                <a:gd name="T55" fmla="*/ 2 h 37"/>
                <a:gd name="T56" fmla="*/ 14 w 37"/>
                <a:gd name="T57" fmla="*/ 0 h 37"/>
                <a:gd name="T58" fmla="*/ 18 w 37"/>
                <a:gd name="T59" fmla="*/ 0 h 37"/>
                <a:gd name="T60" fmla="*/ 21 w 37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37">
                  <a:moveTo>
                    <a:pt x="21" y="0"/>
                  </a:moveTo>
                  <a:lnTo>
                    <a:pt x="25" y="2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4"/>
                  </a:lnTo>
                  <a:lnTo>
                    <a:pt x="21" y="35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48" name="Freeform 220"/>
            <p:cNvSpPr>
              <a:spLocks/>
            </p:cNvSpPr>
            <p:nvPr/>
          </p:nvSpPr>
          <p:spPr bwMode="auto">
            <a:xfrm rot="5400000">
              <a:off x="2130" y="1572"/>
              <a:ext cx="48" cy="3"/>
            </a:xfrm>
            <a:custGeom>
              <a:avLst/>
              <a:gdLst>
                <a:gd name="T0" fmla="*/ 43 w 44"/>
                <a:gd name="T1" fmla="*/ 2 h 3"/>
                <a:gd name="T2" fmla="*/ 0 w 44"/>
                <a:gd name="T3" fmla="*/ 2 h 3"/>
                <a:gd name="T4" fmla="*/ 0 w 44"/>
                <a:gd name="T5" fmla="*/ 0 h 3"/>
                <a:gd name="T6" fmla="*/ 43 w 44"/>
                <a:gd name="T7" fmla="*/ 0 h 3"/>
                <a:gd name="T8" fmla="*/ 43 w 4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">
                  <a:moveTo>
                    <a:pt x="4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49" name="Freeform 221"/>
            <p:cNvSpPr>
              <a:spLocks/>
            </p:cNvSpPr>
            <p:nvPr/>
          </p:nvSpPr>
          <p:spPr bwMode="auto">
            <a:xfrm rot="5400000">
              <a:off x="2099" y="1620"/>
              <a:ext cx="33" cy="48"/>
            </a:xfrm>
            <a:custGeom>
              <a:avLst/>
              <a:gdLst>
                <a:gd name="T0" fmla="*/ 2 w 30"/>
                <a:gd name="T1" fmla="*/ 0 h 42"/>
                <a:gd name="T2" fmla="*/ 29 w 30"/>
                <a:gd name="T3" fmla="*/ 39 h 42"/>
                <a:gd name="T4" fmla="*/ 29 w 30"/>
                <a:gd name="T5" fmla="*/ 40 h 42"/>
                <a:gd name="T6" fmla="*/ 28 w 30"/>
                <a:gd name="T7" fmla="*/ 40 h 42"/>
                <a:gd name="T8" fmla="*/ 27 w 30"/>
                <a:gd name="T9" fmla="*/ 41 h 42"/>
                <a:gd name="T10" fmla="*/ 27 w 30"/>
                <a:gd name="T11" fmla="*/ 40 h 42"/>
                <a:gd name="T12" fmla="*/ 0 w 30"/>
                <a:gd name="T13" fmla="*/ 2 h 42"/>
                <a:gd name="T14" fmla="*/ 0 w 30"/>
                <a:gd name="T15" fmla="*/ 1 h 42"/>
                <a:gd name="T16" fmla="*/ 1 w 30"/>
                <a:gd name="T17" fmla="*/ 1 h 42"/>
                <a:gd name="T18" fmla="*/ 1 w 30"/>
                <a:gd name="T19" fmla="*/ 0 h 42"/>
                <a:gd name="T20" fmla="*/ 2 w 30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2">
                  <a:moveTo>
                    <a:pt x="2" y="0"/>
                  </a:moveTo>
                  <a:lnTo>
                    <a:pt x="29" y="39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27" y="41"/>
                  </a:lnTo>
                  <a:lnTo>
                    <a:pt x="27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50" name="Freeform 222"/>
            <p:cNvSpPr>
              <a:spLocks/>
            </p:cNvSpPr>
            <p:nvPr/>
          </p:nvSpPr>
          <p:spPr bwMode="auto">
            <a:xfrm rot="5400000">
              <a:off x="2099" y="1480"/>
              <a:ext cx="34" cy="48"/>
            </a:xfrm>
            <a:custGeom>
              <a:avLst/>
              <a:gdLst>
                <a:gd name="T0" fmla="*/ 30 w 31"/>
                <a:gd name="T1" fmla="*/ 2 h 42"/>
                <a:gd name="T2" fmla="*/ 2 w 31"/>
                <a:gd name="T3" fmla="*/ 40 h 42"/>
                <a:gd name="T4" fmla="*/ 2 w 31"/>
                <a:gd name="T5" fmla="*/ 41 h 42"/>
                <a:gd name="T6" fmla="*/ 1 w 31"/>
                <a:gd name="T7" fmla="*/ 40 h 42"/>
                <a:gd name="T8" fmla="*/ 0 w 31"/>
                <a:gd name="T9" fmla="*/ 40 h 42"/>
                <a:gd name="T10" fmla="*/ 0 w 31"/>
                <a:gd name="T11" fmla="*/ 39 h 42"/>
                <a:gd name="T12" fmla="*/ 28 w 31"/>
                <a:gd name="T13" fmla="*/ 0 h 42"/>
                <a:gd name="T14" fmla="*/ 29 w 31"/>
                <a:gd name="T15" fmla="*/ 0 h 42"/>
                <a:gd name="T16" fmla="*/ 29 w 31"/>
                <a:gd name="T17" fmla="*/ 1 h 42"/>
                <a:gd name="T18" fmla="*/ 30 w 31"/>
                <a:gd name="T19" fmla="*/ 1 h 42"/>
                <a:gd name="T20" fmla="*/ 30 w 31"/>
                <a:gd name="T2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2">
                  <a:moveTo>
                    <a:pt x="30" y="2"/>
                  </a:moveTo>
                  <a:lnTo>
                    <a:pt x="2" y="40"/>
                  </a:lnTo>
                  <a:lnTo>
                    <a:pt x="2" y="4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51" name="Oval 223"/>
            <p:cNvSpPr>
              <a:spLocks noChangeArrowheads="1"/>
            </p:cNvSpPr>
            <p:nvPr/>
          </p:nvSpPr>
          <p:spPr bwMode="auto">
            <a:xfrm rot="5400000">
              <a:off x="2073" y="1652"/>
              <a:ext cx="22" cy="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352" name="Oval 224"/>
            <p:cNvSpPr>
              <a:spLocks noChangeArrowheads="1"/>
            </p:cNvSpPr>
            <p:nvPr/>
          </p:nvSpPr>
          <p:spPr bwMode="auto">
            <a:xfrm rot="5400000">
              <a:off x="2073" y="1460"/>
              <a:ext cx="22" cy="25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353" name="Oval 225"/>
            <p:cNvSpPr>
              <a:spLocks noChangeArrowheads="1"/>
            </p:cNvSpPr>
            <p:nvPr/>
          </p:nvSpPr>
          <p:spPr bwMode="auto">
            <a:xfrm rot="5400000">
              <a:off x="2072" y="1772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354" name="Oval 226"/>
            <p:cNvSpPr>
              <a:spLocks noChangeArrowheads="1"/>
            </p:cNvSpPr>
            <p:nvPr/>
          </p:nvSpPr>
          <p:spPr bwMode="auto">
            <a:xfrm rot="5400000">
              <a:off x="2072" y="1356"/>
              <a:ext cx="10" cy="10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355" name="Freeform 227"/>
            <p:cNvSpPr>
              <a:spLocks/>
            </p:cNvSpPr>
            <p:nvPr/>
          </p:nvSpPr>
          <p:spPr bwMode="auto">
            <a:xfrm rot="5400000">
              <a:off x="2025" y="1620"/>
              <a:ext cx="33" cy="48"/>
            </a:xfrm>
            <a:custGeom>
              <a:avLst/>
              <a:gdLst>
                <a:gd name="T0" fmla="*/ 29 w 30"/>
                <a:gd name="T1" fmla="*/ 2 h 42"/>
                <a:gd name="T2" fmla="*/ 2 w 30"/>
                <a:gd name="T3" fmla="*/ 41 h 42"/>
                <a:gd name="T4" fmla="*/ 1 w 30"/>
                <a:gd name="T5" fmla="*/ 41 h 42"/>
                <a:gd name="T6" fmla="*/ 1 w 30"/>
                <a:gd name="T7" fmla="*/ 40 h 42"/>
                <a:gd name="T8" fmla="*/ 0 w 30"/>
                <a:gd name="T9" fmla="*/ 40 h 42"/>
                <a:gd name="T10" fmla="*/ 0 w 30"/>
                <a:gd name="T11" fmla="*/ 39 h 42"/>
                <a:gd name="T12" fmla="*/ 27 w 30"/>
                <a:gd name="T13" fmla="*/ 0 h 42"/>
                <a:gd name="T14" fmla="*/ 28 w 30"/>
                <a:gd name="T15" fmla="*/ 0 h 42"/>
                <a:gd name="T16" fmla="*/ 29 w 30"/>
                <a:gd name="T17" fmla="*/ 1 h 42"/>
                <a:gd name="T18" fmla="*/ 29 w 30"/>
                <a:gd name="T1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2">
                  <a:moveTo>
                    <a:pt x="29" y="2"/>
                  </a:moveTo>
                  <a:lnTo>
                    <a:pt x="2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1"/>
                  </a:lnTo>
                  <a:lnTo>
                    <a:pt x="29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56" name="Freeform 228"/>
            <p:cNvSpPr>
              <a:spLocks/>
            </p:cNvSpPr>
            <p:nvPr/>
          </p:nvSpPr>
          <p:spPr bwMode="auto">
            <a:xfrm rot="5400000">
              <a:off x="2025" y="1480"/>
              <a:ext cx="34" cy="48"/>
            </a:xfrm>
            <a:custGeom>
              <a:avLst/>
              <a:gdLst>
                <a:gd name="T0" fmla="*/ 2 w 31"/>
                <a:gd name="T1" fmla="*/ 0 h 42"/>
                <a:gd name="T2" fmla="*/ 30 w 31"/>
                <a:gd name="T3" fmla="*/ 39 h 42"/>
                <a:gd name="T4" fmla="*/ 30 w 31"/>
                <a:gd name="T5" fmla="*/ 40 h 42"/>
                <a:gd name="T6" fmla="*/ 29 w 31"/>
                <a:gd name="T7" fmla="*/ 40 h 42"/>
                <a:gd name="T8" fmla="*/ 29 w 31"/>
                <a:gd name="T9" fmla="*/ 41 h 42"/>
                <a:gd name="T10" fmla="*/ 28 w 31"/>
                <a:gd name="T11" fmla="*/ 41 h 42"/>
                <a:gd name="T12" fmla="*/ 0 w 31"/>
                <a:gd name="T13" fmla="*/ 2 h 42"/>
                <a:gd name="T14" fmla="*/ 0 w 31"/>
                <a:gd name="T15" fmla="*/ 1 h 42"/>
                <a:gd name="T16" fmla="*/ 1 w 31"/>
                <a:gd name="T17" fmla="*/ 1 h 42"/>
                <a:gd name="T18" fmla="*/ 1 w 31"/>
                <a:gd name="T19" fmla="*/ 0 h 42"/>
                <a:gd name="T20" fmla="*/ 2 w 3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2">
                  <a:moveTo>
                    <a:pt x="2" y="0"/>
                  </a:moveTo>
                  <a:lnTo>
                    <a:pt x="30" y="39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29" y="41"/>
                  </a:lnTo>
                  <a:lnTo>
                    <a:pt x="28" y="4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57" name="Freeform 229"/>
            <p:cNvSpPr>
              <a:spLocks/>
            </p:cNvSpPr>
            <p:nvPr/>
          </p:nvSpPr>
          <p:spPr bwMode="auto">
            <a:xfrm rot="5400000">
              <a:off x="1993" y="1596"/>
              <a:ext cx="32" cy="34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2 h 30"/>
                <a:gd name="T6" fmla="*/ 24 w 29"/>
                <a:gd name="T7" fmla="*/ 4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5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9 h 30"/>
                <a:gd name="T28" fmla="*/ 14 w 29"/>
                <a:gd name="T29" fmla="*/ 29 h 30"/>
                <a:gd name="T30" fmla="*/ 11 w 29"/>
                <a:gd name="T31" fmla="*/ 29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5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4 h 30"/>
                <a:gd name="T52" fmla="*/ 6 w 29"/>
                <a:gd name="T53" fmla="*/ 2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5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58" name="Freeform 230"/>
            <p:cNvSpPr>
              <a:spLocks/>
            </p:cNvSpPr>
            <p:nvPr/>
          </p:nvSpPr>
          <p:spPr bwMode="auto">
            <a:xfrm rot="5400000">
              <a:off x="1985" y="1595"/>
              <a:ext cx="40" cy="44"/>
            </a:xfrm>
            <a:custGeom>
              <a:avLst/>
              <a:gdLst>
                <a:gd name="T0" fmla="*/ 21 w 36"/>
                <a:gd name="T1" fmla="*/ 1 h 39"/>
                <a:gd name="T2" fmla="*/ 25 w 36"/>
                <a:gd name="T3" fmla="*/ 2 h 39"/>
                <a:gd name="T4" fmla="*/ 28 w 36"/>
                <a:gd name="T5" fmla="*/ 4 h 39"/>
                <a:gd name="T6" fmla="*/ 31 w 36"/>
                <a:gd name="T7" fmla="*/ 7 h 39"/>
                <a:gd name="T8" fmla="*/ 33 w 36"/>
                <a:gd name="T9" fmla="*/ 10 h 39"/>
                <a:gd name="T10" fmla="*/ 35 w 36"/>
                <a:gd name="T11" fmla="*/ 13 h 39"/>
                <a:gd name="T12" fmla="*/ 35 w 36"/>
                <a:gd name="T13" fmla="*/ 17 h 39"/>
                <a:gd name="T14" fmla="*/ 35 w 36"/>
                <a:gd name="T15" fmla="*/ 21 h 39"/>
                <a:gd name="T16" fmla="*/ 35 w 36"/>
                <a:gd name="T17" fmla="*/ 25 h 39"/>
                <a:gd name="T18" fmla="*/ 33 w 36"/>
                <a:gd name="T19" fmla="*/ 29 h 39"/>
                <a:gd name="T20" fmla="*/ 31 w 36"/>
                <a:gd name="T21" fmla="*/ 31 h 39"/>
                <a:gd name="T22" fmla="*/ 28 w 36"/>
                <a:gd name="T23" fmla="*/ 34 h 39"/>
                <a:gd name="T24" fmla="*/ 25 w 36"/>
                <a:gd name="T25" fmla="*/ 36 h 39"/>
                <a:gd name="T26" fmla="*/ 21 w 36"/>
                <a:gd name="T27" fmla="*/ 37 h 39"/>
                <a:gd name="T28" fmla="*/ 18 w 36"/>
                <a:gd name="T29" fmla="*/ 38 h 39"/>
                <a:gd name="T30" fmla="*/ 14 w 36"/>
                <a:gd name="T31" fmla="*/ 37 h 39"/>
                <a:gd name="T32" fmla="*/ 10 w 36"/>
                <a:gd name="T33" fmla="*/ 36 h 39"/>
                <a:gd name="T34" fmla="*/ 7 w 36"/>
                <a:gd name="T35" fmla="*/ 34 h 39"/>
                <a:gd name="T36" fmla="*/ 4 w 36"/>
                <a:gd name="T37" fmla="*/ 31 h 39"/>
                <a:gd name="T38" fmla="*/ 2 w 36"/>
                <a:gd name="T39" fmla="*/ 29 h 39"/>
                <a:gd name="T40" fmla="*/ 0 w 36"/>
                <a:gd name="T41" fmla="*/ 25 h 39"/>
                <a:gd name="T42" fmla="*/ 0 w 36"/>
                <a:gd name="T43" fmla="*/ 21 h 39"/>
                <a:gd name="T44" fmla="*/ 0 w 36"/>
                <a:gd name="T45" fmla="*/ 17 h 39"/>
                <a:gd name="T46" fmla="*/ 0 w 36"/>
                <a:gd name="T47" fmla="*/ 13 h 39"/>
                <a:gd name="T48" fmla="*/ 2 w 36"/>
                <a:gd name="T49" fmla="*/ 10 h 39"/>
                <a:gd name="T50" fmla="*/ 4 w 36"/>
                <a:gd name="T51" fmla="*/ 7 h 39"/>
                <a:gd name="T52" fmla="*/ 7 w 36"/>
                <a:gd name="T53" fmla="*/ 4 h 39"/>
                <a:gd name="T54" fmla="*/ 10 w 36"/>
                <a:gd name="T55" fmla="*/ 2 h 39"/>
                <a:gd name="T56" fmla="*/ 14 w 36"/>
                <a:gd name="T57" fmla="*/ 1 h 39"/>
                <a:gd name="T58" fmla="*/ 18 w 36"/>
                <a:gd name="T59" fmla="*/ 0 h 39"/>
                <a:gd name="T60" fmla="*/ 21 w 36"/>
                <a:gd name="T6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9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4" y="37"/>
                  </a:lnTo>
                  <a:lnTo>
                    <a:pt x="10" y="36"/>
                  </a:lnTo>
                  <a:lnTo>
                    <a:pt x="7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59" name="Freeform 231"/>
            <p:cNvSpPr>
              <a:spLocks/>
            </p:cNvSpPr>
            <p:nvPr/>
          </p:nvSpPr>
          <p:spPr bwMode="auto">
            <a:xfrm rot="5400000">
              <a:off x="1993" y="1509"/>
              <a:ext cx="32" cy="34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2 h 30"/>
                <a:gd name="T6" fmla="*/ 24 w 29"/>
                <a:gd name="T7" fmla="*/ 4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5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9 h 30"/>
                <a:gd name="T28" fmla="*/ 14 w 29"/>
                <a:gd name="T29" fmla="*/ 29 h 30"/>
                <a:gd name="T30" fmla="*/ 11 w 29"/>
                <a:gd name="T31" fmla="*/ 29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5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4 h 30"/>
                <a:gd name="T52" fmla="*/ 6 w 29"/>
                <a:gd name="T53" fmla="*/ 2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5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60" name="Freeform 232"/>
            <p:cNvSpPr>
              <a:spLocks/>
            </p:cNvSpPr>
            <p:nvPr/>
          </p:nvSpPr>
          <p:spPr bwMode="auto">
            <a:xfrm rot="5400000">
              <a:off x="1984" y="1509"/>
              <a:ext cx="41" cy="44"/>
            </a:xfrm>
            <a:custGeom>
              <a:avLst/>
              <a:gdLst>
                <a:gd name="T0" fmla="*/ 21 w 37"/>
                <a:gd name="T1" fmla="*/ 1 h 39"/>
                <a:gd name="T2" fmla="*/ 25 w 37"/>
                <a:gd name="T3" fmla="*/ 2 h 39"/>
                <a:gd name="T4" fmla="*/ 28 w 37"/>
                <a:gd name="T5" fmla="*/ 4 h 39"/>
                <a:gd name="T6" fmla="*/ 31 w 37"/>
                <a:gd name="T7" fmla="*/ 7 h 39"/>
                <a:gd name="T8" fmla="*/ 33 w 37"/>
                <a:gd name="T9" fmla="*/ 10 h 39"/>
                <a:gd name="T10" fmla="*/ 35 w 37"/>
                <a:gd name="T11" fmla="*/ 13 h 39"/>
                <a:gd name="T12" fmla="*/ 36 w 37"/>
                <a:gd name="T13" fmla="*/ 17 h 39"/>
                <a:gd name="T14" fmla="*/ 36 w 37"/>
                <a:gd name="T15" fmla="*/ 21 h 39"/>
                <a:gd name="T16" fmla="*/ 35 w 37"/>
                <a:gd name="T17" fmla="*/ 25 h 39"/>
                <a:gd name="T18" fmla="*/ 33 w 37"/>
                <a:gd name="T19" fmla="*/ 29 h 39"/>
                <a:gd name="T20" fmla="*/ 31 w 37"/>
                <a:gd name="T21" fmla="*/ 31 h 39"/>
                <a:gd name="T22" fmla="*/ 28 w 37"/>
                <a:gd name="T23" fmla="*/ 34 h 39"/>
                <a:gd name="T24" fmla="*/ 25 w 37"/>
                <a:gd name="T25" fmla="*/ 36 h 39"/>
                <a:gd name="T26" fmla="*/ 21 w 37"/>
                <a:gd name="T27" fmla="*/ 37 h 39"/>
                <a:gd name="T28" fmla="*/ 18 w 37"/>
                <a:gd name="T29" fmla="*/ 38 h 39"/>
                <a:gd name="T30" fmla="*/ 14 w 37"/>
                <a:gd name="T31" fmla="*/ 37 h 39"/>
                <a:gd name="T32" fmla="*/ 10 w 37"/>
                <a:gd name="T33" fmla="*/ 36 h 39"/>
                <a:gd name="T34" fmla="*/ 7 w 37"/>
                <a:gd name="T35" fmla="*/ 34 h 39"/>
                <a:gd name="T36" fmla="*/ 4 w 37"/>
                <a:gd name="T37" fmla="*/ 31 h 39"/>
                <a:gd name="T38" fmla="*/ 2 w 37"/>
                <a:gd name="T39" fmla="*/ 29 h 39"/>
                <a:gd name="T40" fmla="*/ 0 w 37"/>
                <a:gd name="T41" fmla="*/ 25 h 39"/>
                <a:gd name="T42" fmla="*/ 0 w 37"/>
                <a:gd name="T43" fmla="*/ 21 h 39"/>
                <a:gd name="T44" fmla="*/ 0 w 37"/>
                <a:gd name="T45" fmla="*/ 17 h 39"/>
                <a:gd name="T46" fmla="*/ 0 w 37"/>
                <a:gd name="T47" fmla="*/ 13 h 39"/>
                <a:gd name="T48" fmla="*/ 2 w 37"/>
                <a:gd name="T49" fmla="*/ 10 h 39"/>
                <a:gd name="T50" fmla="*/ 4 w 37"/>
                <a:gd name="T51" fmla="*/ 7 h 39"/>
                <a:gd name="T52" fmla="*/ 7 w 37"/>
                <a:gd name="T53" fmla="*/ 4 h 39"/>
                <a:gd name="T54" fmla="*/ 10 w 37"/>
                <a:gd name="T55" fmla="*/ 2 h 39"/>
                <a:gd name="T56" fmla="*/ 14 w 37"/>
                <a:gd name="T57" fmla="*/ 1 h 39"/>
                <a:gd name="T58" fmla="*/ 18 w 37"/>
                <a:gd name="T59" fmla="*/ 0 h 39"/>
                <a:gd name="T60" fmla="*/ 21 w 37"/>
                <a:gd name="T6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39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5" y="13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5" y="25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4" y="37"/>
                  </a:lnTo>
                  <a:lnTo>
                    <a:pt x="10" y="36"/>
                  </a:lnTo>
                  <a:lnTo>
                    <a:pt x="7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61" name="Freeform 233"/>
            <p:cNvSpPr>
              <a:spLocks/>
            </p:cNvSpPr>
            <p:nvPr/>
          </p:nvSpPr>
          <p:spPr bwMode="auto">
            <a:xfrm rot="5400000">
              <a:off x="1980" y="1571"/>
              <a:ext cx="48" cy="5"/>
            </a:xfrm>
            <a:custGeom>
              <a:avLst/>
              <a:gdLst>
                <a:gd name="T0" fmla="*/ 43 w 44"/>
                <a:gd name="T1" fmla="*/ 3 h 4"/>
                <a:gd name="T2" fmla="*/ 0 w 44"/>
                <a:gd name="T3" fmla="*/ 3 h 4"/>
                <a:gd name="T4" fmla="*/ 0 w 44"/>
                <a:gd name="T5" fmla="*/ 0 h 4"/>
                <a:gd name="T6" fmla="*/ 43 w 44"/>
                <a:gd name="T7" fmla="*/ 0 h 4"/>
                <a:gd name="T8" fmla="*/ 43 w 4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">
                  <a:moveTo>
                    <a:pt x="43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62" name="Oval 234"/>
            <p:cNvSpPr>
              <a:spLocks noChangeArrowheads="1"/>
            </p:cNvSpPr>
            <p:nvPr/>
          </p:nvSpPr>
          <p:spPr bwMode="auto">
            <a:xfrm rot="5400000">
              <a:off x="1909" y="1664"/>
              <a:ext cx="10" cy="9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363" name="Oval 235"/>
            <p:cNvSpPr>
              <a:spLocks noChangeArrowheads="1"/>
            </p:cNvSpPr>
            <p:nvPr/>
          </p:nvSpPr>
          <p:spPr bwMode="auto">
            <a:xfrm rot="5400000">
              <a:off x="1909" y="1464"/>
              <a:ext cx="10" cy="9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6364" name="Line 236"/>
          <p:cNvSpPr>
            <a:spLocks noChangeShapeType="1"/>
          </p:cNvSpPr>
          <p:nvPr/>
        </p:nvSpPr>
        <p:spPr bwMode="auto">
          <a:xfrm>
            <a:off x="6811963" y="925513"/>
            <a:ext cx="561975" cy="652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365" name="Line 237"/>
          <p:cNvSpPr>
            <a:spLocks noChangeShapeType="1"/>
          </p:cNvSpPr>
          <p:nvPr/>
        </p:nvSpPr>
        <p:spPr bwMode="auto">
          <a:xfrm flipH="1">
            <a:off x="5992813" y="939800"/>
            <a:ext cx="646112" cy="6540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366" name="Text Box 238"/>
          <p:cNvSpPr txBox="1">
            <a:spLocks noChangeArrowheads="1"/>
          </p:cNvSpPr>
          <p:nvPr/>
        </p:nvSpPr>
        <p:spPr bwMode="auto">
          <a:xfrm>
            <a:off x="1117600" y="3338513"/>
            <a:ext cx="357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Real                Imaginary</a:t>
            </a:r>
          </a:p>
        </p:txBody>
      </p:sp>
      <p:sp>
        <p:nvSpPr>
          <p:cNvPr id="176367" name="Text Box 239"/>
          <p:cNvSpPr txBox="1">
            <a:spLocks noChangeArrowheads="1"/>
          </p:cNvSpPr>
          <p:nvPr/>
        </p:nvSpPr>
        <p:spPr bwMode="auto">
          <a:xfrm>
            <a:off x="4867275" y="1198563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4nm</a:t>
            </a:r>
          </a:p>
        </p:txBody>
      </p:sp>
      <p:sp>
        <p:nvSpPr>
          <p:cNvPr id="176368" name="Text Box 240"/>
          <p:cNvSpPr txBox="1">
            <a:spLocks noChangeArrowheads="1"/>
          </p:cNvSpPr>
          <p:nvPr/>
        </p:nvSpPr>
        <p:spPr bwMode="auto">
          <a:xfrm>
            <a:off x="6357938" y="3119438"/>
            <a:ext cx="741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chemeClr val="tx2"/>
                </a:solidFill>
                <a:latin typeface="Times New Roman" pitchFamily="18" charset="0"/>
              </a:rPr>
              <a:t>Cu</a:t>
            </a:r>
          </a:p>
        </p:txBody>
      </p:sp>
      <p:sp>
        <p:nvSpPr>
          <p:cNvPr id="176369" name="Line 241"/>
          <p:cNvSpPr>
            <a:spLocks noChangeShapeType="1"/>
          </p:cNvSpPr>
          <p:nvPr/>
        </p:nvSpPr>
        <p:spPr bwMode="auto">
          <a:xfrm flipH="1" flipV="1">
            <a:off x="5849938" y="2582863"/>
            <a:ext cx="666750" cy="623887"/>
          </a:xfrm>
          <a:prstGeom prst="line">
            <a:avLst/>
          </a:prstGeom>
          <a:noFill/>
          <a:ln w="41275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370" name="Line 242"/>
          <p:cNvSpPr>
            <a:spLocks noChangeShapeType="1"/>
          </p:cNvSpPr>
          <p:nvPr/>
        </p:nvSpPr>
        <p:spPr bwMode="auto">
          <a:xfrm flipV="1">
            <a:off x="6756400" y="2576513"/>
            <a:ext cx="769938" cy="638175"/>
          </a:xfrm>
          <a:prstGeom prst="line">
            <a:avLst/>
          </a:prstGeom>
          <a:noFill/>
          <a:ln w="41275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26" name="Group 2"/>
          <p:cNvGrpSpPr>
            <a:grpSpLocks/>
          </p:cNvGrpSpPr>
          <p:nvPr/>
        </p:nvGrpSpPr>
        <p:grpSpPr bwMode="auto">
          <a:xfrm rot="5400000">
            <a:off x="3246438" y="2543175"/>
            <a:ext cx="2590800" cy="2317750"/>
            <a:chOff x="1426" y="2028"/>
            <a:chExt cx="1837" cy="1655"/>
          </a:xfrm>
        </p:grpSpPr>
        <p:sp>
          <p:nvSpPr>
            <p:cNvPr id="180227" name="Oval 3"/>
            <p:cNvSpPr>
              <a:spLocks noChangeArrowheads="1"/>
            </p:cNvSpPr>
            <p:nvPr/>
          </p:nvSpPr>
          <p:spPr bwMode="auto">
            <a:xfrm>
              <a:off x="2509" y="2028"/>
              <a:ext cx="17" cy="1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28" name="Oval 4"/>
            <p:cNvSpPr>
              <a:spLocks noChangeArrowheads="1"/>
            </p:cNvSpPr>
            <p:nvPr/>
          </p:nvSpPr>
          <p:spPr bwMode="auto">
            <a:xfrm>
              <a:off x="2163" y="2028"/>
              <a:ext cx="17" cy="1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29" name="Freeform 5"/>
            <p:cNvSpPr>
              <a:spLocks/>
            </p:cNvSpPr>
            <p:nvPr/>
          </p:nvSpPr>
          <p:spPr bwMode="auto">
            <a:xfrm>
              <a:off x="2393" y="2168"/>
              <a:ext cx="56" cy="57"/>
            </a:xfrm>
            <a:custGeom>
              <a:avLst/>
              <a:gdLst>
                <a:gd name="T0" fmla="*/ 17 w 29"/>
                <a:gd name="T1" fmla="*/ 0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4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5 h 30"/>
                <a:gd name="T22" fmla="*/ 22 w 29"/>
                <a:gd name="T23" fmla="*/ 27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7 h 30"/>
                <a:gd name="T36" fmla="*/ 4 w 29"/>
                <a:gd name="T37" fmla="*/ 25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4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0 h 30"/>
                <a:gd name="T58" fmla="*/ 14 w 29"/>
                <a:gd name="T59" fmla="*/ 0 h 30"/>
                <a:gd name="T60" fmla="*/ 17 w 29"/>
                <a:gd name="T6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5"/>
                  </a:lnTo>
                  <a:lnTo>
                    <a:pt x="22" y="27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30" name="Freeform 6"/>
            <p:cNvSpPr>
              <a:spLocks/>
            </p:cNvSpPr>
            <p:nvPr/>
          </p:nvSpPr>
          <p:spPr bwMode="auto">
            <a:xfrm>
              <a:off x="2392" y="2166"/>
              <a:ext cx="71" cy="70"/>
            </a:xfrm>
            <a:custGeom>
              <a:avLst/>
              <a:gdLst>
                <a:gd name="T0" fmla="*/ 22 w 37"/>
                <a:gd name="T1" fmla="*/ 1 h 37"/>
                <a:gd name="T2" fmla="*/ 26 w 37"/>
                <a:gd name="T3" fmla="*/ 2 h 37"/>
                <a:gd name="T4" fmla="*/ 29 w 37"/>
                <a:gd name="T5" fmla="*/ 4 h 37"/>
                <a:gd name="T6" fmla="*/ 31 w 37"/>
                <a:gd name="T7" fmla="*/ 6 h 37"/>
                <a:gd name="T8" fmla="*/ 34 w 37"/>
                <a:gd name="T9" fmla="*/ 9 h 37"/>
                <a:gd name="T10" fmla="*/ 36 w 37"/>
                <a:gd name="T11" fmla="*/ 13 h 37"/>
                <a:gd name="T12" fmla="*/ 36 w 37"/>
                <a:gd name="T13" fmla="*/ 17 h 37"/>
                <a:gd name="T14" fmla="*/ 36 w 37"/>
                <a:gd name="T15" fmla="*/ 20 h 37"/>
                <a:gd name="T16" fmla="*/ 36 w 37"/>
                <a:gd name="T17" fmla="*/ 24 h 37"/>
                <a:gd name="T18" fmla="*/ 34 w 37"/>
                <a:gd name="T19" fmla="*/ 28 h 37"/>
                <a:gd name="T20" fmla="*/ 31 w 37"/>
                <a:gd name="T21" fmla="*/ 30 h 37"/>
                <a:gd name="T22" fmla="*/ 29 w 37"/>
                <a:gd name="T23" fmla="*/ 33 h 37"/>
                <a:gd name="T24" fmla="*/ 26 w 37"/>
                <a:gd name="T25" fmla="*/ 35 h 37"/>
                <a:gd name="T26" fmla="*/ 22 w 37"/>
                <a:gd name="T27" fmla="*/ 36 h 37"/>
                <a:gd name="T28" fmla="*/ 18 w 37"/>
                <a:gd name="T29" fmla="*/ 36 h 37"/>
                <a:gd name="T30" fmla="*/ 14 w 37"/>
                <a:gd name="T31" fmla="*/ 36 h 37"/>
                <a:gd name="T32" fmla="*/ 11 w 37"/>
                <a:gd name="T33" fmla="*/ 35 h 37"/>
                <a:gd name="T34" fmla="*/ 7 w 37"/>
                <a:gd name="T35" fmla="*/ 33 h 37"/>
                <a:gd name="T36" fmla="*/ 5 w 37"/>
                <a:gd name="T37" fmla="*/ 30 h 37"/>
                <a:gd name="T38" fmla="*/ 3 w 37"/>
                <a:gd name="T39" fmla="*/ 28 h 37"/>
                <a:gd name="T40" fmla="*/ 1 w 37"/>
                <a:gd name="T41" fmla="*/ 24 h 37"/>
                <a:gd name="T42" fmla="*/ 0 w 37"/>
                <a:gd name="T43" fmla="*/ 20 h 37"/>
                <a:gd name="T44" fmla="*/ 0 w 37"/>
                <a:gd name="T45" fmla="*/ 17 h 37"/>
                <a:gd name="T46" fmla="*/ 1 w 37"/>
                <a:gd name="T47" fmla="*/ 13 h 37"/>
                <a:gd name="T48" fmla="*/ 3 w 37"/>
                <a:gd name="T49" fmla="*/ 9 h 37"/>
                <a:gd name="T50" fmla="*/ 5 w 37"/>
                <a:gd name="T51" fmla="*/ 6 h 37"/>
                <a:gd name="T52" fmla="*/ 7 w 37"/>
                <a:gd name="T53" fmla="*/ 4 h 37"/>
                <a:gd name="T54" fmla="*/ 11 w 37"/>
                <a:gd name="T55" fmla="*/ 2 h 37"/>
                <a:gd name="T56" fmla="*/ 14 w 37"/>
                <a:gd name="T57" fmla="*/ 1 h 37"/>
                <a:gd name="T58" fmla="*/ 18 w 37"/>
                <a:gd name="T59" fmla="*/ 0 h 37"/>
                <a:gd name="T60" fmla="*/ 22 w 37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37">
                  <a:moveTo>
                    <a:pt x="22" y="1"/>
                  </a:moveTo>
                  <a:lnTo>
                    <a:pt x="26" y="2"/>
                  </a:lnTo>
                  <a:lnTo>
                    <a:pt x="29" y="4"/>
                  </a:lnTo>
                  <a:lnTo>
                    <a:pt x="31" y="6"/>
                  </a:lnTo>
                  <a:lnTo>
                    <a:pt x="34" y="9"/>
                  </a:lnTo>
                  <a:lnTo>
                    <a:pt x="36" y="13"/>
                  </a:lnTo>
                  <a:lnTo>
                    <a:pt x="36" y="17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4" y="28"/>
                  </a:lnTo>
                  <a:lnTo>
                    <a:pt x="31" y="30"/>
                  </a:lnTo>
                  <a:lnTo>
                    <a:pt x="29" y="33"/>
                  </a:lnTo>
                  <a:lnTo>
                    <a:pt x="26" y="35"/>
                  </a:lnTo>
                  <a:lnTo>
                    <a:pt x="22" y="36"/>
                  </a:lnTo>
                  <a:lnTo>
                    <a:pt x="18" y="36"/>
                  </a:lnTo>
                  <a:lnTo>
                    <a:pt x="14" y="36"/>
                  </a:lnTo>
                  <a:lnTo>
                    <a:pt x="11" y="35"/>
                  </a:lnTo>
                  <a:lnTo>
                    <a:pt x="7" y="33"/>
                  </a:lnTo>
                  <a:lnTo>
                    <a:pt x="5" y="30"/>
                  </a:lnTo>
                  <a:lnTo>
                    <a:pt x="3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5" y="6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2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31" name="Freeform 7"/>
            <p:cNvSpPr>
              <a:spLocks/>
            </p:cNvSpPr>
            <p:nvPr/>
          </p:nvSpPr>
          <p:spPr bwMode="auto">
            <a:xfrm>
              <a:off x="2242" y="2168"/>
              <a:ext cx="55" cy="57"/>
            </a:xfrm>
            <a:custGeom>
              <a:avLst/>
              <a:gdLst>
                <a:gd name="T0" fmla="*/ 17 w 29"/>
                <a:gd name="T1" fmla="*/ 0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4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5 h 30"/>
                <a:gd name="T22" fmla="*/ 22 w 29"/>
                <a:gd name="T23" fmla="*/ 27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7 h 30"/>
                <a:gd name="T36" fmla="*/ 4 w 29"/>
                <a:gd name="T37" fmla="*/ 25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4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0 h 30"/>
                <a:gd name="T58" fmla="*/ 14 w 29"/>
                <a:gd name="T59" fmla="*/ 0 h 30"/>
                <a:gd name="T60" fmla="*/ 17 w 29"/>
                <a:gd name="T6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5"/>
                  </a:lnTo>
                  <a:lnTo>
                    <a:pt x="22" y="27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32" name="Freeform 8"/>
            <p:cNvSpPr>
              <a:spLocks/>
            </p:cNvSpPr>
            <p:nvPr/>
          </p:nvSpPr>
          <p:spPr bwMode="auto">
            <a:xfrm>
              <a:off x="2240" y="2166"/>
              <a:ext cx="71" cy="70"/>
            </a:xfrm>
            <a:custGeom>
              <a:avLst/>
              <a:gdLst>
                <a:gd name="T0" fmla="*/ 22 w 37"/>
                <a:gd name="T1" fmla="*/ 1 h 37"/>
                <a:gd name="T2" fmla="*/ 26 w 37"/>
                <a:gd name="T3" fmla="*/ 2 h 37"/>
                <a:gd name="T4" fmla="*/ 29 w 37"/>
                <a:gd name="T5" fmla="*/ 4 h 37"/>
                <a:gd name="T6" fmla="*/ 31 w 37"/>
                <a:gd name="T7" fmla="*/ 6 h 37"/>
                <a:gd name="T8" fmla="*/ 34 w 37"/>
                <a:gd name="T9" fmla="*/ 9 h 37"/>
                <a:gd name="T10" fmla="*/ 36 w 37"/>
                <a:gd name="T11" fmla="*/ 13 h 37"/>
                <a:gd name="T12" fmla="*/ 36 w 37"/>
                <a:gd name="T13" fmla="*/ 17 h 37"/>
                <a:gd name="T14" fmla="*/ 36 w 37"/>
                <a:gd name="T15" fmla="*/ 20 h 37"/>
                <a:gd name="T16" fmla="*/ 36 w 37"/>
                <a:gd name="T17" fmla="*/ 24 h 37"/>
                <a:gd name="T18" fmla="*/ 34 w 37"/>
                <a:gd name="T19" fmla="*/ 28 h 37"/>
                <a:gd name="T20" fmla="*/ 31 w 37"/>
                <a:gd name="T21" fmla="*/ 30 h 37"/>
                <a:gd name="T22" fmla="*/ 29 w 37"/>
                <a:gd name="T23" fmla="*/ 33 h 37"/>
                <a:gd name="T24" fmla="*/ 26 w 37"/>
                <a:gd name="T25" fmla="*/ 35 h 37"/>
                <a:gd name="T26" fmla="*/ 22 w 37"/>
                <a:gd name="T27" fmla="*/ 36 h 37"/>
                <a:gd name="T28" fmla="*/ 18 w 37"/>
                <a:gd name="T29" fmla="*/ 36 h 37"/>
                <a:gd name="T30" fmla="*/ 15 w 37"/>
                <a:gd name="T31" fmla="*/ 36 h 37"/>
                <a:gd name="T32" fmla="*/ 11 w 37"/>
                <a:gd name="T33" fmla="*/ 35 h 37"/>
                <a:gd name="T34" fmla="*/ 7 w 37"/>
                <a:gd name="T35" fmla="*/ 33 h 37"/>
                <a:gd name="T36" fmla="*/ 5 w 37"/>
                <a:gd name="T37" fmla="*/ 30 h 37"/>
                <a:gd name="T38" fmla="*/ 3 w 37"/>
                <a:gd name="T39" fmla="*/ 28 h 37"/>
                <a:gd name="T40" fmla="*/ 1 w 37"/>
                <a:gd name="T41" fmla="*/ 24 h 37"/>
                <a:gd name="T42" fmla="*/ 0 w 37"/>
                <a:gd name="T43" fmla="*/ 20 h 37"/>
                <a:gd name="T44" fmla="*/ 0 w 37"/>
                <a:gd name="T45" fmla="*/ 17 h 37"/>
                <a:gd name="T46" fmla="*/ 1 w 37"/>
                <a:gd name="T47" fmla="*/ 13 h 37"/>
                <a:gd name="T48" fmla="*/ 3 w 37"/>
                <a:gd name="T49" fmla="*/ 9 h 37"/>
                <a:gd name="T50" fmla="*/ 5 w 37"/>
                <a:gd name="T51" fmla="*/ 6 h 37"/>
                <a:gd name="T52" fmla="*/ 7 w 37"/>
                <a:gd name="T53" fmla="*/ 4 h 37"/>
                <a:gd name="T54" fmla="*/ 11 w 37"/>
                <a:gd name="T55" fmla="*/ 2 h 37"/>
                <a:gd name="T56" fmla="*/ 15 w 37"/>
                <a:gd name="T57" fmla="*/ 1 h 37"/>
                <a:gd name="T58" fmla="*/ 18 w 37"/>
                <a:gd name="T59" fmla="*/ 0 h 37"/>
                <a:gd name="T60" fmla="*/ 22 w 37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37">
                  <a:moveTo>
                    <a:pt x="22" y="1"/>
                  </a:moveTo>
                  <a:lnTo>
                    <a:pt x="26" y="2"/>
                  </a:lnTo>
                  <a:lnTo>
                    <a:pt x="29" y="4"/>
                  </a:lnTo>
                  <a:lnTo>
                    <a:pt x="31" y="6"/>
                  </a:lnTo>
                  <a:lnTo>
                    <a:pt x="34" y="9"/>
                  </a:lnTo>
                  <a:lnTo>
                    <a:pt x="36" y="13"/>
                  </a:lnTo>
                  <a:lnTo>
                    <a:pt x="36" y="17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4" y="28"/>
                  </a:lnTo>
                  <a:lnTo>
                    <a:pt x="31" y="30"/>
                  </a:lnTo>
                  <a:lnTo>
                    <a:pt x="29" y="33"/>
                  </a:lnTo>
                  <a:lnTo>
                    <a:pt x="26" y="35"/>
                  </a:lnTo>
                  <a:lnTo>
                    <a:pt x="22" y="36"/>
                  </a:lnTo>
                  <a:lnTo>
                    <a:pt x="18" y="36"/>
                  </a:lnTo>
                  <a:lnTo>
                    <a:pt x="15" y="36"/>
                  </a:lnTo>
                  <a:lnTo>
                    <a:pt x="11" y="35"/>
                  </a:lnTo>
                  <a:lnTo>
                    <a:pt x="7" y="33"/>
                  </a:lnTo>
                  <a:lnTo>
                    <a:pt x="5" y="30"/>
                  </a:lnTo>
                  <a:lnTo>
                    <a:pt x="3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5" y="6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2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33" name="Freeform 9"/>
            <p:cNvSpPr>
              <a:spLocks/>
            </p:cNvSpPr>
            <p:nvPr/>
          </p:nvSpPr>
          <p:spPr bwMode="auto">
            <a:xfrm>
              <a:off x="2311" y="2200"/>
              <a:ext cx="84" cy="6"/>
            </a:xfrm>
            <a:custGeom>
              <a:avLst/>
              <a:gdLst>
                <a:gd name="T0" fmla="*/ 43 w 44"/>
                <a:gd name="T1" fmla="*/ 2 h 3"/>
                <a:gd name="T2" fmla="*/ 0 w 44"/>
                <a:gd name="T3" fmla="*/ 2 h 3"/>
                <a:gd name="T4" fmla="*/ 0 w 44"/>
                <a:gd name="T5" fmla="*/ 0 h 3"/>
                <a:gd name="T6" fmla="*/ 43 w 44"/>
                <a:gd name="T7" fmla="*/ 0 h 3"/>
                <a:gd name="T8" fmla="*/ 43 w 4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">
                  <a:moveTo>
                    <a:pt x="4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34" name="Freeform 10"/>
            <p:cNvSpPr>
              <a:spLocks/>
            </p:cNvSpPr>
            <p:nvPr/>
          </p:nvSpPr>
          <p:spPr bwMode="auto">
            <a:xfrm>
              <a:off x="2445" y="2227"/>
              <a:ext cx="58" cy="78"/>
            </a:xfrm>
            <a:custGeom>
              <a:avLst/>
              <a:gdLst>
                <a:gd name="T0" fmla="*/ 2 w 30"/>
                <a:gd name="T1" fmla="*/ 0 h 41"/>
                <a:gd name="T2" fmla="*/ 29 w 30"/>
                <a:gd name="T3" fmla="*/ 38 h 41"/>
                <a:gd name="T4" fmla="*/ 29 w 30"/>
                <a:gd name="T5" fmla="*/ 39 h 41"/>
                <a:gd name="T6" fmla="*/ 28 w 30"/>
                <a:gd name="T7" fmla="*/ 39 h 41"/>
                <a:gd name="T8" fmla="*/ 28 w 30"/>
                <a:gd name="T9" fmla="*/ 40 h 41"/>
                <a:gd name="T10" fmla="*/ 27 w 30"/>
                <a:gd name="T11" fmla="*/ 40 h 41"/>
                <a:gd name="T12" fmla="*/ 0 w 30"/>
                <a:gd name="T13" fmla="*/ 2 h 41"/>
                <a:gd name="T14" fmla="*/ 0 w 30"/>
                <a:gd name="T15" fmla="*/ 1 h 41"/>
                <a:gd name="T16" fmla="*/ 1 w 30"/>
                <a:gd name="T17" fmla="*/ 1 h 41"/>
                <a:gd name="T18" fmla="*/ 1 w 30"/>
                <a:gd name="T19" fmla="*/ 0 h 41"/>
                <a:gd name="T20" fmla="*/ 2 w 30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1">
                  <a:moveTo>
                    <a:pt x="2" y="0"/>
                  </a:moveTo>
                  <a:lnTo>
                    <a:pt x="29" y="38"/>
                  </a:lnTo>
                  <a:lnTo>
                    <a:pt x="29" y="39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35" name="Freeform 11"/>
            <p:cNvSpPr>
              <a:spLocks/>
            </p:cNvSpPr>
            <p:nvPr/>
          </p:nvSpPr>
          <p:spPr bwMode="auto">
            <a:xfrm>
              <a:off x="2200" y="2227"/>
              <a:ext cx="61" cy="78"/>
            </a:xfrm>
            <a:custGeom>
              <a:avLst/>
              <a:gdLst>
                <a:gd name="T0" fmla="*/ 31 w 32"/>
                <a:gd name="T1" fmla="*/ 2 h 41"/>
                <a:gd name="T2" fmla="*/ 3 w 32"/>
                <a:gd name="T3" fmla="*/ 40 h 41"/>
                <a:gd name="T4" fmla="*/ 2 w 32"/>
                <a:gd name="T5" fmla="*/ 40 h 41"/>
                <a:gd name="T6" fmla="*/ 2 w 32"/>
                <a:gd name="T7" fmla="*/ 39 h 41"/>
                <a:gd name="T8" fmla="*/ 1 w 32"/>
                <a:gd name="T9" fmla="*/ 39 h 41"/>
                <a:gd name="T10" fmla="*/ 1 w 32"/>
                <a:gd name="T11" fmla="*/ 38 h 41"/>
                <a:gd name="T12" fmla="*/ 0 w 32"/>
                <a:gd name="T13" fmla="*/ 38 h 41"/>
                <a:gd name="T14" fmla="*/ 1 w 32"/>
                <a:gd name="T15" fmla="*/ 38 h 41"/>
                <a:gd name="T16" fmla="*/ 29 w 32"/>
                <a:gd name="T17" fmla="*/ 0 h 41"/>
                <a:gd name="T18" fmla="*/ 30 w 32"/>
                <a:gd name="T19" fmla="*/ 0 h 41"/>
                <a:gd name="T20" fmla="*/ 30 w 32"/>
                <a:gd name="T21" fmla="*/ 1 h 41"/>
                <a:gd name="T22" fmla="*/ 31 w 32"/>
                <a:gd name="T2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1">
                  <a:moveTo>
                    <a:pt x="31" y="2"/>
                  </a:moveTo>
                  <a:lnTo>
                    <a:pt x="3" y="40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1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36" name="Oval 12"/>
            <p:cNvSpPr>
              <a:spLocks noChangeArrowheads="1"/>
            </p:cNvSpPr>
            <p:nvPr/>
          </p:nvSpPr>
          <p:spPr bwMode="auto">
            <a:xfrm>
              <a:off x="2697" y="2299"/>
              <a:ext cx="17" cy="1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37" name="Oval 13"/>
            <p:cNvSpPr>
              <a:spLocks noChangeArrowheads="1"/>
            </p:cNvSpPr>
            <p:nvPr/>
          </p:nvSpPr>
          <p:spPr bwMode="auto">
            <a:xfrm>
              <a:off x="1975" y="2299"/>
              <a:ext cx="17" cy="1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38" name="Oval 14"/>
            <p:cNvSpPr>
              <a:spLocks noChangeArrowheads="1"/>
            </p:cNvSpPr>
            <p:nvPr/>
          </p:nvSpPr>
          <p:spPr bwMode="auto">
            <a:xfrm>
              <a:off x="2491" y="2299"/>
              <a:ext cx="39" cy="4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39" name="Oval 15"/>
            <p:cNvSpPr>
              <a:spLocks noChangeArrowheads="1"/>
            </p:cNvSpPr>
            <p:nvPr/>
          </p:nvSpPr>
          <p:spPr bwMode="auto">
            <a:xfrm>
              <a:off x="2159" y="2299"/>
              <a:ext cx="39" cy="4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40" name="Freeform 16"/>
            <p:cNvSpPr>
              <a:spLocks/>
            </p:cNvSpPr>
            <p:nvPr/>
          </p:nvSpPr>
          <p:spPr bwMode="auto">
            <a:xfrm>
              <a:off x="2445" y="2351"/>
              <a:ext cx="58" cy="78"/>
            </a:xfrm>
            <a:custGeom>
              <a:avLst/>
              <a:gdLst>
                <a:gd name="T0" fmla="*/ 29 w 30"/>
                <a:gd name="T1" fmla="*/ 2 h 41"/>
                <a:gd name="T2" fmla="*/ 2 w 30"/>
                <a:gd name="T3" fmla="*/ 40 h 41"/>
                <a:gd name="T4" fmla="*/ 1 w 30"/>
                <a:gd name="T5" fmla="*/ 40 h 41"/>
                <a:gd name="T6" fmla="*/ 1 w 30"/>
                <a:gd name="T7" fmla="*/ 39 h 41"/>
                <a:gd name="T8" fmla="*/ 0 w 30"/>
                <a:gd name="T9" fmla="*/ 39 h 41"/>
                <a:gd name="T10" fmla="*/ 0 w 30"/>
                <a:gd name="T11" fmla="*/ 38 h 41"/>
                <a:gd name="T12" fmla="*/ 27 w 30"/>
                <a:gd name="T13" fmla="*/ 1 h 41"/>
                <a:gd name="T14" fmla="*/ 27 w 30"/>
                <a:gd name="T15" fmla="*/ 0 h 41"/>
                <a:gd name="T16" fmla="*/ 27 w 30"/>
                <a:gd name="T17" fmla="*/ 1 h 41"/>
                <a:gd name="T18" fmla="*/ 28 w 30"/>
                <a:gd name="T19" fmla="*/ 1 h 41"/>
                <a:gd name="T20" fmla="*/ 29 w 30"/>
                <a:gd name="T21" fmla="*/ 1 h 41"/>
                <a:gd name="T22" fmla="*/ 29 w 30"/>
                <a:gd name="T2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41">
                  <a:moveTo>
                    <a:pt x="29" y="2"/>
                  </a:moveTo>
                  <a:lnTo>
                    <a:pt x="2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41" name="Freeform 17"/>
            <p:cNvSpPr>
              <a:spLocks/>
            </p:cNvSpPr>
            <p:nvPr/>
          </p:nvSpPr>
          <p:spPr bwMode="auto">
            <a:xfrm>
              <a:off x="2200" y="2351"/>
              <a:ext cx="61" cy="78"/>
            </a:xfrm>
            <a:custGeom>
              <a:avLst/>
              <a:gdLst>
                <a:gd name="T0" fmla="*/ 3 w 32"/>
                <a:gd name="T1" fmla="*/ 1 h 41"/>
                <a:gd name="T2" fmla="*/ 31 w 32"/>
                <a:gd name="T3" fmla="*/ 38 h 41"/>
                <a:gd name="T4" fmla="*/ 31 w 32"/>
                <a:gd name="T5" fmla="*/ 39 h 41"/>
                <a:gd name="T6" fmla="*/ 30 w 32"/>
                <a:gd name="T7" fmla="*/ 39 h 41"/>
                <a:gd name="T8" fmla="*/ 30 w 32"/>
                <a:gd name="T9" fmla="*/ 40 h 41"/>
                <a:gd name="T10" fmla="*/ 29 w 32"/>
                <a:gd name="T11" fmla="*/ 40 h 41"/>
                <a:gd name="T12" fmla="*/ 1 w 32"/>
                <a:gd name="T13" fmla="*/ 2 h 41"/>
                <a:gd name="T14" fmla="*/ 0 w 32"/>
                <a:gd name="T15" fmla="*/ 2 h 41"/>
                <a:gd name="T16" fmla="*/ 1 w 32"/>
                <a:gd name="T17" fmla="*/ 2 h 41"/>
                <a:gd name="T18" fmla="*/ 1 w 32"/>
                <a:gd name="T19" fmla="*/ 1 h 41"/>
                <a:gd name="T20" fmla="*/ 2 w 32"/>
                <a:gd name="T21" fmla="*/ 1 h 41"/>
                <a:gd name="T22" fmla="*/ 2 w 32"/>
                <a:gd name="T23" fmla="*/ 0 h 41"/>
                <a:gd name="T24" fmla="*/ 3 w 32"/>
                <a:gd name="T25" fmla="*/ 0 h 41"/>
                <a:gd name="T26" fmla="*/ 3 w 32"/>
                <a:gd name="T27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1">
                  <a:moveTo>
                    <a:pt x="3" y="1"/>
                  </a:moveTo>
                  <a:lnTo>
                    <a:pt x="31" y="38"/>
                  </a:lnTo>
                  <a:lnTo>
                    <a:pt x="31" y="39"/>
                  </a:lnTo>
                  <a:lnTo>
                    <a:pt x="30" y="39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42" name="Oval 18"/>
            <p:cNvSpPr>
              <a:spLocks noChangeArrowheads="1"/>
            </p:cNvSpPr>
            <p:nvPr/>
          </p:nvSpPr>
          <p:spPr bwMode="auto">
            <a:xfrm>
              <a:off x="2509" y="2028"/>
              <a:ext cx="17" cy="1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43" name="Oval 19"/>
            <p:cNvSpPr>
              <a:spLocks noChangeArrowheads="1"/>
            </p:cNvSpPr>
            <p:nvPr/>
          </p:nvSpPr>
          <p:spPr bwMode="auto">
            <a:xfrm>
              <a:off x="2163" y="2028"/>
              <a:ext cx="17" cy="1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44" name="Freeform 20"/>
            <p:cNvSpPr>
              <a:spLocks/>
            </p:cNvSpPr>
            <p:nvPr/>
          </p:nvSpPr>
          <p:spPr bwMode="auto">
            <a:xfrm>
              <a:off x="2393" y="2168"/>
              <a:ext cx="56" cy="57"/>
            </a:xfrm>
            <a:custGeom>
              <a:avLst/>
              <a:gdLst>
                <a:gd name="T0" fmla="*/ 17 w 29"/>
                <a:gd name="T1" fmla="*/ 0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4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5 h 30"/>
                <a:gd name="T22" fmla="*/ 22 w 29"/>
                <a:gd name="T23" fmla="*/ 27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7 h 30"/>
                <a:gd name="T36" fmla="*/ 4 w 29"/>
                <a:gd name="T37" fmla="*/ 25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4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0 h 30"/>
                <a:gd name="T58" fmla="*/ 14 w 29"/>
                <a:gd name="T59" fmla="*/ 0 h 30"/>
                <a:gd name="T60" fmla="*/ 17 w 29"/>
                <a:gd name="T6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5"/>
                  </a:lnTo>
                  <a:lnTo>
                    <a:pt x="22" y="27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45" name="Freeform 21"/>
            <p:cNvSpPr>
              <a:spLocks/>
            </p:cNvSpPr>
            <p:nvPr/>
          </p:nvSpPr>
          <p:spPr bwMode="auto">
            <a:xfrm>
              <a:off x="2393" y="2166"/>
              <a:ext cx="70" cy="70"/>
            </a:xfrm>
            <a:custGeom>
              <a:avLst/>
              <a:gdLst>
                <a:gd name="T0" fmla="*/ 21 w 36"/>
                <a:gd name="T1" fmla="*/ 1 h 37"/>
                <a:gd name="T2" fmla="*/ 25 w 36"/>
                <a:gd name="T3" fmla="*/ 2 h 37"/>
                <a:gd name="T4" fmla="*/ 28 w 36"/>
                <a:gd name="T5" fmla="*/ 4 h 37"/>
                <a:gd name="T6" fmla="*/ 31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7 h 37"/>
                <a:gd name="T14" fmla="*/ 35 w 36"/>
                <a:gd name="T15" fmla="*/ 20 h 37"/>
                <a:gd name="T16" fmla="*/ 35 w 36"/>
                <a:gd name="T17" fmla="*/ 24 h 37"/>
                <a:gd name="T18" fmla="*/ 33 w 36"/>
                <a:gd name="T19" fmla="*/ 28 h 37"/>
                <a:gd name="T20" fmla="*/ 31 w 36"/>
                <a:gd name="T21" fmla="*/ 30 h 37"/>
                <a:gd name="T22" fmla="*/ 28 w 36"/>
                <a:gd name="T23" fmla="*/ 33 h 37"/>
                <a:gd name="T24" fmla="*/ 25 w 36"/>
                <a:gd name="T25" fmla="*/ 35 h 37"/>
                <a:gd name="T26" fmla="*/ 21 w 36"/>
                <a:gd name="T27" fmla="*/ 36 h 37"/>
                <a:gd name="T28" fmla="*/ 18 w 36"/>
                <a:gd name="T29" fmla="*/ 36 h 37"/>
                <a:gd name="T30" fmla="*/ 14 w 36"/>
                <a:gd name="T31" fmla="*/ 36 h 37"/>
                <a:gd name="T32" fmla="*/ 10 w 36"/>
                <a:gd name="T33" fmla="*/ 35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8 h 37"/>
                <a:gd name="T40" fmla="*/ 0 w 36"/>
                <a:gd name="T41" fmla="*/ 24 h 37"/>
                <a:gd name="T42" fmla="*/ 0 w 36"/>
                <a:gd name="T43" fmla="*/ 20 h 37"/>
                <a:gd name="T44" fmla="*/ 0 w 36"/>
                <a:gd name="T45" fmla="*/ 17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4 h 37"/>
                <a:gd name="T54" fmla="*/ 10 w 36"/>
                <a:gd name="T55" fmla="*/ 2 h 37"/>
                <a:gd name="T56" fmla="*/ 14 w 36"/>
                <a:gd name="T57" fmla="*/ 1 h 37"/>
                <a:gd name="T58" fmla="*/ 18 w 36"/>
                <a:gd name="T59" fmla="*/ 0 h 37"/>
                <a:gd name="T60" fmla="*/ 21 w 36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3" y="28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5"/>
                  </a:lnTo>
                  <a:lnTo>
                    <a:pt x="21" y="36"/>
                  </a:lnTo>
                  <a:lnTo>
                    <a:pt x="18" y="36"/>
                  </a:lnTo>
                  <a:lnTo>
                    <a:pt x="14" y="36"/>
                  </a:lnTo>
                  <a:lnTo>
                    <a:pt x="10" y="35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46" name="Freeform 22"/>
            <p:cNvSpPr>
              <a:spLocks/>
            </p:cNvSpPr>
            <p:nvPr/>
          </p:nvSpPr>
          <p:spPr bwMode="auto">
            <a:xfrm>
              <a:off x="2242" y="2168"/>
              <a:ext cx="55" cy="57"/>
            </a:xfrm>
            <a:custGeom>
              <a:avLst/>
              <a:gdLst>
                <a:gd name="T0" fmla="*/ 17 w 29"/>
                <a:gd name="T1" fmla="*/ 0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4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5 h 30"/>
                <a:gd name="T22" fmla="*/ 22 w 29"/>
                <a:gd name="T23" fmla="*/ 27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7 h 30"/>
                <a:gd name="T36" fmla="*/ 4 w 29"/>
                <a:gd name="T37" fmla="*/ 25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4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0 h 30"/>
                <a:gd name="T58" fmla="*/ 14 w 29"/>
                <a:gd name="T59" fmla="*/ 0 h 30"/>
                <a:gd name="T60" fmla="*/ 17 w 29"/>
                <a:gd name="T6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0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5"/>
                  </a:lnTo>
                  <a:lnTo>
                    <a:pt x="22" y="27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47" name="Freeform 23"/>
            <p:cNvSpPr>
              <a:spLocks/>
            </p:cNvSpPr>
            <p:nvPr/>
          </p:nvSpPr>
          <p:spPr bwMode="auto">
            <a:xfrm>
              <a:off x="2242" y="2166"/>
              <a:ext cx="69" cy="70"/>
            </a:xfrm>
            <a:custGeom>
              <a:avLst/>
              <a:gdLst>
                <a:gd name="T0" fmla="*/ 21 w 36"/>
                <a:gd name="T1" fmla="*/ 1 h 37"/>
                <a:gd name="T2" fmla="*/ 25 w 36"/>
                <a:gd name="T3" fmla="*/ 2 h 37"/>
                <a:gd name="T4" fmla="*/ 28 w 36"/>
                <a:gd name="T5" fmla="*/ 4 h 37"/>
                <a:gd name="T6" fmla="*/ 30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7 h 37"/>
                <a:gd name="T14" fmla="*/ 35 w 36"/>
                <a:gd name="T15" fmla="*/ 20 h 37"/>
                <a:gd name="T16" fmla="*/ 35 w 36"/>
                <a:gd name="T17" fmla="*/ 24 h 37"/>
                <a:gd name="T18" fmla="*/ 33 w 36"/>
                <a:gd name="T19" fmla="*/ 28 h 37"/>
                <a:gd name="T20" fmla="*/ 30 w 36"/>
                <a:gd name="T21" fmla="*/ 30 h 37"/>
                <a:gd name="T22" fmla="*/ 28 w 36"/>
                <a:gd name="T23" fmla="*/ 33 h 37"/>
                <a:gd name="T24" fmla="*/ 25 w 36"/>
                <a:gd name="T25" fmla="*/ 35 h 37"/>
                <a:gd name="T26" fmla="*/ 21 w 36"/>
                <a:gd name="T27" fmla="*/ 36 h 37"/>
                <a:gd name="T28" fmla="*/ 18 w 36"/>
                <a:gd name="T29" fmla="*/ 36 h 37"/>
                <a:gd name="T30" fmla="*/ 14 w 36"/>
                <a:gd name="T31" fmla="*/ 36 h 37"/>
                <a:gd name="T32" fmla="*/ 10 w 36"/>
                <a:gd name="T33" fmla="*/ 35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8 h 37"/>
                <a:gd name="T40" fmla="*/ 0 w 36"/>
                <a:gd name="T41" fmla="*/ 24 h 37"/>
                <a:gd name="T42" fmla="*/ 0 w 36"/>
                <a:gd name="T43" fmla="*/ 20 h 37"/>
                <a:gd name="T44" fmla="*/ 0 w 36"/>
                <a:gd name="T45" fmla="*/ 17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4 h 37"/>
                <a:gd name="T54" fmla="*/ 10 w 36"/>
                <a:gd name="T55" fmla="*/ 2 h 37"/>
                <a:gd name="T56" fmla="*/ 14 w 36"/>
                <a:gd name="T57" fmla="*/ 1 h 37"/>
                <a:gd name="T58" fmla="*/ 18 w 36"/>
                <a:gd name="T59" fmla="*/ 0 h 37"/>
                <a:gd name="T60" fmla="*/ 21 w 36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3" y="28"/>
                  </a:lnTo>
                  <a:lnTo>
                    <a:pt x="30" y="30"/>
                  </a:lnTo>
                  <a:lnTo>
                    <a:pt x="28" y="33"/>
                  </a:lnTo>
                  <a:lnTo>
                    <a:pt x="25" y="35"/>
                  </a:lnTo>
                  <a:lnTo>
                    <a:pt x="21" y="36"/>
                  </a:lnTo>
                  <a:lnTo>
                    <a:pt x="18" y="36"/>
                  </a:lnTo>
                  <a:lnTo>
                    <a:pt x="14" y="36"/>
                  </a:lnTo>
                  <a:lnTo>
                    <a:pt x="10" y="35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48" name="Freeform 24"/>
            <p:cNvSpPr>
              <a:spLocks/>
            </p:cNvSpPr>
            <p:nvPr/>
          </p:nvSpPr>
          <p:spPr bwMode="auto">
            <a:xfrm>
              <a:off x="2311" y="2200"/>
              <a:ext cx="84" cy="6"/>
            </a:xfrm>
            <a:custGeom>
              <a:avLst/>
              <a:gdLst>
                <a:gd name="T0" fmla="*/ 43 w 44"/>
                <a:gd name="T1" fmla="*/ 2 h 3"/>
                <a:gd name="T2" fmla="*/ 0 w 44"/>
                <a:gd name="T3" fmla="*/ 2 h 3"/>
                <a:gd name="T4" fmla="*/ 0 w 44"/>
                <a:gd name="T5" fmla="*/ 0 h 3"/>
                <a:gd name="T6" fmla="*/ 43 w 44"/>
                <a:gd name="T7" fmla="*/ 0 h 3"/>
                <a:gd name="T8" fmla="*/ 43 w 4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">
                  <a:moveTo>
                    <a:pt x="4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49" name="Freeform 25"/>
            <p:cNvSpPr>
              <a:spLocks/>
            </p:cNvSpPr>
            <p:nvPr/>
          </p:nvSpPr>
          <p:spPr bwMode="auto">
            <a:xfrm>
              <a:off x="2445" y="2227"/>
              <a:ext cx="58" cy="78"/>
            </a:xfrm>
            <a:custGeom>
              <a:avLst/>
              <a:gdLst>
                <a:gd name="T0" fmla="*/ 2 w 30"/>
                <a:gd name="T1" fmla="*/ 0 h 41"/>
                <a:gd name="T2" fmla="*/ 29 w 30"/>
                <a:gd name="T3" fmla="*/ 38 h 41"/>
                <a:gd name="T4" fmla="*/ 29 w 30"/>
                <a:gd name="T5" fmla="*/ 39 h 41"/>
                <a:gd name="T6" fmla="*/ 28 w 30"/>
                <a:gd name="T7" fmla="*/ 39 h 41"/>
                <a:gd name="T8" fmla="*/ 28 w 30"/>
                <a:gd name="T9" fmla="*/ 40 h 41"/>
                <a:gd name="T10" fmla="*/ 27 w 30"/>
                <a:gd name="T11" fmla="*/ 40 h 41"/>
                <a:gd name="T12" fmla="*/ 0 w 30"/>
                <a:gd name="T13" fmla="*/ 2 h 41"/>
                <a:gd name="T14" fmla="*/ 0 w 30"/>
                <a:gd name="T15" fmla="*/ 1 h 41"/>
                <a:gd name="T16" fmla="*/ 1 w 30"/>
                <a:gd name="T17" fmla="*/ 1 h 41"/>
                <a:gd name="T18" fmla="*/ 1 w 30"/>
                <a:gd name="T19" fmla="*/ 0 h 41"/>
                <a:gd name="T20" fmla="*/ 2 w 30"/>
                <a:gd name="T2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1">
                  <a:moveTo>
                    <a:pt x="2" y="0"/>
                  </a:moveTo>
                  <a:lnTo>
                    <a:pt x="29" y="38"/>
                  </a:lnTo>
                  <a:lnTo>
                    <a:pt x="29" y="39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27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50" name="Freeform 26"/>
            <p:cNvSpPr>
              <a:spLocks/>
            </p:cNvSpPr>
            <p:nvPr/>
          </p:nvSpPr>
          <p:spPr bwMode="auto">
            <a:xfrm>
              <a:off x="2202" y="2227"/>
              <a:ext cx="59" cy="78"/>
            </a:xfrm>
            <a:custGeom>
              <a:avLst/>
              <a:gdLst>
                <a:gd name="T0" fmla="*/ 30 w 31"/>
                <a:gd name="T1" fmla="*/ 2 h 41"/>
                <a:gd name="T2" fmla="*/ 2 w 31"/>
                <a:gd name="T3" fmla="*/ 40 h 41"/>
                <a:gd name="T4" fmla="*/ 1 w 31"/>
                <a:gd name="T5" fmla="*/ 40 h 41"/>
                <a:gd name="T6" fmla="*/ 1 w 31"/>
                <a:gd name="T7" fmla="*/ 39 h 41"/>
                <a:gd name="T8" fmla="*/ 0 w 31"/>
                <a:gd name="T9" fmla="*/ 39 h 41"/>
                <a:gd name="T10" fmla="*/ 0 w 31"/>
                <a:gd name="T11" fmla="*/ 38 h 41"/>
                <a:gd name="T12" fmla="*/ 28 w 31"/>
                <a:gd name="T13" fmla="*/ 0 h 41"/>
                <a:gd name="T14" fmla="*/ 29 w 31"/>
                <a:gd name="T15" fmla="*/ 0 h 41"/>
                <a:gd name="T16" fmla="*/ 29 w 31"/>
                <a:gd name="T17" fmla="*/ 1 h 41"/>
                <a:gd name="T18" fmla="*/ 30 w 31"/>
                <a:gd name="T1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1">
                  <a:moveTo>
                    <a:pt x="30" y="2"/>
                  </a:moveTo>
                  <a:lnTo>
                    <a:pt x="2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30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51" name="Oval 27"/>
            <p:cNvSpPr>
              <a:spLocks noChangeArrowheads="1"/>
            </p:cNvSpPr>
            <p:nvPr/>
          </p:nvSpPr>
          <p:spPr bwMode="auto">
            <a:xfrm>
              <a:off x="2697" y="2299"/>
              <a:ext cx="17" cy="1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52" name="Oval 28"/>
            <p:cNvSpPr>
              <a:spLocks noChangeArrowheads="1"/>
            </p:cNvSpPr>
            <p:nvPr/>
          </p:nvSpPr>
          <p:spPr bwMode="auto">
            <a:xfrm>
              <a:off x="1975" y="2299"/>
              <a:ext cx="17" cy="1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53" name="Oval 29"/>
            <p:cNvSpPr>
              <a:spLocks noChangeArrowheads="1"/>
            </p:cNvSpPr>
            <p:nvPr/>
          </p:nvSpPr>
          <p:spPr bwMode="auto">
            <a:xfrm>
              <a:off x="2491" y="2299"/>
              <a:ext cx="39" cy="4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54" name="Oval 30"/>
            <p:cNvSpPr>
              <a:spLocks noChangeArrowheads="1"/>
            </p:cNvSpPr>
            <p:nvPr/>
          </p:nvSpPr>
          <p:spPr bwMode="auto">
            <a:xfrm>
              <a:off x="2159" y="2299"/>
              <a:ext cx="39" cy="4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55" name="Freeform 31"/>
            <p:cNvSpPr>
              <a:spLocks/>
            </p:cNvSpPr>
            <p:nvPr/>
          </p:nvSpPr>
          <p:spPr bwMode="auto">
            <a:xfrm>
              <a:off x="2445" y="2351"/>
              <a:ext cx="58" cy="78"/>
            </a:xfrm>
            <a:custGeom>
              <a:avLst/>
              <a:gdLst>
                <a:gd name="T0" fmla="*/ 29 w 30"/>
                <a:gd name="T1" fmla="*/ 2 h 41"/>
                <a:gd name="T2" fmla="*/ 2 w 30"/>
                <a:gd name="T3" fmla="*/ 40 h 41"/>
                <a:gd name="T4" fmla="*/ 1 w 30"/>
                <a:gd name="T5" fmla="*/ 40 h 41"/>
                <a:gd name="T6" fmla="*/ 1 w 30"/>
                <a:gd name="T7" fmla="*/ 39 h 41"/>
                <a:gd name="T8" fmla="*/ 0 w 30"/>
                <a:gd name="T9" fmla="*/ 39 h 41"/>
                <a:gd name="T10" fmla="*/ 0 w 30"/>
                <a:gd name="T11" fmla="*/ 38 h 41"/>
                <a:gd name="T12" fmla="*/ 27 w 30"/>
                <a:gd name="T13" fmla="*/ 1 h 41"/>
                <a:gd name="T14" fmla="*/ 27 w 30"/>
                <a:gd name="T15" fmla="*/ 0 h 41"/>
                <a:gd name="T16" fmla="*/ 28 w 30"/>
                <a:gd name="T17" fmla="*/ 1 h 41"/>
                <a:gd name="T18" fmla="*/ 29 w 30"/>
                <a:gd name="T19" fmla="*/ 1 h 41"/>
                <a:gd name="T20" fmla="*/ 29 w 30"/>
                <a:gd name="T21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1">
                  <a:moveTo>
                    <a:pt x="29" y="2"/>
                  </a:moveTo>
                  <a:lnTo>
                    <a:pt x="2" y="40"/>
                  </a:lnTo>
                  <a:lnTo>
                    <a:pt x="1" y="40"/>
                  </a:lnTo>
                  <a:lnTo>
                    <a:pt x="1" y="39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29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56" name="Freeform 32"/>
            <p:cNvSpPr>
              <a:spLocks/>
            </p:cNvSpPr>
            <p:nvPr/>
          </p:nvSpPr>
          <p:spPr bwMode="auto">
            <a:xfrm>
              <a:off x="2202" y="2351"/>
              <a:ext cx="59" cy="78"/>
            </a:xfrm>
            <a:custGeom>
              <a:avLst/>
              <a:gdLst>
                <a:gd name="T0" fmla="*/ 2 w 31"/>
                <a:gd name="T1" fmla="*/ 1 h 41"/>
                <a:gd name="T2" fmla="*/ 30 w 31"/>
                <a:gd name="T3" fmla="*/ 38 h 41"/>
                <a:gd name="T4" fmla="*/ 30 w 31"/>
                <a:gd name="T5" fmla="*/ 39 h 41"/>
                <a:gd name="T6" fmla="*/ 29 w 31"/>
                <a:gd name="T7" fmla="*/ 39 h 41"/>
                <a:gd name="T8" fmla="*/ 29 w 31"/>
                <a:gd name="T9" fmla="*/ 40 h 41"/>
                <a:gd name="T10" fmla="*/ 28 w 31"/>
                <a:gd name="T11" fmla="*/ 40 h 41"/>
                <a:gd name="T12" fmla="*/ 0 w 31"/>
                <a:gd name="T13" fmla="*/ 2 h 41"/>
                <a:gd name="T14" fmla="*/ 0 w 31"/>
                <a:gd name="T15" fmla="*/ 1 h 41"/>
                <a:gd name="T16" fmla="*/ 1 w 31"/>
                <a:gd name="T17" fmla="*/ 1 h 41"/>
                <a:gd name="T18" fmla="*/ 2 w 31"/>
                <a:gd name="T19" fmla="*/ 0 h 41"/>
                <a:gd name="T20" fmla="*/ 2 w 31"/>
                <a:gd name="T21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1">
                  <a:moveTo>
                    <a:pt x="2" y="1"/>
                  </a:moveTo>
                  <a:lnTo>
                    <a:pt x="30" y="38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57" name="Freeform 33"/>
            <p:cNvSpPr>
              <a:spLocks/>
            </p:cNvSpPr>
            <p:nvPr/>
          </p:nvSpPr>
          <p:spPr bwMode="auto">
            <a:xfrm>
              <a:off x="2393" y="3238"/>
              <a:ext cx="56" cy="58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5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4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4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5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58" name="Freeform 34"/>
            <p:cNvSpPr>
              <a:spLocks/>
            </p:cNvSpPr>
            <p:nvPr/>
          </p:nvSpPr>
          <p:spPr bwMode="auto">
            <a:xfrm>
              <a:off x="2393" y="3238"/>
              <a:ext cx="70" cy="71"/>
            </a:xfrm>
            <a:custGeom>
              <a:avLst/>
              <a:gdLst>
                <a:gd name="T0" fmla="*/ 21 w 36"/>
                <a:gd name="T1" fmla="*/ 0 h 37"/>
                <a:gd name="T2" fmla="*/ 25 w 36"/>
                <a:gd name="T3" fmla="*/ 2 h 37"/>
                <a:gd name="T4" fmla="*/ 28 w 36"/>
                <a:gd name="T5" fmla="*/ 3 h 37"/>
                <a:gd name="T6" fmla="*/ 31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6 h 37"/>
                <a:gd name="T14" fmla="*/ 35 w 36"/>
                <a:gd name="T15" fmla="*/ 19 h 37"/>
                <a:gd name="T16" fmla="*/ 35 w 36"/>
                <a:gd name="T17" fmla="*/ 23 h 37"/>
                <a:gd name="T18" fmla="*/ 33 w 36"/>
                <a:gd name="T19" fmla="*/ 27 h 37"/>
                <a:gd name="T20" fmla="*/ 31 w 36"/>
                <a:gd name="T21" fmla="*/ 30 h 37"/>
                <a:gd name="T22" fmla="*/ 28 w 36"/>
                <a:gd name="T23" fmla="*/ 33 h 37"/>
                <a:gd name="T24" fmla="*/ 25 w 36"/>
                <a:gd name="T25" fmla="*/ 34 h 37"/>
                <a:gd name="T26" fmla="*/ 21 w 36"/>
                <a:gd name="T27" fmla="*/ 35 h 37"/>
                <a:gd name="T28" fmla="*/ 18 w 36"/>
                <a:gd name="T29" fmla="*/ 36 h 37"/>
                <a:gd name="T30" fmla="*/ 14 w 36"/>
                <a:gd name="T31" fmla="*/ 35 h 37"/>
                <a:gd name="T32" fmla="*/ 10 w 36"/>
                <a:gd name="T33" fmla="*/ 34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7 h 37"/>
                <a:gd name="T40" fmla="*/ 0 w 36"/>
                <a:gd name="T41" fmla="*/ 23 h 37"/>
                <a:gd name="T42" fmla="*/ 0 w 36"/>
                <a:gd name="T43" fmla="*/ 19 h 37"/>
                <a:gd name="T44" fmla="*/ 0 w 36"/>
                <a:gd name="T45" fmla="*/ 16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3 h 37"/>
                <a:gd name="T54" fmla="*/ 10 w 36"/>
                <a:gd name="T55" fmla="*/ 2 h 37"/>
                <a:gd name="T56" fmla="*/ 14 w 36"/>
                <a:gd name="T57" fmla="*/ 0 h 37"/>
                <a:gd name="T58" fmla="*/ 18 w 36"/>
                <a:gd name="T59" fmla="*/ 0 h 37"/>
                <a:gd name="T60" fmla="*/ 21 w 36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0"/>
                  </a:moveTo>
                  <a:lnTo>
                    <a:pt x="25" y="2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4"/>
                  </a:lnTo>
                  <a:lnTo>
                    <a:pt x="21" y="35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59" name="Freeform 35"/>
            <p:cNvSpPr>
              <a:spLocks/>
            </p:cNvSpPr>
            <p:nvPr/>
          </p:nvSpPr>
          <p:spPr bwMode="auto">
            <a:xfrm>
              <a:off x="2242" y="3238"/>
              <a:ext cx="55" cy="58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5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4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4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5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60" name="Freeform 36"/>
            <p:cNvSpPr>
              <a:spLocks/>
            </p:cNvSpPr>
            <p:nvPr/>
          </p:nvSpPr>
          <p:spPr bwMode="auto">
            <a:xfrm>
              <a:off x="2242" y="3238"/>
              <a:ext cx="69" cy="71"/>
            </a:xfrm>
            <a:custGeom>
              <a:avLst/>
              <a:gdLst>
                <a:gd name="T0" fmla="*/ 21 w 36"/>
                <a:gd name="T1" fmla="*/ 0 h 37"/>
                <a:gd name="T2" fmla="*/ 25 w 36"/>
                <a:gd name="T3" fmla="*/ 2 h 37"/>
                <a:gd name="T4" fmla="*/ 28 w 36"/>
                <a:gd name="T5" fmla="*/ 3 h 37"/>
                <a:gd name="T6" fmla="*/ 31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6 h 37"/>
                <a:gd name="T14" fmla="*/ 35 w 36"/>
                <a:gd name="T15" fmla="*/ 19 h 37"/>
                <a:gd name="T16" fmla="*/ 35 w 36"/>
                <a:gd name="T17" fmla="*/ 23 h 37"/>
                <a:gd name="T18" fmla="*/ 33 w 36"/>
                <a:gd name="T19" fmla="*/ 27 h 37"/>
                <a:gd name="T20" fmla="*/ 31 w 36"/>
                <a:gd name="T21" fmla="*/ 30 h 37"/>
                <a:gd name="T22" fmla="*/ 28 w 36"/>
                <a:gd name="T23" fmla="*/ 33 h 37"/>
                <a:gd name="T24" fmla="*/ 25 w 36"/>
                <a:gd name="T25" fmla="*/ 34 h 37"/>
                <a:gd name="T26" fmla="*/ 21 w 36"/>
                <a:gd name="T27" fmla="*/ 35 h 37"/>
                <a:gd name="T28" fmla="*/ 18 w 36"/>
                <a:gd name="T29" fmla="*/ 36 h 37"/>
                <a:gd name="T30" fmla="*/ 14 w 36"/>
                <a:gd name="T31" fmla="*/ 35 h 37"/>
                <a:gd name="T32" fmla="*/ 10 w 36"/>
                <a:gd name="T33" fmla="*/ 34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7 h 37"/>
                <a:gd name="T40" fmla="*/ 0 w 36"/>
                <a:gd name="T41" fmla="*/ 23 h 37"/>
                <a:gd name="T42" fmla="*/ 0 w 36"/>
                <a:gd name="T43" fmla="*/ 19 h 37"/>
                <a:gd name="T44" fmla="*/ 0 w 36"/>
                <a:gd name="T45" fmla="*/ 16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3 h 37"/>
                <a:gd name="T54" fmla="*/ 10 w 36"/>
                <a:gd name="T55" fmla="*/ 2 h 37"/>
                <a:gd name="T56" fmla="*/ 14 w 36"/>
                <a:gd name="T57" fmla="*/ 0 h 37"/>
                <a:gd name="T58" fmla="*/ 18 w 36"/>
                <a:gd name="T59" fmla="*/ 0 h 37"/>
                <a:gd name="T60" fmla="*/ 21 w 36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0"/>
                  </a:moveTo>
                  <a:lnTo>
                    <a:pt x="25" y="2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4"/>
                  </a:lnTo>
                  <a:lnTo>
                    <a:pt x="21" y="35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61" name="Freeform 37"/>
            <p:cNvSpPr>
              <a:spLocks/>
            </p:cNvSpPr>
            <p:nvPr/>
          </p:nvSpPr>
          <p:spPr bwMode="auto">
            <a:xfrm>
              <a:off x="2311" y="3271"/>
              <a:ext cx="84" cy="6"/>
            </a:xfrm>
            <a:custGeom>
              <a:avLst/>
              <a:gdLst>
                <a:gd name="T0" fmla="*/ 43 w 44"/>
                <a:gd name="T1" fmla="*/ 2 h 3"/>
                <a:gd name="T2" fmla="*/ 0 w 44"/>
                <a:gd name="T3" fmla="*/ 2 h 3"/>
                <a:gd name="T4" fmla="*/ 0 w 44"/>
                <a:gd name="T5" fmla="*/ 0 h 3"/>
                <a:gd name="T6" fmla="*/ 43 w 44"/>
                <a:gd name="T7" fmla="*/ 0 h 3"/>
                <a:gd name="T8" fmla="*/ 43 w 4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">
                  <a:moveTo>
                    <a:pt x="4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62" name="Freeform 38"/>
            <p:cNvSpPr>
              <a:spLocks/>
            </p:cNvSpPr>
            <p:nvPr/>
          </p:nvSpPr>
          <p:spPr bwMode="auto">
            <a:xfrm>
              <a:off x="2445" y="3298"/>
              <a:ext cx="58" cy="80"/>
            </a:xfrm>
            <a:custGeom>
              <a:avLst/>
              <a:gdLst>
                <a:gd name="T0" fmla="*/ 2 w 30"/>
                <a:gd name="T1" fmla="*/ 0 h 42"/>
                <a:gd name="T2" fmla="*/ 29 w 30"/>
                <a:gd name="T3" fmla="*/ 39 h 42"/>
                <a:gd name="T4" fmla="*/ 29 w 30"/>
                <a:gd name="T5" fmla="*/ 40 h 42"/>
                <a:gd name="T6" fmla="*/ 28 w 30"/>
                <a:gd name="T7" fmla="*/ 40 h 42"/>
                <a:gd name="T8" fmla="*/ 27 w 30"/>
                <a:gd name="T9" fmla="*/ 41 h 42"/>
                <a:gd name="T10" fmla="*/ 27 w 30"/>
                <a:gd name="T11" fmla="*/ 40 h 42"/>
                <a:gd name="T12" fmla="*/ 0 w 30"/>
                <a:gd name="T13" fmla="*/ 2 h 42"/>
                <a:gd name="T14" fmla="*/ 0 w 30"/>
                <a:gd name="T15" fmla="*/ 1 h 42"/>
                <a:gd name="T16" fmla="*/ 1 w 30"/>
                <a:gd name="T17" fmla="*/ 1 h 42"/>
                <a:gd name="T18" fmla="*/ 1 w 30"/>
                <a:gd name="T19" fmla="*/ 0 h 42"/>
                <a:gd name="T20" fmla="*/ 2 w 30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2">
                  <a:moveTo>
                    <a:pt x="2" y="0"/>
                  </a:moveTo>
                  <a:lnTo>
                    <a:pt x="29" y="39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27" y="41"/>
                  </a:lnTo>
                  <a:lnTo>
                    <a:pt x="27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63" name="Freeform 39"/>
            <p:cNvSpPr>
              <a:spLocks/>
            </p:cNvSpPr>
            <p:nvPr/>
          </p:nvSpPr>
          <p:spPr bwMode="auto">
            <a:xfrm>
              <a:off x="2202" y="3298"/>
              <a:ext cx="59" cy="80"/>
            </a:xfrm>
            <a:custGeom>
              <a:avLst/>
              <a:gdLst>
                <a:gd name="T0" fmla="*/ 30 w 31"/>
                <a:gd name="T1" fmla="*/ 2 h 42"/>
                <a:gd name="T2" fmla="*/ 2 w 31"/>
                <a:gd name="T3" fmla="*/ 40 h 42"/>
                <a:gd name="T4" fmla="*/ 2 w 31"/>
                <a:gd name="T5" fmla="*/ 41 h 42"/>
                <a:gd name="T6" fmla="*/ 1 w 31"/>
                <a:gd name="T7" fmla="*/ 40 h 42"/>
                <a:gd name="T8" fmla="*/ 0 w 31"/>
                <a:gd name="T9" fmla="*/ 40 h 42"/>
                <a:gd name="T10" fmla="*/ 0 w 31"/>
                <a:gd name="T11" fmla="*/ 39 h 42"/>
                <a:gd name="T12" fmla="*/ 28 w 31"/>
                <a:gd name="T13" fmla="*/ 0 h 42"/>
                <a:gd name="T14" fmla="*/ 29 w 31"/>
                <a:gd name="T15" fmla="*/ 0 h 42"/>
                <a:gd name="T16" fmla="*/ 29 w 31"/>
                <a:gd name="T17" fmla="*/ 1 h 42"/>
                <a:gd name="T18" fmla="*/ 30 w 31"/>
                <a:gd name="T19" fmla="*/ 1 h 42"/>
                <a:gd name="T20" fmla="*/ 30 w 31"/>
                <a:gd name="T2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2">
                  <a:moveTo>
                    <a:pt x="30" y="2"/>
                  </a:moveTo>
                  <a:lnTo>
                    <a:pt x="2" y="40"/>
                  </a:lnTo>
                  <a:lnTo>
                    <a:pt x="2" y="4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64" name="Oval 40"/>
            <p:cNvSpPr>
              <a:spLocks noChangeArrowheads="1"/>
            </p:cNvSpPr>
            <p:nvPr/>
          </p:nvSpPr>
          <p:spPr bwMode="auto">
            <a:xfrm>
              <a:off x="2491" y="3370"/>
              <a:ext cx="39" cy="4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65" name="Oval 41"/>
            <p:cNvSpPr>
              <a:spLocks noChangeArrowheads="1"/>
            </p:cNvSpPr>
            <p:nvPr/>
          </p:nvSpPr>
          <p:spPr bwMode="auto">
            <a:xfrm>
              <a:off x="2159" y="3370"/>
              <a:ext cx="39" cy="4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66" name="Oval 42"/>
            <p:cNvSpPr>
              <a:spLocks noChangeArrowheads="1"/>
            </p:cNvSpPr>
            <p:nvPr/>
          </p:nvSpPr>
          <p:spPr bwMode="auto">
            <a:xfrm>
              <a:off x="2697" y="3395"/>
              <a:ext cx="17" cy="1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67" name="Oval 43"/>
            <p:cNvSpPr>
              <a:spLocks noChangeArrowheads="1"/>
            </p:cNvSpPr>
            <p:nvPr/>
          </p:nvSpPr>
          <p:spPr bwMode="auto">
            <a:xfrm>
              <a:off x="1975" y="3395"/>
              <a:ext cx="17" cy="1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68" name="Freeform 44"/>
            <p:cNvSpPr>
              <a:spLocks/>
            </p:cNvSpPr>
            <p:nvPr/>
          </p:nvSpPr>
          <p:spPr bwMode="auto">
            <a:xfrm>
              <a:off x="2445" y="3422"/>
              <a:ext cx="58" cy="80"/>
            </a:xfrm>
            <a:custGeom>
              <a:avLst/>
              <a:gdLst>
                <a:gd name="T0" fmla="*/ 29 w 30"/>
                <a:gd name="T1" fmla="*/ 2 h 42"/>
                <a:gd name="T2" fmla="*/ 2 w 30"/>
                <a:gd name="T3" fmla="*/ 41 h 42"/>
                <a:gd name="T4" fmla="*/ 1 w 30"/>
                <a:gd name="T5" fmla="*/ 41 h 42"/>
                <a:gd name="T6" fmla="*/ 1 w 30"/>
                <a:gd name="T7" fmla="*/ 40 h 42"/>
                <a:gd name="T8" fmla="*/ 0 w 30"/>
                <a:gd name="T9" fmla="*/ 40 h 42"/>
                <a:gd name="T10" fmla="*/ 0 w 30"/>
                <a:gd name="T11" fmla="*/ 39 h 42"/>
                <a:gd name="T12" fmla="*/ 27 w 30"/>
                <a:gd name="T13" fmla="*/ 0 h 42"/>
                <a:gd name="T14" fmla="*/ 28 w 30"/>
                <a:gd name="T15" fmla="*/ 0 h 42"/>
                <a:gd name="T16" fmla="*/ 29 w 30"/>
                <a:gd name="T17" fmla="*/ 1 h 42"/>
                <a:gd name="T18" fmla="*/ 29 w 30"/>
                <a:gd name="T1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2">
                  <a:moveTo>
                    <a:pt x="29" y="2"/>
                  </a:moveTo>
                  <a:lnTo>
                    <a:pt x="2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1"/>
                  </a:lnTo>
                  <a:lnTo>
                    <a:pt x="29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69" name="Freeform 45"/>
            <p:cNvSpPr>
              <a:spLocks/>
            </p:cNvSpPr>
            <p:nvPr/>
          </p:nvSpPr>
          <p:spPr bwMode="auto">
            <a:xfrm>
              <a:off x="2202" y="3422"/>
              <a:ext cx="59" cy="80"/>
            </a:xfrm>
            <a:custGeom>
              <a:avLst/>
              <a:gdLst>
                <a:gd name="T0" fmla="*/ 2 w 31"/>
                <a:gd name="T1" fmla="*/ 0 h 42"/>
                <a:gd name="T2" fmla="*/ 30 w 31"/>
                <a:gd name="T3" fmla="*/ 39 h 42"/>
                <a:gd name="T4" fmla="*/ 29 w 31"/>
                <a:gd name="T5" fmla="*/ 40 h 42"/>
                <a:gd name="T6" fmla="*/ 29 w 31"/>
                <a:gd name="T7" fmla="*/ 41 h 42"/>
                <a:gd name="T8" fmla="*/ 28 w 31"/>
                <a:gd name="T9" fmla="*/ 41 h 42"/>
                <a:gd name="T10" fmla="*/ 0 w 31"/>
                <a:gd name="T11" fmla="*/ 2 h 42"/>
                <a:gd name="T12" fmla="*/ 0 w 31"/>
                <a:gd name="T13" fmla="*/ 1 h 42"/>
                <a:gd name="T14" fmla="*/ 1 w 31"/>
                <a:gd name="T15" fmla="*/ 0 h 42"/>
                <a:gd name="T16" fmla="*/ 2 w 31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2">
                  <a:moveTo>
                    <a:pt x="2" y="0"/>
                  </a:moveTo>
                  <a:lnTo>
                    <a:pt x="30" y="39"/>
                  </a:lnTo>
                  <a:lnTo>
                    <a:pt x="29" y="40"/>
                  </a:lnTo>
                  <a:lnTo>
                    <a:pt x="29" y="41"/>
                  </a:lnTo>
                  <a:lnTo>
                    <a:pt x="28" y="4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70" name="Freeform 46"/>
            <p:cNvSpPr>
              <a:spLocks/>
            </p:cNvSpPr>
            <p:nvPr/>
          </p:nvSpPr>
          <p:spPr bwMode="auto">
            <a:xfrm>
              <a:off x="2393" y="3489"/>
              <a:ext cx="56" cy="57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2 h 30"/>
                <a:gd name="T6" fmla="*/ 24 w 29"/>
                <a:gd name="T7" fmla="*/ 4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5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9 h 30"/>
                <a:gd name="T28" fmla="*/ 14 w 29"/>
                <a:gd name="T29" fmla="*/ 29 h 30"/>
                <a:gd name="T30" fmla="*/ 11 w 29"/>
                <a:gd name="T31" fmla="*/ 29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5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4 h 30"/>
                <a:gd name="T52" fmla="*/ 6 w 29"/>
                <a:gd name="T53" fmla="*/ 2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5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71" name="Freeform 47"/>
            <p:cNvSpPr>
              <a:spLocks/>
            </p:cNvSpPr>
            <p:nvPr/>
          </p:nvSpPr>
          <p:spPr bwMode="auto">
            <a:xfrm>
              <a:off x="2393" y="3487"/>
              <a:ext cx="70" cy="74"/>
            </a:xfrm>
            <a:custGeom>
              <a:avLst/>
              <a:gdLst>
                <a:gd name="T0" fmla="*/ 21 w 36"/>
                <a:gd name="T1" fmla="*/ 1 h 39"/>
                <a:gd name="T2" fmla="*/ 25 w 36"/>
                <a:gd name="T3" fmla="*/ 2 h 39"/>
                <a:gd name="T4" fmla="*/ 28 w 36"/>
                <a:gd name="T5" fmla="*/ 4 h 39"/>
                <a:gd name="T6" fmla="*/ 31 w 36"/>
                <a:gd name="T7" fmla="*/ 7 h 39"/>
                <a:gd name="T8" fmla="*/ 33 w 36"/>
                <a:gd name="T9" fmla="*/ 10 h 39"/>
                <a:gd name="T10" fmla="*/ 35 w 36"/>
                <a:gd name="T11" fmla="*/ 13 h 39"/>
                <a:gd name="T12" fmla="*/ 35 w 36"/>
                <a:gd name="T13" fmla="*/ 17 h 39"/>
                <a:gd name="T14" fmla="*/ 35 w 36"/>
                <a:gd name="T15" fmla="*/ 21 h 39"/>
                <a:gd name="T16" fmla="*/ 35 w 36"/>
                <a:gd name="T17" fmla="*/ 25 h 39"/>
                <a:gd name="T18" fmla="*/ 33 w 36"/>
                <a:gd name="T19" fmla="*/ 29 h 39"/>
                <a:gd name="T20" fmla="*/ 31 w 36"/>
                <a:gd name="T21" fmla="*/ 31 h 39"/>
                <a:gd name="T22" fmla="*/ 28 w 36"/>
                <a:gd name="T23" fmla="*/ 34 h 39"/>
                <a:gd name="T24" fmla="*/ 25 w 36"/>
                <a:gd name="T25" fmla="*/ 36 h 39"/>
                <a:gd name="T26" fmla="*/ 21 w 36"/>
                <a:gd name="T27" fmla="*/ 37 h 39"/>
                <a:gd name="T28" fmla="*/ 18 w 36"/>
                <a:gd name="T29" fmla="*/ 38 h 39"/>
                <a:gd name="T30" fmla="*/ 14 w 36"/>
                <a:gd name="T31" fmla="*/ 37 h 39"/>
                <a:gd name="T32" fmla="*/ 10 w 36"/>
                <a:gd name="T33" fmla="*/ 36 h 39"/>
                <a:gd name="T34" fmla="*/ 7 w 36"/>
                <a:gd name="T35" fmla="*/ 34 h 39"/>
                <a:gd name="T36" fmla="*/ 4 w 36"/>
                <a:gd name="T37" fmla="*/ 31 h 39"/>
                <a:gd name="T38" fmla="*/ 2 w 36"/>
                <a:gd name="T39" fmla="*/ 29 h 39"/>
                <a:gd name="T40" fmla="*/ 0 w 36"/>
                <a:gd name="T41" fmla="*/ 25 h 39"/>
                <a:gd name="T42" fmla="*/ 0 w 36"/>
                <a:gd name="T43" fmla="*/ 21 h 39"/>
                <a:gd name="T44" fmla="*/ 0 w 36"/>
                <a:gd name="T45" fmla="*/ 17 h 39"/>
                <a:gd name="T46" fmla="*/ 0 w 36"/>
                <a:gd name="T47" fmla="*/ 13 h 39"/>
                <a:gd name="T48" fmla="*/ 2 w 36"/>
                <a:gd name="T49" fmla="*/ 10 h 39"/>
                <a:gd name="T50" fmla="*/ 4 w 36"/>
                <a:gd name="T51" fmla="*/ 7 h 39"/>
                <a:gd name="T52" fmla="*/ 7 w 36"/>
                <a:gd name="T53" fmla="*/ 4 h 39"/>
                <a:gd name="T54" fmla="*/ 10 w 36"/>
                <a:gd name="T55" fmla="*/ 2 h 39"/>
                <a:gd name="T56" fmla="*/ 14 w 36"/>
                <a:gd name="T57" fmla="*/ 1 h 39"/>
                <a:gd name="T58" fmla="*/ 18 w 36"/>
                <a:gd name="T59" fmla="*/ 0 h 39"/>
                <a:gd name="T60" fmla="*/ 21 w 36"/>
                <a:gd name="T6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9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4" y="37"/>
                  </a:lnTo>
                  <a:lnTo>
                    <a:pt x="10" y="36"/>
                  </a:lnTo>
                  <a:lnTo>
                    <a:pt x="7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72" name="Freeform 48"/>
            <p:cNvSpPr>
              <a:spLocks/>
            </p:cNvSpPr>
            <p:nvPr/>
          </p:nvSpPr>
          <p:spPr bwMode="auto">
            <a:xfrm>
              <a:off x="2242" y="3489"/>
              <a:ext cx="55" cy="57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2 h 30"/>
                <a:gd name="T6" fmla="*/ 24 w 29"/>
                <a:gd name="T7" fmla="*/ 4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5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9 h 30"/>
                <a:gd name="T28" fmla="*/ 14 w 29"/>
                <a:gd name="T29" fmla="*/ 29 h 30"/>
                <a:gd name="T30" fmla="*/ 11 w 29"/>
                <a:gd name="T31" fmla="*/ 29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5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4 h 30"/>
                <a:gd name="T52" fmla="*/ 6 w 29"/>
                <a:gd name="T53" fmla="*/ 2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5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73" name="Freeform 49"/>
            <p:cNvSpPr>
              <a:spLocks/>
            </p:cNvSpPr>
            <p:nvPr/>
          </p:nvSpPr>
          <p:spPr bwMode="auto">
            <a:xfrm>
              <a:off x="2242" y="3487"/>
              <a:ext cx="69" cy="74"/>
            </a:xfrm>
            <a:custGeom>
              <a:avLst/>
              <a:gdLst>
                <a:gd name="T0" fmla="*/ 21 w 36"/>
                <a:gd name="T1" fmla="*/ 1 h 39"/>
                <a:gd name="T2" fmla="*/ 25 w 36"/>
                <a:gd name="T3" fmla="*/ 2 h 39"/>
                <a:gd name="T4" fmla="*/ 28 w 36"/>
                <a:gd name="T5" fmla="*/ 4 h 39"/>
                <a:gd name="T6" fmla="*/ 31 w 36"/>
                <a:gd name="T7" fmla="*/ 7 h 39"/>
                <a:gd name="T8" fmla="*/ 33 w 36"/>
                <a:gd name="T9" fmla="*/ 10 h 39"/>
                <a:gd name="T10" fmla="*/ 35 w 36"/>
                <a:gd name="T11" fmla="*/ 13 h 39"/>
                <a:gd name="T12" fmla="*/ 35 w 36"/>
                <a:gd name="T13" fmla="*/ 17 h 39"/>
                <a:gd name="T14" fmla="*/ 35 w 36"/>
                <a:gd name="T15" fmla="*/ 21 h 39"/>
                <a:gd name="T16" fmla="*/ 35 w 36"/>
                <a:gd name="T17" fmla="*/ 25 h 39"/>
                <a:gd name="T18" fmla="*/ 33 w 36"/>
                <a:gd name="T19" fmla="*/ 29 h 39"/>
                <a:gd name="T20" fmla="*/ 31 w 36"/>
                <a:gd name="T21" fmla="*/ 31 h 39"/>
                <a:gd name="T22" fmla="*/ 28 w 36"/>
                <a:gd name="T23" fmla="*/ 34 h 39"/>
                <a:gd name="T24" fmla="*/ 25 w 36"/>
                <a:gd name="T25" fmla="*/ 36 h 39"/>
                <a:gd name="T26" fmla="*/ 21 w 36"/>
                <a:gd name="T27" fmla="*/ 37 h 39"/>
                <a:gd name="T28" fmla="*/ 18 w 36"/>
                <a:gd name="T29" fmla="*/ 38 h 39"/>
                <a:gd name="T30" fmla="*/ 14 w 36"/>
                <a:gd name="T31" fmla="*/ 37 h 39"/>
                <a:gd name="T32" fmla="*/ 10 w 36"/>
                <a:gd name="T33" fmla="*/ 36 h 39"/>
                <a:gd name="T34" fmla="*/ 7 w 36"/>
                <a:gd name="T35" fmla="*/ 34 h 39"/>
                <a:gd name="T36" fmla="*/ 4 w 36"/>
                <a:gd name="T37" fmla="*/ 31 h 39"/>
                <a:gd name="T38" fmla="*/ 2 w 36"/>
                <a:gd name="T39" fmla="*/ 29 h 39"/>
                <a:gd name="T40" fmla="*/ 0 w 36"/>
                <a:gd name="T41" fmla="*/ 25 h 39"/>
                <a:gd name="T42" fmla="*/ 0 w 36"/>
                <a:gd name="T43" fmla="*/ 21 h 39"/>
                <a:gd name="T44" fmla="*/ 0 w 36"/>
                <a:gd name="T45" fmla="*/ 17 h 39"/>
                <a:gd name="T46" fmla="*/ 0 w 36"/>
                <a:gd name="T47" fmla="*/ 13 h 39"/>
                <a:gd name="T48" fmla="*/ 2 w 36"/>
                <a:gd name="T49" fmla="*/ 10 h 39"/>
                <a:gd name="T50" fmla="*/ 4 w 36"/>
                <a:gd name="T51" fmla="*/ 7 h 39"/>
                <a:gd name="T52" fmla="*/ 7 w 36"/>
                <a:gd name="T53" fmla="*/ 4 h 39"/>
                <a:gd name="T54" fmla="*/ 10 w 36"/>
                <a:gd name="T55" fmla="*/ 2 h 39"/>
                <a:gd name="T56" fmla="*/ 14 w 36"/>
                <a:gd name="T57" fmla="*/ 1 h 39"/>
                <a:gd name="T58" fmla="*/ 18 w 36"/>
                <a:gd name="T59" fmla="*/ 0 h 39"/>
                <a:gd name="T60" fmla="*/ 21 w 36"/>
                <a:gd name="T6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9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4" y="37"/>
                  </a:lnTo>
                  <a:lnTo>
                    <a:pt x="10" y="36"/>
                  </a:lnTo>
                  <a:lnTo>
                    <a:pt x="7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74" name="Freeform 50"/>
            <p:cNvSpPr>
              <a:spLocks/>
            </p:cNvSpPr>
            <p:nvPr/>
          </p:nvSpPr>
          <p:spPr bwMode="auto">
            <a:xfrm>
              <a:off x="2311" y="3521"/>
              <a:ext cx="84" cy="8"/>
            </a:xfrm>
            <a:custGeom>
              <a:avLst/>
              <a:gdLst>
                <a:gd name="T0" fmla="*/ 43 w 44"/>
                <a:gd name="T1" fmla="*/ 3 h 4"/>
                <a:gd name="T2" fmla="*/ 0 w 44"/>
                <a:gd name="T3" fmla="*/ 3 h 4"/>
                <a:gd name="T4" fmla="*/ 0 w 44"/>
                <a:gd name="T5" fmla="*/ 0 h 4"/>
                <a:gd name="T6" fmla="*/ 43 w 44"/>
                <a:gd name="T7" fmla="*/ 0 h 4"/>
                <a:gd name="T8" fmla="*/ 43 w 4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">
                  <a:moveTo>
                    <a:pt x="43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275" name="Oval 51"/>
            <p:cNvSpPr>
              <a:spLocks noChangeArrowheads="1"/>
            </p:cNvSpPr>
            <p:nvPr/>
          </p:nvSpPr>
          <p:spPr bwMode="auto">
            <a:xfrm>
              <a:off x="2509" y="3668"/>
              <a:ext cx="17" cy="1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76" name="Oval 52"/>
            <p:cNvSpPr>
              <a:spLocks noChangeArrowheads="1"/>
            </p:cNvSpPr>
            <p:nvPr/>
          </p:nvSpPr>
          <p:spPr bwMode="auto">
            <a:xfrm>
              <a:off x="2163" y="3668"/>
              <a:ext cx="17" cy="1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0277" name="Group 53"/>
            <p:cNvGrpSpPr>
              <a:grpSpLocks/>
            </p:cNvGrpSpPr>
            <p:nvPr/>
          </p:nvGrpSpPr>
          <p:grpSpPr bwMode="auto">
            <a:xfrm>
              <a:off x="1426" y="2418"/>
              <a:ext cx="1837" cy="828"/>
              <a:chOff x="2598" y="3122"/>
              <a:chExt cx="957" cy="434"/>
            </a:xfrm>
          </p:grpSpPr>
          <p:sp>
            <p:nvSpPr>
              <p:cNvPr id="180278" name="Freeform 54"/>
              <p:cNvSpPr>
                <a:spLocks/>
              </p:cNvSpPr>
              <p:nvPr/>
            </p:nvSpPr>
            <p:spPr bwMode="auto">
              <a:xfrm>
                <a:off x="3102" y="3122"/>
                <a:ext cx="29" cy="30"/>
              </a:xfrm>
              <a:custGeom>
                <a:avLst/>
                <a:gdLst>
                  <a:gd name="T0" fmla="*/ 17 w 29"/>
                  <a:gd name="T1" fmla="*/ 0 h 30"/>
                  <a:gd name="T2" fmla="*/ 19 w 29"/>
                  <a:gd name="T3" fmla="*/ 1 h 30"/>
                  <a:gd name="T4" fmla="*/ 22 w 29"/>
                  <a:gd name="T5" fmla="*/ 3 h 30"/>
                  <a:gd name="T6" fmla="*/ 24 w 29"/>
                  <a:gd name="T7" fmla="*/ 5 h 30"/>
                  <a:gd name="T8" fmla="*/ 27 w 29"/>
                  <a:gd name="T9" fmla="*/ 7 h 30"/>
                  <a:gd name="T10" fmla="*/ 27 w 29"/>
                  <a:gd name="T11" fmla="*/ 10 h 30"/>
                  <a:gd name="T12" fmla="*/ 28 w 29"/>
                  <a:gd name="T13" fmla="*/ 13 h 30"/>
                  <a:gd name="T14" fmla="*/ 28 w 29"/>
                  <a:gd name="T15" fmla="*/ 16 h 30"/>
                  <a:gd name="T16" fmla="*/ 27 w 29"/>
                  <a:gd name="T17" fmla="*/ 19 h 30"/>
                  <a:gd name="T18" fmla="*/ 27 w 29"/>
                  <a:gd name="T19" fmla="*/ 22 h 30"/>
                  <a:gd name="T20" fmla="*/ 24 w 29"/>
                  <a:gd name="T21" fmla="*/ 24 h 30"/>
                  <a:gd name="T22" fmla="*/ 22 w 29"/>
                  <a:gd name="T23" fmla="*/ 26 h 30"/>
                  <a:gd name="T24" fmla="*/ 19 w 29"/>
                  <a:gd name="T25" fmla="*/ 28 h 30"/>
                  <a:gd name="T26" fmla="*/ 17 w 29"/>
                  <a:gd name="T27" fmla="*/ 28 h 30"/>
                  <a:gd name="T28" fmla="*/ 14 w 29"/>
                  <a:gd name="T29" fmla="*/ 29 h 30"/>
                  <a:gd name="T30" fmla="*/ 11 w 29"/>
                  <a:gd name="T31" fmla="*/ 28 h 30"/>
                  <a:gd name="T32" fmla="*/ 9 w 29"/>
                  <a:gd name="T33" fmla="*/ 28 h 30"/>
                  <a:gd name="T34" fmla="*/ 6 w 29"/>
                  <a:gd name="T35" fmla="*/ 26 h 30"/>
                  <a:gd name="T36" fmla="*/ 4 w 29"/>
                  <a:gd name="T37" fmla="*/ 24 h 30"/>
                  <a:gd name="T38" fmla="*/ 2 w 29"/>
                  <a:gd name="T39" fmla="*/ 22 h 30"/>
                  <a:gd name="T40" fmla="*/ 1 w 29"/>
                  <a:gd name="T41" fmla="*/ 19 h 30"/>
                  <a:gd name="T42" fmla="*/ 0 w 29"/>
                  <a:gd name="T43" fmla="*/ 16 h 30"/>
                  <a:gd name="T44" fmla="*/ 0 w 29"/>
                  <a:gd name="T45" fmla="*/ 13 h 30"/>
                  <a:gd name="T46" fmla="*/ 1 w 29"/>
                  <a:gd name="T47" fmla="*/ 10 h 30"/>
                  <a:gd name="T48" fmla="*/ 2 w 29"/>
                  <a:gd name="T49" fmla="*/ 7 h 30"/>
                  <a:gd name="T50" fmla="*/ 4 w 29"/>
                  <a:gd name="T51" fmla="*/ 5 h 30"/>
                  <a:gd name="T52" fmla="*/ 6 w 29"/>
                  <a:gd name="T53" fmla="*/ 3 h 30"/>
                  <a:gd name="T54" fmla="*/ 9 w 29"/>
                  <a:gd name="T55" fmla="*/ 1 h 30"/>
                  <a:gd name="T56" fmla="*/ 11 w 29"/>
                  <a:gd name="T57" fmla="*/ 0 h 30"/>
                  <a:gd name="T58" fmla="*/ 14 w 29"/>
                  <a:gd name="T59" fmla="*/ 0 h 30"/>
                  <a:gd name="T60" fmla="*/ 17 w 29"/>
                  <a:gd name="T6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0">
                    <a:moveTo>
                      <a:pt x="17" y="0"/>
                    </a:moveTo>
                    <a:lnTo>
                      <a:pt x="19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7" y="7"/>
                    </a:lnTo>
                    <a:lnTo>
                      <a:pt x="27" y="10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7" y="22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28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55"/>
              <p:cNvSpPr>
                <a:spLocks/>
              </p:cNvSpPr>
              <p:nvPr/>
            </p:nvSpPr>
            <p:spPr bwMode="auto">
              <a:xfrm>
                <a:off x="3101" y="3122"/>
                <a:ext cx="37" cy="37"/>
              </a:xfrm>
              <a:custGeom>
                <a:avLst/>
                <a:gdLst>
                  <a:gd name="T0" fmla="*/ 22 w 37"/>
                  <a:gd name="T1" fmla="*/ 0 h 37"/>
                  <a:gd name="T2" fmla="*/ 26 w 37"/>
                  <a:gd name="T3" fmla="*/ 2 h 37"/>
                  <a:gd name="T4" fmla="*/ 29 w 37"/>
                  <a:gd name="T5" fmla="*/ 3 h 37"/>
                  <a:gd name="T6" fmla="*/ 31 w 37"/>
                  <a:gd name="T7" fmla="*/ 6 h 37"/>
                  <a:gd name="T8" fmla="*/ 34 w 37"/>
                  <a:gd name="T9" fmla="*/ 8 h 37"/>
                  <a:gd name="T10" fmla="*/ 36 w 37"/>
                  <a:gd name="T11" fmla="*/ 12 h 37"/>
                  <a:gd name="T12" fmla="*/ 36 w 37"/>
                  <a:gd name="T13" fmla="*/ 16 h 37"/>
                  <a:gd name="T14" fmla="*/ 36 w 37"/>
                  <a:gd name="T15" fmla="*/ 19 h 37"/>
                  <a:gd name="T16" fmla="*/ 36 w 37"/>
                  <a:gd name="T17" fmla="*/ 23 h 37"/>
                  <a:gd name="T18" fmla="*/ 34 w 37"/>
                  <a:gd name="T19" fmla="*/ 27 h 37"/>
                  <a:gd name="T20" fmla="*/ 31 w 37"/>
                  <a:gd name="T21" fmla="*/ 30 h 37"/>
                  <a:gd name="T22" fmla="*/ 29 w 37"/>
                  <a:gd name="T23" fmla="*/ 32 h 37"/>
                  <a:gd name="T24" fmla="*/ 26 w 37"/>
                  <a:gd name="T25" fmla="*/ 34 h 37"/>
                  <a:gd name="T26" fmla="*/ 22 w 37"/>
                  <a:gd name="T27" fmla="*/ 35 h 37"/>
                  <a:gd name="T28" fmla="*/ 18 w 37"/>
                  <a:gd name="T29" fmla="*/ 36 h 37"/>
                  <a:gd name="T30" fmla="*/ 14 w 37"/>
                  <a:gd name="T31" fmla="*/ 35 h 37"/>
                  <a:gd name="T32" fmla="*/ 11 w 37"/>
                  <a:gd name="T33" fmla="*/ 34 h 37"/>
                  <a:gd name="T34" fmla="*/ 7 w 37"/>
                  <a:gd name="T35" fmla="*/ 32 h 37"/>
                  <a:gd name="T36" fmla="*/ 5 w 37"/>
                  <a:gd name="T37" fmla="*/ 30 h 37"/>
                  <a:gd name="T38" fmla="*/ 3 w 37"/>
                  <a:gd name="T39" fmla="*/ 27 h 37"/>
                  <a:gd name="T40" fmla="*/ 1 w 37"/>
                  <a:gd name="T41" fmla="*/ 23 h 37"/>
                  <a:gd name="T42" fmla="*/ 0 w 37"/>
                  <a:gd name="T43" fmla="*/ 19 h 37"/>
                  <a:gd name="T44" fmla="*/ 0 w 37"/>
                  <a:gd name="T45" fmla="*/ 16 h 37"/>
                  <a:gd name="T46" fmla="*/ 1 w 37"/>
                  <a:gd name="T47" fmla="*/ 12 h 37"/>
                  <a:gd name="T48" fmla="*/ 3 w 37"/>
                  <a:gd name="T49" fmla="*/ 8 h 37"/>
                  <a:gd name="T50" fmla="*/ 5 w 37"/>
                  <a:gd name="T51" fmla="*/ 6 h 37"/>
                  <a:gd name="T52" fmla="*/ 7 w 37"/>
                  <a:gd name="T53" fmla="*/ 3 h 37"/>
                  <a:gd name="T54" fmla="*/ 11 w 37"/>
                  <a:gd name="T55" fmla="*/ 2 h 37"/>
                  <a:gd name="T56" fmla="*/ 14 w 37"/>
                  <a:gd name="T57" fmla="*/ 0 h 37"/>
                  <a:gd name="T58" fmla="*/ 18 w 37"/>
                  <a:gd name="T59" fmla="*/ 0 h 37"/>
                  <a:gd name="T60" fmla="*/ 22 w 37"/>
                  <a:gd name="T6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37">
                    <a:moveTo>
                      <a:pt x="22" y="0"/>
                    </a:moveTo>
                    <a:lnTo>
                      <a:pt x="26" y="2"/>
                    </a:lnTo>
                    <a:lnTo>
                      <a:pt x="29" y="3"/>
                    </a:lnTo>
                    <a:lnTo>
                      <a:pt x="31" y="6"/>
                    </a:lnTo>
                    <a:lnTo>
                      <a:pt x="34" y="8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36" y="19"/>
                    </a:lnTo>
                    <a:lnTo>
                      <a:pt x="36" y="23"/>
                    </a:lnTo>
                    <a:lnTo>
                      <a:pt x="34" y="27"/>
                    </a:lnTo>
                    <a:lnTo>
                      <a:pt x="31" y="30"/>
                    </a:lnTo>
                    <a:lnTo>
                      <a:pt x="29" y="32"/>
                    </a:lnTo>
                    <a:lnTo>
                      <a:pt x="26" y="34"/>
                    </a:lnTo>
                    <a:lnTo>
                      <a:pt x="22" y="35"/>
                    </a:lnTo>
                    <a:lnTo>
                      <a:pt x="18" y="36"/>
                    </a:lnTo>
                    <a:lnTo>
                      <a:pt x="14" y="35"/>
                    </a:lnTo>
                    <a:lnTo>
                      <a:pt x="11" y="34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56"/>
              <p:cNvSpPr>
                <a:spLocks/>
              </p:cNvSpPr>
              <p:nvPr/>
            </p:nvSpPr>
            <p:spPr bwMode="auto">
              <a:xfrm>
                <a:off x="3023" y="3122"/>
                <a:ext cx="29" cy="30"/>
              </a:xfrm>
              <a:custGeom>
                <a:avLst/>
                <a:gdLst>
                  <a:gd name="T0" fmla="*/ 17 w 29"/>
                  <a:gd name="T1" fmla="*/ 0 h 30"/>
                  <a:gd name="T2" fmla="*/ 19 w 29"/>
                  <a:gd name="T3" fmla="*/ 1 h 30"/>
                  <a:gd name="T4" fmla="*/ 22 w 29"/>
                  <a:gd name="T5" fmla="*/ 3 h 30"/>
                  <a:gd name="T6" fmla="*/ 24 w 29"/>
                  <a:gd name="T7" fmla="*/ 5 h 30"/>
                  <a:gd name="T8" fmla="*/ 26 w 29"/>
                  <a:gd name="T9" fmla="*/ 7 h 30"/>
                  <a:gd name="T10" fmla="*/ 27 w 29"/>
                  <a:gd name="T11" fmla="*/ 10 h 30"/>
                  <a:gd name="T12" fmla="*/ 28 w 29"/>
                  <a:gd name="T13" fmla="*/ 13 h 30"/>
                  <a:gd name="T14" fmla="*/ 28 w 29"/>
                  <a:gd name="T15" fmla="*/ 16 h 30"/>
                  <a:gd name="T16" fmla="*/ 27 w 29"/>
                  <a:gd name="T17" fmla="*/ 19 h 30"/>
                  <a:gd name="T18" fmla="*/ 26 w 29"/>
                  <a:gd name="T19" fmla="*/ 22 h 30"/>
                  <a:gd name="T20" fmla="*/ 24 w 29"/>
                  <a:gd name="T21" fmla="*/ 24 h 30"/>
                  <a:gd name="T22" fmla="*/ 22 w 29"/>
                  <a:gd name="T23" fmla="*/ 26 h 30"/>
                  <a:gd name="T24" fmla="*/ 19 w 29"/>
                  <a:gd name="T25" fmla="*/ 28 h 30"/>
                  <a:gd name="T26" fmla="*/ 17 w 29"/>
                  <a:gd name="T27" fmla="*/ 28 h 30"/>
                  <a:gd name="T28" fmla="*/ 14 w 29"/>
                  <a:gd name="T29" fmla="*/ 29 h 30"/>
                  <a:gd name="T30" fmla="*/ 11 w 29"/>
                  <a:gd name="T31" fmla="*/ 28 h 30"/>
                  <a:gd name="T32" fmla="*/ 9 w 29"/>
                  <a:gd name="T33" fmla="*/ 28 h 30"/>
                  <a:gd name="T34" fmla="*/ 6 w 29"/>
                  <a:gd name="T35" fmla="*/ 26 h 30"/>
                  <a:gd name="T36" fmla="*/ 4 w 29"/>
                  <a:gd name="T37" fmla="*/ 24 h 30"/>
                  <a:gd name="T38" fmla="*/ 1 w 29"/>
                  <a:gd name="T39" fmla="*/ 22 h 30"/>
                  <a:gd name="T40" fmla="*/ 1 w 29"/>
                  <a:gd name="T41" fmla="*/ 19 h 30"/>
                  <a:gd name="T42" fmla="*/ 0 w 29"/>
                  <a:gd name="T43" fmla="*/ 16 h 30"/>
                  <a:gd name="T44" fmla="*/ 0 w 29"/>
                  <a:gd name="T45" fmla="*/ 13 h 30"/>
                  <a:gd name="T46" fmla="*/ 1 w 29"/>
                  <a:gd name="T47" fmla="*/ 10 h 30"/>
                  <a:gd name="T48" fmla="*/ 1 w 29"/>
                  <a:gd name="T49" fmla="*/ 7 h 30"/>
                  <a:gd name="T50" fmla="*/ 4 w 29"/>
                  <a:gd name="T51" fmla="*/ 5 h 30"/>
                  <a:gd name="T52" fmla="*/ 6 w 29"/>
                  <a:gd name="T53" fmla="*/ 3 h 30"/>
                  <a:gd name="T54" fmla="*/ 9 w 29"/>
                  <a:gd name="T55" fmla="*/ 1 h 30"/>
                  <a:gd name="T56" fmla="*/ 11 w 29"/>
                  <a:gd name="T57" fmla="*/ 0 h 30"/>
                  <a:gd name="T58" fmla="*/ 14 w 29"/>
                  <a:gd name="T59" fmla="*/ 0 h 30"/>
                  <a:gd name="T60" fmla="*/ 17 w 29"/>
                  <a:gd name="T6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0">
                    <a:moveTo>
                      <a:pt x="17" y="0"/>
                    </a:moveTo>
                    <a:lnTo>
                      <a:pt x="19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6" y="7"/>
                    </a:lnTo>
                    <a:lnTo>
                      <a:pt x="27" y="10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6" y="22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28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1" y="22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57"/>
              <p:cNvSpPr>
                <a:spLocks/>
              </p:cNvSpPr>
              <p:nvPr/>
            </p:nvSpPr>
            <p:spPr bwMode="auto">
              <a:xfrm>
                <a:off x="3022" y="3122"/>
                <a:ext cx="37" cy="37"/>
              </a:xfrm>
              <a:custGeom>
                <a:avLst/>
                <a:gdLst>
                  <a:gd name="T0" fmla="*/ 22 w 37"/>
                  <a:gd name="T1" fmla="*/ 0 h 37"/>
                  <a:gd name="T2" fmla="*/ 26 w 37"/>
                  <a:gd name="T3" fmla="*/ 2 h 37"/>
                  <a:gd name="T4" fmla="*/ 29 w 37"/>
                  <a:gd name="T5" fmla="*/ 3 h 37"/>
                  <a:gd name="T6" fmla="*/ 31 w 37"/>
                  <a:gd name="T7" fmla="*/ 6 h 37"/>
                  <a:gd name="T8" fmla="*/ 34 w 37"/>
                  <a:gd name="T9" fmla="*/ 8 h 37"/>
                  <a:gd name="T10" fmla="*/ 36 w 37"/>
                  <a:gd name="T11" fmla="*/ 12 h 37"/>
                  <a:gd name="T12" fmla="*/ 36 w 37"/>
                  <a:gd name="T13" fmla="*/ 16 h 37"/>
                  <a:gd name="T14" fmla="*/ 36 w 37"/>
                  <a:gd name="T15" fmla="*/ 19 h 37"/>
                  <a:gd name="T16" fmla="*/ 36 w 37"/>
                  <a:gd name="T17" fmla="*/ 23 h 37"/>
                  <a:gd name="T18" fmla="*/ 34 w 37"/>
                  <a:gd name="T19" fmla="*/ 27 h 37"/>
                  <a:gd name="T20" fmla="*/ 31 w 37"/>
                  <a:gd name="T21" fmla="*/ 30 h 37"/>
                  <a:gd name="T22" fmla="*/ 29 w 37"/>
                  <a:gd name="T23" fmla="*/ 32 h 37"/>
                  <a:gd name="T24" fmla="*/ 26 w 37"/>
                  <a:gd name="T25" fmla="*/ 34 h 37"/>
                  <a:gd name="T26" fmla="*/ 22 w 37"/>
                  <a:gd name="T27" fmla="*/ 35 h 37"/>
                  <a:gd name="T28" fmla="*/ 18 w 37"/>
                  <a:gd name="T29" fmla="*/ 36 h 37"/>
                  <a:gd name="T30" fmla="*/ 15 w 37"/>
                  <a:gd name="T31" fmla="*/ 35 h 37"/>
                  <a:gd name="T32" fmla="*/ 11 w 37"/>
                  <a:gd name="T33" fmla="*/ 34 h 37"/>
                  <a:gd name="T34" fmla="*/ 7 w 37"/>
                  <a:gd name="T35" fmla="*/ 32 h 37"/>
                  <a:gd name="T36" fmla="*/ 5 w 37"/>
                  <a:gd name="T37" fmla="*/ 30 h 37"/>
                  <a:gd name="T38" fmla="*/ 3 w 37"/>
                  <a:gd name="T39" fmla="*/ 27 h 37"/>
                  <a:gd name="T40" fmla="*/ 1 w 37"/>
                  <a:gd name="T41" fmla="*/ 23 h 37"/>
                  <a:gd name="T42" fmla="*/ 0 w 37"/>
                  <a:gd name="T43" fmla="*/ 19 h 37"/>
                  <a:gd name="T44" fmla="*/ 0 w 37"/>
                  <a:gd name="T45" fmla="*/ 16 h 37"/>
                  <a:gd name="T46" fmla="*/ 1 w 37"/>
                  <a:gd name="T47" fmla="*/ 12 h 37"/>
                  <a:gd name="T48" fmla="*/ 3 w 37"/>
                  <a:gd name="T49" fmla="*/ 8 h 37"/>
                  <a:gd name="T50" fmla="*/ 5 w 37"/>
                  <a:gd name="T51" fmla="*/ 6 h 37"/>
                  <a:gd name="T52" fmla="*/ 7 w 37"/>
                  <a:gd name="T53" fmla="*/ 3 h 37"/>
                  <a:gd name="T54" fmla="*/ 11 w 37"/>
                  <a:gd name="T55" fmla="*/ 2 h 37"/>
                  <a:gd name="T56" fmla="*/ 15 w 37"/>
                  <a:gd name="T57" fmla="*/ 0 h 37"/>
                  <a:gd name="T58" fmla="*/ 18 w 37"/>
                  <a:gd name="T59" fmla="*/ 0 h 37"/>
                  <a:gd name="T60" fmla="*/ 22 w 37"/>
                  <a:gd name="T6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37">
                    <a:moveTo>
                      <a:pt x="22" y="0"/>
                    </a:moveTo>
                    <a:lnTo>
                      <a:pt x="26" y="2"/>
                    </a:lnTo>
                    <a:lnTo>
                      <a:pt x="29" y="3"/>
                    </a:lnTo>
                    <a:lnTo>
                      <a:pt x="31" y="6"/>
                    </a:lnTo>
                    <a:lnTo>
                      <a:pt x="34" y="8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36" y="19"/>
                    </a:lnTo>
                    <a:lnTo>
                      <a:pt x="36" y="23"/>
                    </a:lnTo>
                    <a:lnTo>
                      <a:pt x="34" y="27"/>
                    </a:lnTo>
                    <a:lnTo>
                      <a:pt x="31" y="30"/>
                    </a:lnTo>
                    <a:lnTo>
                      <a:pt x="29" y="32"/>
                    </a:lnTo>
                    <a:lnTo>
                      <a:pt x="26" y="34"/>
                    </a:lnTo>
                    <a:lnTo>
                      <a:pt x="22" y="35"/>
                    </a:lnTo>
                    <a:lnTo>
                      <a:pt x="18" y="36"/>
                    </a:lnTo>
                    <a:lnTo>
                      <a:pt x="15" y="35"/>
                    </a:lnTo>
                    <a:lnTo>
                      <a:pt x="11" y="34"/>
                    </a:lnTo>
                    <a:lnTo>
                      <a:pt x="7" y="32"/>
                    </a:lnTo>
                    <a:lnTo>
                      <a:pt x="5" y="30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58"/>
              <p:cNvSpPr>
                <a:spLocks/>
              </p:cNvSpPr>
              <p:nvPr/>
            </p:nvSpPr>
            <p:spPr bwMode="auto">
              <a:xfrm>
                <a:off x="3059" y="3139"/>
                <a:ext cx="44" cy="3"/>
              </a:xfrm>
              <a:custGeom>
                <a:avLst/>
                <a:gdLst>
                  <a:gd name="T0" fmla="*/ 43 w 44"/>
                  <a:gd name="T1" fmla="*/ 2 h 3"/>
                  <a:gd name="T2" fmla="*/ 0 w 44"/>
                  <a:gd name="T3" fmla="*/ 2 h 3"/>
                  <a:gd name="T4" fmla="*/ 0 w 44"/>
                  <a:gd name="T5" fmla="*/ 0 h 3"/>
                  <a:gd name="T6" fmla="*/ 43 w 44"/>
                  <a:gd name="T7" fmla="*/ 0 h 3"/>
                  <a:gd name="T8" fmla="*/ 43 w 4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">
                    <a:moveTo>
                      <a:pt x="43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59"/>
              <p:cNvSpPr>
                <a:spLocks/>
              </p:cNvSpPr>
              <p:nvPr/>
            </p:nvSpPr>
            <p:spPr bwMode="auto">
              <a:xfrm>
                <a:off x="3125" y="3155"/>
                <a:ext cx="17" cy="42"/>
              </a:xfrm>
              <a:custGeom>
                <a:avLst/>
                <a:gdLst>
                  <a:gd name="T0" fmla="*/ 2 w 17"/>
                  <a:gd name="T1" fmla="*/ 0 h 42"/>
                  <a:gd name="T2" fmla="*/ 16 w 17"/>
                  <a:gd name="T3" fmla="*/ 40 h 42"/>
                  <a:gd name="T4" fmla="*/ 15 w 17"/>
                  <a:gd name="T5" fmla="*/ 41 h 42"/>
                  <a:gd name="T6" fmla="*/ 14 w 17"/>
                  <a:gd name="T7" fmla="*/ 41 h 42"/>
                  <a:gd name="T8" fmla="*/ 0 w 17"/>
                  <a:gd name="T9" fmla="*/ 1 h 42"/>
                  <a:gd name="T10" fmla="*/ 0 w 17"/>
                  <a:gd name="T11" fmla="*/ 0 h 42"/>
                  <a:gd name="T12" fmla="*/ 1 w 17"/>
                  <a:gd name="T13" fmla="*/ 0 h 42"/>
                  <a:gd name="T14" fmla="*/ 2 w 17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2" y="0"/>
                    </a:moveTo>
                    <a:lnTo>
                      <a:pt x="16" y="40"/>
                    </a:lnTo>
                    <a:lnTo>
                      <a:pt x="15" y="41"/>
                    </a:lnTo>
                    <a:lnTo>
                      <a:pt x="14" y="4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60"/>
              <p:cNvSpPr>
                <a:spLocks/>
              </p:cNvSpPr>
              <p:nvPr/>
            </p:nvSpPr>
            <p:spPr bwMode="auto">
              <a:xfrm>
                <a:off x="3019" y="3155"/>
                <a:ext cx="18" cy="42"/>
              </a:xfrm>
              <a:custGeom>
                <a:avLst/>
                <a:gdLst>
                  <a:gd name="T0" fmla="*/ 17 w 18"/>
                  <a:gd name="T1" fmla="*/ 1 h 42"/>
                  <a:gd name="T2" fmla="*/ 2 w 18"/>
                  <a:gd name="T3" fmla="*/ 41 h 42"/>
                  <a:gd name="T4" fmla="*/ 1 w 18"/>
                  <a:gd name="T5" fmla="*/ 41 h 42"/>
                  <a:gd name="T6" fmla="*/ 0 w 18"/>
                  <a:gd name="T7" fmla="*/ 41 h 42"/>
                  <a:gd name="T8" fmla="*/ 0 w 18"/>
                  <a:gd name="T9" fmla="*/ 40 h 42"/>
                  <a:gd name="T10" fmla="*/ 15 w 18"/>
                  <a:gd name="T11" fmla="*/ 0 h 42"/>
                  <a:gd name="T12" fmla="*/ 16 w 18"/>
                  <a:gd name="T13" fmla="*/ 0 h 42"/>
                  <a:gd name="T14" fmla="*/ 17 w 18"/>
                  <a:gd name="T15" fmla="*/ 0 h 42"/>
                  <a:gd name="T16" fmla="*/ 17 w 18"/>
                  <a:gd name="T17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2">
                    <a:moveTo>
                      <a:pt x="17" y="1"/>
                    </a:moveTo>
                    <a:lnTo>
                      <a:pt x="2" y="41"/>
                    </a:lnTo>
                    <a:lnTo>
                      <a:pt x="1" y="41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Oval 61"/>
              <p:cNvSpPr>
                <a:spLocks noChangeArrowheads="1"/>
              </p:cNvSpPr>
              <p:nvPr/>
            </p:nvSpPr>
            <p:spPr bwMode="auto">
              <a:xfrm>
                <a:off x="3389" y="3180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286" name="Oval 62"/>
              <p:cNvSpPr>
                <a:spLocks noChangeArrowheads="1"/>
              </p:cNvSpPr>
              <p:nvPr/>
            </p:nvSpPr>
            <p:spPr bwMode="auto">
              <a:xfrm>
                <a:off x="2754" y="3180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287" name="Oval 63"/>
              <p:cNvSpPr>
                <a:spLocks noChangeArrowheads="1"/>
              </p:cNvSpPr>
              <p:nvPr/>
            </p:nvSpPr>
            <p:spPr bwMode="auto">
              <a:xfrm>
                <a:off x="3133" y="3197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288" name="Oval 64"/>
              <p:cNvSpPr>
                <a:spLocks noChangeArrowheads="1"/>
              </p:cNvSpPr>
              <p:nvPr/>
            </p:nvSpPr>
            <p:spPr bwMode="auto">
              <a:xfrm>
                <a:off x="3000" y="3197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289" name="Freeform 65"/>
              <p:cNvSpPr>
                <a:spLocks/>
              </p:cNvSpPr>
              <p:nvPr/>
            </p:nvSpPr>
            <p:spPr bwMode="auto">
              <a:xfrm>
                <a:off x="3164" y="3214"/>
                <a:ext cx="41" cy="15"/>
              </a:xfrm>
              <a:custGeom>
                <a:avLst/>
                <a:gdLst>
                  <a:gd name="T0" fmla="*/ 0 w 41"/>
                  <a:gd name="T1" fmla="*/ 0 h 15"/>
                  <a:gd name="T2" fmla="*/ 40 w 41"/>
                  <a:gd name="T3" fmla="*/ 11 h 15"/>
                  <a:gd name="T4" fmla="*/ 40 w 41"/>
                  <a:gd name="T5" fmla="*/ 12 h 15"/>
                  <a:gd name="T6" fmla="*/ 40 w 41"/>
                  <a:gd name="T7" fmla="*/ 13 h 15"/>
                  <a:gd name="T8" fmla="*/ 40 w 41"/>
                  <a:gd name="T9" fmla="*/ 14 h 15"/>
                  <a:gd name="T10" fmla="*/ 0 w 41"/>
                  <a:gd name="T11" fmla="*/ 3 h 15"/>
                  <a:gd name="T12" fmla="*/ 0 w 41"/>
                  <a:gd name="T13" fmla="*/ 2 h 15"/>
                  <a:gd name="T14" fmla="*/ 0 w 41"/>
                  <a:gd name="T15" fmla="*/ 1 h 15"/>
                  <a:gd name="T16" fmla="*/ 0 w 41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15">
                    <a:moveTo>
                      <a:pt x="0" y="0"/>
                    </a:moveTo>
                    <a:lnTo>
                      <a:pt x="40" y="11"/>
                    </a:lnTo>
                    <a:lnTo>
                      <a:pt x="40" y="12"/>
                    </a:lnTo>
                    <a:lnTo>
                      <a:pt x="40" y="13"/>
                    </a:lnTo>
                    <a:lnTo>
                      <a:pt x="40" y="1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66"/>
              <p:cNvSpPr>
                <a:spLocks/>
              </p:cNvSpPr>
              <p:nvPr/>
            </p:nvSpPr>
            <p:spPr bwMode="auto">
              <a:xfrm>
                <a:off x="2955" y="3214"/>
                <a:ext cx="43" cy="15"/>
              </a:xfrm>
              <a:custGeom>
                <a:avLst/>
                <a:gdLst>
                  <a:gd name="T0" fmla="*/ 42 w 43"/>
                  <a:gd name="T1" fmla="*/ 3 h 15"/>
                  <a:gd name="T2" fmla="*/ 1 w 43"/>
                  <a:gd name="T3" fmla="*/ 14 h 15"/>
                  <a:gd name="T4" fmla="*/ 1 w 43"/>
                  <a:gd name="T5" fmla="*/ 13 h 15"/>
                  <a:gd name="T6" fmla="*/ 0 w 43"/>
                  <a:gd name="T7" fmla="*/ 13 h 15"/>
                  <a:gd name="T8" fmla="*/ 0 w 43"/>
                  <a:gd name="T9" fmla="*/ 12 h 15"/>
                  <a:gd name="T10" fmla="*/ 0 w 43"/>
                  <a:gd name="T11" fmla="*/ 11 h 15"/>
                  <a:gd name="T12" fmla="*/ 41 w 43"/>
                  <a:gd name="T13" fmla="*/ 0 h 15"/>
                  <a:gd name="T14" fmla="*/ 41 w 43"/>
                  <a:gd name="T15" fmla="*/ 1 h 15"/>
                  <a:gd name="T16" fmla="*/ 42 w 43"/>
                  <a:gd name="T17" fmla="*/ 1 h 15"/>
                  <a:gd name="T18" fmla="*/ 42 w 43"/>
                  <a:gd name="T19" fmla="*/ 2 h 15"/>
                  <a:gd name="T20" fmla="*/ 42 w 43"/>
                  <a:gd name="T2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15">
                    <a:moveTo>
                      <a:pt x="42" y="3"/>
                    </a:moveTo>
                    <a:lnTo>
                      <a:pt x="1" y="14"/>
                    </a:lnTo>
                    <a:lnTo>
                      <a:pt x="1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1" y="0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2" y="2"/>
                    </a:lnTo>
                    <a:lnTo>
                      <a:pt x="42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Oval 67"/>
              <p:cNvSpPr>
                <a:spLocks noChangeArrowheads="1"/>
              </p:cNvSpPr>
              <p:nvPr/>
            </p:nvSpPr>
            <p:spPr bwMode="auto">
              <a:xfrm>
                <a:off x="3207" y="3217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292" name="Oval 68"/>
              <p:cNvSpPr>
                <a:spLocks noChangeArrowheads="1"/>
              </p:cNvSpPr>
              <p:nvPr/>
            </p:nvSpPr>
            <p:spPr bwMode="auto">
              <a:xfrm>
                <a:off x="2924" y="3217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293" name="Freeform 69"/>
              <p:cNvSpPr>
                <a:spLocks/>
              </p:cNvSpPr>
              <p:nvPr/>
            </p:nvSpPr>
            <p:spPr bwMode="auto">
              <a:xfrm>
                <a:off x="3027" y="3220"/>
                <a:ext cx="40" cy="29"/>
              </a:xfrm>
              <a:custGeom>
                <a:avLst/>
                <a:gdLst>
                  <a:gd name="T0" fmla="*/ 1 w 40"/>
                  <a:gd name="T1" fmla="*/ 0 h 29"/>
                  <a:gd name="T2" fmla="*/ 39 w 40"/>
                  <a:gd name="T3" fmla="*/ 25 h 29"/>
                  <a:gd name="T4" fmla="*/ 39 w 40"/>
                  <a:gd name="T5" fmla="*/ 26 h 29"/>
                  <a:gd name="T6" fmla="*/ 39 w 40"/>
                  <a:gd name="T7" fmla="*/ 27 h 29"/>
                  <a:gd name="T8" fmla="*/ 38 w 40"/>
                  <a:gd name="T9" fmla="*/ 27 h 29"/>
                  <a:gd name="T10" fmla="*/ 38 w 40"/>
                  <a:gd name="T11" fmla="*/ 28 h 29"/>
                  <a:gd name="T12" fmla="*/ 0 w 40"/>
                  <a:gd name="T13" fmla="*/ 2 h 29"/>
                  <a:gd name="T14" fmla="*/ 0 w 40"/>
                  <a:gd name="T15" fmla="*/ 1 h 29"/>
                  <a:gd name="T16" fmla="*/ 1 w 40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9">
                    <a:moveTo>
                      <a:pt x="1" y="0"/>
                    </a:moveTo>
                    <a:lnTo>
                      <a:pt x="39" y="25"/>
                    </a:lnTo>
                    <a:lnTo>
                      <a:pt x="39" y="26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70"/>
              <p:cNvSpPr>
                <a:spLocks/>
              </p:cNvSpPr>
              <p:nvPr/>
            </p:nvSpPr>
            <p:spPr bwMode="auto">
              <a:xfrm>
                <a:off x="3094" y="3220"/>
                <a:ext cx="40" cy="29"/>
              </a:xfrm>
              <a:custGeom>
                <a:avLst/>
                <a:gdLst>
                  <a:gd name="T0" fmla="*/ 39 w 40"/>
                  <a:gd name="T1" fmla="*/ 2 h 29"/>
                  <a:gd name="T2" fmla="*/ 1 w 40"/>
                  <a:gd name="T3" fmla="*/ 28 h 29"/>
                  <a:gd name="T4" fmla="*/ 1 w 40"/>
                  <a:gd name="T5" fmla="*/ 27 h 29"/>
                  <a:gd name="T6" fmla="*/ 0 w 40"/>
                  <a:gd name="T7" fmla="*/ 27 h 29"/>
                  <a:gd name="T8" fmla="*/ 0 w 40"/>
                  <a:gd name="T9" fmla="*/ 26 h 29"/>
                  <a:gd name="T10" fmla="*/ 0 w 40"/>
                  <a:gd name="T11" fmla="*/ 25 h 29"/>
                  <a:gd name="T12" fmla="*/ 37 w 40"/>
                  <a:gd name="T13" fmla="*/ 0 h 29"/>
                  <a:gd name="T14" fmla="*/ 38 w 40"/>
                  <a:gd name="T15" fmla="*/ 0 h 29"/>
                  <a:gd name="T16" fmla="*/ 38 w 40"/>
                  <a:gd name="T17" fmla="*/ 1 h 29"/>
                  <a:gd name="T18" fmla="*/ 39 w 40"/>
                  <a:gd name="T19" fmla="*/ 1 h 29"/>
                  <a:gd name="T20" fmla="*/ 39 w 40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39" y="2"/>
                    </a:moveTo>
                    <a:lnTo>
                      <a:pt x="1" y="28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Oval 71"/>
              <p:cNvSpPr>
                <a:spLocks noChangeArrowheads="1"/>
              </p:cNvSpPr>
              <p:nvPr/>
            </p:nvSpPr>
            <p:spPr bwMode="auto">
              <a:xfrm>
                <a:off x="3065" y="3242"/>
                <a:ext cx="22" cy="21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296" name="Freeform 72"/>
              <p:cNvSpPr>
                <a:spLocks/>
              </p:cNvSpPr>
              <p:nvPr/>
            </p:nvSpPr>
            <p:spPr bwMode="auto">
              <a:xfrm>
                <a:off x="3226" y="3245"/>
                <a:ext cx="17" cy="38"/>
              </a:xfrm>
              <a:custGeom>
                <a:avLst/>
                <a:gdLst>
                  <a:gd name="T0" fmla="*/ 2 w 17"/>
                  <a:gd name="T1" fmla="*/ 1 h 38"/>
                  <a:gd name="T2" fmla="*/ 16 w 17"/>
                  <a:gd name="T3" fmla="*/ 36 h 38"/>
                  <a:gd name="T4" fmla="*/ 16 w 17"/>
                  <a:gd name="T5" fmla="*/ 37 h 38"/>
                  <a:gd name="T6" fmla="*/ 15 w 17"/>
                  <a:gd name="T7" fmla="*/ 37 h 38"/>
                  <a:gd name="T8" fmla="*/ 14 w 17"/>
                  <a:gd name="T9" fmla="*/ 37 h 38"/>
                  <a:gd name="T10" fmla="*/ 13 w 17"/>
                  <a:gd name="T11" fmla="*/ 37 h 38"/>
                  <a:gd name="T12" fmla="*/ 0 w 17"/>
                  <a:gd name="T13" fmla="*/ 1 h 38"/>
                  <a:gd name="T14" fmla="*/ 1 w 17"/>
                  <a:gd name="T15" fmla="*/ 1 h 38"/>
                  <a:gd name="T16" fmla="*/ 1 w 17"/>
                  <a:gd name="T17" fmla="*/ 0 h 38"/>
                  <a:gd name="T18" fmla="*/ 2 w 17"/>
                  <a:gd name="T19" fmla="*/ 0 h 38"/>
                  <a:gd name="T20" fmla="*/ 2 w 17"/>
                  <a:gd name="T2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38">
                    <a:moveTo>
                      <a:pt x="2" y="1"/>
                    </a:moveTo>
                    <a:lnTo>
                      <a:pt x="16" y="36"/>
                    </a:lnTo>
                    <a:lnTo>
                      <a:pt x="16" y="37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13" y="37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73"/>
              <p:cNvSpPr>
                <a:spLocks/>
              </p:cNvSpPr>
              <p:nvPr/>
            </p:nvSpPr>
            <p:spPr bwMode="auto">
              <a:xfrm>
                <a:off x="2919" y="3245"/>
                <a:ext cx="16" cy="38"/>
              </a:xfrm>
              <a:custGeom>
                <a:avLst/>
                <a:gdLst>
                  <a:gd name="T0" fmla="*/ 15 w 16"/>
                  <a:gd name="T1" fmla="*/ 1 h 38"/>
                  <a:gd name="T2" fmla="*/ 2 w 16"/>
                  <a:gd name="T3" fmla="*/ 37 h 38"/>
                  <a:gd name="T4" fmla="*/ 1 w 16"/>
                  <a:gd name="T5" fmla="*/ 37 h 38"/>
                  <a:gd name="T6" fmla="*/ 0 w 16"/>
                  <a:gd name="T7" fmla="*/ 37 h 38"/>
                  <a:gd name="T8" fmla="*/ 0 w 16"/>
                  <a:gd name="T9" fmla="*/ 36 h 38"/>
                  <a:gd name="T10" fmla="*/ 12 w 16"/>
                  <a:gd name="T11" fmla="*/ 1 h 38"/>
                  <a:gd name="T12" fmla="*/ 13 w 16"/>
                  <a:gd name="T13" fmla="*/ 1 h 38"/>
                  <a:gd name="T14" fmla="*/ 13 w 16"/>
                  <a:gd name="T15" fmla="*/ 0 h 38"/>
                  <a:gd name="T16" fmla="*/ 14 w 16"/>
                  <a:gd name="T17" fmla="*/ 0 h 38"/>
                  <a:gd name="T18" fmla="*/ 14 w 16"/>
                  <a:gd name="T19" fmla="*/ 1 h 38"/>
                  <a:gd name="T20" fmla="*/ 15 w 16"/>
                  <a:gd name="T2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38">
                    <a:moveTo>
                      <a:pt x="15" y="1"/>
                    </a:moveTo>
                    <a:lnTo>
                      <a:pt x="2" y="37"/>
                    </a:lnTo>
                    <a:lnTo>
                      <a:pt x="1" y="37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Oval 74"/>
              <p:cNvSpPr>
                <a:spLocks noChangeArrowheads="1"/>
              </p:cNvSpPr>
              <p:nvPr/>
            </p:nvSpPr>
            <p:spPr bwMode="auto">
              <a:xfrm>
                <a:off x="3547" y="3261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299" name="Oval 75"/>
              <p:cNvSpPr>
                <a:spLocks noChangeArrowheads="1"/>
              </p:cNvSpPr>
              <p:nvPr/>
            </p:nvSpPr>
            <p:spPr bwMode="auto">
              <a:xfrm>
                <a:off x="2598" y="3261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00" name="Oval 76"/>
              <p:cNvSpPr>
                <a:spLocks noChangeArrowheads="1"/>
              </p:cNvSpPr>
              <p:nvPr/>
            </p:nvSpPr>
            <p:spPr bwMode="auto">
              <a:xfrm>
                <a:off x="3383" y="3263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01" name="Oval 77"/>
              <p:cNvSpPr>
                <a:spLocks noChangeArrowheads="1"/>
              </p:cNvSpPr>
              <p:nvPr/>
            </p:nvSpPr>
            <p:spPr bwMode="auto">
              <a:xfrm>
                <a:off x="2748" y="3263"/>
                <a:ext cx="22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02" name="Freeform 78"/>
              <p:cNvSpPr>
                <a:spLocks/>
              </p:cNvSpPr>
              <p:nvPr/>
            </p:nvSpPr>
            <p:spPr bwMode="auto">
              <a:xfrm>
                <a:off x="3343" y="3284"/>
                <a:ext cx="41" cy="26"/>
              </a:xfrm>
              <a:custGeom>
                <a:avLst/>
                <a:gdLst>
                  <a:gd name="T0" fmla="*/ 40 w 41"/>
                  <a:gd name="T1" fmla="*/ 3 h 26"/>
                  <a:gd name="T2" fmla="*/ 1 w 41"/>
                  <a:gd name="T3" fmla="*/ 25 h 26"/>
                  <a:gd name="T4" fmla="*/ 0 w 41"/>
                  <a:gd name="T5" fmla="*/ 25 h 26"/>
                  <a:gd name="T6" fmla="*/ 0 w 41"/>
                  <a:gd name="T7" fmla="*/ 24 h 26"/>
                  <a:gd name="T8" fmla="*/ 0 w 41"/>
                  <a:gd name="T9" fmla="*/ 23 h 26"/>
                  <a:gd name="T10" fmla="*/ 39 w 41"/>
                  <a:gd name="T11" fmla="*/ 0 h 26"/>
                  <a:gd name="T12" fmla="*/ 39 w 41"/>
                  <a:gd name="T13" fmla="*/ 1 h 26"/>
                  <a:gd name="T14" fmla="*/ 40 w 41"/>
                  <a:gd name="T15" fmla="*/ 2 h 26"/>
                  <a:gd name="T16" fmla="*/ 40 w 41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6">
                    <a:moveTo>
                      <a:pt x="40" y="3"/>
                    </a:moveTo>
                    <a:lnTo>
                      <a:pt x="1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9" y="0"/>
                    </a:lnTo>
                    <a:lnTo>
                      <a:pt x="39" y="1"/>
                    </a:lnTo>
                    <a:lnTo>
                      <a:pt x="40" y="2"/>
                    </a:lnTo>
                    <a:lnTo>
                      <a:pt x="40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79"/>
              <p:cNvSpPr>
                <a:spLocks/>
              </p:cNvSpPr>
              <p:nvPr/>
            </p:nvSpPr>
            <p:spPr bwMode="auto">
              <a:xfrm>
                <a:off x="3412" y="3284"/>
                <a:ext cx="42" cy="26"/>
              </a:xfrm>
              <a:custGeom>
                <a:avLst/>
                <a:gdLst>
                  <a:gd name="T0" fmla="*/ 2 w 42"/>
                  <a:gd name="T1" fmla="*/ 0 h 26"/>
                  <a:gd name="T2" fmla="*/ 41 w 42"/>
                  <a:gd name="T3" fmla="*/ 23 h 26"/>
                  <a:gd name="T4" fmla="*/ 41 w 42"/>
                  <a:gd name="T5" fmla="*/ 24 h 26"/>
                  <a:gd name="T6" fmla="*/ 40 w 42"/>
                  <a:gd name="T7" fmla="*/ 24 h 26"/>
                  <a:gd name="T8" fmla="*/ 40 w 42"/>
                  <a:gd name="T9" fmla="*/ 25 h 26"/>
                  <a:gd name="T10" fmla="*/ 0 w 42"/>
                  <a:gd name="T11" fmla="*/ 3 h 26"/>
                  <a:gd name="T12" fmla="*/ 0 w 42"/>
                  <a:gd name="T13" fmla="*/ 2 h 26"/>
                  <a:gd name="T14" fmla="*/ 1 w 42"/>
                  <a:gd name="T15" fmla="*/ 2 h 26"/>
                  <a:gd name="T16" fmla="*/ 1 w 42"/>
                  <a:gd name="T17" fmla="*/ 1 h 26"/>
                  <a:gd name="T18" fmla="*/ 1 w 42"/>
                  <a:gd name="T19" fmla="*/ 0 h 26"/>
                  <a:gd name="T20" fmla="*/ 2 w 42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6">
                    <a:moveTo>
                      <a:pt x="2" y="0"/>
                    </a:moveTo>
                    <a:lnTo>
                      <a:pt x="41" y="23"/>
                    </a:lnTo>
                    <a:lnTo>
                      <a:pt x="41" y="24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Oval 80"/>
              <p:cNvSpPr>
                <a:spLocks noChangeArrowheads="1"/>
              </p:cNvSpPr>
              <p:nvPr/>
            </p:nvSpPr>
            <p:spPr bwMode="auto">
              <a:xfrm>
                <a:off x="3232" y="3282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05" name="Oval 81"/>
              <p:cNvSpPr>
                <a:spLocks noChangeArrowheads="1"/>
              </p:cNvSpPr>
              <p:nvPr/>
            </p:nvSpPr>
            <p:spPr bwMode="auto">
              <a:xfrm>
                <a:off x="2900" y="3282"/>
                <a:ext cx="20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06" name="Freeform 82"/>
              <p:cNvSpPr>
                <a:spLocks/>
              </p:cNvSpPr>
              <p:nvPr/>
            </p:nvSpPr>
            <p:spPr bwMode="auto">
              <a:xfrm>
                <a:off x="2778" y="3284"/>
                <a:ext cx="40" cy="26"/>
              </a:xfrm>
              <a:custGeom>
                <a:avLst/>
                <a:gdLst>
                  <a:gd name="T0" fmla="*/ 1 w 40"/>
                  <a:gd name="T1" fmla="*/ 0 h 26"/>
                  <a:gd name="T2" fmla="*/ 39 w 40"/>
                  <a:gd name="T3" fmla="*/ 23 h 26"/>
                  <a:gd name="T4" fmla="*/ 39 w 40"/>
                  <a:gd name="T5" fmla="*/ 24 h 26"/>
                  <a:gd name="T6" fmla="*/ 39 w 40"/>
                  <a:gd name="T7" fmla="*/ 25 h 26"/>
                  <a:gd name="T8" fmla="*/ 38 w 40"/>
                  <a:gd name="T9" fmla="*/ 25 h 26"/>
                  <a:gd name="T10" fmla="*/ 0 w 40"/>
                  <a:gd name="T11" fmla="*/ 3 h 26"/>
                  <a:gd name="T12" fmla="*/ 0 w 40"/>
                  <a:gd name="T13" fmla="*/ 2 h 26"/>
                  <a:gd name="T14" fmla="*/ 0 w 40"/>
                  <a:gd name="T15" fmla="*/ 1 h 26"/>
                  <a:gd name="T16" fmla="*/ 1 w 40"/>
                  <a:gd name="T17" fmla="*/ 1 h 26"/>
                  <a:gd name="T18" fmla="*/ 1 w 40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1" y="0"/>
                    </a:moveTo>
                    <a:lnTo>
                      <a:pt x="39" y="23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8" y="2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83"/>
              <p:cNvSpPr>
                <a:spLocks/>
              </p:cNvSpPr>
              <p:nvPr/>
            </p:nvSpPr>
            <p:spPr bwMode="auto">
              <a:xfrm>
                <a:off x="2708" y="3284"/>
                <a:ext cx="40" cy="26"/>
              </a:xfrm>
              <a:custGeom>
                <a:avLst/>
                <a:gdLst>
                  <a:gd name="T0" fmla="*/ 39 w 40"/>
                  <a:gd name="T1" fmla="*/ 3 h 26"/>
                  <a:gd name="T2" fmla="*/ 1 w 40"/>
                  <a:gd name="T3" fmla="*/ 25 h 26"/>
                  <a:gd name="T4" fmla="*/ 1 w 40"/>
                  <a:gd name="T5" fmla="*/ 24 h 26"/>
                  <a:gd name="T6" fmla="*/ 0 w 40"/>
                  <a:gd name="T7" fmla="*/ 24 h 26"/>
                  <a:gd name="T8" fmla="*/ 0 w 40"/>
                  <a:gd name="T9" fmla="*/ 23 h 26"/>
                  <a:gd name="T10" fmla="*/ 38 w 40"/>
                  <a:gd name="T11" fmla="*/ 0 h 26"/>
                  <a:gd name="T12" fmla="*/ 39 w 40"/>
                  <a:gd name="T13" fmla="*/ 0 h 26"/>
                  <a:gd name="T14" fmla="*/ 39 w 40"/>
                  <a:gd name="T15" fmla="*/ 1 h 26"/>
                  <a:gd name="T16" fmla="*/ 39 w 40"/>
                  <a:gd name="T17" fmla="*/ 2 h 26"/>
                  <a:gd name="T18" fmla="*/ 39 w 40"/>
                  <a:gd name="T1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39" y="3"/>
                    </a:moveTo>
                    <a:lnTo>
                      <a:pt x="1" y="25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84"/>
              <p:cNvSpPr>
                <a:spLocks/>
              </p:cNvSpPr>
              <p:nvPr/>
            </p:nvSpPr>
            <p:spPr bwMode="auto">
              <a:xfrm>
                <a:off x="3263" y="3299"/>
                <a:ext cx="49" cy="15"/>
              </a:xfrm>
              <a:custGeom>
                <a:avLst/>
                <a:gdLst>
                  <a:gd name="T0" fmla="*/ 2 w 49"/>
                  <a:gd name="T1" fmla="*/ 0 h 15"/>
                  <a:gd name="T2" fmla="*/ 48 w 49"/>
                  <a:gd name="T3" fmla="*/ 12 h 15"/>
                  <a:gd name="T4" fmla="*/ 48 w 49"/>
                  <a:gd name="T5" fmla="*/ 13 h 15"/>
                  <a:gd name="T6" fmla="*/ 48 w 49"/>
                  <a:gd name="T7" fmla="*/ 14 h 15"/>
                  <a:gd name="T8" fmla="*/ 0 w 49"/>
                  <a:gd name="T9" fmla="*/ 3 h 15"/>
                  <a:gd name="T10" fmla="*/ 0 w 49"/>
                  <a:gd name="T11" fmla="*/ 2 h 15"/>
                  <a:gd name="T12" fmla="*/ 1 w 49"/>
                  <a:gd name="T13" fmla="*/ 2 h 15"/>
                  <a:gd name="T14" fmla="*/ 1 w 49"/>
                  <a:gd name="T15" fmla="*/ 1 h 15"/>
                  <a:gd name="T16" fmla="*/ 1 w 49"/>
                  <a:gd name="T17" fmla="*/ 0 h 15"/>
                  <a:gd name="T18" fmla="*/ 2 w 49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15">
                    <a:moveTo>
                      <a:pt x="2" y="0"/>
                    </a:moveTo>
                    <a:lnTo>
                      <a:pt x="48" y="12"/>
                    </a:lnTo>
                    <a:lnTo>
                      <a:pt x="48" y="13"/>
                    </a:lnTo>
                    <a:lnTo>
                      <a:pt x="48" y="1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85"/>
              <p:cNvSpPr>
                <a:spLocks/>
              </p:cNvSpPr>
              <p:nvPr/>
            </p:nvSpPr>
            <p:spPr bwMode="auto">
              <a:xfrm>
                <a:off x="2849" y="3299"/>
                <a:ext cx="49" cy="15"/>
              </a:xfrm>
              <a:custGeom>
                <a:avLst/>
                <a:gdLst>
                  <a:gd name="T0" fmla="*/ 48 w 49"/>
                  <a:gd name="T1" fmla="*/ 3 h 15"/>
                  <a:gd name="T2" fmla="*/ 1 w 49"/>
                  <a:gd name="T3" fmla="*/ 14 h 15"/>
                  <a:gd name="T4" fmla="*/ 1 w 49"/>
                  <a:gd name="T5" fmla="*/ 13 h 15"/>
                  <a:gd name="T6" fmla="*/ 1 w 49"/>
                  <a:gd name="T7" fmla="*/ 12 h 15"/>
                  <a:gd name="T8" fmla="*/ 0 w 49"/>
                  <a:gd name="T9" fmla="*/ 12 h 15"/>
                  <a:gd name="T10" fmla="*/ 1 w 49"/>
                  <a:gd name="T11" fmla="*/ 12 h 15"/>
                  <a:gd name="T12" fmla="*/ 47 w 49"/>
                  <a:gd name="T13" fmla="*/ 0 h 15"/>
                  <a:gd name="T14" fmla="*/ 47 w 49"/>
                  <a:gd name="T15" fmla="*/ 1 h 15"/>
                  <a:gd name="T16" fmla="*/ 48 w 49"/>
                  <a:gd name="T17" fmla="*/ 1 h 15"/>
                  <a:gd name="T18" fmla="*/ 48 w 49"/>
                  <a:gd name="T19" fmla="*/ 2 h 15"/>
                  <a:gd name="T20" fmla="*/ 48 w 49"/>
                  <a:gd name="T2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5">
                    <a:moveTo>
                      <a:pt x="48" y="3"/>
                    </a:move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47" y="0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48" y="2"/>
                    </a:lnTo>
                    <a:lnTo>
                      <a:pt x="48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Oval 86"/>
              <p:cNvSpPr>
                <a:spLocks noChangeArrowheads="1"/>
              </p:cNvSpPr>
              <p:nvPr/>
            </p:nvSpPr>
            <p:spPr bwMode="auto">
              <a:xfrm>
                <a:off x="3453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11" name="Oval 87"/>
              <p:cNvSpPr>
                <a:spLocks noChangeArrowheads="1"/>
              </p:cNvSpPr>
              <p:nvPr/>
            </p:nvSpPr>
            <p:spPr bwMode="auto">
              <a:xfrm>
                <a:off x="3314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12" name="Oval 88"/>
              <p:cNvSpPr>
                <a:spLocks noChangeArrowheads="1"/>
              </p:cNvSpPr>
              <p:nvPr/>
            </p:nvSpPr>
            <p:spPr bwMode="auto">
              <a:xfrm>
                <a:off x="2818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13" name="Oval 89"/>
              <p:cNvSpPr>
                <a:spLocks noChangeArrowheads="1"/>
              </p:cNvSpPr>
              <p:nvPr/>
            </p:nvSpPr>
            <p:spPr bwMode="auto">
              <a:xfrm>
                <a:off x="2680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14" name="Freeform 90"/>
              <p:cNvSpPr>
                <a:spLocks/>
              </p:cNvSpPr>
              <p:nvPr/>
            </p:nvSpPr>
            <p:spPr bwMode="auto">
              <a:xfrm>
                <a:off x="3201" y="3308"/>
                <a:ext cx="35" cy="37"/>
              </a:xfrm>
              <a:custGeom>
                <a:avLst/>
                <a:gdLst>
                  <a:gd name="T0" fmla="*/ 34 w 35"/>
                  <a:gd name="T1" fmla="*/ 2 h 37"/>
                  <a:gd name="T2" fmla="*/ 2 w 35"/>
                  <a:gd name="T3" fmla="*/ 36 h 37"/>
                  <a:gd name="T4" fmla="*/ 1 w 35"/>
                  <a:gd name="T5" fmla="*/ 36 h 37"/>
                  <a:gd name="T6" fmla="*/ 1 w 35"/>
                  <a:gd name="T7" fmla="*/ 35 h 37"/>
                  <a:gd name="T8" fmla="*/ 0 w 35"/>
                  <a:gd name="T9" fmla="*/ 35 h 37"/>
                  <a:gd name="T10" fmla="*/ 0 w 35"/>
                  <a:gd name="T11" fmla="*/ 34 h 37"/>
                  <a:gd name="T12" fmla="*/ 33 w 35"/>
                  <a:gd name="T13" fmla="*/ 0 h 37"/>
                  <a:gd name="T14" fmla="*/ 34 w 35"/>
                  <a:gd name="T15" fmla="*/ 1 h 37"/>
                  <a:gd name="T16" fmla="*/ 34 w 35"/>
                  <a:gd name="T17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7">
                    <a:moveTo>
                      <a:pt x="34" y="2"/>
                    </a:moveTo>
                    <a:lnTo>
                      <a:pt x="2" y="36"/>
                    </a:lnTo>
                    <a:lnTo>
                      <a:pt x="1" y="36"/>
                    </a:lnTo>
                    <a:lnTo>
                      <a:pt x="1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4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91"/>
              <p:cNvSpPr>
                <a:spLocks/>
              </p:cNvSpPr>
              <p:nvPr/>
            </p:nvSpPr>
            <p:spPr bwMode="auto">
              <a:xfrm>
                <a:off x="2925" y="3308"/>
                <a:ext cx="35" cy="37"/>
              </a:xfrm>
              <a:custGeom>
                <a:avLst/>
                <a:gdLst>
                  <a:gd name="T0" fmla="*/ 1 w 35"/>
                  <a:gd name="T1" fmla="*/ 0 h 37"/>
                  <a:gd name="T2" fmla="*/ 34 w 35"/>
                  <a:gd name="T3" fmla="*/ 34 h 37"/>
                  <a:gd name="T4" fmla="*/ 33 w 35"/>
                  <a:gd name="T5" fmla="*/ 35 h 37"/>
                  <a:gd name="T6" fmla="*/ 33 w 35"/>
                  <a:gd name="T7" fmla="*/ 36 h 37"/>
                  <a:gd name="T8" fmla="*/ 32 w 35"/>
                  <a:gd name="T9" fmla="*/ 36 h 37"/>
                  <a:gd name="T10" fmla="*/ 0 w 35"/>
                  <a:gd name="T11" fmla="*/ 2 h 37"/>
                  <a:gd name="T12" fmla="*/ 0 w 35"/>
                  <a:gd name="T13" fmla="*/ 1 h 37"/>
                  <a:gd name="T14" fmla="*/ 0 w 35"/>
                  <a:gd name="T15" fmla="*/ 0 h 37"/>
                  <a:gd name="T16" fmla="*/ 1 w 35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7">
                    <a:moveTo>
                      <a:pt x="1" y="0"/>
                    </a:moveTo>
                    <a:lnTo>
                      <a:pt x="34" y="34"/>
                    </a:lnTo>
                    <a:lnTo>
                      <a:pt x="33" y="35"/>
                    </a:lnTo>
                    <a:lnTo>
                      <a:pt x="33" y="36"/>
                    </a:lnTo>
                    <a:lnTo>
                      <a:pt x="32" y="36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92"/>
              <p:cNvSpPr>
                <a:spLocks/>
              </p:cNvSpPr>
              <p:nvPr/>
            </p:nvSpPr>
            <p:spPr bwMode="auto">
              <a:xfrm>
                <a:off x="3465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93"/>
              <p:cNvSpPr>
                <a:spLocks/>
              </p:cNvSpPr>
              <p:nvPr/>
            </p:nvSpPr>
            <p:spPr bwMode="auto">
              <a:xfrm>
                <a:off x="3327" y="3333"/>
                <a:ext cx="3" cy="46"/>
              </a:xfrm>
              <a:custGeom>
                <a:avLst/>
                <a:gdLst>
                  <a:gd name="T0" fmla="*/ 2 w 3"/>
                  <a:gd name="T1" fmla="*/ 0 h 46"/>
                  <a:gd name="T2" fmla="*/ 2 w 3"/>
                  <a:gd name="T3" fmla="*/ 45 h 46"/>
                  <a:gd name="T4" fmla="*/ 1 w 3"/>
                  <a:gd name="T5" fmla="*/ 45 h 46"/>
                  <a:gd name="T6" fmla="*/ 0 w 3"/>
                  <a:gd name="T7" fmla="*/ 45 h 46"/>
                  <a:gd name="T8" fmla="*/ 0 w 3"/>
                  <a:gd name="T9" fmla="*/ 0 h 46"/>
                  <a:gd name="T10" fmla="*/ 1 w 3"/>
                  <a:gd name="T11" fmla="*/ 0 h 46"/>
                  <a:gd name="T12" fmla="*/ 2 w 3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6">
                    <a:moveTo>
                      <a:pt x="2" y="0"/>
                    </a:move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Oval 94"/>
              <p:cNvSpPr>
                <a:spLocks noChangeArrowheads="1"/>
              </p:cNvSpPr>
              <p:nvPr/>
            </p:nvSpPr>
            <p:spPr bwMode="auto">
              <a:xfrm>
                <a:off x="3176" y="3340"/>
                <a:ext cx="20" cy="2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19" name="Oval 95"/>
              <p:cNvSpPr>
                <a:spLocks noChangeArrowheads="1"/>
              </p:cNvSpPr>
              <p:nvPr/>
            </p:nvSpPr>
            <p:spPr bwMode="auto">
              <a:xfrm>
                <a:off x="3072" y="3347"/>
                <a:ext cx="9" cy="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20" name="Oval 96"/>
              <p:cNvSpPr>
                <a:spLocks noChangeArrowheads="1"/>
              </p:cNvSpPr>
              <p:nvPr/>
            </p:nvSpPr>
            <p:spPr bwMode="auto">
              <a:xfrm>
                <a:off x="2956" y="3340"/>
                <a:ext cx="20" cy="2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21" name="Freeform 97"/>
              <p:cNvSpPr>
                <a:spLocks/>
              </p:cNvSpPr>
              <p:nvPr/>
            </p:nvSpPr>
            <p:spPr bwMode="auto">
              <a:xfrm>
                <a:off x="2830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98"/>
              <p:cNvSpPr>
                <a:spLocks/>
              </p:cNvSpPr>
              <p:nvPr/>
            </p:nvSpPr>
            <p:spPr bwMode="auto">
              <a:xfrm>
                <a:off x="2692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99"/>
              <p:cNvSpPr>
                <a:spLocks/>
              </p:cNvSpPr>
              <p:nvPr/>
            </p:nvSpPr>
            <p:spPr bwMode="auto">
              <a:xfrm>
                <a:off x="3201" y="3367"/>
                <a:ext cx="35" cy="37"/>
              </a:xfrm>
              <a:custGeom>
                <a:avLst/>
                <a:gdLst>
                  <a:gd name="T0" fmla="*/ 2 w 35"/>
                  <a:gd name="T1" fmla="*/ 0 h 37"/>
                  <a:gd name="T2" fmla="*/ 34 w 35"/>
                  <a:gd name="T3" fmla="*/ 34 h 37"/>
                  <a:gd name="T4" fmla="*/ 34 w 35"/>
                  <a:gd name="T5" fmla="*/ 35 h 37"/>
                  <a:gd name="T6" fmla="*/ 33 w 35"/>
                  <a:gd name="T7" fmla="*/ 36 h 37"/>
                  <a:gd name="T8" fmla="*/ 0 w 35"/>
                  <a:gd name="T9" fmla="*/ 2 h 37"/>
                  <a:gd name="T10" fmla="*/ 0 w 35"/>
                  <a:gd name="T11" fmla="*/ 1 h 37"/>
                  <a:gd name="T12" fmla="*/ 1 w 35"/>
                  <a:gd name="T13" fmla="*/ 1 h 37"/>
                  <a:gd name="T14" fmla="*/ 1 w 35"/>
                  <a:gd name="T15" fmla="*/ 0 h 37"/>
                  <a:gd name="T16" fmla="*/ 2 w 35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7">
                    <a:moveTo>
                      <a:pt x="2" y="0"/>
                    </a:moveTo>
                    <a:lnTo>
                      <a:pt x="34" y="34"/>
                    </a:lnTo>
                    <a:lnTo>
                      <a:pt x="34" y="35"/>
                    </a:lnTo>
                    <a:lnTo>
                      <a:pt x="33" y="36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00"/>
              <p:cNvSpPr>
                <a:spLocks/>
              </p:cNvSpPr>
              <p:nvPr/>
            </p:nvSpPr>
            <p:spPr bwMode="auto">
              <a:xfrm>
                <a:off x="2925" y="3367"/>
                <a:ext cx="35" cy="37"/>
              </a:xfrm>
              <a:custGeom>
                <a:avLst/>
                <a:gdLst>
                  <a:gd name="T0" fmla="*/ 34 w 35"/>
                  <a:gd name="T1" fmla="*/ 2 h 37"/>
                  <a:gd name="T2" fmla="*/ 1 w 35"/>
                  <a:gd name="T3" fmla="*/ 36 h 37"/>
                  <a:gd name="T4" fmla="*/ 0 w 35"/>
                  <a:gd name="T5" fmla="*/ 36 h 37"/>
                  <a:gd name="T6" fmla="*/ 0 w 35"/>
                  <a:gd name="T7" fmla="*/ 35 h 37"/>
                  <a:gd name="T8" fmla="*/ 0 w 35"/>
                  <a:gd name="T9" fmla="*/ 34 h 37"/>
                  <a:gd name="T10" fmla="*/ 32 w 35"/>
                  <a:gd name="T11" fmla="*/ 0 h 37"/>
                  <a:gd name="T12" fmla="*/ 33 w 35"/>
                  <a:gd name="T13" fmla="*/ 0 h 37"/>
                  <a:gd name="T14" fmla="*/ 33 w 35"/>
                  <a:gd name="T15" fmla="*/ 1 h 37"/>
                  <a:gd name="T16" fmla="*/ 34 w 35"/>
                  <a:gd name="T17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7">
                    <a:moveTo>
                      <a:pt x="34" y="2"/>
                    </a:moveTo>
                    <a:lnTo>
                      <a:pt x="1" y="36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1"/>
                    </a:lnTo>
                    <a:lnTo>
                      <a:pt x="34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Oval 101"/>
              <p:cNvSpPr>
                <a:spLocks noChangeArrowheads="1"/>
              </p:cNvSpPr>
              <p:nvPr/>
            </p:nvSpPr>
            <p:spPr bwMode="auto">
              <a:xfrm>
                <a:off x="3453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26" name="Oval 102"/>
              <p:cNvSpPr>
                <a:spLocks noChangeArrowheads="1"/>
              </p:cNvSpPr>
              <p:nvPr/>
            </p:nvSpPr>
            <p:spPr bwMode="auto">
              <a:xfrm>
                <a:off x="3314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27" name="Oval 103"/>
              <p:cNvSpPr>
                <a:spLocks noChangeArrowheads="1"/>
              </p:cNvSpPr>
              <p:nvPr/>
            </p:nvSpPr>
            <p:spPr bwMode="auto">
              <a:xfrm>
                <a:off x="2818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28" name="Oval 104"/>
              <p:cNvSpPr>
                <a:spLocks noChangeArrowheads="1"/>
              </p:cNvSpPr>
              <p:nvPr/>
            </p:nvSpPr>
            <p:spPr bwMode="auto">
              <a:xfrm>
                <a:off x="2680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29" name="Freeform 105"/>
              <p:cNvSpPr>
                <a:spLocks/>
              </p:cNvSpPr>
              <p:nvPr/>
            </p:nvSpPr>
            <p:spPr bwMode="auto">
              <a:xfrm>
                <a:off x="3263" y="3397"/>
                <a:ext cx="49" cy="15"/>
              </a:xfrm>
              <a:custGeom>
                <a:avLst/>
                <a:gdLst>
                  <a:gd name="T0" fmla="*/ 48 w 49"/>
                  <a:gd name="T1" fmla="*/ 2 h 15"/>
                  <a:gd name="T2" fmla="*/ 2 w 49"/>
                  <a:gd name="T3" fmla="*/ 14 h 15"/>
                  <a:gd name="T4" fmla="*/ 1 w 49"/>
                  <a:gd name="T5" fmla="*/ 14 h 15"/>
                  <a:gd name="T6" fmla="*/ 1 w 49"/>
                  <a:gd name="T7" fmla="*/ 13 h 15"/>
                  <a:gd name="T8" fmla="*/ 1 w 49"/>
                  <a:gd name="T9" fmla="*/ 12 h 15"/>
                  <a:gd name="T10" fmla="*/ 0 w 49"/>
                  <a:gd name="T11" fmla="*/ 12 h 15"/>
                  <a:gd name="T12" fmla="*/ 0 w 49"/>
                  <a:gd name="T13" fmla="*/ 11 h 15"/>
                  <a:gd name="T14" fmla="*/ 48 w 49"/>
                  <a:gd name="T15" fmla="*/ 0 h 15"/>
                  <a:gd name="T16" fmla="*/ 48 w 49"/>
                  <a:gd name="T17" fmla="*/ 1 h 15"/>
                  <a:gd name="T18" fmla="*/ 48 w 49"/>
                  <a:gd name="T1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15">
                    <a:moveTo>
                      <a:pt x="48" y="2"/>
                    </a:moveTo>
                    <a:lnTo>
                      <a:pt x="2" y="14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48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06"/>
              <p:cNvSpPr>
                <a:spLocks/>
              </p:cNvSpPr>
              <p:nvPr/>
            </p:nvSpPr>
            <p:spPr bwMode="auto">
              <a:xfrm>
                <a:off x="2850" y="3397"/>
                <a:ext cx="48" cy="15"/>
              </a:xfrm>
              <a:custGeom>
                <a:avLst/>
                <a:gdLst>
                  <a:gd name="T0" fmla="*/ 0 w 48"/>
                  <a:gd name="T1" fmla="*/ 0 h 15"/>
                  <a:gd name="T2" fmla="*/ 47 w 48"/>
                  <a:gd name="T3" fmla="*/ 11 h 15"/>
                  <a:gd name="T4" fmla="*/ 47 w 48"/>
                  <a:gd name="T5" fmla="*/ 12 h 15"/>
                  <a:gd name="T6" fmla="*/ 47 w 48"/>
                  <a:gd name="T7" fmla="*/ 13 h 15"/>
                  <a:gd name="T8" fmla="*/ 46 w 48"/>
                  <a:gd name="T9" fmla="*/ 14 h 15"/>
                  <a:gd name="T10" fmla="*/ 0 w 48"/>
                  <a:gd name="T11" fmla="*/ 2 h 15"/>
                  <a:gd name="T12" fmla="*/ 0 w 48"/>
                  <a:gd name="T13" fmla="*/ 1 h 15"/>
                  <a:gd name="T14" fmla="*/ 0 w 4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47" y="11"/>
                    </a:lnTo>
                    <a:lnTo>
                      <a:pt x="47" y="12"/>
                    </a:lnTo>
                    <a:lnTo>
                      <a:pt x="47" y="13"/>
                    </a:lnTo>
                    <a:lnTo>
                      <a:pt x="46" y="1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07"/>
              <p:cNvSpPr>
                <a:spLocks/>
              </p:cNvSpPr>
              <p:nvPr/>
            </p:nvSpPr>
            <p:spPr bwMode="auto">
              <a:xfrm>
                <a:off x="3343" y="3401"/>
                <a:ext cx="41" cy="27"/>
              </a:xfrm>
              <a:custGeom>
                <a:avLst/>
                <a:gdLst>
                  <a:gd name="T0" fmla="*/ 1 w 41"/>
                  <a:gd name="T1" fmla="*/ 1 h 27"/>
                  <a:gd name="T2" fmla="*/ 40 w 41"/>
                  <a:gd name="T3" fmla="*/ 23 h 27"/>
                  <a:gd name="T4" fmla="*/ 40 w 41"/>
                  <a:gd name="T5" fmla="*/ 24 h 27"/>
                  <a:gd name="T6" fmla="*/ 40 w 41"/>
                  <a:gd name="T7" fmla="*/ 25 h 27"/>
                  <a:gd name="T8" fmla="*/ 39 w 41"/>
                  <a:gd name="T9" fmla="*/ 25 h 27"/>
                  <a:gd name="T10" fmla="*/ 39 w 41"/>
                  <a:gd name="T11" fmla="*/ 26 h 27"/>
                  <a:gd name="T12" fmla="*/ 0 w 41"/>
                  <a:gd name="T13" fmla="*/ 3 h 27"/>
                  <a:gd name="T14" fmla="*/ 0 w 41"/>
                  <a:gd name="T15" fmla="*/ 2 h 27"/>
                  <a:gd name="T16" fmla="*/ 0 w 41"/>
                  <a:gd name="T17" fmla="*/ 1 h 27"/>
                  <a:gd name="T18" fmla="*/ 1 w 41"/>
                  <a:gd name="T19" fmla="*/ 1 h 27"/>
                  <a:gd name="T20" fmla="*/ 1 w 41"/>
                  <a:gd name="T21" fmla="*/ 0 h 27"/>
                  <a:gd name="T22" fmla="*/ 1 w 41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27">
                    <a:moveTo>
                      <a:pt x="1" y="1"/>
                    </a:moveTo>
                    <a:lnTo>
                      <a:pt x="40" y="23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08"/>
              <p:cNvSpPr>
                <a:spLocks/>
              </p:cNvSpPr>
              <p:nvPr/>
            </p:nvSpPr>
            <p:spPr bwMode="auto">
              <a:xfrm>
                <a:off x="3412" y="3401"/>
                <a:ext cx="42" cy="27"/>
              </a:xfrm>
              <a:custGeom>
                <a:avLst/>
                <a:gdLst>
                  <a:gd name="T0" fmla="*/ 41 w 42"/>
                  <a:gd name="T1" fmla="*/ 3 h 27"/>
                  <a:gd name="T2" fmla="*/ 2 w 42"/>
                  <a:gd name="T3" fmla="*/ 26 h 27"/>
                  <a:gd name="T4" fmla="*/ 1 w 42"/>
                  <a:gd name="T5" fmla="*/ 26 h 27"/>
                  <a:gd name="T6" fmla="*/ 1 w 42"/>
                  <a:gd name="T7" fmla="*/ 25 h 27"/>
                  <a:gd name="T8" fmla="*/ 1 w 42"/>
                  <a:gd name="T9" fmla="*/ 24 h 27"/>
                  <a:gd name="T10" fmla="*/ 0 w 42"/>
                  <a:gd name="T11" fmla="*/ 24 h 27"/>
                  <a:gd name="T12" fmla="*/ 0 w 42"/>
                  <a:gd name="T13" fmla="*/ 23 h 27"/>
                  <a:gd name="T14" fmla="*/ 40 w 42"/>
                  <a:gd name="T15" fmla="*/ 1 h 27"/>
                  <a:gd name="T16" fmla="*/ 40 w 42"/>
                  <a:gd name="T17" fmla="*/ 0 h 27"/>
                  <a:gd name="T18" fmla="*/ 40 w 42"/>
                  <a:gd name="T19" fmla="*/ 1 h 27"/>
                  <a:gd name="T20" fmla="*/ 40 w 42"/>
                  <a:gd name="T21" fmla="*/ 2 h 27"/>
                  <a:gd name="T22" fmla="*/ 41 w 42"/>
                  <a:gd name="T23" fmla="*/ 2 h 27"/>
                  <a:gd name="T24" fmla="*/ 41 w 42"/>
                  <a:gd name="T2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7">
                    <a:moveTo>
                      <a:pt x="41" y="3"/>
                    </a:moveTo>
                    <a:lnTo>
                      <a:pt x="2" y="26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Oval 109"/>
              <p:cNvSpPr>
                <a:spLocks noChangeArrowheads="1"/>
              </p:cNvSpPr>
              <p:nvPr/>
            </p:nvSpPr>
            <p:spPr bwMode="auto">
              <a:xfrm>
                <a:off x="3232" y="3400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34" name="Oval 110"/>
              <p:cNvSpPr>
                <a:spLocks noChangeArrowheads="1"/>
              </p:cNvSpPr>
              <p:nvPr/>
            </p:nvSpPr>
            <p:spPr bwMode="auto">
              <a:xfrm>
                <a:off x="2900" y="3400"/>
                <a:ext cx="20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35" name="Freeform 111"/>
              <p:cNvSpPr>
                <a:spLocks/>
              </p:cNvSpPr>
              <p:nvPr/>
            </p:nvSpPr>
            <p:spPr bwMode="auto">
              <a:xfrm>
                <a:off x="2778" y="3401"/>
                <a:ext cx="40" cy="27"/>
              </a:xfrm>
              <a:custGeom>
                <a:avLst/>
                <a:gdLst>
                  <a:gd name="T0" fmla="*/ 39 w 40"/>
                  <a:gd name="T1" fmla="*/ 3 h 27"/>
                  <a:gd name="T2" fmla="*/ 1 w 40"/>
                  <a:gd name="T3" fmla="*/ 26 h 27"/>
                  <a:gd name="T4" fmla="*/ 1 w 40"/>
                  <a:gd name="T5" fmla="*/ 25 h 27"/>
                  <a:gd name="T6" fmla="*/ 0 w 40"/>
                  <a:gd name="T7" fmla="*/ 25 h 27"/>
                  <a:gd name="T8" fmla="*/ 0 w 40"/>
                  <a:gd name="T9" fmla="*/ 24 h 27"/>
                  <a:gd name="T10" fmla="*/ 0 w 40"/>
                  <a:gd name="T11" fmla="*/ 23 h 27"/>
                  <a:gd name="T12" fmla="*/ 38 w 40"/>
                  <a:gd name="T13" fmla="*/ 1 h 27"/>
                  <a:gd name="T14" fmla="*/ 38 w 40"/>
                  <a:gd name="T15" fmla="*/ 0 h 27"/>
                  <a:gd name="T16" fmla="*/ 38 w 40"/>
                  <a:gd name="T17" fmla="*/ 1 h 27"/>
                  <a:gd name="T18" fmla="*/ 39 w 40"/>
                  <a:gd name="T19" fmla="*/ 1 h 27"/>
                  <a:gd name="T20" fmla="*/ 39 w 40"/>
                  <a:gd name="T21" fmla="*/ 2 h 27"/>
                  <a:gd name="T22" fmla="*/ 39 w 40"/>
                  <a:gd name="T2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27">
                    <a:moveTo>
                      <a:pt x="39" y="3"/>
                    </a:moveTo>
                    <a:lnTo>
                      <a:pt x="1" y="26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8" y="1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2"/>
              <p:cNvSpPr>
                <a:spLocks/>
              </p:cNvSpPr>
              <p:nvPr/>
            </p:nvSpPr>
            <p:spPr bwMode="auto">
              <a:xfrm>
                <a:off x="2708" y="3401"/>
                <a:ext cx="40" cy="27"/>
              </a:xfrm>
              <a:custGeom>
                <a:avLst/>
                <a:gdLst>
                  <a:gd name="T0" fmla="*/ 1 w 40"/>
                  <a:gd name="T1" fmla="*/ 1 h 27"/>
                  <a:gd name="T2" fmla="*/ 39 w 40"/>
                  <a:gd name="T3" fmla="*/ 23 h 27"/>
                  <a:gd name="T4" fmla="*/ 39 w 40"/>
                  <a:gd name="T5" fmla="*/ 24 h 27"/>
                  <a:gd name="T6" fmla="*/ 39 w 40"/>
                  <a:gd name="T7" fmla="*/ 25 h 27"/>
                  <a:gd name="T8" fmla="*/ 38 w 40"/>
                  <a:gd name="T9" fmla="*/ 26 h 27"/>
                  <a:gd name="T10" fmla="*/ 0 w 40"/>
                  <a:gd name="T11" fmla="*/ 3 h 27"/>
                  <a:gd name="T12" fmla="*/ 0 w 40"/>
                  <a:gd name="T13" fmla="*/ 2 h 27"/>
                  <a:gd name="T14" fmla="*/ 1 w 40"/>
                  <a:gd name="T15" fmla="*/ 2 h 27"/>
                  <a:gd name="T16" fmla="*/ 1 w 40"/>
                  <a:gd name="T17" fmla="*/ 1 h 27"/>
                  <a:gd name="T18" fmla="*/ 1 w 40"/>
                  <a:gd name="T19" fmla="*/ 0 h 27"/>
                  <a:gd name="T20" fmla="*/ 1 w 40"/>
                  <a:gd name="T2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7">
                    <a:moveTo>
                      <a:pt x="1" y="1"/>
                    </a:moveTo>
                    <a:lnTo>
                      <a:pt x="39" y="23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8" y="2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Oval 113"/>
              <p:cNvSpPr>
                <a:spLocks noChangeArrowheads="1"/>
              </p:cNvSpPr>
              <p:nvPr/>
            </p:nvSpPr>
            <p:spPr bwMode="auto">
              <a:xfrm>
                <a:off x="3383" y="3420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38" name="Oval 114"/>
              <p:cNvSpPr>
                <a:spLocks noChangeArrowheads="1"/>
              </p:cNvSpPr>
              <p:nvPr/>
            </p:nvSpPr>
            <p:spPr bwMode="auto">
              <a:xfrm>
                <a:off x="2748" y="3420"/>
                <a:ext cx="22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39" name="Oval 115"/>
              <p:cNvSpPr>
                <a:spLocks noChangeArrowheads="1"/>
              </p:cNvSpPr>
              <p:nvPr/>
            </p:nvSpPr>
            <p:spPr bwMode="auto">
              <a:xfrm>
                <a:off x="3547" y="3433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40" name="Oval 116"/>
              <p:cNvSpPr>
                <a:spLocks noChangeArrowheads="1"/>
              </p:cNvSpPr>
              <p:nvPr/>
            </p:nvSpPr>
            <p:spPr bwMode="auto">
              <a:xfrm>
                <a:off x="2598" y="3433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41" name="Freeform 117"/>
              <p:cNvSpPr>
                <a:spLocks/>
              </p:cNvSpPr>
              <p:nvPr/>
            </p:nvSpPr>
            <p:spPr bwMode="auto">
              <a:xfrm>
                <a:off x="3226" y="3428"/>
                <a:ext cx="17" cy="38"/>
              </a:xfrm>
              <a:custGeom>
                <a:avLst/>
                <a:gdLst>
                  <a:gd name="T0" fmla="*/ 16 w 17"/>
                  <a:gd name="T1" fmla="*/ 1 h 38"/>
                  <a:gd name="T2" fmla="*/ 2 w 17"/>
                  <a:gd name="T3" fmla="*/ 36 h 38"/>
                  <a:gd name="T4" fmla="*/ 2 w 17"/>
                  <a:gd name="T5" fmla="*/ 37 h 38"/>
                  <a:gd name="T6" fmla="*/ 1 w 17"/>
                  <a:gd name="T7" fmla="*/ 37 h 38"/>
                  <a:gd name="T8" fmla="*/ 1 w 17"/>
                  <a:gd name="T9" fmla="*/ 36 h 38"/>
                  <a:gd name="T10" fmla="*/ 0 w 17"/>
                  <a:gd name="T11" fmla="*/ 36 h 38"/>
                  <a:gd name="T12" fmla="*/ 13 w 17"/>
                  <a:gd name="T13" fmla="*/ 0 h 38"/>
                  <a:gd name="T14" fmla="*/ 14 w 17"/>
                  <a:gd name="T15" fmla="*/ 0 h 38"/>
                  <a:gd name="T16" fmla="*/ 15 w 17"/>
                  <a:gd name="T17" fmla="*/ 0 h 38"/>
                  <a:gd name="T18" fmla="*/ 16 w 17"/>
                  <a:gd name="T19" fmla="*/ 0 h 38"/>
                  <a:gd name="T20" fmla="*/ 16 w 17"/>
                  <a:gd name="T21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38">
                    <a:moveTo>
                      <a:pt x="16" y="1"/>
                    </a:moveTo>
                    <a:lnTo>
                      <a:pt x="2" y="36"/>
                    </a:lnTo>
                    <a:lnTo>
                      <a:pt x="2" y="37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0" y="36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8"/>
              <p:cNvSpPr>
                <a:spLocks/>
              </p:cNvSpPr>
              <p:nvPr/>
            </p:nvSpPr>
            <p:spPr bwMode="auto">
              <a:xfrm>
                <a:off x="2919" y="3428"/>
                <a:ext cx="16" cy="38"/>
              </a:xfrm>
              <a:custGeom>
                <a:avLst/>
                <a:gdLst>
                  <a:gd name="T0" fmla="*/ 2 w 16"/>
                  <a:gd name="T1" fmla="*/ 0 h 38"/>
                  <a:gd name="T2" fmla="*/ 15 w 16"/>
                  <a:gd name="T3" fmla="*/ 36 h 38"/>
                  <a:gd name="T4" fmla="*/ 14 w 16"/>
                  <a:gd name="T5" fmla="*/ 36 h 38"/>
                  <a:gd name="T6" fmla="*/ 14 w 16"/>
                  <a:gd name="T7" fmla="*/ 37 h 38"/>
                  <a:gd name="T8" fmla="*/ 13 w 16"/>
                  <a:gd name="T9" fmla="*/ 37 h 38"/>
                  <a:gd name="T10" fmla="*/ 13 w 16"/>
                  <a:gd name="T11" fmla="*/ 36 h 38"/>
                  <a:gd name="T12" fmla="*/ 0 w 16"/>
                  <a:gd name="T13" fmla="*/ 1 h 38"/>
                  <a:gd name="T14" fmla="*/ 0 w 16"/>
                  <a:gd name="T15" fmla="*/ 0 h 38"/>
                  <a:gd name="T16" fmla="*/ 1 w 16"/>
                  <a:gd name="T17" fmla="*/ 0 h 38"/>
                  <a:gd name="T18" fmla="*/ 2 w 16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8">
                    <a:moveTo>
                      <a:pt x="2" y="0"/>
                    </a:moveTo>
                    <a:lnTo>
                      <a:pt x="15" y="36"/>
                    </a:lnTo>
                    <a:lnTo>
                      <a:pt x="14" y="36"/>
                    </a:lnTo>
                    <a:lnTo>
                      <a:pt x="14" y="37"/>
                    </a:lnTo>
                    <a:lnTo>
                      <a:pt x="13" y="37"/>
                    </a:lnTo>
                    <a:lnTo>
                      <a:pt x="13" y="3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Oval 119"/>
              <p:cNvSpPr>
                <a:spLocks noChangeArrowheads="1"/>
              </p:cNvSpPr>
              <p:nvPr/>
            </p:nvSpPr>
            <p:spPr bwMode="auto">
              <a:xfrm>
                <a:off x="3065" y="3440"/>
                <a:ext cx="22" cy="21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44" name="Freeform 120"/>
              <p:cNvSpPr>
                <a:spLocks/>
              </p:cNvSpPr>
              <p:nvPr/>
            </p:nvSpPr>
            <p:spPr bwMode="auto">
              <a:xfrm>
                <a:off x="3027" y="3462"/>
                <a:ext cx="40" cy="29"/>
              </a:xfrm>
              <a:custGeom>
                <a:avLst/>
                <a:gdLst>
                  <a:gd name="T0" fmla="*/ 39 w 40"/>
                  <a:gd name="T1" fmla="*/ 3 h 29"/>
                  <a:gd name="T2" fmla="*/ 1 w 40"/>
                  <a:gd name="T3" fmla="*/ 28 h 29"/>
                  <a:gd name="T4" fmla="*/ 0 w 40"/>
                  <a:gd name="T5" fmla="*/ 27 h 29"/>
                  <a:gd name="T6" fmla="*/ 0 w 40"/>
                  <a:gd name="T7" fmla="*/ 26 h 29"/>
                  <a:gd name="T8" fmla="*/ 38 w 40"/>
                  <a:gd name="T9" fmla="*/ 0 h 29"/>
                  <a:gd name="T10" fmla="*/ 38 w 40"/>
                  <a:gd name="T11" fmla="*/ 1 h 29"/>
                  <a:gd name="T12" fmla="*/ 39 w 40"/>
                  <a:gd name="T13" fmla="*/ 1 h 29"/>
                  <a:gd name="T14" fmla="*/ 39 w 40"/>
                  <a:gd name="T15" fmla="*/ 2 h 29"/>
                  <a:gd name="T16" fmla="*/ 39 w 40"/>
                  <a:gd name="T17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9">
                    <a:moveTo>
                      <a:pt x="39" y="3"/>
                    </a:moveTo>
                    <a:lnTo>
                      <a:pt x="1" y="28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21"/>
              <p:cNvSpPr>
                <a:spLocks/>
              </p:cNvSpPr>
              <p:nvPr/>
            </p:nvSpPr>
            <p:spPr bwMode="auto">
              <a:xfrm>
                <a:off x="3094" y="3462"/>
                <a:ext cx="40" cy="29"/>
              </a:xfrm>
              <a:custGeom>
                <a:avLst/>
                <a:gdLst>
                  <a:gd name="T0" fmla="*/ 1 w 40"/>
                  <a:gd name="T1" fmla="*/ 0 h 29"/>
                  <a:gd name="T2" fmla="*/ 39 w 40"/>
                  <a:gd name="T3" fmla="*/ 26 h 29"/>
                  <a:gd name="T4" fmla="*/ 39 w 40"/>
                  <a:gd name="T5" fmla="*/ 27 h 29"/>
                  <a:gd name="T6" fmla="*/ 38 w 40"/>
                  <a:gd name="T7" fmla="*/ 27 h 29"/>
                  <a:gd name="T8" fmla="*/ 38 w 40"/>
                  <a:gd name="T9" fmla="*/ 28 h 29"/>
                  <a:gd name="T10" fmla="*/ 37 w 40"/>
                  <a:gd name="T11" fmla="*/ 28 h 29"/>
                  <a:gd name="T12" fmla="*/ 0 w 40"/>
                  <a:gd name="T13" fmla="*/ 3 h 29"/>
                  <a:gd name="T14" fmla="*/ 0 w 40"/>
                  <a:gd name="T15" fmla="*/ 2 h 29"/>
                  <a:gd name="T16" fmla="*/ 0 w 40"/>
                  <a:gd name="T17" fmla="*/ 1 h 29"/>
                  <a:gd name="T18" fmla="*/ 1 w 40"/>
                  <a:gd name="T19" fmla="*/ 1 h 29"/>
                  <a:gd name="T20" fmla="*/ 1 w 4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1" y="0"/>
                    </a:moveTo>
                    <a:lnTo>
                      <a:pt x="39" y="26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37" y="2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Oval 122"/>
              <p:cNvSpPr>
                <a:spLocks noChangeArrowheads="1"/>
              </p:cNvSpPr>
              <p:nvPr/>
            </p:nvSpPr>
            <p:spPr bwMode="auto">
              <a:xfrm>
                <a:off x="3207" y="3466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47" name="Oval 123"/>
              <p:cNvSpPr>
                <a:spLocks noChangeArrowheads="1"/>
              </p:cNvSpPr>
              <p:nvPr/>
            </p:nvSpPr>
            <p:spPr bwMode="auto">
              <a:xfrm>
                <a:off x="2924" y="3466"/>
                <a:ext cx="22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48" name="Freeform 124"/>
              <p:cNvSpPr>
                <a:spLocks/>
              </p:cNvSpPr>
              <p:nvPr/>
            </p:nvSpPr>
            <p:spPr bwMode="auto">
              <a:xfrm>
                <a:off x="3164" y="3483"/>
                <a:ext cx="42" cy="14"/>
              </a:xfrm>
              <a:custGeom>
                <a:avLst/>
                <a:gdLst>
                  <a:gd name="T0" fmla="*/ 40 w 42"/>
                  <a:gd name="T1" fmla="*/ 3 h 14"/>
                  <a:gd name="T2" fmla="*/ 1 w 42"/>
                  <a:gd name="T3" fmla="*/ 13 h 14"/>
                  <a:gd name="T4" fmla="*/ 0 w 42"/>
                  <a:gd name="T5" fmla="*/ 13 h 14"/>
                  <a:gd name="T6" fmla="*/ 0 w 42"/>
                  <a:gd name="T7" fmla="*/ 12 h 14"/>
                  <a:gd name="T8" fmla="*/ 0 w 42"/>
                  <a:gd name="T9" fmla="*/ 11 h 14"/>
                  <a:gd name="T10" fmla="*/ 40 w 42"/>
                  <a:gd name="T11" fmla="*/ 0 h 14"/>
                  <a:gd name="T12" fmla="*/ 40 w 42"/>
                  <a:gd name="T13" fmla="*/ 1 h 14"/>
                  <a:gd name="T14" fmla="*/ 40 w 42"/>
                  <a:gd name="T15" fmla="*/ 2 h 14"/>
                  <a:gd name="T16" fmla="*/ 41 w 42"/>
                  <a:gd name="T17" fmla="*/ 2 h 14"/>
                  <a:gd name="T18" fmla="*/ 41 w 42"/>
                  <a:gd name="T19" fmla="*/ 3 h 14"/>
                  <a:gd name="T20" fmla="*/ 40 w 42"/>
                  <a:gd name="T2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4">
                    <a:moveTo>
                      <a:pt x="40" y="3"/>
                    </a:moveTo>
                    <a:lnTo>
                      <a:pt x="1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  <a:lnTo>
                      <a:pt x="40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25"/>
              <p:cNvSpPr>
                <a:spLocks/>
              </p:cNvSpPr>
              <p:nvPr/>
            </p:nvSpPr>
            <p:spPr bwMode="auto">
              <a:xfrm>
                <a:off x="2955" y="3483"/>
                <a:ext cx="43" cy="14"/>
              </a:xfrm>
              <a:custGeom>
                <a:avLst/>
                <a:gdLst>
                  <a:gd name="T0" fmla="*/ 1 w 43"/>
                  <a:gd name="T1" fmla="*/ 0 h 14"/>
                  <a:gd name="T2" fmla="*/ 42 w 43"/>
                  <a:gd name="T3" fmla="*/ 11 h 14"/>
                  <a:gd name="T4" fmla="*/ 42 w 43"/>
                  <a:gd name="T5" fmla="*/ 12 h 14"/>
                  <a:gd name="T6" fmla="*/ 42 w 43"/>
                  <a:gd name="T7" fmla="*/ 13 h 14"/>
                  <a:gd name="T8" fmla="*/ 41 w 43"/>
                  <a:gd name="T9" fmla="*/ 13 h 14"/>
                  <a:gd name="T10" fmla="*/ 0 w 43"/>
                  <a:gd name="T11" fmla="*/ 3 h 14"/>
                  <a:gd name="T12" fmla="*/ 0 w 43"/>
                  <a:gd name="T13" fmla="*/ 2 h 14"/>
                  <a:gd name="T14" fmla="*/ 1 w 43"/>
                  <a:gd name="T15" fmla="*/ 1 h 14"/>
                  <a:gd name="T16" fmla="*/ 1 w 43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4">
                    <a:moveTo>
                      <a:pt x="1" y="0"/>
                    </a:moveTo>
                    <a:lnTo>
                      <a:pt x="42" y="11"/>
                    </a:lnTo>
                    <a:lnTo>
                      <a:pt x="42" y="12"/>
                    </a:lnTo>
                    <a:lnTo>
                      <a:pt x="42" y="13"/>
                    </a:lnTo>
                    <a:lnTo>
                      <a:pt x="41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Oval 126"/>
              <p:cNvSpPr>
                <a:spLocks noChangeArrowheads="1"/>
              </p:cNvSpPr>
              <p:nvPr/>
            </p:nvSpPr>
            <p:spPr bwMode="auto">
              <a:xfrm>
                <a:off x="3133" y="3486"/>
                <a:ext cx="20" cy="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51" name="Oval 127"/>
              <p:cNvSpPr>
                <a:spLocks noChangeArrowheads="1"/>
              </p:cNvSpPr>
              <p:nvPr/>
            </p:nvSpPr>
            <p:spPr bwMode="auto">
              <a:xfrm>
                <a:off x="3000" y="3486"/>
                <a:ext cx="20" cy="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52" name="Oval 128"/>
              <p:cNvSpPr>
                <a:spLocks noChangeArrowheads="1"/>
              </p:cNvSpPr>
              <p:nvPr/>
            </p:nvSpPr>
            <p:spPr bwMode="auto">
              <a:xfrm>
                <a:off x="3389" y="3513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53" name="Oval 129"/>
              <p:cNvSpPr>
                <a:spLocks noChangeArrowheads="1"/>
              </p:cNvSpPr>
              <p:nvPr/>
            </p:nvSpPr>
            <p:spPr bwMode="auto">
              <a:xfrm>
                <a:off x="2754" y="3513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54" name="Freeform 130"/>
              <p:cNvSpPr>
                <a:spLocks/>
              </p:cNvSpPr>
              <p:nvPr/>
            </p:nvSpPr>
            <p:spPr bwMode="auto">
              <a:xfrm>
                <a:off x="3125" y="3514"/>
                <a:ext cx="17" cy="42"/>
              </a:xfrm>
              <a:custGeom>
                <a:avLst/>
                <a:gdLst>
                  <a:gd name="T0" fmla="*/ 16 w 17"/>
                  <a:gd name="T1" fmla="*/ 1 h 42"/>
                  <a:gd name="T2" fmla="*/ 2 w 17"/>
                  <a:gd name="T3" fmla="*/ 41 h 42"/>
                  <a:gd name="T4" fmla="*/ 1 w 17"/>
                  <a:gd name="T5" fmla="*/ 41 h 42"/>
                  <a:gd name="T6" fmla="*/ 0 w 17"/>
                  <a:gd name="T7" fmla="*/ 41 h 42"/>
                  <a:gd name="T8" fmla="*/ 0 w 17"/>
                  <a:gd name="T9" fmla="*/ 40 h 42"/>
                  <a:gd name="T10" fmla="*/ 14 w 17"/>
                  <a:gd name="T11" fmla="*/ 0 h 42"/>
                  <a:gd name="T12" fmla="*/ 15 w 17"/>
                  <a:gd name="T13" fmla="*/ 0 h 42"/>
                  <a:gd name="T14" fmla="*/ 16 w 17"/>
                  <a:gd name="T1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16" y="1"/>
                    </a:moveTo>
                    <a:lnTo>
                      <a:pt x="2" y="41"/>
                    </a:lnTo>
                    <a:lnTo>
                      <a:pt x="1" y="41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31"/>
              <p:cNvSpPr>
                <a:spLocks/>
              </p:cNvSpPr>
              <p:nvPr/>
            </p:nvSpPr>
            <p:spPr bwMode="auto">
              <a:xfrm>
                <a:off x="3019" y="3514"/>
                <a:ext cx="18" cy="42"/>
              </a:xfrm>
              <a:custGeom>
                <a:avLst/>
                <a:gdLst>
                  <a:gd name="T0" fmla="*/ 2 w 18"/>
                  <a:gd name="T1" fmla="*/ 0 h 42"/>
                  <a:gd name="T2" fmla="*/ 17 w 18"/>
                  <a:gd name="T3" fmla="*/ 40 h 42"/>
                  <a:gd name="T4" fmla="*/ 17 w 18"/>
                  <a:gd name="T5" fmla="*/ 41 h 42"/>
                  <a:gd name="T6" fmla="*/ 16 w 18"/>
                  <a:gd name="T7" fmla="*/ 41 h 42"/>
                  <a:gd name="T8" fmla="*/ 15 w 18"/>
                  <a:gd name="T9" fmla="*/ 41 h 42"/>
                  <a:gd name="T10" fmla="*/ 0 w 18"/>
                  <a:gd name="T11" fmla="*/ 1 h 42"/>
                  <a:gd name="T12" fmla="*/ 0 w 18"/>
                  <a:gd name="T13" fmla="*/ 0 h 42"/>
                  <a:gd name="T14" fmla="*/ 1 w 18"/>
                  <a:gd name="T15" fmla="*/ 0 h 42"/>
                  <a:gd name="T16" fmla="*/ 2 w 18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42">
                    <a:moveTo>
                      <a:pt x="2" y="0"/>
                    </a:moveTo>
                    <a:lnTo>
                      <a:pt x="17" y="40"/>
                    </a:lnTo>
                    <a:lnTo>
                      <a:pt x="17" y="41"/>
                    </a:lnTo>
                    <a:lnTo>
                      <a:pt x="16" y="41"/>
                    </a:lnTo>
                    <a:lnTo>
                      <a:pt x="15" y="4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32"/>
              <p:cNvSpPr>
                <a:spLocks/>
              </p:cNvSpPr>
              <p:nvPr/>
            </p:nvSpPr>
            <p:spPr bwMode="auto">
              <a:xfrm>
                <a:off x="3102" y="3122"/>
                <a:ext cx="29" cy="30"/>
              </a:xfrm>
              <a:custGeom>
                <a:avLst/>
                <a:gdLst>
                  <a:gd name="T0" fmla="*/ 17 w 29"/>
                  <a:gd name="T1" fmla="*/ 0 h 30"/>
                  <a:gd name="T2" fmla="*/ 19 w 29"/>
                  <a:gd name="T3" fmla="*/ 1 h 30"/>
                  <a:gd name="T4" fmla="*/ 22 w 29"/>
                  <a:gd name="T5" fmla="*/ 3 h 30"/>
                  <a:gd name="T6" fmla="*/ 24 w 29"/>
                  <a:gd name="T7" fmla="*/ 5 h 30"/>
                  <a:gd name="T8" fmla="*/ 27 w 29"/>
                  <a:gd name="T9" fmla="*/ 7 h 30"/>
                  <a:gd name="T10" fmla="*/ 27 w 29"/>
                  <a:gd name="T11" fmla="*/ 10 h 30"/>
                  <a:gd name="T12" fmla="*/ 28 w 29"/>
                  <a:gd name="T13" fmla="*/ 13 h 30"/>
                  <a:gd name="T14" fmla="*/ 28 w 29"/>
                  <a:gd name="T15" fmla="*/ 16 h 30"/>
                  <a:gd name="T16" fmla="*/ 27 w 29"/>
                  <a:gd name="T17" fmla="*/ 19 h 30"/>
                  <a:gd name="T18" fmla="*/ 27 w 29"/>
                  <a:gd name="T19" fmla="*/ 22 h 30"/>
                  <a:gd name="T20" fmla="*/ 24 w 29"/>
                  <a:gd name="T21" fmla="*/ 24 h 30"/>
                  <a:gd name="T22" fmla="*/ 22 w 29"/>
                  <a:gd name="T23" fmla="*/ 26 h 30"/>
                  <a:gd name="T24" fmla="*/ 19 w 29"/>
                  <a:gd name="T25" fmla="*/ 28 h 30"/>
                  <a:gd name="T26" fmla="*/ 17 w 29"/>
                  <a:gd name="T27" fmla="*/ 28 h 30"/>
                  <a:gd name="T28" fmla="*/ 14 w 29"/>
                  <a:gd name="T29" fmla="*/ 29 h 30"/>
                  <a:gd name="T30" fmla="*/ 11 w 29"/>
                  <a:gd name="T31" fmla="*/ 28 h 30"/>
                  <a:gd name="T32" fmla="*/ 9 w 29"/>
                  <a:gd name="T33" fmla="*/ 28 h 30"/>
                  <a:gd name="T34" fmla="*/ 6 w 29"/>
                  <a:gd name="T35" fmla="*/ 26 h 30"/>
                  <a:gd name="T36" fmla="*/ 4 w 29"/>
                  <a:gd name="T37" fmla="*/ 24 h 30"/>
                  <a:gd name="T38" fmla="*/ 2 w 29"/>
                  <a:gd name="T39" fmla="*/ 22 h 30"/>
                  <a:gd name="T40" fmla="*/ 1 w 29"/>
                  <a:gd name="T41" fmla="*/ 19 h 30"/>
                  <a:gd name="T42" fmla="*/ 0 w 29"/>
                  <a:gd name="T43" fmla="*/ 16 h 30"/>
                  <a:gd name="T44" fmla="*/ 0 w 29"/>
                  <a:gd name="T45" fmla="*/ 13 h 30"/>
                  <a:gd name="T46" fmla="*/ 1 w 29"/>
                  <a:gd name="T47" fmla="*/ 10 h 30"/>
                  <a:gd name="T48" fmla="*/ 2 w 29"/>
                  <a:gd name="T49" fmla="*/ 7 h 30"/>
                  <a:gd name="T50" fmla="*/ 4 w 29"/>
                  <a:gd name="T51" fmla="*/ 5 h 30"/>
                  <a:gd name="T52" fmla="*/ 6 w 29"/>
                  <a:gd name="T53" fmla="*/ 3 h 30"/>
                  <a:gd name="T54" fmla="*/ 9 w 29"/>
                  <a:gd name="T55" fmla="*/ 1 h 30"/>
                  <a:gd name="T56" fmla="*/ 11 w 29"/>
                  <a:gd name="T57" fmla="*/ 0 h 30"/>
                  <a:gd name="T58" fmla="*/ 14 w 29"/>
                  <a:gd name="T59" fmla="*/ 0 h 30"/>
                  <a:gd name="T60" fmla="*/ 17 w 29"/>
                  <a:gd name="T6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0">
                    <a:moveTo>
                      <a:pt x="17" y="0"/>
                    </a:moveTo>
                    <a:lnTo>
                      <a:pt x="19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7" y="7"/>
                    </a:lnTo>
                    <a:lnTo>
                      <a:pt x="27" y="10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7" y="22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28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33"/>
              <p:cNvSpPr>
                <a:spLocks/>
              </p:cNvSpPr>
              <p:nvPr/>
            </p:nvSpPr>
            <p:spPr bwMode="auto">
              <a:xfrm>
                <a:off x="3102" y="3122"/>
                <a:ext cx="36" cy="37"/>
              </a:xfrm>
              <a:custGeom>
                <a:avLst/>
                <a:gdLst>
                  <a:gd name="T0" fmla="*/ 21 w 36"/>
                  <a:gd name="T1" fmla="*/ 0 h 37"/>
                  <a:gd name="T2" fmla="*/ 25 w 36"/>
                  <a:gd name="T3" fmla="*/ 2 h 37"/>
                  <a:gd name="T4" fmla="*/ 28 w 36"/>
                  <a:gd name="T5" fmla="*/ 3 h 37"/>
                  <a:gd name="T6" fmla="*/ 31 w 36"/>
                  <a:gd name="T7" fmla="*/ 6 h 37"/>
                  <a:gd name="T8" fmla="*/ 33 w 36"/>
                  <a:gd name="T9" fmla="*/ 8 h 37"/>
                  <a:gd name="T10" fmla="*/ 35 w 36"/>
                  <a:gd name="T11" fmla="*/ 12 h 37"/>
                  <a:gd name="T12" fmla="*/ 35 w 36"/>
                  <a:gd name="T13" fmla="*/ 16 h 37"/>
                  <a:gd name="T14" fmla="*/ 35 w 36"/>
                  <a:gd name="T15" fmla="*/ 19 h 37"/>
                  <a:gd name="T16" fmla="*/ 35 w 36"/>
                  <a:gd name="T17" fmla="*/ 23 h 37"/>
                  <a:gd name="T18" fmla="*/ 33 w 36"/>
                  <a:gd name="T19" fmla="*/ 27 h 37"/>
                  <a:gd name="T20" fmla="*/ 31 w 36"/>
                  <a:gd name="T21" fmla="*/ 30 h 37"/>
                  <a:gd name="T22" fmla="*/ 28 w 36"/>
                  <a:gd name="T23" fmla="*/ 32 h 37"/>
                  <a:gd name="T24" fmla="*/ 25 w 36"/>
                  <a:gd name="T25" fmla="*/ 34 h 37"/>
                  <a:gd name="T26" fmla="*/ 21 w 36"/>
                  <a:gd name="T27" fmla="*/ 35 h 37"/>
                  <a:gd name="T28" fmla="*/ 18 w 36"/>
                  <a:gd name="T29" fmla="*/ 36 h 37"/>
                  <a:gd name="T30" fmla="*/ 14 w 36"/>
                  <a:gd name="T31" fmla="*/ 35 h 37"/>
                  <a:gd name="T32" fmla="*/ 10 w 36"/>
                  <a:gd name="T33" fmla="*/ 34 h 37"/>
                  <a:gd name="T34" fmla="*/ 7 w 36"/>
                  <a:gd name="T35" fmla="*/ 32 h 37"/>
                  <a:gd name="T36" fmla="*/ 4 w 36"/>
                  <a:gd name="T37" fmla="*/ 30 h 37"/>
                  <a:gd name="T38" fmla="*/ 2 w 36"/>
                  <a:gd name="T39" fmla="*/ 27 h 37"/>
                  <a:gd name="T40" fmla="*/ 0 w 36"/>
                  <a:gd name="T41" fmla="*/ 23 h 37"/>
                  <a:gd name="T42" fmla="*/ 0 w 36"/>
                  <a:gd name="T43" fmla="*/ 19 h 37"/>
                  <a:gd name="T44" fmla="*/ 0 w 36"/>
                  <a:gd name="T45" fmla="*/ 16 h 37"/>
                  <a:gd name="T46" fmla="*/ 0 w 36"/>
                  <a:gd name="T47" fmla="*/ 12 h 37"/>
                  <a:gd name="T48" fmla="*/ 2 w 36"/>
                  <a:gd name="T49" fmla="*/ 8 h 37"/>
                  <a:gd name="T50" fmla="*/ 4 w 36"/>
                  <a:gd name="T51" fmla="*/ 6 h 37"/>
                  <a:gd name="T52" fmla="*/ 7 w 36"/>
                  <a:gd name="T53" fmla="*/ 3 h 37"/>
                  <a:gd name="T54" fmla="*/ 10 w 36"/>
                  <a:gd name="T55" fmla="*/ 2 h 37"/>
                  <a:gd name="T56" fmla="*/ 14 w 36"/>
                  <a:gd name="T57" fmla="*/ 0 h 37"/>
                  <a:gd name="T58" fmla="*/ 18 w 36"/>
                  <a:gd name="T59" fmla="*/ 0 h 37"/>
                  <a:gd name="T60" fmla="*/ 21 w 36"/>
                  <a:gd name="T6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6" h="37">
                    <a:moveTo>
                      <a:pt x="21" y="0"/>
                    </a:moveTo>
                    <a:lnTo>
                      <a:pt x="25" y="2"/>
                    </a:lnTo>
                    <a:lnTo>
                      <a:pt x="28" y="3"/>
                    </a:lnTo>
                    <a:lnTo>
                      <a:pt x="31" y="6"/>
                    </a:lnTo>
                    <a:lnTo>
                      <a:pt x="33" y="8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19"/>
                    </a:lnTo>
                    <a:lnTo>
                      <a:pt x="35" y="23"/>
                    </a:lnTo>
                    <a:lnTo>
                      <a:pt x="33" y="27"/>
                    </a:lnTo>
                    <a:lnTo>
                      <a:pt x="31" y="30"/>
                    </a:lnTo>
                    <a:lnTo>
                      <a:pt x="28" y="32"/>
                    </a:lnTo>
                    <a:lnTo>
                      <a:pt x="25" y="34"/>
                    </a:lnTo>
                    <a:lnTo>
                      <a:pt x="21" y="35"/>
                    </a:lnTo>
                    <a:lnTo>
                      <a:pt x="18" y="36"/>
                    </a:lnTo>
                    <a:lnTo>
                      <a:pt x="14" y="35"/>
                    </a:lnTo>
                    <a:lnTo>
                      <a:pt x="10" y="34"/>
                    </a:lnTo>
                    <a:lnTo>
                      <a:pt x="7" y="32"/>
                    </a:lnTo>
                    <a:lnTo>
                      <a:pt x="4" y="30"/>
                    </a:lnTo>
                    <a:lnTo>
                      <a:pt x="2" y="27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34"/>
              <p:cNvSpPr>
                <a:spLocks/>
              </p:cNvSpPr>
              <p:nvPr/>
            </p:nvSpPr>
            <p:spPr bwMode="auto">
              <a:xfrm>
                <a:off x="3023" y="3122"/>
                <a:ext cx="29" cy="30"/>
              </a:xfrm>
              <a:custGeom>
                <a:avLst/>
                <a:gdLst>
                  <a:gd name="T0" fmla="*/ 17 w 29"/>
                  <a:gd name="T1" fmla="*/ 0 h 30"/>
                  <a:gd name="T2" fmla="*/ 19 w 29"/>
                  <a:gd name="T3" fmla="*/ 1 h 30"/>
                  <a:gd name="T4" fmla="*/ 22 w 29"/>
                  <a:gd name="T5" fmla="*/ 3 h 30"/>
                  <a:gd name="T6" fmla="*/ 24 w 29"/>
                  <a:gd name="T7" fmla="*/ 5 h 30"/>
                  <a:gd name="T8" fmla="*/ 26 w 29"/>
                  <a:gd name="T9" fmla="*/ 7 h 30"/>
                  <a:gd name="T10" fmla="*/ 27 w 29"/>
                  <a:gd name="T11" fmla="*/ 10 h 30"/>
                  <a:gd name="T12" fmla="*/ 28 w 29"/>
                  <a:gd name="T13" fmla="*/ 13 h 30"/>
                  <a:gd name="T14" fmla="*/ 28 w 29"/>
                  <a:gd name="T15" fmla="*/ 16 h 30"/>
                  <a:gd name="T16" fmla="*/ 27 w 29"/>
                  <a:gd name="T17" fmla="*/ 19 h 30"/>
                  <a:gd name="T18" fmla="*/ 26 w 29"/>
                  <a:gd name="T19" fmla="*/ 22 h 30"/>
                  <a:gd name="T20" fmla="*/ 24 w 29"/>
                  <a:gd name="T21" fmla="*/ 24 h 30"/>
                  <a:gd name="T22" fmla="*/ 22 w 29"/>
                  <a:gd name="T23" fmla="*/ 26 h 30"/>
                  <a:gd name="T24" fmla="*/ 19 w 29"/>
                  <a:gd name="T25" fmla="*/ 28 h 30"/>
                  <a:gd name="T26" fmla="*/ 17 w 29"/>
                  <a:gd name="T27" fmla="*/ 28 h 30"/>
                  <a:gd name="T28" fmla="*/ 14 w 29"/>
                  <a:gd name="T29" fmla="*/ 29 h 30"/>
                  <a:gd name="T30" fmla="*/ 11 w 29"/>
                  <a:gd name="T31" fmla="*/ 28 h 30"/>
                  <a:gd name="T32" fmla="*/ 9 w 29"/>
                  <a:gd name="T33" fmla="*/ 28 h 30"/>
                  <a:gd name="T34" fmla="*/ 6 w 29"/>
                  <a:gd name="T35" fmla="*/ 26 h 30"/>
                  <a:gd name="T36" fmla="*/ 4 w 29"/>
                  <a:gd name="T37" fmla="*/ 24 h 30"/>
                  <a:gd name="T38" fmla="*/ 1 w 29"/>
                  <a:gd name="T39" fmla="*/ 22 h 30"/>
                  <a:gd name="T40" fmla="*/ 1 w 29"/>
                  <a:gd name="T41" fmla="*/ 19 h 30"/>
                  <a:gd name="T42" fmla="*/ 0 w 29"/>
                  <a:gd name="T43" fmla="*/ 16 h 30"/>
                  <a:gd name="T44" fmla="*/ 0 w 29"/>
                  <a:gd name="T45" fmla="*/ 13 h 30"/>
                  <a:gd name="T46" fmla="*/ 1 w 29"/>
                  <a:gd name="T47" fmla="*/ 10 h 30"/>
                  <a:gd name="T48" fmla="*/ 1 w 29"/>
                  <a:gd name="T49" fmla="*/ 7 h 30"/>
                  <a:gd name="T50" fmla="*/ 4 w 29"/>
                  <a:gd name="T51" fmla="*/ 5 h 30"/>
                  <a:gd name="T52" fmla="*/ 6 w 29"/>
                  <a:gd name="T53" fmla="*/ 3 h 30"/>
                  <a:gd name="T54" fmla="*/ 9 w 29"/>
                  <a:gd name="T55" fmla="*/ 1 h 30"/>
                  <a:gd name="T56" fmla="*/ 11 w 29"/>
                  <a:gd name="T57" fmla="*/ 0 h 30"/>
                  <a:gd name="T58" fmla="*/ 14 w 29"/>
                  <a:gd name="T59" fmla="*/ 0 h 30"/>
                  <a:gd name="T60" fmla="*/ 17 w 29"/>
                  <a:gd name="T6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9" h="30">
                    <a:moveTo>
                      <a:pt x="17" y="0"/>
                    </a:moveTo>
                    <a:lnTo>
                      <a:pt x="19" y="1"/>
                    </a:lnTo>
                    <a:lnTo>
                      <a:pt x="22" y="3"/>
                    </a:lnTo>
                    <a:lnTo>
                      <a:pt x="24" y="5"/>
                    </a:lnTo>
                    <a:lnTo>
                      <a:pt x="26" y="7"/>
                    </a:lnTo>
                    <a:lnTo>
                      <a:pt x="27" y="10"/>
                    </a:lnTo>
                    <a:lnTo>
                      <a:pt x="28" y="13"/>
                    </a:lnTo>
                    <a:lnTo>
                      <a:pt x="28" y="16"/>
                    </a:lnTo>
                    <a:lnTo>
                      <a:pt x="27" y="19"/>
                    </a:lnTo>
                    <a:lnTo>
                      <a:pt x="26" y="22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19" y="28"/>
                    </a:lnTo>
                    <a:lnTo>
                      <a:pt x="17" y="28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1" y="22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0" cap="rnd" cmpd="sng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35"/>
              <p:cNvSpPr>
                <a:spLocks/>
              </p:cNvSpPr>
              <p:nvPr/>
            </p:nvSpPr>
            <p:spPr bwMode="auto">
              <a:xfrm>
                <a:off x="3023" y="3122"/>
                <a:ext cx="36" cy="37"/>
              </a:xfrm>
              <a:custGeom>
                <a:avLst/>
                <a:gdLst>
                  <a:gd name="T0" fmla="*/ 21 w 36"/>
                  <a:gd name="T1" fmla="*/ 0 h 37"/>
                  <a:gd name="T2" fmla="*/ 25 w 36"/>
                  <a:gd name="T3" fmla="*/ 2 h 37"/>
                  <a:gd name="T4" fmla="*/ 28 w 36"/>
                  <a:gd name="T5" fmla="*/ 3 h 37"/>
                  <a:gd name="T6" fmla="*/ 31 w 36"/>
                  <a:gd name="T7" fmla="*/ 6 h 37"/>
                  <a:gd name="T8" fmla="*/ 33 w 36"/>
                  <a:gd name="T9" fmla="*/ 8 h 37"/>
                  <a:gd name="T10" fmla="*/ 35 w 36"/>
                  <a:gd name="T11" fmla="*/ 12 h 37"/>
                  <a:gd name="T12" fmla="*/ 35 w 36"/>
                  <a:gd name="T13" fmla="*/ 16 h 37"/>
                  <a:gd name="T14" fmla="*/ 35 w 36"/>
                  <a:gd name="T15" fmla="*/ 19 h 37"/>
                  <a:gd name="T16" fmla="*/ 35 w 36"/>
                  <a:gd name="T17" fmla="*/ 23 h 37"/>
                  <a:gd name="T18" fmla="*/ 33 w 36"/>
                  <a:gd name="T19" fmla="*/ 27 h 37"/>
                  <a:gd name="T20" fmla="*/ 31 w 36"/>
                  <a:gd name="T21" fmla="*/ 30 h 37"/>
                  <a:gd name="T22" fmla="*/ 28 w 36"/>
                  <a:gd name="T23" fmla="*/ 32 h 37"/>
                  <a:gd name="T24" fmla="*/ 25 w 36"/>
                  <a:gd name="T25" fmla="*/ 34 h 37"/>
                  <a:gd name="T26" fmla="*/ 21 w 36"/>
                  <a:gd name="T27" fmla="*/ 35 h 37"/>
                  <a:gd name="T28" fmla="*/ 18 w 36"/>
                  <a:gd name="T29" fmla="*/ 36 h 37"/>
                  <a:gd name="T30" fmla="*/ 14 w 36"/>
                  <a:gd name="T31" fmla="*/ 35 h 37"/>
                  <a:gd name="T32" fmla="*/ 10 w 36"/>
                  <a:gd name="T33" fmla="*/ 34 h 37"/>
                  <a:gd name="T34" fmla="*/ 7 w 36"/>
                  <a:gd name="T35" fmla="*/ 32 h 37"/>
                  <a:gd name="T36" fmla="*/ 4 w 36"/>
                  <a:gd name="T37" fmla="*/ 30 h 37"/>
                  <a:gd name="T38" fmla="*/ 2 w 36"/>
                  <a:gd name="T39" fmla="*/ 27 h 37"/>
                  <a:gd name="T40" fmla="*/ 0 w 36"/>
                  <a:gd name="T41" fmla="*/ 23 h 37"/>
                  <a:gd name="T42" fmla="*/ 0 w 36"/>
                  <a:gd name="T43" fmla="*/ 19 h 37"/>
                  <a:gd name="T44" fmla="*/ 0 w 36"/>
                  <a:gd name="T45" fmla="*/ 16 h 37"/>
                  <a:gd name="T46" fmla="*/ 0 w 36"/>
                  <a:gd name="T47" fmla="*/ 12 h 37"/>
                  <a:gd name="T48" fmla="*/ 2 w 36"/>
                  <a:gd name="T49" fmla="*/ 8 h 37"/>
                  <a:gd name="T50" fmla="*/ 4 w 36"/>
                  <a:gd name="T51" fmla="*/ 6 h 37"/>
                  <a:gd name="T52" fmla="*/ 7 w 36"/>
                  <a:gd name="T53" fmla="*/ 3 h 37"/>
                  <a:gd name="T54" fmla="*/ 10 w 36"/>
                  <a:gd name="T55" fmla="*/ 2 h 37"/>
                  <a:gd name="T56" fmla="*/ 14 w 36"/>
                  <a:gd name="T57" fmla="*/ 0 h 37"/>
                  <a:gd name="T58" fmla="*/ 18 w 36"/>
                  <a:gd name="T59" fmla="*/ 0 h 37"/>
                  <a:gd name="T60" fmla="*/ 21 w 36"/>
                  <a:gd name="T6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6" h="37">
                    <a:moveTo>
                      <a:pt x="21" y="0"/>
                    </a:moveTo>
                    <a:lnTo>
                      <a:pt x="25" y="2"/>
                    </a:lnTo>
                    <a:lnTo>
                      <a:pt x="28" y="3"/>
                    </a:lnTo>
                    <a:lnTo>
                      <a:pt x="31" y="6"/>
                    </a:lnTo>
                    <a:lnTo>
                      <a:pt x="33" y="8"/>
                    </a:lnTo>
                    <a:lnTo>
                      <a:pt x="35" y="12"/>
                    </a:lnTo>
                    <a:lnTo>
                      <a:pt x="35" y="16"/>
                    </a:lnTo>
                    <a:lnTo>
                      <a:pt x="35" y="19"/>
                    </a:lnTo>
                    <a:lnTo>
                      <a:pt x="35" y="23"/>
                    </a:lnTo>
                    <a:lnTo>
                      <a:pt x="33" y="27"/>
                    </a:lnTo>
                    <a:lnTo>
                      <a:pt x="31" y="30"/>
                    </a:lnTo>
                    <a:lnTo>
                      <a:pt x="28" y="32"/>
                    </a:lnTo>
                    <a:lnTo>
                      <a:pt x="25" y="34"/>
                    </a:lnTo>
                    <a:lnTo>
                      <a:pt x="21" y="35"/>
                    </a:lnTo>
                    <a:lnTo>
                      <a:pt x="18" y="36"/>
                    </a:lnTo>
                    <a:lnTo>
                      <a:pt x="14" y="35"/>
                    </a:lnTo>
                    <a:lnTo>
                      <a:pt x="10" y="34"/>
                    </a:lnTo>
                    <a:lnTo>
                      <a:pt x="7" y="32"/>
                    </a:lnTo>
                    <a:lnTo>
                      <a:pt x="4" y="30"/>
                    </a:lnTo>
                    <a:lnTo>
                      <a:pt x="2" y="27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36"/>
              <p:cNvSpPr>
                <a:spLocks/>
              </p:cNvSpPr>
              <p:nvPr/>
            </p:nvSpPr>
            <p:spPr bwMode="auto">
              <a:xfrm>
                <a:off x="3059" y="3139"/>
                <a:ext cx="44" cy="3"/>
              </a:xfrm>
              <a:custGeom>
                <a:avLst/>
                <a:gdLst>
                  <a:gd name="T0" fmla="*/ 43 w 44"/>
                  <a:gd name="T1" fmla="*/ 2 h 3"/>
                  <a:gd name="T2" fmla="*/ 0 w 44"/>
                  <a:gd name="T3" fmla="*/ 2 h 3"/>
                  <a:gd name="T4" fmla="*/ 0 w 44"/>
                  <a:gd name="T5" fmla="*/ 0 h 3"/>
                  <a:gd name="T6" fmla="*/ 43 w 44"/>
                  <a:gd name="T7" fmla="*/ 0 h 3"/>
                  <a:gd name="T8" fmla="*/ 43 w 4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3">
                    <a:moveTo>
                      <a:pt x="43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37"/>
              <p:cNvSpPr>
                <a:spLocks/>
              </p:cNvSpPr>
              <p:nvPr/>
            </p:nvSpPr>
            <p:spPr bwMode="auto">
              <a:xfrm>
                <a:off x="3125" y="3155"/>
                <a:ext cx="17" cy="42"/>
              </a:xfrm>
              <a:custGeom>
                <a:avLst/>
                <a:gdLst>
                  <a:gd name="T0" fmla="*/ 2 w 17"/>
                  <a:gd name="T1" fmla="*/ 0 h 42"/>
                  <a:gd name="T2" fmla="*/ 16 w 17"/>
                  <a:gd name="T3" fmla="*/ 40 h 42"/>
                  <a:gd name="T4" fmla="*/ 15 w 17"/>
                  <a:gd name="T5" fmla="*/ 41 h 42"/>
                  <a:gd name="T6" fmla="*/ 14 w 17"/>
                  <a:gd name="T7" fmla="*/ 41 h 42"/>
                  <a:gd name="T8" fmla="*/ 0 w 17"/>
                  <a:gd name="T9" fmla="*/ 1 h 42"/>
                  <a:gd name="T10" fmla="*/ 0 w 17"/>
                  <a:gd name="T11" fmla="*/ 0 h 42"/>
                  <a:gd name="T12" fmla="*/ 1 w 17"/>
                  <a:gd name="T13" fmla="*/ 0 h 42"/>
                  <a:gd name="T14" fmla="*/ 2 w 17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2" y="0"/>
                    </a:moveTo>
                    <a:lnTo>
                      <a:pt x="16" y="40"/>
                    </a:lnTo>
                    <a:lnTo>
                      <a:pt x="15" y="41"/>
                    </a:lnTo>
                    <a:lnTo>
                      <a:pt x="14" y="4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38"/>
              <p:cNvSpPr>
                <a:spLocks/>
              </p:cNvSpPr>
              <p:nvPr/>
            </p:nvSpPr>
            <p:spPr bwMode="auto">
              <a:xfrm>
                <a:off x="3019" y="3155"/>
                <a:ext cx="18" cy="42"/>
              </a:xfrm>
              <a:custGeom>
                <a:avLst/>
                <a:gdLst>
                  <a:gd name="T0" fmla="*/ 17 w 18"/>
                  <a:gd name="T1" fmla="*/ 1 h 42"/>
                  <a:gd name="T2" fmla="*/ 2 w 18"/>
                  <a:gd name="T3" fmla="*/ 41 h 42"/>
                  <a:gd name="T4" fmla="*/ 1 w 18"/>
                  <a:gd name="T5" fmla="*/ 41 h 42"/>
                  <a:gd name="T6" fmla="*/ 0 w 18"/>
                  <a:gd name="T7" fmla="*/ 40 h 42"/>
                  <a:gd name="T8" fmla="*/ 15 w 18"/>
                  <a:gd name="T9" fmla="*/ 0 h 42"/>
                  <a:gd name="T10" fmla="*/ 16 w 18"/>
                  <a:gd name="T11" fmla="*/ 0 h 42"/>
                  <a:gd name="T12" fmla="*/ 17 w 18"/>
                  <a:gd name="T13" fmla="*/ 0 h 42"/>
                  <a:gd name="T14" fmla="*/ 17 w 18"/>
                  <a:gd name="T1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2">
                    <a:moveTo>
                      <a:pt x="17" y="1"/>
                    </a:moveTo>
                    <a:lnTo>
                      <a:pt x="2" y="41"/>
                    </a:lnTo>
                    <a:lnTo>
                      <a:pt x="1" y="41"/>
                    </a:lnTo>
                    <a:lnTo>
                      <a:pt x="0" y="4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Oval 139"/>
              <p:cNvSpPr>
                <a:spLocks noChangeArrowheads="1"/>
              </p:cNvSpPr>
              <p:nvPr/>
            </p:nvSpPr>
            <p:spPr bwMode="auto">
              <a:xfrm>
                <a:off x="3389" y="3180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64" name="Oval 140"/>
              <p:cNvSpPr>
                <a:spLocks noChangeArrowheads="1"/>
              </p:cNvSpPr>
              <p:nvPr/>
            </p:nvSpPr>
            <p:spPr bwMode="auto">
              <a:xfrm>
                <a:off x="2754" y="3180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65" name="Oval 141"/>
              <p:cNvSpPr>
                <a:spLocks noChangeArrowheads="1"/>
              </p:cNvSpPr>
              <p:nvPr/>
            </p:nvSpPr>
            <p:spPr bwMode="auto">
              <a:xfrm>
                <a:off x="3133" y="3197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66" name="Oval 142"/>
              <p:cNvSpPr>
                <a:spLocks noChangeArrowheads="1"/>
              </p:cNvSpPr>
              <p:nvPr/>
            </p:nvSpPr>
            <p:spPr bwMode="auto">
              <a:xfrm>
                <a:off x="3000" y="3197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67" name="Freeform 143"/>
              <p:cNvSpPr>
                <a:spLocks/>
              </p:cNvSpPr>
              <p:nvPr/>
            </p:nvSpPr>
            <p:spPr bwMode="auto">
              <a:xfrm>
                <a:off x="3164" y="3214"/>
                <a:ext cx="42" cy="15"/>
              </a:xfrm>
              <a:custGeom>
                <a:avLst/>
                <a:gdLst>
                  <a:gd name="T0" fmla="*/ 1 w 42"/>
                  <a:gd name="T1" fmla="*/ 0 h 15"/>
                  <a:gd name="T2" fmla="*/ 41 w 42"/>
                  <a:gd name="T3" fmla="*/ 11 h 15"/>
                  <a:gd name="T4" fmla="*/ 41 w 42"/>
                  <a:gd name="T5" fmla="*/ 12 h 15"/>
                  <a:gd name="T6" fmla="*/ 40 w 42"/>
                  <a:gd name="T7" fmla="*/ 12 h 15"/>
                  <a:gd name="T8" fmla="*/ 40 w 42"/>
                  <a:gd name="T9" fmla="*/ 13 h 15"/>
                  <a:gd name="T10" fmla="*/ 40 w 42"/>
                  <a:gd name="T11" fmla="*/ 14 h 15"/>
                  <a:gd name="T12" fmla="*/ 0 w 42"/>
                  <a:gd name="T13" fmla="*/ 3 h 15"/>
                  <a:gd name="T14" fmla="*/ 0 w 42"/>
                  <a:gd name="T15" fmla="*/ 2 h 15"/>
                  <a:gd name="T16" fmla="*/ 0 w 42"/>
                  <a:gd name="T17" fmla="*/ 1 h 15"/>
                  <a:gd name="T18" fmla="*/ 1 w 42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1" y="0"/>
                    </a:moveTo>
                    <a:lnTo>
                      <a:pt x="41" y="11"/>
                    </a:lnTo>
                    <a:lnTo>
                      <a:pt x="41" y="12"/>
                    </a:lnTo>
                    <a:lnTo>
                      <a:pt x="40" y="12"/>
                    </a:lnTo>
                    <a:lnTo>
                      <a:pt x="40" y="13"/>
                    </a:lnTo>
                    <a:lnTo>
                      <a:pt x="40" y="1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44"/>
              <p:cNvSpPr>
                <a:spLocks/>
              </p:cNvSpPr>
              <p:nvPr/>
            </p:nvSpPr>
            <p:spPr bwMode="auto">
              <a:xfrm>
                <a:off x="2955" y="3214"/>
                <a:ext cx="43" cy="15"/>
              </a:xfrm>
              <a:custGeom>
                <a:avLst/>
                <a:gdLst>
                  <a:gd name="T0" fmla="*/ 42 w 43"/>
                  <a:gd name="T1" fmla="*/ 3 h 15"/>
                  <a:gd name="T2" fmla="*/ 1 w 43"/>
                  <a:gd name="T3" fmla="*/ 14 h 15"/>
                  <a:gd name="T4" fmla="*/ 1 w 43"/>
                  <a:gd name="T5" fmla="*/ 13 h 15"/>
                  <a:gd name="T6" fmla="*/ 1 w 43"/>
                  <a:gd name="T7" fmla="*/ 12 h 15"/>
                  <a:gd name="T8" fmla="*/ 0 w 43"/>
                  <a:gd name="T9" fmla="*/ 12 h 15"/>
                  <a:gd name="T10" fmla="*/ 0 w 43"/>
                  <a:gd name="T11" fmla="*/ 11 h 15"/>
                  <a:gd name="T12" fmla="*/ 41 w 43"/>
                  <a:gd name="T13" fmla="*/ 0 h 15"/>
                  <a:gd name="T14" fmla="*/ 42 w 43"/>
                  <a:gd name="T15" fmla="*/ 1 h 15"/>
                  <a:gd name="T16" fmla="*/ 42 w 43"/>
                  <a:gd name="T17" fmla="*/ 2 h 15"/>
                  <a:gd name="T18" fmla="*/ 42 w 43"/>
                  <a:gd name="T1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5">
                    <a:moveTo>
                      <a:pt x="42" y="3"/>
                    </a:move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1" y="0"/>
                    </a:lnTo>
                    <a:lnTo>
                      <a:pt x="42" y="1"/>
                    </a:lnTo>
                    <a:lnTo>
                      <a:pt x="42" y="2"/>
                    </a:lnTo>
                    <a:lnTo>
                      <a:pt x="42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Oval 145"/>
              <p:cNvSpPr>
                <a:spLocks noChangeArrowheads="1"/>
              </p:cNvSpPr>
              <p:nvPr/>
            </p:nvSpPr>
            <p:spPr bwMode="auto">
              <a:xfrm>
                <a:off x="3207" y="3217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70" name="Oval 146"/>
              <p:cNvSpPr>
                <a:spLocks noChangeArrowheads="1"/>
              </p:cNvSpPr>
              <p:nvPr/>
            </p:nvSpPr>
            <p:spPr bwMode="auto">
              <a:xfrm>
                <a:off x="2924" y="3217"/>
                <a:ext cx="22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71" name="Freeform 147"/>
              <p:cNvSpPr>
                <a:spLocks/>
              </p:cNvSpPr>
              <p:nvPr/>
            </p:nvSpPr>
            <p:spPr bwMode="auto">
              <a:xfrm>
                <a:off x="3027" y="3220"/>
                <a:ext cx="40" cy="29"/>
              </a:xfrm>
              <a:custGeom>
                <a:avLst/>
                <a:gdLst>
                  <a:gd name="T0" fmla="*/ 2 w 40"/>
                  <a:gd name="T1" fmla="*/ 0 h 29"/>
                  <a:gd name="T2" fmla="*/ 39 w 40"/>
                  <a:gd name="T3" fmla="*/ 25 h 29"/>
                  <a:gd name="T4" fmla="*/ 39 w 40"/>
                  <a:gd name="T5" fmla="*/ 26 h 29"/>
                  <a:gd name="T6" fmla="*/ 39 w 40"/>
                  <a:gd name="T7" fmla="*/ 27 h 29"/>
                  <a:gd name="T8" fmla="*/ 38 w 40"/>
                  <a:gd name="T9" fmla="*/ 27 h 29"/>
                  <a:gd name="T10" fmla="*/ 38 w 40"/>
                  <a:gd name="T11" fmla="*/ 28 h 29"/>
                  <a:gd name="T12" fmla="*/ 0 w 40"/>
                  <a:gd name="T13" fmla="*/ 2 h 29"/>
                  <a:gd name="T14" fmla="*/ 0 w 40"/>
                  <a:gd name="T15" fmla="*/ 1 h 29"/>
                  <a:gd name="T16" fmla="*/ 1 w 40"/>
                  <a:gd name="T17" fmla="*/ 1 h 29"/>
                  <a:gd name="T18" fmla="*/ 1 w 40"/>
                  <a:gd name="T19" fmla="*/ 0 h 29"/>
                  <a:gd name="T20" fmla="*/ 2 w 4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2" y="0"/>
                    </a:moveTo>
                    <a:lnTo>
                      <a:pt x="39" y="25"/>
                    </a:lnTo>
                    <a:lnTo>
                      <a:pt x="39" y="26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48"/>
              <p:cNvSpPr>
                <a:spLocks/>
              </p:cNvSpPr>
              <p:nvPr/>
            </p:nvSpPr>
            <p:spPr bwMode="auto">
              <a:xfrm>
                <a:off x="3094" y="3220"/>
                <a:ext cx="40" cy="29"/>
              </a:xfrm>
              <a:custGeom>
                <a:avLst/>
                <a:gdLst>
                  <a:gd name="T0" fmla="*/ 39 w 40"/>
                  <a:gd name="T1" fmla="*/ 2 h 29"/>
                  <a:gd name="T2" fmla="*/ 1 w 40"/>
                  <a:gd name="T3" fmla="*/ 28 h 29"/>
                  <a:gd name="T4" fmla="*/ 1 w 40"/>
                  <a:gd name="T5" fmla="*/ 27 h 29"/>
                  <a:gd name="T6" fmla="*/ 0 w 40"/>
                  <a:gd name="T7" fmla="*/ 27 h 29"/>
                  <a:gd name="T8" fmla="*/ 0 w 40"/>
                  <a:gd name="T9" fmla="*/ 26 h 29"/>
                  <a:gd name="T10" fmla="*/ 0 w 40"/>
                  <a:gd name="T11" fmla="*/ 25 h 29"/>
                  <a:gd name="T12" fmla="*/ 37 w 40"/>
                  <a:gd name="T13" fmla="*/ 0 h 29"/>
                  <a:gd name="T14" fmla="*/ 38 w 40"/>
                  <a:gd name="T15" fmla="*/ 0 h 29"/>
                  <a:gd name="T16" fmla="*/ 38 w 40"/>
                  <a:gd name="T17" fmla="*/ 1 h 29"/>
                  <a:gd name="T18" fmla="*/ 39 w 40"/>
                  <a:gd name="T19" fmla="*/ 1 h 29"/>
                  <a:gd name="T20" fmla="*/ 39 w 40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39" y="2"/>
                    </a:moveTo>
                    <a:lnTo>
                      <a:pt x="1" y="28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37" y="0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Oval 149"/>
              <p:cNvSpPr>
                <a:spLocks noChangeArrowheads="1"/>
              </p:cNvSpPr>
              <p:nvPr/>
            </p:nvSpPr>
            <p:spPr bwMode="auto">
              <a:xfrm>
                <a:off x="3065" y="3242"/>
                <a:ext cx="23" cy="21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74" name="Freeform 150"/>
              <p:cNvSpPr>
                <a:spLocks/>
              </p:cNvSpPr>
              <p:nvPr/>
            </p:nvSpPr>
            <p:spPr bwMode="auto">
              <a:xfrm>
                <a:off x="3226" y="3245"/>
                <a:ext cx="17" cy="38"/>
              </a:xfrm>
              <a:custGeom>
                <a:avLst/>
                <a:gdLst>
                  <a:gd name="T0" fmla="*/ 2 w 17"/>
                  <a:gd name="T1" fmla="*/ 1 h 38"/>
                  <a:gd name="T2" fmla="*/ 16 w 17"/>
                  <a:gd name="T3" fmla="*/ 36 h 38"/>
                  <a:gd name="T4" fmla="*/ 16 w 17"/>
                  <a:gd name="T5" fmla="*/ 37 h 38"/>
                  <a:gd name="T6" fmla="*/ 15 w 17"/>
                  <a:gd name="T7" fmla="*/ 37 h 38"/>
                  <a:gd name="T8" fmla="*/ 14 w 17"/>
                  <a:gd name="T9" fmla="*/ 37 h 38"/>
                  <a:gd name="T10" fmla="*/ 0 w 17"/>
                  <a:gd name="T11" fmla="*/ 1 h 38"/>
                  <a:gd name="T12" fmla="*/ 1 w 17"/>
                  <a:gd name="T13" fmla="*/ 1 h 38"/>
                  <a:gd name="T14" fmla="*/ 1 w 17"/>
                  <a:gd name="T15" fmla="*/ 0 h 38"/>
                  <a:gd name="T16" fmla="*/ 2 w 17"/>
                  <a:gd name="T17" fmla="*/ 0 h 38"/>
                  <a:gd name="T18" fmla="*/ 2 w 17"/>
                  <a:gd name="T19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8">
                    <a:moveTo>
                      <a:pt x="2" y="1"/>
                    </a:moveTo>
                    <a:lnTo>
                      <a:pt x="16" y="36"/>
                    </a:lnTo>
                    <a:lnTo>
                      <a:pt x="16" y="37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51"/>
              <p:cNvSpPr>
                <a:spLocks/>
              </p:cNvSpPr>
              <p:nvPr/>
            </p:nvSpPr>
            <p:spPr bwMode="auto">
              <a:xfrm>
                <a:off x="2919" y="3245"/>
                <a:ext cx="16" cy="38"/>
              </a:xfrm>
              <a:custGeom>
                <a:avLst/>
                <a:gdLst>
                  <a:gd name="T0" fmla="*/ 15 w 16"/>
                  <a:gd name="T1" fmla="*/ 1 h 38"/>
                  <a:gd name="T2" fmla="*/ 2 w 16"/>
                  <a:gd name="T3" fmla="*/ 37 h 38"/>
                  <a:gd name="T4" fmla="*/ 1 w 16"/>
                  <a:gd name="T5" fmla="*/ 37 h 38"/>
                  <a:gd name="T6" fmla="*/ 0 w 16"/>
                  <a:gd name="T7" fmla="*/ 37 h 38"/>
                  <a:gd name="T8" fmla="*/ 0 w 16"/>
                  <a:gd name="T9" fmla="*/ 36 h 38"/>
                  <a:gd name="T10" fmla="*/ 13 w 16"/>
                  <a:gd name="T11" fmla="*/ 1 h 38"/>
                  <a:gd name="T12" fmla="*/ 13 w 16"/>
                  <a:gd name="T13" fmla="*/ 0 h 38"/>
                  <a:gd name="T14" fmla="*/ 14 w 16"/>
                  <a:gd name="T15" fmla="*/ 0 h 38"/>
                  <a:gd name="T16" fmla="*/ 14 w 16"/>
                  <a:gd name="T17" fmla="*/ 1 h 38"/>
                  <a:gd name="T18" fmla="*/ 15 w 16"/>
                  <a:gd name="T19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8">
                    <a:moveTo>
                      <a:pt x="15" y="1"/>
                    </a:moveTo>
                    <a:lnTo>
                      <a:pt x="2" y="37"/>
                    </a:lnTo>
                    <a:lnTo>
                      <a:pt x="1" y="37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Oval 152"/>
              <p:cNvSpPr>
                <a:spLocks noChangeArrowheads="1"/>
              </p:cNvSpPr>
              <p:nvPr/>
            </p:nvSpPr>
            <p:spPr bwMode="auto">
              <a:xfrm>
                <a:off x="3547" y="3261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77" name="Oval 153"/>
              <p:cNvSpPr>
                <a:spLocks noChangeArrowheads="1"/>
              </p:cNvSpPr>
              <p:nvPr/>
            </p:nvSpPr>
            <p:spPr bwMode="auto">
              <a:xfrm>
                <a:off x="2598" y="3261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78" name="Oval 154"/>
              <p:cNvSpPr>
                <a:spLocks noChangeArrowheads="1"/>
              </p:cNvSpPr>
              <p:nvPr/>
            </p:nvSpPr>
            <p:spPr bwMode="auto">
              <a:xfrm>
                <a:off x="3383" y="3263"/>
                <a:ext cx="22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79" name="Oval 155"/>
              <p:cNvSpPr>
                <a:spLocks noChangeArrowheads="1"/>
              </p:cNvSpPr>
              <p:nvPr/>
            </p:nvSpPr>
            <p:spPr bwMode="auto">
              <a:xfrm>
                <a:off x="2749" y="3263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80" name="Freeform 156"/>
              <p:cNvSpPr>
                <a:spLocks/>
              </p:cNvSpPr>
              <p:nvPr/>
            </p:nvSpPr>
            <p:spPr bwMode="auto">
              <a:xfrm>
                <a:off x="3343" y="3284"/>
                <a:ext cx="41" cy="26"/>
              </a:xfrm>
              <a:custGeom>
                <a:avLst/>
                <a:gdLst>
                  <a:gd name="T0" fmla="*/ 40 w 41"/>
                  <a:gd name="T1" fmla="*/ 3 h 26"/>
                  <a:gd name="T2" fmla="*/ 1 w 41"/>
                  <a:gd name="T3" fmla="*/ 25 h 26"/>
                  <a:gd name="T4" fmla="*/ 0 w 41"/>
                  <a:gd name="T5" fmla="*/ 25 h 26"/>
                  <a:gd name="T6" fmla="*/ 0 w 41"/>
                  <a:gd name="T7" fmla="*/ 24 h 26"/>
                  <a:gd name="T8" fmla="*/ 0 w 41"/>
                  <a:gd name="T9" fmla="*/ 23 h 26"/>
                  <a:gd name="T10" fmla="*/ 39 w 41"/>
                  <a:gd name="T11" fmla="*/ 0 h 26"/>
                  <a:gd name="T12" fmla="*/ 39 w 41"/>
                  <a:gd name="T13" fmla="*/ 1 h 26"/>
                  <a:gd name="T14" fmla="*/ 40 w 41"/>
                  <a:gd name="T15" fmla="*/ 1 h 26"/>
                  <a:gd name="T16" fmla="*/ 40 w 41"/>
                  <a:gd name="T17" fmla="*/ 2 h 26"/>
                  <a:gd name="T18" fmla="*/ 40 w 41"/>
                  <a:gd name="T1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26">
                    <a:moveTo>
                      <a:pt x="40" y="3"/>
                    </a:moveTo>
                    <a:lnTo>
                      <a:pt x="1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9" y="0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0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57"/>
              <p:cNvSpPr>
                <a:spLocks/>
              </p:cNvSpPr>
              <p:nvPr/>
            </p:nvSpPr>
            <p:spPr bwMode="auto">
              <a:xfrm>
                <a:off x="3412" y="3284"/>
                <a:ext cx="42" cy="26"/>
              </a:xfrm>
              <a:custGeom>
                <a:avLst/>
                <a:gdLst>
                  <a:gd name="T0" fmla="*/ 2 w 42"/>
                  <a:gd name="T1" fmla="*/ 0 h 26"/>
                  <a:gd name="T2" fmla="*/ 41 w 42"/>
                  <a:gd name="T3" fmla="*/ 23 h 26"/>
                  <a:gd name="T4" fmla="*/ 41 w 42"/>
                  <a:gd name="T5" fmla="*/ 24 h 26"/>
                  <a:gd name="T6" fmla="*/ 40 w 42"/>
                  <a:gd name="T7" fmla="*/ 24 h 26"/>
                  <a:gd name="T8" fmla="*/ 40 w 42"/>
                  <a:gd name="T9" fmla="*/ 25 h 26"/>
                  <a:gd name="T10" fmla="*/ 1 w 42"/>
                  <a:gd name="T11" fmla="*/ 3 h 26"/>
                  <a:gd name="T12" fmla="*/ 0 w 42"/>
                  <a:gd name="T13" fmla="*/ 3 h 26"/>
                  <a:gd name="T14" fmla="*/ 1 w 42"/>
                  <a:gd name="T15" fmla="*/ 2 h 26"/>
                  <a:gd name="T16" fmla="*/ 1 w 42"/>
                  <a:gd name="T17" fmla="*/ 1 h 26"/>
                  <a:gd name="T18" fmla="*/ 1 w 42"/>
                  <a:gd name="T19" fmla="*/ 0 h 26"/>
                  <a:gd name="T20" fmla="*/ 2 w 42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6">
                    <a:moveTo>
                      <a:pt x="2" y="0"/>
                    </a:moveTo>
                    <a:lnTo>
                      <a:pt x="41" y="23"/>
                    </a:lnTo>
                    <a:lnTo>
                      <a:pt x="41" y="24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Oval 158"/>
              <p:cNvSpPr>
                <a:spLocks noChangeArrowheads="1"/>
              </p:cNvSpPr>
              <p:nvPr/>
            </p:nvSpPr>
            <p:spPr bwMode="auto">
              <a:xfrm>
                <a:off x="3232" y="3282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83" name="Oval 159"/>
              <p:cNvSpPr>
                <a:spLocks noChangeArrowheads="1"/>
              </p:cNvSpPr>
              <p:nvPr/>
            </p:nvSpPr>
            <p:spPr bwMode="auto">
              <a:xfrm>
                <a:off x="2900" y="3282"/>
                <a:ext cx="20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84" name="Freeform 160"/>
              <p:cNvSpPr>
                <a:spLocks/>
              </p:cNvSpPr>
              <p:nvPr/>
            </p:nvSpPr>
            <p:spPr bwMode="auto">
              <a:xfrm>
                <a:off x="2778" y="3284"/>
                <a:ext cx="40" cy="26"/>
              </a:xfrm>
              <a:custGeom>
                <a:avLst/>
                <a:gdLst>
                  <a:gd name="T0" fmla="*/ 1 w 40"/>
                  <a:gd name="T1" fmla="*/ 0 h 26"/>
                  <a:gd name="T2" fmla="*/ 39 w 40"/>
                  <a:gd name="T3" fmla="*/ 23 h 26"/>
                  <a:gd name="T4" fmla="*/ 39 w 40"/>
                  <a:gd name="T5" fmla="*/ 24 h 26"/>
                  <a:gd name="T6" fmla="*/ 39 w 40"/>
                  <a:gd name="T7" fmla="*/ 25 h 26"/>
                  <a:gd name="T8" fmla="*/ 38 w 40"/>
                  <a:gd name="T9" fmla="*/ 25 h 26"/>
                  <a:gd name="T10" fmla="*/ 0 w 40"/>
                  <a:gd name="T11" fmla="*/ 3 h 26"/>
                  <a:gd name="T12" fmla="*/ 0 w 40"/>
                  <a:gd name="T13" fmla="*/ 2 h 26"/>
                  <a:gd name="T14" fmla="*/ 0 w 40"/>
                  <a:gd name="T15" fmla="*/ 1 h 26"/>
                  <a:gd name="T16" fmla="*/ 1 w 40"/>
                  <a:gd name="T17" fmla="*/ 1 h 26"/>
                  <a:gd name="T18" fmla="*/ 1 w 40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1" y="0"/>
                    </a:moveTo>
                    <a:lnTo>
                      <a:pt x="39" y="23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8" y="2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61"/>
              <p:cNvSpPr>
                <a:spLocks/>
              </p:cNvSpPr>
              <p:nvPr/>
            </p:nvSpPr>
            <p:spPr bwMode="auto">
              <a:xfrm>
                <a:off x="2708" y="3284"/>
                <a:ext cx="40" cy="26"/>
              </a:xfrm>
              <a:custGeom>
                <a:avLst/>
                <a:gdLst>
                  <a:gd name="T0" fmla="*/ 39 w 40"/>
                  <a:gd name="T1" fmla="*/ 3 h 26"/>
                  <a:gd name="T2" fmla="*/ 1 w 40"/>
                  <a:gd name="T3" fmla="*/ 25 h 26"/>
                  <a:gd name="T4" fmla="*/ 1 w 40"/>
                  <a:gd name="T5" fmla="*/ 24 h 26"/>
                  <a:gd name="T6" fmla="*/ 0 w 40"/>
                  <a:gd name="T7" fmla="*/ 24 h 26"/>
                  <a:gd name="T8" fmla="*/ 0 w 40"/>
                  <a:gd name="T9" fmla="*/ 23 h 26"/>
                  <a:gd name="T10" fmla="*/ 38 w 40"/>
                  <a:gd name="T11" fmla="*/ 0 h 26"/>
                  <a:gd name="T12" fmla="*/ 39 w 40"/>
                  <a:gd name="T13" fmla="*/ 0 h 26"/>
                  <a:gd name="T14" fmla="*/ 39 w 40"/>
                  <a:gd name="T15" fmla="*/ 1 h 26"/>
                  <a:gd name="T16" fmla="*/ 39 w 40"/>
                  <a:gd name="T17" fmla="*/ 2 h 26"/>
                  <a:gd name="T18" fmla="*/ 39 w 40"/>
                  <a:gd name="T1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39" y="3"/>
                    </a:moveTo>
                    <a:lnTo>
                      <a:pt x="1" y="25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62"/>
              <p:cNvSpPr>
                <a:spLocks/>
              </p:cNvSpPr>
              <p:nvPr/>
            </p:nvSpPr>
            <p:spPr bwMode="auto">
              <a:xfrm>
                <a:off x="3263" y="3299"/>
                <a:ext cx="49" cy="15"/>
              </a:xfrm>
              <a:custGeom>
                <a:avLst/>
                <a:gdLst>
                  <a:gd name="T0" fmla="*/ 2 w 49"/>
                  <a:gd name="T1" fmla="*/ 0 h 15"/>
                  <a:gd name="T2" fmla="*/ 48 w 49"/>
                  <a:gd name="T3" fmla="*/ 12 h 15"/>
                  <a:gd name="T4" fmla="*/ 48 w 49"/>
                  <a:gd name="T5" fmla="*/ 13 h 15"/>
                  <a:gd name="T6" fmla="*/ 48 w 49"/>
                  <a:gd name="T7" fmla="*/ 14 h 15"/>
                  <a:gd name="T8" fmla="*/ 1 w 49"/>
                  <a:gd name="T9" fmla="*/ 3 h 15"/>
                  <a:gd name="T10" fmla="*/ 0 w 49"/>
                  <a:gd name="T11" fmla="*/ 3 h 15"/>
                  <a:gd name="T12" fmla="*/ 1 w 49"/>
                  <a:gd name="T13" fmla="*/ 2 h 15"/>
                  <a:gd name="T14" fmla="*/ 1 w 49"/>
                  <a:gd name="T15" fmla="*/ 1 h 15"/>
                  <a:gd name="T16" fmla="*/ 1 w 49"/>
                  <a:gd name="T17" fmla="*/ 0 h 15"/>
                  <a:gd name="T18" fmla="*/ 2 w 49"/>
                  <a:gd name="T1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15">
                    <a:moveTo>
                      <a:pt x="2" y="0"/>
                    </a:moveTo>
                    <a:lnTo>
                      <a:pt x="48" y="12"/>
                    </a:lnTo>
                    <a:lnTo>
                      <a:pt x="48" y="13"/>
                    </a:lnTo>
                    <a:lnTo>
                      <a:pt x="48" y="1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63"/>
              <p:cNvSpPr>
                <a:spLocks/>
              </p:cNvSpPr>
              <p:nvPr/>
            </p:nvSpPr>
            <p:spPr bwMode="auto">
              <a:xfrm>
                <a:off x="2850" y="3299"/>
                <a:ext cx="48" cy="15"/>
              </a:xfrm>
              <a:custGeom>
                <a:avLst/>
                <a:gdLst>
                  <a:gd name="T0" fmla="*/ 47 w 48"/>
                  <a:gd name="T1" fmla="*/ 3 h 15"/>
                  <a:gd name="T2" fmla="*/ 0 w 48"/>
                  <a:gd name="T3" fmla="*/ 14 h 15"/>
                  <a:gd name="T4" fmla="*/ 0 w 48"/>
                  <a:gd name="T5" fmla="*/ 13 h 15"/>
                  <a:gd name="T6" fmla="*/ 0 w 48"/>
                  <a:gd name="T7" fmla="*/ 12 h 15"/>
                  <a:gd name="T8" fmla="*/ 46 w 48"/>
                  <a:gd name="T9" fmla="*/ 0 h 15"/>
                  <a:gd name="T10" fmla="*/ 47 w 48"/>
                  <a:gd name="T11" fmla="*/ 0 h 15"/>
                  <a:gd name="T12" fmla="*/ 47 w 48"/>
                  <a:gd name="T13" fmla="*/ 1 h 15"/>
                  <a:gd name="T14" fmla="*/ 47 w 48"/>
                  <a:gd name="T15" fmla="*/ 2 h 15"/>
                  <a:gd name="T16" fmla="*/ 47 w 48"/>
                  <a:gd name="T17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5">
                    <a:moveTo>
                      <a:pt x="47" y="3"/>
                    </a:move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7" y="1"/>
                    </a:lnTo>
                    <a:lnTo>
                      <a:pt x="47" y="2"/>
                    </a:lnTo>
                    <a:lnTo>
                      <a:pt x="47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Oval 164"/>
              <p:cNvSpPr>
                <a:spLocks noChangeArrowheads="1"/>
              </p:cNvSpPr>
              <p:nvPr/>
            </p:nvSpPr>
            <p:spPr bwMode="auto">
              <a:xfrm>
                <a:off x="3453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89" name="Oval 165"/>
              <p:cNvSpPr>
                <a:spLocks noChangeArrowheads="1"/>
              </p:cNvSpPr>
              <p:nvPr/>
            </p:nvSpPr>
            <p:spPr bwMode="auto">
              <a:xfrm>
                <a:off x="3314" y="3303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90" name="Oval 166"/>
              <p:cNvSpPr>
                <a:spLocks noChangeArrowheads="1"/>
              </p:cNvSpPr>
              <p:nvPr/>
            </p:nvSpPr>
            <p:spPr bwMode="auto">
              <a:xfrm>
                <a:off x="2819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91" name="Oval 167"/>
              <p:cNvSpPr>
                <a:spLocks noChangeArrowheads="1"/>
              </p:cNvSpPr>
              <p:nvPr/>
            </p:nvSpPr>
            <p:spPr bwMode="auto">
              <a:xfrm>
                <a:off x="2680" y="3303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92" name="Freeform 168"/>
              <p:cNvSpPr>
                <a:spLocks/>
              </p:cNvSpPr>
              <p:nvPr/>
            </p:nvSpPr>
            <p:spPr bwMode="auto">
              <a:xfrm>
                <a:off x="3201" y="3308"/>
                <a:ext cx="35" cy="37"/>
              </a:xfrm>
              <a:custGeom>
                <a:avLst/>
                <a:gdLst>
                  <a:gd name="T0" fmla="*/ 34 w 35"/>
                  <a:gd name="T1" fmla="*/ 2 h 37"/>
                  <a:gd name="T2" fmla="*/ 2 w 35"/>
                  <a:gd name="T3" fmla="*/ 36 h 37"/>
                  <a:gd name="T4" fmla="*/ 1 w 35"/>
                  <a:gd name="T5" fmla="*/ 36 h 37"/>
                  <a:gd name="T6" fmla="*/ 1 w 35"/>
                  <a:gd name="T7" fmla="*/ 35 h 37"/>
                  <a:gd name="T8" fmla="*/ 0 w 35"/>
                  <a:gd name="T9" fmla="*/ 35 h 37"/>
                  <a:gd name="T10" fmla="*/ 0 w 35"/>
                  <a:gd name="T11" fmla="*/ 34 h 37"/>
                  <a:gd name="T12" fmla="*/ 33 w 35"/>
                  <a:gd name="T13" fmla="*/ 0 h 37"/>
                  <a:gd name="T14" fmla="*/ 34 w 35"/>
                  <a:gd name="T15" fmla="*/ 0 h 37"/>
                  <a:gd name="T16" fmla="*/ 34 w 35"/>
                  <a:gd name="T17" fmla="*/ 1 h 37"/>
                  <a:gd name="T18" fmla="*/ 34 w 35"/>
                  <a:gd name="T1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34" y="2"/>
                    </a:moveTo>
                    <a:lnTo>
                      <a:pt x="2" y="36"/>
                    </a:lnTo>
                    <a:lnTo>
                      <a:pt x="1" y="36"/>
                    </a:lnTo>
                    <a:lnTo>
                      <a:pt x="1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4" y="1"/>
                    </a:lnTo>
                    <a:lnTo>
                      <a:pt x="34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69"/>
              <p:cNvSpPr>
                <a:spLocks/>
              </p:cNvSpPr>
              <p:nvPr/>
            </p:nvSpPr>
            <p:spPr bwMode="auto">
              <a:xfrm>
                <a:off x="2925" y="3308"/>
                <a:ext cx="35" cy="37"/>
              </a:xfrm>
              <a:custGeom>
                <a:avLst/>
                <a:gdLst>
                  <a:gd name="T0" fmla="*/ 1 w 35"/>
                  <a:gd name="T1" fmla="*/ 0 h 37"/>
                  <a:gd name="T2" fmla="*/ 34 w 35"/>
                  <a:gd name="T3" fmla="*/ 34 h 37"/>
                  <a:gd name="T4" fmla="*/ 34 w 35"/>
                  <a:gd name="T5" fmla="*/ 35 h 37"/>
                  <a:gd name="T6" fmla="*/ 33 w 35"/>
                  <a:gd name="T7" fmla="*/ 35 h 37"/>
                  <a:gd name="T8" fmla="*/ 33 w 35"/>
                  <a:gd name="T9" fmla="*/ 36 h 37"/>
                  <a:gd name="T10" fmla="*/ 32 w 35"/>
                  <a:gd name="T11" fmla="*/ 36 h 37"/>
                  <a:gd name="T12" fmla="*/ 0 w 35"/>
                  <a:gd name="T13" fmla="*/ 2 h 37"/>
                  <a:gd name="T14" fmla="*/ 0 w 35"/>
                  <a:gd name="T15" fmla="*/ 1 h 37"/>
                  <a:gd name="T16" fmla="*/ 0 w 35"/>
                  <a:gd name="T17" fmla="*/ 0 h 37"/>
                  <a:gd name="T18" fmla="*/ 1 w 35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1" y="0"/>
                    </a:moveTo>
                    <a:lnTo>
                      <a:pt x="34" y="34"/>
                    </a:lnTo>
                    <a:lnTo>
                      <a:pt x="34" y="35"/>
                    </a:lnTo>
                    <a:lnTo>
                      <a:pt x="33" y="35"/>
                    </a:lnTo>
                    <a:lnTo>
                      <a:pt x="33" y="36"/>
                    </a:lnTo>
                    <a:lnTo>
                      <a:pt x="32" y="36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70"/>
              <p:cNvSpPr>
                <a:spLocks/>
              </p:cNvSpPr>
              <p:nvPr/>
            </p:nvSpPr>
            <p:spPr bwMode="auto">
              <a:xfrm>
                <a:off x="3465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71"/>
              <p:cNvSpPr>
                <a:spLocks/>
              </p:cNvSpPr>
              <p:nvPr/>
            </p:nvSpPr>
            <p:spPr bwMode="auto">
              <a:xfrm>
                <a:off x="3327" y="3333"/>
                <a:ext cx="3" cy="46"/>
              </a:xfrm>
              <a:custGeom>
                <a:avLst/>
                <a:gdLst>
                  <a:gd name="T0" fmla="*/ 2 w 3"/>
                  <a:gd name="T1" fmla="*/ 0 h 46"/>
                  <a:gd name="T2" fmla="*/ 2 w 3"/>
                  <a:gd name="T3" fmla="*/ 45 h 46"/>
                  <a:gd name="T4" fmla="*/ 1 w 3"/>
                  <a:gd name="T5" fmla="*/ 45 h 46"/>
                  <a:gd name="T6" fmla="*/ 0 w 3"/>
                  <a:gd name="T7" fmla="*/ 45 h 46"/>
                  <a:gd name="T8" fmla="*/ 0 w 3"/>
                  <a:gd name="T9" fmla="*/ 0 h 46"/>
                  <a:gd name="T10" fmla="*/ 1 w 3"/>
                  <a:gd name="T11" fmla="*/ 0 h 46"/>
                  <a:gd name="T12" fmla="*/ 2 w 3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6">
                    <a:moveTo>
                      <a:pt x="2" y="0"/>
                    </a:move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Oval 172"/>
              <p:cNvSpPr>
                <a:spLocks noChangeArrowheads="1"/>
              </p:cNvSpPr>
              <p:nvPr/>
            </p:nvSpPr>
            <p:spPr bwMode="auto">
              <a:xfrm>
                <a:off x="3176" y="3340"/>
                <a:ext cx="21" cy="2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97" name="Oval 173"/>
              <p:cNvSpPr>
                <a:spLocks noChangeArrowheads="1"/>
              </p:cNvSpPr>
              <p:nvPr/>
            </p:nvSpPr>
            <p:spPr bwMode="auto">
              <a:xfrm>
                <a:off x="3072" y="3347"/>
                <a:ext cx="9" cy="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98" name="Oval 174"/>
              <p:cNvSpPr>
                <a:spLocks noChangeArrowheads="1"/>
              </p:cNvSpPr>
              <p:nvPr/>
            </p:nvSpPr>
            <p:spPr bwMode="auto">
              <a:xfrm>
                <a:off x="2956" y="3340"/>
                <a:ext cx="21" cy="2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399" name="Freeform 175"/>
              <p:cNvSpPr>
                <a:spLocks/>
              </p:cNvSpPr>
              <p:nvPr/>
            </p:nvSpPr>
            <p:spPr bwMode="auto">
              <a:xfrm>
                <a:off x="2831" y="3333"/>
                <a:ext cx="3" cy="46"/>
              </a:xfrm>
              <a:custGeom>
                <a:avLst/>
                <a:gdLst>
                  <a:gd name="T0" fmla="*/ 2 w 3"/>
                  <a:gd name="T1" fmla="*/ 0 h 46"/>
                  <a:gd name="T2" fmla="*/ 2 w 3"/>
                  <a:gd name="T3" fmla="*/ 45 h 46"/>
                  <a:gd name="T4" fmla="*/ 1 w 3"/>
                  <a:gd name="T5" fmla="*/ 45 h 46"/>
                  <a:gd name="T6" fmla="*/ 0 w 3"/>
                  <a:gd name="T7" fmla="*/ 45 h 46"/>
                  <a:gd name="T8" fmla="*/ 0 w 3"/>
                  <a:gd name="T9" fmla="*/ 0 h 46"/>
                  <a:gd name="T10" fmla="*/ 1 w 3"/>
                  <a:gd name="T11" fmla="*/ 0 h 46"/>
                  <a:gd name="T12" fmla="*/ 2 w 3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6">
                    <a:moveTo>
                      <a:pt x="2" y="0"/>
                    </a:move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76"/>
              <p:cNvSpPr>
                <a:spLocks/>
              </p:cNvSpPr>
              <p:nvPr/>
            </p:nvSpPr>
            <p:spPr bwMode="auto">
              <a:xfrm>
                <a:off x="2692" y="3333"/>
                <a:ext cx="4" cy="46"/>
              </a:xfrm>
              <a:custGeom>
                <a:avLst/>
                <a:gdLst>
                  <a:gd name="T0" fmla="*/ 3 w 4"/>
                  <a:gd name="T1" fmla="*/ 0 h 46"/>
                  <a:gd name="T2" fmla="*/ 3 w 4"/>
                  <a:gd name="T3" fmla="*/ 45 h 46"/>
                  <a:gd name="T4" fmla="*/ 2 w 4"/>
                  <a:gd name="T5" fmla="*/ 45 h 46"/>
                  <a:gd name="T6" fmla="*/ 1 w 4"/>
                  <a:gd name="T7" fmla="*/ 45 h 46"/>
                  <a:gd name="T8" fmla="*/ 0 w 4"/>
                  <a:gd name="T9" fmla="*/ 45 h 46"/>
                  <a:gd name="T10" fmla="*/ 0 w 4"/>
                  <a:gd name="T11" fmla="*/ 0 h 46"/>
                  <a:gd name="T12" fmla="*/ 1 w 4"/>
                  <a:gd name="T13" fmla="*/ 0 h 46"/>
                  <a:gd name="T14" fmla="*/ 2 w 4"/>
                  <a:gd name="T15" fmla="*/ 0 h 46"/>
                  <a:gd name="T16" fmla="*/ 3 w 4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6">
                    <a:moveTo>
                      <a:pt x="3" y="0"/>
                    </a:moveTo>
                    <a:lnTo>
                      <a:pt x="3" y="45"/>
                    </a:lnTo>
                    <a:lnTo>
                      <a:pt x="2" y="45"/>
                    </a:lnTo>
                    <a:lnTo>
                      <a:pt x="1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77"/>
              <p:cNvSpPr>
                <a:spLocks/>
              </p:cNvSpPr>
              <p:nvPr/>
            </p:nvSpPr>
            <p:spPr bwMode="auto">
              <a:xfrm>
                <a:off x="3201" y="3367"/>
                <a:ext cx="35" cy="37"/>
              </a:xfrm>
              <a:custGeom>
                <a:avLst/>
                <a:gdLst>
                  <a:gd name="T0" fmla="*/ 2 w 35"/>
                  <a:gd name="T1" fmla="*/ 0 h 37"/>
                  <a:gd name="T2" fmla="*/ 34 w 35"/>
                  <a:gd name="T3" fmla="*/ 34 h 37"/>
                  <a:gd name="T4" fmla="*/ 34 w 35"/>
                  <a:gd name="T5" fmla="*/ 35 h 37"/>
                  <a:gd name="T6" fmla="*/ 34 w 35"/>
                  <a:gd name="T7" fmla="*/ 36 h 37"/>
                  <a:gd name="T8" fmla="*/ 33 w 35"/>
                  <a:gd name="T9" fmla="*/ 36 h 37"/>
                  <a:gd name="T10" fmla="*/ 0 w 35"/>
                  <a:gd name="T11" fmla="*/ 2 h 37"/>
                  <a:gd name="T12" fmla="*/ 0 w 35"/>
                  <a:gd name="T13" fmla="*/ 1 h 37"/>
                  <a:gd name="T14" fmla="*/ 1 w 35"/>
                  <a:gd name="T15" fmla="*/ 1 h 37"/>
                  <a:gd name="T16" fmla="*/ 1 w 35"/>
                  <a:gd name="T17" fmla="*/ 0 h 37"/>
                  <a:gd name="T18" fmla="*/ 2 w 35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2" y="0"/>
                    </a:moveTo>
                    <a:lnTo>
                      <a:pt x="34" y="34"/>
                    </a:lnTo>
                    <a:lnTo>
                      <a:pt x="34" y="35"/>
                    </a:lnTo>
                    <a:lnTo>
                      <a:pt x="34" y="36"/>
                    </a:lnTo>
                    <a:lnTo>
                      <a:pt x="33" y="36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78"/>
              <p:cNvSpPr>
                <a:spLocks/>
              </p:cNvSpPr>
              <p:nvPr/>
            </p:nvSpPr>
            <p:spPr bwMode="auto">
              <a:xfrm>
                <a:off x="2925" y="3367"/>
                <a:ext cx="35" cy="37"/>
              </a:xfrm>
              <a:custGeom>
                <a:avLst/>
                <a:gdLst>
                  <a:gd name="T0" fmla="*/ 34 w 35"/>
                  <a:gd name="T1" fmla="*/ 2 h 37"/>
                  <a:gd name="T2" fmla="*/ 1 w 35"/>
                  <a:gd name="T3" fmla="*/ 36 h 37"/>
                  <a:gd name="T4" fmla="*/ 0 w 35"/>
                  <a:gd name="T5" fmla="*/ 36 h 37"/>
                  <a:gd name="T6" fmla="*/ 0 w 35"/>
                  <a:gd name="T7" fmla="*/ 35 h 37"/>
                  <a:gd name="T8" fmla="*/ 0 w 35"/>
                  <a:gd name="T9" fmla="*/ 34 h 37"/>
                  <a:gd name="T10" fmla="*/ 32 w 35"/>
                  <a:gd name="T11" fmla="*/ 0 h 37"/>
                  <a:gd name="T12" fmla="*/ 33 w 35"/>
                  <a:gd name="T13" fmla="*/ 0 h 37"/>
                  <a:gd name="T14" fmla="*/ 33 w 35"/>
                  <a:gd name="T15" fmla="*/ 1 h 37"/>
                  <a:gd name="T16" fmla="*/ 34 w 35"/>
                  <a:gd name="T17" fmla="*/ 1 h 37"/>
                  <a:gd name="T18" fmla="*/ 34 w 35"/>
                  <a:gd name="T1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34" y="2"/>
                    </a:moveTo>
                    <a:lnTo>
                      <a:pt x="1" y="36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4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Oval 179"/>
              <p:cNvSpPr>
                <a:spLocks noChangeArrowheads="1"/>
              </p:cNvSpPr>
              <p:nvPr/>
            </p:nvSpPr>
            <p:spPr bwMode="auto">
              <a:xfrm>
                <a:off x="3453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04" name="Oval 180"/>
              <p:cNvSpPr>
                <a:spLocks noChangeArrowheads="1"/>
              </p:cNvSpPr>
              <p:nvPr/>
            </p:nvSpPr>
            <p:spPr bwMode="auto">
              <a:xfrm>
                <a:off x="3314" y="3380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05" name="Oval 181"/>
              <p:cNvSpPr>
                <a:spLocks noChangeArrowheads="1"/>
              </p:cNvSpPr>
              <p:nvPr/>
            </p:nvSpPr>
            <p:spPr bwMode="auto">
              <a:xfrm>
                <a:off x="2819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06" name="Oval 182"/>
              <p:cNvSpPr>
                <a:spLocks noChangeArrowheads="1"/>
              </p:cNvSpPr>
              <p:nvPr/>
            </p:nvSpPr>
            <p:spPr bwMode="auto">
              <a:xfrm>
                <a:off x="2680" y="3380"/>
                <a:ext cx="20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07" name="Freeform 183"/>
              <p:cNvSpPr>
                <a:spLocks/>
              </p:cNvSpPr>
              <p:nvPr/>
            </p:nvSpPr>
            <p:spPr bwMode="auto">
              <a:xfrm>
                <a:off x="3264" y="3397"/>
                <a:ext cx="48" cy="15"/>
              </a:xfrm>
              <a:custGeom>
                <a:avLst/>
                <a:gdLst>
                  <a:gd name="T0" fmla="*/ 47 w 48"/>
                  <a:gd name="T1" fmla="*/ 2 h 15"/>
                  <a:gd name="T2" fmla="*/ 1 w 48"/>
                  <a:gd name="T3" fmla="*/ 14 h 15"/>
                  <a:gd name="T4" fmla="*/ 0 w 48"/>
                  <a:gd name="T5" fmla="*/ 14 h 15"/>
                  <a:gd name="T6" fmla="*/ 0 w 48"/>
                  <a:gd name="T7" fmla="*/ 13 h 15"/>
                  <a:gd name="T8" fmla="*/ 0 w 48"/>
                  <a:gd name="T9" fmla="*/ 12 h 15"/>
                  <a:gd name="T10" fmla="*/ 0 w 48"/>
                  <a:gd name="T11" fmla="*/ 11 h 15"/>
                  <a:gd name="T12" fmla="*/ 47 w 48"/>
                  <a:gd name="T13" fmla="*/ 0 h 15"/>
                  <a:gd name="T14" fmla="*/ 47 w 48"/>
                  <a:gd name="T15" fmla="*/ 1 h 15"/>
                  <a:gd name="T16" fmla="*/ 47 w 48"/>
                  <a:gd name="T1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5">
                    <a:moveTo>
                      <a:pt x="47" y="2"/>
                    </a:moveTo>
                    <a:lnTo>
                      <a:pt x="1" y="14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7" y="0"/>
                    </a:lnTo>
                    <a:lnTo>
                      <a:pt x="47" y="1"/>
                    </a:lnTo>
                    <a:lnTo>
                      <a:pt x="47" y="2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84"/>
              <p:cNvSpPr>
                <a:spLocks/>
              </p:cNvSpPr>
              <p:nvPr/>
            </p:nvSpPr>
            <p:spPr bwMode="auto">
              <a:xfrm>
                <a:off x="2850" y="3397"/>
                <a:ext cx="48" cy="15"/>
              </a:xfrm>
              <a:custGeom>
                <a:avLst/>
                <a:gdLst>
                  <a:gd name="T0" fmla="*/ 0 w 48"/>
                  <a:gd name="T1" fmla="*/ 0 h 15"/>
                  <a:gd name="T2" fmla="*/ 47 w 48"/>
                  <a:gd name="T3" fmla="*/ 11 h 15"/>
                  <a:gd name="T4" fmla="*/ 47 w 48"/>
                  <a:gd name="T5" fmla="*/ 12 h 15"/>
                  <a:gd name="T6" fmla="*/ 47 w 48"/>
                  <a:gd name="T7" fmla="*/ 13 h 15"/>
                  <a:gd name="T8" fmla="*/ 47 w 48"/>
                  <a:gd name="T9" fmla="*/ 14 h 15"/>
                  <a:gd name="T10" fmla="*/ 46 w 48"/>
                  <a:gd name="T11" fmla="*/ 14 h 15"/>
                  <a:gd name="T12" fmla="*/ 0 w 48"/>
                  <a:gd name="T13" fmla="*/ 2 h 15"/>
                  <a:gd name="T14" fmla="*/ 0 w 48"/>
                  <a:gd name="T15" fmla="*/ 1 h 15"/>
                  <a:gd name="T16" fmla="*/ 0 w 48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47" y="11"/>
                    </a:lnTo>
                    <a:lnTo>
                      <a:pt x="47" y="12"/>
                    </a:lnTo>
                    <a:lnTo>
                      <a:pt x="47" y="13"/>
                    </a:lnTo>
                    <a:lnTo>
                      <a:pt x="47" y="14"/>
                    </a:lnTo>
                    <a:lnTo>
                      <a:pt x="46" y="1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85"/>
              <p:cNvSpPr>
                <a:spLocks/>
              </p:cNvSpPr>
              <p:nvPr/>
            </p:nvSpPr>
            <p:spPr bwMode="auto">
              <a:xfrm>
                <a:off x="3343" y="3401"/>
                <a:ext cx="41" cy="27"/>
              </a:xfrm>
              <a:custGeom>
                <a:avLst/>
                <a:gdLst>
                  <a:gd name="T0" fmla="*/ 1 w 41"/>
                  <a:gd name="T1" fmla="*/ 1 h 27"/>
                  <a:gd name="T2" fmla="*/ 40 w 41"/>
                  <a:gd name="T3" fmla="*/ 23 h 27"/>
                  <a:gd name="T4" fmla="*/ 40 w 41"/>
                  <a:gd name="T5" fmla="*/ 24 h 27"/>
                  <a:gd name="T6" fmla="*/ 40 w 41"/>
                  <a:gd name="T7" fmla="*/ 25 h 27"/>
                  <a:gd name="T8" fmla="*/ 39 w 41"/>
                  <a:gd name="T9" fmla="*/ 25 h 27"/>
                  <a:gd name="T10" fmla="*/ 39 w 41"/>
                  <a:gd name="T11" fmla="*/ 26 h 27"/>
                  <a:gd name="T12" fmla="*/ 0 w 41"/>
                  <a:gd name="T13" fmla="*/ 3 h 27"/>
                  <a:gd name="T14" fmla="*/ 0 w 41"/>
                  <a:gd name="T15" fmla="*/ 2 h 27"/>
                  <a:gd name="T16" fmla="*/ 0 w 41"/>
                  <a:gd name="T17" fmla="*/ 1 h 27"/>
                  <a:gd name="T18" fmla="*/ 1 w 41"/>
                  <a:gd name="T19" fmla="*/ 1 h 27"/>
                  <a:gd name="T20" fmla="*/ 1 w 41"/>
                  <a:gd name="T21" fmla="*/ 0 h 27"/>
                  <a:gd name="T22" fmla="*/ 1 w 41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27">
                    <a:moveTo>
                      <a:pt x="1" y="1"/>
                    </a:moveTo>
                    <a:lnTo>
                      <a:pt x="40" y="23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0" name="Freeform 186"/>
              <p:cNvSpPr>
                <a:spLocks/>
              </p:cNvSpPr>
              <p:nvPr/>
            </p:nvSpPr>
            <p:spPr bwMode="auto">
              <a:xfrm>
                <a:off x="3412" y="3401"/>
                <a:ext cx="42" cy="27"/>
              </a:xfrm>
              <a:custGeom>
                <a:avLst/>
                <a:gdLst>
                  <a:gd name="T0" fmla="*/ 41 w 42"/>
                  <a:gd name="T1" fmla="*/ 3 h 27"/>
                  <a:gd name="T2" fmla="*/ 2 w 42"/>
                  <a:gd name="T3" fmla="*/ 26 h 27"/>
                  <a:gd name="T4" fmla="*/ 1 w 42"/>
                  <a:gd name="T5" fmla="*/ 25 h 27"/>
                  <a:gd name="T6" fmla="*/ 1 w 42"/>
                  <a:gd name="T7" fmla="*/ 24 h 27"/>
                  <a:gd name="T8" fmla="*/ 1 w 42"/>
                  <a:gd name="T9" fmla="*/ 23 h 27"/>
                  <a:gd name="T10" fmla="*/ 0 w 42"/>
                  <a:gd name="T11" fmla="*/ 23 h 27"/>
                  <a:gd name="T12" fmla="*/ 1 w 42"/>
                  <a:gd name="T13" fmla="*/ 23 h 27"/>
                  <a:gd name="T14" fmla="*/ 40 w 42"/>
                  <a:gd name="T15" fmla="*/ 1 h 27"/>
                  <a:gd name="T16" fmla="*/ 40 w 42"/>
                  <a:gd name="T17" fmla="*/ 0 h 27"/>
                  <a:gd name="T18" fmla="*/ 40 w 42"/>
                  <a:gd name="T19" fmla="*/ 1 h 27"/>
                  <a:gd name="T20" fmla="*/ 40 w 42"/>
                  <a:gd name="T21" fmla="*/ 2 h 27"/>
                  <a:gd name="T22" fmla="*/ 41 w 42"/>
                  <a:gd name="T23" fmla="*/ 2 h 27"/>
                  <a:gd name="T24" fmla="*/ 41 w 42"/>
                  <a:gd name="T2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7">
                    <a:moveTo>
                      <a:pt x="41" y="3"/>
                    </a:moveTo>
                    <a:lnTo>
                      <a:pt x="2" y="26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1" name="Oval 187"/>
              <p:cNvSpPr>
                <a:spLocks noChangeArrowheads="1"/>
              </p:cNvSpPr>
              <p:nvPr/>
            </p:nvSpPr>
            <p:spPr bwMode="auto">
              <a:xfrm>
                <a:off x="3232" y="3400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12" name="Oval 188"/>
              <p:cNvSpPr>
                <a:spLocks noChangeArrowheads="1"/>
              </p:cNvSpPr>
              <p:nvPr/>
            </p:nvSpPr>
            <p:spPr bwMode="auto">
              <a:xfrm>
                <a:off x="2900" y="3400"/>
                <a:ext cx="21" cy="2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13" name="Freeform 189"/>
              <p:cNvSpPr>
                <a:spLocks/>
              </p:cNvSpPr>
              <p:nvPr/>
            </p:nvSpPr>
            <p:spPr bwMode="auto">
              <a:xfrm>
                <a:off x="2778" y="3401"/>
                <a:ext cx="40" cy="27"/>
              </a:xfrm>
              <a:custGeom>
                <a:avLst/>
                <a:gdLst>
                  <a:gd name="T0" fmla="*/ 39 w 40"/>
                  <a:gd name="T1" fmla="*/ 3 h 27"/>
                  <a:gd name="T2" fmla="*/ 1 w 40"/>
                  <a:gd name="T3" fmla="*/ 26 h 27"/>
                  <a:gd name="T4" fmla="*/ 1 w 40"/>
                  <a:gd name="T5" fmla="*/ 25 h 27"/>
                  <a:gd name="T6" fmla="*/ 0 w 40"/>
                  <a:gd name="T7" fmla="*/ 25 h 27"/>
                  <a:gd name="T8" fmla="*/ 0 w 40"/>
                  <a:gd name="T9" fmla="*/ 24 h 27"/>
                  <a:gd name="T10" fmla="*/ 0 w 40"/>
                  <a:gd name="T11" fmla="*/ 23 h 27"/>
                  <a:gd name="T12" fmla="*/ 38 w 40"/>
                  <a:gd name="T13" fmla="*/ 1 h 27"/>
                  <a:gd name="T14" fmla="*/ 38 w 40"/>
                  <a:gd name="T15" fmla="*/ 0 h 27"/>
                  <a:gd name="T16" fmla="*/ 38 w 40"/>
                  <a:gd name="T17" fmla="*/ 1 h 27"/>
                  <a:gd name="T18" fmla="*/ 39 w 40"/>
                  <a:gd name="T19" fmla="*/ 1 h 27"/>
                  <a:gd name="T20" fmla="*/ 39 w 40"/>
                  <a:gd name="T21" fmla="*/ 2 h 27"/>
                  <a:gd name="T22" fmla="*/ 39 w 40"/>
                  <a:gd name="T2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27">
                    <a:moveTo>
                      <a:pt x="39" y="3"/>
                    </a:moveTo>
                    <a:lnTo>
                      <a:pt x="1" y="26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38" y="1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4" name="Freeform 190"/>
              <p:cNvSpPr>
                <a:spLocks/>
              </p:cNvSpPr>
              <p:nvPr/>
            </p:nvSpPr>
            <p:spPr bwMode="auto">
              <a:xfrm>
                <a:off x="2708" y="3401"/>
                <a:ext cx="40" cy="27"/>
              </a:xfrm>
              <a:custGeom>
                <a:avLst/>
                <a:gdLst>
                  <a:gd name="T0" fmla="*/ 1 w 40"/>
                  <a:gd name="T1" fmla="*/ 1 h 27"/>
                  <a:gd name="T2" fmla="*/ 39 w 40"/>
                  <a:gd name="T3" fmla="*/ 23 h 27"/>
                  <a:gd name="T4" fmla="*/ 39 w 40"/>
                  <a:gd name="T5" fmla="*/ 24 h 27"/>
                  <a:gd name="T6" fmla="*/ 39 w 40"/>
                  <a:gd name="T7" fmla="*/ 25 h 27"/>
                  <a:gd name="T8" fmla="*/ 39 w 40"/>
                  <a:gd name="T9" fmla="*/ 26 h 27"/>
                  <a:gd name="T10" fmla="*/ 38 w 40"/>
                  <a:gd name="T11" fmla="*/ 26 h 27"/>
                  <a:gd name="T12" fmla="*/ 0 w 40"/>
                  <a:gd name="T13" fmla="*/ 3 h 27"/>
                  <a:gd name="T14" fmla="*/ 0 w 40"/>
                  <a:gd name="T15" fmla="*/ 2 h 27"/>
                  <a:gd name="T16" fmla="*/ 1 w 40"/>
                  <a:gd name="T17" fmla="*/ 2 h 27"/>
                  <a:gd name="T18" fmla="*/ 1 w 40"/>
                  <a:gd name="T19" fmla="*/ 1 h 27"/>
                  <a:gd name="T20" fmla="*/ 1 w 40"/>
                  <a:gd name="T21" fmla="*/ 0 h 27"/>
                  <a:gd name="T22" fmla="*/ 1 w 40"/>
                  <a:gd name="T23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27">
                    <a:moveTo>
                      <a:pt x="1" y="1"/>
                    </a:moveTo>
                    <a:lnTo>
                      <a:pt x="39" y="23"/>
                    </a:lnTo>
                    <a:lnTo>
                      <a:pt x="39" y="24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15" name="Oval 191"/>
              <p:cNvSpPr>
                <a:spLocks noChangeArrowheads="1"/>
              </p:cNvSpPr>
              <p:nvPr/>
            </p:nvSpPr>
            <p:spPr bwMode="auto">
              <a:xfrm>
                <a:off x="3383" y="3420"/>
                <a:ext cx="22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16" name="Oval 192"/>
              <p:cNvSpPr>
                <a:spLocks noChangeArrowheads="1"/>
              </p:cNvSpPr>
              <p:nvPr/>
            </p:nvSpPr>
            <p:spPr bwMode="auto">
              <a:xfrm>
                <a:off x="2749" y="3420"/>
                <a:ext cx="21" cy="2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17" name="Oval 193"/>
              <p:cNvSpPr>
                <a:spLocks noChangeArrowheads="1"/>
              </p:cNvSpPr>
              <p:nvPr/>
            </p:nvSpPr>
            <p:spPr bwMode="auto">
              <a:xfrm>
                <a:off x="3547" y="3433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18" name="Oval 194"/>
              <p:cNvSpPr>
                <a:spLocks noChangeArrowheads="1"/>
              </p:cNvSpPr>
              <p:nvPr/>
            </p:nvSpPr>
            <p:spPr bwMode="auto">
              <a:xfrm>
                <a:off x="2598" y="3433"/>
                <a:ext cx="8" cy="9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19" name="Freeform 195"/>
              <p:cNvSpPr>
                <a:spLocks/>
              </p:cNvSpPr>
              <p:nvPr/>
            </p:nvSpPr>
            <p:spPr bwMode="auto">
              <a:xfrm>
                <a:off x="3226" y="3428"/>
                <a:ext cx="17" cy="38"/>
              </a:xfrm>
              <a:custGeom>
                <a:avLst/>
                <a:gdLst>
                  <a:gd name="T0" fmla="*/ 16 w 17"/>
                  <a:gd name="T1" fmla="*/ 1 h 38"/>
                  <a:gd name="T2" fmla="*/ 2 w 17"/>
                  <a:gd name="T3" fmla="*/ 36 h 38"/>
                  <a:gd name="T4" fmla="*/ 2 w 17"/>
                  <a:gd name="T5" fmla="*/ 37 h 38"/>
                  <a:gd name="T6" fmla="*/ 1 w 17"/>
                  <a:gd name="T7" fmla="*/ 37 h 38"/>
                  <a:gd name="T8" fmla="*/ 1 w 17"/>
                  <a:gd name="T9" fmla="*/ 36 h 38"/>
                  <a:gd name="T10" fmla="*/ 0 w 17"/>
                  <a:gd name="T11" fmla="*/ 36 h 38"/>
                  <a:gd name="T12" fmla="*/ 14 w 17"/>
                  <a:gd name="T13" fmla="*/ 0 h 38"/>
                  <a:gd name="T14" fmla="*/ 15 w 17"/>
                  <a:gd name="T15" fmla="*/ 0 h 38"/>
                  <a:gd name="T16" fmla="*/ 16 w 17"/>
                  <a:gd name="T17" fmla="*/ 0 h 38"/>
                  <a:gd name="T18" fmla="*/ 16 w 17"/>
                  <a:gd name="T19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8">
                    <a:moveTo>
                      <a:pt x="16" y="1"/>
                    </a:moveTo>
                    <a:lnTo>
                      <a:pt x="2" y="36"/>
                    </a:lnTo>
                    <a:lnTo>
                      <a:pt x="2" y="37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0" y="36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0" name="Freeform 196"/>
              <p:cNvSpPr>
                <a:spLocks/>
              </p:cNvSpPr>
              <p:nvPr/>
            </p:nvSpPr>
            <p:spPr bwMode="auto">
              <a:xfrm>
                <a:off x="2919" y="3428"/>
                <a:ext cx="16" cy="38"/>
              </a:xfrm>
              <a:custGeom>
                <a:avLst/>
                <a:gdLst>
                  <a:gd name="T0" fmla="*/ 2 w 16"/>
                  <a:gd name="T1" fmla="*/ 0 h 38"/>
                  <a:gd name="T2" fmla="*/ 15 w 16"/>
                  <a:gd name="T3" fmla="*/ 36 h 38"/>
                  <a:gd name="T4" fmla="*/ 14 w 16"/>
                  <a:gd name="T5" fmla="*/ 36 h 38"/>
                  <a:gd name="T6" fmla="*/ 14 w 16"/>
                  <a:gd name="T7" fmla="*/ 37 h 38"/>
                  <a:gd name="T8" fmla="*/ 13 w 16"/>
                  <a:gd name="T9" fmla="*/ 37 h 38"/>
                  <a:gd name="T10" fmla="*/ 13 w 16"/>
                  <a:gd name="T11" fmla="*/ 36 h 38"/>
                  <a:gd name="T12" fmla="*/ 0 w 16"/>
                  <a:gd name="T13" fmla="*/ 1 h 38"/>
                  <a:gd name="T14" fmla="*/ 0 w 16"/>
                  <a:gd name="T15" fmla="*/ 0 h 38"/>
                  <a:gd name="T16" fmla="*/ 1 w 16"/>
                  <a:gd name="T17" fmla="*/ 0 h 38"/>
                  <a:gd name="T18" fmla="*/ 2 w 16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8">
                    <a:moveTo>
                      <a:pt x="2" y="0"/>
                    </a:moveTo>
                    <a:lnTo>
                      <a:pt x="15" y="36"/>
                    </a:lnTo>
                    <a:lnTo>
                      <a:pt x="14" y="36"/>
                    </a:lnTo>
                    <a:lnTo>
                      <a:pt x="14" y="37"/>
                    </a:lnTo>
                    <a:lnTo>
                      <a:pt x="13" y="37"/>
                    </a:lnTo>
                    <a:lnTo>
                      <a:pt x="13" y="3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1" name="Oval 197"/>
              <p:cNvSpPr>
                <a:spLocks noChangeArrowheads="1"/>
              </p:cNvSpPr>
              <p:nvPr/>
            </p:nvSpPr>
            <p:spPr bwMode="auto">
              <a:xfrm>
                <a:off x="3065" y="3440"/>
                <a:ext cx="23" cy="21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22" name="Freeform 198"/>
              <p:cNvSpPr>
                <a:spLocks/>
              </p:cNvSpPr>
              <p:nvPr/>
            </p:nvSpPr>
            <p:spPr bwMode="auto">
              <a:xfrm>
                <a:off x="3027" y="3462"/>
                <a:ext cx="40" cy="29"/>
              </a:xfrm>
              <a:custGeom>
                <a:avLst/>
                <a:gdLst>
                  <a:gd name="T0" fmla="*/ 39 w 40"/>
                  <a:gd name="T1" fmla="*/ 3 h 29"/>
                  <a:gd name="T2" fmla="*/ 2 w 40"/>
                  <a:gd name="T3" fmla="*/ 28 h 29"/>
                  <a:gd name="T4" fmla="*/ 1 w 40"/>
                  <a:gd name="T5" fmla="*/ 28 h 29"/>
                  <a:gd name="T6" fmla="*/ 1 w 40"/>
                  <a:gd name="T7" fmla="*/ 27 h 29"/>
                  <a:gd name="T8" fmla="*/ 0 w 40"/>
                  <a:gd name="T9" fmla="*/ 27 h 29"/>
                  <a:gd name="T10" fmla="*/ 0 w 40"/>
                  <a:gd name="T11" fmla="*/ 26 h 29"/>
                  <a:gd name="T12" fmla="*/ 38 w 40"/>
                  <a:gd name="T13" fmla="*/ 0 h 29"/>
                  <a:gd name="T14" fmla="*/ 38 w 40"/>
                  <a:gd name="T15" fmla="*/ 1 h 29"/>
                  <a:gd name="T16" fmla="*/ 39 w 40"/>
                  <a:gd name="T17" fmla="*/ 1 h 29"/>
                  <a:gd name="T18" fmla="*/ 39 w 40"/>
                  <a:gd name="T19" fmla="*/ 2 h 29"/>
                  <a:gd name="T20" fmla="*/ 39 w 40"/>
                  <a:gd name="T21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39" y="3"/>
                    </a:moveTo>
                    <a:lnTo>
                      <a:pt x="2" y="28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38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3" name="Freeform 199"/>
              <p:cNvSpPr>
                <a:spLocks/>
              </p:cNvSpPr>
              <p:nvPr/>
            </p:nvSpPr>
            <p:spPr bwMode="auto">
              <a:xfrm>
                <a:off x="3094" y="3462"/>
                <a:ext cx="40" cy="29"/>
              </a:xfrm>
              <a:custGeom>
                <a:avLst/>
                <a:gdLst>
                  <a:gd name="T0" fmla="*/ 1 w 40"/>
                  <a:gd name="T1" fmla="*/ 0 h 29"/>
                  <a:gd name="T2" fmla="*/ 39 w 40"/>
                  <a:gd name="T3" fmla="*/ 26 h 29"/>
                  <a:gd name="T4" fmla="*/ 39 w 40"/>
                  <a:gd name="T5" fmla="*/ 27 h 29"/>
                  <a:gd name="T6" fmla="*/ 38 w 40"/>
                  <a:gd name="T7" fmla="*/ 27 h 29"/>
                  <a:gd name="T8" fmla="*/ 38 w 40"/>
                  <a:gd name="T9" fmla="*/ 28 h 29"/>
                  <a:gd name="T10" fmla="*/ 37 w 40"/>
                  <a:gd name="T11" fmla="*/ 28 h 29"/>
                  <a:gd name="T12" fmla="*/ 0 w 40"/>
                  <a:gd name="T13" fmla="*/ 3 h 29"/>
                  <a:gd name="T14" fmla="*/ 0 w 40"/>
                  <a:gd name="T15" fmla="*/ 2 h 29"/>
                  <a:gd name="T16" fmla="*/ 0 w 40"/>
                  <a:gd name="T17" fmla="*/ 1 h 29"/>
                  <a:gd name="T18" fmla="*/ 1 w 40"/>
                  <a:gd name="T19" fmla="*/ 1 h 29"/>
                  <a:gd name="T20" fmla="*/ 1 w 4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29">
                    <a:moveTo>
                      <a:pt x="1" y="0"/>
                    </a:moveTo>
                    <a:lnTo>
                      <a:pt x="39" y="26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37" y="2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4" name="Oval 200"/>
              <p:cNvSpPr>
                <a:spLocks noChangeArrowheads="1"/>
              </p:cNvSpPr>
              <p:nvPr/>
            </p:nvSpPr>
            <p:spPr bwMode="auto">
              <a:xfrm>
                <a:off x="3208" y="3466"/>
                <a:ext cx="20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25" name="Oval 201"/>
              <p:cNvSpPr>
                <a:spLocks noChangeArrowheads="1"/>
              </p:cNvSpPr>
              <p:nvPr/>
            </p:nvSpPr>
            <p:spPr bwMode="auto">
              <a:xfrm>
                <a:off x="2925" y="3466"/>
                <a:ext cx="21" cy="20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26" name="Freeform 202"/>
              <p:cNvSpPr>
                <a:spLocks/>
              </p:cNvSpPr>
              <p:nvPr/>
            </p:nvSpPr>
            <p:spPr bwMode="auto">
              <a:xfrm>
                <a:off x="3164" y="3483"/>
                <a:ext cx="42" cy="14"/>
              </a:xfrm>
              <a:custGeom>
                <a:avLst/>
                <a:gdLst>
                  <a:gd name="T0" fmla="*/ 41 w 42"/>
                  <a:gd name="T1" fmla="*/ 3 h 14"/>
                  <a:gd name="T2" fmla="*/ 1 w 42"/>
                  <a:gd name="T3" fmla="*/ 13 h 14"/>
                  <a:gd name="T4" fmla="*/ 0 w 42"/>
                  <a:gd name="T5" fmla="*/ 13 h 14"/>
                  <a:gd name="T6" fmla="*/ 0 w 42"/>
                  <a:gd name="T7" fmla="*/ 12 h 14"/>
                  <a:gd name="T8" fmla="*/ 0 w 42"/>
                  <a:gd name="T9" fmla="*/ 11 h 14"/>
                  <a:gd name="T10" fmla="*/ 40 w 42"/>
                  <a:gd name="T11" fmla="*/ 0 h 14"/>
                  <a:gd name="T12" fmla="*/ 40 w 42"/>
                  <a:gd name="T13" fmla="*/ 1 h 14"/>
                  <a:gd name="T14" fmla="*/ 40 w 42"/>
                  <a:gd name="T15" fmla="*/ 2 h 14"/>
                  <a:gd name="T16" fmla="*/ 41 w 42"/>
                  <a:gd name="T17" fmla="*/ 2 h 14"/>
                  <a:gd name="T18" fmla="*/ 41 w 42"/>
                  <a:gd name="T1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4">
                    <a:moveTo>
                      <a:pt x="41" y="3"/>
                    </a:moveTo>
                    <a:lnTo>
                      <a:pt x="1" y="13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7" name="Freeform 203"/>
              <p:cNvSpPr>
                <a:spLocks/>
              </p:cNvSpPr>
              <p:nvPr/>
            </p:nvSpPr>
            <p:spPr bwMode="auto">
              <a:xfrm>
                <a:off x="2955" y="3483"/>
                <a:ext cx="43" cy="14"/>
              </a:xfrm>
              <a:custGeom>
                <a:avLst/>
                <a:gdLst>
                  <a:gd name="T0" fmla="*/ 1 w 43"/>
                  <a:gd name="T1" fmla="*/ 0 h 14"/>
                  <a:gd name="T2" fmla="*/ 42 w 43"/>
                  <a:gd name="T3" fmla="*/ 11 h 14"/>
                  <a:gd name="T4" fmla="*/ 42 w 43"/>
                  <a:gd name="T5" fmla="*/ 12 h 14"/>
                  <a:gd name="T6" fmla="*/ 42 w 43"/>
                  <a:gd name="T7" fmla="*/ 13 h 14"/>
                  <a:gd name="T8" fmla="*/ 0 w 43"/>
                  <a:gd name="T9" fmla="*/ 3 h 14"/>
                  <a:gd name="T10" fmla="*/ 0 w 43"/>
                  <a:gd name="T11" fmla="*/ 2 h 14"/>
                  <a:gd name="T12" fmla="*/ 1 w 43"/>
                  <a:gd name="T13" fmla="*/ 2 h 14"/>
                  <a:gd name="T14" fmla="*/ 1 w 43"/>
                  <a:gd name="T15" fmla="*/ 1 h 14"/>
                  <a:gd name="T16" fmla="*/ 1 w 43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4">
                    <a:moveTo>
                      <a:pt x="1" y="0"/>
                    </a:moveTo>
                    <a:lnTo>
                      <a:pt x="42" y="11"/>
                    </a:lnTo>
                    <a:lnTo>
                      <a:pt x="42" y="12"/>
                    </a:lnTo>
                    <a:lnTo>
                      <a:pt x="42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28" name="Oval 204"/>
              <p:cNvSpPr>
                <a:spLocks noChangeArrowheads="1"/>
              </p:cNvSpPr>
              <p:nvPr/>
            </p:nvSpPr>
            <p:spPr bwMode="auto">
              <a:xfrm>
                <a:off x="3133" y="3486"/>
                <a:ext cx="20" cy="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29" name="Oval 205"/>
              <p:cNvSpPr>
                <a:spLocks noChangeArrowheads="1"/>
              </p:cNvSpPr>
              <p:nvPr/>
            </p:nvSpPr>
            <p:spPr bwMode="auto">
              <a:xfrm>
                <a:off x="3000" y="3486"/>
                <a:ext cx="20" cy="1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30" name="Oval 206"/>
              <p:cNvSpPr>
                <a:spLocks noChangeArrowheads="1"/>
              </p:cNvSpPr>
              <p:nvPr/>
            </p:nvSpPr>
            <p:spPr bwMode="auto">
              <a:xfrm>
                <a:off x="3389" y="3513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31" name="Oval 207"/>
              <p:cNvSpPr>
                <a:spLocks noChangeArrowheads="1"/>
              </p:cNvSpPr>
              <p:nvPr/>
            </p:nvSpPr>
            <p:spPr bwMode="auto">
              <a:xfrm>
                <a:off x="2754" y="3513"/>
                <a:ext cx="10" cy="10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432" name="Freeform 208"/>
              <p:cNvSpPr>
                <a:spLocks/>
              </p:cNvSpPr>
              <p:nvPr/>
            </p:nvSpPr>
            <p:spPr bwMode="auto">
              <a:xfrm>
                <a:off x="3125" y="3514"/>
                <a:ext cx="17" cy="42"/>
              </a:xfrm>
              <a:custGeom>
                <a:avLst/>
                <a:gdLst>
                  <a:gd name="T0" fmla="*/ 16 w 17"/>
                  <a:gd name="T1" fmla="*/ 1 h 42"/>
                  <a:gd name="T2" fmla="*/ 2 w 17"/>
                  <a:gd name="T3" fmla="*/ 41 h 42"/>
                  <a:gd name="T4" fmla="*/ 1 w 17"/>
                  <a:gd name="T5" fmla="*/ 41 h 42"/>
                  <a:gd name="T6" fmla="*/ 0 w 17"/>
                  <a:gd name="T7" fmla="*/ 41 h 42"/>
                  <a:gd name="T8" fmla="*/ 0 w 17"/>
                  <a:gd name="T9" fmla="*/ 40 h 42"/>
                  <a:gd name="T10" fmla="*/ 14 w 17"/>
                  <a:gd name="T11" fmla="*/ 0 h 42"/>
                  <a:gd name="T12" fmla="*/ 15 w 17"/>
                  <a:gd name="T13" fmla="*/ 0 h 42"/>
                  <a:gd name="T14" fmla="*/ 16 w 17"/>
                  <a:gd name="T1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2">
                    <a:moveTo>
                      <a:pt x="16" y="1"/>
                    </a:moveTo>
                    <a:lnTo>
                      <a:pt x="2" y="41"/>
                    </a:lnTo>
                    <a:lnTo>
                      <a:pt x="1" y="41"/>
                    </a:lnTo>
                    <a:lnTo>
                      <a:pt x="0" y="41"/>
                    </a:lnTo>
                    <a:lnTo>
                      <a:pt x="0" y="4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33" name="Freeform 209"/>
              <p:cNvSpPr>
                <a:spLocks/>
              </p:cNvSpPr>
              <p:nvPr/>
            </p:nvSpPr>
            <p:spPr bwMode="auto">
              <a:xfrm>
                <a:off x="3019" y="3514"/>
                <a:ext cx="18" cy="42"/>
              </a:xfrm>
              <a:custGeom>
                <a:avLst/>
                <a:gdLst>
                  <a:gd name="T0" fmla="*/ 2 w 18"/>
                  <a:gd name="T1" fmla="*/ 0 h 42"/>
                  <a:gd name="T2" fmla="*/ 17 w 18"/>
                  <a:gd name="T3" fmla="*/ 40 h 42"/>
                  <a:gd name="T4" fmla="*/ 17 w 18"/>
                  <a:gd name="T5" fmla="*/ 41 h 42"/>
                  <a:gd name="T6" fmla="*/ 16 w 18"/>
                  <a:gd name="T7" fmla="*/ 41 h 42"/>
                  <a:gd name="T8" fmla="*/ 15 w 18"/>
                  <a:gd name="T9" fmla="*/ 41 h 42"/>
                  <a:gd name="T10" fmla="*/ 0 w 18"/>
                  <a:gd name="T11" fmla="*/ 1 h 42"/>
                  <a:gd name="T12" fmla="*/ 1 w 18"/>
                  <a:gd name="T13" fmla="*/ 0 h 42"/>
                  <a:gd name="T14" fmla="*/ 2 w 18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2">
                    <a:moveTo>
                      <a:pt x="2" y="0"/>
                    </a:moveTo>
                    <a:lnTo>
                      <a:pt x="17" y="40"/>
                    </a:lnTo>
                    <a:lnTo>
                      <a:pt x="17" y="41"/>
                    </a:lnTo>
                    <a:lnTo>
                      <a:pt x="16" y="41"/>
                    </a:lnTo>
                    <a:lnTo>
                      <a:pt x="15" y="4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34" name="Freeform 210"/>
            <p:cNvSpPr>
              <a:spLocks/>
            </p:cNvSpPr>
            <p:nvPr/>
          </p:nvSpPr>
          <p:spPr bwMode="auto">
            <a:xfrm>
              <a:off x="2393" y="3238"/>
              <a:ext cx="56" cy="58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5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4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4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5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211"/>
            <p:cNvSpPr>
              <a:spLocks/>
            </p:cNvSpPr>
            <p:nvPr/>
          </p:nvSpPr>
          <p:spPr bwMode="auto">
            <a:xfrm>
              <a:off x="2393" y="3238"/>
              <a:ext cx="70" cy="71"/>
            </a:xfrm>
            <a:custGeom>
              <a:avLst/>
              <a:gdLst>
                <a:gd name="T0" fmla="*/ 21 w 36"/>
                <a:gd name="T1" fmla="*/ 0 h 37"/>
                <a:gd name="T2" fmla="*/ 25 w 36"/>
                <a:gd name="T3" fmla="*/ 2 h 37"/>
                <a:gd name="T4" fmla="*/ 28 w 36"/>
                <a:gd name="T5" fmla="*/ 3 h 37"/>
                <a:gd name="T6" fmla="*/ 31 w 36"/>
                <a:gd name="T7" fmla="*/ 6 h 37"/>
                <a:gd name="T8" fmla="*/ 33 w 36"/>
                <a:gd name="T9" fmla="*/ 9 h 37"/>
                <a:gd name="T10" fmla="*/ 35 w 36"/>
                <a:gd name="T11" fmla="*/ 13 h 37"/>
                <a:gd name="T12" fmla="*/ 35 w 36"/>
                <a:gd name="T13" fmla="*/ 16 h 37"/>
                <a:gd name="T14" fmla="*/ 35 w 36"/>
                <a:gd name="T15" fmla="*/ 19 h 37"/>
                <a:gd name="T16" fmla="*/ 35 w 36"/>
                <a:gd name="T17" fmla="*/ 23 h 37"/>
                <a:gd name="T18" fmla="*/ 33 w 36"/>
                <a:gd name="T19" fmla="*/ 27 h 37"/>
                <a:gd name="T20" fmla="*/ 31 w 36"/>
                <a:gd name="T21" fmla="*/ 30 h 37"/>
                <a:gd name="T22" fmla="*/ 28 w 36"/>
                <a:gd name="T23" fmla="*/ 33 h 37"/>
                <a:gd name="T24" fmla="*/ 25 w 36"/>
                <a:gd name="T25" fmla="*/ 34 h 37"/>
                <a:gd name="T26" fmla="*/ 21 w 36"/>
                <a:gd name="T27" fmla="*/ 35 h 37"/>
                <a:gd name="T28" fmla="*/ 18 w 36"/>
                <a:gd name="T29" fmla="*/ 36 h 37"/>
                <a:gd name="T30" fmla="*/ 14 w 36"/>
                <a:gd name="T31" fmla="*/ 35 h 37"/>
                <a:gd name="T32" fmla="*/ 10 w 36"/>
                <a:gd name="T33" fmla="*/ 34 h 37"/>
                <a:gd name="T34" fmla="*/ 7 w 36"/>
                <a:gd name="T35" fmla="*/ 33 h 37"/>
                <a:gd name="T36" fmla="*/ 4 w 36"/>
                <a:gd name="T37" fmla="*/ 30 h 37"/>
                <a:gd name="T38" fmla="*/ 2 w 36"/>
                <a:gd name="T39" fmla="*/ 27 h 37"/>
                <a:gd name="T40" fmla="*/ 0 w 36"/>
                <a:gd name="T41" fmla="*/ 23 h 37"/>
                <a:gd name="T42" fmla="*/ 0 w 36"/>
                <a:gd name="T43" fmla="*/ 19 h 37"/>
                <a:gd name="T44" fmla="*/ 0 w 36"/>
                <a:gd name="T45" fmla="*/ 16 h 37"/>
                <a:gd name="T46" fmla="*/ 0 w 36"/>
                <a:gd name="T47" fmla="*/ 13 h 37"/>
                <a:gd name="T48" fmla="*/ 2 w 36"/>
                <a:gd name="T49" fmla="*/ 9 h 37"/>
                <a:gd name="T50" fmla="*/ 4 w 36"/>
                <a:gd name="T51" fmla="*/ 6 h 37"/>
                <a:gd name="T52" fmla="*/ 7 w 36"/>
                <a:gd name="T53" fmla="*/ 3 h 37"/>
                <a:gd name="T54" fmla="*/ 10 w 36"/>
                <a:gd name="T55" fmla="*/ 2 h 37"/>
                <a:gd name="T56" fmla="*/ 14 w 36"/>
                <a:gd name="T57" fmla="*/ 0 h 37"/>
                <a:gd name="T58" fmla="*/ 18 w 36"/>
                <a:gd name="T59" fmla="*/ 0 h 37"/>
                <a:gd name="T60" fmla="*/ 21 w 36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21" y="0"/>
                  </a:moveTo>
                  <a:lnTo>
                    <a:pt x="25" y="2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4"/>
                  </a:lnTo>
                  <a:lnTo>
                    <a:pt x="21" y="35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212"/>
            <p:cNvSpPr>
              <a:spLocks/>
            </p:cNvSpPr>
            <p:nvPr/>
          </p:nvSpPr>
          <p:spPr bwMode="auto">
            <a:xfrm>
              <a:off x="2242" y="3238"/>
              <a:ext cx="55" cy="58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3 h 30"/>
                <a:gd name="T6" fmla="*/ 24 w 29"/>
                <a:gd name="T7" fmla="*/ 5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4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8 h 30"/>
                <a:gd name="T28" fmla="*/ 14 w 29"/>
                <a:gd name="T29" fmla="*/ 29 h 30"/>
                <a:gd name="T30" fmla="*/ 11 w 29"/>
                <a:gd name="T31" fmla="*/ 28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4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5 h 30"/>
                <a:gd name="T52" fmla="*/ 6 w 29"/>
                <a:gd name="T53" fmla="*/ 3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4" y="29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213"/>
            <p:cNvSpPr>
              <a:spLocks/>
            </p:cNvSpPr>
            <p:nvPr/>
          </p:nvSpPr>
          <p:spPr bwMode="auto">
            <a:xfrm>
              <a:off x="2242" y="3238"/>
              <a:ext cx="71" cy="71"/>
            </a:xfrm>
            <a:custGeom>
              <a:avLst/>
              <a:gdLst>
                <a:gd name="T0" fmla="*/ 21 w 37"/>
                <a:gd name="T1" fmla="*/ 0 h 37"/>
                <a:gd name="T2" fmla="*/ 25 w 37"/>
                <a:gd name="T3" fmla="*/ 2 h 37"/>
                <a:gd name="T4" fmla="*/ 28 w 37"/>
                <a:gd name="T5" fmla="*/ 3 h 37"/>
                <a:gd name="T6" fmla="*/ 31 w 37"/>
                <a:gd name="T7" fmla="*/ 6 h 37"/>
                <a:gd name="T8" fmla="*/ 33 w 37"/>
                <a:gd name="T9" fmla="*/ 9 h 37"/>
                <a:gd name="T10" fmla="*/ 35 w 37"/>
                <a:gd name="T11" fmla="*/ 13 h 37"/>
                <a:gd name="T12" fmla="*/ 36 w 37"/>
                <a:gd name="T13" fmla="*/ 16 h 37"/>
                <a:gd name="T14" fmla="*/ 36 w 37"/>
                <a:gd name="T15" fmla="*/ 19 h 37"/>
                <a:gd name="T16" fmla="*/ 35 w 37"/>
                <a:gd name="T17" fmla="*/ 23 h 37"/>
                <a:gd name="T18" fmla="*/ 33 w 37"/>
                <a:gd name="T19" fmla="*/ 27 h 37"/>
                <a:gd name="T20" fmla="*/ 31 w 37"/>
                <a:gd name="T21" fmla="*/ 30 h 37"/>
                <a:gd name="T22" fmla="*/ 28 w 37"/>
                <a:gd name="T23" fmla="*/ 33 h 37"/>
                <a:gd name="T24" fmla="*/ 25 w 37"/>
                <a:gd name="T25" fmla="*/ 34 h 37"/>
                <a:gd name="T26" fmla="*/ 21 w 37"/>
                <a:gd name="T27" fmla="*/ 35 h 37"/>
                <a:gd name="T28" fmla="*/ 18 w 37"/>
                <a:gd name="T29" fmla="*/ 36 h 37"/>
                <a:gd name="T30" fmla="*/ 14 w 37"/>
                <a:gd name="T31" fmla="*/ 35 h 37"/>
                <a:gd name="T32" fmla="*/ 10 w 37"/>
                <a:gd name="T33" fmla="*/ 34 h 37"/>
                <a:gd name="T34" fmla="*/ 7 w 37"/>
                <a:gd name="T35" fmla="*/ 33 h 37"/>
                <a:gd name="T36" fmla="*/ 4 w 37"/>
                <a:gd name="T37" fmla="*/ 30 h 37"/>
                <a:gd name="T38" fmla="*/ 2 w 37"/>
                <a:gd name="T39" fmla="*/ 27 h 37"/>
                <a:gd name="T40" fmla="*/ 0 w 37"/>
                <a:gd name="T41" fmla="*/ 23 h 37"/>
                <a:gd name="T42" fmla="*/ 0 w 37"/>
                <a:gd name="T43" fmla="*/ 19 h 37"/>
                <a:gd name="T44" fmla="*/ 0 w 37"/>
                <a:gd name="T45" fmla="*/ 16 h 37"/>
                <a:gd name="T46" fmla="*/ 0 w 37"/>
                <a:gd name="T47" fmla="*/ 13 h 37"/>
                <a:gd name="T48" fmla="*/ 2 w 37"/>
                <a:gd name="T49" fmla="*/ 9 h 37"/>
                <a:gd name="T50" fmla="*/ 4 w 37"/>
                <a:gd name="T51" fmla="*/ 6 h 37"/>
                <a:gd name="T52" fmla="*/ 7 w 37"/>
                <a:gd name="T53" fmla="*/ 3 h 37"/>
                <a:gd name="T54" fmla="*/ 10 w 37"/>
                <a:gd name="T55" fmla="*/ 2 h 37"/>
                <a:gd name="T56" fmla="*/ 14 w 37"/>
                <a:gd name="T57" fmla="*/ 0 h 37"/>
                <a:gd name="T58" fmla="*/ 18 w 37"/>
                <a:gd name="T59" fmla="*/ 0 h 37"/>
                <a:gd name="T60" fmla="*/ 21 w 37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37">
                  <a:moveTo>
                    <a:pt x="21" y="0"/>
                  </a:moveTo>
                  <a:lnTo>
                    <a:pt x="25" y="2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33" y="9"/>
                  </a:lnTo>
                  <a:lnTo>
                    <a:pt x="35" y="13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1" y="30"/>
                  </a:lnTo>
                  <a:lnTo>
                    <a:pt x="28" y="33"/>
                  </a:lnTo>
                  <a:lnTo>
                    <a:pt x="25" y="34"/>
                  </a:lnTo>
                  <a:lnTo>
                    <a:pt x="21" y="35"/>
                  </a:lnTo>
                  <a:lnTo>
                    <a:pt x="18" y="36"/>
                  </a:lnTo>
                  <a:lnTo>
                    <a:pt x="14" y="35"/>
                  </a:lnTo>
                  <a:lnTo>
                    <a:pt x="10" y="34"/>
                  </a:lnTo>
                  <a:lnTo>
                    <a:pt x="7" y="33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6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214"/>
            <p:cNvSpPr>
              <a:spLocks/>
            </p:cNvSpPr>
            <p:nvPr/>
          </p:nvSpPr>
          <p:spPr bwMode="auto">
            <a:xfrm>
              <a:off x="2311" y="3271"/>
              <a:ext cx="84" cy="6"/>
            </a:xfrm>
            <a:custGeom>
              <a:avLst/>
              <a:gdLst>
                <a:gd name="T0" fmla="*/ 43 w 44"/>
                <a:gd name="T1" fmla="*/ 2 h 3"/>
                <a:gd name="T2" fmla="*/ 0 w 44"/>
                <a:gd name="T3" fmla="*/ 2 h 3"/>
                <a:gd name="T4" fmla="*/ 0 w 44"/>
                <a:gd name="T5" fmla="*/ 0 h 3"/>
                <a:gd name="T6" fmla="*/ 43 w 44"/>
                <a:gd name="T7" fmla="*/ 0 h 3"/>
                <a:gd name="T8" fmla="*/ 43 w 4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3">
                  <a:moveTo>
                    <a:pt x="43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215"/>
            <p:cNvSpPr>
              <a:spLocks/>
            </p:cNvSpPr>
            <p:nvPr/>
          </p:nvSpPr>
          <p:spPr bwMode="auto">
            <a:xfrm>
              <a:off x="2445" y="3298"/>
              <a:ext cx="58" cy="80"/>
            </a:xfrm>
            <a:custGeom>
              <a:avLst/>
              <a:gdLst>
                <a:gd name="T0" fmla="*/ 2 w 30"/>
                <a:gd name="T1" fmla="*/ 0 h 42"/>
                <a:gd name="T2" fmla="*/ 29 w 30"/>
                <a:gd name="T3" fmla="*/ 39 h 42"/>
                <a:gd name="T4" fmla="*/ 29 w 30"/>
                <a:gd name="T5" fmla="*/ 40 h 42"/>
                <a:gd name="T6" fmla="*/ 28 w 30"/>
                <a:gd name="T7" fmla="*/ 40 h 42"/>
                <a:gd name="T8" fmla="*/ 27 w 30"/>
                <a:gd name="T9" fmla="*/ 41 h 42"/>
                <a:gd name="T10" fmla="*/ 27 w 30"/>
                <a:gd name="T11" fmla="*/ 40 h 42"/>
                <a:gd name="T12" fmla="*/ 0 w 30"/>
                <a:gd name="T13" fmla="*/ 2 h 42"/>
                <a:gd name="T14" fmla="*/ 0 w 30"/>
                <a:gd name="T15" fmla="*/ 1 h 42"/>
                <a:gd name="T16" fmla="*/ 1 w 30"/>
                <a:gd name="T17" fmla="*/ 1 h 42"/>
                <a:gd name="T18" fmla="*/ 1 w 30"/>
                <a:gd name="T19" fmla="*/ 0 h 42"/>
                <a:gd name="T20" fmla="*/ 2 w 30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42">
                  <a:moveTo>
                    <a:pt x="2" y="0"/>
                  </a:moveTo>
                  <a:lnTo>
                    <a:pt x="29" y="39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27" y="41"/>
                  </a:lnTo>
                  <a:lnTo>
                    <a:pt x="27" y="40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216"/>
            <p:cNvSpPr>
              <a:spLocks/>
            </p:cNvSpPr>
            <p:nvPr/>
          </p:nvSpPr>
          <p:spPr bwMode="auto">
            <a:xfrm>
              <a:off x="2202" y="3298"/>
              <a:ext cx="59" cy="80"/>
            </a:xfrm>
            <a:custGeom>
              <a:avLst/>
              <a:gdLst>
                <a:gd name="T0" fmla="*/ 30 w 31"/>
                <a:gd name="T1" fmla="*/ 2 h 42"/>
                <a:gd name="T2" fmla="*/ 2 w 31"/>
                <a:gd name="T3" fmla="*/ 40 h 42"/>
                <a:gd name="T4" fmla="*/ 2 w 31"/>
                <a:gd name="T5" fmla="*/ 41 h 42"/>
                <a:gd name="T6" fmla="*/ 1 w 31"/>
                <a:gd name="T7" fmla="*/ 40 h 42"/>
                <a:gd name="T8" fmla="*/ 0 w 31"/>
                <a:gd name="T9" fmla="*/ 40 h 42"/>
                <a:gd name="T10" fmla="*/ 0 w 31"/>
                <a:gd name="T11" fmla="*/ 39 h 42"/>
                <a:gd name="T12" fmla="*/ 28 w 31"/>
                <a:gd name="T13" fmla="*/ 0 h 42"/>
                <a:gd name="T14" fmla="*/ 29 w 31"/>
                <a:gd name="T15" fmla="*/ 0 h 42"/>
                <a:gd name="T16" fmla="*/ 29 w 31"/>
                <a:gd name="T17" fmla="*/ 1 h 42"/>
                <a:gd name="T18" fmla="*/ 30 w 31"/>
                <a:gd name="T19" fmla="*/ 1 h 42"/>
                <a:gd name="T20" fmla="*/ 30 w 31"/>
                <a:gd name="T2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2">
                  <a:moveTo>
                    <a:pt x="30" y="2"/>
                  </a:moveTo>
                  <a:lnTo>
                    <a:pt x="2" y="40"/>
                  </a:lnTo>
                  <a:lnTo>
                    <a:pt x="2" y="4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Oval 217"/>
            <p:cNvSpPr>
              <a:spLocks noChangeArrowheads="1"/>
            </p:cNvSpPr>
            <p:nvPr/>
          </p:nvSpPr>
          <p:spPr bwMode="auto">
            <a:xfrm>
              <a:off x="2491" y="3370"/>
              <a:ext cx="39" cy="4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442" name="Oval 218"/>
            <p:cNvSpPr>
              <a:spLocks noChangeArrowheads="1"/>
            </p:cNvSpPr>
            <p:nvPr/>
          </p:nvSpPr>
          <p:spPr bwMode="auto">
            <a:xfrm>
              <a:off x="2159" y="3370"/>
              <a:ext cx="39" cy="4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443" name="Oval 219"/>
            <p:cNvSpPr>
              <a:spLocks noChangeArrowheads="1"/>
            </p:cNvSpPr>
            <p:nvPr/>
          </p:nvSpPr>
          <p:spPr bwMode="auto">
            <a:xfrm>
              <a:off x="2697" y="3395"/>
              <a:ext cx="17" cy="1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444" name="Oval 220"/>
            <p:cNvSpPr>
              <a:spLocks noChangeArrowheads="1"/>
            </p:cNvSpPr>
            <p:nvPr/>
          </p:nvSpPr>
          <p:spPr bwMode="auto">
            <a:xfrm>
              <a:off x="1975" y="3395"/>
              <a:ext cx="17" cy="17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445" name="Freeform 221"/>
            <p:cNvSpPr>
              <a:spLocks/>
            </p:cNvSpPr>
            <p:nvPr/>
          </p:nvSpPr>
          <p:spPr bwMode="auto">
            <a:xfrm>
              <a:off x="2445" y="3422"/>
              <a:ext cx="58" cy="80"/>
            </a:xfrm>
            <a:custGeom>
              <a:avLst/>
              <a:gdLst>
                <a:gd name="T0" fmla="*/ 29 w 30"/>
                <a:gd name="T1" fmla="*/ 2 h 42"/>
                <a:gd name="T2" fmla="*/ 2 w 30"/>
                <a:gd name="T3" fmla="*/ 41 h 42"/>
                <a:gd name="T4" fmla="*/ 1 w 30"/>
                <a:gd name="T5" fmla="*/ 41 h 42"/>
                <a:gd name="T6" fmla="*/ 1 w 30"/>
                <a:gd name="T7" fmla="*/ 40 h 42"/>
                <a:gd name="T8" fmla="*/ 0 w 30"/>
                <a:gd name="T9" fmla="*/ 40 h 42"/>
                <a:gd name="T10" fmla="*/ 0 w 30"/>
                <a:gd name="T11" fmla="*/ 39 h 42"/>
                <a:gd name="T12" fmla="*/ 27 w 30"/>
                <a:gd name="T13" fmla="*/ 0 h 42"/>
                <a:gd name="T14" fmla="*/ 28 w 30"/>
                <a:gd name="T15" fmla="*/ 0 h 42"/>
                <a:gd name="T16" fmla="*/ 29 w 30"/>
                <a:gd name="T17" fmla="*/ 1 h 42"/>
                <a:gd name="T18" fmla="*/ 29 w 30"/>
                <a:gd name="T1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2">
                  <a:moveTo>
                    <a:pt x="29" y="2"/>
                  </a:moveTo>
                  <a:lnTo>
                    <a:pt x="2" y="41"/>
                  </a:lnTo>
                  <a:lnTo>
                    <a:pt x="1" y="41"/>
                  </a:lnTo>
                  <a:lnTo>
                    <a:pt x="1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1"/>
                  </a:lnTo>
                  <a:lnTo>
                    <a:pt x="29" y="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222"/>
            <p:cNvSpPr>
              <a:spLocks/>
            </p:cNvSpPr>
            <p:nvPr/>
          </p:nvSpPr>
          <p:spPr bwMode="auto">
            <a:xfrm>
              <a:off x="2202" y="3422"/>
              <a:ext cx="59" cy="80"/>
            </a:xfrm>
            <a:custGeom>
              <a:avLst/>
              <a:gdLst>
                <a:gd name="T0" fmla="*/ 2 w 31"/>
                <a:gd name="T1" fmla="*/ 0 h 42"/>
                <a:gd name="T2" fmla="*/ 30 w 31"/>
                <a:gd name="T3" fmla="*/ 39 h 42"/>
                <a:gd name="T4" fmla="*/ 30 w 31"/>
                <a:gd name="T5" fmla="*/ 40 h 42"/>
                <a:gd name="T6" fmla="*/ 29 w 31"/>
                <a:gd name="T7" fmla="*/ 40 h 42"/>
                <a:gd name="T8" fmla="*/ 29 w 31"/>
                <a:gd name="T9" fmla="*/ 41 h 42"/>
                <a:gd name="T10" fmla="*/ 28 w 31"/>
                <a:gd name="T11" fmla="*/ 41 h 42"/>
                <a:gd name="T12" fmla="*/ 0 w 31"/>
                <a:gd name="T13" fmla="*/ 2 h 42"/>
                <a:gd name="T14" fmla="*/ 0 w 31"/>
                <a:gd name="T15" fmla="*/ 1 h 42"/>
                <a:gd name="T16" fmla="*/ 1 w 31"/>
                <a:gd name="T17" fmla="*/ 1 h 42"/>
                <a:gd name="T18" fmla="*/ 1 w 31"/>
                <a:gd name="T19" fmla="*/ 0 h 42"/>
                <a:gd name="T20" fmla="*/ 2 w 31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2">
                  <a:moveTo>
                    <a:pt x="2" y="0"/>
                  </a:moveTo>
                  <a:lnTo>
                    <a:pt x="30" y="39"/>
                  </a:lnTo>
                  <a:lnTo>
                    <a:pt x="30" y="40"/>
                  </a:lnTo>
                  <a:lnTo>
                    <a:pt x="29" y="40"/>
                  </a:lnTo>
                  <a:lnTo>
                    <a:pt x="29" y="41"/>
                  </a:lnTo>
                  <a:lnTo>
                    <a:pt x="28" y="41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223"/>
            <p:cNvSpPr>
              <a:spLocks/>
            </p:cNvSpPr>
            <p:nvPr/>
          </p:nvSpPr>
          <p:spPr bwMode="auto">
            <a:xfrm>
              <a:off x="2393" y="3489"/>
              <a:ext cx="56" cy="57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2 h 30"/>
                <a:gd name="T6" fmla="*/ 24 w 29"/>
                <a:gd name="T7" fmla="*/ 4 h 30"/>
                <a:gd name="T8" fmla="*/ 27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7 w 29"/>
                <a:gd name="T19" fmla="*/ 22 h 30"/>
                <a:gd name="T20" fmla="*/ 24 w 29"/>
                <a:gd name="T21" fmla="*/ 25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9 h 30"/>
                <a:gd name="T28" fmla="*/ 14 w 29"/>
                <a:gd name="T29" fmla="*/ 29 h 30"/>
                <a:gd name="T30" fmla="*/ 11 w 29"/>
                <a:gd name="T31" fmla="*/ 29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5 h 30"/>
                <a:gd name="T38" fmla="*/ 2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2 w 29"/>
                <a:gd name="T49" fmla="*/ 7 h 30"/>
                <a:gd name="T50" fmla="*/ 4 w 29"/>
                <a:gd name="T51" fmla="*/ 4 h 30"/>
                <a:gd name="T52" fmla="*/ 6 w 29"/>
                <a:gd name="T53" fmla="*/ 2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7" y="22"/>
                  </a:lnTo>
                  <a:lnTo>
                    <a:pt x="24" y="25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224"/>
            <p:cNvSpPr>
              <a:spLocks/>
            </p:cNvSpPr>
            <p:nvPr/>
          </p:nvSpPr>
          <p:spPr bwMode="auto">
            <a:xfrm>
              <a:off x="2393" y="3487"/>
              <a:ext cx="70" cy="74"/>
            </a:xfrm>
            <a:custGeom>
              <a:avLst/>
              <a:gdLst>
                <a:gd name="T0" fmla="*/ 21 w 36"/>
                <a:gd name="T1" fmla="*/ 1 h 39"/>
                <a:gd name="T2" fmla="*/ 25 w 36"/>
                <a:gd name="T3" fmla="*/ 2 h 39"/>
                <a:gd name="T4" fmla="*/ 28 w 36"/>
                <a:gd name="T5" fmla="*/ 4 h 39"/>
                <a:gd name="T6" fmla="*/ 31 w 36"/>
                <a:gd name="T7" fmla="*/ 7 h 39"/>
                <a:gd name="T8" fmla="*/ 33 w 36"/>
                <a:gd name="T9" fmla="*/ 10 h 39"/>
                <a:gd name="T10" fmla="*/ 35 w 36"/>
                <a:gd name="T11" fmla="*/ 13 h 39"/>
                <a:gd name="T12" fmla="*/ 35 w 36"/>
                <a:gd name="T13" fmla="*/ 17 h 39"/>
                <a:gd name="T14" fmla="*/ 35 w 36"/>
                <a:gd name="T15" fmla="*/ 21 h 39"/>
                <a:gd name="T16" fmla="*/ 35 w 36"/>
                <a:gd name="T17" fmla="*/ 25 h 39"/>
                <a:gd name="T18" fmla="*/ 33 w 36"/>
                <a:gd name="T19" fmla="*/ 29 h 39"/>
                <a:gd name="T20" fmla="*/ 31 w 36"/>
                <a:gd name="T21" fmla="*/ 31 h 39"/>
                <a:gd name="T22" fmla="*/ 28 w 36"/>
                <a:gd name="T23" fmla="*/ 34 h 39"/>
                <a:gd name="T24" fmla="*/ 25 w 36"/>
                <a:gd name="T25" fmla="*/ 36 h 39"/>
                <a:gd name="T26" fmla="*/ 21 w 36"/>
                <a:gd name="T27" fmla="*/ 37 h 39"/>
                <a:gd name="T28" fmla="*/ 18 w 36"/>
                <a:gd name="T29" fmla="*/ 38 h 39"/>
                <a:gd name="T30" fmla="*/ 14 w 36"/>
                <a:gd name="T31" fmla="*/ 37 h 39"/>
                <a:gd name="T32" fmla="*/ 10 w 36"/>
                <a:gd name="T33" fmla="*/ 36 h 39"/>
                <a:gd name="T34" fmla="*/ 7 w 36"/>
                <a:gd name="T35" fmla="*/ 34 h 39"/>
                <a:gd name="T36" fmla="*/ 4 w 36"/>
                <a:gd name="T37" fmla="*/ 31 h 39"/>
                <a:gd name="T38" fmla="*/ 2 w 36"/>
                <a:gd name="T39" fmla="*/ 29 h 39"/>
                <a:gd name="T40" fmla="*/ 0 w 36"/>
                <a:gd name="T41" fmla="*/ 25 h 39"/>
                <a:gd name="T42" fmla="*/ 0 w 36"/>
                <a:gd name="T43" fmla="*/ 21 h 39"/>
                <a:gd name="T44" fmla="*/ 0 w 36"/>
                <a:gd name="T45" fmla="*/ 17 h 39"/>
                <a:gd name="T46" fmla="*/ 0 w 36"/>
                <a:gd name="T47" fmla="*/ 13 h 39"/>
                <a:gd name="T48" fmla="*/ 2 w 36"/>
                <a:gd name="T49" fmla="*/ 10 h 39"/>
                <a:gd name="T50" fmla="*/ 4 w 36"/>
                <a:gd name="T51" fmla="*/ 7 h 39"/>
                <a:gd name="T52" fmla="*/ 7 w 36"/>
                <a:gd name="T53" fmla="*/ 4 h 39"/>
                <a:gd name="T54" fmla="*/ 10 w 36"/>
                <a:gd name="T55" fmla="*/ 2 h 39"/>
                <a:gd name="T56" fmla="*/ 14 w 36"/>
                <a:gd name="T57" fmla="*/ 1 h 39"/>
                <a:gd name="T58" fmla="*/ 18 w 36"/>
                <a:gd name="T59" fmla="*/ 0 h 39"/>
                <a:gd name="T60" fmla="*/ 21 w 36"/>
                <a:gd name="T6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9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5" y="13"/>
                  </a:lnTo>
                  <a:lnTo>
                    <a:pt x="35" y="17"/>
                  </a:lnTo>
                  <a:lnTo>
                    <a:pt x="35" y="21"/>
                  </a:lnTo>
                  <a:lnTo>
                    <a:pt x="35" y="25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4" y="37"/>
                  </a:lnTo>
                  <a:lnTo>
                    <a:pt x="10" y="36"/>
                  </a:lnTo>
                  <a:lnTo>
                    <a:pt x="7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225"/>
            <p:cNvSpPr>
              <a:spLocks/>
            </p:cNvSpPr>
            <p:nvPr/>
          </p:nvSpPr>
          <p:spPr bwMode="auto">
            <a:xfrm>
              <a:off x="2242" y="3489"/>
              <a:ext cx="55" cy="57"/>
            </a:xfrm>
            <a:custGeom>
              <a:avLst/>
              <a:gdLst>
                <a:gd name="T0" fmla="*/ 17 w 29"/>
                <a:gd name="T1" fmla="*/ 1 h 30"/>
                <a:gd name="T2" fmla="*/ 19 w 29"/>
                <a:gd name="T3" fmla="*/ 1 h 30"/>
                <a:gd name="T4" fmla="*/ 22 w 29"/>
                <a:gd name="T5" fmla="*/ 2 h 30"/>
                <a:gd name="T6" fmla="*/ 24 w 29"/>
                <a:gd name="T7" fmla="*/ 4 h 30"/>
                <a:gd name="T8" fmla="*/ 26 w 29"/>
                <a:gd name="T9" fmla="*/ 7 h 30"/>
                <a:gd name="T10" fmla="*/ 27 w 29"/>
                <a:gd name="T11" fmla="*/ 10 h 30"/>
                <a:gd name="T12" fmla="*/ 28 w 29"/>
                <a:gd name="T13" fmla="*/ 13 h 30"/>
                <a:gd name="T14" fmla="*/ 28 w 29"/>
                <a:gd name="T15" fmla="*/ 16 h 30"/>
                <a:gd name="T16" fmla="*/ 27 w 29"/>
                <a:gd name="T17" fmla="*/ 19 h 30"/>
                <a:gd name="T18" fmla="*/ 26 w 29"/>
                <a:gd name="T19" fmla="*/ 22 h 30"/>
                <a:gd name="T20" fmla="*/ 24 w 29"/>
                <a:gd name="T21" fmla="*/ 25 h 30"/>
                <a:gd name="T22" fmla="*/ 22 w 29"/>
                <a:gd name="T23" fmla="*/ 26 h 30"/>
                <a:gd name="T24" fmla="*/ 19 w 29"/>
                <a:gd name="T25" fmla="*/ 28 h 30"/>
                <a:gd name="T26" fmla="*/ 17 w 29"/>
                <a:gd name="T27" fmla="*/ 29 h 30"/>
                <a:gd name="T28" fmla="*/ 14 w 29"/>
                <a:gd name="T29" fmla="*/ 29 h 30"/>
                <a:gd name="T30" fmla="*/ 11 w 29"/>
                <a:gd name="T31" fmla="*/ 29 h 30"/>
                <a:gd name="T32" fmla="*/ 9 w 29"/>
                <a:gd name="T33" fmla="*/ 28 h 30"/>
                <a:gd name="T34" fmla="*/ 6 w 29"/>
                <a:gd name="T35" fmla="*/ 26 h 30"/>
                <a:gd name="T36" fmla="*/ 4 w 29"/>
                <a:gd name="T37" fmla="*/ 25 h 30"/>
                <a:gd name="T38" fmla="*/ 1 w 29"/>
                <a:gd name="T39" fmla="*/ 22 h 30"/>
                <a:gd name="T40" fmla="*/ 1 w 29"/>
                <a:gd name="T41" fmla="*/ 19 h 30"/>
                <a:gd name="T42" fmla="*/ 0 w 29"/>
                <a:gd name="T43" fmla="*/ 16 h 30"/>
                <a:gd name="T44" fmla="*/ 0 w 29"/>
                <a:gd name="T45" fmla="*/ 13 h 30"/>
                <a:gd name="T46" fmla="*/ 1 w 29"/>
                <a:gd name="T47" fmla="*/ 10 h 30"/>
                <a:gd name="T48" fmla="*/ 1 w 29"/>
                <a:gd name="T49" fmla="*/ 7 h 30"/>
                <a:gd name="T50" fmla="*/ 4 w 29"/>
                <a:gd name="T51" fmla="*/ 4 h 30"/>
                <a:gd name="T52" fmla="*/ 6 w 29"/>
                <a:gd name="T53" fmla="*/ 2 h 30"/>
                <a:gd name="T54" fmla="*/ 9 w 29"/>
                <a:gd name="T55" fmla="*/ 1 h 30"/>
                <a:gd name="T56" fmla="*/ 11 w 29"/>
                <a:gd name="T57" fmla="*/ 1 h 30"/>
                <a:gd name="T58" fmla="*/ 14 w 29"/>
                <a:gd name="T59" fmla="*/ 0 h 30"/>
                <a:gd name="T60" fmla="*/ 17 w 29"/>
                <a:gd name="T6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30">
                  <a:moveTo>
                    <a:pt x="17" y="1"/>
                  </a:move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4" y="25"/>
                  </a:lnTo>
                  <a:lnTo>
                    <a:pt x="22" y="26"/>
                  </a:lnTo>
                  <a:lnTo>
                    <a:pt x="19" y="28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11" y="29"/>
                  </a:lnTo>
                  <a:lnTo>
                    <a:pt x="9" y="28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7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226"/>
            <p:cNvSpPr>
              <a:spLocks/>
            </p:cNvSpPr>
            <p:nvPr/>
          </p:nvSpPr>
          <p:spPr bwMode="auto">
            <a:xfrm>
              <a:off x="2242" y="3487"/>
              <a:ext cx="71" cy="74"/>
            </a:xfrm>
            <a:custGeom>
              <a:avLst/>
              <a:gdLst>
                <a:gd name="T0" fmla="*/ 21 w 37"/>
                <a:gd name="T1" fmla="*/ 1 h 39"/>
                <a:gd name="T2" fmla="*/ 25 w 37"/>
                <a:gd name="T3" fmla="*/ 2 h 39"/>
                <a:gd name="T4" fmla="*/ 28 w 37"/>
                <a:gd name="T5" fmla="*/ 4 h 39"/>
                <a:gd name="T6" fmla="*/ 31 w 37"/>
                <a:gd name="T7" fmla="*/ 7 h 39"/>
                <a:gd name="T8" fmla="*/ 33 w 37"/>
                <a:gd name="T9" fmla="*/ 10 h 39"/>
                <a:gd name="T10" fmla="*/ 35 w 37"/>
                <a:gd name="T11" fmla="*/ 13 h 39"/>
                <a:gd name="T12" fmla="*/ 36 w 37"/>
                <a:gd name="T13" fmla="*/ 17 h 39"/>
                <a:gd name="T14" fmla="*/ 36 w 37"/>
                <a:gd name="T15" fmla="*/ 21 h 39"/>
                <a:gd name="T16" fmla="*/ 35 w 37"/>
                <a:gd name="T17" fmla="*/ 25 h 39"/>
                <a:gd name="T18" fmla="*/ 33 w 37"/>
                <a:gd name="T19" fmla="*/ 29 h 39"/>
                <a:gd name="T20" fmla="*/ 31 w 37"/>
                <a:gd name="T21" fmla="*/ 31 h 39"/>
                <a:gd name="T22" fmla="*/ 28 w 37"/>
                <a:gd name="T23" fmla="*/ 34 h 39"/>
                <a:gd name="T24" fmla="*/ 25 w 37"/>
                <a:gd name="T25" fmla="*/ 36 h 39"/>
                <a:gd name="T26" fmla="*/ 21 w 37"/>
                <a:gd name="T27" fmla="*/ 37 h 39"/>
                <a:gd name="T28" fmla="*/ 18 w 37"/>
                <a:gd name="T29" fmla="*/ 38 h 39"/>
                <a:gd name="T30" fmla="*/ 14 w 37"/>
                <a:gd name="T31" fmla="*/ 37 h 39"/>
                <a:gd name="T32" fmla="*/ 10 w 37"/>
                <a:gd name="T33" fmla="*/ 36 h 39"/>
                <a:gd name="T34" fmla="*/ 7 w 37"/>
                <a:gd name="T35" fmla="*/ 34 h 39"/>
                <a:gd name="T36" fmla="*/ 4 w 37"/>
                <a:gd name="T37" fmla="*/ 31 h 39"/>
                <a:gd name="T38" fmla="*/ 2 w 37"/>
                <a:gd name="T39" fmla="*/ 29 h 39"/>
                <a:gd name="T40" fmla="*/ 0 w 37"/>
                <a:gd name="T41" fmla="*/ 25 h 39"/>
                <a:gd name="T42" fmla="*/ 0 w 37"/>
                <a:gd name="T43" fmla="*/ 21 h 39"/>
                <a:gd name="T44" fmla="*/ 0 w 37"/>
                <a:gd name="T45" fmla="*/ 17 h 39"/>
                <a:gd name="T46" fmla="*/ 0 w 37"/>
                <a:gd name="T47" fmla="*/ 13 h 39"/>
                <a:gd name="T48" fmla="*/ 2 w 37"/>
                <a:gd name="T49" fmla="*/ 10 h 39"/>
                <a:gd name="T50" fmla="*/ 4 w 37"/>
                <a:gd name="T51" fmla="*/ 7 h 39"/>
                <a:gd name="T52" fmla="*/ 7 w 37"/>
                <a:gd name="T53" fmla="*/ 4 h 39"/>
                <a:gd name="T54" fmla="*/ 10 w 37"/>
                <a:gd name="T55" fmla="*/ 2 h 39"/>
                <a:gd name="T56" fmla="*/ 14 w 37"/>
                <a:gd name="T57" fmla="*/ 1 h 39"/>
                <a:gd name="T58" fmla="*/ 18 w 37"/>
                <a:gd name="T59" fmla="*/ 0 h 39"/>
                <a:gd name="T60" fmla="*/ 21 w 37"/>
                <a:gd name="T6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39">
                  <a:moveTo>
                    <a:pt x="21" y="1"/>
                  </a:moveTo>
                  <a:lnTo>
                    <a:pt x="25" y="2"/>
                  </a:lnTo>
                  <a:lnTo>
                    <a:pt x="28" y="4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5" y="13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5" y="25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5" y="36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4" y="37"/>
                  </a:lnTo>
                  <a:lnTo>
                    <a:pt x="10" y="36"/>
                  </a:lnTo>
                  <a:lnTo>
                    <a:pt x="7" y="34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1" y="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227"/>
            <p:cNvSpPr>
              <a:spLocks/>
            </p:cNvSpPr>
            <p:nvPr/>
          </p:nvSpPr>
          <p:spPr bwMode="auto">
            <a:xfrm>
              <a:off x="2311" y="3521"/>
              <a:ext cx="84" cy="8"/>
            </a:xfrm>
            <a:custGeom>
              <a:avLst/>
              <a:gdLst>
                <a:gd name="T0" fmla="*/ 43 w 44"/>
                <a:gd name="T1" fmla="*/ 3 h 4"/>
                <a:gd name="T2" fmla="*/ 0 w 44"/>
                <a:gd name="T3" fmla="*/ 3 h 4"/>
                <a:gd name="T4" fmla="*/ 0 w 44"/>
                <a:gd name="T5" fmla="*/ 0 h 4"/>
                <a:gd name="T6" fmla="*/ 43 w 44"/>
                <a:gd name="T7" fmla="*/ 0 h 4"/>
                <a:gd name="T8" fmla="*/ 43 w 4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">
                  <a:moveTo>
                    <a:pt x="43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43" y="0"/>
                  </a:lnTo>
                  <a:lnTo>
                    <a:pt x="43" y="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Oval 228"/>
            <p:cNvSpPr>
              <a:spLocks noChangeArrowheads="1"/>
            </p:cNvSpPr>
            <p:nvPr/>
          </p:nvSpPr>
          <p:spPr bwMode="auto">
            <a:xfrm>
              <a:off x="2509" y="3668"/>
              <a:ext cx="17" cy="1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453" name="Oval 229"/>
            <p:cNvSpPr>
              <a:spLocks noChangeArrowheads="1"/>
            </p:cNvSpPr>
            <p:nvPr/>
          </p:nvSpPr>
          <p:spPr bwMode="auto">
            <a:xfrm>
              <a:off x="2163" y="3668"/>
              <a:ext cx="17" cy="15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0454" name="Rectangle 2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|1-</a:t>
            </a:r>
            <a:r>
              <a:rPr lang="en-US">
                <a:latin typeface="Symbol" pitchFamily="18" charset="2"/>
              </a:rPr>
              <a:t>y</a:t>
            </a:r>
            <a:r>
              <a:rPr lang="en-US"/>
              <a:t>(r)|</a:t>
            </a:r>
          </a:p>
        </p:txBody>
      </p:sp>
      <p:pic>
        <p:nvPicPr>
          <p:cNvPr id="180455" name="Picture 231" descr="mod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3" y="1644650"/>
            <a:ext cx="27781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0456" name="Picture 232" descr="mod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4525" y="1658938"/>
            <a:ext cx="2770188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0457" name="Picture 233" descr="mod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3763" y="1644650"/>
            <a:ext cx="2770187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0458" name="Text Box 234"/>
          <p:cNvSpPr txBox="1">
            <a:spLocks noChangeArrowheads="1"/>
          </p:cNvSpPr>
          <p:nvPr/>
        </p:nvSpPr>
        <p:spPr bwMode="auto">
          <a:xfrm>
            <a:off x="3200400" y="1674813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4nm</a:t>
            </a:r>
          </a:p>
        </p:txBody>
      </p:sp>
      <p:sp>
        <p:nvSpPr>
          <p:cNvPr id="180459" name="Text Box 235"/>
          <p:cNvSpPr txBox="1">
            <a:spLocks noChangeArrowheads="1"/>
          </p:cNvSpPr>
          <p:nvPr/>
        </p:nvSpPr>
        <p:spPr bwMode="auto">
          <a:xfrm>
            <a:off x="365125" y="1690688"/>
            <a:ext cx="1144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.4nm</a:t>
            </a:r>
          </a:p>
        </p:txBody>
      </p:sp>
      <p:sp>
        <p:nvSpPr>
          <p:cNvPr id="180460" name="Text Box 236"/>
          <p:cNvSpPr txBox="1">
            <a:spLocks noChangeArrowheads="1"/>
          </p:cNvSpPr>
          <p:nvPr/>
        </p:nvSpPr>
        <p:spPr bwMode="auto">
          <a:xfrm>
            <a:off x="5989638" y="1706563"/>
            <a:ext cx="1144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11nm</a:t>
            </a:r>
          </a:p>
        </p:txBody>
      </p:sp>
      <p:grpSp>
        <p:nvGrpSpPr>
          <p:cNvPr id="180461" name="Group 237"/>
          <p:cNvGrpSpPr>
            <a:grpSpLocks/>
          </p:cNvGrpSpPr>
          <p:nvPr/>
        </p:nvGrpSpPr>
        <p:grpSpPr bwMode="auto">
          <a:xfrm>
            <a:off x="334963" y="3702050"/>
            <a:ext cx="2778125" cy="2058988"/>
            <a:chOff x="211" y="2332"/>
            <a:chExt cx="1750" cy="1297"/>
          </a:xfrm>
        </p:grpSpPr>
        <p:pic>
          <p:nvPicPr>
            <p:cNvPr id="180462" name="Picture 238" descr="mod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211" y="2332"/>
              <a:ext cx="1750" cy="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0463" name="Text Box 239"/>
            <p:cNvSpPr txBox="1">
              <a:spLocks noChangeArrowheads="1"/>
            </p:cNvSpPr>
            <p:nvPr/>
          </p:nvSpPr>
          <p:spPr bwMode="auto">
            <a:xfrm>
              <a:off x="230" y="3341"/>
              <a:ext cx="7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19nm</a:t>
              </a:r>
            </a:p>
          </p:txBody>
        </p:sp>
      </p:grpSp>
      <p:grpSp>
        <p:nvGrpSpPr>
          <p:cNvPr id="180464" name="Group 240"/>
          <p:cNvGrpSpPr>
            <a:grpSpLocks/>
          </p:cNvGrpSpPr>
          <p:nvPr/>
        </p:nvGrpSpPr>
        <p:grpSpPr bwMode="auto">
          <a:xfrm>
            <a:off x="3214688" y="3702050"/>
            <a:ext cx="2709862" cy="2054225"/>
            <a:chOff x="2025" y="2332"/>
            <a:chExt cx="1707" cy="1294"/>
          </a:xfrm>
        </p:grpSpPr>
        <p:pic>
          <p:nvPicPr>
            <p:cNvPr id="180465" name="Picture 241" descr="mod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2025" y="2332"/>
              <a:ext cx="1707" cy="1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0466" name="Text Box 242"/>
            <p:cNvSpPr txBox="1">
              <a:spLocks noChangeArrowheads="1"/>
            </p:cNvSpPr>
            <p:nvPr/>
          </p:nvSpPr>
          <p:spPr bwMode="auto">
            <a:xfrm>
              <a:off x="2025" y="3321"/>
              <a:ext cx="7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26nm</a:t>
              </a:r>
            </a:p>
          </p:txBody>
        </p:sp>
      </p:grpSp>
      <p:grpSp>
        <p:nvGrpSpPr>
          <p:cNvPr id="180467" name="Group 243"/>
          <p:cNvGrpSpPr>
            <a:grpSpLocks/>
          </p:cNvGrpSpPr>
          <p:nvPr/>
        </p:nvGrpSpPr>
        <p:grpSpPr bwMode="auto">
          <a:xfrm>
            <a:off x="5973763" y="3702050"/>
            <a:ext cx="2770187" cy="2073275"/>
            <a:chOff x="3763" y="2332"/>
            <a:chExt cx="1745" cy="1306"/>
          </a:xfrm>
        </p:grpSpPr>
        <p:pic>
          <p:nvPicPr>
            <p:cNvPr id="180468" name="Picture 244" descr="mod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3763" y="2332"/>
              <a:ext cx="1745" cy="1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0469" name="Text Box 245"/>
            <p:cNvSpPr txBox="1">
              <a:spLocks noChangeArrowheads="1"/>
            </p:cNvSpPr>
            <p:nvPr/>
          </p:nvSpPr>
          <p:spPr bwMode="auto">
            <a:xfrm>
              <a:off x="3772" y="3350"/>
              <a:ext cx="7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34nm</a:t>
              </a:r>
            </a:p>
          </p:txBody>
        </p:sp>
      </p:grpSp>
      <p:sp>
        <p:nvSpPr>
          <p:cNvPr id="180470" name="Text Box 246"/>
          <p:cNvSpPr txBox="1">
            <a:spLocks noChangeArrowheads="1"/>
          </p:cNvSpPr>
          <p:nvPr/>
        </p:nvSpPr>
        <p:spPr bwMode="auto">
          <a:xfrm>
            <a:off x="2971800" y="93027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Br</a:t>
            </a:r>
          </a:p>
        </p:txBody>
      </p:sp>
      <p:sp>
        <p:nvSpPr>
          <p:cNvPr id="180471" name="Line 247"/>
          <p:cNvSpPr>
            <a:spLocks noChangeShapeType="1"/>
          </p:cNvSpPr>
          <p:nvPr/>
        </p:nvSpPr>
        <p:spPr bwMode="auto">
          <a:xfrm flipH="1">
            <a:off x="2073275" y="1417638"/>
            <a:ext cx="1066800" cy="9445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472" name="Line 248"/>
          <p:cNvSpPr>
            <a:spLocks noChangeShapeType="1"/>
          </p:cNvSpPr>
          <p:nvPr/>
        </p:nvSpPr>
        <p:spPr bwMode="auto">
          <a:xfrm>
            <a:off x="3370263" y="1447800"/>
            <a:ext cx="838200" cy="9128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473" name="Text Box 249"/>
          <p:cNvSpPr txBox="1">
            <a:spLocks noChangeArrowheads="1"/>
          </p:cNvSpPr>
          <p:nvPr/>
        </p:nvSpPr>
        <p:spPr bwMode="auto">
          <a:xfrm>
            <a:off x="777875" y="5927725"/>
            <a:ext cx="682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Carbon is more important than Bromine for ~ 10nm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536575" y="174625"/>
            <a:ext cx="7772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0" hangingPunct="0"/>
            <a:r>
              <a:rPr lang="en-US" sz="4400">
                <a:solidFill>
                  <a:schemeClr val="tx2"/>
                </a:solidFill>
                <a:latin typeface="Times New Roman" pitchFamily="18" charset="0"/>
              </a:rPr>
              <a:t>Sinkler Plots: Quasi-Kinematical</a:t>
            </a:r>
          </a:p>
        </p:txBody>
      </p:sp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1374775" y="1727618"/>
            <a:ext cx="6580188" cy="4427538"/>
            <a:chOff x="42" y="1536"/>
            <a:chExt cx="4145" cy="2789"/>
          </a:xfrm>
        </p:grpSpPr>
        <p:sp>
          <p:nvSpPr>
            <p:cNvPr id="221189" name="Rectangle 5"/>
            <p:cNvSpPr>
              <a:spLocks noChangeArrowheads="1"/>
            </p:cNvSpPr>
            <p:nvPr/>
          </p:nvSpPr>
          <p:spPr bwMode="auto">
            <a:xfrm>
              <a:off x="421" y="1536"/>
              <a:ext cx="364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pPr marL="285750" indent="-285750" eaLnBrk="0" hangingPunct="0">
                <a:lnSpc>
                  <a:spcPct val="90000"/>
                </a:lnSpc>
                <a:spcBef>
                  <a:spcPct val="30000"/>
                </a:spcBef>
              </a:pPr>
              <a:r>
                <a:rPr lang="en-US" sz="2400" b="1" dirty="0">
                  <a:solidFill>
                    <a:schemeClr val="hlink"/>
                  </a:solidFill>
                  <a:latin typeface="Times New Roman" pitchFamily="18" charset="0"/>
                </a:rPr>
                <a:t>  </a:t>
              </a:r>
              <a:r>
                <a:rPr lang="en-US" sz="2400" b="1" dirty="0">
                  <a:latin typeface="Symbol" pitchFamily="18" charset="2"/>
                </a:rPr>
                <a:t></a:t>
              </a:r>
              <a:r>
                <a:rPr lang="en-US" sz="2400" b="1" dirty="0"/>
                <a:t>(r)-1 has atom-like peaks with species-dependent oscillation</a:t>
              </a:r>
            </a:p>
          </p:txBody>
        </p:sp>
        <p:grpSp>
          <p:nvGrpSpPr>
            <p:cNvPr id="221190" name="Group 6"/>
            <p:cNvGrpSpPr>
              <a:grpSpLocks/>
            </p:cNvGrpSpPr>
            <p:nvPr/>
          </p:nvGrpSpPr>
          <p:grpSpPr bwMode="auto">
            <a:xfrm>
              <a:off x="42" y="2084"/>
              <a:ext cx="2244" cy="2008"/>
              <a:chOff x="42" y="2691"/>
              <a:chExt cx="2244" cy="2008"/>
            </a:xfrm>
          </p:grpSpPr>
          <p:pic>
            <p:nvPicPr>
              <p:cNvPr id="221191" name="Picture 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" y="2691"/>
                <a:ext cx="2244" cy="2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1192" name="Oval 8"/>
              <p:cNvSpPr>
                <a:spLocks noChangeArrowheads="1"/>
              </p:cNvSpPr>
              <p:nvPr/>
            </p:nvSpPr>
            <p:spPr bwMode="auto">
              <a:xfrm>
                <a:off x="730" y="3107"/>
                <a:ext cx="1192" cy="119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1193" name="Rectangle 9"/>
            <p:cNvSpPr>
              <a:spLocks noChangeArrowheads="1"/>
            </p:cNvSpPr>
            <p:nvPr/>
          </p:nvSpPr>
          <p:spPr bwMode="auto">
            <a:xfrm>
              <a:off x="492" y="2196"/>
              <a:ext cx="1094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b="1">
                  <a:solidFill>
                    <a:schemeClr val="tx2"/>
                  </a:solidFill>
                  <a:latin typeface="Symbol" pitchFamily="18" charset="2"/>
                </a:rPr>
                <a:t></a:t>
              </a:r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r)-1, 25 Å</a:t>
              </a:r>
            </a:p>
          </p:txBody>
        </p:sp>
        <p:grpSp>
          <p:nvGrpSpPr>
            <p:cNvPr id="221194" name="Group 10"/>
            <p:cNvGrpSpPr>
              <a:grpSpLocks/>
            </p:cNvGrpSpPr>
            <p:nvPr/>
          </p:nvGrpSpPr>
          <p:grpSpPr bwMode="auto">
            <a:xfrm>
              <a:off x="2259" y="2078"/>
              <a:ext cx="1928" cy="1928"/>
              <a:chOff x="2259" y="2685"/>
              <a:chExt cx="1928" cy="1928"/>
            </a:xfrm>
          </p:grpSpPr>
          <p:pic>
            <p:nvPicPr>
              <p:cNvPr id="221195" name="Picture 1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9" y="2685"/>
                <a:ext cx="1928" cy="19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1196" name="Oval 12"/>
              <p:cNvSpPr>
                <a:spLocks noChangeArrowheads="1"/>
              </p:cNvSpPr>
              <p:nvPr/>
            </p:nvSpPr>
            <p:spPr bwMode="auto">
              <a:xfrm>
                <a:off x="2655" y="3065"/>
                <a:ext cx="1192" cy="119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1197" name="Rectangle 13"/>
            <p:cNvSpPr>
              <a:spLocks noChangeArrowheads="1"/>
            </p:cNvSpPr>
            <p:nvPr/>
          </p:nvSpPr>
          <p:spPr bwMode="auto">
            <a:xfrm>
              <a:off x="1047" y="4113"/>
              <a:ext cx="3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>
                  <a:latin typeface="Times New Roman" pitchFamily="18" charset="0"/>
                </a:rPr>
                <a:t>Real</a:t>
              </a:r>
            </a:p>
          </p:txBody>
        </p:sp>
        <p:sp>
          <p:nvSpPr>
            <p:cNvPr id="221198" name="Rectangle 14"/>
            <p:cNvSpPr>
              <a:spLocks noChangeArrowheads="1"/>
            </p:cNvSpPr>
            <p:nvPr/>
          </p:nvSpPr>
          <p:spPr bwMode="auto">
            <a:xfrm rot="16200000">
              <a:off x="-233" y="2971"/>
              <a:ext cx="7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b="1" dirty="0">
                  <a:latin typeface="Times New Roman" pitchFamily="18" charset="0"/>
                </a:rPr>
                <a:t>Imaginary</a:t>
              </a:r>
            </a:p>
          </p:txBody>
        </p:sp>
        <p:sp>
          <p:nvSpPr>
            <p:cNvPr id="221199" name="Rectangle 15"/>
            <p:cNvSpPr>
              <a:spLocks noChangeArrowheads="1"/>
            </p:cNvSpPr>
            <p:nvPr/>
          </p:nvSpPr>
          <p:spPr bwMode="auto">
            <a:xfrm>
              <a:off x="2370" y="2175"/>
              <a:ext cx="1190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b="1">
                  <a:solidFill>
                    <a:schemeClr val="tx2"/>
                  </a:solidFill>
                  <a:latin typeface="Symbol" pitchFamily="18" charset="2"/>
                </a:rPr>
                <a:t></a:t>
              </a:r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r)-1, 125 Å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03300" y="6209876"/>
            <a:ext cx="733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if the points lay on a straight line the result is pseudo-kinematical, i.e. it walks and talks like kinematical even though it is not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nnelling_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17000"/>
          </a:blip>
          <a:stretch>
            <a:fillRect/>
          </a:stretch>
        </p:blipFill>
        <p:spPr>
          <a:xfrm>
            <a:off x="533400" y="2286000"/>
            <a:ext cx="7621588" cy="386160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1191491" y="2909454"/>
            <a:ext cx="2520000" cy="2520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327578" y="3477500"/>
            <a:ext cx="1368000" cy="1368000"/>
          </a:xfrm>
          <a:prstGeom prst="ellips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Movie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999" y="1828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Oxygen 1s States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623547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Metal 1s States</a:t>
            </a:r>
          </a:p>
        </p:txBody>
      </p:sp>
      <p:pic>
        <p:nvPicPr>
          <p:cNvPr id="9" name="Picture 4" descr="GITO_stru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4"/>
          <a:stretch>
            <a:fillRect/>
          </a:stretch>
        </p:blipFill>
        <p:spPr bwMode="auto">
          <a:xfrm>
            <a:off x="4495800" y="2514600"/>
            <a:ext cx="3555218" cy="325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GITO_stru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7"/>
          <a:stretch>
            <a:fillRect/>
          </a:stretch>
        </p:blipFill>
        <p:spPr bwMode="auto">
          <a:xfrm>
            <a:off x="5105400" y="5757484"/>
            <a:ext cx="2595675" cy="40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1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381000" y="279400"/>
            <a:ext cx="7851775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3200">
                <a:ea typeface="ＭＳ Ｐゴシック" pitchFamily="50" charset="-128"/>
              </a:rPr>
              <a:t>Bloch-wave formulation (dynamical theory)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1219200" y="2819400"/>
            <a:ext cx="6477000" cy="179705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ja-JP" sz="2400">
                <a:ea typeface="ＭＳ Ｐゴシック" pitchFamily="50" charset="-128"/>
              </a:rPr>
              <a:t>Wave function of the incident electron:</a:t>
            </a:r>
          </a:p>
          <a:p>
            <a:pPr algn="ctr"/>
            <a:r>
              <a:rPr kumimoji="1" lang="en-US" altLang="ja-JP" sz="2400" i="1">
                <a:solidFill>
                  <a:srgbClr val="FF0000"/>
                </a:solidFill>
                <a:ea typeface="ＭＳ Ｐゴシック" pitchFamily="50" charset="-128"/>
                <a:cs typeface="Times New Roman" pitchFamily="18" charset="0"/>
              </a:rPr>
              <a:t>Ψ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(</a:t>
            </a:r>
            <a:r>
              <a:rPr kumimoji="1" lang="en-US" altLang="ja-JP" sz="2400" b="1">
                <a:solidFill>
                  <a:srgbClr val="FF0000"/>
                </a:solidFill>
                <a:ea typeface="ＭＳ Ｐゴシック" pitchFamily="50" charset="-128"/>
              </a:rPr>
              <a:t>r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) = Σ</a:t>
            </a:r>
            <a:r>
              <a:rPr kumimoji="1" lang="en-US" altLang="ja-JP" sz="2400" i="1" baseline="-25000">
                <a:solidFill>
                  <a:srgbClr val="FF0000"/>
                </a:solidFill>
                <a:ea typeface="ＭＳ Ｐゴシック" pitchFamily="50" charset="-128"/>
              </a:rPr>
              <a:t>j</a:t>
            </a:r>
            <a:r>
              <a:rPr kumimoji="1" lang="en-US" altLang="ja-JP" sz="2400" baseline="-25000">
                <a:solidFill>
                  <a:srgbClr val="FF0000"/>
                </a:solidFill>
                <a:ea typeface="ＭＳ Ｐゴシック" pitchFamily="50" charset="-128"/>
              </a:rPr>
              <a:t> </a:t>
            </a:r>
            <a:r>
              <a:rPr kumimoji="1" lang="en-US" altLang="ja-JP" sz="2400" i="1">
                <a:solidFill>
                  <a:srgbClr val="FF0000"/>
                </a:solidFill>
                <a:ea typeface="ＭＳ Ｐゴシック" pitchFamily="50" charset="-128"/>
              </a:rPr>
              <a:t>ε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(</a:t>
            </a:r>
            <a:r>
              <a:rPr kumimoji="1" lang="en-US" altLang="ja-JP" sz="2400" i="1" baseline="30000">
                <a:solidFill>
                  <a:srgbClr val="FF0000"/>
                </a:solidFill>
                <a:ea typeface="ＭＳ Ｐゴシック" pitchFamily="50" charset="-128"/>
              </a:rPr>
              <a:t>j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) </a:t>
            </a:r>
            <a:r>
              <a:rPr kumimoji="1" lang="en-US" altLang="ja-JP" sz="2400" i="1">
                <a:solidFill>
                  <a:srgbClr val="FF0000"/>
                </a:solidFill>
                <a:ea typeface="ＭＳ Ｐゴシック" pitchFamily="50" charset="-128"/>
              </a:rPr>
              <a:t>b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(</a:t>
            </a:r>
            <a:r>
              <a:rPr kumimoji="1" lang="en-US" altLang="ja-JP" sz="2400" i="1" baseline="30000">
                <a:solidFill>
                  <a:srgbClr val="FF0000"/>
                </a:solidFill>
                <a:ea typeface="ＭＳ Ｐゴシック" pitchFamily="50" charset="-128"/>
              </a:rPr>
              <a:t>j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)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(</a:t>
            </a:r>
            <a:r>
              <a:rPr kumimoji="1" lang="en-US" altLang="ja-JP" sz="2400" b="1">
                <a:solidFill>
                  <a:srgbClr val="FF0000"/>
                </a:solidFill>
                <a:ea typeface="ＭＳ Ｐゴシック" pitchFamily="50" charset="-128"/>
              </a:rPr>
              <a:t>r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)</a:t>
            </a:r>
          </a:p>
          <a:p>
            <a:endParaRPr kumimoji="1" lang="en-US" altLang="ja-JP" sz="2400" baseline="30000">
              <a:solidFill>
                <a:srgbClr val="FF0000"/>
              </a:solidFill>
              <a:ea typeface="ＭＳ Ｐゴシック" pitchFamily="50" charset="-128"/>
            </a:endParaRPr>
          </a:p>
          <a:p>
            <a:r>
              <a:rPr kumimoji="1" lang="en-US" altLang="ja-JP" sz="2400">
                <a:ea typeface="ＭＳ Ｐゴシック" pitchFamily="50" charset="-128"/>
              </a:rPr>
              <a:t>Bloch state (eigen state):</a:t>
            </a:r>
          </a:p>
          <a:p>
            <a:pPr algn="ctr"/>
            <a:r>
              <a:rPr kumimoji="1" lang="en-US" altLang="ja-JP" sz="2400" i="1">
                <a:ea typeface="ＭＳ Ｐゴシック" pitchFamily="50" charset="-128"/>
              </a:rPr>
              <a:t>	</a:t>
            </a:r>
            <a:r>
              <a:rPr kumimoji="1" lang="en-US" altLang="ja-JP" sz="2400" i="1">
                <a:solidFill>
                  <a:srgbClr val="FF0000"/>
                </a:solidFill>
                <a:ea typeface="ＭＳ Ｐゴシック" pitchFamily="50" charset="-128"/>
              </a:rPr>
              <a:t>b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(j)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(</a:t>
            </a:r>
            <a:r>
              <a:rPr kumimoji="1" lang="en-US" altLang="ja-JP" sz="2400" b="1">
                <a:solidFill>
                  <a:srgbClr val="FF0000"/>
                </a:solidFill>
                <a:ea typeface="ＭＳ Ｐゴシック" pitchFamily="50" charset="-128"/>
              </a:rPr>
              <a:t>r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) =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 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Σ</a:t>
            </a:r>
            <a:r>
              <a:rPr kumimoji="1" lang="en-US" altLang="ja-JP" sz="2400" baseline="-25000">
                <a:solidFill>
                  <a:srgbClr val="FF0000"/>
                </a:solidFill>
                <a:ea typeface="ＭＳ Ｐゴシック" pitchFamily="50" charset="-128"/>
              </a:rPr>
              <a:t>g</a:t>
            </a:r>
            <a:r>
              <a:rPr kumimoji="1" lang="en-US" altLang="ja-JP" sz="2400" i="1">
                <a:solidFill>
                  <a:srgbClr val="FF0000"/>
                </a:solidFill>
                <a:ea typeface="ＭＳ Ｐゴシック" pitchFamily="50" charset="-128"/>
              </a:rPr>
              <a:t>C</a:t>
            </a:r>
            <a:r>
              <a:rPr kumimoji="1" lang="en-US" altLang="ja-JP" sz="2400" baseline="-25000">
                <a:solidFill>
                  <a:srgbClr val="FF0000"/>
                </a:solidFill>
                <a:ea typeface="ＭＳ Ｐゴシック" pitchFamily="50" charset="-128"/>
              </a:rPr>
              <a:t>g 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(j)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exp[2</a:t>
            </a:r>
            <a:r>
              <a:rPr kumimoji="1" lang="en-US" altLang="ja-JP" sz="2400" i="1">
                <a:solidFill>
                  <a:srgbClr val="FF0000"/>
                </a:solidFill>
                <a:ea typeface="ＭＳ Ｐゴシック" pitchFamily="50" charset="-128"/>
              </a:rPr>
              <a:t>πi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(</a:t>
            </a:r>
            <a:r>
              <a:rPr kumimoji="1" lang="en-US" altLang="ja-JP" sz="2400" b="1">
                <a:solidFill>
                  <a:srgbClr val="FF0000"/>
                </a:solidFill>
                <a:ea typeface="ＭＳ Ｐゴシック" pitchFamily="50" charset="-128"/>
              </a:rPr>
              <a:t>k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(j)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+</a:t>
            </a:r>
            <a:r>
              <a:rPr kumimoji="1" lang="en-US" altLang="ja-JP" sz="2400" b="1">
                <a:solidFill>
                  <a:srgbClr val="FF0000"/>
                </a:solidFill>
                <a:ea typeface="ＭＳ Ｐゴシック" pitchFamily="50" charset="-128"/>
              </a:rPr>
              <a:t>g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)·</a:t>
            </a:r>
            <a:r>
              <a:rPr kumimoji="1" lang="en-US" altLang="ja-JP" sz="2400" b="1">
                <a:solidFill>
                  <a:srgbClr val="FF0000"/>
                </a:solidFill>
                <a:ea typeface="ＭＳ Ｐゴシック" pitchFamily="50" charset="-128"/>
              </a:rPr>
              <a:t>r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]</a:t>
            </a:r>
            <a:endParaRPr kumimoji="1" lang="en-US" altLang="ja-JP" sz="2400">
              <a:ea typeface="ＭＳ Ｐゴシック" pitchFamily="50" charset="-128"/>
            </a:endParaRPr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2971800" y="1371600"/>
            <a:ext cx="3255963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>
                <a:ea typeface="ＭＳ Ｐゴシック" pitchFamily="50" charset="-128"/>
              </a:rPr>
              <a:t>Schroedinger equation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838200" y="5257800"/>
            <a:ext cx="75723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kumimoji="1" lang="en-US" altLang="ja-JP" sz="2400">
                <a:ea typeface="ＭＳ Ｐゴシック" pitchFamily="50" charset="-128"/>
              </a:rPr>
              <a:t>Electron density distribution of the Bloch state:</a:t>
            </a:r>
            <a:r>
              <a:rPr kumimoji="1" lang="en-US" altLang="ja-JP" sz="2400">
                <a:ea typeface="ＭＳ Ｐゴシック" pitchFamily="50" charset="-128"/>
                <a:sym typeface="Wingdings" pitchFamily="2" charset="2"/>
              </a:rPr>
              <a:t> 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  <a:sym typeface="Wingdings" pitchFamily="2" charset="2"/>
              </a:rPr>
              <a:t>|</a:t>
            </a:r>
            <a:r>
              <a:rPr kumimoji="1" lang="en-US" altLang="ja-JP" sz="2400" i="1">
                <a:solidFill>
                  <a:srgbClr val="FF0000"/>
                </a:solidFill>
                <a:ea typeface="ＭＳ Ｐゴシック" pitchFamily="50" charset="-128"/>
              </a:rPr>
              <a:t>b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(j)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(</a:t>
            </a:r>
            <a:r>
              <a:rPr kumimoji="1" lang="en-US" altLang="ja-JP" sz="2400" b="1">
                <a:solidFill>
                  <a:srgbClr val="FF0000"/>
                </a:solidFill>
                <a:ea typeface="ＭＳ Ｐゴシック" pitchFamily="50" charset="-128"/>
              </a:rPr>
              <a:t>r</a:t>
            </a:r>
            <a:r>
              <a:rPr kumimoji="1" lang="en-US" altLang="ja-JP" sz="2400">
                <a:solidFill>
                  <a:srgbClr val="FF0000"/>
                </a:solidFill>
                <a:ea typeface="ＭＳ Ｐゴシック" pitchFamily="50" charset="-128"/>
              </a:rPr>
              <a:t>)|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2</a:t>
            </a:r>
          </a:p>
          <a:p>
            <a:pPr>
              <a:buFontTx/>
              <a:buChar char="•"/>
            </a:pPr>
            <a:endParaRPr kumimoji="1" lang="en-US" altLang="ja-JP" sz="2400">
              <a:solidFill>
                <a:srgbClr val="FF0000"/>
              </a:solidFill>
              <a:ea typeface="ＭＳ Ｐゴシック" pitchFamily="50" charset="-128"/>
            </a:endParaRPr>
          </a:p>
          <a:p>
            <a:pPr>
              <a:buFontTx/>
              <a:buChar char="•"/>
            </a:pPr>
            <a:r>
              <a:rPr kumimoji="1" lang="en-US" altLang="ja-JP" sz="2400">
                <a:ea typeface="ＭＳ Ｐゴシック" pitchFamily="50" charset="-128"/>
              </a:rPr>
              <a:t>Excitation of the Bloch states: </a:t>
            </a:r>
            <a:r>
              <a:rPr kumimoji="1" lang="en-US" altLang="ja-JP" sz="2400" i="1">
                <a:solidFill>
                  <a:srgbClr val="FF0000"/>
                </a:solidFill>
                <a:ea typeface="ＭＳ Ｐゴシック" pitchFamily="50" charset="-128"/>
                <a:cs typeface="Times New Roman" pitchFamily="18" charset="0"/>
              </a:rPr>
              <a:t>ε</a:t>
            </a:r>
            <a:r>
              <a:rPr kumimoji="1" lang="en-US" altLang="ja-JP" sz="2400" baseline="30000">
                <a:solidFill>
                  <a:srgbClr val="FF0000"/>
                </a:solidFill>
                <a:ea typeface="ＭＳ Ｐゴシック" pitchFamily="50" charset="-128"/>
              </a:rPr>
              <a:t>(j)</a:t>
            </a:r>
            <a:r>
              <a:rPr kumimoji="1" lang="en-US" altLang="ja-JP" sz="2400" baseline="30000">
                <a:ea typeface="ＭＳ Ｐゴシック" pitchFamily="50" charset="-128"/>
              </a:rPr>
              <a:t> </a:t>
            </a:r>
            <a:endParaRPr kumimoji="1" lang="en-US" altLang="ja-JP" sz="2400"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39622" name="AutoShape 6"/>
          <p:cNvSpPr>
            <a:spLocks noChangeArrowheads="1"/>
          </p:cNvSpPr>
          <p:nvPr/>
        </p:nvSpPr>
        <p:spPr bwMode="auto">
          <a:xfrm>
            <a:off x="4419600" y="205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CBEDIV-138-146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23442" r="55539" b="30450"/>
          <a:stretch>
            <a:fillRect/>
          </a:stretch>
        </p:blipFill>
        <p:spPr bwMode="auto">
          <a:xfrm>
            <a:off x="4724400" y="152400"/>
            <a:ext cx="3952875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3124200" cy="15525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ja-JP" sz="2400" b="1">
                <a:ea typeface="ＭＳ Ｐゴシック" pitchFamily="50" charset="-128"/>
              </a:rPr>
              <a:t>Dispersion surface and Excitations of </a:t>
            </a:r>
            <a:br>
              <a:rPr kumimoji="1" lang="en-US" altLang="ja-JP" sz="2400" b="1">
                <a:ea typeface="ＭＳ Ｐゴシック" pitchFamily="50" charset="-128"/>
              </a:rPr>
            </a:br>
            <a:r>
              <a:rPr kumimoji="1" lang="en-US" altLang="ja-JP" sz="2400" b="1">
                <a:ea typeface="ＭＳ Ｐゴシック" pitchFamily="50" charset="-128"/>
              </a:rPr>
              <a:t>Bloch states</a:t>
            </a:r>
          </a:p>
          <a:p>
            <a:pPr algn="ctr"/>
            <a:r>
              <a:rPr kumimoji="1" lang="en-US" altLang="ja-JP" sz="2400" b="1">
                <a:ea typeface="ＭＳ Ｐゴシック" pitchFamily="50" charset="-128"/>
              </a:rPr>
              <a:t>SrTiO</a:t>
            </a:r>
            <a:r>
              <a:rPr kumimoji="1" lang="en-US" altLang="ja-JP" sz="2400" b="1" baseline="-25000">
                <a:ea typeface="ＭＳ Ｐゴシック" pitchFamily="50" charset="-128"/>
              </a:rPr>
              <a:t>3</a:t>
            </a:r>
            <a:r>
              <a:rPr kumimoji="1" lang="en-US" altLang="ja-JP" sz="2400" b="1">
                <a:ea typeface="ＭＳ Ｐゴシック" pitchFamily="50" charset="-128"/>
              </a:rPr>
              <a:t> [001]</a:t>
            </a:r>
            <a:endParaRPr kumimoji="1" lang="en-US" altLang="ja-JP" sz="2400" b="1" baseline="-25000">
              <a:ea typeface="ＭＳ Ｐゴシック" pitchFamily="50" charset="-128"/>
            </a:endParaRPr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3521075" y="246063"/>
            <a:ext cx="1385888" cy="701675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ja-JP" sz="2000">
                <a:ea typeface="ＭＳ Ｐゴシック" pitchFamily="50" charset="-128"/>
              </a:rPr>
              <a:t>Dispersion</a:t>
            </a:r>
            <a:br>
              <a:rPr kumimoji="1" lang="en-US" altLang="ja-JP" sz="2000">
                <a:ea typeface="ＭＳ Ｐゴシック" pitchFamily="50" charset="-128"/>
              </a:rPr>
            </a:br>
            <a:r>
              <a:rPr kumimoji="1" lang="en-US" altLang="ja-JP" sz="2000">
                <a:ea typeface="ＭＳ Ｐゴシック" pitchFamily="50" charset="-128"/>
              </a:rPr>
              <a:t>surface</a:t>
            </a:r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3187700" y="3554413"/>
            <a:ext cx="1693863" cy="701675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ja-JP" sz="2000">
                <a:ea typeface="ＭＳ Ｐゴシック" pitchFamily="50" charset="-128"/>
              </a:rPr>
              <a:t>Excitations of</a:t>
            </a:r>
            <a:br>
              <a:rPr kumimoji="1" lang="en-US" altLang="ja-JP" sz="2000">
                <a:ea typeface="ＭＳ Ｐゴシック" pitchFamily="50" charset="-128"/>
              </a:rPr>
            </a:br>
            <a:r>
              <a:rPr kumimoji="1" lang="en-US" altLang="ja-JP" sz="2000">
                <a:ea typeface="ＭＳ Ｐゴシック" pitchFamily="50" charset="-128"/>
              </a:rPr>
              <a:t>the branches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685800" y="5699125"/>
            <a:ext cx="2444750" cy="396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 dirty="0">
                <a:latin typeface="Times New Roman" pitchFamily="18" charset="0"/>
                <a:ea typeface="ＭＳ Ｐゴシック" pitchFamily="50" charset="-128"/>
              </a:rPr>
              <a:t>(Energy conservation)</a:t>
            </a:r>
          </a:p>
        </p:txBody>
      </p:sp>
      <p:sp>
        <p:nvSpPr>
          <p:cNvPr id="241671" name="Rectangle 7"/>
          <p:cNvSpPr>
            <a:spLocks noChangeArrowheads="1"/>
          </p:cNvSpPr>
          <p:nvPr/>
        </p:nvSpPr>
        <p:spPr bwMode="auto">
          <a:xfrm>
            <a:off x="7696200" y="14288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>
                <a:latin typeface="Times New Roman" pitchFamily="18" charset="0"/>
                <a:ea typeface="ＭＳ Ｐゴシック" pitchFamily="50" charset="-128"/>
              </a:rPr>
              <a:t>100kV</a:t>
            </a:r>
          </a:p>
        </p:txBody>
      </p:sp>
      <p:sp>
        <p:nvSpPr>
          <p:cNvPr id="241672" name="Text Box 8"/>
          <p:cNvSpPr txBox="1">
            <a:spLocks noChangeArrowheads="1"/>
          </p:cNvSpPr>
          <p:nvPr/>
        </p:nvSpPr>
        <p:spPr bwMode="auto">
          <a:xfrm>
            <a:off x="381000" y="2362200"/>
            <a:ext cx="398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000">
                <a:latin typeface="Times New Roman" pitchFamily="18" charset="0"/>
                <a:ea typeface="ＭＳ Ｐゴシック" pitchFamily="50" charset="-128"/>
              </a:rPr>
              <a:t>Branches with lower potential energy</a:t>
            </a:r>
          </a:p>
          <a:p>
            <a:r>
              <a:rPr kumimoji="1" lang="en-US" altLang="ja-JP" sz="2000"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kumimoji="1" lang="en-US" altLang="ja-JP" sz="2000">
                <a:latin typeface="Times New Roman" pitchFamily="18" charset="0"/>
                <a:ea typeface="ＭＳ Ｐゴシック" pitchFamily="50" charset="-128"/>
                <a:sym typeface="Wingdings" pitchFamily="2" charset="2"/>
              </a:rPr>
              <a:t></a:t>
            </a:r>
            <a:r>
              <a:rPr kumimoji="1" lang="en-US" altLang="ja-JP" sz="2000">
                <a:latin typeface="Times New Roman" pitchFamily="18" charset="0"/>
                <a:ea typeface="ＭＳ Ｐゴシック" pitchFamily="50" charset="-128"/>
              </a:rPr>
              <a:t>Higher kinetic energy (</a:t>
            </a:r>
            <a:r>
              <a:rPr kumimoji="1" lang="en-US" altLang="ja-JP" sz="2000" i="1">
                <a:latin typeface="Times New Roman" pitchFamily="18" charset="0"/>
                <a:ea typeface="ＭＳ Ｐゴシック" pitchFamily="50" charset="-128"/>
              </a:rPr>
              <a:t>k</a:t>
            </a:r>
            <a:r>
              <a:rPr kumimoji="1" lang="en-US" altLang="ja-JP" sz="2000">
                <a:latin typeface="Times New Roman" pitchFamily="18" charset="0"/>
                <a:ea typeface="ＭＳ Ｐゴシック" pitchFamily="50" charset="-128"/>
              </a:rPr>
              <a:t>)</a:t>
            </a:r>
          </a:p>
        </p:txBody>
      </p:sp>
      <p:sp>
        <p:nvSpPr>
          <p:cNvPr id="241673" name="Rectangle 9"/>
          <p:cNvSpPr>
            <a:spLocks noChangeArrowheads="1"/>
          </p:cNvSpPr>
          <p:nvPr/>
        </p:nvSpPr>
        <p:spPr bwMode="auto">
          <a:xfrm>
            <a:off x="4543425" y="1066800"/>
            <a:ext cx="409575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 i="1">
                <a:latin typeface="Times New Roman" pitchFamily="18" charset="0"/>
                <a:ea typeface="ＭＳ Ｐゴシック" pitchFamily="50" charset="-128"/>
              </a:rPr>
              <a:t>k</a:t>
            </a:r>
            <a:r>
              <a:rPr kumimoji="1" lang="en-US" altLang="ja-JP" sz="2400" baseline="-25000">
                <a:latin typeface="Times New Roman" pitchFamily="18" charset="0"/>
                <a:ea typeface="ＭＳ Ｐゴシック" pitchFamily="50" charset="-128"/>
              </a:rPr>
              <a:t>z</a:t>
            </a:r>
          </a:p>
        </p:txBody>
      </p:sp>
      <p:sp>
        <p:nvSpPr>
          <p:cNvPr id="241674" name="Rectangle 10"/>
          <p:cNvSpPr>
            <a:spLocks noChangeArrowheads="1"/>
          </p:cNvSpPr>
          <p:nvPr/>
        </p:nvSpPr>
        <p:spPr bwMode="auto">
          <a:xfrm>
            <a:off x="4360863" y="4419600"/>
            <a:ext cx="744537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 i="1">
                <a:latin typeface="Times New Roman" pitchFamily="18" charset="0"/>
                <a:ea typeface="ＭＳ Ｐゴシック" pitchFamily="50" charset="-128"/>
              </a:rPr>
              <a:t>|</a:t>
            </a:r>
            <a:r>
              <a:rPr kumimoji="1" lang="en-US" altLang="ja-JP" sz="2400" i="1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ε</a:t>
            </a:r>
            <a:r>
              <a:rPr kumimoji="1" lang="en-US" altLang="ja-JP" sz="2400" baseline="30000">
                <a:latin typeface="Times New Roman" pitchFamily="18" charset="0"/>
                <a:ea typeface="ＭＳ Ｐゴシック" pitchFamily="50" charset="-128"/>
              </a:rPr>
              <a:t>(j)</a:t>
            </a:r>
            <a:r>
              <a:rPr kumimoji="1" lang="en-US" altLang="ja-JP" sz="2400">
                <a:latin typeface="Times New Roman" pitchFamily="18" charset="0"/>
                <a:ea typeface="ＭＳ Ｐゴシック" pitchFamily="50" charset="-128"/>
              </a:rPr>
              <a:t>|</a:t>
            </a:r>
            <a:r>
              <a:rPr kumimoji="1" lang="en-US" altLang="ja-JP" sz="2400" baseline="30000">
                <a:latin typeface="Times New Roman" pitchFamily="18" charset="0"/>
                <a:ea typeface="ＭＳ Ｐゴシック" pitchFamily="50" charset="-128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6324600"/>
            <a:ext cx="334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Curtesy</a:t>
            </a:r>
            <a:r>
              <a:rPr lang="en-US" dirty="0"/>
              <a:t> of K. </a:t>
            </a:r>
            <a:r>
              <a:rPr lang="en-US" dirty="0" err="1"/>
              <a:t>Tsuda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1625"/>
            <a:ext cx="5621338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153988" y="152400"/>
            <a:ext cx="1827212" cy="118745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ja-JP" sz="2400">
                <a:latin typeface="Times New Roman" pitchFamily="18" charset="0"/>
                <a:ea typeface="ＭＳ Ｐゴシック" pitchFamily="50" charset="-128"/>
              </a:rPr>
              <a:t>PbZrO</a:t>
            </a:r>
            <a:r>
              <a:rPr kumimoji="1" lang="en-US" altLang="ja-JP" sz="2400" baseline="-25000">
                <a:latin typeface="Times New Roman" pitchFamily="18" charset="0"/>
                <a:ea typeface="ＭＳ Ｐゴシック" pitchFamily="50" charset="-128"/>
              </a:rPr>
              <a:t>3 </a:t>
            </a:r>
            <a:r>
              <a:rPr kumimoji="1" lang="en-US" altLang="ja-JP" sz="2400">
                <a:latin typeface="Times New Roman" pitchFamily="18" charset="0"/>
                <a:ea typeface="ＭＳ Ｐゴシック" pitchFamily="50" charset="-128"/>
              </a:rPr>
              <a:t>[001]</a:t>
            </a:r>
          </a:p>
          <a:p>
            <a:pPr algn="ctr"/>
            <a:r>
              <a:rPr kumimoji="1" lang="en-US" altLang="ja-JP" sz="2400">
                <a:latin typeface="Times New Roman" pitchFamily="18" charset="0"/>
                <a:ea typeface="ＭＳ Ｐゴシック" pitchFamily="50" charset="-128"/>
              </a:rPr>
              <a:t>Bloch-state</a:t>
            </a:r>
          </a:p>
          <a:p>
            <a:pPr algn="ctr"/>
            <a:r>
              <a:rPr kumimoji="1" lang="en-US" altLang="ja-JP" sz="2400">
                <a:latin typeface="Times New Roman" pitchFamily="18" charset="0"/>
                <a:ea typeface="ＭＳ Ｐゴシック" pitchFamily="50" charset="-128"/>
              </a:rPr>
              <a:t>simulations</a:t>
            </a:r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449580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⇒</a:t>
            </a: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152400" y="5715000"/>
            <a:ext cx="2228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⇒ : well-excited</a:t>
            </a:r>
          </a:p>
          <a:p>
            <a:r>
              <a:rPr kumimoji="1" lang="en-US" altLang="ja-JP" sz="2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      at ZA</a:t>
            </a: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640080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⇒</a:t>
            </a: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4483100" y="43815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⇒</a:t>
            </a:r>
          </a:p>
        </p:txBody>
      </p:sp>
      <p:sp>
        <p:nvSpPr>
          <p:cNvPr id="243720" name="Rectangle 8"/>
          <p:cNvSpPr>
            <a:spLocks noChangeArrowheads="1"/>
          </p:cNvSpPr>
          <p:nvPr/>
        </p:nvSpPr>
        <p:spPr bwMode="auto">
          <a:xfrm>
            <a:off x="8337550" y="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>
                <a:latin typeface="Times New Roman" pitchFamily="18" charset="0"/>
                <a:ea typeface="ＭＳ Ｐゴシック" pitchFamily="50" charset="-128"/>
              </a:rPr>
              <a:t>100kV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Caveats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thick crystal, must include all states</a:t>
            </a:r>
          </a:p>
          <a:p>
            <a:r>
              <a:rPr lang="en-US" dirty="0"/>
              <a:t>Higher E</a:t>
            </a:r>
            <a:r>
              <a:rPr lang="en-US" baseline="-25000" dirty="0"/>
              <a:t>n</a:t>
            </a:r>
            <a:r>
              <a:rPr lang="en-US" dirty="0"/>
              <a:t> states not so “atomic”</a:t>
            </a:r>
          </a:p>
          <a:p>
            <a:r>
              <a:rPr lang="en-US" dirty="0"/>
              <a:t>Overlap of states on different columns can be important</a:t>
            </a:r>
          </a:p>
          <a:p>
            <a:r>
              <a:rPr lang="en-US" dirty="0"/>
              <a:t>Tilt off zone axis </a:t>
            </a:r>
            <a:r>
              <a:rPr lang="en-US" dirty="0">
                <a:sym typeface="Wingdings" pitchFamily="2" charset="2"/>
              </a:rPr>
              <a:t> excites more p, d states</a:t>
            </a:r>
          </a:p>
          <a:p>
            <a:r>
              <a:rPr lang="en-US" dirty="0">
                <a:sym typeface="Wingdings" pitchFamily="2" charset="2"/>
              </a:rPr>
              <a:t>Strain=tilt, hence may destroy simple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58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1: </a:t>
            </a:r>
            <a:r>
              <a:rPr lang="en-US" dirty="0" err="1"/>
              <a:t>HREM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thin sample the 1s states dominate – simple</a:t>
            </a:r>
          </a:p>
          <a:p>
            <a:r>
              <a:rPr lang="en-US" dirty="0"/>
              <a:t>The scattering is pseudo-kinematical, easy to interpret</a:t>
            </a:r>
          </a:p>
          <a:p>
            <a:r>
              <a:rPr lang="en-US" dirty="0"/>
              <a:t>In thicker samples (&gt; </a:t>
            </a:r>
            <a:r>
              <a:rPr lang="en-US" dirty="0" err="1"/>
              <a:t>20nm</a:t>
            </a:r>
            <a:r>
              <a:rPr lang="en-US" dirty="0"/>
              <a:t>) not quite so simple</a:t>
            </a:r>
          </a:p>
        </p:txBody>
      </p:sp>
    </p:spTree>
    <p:extLst>
      <p:ext uri="{BB962C8B-B14F-4D97-AF65-F5344CB8AC3E}">
        <p14:creationId xmlns:p14="http://schemas.microsoft.com/office/powerpoint/2010/main" val="3143278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16768"/>
            <a:ext cx="3810000" cy="4279232"/>
          </a:xfrm>
        </p:spPr>
        <p:txBody>
          <a:bodyPr/>
          <a:lstStyle/>
          <a:p>
            <a:r>
              <a:rPr lang="en-US" dirty="0"/>
              <a:t>MTP (1983)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816768"/>
            <a:ext cx="4021347" cy="4279232"/>
          </a:xfrm>
        </p:spPr>
        <p:txBody>
          <a:bodyPr/>
          <a:lstStyle/>
          <a:p>
            <a:r>
              <a:rPr lang="en-US" dirty="0"/>
              <a:t>SrTiO</a:t>
            </a:r>
            <a:r>
              <a:rPr lang="en-US" baseline="-25000" dirty="0"/>
              <a:t>3</a:t>
            </a:r>
            <a:r>
              <a:rPr lang="en-US" dirty="0"/>
              <a:t> (001) (2015)</a:t>
            </a:r>
          </a:p>
        </p:txBody>
      </p:sp>
      <p:pic>
        <p:nvPicPr>
          <p:cNvPr id="5" name="Picture 6" descr="Decahedron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3" y="2736176"/>
            <a:ext cx="3756894" cy="34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065345" y="2466474"/>
            <a:ext cx="3229210" cy="4399629"/>
            <a:chOff x="4500116" y="3515495"/>
            <a:chExt cx="2641606" cy="3141233"/>
          </a:xfrm>
        </p:grpSpPr>
        <p:grpSp>
          <p:nvGrpSpPr>
            <p:cNvPr id="7" name="Group 6"/>
            <p:cNvGrpSpPr/>
            <p:nvPr/>
          </p:nvGrpSpPr>
          <p:grpSpPr>
            <a:xfrm>
              <a:off x="4500116" y="3515495"/>
              <a:ext cx="2641606" cy="3141233"/>
              <a:chOff x="3156877" y="3515495"/>
              <a:chExt cx="2641606" cy="314123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156877" y="3515495"/>
                <a:ext cx="2194560" cy="2633157"/>
                <a:chOff x="2953681" y="3646121"/>
                <a:chExt cx="2194560" cy="2633157"/>
              </a:xfrm>
            </p:grpSpPr>
            <p:pic>
              <p:nvPicPr>
                <p:cNvPr id="11" name="Picture 3" descr="C:\Users\lin\Desktop\cropped.tif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953681" y="3646121"/>
                  <a:ext cx="2194560" cy="26331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" name="直接连接符 28"/>
                <p:cNvCxnSpPr/>
                <p:nvPr/>
              </p:nvCxnSpPr>
              <p:spPr>
                <a:xfrm>
                  <a:off x="3054561" y="4112485"/>
                  <a:ext cx="582074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3102957" y="3835461"/>
                  <a:ext cx="1121414" cy="259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1</a:t>
                  </a:r>
                  <a:r>
                    <a:rPr lang="en-US" altLang="zh-CN" b="1" dirty="0">
                      <a:solidFill>
                        <a:schemeClr val="bg1"/>
                      </a:solidFill>
                    </a:rPr>
                    <a:t>nm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548793" y="6195063"/>
                <a:ext cx="22496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0" dirty="0"/>
                  <a:t>TiO</a:t>
                </a:r>
                <a:r>
                  <a:rPr lang="en-US" baseline="-25000" dirty="0"/>
                  <a:t>2</a:t>
                </a:r>
                <a:r>
                  <a:rPr lang="en-US" baseline="0" dirty="0"/>
                  <a:t> DL</a:t>
                </a:r>
              </a:p>
            </p:txBody>
          </p:sp>
        </p:grpSp>
        <p:pic>
          <p:nvPicPr>
            <p:cNvPr id="8" name="Picture 6" descr="E:\negative\Image # 6, F = 30Å, T = 76Å.tif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4928342" y="4125127"/>
              <a:ext cx="1443677" cy="57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020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5872" r="1345" b="28648"/>
          <a:stretch/>
        </p:blipFill>
        <p:spPr bwMode="auto">
          <a:xfrm>
            <a:off x="347869" y="1828800"/>
            <a:ext cx="844826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6B9066-6380-46D9-A85F-F3F63D93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(in notes)</a:t>
            </a:r>
          </a:p>
        </p:txBody>
      </p:sp>
    </p:spTree>
    <p:extLst>
      <p:ext uri="{BB962C8B-B14F-4D97-AF65-F5344CB8AC3E}">
        <p14:creationId xmlns:p14="http://schemas.microsoft.com/office/powerpoint/2010/main" val="838511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676400"/>
            <a:ext cx="43434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6764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6" name="Rectangle 4"/>
          <p:cNvSpPr>
            <a:spLocks noChangeArrowheads="1"/>
          </p:cNvSpPr>
          <p:nvPr/>
        </p:nvSpPr>
        <p:spPr bwMode="auto">
          <a:xfrm rot="366481">
            <a:off x="1260475" y="2209800"/>
            <a:ext cx="2362200" cy="25146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 type="none" w="med" len="lg"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1116013" y="476250"/>
            <a:ext cx="7632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3200"/>
              <a:t>Au [110] – Vacuum wave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3059113" y="6308725"/>
            <a:ext cx="596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Courtesy</a:t>
            </a:r>
            <a:r>
              <a:rPr lang="nl-NL"/>
              <a:t> C. Kisielowski, J.R. Jinschek (NCEM, Berkeley)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t="6430" r="56681" b="61428"/>
          <a:stretch/>
        </p:blipFill>
        <p:spPr bwMode="auto">
          <a:xfrm>
            <a:off x="1809115" y="2897310"/>
            <a:ext cx="2956560" cy="34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64" y="2331842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25028"/>
            <a:ext cx="10906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691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2: </a:t>
            </a:r>
            <a:r>
              <a:rPr lang="en-US" dirty="0" err="1"/>
              <a:t>ADF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 bwMode="auto">
          <a:xfrm rot="339002">
            <a:off x="1696255" y="1538425"/>
            <a:ext cx="587458" cy="3528264"/>
          </a:xfrm>
          <a:custGeom>
            <a:avLst/>
            <a:gdLst>
              <a:gd name="connsiteX0" fmla="*/ 685917 w 778504"/>
              <a:gd name="connsiteY0" fmla="*/ 0 h 4123565"/>
              <a:gd name="connsiteX1" fmla="*/ 728948 w 778504"/>
              <a:gd name="connsiteY1" fmla="*/ 1688950 h 4123565"/>
              <a:gd name="connsiteX2" fmla="*/ 83489 w 778504"/>
              <a:gd name="connsiteY2" fmla="*/ 3840480 h 4123565"/>
              <a:gd name="connsiteX3" fmla="*/ 8185 w 778504"/>
              <a:gd name="connsiteY3" fmla="*/ 4098663 h 4123565"/>
              <a:gd name="connsiteX4" fmla="*/ 8185 w 778504"/>
              <a:gd name="connsiteY4" fmla="*/ 4098663 h 4123565"/>
              <a:gd name="connsiteX5" fmla="*/ 8185 w 778504"/>
              <a:gd name="connsiteY5" fmla="*/ 4098663 h 412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504" h="4123565">
                <a:moveTo>
                  <a:pt x="685917" y="0"/>
                </a:moveTo>
                <a:cubicBezTo>
                  <a:pt x="757635" y="524435"/>
                  <a:pt x="829353" y="1048870"/>
                  <a:pt x="728948" y="1688950"/>
                </a:cubicBezTo>
                <a:cubicBezTo>
                  <a:pt x="628543" y="2329030"/>
                  <a:pt x="203616" y="3438861"/>
                  <a:pt x="83489" y="3840480"/>
                </a:cubicBezTo>
                <a:cubicBezTo>
                  <a:pt x="-36638" y="4242099"/>
                  <a:pt x="8185" y="4098663"/>
                  <a:pt x="8185" y="4098663"/>
                </a:cubicBezTo>
                <a:lnTo>
                  <a:pt x="8185" y="4098663"/>
                </a:lnTo>
                <a:lnTo>
                  <a:pt x="8185" y="4098663"/>
                </a:lnTo>
              </a:path>
            </a:pathLst>
          </a:cu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5" name="Freeform 4"/>
          <p:cNvSpPr/>
          <p:nvPr/>
        </p:nvSpPr>
        <p:spPr bwMode="auto">
          <a:xfrm rot="673925">
            <a:off x="5070150" y="1589303"/>
            <a:ext cx="1847621" cy="3731780"/>
          </a:xfrm>
          <a:custGeom>
            <a:avLst/>
            <a:gdLst>
              <a:gd name="connsiteX0" fmla="*/ 2059431 w 2239584"/>
              <a:gd name="connsiteY0" fmla="*/ 0 h 4083185"/>
              <a:gd name="connsiteX1" fmla="*/ 2070189 w 2239584"/>
              <a:gd name="connsiteY1" fmla="*/ 1570616 h 4083185"/>
              <a:gd name="connsiteX2" fmla="*/ 273662 w 2239584"/>
              <a:gd name="connsiteY2" fmla="*/ 3743661 h 4083185"/>
              <a:gd name="connsiteX3" fmla="*/ 36994 w 2239584"/>
              <a:gd name="connsiteY3" fmla="*/ 4044875 h 408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9584" h="4083185">
                <a:moveTo>
                  <a:pt x="2059431" y="0"/>
                </a:moveTo>
                <a:cubicBezTo>
                  <a:pt x="2213624" y="473336"/>
                  <a:pt x="2367817" y="946673"/>
                  <a:pt x="2070189" y="1570616"/>
                </a:cubicBezTo>
                <a:cubicBezTo>
                  <a:pt x="1772561" y="2194559"/>
                  <a:pt x="612528" y="3331285"/>
                  <a:pt x="273662" y="3743661"/>
                </a:cubicBezTo>
                <a:cubicBezTo>
                  <a:pt x="-65204" y="4156037"/>
                  <a:pt x="-14105" y="4100456"/>
                  <a:pt x="36994" y="4044875"/>
                </a:cubicBezTo>
              </a:path>
            </a:pathLst>
          </a:cu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014" y="5163062"/>
            <a:ext cx="6730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closer the electron comes to the nucleus, the higher the probability of high-angle scattering (elastic or inelastic)</a:t>
            </a:r>
          </a:p>
          <a:p>
            <a:endParaRPr lang="en-US" dirty="0"/>
          </a:p>
          <a:p>
            <a:r>
              <a:rPr lang="en-US" dirty="0"/>
              <a:t>1s states dominate the high-angle scattering</a:t>
            </a:r>
          </a:p>
        </p:txBody>
      </p:sp>
    </p:spTree>
    <p:extLst>
      <p:ext uri="{BB962C8B-B14F-4D97-AF65-F5344CB8AC3E}">
        <p14:creationId xmlns:p14="http://schemas.microsoft.com/office/powerpoint/2010/main" val="358768520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Probe Channeling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 t="247" r="252"/>
          <a:stretch>
            <a:fillRect/>
          </a:stretch>
        </p:blipFill>
        <p:spPr bwMode="auto">
          <a:xfrm>
            <a:off x="3062288" y="1084263"/>
            <a:ext cx="3135312" cy="577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4" name="Picture 4" descr="oncol_z100A"/>
          <p:cNvPicPr>
            <a:picLocks noChangeAspect="1" noChangeArrowheads="1"/>
          </p:cNvPicPr>
          <p:nvPr/>
        </p:nvPicPr>
        <p:blipFill>
          <a:blip r:embed="rId4" cstate="print"/>
          <a:srcRect l="9766" t="12463" r="8681"/>
          <a:stretch>
            <a:fillRect/>
          </a:stretch>
        </p:blipFill>
        <p:spPr bwMode="auto">
          <a:xfrm>
            <a:off x="188913" y="2840038"/>
            <a:ext cx="2751137" cy="3752850"/>
          </a:xfrm>
          <a:prstGeom prst="rect">
            <a:avLst/>
          </a:prstGeom>
          <a:noFill/>
        </p:spPr>
      </p:pic>
      <p:pic>
        <p:nvPicPr>
          <p:cNvPr id="117765" name="Picture 5" descr="oncol_z235A"/>
          <p:cNvPicPr>
            <a:picLocks noChangeAspect="1" noChangeArrowheads="1"/>
          </p:cNvPicPr>
          <p:nvPr/>
        </p:nvPicPr>
        <p:blipFill>
          <a:blip r:embed="rId5" cstate="print"/>
          <a:srcRect l="8899" t="52586" r="8247"/>
          <a:stretch>
            <a:fillRect/>
          </a:stretch>
        </p:blipFill>
        <p:spPr bwMode="auto">
          <a:xfrm>
            <a:off x="6208713" y="1365250"/>
            <a:ext cx="2787650" cy="2028825"/>
          </a:xfrm>
          <a:prstGeom prst="rect">
            <a:avLst/>
          </a:prstGeom>
          <a:noFill/>
        </p:spPr>
      </p:pic>
      <p:pic>
        <p:nvPicPr>
          <p:cNvPr id="117766" name="Picture 6" descr="oncol_z330A"/>
          <p:cNvPicPr>
            <a:picLocks noChangeAspect="1" noChangeArrowheads="1"/>
          </p:cNvPicPr>
          <p:nvPr/>
        </p:nvPicPr>
        <p:blipFill>
          <a:blip r:embed="rId6" cstate="print"/>
          <a:srcRect l="9766" t="51733" r="9549"/>
          <a:stretch>
            <a:fillRect/>
          </a:stretch>
        </p:blipFill>
        <p:spPr bwMode="auto">
          <a:xfrm>
            <a:off x="6245225" y="4432300"/>
            <a:ext cx="2714625" cy="2062163"/>
          </a:xfrm>
          <a:prstGeom prst="rect">
            <a:avLst/>
          </a:prstGeom>
          <a:noFill/>
        </p:spPr>
      </p:pic>
      <p:pic>
        <p:nvPicPr>
          <p:cNvPr id="117767" name="Picture 7" descr="oncol_z0A"/>
          <p:cNvPicPr>
            <a:picLocks noChangeAspect="1" noChangeArrowheads="1"/>
          </p:cNvPicPr>
          <p:nvPr/>
        </p:nvPicPr>
        <p:blipFill>
          <a:blip r:embed="rId7" cstate="print"/>
          <a:srcRect l="10201" t="68123" r="9332"/>
          <a:stretch>
            <a:fillRect/>
          </a:stretch>
        </p:blipFill>
        <p:spPr bwMode="auto">
          <a:xfrm>
            <a:off x="215900" y="1157288"/>
            <a:ext cx="2697163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7768" name="Group 8"/>
          <p:cNvGrpSpPr>
            <a:grpSpLocks/>
          </p:cNvGrpSpPr>
          <p:nvPr/>
        </p:nvGrpSpPr>
        <p:grpSpPr bwMode="auto">
          <a:xfrm>
            <a:off x="1439863" y="2559050"/>
            <a:ext cx="1819275" cy="1697038"/>
            <a:chOff x="907" y="1557"/>
            <a:chExt cx="1146" cy="1069"/>
          </a:xfrm>
        </p:grpSpPr>
        <p:sp>
          <p:nvSpPr>
            <p:cNvPr id="117769" name="Line 9"/>
            <p:cNvSpPr>
              <a:spLocks noChangeShapeType="1"/>
            </p:cNvSpPr>
            <p:nvPr/>
          </p:nvSpPr>
          <p:spPr bwMode="auto">
            <a:xfrm>
              <a:off x="907" y="2626"/>
              <a:ext cx="6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0" name="Line 10"/>
            <p:cNvSpPr>
              <a:spLocks noChangeShapeType="1"/>
            </p:cNvSpPr>
            <p:nvPr/>
          </p:nvSpPr>
          <p:spPr bwMode="auto">
            <a:xfrm flipV="1">
              <a:off x="1510" y="1557"/>
              <a:ext cx="0" cy="10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1" name="Line 11"/>
            <p:cNvSpPr>
              <a:spLocks noChangeShapeType="1"/>
            </p:cNvSpPr>
            <p:nvPr/>
          </p:nvSpPr>
          <p:spPr bwMode="auto">
            <a:xfrm>
              <a:off x="1512" y="1560"/>
              <a:ext cx="5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2141538" y="1539875"/>
            <a:ext cx="1125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7773" name="Group 13"/>
          <p:cNvGrpSpPr>
            <a:grpSpLocks/>
          </p:cNvGrpSpPr>
          <p:nvPr/>
        </p:nvGrpSpPr>
        <p:grpSpPr bwMode="auto">
          <a:xfrm>
            <a:off x="6072188" y="3433763"/>
            <a:ext cx="1260475" cy="541337"/>
            <a:chOff x="2178" y="2108"/>
            <a:chExt cx="2441" cy="149"/>
          </a:xfrm>
        </p:grpSpPr>
        <p:sp>
          <p:nvSpPr>
            <p:cNvPr id="117774" name="Line 14"/>
            <p:cNvSpPr>
              <a:spLocks noChangeShapeType="1"/>
            </p:cNvSpPr>
            <p:nvPr/>
          </p:nvSpPr>
          <p:spPr bwMode="auto">
            <a:xfrm>
              <a:off x="4619" y="2108"/>
              <a:ext cx="0" cy="1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5" name="Line 15"/>
            <p:cNvSpPr>
              <a:spLocks noChangeShapeType="1"/>
            </p:cNvSpPr>
            <p:nvPr/>
          </p:nvSpPr>
          <p:spPr bwMode="auto">
            <a:xfrm flipH="1">
              <a:off x="2178" y="2257"/>
              <a:ext cx="24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7776" name="Line 16"/>
          <p:cNvSpPr>
            <a:spLocks noChangeShapeType="1"/>
          </p:cNvSpPr>
          <p:nvPr/>
        </p:nvSpPr>
        <p:spPr bwMode="auto">
          <a:xfrm flipH="1">
            <a:off x="6086475" y="4956175"/>
            <a:ext cx="947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19063" y="982663"/>
            <a:ext cx="877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z=0 nm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119063" y="3082925"/>
            <a:ext cx="992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z=10 nm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7642225" y="4386263"/>
            <a:ext cx="1163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z=33.0 nm</a:t>
            </a:r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7643813" y="1287463"/>
            <a:ext cx="1163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z=23.5 nm</a:t>
            </a:r>
          </a:p>
        </p:txBody>
      </p:sp>
      <p:grpSp>
        <p:nvGrpSpPr>
          <p:cNvPr id="117781" name="Group 21"/>
          <p:cNvGrpSpPr>
            <a:grpSpLocks/>
          </p:cNvGrpSpPr>
          <p:nvPr/>
        </p:nvGrpSpPr>
        <p:grpSpPr bwMode="auto">
          <a:xfrm>
            <a:off x="4138613" y="1073150"/>
            <a:ext cx="1157287" cy="204788"/>
            <a:chOff x="2607" y="621"/>
            <a:chExt cx="729" cy="129"/>
          </a:xfrm>
        </p:grpSpPr>
        <p:sp>
          <p:nvSpPr>
            <p:cNvPr id="117782" name="Oval 22"/>
            <p:cNvSpPr>
              <a:spLocks noChangeArrowheads="1"/>
            </p:cNvSpPr>
            <p:nvPr/>
          </p:nvSpPr>
          <p:spPr bwMode="auto">
            <a:xfrm>
              <a:off x="2607" y="621"/>
              <a:ext cx="128" cy="12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83" name="Oval 23"/>
            <p:cNvSpPr>
              <a:spLocks noChangeArrowheads="1"/>
            </p:cNvSpPr>
            <p:nvPr/>
          </p:nvSpPr>
          <p:spPr bwMode="auto">
            <a:xfrm>
              <a:off x="3208" y="622"/>
              <a:ext cx="128" cy="12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0337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3400">
                <a:solidFill>
                  <a:srgbClr val="000000"/>
                </a:solidFill>
              </a:rPr>
              <a:t>Strain Contrast at Si/SiO</a:t>
            </a:r>
            <a:r>
              <a:rPr lang="en-US" sz="3400" baseline="-25000">
                <a:solidFill>
                  <a:srgbClr val="000000"/>
                </a:solidFill>
              </a:rPr>
              <a:t>2</a:t>
            </a:r>
            <a:r>
              <a:rPr lang="en-US" sz="3400">
                <a:solidFill>
                  <a:srgbClr val="000000"/>
                </a:solidFill>
              </a:rPr>
              <a:t> Interfaces</a:t>
            </a:r>
          </a:p>
        </p:txBody>
      </p:sp>
      <p:sp>
        <p:nvSpPr>
          <p:cNvPr id="556035" name="Rectangle 3"/>
          <p:cNvSpPr>
            <a:spLocks noChangeArrowheads="1"/>
          </p:cNvSpPr>
          <p:nvPr/>
        </p:nvSpPr>
        <p:spPr bwMode="auto">
          <a:xfrm>
            <a:off x="0" y="6553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David Muller 2001</a:t>
            </a:r>
          </a:p>
        </p:txBody>
      </p:sp>
      <p:sp>
        <p:nvSpPr>
          <p:cNvPr id="556036" name="Line 4"/>
          <p:cNvSpPr>
            <a:spLocks noChangeShapeType="1"/>
          </p:cNvSpPr>
          <p:nvPr/>
        </p:nvSpPr>
        <p:spPr bwMode="auto">
          <a:xfrm>
            <a:off x="12700" y="893763"/>
            <a:ext cx="7869238" cy="0"/>
          </a:xfrm>
          <a:prstGeom prst="line">
            <a:avLst/>
          </a:prstGeom>
          <a:noFill/>
          <a:ln w="50800">
            <a:solidFill>
              <a:srgbClr val="ED3F4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556037" name="Text Box 5"/>
          <p:cNvSpPr txBox="1">
            <a:spLocks noChangeArrowheads="1"/>
          </p:cNvSpPr>
          <p:nvPr/>
        </p:nvSpPr>
        <p:spPr bwMode="auto">
          <a:xfrm>
            <a:off x="2011363" y="1249363"/>
            <a:ext cx="119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50 mrad</a:t>
            </a:r>
          </a:p>
        </p:txBody>
      </p:sp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5106988" y="1263650"/>
            <a:ext cx="119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25 mrad</a:t>
            </a:r>
          </a:p>
        </p:txBody>
      </p:sp>
      <p:pic>
        <p:nvPicPr>
          <p:cNvPr id="556039" name="Picture 7" descr="tb-4m-d3-cl30-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r="10869" b="17084"/>
          <a:stretch>
            <a:fillRect/>
          </a:stretch>
        </p:blipFill>
        <p:spPr bwMode="auto">
          <a:xfrm>
            <a:off x="4202113" y="1752600"/>
            <a:ext cx="3124200" cy="419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6040" name="Picture 8" descr="tb-4m-d3-rot"/>
          <p:cNvPicPr>
            <a:picLocks noChangeAspect="1" noChangeArrowheads="1"/>
          </p:cNvPicPr>
          <p:nvPr/>
        </p:nvPicPr>
        <p:blipFill>
          <a:blip r:embed="rId3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r="-615" b="17230"/>
          <a:stretch>
            <a:fillRect/>
          </a:stretch>
        </p:blipFill>
        <p:spPr bwMode="auto">
          <a:xfrm>
            <a:off x="1066800" y="1752600"/>
            <a:ext cx="3117850" cy="419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41" name="Text Box 9"/>
          <p:cNvSpPr txBox="1">
            <a:spLocks noChangeArrowheads="1"/>
          </p:cNvSpPr>
          <p:nvPr/>
        </p:nvSpPr>
        <p:spPr bwMode="auto">
          <a:xfrm>
            <a:off x="3916363" y="4800600"/>
            <a:ext cx="558800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c-Si</a:t>
            </a:r>
          </a:p>
        </p:txBody>
      </p:sp>
      <p:sp>
        <p:nvSpPr>
          <p:cNvPr id="556042" name="Text Box 10"/>
          <p:cNvSpPr txBox="1">
            <a:spLocks noChangeArrowheads="1"/>
          </p:cNvSpPr>
          <p:nvPr/>
        </p:nvSpPr>
        <p:spPr bwMode="auto">
          <a:xfrm>
            <a:off x="3871913" y="3451225"/>
            <a:ext cx="636587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SiO</a:t>
            </a:r>
            <a:r>
              <a:rPr lang="en-US" sz="2400" b="1" baseline="-25000">
                <a:solidFill>
                  <a:srgbClr val="000000"/>
                </a:solidFill>
              </a:rPr>
              <a:t>2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56043" name="Text Box 11"/>
          <p:cNvSpPr txBox="1">
            <a:spLocks noChangeArrowheads="1"/>
          </p:cNvSpPr>
          <p:nvPr/>
        </p:nvSpPr>
        <p:spPr bwMode="auto">
          <a:xfrm>
            <a:off x="3933825" y="2236788"/>
            <a:ext cx="558800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a-Si</a:t>
            </a:r>
          </a:p>
        </p:txBody>
      </p:sp>
      <p:sp>
        <p:nvSpPr>
          <p:cNvPr id="556044" name="Text Box 12"/>
          <p:cNvSpPr txBox="1">
            <a:spLocks noChangeArrowheads="1"/>
          </p:cNvSpPr>
          <p:nvPr/>
        </p:nvSpPr>
        <p:spPr bwMode="auto">
          <a:xfrm>
            <a:off x="2286000" y="533400"/>
            <a:ext cx="389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</a:rPr>
              <a:t>(JEOL 2010F,  200 kV, C</a:t>
            </a:r>
            <a:r>
              <a:rPr lang="en-US" sz="2000" baseline="-25000">
                <a:solidFill>
                  <a:srgbClr val="000000"/>
                </a:solidFill>
              </a:rPr>
              <a:t>s</a:t>
            </a:r>
            <a:r>
              <a:rPr lang="en-US" sz="2000">
                <a:solidFill>
                  <a:srgbClr val="000000"/>
                </a:solidFill>
              </a:rPr>
              <a:t>=1mm)</a:t>
            </a:r>
          </a:p>
        </p:txBody>
      </p:sp>
      <p:sp>
        <p:nvSpPr>
          <p:cNvPr id="556045" name="Text Box 13"/>
          <p:cNvSpPr txBox="1">
            <a:spLocks noChangeArrowheads="1"/>
          </p:cNvSpPr>
          <p:nvPr/>
        </p:nvSpPr>
        <p:spPr bwMode="auto">
          <a:xfrm>
            <a:off x="244475" y="6065838"/>
            <a:ext cx="806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Strain Fields cause dechanneling (and scattering to small angles)</a:t>
            </a:r>
          </a:p>
        </p:txBody>
      </p:sp>
      <p:sp>
        <p:nvSpPr>
          <p:cNvPr id="556046" name="Text Box 14"/>
          <p:cNvSpPr txBox="1">
            <a:spLocks noChangeArrowheads="1"/>
          </p:cNvSpPr>
          <p:nvPr/>
        </p:nvSpPr>
        <p:spPr bwMode="auto">
          <a:xfrm>
            <a:off x="28575" y="925513"/>
            <a:ext cx="233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ADF Inner angle:</a:t>
            </a:r>
          </a:p>
        </p:txBody>
      </p:sp>
      <p:sp>
        <p:nvSpPr>
          <p:cNvPr id="556047" name="Rectangle 15"/>
          <p:cNvSpPr>
            <a:spLocks noChangeArrowheads="1"/>
          </p:cNvSpPr>
          <p:nvPr/>
        </p:nvSpPr>
        <p:spPr bwMode="auto">
          <a:xfrm>
            <a:off x="0" y="6505575"/>
            <a:ext cx="60182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tabLst>
                <a:tab pos="228600" algn="l"/>
              </a:tabLst>
            </a:pPr>
            <a:r>
              <a:rPr lang="en-US" sz="1600">
                <a:solidFill>
                  <a:srgbClr val="000000"/>
                </a:solidFill>
              </a:rPr>
              <a:t>Z. Yu, D. A. Muller, and J. Silcox, </a:t>
            </a:r>
            <a:r>
              <a:rPr lang="en-US" sz="1600" i="1">
                <a:solidFill>
                  <a:srgbClr val="000000"/>
                </a:solidFill>
              </a:rPr>
              <a:t>J. Appl. Phys.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 b="1">
                <a:solidFill>
                  <a:srgbClr val="000000"/>
                </a:solidFill>
              </a:rPr>
              <a:t>95</a:t>
            </a:r>
            <a:r>
              <a:rPr lang="en-US" sz="1600">
                <a:solidFill>
                  <a:srgbClr val="000000"/>
                </a:solidFill>
              </a:rPr>
              <a:t>, 3362 (2004).</a:t>
            </a:r>
          </a:p>
        </p:txBody>
      </p:sp>
    </p:spTree>
    <p:extLst>
      <p:ext uri="{BB962C8B-B14F-4D97-AF65-F5344CB8AC3E}">
        <p14:creationId xmlns:p14="http://schemas.microsoft.com/office/powerpoint/2010/main" val="1564747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When Does the Simple Picture Work?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 incoherent, Z</a:t>
            </a:r>
            <a:r>
              <a:rPr lang="en-US" baseline="30000"/>
              <a:t>1.7</a:t>
            </a:r>
            <a:r>
              <a:rPr lang="en-US"/>
              <a:t> theory works well:</a:t>
            </a:r>
          </a:p>
          <a:p>
            <a:pPr lvl="1"/>
            <a:r>
              <a:rPr lang="en-US"/>
              <a:t>for an amorphous specimen</a:t>
            </a:r>
          </a:p>
          <a:p>
            <a:pPr lvl="1"/>
            <a:r>
              <a:rPr lang="en-US"/>
              <a:t>for randomly-oriented polycrystalline specimens</a:t>
            </a:r>
          </a:p>
          <a:p>
            <a:pPr lvl="1"/>
            <a:r>
              <a:rPr lang="en-US"/>
              <a:t>(mostly) for single crystals tilted between major zone axes</a:t>
            </a:r>
          </a:p>
          <a:p>
            <a:r>
              <a:rPr lang="en-US"/>
              <a:t>It doesn’t work for single crystals oriented on a zone axes – i.e. when you get atomic-place resolution.</a:t>
            </a:r>
          </a:p>
        </p:txBody>
      </p:sp>
    </p:spTree>
    <p:extLst>
      <p:ext uri="{BB962C8B-B14F-4D97-AF65-F5344CB8AC3E}">
        <p14:creationId xmlns:p14="http://schemas.microsoft.com/office/powerpoint/2010/main" val="101802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7" y="742096"/>
            <a:ext cx="8231626" cy="537380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EB46B2-08B7-4430-8470-E02938A3CAE2}"/>
              </a:ext>
            </a:extLst>
          </p:cNvPr>
          <p:cNvCxnSpPr/>
          <p:nvPr/>
        </p:nvCxnSpPr>
        <p:spPr bwMode="auto">
          <a:xfrm flipV="1">
            <a:off x="2286000" y="2514600"/>
            <a:ext cx="2286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53D646-C53F-4C2F-8F64-89DA34657C7D}"/>
              </a:ext>
            </a:extLst>
          </p:cNvPr>
          <p:cNvCxnSpPr/>
          <p:nvPr/>
        </p:nvCxnSpPr>
        <p:spPr bwMode="auto">
          <a:xfrm flipV="1">
            <a:off x="1524000" y="1981200"/>
            <a:ext cx="2286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93B211-E916-497E-A2D2-7F7E7177D523}"/>
              </a:ext>
            </a:extLst>
          </p:cNvPr>
          <p:cNvCxnSpPr/>
          <p:nvPr/>
        </p:nvCxnSpPr>
        <p:spPr bwMode="auto">
          <a:xfrm flipV="1">
            <a:off x="4191000" y="1981200"/>
            <a:ext cx="2286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9147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7" y="1053179"/>
            <a:ext cx="8231626" cy="47516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376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657225"/>
            <a:ext cx="8233200" cy="574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22627"/>
      </p:ext>
    </p:extLst>
  </p:cSld>
  <p:clrMapOvr>
    <a:masterClrMapping/>
  </p:clrMapOvr>
</p:sld>
</file>

<file path=ppt/theme/theme1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SE748 S05">
  <a:themeElements>
    <a:clrScheme name="MSE748 S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SE748 S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E748 S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E748 S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SE748 S05">
  <a:themeElements>
    <a:clrScheme name="MSE748 S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SE748 S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E748 S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E748 S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E748 S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1644</TotalTime>
  <Words>1518</Words>
  <Application>Microsoft Office PowerPoint</Application>
  <PresentationFormat>On-screen Show (4:3)</PresentationFormat>
  <Paragraphs>330</Paragraphs>
  <Slides>64</Slides>
  <Notes>30</Notes>
  <HiddenSlides>7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ＭＳ Ｐゴシック</vt:lpstr>
      <vt:lpstr>Arial</vt:lpstr>
      <vt:lpstr>Cambria Math</vt:lpstr>
      <vt:lpstr>Courier New</vt:lpstr>
      <vt:lpstr>Monotype Sorts</vt:lpstr>
      <vt:lpstr>Symbol</vt:lpstr>
      <vt:lpstr>Times New Roman</vt:lpstr>
      <vt:lpstr>Wingdings</vt:lpstr>
      <vt:lpstr>alaska</vt:lpstr>
      <vt:lpstr>MSE748 S05</vt:lpstr>
      <vt:lpstr>1_MSE748 S05</vt:lpstr>
      <vt:lpstr>Blank Presentation</vt:lpstr>
      <vt:lpstr>Photo Editor Photo</vt:lpstr>
      <vt:lpstr>Equation</vt:lpstr>
      <vt:lpstr>Dynamical Diffraction</vt:lpstr>
      <vt:lpstr>Basics</vt:lpstr>
      <vt:lpstr>Notes on History</vt:lpstr>
      <vt:lpstr>Dynamical Diffraction</vt:lpstr>
      <vt:lpstr>PowerPoint Presentation</vt:lpstr>
      <vt:lpstr>Math (in notes)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2-Beam solutions</vt:lpstr>
      <vt:lpstr>Life is eigenvalues/vectors</vt:lpstr>
      <vt:lpstr>An aside</vt:lpstr>
      <vt:lpstr>PowerPoint Presentation</vt:lpstr>
      <vt:lpstr>PowerPoint Presentation</vt:lpstr>
      <vt:lpstr>Top-Bottom Effect</vt:lpstr>
      <vt:lpstr>PowerPoint Presentation</vt:lpstr>
      <vt:lpstr>PowerPoint Presentation</vt:lpstr>
      <vt:lpstr>PowerPoint Presentation</vt:lpstr>
      <vt:lpstr>PowerPoint Presentation</vt:lpstr>
      <vt:lpstr>But…column approximation?</vt:lpstr>
      <vt:lpstr>Basis Sets</vt:lpstr>
      <vt:lpstr>Basis Sets Continued</vt:lpstr>
      <vt:lpstr>Channeling: Real-Space model</vt:lpstr>
      <vt:lpstr>Channeling Concept</vt:lpstr>
      <vt:lpstr>Consider an isolated column: I</vt:lpstr>
      <vt:lpstr>PowerPoint Presentation</vt:lpstr>
      <vt:lpstr>Final form, almost</vt:lpstr>
      <vt:lpstr>PowerPoint Presentation</vt:lpstr>
      <vt:lpstr>Consider an isolated column: II</vt:lpstr>
      <vt:lpstr>Character of States</vt:lpstr>
      <vt:lpstr>Dynamical Solutions: many columns</vt:lpstr>
      <vt:lpstr>PowerPoint Presentation</vt:lpstr>
      <vt:lpstr>Probe Channeling</vt:lpstr>
      <vt:lpstr>Heavy atoms first, then light</vt:lpstr>
      <vt:lpstr>Depth dependence by atom type</vt:lpstr>
      <vt:lpstr>OPW</vt:lpstr>
      <vt:lpstr>So what does this gain us?</vt:lpstr>
      <vt:lpstr>A Quick Comparison</vt:lpstr>
      <vt:lpstr>Channeling Concept</vt:lpstr>
      <vt:lpstr>Full wave       </vt:lpstr>
      <vt:lpstr>Full wave       </vt:lpstr>
      <vt:lpstr>|1-y(r)|</vt:lpstr>
      <vt:lpstr>PowerPoint Presentation</vt:lpstr>
      <vt:lpstr>Thickness Movie</vt:lpstr>
      <vt:lpstr>PowerPoint Presentation</vt:lpstr>
      <vt:lpstr>PowerPoint Presentation</vt:lpstr>
      <vt:lpstr>PowerPoint Presentation</vt:lpstr>
      <vt:lpstr>Caveats</vt:lpstr>
      <vt:lpstr>Relevance 1: HREM</vt:lpstr>
      <vt:lpstr>Examples</vt:lpstr>
      <vt:lpstr>PowerPoint Presentation</vt:lpstr>
      <vt:lpstr>Relevance 2: ADF</vt:lpstr>
      <vt:lpstr>Probe Channeling</vt:lpstr>
      <vt:lpstr>PowerPoint Presentation</vt:lpstr>
      <vt:lpstr>When Does the Simple Picture Work?</vt:lpstr>
    </vt:vector>
  </TitlesOfParts>
  <Company>Northwestern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 D Marks</dc:creator>
  <cp:lastModifiedBy>Laurence Marks</cp:lastModifiedBy>
  <cp:revision>76</cp:revision>
  <dcterms:created xsi:type="dcterms:W3CDTF">2004-02-23T20:18:01Z</dcterms:created>
  <dcterms:modified xsi:type="dcterms:W3CDTF">2023-02-23T21:16:11Z</dcterms:modified>
</cp:coreProperties>
</file>