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319" r:id="rId2"/>
    <p:sldId id="256" r:id="rId3"/>
    <p:sldId id="257" r:id="rId4"/>
    <p:sldId id="261" r:id="rId5"/>
    <p:sldId id="258" r:id="rId6"/>
    <p:sldId id="259" r:id="rId7"/>
    <p:sldId id="260" r:id="rId8"/>
    <p:sldId id="262" r:id="rId9"/>
    <p:sldId id="310" r:id="rId10"/>
    <p:sldId id="263" r:id="rId11"/>
    <p:sldId id="298" r:id="rId12"/>
    <p:sldId id="306" r:id="rId13"/>
    <p:sldId id="304" r:id="rId14"/>
    <p:sldId id="286" r:id="rId15"/>
    <p:sldId id="285" r:id="rId16"/>
    <p:sldId id="305" r:id="rId17"/>
    <p:sldId id="289" r:id="rId18"/>
    <p:sldId id="308" r:id="rId19"/>
    <p:sldId id="309" r:id="rId20"/>
    <p:sldId id="322" r:id="rId21"/>
    <p:sldId id="299" r:id="rId22"/>
    <p:sldId id="301" r:id="rId23"/>
    <p:sldId id="280" r:id="rId24"/>
    <p:sldId id="281" r:id="rId25"/>
    <p:sldId id="269" r:id="rId26"/>
    <p:sldId id="270" r:id="rId27"/>
    <p:sldId id="271" r:id="rId28"/>
    <p:sldId id="272" r:id="rId29"/>
    <p:sldId id="273" r:id="rId30"/>
    <p:sldId id="274" r:id="rId31"/>
    <p:sldId id="275" r:id="rId32"/>
    <p:sldId id="276" r:id="rId33"/>
    <p:sldId id="277" r:id="rId34"/>
    <p:sldId id="278" r:id="rId35"/>
    <p:sldId id="279" r:id="rId36"/>
    <p:sldId id="325" r:id="rId37"/>
    <p:sldId id="283" r:id="rId38"/>
    <p:sldId id="312" r:id="rId39"/>
    <p:sldId id="313" r:id="rId40"/>
    <p:sldId id="307" r:id="rId41"/>
    <p:sldId id="326" r:id="rId42"/>
    <p:sldId id="316" r:id="rId43"/>
    <p:sldId id="320" r:id="rId44"/>
    <p:sldId id="317" r:id="rId45"/>
    <p:sldId id="315" r:id="rId46"/>
    <p:sldId id="321" r:id="rId47"/>
    <p:sldId id="324" r:id="rId48"/>
    <p:sldId id="31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0851" autoAdjust="0"/>
  </p:normalViewPr>
  <p:slideViewPr>
    <p:cSldViewPr snapToGrid="0">
      <p:cViewPr varScale="1">
        <p:scale>
          <a:sx n="91" d="100"/>
          <a:sy n="91" d="100"/>
        </p:scale>
        <p:origin x="1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DD4A8-6605-40A8-B4C9-FA4721F00666}" type="datetimeFigureOut">
              <a:rPr lang="zh-CN" altLang="en-US" smtClean="0"/>
              <a:t>2022/1/13</a:t>
            </a:fld>
            <a:endParaRPr lang="zh-CN"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F3C51-7ADF-4F7C-9A80-0706489D1AE7}" type="slidenum">
              <a:rPr lang="zh-CN" altLang="en-US" smtClean="0"/>
              <a:t>‹#›</a:t>
            </a:fld>
            <a:endParaRPr lang="zh-CN" altLang="en-US"/>
          </a:p>
        </p:txBody>
      </p:sp>
    </p:spTree>
    <p:extLst>
      <p:ext uri="{BB962C8B-B14F-4D97-AF65-F5344CB8AC3E}">
        <p14:creationId xmlns:p14="http://schemas.microsoft.com/office/powerpoint/2010/main" val="105671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Focused_ion_beam#cite_note-2"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n.wikipedia.org/wiki/Focused_ion_beam#cite_note-3"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saw in Section 13.11, the column </a:t>
            </a:r>
            <a:r>
              <a:rPr lang="en-US" sz="1200" kern="1200" dirty="0" err="1">
                <a:solidFill>
                  <a:schemeClr val="tx1"/>
                </a:solidFill>
                <a:effectLst/>
                <a:latin typeface="+mn-lt"/>
                <a:ea typeface="+mn-ea"/>
                <a:cs typeface="+mn-cs"/>
              </a:rPr>
              <a:t>approxima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is equivalent to assuming that the crystal can be divided into narrow columns. We then calculate the amplitudes of the beams in any such column as if the whole crystal consisted of an infinite number of identical columns. The approximation is valid when we don’t need to see image detail below 2–3 nm. The actual diameter of the column depends on the diffracting conditions. We can include the effect of distortions due to strains from lattice defects by imagining that the column consists of slabs of perfect crystal, each displaced by an amount R(z) (like a mini-SF that’s different on every plane). </a:t>
            </a:r>
            <a:r>
              <a:rPr lang="en-US" sz="1200" kern="1200" dirty="0" err="1">
                <a:solidFill>
                  <a:schemeClr val="tx1"/>
                </a:solidFill>
                <a:effectLst/>
                <a:latin typeface="+mn-lt"/>
                <a:ea typeface="+mn-ea"/>
                <a:cs typeface="+mn-cs"/>
              </a:rPr>
              <a:t>Remem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a:t>
            </a:r>
            <a:r>
              <a:rPr lang="en-US" sz="1200" kern="1200">
                <a:solidFill>
                  <a:schemeClr val="tx1"/>
                </a:solidFill>
                <a:effectLst/>
                <a:latin typeface="+mn-lt"/>
                <a:ea typeface="+mn-ea"/>
                <a:cs typeface="+mn-cs"/>
              </a:rPr>
              <a:t> that z is actually measured along the column. </a:t>
            </a:r>
            <a:endParaRPr lang="en-US"/>
          </a:p>
          <a:p>
            <a:endParaRPr lang="en-US"/>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1</a:t>
            </a:fld>
            <a:endParaRPr lang="zh-CN" altLang="en-US"/>
          </a:p>
        </p:txBody>
      </p:sp>
    </p:spTree>
    <p:extLst>
      <p:ext uri="{BB962C8B-B14F-4D97-AF65-F5344CB8AC3E}">
        <p14:creationId xmlns:p14="http://schemas.microsoft.com/office/powerpoint/2010/main" val="185342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Dimpling. Mount a piece of disk on a </a:t>
            </a:r>
            <a:r>
              <a:rPr lang="en-US" altLang="zh-CN" dirty="0" err="1"/>
              <a:t>dimpler</a:t>
            </a:r>
            <a:r>
              <a:rPr lang="en-US" altLang="zh-CN" dirty="0"/>
              <a:t> holder using crystal bond, and dimple its top surface to get a depression (Fig. 2.4d). To obtain a good TEM sample, this process is very critical, since it is a mechanical process to remove the material without artifacts on the final sample. The remaining thickness should be as thin as possible while not penetrated at this stage. If it is too thick, it will take long time for ion milling, which may enhance ion milling artifacts. Slightly further dimpling to thin the thickness, if possible, will significantly reduce the following ion milling time, while precautions should be taken to avoid holes or breakage of the specimen. Generally after the dimpling process, the remaining sample thickness should reach 10– 20 </a:t>
            </a:r>
            <a:r>
              <a:rPr lang="en-US" altLang="zh-CN" dirty="0" err="1"/>
              <a:t>μm</a:t>
            </a:r>
            <a:r>
              <a:rPr lang="en-US" altLang="zh-CN" dirty="0"/>
              <a:t>. In addition, dimpling can be used to roughly select the perforation location.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become electron-transparent and be able to get good images in the TEM, it needs to be even thinner than that, on the order of 10s of nm. That’s basically impossible to do precisely with mechanical polishing tools, so next… </a:t>
            </a:r>
          </a:p>
          <a:p>
            <a:endParaRPr lang="zh-CN" altLang="en-US" dirty="0"/>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16</a:t>
            </a:fld>
            <a:endParaRPr lang="zh-CN" altLang="en-US"/>
          </a:p>
        </p:txBody>
      </p:sp>
    </p:spTree>
    <p:extLst>
      <p:ext uri="{BB962C8B-B14F-4D97-AF65-F5344CB8AC3E}">
        <p14:creationId xmlns:p14="http://schemas.microsoft.com/office/powerpoint/2010/main" val="223571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 implantation</a:t>
            </a:r>
          </a:p>
          <a:p>
            <a:r>
              <a:rPr lang="en-US" sz="1200" b="0" i="0" kern="1200" dirty="0">
                <a:solidFill>
                  <a:schemeClr val="tx1"/>
                </a:solidFill>
                <a:effectLst/>
                <a:latin typeface="+mn-lt"/>
                <a:ea typeface="+mn-ea"/>
                <a:cs typeface="+mn-cs"/>
              </a:rPr>
              <a:t>a high-energy ion gun is used to bombard the top surface of the sample. The high energy ions interact with the loosely bounded surface atoms in the top amorphous layer of the sample under investigation and remove them to reveal an atomic level clean surface. Several parameters such as the ion energy, angle of beam incidence are adjusted throughout the process to optimize the sample preparation time and the quality of the surface.</a:t>
            </a:r>
            <a:endParaRPr lang="en-US" dirty="0"/>
          </a:p>
          <a:p>
            <a:endParaRPr lang="en-US" dirty="0"/>
          </a:p>
          <a:p>
            <a:r>
              <a:rPr lang="en-US" dirty="0"/>
              <a:t>The flower-petal fringes we saw in lab are due to the buckling of the sample</a:t>
            </a:r>
          </a:p>
          <a:p>
            <a:endParaRPr lang="en-US" dirty="0"/>
          </a:p>
          <a:p>
            <a:r>
              <a:rPr lang="en-US" dirty="0"/>
              <a:t>You need to watch closely at the end—keep going until you’ve punched a hole through the sample</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17</a:t>
            </a:fld>
            <a:endParaRPr lang="zh-CN" altLang="en-US"/>
          </a:p>
        </p:txBody>
      </p:sp>
    </p:spTree>
    <p:extLst>
      <p:ext uri="{BB962C8B-B14F-4D97-AF65-F5344CB8AC3E}">
        <p14:creationId xmlns:p14="http://schemas.microsoft.com/office/powerpoint/2010/main" val="101490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a:t>
            </a:r>
            <a:r>
              <a:rPr lang="en-US" altLang="zh-CN" sz="1200" b="0" i="0" kern="1200" dirty="0" err="1">
                <a:solidFill>
                  <a:schemeClr val="tx1"/>
                </a:solidFill>
                <a:effectLst/>
                <a:latin typeface="+mn-lt"/>
                <a:ea typeface="+mn-ea"/>
                <a:cs typeface="+mn-cs"/>
              </a:rPr>
              <a:t>NanoMill</a:t>
            </a:r>
            <a:r>
              <a:rPr lang="en-US" altLang="zh-CN" sz="1200" b="0" i="0" kern="1200" dirty="0">
                <a:solidFill>
                  <a:schemeClr val="tx1"/>
                </a:solidFill>
                <a:effectLst/>
                <a:latin typeface="+mn-lt"/>
                <a:ea typeface="+mn-ea"/>
                <a:cs typeface="+mn-cs"/>
              </a:rPr>
              <a:t> system features gaseous ion source technology that results </a:t>
            </a:r>
            <a:r>
              <a:rPr lang="en-US" altLang="zh-CN" sz="1200" b="1" i="0" kern="1200" dirty="0">
                <a:solidFill>
                  <a:schemeClr val="tx1"/>
                </a:solidFill>
                <a:effectLst/>
                <a:latin typeface="+mn-lt"/>
                <a:ea typeface="+mn-ea"/>
                <a:cs typeface="+mn-cs"/>
              </a:rPr>
              <a:t>in ion energies as low as 50 eV </a:t>
            </a:r>
            <a:r>
              <a:rPr lang="en-US" altLang="zh-CN" sz="1200" b="0" i="0" kern="1200" dirty="0">
                <a:solidFill>
                  <a:schemeClr val="tx1"/>
                </a:solidFill>
                <a:effectLst/>
                <a:latin typeface="+mn-lt"/>
                <a:ea typeface="+mn-ea"/>
                <a:cs typeface="+mn-cs"/>
              </a:rPr>
              <a:t>and a beam size as small as 1 µm. It allows specimens to be prepared w</a:t>
            </a:r>
            <a:r>
              <a:rPr lang="en-US" altLang="zh-CN" sz="1200" b="1" i="0" kern="1200" dirty="0">
                <a:solidFill>
                  <a:schemeClr val="tx1"/>
                </a:solidFill>
                <a:effectLst/>
                <a:latin typeface="+mn-lt"/>
                <a:ea typeface="+mn-ea"/>
                <a:cs typeface="+mn-cs"/>
              </a:rPr>
              <a:t>ithout </a:t>
            </a:r>
            <a:r>
              <a:rPr lang="en-US" altLang="zh-CN" sz="1200" b="1" i="0" kern="1200" dirty="0" err="1">
                <a:solidFill>
                  <a:schemeClr val="tx1"/>
                </a:solidFill>
                <a:effectLst/>
                <a:latin typeface="+mn-lt"/>
                <a:ea typeface="+mn-ea"/>
                <a:cs typeface="+mn-cs"/>
              </a:rPr>
              <a:t>amorphization</a:t>
            </a:r>
            <a:r>
              <a:rPr lang="en-US" altLang="zh-CN" sz="1200" b="1" i="0" kern="1200" dirty="0">
                <a:solidFill>
                  <a:schemeClr val="tx1"/>
                </a:solidFill>
                <a:effectLst/>
                <a:latin typeface="+mn-lt"/>
                <a:ea typeface="+mn-ea"/>
                <a:cs typeface="+mn-cs"/>
              </a:rPr>
              <a:t>, implantation, or </a:t>
            </a:r>
            <a:r>
              <a:rPr lang="en-US" altLang="zh-CN" sz="1200" b="1" i="0" kern="1200" dirty="0" err="1">
                <a:solidFill>
                  <a:schemeClr val="tx1"/>
                </a:solidFill>
                <a:effectLst/>
                <a:latin typeface="+mn-lt"/>
                <a:ea typeface="+mn-ea"/>
                <a:cs typeface="+mn-cs"/>
              </a:rPr>
              <a:t>redeposition</a:t>
            </a:r>
            <a:r>
              <a:rPr lang="en-US" altLang="zh-CN" sz="1200" b="0" i="0" kern="1200" dirty="0">
                <a:solidFill>
                  <a:schemeClr val="tx1"/>
                </a:solidFill>
                <a:effectLst/>
                <a:latin typeface="+mn-lt"/>
                <a:ea typeface="+mn-ea"/>
                <a:cs typeface="+mn-cs"/>
              </a:rPr>
              <a:t>. The ion beam can be targeted to a specific area of interest. A secondary electron detector is used to image the ion-induced secondary electrons that are generated from the targeted area of the specimen.</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-.5 – 2 KeV</a:t>
            </a:r>
            <a:endParaRPr lang="zh-CN" altLang="en-US" dirty="0"/>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18</a:t>
            </a:fld>
            <a:endParaRPr lang="zh-CN" altLang="en-US"/>
          </a:p>
        </p:txBody>
      </p:sp>
    </p:spTree>
    <p:extLst>
      <p:ext uri="{BB962C8B-B14F-4D97-AF65-F5344CB8AC3E}">
        <p14:creationId xmlns:p14="http://schemas.microsoft.com/office/powerpoint/2010/main" val="201491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and easy! </a:t>
            </a:r>
          </a:p>
          <a:p>
            <a:endParaRPr lang="en-US" dirty="0"/>
          </a:p>
          <a:p>
            <a:pPr lvl="0"/>
            <a:r>
              <a:rPr lang="en-US" sz="1200" kern="1200" dirty="0">
                <a:solidFill>
                  <a:schemeClr val="tx1"/>
                </a:solidFill>
                <a:effectLst/>
                <a:latin typeface="+mn-lt"/>
                <a:ea typeface="+mn-ea"/>
                <a:cs typeface="+mn-cs"/>
              </a:rPr>
              <a:t>When sectioning with an ultramicrotome, the sample is inserted into an arm, mounted on special bearings, which performs a motorized vertical cutting movement. After the section has been cut and the specimen arm retracted, an extremely precise electromechanical feed moves the sample slightly forward by a set distance corresponding to the desired section thickness. </a:t>
            </a:r>
          </a:p>
          <a:p>
            <a:pPr lvl="0"/>
            <a:r>
              <a:rPr lang="en-US" sz="1200" kern="1200" dirty="0">
                <a:solidFill>
                  <a:schemeClr val="tx1"/>
                </a:solidFill>
                <a:effectLst/>
                <a:latin typeface="+mn-lt"/>
                <a:ea typeface="+mn-ea"/>
                <a:cs typeface="+mn-cs"/>
              </a:rPr>
              <a:t>The sectioning is performed by a vertical movement of the specimen over the extremely sharp blade of a fixed glass or diamond knife. </a:t>
            </a:r>
          </a:p>
          <a:p>
            <a:pPr lvl="0"/>
            <a:r>
              <a:rPr lang="en-US" sz="1200" kern="1200" dirty="0">
                <a:solidFill>
                  <a:schemeClr val="tx1"/>
                </a:solidFill>
                <a:effectLst/>
                <a:latin typeface="+mn-lt"/>
                <a:ea typeface="+mn-ea"/>
                <a:cs typeface="+mn-cs"/>
              </a:rPr>
              <a:t>Removing the sections directly from the knife blade is difficult, because they are so thin. They are, therefore, collected from the surface of the water bath (or with the help of a micromanipulator for the case of cryo-sectioning) after the sectioning procedure. </a:t>
            </a:r>
          </a:p>
          <a:p>
            <a:pPr lvl="0"/>
            <a:r>
              <a:rPr lang="en-US" sz="1200" kern="1200" dirty="0">
                <a:solidFill>
                  <a:schemeClr val="tx1"/>
                </a:solidFill>
                <a:effectLst/>
                <a:latin typeface="+mn-lt"/>
                <a:ea typeface="+mn-ea"/>
                <a:cs typeface="+mn-cs"/>
              </a:rPr>
              <a:t>Any further preparation can then be done that may be needed before examination with electron microscopy (EM).</a:t>
            </a:r>
          </a:p>
          <a:p>
            <a:pPr lvl="0"/>
            <a:r>
              <a:rPr lang="en-US" sz="1200" kern="1200" dirty="0" err="1">
                <a:solidFill>
                  <a:schemeClr val="tx1"/>
                </a:solidFill>
                <a:effectLst/>
                <a:latin typeface="+mn-lt"/>
                <a:ea typeface="+mn-ea"/>
                <a:cs typeface="+mn-cs"/>
              </a:rPr>
              <a:t>Biocryo</a:t>
            </a:r>
            <a:r>
              <a:rPr lang="en-US" sz="1200" kern="1200" dirty="0">
                <a:solidFill>
                  <a:schemeClr val="tx1"/>
                </a:solidFill>
                <a:effectLst/>
                <a:latin typeface="+mn-lt"/>
                <a:ea typeface="+mn-ea"/>
                <a:cs typeface="+mn-cs"/>
              </a:rPr>
              <a:t> facility has one?</a:t>
            </a:r>
          </a:p>
          <a:p>
            <a:endParaRPr lang="en-US" dirty="0"/>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20</a:t>
            </a:fld>
            <a:endParaRPr lang="zh-CN" altLang="en-US"/>
          </a:p>
        </p:txBody>
      </p:sp>
    </p:spTree>
    <p:extLst>
      <p:ext uri="{BB962C8B-B14F-4D97-AF65-F5344CB8AC3E}">
        <p14:creationId xmlns:p14="http://schemas.microsoft.com/office/powerpoint/2010/main" val="212333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Quicker and requires less monitoring than PIPS, but only works for conductive samples</a:t>
            </a:r>
          </a:p>
          <a:p>
            <a:r>
              <a:rPr lang="en-US" dirty="0"/>
              <a:t>Electrochemical etching</a:t>
            </a:r>
          </a:p>
          <a:p>
            <a:r>
              <a:rPr lang="en-US" dirty="0"/>
              <a:t>Corrosive electrolyte vapor thins the sample; a lead sheet can be placed around the motor to </a:t>
            </a:r>
            <a:r>
              <a:rPr lang="en-US" dirty="0" err="1"/>
              <a:t>shieled</a:t>
            </a:r>
            <a:r>
              <a:rPr lang="en-US" dirty="0"/>
              <a:t> it from radiation if you have a radioactive sample (original use)</a:t>
            </a:r>
          </a:p>
          <a:p>
            <a:endParaRPr lang="en-US" dirty="0"/>
          </a:p>
          <a:p>
            <a:endParaRPr lang="en-US" dirty="0"/>
          </a:p>
          <a:p>
            <a:r>
              <a:rPr lang="en-US" dirty="0"/>
              <a:t>The electrolyte is pumped from the tank into the thinning cell and jets by an impeller pump driven by a 12v dc motor. A stainless steel plate fitted to the base of the motor protects it from the corrosive electrolyte </a:t>
            </a:r>
            <a:r>
              <a:rPr lang="en-US" dirty="0" err="1"/>
              <a:t>vapour</a:t>
            </a:r>
            <a:r>
              <a:rPr lang="en-US" dirty="0"/>
              <a:t>. The pump motor cover is easily removed so that lead sheet may be placed around the motor to shield it from radiation, if required. The photo-cell detector and light source plug into sockets at the ends of their respective leads. They are protected from corrosive electrolytes and </a:t>
            </a:r>
            <a:r>
              <a:rPr lang="en-US" dirty="0" err="1"/>
              <a:t>ionising</a:t>
            </a:r>
            <a:r>
              <a:rPr lang="en-US" dirty="0"/>
              <a:t> radiation by screw-on stainless steel housings that push-fit into the thinning cell. Perforation can be determined by eye when the photo-cell detector is removed from the cell. This is necessary if composite specimens of 1mm discs pressed into 3mm discs are to be thinned because perforations occurring at the interface must be ignored. Such composites can substantially reduce the amount of radioactivity and magnetism because only the 1mm disc is the radioactive or magnetic specimen. Thinning from one side only is achieved by placing a thin piece of glass over the disc. The glass is held in position during electropolishing by the screw-in portion of the disc holder. </a:t>
            </a:r>
          </a:p>
          <a:p>
            <a:endParaRPr lang="en-US" dirty="0"/>
          </a:p>
          <a:p>
            <a:r>
              <a:rPr lang="en-US" dirty="0"/>
              <a:t>NUANCE/EPIC sample prep facility has a </a:t>
            </a:r>
            <a:r>
              <a:rPr lang="en-US" dirty="0" err="1"/>
              <a:t>struers</a:t>
            </a:r>
            <a:r>
              <a:rPr lang="en-US" dirty="0"/>
              <a:t> twin-jet </a:t>
            </a:r>
            <a:r>
              <a:rPr lang="en-US" dirty="0" err="1"/>
              <a:t>electropolisher</a:t>
            </a:r>
            <a:endParaRPr lang="en-US" dirty="0"/>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21</a:t>
            </a:fld>
            <a:endParaRPr lang="zh-CN" altLang="en-US"/>
          </a:p>
        </p:txBody>
      </p:sp>
    </p:spTree>
    <p:extLst>
      <p:ext uri="{BB962C8B-B14F-4D97-AF65-F5344CB8AC3E}">
        <p14:creationId xmlns:p14="http://schemas.microsoft.com/office/powerpoint/2010/main" val="2880813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 is a heavier ion, cuts more aggressively than ion milling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high-energy Ga+ ion beams used in focused ion beam systems form defected, amorphous and/or implanted layer in the specimen. FIB, in general, produces TEM samples which are less suitable for high performance analytical (S)TEM (HRTEM, HRSTEM, high spatial resolution EELS and EDX) investigations. The low-energy Ar+ ion milling is ideal for the final stage of specimen preparation in order to decrease the defected layer.</a:t>
            </a:r>
          </a:p>
          <a:p>
            <a:endParaRPr lang="en-US" dirty="0"/>
          </a:p>
          <a:p>
            <a:r>
              <a:rPr lang="en-US" dirty="0"/>
              <a:t>FEB is just like an SEM, for viewing…</a:t>
            </a:r>
            <a:br>
              <a:rPr lang="en-US" dirty="0"/>
            </a:br>
            <a:endParaRPr lang="en-US" dirty="0"/>
          </a:p>
          <a:p>
            <a:r>
              <a:rPr lang="en-US" dirty="0"/>
              <a:t>GIS gas injection system (puts down precursor)</a:t>
            </a:r>
          </a:p>
          <a:p>
            <a:pPr lvl="0"/>
            <a:r>
              <a:rPr lang="en-US" sz="1200" kern="1200" dirty="0">
                <a:solidFill>
                  <a:schemeClr val="tx1"/>
                </a:solidFill>
                <a:effectLst/>
                <a:latin typeface="+mn-lt"/>
                <a:ea typeface="+mn-ea"/>
                <a:cs typeface="+mn-cs"/>
              </a:rPr>
              <a:t>Electron gun (for viewing), ion gun, deposition gas delivery</a:t>
            </a:r>
          </a:p>
          <a:p>
            <a:pPr lvl="0"/>
            <a:r>
              <a:rPr lang="en-US" sz="1200" kern="1200" dirty="0">
                <a:solidFill>
                  <a:schemeClr val="tx1"/>
                </a:solidFill>
                <a:effectLst/>
                <a:latin typeface="+mn-lt"/>
                <a:ea typeface="+mn-ea"/>
                <a:cs typeface="+mn-cs"/>
              </a:rPr>
              <a:t>Beam of ions hits sample and causes local sputtering, removing material in a controlled way</a:t>
            </a:r>
          </a:p>
          <a:p>
            <a:pPr lvl="0"/>
            <a:r>
              <a:rPr lang="en-US" sz="1200" kern="1200" dirty="0">
                <a:solidFill>
                  <a:schemeClr val="tx1"/>
                </a:solidFill>
                <a:effectLst/>
                <a:latin typeface="+mn-lt"/>
                <a:ea typeface="+mn-ea"/>
                <a:cs typeface="+mn-cs"/>
              </a:rPr>
              <a:t>A special deposition gas may also be introduced which will decompose on the surface resulting in site-specific, very precise deposition. You can also sometimes do gas-assisted etching in a similar way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gallium (Ga+) primary ion beam hits the sample surface and sputters a small amount of material, which leaves the surface as either secondary ions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or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or neutral atoms (n</a:t>
            </a:r>
            <a:r>
              <a:rPr lang="en-US" sz="1200" i="1" kern="1200" baseline="30000" dirty="0">
                <a:solidFill>
                  <a:schemeClr val="tx1"/>
                </a:solidFill>
                <a:effectLst/>
                <a:latin typeface="+mn-lt"/>
                <a:ea typeface="+mn-ea"/>
                <a:cs typeface="+mn-cs"/>
              </a:rPr>
              <a:t>0</a:t>
            </a:r>
            <a:r>
              <a:rPr lang="en-US" sz="1200" i="1" kern="1200" dirty="0">
                <a:solidFill>
                  <a:schemeClr val="tx1"/>
                </a:solidFill>
                <a:effectLst/>
                <a:latin typeface="+mn-lt"/>
                <a:ea typeface="+mn-ea"/>
                <a:cs typeface="+mn-cs"/>
              </a:rPr>
              <a:t>). The primary beam also produces secondary electrons (e</a:t>
            </a:r>
            <a:r>
              <a:rPr lang="en-US" sz="1200" i="1" kern="1200" baseline="300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As the primary beam </a:t>
            </a:r>
            <a:r>
              <a:rPr lang="en-US" sz="1200" i="1" kern="1200" dirty="0" err="1">
                <a:solidFill>
                  <a:schemeClr val="tx1"/>
                </a:solidFill>
                <a:effectLst/>
                <a:latin typeface="+mn-lt"/>
                <a:ea typeface="+mn-ea"/>
                <a:cs typeface="+mn-cs"/>
              </a:rPr>
              <a:t>rasters</a:t>
            </a:r>
            <a:r>
              <a:rPr lang="en-US" sz="1200" i="1" kern="1200" dirty="0">
                <a:solidFill>
                  <a:schemeClr val="tx1"/>
                </a:solidFill>
                <a:effectLst/>
                <a:latin typeface="+mn-lt"/>
                <a:ea typeface="+mn-ea"/>
                <a:cs typeface="+mn-cs"/>
              </a:rPr>
              <a:t> on the sample surface, the signal from the sputtered ions or secondary electrons is collected to form an image.</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low primary beam currents, very little material is sputtered and modern FIB systems can easily achieve 5 nm imaging resolution (imaging resolution with Ga ions is limited to ~5 nm by sputtering</a:t>
            </a:r>
            <a:r>
              <a:rPr lang="en-US" sz="1200" i="1" kern="1200" baseline="30000" dirty="0">
                <a:solidFill>
                  <a:schemeClr val="tx1"/>
                </a:solidFill>
                <a:effectLst/>
                <a:latin typeface="+mn-lt"/>
                <a:ea typeface="+mn-ea"/>
                <a:cs typeface="+mn-cs"/>
                <a:hlinkClick r:id="rId3"/>
              </a:rPr>
              <a:t>[2]</a:t>
            </a:r>
            <a:r>
              <a:rPr lang="en-US" sz="1200" i="1" kern="1200" baseline="30000" dirty="0">
                <a:solidFill>
                  <a:schemeClr val="tx1"/>
                </a:solidFill>
                <a:effectLst/>
                <a:latin typeface="+mn-lt"/>
                <a:ea typeface="+mn-ea"/>
                <a:cs typeface="+mn-cs"/>
                <a:hlinkClick r:id="rId4"/>
              </a:rPr>
              <a:t>[3]</a:t>
            </a:r>
            <a:r>
              <a:rPr lang="en-US" sz="1200" i="1" kern="1200" dirty="0">
                <a:solidFill>
                  <a:schemeClr val="tx1"/>
                </a:solidFill>
                <a:effectLst/>
                <a:latin typeface="+mn-lt"/>
                <a:ea typeface="+mn-ea"/>
                <a:cs typeface="+mn-cs"/>
              </a:rPr>
              <a:t> and detector efficiency). At higher primary currents, a great deal of material can be removed by sputtering, allowing precision milling of the specimen down to a sub micrometer or even a nano scale.</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If the sample is non-conductive, a low energy electron flood gun can be used to provide charge neutralization. In this manner, by imaging with positive secondary ions using the positive primary ion beam, even highly insulating samples may be imaged and milled without a conducting surface coating, as would be required in an SEM.</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23</a:t>
            </a:fld>
            <a:endParaRPr lang="zh-CN" altLang="en-US"/>
          </a:p>
        </p:txBody>
      </p:sp>
    </p:spTree>
    <p:extLst>
      <p:ext uri="{BB962C8B-B14F-4D97-AF65-F5344CB8AC3E}">
        <p14:creationId xmlns:p14="http://schemas.microsoft.com/office/powerpoint/2010/main" val="1446081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adjust chemistry of your sample, as Ga+ will be implanted up to 50 nm deep (at 30 keV)</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24</a:t>
            </a:fld>
            <a:endParaRPr lang="zh-CN" altLang="en-US"/>
          </a:p>
        </p:txBody>
      </p:sp>
    </p:spTree>
    <p:extLst>
      <p:ext uri="{BB962C8B-B14F-4D97-AF65-F5344CB8AC3E}">
        <p14:creationId xmlns:p14="http://schemas.microsoft.com/office/powerpoint/2010/main" val="146841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protects the sample from the cutout process </a:t>
            </a:r>
          </a:p>
          <a:p>
            <a:r>
              <a:rPr lang="en-US" dirty="0"/>
              <a:t>First protective layer (not as severe Ga implantation)</a:t>
            </a:r>
          </a:p>
          <a:p>
            <a:r>
              <a:rPr lang="en-US" dirty="0"/>
              <a:t>“optional”</a:t>
            </a:r>
          </a:p>
          <a:p>
            <a:endParaRPr lang="en-US" dirty="0"/>
          </a:p>
          <a:p>
            <a:r>
              <a:rPr lang="en-US" dirty="0"/>
              <a:t>No tilt means the electron beam is there to do the work</a:t>
            </a:r>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26</a:t>
            </a:fld>
            <a:endParaRPr lang="zh-CN" altLang="en-US"/>
          </a:p>
        </p:txBody>
      </p:sp>
    </p:spTree>
    <p:extLst>
      <p:ext uri="{BB962C8B-B14F-4D97-AF65-F5344CB8AC3E}">
        <p14:creationId xmlns:p14="http://schemas.microsoft.com/office/powerpoint/2010/main" val="1844541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52deg. Tilt says ion beam is doing the work, instead of electron beam</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27</a:t>
            </a:fld>
            <a:endParaRPr lang="zh-CN" altLang="en-US"/>
          </a:p>
        </p:txBody>
      </p:sp>
    </p:spTree>
    <p:extLst>
      <p:ext uri="{BB962C8B-B14F-4D97-AF65-F5344CB8AC3E}">
        <p14:creationId xmlns:p14="http://schemas.microsoft.com/office/powerpoint/2010/main" val="2975397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grooves are a result of the default “regular cross section” program, which just cuts away the material in the most efficient way.</a:t>
            </a:r>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28</a:t>
            </a:fld>
            <a:endParaRPr lang="zh-CN" altLang="en-US"/>
          </a:p>
        </p:txBody>
      </p:sp>
    </p:spTree>
    <p:extLst>
      <p:ext uri="{BB962C8B-B14F-4D97-AF65-F5344CB8AC3E}">
        <p14:creationId xmlns:p14="http://schemas.microsoft.com/office/powerpoint/2010/main" val="95888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Samples intended for electron microscope analysis are often electrically non-conductive. Bombarding these samples with electrons would lead to overcharges that inhibit image formation and may even disintegrate the sample. This is why a conductive coating is applied to those samples. Carbon is a compromise because it is not as conductive as the common sputter coatings </a:t>
            </a:r>
            <a:endParaRPr lang="en-US" dirty="0"/>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3</a:t>
            </a:fld>
            <a:endParaRPr lang="zh-CN" altLang="en-US"/>
          </a:p>
        </p:txBody>
      </p:sp>
    </p:spTree>
    <p:extLst>
      <p:ext uri="{BB962C8B-B14F-4D97-AF65-F5344CB8AC3E}">
        <p14:creationId xmlns:p14="http://schemas.microsoft.com/office/powerpoint/2010/main" val="545223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ion milling (but still using Ga instead of </a:t>
            </a:r>
            <a:r>
              <a:rPr lang="en-US" dirty="0" err="1"/>
              <a:t>Ar</a:t>
            </a:r>
            <a:r>
              <a:rPr lang="en-US" dirty="0"/>
              <a:t>)</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35</a:t>
            </a:fld>
            <a:endParaRPr lang="zh-CN" altLang="en-US"/>
          </a:p>
        </p:txBody>
      </p:sp>
    </p:spTree>
    <p:extLst>
      <p:ext uri="{BB962C8B-B14F-4D97-AF65-F5344CB8AC3E}">
        <p14:creationId xmlns:p14="http://schemas.microsoft.com/office/powerpoint/2010/main" val="1094024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Entire process is 4-5 hours! And the success rate has a steep learning curve</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36</a:t>
            </a:fld>
            <a:endParaRPr lang="zh-CN" altLang="en-US"/>
          </a:p>
        </p:txBody>
      </p:sp>
    </p:spTree>
    <p:extLst>
      <p:ext uri="{BB962C8B-B14F-4D97-AF65-F5344CB8AC3E}">
        <p14:creationId xmlns:p14="http://schemas.microsoft.com/office/powerpoint/2010/main" val="3670823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E7DE678A-46F1-49E4-BDEF-AC74AC90D28A}" type="slidenum">
              <a:rPr lang="zh-CN" altLang="en-US" smtClean="0"/>
              <a:t>37</a:t>
            </a:fld>
            <a:endParaRPr lang="zh-CN" altLang="en-US"/>
          </a:p>
        </p:txBody>
      </p:sp>
    </p:spTree>
    <p:extLst>
      <p:ext uri="{BB962C8B-B14F-4D97-AF65-F5344CB8AC3E}">
        <p14:creationId xmlns:p14="http://schemas.microsoft.com/office/powerpoint/2010/main" val="2839569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a:t>
            </a:r>
          </a:p>
          <a:p>
            <a:r>
              <a:rPr lang="en-US" dirty="0"/>
              <a:t>Post-PIPS (amorphous ring)</a:t>
            </a:r>
          </a:p>
          <a:p>
            <a:r>
              <a:rPr lang="en-US" dirty="0"/>
              <a:t>Heated</a:t>
            </a:r>
          </a:p>
          <a:p>
            <a:r>
              <a:rPr lang="en-US" dirty="0"/>
              <a:t>Surface reconstruction (smaller spots)</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40</a:t>
            </a:fld>
            <a:endParaRPr lang="zh-CN" altLang="en-US"/>
          </a:p>
        </p:txBody>
      </p:sp>
    </p:spTree>
    <p:extLst>
      <p:ext uri="{BB962C8B-B14F-4D97-AF65-F5344CB8AC3E}">
        <p14:creationId xmlns:p14="http://schemas.microsoft.com/office/powerpoint/2010/main" val="2595916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Orientation: ion beam milling for electron diffraction</a:t>
            </a:r>
          </a:p>
          <a:p>
            <a:r>
              <a:rPr lang="en-US" dirty="0"/>
              <a:t>What it is: crush that up into a powder! XRD is so much cheaper and quicker than TEM/ED for a first pass</a:t>
            </a:r>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42</a:t>
            </a:fld>
            <a:endParaRPr lang="zh-CN" altLang="en-US"/>
          </a:p>
        </p:txBody>
      </p:sp>
    </p:spTree>
    <p:extLst>
      <p:ext uri="{BB962C8B-B14F-4D97-AF65-F5344CB8AC3E}">
        <p14:creationId xmlns:p14="http://schemas.microsoft.com/office/powerpoint/2010/main" val="701568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cast (NPs) </a:t>
            </a:r>
          </a:p>
          <a:p>
            <a:r>
              <a:rPr lang="en-US" dirty="0"/>
              <a:t>EELS/EDS would make a quick check, but try ICP for higher res of small weight </a:t>
            </a:r>
            <a:r>
              <a:rPr lang="en-US" dirty="0" err="1"/>
              <a:t>percents</a:t>
            </a:r>
            <a:r>
              <a:rPr lang="en-US" dirty="0"/>
              <a:t> </a:t>
            </a:r>
          </a:p>
          <a:p>
            <a:r>
              <a:rPr lang="en-US" dirty="0"/>
              <a:t>Always make sure someone gave you what they think they did</a:t>
            </a:r>
          </a:p>
          <a:p>
            <a:r>
              <a:rPr lang="en-US" dirty="0"/>
              <a:t>To characterize NPs, could try a number of things but SE imaging in S-TEM (higher res than SEM) is a good place to start (size, shape, etc.)</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43</a:t>
            </a:fld>
            <a:endParaRPr lang="zh-CN" altLang="en-US"/>
          </a:p>
        </p:txBody>
      </p:sp>
    </p:spTree>
    <p:extLst>
      <p:ext uri="{BB962C8B-B14F-4D97-AF65-F5344CB8AC3E}">
        <p14:creationId xmlns:p14="http://schemas.microsoft.com/office/powerpoint/2010/main" val="1782150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Scrape! </a:t>
            </a:r>
          </a:p>
          <a:p>
            <a:r>
              <a:rPr lang="en-US" dirty="0"/>
              <a:t>If you can’t, cut off a cross-section for SEM/STEM-EDS</a:t>
            </a:r>
          </a:p>
          <a:p>
            <a:endParaRPr lang="en-US" dirty="0"/>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44</a:t>
            </a:fld>
            <a:endParaRPr lang="zh-CN" altLang="en-US"/>
          </a:p>
        </p:txBody>
      </p:sp>
    </p:spTree>
    <p:extLst>
      <p:ext uri="{BB962C8B-B14F-4D97-AF65-F5344CB8AC3E}">
        <p14:creationId xmlns:p14="http://schemas.microsoft.com/office/powerpoint/2010/main" val="4110681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for that much detail of a single grain boundary: FIB</a:t>
            </a:r>
          </a:p>
          <a:p>
            <a:r>
              <a:rPr lang="en-US" dirty="0"/>
              <a:t>For general composition and density of GB’s, regular ion milling would be ok</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45</a:t>
            </a:fld>
            <a:endParaRPr lang="zh-CN" altLang="en-US"/>
          </a:p>
        </p:txBody>
      </p:sp>
    </p:spTree>
    <p:extLst>
      <p:ext uri="{BB962C8B-B14F-4D97-AF65-F5344CB8AC3E}">
        <p14:creationId xmlns:p14="http://schemas.microsoft.com/office/powerpoint/2010/main" val="4286993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Ion beam, regular cut/polish</a:t>
            </a:r>
          </a:p>
          <a:p>
            <a:r>
              <a:rPr lang="en-US" dirty="0"/>
              <a:t>To see sharpness of interfaces and defects, you’d probably want HRTEM</a:t>
            </a:r>
          </a:p>
          <a:p>
            <a:r>
              <a:rPr lang="en-US" dirty="0"/>
              <a:t>Stoichiometry would be EDS, probably</a:t>
            </a:r>
          </a:p>
          <a:p>
            <a:r>
              <a:rPr lang="en-US" dirty="0"/>
              <a:t>To see layers/interfaces, LMO is much heavier than STO, so HR-HAADF would be a good one!</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46</a:t>
            </a:fld>
            <a:endParaRPr lang="zh-CN" altLang="en-US"/>
          </a:p>
        </p:txBody>
      </p:sp>
    </p:spTree>
    <p:extLst>
      <p:ext uri="{BB962C8B-B14F-4D97-AF65-F5344CB8AC3E}">
        <p14:creationId xmlns:p14="http://schemas.microsoft.com/office/powerpoint/2010/main" val="3895534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Std oxide cutting &amp; PIPs, etc. </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47</a:t>
            </a:fld>
            <a:endParaRPr lang="zh-CN" altLang="en-US"/>
          </a:p>
        </p:txBody>
      </p:sp>
    </p:spTree>
    <p:extLst>
      <p:ext uri="{BB962C8B-B14F-4D97-AF65-F5344CB8AC3E}">
        <p14:creationId xmlns:p14="http://schemas.microsoft.com/office/powerpoint/2010/main" val="152026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Thicker sample scatters more!!!!! </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4</a:t>
            </a:fld>
            <a:endParaRPr lang="zh-CN" altLang="en-US"/>
          </a:p>
        </p:txBody>
      </p:sp>
    </p:spTree>
    <p:extLst>
      <p:ext uri="{BB962C8B-B14F-4D97-AF65-F5344CB8AC3E}">
        <p14:creationId xmlns:p14="http://schemas.microsoft.com/office/powerpoint/2010/main" val="54973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Ultramcrotomy</a:t>
            </a:r>
            <a:r>
              <a:rPr lang="en-US" dirty="0"/>
              <a:t> (cutting extremely thin layers of biological samples)</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6</a:t>
            </a:fld>
            <a:endParaRPr lang="zh-CN" altLang="en-US"/>
          </a:p>
        </p:txBody>
      </p:sp>
    </p:spTree>
    <p:extLst>
      <p:ext uri="{BB962C8B-B14F-4D97-AF65-F5344CB8AC3E}">
        <p14:creationId xmlns:p14="http://schemas.microsoft.com/office/powerpoint/2010/main" val="150091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Burn Mg, hold grid above</a:t>
            </a:r>
          </a:p>
          <a:p>
            <a:r>
              <a:rPr lang="en-US" dirty="0"/>
              <a:t>2. Asbestos standard test – wave grid in air certain # of times (commercially) and measure density of fibers on grid</a:t>
            </a:r>
          </a:p>
          <a:p>
            <a:r>
              <a:rPr lang="en-US" dirty="0"/>
              <a:t>3. Graphitic layer (fib </a:t>
            </a:r>
            <a:r>
              <a:rPr lang="en-US" dirty="0" err="1"/>
              <a:t>liftout</a:t>
            </a:r>
            <a:r>
              <a:rPr lang="en-US" dirty="0"/>
              <a:t> manipulator used to scrape off material and put on grid)</a:t>
            </a:r>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7</a:t>
            </a:fld>
            <a:endParaRPr lang="zh-CN" altLang="en-US"/>
          </a:p>
        </p:txBody>
      </p:sp>
    </p:spTree>
    <p:extLst>
      <p:ext uri="{BB962C8B-B14F-4D97-AF65-F5344CB8AC3E}">
        <p14:creationId xmlns:p14="http://schemas.microsoft.com/office/powerpoint/2010/main" val="84444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punch (</a:t>
            </a:r>
            <a:r>
              <a:rPr lang="en-US" dirty="0" err="1"/>
              <a:t>SiC</a:t>
            </a:r>
            <a:r>
              <a:rPr lang="en-US" dirty="0"/>
              <a:t> slurry)</a:t>
            </a:r>
          </a:p>
          <a:p>
            <a:endParaRPr lang="en-US" dirty="0"/>
          </a:p>
        </p:txBody>
      </p:sp>
      <p:sp>
        <p:nvSpPr>
          <p:cNvPr id="4" name="Slide Number Placeholder 3"/>
          <p:cNvSpPr>
            <a:spLocks noGrp="1"/>
          </p:cNvSpPr>
          <p:nvPr>
            <p:ph type="sldNum" sz="quarter" idx="5"/>
          </p:nvPr>
        </p:nvSpPr>
        <p:spPr/>
        <p:txBody>
          <a:bodyPr/>
          <a:lstStyle/>
          <a:p>
            <a:fld id="{9F9F3C51-7ADF-4F7C-9A80-0706489D1AE7}" type="slidenum">
              <a:rPr lang="zh-CN" altLang="en-US" smtClean="0"/>
              <a:t>12</a:t>
            </a:fld>
            <a:endParaRPr lang="zh-CN" altLang="en-US"/>
          </a:p>
        </p:txBody>
      </p:sp>
    </p:spTree>
    <p:extLst>
      <p:ext uri="{BB962C8B-B14F-4D97-AF65-F5344CB8AC3E}">
        <p14:creationId xmlns:p14="http://schemas.microsoft.com/office/powerpoint/2010/main" val="222294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Cutting. Use a precision saw with a piece of abrasive wheel to cut the bulk sample into thin slices. The slice thickness can be controlled by the saw. If it is too thin, the slice may break or get distorted; while if too thick, more materials are consumed and it will take much effort to thin it in the following procedures. Normally 0.7 mm is an optimal thickness. Cutting fluids should be used to prevent the specimen from heating and lubricate the cutting tool, and cutting dressing should be used to remove fragments on the saw surface every few minutes. This cutting process is normally done in few minutes, and the operator should stay onsite until it is completed. </a:t>
            </a:r>
            <a:endParaRPr lang="zh-CN" altLang="en-US" dirty="0"/>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13</a:t>
            </a:fld>
            <a:endParaRPr lang="zh-CN" altLang="en-US"/>
          </a:p>
        </p:txBody>
      </p:sp>
    </p:spTree>
    <p:extLst>
      <p:ext uri="{BB962C8B-B14F-4D97-AF65-F5344CB8AC3E}">
        <p14:creationId xmlns:p14="http://schemas.microsoft.com/office/powerpoint/2010/main" val="13016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Drilling to small disks, with diameter about 3 mm or little smaller, using an ultrasonic disk cutter (Fig. 2.4c). If the sample is ductile, like metals, use a sample puncher to get thin disks. </a:t>
            </a:r>
          </a:p>
          <a:p>
            <a:r>
              <a:rPr lang="en-US" altLang="zh-CN" dirty="0"/>
              <a:t>NUANCE sample prep facility in EPIC has I believe two different instruments that </a:t>
            </a:r>
            <a:r>
              <a:rPr lang="en-US" altLang="zh-CN"/>
              <a:t>can achieve this.</a:t>
            </a:r>
            <a:endParaRPr lang="zh-CN" altLang="en-US" dirty="0"/>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14</a:t>
            </a:fld>
            <a:endParaRPr lang="zh-CN" altLang="en-US"/>
          </a:p>
        </p:txBody>
      </p:sp>
    </p:spTree>
    <p:extLst>
      <p:ext uri="{BB962C8B-B14F-4D97-AF65-F5344CB8AC3E}">
        <p14:creationId xmlns:p14="http://schemas.microsoft.com/office/powerpoint/2010/main" val="348158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Grinding and polishing. In order to handle easily, the thin slice is bonded to a sample holder, such as a big Al stub, using crystal bond wax.  (it melts between 120 and 150 ° C upon heating, so that it can bond the sample when it cools down). The wax dissolves in acetone solvent. Precaution should be taken during grinding to avoid the sample being worn away or peeled off from the bond. Grind the sample from coarse grits gradually to fine grits, then polish it. Both sides should be polished, and the backside that is not used for dimpling should be well polished. After polishing, the specimen thickness is expected thinner than 100 </a:t>
            </a:r>
            <a:r>
              <a:rPr lang="en-US" altLang="zh-CN" dirty="0" err="1"/>
              <a:t>μm</a:t>
            </a:r>
            <a:r>
              <a:rPr lang="en-US" altLang="zh-CN" dirty="0"/>
              <a:t>, and normally 60 </a:t>
            </a:r>
            <a:r>
              <a:rPr lang="en-US" altLang="zh-CN" dirty="0" err="1"/>
              <a:t>μm</a:t>
            </a:r>
            <a:r>
              <a:rPr lang="en-US" altLang="zh-CN" dirty="0"/>
              <a:t> is achievable. </a:t>
            </a:r>
            <a:endParaRPr lang="zh-CN" altLang="en-US" dirty="0"/>
          </a:p>
        </p:txBody>
      </p:sp>
      <p:sp>
        <p:nvSpPr>
          <p:cNvPr id="4" name="Slide Number Placeholder 3"/>
          <p:cNvSpPr>
            <a:spLocks noGrp="1"/>
          </p:cNvSpPr>
          <p:nvPr>
            <p:ph type="sldNum" sz="quarter" idx="10"/>
          </p:nvPr>
        </p:nvSpPr>
        <p:spPr/>
        <p:txBody>
          <a:bodyPr/>
          <a:lstStyle/>
          <a:p>
            <a:fld id="{9F9F3C51-7ADF-4F7C-9A80-0706489D1AE7}" type="slidenum">
              <a:rPr lang="zh-CN" altLang="en-US" smtClean="0"/>
              <a:t>15</a:t>
            </a:fld>
            <a:endParaRPr lang="zh-CN" altLang="en-US"/>
          </a:p>
        </p:txBody>
      </p:sp>
    </p:spTree>
    <p:extLst>
      <p:ext uri="{BB962C8B-B14F-4D97-AF65-F5344CB8AC3E}">
        <p14:creationId xmlns:p14="http://schemas.microsoft.com/office/powerpoint/2010/main" val="279007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779900-2E7A-41DA-BF3F-F9E788DFCA03}"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125243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779900-2E7A-41DA-BF3F-F9E788DFCA03}"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319374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779900-2E7A-41DA-BF3F-F9E788DFCA03}"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224178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779900-2E7A-41DA-BF3F-F9E788DFCA03}"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378011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779900-2E7A-41DA-BF3F-F9E788DFCA03}"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3978772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779900-2E7A-41DA-BF3F-F9E788DFCA03}"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1079522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779900-2E7A-41DA-BF3F-F9E788DFCA03}" type="datetimeFigureOut">
              <a:rPr lang="en-US" smtClean="0"/>
              <a:t>1/13/22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3367415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779900-2E7A-41DA-BF3F-F9E788DFCA03}" type="datetimeFigureOut">
              <a:rPr lang="en-US" smtClean="0"/>
              <a:t>1/13/22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225266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79900-2E7A-41DA-BF3F-F9E788DFCA03}" type="datetimeFigureOut">
              <a:rPr lang="en-US" smtClean="0"/>
              <a:t>1/13/22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376251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779900-2E7A-41DA-BF3F-F9E788DFCA03}"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401455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779900-2E7A-41DA-BF3F-F9E788DFCA03}"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37BC4-A93F-4A1B-B1D4-BF3C2DE30682}" type="slidenum">
              <a:rPr lang="en-US" smtClean="0"/>
              <a:t>‹#›</a:t>
            </a:fld>
            <a:endParaRPr lang="en-US"/>
          </a:p>
        </p:txBody>
      </p:sp>
    </p:spTree>
    <p:extLst>
      <p:ext uri="{BB962C8B-B14F-4D97-AF65-F5344CB8AC3E}">
        <p14:creationId xmlns:p14="http://schemas.microsoft.com/office/powerpoint/2010/main" val="153157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79900-2E7A-41DA-BF3F-F9E788DFCA03}" type="datetimeFigureOut">
              <a:rPr lang="en-US" smtClean="0"/>
              <a:t>1/13/22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37BC4-A93F-4A1B-B1D4-BF3C2DE30682}" type="slidenum">
              <a:rPr lang="en-US" smtClean="0"/>
              <a:t>‹#›</a:t>
            </a:fld>
            <a:endParaRPr lang="en-US"/>
          </a:p>
        </p:txBody>
      </p:sp>
    </p:spTree>
    <p:extLst>
      <p:ext uri="{BB962C8B-B14F-4D97-AF65-F5344CB8AC3E}">
        <p14:creationId xmlns:p14="http://schemas.microsoft.com/office/powerpoint/2010/main" val="2811355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1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vNOpzDViAhE?feature=oembed" TargetMode="External"/><Relationship Id="rId5" Type="http://schemas.openxmlformats.org/officeDocument/2006/relationships/image" Target="../media/image51.jpeg"/><Relationship Id="rId4" Type="http://schemas.openxmlformats.org/officeDocument/2006/relationships/hyperlink" Target="https://www.youtube.com/watch?v=vNOpzDViAh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1919 Great Boston Molasses Flood remained the deadliest confectionery containment accident until the Canadian Space Agency's 2031 orbital maple syrup delivery disaster.">
            <a:extLst>
              <a:ext uri="{FF2B5EF4-FFF2-40B4-BE49-F238E27FC236}">
                <a16:creationId xmlns:a16="http://schemas.microsoft.com/office/drawing/2014/main" id="{929D8CA4-8187-4F11-84B4-DA9BB21DB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752475"/>
            <a:ext cx="619125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547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F3E0-B792-4633-BEB3-2196062A2477}"/>
              </a:ext>
            </a:extLst>
          </p:cNvPr>
          <p:cNvSpPr>
            <a:spLocks noGrp="1"/>
          </p:cNvSpPr>
          <p:nvPr>
            <p:ph type="title"/>
          </p:nvPr>
        </p:nvSpPr>
        <p:spPr/>
        <p:txBody>
          <a:bodyPr>
            <a:normAutofit/>
          </a:bodyPr>
          <a:lstStyle/>
          <a:p>
            <a:r>
              <a:rPr lang="en-US" sz="4000" dirty="0"/>
              <a:t>TEM Grids </a:t>
            </a:r>
          </a:p>
        </p:txBody>
      </p:sp>
      <p:sp>
        <p:nvSpPr>
          <p:cNvPr id="3" name="Content Placeholder 2">
            <a:extLst>
              <a:ext uri="{FF2B5EF4-FFF2-40B4-BE49-F238E27FC236}">
                <a16:creationId xmlns:a16="http://schemas.microsoft.com/office/drawing/2014/main" id="{78CE8A9C-2DA3-4CBE-A9DA-83B6F460EE86}"/>
              </a:ext>
            </a:extLst>
          </p:cNvPr>
          <p:cNvSpPr>
            <a:spLocks noGrp="1"/>
          </p:cNvSpPr>
          <p:nvPr>
            <p:ph idx="1"/>
          </p:nvPr>
        </p:nvSpPr>
        <p:spPr>
          <a:xfrm>
            <a:off x="349624" y="1825625"/>
            <a:ext cx="8165726" cy="4351338"/>
          </a:xfrm>
        </p:spPr>
        <p:txBody>
          <a:bodyPr>
            <a:normAutofit lnSpcReduction="10000"/>
          </a:bodyPr>
          <a:lstStyle/>
          <a:p>
            <a:r>
              <a:rPr lang="en-US" dirty="0"/>
              <a:t>Many different grid types</a:t>
            </a:r>
            <a:br>
              <a:rPr lang="en-US" dirty="0"/>
            </a:br>
            <a:r>
              <a:rPr lang="en-US" dirty="0"/>
              <a:t>and shapes</a:t>
            </a:r>
          </a:p>
          <a:p>
            <a:r>
              <a:rPr lang="en-US" dirty="0"/>
              <a:t>Film materials</a:t>
            </a:r>
          </a:p>
          <a:p>
            <a:pPr lvl="1"/>
            <a:r>
              <a:rPr lang="en-US" dirty="0"/>
              <a:t>Carbon – conductive, transparent </a:t>
            </a:r>
          </a:p>
          <a:p>
            <a:pPr lvl="1"/>
            <a:r>
              <a:rPr lang="en-US" dirty="0"/>
              <a:t>Formvar – adds support, but decreases </a:t>
            </a:r>
            <a:br>
              <a:rPr lang="en-US" dirty="0"/>
            </a:br>
            <a:r>
              <a:rPr lang="en-US" dirty="0"/>
              <a:t>resolution (interferes with signal)</a:t>
            </a:r>
          </a:p>
          <a:p>
            <a:pPr lvl="1"/>
            <a:r>
              <a:rPr lang="en-US" dirty="0"/>
              <a:t>Silicon nitride – stable at high temperatures </a:t>
            </a:r>
          </a:p>
          <a:p>
            <a:r>
              <a:rPr lang="en-US" dirty="0"/>
              <a:t>Film shapes </a:t>
            </a:r>
          </a:p>
          <a:p>
            <a:pPr lvl="1"/>
            <a:r>
              <a:rPr lang="en-US" dirty="0"/>
              <a:t>Film </a:t>
            </a:r>
          </a:p>
          <a:p>
            <a:pPr lvl="1"/>
            <a:r>
              <a:rPr lang="en-US" dirty="0"/>
              <a:t>Lacey carbon </a:t>
            </a:r>
          </a:p>
          <a:p>
            <a:pPr lvl="1"/>
            <a:r>
              <a:rPr lang="en-US" dirty="0"/>
              <a:t>Holey carbon </a:t>
            </a:r>
          </a:p>
        </p:txBody>
      </p:sp>
      <p:grpSp>
        <p:nvGrpSpPr>
          <p:cNvPr id="6" name="Group 5">
            <a:extLst>
              <a:ext uri="{FF2B5EF4-FFF2-40B4-BE49-F238E27FC236}">
                <a16:creationId xmlns:a16="http://schemas.microsoft.com/office/drawing/2014/main" id="{6A73B0F4-4144-45EA-9F97-C4C20F908E42}"/>
              </a:ext>
            </a:extLst>
          </p:cNvPr>
          <p:cNvGrpSpPr/>
          <p:nvPr/>
        </p:nvGrpSpPr>
        <p:grpSpPr>
          <a:xfrm>
            <a:off x="5162684" y="91051"/>
            <a:ext cx="3835168" cy="2821756"/>
            <a:chOff x="4820874" y="179142"/>
            <a:chExt cx="4108815" cy="3023094"/>
          </a:xfrm>
        </p:grpSpPr>
        <p:pic>
          <p:nvPicPr>
            <p:cNvPr id="5122" name="Picture 2" descr="http://www.agarscientific.com/media/catalog/product/cache/1/image/17f82f742ffe127f42dca9de82fb58b1/G/2/G2050C_Square-Mesh-Grids-layers_7.jpg">
              <a:extLst>
                <a:ext uri="{FF2B5EF4-FFF2-40B4-BE49-F238E27FC236}">
                  <a16:creationId xmlns:a16="http://schemas.microsoft.com/office/drawing/2014/main" id="{EF99C37A-760D-4431-B682-C5B2FD0439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7" t="5324" r="58603" b="58713"/>
            <a:stretch/>
          </p:blipFill>
          <p:spPr bwMode="auto">
            <a:xfrm>
              <a:off x="4820874" y="179142"/>
              <a:ext cx="1201993" cy="1420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agarscientific.com/media/catalog/product/cache/1/image/17f82f742ffe127f42dca9de82fb58b1/G/2/G2050C_Square-Mesh-Grids-layers_7.jpg">
              <a:extLst>
                <a:ext uri="{FF2B5EF4-FFF2-40B4-BE49-F238E27FC236}">
                  <a16:creationId xmlns:a16="http://schemas.microsoft.com/office/drawing/2014/main" id="{043A2728-B11A-42A5-972C-171F9644C7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7" t="54892" r="58603" b="8494"/>
            <a:stretch/>
          </p:blipFill>
          <p:spPr bwMode="auto">
            <a:xfrm>
              <a:off x="4820874" y="1690689"/>
              <a:ext cx="1201993" cy="14462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17903B-3B22-4B61-81DA-91CB8AC0F537}"/>
                </a:ext>
              </a:extLst>
            </p:cNvPr>
            <p:cNvPicPr>
              <a:picLocks noChangeAspect="1"/>
            </p:cNvPicPr>
            <p:nvPr/>
          </p:nvPicPr>
          <p:blipFill>
            <a:blip r:embed="rId3"/>
            <a:stretch>
              <a:fillRect/>
            </a:stretch>
          </p:blipFill>
          <p:spPr>
            <a:xfrm>
              <a:off x="6022868" y="179142"/>
              <a:ext cx="2906821" cy="3023094"/>
            </a:xfrm>
            <a:prstGeom prst="rect">
              <a:avLst/>
            </a:prstGeom>
          </p:spPr>
        </p:pic>
      </p:grpSp>
      <p:pic>
        <p:nvPicPr>
          <p:cNvPr id="5124" name="Picture 4" descr="https://www.tedpella.com/Support_Films_html/carbon-formvar.jpg">
            <a:extLst>
              <a:ext uri="{FF2B5EF4-FFF2-40B4-BE49-F238E27FC236}">
                <a16:creationId xmlns:a16="http://schemas.microsoft.com/office/drawing/2014/main" id="{56FF2C15-F2E5-46FC-B77C-1C3AF4FCF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619" y="3476411"/>
            <a:ext cx="1749982" cy="14073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rbon Support Film on TEM Grid">
            <a:extLst>
              <a:ext uri="{FF2B5EF4-FFF2-40B4-BE49-F238E27FC236}">
                <a16:creationId xmlns:a16="http://schemas.microsoft.com/office/drawing/2014/main" id="{BC1DD275-5AE4-4DD1-938A-64DF625A5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253" y="5122675"/>
            <a:ext cx="2206348" cy="110920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agarscientific.com/media/catalog/product/cache/1/image/400x/17f82f742ffe127f42dca9de82fb58b1/l/a/lacey-carbon-film-img071_1200px.jpg">
            <a:extLst>
              <a:ext uri="{FF2B5EF4-FFF2-40B4-BE49-F238E27FC236}">
                <a16:creationId xmlns:a16="http://schemas.microsoft.com/office/drawing/2014/main" id="{9EE0E3BA-F147-4B49-8981-59F457906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6147" y="4625642"/>
            <a:ext cx="1735394" cy="173539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agarscientific.com/media/catalog/product/cache/1/image/17f82f742ffe127f42dca9de82fb58b1/h/o/holey-carbon-film-img071_1200px.jpg">
            <a:extLst>
              <a:ext uri="{FF2B5EF4-FFF2-40B4-BE49-F238E27FC236}">
                <a16:creationId xmlns:a16="http://schemas.microsoft.com/office/drawing/2014/main" id="{A7653E73-A436-43EB-A089-89EA79EC4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9704" y="4625643"/>
            <a:ext cx="1680480" cy="168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0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4D20D8-83DF-4362-876F-E1C6F33A6384}"/>
              </a:ext>
            </a:extLst>
          </p:cNvPr>
          <p:cNvSpPr>
            <a:spLocks noGrp="1"/>
          </p:cNvSpPr>
          <p:nvPr>
            <p:ph type="title"/>
          </p:nvPr>
        </p:nvSpPr>
        <p:spPr/>
        <p:txBody>
          <a:bodyPr/>
          <a:lstStyle/>
          <a:p>
            <a:r>
              <a:rPr lang="en-US" altLang="zh-CN" sz="4000" dirty="0"/>
              <a:t>Bulk Materials</a:t>
            </a:r>
            <a:endParaRPr lang="zh-CN" altLang="en-US" sz="4000" dirty="0"/>
          </a:p>
        </p:txBody>
      </p:sp>
      <p:graphicFrame>
        <p:nvGraphicFramePr>
          <p:cNvPr id="8" name="Table 7">
            <a:extLst>
              <a:ext uri="{FF2B5EF4-FFF2-40B4-BE49-F238E27FC236}">
                <a16:creationId xmlns:a16="http://schemas.microsoft.com/office/drawing/2014/main" id="{23C0C526-22FA-40BD-93CD-756A109F8910}"/>
              </a:ext>
            </a:extLst>
          </p:cNvPr>
          <p:cNvGraphicFramePr>
            <a:graphicFrameLocks noGrp="1"/>
          </p:cNvGraphicFramePr>
          <p:nvPr>
            <p:extLst>
              <p:ext uri="{D42A27DB-BD31-4B8C-83A1-F6EECF244321}">
                <p14:modId xmlns:p14="http://schemas.microsoft.com/office/powerpoint/2010/main" val="2779437851"/>
              </p:ext>
            </p:extLst>
          </p:nvPr>
        </p:nvGraphicFramePr>
        <p:xfrm>
          <a:off x="202018" y="2453391"/>
          <a:ext cx="8708065" cy="1854200"/>
        </p:xfrm>
        <a:graphic>
          <a:graphicData uri="http://schemas.openxmlformats.org/drawingml/2006/table">
            <a:tbl>
              <a:tblPr firstRow="1" bandRow="1">
                <a:tableStyleId>{5C22544A-7EE6-4342-B048-85BDC9FD1C3A}</a:tableStyleId>
              </a:tblPr>
              <a:tblGrid>
                <a:gridCol w="2177016">
                  <a:extLst>
                    <a:ext uri="{9D8B030D-6E8A-4147-A177-3AD203B41FA5}">
                      <a16:colId xmlns:a16="http://schemas.microsoft.com/office/drawing/2014/main" val="448401856"/>
                    </a:ext>
                  </a:extLst>
                </a:gridCol>
                <a:gridCol w="2177016">
                  <a:extLst>
                    <a:ext uri="{9D8B030D-6E8A-4147-A177-3AD203B41FA5}">
                      <a16:colId xmlns:a16="http://schemas.microsoft.com/office/drawing/2014/main" val="3839898677"/>
                    </a:ext>
                  </a:extLst>
                </a:gridCol>
                <a:gridCol w="1465102">
                  <a:extLst>
                    <a:ext uri="{9D8B030D-6E8A-4147-A177-3AD203B41FA5}">
                      <a16:colId xmlns:a16="http://schemas.microsoft.com/office/drawing/2014/main" val="4039627987"/>
                    </a:ext>
                  </a:extLst>
                </a:gridCol>
                <a:gridCol w="2888931">
                  <a:extLst>
                    <a:ext uri="{9D8B030D-6E8A-4147-A177-3AD203B41FA5}">
                      <a16:colId xmlns:a16="http://schemas.microsoft.com/office/drawing/2014/main" val="1763653102"/>
                    </a:ext>
                  </a:extLst>
                </a:gridCol>
              </a:tblGrid>
              <a:tr h="370840">
                <a:tc>
                  <a:txBody>
                    <a:bodyPr/>
                    <a:lstStyle/>
                    <a:p>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dirty="0">
                          <a:solidFill>
                            <a:schemeClr val="tx1"/>
                          </a:solidFill>
                          <a:latin typeface="Arial" panose="020B0604020202020204" pitchFamily="34" charset="0"/>
                          <a:cs typeface="Arial" panose="020B0604020202020204" pitchFamily="34" charset="0"/>
                        </a:rPr>
                        <a:t>Electropolishing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dirty="0">
                          <a:solidFill>
                            <a:schemeClr val="tx1"/>
                          </a:solidFill>
                          <a:latin typeface="Arial" panose="020B0604020202020204" pitchFamily="34" charset="0"/>
                          <a:cs typeface="Arial" panose="020B0604020202020204" pitchFamily="34" charset="0"/>
                        </a:rPr>
                        <a:t>Ion milling</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dirty="0">
                          <a:solidFill>
                            <a:schemeClr val="tx1"/>
                          </a:solidFill>
                          <a:latin typeface="Arial" panose="020B0604020202020204" pitchFamily="34" charset="0"/>
                          <a:cs typeface="Arial" panose="020B0604020202020204" pitchFamily="34" charset="0"/>
                        </a:rPr>
                        <a:t>Focused Ion Beam </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908858"/>
                  </a:ext>
                </a:extLst>
              </a:tr>
              <a:tr h="370840">
                <a:tc>
                  <a:txBody>
                    <a:bodyPr/>
                    <a:lstStyle/>
                    <a:p>
                      <a:r>
                        <a:rPr lang="en-US" altLang="zh-CN" b="1" dirty="0">
                          <a:solidFill>
                            <a:schemeClr val="tx1"/>
                          </a:solidFill>
                          <a:latin typeface="Arial" panose="020B0604020202020204" pitchFamily="34" charset="0"/>
                          <a:cs typeface="Arial" panose="020B0604020202020204" pitchFamily="34" charset="0"/>
                        </a:rPr>
                        <a:t>Metal and alloys</a:t>
                      </a:r>
                      <a:endParaRPr lang="zh-CN" altLang="en-US"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090415"/>
                  </a:ext>
                </a:extLst>
              </a:tr>
              <a:tr h="370840">
                <a:tc>
                  <a:txBody>
                    <a:bodyPr/>
                    <a:lstStyle/>
                    <a:p>
                      <a:r>
                        <a:rPr lang="en-US" altLang="zh-CN" b="1" dirty="0">
                          <a:solidFill>
                            <a:schemeClr val="tx1"/>
                          </a:solidFill>
                          <a:latin typeface="Arial" panose="020B0604020202020204" pitchFamily="34" charset="0"/>
                          <a:cs typeface="Arial" panose="020B0604020202020204" pitchFamily="34" charset="0"/>
                        </a:rPr>
                        <a:t>Ceramics</a:t>
                      </a:r>
                      <a:endParaRPr lang="zh-CN" altLang="en-US"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solidFill>
                            <a:schemeClr val="tx1"/>
                          </a:solidFill>
                          <a:latin typeface="Arial" panose="020B0604020202020204" pitchFamily="34" charset="0"/>
                          <a:cs typeface="Arial" panose="020B0604020202020204" pitchFamily="34" charset="0"/>
                        </a:rPr>
                        <a:t>No</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017156"/>
                  </a:ext>
                </a:extLst>
              </a:tr>
              <a:tr h="370840">
                <a:tc>
                  <a:txBody>
                    <a:bodyPr/>
                    <a:lstStyle/>
                    <a:p>
                      <a:r>
                        <a:rPr lang="en-US" altLang="zh-CN" b="1" dirty="0">
                          <a:solidFill>
                            <a:schemeClr val="tx1"/>
                          </a:solidFill>
                          <a:latin typeface="Arial" panose="020B0604020202020204" pitchFamily="34" charset="0"/>
                          <a:cs typeface="Arial" panose="020B0604020202020204" pitchFamily="34" charset="0"/>
                        </a:rPr>
                        <a:t>Polymer</a:t>
                      </a:r>
                      <a:endParaRPr lang="zh-CN" altLang="en-US"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solidFill>
                            <a:schemeClr val="tx1"/>
                          </a:solidFill>
                          <a:latin typeface="Arial" panose="020B0604020202020204" pitchFamily="34" charset="0"/>
                          <a:cs typeface="Arial" panose="020B0604020202020204" pitchFamily="34" charset="0"/>
                        </a:rPr>
                        <a:t>No</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782227"/>
                  </a:ext>
                </a:extLst>
              </a:tr>
              <a:tr h="370840">
                <a:tc>
                  <a:txBody>
                    <a:bodyPr/>
                    <a:lstStyle/>
                    <a:p>
                      <a:r>
                        <a:rPr lang="en-US" altLang="zh-CN" b="1" dirty="0">
                          <a:solidFill>
                            <a:schemeClr val="tx1"/>
                          </a:solidFill>
                          <a:latin typeface="Arial" panose="020B0604020202020204" pitchFamily="34" charset="0"/>
                          <a:cs typeface="Arial" panose="020B0604020202020204" pitchFamily="34" charset="0"/>
                        </a:rPr>
                        <a:t>Solid thin film</a:t>
                      </a:r>
                      <a:endParaRPr lang="zh-CN" altLang="en-US"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solidFill>
                            <a:schemeClr val="tx1"/>
                          </a:solidFill>
                          <a:latin typeface="Arial" panose="020B0604020202020204" pitchFamily="34" charset="0"/>
                          <a:cs typeface="Arial" panose="020B0604020202020204" pitchFamily="34" charset="0"/>
                        </a:rPr>
                        <a:t>Not common</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latin typeface="Arial" panose="020B0604020202020204" pitchFamily="34" charset="0"/>
                          <a:cs typeface="Arial" panose="020B0604020202020204" pitchFamily="34" charset="0"/>
                        </a:rPr>
                        <a:t>Yes</a:t>
                      </a:r>
                      <a:endParaRPr lang="zh-CN" altLang="en-US"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250649"/>
                  </a:ext>
                </a:extLst>
              </a:tr>
            </a:tbl>
          </a:graphicData>
        </a:graphic>
      </p:graphicFrame>
    </p:spTree>
    <p:extLst>
      <p:ext uri="{BB962C8B-B14F-4D97-AF65-F5344CB8AC3E}">
        <p14:creationId xmlns:p14="http://schemas.microsoft.com/office/powerpoint/2010/main" val="375709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288B43B9-D8D2-4815-9FB1-5A0C52C398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739" y="1280533"/>
            <a:ext cx="7174522" cy="538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A5A24EB-E400-4D56-BB00-BCD52C0F5AD5}"/>
              </a:ext>
            </a:extLst>
          </p:cNvPr>
          <p:cNvSpPr>
            <a:spLocks noGrp="1"/>
          </p:cNvSpPr>
          <p:nvPr>
            <p:ph type="title"/>
          </p:nvPr>
        </p:nvSpPr>
        <p:spPr/>
        <p:txBody>
          <a:bodyPr>
            <a:normAutofit/>
          </a:bodyPr>
          <a:lstStyle/>
          <a:p>
            <a:r>
              <a:rPr lang="en-US" altLang="en-US" sz="4000" dirty="0"/>
              <a:t>Ion Milling P</a:t>
            </a:r>
            <a:r>
              <a:rPr lang="zh-CN" altLang="en-US" sz="4000" dirty="0"/>
              <a:t>rocedures</a:t>
            </a:r>
            <a:endParaRPr lang="en-US" altLang="en-US" sz="4000" dirty="0"/>
          </a:p>
        </p:txBody>
      </p:sp>
    </p:spTree>
    <p:extLst>
      <p:ext uri="{BB962C8B-B14F-4D97-AF65-F5344CB8AC3E}">
        <p14:creationId xmlns:p14="http://schemas.microsoft.com/office/powerpoint/2010/main" val="25381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outhbaytech.com/shop/shopimages/650bg.jpg">
            <a:extLst>
              <a:ext uri="{FF2B5EF4-FFF2-40B4-BE49-F238E27FC236}">
                <a16:creationId xmlns:a16="http://schemas.microsoft.com/office/drawing/2014/main" id="{81137B3E-0B29-42B4-891B-24025011C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367" y="2068275"/>
            <a:ext cx="4772025" cy="306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0C2EDB-7396-4E04-896B-E2CABA6F8748}"/>
              </a:ext>
            </a:extLst>
          </p:cNvPr>
          <p:cNvSpPr/>
          <p:nvPr/>
        </p:nvSpPr>
        <p:spPr>
          <a:xfrm>
            <a:off x="4690687" y="5166649"/>
            <a:ext cx="3207032" cy="369332"/>
          </a:xfrm>
          <a:prstGeom prst="rect">
            <a:avLst/>
          </a:prstGeom>
        </p:spPr>
        <p:txBody>
          <a:bodyPr wrap="none">
            <a:spAutoFit/>
          </a:bodyPr>
          <a:lstStyle/>
          <a:p>
            <a:r>
              <a:rPr lang="en-US" altLang="zh-CN" dirty="0">
                <a:solidFill>
                  <a:srgbClr val="000000"/>
                </a:solidFill>
              </a:rPr>
              <a:t>Low Speed Diamond Wheel Saw</a:t>
            </a:r>
            <a:endParaRPr lang="zh-CN" altLang="en-US" dirty="0"/>
          </a:p>
        </p:txBody>
      </p:sp>
      <p:sp>
        <p:nvSpPr>
          <p:cNvPr id="6" name="TextBox 5">
            <a:extLst>
              <a:ext uri="{FF2B5EF4-FFF2-40B4-BE49-F238E27FC236}">
                <a16:creationId xmlns:a16="http://schemas.microsoft.com/office/drawing/2014/main" id="{1F822332-F5F1-42AD-B749-FDF3E4C4246E}"/>
              </a:ext>
            </a:extLst>
          </p:cNvPr>
          <p:cNvSpPr txBox="1"/>
          <p:nvPr/>
        </p:nvSpPr>
        <p:spPr>
          <a:xfrm>
            <a:off x="1365707" y="1491667"/>
            <a:ext cx="1284326" cy="461665"/>
          </a:xfrm>
          <a:prstGeom prst="rect">
            <a:avLst/>
          </a:prstGeom>
          <a:noFill/>
        </p:spPr>
        <p:txBody>
          <a:bodyPr wrap="none" rtlCol="0">
            <a:spAutoFit/>
          </a:bodyPr>
          <a:lstStyle/>
          <a:p>
            <a:pPr algn="ctr"/>
            <a:r>
              <a:rPr lang="en-US" altLang="zh-CN" sz="2400" dirty="0">
                <a:ea typeface="+mj-ea"/>
                <a:cs typeface="+mj-cs"/>
              </a:rPr>
              <a:t>~500 </a:t>
            </a:r>
            <a:r>
              <a:rPr lang="el-GR" altLang="zh-CN" sz="2400" dirty="0">
                <a:ea typeface="+mj-ea"/>
                <a:cs typeface="+mj-cs"/>
              </a:rPr>
              <a:t>μ</a:t>
            </a:r>
            <a:r>
              <a:rPr lang="en-US" altLang="zh-CN" sz="2400" dirty="0">
                <a:ea typeface="+mj-ea"/>
                <a:cs typeface="+mj-cs"/>
              </a:rPr>
              <a:t>m</a:t>
            </a:r>
            <a:endParaRPr lang="zh-CN" altLang="en-US" sz="2400" dirty="0">
              <a:ea typeface="+mj-ea"/>
              <a:cs typeface="+mj-cs"/>
            </a:endParaRPr>
          </a:p>
        </p:txBody>
      </p:sp>
      <p:grpSp>
        <p:nvGrpSpPr>
          <p:cNvPr id="16" name="Group 15">
            <a:extLst>
              <a:ext uri="{FF2B5EF4-FFF2-40B4-BE49-F238E27FC236}">
                <a16:creationId xmlns:a16="http://schemas.microsoft.com/office/drawing/2014/main" id="{4AF11083-FAAE-4BCF-83CB-21AAE4CC05E6}"/>
              </a:ext>
            </a:extLst>
          </p:cNvPr>
          <p:cNvGrpSpPr/>
          <p:nvPr/>
        </p:nvGrpSpPr>
        <p:grpSpPr>
          <a:xfrm>
            <a:off x="297180" y="1973663"/>
            <a:ext cx="3421380" cy="3161661"/>
            <a:chOff x="297180" y="1889763"/>
            <a:chExt cx="3421380" cy="3161661"/>
          </a:xfrm>
        </p:grpSpPr>
        <p:sp>
          <p:nvSpPr>
            <p:cNvPr id="7" name="Flowchart: Process 6">
              <a:extLst>
                <a:ext uri="{FF2B5EF4-FFF2-40B4-BE49-F238E27FC236}">
                  <a16:creationId xmlns:a16="http://schemas.microsoft.com/office/drawing/2014/main" id="{EED9C34A-C4E1-4C71-922E-76DAE71449E7}"/>
                </a:ext>
              </a:extLst>
            </p:cNvPr>
            <p:cNvSpPr/>
            <p:nvPr/>
          </p:nvSpPr>
          <p:spPr>
            <a:xfrm>
              <a:off x="297180" y="3291839"/>
              <a:ext cx="3421380" cy="175958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lowchart: Process 8">
              <a:extLst>
                <a:ext uri="{FF2B5EF4-FFF2-40B4-BE49-F238E27FC236}">
                  <a16:creationId xmlns:a16="http://schemas.microsoft.com/office/drawing/2014/main" id="{53691876-0672-49ED-969D-9E06D8F95233}"/>
                </a:ext>
              </a:extLst>
            </p:cNvPr>
            <p:cNvSpPr/>
            <p:nvPr/>
          </p:nvSpPr>
          <p:spPr>
            <a:xfrm>
              <a:off x="297180" y="2941320"/>
              <a:ext cx="3421380" cy="22034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lowchart: Process 9">
              <a:extLst>
                <a:ext uri="{FF2B5EF4-FFF2-40B4-BE49-F238E27FC236}">
                  <a16:creationId xmlns:a16="http://schemas.microsoft.com/office/drawing/2014/main" id="{13533307-622F-49E5-8334-703FECBE55F9}"/>
                </a:ext>
              </a:extLst>
            </p:cNvPr>
            <p:cNvSpPr/>
            <p:nvPr/>
          </p:nvSpPr>
          <p:spPr>
            <a:xfrm>
              <a:off x="297180" y="2590801"/>
              <a:ext cx="3421380" cy="22034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owchart: Process 10">
              <a:extLst>
                <a:ext uri="{FF2B5EF4-FFF2-40B4-BE49-F238E27FC236}">
                  <a16:creationId xmlns:a16="http://schemas.microsoft.com/office/drawing/2014/main" id="{0F66C24B-4ABC-4BDE-921F-AB5CD3662526}"/>
                </a:ext>
              </a:extLst>
            </p:cNvPr>
            <p:cNvSpPr/>
            <p:nvPr/>
          </p:nvSpPr>
          <p:spPr>
            <a:xfrm>
              <a:off x="297180" y="2240282"/>
              <a:ext cx="3421380" cy="22034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lowchart: Process 11">
              <a:extLst>
                <a:ext uri="{FF2B5EF4-FFF2-40B4-BE49-F238E27FC236}">
                  <a16:creationId xmlns:a16="http://schemas.microsoft.com/office/drawing/2014/main" id="{298DB882-A513-49A3-AC7F-72856CB9E804}"/>
                </a:ext>
              </a:extLst>
            </p:cNvPr>
            <p:cNvSpPr/>
            <p:nvPr/>
          </p:nvSpPr>
          <p:spPr>
            <a:xfrm>
              <a:off x="297180" y="1889763"/>
              <a:ext cx="3421380" cy="22034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itle 12">
            <a:extLst>
              <a:ext uri="{FF2B5EF4-FFF2-40B4-BE49-F238E27FC236}">
                <a16:creationId xmlns:a16="http://schemas.microsoft.com/office/drawing/2014/main" id="{E2F02D12-B935-4EDB-99FA-B92DCD96E2EF}"/>
              </a:ext>
            </a:extLst>
          </p:cNvPr>
          <p:cNvSpPr>
            <a:spLocks noGrp="1"/>
          </p:cNvSpPr>
          <p:nvPr>
            <p:ph type="title"/>
          </p:nvPr>
        </p:nvSpPr>
        <p:spPr/>
        <p:txBody>
          <a:bodyPr/>
          <a:lstStyle/>
          <a:p>
            <a:r>
              <a:rPr lang="en-US" dirty="0"/>
              <a:t>Cutting</a:t>
            </a:r>
          </a:p>
        </p:txBody>
      </p:sp>
      <p:sp>
        <p:nvSpPr>
          <p:cNvPr id="15" name="Content Placeholder 14">
            <a:extLst>
              <a:ext uri="{FF2B5EF4-FFF2-40B4-BE49-F238E27FC236}">
                <a16:creationId xmlns:a16="http://schemas.microsoft.com/office/drawing/2014/main" id="{11CC33D5-6536-4D5F-9324-74B5E63DE85C}"/>
              </a:ext>
            </a:extLst>
          </p:cNvPr>
          <p:cNvSpPr>
            <a:spLocks noGrp="1"/>
          </p:cNvSpPr>
          <p:nvPr>
            <p:ph idx="1"/>
          </p:nvPr>
        </p:nvSpPr>
        <p:spPr>
          <a:xfrm>
            <a:off x="628650" y="5788800"/>
            <a:ext cx="7886700" cy="856799"/>
          </a:xfrm>
        </p:spPr>
        <p:txBody>
          <a:bodyPr>
            <a:normAutofit/>
          </a:bodyPr>
          <a:lstStyle/>
          <a:p>
            <a:r>
              <a:rPr lang="en-US" dirty="0"/>
              <a:t>Alternatively, grow or buy a thin sample</a:t>
            </a:r>
          </a:p>
        </p:txBody>
      </p:sp>
      <p:pic>
        <p:nvPicPr>
          <p:cNvPr id="14" name="Picture 3">
            <a:extLst>
              <a:ext uri="{FF2B5EF4-FFF2-40B4-BE49-F238E27FC236}">
                <a16:creationId xmlns:a16="http://schemas.microsoft.com/office/drawing/2014/main" id="{99D59A45-D3C1-5944-B44A-5D981EBAF1D3}"/>
              </a:ext>
            </a:extLst>
          </p:cNvPr>
          <p:cNvPicPr>
            <a:picLocks noChangeAspect="1"/>
          </p:cNvPicPr>
          <p:nvPr/>
        </p:nvPicPr>
        <p:blipFill rotWithShape="1">
          <a:blip r:embed="rId4">
            <a:extLst>
              <a:ext uri="{28A0092B-C50C-407E-A947-70E740481C1C}">
                <a14:useLocalDpi xmlns:a14="http://schemas.microsoft.com/office/drawing/2010/main" val="0"/>
              </a:ext>
            </a:extLst>
          </a:blip>
          <a:srcRect l="38105" t="56365" r="22917" b="22731"/>
          <a:stretch/>
        </p:blipFill>
        <p:spPr bwMode="auto">
          <a:xfrm>
            <a:off x="5101179" y="465504"/>
            <a:ext cx="2796540" cy="11248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77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כותרת 1">
            <a:extLst>
              <a:ext uri="{FF2B5EF4-FFF2-40B4-BE49-F238E27FC236}">
                <a16:creationId xmlns:a16="http://schemas.microsoft.com/office/drawing/2014/main" id="{03BC8721-1C49-4E8B-A12C-C7CC96C148A4}"/>
              </a:ext>
            </a:extLst>
          </p:cNvPr>
          <p:cNvSpPr>
            <a:spLocks noGrp="1"/>
          </p:cNvSpPr>
          <p:nvPr>
            <p:ph type="title"/>
          </p:nvPr>
        </p:nvSpPr>
        <p:spPr>
          <a:xfrm>
            <a:off x="521050" y="506177"/>
            <a:ext cx="8458200" cy="708025"/>
          </a:xfrm>
        </p:spPr>
        <p:txBody>
          <a:bodyPr/>
          <a:lstStyle/>
          <a:p>
            <a:r>
              <a:rPr lang="en-US" altLang="en-US" sz="4000" dirty="0"/>
              <a:t>Disk Cutting</a:t>
            </a:r>
            <a:endParaRPr lang="he-IL" altLang="en-US" sz="4000" dirty="0"/>
          </a:p>
        </p:txBody>
      </p:sp>
      <p:sp>
        <p:nvSpPr>
          <p:cNvPr id="10243" name="מציין מיקום טקסט 3">
            <a:extLst>
              <a:ext uri="{FF2B5EF4-FFF2-40B4-BE49-F238E27FC236}">
                <a16:creationId xmlns:a16="http://schemas.microsoft.com/office/drawing/2014/main" id="{540229F6-47DE-48A4-9CDA-D5CD2E93CF0E}"/>
              </a:ext>
            </a:extLst>
          </p:cNvPr>
          <p:cNvSpPr>
            <a:spLocks noGrp="1"/>
          </p:cNvSpPr>
          <p:nvPr>
            <p:ph type="body" idx="1"/>
          </p:nvPr>
        </p:nvSpPr>
        <p:spPr bwMode="auto">
          <a:xfrm>
            <a:off x="868540" y="5786322"/>
            <a:ext cx="3228975" cy="434318"/>
          </a:xfrm>
        </p:spPr>
        <p:txBody>
          <a:bodyPr wrap="square" numCol="1" anchor="t" anchorCtr="0" compatLnSpc="1">
            <a:prstTxWarp prst="textNoShape">
              <a:avLst/>
            </a:prstTxWarp>
            <a:normAutofit/>
          </a:bodyPr>
          <a:lstStyle/>
          <a:p>
            <a:pPr algn="ctr"/>
            <a:r>
              <a:rPr lang="en-US" altLang="en-US" b="0" dirty="0">
                <a:cs typeface="Arial" panose="020B0604020202020204" pitchFamily="34" charset="0"/>
              </a:rPr>
              <a:t>Disk punch (ductile)</a:t>
            </a:r>
            <a:endParaRPr lang="he-IL" altLang="en-US" b="0" dirty="0">
              <a:cs typeface="Arial" panose="020B0604020202020204" pitchFamily="34" charset="0"/>
            </a:endParaRPr>
          </a:p>
        </p:txBody>
      </p:sp>
      <p:pic>
        <p:nvPicPr>
          <p:cNvPr id="10244" name="מציין מיקום תוכן 8" descr="Gatan-punch2.tif">
            <a:extLst>
              <a:ext uri="{FF2B5EF4-FFF2-40B4-BE49-F238E27FC236}">
                <a16:creationId xmlns:a16="http://schemas.microsoft.com/office/drawing/2014/main" id="{A83454CD-A9CB-4FA3-B777-D8B55A017DF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478253" y="2745449"/>
            <a:ext cx="3868737" cy="2767012"/>
          </a:xfrm>
        </p:spPr>
      </p:pic>
      <p:sp>
        <p:nvSpPr>
          <p:cNvPr id="10245" name="מציין מיקום טקסט 5">
            <a:extLst>
              <a:ext uri="{FF2B5EF4-FFF2-40B4-BE49-F238E27FC236}">
                <a16:creationId xmlns:a16="http://schemas.microsoft.com/office/drawing/2014/main" id="{444756FD-66C0-48E6-9B5F-A7F55943AE90}"/>
              </a:ext>
            </a:extLst>
          </p:cNvPr>
          <p:cNvSpPr>
            <a:spLocks noGrp="1"/>
          </p:cNvSpPr>
          <p:nvPr>
            <p:ph type="body" sz="quarter" idx="3"/>
          </p:nvPr>
        </p:nvSpPr>
        <p:spPr bwMode="auto">
          <a:xfrm>
            <a:off x="4912014" y="5708012"/>
            <a:ext cx="4359275" cy="512628"/>
          </a:xfrm>
        </p:spPr>
        <p:txBody>
          <a:bodyPr wrap="square" numCol="1" anchorCtr="0" compatLnSpc="1">
            <a:prstTxWarp prst="textNoShape">
              <a:avLst/>
            </a:prstTxWarp>
            <a:normAutofit/>
          </a:bodyPr>
          <a:lstStyle/>
          <a:p>
            <a:pPr algn="ctr"/>
            <a:r>
              <a:rPr lang="en-US" altLang="en-US" b="0" dirty="0">
                <a:cs typeface="Arial" panose="020B0604020202020204" pitchFamily="34" charset="0"/>
              </a:rPr>
              <a:t>Ultrasonic disk cutter (brittle)</a:t>
            </a:r>
            <a:endParaRPr lang="he-IL" altLang="en-US" b="0" dirty="0">
              <a:cs typeface="Arial" panose="020B0604020202020204" pitchFamily="34" charset="0"/>
            </a:endParaRPr>
          </a:p>
        </p:txBody>
      </p:sp>
      <p:pic>
        <p:nvPicPr>
          <p:cNvPr id="10246" name="מציין מיקום תוכן 9" descr="1203095188_15625400_1-275x275.jpg">
            <a:extLst>
              <a:ext uri="{FF2B5EF4-FFF2-40B4-BE49-F238E27FC236}">
                <a16:creationId xmlns:a16="http://schemas.microsoft.com/office/drawing/2014/main" id="{E813D0E5-CD00-4E00-9EE3-EB3D9985D01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781965" y="2416836"/>
            <a:ext cx="2619375" cy="3095625"/>
          </a:xfrm>
        </p:spPr>
      </p:pic>
      <p:sp>
        <p:nvSpPr>
          <p:cNvPr id="2" name="TextBox 1">
            <a:extLst>
              <a:ext uri="{FF2B5EF4-FFF2-40B4-BE49-F238E27FC236}">
                <a16:creationId xmlns:a16="http://schemas.microsoft.com/office/drawing/2014/main" id="{44EADEF7-B954-4005-857C-3FFD638103BB}"/>
              </a:ext>
            </a:extLst>
          </p:cNvPr>
          <p:cNvSpPr txBox="1"/>
          <p:nvPr/>
        </p:nvSpPr>
        <p:spPr>
          <a:xfrm>
            <a:off x="218650" y="1311978"/>
            <a:ext cx="8182690" cy="830997"/>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cs typeface="Arial" panose="020B0604020202020204" pitchFamily="34" charset="0"/>
              </a:rPr>
              <a:t>Starting about 500 </a:t>
            </a:r>
            <a:r>
              <a:rPr lang="el-GR" altLang="zh-CN" sz="2400" dirty="0">
                <a:cs typeface="Arial" panose="020B0604020202020204" pitchFamily="34" charset="0"/>
              </a:rPr>
              <a:t>μ</a:t>
            </a:r>
            <a:r>
              <a:rPr lang="en-US" altLang="zh-CN" sz="2400" dirty="0">
                <a:cs typeface="Arial" panose="020B0604020202020204" pitchFamily="34" charset="0"/>
              </a:rPr>
              <a:t>m in thickness</a:t>
            </a:r>
          </a:p>
          <a:p>
            <a:pPr marL="342900" indent="-342900">
              <a:buFont typeface="Arial" panose="020B0604020202020204" pitchFamily="34" charset="0"/>
              <a:buChar char="•"/>
            </a:pPr>
            <a:r>
              <a:rPr lang="en-US" altLang="zh-CN" sz="2400" dirty="0">
                <a:cs typeface="Arial" panose="020B0604020202020204" pitchFamily="34" charset="0"/>
              </a:rPr>
              <a:t>Cut into 3 mm disks using disc punch or ultrasonic cutter</a:t>
            </a:r>
          </a:p>
        </p:txBody>
      </p:sp>
      <p:pic>
        <p:nvPicPr>
          <p:cNvPr id="9" name="Picture 3">
            <a:extLst>
              <a:ext uri="{FF2B5EF4-FFF2-40B4-BE49-F238E27FC236}">
                <a16:creationId xmlns:a16="http://schemas.microsoft.com/office/drawing/2014/main" id="{932C4A5D-BF12-42BE-BC7F-A51A2B7895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029" y="2432645"/>
            <a:ext cx="1738848" cy="154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D80544A1-312B-AD46-B313-4647976AF346}"/>
              </a:ext>
            </a:extLst>
          </p:cNvPr>
          <p:cNvPicPr>
            <a:picLocks noChangeAspect="1"/>
          </p:cNvPicPr>
          <p:nvPr/>
        </p:nvPicPr>
        <p:blipFill rotWithShape="1">
          <a:blip r:embed="rId6">
            <a:extLst>
              <a:ext uri="{28A0092B-C50C-407E-A947-70E740481C1C}">
                <a14:useLocalDpi xmlns:a14="http://schemas.microsoft.com/office/drawing/2010/main" val="0"/>
              </a:ext>
            </a:extLst>
          </a:blip>
          <a:srcRect l="36704" t="63828" r="33136" b="5752"/>
          <a:stretch/>
        </p:blipFill>
        <p:spPr bwMode="auto">
          <a:xfrm>
            <a:off x="6836804" y="203910"/>
            <a:ext cx="1824293" cy="137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42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tdi.co.kr/duri/product/item_img/sahhkx7rdcsnd2d1413794699.png">
            <a:extLst>
              <a:ext uri="{FF2B5EF4-FFF2-40B4-BE49-F238E27FC236}">
                <a16:creationId xmlns:a16="http://schemas.microsoft.com/office/drawing/2014/main" id="{015FEAC9-A1D6-4D08-8DE5-60041DC06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9" y="3920613"/>
            <a:ext cx="3199394" cy="2467506"/>
          </a:xfrm>
          <a:prstGeom prst="rect">
            <a:avLst/>
          </a:prstGeom>
          <a:noFill/>
          <a:extLst>
            <a:ext uri="{909E8E84-426E-40DD-AFC4-6F175D3DCCD1}">
              <a14:hiddenFill xmlns:a14="http://schemas.microsoft.com/office/drawing/2010/main">
                <a:solidFill>
                  <a:srgbClr val="FFFFFF"/>
                </a:solidFill>
              </a14:hiddenFill>
            </a:ext>
          </a:extLst>
        </p:spPr>
      </p:pic>
      <p:sp>
        <p:nvSpPr>
          <p:cNvPr id="9218" name="כותרת 1">
            <a:extLst>
              <a:ext uri="{FF2B5EF4-FFF2-40B4-BE49-F238E27FC236}">
                <a16:creationId xmlns:a16="http://schemas.microsoft.com/office/drawing/2014/main" id="{24F86014-B6D3-4BC4-96F9-CE51E09CABD1}"/>
              </a:ext>
            </a:extLst>
          </p:cNvPr>
          <p:cNvSpPr>
            <a:spLocks noGrp="1"/>
          </p:cNvSpPr>
          <p:nvPr>
            <p:ph type="title"/>
          </p:nvPr>
        </p:nvSpPr>
        <p:spPr/>
        <p:txBody>
          <a:bodyPr anchor="ctr">
            <a:noAutofit/>
          </a:bodyPr>
          <a:lstStyle/>
          <a:p>
            <a:r>
              <a:rPr lang="en-US" altLang="en-US" sz="4000" dirty="0"/>
              <a:t>Mechanical Pre-Thinning</a:t>
            </a:r>
            <a:endParaRPr lang="he-IL" altLang="en-US" sz="4000" dirty="0"/>
          </a:p>
        </p:txBody>
      </p:sp>
      <p:sp>
        <p:nvSpPr>
          <p:cNvPr id="5" name="Content Placeholder 4">
            <a:extLst>
              <a:ext uri="{FF2B5EF4-FFF2-40B4-BE49-F238E27FC236}">
                <a16:creationId xmlns:a16="http://schemas.microsoft.com/office/drawing/2014/main" id="{A5976C69-7DE2-44B3-B24A-9C27019C057E}"/>
              </a:ext>
            </a:extLst>
          </p:cNvPr>
          <p:cNvSpPr>
            <a:spLocks noGrp="1"/>
          </p:cNvSpPr>
          <p:nvPr>
            <p:ph idx="1"/>
          </p:nvPr>
        </p:nvSpPr>
        <p:spPr>
          <a:xfrm>
            <a:off x="628650" y="1825625"/>
            <a:ext cx="4750723" cy="4351338"/>
          </a:xfrm>
        </p:spPr>
        <p:txBody>
          <a:bodyPr/>
          <a:lstStyle/>
          <a:p>
            <a:pPr marL="274320" indent="-274320"/>
            <a:r>
              <a:rPr lang="en-US" altLang="zh-CN" dirty="0">
                <a:cs typeface="Arial" panose="020B0604020202020204" pitchFamily="34" charset="0"/>
              </a:rPr>
              <a:t>Grind with </a:t>
            </a:r>
            <a:r>
              <a:rPr lang="en-US" altLang="zh-CN" dirty="0" err="1">
                <a:cs typeface="Arial" panose="020B0604020202020204" pitchFamily="34" charset="0"/>
              </a:rPr>
              <a:t>SiC</a:t>
            </a:r>
            <a:r>
              <a:rPr lang="en-US" altLang="zh-CN" dirty="0">
                <a:cs typeface="Arial" panose="020B0604020202020204" pitchFamily="34" charset="0"/>
              </a:rPr>
              <a:t> sandpaper</a:t>
            </a:r>
          </a:p>
          <a:p>
            <a:pPr marL="274320" indent="-274320"/>
            <a:r>
              <a:rPr lang="en-US" altLang="zh-CN" dirty="0">
                <a:cs typeface="Arial" panose="020B0604020202020204" pitchFamily="34" charset="0"/>
              </a:rPr>
              <a:t>Polish with Al</a:t>
            </a:r>
            <a:r>
              <a:rPr lang="en-US" altLang="zh-CN" baseline="-25000" dirty="0">
                <a:cs typeface="Arial" panose="020B0604020202020204" pitchFamily="34" charset="0"/>
              </a:rPr>
              <a:t>2</a:t>
            </a:r>
            <a:r>
              <a:rPr lang="en-US" altLang="zh-CN" dirty="0">
                <a:cs typeface="Arial" panose="020B0604020202020204" pitchFamily="34" charset="0"/>
              </a:rPr>
              <a:t>O</a:t>
            </a:r>
            <a:r>
              <a:rPr lang="en-US" altLang="zh-CN" baseline="-25000" dirty="0">
                <a:cs typeface="Arial" panose="020B0604020202020204" pitchFamily="34" charset="0"/>
              </a:rPr>
              <a:t>3</a:t>
            </a:r>
            <a:r>
              <a:rPr lang="en-US" altLang="zh-CN" dirty="0">
                <a:cs typeface="Arial" panose="020B0604020202020204" pitchFamily="34" charset="0"/>
              </a:rPr>
              <a:t> or diamond suspension</a:t>
            </a:r>
          </a:p>
          <a:p>
            <a:pPr marL="274320" indent="-274320"/>
            <a:r>
              <a:rPr lang="en-US" altLang="zh-CN" dirty="0">
                <a:cs typeface="Arial" panose="020B0604020202020204" pitchFamily="34" charset="0"/>
              </a:rPr>
              <a:t>Thin until ~70-100 </a:t>
            </a:r>
            <a:r>
              <a:rPr lang="el-GR" altLang="zh-CN" dirty="0"/>
              <a:t>μ</a:t>
            </a:r>
            <a:r>
              <a:rPr lang="en-US" altLang="zh-CN" dirty="0"/>
              <a:t>m</a:t>
            </a:r>
            <a:endParaRPr lang="en-US" altLang="zh-CN" dirty="0">
              <a:cs typeface="Arial" panose="020B0604020202020204" pitchFamily="34" charset="0"/>
            </a:endParaRPr>
          </a:p>
          <a:p>
            <a:endParaRPr lang="en-US" dirty="0"/>
          </a:p>
        </p:txBody>
      </p:sp>
      <p:sp>
        <p:nvSpPr>
          <p:cNvPr id="11" name="Rectangle 10">
            <a:extLst>
              <a:ext uri="{FF2B5EF4-FFF2-40B4-BE49-F238E27FC236}">
                <a16:creationId xmlns:a16="http://schemas.microsoft.com/office/drawing/2014/main" id="{E6B01209-7787-4EE4-8013-29ADBB224D57}"/>
              </a:ext>
            </a:extLst>
          </p:cNvPr>
          <p:cNvSpPr/>
          <p:nvPr/>
        </p:nvSpPr>
        <p:spPr>
          <a:xfrm>
            <a:off x="6221873" y="6338559"/>
            <a:ext cx="1903085" cy="369332"/>
          </a:xfrm>
          <a:prstGeom prst="rect">
            <a:avLst/>
          </a:prstGeom>
        </p:spPr>
        <p:txBody>
          <a:bodyPr wrap="none">
            <a:spAutoFit/>
          </a:bodyPr>
          <a:lstStyle/>
          <a:p>
            <a:r>
              <a:rPr lang="en-US" altLang="zh-CN" dirty="0">
                <a:solidFill>
                  <a:srgbClr val="000000"/>
                </a:solidFill>
                <a:latin typeface="Arial" panose="020B0604020202020204" pitchFamily="34" charset="0"/>
              </a:rPr>
              <a:t>crystal bond wax</a:t>
            </a:r>
            <a:endParaRPr lang="zh-CN" altLang="en-US" dirty="0">
              <a:solidFill>
                <a:srgbClr val="000000"/>
              </a:solidFill>
              <a:latin typeface="Arial" panose="020B0604020202020204" pitchFamily="34" charset="0"/>
            </a:endParaRPr>
          </a:p>
        </p:txBody>
      </p:sp>
      <p:pic>
        <p:nvPicPr>
          <p:cNvPr id="19462" name="Picture 6" descr="“crystal bond  wax”的图片搜索结果">
            <a:extLst>
              <a:ext uri="{FF2B5EF4-FFF2-40B4-BE49-F238E27FC236}">
                <a16:creationId xmlns:a16="http://schemas.microsoft.com/office/drawing/2014/main" id="{71993D6E-6652-4712-BA1F-D435BDF1E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216" y="1385208"/>
            <a:ext cx="3200400" cy="240029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crystal bond  wax”的图片搜索结果">
            <a:extLst>
              <a:ext uri="{FF2B5EF4-FFF2-40B4-BE49-F238E27FC236}">
                <a16:creationId xmlns:a16="http://schemas.microsoft.com/office/drawing/2014/main" id="{C9F1EB16-E723-48BD-868D-76B1A3E7B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216" y="3954216"/>
            <a:ext cx="3200400" cy="24003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072FABF-8E14-471C-A43C-2E0AB5419DFC}"/>
              </a:ext>
            </a:extLst>
          </p:cNvPr>
          <p:cNvGrpSpPr/>
          <p:nvPr/>
        </p:nvGrpSpPr>
        <p:grpSpPr>
          <a:xfrm>
            <a:off x="3291373" y="4367485"/>
            <a:ext cx="1846792" cy="1573761"/>
            <a:chOff x="1140691" y="2796706"/>
            <a:chExt cx="3174892" cy="2705515"/>
          </a:xfrm>
        </p:grpSpPr>
        <p:grpSp>
          <p:nvGrpSpPr>
            <p:cNvPr id="13" name="Group 12">
              <a:extLst>
                <a:ext uri="{FF2B5EF4-FFF2-40B4-BE49-F238E27FC236}">
                  <a16:creationId xmlns:a16="http://schemas.microsoft.com/office/drawing/2014/main" id="{CDC191E4-2C8D-4A4B-B381-D6A29F6C67D3}"/>
                </a:ext>
              </a:extLst>
            </p:cNvPr>
            <p:cNvGrpSpPr/>
            <p:nvPr/>
          </p:nvGrpSpPr>
          <p:grpSpPr>
            <a:xfrm>
              <a:off x="1140691" y="2796706"/>
              <a:ext cx="3174892" cy="2705515"/>
              <a:chOff x="456205" y="3205635"/>
              <a:chExt cx="3174892" cy="2705515"/>
            </a:xfrm>
          </p:grpSpPr>
          <p:sp>
            <p:nvSpPr>
              <p:cNvPr id="4" name="Cylinder 3">
                <a:extLst>
                  <a:ext uri="{FF2B5EF4-FFF2-40B4-BE49-F238E27FC236}">
                    <a16:creationId xmlns:a16="http://schemas.microsoft.com/office/drawing/2014/main" id="{A9C73CA4-08F7-4FA7-A4E8-DA44C18455B7}"/>
                  </a:ext>
                </a:extLst>
              </p:cNvPr>
              <p:cNvSpPr/>
              <p:nvPr/>
            </p:nvSpPr>
            <p:spPr>
              <a:xfrm>
                <a:off x="456205" y="3205635"/>
                <a:ext cx="3174892" cy="2705515"/>
              </a:xfrm>
              <a:prstGeom prst="ca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Rectangle 6">
                <a:extLst>
                  <a:ext uri="{FF2B5EF4-FFF2-40B4-BE49-F238E27FC236}">
                    <a16:creationId xmlns:a16="http://schemas.microsoft.com/office/drawing/2014/main" id="{2F9330D2-6D3E-4447-94C3-A7BDC7DFBAE5}"/>
                  </a:ext>
                </a:extLst>
              </p:cNvPr>
              <p:cNvSpPr/>
              <p:nvPr/>
            </p:nvSpPr>
            <p:spPr>
              <a:xfrm>
                <a:off x="945683" y="4517579"/>
                <a:ext cx="2195930" cy="495916"/>
              </a:xfrm>
              <a:prstGeom prst="rect">
                <a:avLst/>
              </a:prstGeom>
            </p:spPr>
            <p:txBody>
              <a:bodyPr wrap="none">
                <a:spAutoFit/>
              </a:bodyPr>
              <a:lstStyle/>
              <a:p>
                <a:pPr algn="ctr"/>
                <a:r>
                  <a:rPr lang="en-US" altLang="zh-CN" sz="1400" b="1" dirty="0">
                    <a:solidFill>
                      <a:schemeClr val="bg1"/>
                    </a:solidFill>
                    <a:latin typeface="Arial" panose="020B0604020202020204" pitchFamily="34" charset="0"/>
                    <a:cs typeface="Arial" panose="020B0604020202020204" pitchFamily="34" charset="0"/>
                  </a:rPr>
                  <a:t>Sample </a:t>
                </a:r>
                <a:r>
                  <a:rPr lang="en-US" altLang="zh-CN" sz="1600" b="1" dirty="0">
                    <a:solidFill>
                      <a:schemeClr val="bg1"/>
                    </a:solidFill>
                    <a:latin typeface="Arial" panose="020B0604020202020204" pitchFamily="34" charset="0"/>
                    <a:cs typeface="Arial" panose="020B0604020202020204" pitchFamily="34" charset="0"/>
                  </a:rPr>
                  <a:t>holder</a:t>
                </a:r>
                <a:endParaRPr lang="zh-CN" altLang="en-US" sz="1400" b="1" dirty="0">
                  <a:solidFill>
                    <a:schemeClr val="bg1"/>
                  </a:solidFill>
                </a:endParaRPr>
              </a:p>
            </p:txBody>
          </p:sp>
        </p:grpSp>
        <p:sp>
          <p:nvSpPr>
            <p:cNvPr id="14" name="Cylinder 13">
              <a:extLst>
                <a:ext uri="{FF2B5EF4-FFF2-40B4-BE49-F238E27FC236}">
                  <a16:creationId xmlns:a16="http://schemas.microsoft.com/office/drawing/2014/main" id="{62A2679C-BEFD-4A3E-9250-B04056450E1E}"/>
                </a:ext>
              </a:extLst>
            </p:cNvPr>
            <p:cNvSpPr/>
            <p:nvPr/>
          </p:nvSpPr>
          <p:spPr>
            <a:xfrm>
              <a:off x="1742705" y="2930693"/>
              <a:ext cx="1970864" cy="384006"/>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Picture 3">
            <a:extLst>
              <a:ext uri="{FF2B5EF4-FFF2-40B4-BE49-F238E27FC236}">
                <a16:creationId xmlns:a16="http://schemas.microsoft.com/office/drawing/2014/main" id="{B613A8FA-F76C-E444-A4DC-E96B6627DF39}"/>
              </a:ext>
            </a:extLst>
          </p:cNvPr>
          <p:cNvPicPr>
            <a:picLocks noChangeAspect="1"/>
          </p:cNvPicPr>
          <p:nvPr/>
        </p:nvPicPr>
        <p:blipFill rotWithShape="1">
          <a:blip r:embed="rId6">
            <a:extLst>
              <a:ext uri="{28A0092B-C50C-407E-A947-70E740481C1C}">
                <a14:useLocalDpi xmlns:a14="http://schemas.microsoft.com/office/drawing/2010/main" val="0"/>
              </a:ext>
            </a:extLst>
          </a:blip>
          <a:srcRect l="5620" t="27182" r="67850" b="50936"/>
          <a:stretch/>
        </p:blipFill>
        <p:spPr bwMode="auto">
          <a:xfrm>
            <a:off x="6870172" y="89188"/>
            <a:ext cx="1903444" cy="1177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2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3AF7180C-7672-43F5-8A2B-7435257353C7}"/>
              </a:ext>
            </a:extLst>
          </p:cNvPr>
          <p:cNvSpPr>
            <a:spLocks noGrp="1"/>
          </p:cNvSpPr>
          <p:nvPr>
            <p:ph type="title"/>
          </p:nvPr>
        </p:nvSpPr>
        <p:spPr/>
        <p:txBody>
          <a:bodyPr anchor="ctr">
            <a:noAutofit/>
          </a:bodyPr>
          <a:lstStyle/>
          <a:p>
            <a:r>
              <a:rPr lang="en-US" altLang="zh-CN" sz="4000" dirty="0"/>
              <a:t>Dimpling</a:t>
            </a:r>
            <a:endParaRPr lang="he-IL" altLang="en-US" sz="4000" dirty="0"/>
          </a:p>
        </p:txBody>
      </p:sp>
      <p:sp>
        <p:nvSpPr>
          <p:cNvPr id="8" name="Content Placeholder 2">
            <a:extLst>
              <a:ext uri="{FF2B5EF4-FFF2-40B4-BE49-F238E27FC236}">
                <a16:creationId xmlns:a16="http://schemas.microsoft.com/office/drawing/2014/main" id="{9B57E9BA-AEA6-4621-9BDE-AE63869F76B5}"/>
              </a:ext>
            </a:extLst>
          </p:cNvPr>
          <p:cNvSpPr>
            <a:spLocks noGrp="1"/>
          </p:cNvSpPr>
          <p:nvPr>
            <p:ph idx="1"/>
          </p:nvPr>
        </p:nvSpPr>
        <p:spPr bwMode="auto">
          <a:xfrm>
            <a:off x="628650" y="1477280"/>
            <a:ext cx="7886700" cy="4699683"/>
          </a:xfrm>
        </p:spPr>
        <p:txBody>
          <a:bodyPr wrap="square" numCol="1" anchor="t" anchorCtr="0" compatLnSpc="1">
            <a:prstTxWarp prst="textNoShape">
              <a:avLst/>
            </a:prstTxWarp>
          </a:bodyPr>
          <a:lstStyle/>
          <a:p>
            <a:r>
              <a:rPr lang="en-US" altLang="en-US" sz="2400" dirty="0">
                <a:cs typeface="Arial" panose="020B0604020202020204" pitchFamily="34" charset="0"/>
              </a:rPr>
              <a:t> Dimple down to ~10-20 </a:t>
            </a:r>
            <a:r>
              <a:rPr lang="el-GR" altLang="en-US" sz="2400" dirty="0">
                <a:cs typeface="Arial" panose="020B0604020202020204" pitchFamily="34" charset="0"/>
              </a:rPr>
              <a:t>μ</a:t>
            </a:r>
            <a:r>
              <a:rPr lang="en-US" altLang="en-US" sz="2400" dirty="0">
                <a:cs typeface="Arial" panose="020B0604020202020204" pitchFamily="34" charset="0"/>
              </a:rPr>
              <a:t>m</a:t>
            </a:r>
          </a:p>
          <a:p>
            <a:r>
              <a:rPr lang="en-US" altLang="en-US" sz="2400" dirty="0">
                <a:cs typeface="Arial" panose="020B0604020202020204" pitchFamily="34" charset="0"/>
              </a:rPr>
              <a:t> Less time for ion-milling</a:t>
            </a:r>
          </a:p>
          <a:p>
            <a:r>
              <a:rPr lang="en-US" altLang="en-US" sz="2400" dirty="0">
                <a:cs typeface="Arial" panose="020B0604020202020204" pitchFamily="34" charset="0"/>
              </a:rPr>
              <a:t> Large thin area for TEM</a:t>
            </a:r>
          </a:p>
        </p:txBody>
      </p:sp>
      <p:pic>
        <p:nvPicPr>
          <p:cNvPr id="23554" name="Picture 2" descr="http://www.southbaytech.com/shop/shopimages/d500ibg.jpg">
            <a:extLst>
              <a:ext uri="{FF2B5EF4-FFF2-40B4-BE49-F238E27FC236}">
                <a16:creationId xmlns:a16="http://schemas.microsoft.com/office/drawing/2014/main" id="{EBDAEB8D-8AD5-43FD-B353-9DA0029C1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24" y="3116052"/>
            <a:ext cx="2981453" cy="253740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E9B1AFD-731A-46F5-9284-36E54F38AFEB}"/>
              </a:ext>
            </a:extLst>
          </p:cNvPr>
          <p:cNvGrpSpPr/>
          <p:nvPr/>
        </p:nvGrpSpPr>
        <p:grpSpPr>
          <a:xfrm>
            <a:off x="5231127" y="274302"/>
            <a:ext cx="3387428" cy="3357274"/>
            <a:chOff x="5227842" y="478631"/>
            <a:chExt cx="3635414" cy="3603053"/>
          </a:xfrm>
        </p:grpSpPr>
        <p:grpSp>
          <p:nvGrpSpPr>
            <p:cNvPr id="12" name="Group 11">
              <a:extLst>
                <a:ext uri="{FF2B5EF4-FFF2-40B4-BE49-F238E27FC236}">
                  <a16:creationId xmlns:a16="http://schemas.microsoft.com/office/drawing/2014/main" id="{B51CC2C0-68B9-405C-B6D0-4AA82CEF15DF}"/>
                </a:ext>
              </a:extLst>
            </p:cNvPr>
            <p:cNvGrpSpPr/>
            <p:nvPr/>
          </p:nvGrpSpPr>
          <p:grpSpPr>
            <a:xfrm>
              <a:off x="5227842" y="478631"/>
              <a:ext cx="3635414" cy="3603053"/>
              <a:chOff x="4583073" y="933692"/>
              <a:chExt cx="3635414" cy="3603053"/>
            </a:xfrm>
          </p:grpSpPr>
          <p:pic>
            <p:nvPicPr>
              <p:cNvPr id="9" name="Picture 4">
                <a:extLst>
                  <a:ext uri="{FF2B5EF4-FFF2-40B4-BE49-F238E27FC236}">
                    <a16:creationId xmlns:a16="http://schemas.microsoft.com/office/drawing/2014/main" id="{E97BB5AA-5748-4328-9EA9-1B55DECB6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856" y="1219749"/>
                <a:ext cx="2555631" cy="331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A7DA716-473F-4A17-8CB5-76D8FA98C638}"/>
                  </a:ext>
                </a:extLst>
              </p:cNvPr>
              <p:cNvSpPr/>
              <p:nvPr/>
            </p:nvSpPr>
            <p:spPr>
              <a:xfrm>
                <a:off x="6167564" y="933692"/>
                <a:ext cx="1478290" cy="369332"/>
              </a:xfrm>
              <a:prstGeom prst="rect">
                <a:avLst/>
              </a:prstGeom>
            </p:spPr>
            <p:txBody>
              <a:bodyPr wrap="none">
                <a:spAutoFit/>
              </a:bodyPr>
              <a:lstStyle/>
              <a:p>
                <a:r>
                  <a:rPr lang="en-US" altLang="en-US" dirty="0">
                    <a:cs typeface="Arial" panose="020B0604020202020204" pitchFamily="34" charset="0"/>
                  </a:rPr>
                  <a:t>Dimple wheel</a:t>
                </a:r>
                <a:endParaRPr lang="zh-CN" altLang="en-US" dirty="0"/>
              </a:p>
            </p:txBody>
          </p:sp>
          <p:sp>
            <p:nvSpPr>
              <p:cNvPr id="11" name="Rectangle 10">
                <a:extLst>
                  <a:ext uri="{FF2B5EF4-FFF2-40B4-BE49-F238E27FC236}">
                    <a16:creationId xmlns:a16="http://schemas.microsoft.com/office/drawing/2014/main" id="{1E69A9A6-8884-4227-9BBC-BD25C6AB5881}"/>
                  </a:ext>
                </a:extLst>
              </p:cNvPr>
              <p:cNvSpPr/>
              <p:nvPr/>
            </p:nvSpPr>
            <p:spPr>
              <a:xfrm>
                <a:off x="4583073" y="2648225"/>
                <a:ext cx="1574021" cy="369332"/>
              </a:xfrm>
              <a:prstGeom prst="rect">
                <a:avLst/>
              </a:prstGeom>
            </p:spPr>
            <p:txBody>
              <a:bodyPr wrap="none">
                <a:spAutoFit/>
              </a:bodyPr>
              <a:lstStyle/>
              <a:p>
                <a:r>
                  <a:rPr lang="en-US" altLang="en-US" dirty="0">
                    <a:cs typeface="Arial" panose="020B0604020202020204" pitchFamily="34" charset="0"/>
                  </a:rPr>
                  <a:t>Grinding slurry</a:t>
                </a:r>
                <a:endParaRPr lang="zh-CN" altLang="en-US" dirty="0"/>
              </a:p>
            </p:txBody>
          </p:sp>
        </p:grpSp>
        <p:sp>
          <p:nvSpPr>
            <p:cNvPr id="15" name="Rectangle 14">
              <a:extLst>
                <a:ext uri="{FF2B5EF4-FFF2-40B4-BE49-F238E27FC236}">
                  <a16:creationId xmlns:a16="http://schemas.microsoft.com/office/drawing/2014/main" id="{7B6ABEC8-2B59-4D96-8E87-342C106A85E4}"/>
                </a:ext>
              </a:extLst>
            </p:cNvPr>
            <p:cNvSpPr/>
            <p:nvPr/>
          </p:nvSpPr>
          <p:spPr>
            <a:xfrm>
              <a:off x="6949284" y="3289294"/>
              <a:ext cx="1099981" cy="369332"/>
            </a:xfrm>
            <a:prstGeom prst="rect">
              <a:avLst/>
            </a:prstGeom>
          </p:spPr>
          <p:txBody>
            <a:bodyPr wrap="none">
              <a:spAutoFit/>
            </a:bodyPr>
            <a:lstStyle/>
            <a:p>
              <a:r>
                <a:rPr lang="en-US" altLang="en-US" dirty="0">
                  <a:cs typeface="Arial" panose="020B0604020202020204" pitchFamily="34" charset="0"/>
                </a:rPr>
                <a:t>Specimen</a:t>
              </a:r>
              <a:endParaRPr lang="zh-CN" altLang="en-US" dirty="0"/>
            </a:p>
          </p:txBody>
        </p:sp>
        <p:cxnSp>
          <p:nvCxnSpPr>
            <p:cNvPr id="16" name="Straight Arrow Connector 15">
              <a:extLst>
                <a:ext uri="{FF2B5EF4-FFF2-40B4-BE49-F238E27FC236}">
                  <a16:creationId xmlns:a16="http://schemas.microsoft.com/office/drawing/2014/main" id="{F86F9891-B513-4B1C-89EA-1A2A76D50372}"/>
                </a:ext>
              </a:extLst>
            </p:cNvPr>
            <p:cNvCxnSpPr>
              <a:cxnSpLocks/>
              <a:stCxn id="15" idx="0"/>
            </p:cNvCxnSpPr>
            <p:nvPr/>
          </p:nvCxnSpPr>
          <p:spPr>
            <a:xfrm flipV="1">
              <a:off x="7499275" y="2562496"/>
              <a:ext cx="55303" cy="726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555" name="Group 23554">
            <a:extLst>
              <a:ext uri="{FF2B5EF4-FFF2-40B4-BE49-F238E27FC236}">
                <a16:creationId xmlns:a16="http://schemas.microsoft.com/office/drawing/2014/main" id="{2241D525-2693-4BED-8EE3-A325BA6D3E24}"/>
              </a:ext>
            </a:extLst>
          </p:cNvPr>
          <p:cNvGrpSpPr/>
          <p:nvPr/>
        </p:nvGrpSpPr>
        <p:grpSpPr>
          <a:xfrm>
            <a:off x="4895179" y="4047420"/>
            <a:ext cx="3879927" cy="2047509"/>
            <a:chOff x="4913936" y="3950726"/>
            <a:chExt cx="3879927" cy="2047509"/>
          </a:xfrm>
        </p:grpSpPr>
        <p:grpSp>
          <p:nvGrpSpPr>
            <p:cNvPr id="13" name="Group 12">
              <a:extLst>
                <a:ext uri="{FF2B5EF4-FFF2-40B4-BE49-F238E27FC236}">
                  <a16:creationId xmlns:a16="http://schemas.microsoft.com/office/drawing/2014/main" id="{A72DE9F5-47CF-441E-BDD8-33CBD6A2A379}"/>
                </a:ext>
              </a:extLst>
            </p:cNvPr>
            <p:cNvGrpSpPr/>
            <p:nvPr/>
          </p:nvGrpSpPr>
          <p:grpSpPr>
            <a:xfrm>
              <a:off x="4913936" y="4019329"/>
              <a:ext cx="2858660" cy="791489"/>
              <a:chOff x="5904000" y="3940232"/>
              <a:chExt cx="2347200" cy="649879"/>
            </a:xfrm>
          </p:grpSpPr>
          <p:sp>
            <p:nvSpPr>
              <p:cNvPr id="2" name="Rectangle 1">
                <a:extLst>
                  <a:ext uri="{FF2B5EF4-FFF2-40B4-BE49-F238E27FC236}">
                    <a16:creationId xmlns:a16="http://schemas.microsoft.com/office/drawing/2014/main" id="{54040518-06B2-4A1A-8F35-369E36BAA9B8}"/>
                  </a:ext>
                </a:extLst>
              </p:cNvPr>
              <p:cNvSpPr/>
              <p:nvPr/>
            </p:nvSpPr>
            <p:spPr>
              <a:xfrm>
                <a:off x="5904000" y="4280511"/>
                <a:ext cx="2347200" cy="3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D62A186-B1F9-4EE9-9297-EAE11DD04526}"/>
                  </a:ext>
                </a:extLst>
              </p:cNvPr>
              <p:cNvSpPr/>
              <p:nvPr/>
            </p:nvSpPr>
            <p:spPr>
              <a:xfrm>
                <a:off x="6289200" y="3940232"/>
                <a:ext cx="1576800" cy="586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7E0C36F-2922-4220-B00F-44B162D63738}"/>
                </a:ext>
              </a:extLst>
            </p:cNvPr>
            <p:cNvGrpSpPr/>
            <p:nvPr/>
          </p:nvGrpSpPr>
          <p:grpSpPr>
            <a:xfrm>
              <a:off x="4913936" y="4871539"/>
              <a:ext cx="2858660" cy="1126696"/>
              <a:chOff x="6027600" y="5418136"/>
              <a:chExt cx="2347200" cy="925112"/>
            </a:xfrm>
          </p:grpSpPr>
          <p:grpSp>
            <p:nvGrpSpPr>
              <p:cNvPr id="6" name="Group 5">
                <a:extLst>
                  <a:ext uri="{FF2B5EF4-FFF2-40B4-BE49-F238E27FC236}">
                    <a16:creationId xmlns:a16="http://schemas.microsoft.com/office/drawing/2014/main" id="{6A194DD4-04EA-4129-9ADB-041EA9EB9F57}"/>
                  </a:ext>
                </a:extLst>
              </p:cNvPr>
              <p:cNvGrpSpPr/>
              <p:nvPr/>
            </p:nvGrpSpPr>
            <p:grpSpPr>
              <a:xfrm>
                <a:off x="6027600" y="5418136"/>
                <a:ext cx="2347200" cy="618256"/>
                <a:chOff x="6027600" y="5418136"/>
                <a:chExt cx="2347200" cy="618256"/>
              </a:xfrm>
            </p:grpSpPr>
            <p:sp>
              <p:nvSpPr>
                <p:cNvPr id="18" name="Rectangle 17">
                  <a:extLst>
                    <a:ext uri="{FF2B5EF4-FFF2-40B4-BE49-F238E27FC236}">
                      <a16:creationId xmlns:a16="http://schemas.microsoft.com/office/drawing/2014/main" id="{C158CE0D-C0EE-4977-913F-1D6DE1306C16}"/>
                    </a:ext>
                  </a:extLst>
                </p:cNvPr>
                <p:cNvSpPr/>
                <p:nvPr/>
              </p:nvSpPr>
              <p:spPr>
                <a:xfrm>
                  <a:off x="6027600" y="5726792"/>
                  <a:ext cx="2347200" cy="3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78568B5-53F5-4573-9C61-EAA89079DBE5}"/>
                    </a:ext>
                  </a:extLst>
                </p:cNvPr>
                <p:cNvSpPr/>
                <p:nvPr/>
              </p:nvSpPr>
              <p:spPr>
                <a:xfrm>
                  <a:off x="6412800" y="5418136"/>
                  <a:ext cx="1576800" cy="431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322A819D-D131-426C-BD5B-6D781F6BCC92}"/>
                  </a:ext>
                </a:extLst>
              </p:cNvPr>
              <p:cNvSpPr/>
              <p:nvPr/>
            </p:nvSpPr>
            <p:spPr>
              <a:xfrm>
                <a:off x="6419475" y="5911507"/>
                <a:ext cx="1576800" cy="431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CEFADC30-5D9C-42AF-BBC7-6625B9CE578F}"/>
                </a:ext>
              </a:extLst>
            </p:cNvPr>
            <p:cNvSpPr txBox="1"/>
            <p:nvPr/>
          </p:nvSpPr>
          <p:spPr>
            <a:xfrm>
              <a:off x="5613153" y="3950726"/>
              <a:ext cx="1537087" cy="369332"/>
            </a:xfrm>
            <a:prstGeom prst="rect">
              <a:avLst/>
            </a:prstGeom>
            <a:noFill/>
          </p:spPr>
          <p:txBody>
            <a:bodyPr wrap="none" rtlCol="0">
              <a:spAutoFit/>
            </a:bodyPr>
            <a:lstStyle/>
            <a:p>
              <a:pPr algn="ctr"/>
              <a:r>
                <a:rPr lang="en-US" dirty="0"/>
                <a:t>Sample Profile</a:t>
              </a:r>
            </a:p>
          </p:txBody>
        </p:sp>
        <p:cxnSp>
          <p:nvCxnSpPr>
            <p:cNvPr id="29" name="Straight Connector 28">
              <a:extLst>
                <a:ext uri="{FF2B5EF4-FFF2-40B4-BE49-F238E27FC236}">
                  <a16:creationId xmlns:a16="http://schemas.microsoft.com/office/drawing/2014/main" id="{CEFADDF1-33C0-45C6-98DD-AEBF4E466E11}"/>
                </a:ext>
              </a:extLst>
            </p:cNvPr>
            <p:cNvCxnSpPr>
              <a:cxnSpLocks/>
            </p:cNvCxnSpPr>
            <p:nvPr/>
          </p:nvCxnSpPr>
          <p:spPr>
            <a:xfrm>
              <a:off x="6351394" y="4738294"/>
              <a:ext cx="174171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4DEB14-BA5C-41E6-A65F-56A7E5B80855}"/>
                </a:ext>
              </a:extLst>
            </p:cNvPr>
            <p:cNvCxnSpPr/>
            <p:nvPr/>
          </p:nvCxnSpPr>
          <p:spPr>
            <a:xfrm>
              <a:off x="6351394" y="4802706"/>
              <a:ext cx="174171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DAFA8E-64F9-4E18-BA60-04B1829E3B4A}"/>
                </a:ext>
              </a:extLst>
            </p:cNvPr>
            <p:cNvCxnSpPr>
              <a:cxnSpLocks/>
            </p:cNvCxnSpPr>
            <p:nvPr/>
          </p:nvCxnSpPr>
          <p:spPr>
            <a:xfrm>
              <a:off x="6351394" y="5401802"/>
              <a:ext cx="174171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44DF8A-674B-4D0D-9688-078971254BBF}"/>
                </a:ext>
              </a:extLst>
            </p:cNvPr>
            <p:cNvCxnSpPr/>
            <p:nvPr/>
          </p:nvCxnSpPr>
          <p:spPr>
            <a:xfrm>
              <a:off x="6351394" y="5465960"/>
              <a:ext cx="174171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552" name="Straight Arrow Connector 23551">
              <a:extLst>
                <a:ext uri="{FF2B5EF4-FFF2-40B4-BE49-F238E27FC236}">
                  <a16:creationId xmlns:a16="http://schemas.microsoft.com/office/drawing/2014/main" id="{4FD33ADF-8F63-401D-84E8-3657443BCD5F}"/>
                </a:ext>
              </a:extLst>
            </p:cNvPr>
            <p:cNvCxnSpPr/>
            <p:nvPr/>
          </p:nvCxnSpPr>
          <p:spPr>
            <a:xfrm>
              <a:off x="7963146" y="4550334"/>
              <a:ext cx="0" cy="182880"/>
            </a:xfrm>
            <a:prstGeom prst="straightConnector1">
              <a:avLst/>
            </a:prstGeom>
            <a:ln w="12700">
              <a:tailEnd type="stealth" w="lg"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1783181-742A-437F-BAFC-C24223BEF7C8}"/>
                </a:ext>
              </a:extLst>
            </p:cNvPr>
            <p:cNvCxnSpPr>
              <a:cxnSpLocks/>
            </p:cNvCxnSpPr>
            <p:nvPr/>
          </p:nvCxnSpPr>
          <p:spPr>
            <a:xfrm flipV="1">
              <a:off x="7963146" y="4804357"/>
              <a:ext cx="0" cy="182880"/>
            </a:xfrm>
            <a:prstGeom prst="straightConnector1">
              <a:avLst/>
            </a:prstGeom>
            <a:ln w="12700">
              <a:tailEnd type="stealth" w="lg"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689B738-4AE4-4D76-AECD-66C4B0A7C9E3}"/>
                </a:ext>
              </a:extLst>
            </p:cNvPr>
            <p:cNvCxnSpPr/>
            <p:nvPr/>
          </p:nvCxnSpPr>
          <p:spPr>
            <a:xfrm>
              <a:off x="7963146" y="5218287"/>
              <a:ext cx="0" cy="182880"/>
            </a:xfrm>
            <a:prstGeom prst="straightConnector1">
              <a:avLst/>
            </a:prstGeom>
            <a:ln w="12700">
              <a:tailEnd type="stealth" w="lg"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96F480E-0380-478E-9A38-77857B8BB4CB}"/>
                </a:ext>
              </a:extLst>
            </p:cNvPr>
            <p:cNvCxnSpPr>
              <a:cxnSpLocks/>
            </p:cNvCxnSpPr>
            <p:nvPr/>
          </p:nvCxnSpPr>
          <p:spPr>
            <a:xfrm flipV="1">
              <a:off x="7963146" y="5465325"/>
              <a:ext cx="0" cy="182880"/>
            </a:xfrm>
            <a:prstGeom prst="straightConnector1">
              <a:avLst/>
            </a:prstGeom>
            <a:ln w="12700">
              <a:tailEnd type="stealth" w="lg" len="sm"/>
            </a:ln>
          </p:spPr>
          <p:style>
            <a:lnRef idx="1">
              <a:schemeClr val="accent1"/>
            </a:lnRef>
            <a:fillRef idx="0">
              <a:schemeClr val="accent1"/>
            </a:fillRef>
            <a:effectRef idx="0">
              <a:schemeClr val="accent1"/>
            </a:effectRef>
            <a:fontRef idx="minor">
              <a:schemeClr val="tx1"/>
            </a:fontRef>
          </p:style>
        </p:cxnSp>
        <p:sp>
          <p:nvSpPr>
            <p:cNvPr id="23553" name="TextBox 23552">
              <a:extLst>
                <a:ext uri="{FF2B5EF4-FFF2-40B4-BE49-F238E27FC236}">
                  <a16:creationId xmlns:a16="http://schemas.microsoft.com/office/drawing/2014/main" id="{8C2EF0E5-A820-48DF-9F25-7B99E95D0E6E}"/>
                </a:ext>
              </a:extLst>
            </p:cNvPr>
            <p:cNvSpPr txBox="1"/>
            <p:nvPr/>
          </p:nvSpPr>
          <p:spPr>
            <a:xfrm>
              <a:off x="8056161" y="4621179"/>
              <a:ext cx="737702" cy="261610"/>
            </a:xfrm>
            <a:prstGeom prst="rect">
              <a:avLst/>
            </a:prstGeom>
            <a:noFill/>
          </p:spPr>
          <p:txBody>
            <a:bodyPr wrap="none" rtlCol="0">
              <a:spAutoFit/>
            </a:bodyPr>
            <a:lstStyle/>
            <a:p>
              <a:r>
                <a:rPr lang="en-US" sz="1100" dirty="0"/>
                <a:t>10-20 </a:t>
              </a:r>
              <a:r>
                <a:rPr lang="el-GR" altLang="en-US" sz="1100" dirty="0">
                  <a:cs typeface="Arial" panose="020B0604020202020204" pitchFamily="34" charset="0"/>
                </a:rPr>
                <a:t>μ</a:t>
              </a:r>
              <a:r>
                <a:rPr lang="en-US" sz="1100" dirty="0"/>
                <a:t>m</a:t>
              </a:r>
            </a:p>
          </p:txBody>
        </p:sp>
        <p:sp>
          <p:nvSpPr>
            <p:cNvPr id="40" name="TextBox 39">
              <a:extLst>
                <a:ext uri="{FF2B5EF4-FFF2-40B4-BE49-F238E27FC236}">
                  <a16:creationId xmlns:a16="http://schemas.microsoft.com/office/drawing/2014/main" id="{0E59FB08-CC90-43F4-B205-B2D5F126C754}"/>
                </a:ext>
              </a:extLst>
            </p:cNvPr>
            <p:cNvSpPr txBox="1"/>
            <p:nvPr/>
          </p:nvSpPr>
          <p:spPr>
            <a:xfrm>
              <a:off x="8056161" y="5295155"/>
              <a:ext cx="737702" cy="261610"/>
            </a:xfrm>
            <a:prstGeom prst="rect">
              <a:avLst/>
            </a:prstGeom>
            <a:noFill/>
          </p:spPr>
          <p:txBody>
            <a:bodyPr wrap="none" rtlCol="0">
              <a:spAutoFit/>
            </a:bodyPr>
            <a:lstStyle/>
            <a:p>
              <a:r>
                <a:rPr lang="en-US" sz="1100" dirty="0"/>
                <a:t>10-20 </a:t>
              </a:r>
              <a:r>
                <a:rPr lang="el-GR" altLang="en-US" sz="1100" dirty="0">
                  <a:cs typeface="Arial" panose="020B0604020202020204" pitchFamily="34" charset="0"/>
                </a:rPr>
                <a:t>μ</a:t>
              </a:r>
              <a:r>
                <a:rPr lang="en-US" sz="1100" dirty="0"/>
                <a:t>m</a:t>
              </a:r>
            </a:p>
          </p:txBody>
        </p:sp>
      </p:grpSp>
      <p:pic>
        <p:nvPicPr>
          <p:cNvPr id="34" name="Picture 3">
            <a:extLst>
              <a:ext uri="{FF2B5EF4-FFF2-40B4-BE49-F238E27FC236}">
                <a16:creationId xmlns:a16="http://schemas.microsoft.com/office/drawing/2014/main" id="{A5D53160-DB9C-1546-93BA-F4AAFF7AFD73}"/>
              </a:ext>
            </a:extLst>
          </p:cNvPr>
          <p:cNvPicPr>
            <a:picLocks noChangeAspect="1"/>
          </p:cNvPicPr>
          <p:nvPr/>
        </p:nvPicPr>
        <p:blipFill rotWithShape="1">
          <a:blip r:embed="rId5">
            <a:extLst>
              <a:ext uri="{28A0092B-C50C-407E-A947-70E740481C1C}">
                <a14:useLocalDpi xmlns:a14="http://schemas.microsoft.com/office/drawing/2010/main" val="0"/>
              </a:ext>
            </a:extLst>
          </a:blip>
          <a:srcRect l="32021" t="3657" r="45663" b="60072"/>
          <a:stretch/>
        </p:blipFill>
        <p:spPr bwMode="auto">
          <a:xfrm>
            <a:off x="4741059" y="240366"/>
            <a:ext cx="1122029" cy="13677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CBD51B9-0C56-F14A-B182-BB6B844BB425}"/>
              </a:ext>
            </a:extLst>
          </p:cNvPr>
          <p:cNvPicPr>
            <a:picLocks noChangeAspect="1"/>
          </p:cNvPicPr>
          <p:nvPr/>
        </p:nvPicPr>
        <p:blipFill rotWithShape="1">
          <a:blip r:embed="rId6"/>
          <a:srcRect l="9504" t="7887" r="14981" b="40424"/>
          <a:stretch/>
        </p:blipFill>
        <p:spPr>
          <a:xfrm>
            <a:off x="1901283" y="4577543"/>
            <a:ext cx="2094212" cy="1910267"/>
          </a:xfrm>
          <a:prstGeom prst="rect">
            <a:avLst/>
          </a:prstGeom>
          <a:ln>
            <a:solidFill>
              <a:srgbClr val="FF0000"/>
            </a:solidFill>
          </a:ln>
        </p:spPr>
      </p:pic>
      <p:sp>
        <p:nvSpPr>
          <p:cNvPr id="20" name="Rectangle 19">
            <a:extLst>
              <a:ext uri="{FF2B5EF4-FFF2-40B4-BE49-F238E27FC236}">
                <a16:creationId xmlns:a16="http://schemas.microsoft.com/office/drawing/2014/main" id="{3E139EB8-98A9-E448-B1A9-89DB7C845411}"/>
              </a:ext>
            </a:extLst>
          </p:cNvPr>
          <p:cNvSpPr/>
          <p:nvPr/>
        </p:nvSpPr>
        <p:spPr>
          <a:xfrm>
            <a:off x="1807451" y="3237376"/>
            <a:ext cx="718943" cy="8786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02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069C45D-5A63-45BF-AD97-704481867EE5}"/>
              </a:ext>
            </a:extLst>
          </p:cNvPr>
          <p:cNvSpPr>
            <a:spLocks noGrp="1"/>
          </p:cNvSpPr>
          <p:nvPr>
            <p:ph type="title"/>
          </p:nvPr>
        </p:nvSpPr>
        <p:spPr/>
        <p:txBody>
          <a:bodyPr>
            <a:normAutofit/>
          </a:bodyPr>
          <a:lstStyle/>
          <a:p>
            <a:r>
              <a:rPr lang="en-US" altLang="en-US" sz="4000" dirty="0"/>
              <a:t>Ion Milling</a:t>
            </a:r>
          </a:p>
        </p:txBody>
      </p:sp>
      <p:pic>
        <p:nvPicPr>
          <p:cNvPr id="13318" name="Picture 4">
            <a:extLst>
              <a:ext uri="{FF2B5EF4-FFF2-40B4-BE49-F238E27FC236}">
                <a16:creationId xmlns:a16="http://schemas.microsoft.com/office/drawing/2014/main" id="{DC03D697-735B-471A-BF00-5D4E07FCA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194"/>
          <a:stretch>
            <a:fillRect/>
          </a:stretch>
        </p:blipFill>
        <p:spPr bwMode="auto">
          <a:xfrm>
            <a:off x="5642135" y="1515906"/>
            <a:ext cx="33274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401B2664-3A53-4B29-A49E-9F9BFD19583B}"/>
              </a:ext>
            </a:extLst>
          </p:cNvPr>
          <p:cNvSpPr txBox="1">
            <a:spLocks/>
          </p:cNvSpPr>
          <p:nvPr/>
        </p:nvSpPr>
        <p:spPr bwMode="auto">
          <a:xfrm>
            <a:off x="564235" y="4900752"/>
            <a:ext cx="4440915" cy="1527414"/>
          </a:xfrm>
          <a:prstGeom prst="rect">
            <a:avLst/>
          </a:prstGeom>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 </a:t>
            </a:r>
            <a:r>
              <a:rPr lang="en-US" altLang="en-US" dirty="0" err="1"/>
              <a:t>Ar</a:t>
            </a:r>
            <a:r>
              <a:rPr lang="en-US" altLang="en-US" baseline="30000" dirty="0"/>
              <a:t>+</a:t>
            </a:r>
          </a:p>
          <a:p>
            <a:r>
              <a:rPr lang="en-US" altLang="en-US" dirty="0">
                <a:latin typeface="Arial" panose="020B0604020202020204" pitchFamily="34" charset="0"/>
                <a:cs typeface="Arial" panose="020B0604020202020204" pitchFamily="34" charset="0"/>
              </a:rPr>
              <a:t> </a:t>
            </a:r>
            <a:r>
              <a:rPr lang="en-US" altLang="en-US" dirty="0"/>
              <a:t>0-10 kV</a:t>
            </a:r>
          </a:p>
          <a:p>
            <a:r>
              <a:rPr lang="en-US" altLang="en-US" dirty="0"/>
              <a:t> 6</a:t>
            </a:r>
            <a:r>
              <a:rPr lang="en-US" altLang="en-US" baseline="30000" dirty="0"/>
              <a:t>o</a:t>
            </a:r>
            <a:r>
              <a:rPr lang="en-US" altLang="en-US" dirty="0"/>
              <a:t> – 12</a:t>
            </a:r>
            <a:r>
              <a:rPr lang="en-US" altLang="en-US" baseline="30000" dirty="0"/>
              <a:t>o</a:t>
            </a:r>
          </a:p>
        </p:txBody>
      </p:sp>
      <p:grpSp>
        <p:nvGrpSpPr>
          <p:cNvPr id="4" name="Group 3">
            <a:extLst>
              <a:ext uri="{FF2B5EF4-FFF2-40B4-BE49-F238E27FC236}">
                <a16:creationId xmlns:a16="http://schemas.microsoft.com/office/drawing/2014/main" id="{21EF539A-37A5-4070-9343-3337E2FF2548}"/>
              </a:ext>
            </a:extLst>
          </p:cNvPr>
          <p:cNvGrpSpPr/>
          <p:nvPr/>
        </p:nvGrpSpPr>
        <p:grpSpPr>
          <a:xfrm>
            <a:off x="80682" y="1788618"/>
            <a:ext cx="4721170" cy="2553071"/>
            <a:chOff x="140678" y="2543414"/>
            <a:chExt cx="4721170" cy="2553071"/>
          </a:xfrm>
        </p:grpSpPr>
        <p:pic>
          <p:nvPicPr>
            <p:cNvPr id="2" name="Picture 1">
              <a:extLst>
                <a:ext uri="{FF2B5EF4-FFF2-40B4-BE49-F238E27FC236}">
                  <a16:creationId xmlns:a16="http://schemas.microsoft.com/office/drawing/2014/main" id="{6571282F-6B3D-4729-B812-65607F7F7AEB}"/>
                </a:ext>
              </a:extLst>
            </p:cNvPr>
            <p:cNvPicPr>
              <a:picLocks noChangeAspect="1"/>
            </p:cNvPicPr>
            <p:nvPr/>
          </p:nvPicPr>
          <p:blipFill rotWithShape="1">
            <a:blip r:embed="rId4"/>
            <a:srcRect t="9112"/>
            <a:stretch/>
          </p:blipFill>
          <p:spPr>
            <a:xfrm>
              <a:off x="140678" y="2836985"/>
              <a:ext cx="4721170" cy="2259500"/>
            </a:xfrm>
            <a:prstGeom prst="rect">
              <a:avLst/>
            </a:prstGeom>
          </p:spPr>
        </p:pic>
        <p:sp>
          <p:nvSpPr>
            <p:cNvPr id="3" name="TextBox 2">
              <a:extLst>
                <a:ext uri="{FF2B5EF4-FFF2-40B4-BE49-F238E27FC236}">
                  <a16:creationId xmlns:a16="http://schemas.microsoft.com/office/drawing/2014/main" id="{B8E608D0-8CB6-46E3-95A5-FCB4FFE8F342}"/>
                </a:ext>
              </a:extLst>
            </p:cNvPr>
            <p:cNvSpPr txBox="1"/>
            <p:nvPr/>
          </p:nvSpPr>
          <p:spPr>
            <a:xfrm>
              <a:off x="234461" y="2543414"/>
              <a:ext cx="939681" cy="369332"/>
            </a:xfrm>
            <a:prstGeom prst="rect">
              <a:avLst/>
            </a:prstGeom>
            <a:solidFill>
              <a:schemeClr val="bg1"/>
            </a:solidFill>
          </p:spPr>
          <p:txBody>
            <a:bodyPr wrap="none" rtlCol="0">
              <a:spAutoFit/>
            </a:bodyPr>
            <a:lstStyle/>
            <a:p>
              <a:r>
                <a:rPr lang="en-US" altLang="zh-CN" b="1" dirty="0">
                  <a:cs typeface="Arial" panose="020B0604020202020204" pitchFamily="34" charset="0"/>
                </a:rPr>
                <a:t>Ion Gun</a:t>
              </a:r>
              <a:endParaRPr lang="zh-CN" altLang="en-US" b="1" dirty="0">
                <a:cs typeface="Arial" panose="020B0604020202020204" pitchFamily="34" charset="0"/>
              </a:endParaRPr>
            </a:p>
          </p:txBody>
        </p:sp>
        <p:sp>
          <p:nvSpPr>
            <p:cNvPr id="11" name="TextBox 10">
              <a:extLst>
                <a:ext uri="{FF2B5EF4-FFF2-40B4-BE49-F238E27FC236}">
                  <a16:creationId xmlns:a16="http://schemas.microsoft.com/office/drawing/2014/main" id="{C3705275-8207-4161-9AFE-5148990D09C2}"/>
                </a:ext>
              </a:extLst>
            </p:cNvPr>
            <p:cNvSpPr txBox="1"/>
            <p:nvPr/>
          </p:nvSpPr>
          <p:spPr>
            <a:xfrm>
              <a:off x="2177862" y="2734476"/>
              <a:ext cx="1981440" cy="369332"/>
            </a:xfrm>
            <a:prstGeom prst="rect">
              <a:avLst/>
            </a:prstGeom>
            <a:solidFill>
              <a:schemeClr val="bg1"/>
            </a:solidFill>
          </p:spPr>
          <p:txBody>
            <a:bodyPr wrap="none" rtlCol="0">
              <a:spAutoFit/>
            </a:bodyPr>
            <a:lstStyle/>
            <a:p>
              <a:r>
                <a:rPr lang="en-US" altLang="zh-CN" b="1" dirty="0">
                  <a:cs typeface="Arial" panose="020B0604020202020204" pitchFamily="34" charset="0"/>
                </a:rPr>
                <a:t>Sputtered material</a:t>
              </a:r>
              <a:endParaRPr lang="zh-CN" altLang="en-US" b="1" dirty="0">
                <a:cs typeface="Arial" panose="020B0604020202020204" pitchFamily="34" charset="0"/>
              </a:endParaRPr>
            </a:p>
          </p:txBody>
        </p:sp>
        <p:sp>
          <p:nvSpPr>
            <p:cNvPr id="12" name="TextBox 11">
              <a:extLst>
                <a:ext uri="{FF2B5EF4-FFF2-40B4-BE49-F238E27FC236}">
                  <a16:creationId xmlns:a16="http://schemas.microsoft.com/office/drawing/2014/main" id="{2CF882C3-B514-4F7B-9F84-789E48D41095}"/>
                </a:ext>
              </a:extLst>
            </p:cNvPr>
            <p:cNvSpPr txBox="1"/>
            <p:nvPr/>
          </p:nvSpPr>
          <p:spPr>
            <a:xfrm>
              <a:off x="1470822" y="2848078"/>
              <a:ext cx="482824" cy="369332"/>
            </a:xfrm>
            <a:prstGeom prst="rect">
              <a:avLst/>
            </a:prstGeom>
            <a:solidFill>
              <a:schemeClr val="bg1"/>
            </a:solidFill>
          </p:spPr>
          <p:txBody>
            <a:bodyPr wrap="none" rtlCol="0">
              <a:spAutoFit/>
            </a:bodyPr>
            <a:lstStyle/>
            <a:p>
              <a:r>
                <a:rPr lang="en-US" altLang="zh-CN" b="1" dirty="0" err="1">
                  <a:cs typeface="Arial" panose="020B0604020202020204" pitchFamily="34" charset="0"/>
                </a:rPr>
                <a:t>Ar</a:t>
              </a:r>
              <a:r>
                <a:rPr lang="en-US" altLang="zh-CN" b="1" baseline="30000" dirty="0">
                  <a:cs typeface="Arial" panose="020B0604020202020204" pitchFamily="34" charset="0"/>
                </a:rPr>
                <a:t>+</a:t>
              </a:r>
              <a:endParaRPr lang="zh-CN" altLang="en-US" b="1" baseline="30000" dirty="0">
                <a:cs typeface="Arial" panose="020B0604020202020204" pitchFamily="34" charset="0"/>
              </a:endParaRPr>
            </a:p>
          </p:txBody>
        </p:sp>
        <p:sp>
          <p:nvSpPr>
            <p:cNvPr id="13" name="TextBox 12">
              <a:extLst>
                <a:ext uri="{FF2B5EF4-FFF2-40B4-BE49-F238E27FC236}">
                  <a16:creationId xmlns:a16="http://schemas.microsoft.com/office/drawing/2014/main" id="{D846E102-8D5E-4BF5-BBB9-9AD5919C80FE}"/>
                </a:ext>
              </a:extLst>
            </p:cNvPr>
            <p:cNvSpPr txBox="1"/>
            <p:nvPr/>
          </p:nvSpPr>
          <p:spPr>
            <a:xfrm>
              <a:off x="1696061" y="4726523"/>
              <a:ext cx="1008609" cy="369332"/>
            </a:xfrm>
            <a:prstGeom prst="rect">
              <a:avLst/>
            </a:prstGeom>
            <a:solidFill>
              <a:schemeClr val="bg1"/>
            </a:solidFill>
          </p:spPr>
          <p:txBody>
            <a:bodyPr wrap="none" rtlCol="0">
              <a:spAutoFit/>
            </a:bodyPr>
            <a:lstStyle/>
            <a:p>
              <a:r>
                <a:rPr lang="en-US" altLang="zh-CN" b="1" dirty="0">
                  <a:cs typeface="Arial" panose="020B0604020202020204" pitchFamily="34" charset="0"/>
                </a:rPr>
                <a:t>Spinning</a:t>
              </a:r>
              <a:endParaRPr lang="zh-CN" altLang="en-US" b="1" dirty="0">
                <a:cs typeface="Arial" panose="020B0604020202020204" pitchFamily="34" charset="0"/>
              </a:endParaRPr>
            </a:p>
          </p:txBody>
        </p:sp>
      </p:grpSp>
      <p:pic>
        <p:nvPicPr>
          <p:cNvPr id="13317" name="Picture 2">
            <a:extLst>
              <a:ext uri="{FF2B5EF4-FFF2-40B4-BE49-F238E27FC236}">
                <a16:creationId xmlns:a16="http://schemas.microsoft.com/office/drawing/2014/main" id="{4755C716-76C1-49B9-A2D6-03A5FF145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289" y="2638495"/>
            <a:ext cx="13811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E1160D5-DDED-3846-AEAE-B78B4B4E156A}"/>
              </a:ext>
            </a:extLst>
          </p:cNvPr>
          <p:cNvSpPr txBox="1"/>
          <p:nvPr/>
        </p:nvSpPr>
        <p:spPr>
          <a:xfrm>
            <a:off x="5850330" y="4043799"/>
            <a:ext cx="2996333" cy="646331"/>
          </a:xfrm>
          <a:prstGeom prst="rect">
            <a:avLst/>
          </a:prstGeom>
          <a:noFill/>
        </p:spPr>
        <p:txBody>
          <a:bodyPr wrap="none" rtlCol="0">
            <a:spAutoFit/>
          </a:bodyPr>
          <a:lstStyle/>
          <a:p>
            <a:pPr algn="ctr"/>
            <a:r>
              <a:rPr lang="en-US" dirty="0"/>
              <a:t>Precision Ion Polishing System</a:t>
            </a:r>
          </a:p>
          <a:p>
            <a:pPr algn="ctr"/>
            <a:r>
              <a:rPr lang="en-US" dirty="0"/>
              <a:t>(PIPS)</a:t>
            </a:r>
          </a:p>
        </p:txBody>
      </p:sp>
      <p:pic>
        <p:nvPicPr>
          <p:cNvPr id="14" name="Picture 3">
            <a:extLst>
              <a:ext uri="{FF2B5EF4-FFF2-40B4-BE49-F238E27FC236}">
                <a16:creationId xmlns:a16="http://schemas.microsoft.com/office/drawing/2014/main" id="{B2429697-9E8E-8B45-9436-E78562458903}"/>
              </a:ext>
            </a:extLst>
          </p:cNvPr>
          <p:cNvPicPr>
            <a:picLocks noChangeAspect="1"/>
          </p:cNvPicPr>
          <p:nvPr/>
        </p:nvPicPr>
        <p:blipFill rotWithShape="1">
          <a:blip r:embed="rId6">
            <a:extLst>
              <a:ext uri="{28A0092B-C50C-407E-A947-70E740481C1C}">
                <a14:useLocalDpi xmlns:a14="http://schemas.microsoft.com/office/drawing/2010/main" val="0"/>
              </a:ext>
            </a:extLst>
          </a:blip>
          <a:srcRect l="51593" t="16307" r="2199" b="41702"/>
          <a:stretch/>
        </p:blipFill>
        <p:spPr bwMode="auto">
          <a:xfrm>
            <a:off x="7291761" y="203445"/>
            <a:ext cx="1554902" cy="1059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68536C-A161-2C46-A657-B3128CE0FD15}"/>
              </a:ext>
            </a:extLst>
          </p:cNvPr>
          <p:cNvPicPr>
            <a:picLocks noChangeAspect="1"/>
          </p:cNvPicPr>
          <p:nvPr/>
        </p:nvPicPr>
        <p:blipFill>
          <a:blip r:embed="rId7"/>
          <a:stretch>
            <a:fillRect/>
          </a:stretch>
        </p:blipFill>
        <p:spPr>
          <a:xfrm>
            <a:off x="3293671" y="4499734"/>
            <a:ext cx="3339162" cy="2233431"/>
          </a:xfrm>
          <a:prstGeom prst="rect">
            <a:avLst/>
          </a:prstGeom>
        </p:spPr>
      </p:pic>
    </p:spTree>
    <p:extLst>
      <p:ext uri="{BB962C8B-B14F-4D97-AF65-F5344CB8AC3E}">
        <p14:creationId xmlns:p14="http://schemas.microsoft.com/office/powerpoint/2010/main" val="31089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el 1040 NanoMill® TEM Specimen Preparation System image">
            <a:extLst>
              <a:ext uri="{FF2B5EF4-FFF2-40B4-BE49-F238E27FC236}">
                <a16:creationId xmlns:a16="http://schemas.microsoft.com/office/drawing/2014/main" id="{0FC3E8D3-797A-4D07-B382-D7F23CE4F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155" y="1867855"/>
            <a:ext cx="3209656" cy="421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2F3F21-444E-4B83-A192-227BE2BCD95E}"/>
              </a:ext>
            </a:extLst>
          </p:cNvPr>
          <p:cNvSpPr/>
          <p:nvPr/>
        </p:nvSpPr>
        <p:spPr>
          <a:xfrm>
            <a:off x="96467" y="1989699"/>
            <a:ext cx="4836141" cy="4134658"/>
          </a:xfrm>
          <a:prstGeom prst="rect">
            <a:avLst/>
          </a:prstGeom>
        </p:spPr>
        <p:txBody>
          <a:bodyPr wrap="square">
            <a:spAutoFit/>
          </a:bodyPr>
          <a:lstStyle/>
          <a:p>
            <a:pPr marL="285750" indent="-285750">
              <a:lnSpc>
                <a:spcPct val="110000"/>
              </a:lnSpc>
              <a:buFont typeface="Arial" panose="020B0604020202020204" pitchFamily="34" charset="0"/>
              <a:buChar char="•"/>
            </a:pPr>
            <a:r>
              <a:rPr lang="en-US" altLang="zh-CN" sz="2400" dirty="0">
                <a:ea typeface="MS PGothic" panose="020B0600070205080204" pitchFamily="34" charset="-128"/>
              </a:rPr>
              <a:t>Ultra-low energy ion source</a:t>
            </a:r>
          </a:p>
          <a:p>
            <a:pPr marL="285750" indent="-285750">
              <a:lnSpc>
                <a:spcPct val="110000"/>
              </a:lnSpc>
              <a:buFont typeface="Arial" panose="020B0604020202020204" pitchFamily="34" charset="0"/>
              <a:buChar char="•"/>
            </a:pPr>
            <a:r>
              <a:rPr lang="en-US" altLang="zh-CN" sz="2400" dirty="0">
                <a:ea typeface="MS PGothic" panose="020B0600070205080204" pitchFamily="34" charset="-128"/>
              </a:rPr>
              <a:t>Concentrated ion beam</a:t>
            </a:r>
          </a:p>
          <a:p>
            <a:pPr marL="285750" indent="-285750">
              <a:lnSpc>
                <a:spcPct val="110000"/>
              </a:lnSpc>
              <a:buFont typeface="Arial" panose="020B0604020202020204" pitchFamily="34" charset="0"/>
              <a:buChar char="•"/>
            </a:pPr>
            <a:r>
              <a:rPr lang="en-US" altLang="zh-CN" sz="2400" dirty="0">
                <a:ea typeface="MS PGothic" panose="020B0600070205080204" pitchFamily="34" charset="-128"/>
              </a:rPr>
              <a:t>Removes amorphous and implanted layers</a:t>
            </a:r>
          </a:p>
          <a:p>
            <a:pPr marL="285750" indent="-285750">
              <a:lnSpc>
                <a:spcPct val="110000"/>
              </a:lnSpc>
              <a:buFont typeface="Arial" panose="020B0604020202020204" pitchFamily="34" charset="0"/>
              <a:buChar char="•"/>
            </a:pPr>
            <a:r>
              <a:rPr lang="en-US" altLang="zh-CN" sz="2400" dirty="0">
                <a:ea typeface="MS PGothic" panose="020B0600070205080204" pitchFamily="34" charset="-128"/>
              </a:rPr>
              <a:t>Ideal for post-focused ion beam processing and milling of conventionally prepared specimens</a:t>
            </a:r>
          </a:p>
          <a:p>
            <a:pPr marL="285750" indent="-285750">
              <a:lnSpc>
                <a:spcPct val="110000"/>
              </a:lnSpc>
              <a:buFont typeface="Arial" panose="020B0604020202020204" pitchFamily="34" charset="0"/>
              <a:buChar char="•"/>
            </a:pPr>
            <a:r>
              <a:rPr lang="en-US" altLang="zh-CN" sz="2400" dirty="0">
                <a:ea typeface="MS PGothic" panose="020B0600070205080204" pitchFamily="34" charset="-128"/>
              </a:rPr>
              <a:t>Liquid nitrogen-cooled specimen stage</a:t>
            </a:r>
          </a:p>
        </p:txBody>
      </p:sp>
      <p:sp>
        <p:nvSpPr>
          <p:cNvPr id="6" name="Rectangle 5">
            <a:extLst>
              <a:ext uri="{FF2B5EF4-FFF2-40B4-BE49-F238E27FC236}">
                <a16:creationId xmlns:a16="http://schemas.microsoft.com/office/drawing/2014/main" id="{49079AF9-B6AC-4F38-969C-B003032C10B9}"/>
              </a:ext>
            </a:extLst>
          </p:cNvPr>
          <p:cNvSpPr/>
          <p:nvPr/>
        </p:nvSpPr>
        <p:spPr>
          <a:xfrm>
            <a:off x="1568247" y="1350258"/>
            <a:ext cx="6007506" cy="461665"/>
          </a:xfrm>
          <a:prstGeom prst="rect">
            <a:avLst/>
          </a:prstGeom>
        </p:spPr>
        <p:txBody>
          <a:bodyPr wrap="square">
            <a:spAutoFit/>
          </a:bodyPr>
          <a:lstStyle/>
          <a:p>
            <a:r>
              <a:rPr lang="en-US" altLang="zh-CN" sz="2400" dirty="0" err="1">
                <a:ea typeface="MS PGothic" panose="020B0600070205080204" pitchFamily="34" charset="-128"/>
              </a:rPr>
              <a:t>NanoMill</a:t>
            </a:r>
            <a:r>
              <a:rPr lang="en-US" altLang="zh-CN" sz="2400" dirty="0">
                <a:ea typeface="MS PGothic" panose="020B0600070205080204" pitchFamily="34" charset="-128"/>
              </a:rPr>
              <a:t>® TEM specimen preparation system</a:t>
            </a:r>
          </a:p>
        </p:txBody>
      </p:sp>
      <p:sp>
        <p:nvSpPr>
          <p:cNvPr id="7" name="Rectangle 6">
            <a:extLst>
              <a:ext uri="{FF2B5EF4-FFF2-40B4-BE49-F238E27FC236}">
                <a16:creationId xmlns:a16="http://schemas.microsoft.com/office/drawing/2014/main" id="{9BB7CA19-47D9-41F1-B0D7-FB0B855A5149}"/>
              </a:ext>
            </a:extLst>
          </p:cNvPr>
          <p:cNvSpPr/>
          <p:nvPr/>
        </p:nvSpPr>
        <p:spPr>
          <a:xfrm>
            <a:off x="5649432" y="6085099"/>
            <a:ext cx="2381101" cy="369332"/>
          </a:xfrm>
          <a:prstGeom prst="rect">
            <a:avLst/>
          </a:prstGeom>
        </p:spPr>
        <p:txBody>
          <a:bodyPr wrap="none">
            <a:spAutoFit/>
          </a:bodyPr>
          <a:lstStyle/>
          <a:p>
            <a:r>
              <a:rPr lang="en-US" altLang="zh-CN" dirty="0" err="1">
                <a:ea typeface="MS PGothic" panose="020B0600070205080204" pitchFamily="34" charset="-128"/>
              </a:rPr>
              <a:t>Fischione’s</a:t>
            </a:r>
            <a:r>
              <a:rPr lang="en-US" altLang="zh-CN" dirty="0">
                <a:ea typeface="MS PGothic" panose="020B0600070205080204" pitchFamily="34" charset="-128"/>
              </a:rPr>
              <a:t> Model 1040</a:t>
            </a:r>
            <a:endParaRPr lang="zh-CN" altLang="en-US" dirty="0">
              <a:ea typeface="MS PGothic" panose="020B0600070205080204" pitchFamily="34" charset="-128"/>
            </a:endParaRPr>
          </a:p>
        </p:txBody>
      </p:sp>
      <p:sp>
        <p:nvSpPr>
          <p:cNvPr id="8" name="Title 1">
            <a:extLst>
              <a:ext uri="{FF2B5EF4-FFF2-40B4-BE49-F238E27FC236}">
                <a16:creationId xmlns:a16="http://schemas.microsoft.com/office/drawing/2014/main" id="{78667F5E-58D6-4595-AF8E-00A24A77BB28}"/>
              </a:ext>
            </a:extLst>
          </p:cNvPr>
          <p:cNvSpPr>
            <a:spLocks noGrp="1"/>
          </p:cNvSpPr>
          <p:nvPr>
            <p:ph type="title"/>
          </p:nvPr>
        </p:nvSpPr>
        <p:spPr>
          <a:xfrm>
            <a:off x="440391" y="70861"/>
            <a:ext cx="7886700" cy="1325563"/>
          </a:xfrm>
        </p:spPr>
        <p:txBody>
          <a:bodyPr>
            <a:noAutofit/>
          </a:bodyPr>
          <a:lstStyle/>
          <a:p>
            <a:r>
              <a:rPr lang="en-US" altLang="en-US" sz="4000" dirty="0"/>
              <a:t>Remove Amorphous Layer</a:t>
            </a:r>
          </a:p>
        </p:txBody>
      </p:sp>
    </p:spTree>
    <p:extLst>
      <p:ext uri="{BB962C8B-B14F-4D97-AF65-F5344CB8AC3E}">
        <p14:creationId xmlns:p14="http://schemas.microsoft.com/office/powerpoint/2010/main" val="3734561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318875C-58ED-4B68-A3A2-2355A05B053E}"/>
              </a:ext>
            </a:extLst>
          </p:cNvPr>
          <p:cNvSpPr>
            <a:spLocks noGrp="1"/>
          </p:cNvSpPr>
          <p:nvPr>
            <p:ph type="title"/>
          </p:nvPr>
        </p:nvSpPr>
        <p:spPr/>
        <p:txBody>
          <a:bodyPr>
            <a:normAutofit/>
          </a:bodyPr>
          <a:lstStyle/>
          <a:p>
            <a:r>
              <a:rPr lang="en-US" altLang="en-US" sz="4000" dirty="0"/>
              <a:t>Grinding + Ion Milling</a:t>
            </a:r>
          </a:p>
        </p:txBody>
      </p:sp>
      <p:sp>
        <p:nvSpPr>
          <p:cNvPr id="19459" name="Content Placeholder 2">
            <a:extLst>
              <a:ext uri="{FF2B5EF4-FFF2-40B4-BE49-F238E27FC236}">
                <a16:creationId xmlns:a16="http://schemas.microsoft.com/office/drawing/2014/main" id="{3513C2C3-838D-4097-8F50-99CADD985E2E}"/>
              </a:ext>
            </a:extLst>
          </p:cNvPr>
          <p:cNvSpPr>
            <a:spLocks noGrp="1"/>
          </p:cNvSpPr>
          <p:nvPr>
            <p:ph idx="1"/>
          </p:nvPr>
        </p:nvSpPr>
        <p:spPr bwMode="auto"/>
        <p:txBody>
          <a:bodyPr wrap="square"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Pros:</a:t>
            </a:r>
          </a:p>
          <a:p>
            <a:pPr lvl="1"/>
            <a:r>
              <a:rPr lang="en-US" altLang="en-US" dirty="0">
                <a:latin typeface="Arial" panose="020B0604020202020204" pitchFamily="34" charset="0"/>
                <a:cs typeface="Arial" panose="020B0604020202020204" pitchFamily="34" charset="0"/>
              </a:rPr>
              <a:t>Thin area for HREM</a:t>
            </a:r>
          </a:p>
          <a:p>
            <a:pPr lvl="1"/>
            <a:r>
              <a:rPr lang="en-US" altLang="en-US" dirty="0">
                <a:latin typeface="Arial" panose="020B0604020202020204" pitchFamily="34" charset="0"/>
                <a:cs typeface="Arial" panose="020B0604020202020204" pitchFamily="34" charset="0"/>
              </a:rPr>
              <a:t>Most versatile thinning process, excellent for metal/oxide</a:t>
            </a:r>
          </a:p>
          <a:p>
            <a:r>
              <a:rPr lang="en-US" altLang="en-US" dirty="0">
                <a:latin typeface="Arial" panose="020B0604020202020204" pitchFamily="34" charset="0"/>
                <a:cs typeface="Arial" panose="020B0604020202020204" pitchFamily="34" charset="0"/>
              </a:rPr>
              <a:t>Cons:</a:t>
            </a:r>
          </a:p>
          <a:p>
            <a:pPr lvl="1"/>
            <a:r>
              <a:rPr lang="en-US" altLang="en-US" dirty="0">
                <a:latin typeface="Arial" panose="020B0604020202020204" pitchFamily="34" charset="0"/>
                <a:cs typeface="Arial" panose="020B0604020202020204" pitchFamily="34" charset="0"/>
              </a:rPr>
              <a:t>Mechanical deformation</a:t>
            </a:r>
          </a:p>
          <a:p>
            <a:pPr lvl="1"/>
            <a:r>
              <a:rPr lang="en-US" altLang="en-US" dirty="0">
                <a:latin typeface="Arial" panose="020B0604020202020204" pitchFamily="34" charset="0"/>
                <a:cs typeface="Arial" panose="020B0604020202020204" pitchFamily="34" charset="0"/>
              </a:rPr>
              <a:t>Amorphous layer</a:t>
            </a:r>
          </a:p>
          <a:p>
            <a:pPr lvl="1"/>
            <a:r>
              <a:rPr lang="en-US" altLang="en-US" dirty="0">
                <a:latin typeface="Arial" panose="020B0604020202020204" pitchFamily="34" charset="0"/>
                <a:cs typeface="Arial" panose="020B0604020202020204" pitchFamily="34" charset="0"/>
              </a:rPr>
              <a:t>Radiation damage (and implantation)</a:t>
            </a:r>
          </a:p>
        </p:txBody>
      </p:sp>
    </p:spTree>
    <p:extLst>
      <p:ext uri="{BB962C8B-B14F-4D97-AF65-F5344CB8AC3E}">
        <p14:creationId xmlns:p14="http://schemas.microsoft.com/office/powerpoint/2010/main" val="284499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7FF07-300A-4154-BB9D-F0D455F64A53}"/>
              </a:ext>
            </a:extLst>
          </p:cNvPr>
          <p:cNvSpPr>
            <a:spLocks noGrp="1"/>
          </p:cNvSpPr>
          <p:nvPr>
            <p:ph type="ctrTitle"/>
          </p:nvPr>
        </p:nvSpPr>
        <p:spPr/>
        <p:txBody>
          <a:bodyPr/>
          <a:lstStyle/>
          <a:p>
            <a:r>
              <a:rPr lang="en-US" dirty="0"/>
              <a:t>Sample Preparation</a:t>
            </a:r>
          </a:p>
        </p:txBody>
      </p:sp>
      <p:sp>
        <p:nvSpPr>
          <p:cNvPr id="3" name="Subtitle 2">
            <a:extLst>
              <a:ext uri="{FF2B5EF4-FFF2-40B4-BE49-F238E27FC236}">
                <a16:creationId xmlns:a16="http://schemas.microsoft.com/office/drawing/2014/main" id="{66501A70-A7C8-4E10-89A1-1E23181DBC24}"/>
              </a:ext>
            </a:extLst>
          </p:cNvPr>
          <p:cNvSpPr>
            <a:spLocks noGrp="1"/>
          </p:cNvSpPr>
          <p:nvPr>
            <p:ph type="subTitle" idx="1"/>
          </p:nvPr>
        </p:nvSpPr>
        <p:spPr/>
        <p:txBody>
          <a:bodyPr>
            <a:normAutofit/>
          </a:bodyPr>
          <a:lstStyle/>
          <a:p>
            <a:r>
              <a:rPr lang="en-US" dirty="0"/>
              <a:t>MSE 460</a:t>
            </a:r>
          </a:p>
          <a:p>
            <a:r>
              <a:rPr lang="en-US" dirty="0"/>
              <a:t>Winter 2022</a:t>
            </a:r>
          </a:p>
          <a:p>
            <a:r>
              <a:rPr lang="en-US" dirty="0"/>
              <a:t>1/13/22</a:t>
            </a:r>
          </a:p>
        </p:txBody>
      </p:sp>
    </p:spTree>
    <p:extLst>
      <p:ext uri="{BB962C8B-B14F-4D97-AF65-F5344CB8AC3E}">
        <p14:creationId xmlns:p14="http://schemas.microsoft.com/office/powerpoint/2010/main" val="3843740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0D3945-EB5E-4E74-9759-9B0B91BD2E46}"/>
              </a:ext>
            </a:extLst>
          </p:cNvPr>
          <p:cNvSpPr>
            <a:spLocks noGrp="1"/>
          </p:cNvSpPr>
          <p:nvPr>
            <p:ph type="title"/>
          </p:nvPr>
        </p:nvSpPr>
        <p:spPr>
          <a:xfrm>
            <a:off x="628650" y="248585"/>
            <a:ext cx="7886700" cy="1325563"/>
          </a:xfrm>
        </p:spPr>
        <p:txBody>
          <a:bodyPr/>
          <a:lstStyle/>
          <a:p>
            <a:r>
              <a:rPr lang="en-US" dirty="0"/>
              <a:t>Ultramicrotome </a:t>
            </a:r>
          </a:p>
        </p:txBody>
      </p:sp>
      <p:sp>
        <p:nvSpPr>
          <p:cNvPr id="6" name="Content Placeholder 5">
            <a:extLst>
              <a:ext uri="{FF2B5EF4-FFF2-40B4-BE49-F238E27FC236}">
                <a16:creationId xmlns:a16="http://schemas.microsoft.com/office/drawing/2014/main" id="{9FC4D016-1A1D-4CCA-A8B7-B5F82310FEE6}"/>
              </a:ext>
            </a:extLst>
          </p:cNvPr>
          <p:cNvSpPr>
            <a:spLocks noGrp="1"/>
          </p:cNvSpPr>
          <p:nvPr>
            <p:ph idx="1"/>
          </p:nvPr>
        </p:nvSpPr>
        <p:spPr>
          <a:xfrm>
            <a:off x="3953436" y="1649505"/>
            <a:ext cx="4561914" cy="5208495"/>
          </a:xfrm>
        </p:spPr>
        <p:txBody>
          <a:bodyPr>
            <a:normAutofit/>
          </a:bodyPr>
          <a:lstStyle/>
          <a:p>
            <a:r>
              <a:rPr lang="en-US" dirty="0"/>
              <a:t>Often used for sectioning biological samples or polymers (soft materials) </a:t>
            </a:r>
          </a:p>
          <a:p>
            <a:r>
              <a:rPr lang="en-US" dirty="0"/>
              <a:t>Good for embedded samples </a:t>
            </a:r>
          </a:p>
          <a:p>
            <a:r>
              <a:rPr lang="en-US" dirty="0"/>
              <a:t>Pros: </a:t>
            </a:r>
          </a:p>
          <a:p>
            <a:pPr lvl="1"/>
            <a:r>
              <a:rPr lang="en-US" dirty="0"/>
              <a:t>Leaves chemistry unchanged </a:t>
            </a:r>
          </a:p>
          <a:p>
            <a:pPr lvl="1"/>
            <a:r>
              <a:rPr lang="en-US" dirty="0"/>
              <a:t>Very thin samples </a:t>
            </a:r>
          </a:p>
          <a:p>
            <a:r>
              <a:rPr lang="en-US" dirty="0"/>
              <a:t>Cons: </a:t>
            </a:r>
          </a:p>
          <a:p>
            <a:pPr lvl="1"/>
            <a:r>
              <a:rPr lang="en-US" dirty="0"/>
              <a:t>Fractures or deforms samples </a:t>
            </a:r>
          </a:p>
        </p:txBody>
      </p:sp>
      <p:pic>
        <p:nvPicPr>
          <p:cNvPr id="10" name="Picture 9">
            <a:extLst>
              <a:ext uri="{FF2B5EF4-FFF2-40B4-BE49-F238E27FC236}">
                <a16:creationId xmlns:a16="http://schemas.microsoft.com/office/drawing/2014/main" id="{FE140904-7A76-48FD-9739-A134D1F74048}"/>
              </a:ext>
            </a:extLst>
          </p:cNvPr>
          <p:cNvPicPr>
            <a:picLocks noChangeAspect="1"/>
          </p:cNvPicPr>
          <p:nvPr/>
        </p:nvPicPr>
        <p:blipFill rotWithShape="1">
          <a:blip r:embed="rId3"/>
          <a:srcRect t="52334"/>
          <a:stretch/>
        </p:blipFill>
        <p:spPr>
          <a:xfrm>
            <a:off x="453534" y="1456385"/>
            <a:ext cx="3160580" cy="2533974"/>
          </a:xfrm>
          <a:prstGeom prst="rect">
            <a:avLst/>
          </a:prstGeom>
        </p:spPr>
      </p:pic>
      <p:pic>
        <p:nvPicPr>
          <p:cNvPr id="2050" name="Picture 2" descr="https://upload.wikimedia.org/wikipedia/commons/7/7e/Comet_particle_tracks_in_aerogel._of_Stardust_PIA02189.jpg">
            <a:extLst>
              <a:ext uri="{FF2B5EF4-FFF2-40B4-BE49-F238E27FC236}">
                <a16:creationId xmlns:a16="http://schemas.microsoft.com/office/drawing/2014/main" id="{DCE1B95D-2A42-41D6-9175-1042BEAEB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34" y="4158689"/>
            <a:ext cx="3112247" cy="23341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C0CD44-4290-429E-A7A5-701D9D87FE07}"/>
              </a:ext>
            </a:extLst>
          </p:cNvPr>
          <p:cNvSpPr txBox="1"/>
          <p:nvPr/>
        </p:nvSpPr>
        <p:spPr>
          <a:xfrm>
            <a:off x="0" y="6604084"/>
            <a:ext cx="3381054" cy="253916"/>
          </a:xfrm>
          <a:prstGeom prst="rect">
            <a:avLst/>
          </a:prstGeom>
          <a:noFill/>
        </p:spPr>
        <p:txBody>
          <a:bodyPr wrap="none" rtlCol="0">
            <a:spAutoFit/>
          </a:bodyPr>
          <a:lstStyle/>
          <a:p>
            <a:r>
              <a:rPr lang="en-US" sz="1050" dirty="0"/>
              <a:t>https://stardust.jpl.nasa.gov/news/status/2006_aaas.html</a:t>
            </a:r>
          </a:p>
        </p:txBody>
      </p:sp>
    </p:spTree>
    <p:extLst>
      <p:ext uri="{BB962C8B-B14F-4D97-AF65-F5344CB8AC3E}">
        <p14:creationId xmlns:p14="http://schemas.microsoft.com/office/powerpoint/2010/main" val="514723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FFF1E59-311F-4E72-B67B-F7EF6CDDEB55}"/>
              </a:ext>
            </a:extLst>
          </p:cNvPr>
          <p:cNvSpPr>
            <a:spLocks noGrp="1"/>
          </p:cNvSpPr>
          <p:nvPr>
            <p:ph type="title"/>
          </p:nvPr>
        </p:nvSpPr>
        <p:spPr/>
        <p:txBody>
          <a:bodyPr>
            <a:normAutofit/>
          </a:bodyPr>
          <a:lstStyle/>
          <a:p>
            <a:r>
              <a:rPr lang="en-US" altLang="en-US" sz="4000" dirty="0"/>
              <a:t>Twin-Jet Electropolishing</a:t>
            </a:r>
          </a:p>
        </p:txBody>
      </p:sp>
      <p:sp>
        <p:nvSpPr>
          <p:cNvPr id="3" name="Content Placeholder 2">
            <a:extLst>
              <a:ext uri="{FF2B5EF4-FFF2-40B4-BE49-F238E27FC236}">
                <a16:creationId xmlns:a16="http://schemas.microsoft.com/office/drawing/2014/main" id="{BAB5D2F3-EB22-4799-A805-B20D25E758F0}"/>
              </a:ext>
            </a:extLst>
          </p:cNvPr>
          <p:cNvSpPr>
            <a:spLocks noGrp="1"/>
          </p:cNvSpPr>
          <p:nvPr>
            <p:ph idx="4294967295"/>
          </p:nvPr>
        </p:nvSpPr>
        <p:spPr>
          <a:xfrm>
            <a:off x="5574779" y="1475886"/>
            <a:ext cx="2686050" cy="1828800"/>
          </a:xfrm>
        </p:spPr>
        <p:txBody>
          <a:bodyPr>
            <a:normAutofit fontScale="77500" lnSpcReduction="20000"/>
          </a:bodyPr>
          <a:lstStyle/>
          <a:p>
            <a:pPr fontAlgn="auto">
              <a:spcAft>
                <a:spcPts val="0"/>
              </a:spcAft>
              <a:defRPr/>
            </a:pPr>
            <a:r>
              <a:rPr lang="en-US" dirty="0">
                <a:ea typeface="+mn-ea"/>
              </a:rPr>
              <a:t>Electrolyte</a:t>
            </a:r>
          </a:p>
          <a:p>
            <a:pPr fontAlgn="auto">
              <a:spcAft>
                <a:spcPts val="0"/>
              </a:spcAft>
              <a:defRPr/>
            </a:pPr>
            <a:r>
              <a:rPr lang="en-US" dirty="0">
                <a:ea typeface="+mn-ea"/>
              </a:rPr>
              <a:t>Temperature</a:t>
            </a:r>
          </a:p>
          <a:p>
            <a:pPr fontAlgn="auto">
              <a:spcAft>
                <a:spcPts val="0"/>
              </a:spcAft>
              <a:defRPr/>
            </a:pPr>
            <a:r>
              <a:rPr lang="en-US" dirty="0">
                <a:ea typeface="+mn-ea"/>
              </a:rPr>
              <a:t>Jet speed</a:t>
            </a:r>
          </a:p>
          <a:p>
            <a:pPr fontAlgn="auto">
              <a:spcAft>
                <a:spcPts val="0"/>
              </a:spcAft>
              <a:defRPr/>
            </a:pPr>
            <a:r>
              <a:rPr lang="en-US" dirty="0">
                <a:ea typeface="+mn-ea"/>
              </a:rPr>
              <a:t>Voltage/current</a:t>
            </a:r>
          </a:p>
          <a:p>
            <a:pPr fontAlgn="auto">
              <a:spcAft>
                <a:spcPts val="0"/>
              </a:spcAft>
              <a:defRPr/>
            </a:pPr>
            <a:r>
              <a:rPr lang="en-US" dirty="0">
                <a:ea typeface="+mn-ea"/>
              </a:rPr>
              <a:t>Inspection</a:t>
            </a:r>
          </a:p>
        </p:txBody>
      </p:sp>
      <p:pic>
        <p:nvPicPr>
          <p:cNvPr id="6" name="Picture 5">
            <a:extLst>
              <a:ext uri="{FF2B5EF4-FFF2-40B4-BE49-F238E27FC236}">
                <a16:creationId xmlns:a16="http://schemas.microsoft.com/office/drawing/2014/main" id="{4D9DBE44-699D-4B73-A868-1EF57687BDC2}"/>
              </a:ext>
            </a:extLst>
          </p:cNvPr>
          <p:cNvPicPr>
            <a:picLocks noChangeAspect="1"/>
          </p:cNvPicPr>
          <p:nvPr/>
        </p:nvPicPr>
        <p:blipFill rotWithShape="1">
          <a:blip r:embed="rId3"/>
          <a:srcRect l="7742" t="1141"/>
          <a:stretch/>
        </p:blipFill>
        <p:spPr>
          <a:xfrm>
            <a:off x="255254" y="1500389"/>
            <a:ext cx="4117963" cy="2790682"/>
          </a:xfrm>
          <a:prstGeom prst="rect">
            <a:avLst/>
          </a:prstGeom>
        </p:spPr>
      </p:pic>
      <p:sp>
        <p:nvSpPr>
          <p:cNvPr id="8" name="Rectangle 7">
            <a:extLst>
              <a:ext uri="{FF2B5EF4-FFF2-40B4-BE49-F238E27FC236}">
                <a16:creationId xmlns:a16="http://schemas.microsoft.com/office/drawing/2014/main" id="{B303491E-D959-4D8A-8280-ADD6E9A952D3}"/>
              </a:ext>
            </a:extLst>
          </p:cNvPr>
          <p:cNvSpPr/>
          <p:nvPr/>
        </p:nvSpPr>
        <p:spPr>
          <a:xfrm>
            <a:off x="300065" y="4416014"/>
            <a:ext cx="4028343" cy="830997"/>
          </a:xfrm>
          <a:prstGeom prst="rect">
            <a:avLst/>
          </a:prstGeom>
        </p:spPr>
        <p:txBody>
          <a:bodyPr wrap="square">
            <a:spAutoFit/>
          </a:bodyPr>
          <a:lstStyle/>
          <a:p>
            <a:r>
              <a:rPr lang="en-US" altLang="zh-CN" sz="1600" dirty="0">
                <a:solidFill>
                  <a:srgbClr val="131313"/>
                </a:solidFill>
                <a:cs typeface="Arial" panose="020B0604020202020204" pitchFamily="34" charset="0"/>
              </a:rPr>
              <a:t>Schematic of a twin-jet electropolishing apparatus. The positively charged specimen is held in a Teflon holder between the jets.</a:t>
            </a:r>
            <a:endParaRPr lang="zh-CN" altLang="en-US" sz="1600" dirty="0">
              <a:solidFill>
                <a:srgbClr val="131313"/>
              </a:solidFill>
              <a:cs typeface="Arial" panose="020B0604020202020204" pitchFamily="34" charset="0"/>
            </a:endParaRPr>
          </a:p>
        </p:txBody>
      </p:sp>
      <p:sp>
        <p:nvSpPr>
          <p:cNvPr id="15" name="Rectangle 14">
            <a:extLst>
              <a:ext uri="{FF2B5EF4-FFF2-40B4-BE49-F238E27FC236}">
                <a16:creationId xmlns:a16="http://schemas.microsoft.com/office/drawing/2014/main" id="{A84D117B-B1C7-48CC-AAEB-DA46AD74BEC5}"/>
              </a:ext>
            </a:extLst>
          </p:cNvPr>
          <p:cNvSpPr/>
          <p:nvPr/>
        </p:nvSpPr>
        <p:spPr>
          <a:xfrm>
            <a:off x="3951463" y="5926874"/>
            <a:ext cx="5192537" cy="830997"/>
          </a:xfrm>
          <a:prstGeom prst="rect">
            <a:avLst/>
          </a:prstGeom>
        </p:spPr>
        <p:txBody>
          <a:bodyPr wrap="square">
            <a:spAutoFit/>
          </a:bodyPr>
          <a:lstStyle/>
          <a:p>
            <a:r>
              <a:rPr lang="en-US" altLang="zh-CN" sz="1600" dirty="0">
                <a:solidFill>
                  <a:srgbClr val="131313"/>
                </a:solidFill>
                <a:cs typeface="Arial" panose="020B0604020202020204" pitchFamily="34" charset="0"/>
              </a:rPr>
              <a:t>Electropolishing curve showing the increase in current between the anode and the cathode as the applied voltage is increased.</a:t>
            </a:r>
            <a:endParaRPr lang="zh-CN" altLang="en-US" sz="1600" dirty="0">
              <a:solidFill>
                <a:srgbClr val="131313"/>
              </a:solidFill>
              <a:cs typeface="Arial" panose="020B0604020202020204" pitchFamily="34" charset="0"/>
            </a:endParaRPr>
          </a:p>
        </p:txBody>
      </p:sp>
      <p:grpSp>
        <p:nvGrpSpPr>
          <p:cNvPr id="9" name="Group 8">
            <a:extLst>
              <a:ext uri="{FF2B5EF4-FFF2-40B4-BE49-F238E27FC236}">
                <a16:creationId xmlns:a16="http://schemas.microsoft.com/office/drawing/2014/main" id="{59E63DD3-E25A-4B21-8F08-BF4C5B3AD13A}"/>
              </a:ext>
            </a:extLst>
          </p:cNvPr>
          <p:cNvGrpSpPr/>
          <p:nvPr/>
        </p:nvGrpSpPr>
        <p:grpSpPr>
          <a:xfrm>
            <a:off x="4322939" y="3052317"/>
            <a:ext cx="4665273" cy="2821364"/>
            <a:chOff x="4234623" y="3252086"/>
            <a:chExt cx="4665273" cy="2821364"/>
          </a:xfrm>
        </p:grpSpPr>
        <p:pic>
          <p:nvPicPr>
            <p:cNvPr id="4" name="Picture 3">
              <a:extLst>
                <a:ext uri="{FF2B5EF4-FFF2-40B4-BE49-F238E27FC236}">
                  <a16:creationId xmlns:a16="http://schemas.microsoft.com/office/drawing/2014/main" id="{DBEE817F-5692-4C53-8441-1091AC77A9E6}"/>
                </a:ext>
              </a:extLst>
            </p:cNvPr>
            <p:cNvPicPr>
              <a:picLocks noChangeAspect="1"/>
            </p:cNvPicPr>
            <p:nvPr/>
          </p:nvPicPr>
          <p:blipFill rotWithShape="1">
            <a:blip r:embed="rId4"/>
            <a:srcRect t="8390" r="9810" b="6640"/>
            <a:stretch/>
          </p:blipFill>
          <p:spPr>
            <a:xfrm>
              <a:off x="4373217" y="3590640"/>
              <a:ext cx="4526679" cy="2168769"/>
            </a:xfrm>
            <a:prstGeom prst="rect">
              <a:avLst/>
            </a:prstGeom>
          </p:spPr>
        </p:pic>
        <p:sp>
          <p:nvSpPr>
            <p:cNvPr id="5" name="Rectangle 4">
              <a:extLst>
                <a:ext uri="{FF2B5EF4-FFF2-40B4-BE49-F238E27FC236}">
                  <a16:creationId xmlns:a16="http://schemas.microsoft.com/office/drawing/2014/main" id="{966C6F2F-445F-4806-B6E2-DFB680FCB6B8}"/>
                </a:ext>
              </a:extLst>
            </p:cNvPr>
            <p:cNvSpPr/>
            <p:nvPr/>
          </p:nvSpPr>
          <p:spPr>
            <a:xfrm>
              <a:off x="4234623" y="3252086"/>
              <a:ext cx="878444" cy="338554"/>
            </a:xfrm>
            <a:prstGeom prst="rect">
              <a:avLst/>
            </a:prstGeom>
          </p:spPr>
          <p:txBody>
            <a:bodyPr wrap="square">
              <a:spAutoFit/>
            </a:bodyPr>
            <a:lstStyle/>
            <a:p>
              <a:pPr algn="just"/>
              <a:r>
                <a:rPr lang="en-US" altLang="zh-CN" sz="1600" dirty="0">
                  <a:solidFill>
                    <a:srgbClr val="131313"/>
                  </a:solidFill>
                  <a:latin typeface="Arial" panose="020B0604020202020204" pitchFamily="34" charset="0"/>
                  <a:cs typeface="Arial" panose="020B0604020202020204" pitchFamily="34" charset="0"/>
                </a:rPr>
                <a:t>Current</a:t>
              </a:r>
              <a:endParaRPr lang="zh-CN" altLang="en-US" sz="1600" dirty="0">
                <a:solidFill>
                  <a:srgbClr val="131313"/>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78E0455-DE02-4578-9EE4-C566FBD87BF4}"/>
                </a:ext>
              </a:extLst>
            </p:cNvPr>
            <p:cNvSpPr/>
            <p:nvPr/>
          </p:nvSpPr>
          <p:spPr>
            <a:xfrm>
              <a:off x="8020050" y="5734896"/>
              <a:ext cx="878444" cy="338554"/>
            </a:xfrm>
            <a:prstGeom prst="rect">
              <a:avLst/>
            </a:prstGeom>
          </p:spPr>
          <p:txBody>
            <a:bodyPr wrap="square">
              <a:spAutoFit/>
            </a:bodyPr>
            <a:lstStyle/>
            <a:p>
              <a:pPr algn="just"/>
              <a:r>
                <a:rPr lang="en-US" altLang="zh-CN" sz="1600" dirty="0">
                  <a:solidFill>
                    <a:srgbClr val="131313"/>
                  </a:solidFill>
                  <a:latin typeface="Arial" panose="020B0604020202020204" pitchFamily="34" charset="0"/>
                  <a:cs typeface="Arial" panose="020B0604020202020204" pitchFamily="34" charset="0"/>
                </a:rPr>
                <a:t>Voltage</a:t>
              </a:r>
              <a:endParaRPr lang="zh-CN" altLang="en-US" sz="1600" dirty="0">
                <a:solidFill>
                  <a:srgbClr val="13131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4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FDAA9DC-F200-40CF-8ED9-7B2C9F371A94}"/>
              </a:ext>
            </a:extLst>
          </p:cNvPr>
          <p:cNvSpPr>
            <a:spLocks noGrp="1"/>
          </p:cNvSpPr>
          <p:nvPr>
            <p:ph type="title"/>
          </p:nvPr>
        </p:nvSpPr>
        <p:spPr/>
        <p:txBody>
          <a:bodyPr>
            <a:normAutofit/>
          </a:bodyPr>
          <a:lstStyle/>
          <a:p>
            <a:r>
              <a:rPr lang="en-US" altLang="en-US" sz="4000" dirty="0"/>
              <a:t>Twin-Jet Electropolishing</a:t>
            </a:r>
          </a:p>
        </p:txBody>
      </p:sp>
      <p:sp>
        <p:nvSpPr>
          <p:cNvPr id="22531" name="Content Placeholder 2">
            <a:extLst>
              <a:ext uri="{FF2B5EF4-FFF2-40B4-BE49-F238E27FC236}">
                <a16:creationId xmlns:a16="http://schemas.microsoft.com/office/drawing/2014/main" id="{21BE27BA-BF6C-461D-9802-32FEB0A61226}"/>
              </a:ext>
            </a:extLst>
          </p:cNvPr>
          <p:cNvSpPr>
            <a:spLocks noGrp="1"/>
          </p:cNvSpPr>
          <p:nvPr>
            <p:ph idx="1"/>
          </p:nvPr>
        </p:nvSpPr>
        <p:spPr bwMode="auto"/>
        <p:txBody>
          <a:bodyPr wrap="square" numCol="1" anchor="t" anchorCtr="0" compatLnSpc="1">
            <a:prstTxWarp prst="textNoShape">
              <a:avLst/>
            </a:prstTxWarp>
          </a:bodyPr>
          <a:lstStyle/>
          <a:p>
            <a:r>
              <a:rPr lang="en-US" altLang="zh-CN" sz="2800" dirty="0">
                <a:ea typeface="宋体" panose="02010600030101010101" pitchFamily="2" charset="-122"/>
              </a:rPr>
              <a:t>Pros</a:t>
            </a:r>
          </a:p>
          <a:p>
            <a:pPr lvl="1"/>
            <a:r>
              <a:rPr lang="en-US" altLang="zh-CN" sz="2400" dirty="0">
                <a:ea typeface="宋体" panose="02010600030101010101" pitchFamily="2" charset="-122"/>
              </a:rPr>
              <a:t>No mechanical damage</a:t>
            </a:r>
          </a:p>
          <a:p>
            <a:pPr lvl="1"/>
            <a:r>
              <a:rPr lang="en-US" altLang="zh-CN" sz="2400" dirty="0">
                <a:ea typeface="宋体" panose="02010600030101010101" pitchFamily="2" charset="-122"/>
              </a:rPr>
              <a:t>Free of surface roughness</a:t>
            </a:r>
          </a:p>
          <a:p>
            <a:pPr lvl="1"/>
            <a:r>
              <a:rPr lang="en-US" altLang="zh-CN" sz="2400" dirty="0">
                <a:ea typeface="宋体" panose="02010600030101010101" pitchFamily="2" charset="-122"/>
              </a:rPr>
              <a:t>Free of strain hardening</a:t>
            </a:r>
          </a:p>
          <a:p>
            <a:r>
              <a:rPr lang="en-US" altLang="zh-CN" sz="2800" dirty="0">
                <a:ea typeface="宋体" panose="02010600030101010101" pitchFamily="2" charset="-122"/>
              </a:rPr>
              <a:t>Cons</a:t>
            </a:r>
          </a:p>
          <a:p>
            <a:pPr lvl="1"/>
            <a:r>
              <a:rPr lang="en-US" altLang="zh-CN" sz="2400" dirty="0">
                <a:ea typeface="宋体" panose="02010600030101010101" pitchFamily="2" charset="-122"/>
              </a:rPr>
              <a:t>Preferential etching of multiphase material</a:t>
            </a:r>
          </a:p>
          <a:p>
            <a:pPr lvl="1"/>
            <a:r>
              <a:rPr lang="en-US" altLang="zh-CN" sz="2400" dirty="0">
                <a:ea typeface="宋体" panose="02010600030101010101" pitchFamily="2" charset="-122"/>
              </a:rPr>
              <a:t>For conductive materials</a:t>
            </a:r>
          </a:p>
          <a:p>
            <a:pPr lvl="1"/>
            <a:r>
              <a:rPr lang="en-US" altLang="zh-CN" sz="2400" dirty="0">
                <a:ea typeface="宋体" panose="02010600030101010101" pitchFamily="2" charset="-122"/>
              </a:rPr>
              <a:t>May change surface chemistry</a:t>
            </a:r>
          </a:p>
        </p:txBody>
      </p:sp>
    </p:spTree>
    <p:extLst>
      <p:ext uri="{BB962C8B-B14F-4D97-AF65-F5344CB8AC3E}">
        <p14:creationId xmlns:p14="http://schemas.microsoft.com/office/powerpoint/2010/main" val="839196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techinsights.com/uploadedImages/Public_Website/Content_-_Primary/Marketing/2014/FIB/fib-Howitworks.png">
            <a:extLst>
              <a:ext uri="{FF2B5EF4-FFF2-40B4-BE49-F238E27FC236}">
                <a16:creationId xmlns:a16="http://schemas.microsoft.com/office/drawing/2014/main" id="{06839CC1-9386-4842-BDCC-82E08F627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599" y="1268946"/>
            <a:ext cx="35528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ocused ion beam”的图片搜索结果">
            <a:extLst>
              <a:ext uri="{FF2B5EF4-FFF2-40B4-BE49-F238E27FC236}">
                <a16:creationId xmlns:a16="http://schemas.microsoft.com/office/drawing/2014/main" id="{5C869846-ACC2-4B1C-B256-68A62BEA6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06" y="1683019"/>
            <a:ext cx="333375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edia/image8.png">
            <a:extLst>
              <a:ext uri="{FF2B5EF4-FFF2-40B4-BE49-F238E27FC236}">
                <a16:creationId xmlns:a16="http://schemas.microsoft.com/office/drawing/2014/main" id="{4256C876-0F23-4FCE-A4C5-BDE8ABE6F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3219" y="3084354"/>
            <a:ext cx="4779962" cy="3408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A4884D-E27D-492C-98C2-B7CF3A5B9F22}"/>
              </a:ext>
            </a:extLst>
          </p:cNvPr>
          <p:cNvSpPr>
            <a:spLocks noGrp="1"/>
          </p:cNvSpPr>
          <p:nvPr>
            <p:ph type="title"/>
          </p:nvPr>
        </p:nvSpPr>
        <p:spPr/>
        <p:txBody>
          <a:bodyPr/>
          <a:lstStyle/>
          <a:p>
            <a:r>
              <a:rPr lang="en-US" dirty="0"/>
              <a:t>Focused Ion Beam</a:t>
            </a:r>
          </a:p>
        </p:txBody>
      </p:sp>
    </p:spTree>
    <p:extLst>
      <p:ext uri="{BB962C8B-B14F-4D97-AF65-F5344CB8AC3E}">
        <p14:creationId xmlns:p14="http://schemas.microsoft.com/office/powerpoint/2010/main" val="1136511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83283"/>
            <a:ext cx="9442704" cy="276999"/>
          </a:xfrm>
          <a:prstGeom prst="rect">
            <a:avLst/>
          </a:prstGeom>
        </p:spPr>
        <p:txBody>
          <a:bodyPr wrap="square">
            <a:spAutoFit/>
          </a:bodyPr>
          <a:lstStyle/>
          <a:p>
            <a:r>
              <a:rPr lang="en-US" altLang="zh-CN" sz="1200" dirty="0">
                <a:solidFill>
                  <a:srgbClr val="222222"/>
                </a:solidFill>
              </a:rPr>
              <a:t>Thompson K, Lawrence D, Larson D J, et al. </a:t>
            </a:r>
            <a:r>
              <a:rPr lang="en-US" altLang="zh-CN" sz="1200" i="1" dirty="0">
                <a:solidFill>
                  <a:srgbClr val="222222"/>
                </a:solidFill>
              </a:rPr>
              <a:t>Ultramicroscopy</a:t>
            </a:r>
            <a:r>
              <a:rPr lang="en-US" altLang="zh-CN" sz="1200" dirty="0">
                <a:solidFill>
                  <a:srgbClr val="222222"/>
                </a:solidFill>
              </a:rPr>
              <a:t> 107 (2007) 131-139</a:t>
            </a:r>
            <a:endParaRPr lang="zh-CN" altLang="en-US" sz="1200" dirty="0"/>
          </a:p>
        </p:txBody>
      </p:sp>
      <p:grpSp>
        <p:nvGrpSpPr>
          <p:cNvPr id="2" name="Group 1">
            <a:extLst>
              <a:ext uri="{FF2B5EF4-FFF2-40B4-BE49-F238E27FC236}">
                <a16:creationId xmlns:a16="http://schemas.microsoft.com/office/drawing/2014/main" id="{68B760C5-11E3-4467-B0EF-DC503C71E7E8}"/>
              </a:ext>
            </a:extLst>
          </p:cNvPr>
          <p:cNvGrpSpPr/>
          <p:nvPr/>
        </p:nvGrpSpPr>
        <p:grpSpPr>
          <a:xfrm>
            <a:off x="295835" y="1109638"/>
            <a:ext cx="8725110" cy="5403099"/>
            <a:chOff x="-347876" y="550155"/>
            <a:chExt cx="9337546" cy="5782355"/>
          </a:xfrm>
        </p:grpSpPr>
        <p:pic>
          <p:nvPicPr>
            <p:cNvPr id="5" name="Picture 4"/>
            <p:cNvPicPr>
              <a:picLocks noChangeAspect="1"/>
            </p:cNvPicPr>
            <p:nvPr/>
          </p:nvPicPr>
          <p:blipFill>
            <a:blip r:embed="rId3"/>
            <a:stretch>
              <a:fillRect/>
            </a:stretch>
          </p:blipFill>
          <p:spPr>
            <a:xfrm>
              <a:off x="3161099" y="550155"/>
              <a:ext cx="5828571" cy="4790476"/>
            </a:xfrm>
            <a:prstGeom prst="rect">
              <a:avLst/>
            </a:prstGeom>
          </p:spPr>
        </p:pic>
        <p:sp>
          <p:nvSpPr>
            <p:cNvPr id="7" name="Rectangle 6"/>
            <p:cNvSpPr/>
            <p:nvPr/>
          </p:nvSpPr>
          <p:spPr>
            <a:xfrm>
              <a:off x="4402239" y="5363989"/>
              <a:ext cx="3913632" cy="646331"/>
            </a:xfrm>
            <a:prstGeom prst="rect">
              <a:avLst/>
            </a:prstGeom>
          </p:spPr>
          <p:txBody>
            <a:bodyPr wrap="square">
              <a:spAutoFit/>
            </a:bodyPr>
            <a:lstStyle/>
            <a:p>
              <a:r>
                <a:rPr lang="it-IT" altLang="zh-CN" dirty="0"/>
                <a:t>Ga</a:t>
              </a:r>
              <a:r>
                <a:rPr lang="it-IT" altLang="zh-CN" sz="2000" baseline="30000" dirty="0"/>
                <a:t>+</a:t>
              </a:r>
              <a:r>
                <a:rPr lang="it-IT" altLang="zh-CN" sz="800" dirty="0"/>
                <a:t> </a:t>
              </a:r>
              <a:r>
                <a:rPr lang="it-IT" altLang="zh-CN" dirty="0"/>
                <a:t>implantation profile in Si for 30 keV and 5 </a:t>
              </a:r>
              <a:r>
                <a:rPr lang="en-US" altLang="zh-CN" dirty="0" err="1"/>
                <a:t>keV</a:t>
              </a:r>
              <a:r>
                <a:rPr lang="en-US" altLang="zh-CN" dirty="0"/>
                <a:t> accelerating energies.</a:t>
              </a:r>
              <a:endParaRPr lang="zh-CN" altLang="en-US" dirty="0"/>
            </a:p>
          </p:txBody>
        </p:sp>
        <p:pic>
          <p:nvPicPr>
            <p:cNvPr id="12290" name="Picture 2" descr="http://ars.els-cdn.com/content/image/1-s2.0-S0304399106001203-gr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42" y="753383"/>
              <a:ext cx="1667256" cy="44037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7876" y="5344369"/>
              <a:ext cx="3674487" cy="988141"/>
            </a:xfrm>
            <a:prstGeom prst="rect">
              <a:avLst/>
            </a:prstGeom>
          </p:spPr>
          <p:txBody>
            <a:bodyPr wrap="square">
              <a:spAutoFit/>
            </a:bodyPr>
            <a:lstStyle/>
            <a:p>
              <a:r>
                <a:rPr lang="en-US" altLang="zh-CN" dirty="0"/>
                <a:t>Atomic-map of a Si specimen sharpened in a FIB with 30 </a:t>
              </a:r>
              <a:r>
                <a:rPr lang="en-US" altLang="zh-CN" dirty="0" err="1"/>
                <a:t>keV</a:t>
              </a:r>
              <a:r>
                <a:rPr lang="en-US" altLang="zh-CN" dirty="0"/>
                <a:t> Ga ions</a:t>
              </a:r>
              <a:endParaRPr lang="zh-CN" altLang="en-US" dirty="0"/>
            </a:p>
          </p:txBody>
        </p:sp>
        <p:sp>
          <p:nvSpPr>
            <p:cNvPr id="11" name="TextBox 10"/>
            <p:cNvSpPr txBox="1"/>
            <p:nvPr/>
          </p:nvSpPr>
          <p:spPr>
            <a:xfrm>
              <a:off x="248943" y="706008"/>
              <a:ext cx="635110" cy="461665"/>
            </a:xfrm>
            <a:prstGeom prst="rect">
              <a:avLst/>
            </a:prstGeom>
            <a:noFill/>
          </p:spPr>
          <p:txBody>
            <a:bodyPr wrap="none" rtlCol="0">
              <a:spAutoFit/>
            </a:bodyPr>
            <a:lstStyle/>
            <a:p>
              <a:r>
                <a:rPr lang="en-US" altLang="zh-CN" sz="2400" b="1" dirty="0">
                  <a:solidFill>
                    <a:srgbClr val="FF6600"/>
                  </a:solidFill>
                </a:rPr>
                <a:t>Ga</a:t>
              </a:r>
              <a:r>
                <a:rPr lang="en-US" altLang="zh-CN" sz="2400" b="1" baseline="30000" dirty="0">
                  <a:solidFill>
                    <a:srgbClr val="FF6600"/>
                  </a:solidFill>
                </a:rPr>
                <a:t>+</a:t>
              </a:r>
              <a:endParaRPr lang="zh-CN" altLang="en-US" sz="2400" b="1" baseline="30000" dirty="0">
                <a:solidFill>
                  <a:srgbClr val="FF6600"/>
                </a:solidFill>
              </a:endParaRPr>
            </a:p>
          </p:txBody>
        </p:sp>
      </p:grpSp>
      <p:sp>
        <p:nvSpPr>
          <p:cNvPr id="3" name="Title 2">
            <a:extLst>
              <a:ext uri="{FF2B5EF4-FFF2-40B4-BE49-F238E27FC236}">
                <a16:creationId xmlns:a16="http://schemas.microsoft.com/office/drawing/2014/main" id="{0C152F57-5B21-4883-A19D-FD0212B5771A}"/>
              </a:ext>
            </a:extLst>
          </p:cNvPr>
          <p:cNvSpPr>
            <a:spLocks noGrp="1"/>
          </p:cNvSpPr>
          <p:nvPr>
            <p:ph type="title"/>
          </p:nvPr>
        </p:nvSpPr>
        <p:spPr>
          <a:xfrm>
            <a:off x="628650" y="65106"/>
            <a:ext cx="7886700" cy="1325563"/>
          </a:xfrm>
        </p:spPr>
        <p:txBody>
          <a:bodyPr/>
          <a:lstStyle/>
          <a:p>
            <a:r>
              <a:rPr lang="it-IT" altLang="zh-CN" dirty="0"/>
              <a:t>Ga</a:t>
            </a:r>
            <a:r>
              <a:rPr lang="it-IT" altLang="zh-CN" baseline="30000" dirty="0"/>
              <a:t>+</a:t>
            </a:r>
            <a:r>
              <a:rPr lang="it-IT" altLang="zh-CN" dirty="0"/>
              <a:t> Implantation </a:t>
            </a:r>
            <a:endParaRPr lang="en-US" b="1" dirty="0"/>
          </a:p>
        </p:txBody>
      </p:sp>
    </p:spTree>
    <p:extLst>
      <p:ext uri="{BB962C8B-B14F-4D97-AF65-F5344CB8AC3E}">
        <p14:creationId xmlns:p14="http://schemas.microsoft.com/office/powerpoint/2010/main" val="736799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3438-EEE3-4FF6-B8DB-2D49A8A97DA9}"/>
              </a:ext>
            </a:extLst>
          </p:cNvPr>
          <p:cNvSpPr>
            <a:spLocks noGrp="1"/>
          </p:cNvSpPr>
          <p:nvPr>
            <p:ph type="title"/>
          </p:nvPr>
        </p:nvSpPr>
        <p:spPr/>
        <p:txBody>
          <a:bodyPr/>
          <a:lstStyle/>
          <a:p>
            <a:r>
              <a:rPr lang="en-US" altLang="zh-CN" sz="4000" dirty="0"/>
              <a:t>TEM Sample Prep with FIB </a:t>
            </a:r>
            <a:endParaRPr lang="zh-CN" altLang="en-US" sz="4000" dirty="0"/>
          </a:p>
        </p:txBody>
      </p:sp>
      <p:sp>
        <p:nvSpPr>
          <p:cNvPr id="3" name="Content Placeholder 2">
            <a:extLst>
              <a:ext uri="{FF2B5EF4-FFF2-40B4-BE49-F238E27FC236}">
                <a16:creationId xmlns:a16="http://schemas.microsoft.com/office/drawing/2014/main" id="{5F4E2608-6933-4821-951F-E7E9B29239BD}"/>
              </a:ext>
            </a:extLst>
          </p:cNvPr>
          <p:cNvSpPr>
            <a:spLocks noGrp="1"/>
          </p:cNvSpPr>
          <p:nvPr>
            <p:ph idx="1"/>
          </p:nvPr>
        </p:nvSpPr>
        <p:spPr>
          <a:xfrm>
            <a:off x="628650" y="1452283"/>
            <a:ext cx="7886700" cy="4351338"/>
          </a:xfrm>
        </p:spPr>
        <p:txBody>
          <a:bodyPr>
            <a:normAutofit/>
          </a:bodyPr>
          <a:lstStyle/>
          <a:p>
            <a:pPr marL="0" indent="0">
              <a:buNone/>
            </a:pPr>
            <a:endParaRPr lang="zh-CN" altLang="en-US" dirty="0"/>
          </a:p>
          <a:p>
            <a:pPr marL="514350" indent="-514350">
              <a:buFont typeface="+mj-lt"/>
              <a:buAutoNum type="arabicPeriod"/>
            </a:pPr>
            <a:r>
              <a:rPr lang="en-US" altLang="zh-CN" dirty="0"/>
              <a:t>Pt Deposition</a:t>
            </a:r>
          </a:p>
          <a:p>
            <a:pPr marL="514350" indent="-514350">
              <a:buFont typeface="+mj-lt"/>
              <a:buAutoNum type="arabicPeriod"/>
            </a:pPr>
            <a:r>
              <a:rPr lang="en-US" altLang="zh-CN" dirty="0"/>
              <a:t>Bulk-Out</a:t>
            </a:r>
          </a:p>
          <a:p>
            <a:pPr marL="514350" indent="-514350">
              <a:buFont typeface="+mj-lt"/>
              <a:buAutoNum type="arabicPeriod"/>
            </a:pPr>
            <a:r>
              <a:rPr lang="en-US" altLang="zh-CN" dirty="0"/>
              <a:t>U-Cut</a:t>
            </a:r>
          </a:p>
          <a:p>
            <a:pPr marL="514350" indent="-514350">
              <a:buFont typeface="+mj-lt"/>
              <a:buAutoNum type="arabicPeriod"/>
            </a:pPr>
            <a:r>
              <a:rPr lang="en-US" altLang="zh-CN" dirty="0"/>
              <a:t>Lift Out</a:t>
            </a:r>
          </a:p>
          <a:p>
            <a:pPr marL="514350" indent="-514350">
              <a:buFont typeface="+mj-lt"/>
              <a:buAutoNum type="arabicPeriod"/>
            </a:pPr>
            <a:r>
              <a:rPr lang="en-US" altLang="zh-CN" dirty="0"/>
              <a:t>Mounting</a:t>
            </a:r>
          </a:p>
          <a:p>
            <a:pPr marL="514350" indent="-514350">
              <a:buFont typeface="+mj-lt"/>
              <a:buAutoNum type="arabicPeriod"/>
            </a:pPr>
            <a:r>
              <a:rPr lang="en-US" altLang="zh-CN" dirty="0"/>
              <a:t>Thinning</a:t>
            </a:r>
          </a:p>
          <a:p>
            <a:pPr marL="514350" indent="-514350">
              <a:buFont typeface="+mj-lt"/>
              <a:buAutoNum type="arabicPeriod"/>
            </a:pPr>
            <a:r>
              <a:rPr lang="en-US" altLang="zh-CN" dirty="0"/>
              <a:t>Cleaning</a:t>
            </a:r>
          </a:p>
          <a:p>
            <a:endParaRPr lang="zh-CN" altLang="en-US" dirty="0"/>
          </a:p>
        </p:txBody>
      </p:sp>
      <p:pic>
        <p:nvPicPr>
          <p:cNvPr id="4" name="Picture 3">
            <a:extLst>
              <a:ext uri="{FF2B5EF4-FFF2-40B4-BE49-F238E27FC236}">
                <a16:creationId xmlns:a16="http://schemas.microsoft.com/office/drawing/2014/main" id="{38A8196F-4CFD-42B6-800C-A5284464218C}"/>
              </a:ext>
            </a:extLst>
          </p:cNvPr>
          <p:cNvPicPr>
            <a:picLocks noChangeAspect="1"/>
          </p:cNvPicPr>
          <p:nvPr/>
        </p:nvPicPr>
        <p:blipFill>
          <a:blip r:embed="rId2"/>
          <a:stretch>
            <a:fillRect/>
          </a:stretch>
        </p:blipFill>
        <p:spPr>
          <a:xfrm>
            <a:off x="3917529" y="2094619"/>
            <a:ext cx="4104762" cy="3066667"/>
          </a:xfrm>
          <a:prstGeom prst="rect">
            <a:avLst/>
          </a:prstGeom>
        </p:spPr>
      </p:pic>
    </p:spTree>
    <p:extLst>
      <p:ext uri="{BB962C8B-B14F-4D97-AF65-F5344CB8AC3E}">
        <p14:creationId xmlns:p14="http://schemas.microsoft.com/office/powerpoint/2010/main" val="1949061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A115C67-D89E-44EE-8AAD-78B288455429}"/>
              </a:ext>
            </a:extLst>
          </p:cNvPr>
          <p:cNvGrpSpPr/>
          <p:nvPr/>
        </p:nvGrpSpPr>
        <p:grpSpPr>
          <a:xfrm>
            <a:off x="95693" y="150592"/>
            <a:ext cx="8821708" cy="6514286"/>
            <a:chOff x="95693" y="150592"/>
            <a:chExt cx="8821708" cy="6514286"/>
          </a:xfrm>
        </p:grpSpPr>
        <p:pic>
          <p:nvPicPr>
            <p:cNvPr id="4" name="Picture 3">
              <a:extLst>
                <a:ext uri="{FF2B5EF4-FFF2-40B4-BE49-F238E27FC236}">
                  <a16:creationId xmlns:a16="http://schemas.microsoft.com/office/drawing/2014/main" id="{074C8AE0-40CF-473F-9D8D-48F203B07D2F}"/>
                </a:ext>
              </a:extLst>
            </p:cNvPr>
            <p:cNvPicPr>
              <a:picLocks noChangeAspect="1"/>
            </p:cNvPicPr>
            <p:nvPr/>
          </p:nvPicPr>
          <p:blipFill>
            <a:blip r:embed="rId3"/>
            <a:stretch>
              <a:fillRect/>
            </a:stretch>
          </p:blipFill>
          <p:spPr>
            <a:xfrm>
              <a:off x="184068" y="150592"/>
              <a:ext cx="8733333" cy="6514286"/>
            </a:xfrm>
            <a:prstGeom prst="rect">
              <a:avLst/>
            </a:prstGeom>
          </p:spPr>
        </p:pic>
        <p:sp>
          <p:nvSpPr>
            <p:cNvPr id="5" name="Flowchart: Process 4">
              <a:extLst>
                <a:ext uri="{FF2B5EF4-FFF2-40B4-BE49-F238E27FC236}">
                  <a16:creationId xmlns:a16="http://schemas.microsoft.com/office/drawing/2014/main" id="{A25C344F-AF2C-48DE-8D5A-26CF8E12393E}"/>
                </a:ext>
              </a:extLst>
            </p:cNvPr>
            <p:cNvSpPr/>
            <p:nvPr/>
          </p:nvSpPr>
          <p:spPr>
            <a:xfrm>
              <a:off x="95693" y="150592"/>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55731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8B18CE9-FD57-43F7-BB64-46CAF80227A8}"/>
              </a:ext>
            </a:extLst>
          </p:cNvPr>
          <p:cNvGrpSpPr/>
          <p:nvPr/>
        </p:nvGrpSpPr>
        <p:grpSpPr>
          <a:xfrm>
            <a:off x="95693" y="150592"/>
            <a:ext cx="8819164" cy="6549836"/>
            <a:chOff x="95693" y="150592"/>
            <a:chExt cx="8819164" cy="6549836"/>
          </a:xfrm>
        </p:grpSpPr>
        <p:pic>
          <p:nvPicPr>
            <p:cNvPr id="4" name="Picture 3">
              <a:extLst>
                <a:ext uri="{FF2B5EF4-FFF2-40B4-BE49-F238E27FC236}">
                  <a16:creationId xmlns:a16="http://schemas.microsoft.com/office/drawing/2014/main" id="{4E6553F3-9503-4546-BBA8-1D4F5AF80333}"/>
                </a:ext>
              </a:extLst>
            </p:cNvPr>
            <p:cNvPicPr>
              <a:picLocks noChangeAspect="1"/>
            </p:cNvPicPr>
            <p:nvPr/>
          </p:nvPicPr>
          <p:blipFill>
            <a:blip r:embed="rId3"/>
            <a:stretch>
              <a:fillRect/>
            </a:stretch>
          </p:blipFill>
          <p:spPr>
            <a:xfrm>
              <a:off x="229143" y="157571"/>
              <a:ext cx="8685714" cy="6542857"/>
            </a:xfrm>
            <a:prstGeom prst="rect">
              <a:avLst/>
            </a:prstGeom>
          </p:spPr>
        </p:pic>
        <p:sp>
          <p:nvSpPr>
            <p:cNvPr id="5" name="Flowchart: Process 4">
              <a:extLst>
                <a:ext uri="{FF2B5EF4-FFF2-40B4-BE49-F238E27FC236}">
                  <a16:creationId xmlns:a16="http://schemas.microsoft.com/office/drawing/2014/main" id="{BD64F1BB-6496-433C-AE5E-8A45AFAA2A10}"/>
                </a:ext>
              </a:extLst>
            </p:cNvPr>
            <p:cNvSpPr/>
            <p:nvPr/>
          </p:nvSpPr>
          <p:spPr>
            <a:xfrm>
              <a:off x="95693" y="150592"/>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2796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DFAB68-5296-44FE-854C-8A27521EC093}"/>
              </a:ext>
            </a:extLst>
          </p:cNvPr>
          <p:cNvGrpSpPr/>
          <p:nvPr/>
        </p:nvGrpSpPr>
        <p:grpSpPr>
          <a:xfrm>
            <a:off x="152952" y="86143"/>
            <a:ext cx="8838095" cy="6771857"/>
            <a:chOff x="152952" y="86143"/>
            <a:chExt cx="8838095" cy="6771857"/>
          </a:xfrm>
        </p:grpSpPr>
        <p:grpSp>
          <p:nvGrpSpPr>
            <p:cNvPr id="6" name="Group 5">
              <a:extLst>
                <a:ext uri="{FF2B5EF4-FFF2-40B4-BE49-F238E27FC236}">
                  <a16:creationId xmlns:a16="http://schemas.microsoft.com/office/drawing/2014/main" id="{6CDBC667-E4AA-4997-9936-FF731C6434A8}"/>
                </a:ext>
              </a:extLst>
            </p:cNvPr>
            <p:cNvGrpSpPr/>
            <p:nvPr/>
          </p:nvGrpSpPr>
          <p:grpSpPr>
            <a:xfrm>
              <a:off x="152952" y="86143"/>
              <a:ext cx="8838095" cy="6685714"/>
              <a:chOff x="152952" y="86143"/>
              <a:chExt cx="8838095" cy="6685714"/>
            </a:xfrm>
          </p:grpSpPr>
          <p:pic>
            <p:nvPicPr>
              <p:cNvPr id="4" name="Picture 3">
                <a:extLst>
                  <a:ext uri="{FF2B5EF4-FFF2-40B4-BE49-F238E27FC236}">
                    <a16:creationId xmlns:a16="http://schemas.microsoft.com/office/drawing/2014/main" id="{2763649D-B611-489A-8EA1-E362A676FEE4}"/>
                  </a:ext>
                </a:extLst>
              </p:cNvPr>
              <p:cNvPicPr>
                <a:picLocks noChangeAspect="1"/>
              </p:cNvPicPr>
              <p:nvPr/>
            </p:nvPicPr>
            <p:blipFill>
              <a:blip r:embed="rId3"/>
              <a:stretch>
                <a:fillRect/>
              </a:stretch>
            </p:blipFill>
            <p:spPr>
              <a:xfrm>
                <a:off x="152952" y="86143"/>
                <a:ext cx="8838095" cy="6685714"/>
              </a:xfrm>
              <a:prstGeom prst="rect">
                <a:avLst/>
              </a:prstGeom>
            </p:spPr>
          </p:pic>
          <p:sp>
            <p:nvSpPr>
              <p:cNvPr id="5" name="Flowchart: Process 4">
                <a:extLst>
                  <a:ext uri="{FF2B5EF4-FFF2-40B4-BE49-F238E27FC236}">
                    <a16:creationId xmlns:a16="http://schemas.microsoft.com/office/drawing/2014/main" id="{A944AD6C-2626-423B-A472-37FB5BAEF558}"/>
                  </a:ext>
                </a:extLst>
              </p:cNvPr>
              <p:cNvSpPr/>
              <p:nvPr/>
            </p:nvSpPr>
            <p:spPr>
              <a:xfrm>
                <a:off x="152952" y="86143"/>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Flowchart: Process 6">
              <a:extLst>
                <a:ext uri="{FF2B5EF4-FFF2-40B4-BE49-F238E27FC236}">
                  <a16:creationId xmlns:a16="http://schemas.microsoft.com/office/drawing/2014/main" id="{F4D261DD-9866-4A60-9923-7872AA18A94C}"/>
                </a:ext>
              </a:extLst>
            </p:cNvPr>
            <p:cNvSpPr/>
            <p:nvPr/>
          </p:nvSpPr>
          <p:spPr>
            <a:xfrm>
              <a:off x="305352" y="6630089"/>
              <a:ext cx="4351708" cy="22791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Rectangle 1">
            <a:extLst>
              <a:ext uri="{FF2B5EF4-FFF2-40B4-BE49-F238E27FC236}">
                <a16:creationId xmlns:a16="http://schemas.microsoft.com/office/drawing/2014/main" id="{D9EB5C8D-F4C6-4D09-857C-A8791593A7EE}"/>
              </a:ext>
            </a:extLst>
          </p:cNvPr>
          <p:cNvSpPr/>
          <p:nvPr/>
        </p:nvSpPr>
        <p:spPr>
          <a:xfrm>
            <a:off x="4831200" y="460800"/>
            <a:ext cx="1980000" cy="892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09402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D1A348-FE9F-4CFA-AF71-A16DE32DFA23}"/>
              </a:ext>
            </a:extLst>
          </p:cNvPr>
          <p:cNvGrpSpPr/>
          <p:nvPr/>
        </p:nvGrpSpPr>
        <p:grpSpPr>
          <a:xfrm>
            <a:off x="152952" y="86143"/>
            <a:ext cx="8785714" cy="6680952"/>
            <a:chOff x="152952" y="86143"/>
            <a:chExt cx="8785714" cy="6680952"/>
          </a:xfrm>
        </p:grpSpPr>
        <p:pic>
          <p:nvPicPr>
            <p:cNvPr id="4" name="Picture 3">
              <a:extLst>
                <a:ext uri="{FF2B5EF4-FFF2-40B4-BE49-F238E27FC236}">
                  <a16:creationId xmlns:a16="http://schemas.microsoft.com/office/drawing/2014/main" id="{E794D446-F69D-4C3E-89BC-F452EF19088F}"/>
                </a:ext>
              </a:extLst>
            </p:cNvPr>
            <p:cNvPicPr>
              <a:picLocks noChangeAspect="1"/>
            </p:cNvPicPr>
            <p:nvPr/>
          </p:nvPicPr>
          <p:blipFill>
            <a:blip r:embed="rId2"/>
            <a:stretch>
              <a:fillRect/>
            </a:stretch>
          </p:blipFill>
          <p:spPr>
            <a:xfrm>
              <a:off x="205333" y="90905"/>
              <a:ext cx="8733333" cy="6676190"/>
            </a:xfrm>
            <a:prstGeom prst="rect">
              <a:avLst/>
            </a:prstGeom>
          </p:spPr>
        </p:pic>
        <p:sp>
          <p:nvSpPr>
            <p:cNvPr id="5" name="Flowchart: Process 4">
              <a:extLst>
                <a:ext uri="{FF2B5EF4-FFF2-40B4-BE49-F238E27FC236}">
                  <a16:creationId xmlns:a16="http://schemas.microsoft.com/office/drawing/2014/main" id="{D0ADD07B-3092-47AD-9C42-9E2693128217}"/>
                </a:ext>
              </a:extLst>
            </p:cNvPr>
            <p:cNvSpPr/>
            <p:nvPr/>
          </p:nvSpPr>
          <p:spPr>
            <a:xfrm>
              <a:off x="152952" y="86143"/>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60966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DE7F-8869-4B06-9A4E-E92840DCF00F}"/>
              </a:ext>
            </a:extLst>
          </p:cNvPr>
          <p:cNvSpPr>
            <a:spLocks noGrp="1"/>
          </p:cNvSpPr>
          <p:nvPr>
            <p:ph type="title"/>
          </p:nvPr>
        </p:nvSpPr>
        <p:spPr>
          <a:xfrm>
            <a:off x="628649" y="365126"/>
            <a:ext cx="8611043" cy="1325563"/>
          </a:xfrm>
        </p:spPr>
        <p:txBody>
          <a:bodyPr>
            <a:normAutofit/>
          </a:bodyPr>
          <a:lstStyle/>
          <a:p>
            <a:r>
              <a:rPr lang="en-US" sz="4000" dirty="0"/>
              <a:t>Why is Sample Preparation Important? </a:t>
            </a:r>
          </a:p>
        </p:txBody>
      </p:sp>
      <p:sp>
        <p:nvSpPr>
          <p:cNvPr id="3" name="Content Placeholder 2">
            <a:extLst>
              <a:ext uri="{FF2B5EF4-FFF2-40B4-BE49-F238E27FC236}">
                <a16:creationId xmlns:a16="http://schemas.microsoft.com/office/drawing/2014/main" id="{8C2DD9F2-308A-434C-9E0E-AA5E5C7506C2}"/>
              </a:ext>
            </a:extLst>
          </p:cNvPr>
          <p:cNvSpPr>
            <a:spLocks noGrp="1"/>
          </p:cNvSpPr>
          <p:nvPr>
            <p:ph idx="1"/>
          </p:nvPr>
        </p:nvSpPr>
        <p:spPr/>
        <p:txBody>
          <a:bodyPr/>
          <a:lstStyle/>
          <a:p>
            <a:r>
              <a:rPr lang="en-US" dirty="0"/>
              <a:t>Specimens need to have several properties: </a:t>
            </a:r>
          </a:p>
          <a:p>
            <a:pPr lvl="1"/>
            <a:r>
              <a:rPr lang="en-US" dirty="0"/>
              <a:t>Electron transparent (thinner is better!)</a:t>
            </a:r>
          </a:p>
          <a:p>
            <a:pPr lvl="1"/>
            <a:r>
              <a:rPr lang="en-US" dirty="0"/>
              <a:t>Flat</a:t>
            </a:r>
          </a:p>
          <a:p>
            <a:pPr lvl="1"/>
            <a:r>
              <a:rPr lang="en-US" dirty="0"/>
              <a:t>Electrically conductive </a:t>
            </a:r>
          </a:p>
          <a:p>
            <a:pPr lvl="1"/>
            <a:r>
              <a:rPr lang="en-US" dirty="0"/>
              <a:t>Representative of true nature of material </a:t>
            </a:r>
          </a:p>
          <a:p>
            <a:r>
              <a:rPr lang="en-US" dirty="0"/>
              <a:t>Choose a technique that fits your experiment to make it easier </a:t>
            </a:r>
          </a:p>
          <a:p>
            <a:r>
              <a:rPr lang="en-US" dirty="0"/>
              <a:t>Sample prep can make alignment easier </a:t>
            </a:r>
            <a:br>
              <a:rPr lang="en-US" dirty="0"/>
            </a:br>
            <a:r>
              <a:rPr lang="en-US" dirty="0"/>
              <a:t>(e.g. amorphous area, specimen orientation)</a:t>
            </a:r>
          </a:p>
        </p:txBody>
      </p:sp>
    </p:spTree>
    <p:extLst>
      <p:ext uri="{BB962C8B-B14F-4D97-AF65-F5344CB8AC3E}">
        <p14:creationId xmlns:p14="http://schemas.microsoft.com/office/powerpoint/2010/main" val="2983382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5E67DFF-469E-4FEF-90DB-A757649DAB14}"/>
              </a:ext>
            </a:extLst>
          </p:cNvPr>
          <p:cNvGrpSpPr/>
          <p:nvPr/>
        </p:nvGrpSpPr>
        <p:grpSpPr>
          <a:xfrm>
            <a:off x="0" y="124238"/>
            <a:ext cx="9047619" cy="6609524"/>
            <a:chOff x="48190" y="124238"/>
            <a:chExt cx="9047619" cy="6609524"/>
          </a:xfrm>
        </p:grpSpPr>
        <p:pic>
          <p:nvPicPr>
            <p:cNvPr id="4" name="Picture 3">
              <a:extLst>
                <a:ext uri="{FF2B5EF4-FFF2-40B4-BE49-F238E27FC236}">
                  <a16:creationId xmlns:a16="http://schemas.microsoft.com/office/drawing/2014/main" id="{B891CB19-B8A1-493D-A033-466829B91B56}"/>
                </a:ext>
              </a:extLst>
            </p:cNvPr>
            <p:cNvPicPr>
              <a:picLocks noChangeAspect="1"/>
            </p:cNvPicPr>
            <p:nvPr/>
          </p:nvPicPr>
          <p:blipFill>
            <a:blip r:embed="rId2"/>
            <a:stretch>
              <a:fillRect/>
            </a:stretch>
          </p:blipFill>
          <p:spPr>
            <a:xfrm>
              <a:off x="48190" y="124238"/>
              <a:ext cx="9047619" cy="6609524"/>
            </a:xfrm>
            <a:prstGeom prst="rect">
              <a:avLst/>
            </a:prstGeom>
          </p:spPr>
        </p:pic>
        <p:sp>
          <p:nvSpPr>
            <p:cNvPr id="5" name="Flowchart: Process 4">
              <a:extLst>
                <a:ext uri="{FF2B5EF4-FFF2-40B4-BE49-F238E27FC236}">
                  <a16:creationId xmlns:a16="http://schemas.microsoft.com/office/drawing/2014/main" id="{27A08F81-34E3-4443-993C-3AF7922D543F}"/>
                </a:ext>
              </a:extLst>
            </p:cNvPr>
            <p:cNvSpPr/>
            <p:nvPr/>
          </p:nvSpPr>
          <p:spPr>
            <a:xfrm>
              <a:off x="48190" y="124238"/>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Rectangle 1">
            <a:extLst>
              <a:ext uri="{FF2B5EF4-FFF2-40B4-BE49-F238E27FC236}">
                <a16:creationId xmlns:a16="http://schemas.microsoft.com/office/drawing/2014/main" id="{30B2A19B-EEC8-4DB7-85DA-F86C57F5895E}"/>
              </a:ext>
            </a:extLst>
          </p:cNvPr>
          <p:cNvSpPr/>
          <p:nvPr/>
        </p:nvSpPr>
        <p:spPr>
          <a:xfrm>
            <a:off x="4471200" y="525600"/>
            <a:ext cx="1915200" cy="74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152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301DBBA-8915-4B09-9A4F-7FBAAD81197F}"/>
              </a:ext>
            </a:extLst>
          </p:cNvPr>
          <p:cNvGrpSpPr/>
          <p:nvPr/>
        </p:nvGrpSpPr>
        <p:grpSpPr>
          <a:xfrm>
            <a:off x="0" y="124238"/>
            <a:ext cx="8924381" cy="6609524"/>
            <a:chOff x="0" y="124238"/>
            <a:chExt cx="8924381" cy="6609524"/>
          </a:xfrm>
        </p:grpSpPr>
        <p:pic>
          <p:nvPicPr>
            <p:cNvPr id="4" name="Picture 3">
              <a:extLst>
                <a:ext uri="{FF2B5EF4-FFF2-40B4-BE49-F238E27FC236}">
                  <a16:creationId xmlns:a16="http://schemas.microsoft.com/office/drawing/2014/main" id="{72CD2214-4750-48D4-853D-7B92B7BE3A99}"/>
                </a:ext>
              </a:extLst>
            </p:cNvPr>
            <p:cNvPicPr>
              <a:picLocks noChangeAspect="1"/>
            </p:cNvPicPr>
            <p:nvPr/>
          </p:nvPicPr>
          <p:blipFill>
            <a:blip r:embed="rId2"/>
            <a:stretch>
              <a:fillRect/>
            </a:stretch>
          </p:blipFill>
          <p:spPr>
            <a:xfrm>
              <a:off x="219619" y="124238"/>
              <a:ext cx="8704762" cy="6609524"/>
            </a:xfrm>
            <a:prstGeom prst="rect">
              <a:avLst/>
            </a:prstGeom>
          </p:spPr>
        </p:pic>
        <p:sp>
          <p:nvSpPr>
            <p:cNvPr id="5" name="Flowchart: Process 4">
              <a:extLst>
                <a:ext uri="{FF2B5EF4-FFF2-40B4-BE49-F238E27FC236}">
                  <a16:creationId xmlns:a16="http://schemas.microsoft.com/office/drawing/2014/main" id="{CE0DEA5E-8687-4386-8F63-B32470632C57}"/>
                </a:ext>
              </a:extLst>
            </p:cNvPr>
            <p:cNvSpPr/>
            <p:nvPr/>
          </p:nvSpPr>
          <p:spPr>
            <a:xfrm>
              <a:off x="0" y="124238"/>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Flowchart: Process 5">
              <a:extLst>
                <a:ext uri="{FF2B5EF4-FFF2-40B4-BE49-F238E27FC236}">
                  <a16:creationId xmlns:a16="http://schemas.microsoft.com/office/drawing/2014/main" id="{8BF9DECD-FD72-4A5E-980F-F05AD9DAF70F}"/>
                </a:ext>
              </a:extLst>
            </p:cNvPr>
            <p:cNvSpPr/>
            <p:nvPr/>
          </p:nvSpPr>
          <p:spPr>
            <a:xfrm>
              <a:off x="4713767" y="468024"/>
              <a:ext cx="1899684"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362989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55A076-E43A-4712-AA7E-84BD1FB1C674}"/>
              </a:ext>
            </a:extLst>
          </p:cNvPr>
          <p:cNvGrpSpPr/>
          <p:nvPr/>
        </p:nvGrpSpPr>
        <p:grpSpPr>
          <a:xfrm>
            <a:off x="0" y="124238"/>
            <a:ext cx="8933904" cy="6585714"/>
            <a:chOff x="0" y="124238"/>
            <a:chExt cx="8933904" cy="6585714"/>
          </a:xfrm>
        </p:grpSpPr>
        <p:pic>
          <p:nvPicPr>
            <p:cNvPr id="4" name="Picture 3">
              <a:extLst>
                <a:ext uri="{FF2B5EF4-FFF2-40B4-BE49-F238E27FC236}">
                  <a16:creationId xmlns:a16="http://schemas.microsoft.com/office/drawing/2014/main" id="{74D4D89F-EF0B-49BE-8197-8C68574F47CF}"/>
                </a:ext>
              </a:extLst>
            </p:cNvPr>
            <p:cNvPicPr>
              <a:picLocks noChangeAspect="1"/>
            </p:cNvPicPr>
            <p:nvPr/>
          </p:nvPicPr>
          <p:blipFill>
            <a:blip r:embed="rId2"/>
            <a:stretch>
              <a:fillRect/>
            </a:stretch>
          </p:blipFill>
          <p:spPr>
            <a:xfrm>
              <a:off x="210095" y="148047"/>
              <a:ext cx="8723809" cy="6561905"/>
            </a:xfrm>
            <a:prstGeom prst="rect">
              <a:avLst/>
            </a:prstGeom>
          </p:spPr>
        </p:pic>
        <p:sp>
          <p:nvSpPr>
            <p:cNvPr id="5" name="Flowchart: Process 4">
              <a:extLst>
                <a:ext uri="{FF2B5EF4-FFF2-40B4-BE49-F238E27FC236}">
                  <a16:creationId xmlns:a16="http://schemas.microsoft.com/office/drawing/2014/main" id="{2A9A6086-3EC8-4E83-AEAB-BABD6A4EE258}"/>
                </a:ext>
              </a:extLst>
            </p:cNvPr>
            <p:cNvSpPr/>
            <p:nvPr/>
          </p:nvSpPr>
          <p:spPr>
            <a:xfrm>
              <a:off x="0" y="124238"/>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Flowchart: Process 5">
              <a:extLst>
                <a:ext uri="{FF2B5EF4-FFF2-40B4-BE49-F238E27FC236}">
                  <a16:creationId xmlns:a16="http://schemas.microsoft.com/office/drawing/2014/main" id="{EA611511-62F1-431E-B81A-8895B5A52A76}"/>
                </a:ext>
              </a:extLst>
            </p:cNvPr>
            <p:cNvSpPr/>
            <p:nvPr/>
          </p:nvSpPr>
          <p:spPr>
            <a:xfrm>
              <a:off x="4968948" y="329801"/>
              <a:ext cx="2006009"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441131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D80F8E-EA48-4209-A162-0291E53B5F59}"/>
              </a:ext>
            </a:extLst>
          </p:cNvPr>
          <p:cNvGrpSpPr/>
          <p:nvPr/>
        </p:nvGrpSpPr>
        <p:grpSpPr>
          <a:xfrm>
            <a:off x="0" y="0"/>
            <a:ext cx="8991047" cy="6781381"/>
            <a:chOff x="0" y="0"/>
            <a:chExt cx="8991047" cy="6781381"/>
          </a:xfrm>
        </p:grpSpPr>
        <p:pic>
          <p:nvPicPr>
            <p:cNvPr id="4" name="Picture 3">
              <a:extLst>
                <a:ext uri="{FF2B5EF4-FFF2-40B4-BE49-F238E27FC236}">
                  <a16:creationId xmlns:a16="http://schemas.microsoft.com/office/drawing/2014/main" id="{3BD1E1FB-8BDA-4D6A-B6BA-A38CF6690682}"/>
                </a:ext>
              </a:extLst>
            </p:cNvPr>
            <p:cNvPicPr>
              <a:picLocks noChangeAspect="1"/>
            </p:cNvPicPr>
            <p:nvPr/>
          </p:nvPicPr>
          <p:blipFill>
            <a:blip r:embed="rId2"/>
            <a:stretch>
              <a:fillRect/>
            </a:stretch>
          </p:blipFill>
          <p:spPr>
            <a:xfrm>
              <a:off x="152952" y="76619"/>
              <a:ext cx="8838095" cy="6704762"/>
            </a:xfrm>
            <a:prstGeom prst="rect">
              <a:avLst/>
            </a:prstGeom>
          </p:spPr>
        </p:pic>
        <p:sp>
          <p:nvSpPr>
            <p:cNvPr id="5" name="Flowchart: Process 4">
              <a:extLst>
                <a:ext uri="{FF2B5EF4-FFF2-40B4-BE49-F238E27FC236}">
                  <a16:creationId xmlns:a16="http://schemas.microsoft.com/office/drawing/2014/main" id="{FD2032EB-FD4C-465A-8F60-726EE618BB33}"/>
                </a:ext>
              </a:extLst>
            </p:cNvPr>
            <p:cNvSpPr/>
            <p:nvPr/>
          </p:nvSpPr>
          <p:spPr>
            <a:xfrm>
              <a:off x="0" y="0"/>
              <a:ext cx="141413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Flowchart: Process 5">
              <a:extLst>
                <a:ext uri="{FF2B5EF4-FFF2-40B4-BE49-F238E27FC236}">
                  <a16:creationId xmlns:a16="http://schemas.microsoft.com/office/drawing/2014/main" id="{46F12D74-F353-40B4-8920-EC04ABC5341D}"/>
                </a:ext>
              </a:extLst>
            </p:cNvPr>
            <p:cNvSpPr/>
            <p:nvPr/>
          </p:nvSpPr>
          <p:spPr>
            <a:xfrm>
              <a:off x="4968948" y="494414"/>
              <a:ext cx="2048540" cy="9888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14951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7AA433-3A3C-4961-830E-6E1585CAB939}"/>
              </a:ext>
            </a:extLst>
          </p:cNvPr>
          <p:cNvGrpSpPr/>
          <p:nvPr/>
        </p:nvGrpSpPr>
        <p:grpSpPr>
          <a:xfrm>
            <a:off x="181524" y="190905"/>
            <a:ext cx="8780952" cy="6476190"/>
            <a:chOff x="181524" y="190905"/>
            <a:chExt cx="8780952" cy="6476190"/>
          </a:xfrm>
        </p:grpSpPr>
        <p:pic>
          <p:nvPicPr>
            <p:cNvPr id="4" name="Picture 3">
              <a:extLst>
                <a:ext uri="{FF2B5EF4-FFF2-40B4-BE49-F238E27FC236}">
                  <a16:creationId xmlns:a16="http://schemas.microsoft.com/office/drawing/2014/main" id="{F7833C29-AF72-43D9-B650-AA1A7702423F}"/>
                </a:ext>
              </a:extLst>
            </p:cNvPr>
            <p:cNvPicPr>
              <a:picLocks noChangeAspect="1"/>
            </p:cNvPicPr>
            <p:nvPr/>
          </p:nvPicPr>
          <p:blipFill>
            <a:blip r:embed="rId2"/>
            <a:stretch>
              <a:fillRect/>
            </a:stretch>
          </p:blipFill>
          <p:spPr>
            <a:xfrm>
              <a:off x="181524" y="190905"/>
              <a:ext cx="8780952" cy="6476190"/>
            </a:xfrm>
            <a:prstGeom prst="rect">
              <a:avLst/>
            </a:prstGeom>
          </p:spPr>
        </p:pic>
        <p:sp>
          <p:nvSpPr>
            <p:cNvPr id="5" name="Flowchart: Process 4">
              <a:extLst>
                <a:ext uri="{FF2B5EF4-FFF2-40B4-BE49-F238E27FC236}">
                  <a16:creationId xmlns:a16="http://schemas.microsoft.com/office/drawing/2014/main" id="{EAD23132-8FCD-4D29-9DD9-86CAC3570EE3}"/>
                </a:ext>
              </a:extLst>
            </p:cNvPr>
            <p:cNvSpPr/>
            <p:nvPr/>
          </p:nvSpPr>
          <p:spPr>
            <a:xfrm>
              <a:off x="181524" y="190905"/>
              <a:ext cx="1285769" cy="81918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Flowchart: Process 5">
              <a:extLst>
                <a:ext uri="{FF2B5EF4-FFF2-40B4-BE49-F238E27FC236}">
                  <a16:creationId xmlns:a16="http://schemas.microsoft.com/office/drawing/2014/main" id="{8C8CF366-B9E2-4F74-BBB1-5353E7C2BF1E}"/>
                </a:ext>
              </a:extLst>
            </p:cNvPr>
            <p:cNvSpPr/>
            <p:nvPr/>
          </p:nvSpPr>
          <p:spPr>
            <a:xfrm>
              <a:off x="4831496" y="417733"/>
              <a:ext cx="1941444" cy="81918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983454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49B6E9-2878-41AF-A646-9A522960E087}"/>
              </a:ext>
            </a:extLst>
          </p:cNvPr>
          <p:cNvGrpSpPr/>
          <p:nvPr/>
        </p:nvGrpSpPr>
        <p:grpSpPr>
          <a:xfrm>
            <a:off x="62476" y="90905"/>
            <a:ext cx="9019048" cy="6676190"/>
            <a:chOff x="62476" y="90905"/>
            <a:chExt cx="9019048" cy="6676190"/>
          </a:xfrm>
        </p:grpSpPr>
        <p:pic>
          <p:nvPicPr>
            <p:cNvPr id="4" name="Picture 3">
              <a:extLst>
                <a:ext uri="{FF2B5EF4-FFF2-40B4-BE49-F238E27FC236}">
                  <a16:creationId xmlns:a16="http://schemas.microsoft.com/office/drawing/2014/main" id="{1D1779E1-A378-43BB-8B3C-50D44D611E21}"/>
                </a:ext>
              </a:extLst>
            </p:cNvPr>
            <p:cNvPicPr>
              <a:picLocks noChangeAspect="1"/>
            </p:cNvPicPr>
            <p:nvPr/>
          </p:nvPicPr>
          <p:blipFill>
            <a:blip r:embed="rId3"/>
            <a:stretch>
              <a:fillRect/>
            </a:stretch>
          </p:blipFill>
          <p:spPr>
            <a:xfrm>
              <a:off x="62476" y="90905"/>
              <a:ext cx="9019048" cy="6676190"/>
            </a:xfrm>
            <a:prstGeom prst="rect">
              <a:avLst/>
            </a:prstGeom>
          </p:spPr>
        </p:pic>
        <p:sp>
          <p:nvSpPr>
            <p:cNvPr id="5" name="Flowchart: Process 4">
              <a:extLst>
                <a:ext uri="{FF2B5EF4-FFF2-40B4-BE49-F238E27FC236}">
                  <a16:creationId xmlns:a16="http://schemas.microsoft.com/office/drawing/2014/main" id="{FDC7435F-B8DE-4798-B839-6C9E9A4C73CA}"/>
                </a:ext>
              </a:extLst>
            </p:cNvPr>
            <p:cNvSpPr/>
            <p:nvPr/>
          </p:nvSpPr>
          <p:spPr>
            <a:xfrm>
              <a:off x="62476" y="90905"/>
              <a:ext cx="1531088" cy="99946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Flowchart: Process 5">
              <a:extLst>
                <a:ext uri="{FF2B5EF4-FFF2-40B4-BE49-F238E27FC236}">
                  <a16:creationId xmlns:a16="http://schemas.microsoft.com/office/drawing/2014/main" id="{EC578CB5-0C76-4DFE-9BCD-F3250022684B}"/>
                </a:ext>
              </a:extLst>
            </p:cNvPr>
            <p:cNvSpPr/>
            <p:nvPr/>
          </p:nvSpPr>
          <p:spPr>
            <a:xfrm>
              <a:off x="4861303" y="413426"/>
              <a:ext cx="2092389" cy="99946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204186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E960-3890-48D8-8178-C2912EE409F6}"/>
              </a:ext>
            </a:extLst>
          </p:cNvPr>
          <p:cNvSpPr>
            <a:spLocks noGrp="1"/>
          </p:cNvSpPr>
          <p:nvPr>
            <p:ph type="title"/>
          </p:nvPr>
        </p:nvSpPr>
        <p:spPr/>
        <p:txBody>
          <a:bodyPr/>
          <a:lstStyle/>
          <a:p>
            <a:r>
              <a:rPr lang="en-US" dirty="0"/>
              <a:t>FIB Lift-Out Process </a:t>
            </a:r>
          </a:p>
        </p:txBody>
      </p:sp>
      <p:sp>
        <p:nvSpPr>
          <p:cNvPr id="3" name="Content Placeholder 2">
            <a:extLst>
              <a:ext uri="{FF2B5EF4-FFF2-40B4-BE49-F238E27FC236}">
                <a16:creationId xmlns:a16="http://schemas.microsoft.com/office/drawing/2014/main" id="{C7862D41-8393-4BC3-876D-CAA089A39503}"/>
              </a:ext>
            </a:extLst>
          </p:cNvPr>
          <p:cNvSpPr>
            <a:spLocks noGrp="1"/>
          </p:cNvSpPr>
          <p:nvPr>
            <p:ph idx="1"/>
          </p:nvPr>
        </p:nvSpPr>
        <p:spPr/>
        <p:txBody>
          <a:bodyPr/>
          <a:lstStyle/>
          <a:p>
            <a:pPr marL="0" indent="0">
              <a:buNone/>
            </a:pPr>
            <a:r>
              <a:rPr lang="en-US" dirty="0">
                <a:hlinkClick r:id="rId4"/>
              </a:rPr>
              <a:t>https://www.youtube.com/watch?v=vNOpzDViAhE</a:t>
            </a:r>
            <a:endParaRPr lang="en-US" dirty="0"/>
          </a:p>
          <a:p>
            <a:pPr marL="0" indent="0">
              <a:buNone/>
            </a:pPr>
            <a:endParaRPr lang="en-US" dirty="0"/>
          </a:p>
        </p:txBody>
      </p:sp>
      <p:pic>
        <p:nvPicPr>
          <p:cNvPr id="4" name="Online Media 3" descr="QUE 99177 FIB lift out">
            <a:hlinkClick r:id="" action="ppaction://media"/>
            <a:extLst>
              <a:ext uri="{FF2B5EF4-FFF2-40B4-BE49-F238E27FC236}">
                <a16:creationId xmlns:a16="http://schemas.microsoft.com/office/drawing/2014/main" id="{D9146387-567C-B347-93C0-1E8C0970E7A5}"/>
              </a:ext>
            </a:extLst>
          </p:cNvPr>
          <p:cNvPicPr>
            <a:picLocks noRot="1" noChangeAspect="1"/>
          </p:cNvPicPr>
          <p:nvPr>
            <a:videoFile r:link="rId1"/>
          </p:nvPr>
        </p:nvPicPr>
        <p:blipFill>
          <a:blip r:embed="rId5"/>
          <a:stretch>
            <a:fillRect/>
          </a:stretch>
        </p:blipFill>
        <p:spPr>
          <a:xfrm>
            <a:off x="1225607" y="2530475"/>
            <a:ext cx="6692786" cy="3781424"/>
          </a:xfrm>
          <a:prstGeom prst="rect">
            <a:avLst/>
          </a:prstGeom>
        </p:spPr>
      </p:pic>
    </p:spTree>
    <p:extLst>
      <p:ext uri="{BB962C8B-B14F-4D97-AF65-F5344CB8AC3E}">
        <p14:creationId xmlns:p14="http://schemas.microsoft.com/office/powerpoint/2010/main" val="70414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58D641E-BBF5-431C-88E3-AEB40D917041}"/>
              </a:ext>
            </a:extLst>
          </p:cNvPr>
          <p:cNvGrpSpPr>
            <a:grpSpLocks noChangeAspect="1"/>
          </p:cNvGrpSpPr>
          <p:nvPr/>
        </p:nvGrpSpPr>
        <p:grpSpPr>
          <a:xfrm rot="10800000">
            <a:off x="1084199" y="950794"/>
            <a:ext cx="3130701" cy="2880000"/>
            <a:chOff x="-993326" y="456087"/>
            <a:chExt cx="4174268" cy="3840000"/>
          </a:xfrm>
        </p:grpSpPr>
        <p:grpSp>
          <p:nvGrpSpPr>
            <p:cNvPr id="12" name="Group 11">
              <a:extLst>
                <a:ext uri="{FF2B5EF4-FFF2-40B4-BE49-F238E27FC236}">
                  <a16:creationId xmlns:a16="http://schemas.microsoft.com/office/drawing/2014/main" id="{471D48FD-1DF3-4811-B94D-56E49E43CB41}"/>
                </a:ext>
              </a:extLst>
            </p:cNvPr>
            <p:cNvGrpSpPr/>
            <p:nvPr/>
          </p:nvGrpSpPr>
          <p:grpSpPr>
            <a:xfrm>
              <a:off x="-993326" y="456087"/>
              <a:ext cx="4174268" cy="3840000"/>
              <a:chOff x="-947027" y="479236"/>
              <a:chExt cx="4174268" cy="3840000"/>
            </a:xfrm>
          </p:grpSpPr>
          <p:pic>
            <p:nvPicPr>
              <p:cNvPr id="3" name="Picture 2">
                <a:extLst>
                  <a:ext uri="{FF2B5EF4-FFF2-40B4-BE49-F238E27FC236}">
                    <a16:creationId xmlns:a16="http://schemas.microsoft.com/office/drawing/2014/main" id="{C445EB92-1539-4AD3-BB25-CA54C51C1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47027" y="479236"/>
                <a:ext cx="4174268" cy="3840000"/>
              </a:xfrm>
              <a:prstGeom prst="rect">
                <a:avLst/>
              </a:prstGeom>
            </p:spPr>
          </p:pic>
          <p:sp>
            <p:nvSpPr>
              <p:cNvPr id="11" name="Rectangle 10">
                <a:extLst>
                  <a:ext uri="{FF2B5EF4-FFF2-40B4-BE49-F238E27FC236}">
                    <a16:creationId xmlns:a16="http://schemas.microsoft.com/office/drawing/2014/main" id="{5A0B8F61-3287-4A1C-A863-33546869EB04}"/>
                  </a:ext>
                </a:extLst>
              </p:cNvPr>
              <p:cNvSpPr/>
              <p:nvPr/>
            </p:nvSpPr>
            <p:spPr>
              <a:xfrm>
                <a:off x="1259805" y="1815081"/>
                <a:ext cx="180000" cy="1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35" name="TextBox 34">
              <a:extLst>
                <a:ext uri="{FF2B5EF4-FFF2-40B4-BE49-F238E27FC236}">
                  <a16:creationId xmlns:a16="http://schemas.microsoft.com/office/drawing/2014/main" id="{078CD9C2-D144-4426-AC91-6F09FF6EB42D}"/>
                </a:ext>
              </a:extLst>
            </p:cNvPr>
            <p:cNvSpPr txBox="1"/>
            <p:nvPr/>
          </p:nvSpPr>
          <p:spPr>
            <a:xfrm rot="10800000">
              <a:off x="459630" y="1126780"/>
              <a:ext cx="1225635" cy="451405"/>
            </a:xfrm>
            <a:prstGeom prst="rect">
              <a:avLst/>
            </a:prstGeom>
            <a:noFill/>
          </p:spPr>
          <p:txBody>
            <a:bodyPr wrap="none" rtlCol="0">
              <a:spAutoFit/>
            </a:bodyPr>
            <a:lstStyle/>
            <a:p>
              <a:r>
                <a:rPr lang="en-US" altLang="zh-CN" sz="1600" b="1" dirty="0">
                  <a:solidFill>
                    <a:srgbClr val="FFFF00"/>
                  </a:solidFill>
                  <a:latin typeface="Arial" panose="020B0604020202020204" pitchFamily="34" charset="0"/>
                  <a:cs typeface="Arial" panose="020B0604020202020204" pitchFamily="34" charset="0"/>
                </a:rPr>
                <a:t>Grain A</a:t>
              </a:r>
              <a:endParaRPr lang="zh-CN" altLang="en-US" sz="1600" b="1" dirty="0">
                <a:solidFill>
                  <a:srgbClr val="FFFF0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F123934-10A5-4449-B5D7-5E3650ADDA53}"/>
                </a:ext>
              </a:extLst>
            </p:cNvPr>
            <p:cNvSpPr txBox="1"/>
            <p:nvPr/>
          </p:nvSpPr>
          <p:spPr>
            <a:xfrm rot="10800000">
              <a:off x="1748099" y="2761879"/>
              <a:ext cx="1235809" cy="451405"/>
            </a:xfrm>
            <a:prstGeom prst="rect">
              <a:avLst/>
            </a:prstGeom>
            <a:noFill/>
          </p:spPr>
          <p:txBody>
            <a:bodyPr wrap="none" rtlCol="0">
              <a:spAutoFit/>
            </a:bodyPr>
            <a:lstStyle/>
            <a:p>
              <a:r>
                <a:rPr lang="en-US" altLang="zh-CN" sz="1600" b="1" dirty="0">
                  <a:solidFill>
                    <a:srgbClr val="FFFF00"/>
                  </a:solidFill>
                  <a:latin typeface="Arial" panose="020B0604020202020204" pitchFamily="34" charset="0"/>
                  <a:cs typeface="Arial" panose="020B0604020202020204" pitchFamily="34" charset="0"/>
                </a:rPr>
                <a:t>Grain B</a:t>
              </a:r>
              <a:endParaRPr lang="zh-CN" altLang="en-US" sz="1600" b="1" dirty="0">
                <a:solidFill>
                  <a:srgbClr val="FFFF00"/>
                </a:solidFill>
                <a:latin typeface="Arial" panose="020B0604020202020204" pitchFamily="34" charset="0"/>
                <a:cs typeface="Arial" panose="020B0604020202020204" pitchFamily="34" charset="0"/>
              </a:endParaRPr>
            </a:p>
          </p:txBody>
        </p:sp>
      </p:grpSp>
      <p:pic>
        <p:nvPicPr>
          <p:cNvPr id="56" name="Picture 55">
            <a:extLst>
              <a:ext uri="{FF2B5EF4-FFF2-40B4-BE49-F238E27FC236}">
                <a16:creationId xmlns:a16="http://schemas.microsoft.com/office/drawing/2014/main" id="{64C215AD-8864-49D0-AACE-C5AFBF6E5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10728" y="950794"/>
            <a:ext cx="2880000" cy="2880000"/>
          </a:xfrm>
          <a:prstGeom prst="rect">
            <a:avLst/>
          </a:prstGeom>
        </p:spPr>
      </p:pic>
      <p:cxnSp>
        <p:nvCxnSpPr>
          <p:cNvPr id="19" name="Straight Connector 18">
            <a:extLst>
              <a:ext uri="{FF2B5EF4-FFF2-40B4-BE49-F238E27FC236}">
                <a16:creationId xmlns:a16="http://schemas.microsoft.com/office/drawing/2014/main" id="{4A11C09F-6F36-4668-8CD1-D5E34E4A3455}"/>
              </a:ext>
            </a:extLst>
          </p:cNvPr>
          <p:cNvCxnSpPr>
            <a:cxnSpLocks/>
          </p:cNvCxnSpPr>
          <p:nvPr/>
        </p:nvCxnSpPr>
        <p:spPr>
          <a:xfrm flipV="1">
            <a:off x="6887352" y="2390794"/>
            <a:ext cx="265357" cy="557849"/>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C6B6ED6-8BA3-4D79-895A-61F6E7F4A48E}"/>
              </a:ext>
            </a:extLst>
          </p:cNvPr>
          <p:cNvSpPr txBox="1"/>
          <p:nvPr/>
        </p:nvSpPr>
        <p:spPr>
          <a:xfrm>
            <a:off x="6527587" y="2449897"/>
            <a:ext cx="492443" cy="338554"/>
          </a:xfrm>
          <a:prstGeom prst="rect">
            <a:avLst/>
          </a:prstGeom>
          <a:noFill/>
        </p:spPr>
        <p:txBody>
          <a:bodyPr wrap="none" rtlCol="0">
            <a:spAutoFit/>
          </a:bodyPr>
          <a:lstStyle/>
          <a:p>
            <a:r>
              <a:rPr lang="en-US" altLang="zh-CN" sz="1600" b="1" dirty="0">
                <a:solidFill>
                  <a:srgbClr val="FFFF00"/>
                </a:solidFill>
                <a:latin typeface="Arial" panose="020B0604020202020204" pitchFamily="34" charset="0"/>
                <a:cs typeface="Arial" panose="020B0604020202020204" pitchFamily="34" charset="0"/>
              </a:rPr>
              <a:t>GB</a:t>
            </a:r>
            <a:endParaRPr lang="zh-CN" altLang="en-US" sz="1600" b="1" dirty="0">
              <a:solidFill>
                <a:srgbClr val="FFFF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989CE57-40A5-4446-9C03-E89AA4AD28F2}"/>
              </a:ext>
            </a:extLst>
          </p:cNvPr>
          <p:cNvSpPr txBox="1"/>
          <p:nvPr/>
        </p:nvSpPr>
        <p:spPr>
          <a:xfrm>
            <a:off x="4953706" y="959795"/>
            <a:ext cx="1723549" cy="300082"/>
          </a:xfrm>
          <a:prstGeom prst="rect">
            <a:avLst/>
          </a:prstGeom>
          <a:noFill/>
        </p:spPr>
        <p:txBody>
          <a:bodyPr wrap="none" rtlCol="0">
            <a:spAutoFit/>
          </a:bodyPr>
          <a:lstStyle/>
          <a:p>
            <a:r>
              <a:rPr lang="en-US" altLang="zh-CN" sz="1350" b="1" dirty="0">
                <a:solidFill>
                  <a:schemeClr val="bg1"/>
                </a:solidFill>
                <a:latin typeface="Arial" panose="020B0604020202020204" pitchFamily="34" charset="0"/>
                <a:cs typeface="Arial" panose="020B0604020202020204" pitchFamily="34" charset="0"/>
              </a:rPr>
              <a:t>SEM cross section</a:t>
            </a:r>
            <a:endParaRPr lang="zh-CN" altLang="en-US" sz="1350" b="1"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E357D60-B2D3-456F-9AD8-7438DD5DDEE9}"/>
              </a:ext>
            </a:extLst>
          </p:cNvPr>
          <p:cNvSpPr txBox="1"/>
          <p:nvPr/>
        </p:nvSpPr>
        <p:spPr>
          <a:xfrm>
            <a:off x="1027177" y="959795"/>
            <a:ext cx="1483098" cy="300082"/>
          </a:xfrm>
          <a:prstGeom prst="rect">
            <a:avLst/>
          </a:prstGeom>
          <a:noFill/>
        </p:spPr>
        <p:txBody>
          <a:bodyPr wrap="none" rtlCol="0">
            <a:spAutoFit/>
          </a:bodyPr>
          <a:lstStyle/>
          <a:p>
            <a:r>
              <a:rPr lang="en-US" altLang="zh-CN" sz="1350" b="1" dirty="0">
                <a:solidFill>
                  <a:schemeClr val="bg1"/>
                </a:solidFill>
                <a:latin typeface="Arial" panose="020B0604020202020204" pitchFamily="34" charset="0"/>
                <a:cs typeface="Arial" panose="020B0604020202020204" pitchFamily="34" charset="0"/>
              </a:rPr>
              <a:t>SEM plane view</a:t>
            </a:r>
            <a:endParaRPr lang="zh-CN" altLang="en-US" sz="1350" b="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F727A192-1017-4018-BCA4-5033379455A9}"/>
              </a:ext>
            </a:extLst>
          </p:cNvPr>
          <p:cNvSpPr/>
          <p:nvPr/>
        </p:nvSpPr>
        <p:spPr>
          <a:xfrm>
            <a:off x="-22187" y="147375"/>
            <a:ext cx="5811014" cy="646331"/>
          </a:xfrm>
          <a:prstGeom prst="rect">
            <a:avLst/>
          </a:prstGeom>
        </p:spPr>
        <p:txBody>
          <a:bodyPr wrap="none">
            <a:spAutoFit/>
          </a:bodyPr>
          <a:lstStyle/>
          <a:p>
            <a:pPr>
              <a:lnSpc>
                <a:spcPct val="90000"/>
              </a:lnSpc>
              <a:spcBef>
                <a:spcPct val="0"/>
              </a:spcBef>
            </a:pPr>
            <a:r>
              <a:rPr lang="zh-CN" altLang="en-US" sz="4000" dirty="0">
                <a:latin typeface="+mj-lt"/>
                <a:ea typeface="+mj-ea"/>
                <a:cs typeface="+mj-cs"/>
              </a:rPr>
              <a:t>Site-</a:t>
            </a:r>
            <a:r>
              <a:rPr lang="en-US" altLang="zh-CN" sz="4000" dirty="0">
                <a:latin typeface="+mj-lt"/>
                <a:ea typeface="+mj-ea"/>
                <a:cs typeface="+mj-cs"/>
              </a:rPr>
              <a:t>S</a:t>
            </a:r>
            <a:r>
              <a:rPr lang="zh-CN" altLang="en-US" sz="4000" dirty="0">
                <a:latin typeface="+mj-lt"/>
                <a:ea typeface="+mj-ea"/>
                <a:cs typeface="+mj-cs"/>
              </a:rPr>
              <a:t>pecific TEM Specimen</a:t>
            </a:r>
          </a:p>
        </p:txBody>
      </p:sp>
      <p:grpSp>
        <p:nvGrpSpPr>
          <p:cNvPr id="40" name="Group 39">
            <a:extLst>
              <a:ext uri="{FF2B5EF4-FFF2-40B4-BE49-F238E27FC236}">
                <a16:creationId xmlns:a16="http://schemas.microsoft.com/office/drawing/2014/main" id="{EFA28659-D348-4D19-973F-67FCE89DFDCC}"/>
              </a:ext>
            </a:extLst>
          </p:cNvPr>
          <p:cNvGrpSpPr>
            <a:grpSpLocks noChangeAspect="1"/>
          </p:cNvGrpSpPr>
          <p:nvPr/>
        </p:nvGrpSpPr>
        <p:grpSpPr>
          <a:xfrm>
            <a:off x="2649549" y="4012220"/>
            <a:ext cx="3756342" cy="2709218"/>
            <a:chOff x="3365682" y="968228"/>
            <a:chExt cx="2430000" cy="1752609"/>
          </a:xfrm>
        </p:grpSpPr>
        <p:pic>
          <p:nvPicPr>
            <p:cNvPr id="41" name="Picture 40">
              <a:extLst>
                <a:ext uri="{FF2B5EF4-FFF2-40B4-BE49-F238E27FC236}">
                  <a16:creationId xmlns:a16="http://schemas.microsoft.com/office/drawing/2014/main" id="{677BCB5A-8C04-4200-BF2F-F290D7E2351A}"/>
                </a:ext>
              </a:extLst>
            </p:cNvPr>
            <p:cNvPicPr>
              <a:picLocks noChangeAspect="1"/>
            </p:cNvPicPr>
            <p:nvPr/>
          </p:nvPicPr>
          <p:blipFill rotWithShape="1">
            <a:blip r:embed="rId5"/>
            <a:srcRect l="4551" r="23247"/>
            <a:stretch/>
          </p:blipFill>
          <p:spPr>
            <a:xfrm rot="16200000">
              <a:off x="3704377" y="629533"/>
              <a:ext cx="1752609" cy="2430000"/>
            </a:xfrm>
            <a:prstGeom prst="rect">
              <a:avLst/>
            </a:prstGeom>
          </p:spPr>
        </p:pic>
        <p:cxnSp>
          <p:nvCxnSpPr>
            <p:cNvPr id="42" name="Straight Connector 41">
              <a:extLst>
                <a:ext uri="{FF2B5EF4-FFF2-40B4-BE49-F238E27FC236}">
                  <a16:creationId xmlns:a16="http://schemas.microsoft.com/office/drawing/2014/main" id="{729FCAC0-980D-4F53-A82F-828E6CB76EB4}"/>
                </a:ext>
              </a:extLst>
            </p:cNvPr>
            <p:cNvCxnSpPr>
              <a:cxnSpLocks/>
            </p:cNvCxnSpPr>
            <p:nvPr/>
          </p:nvCxnSpPr>
          <p:spPr>
            <a:xfrm flipH="1">
              <a:off x="4643438" y="1519283"/>
              <a:ext cx="341114" cy="798314"/>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849B07B-1D5A-4AEA-8B68-7992C4CEA147}"/>
                </a:ext>
              </a:extLst>
            </p:cNvPr>
            <p:cNvSpPr txBox="1"/>
            <p:nvPr/>
          </p:nvSpPr>
          <p:spPr>
            <a:xfrm>
              <a:off x="4870044" y="1858288"/>
              <a:ext cx="594653" cy="219013"/>
            </a:xfrm>
            <a:prstGeom prst="rect">
              <a:avLst/>
            </a:prstGeom>
            <a:noFill/>
          </p:spPr>
          <p:txBody>
            <a:bodyPr wrap="none" rtlCol="0">
              <a:spAutoFit/>
            </a:bodyPr>
            <a:lstStyle/>
            <a:p>
              <a:r>
                <a:rPr lang="en-US" altLang="zh-CN" sz="1600" b="1" dirty="0">
                  <a:solidFill>
                    <a:srgbClr val="FFFF00"/>
                  </a:solidFill>
                  <a:latin typeface="Arial" panose="020B0604020202020204" pitchFamily="34" charset="0"/>
                  <a:cs typeface="Arial" panose="020B0604020202020204" pitchFamily="34" charset="0"/>
                </a:rPr>
                <a:t>Grain A</a:t>
              </a:r>
              <a:endParaRPr lang="zh-CN" altLang="en-US" sz="1600" b="1" dirty="0">
                <a:solidFill>
                  <a:srgbClr val="FFFF00"/>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6BD894D-0E54-4FED-AE3F-11E25D40FAFF}"/>
                </a:ext>
              </a:extLst>
            </p:cNvPr>
            <p:cNvSpPr txBox="1"/>
            <p:nvPr/>
          </p:nvSpPr>
          <p:spPr>
            <a:xfrm>
              <a:off x="3808593" y="1844860"/>
              <a:ext cx="599589" cy="219013"/>
            </a:xfrm>
            <a:prstGeom prst="rect">
              <a:avLst/>
            </a:prstGeom>
            <a:noFill/>
          </p:spPr>
          <p:txBody>
            <a:bodyPr wrap="none" rtlCol="0">
              <a:spAutoFit/>
            </a:bodyPr>
            <a:lstStyle/>
            <a:p>
              <a:r>
                <a:rPr lang="en-US" altLang="zh-CN" sz="1600" b="1" dirty="0">
                  <a:solidFill>
                    <a:srgbClr val="FFFF00"/>
                  </a:solidFill>
                  <a:latin typeface="Arial" panose="020B0604020202020204" pitchFamily="34" charset="0"/>
                  <a:cs typeface="Arial" panose="020B0604020202020204" pitchFamily="34" charset="0"/>
                </a:rPr>
                <a:t>Grain B</a:t>
              </a:r>
              <a:endParaRPr lang="zh-CN" altLang="en-US" sz="1600" b="1" dirty="0">
                <a:solidFill>
                  <a:srgbClr val="FFFF00"/>
                </a:solidFill>
                <a:latin typeface="Arial" panose="020B0604020202020204" pitchFamily="34" charset="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7884D2C0-D095-4FB0-8086-97C1DEC81157}"/>
              </a:ext>
            </a:extLst>
          </p:cNvPr>
          <p:cNvCxnSpPr>
            <a:cxnSpLocks/>
            <a:stCxn id="11" idx="2"/>
          </p:cNvCxnSpPr>
          <p:nvPr/>
        </p:nvCxnSpPr>
        <p:spPr>
          <a:xfrm flipV="1">
            <a:off x="2492276" y="950794"/>
            <a:ext cx="2518452" cy="174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F2B2CFC-E736-4E48-A9E1-6BC1AA8DF759}"/>
              </a:ext>
            </a:extLst>
          </p:cNvPr>
          <p:cNvCxnSpPr>
            <a:cxnSpLocks/>
            <a:stCxn id="11" idx="0"/>
          </p:cNvCxnSpPr>
          <p:nvPr/>
        </p:nvCxnSpPr>
        <p:spPr>
          <a:xfrm>
            <a:off x="2492276" y="2828910"/>
            <a:ext cx="2518452" cy="10018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83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EDAF-0F95-4B82-B985-6E0EF8DCE096}"/>
              </a:ext>
            </a:extLst>
          </p:cNvPr>
          <p:cNvSpPr>
            <a:spLocks noGrp="1"/>
          </p:cNvSpPr>
          <p:nvPr>
            <p:ph type="title"/>
          </p:nvPr>
        </p:nvSpPr>
        <p:spPr/>
        <p:txBody>
          <a:bodyPr>
            <a:normAutofit/>
          </a:bodyPr>
          <a:lstStyle/>
          <a:p>
            <a:r>
              <a:rPr lang="en-US" sz="4000" dirty="0"/>
              <a:t>Sample Prep Artifacts (1) </a:t>
            </a:r>
          </a:p>
        </p:txBody>
      </p:sp>
      <p:sp>
        <p:nvSpPr>
          <p:cNvPr id="3" name="Content Placeholder 2">
            <a:extLst>
              <a:ext uri="{FF2B5EF4-FFF2-40B4-BE49-F238E27FC236}">
                <a16:creationId xmlns:a16="http://schemas.microsoft.com/office/drawing/2014/main" id="{6B3F90CE-190F-484E-9BCF-035C11FDCE2C}"/>
              </a:ext>
            </a:extLst>
          </p:cNvPr>
          <p:cNvSpPr>
            <a:spLocks noGrp="1"/>
          </p:cNvSpPr>
          <p:nvPr>
            <p:ph idx="1"/>
          </p:nvPr>
        </p:nvSpPr>
        <p:spPr/>
        <p:txBody>
          <a:bodyPr>
            <a:normAutofit fontScale="92500"/>
          </a:bodyPr>
          <a:lstStyle/>
          <a:p>
            <a:r>
              <a:rPr lang="en-US" dirty="0"/>
              <a:t>Variable thickness VS uniform thickness </a:t>
            </a:r>
          </a:p>
          <a:p>
            <a:pPr lvl="1"/>
            <a:r>
              <a:rPr lang="en-US" dirty="0"/>
              <a:t>Difficult to image and understand </a:t>
            </a:r>
          </a:p>
          <a:p>
            <a:pPr lvl="1"/>
            <a:r>
              <a:rPr lang="en-US" dirty="0"/>
              <a:t>Limited area for EELS and chemical analysis </a:t>
            </a:r>
          </a:p>
          <a:p>
            <a:pPr lvl="1"/>
            <a:r>
              <a:rPr lang="en-US" dirty="0"/>
              <a:t>May not see low density features (defects, precipitates) </a:t>
            </a:r>
          </a:p>
          <a:p>
            <a:pPr lvl="1"/>
            <a:r>
              <a:rPr lang="en-US" dirty="0"/>
              <a:t>Poor statistics </a:t>
            </a:r>
          </a:p>
          <a:p>
            <a:r>
              <a:rPr lang="en-US" dirty="0"/>
              <a:t>Surface films </a:t>
            </a:r>
          </a:p>
          <a:p>
            <a:pPr lvl="1"/>
            <a:r>
              <a:rPr lang="en-US" dirty="0"/>
              <a:t>Contamination (Left over residue from sample prep method)</a:t>
            </a:r>
          </a:p>
          <a:p>
            <a:pPr lvl="1"/>
            <a:r>
              <a:rPr lang="en-US" dirty="0"/>
              <a:t>Surface oxides </a:t>
            </a:r>
          </a:p>
          <a:p>
            <a:pPr lvl="1"/>
            <a:r>
              <a:rPr lang="en-US" dirty="0"/>
              <a:t>Irregular topography </a:t>
            </a:r>
          </a:p>
          <a:p>
            <a:pPr lvl="1"/>
            <a:r>
              <a:rPr lang="en-US" dirty="0"/>
              <a:t>Contamination buildup </a:t>
            </a:r>
          </a:p>
          <a:p>
            <a:pPr lvl="1"/>
            <a:r>
              <a:rPr lang="en-US" dirty="0" err="1"/>
              <a:t>Amorphization</a:t>
            </a:r>
            <a:r>
              <a:rPr lang="en-US" dirty="0"/>
              <a:t> </a:t>
            </a:r>
          </a:p>
        </p:txBody>
      </p:sp>
    </p:spTree>
    <p:extLst>
      <p:ext uri="{BB962C8B-B14F-4D97-AF65-F5344CB8AC3E}">
        <p14:creationId xmlns:p14="http://schemas.microsoft.com/office/powerpoint/2010/main" val="1283249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EDAF-0F95-4B82-B985-6E0EF8DCE096}"/>
              </a:ext>
            </a:extLst>
          </p:cNvPr>
          <p:cNvSpPr>
            <a:spLocks noGrp="1"/>
          </p:cNvSpPr>
          <p:nvPr>
            <p:ph type="title"/>
          </p:nvPr>
        </p:nvSpPr>
        <p:spPr/>
        <p:txBody>
          <a:bodyPr>
            <a:normAutofit/>
          </a:bodyPr>
          <a:lstStyle/>
          <a:p>
            <a:r>
              <a:rPr lang="en-US" sz="4000" dirty="0"/>
              <a:t>Sample Prep Artifacts (2) </a:t>
            </a:r>
          </a:p>
        </p:txBody>
      </p:sp>
      <p:sp>
        <p:nvSpPr>
          <p:cNvPr id="3" name="Content Placeholder 2">
            <a:extLst>
              <a:ext uri="{FF2B5EF4-FFF2-40B4-BE49-F238E27FC236}">
                <a16:creationId xmlns:a16="http://schemas.microsoft.com/office/drawing/2014/main" id="{6B3F90CE-190F-484E-9BCF-035C11FDCE2C}"/>
              </a:ext>
            </a:extLst>
          </p:cNvPr>
          <p:cNvSpPr>
            <a:spLocks noGrp="1"/>
          </p:cNvSpPr>
          <p:nvPr>
            <p:ph idx="1"/>
          </p:nvPr>
        </p:nvSpPr>
        <p:spPr/>
        <p:txBody>
          <a:bodyPr>
            <a:normAutofit fontScale="92500" lnSpcReduction="10000"/>
          </a:bodyPr>
          <a:lstStyle/>
          <a:p>
            <a:r>
              <a:rPr lang="en-US" dirty="0"/>
              <a:t>Differential thinning </a:t>
            </a:r>
          </a:p>
          <a:p>
            <a:pPr lvl="1"/>
            <a:r>
              <a:rPr lang="en-US" dirty="0"/>
              <a:t>Different phases or orientations thin at different rates</a:t>
            </a:r>
          </a:p>
          <a:p>
            <a:pPr lvl="1"/>
            <a:r>
              <a:rPr lang="en-US" dirty="0"/>
              <a:t>Grain or phase boundary grooving </a:t>
            </a:r>
          </a:p>
          <a:p>
            <a:r>
              <a:rPr lang="en-US" dirty="0"/>
              <a:t>Selectivity  </a:t>
            </a:r>
          </a:p>
          <a:p>
            <a:pPr lvl="1"/>
            <a:r>
              <a:rPr lang="en-US" dirty="0"/>
              <a:t>Not representative of full sample</a:t>
            </a:r>
          </a:p>
          <a:p>
            <a:pPr lvl="1"/>
            <a:r>
              <a:rPr lang="en-US" dirty="0"/>
              <a:t>If you crush a sample, you lose </a:t>
            </a:r>
            <a:br>
              <a:rPr lang="en-US" dirty="0"/>
            </a:br>
            <a:r>
              <a:rPr lang="en-US" dirty="0"/>
              <a:t>microstructure information</a:t>
            </a:r>
          </a:p>
          <a:p>
            <a:pPr lvl="1"/>
            <a:r>
              <a:rPr lang="en-US" dirty="0" err="1"/>
              <a:t>Debonded</a:t>
            </a:r>
            <a:r>
              <a:rPr lang="en-US" dirty="0"/>
              <a:t> regions that fall off </a:t>
            </a:r>
          </a:p>
          <a:p>
            <a:r>
              <a:rPr lang="en-US" dirty="0"/>
              <a:t>“False” defects </a:t>
            </a:r>
          </a:p>
          <a:p>
            <a:pPr lvl="1"/>
            <a:r>
              <a:rPr lang="en-US" dirty="0"/>
              <a:t>High defect density obscures microstructure</a:t>
            </a:r>
          </a:p>
          <a:p>
            <a:pPr lvl="1"/>
            <a:r>
              <a:rPr lang="en-US" dirty="0"/>
              <a:t>Deformation caused defects</a:t>
            </a:r>
          </a:p>
          <a:p>
            <a:pPr lvl="1"/>
            <a:r>
              <a:rPr lang="en-US" dirty="0"/>
              <a:t>Heating changes defects </a:t>
            </a:r>
          </a:p>
        </p:txBody>
      </p:sp>
      <p:pic>
        <p:nvPicPr>
          <p:cNvPr id="4" name="Picture 3">
            <a:extLst>
              <a:ext uri="{FF2B5EF4-FFF2-40B4-BE49-F238E27FC236}">
                <a16:creationId xmlns:a16="http://schemas.microsoft.com/office/drawing/2014/main" id="{3C1FBF1F-4D0C-4E4B-9859-5372C01F7DF5}"/>
              </a:ext>
            </a:extLst>
          </p:cNvPr>
          <p:cNvPicPr>
            <a:picLocks noChangeAspect="1"/>
          </p:cNvPicPr>
          <p:nvPr/>
        </p:nvPicPr>
        <p:blipFill>
          <a:blip r:embed="rId2"/>
          <a:stretch>
            <a:fillRect/>
          </a:stretch>
        </p:blipFill>
        <p:spPr>
          <a:xfrm>
            <a:off x="5957719" y="2700505"/>
            <a:ext cx="2710970" cy="2125400"/>
          </a:xfrm>
          <a:prstGeom prst="rect">
            <a:avLst/>
          </a:prstGeom>
        </p:spPr>
      </p:pic>
      <p:pic>
        <p:nvPicPr>
          <p:cNvPr id="5" name="Picture 4">
            <a:extLst>
              <a:ext uri="{FF2B5EF4-FFF2-40B4-BE49-F238E27FC236}">
                <a16:creationId xmlns:a16="http://schemas.microsoft.com/office/drawing/2014/main" id="{73FE586A-CE8B-48E2-8AF1-19EF7552C83C}"/>
              </a:ext>
            </a:extLst>
          </p:cNvPr>
          <p:cNvPicPr>
            <a:picLocks noChangeAspect="1"/>
          </p:cNvPicPr>
          <p:nvPr/>
        </p:nvPicPr>
        <p:blipFill>
          <a:blip r:embed="rId3"/>
          <a:stretch>
            <a:fillRect/>
          </a:stretch>
        </p:blipFill>
        <p:spPr>
          <a:xfrm>
            <a:off x="4648803" y="5835720"/>
            <a:ext cx="4173225" cy="796570"/>
          </a:xfrm>
          <a:prstGeom prst="rect">
            <a:avLst/>
          </a:prstGeom>
        </p:spPr>
      </p:pic>
    </p:spTree>
    <p:extLst>
      <p:ext uri="{BB962C8B-B14F-4D97-AF65-F5344CB8AC3E}">
        <p14:creationId xmlns:p14="http://schemas.microsoft.com/office/powerpoint/2010/main" val="264939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868F-2E28-4046-BAAB-049E2A89AD05}"/>
              </a:ext>
            </a:extLst>
          </p:cNvPr>
          <p:cNvSpPr>
            <a:spLocks noGrp="1"/>
          </p:cNvSpPr>
          <p:nvPr>
            <p:ph type="title"/>
          </p:nvPr>
        </p:nvSpPr>
        <p:spPr/>
        <p:txBody>
          <a:bodyPr>
            <a:normAutofit/>
          </a:bodyPr>
          <a:lstStyle/>
          <a:p>
            <a:r>
              <a:rPr lang="en-US" sz="4000" dirty="0"/>
              <a:t>Sample Thickness </a:t>
            </a:r>
          </a:p>
        </p:txBody>
      </p:sp>
      <p:pic>
        <p:nvPicPr>
          <p:cNvPr id="4" name="Picture 2">
            <a:extLst>
              <a:ext uri="{FF2B5EF4-FFF2-40B4-BE49-F238E27FC236}">
                <a16:creationId xmlns:a16="http://schemas.microsoft.com/office/drawing/2014/main" id="{AF7E9C92-4706-475B-9340-14099E7A7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216" y="2308123"/>
            <a:ext cx="7033568"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484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26F86DF-3989-40B4-B8EA-3192615F37F4}"/>
              </a:ext>
            </a:extLst>
          </p:cNvPr>
          <p:cNvSpPr>
            <a:spLocks noGrp="1"/>
          </p:cNvSpPr>
          <p:nvPr>
            <p:ph type="title"/>
          </p:nvPr>
        </p:nvSpPr>
        <p:spPr>
          <a:xfrm>
            <a:off x="229690" y="407075"/>
            <a:ext cx="8684621" cy="777875"/>
          </a:xfrm>
        </p:spPr>
        <p:txBody>
          <a:bodyPr>
            <a:noAutofit/>
          </a:bodyPr>
          <a:lstStyle/>
          <a:p>
            <a:pPr algn="ctr"/>
            <a:r>
              <a:rPr lang="en-US" altLang="en-US" sz="4000" dirty="0"/>
              <a:t>Sample prep can affect experimental data</a:t>
            </a:r>
          </a:p>
        </p:txBody>
      </p:sp>
      <p:pic>
        <p:nvPicPr>
          <p:cNvPr id="16389" name="Picture 4" descr="C:\Users\LDM\Desktop\Picture1.tif">
            <a:extLst>
              <a:ext uri="{FF2B5EF4-FFF2-40B4-BE49-F238E27FC236}">
                <a16:creationId xmlns:a16="http://schemas.microsoft.com/office/drawing/2014/main" id="{CA84D2B9-2C88-4043-9B3B-4CBDCE646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600200"/>
            <a:ext cx="8005763"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915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CC0F-6CD8-4E4F-8103-C83DEB976617}"/>
              </a:ext>
            </a:extLst>
          </p:cNvPr>
          <p:cNvSpPr>
            <a:spLocks noGrp="1"/>
          </p:cNvSpPr>
          <p:nvPr>
            <p:ph type="ctrTitle"/>
          </p:nvPr>
        </p:nvSpPr>
        <p:spPr>
          <a:xfrm>
            <a:off x="685800" y="1938791"/>
            <a:ext cx="7772400" cy="2387600"/>
          </a:xfrm>
        </p:spPr>
        <p:txBody>
          <a:bodyPr>
            <a:normAutofit fontScale="90000"/>
          </a:bodyPr>
          <a:lstStyle/>
          <a:p>
            <a:r>
              <a:rPr lang="en-US" dirty="0"/>
              <a:t>Case Studies: Sample Prep &amp; General Electron Microscopy Techniques</a:t>
            </a:r>
          </a:p>
        </p:txBody>
      </p:sp>
    </p:spTree>
    <p:extLst>
      <p:ext uri="{BB962C8B-B14F-4D97-AF65-F5344CB8AC3E}">
        <p14:creationId xmlns:p14="http://schemas.microsoft.com/office/powerpoint/2010/main" val="2573101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B673-AFE7-40D3-AECF-3FA0BEEF290A}"/>
              </a:ext>
            </a:extLst>
          </p:cNvPr>
          <p:cNvSpPr>
            <a:spLocks noGrp="1"/>
          </p:cNvSpPr>
          <p:nvPr>
            <p:ph type="title"/>
          </p:nvPr>
        </p:nvSpPr>
        <p:spPr/>
        <p:txBody>
          <a:bodyPr/>
          <a:lstStyle/>
          <a:p>
            <a:r>
              <a:rPr lang="en-US" dirty="0"/>
              <a:t>Case Study I </a:t>
            </a:r>
          </a:p>
        </p:txBody>
      </p:sp>
      <p:sp>
        <p:nvSpPr>
          <p:cNvPr id="3" name="Content Placeholder 2">
            <a:extLst>
              <a:ext uri="{FF2B5EF4-FFF2-40B4-BE49-F238E27FC236}">
                <a16:creationId xmlns:a16="http://schemas.microsoft.com/office/drawing/2014/main" id="{6BB11A87-0AE0-4175-A357-64B1EC0BE86F}"/>
              </a:ext>
            </a:extLst>
          </p:cNvPr>
          <p:cNvSpPr>
            <a:spLocks noGrp="1"/>
          </p:cNvSpPr>
          <p:nvPr>
            <p:ph idx="1"/>
          </p:nvPr>
        </p:nvSpPr>
        <p:spPr/>
        <p:txBody>
          <a:bodyPr/>
          <a:lstStyle/>
          <a:p>
            <a:pPr marL="0" indent="0">
              <a:buNone/>
            </a:pPr>
            <a:r>
              <a:rPr lang="en-US" dirty="0"/>
              <a:t>You find an unlabeled single crystal sample in your lab. You believe it is some type of ceramic. Using electron microscopy, how would you determine what the sample is? </a:t>
            </a:r>
          </a:p>
          <a:p>
            <a:pPr marL="0" indent="0">
              <a:buNone/>
            </a:pPr>
            <a:endParaRPr lang="en-US" dirty="0"/>
          </a:p>
          <a:p>
            <a:pPr marL="0" indent="0">
              <a:buNone/>
            </a:pPr>
            <a:r>
              <a:rPr lang="en-US" dirty="0"/>
              <a:t>How would you determine its orientation?</a:t>
            </a:r>
          </a:p>
        </p:txBody>
      </p:sp>
    </p:spTree>
    <p:extLst>
      <p:ext uri="{BB962C8B-B14F-4D97-AF65-F5344CB8AC3E}">
        <p14:creationId xmlns:p14="http://schemas.microsoft.com/office/powerpoint/2010/main" val="9673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F9A-248F-4E72-9621-787319171D76}"/>
              </a:ext>
            </a:extLst>
          </p:cNvPr>
          <p:cNvSpPr>
            <a:spLocks noGrp="1"/>
          </p:cNvSpPr>
          <p:nvPr>
            <p:ph type="title"/>
          </p:nvPr>
        </p:nvSpPr>
        <p:spPr/>
        <p:txBody>
          <a:bodyPr/>
          <a:lstStyle/>
          <a:p>
            <a:r>
              <a:rPr lang="en-US" dirty="0"/>
              <a:t>Case Study II</a:t>
            </a:r>
          </a:p>
        </p:txBody>
      </p:sp>
      <p:sp>
        <p:nvSpPr>
          <p:cNvPr id="3" name="Content Placeholder 2">
            <a:extLst>
              <a:ext uri="{FF2B5EF4-FFF2-40B4-BE49-F238E27FC236}">
                <a16:creationId xmlns:a16="http://schemas.microsoft.com/office/drawing/2014/main" id="{B983FD4A-143A-4C1B-AD65-8111F16632D6}"/>
              </a:ext>
            </a:extLst>
          </p:cNvPr>
          <p:cNvSpPr>
            <a:spLocks noGrp="1"/>
          </p:cNvSpPr>
          <p:nvPr>
            <p:ph idx="1"/>
          </p:nvPr>
        </p:nvSpPr>
        <p:spPr/>
        <p:txBody>
          <a:bodyPr/>
          <a:lstStyle/>
          <a:p>
            <a:pPr marL="0" indent="0">
              <a:buNone/>
            </a:pPr>
            <a:r>
              <a:rPr lang="en-US" dirty="0"/>
              <a:t>A colleague comes to you with a sample. They claim they grew SrTiO</a:t>
            </a:r>
            <a:r>
              <a:rPr lang="en-US" baseline="-25000" dirty="0"/>
              <a:t>3</a:t>
            </a:r>
            <a:r>
              <a:rPr lang="en-US" dirty="0"/>
              <a:t> nanoparticles doped with 0.3 </a:t>
            </a:r>
            <a:r>
              <a:rPr lang="en-US" dirty="0" err="1"/>
              <a:t>wt</a:t>
            </a:r>
            <a:r>
              <a:rPr lang="en-US" dirty="0"/>
              <a:t>% La. How would you prepare a sample? What techniques would you use to characterize the nanoparticles? </a:t>
            </a:r>
          </a:p>
        </p:txBody>
      </p:sp>
    </p:spTree>
    <p:extLst>
      <p:ext uri="{BB962C8B-B14F-4D97-AF65-F5344CB8AC3E}">
        <p14:creationId xmlns:p14="http://schemas.microsoft.com/office/powerpoint/2010/main" val="585445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2575-8BA8-49C8-8821-2AB9A3A1384B}"/>
              </a:ext>
            </a:extLst>
          </p:cNvPr>
          <p:cNvSpPr>
            <a:spLocks noGrp="1"/>
          </p:cNvSpPr>
          <p:nvPr>
            <p:ph type="title"/>
          </p:nvPr>
        </p:nvSpPr>
        <p:spPr/>
        <p:txBody>
          <a:bodyPr/>
          <a:lstStyle/>
          <a:p>
            <a:r>
              <a:rPr lang="en-US" dirty="0"/>
              <a:t>Case Study III </a:t>
            </a:r>
          </a:p>
        </p:txBody>
      </p:sp>
      <p:sp>
        <p:nvSpPr>
          <p:cNvPr id="3" name="Content Placeholder 2">
            <a:extLst>
              <a:ext uri="{FF2B5EF4-FFF2-40B4-BE49-F238E27FC236}">
                <a16:creationId xmlns:a16="http://schemas.microsoft.com/office/drawing/2014/main" id="{204F29DC-5C0B-4763-80A4-9A64D138578E}"/>
              </a:ext>
            </a:extLst>
          </p:cNvPr>
          <p:cNvSpPr>
            <a:spLocks noGrp="1"/>
          </p:cNvSpPr>
          <p:nvPr>
            <p:ph idx="1"/>
          </p:nvPr>
        </p:nvSpPr>
        <p:spPr/>
        <p:txBody>
          <a:bodyPr/>
          <a:lstStyle/>
          <a:p>
            <a:pPr marL="0" indent="0">
              <a:buNone/>
            </a:pPr>
            <a:r>
              <a:rPr lang="en-US" dirty="0"/>
              <a:t>Manufacturers often apply a coating to drill bits to increase their strength. You are contacted by a company interested in making a new coating, but they want to see what other manufacturers are using first. How would you prepare a sample to determine what the coating is? </a:t>
            </a:r>
          </a:p>
        </p:txBody>
      </p:sp>
    </p:spTree>
    <p:extLst>
      <p:ext uri="{BB962C8B-B14F-4D97-AF65-F5344CB8AC3E}">
        <p14:creationId xmlns:p14="http://schemas.microsoft.com/office/powerpoint/2010/main" val="1514837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64A8-FDFD-4359-95B8-8A588D1264A0}"/>
              </a:ext>
            </a:extLst>
          </p:cNvPr>
          <p:cNvSpPr>
            <a:spLocks noGrp="1"/>
          </p:cNvSpPr>
          <p:nvPr>
            <p:ph type="title"/>
          </p:nvPr>
        </p:nvSpPr>
        <p:spPr/>
        <p:txBody>
          <a:bodyPr/>
          <a:lstStyle/>
          <a:p>
            <a:r>
              <a:rPr lang="en-US" dirty="0"/>
              <a:t>Case Study IV</a:t>
            </a:r>
          </a:p>
        </p:txBody>
      </p:sp>
      <p:sp>
        <p:nvSpPr>
          <p:cNvPr id="3" name="Content Placeholder 2">
            <a:extLst>
              <a:ext uri="{FF2B5EF4-FFF2-40B4-BE49-F238E27FC236}">
                <a16:creationId xmlns:a16="http://schemas.microsoft.com/office/drawing/2014/main" id="{F2BEB73D-6C46-46CD-8E02-3C4C8164FA39}"/>
              </a:ext>
            </a:extLst>
          </p:cNvPr>
          <p:cNvSpPr>
            <a:spLocks noGrp="1"/>
          </p:cNvSpPr>
          <p:nvPr>
            <p:ph idx="1"/>
          </p:nvPr>
        </p:nvSpPr>
        <p:spPr>
          <a:xfrm>
            <a:off x="628650" y="1622323"/>
            <a:ext cx="7886700" cy="4554640"/>
          </a:xfrm>
        </p:spPr>
        <p:txBody>
          <a:bodyPr/>
          <a:lstStyle/>
          <a:p>
            <a:pPr marL="0" indent="0">
              <a:buNone/>
            </a:pPr>
            <a:r>
              <a:rPr lang="en-US" altLang="en-US" dirty="0"/>
              <a:t>Your customer has several alloyed samples of different compositions and is interested in their corrosion resistance, especially what is happening at grain boundaries. For instance, what is the grain boundary orientation and composition? How would you prepare samples and characterize the grain boundaries?  </a:t>
            </a:r>
          </a:p>
          <a:p>
            <a:endParaRPr lang="en-US" dirty="0"/>
          </a:p>
        </p:txBody>
      </p:sp>
    </p:spTree>
    <p:extLst>
      <p:ext uri="{BB962C8B-B14F-4D97-AF65-F5344CB8AC3E}">
        <p14:creationId xmlns:p14="http://schemas.microsoft.com/office/powerpoint/2010/main" val="3584956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2B22-E9C9-42A1-84CE-4541D93F097B}"/>
              </a:ext>
            </a:extLst>
          </p:cNvPr>
          <p:cNvSpPr>
            <a:spLocks noGrp="1"/>
          </p:cNvSpPr>
          <p:nvPr>
            <p:ph type="title"/>
          </p:nvPr>
        </p:nvSpPr>
        <p:spPr/>
        <p:txBody>
          <a:bodyPr/>
          <a:lstStyle/>
          <a:p>
            <a:r>
              <a:rPr lang="en-US" dirty="0"/>
              <a:t>Case Study V</a:t>
            </a:r>
          </a:p>
        </p:txBody>
      </p:sp>
      <p:sp>
        <p:nvSpPr>
          <p:cNvPr id="3" name="Content Placeholder 2">
            <a:extLst>
              <a:ext uri="{FF2B5EF4-FFF2-40B4-BE49-F238E27FC236}">
                <a16:creationId xmlns:a16="http://schemas.microsoft.com/office/drawing/2014/main" id="{44E3A71C-94C4-4FB1-A89C-2FE90728DEEE}"/>
              </a:ext>
            </a:extLst>
          </p:cNvPr>
          <p:cNvSpPr>
            <a:spLocks noGrp="1"/>
          </p:cNvSpPr>
          <p:nvPr>
            <p:ph idx="1"/>
          </p:nvPr>
        </p:nvSpPr>
        <p:spPr/>
        <p:txBody>
          <a:bodyPr/>
          <a:lstStyle/>
          <a:p>
            <a:pPr marL="0" indent="0">
              <a:buNone/>
            </a:pPr>
            <a:r>
              <a:rPr lang="en-US" dirty="0"/>
              <a:t>Your collaborator has grown a superlattice structure of </a:t>
            </a:r>
            <a:r>
              <a:rPr lang="en-US" i="1" dirty="0"/>
              <a:t>m </a:t>
            </a:r>
            <a:r>
              <a:rPr lang="en-US" dirty="0"/>
              <a:t>x (LaMnO</a:t>
            </a:r>
            <a:r>
              <a:rPr lang="en-US" baseline="-25000" dirty="0"/>
              <a:t>3</a:t>
            </a:r>
            <a:r>
              <a:rPr lang="en-US" dirty="0"/>
              <a:t>)/</a:t>
            </a:r>
            <a:r>
              <a:rPr lang="en-US" i="1" dirty="0"/>
              <a:t>n </a:t>
            </a:r>
            <a:r>
              <a:rPr lang="en-US" dirty="0"/>
              <a:t>x (SrTiO</a:t>
            </a:r>
            <a:r>
              <a:rPr lang="en-US" baseline="-25000" dirty="0"/>
              <a:t>3</a:t>
            </a:r>
            <a:r>
              <a:rPr lang="en-US" dirty="0"/>
              <a:t>) layers (</a:t>
            </a:r>
            <a:r>
              <a:rPr lang="en-US" i="1" dirty="0"/>
              <a:t>m</a:t>
            </a:r>
            <a:r>
              <a:rPr lang="en-US" dirty="0"/>
              <a:t> = </a:t>
            </a:r>
            <a:r>
              <a:rPr lang="en-US" i="1" dirty="0"/>
              <a:t>n</a:t>
            </a:r>
            <a:r>
              <a:rPr lang="en-US" dirty="0"/>
              <a:t> = 2). You are tasked with characterizing the quality of the growth (i.e. sharp interfaces, defect free, stoichiometry). How would you prepare a sample and what techniques would you use? </a:t>
            </a:r>
          </a:p>
        </p:txBody>
      </p:sp>
    </p:spTree>
    <p:extLst>
      <p:ext uri="{BB962C8B-B14F-4D97-AF65-F5344CB8AC3E}">
        <p14:creationId xmlns:p14="http://schemas.microsoft.com/office/powerpoint/2010/main" val="4255576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D955-796C-4FC0-B7DC-E9E749CE52A9}"/>
              </a:ext>
            </a:extLst>
          </p:cNvPr>
          <p:cNvSpPr>
            <a:spLocks noGrp="1"/>
          </p:cNvSpPr>
          <p:nvPr>
            <p:ph type="title"/>
          </p:nvPr>
        </p:nvSpPr>
        <p:spPr/>
        <p:txBody>
          <a:bodyPr/>
          <a:lstStyle/>
          <a:p>
            <a:r>
              <a:rPr lang="en-US" dirty="0"/>
              <a:t>Case Study V</a:t>
            </a:r>
          </a:p>
        </p:txBody>
      </p:sp>
      <p:pic>
        <p:nvPicPr>
          <p:cNvPr id="4" name="Picture 2" descr="image">
            <a:extLst>
              <a:ext uri="{FF2B5EF4-FFF2-40B4-BE49-F238E27FC236}">
                <a16:creationId xmlns:a16="http://schemas.microsoft.com/office/drawing/2014/main" id="{F57C4F37-6CEA-40C2-B5B5-58A5B13AB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648619"/>
            <a:ext cx="6191250" cy="4705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45754F-A139-4648-989E-95C477220784}"/>
              </a:ext>
            </a:extLst>
          </p:cNvPr>
          <p:cNvSpPr txBox="1"/>
          <p:nvPr/>
        </p:nvSpPr>
        <p:spPr>
          <a:xfrm>
            <a:off x="0" y="6581001"/>
            <a:ext cx="2942600" cy="276999"/>
          </a:xfrm>
          <a:prstGeom prst="rect">
            <a:avLst/>
          </a:prstGeom>
          <a:noFill/>
        </p:spPr>
        <p:txBody>
          <a:bodyPr wrap="none" rtlCol="0">
            <a:spAutoFit/>
          </a:bodyPr>
          <a:lstStyle/>
          <a:p>
            <a:r>
              <a:rPr lang="en-US" sz="1200" dirty="0"/>
              <a:t>A. B. Shah </a:t>
            </a:r>
            <a:r>
              <a:rPr lang="en-US" sz="1200" i="1" dirty="0"/>
              <a:t>Adv. Mater.</a:t>
            </a:r>
            <a:r>
              <a:rPr lang="en-US" sz="1200" dirty="0"/>
              <a:t> 22 (2010) 1156-1160.</a:t>
            </a:r>
          </a:p>
        </p:txBody>
      </p:sp>
    </p:spTree>
    <p:extLst>
      <p:ext uri="{BB962C8B-B14F-4D97-AF65-F5344CB8AC3E}">
        <p14:creationId xmlns:p14="http://schemas.microsoft.com/office/powerpoint/2010/main" val="1803355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WuXZkoXcAAlFdc.jpg:large">
            <a:extLst>
              <a:ext uri="{FF2B5EF4-FFF2-40B4-BE49-F238E27FC236}">
                <a16:creationId xmlns:a16="http://schemas.microsoft.com/office/drawing/2014/main" id="{B78E2DC8-388F-450F-BAF4-F70BD60E9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899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E96B-15E1-4A68-BE2F-5AFC80445A79}"/>
              </a:ext>
            </a:extLst>
          </p:cNvPr>
          <p:cNvSpPr>
            <a:spLocks noGrp="1"/>
          </p:cNvSpPr>
          <p:nvPr>
            <p:ph type="title"/>
          </p:nvPr>
        </p:nvSpPr>
        <p:spPr/>
        <p:txBody>
          <a:bodyPr>
            <a:normAutofit/>
          </a:bodyPr>
          <a:lstStyle/>
          <a:p>
            <a:r>
              <a:rPr lang="en-US" sz="4000" dirty="0"/>
              <a:t>Factors to Consider </a:t>
            </a:r>
          </a:p>
        </p:txBody>
      </p:sp>
      <p:sp>
        <p:nvSpPr>
          <p:cNvPr id="3" name="Content Placeholder 2">
            <a:extLst>
              <a:ext uri="{FF2B5EF4-FFF2-40B4-BE49-F238E27FC236}">
                <a16:creationId xmlns:a16="http://schemas.microsoft.com/office/drawing/2014/main" id="{C5C07978-370F-4898-BA53-85EF6C3C42D1}"/>
              </a:ext>
            </a:extLst>
          </p:cNvPr>
          <p:cNvSpPr>
            <a:spLocks noGrp="1"/>
          </p:cNvSpPr>
          <p:nvPr>
            <p:ph idx="1"/>
          </p:nvPr>
        </p:nvSpPr>
        <p:spPr>
          <a:xfrm>
            <a:off x="628650" y="4383740"/>
            <a:ext cx="7886700" cy="2214284"/>
          </a:xfrm>
        </p:spPr>
        <p:txBody>
          <a:bodyPr>
            <a:normAutofit/>
          </a:bodyPr>
          <a:lstStyle/>
          <a:p>
            <a:pPr marL="0" indent="0">
              <a:buNone/>
            </a:pPr>
            <a:r>
              <a:rPr lang="en-US" dirty="0"/>
              <a:t>What information are you looking for? </a:t>
            </a:r>
          </a:p>
          <a:p>
            <a:pPr lvl="1"/>
            <a:r>
              <a:rPr lang="en-US" dirty="0"/>
              <a:t>Morphology </a:t>
            </a:r>
          </a:p>
          <a:p>
            <a:pPr lvl="1"/>
            <a:r>
              <a:rPr lang="en-US" dirty="0"/>
              <a:t>Composition </a:t>
            </a:r>
          </a:p>
          <a:p>
            <a:pPr lvl="1"/>
            <a:r>
              <a:rPr lang="en-US" dirty="0"/>
              <a:t>Defects </a:t>
            </a:r>
          </a:p>
          <a:p>
            <a:pPr lvl="1"/>
            <a:r>
              <a:rPr lang="en-US" dirty="0"/>
              <a:t>Atomic structure </a:t>
            </a:r>
          </a:p>
          <a:p>
            <a:pPr lvl="1"/>
            <a:endParaRPr lang="en-US" dirty="0"/>
          </a:p>
        </p:txBody>
      </p:sp>
      <p:pic>
        <p:nvPicPr>
          <p:cNvPr id="4" name="Picture 2">
            <a:extLst>
              <a:ext uri="{FF2B5EF4-FFF2-40B4-BE49-F238E27FC236}">
                <a16:creationId xmlns:a16="http://schemas.microsoft.com/office/drawing/2014/main" id="{2C4BD98A-DC1B-40D7-909C-A50EAAAEE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2" y="1560154"/>
            <a:ext cx="7496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27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9D9C-8288-482D-9281-FF2330413976}"/>
              </a:ext>
            </a:extLst>
          </p:cNvPr>
          <p:cNvSpPr>
            <a:spLocks noGrp="1"/>
          </p:cNvSpPr>
          <p:nvPr>
            <p:ph type="title"/>
          </p:nvPr>
        </p:nvSpPr>
        <p:spPr>
          <a:xfrm>
            <a:off x="281819" y="239703"/>
            <a:ext cx="7886700" cy="1325563"/>
          </a:xfrm>
        </p:spPr>
        <p:txBody>
          <a:bodyPr>
            <a:normAutofit/>
          </a:bodyPr>
          <a:lstStyle/>
          <a:p>
            <a:r>
              <a:rPr lang="en-US" sz="4000" dirty="0"/>
              <a:t>Techniques (not exhaustive)</a:t>
            </a:r>
          </a:p>
        </p:txBody>
      </p:sp>
      <p:sp>
        <p:nvSpPr>
          <p:cNvPr id="3" name="Content Placeholder 2">
            <a:extLst>
              <a:ext uri="{FF2B5EF4-FFF2-40B4-BE49-F238E27FC236}">
                <a16:creationId xmlns:a16="http://schemas.microsoft.com/office/drawing/2014/main" id="{D0288BF8-8400-4390-81A1-38E1FE485288}"/>
              </a:ext>
            </a:extLst>
          </p:cNvPr>
          <p:cNvSpPr>
            <a:spLocks noGrp="1"/>
          </p:cNvSpPr>
          <p:nvPr>
            <p:ph idx="1"/>
          </p:nvPr>
        </p:nvSpPr>
        <p:spPr>
          <a:xfrm>
            <a:off x="199103" y="1825625"/>
            <a:ext cx="4257087" cy="4530930"/>
          </a:xfrm>
        </p:spPr>
        <p:txBody>
          <a:bodyPr>
            <a:normAutofit lnSpcReduction="10000"/>
          </a:bodyPr>
          <a:lstStyle/>
          <a:p>
            <a:pPr>
              <a:lnSpc>
                <a:spcPct val="80000"/>
              </a:lnSpc>
            </a:pPr>
            <a:r>
              <a:rPr lang="en-US" altLang="en-US" sz="2400" b="1" dirty="0"/>
              <a:t>Mechanical</a:t>
            </a:r>
            <a:r>
              <a:rPr lang="en-US" altLang="en-US" sz="2400" dirty="0"/>
              <a:t>: </a:t>
            </a:r>
            <a:br>
              <a:rPr lang="en-US" altLang="en-US" sz="2400" dirty="0"/>
            </a:br>
            <a:r>
              <a:rPr lang="en-US" altLang="en-US" sz="2400" dirty="0"/>
              <a:t>polishing, cleavage, crushing, ultramicrotomy</a:t>
            </a:r>
          </a:p>
          <a:p>
            <a:pPr>
              <a:lnSpc>
                <a:spcPct val="80000"/>
              </a:lnSpc>
            </a:pPr>
            <a:r>
              <a:rPr lang="en-US" altLang="en-US" sz="2400" b="1" dirty="0"/>
              <a:t>Mechanical + ionic</a:t>
            </a:r>
            <a:r>
              <a:rPr lang="en-US" altLang="en-US" sz="2400" dirty="0"/>
              <a:t>: </a:t>
            </a:r>
            <a:br>
              <a:rPr lang="en-US" altLang="en-US" sz="2400" dirty="0"/>
            </a:br>
            <a:r>
              <a:rPr lang="en-US" altLang="en-US" sz="2400" dirty="0"/>
              <a:t>grinding, dimpling, ion milling</a:t>
            </a:r>
          </a:p>
          <a:p>
            <a:pPr>
              <a:lnSpc>
                <a:spcPct val="80000"/>
              </a:lnSpc>
            </a:pPr>
            <a:r>
              <a:rPr lang="en-US" altLang="en-US" sz="2400" b="1" dirty="0"/>
              <a:t>Ionic</a:t>
            </a:r>
            <a:r>
              <a:rPr lang="en-US" altLang="en-US" sz="2400" dirty="0"/>
              <a:t>: </a:t>
            </a:r>
            <a:br>
              <a:rPr lang="en-US" altLang="en-US" sz="2400" dirty="0"/>
            </a:br>
            <a:r>
              <a:rPr lang="en-US" altLang="en-US" sz="2400" dirty="0"/>
              <a:t>focused ion beam (FIB) </a:t>
            </a:r>
          </a:p>
          <a:p>
            <a:pPr>
              <a:lnSpc>
                <a:spcPct val="80000"/>
              </a:lnSpc>
            </a:pPr>
            <a:r>
              <a:rPr lang="en-US" altLang="en-US" sz="2400" b="1" dirty="0"/>
              <a:t>Chemical</a:t>
            </a:r>
            <a:r>
              <a:rPr lang="en-US" altLang="en-US" sz="2400" dirty="0"/>
              <a:t>: </a:t>
            </a:r>
            <a:br>
              <a:rPr lang="en-US" altLang="en-US" sz="2400" dirty="0"/>
            </a:br>
            <a:r>
              <a:rPr lang="en-US" altLang="en-US" sz="2400" dirty="0"/>
              <a:t>electro-polishing</a:t>
            </a:r>
          </a:p>
          <a:p>
            <a:pPr>
              <a:lnSpc>
                <a:spcPct val="80000"/>
              </a:lnSpc>
            </a:pPr>
            <a:r>
              <a:rPr lang="en-US" altLang="en-US" sz="2400" b="1" dirty="0"/>
              <a:t>Physical</a:t>
            </a:r>
            <a:r>
              <a:rPr lang="en-US" altLang="en-US" sz="2400" dirty="0"/>
              <a:t>: </a:t>
            </a:r>
            <a:br>
              <a:rPr lang="en-US" altLang="en-US" sz="2400" dirty="0"/>
            </a:br>
            <a:r>
              <a:rPr lang="en-US" altLang="en-US" sz="2400" dirty="0"/>
              <a:t>thin film deposition</a:t>
            </a:r>
          </a:p>
          <a:p>
            <a:pPr>
              <a:lnSpc>
                <a:spcPct val="80000"/>
              </a:lnSpc>
            </a:pPr>
            <a:r>
              <a:rPr lang="en-US" altLang="en-US" sz="2400" b="1" dirty="0"/>
              <a:t>Brains</a:t>
            </a:r>
            <a:r>
              <a:rPr lang="en-US" altLang="en-US" sz="2400" dirty="0"/>
              <a:t>: </a:t>
            </a:r>
            <a:br>
              <a:rPr lang="en-US" altLang="en-US" sz="2400" dirty="0"/>
            </a:br>
            <a:r>
              <a:rPr lang="en-US" altLang="en-US" sz="2400" dirty="0"/>
              <a:t>have the sample make itself</a:t>
            </a:r>
          </a:p>
        </p:txBody>
      </p:sp>
      <p:pic>
        <p:nvPicPr>
          <p:cNvPr id="4" name="Picture 3">
            <a:extLst>
              <a:ext uri="{FF2B5EF4-FFF2-40B4-BE49-F238E27FC236}">
                <a16:creationId xmlns:a16="http://schemas.microsoft.com/office/drawing/2014/main" id="{8036E08A-3754-4DBC-9339-2F22CCBF55DA}"/>
              </a:ext>
            </a:extLst>
          </p:cNvPr>
          <p:cNvPicPr>
            <a:picLocks noChangeAspect="1"/>
          </p:cNvPicPr>
          <p:nvPr/>
        </p:nvPicPr>
        <p:blipFill>
          <a:blip r:embed="rId3"/>
          <a:stretch>
            <a:fillRect/>
          </a:stretch>
        </p:blipFill>
        <p:spPr>
          <a:xfrm>
            <a:off x="4456191" y="1690689"/>
            <a:ext cx="4556770" cy="4410142"/>
          </a:xfrm>
          <a:prstGeom prst="rect">
            <a:avLst/>
          </a:prstGeom>
        </p:spPr>
      </p:pic>
    </p:spTree>
    <p:extLst>
      <p:ext uri="{BB962C8B-B14F-4D97-AF65-F5344CB8AC3E}">
        <p14:creationId xmlns:p14="http://schemas.microsoft.com/office/powerpoint/2010/main" val="231372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C6A8B-8522-485A-8AE7-6C9EA1C050F7}"/>
              </a:ext>
            </a:extLst>
          </p:cNvPr>
          <p:cNvSpPr>
            <a:spLocks noGrp="1"/>
          </p:cNvSpPr>
          <p:nvPr>
            <p:ph type="title"/>
          </p:nvPr>
        </p:nvSpPr>
        <p:spPr/>
        <p:txBody>
          <a:bodyPr>
            <a:normAutofit/>
          </a:bodyPr>
          <a:lstStyle/>
          <a:p>
            <a:r>
              <a:rPr lang="en-US" sz="4000" dirty="0"/>
              <a:t>“Brains” Methods </a:t>
            </a:r>
          </a:p>
        </p:txBody>
      </p:sp>
      <p:sp>
        <p:nvSpPr>
          <p:cNvPr id="3" name="Content Placeholder 2">
            <a:extLst>
              <a:ext uri="{FF2B5EF4-FFF2-40B4-BE49-F238E27FC236}">
                <a16:creationId xmlns:a16="http://schemas.microsoft.com/office/drawing/2014/main" id="{E8D32E5B-2702-47E8-AE87-C946D56EB0BE}"/>
              </a:ext>
            </a:extLst>
          </p:cNvPr>
          <p:cNvSpPr>
            <a:spLocks noGrp="1"/>
          </p:cNvSpPr>
          <p:nvPr>
            <p:ph idx="1"/>
          </p:nvPr>
        </p:nvSpPr>
        <p:spPr>
          <a:xfrm>
            <a:off x="628650" y="1922399"/>
            <a:ext cx="7886700" cy="4254563"/>
          </a:xfrm>
        </p:spPr>
        <p:txBody>
          <a:bodyPr/>
          <a:lstStyle/>
          <a:p>
            <a:r>
              <a:rPr lang="en-US" dirty="0" err="1"/>
              <a:t>MgO</a:t>
            </a:r>
            <a:r>
              <a:rPr lang="en-US" dirty="0"/>
              <a:t> smoke particles </a:t>
            </a:r>
          </a:p>
          <a:p>
            <a:r>
              <a:rPr lang="en-US" dirty="0"/>
              <a:t>Asbestos concentrations </a:t>
            </a:r>
          </a:p>
          <a:p>
            <a:r>
              <a:rPr lang="en-US" dirty="0"/>
              <a:t>Scrape relevant material off (</a:t>
            </a:r>
            <a:r>
              <a:rPr lang="en-US" dirty="0" err="1"/>
              <a:t>tribolayer</a:t>
            </a:r>
            <a:r>
              <a:rPr lang="en-US" dirty="0"/>
              <a:t>)</a:t>
            </a:r>
          </a:p>
          <a:p>
            <a:endParaRPr lang="en-US" dirty="0"/>
          </a:p>
        </p:txBody>
      </p:sp>
      <p:grpSp>
        <p:nvGrpSpPr>
          <p:cNvPr id="6" name="Group 5">
            <a:extLst>
              <a:ext uri="{FF2B5EF4-FFF2-40B4-BE49-F238E27FC236}">
                <a16:creationId xmlns:a16="http://schemas.microsoft.com/office/drawing/2014/main" id="{998F0632-C33F-4E32-A664-C400DD8DF3B6}"/>
              </a:ext>
            </a:extLst>
          </p:cNvPr>
          <p:cNvGrpSpPr/>
          <p:nvPr/>
        </p:nvGrpSpPr>
        <p:grpSpPr>
          <a:xfrm>
            <a:off x="214321" y="3764308"/>
            <a:ext cx="8715358" cy="2286000"/>
            <a:chOff x="209483" y="3764308"/>
            <a:chExt cx="8715358" cy="2286000"/>
          </a:xfrm>
        </p:grpSpPr>
        <p:pic>
          <p:nvPicPr>
            <p:cNvPr id="4" name="Picture 4" descr="D:\NW\HIPpublication\graphitic\Fig1a.jpg">
              <a:extLst>
                <a:ext uri="{FF2B5EF4-FFF2-40B4-BE49-F238E27FC236}">
                  <a16:creationId xmlns:a16="http://schemas.microsoft.com/office/drawing/2014/main" id="{C7B23C28-0675-45CB-B80A-0EBC32652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049" y="3764308"/>
              <a:ext cx="248179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fiberquant.com/images/PCM-TEM%20comparison.jpg">
              <a:extLst>
                <a:ext uri="{FF2B5EF4-FFF2-40B4-BE49-F238E27FC236}">
                  <a16:creationId xmlns:a16="http://schemas.microsoft.com/office/drawing/2014/main" id="{B6111718-2C9A-4F5C-856E-07C26DC5BC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36"/>
            <a:stretch/>
          </p:blipFill>
          <p:spPr bwMode="auto">
            <a:xfrm>
              <a:off x="3324324" y="3764308"/>
              <a:ext cx="305188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urning magnesium ribbon">
              <a:extLst>
                <a:ext uri="{FF2B5EF4-FFF2-40B4-BE49-F238E27FC236}">
                  <a16:creationId xmlns:a16="http://schemas.microsoft.com/office/drawing/2014/main" id="{5C98A912-C59D-4445-A262-5F668C9AE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483" y="3764308"/>
              <a:ext cx="3048000" cy="228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599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C31F-2970-444A-A6FB-01BCC0C7A284}"/>
              </a:ext>
            </a:extLst>
          </p:cNvPr>
          <p:cNvSpPr>
            <a:spLocks noGrp="1"/>
          </p:cNvSpPr>
          <p:nvPr>
            <p:ph type="title"/>
          </p:nvPr>
        </p:nvSpPr>
        <p:spPr/>
        <p:txBody>
          <a:bodyPr>
            <a:normAutofit/>
          </a:bodyPr>
          <a:lstStyle/>
          <a:p>
            <a:r>
              <a:rPr lang="en-US" sz="4000" dirty="0"/>
              <a:t>Powder Methods </a:t>
            </a:r>
          </a:p>
        </p:txBody>
      </p:sp>
      <p:sp>
        <p:nvSpPr>
          <p:cNvPr id="3" name="Content Placeholder 2">
            <a:extLst>
              <a:ext uri="{FF2B5EF4-FFF2-40B4-BE49-F238E27FC236}">
                <a16:creationId xmlns:a16="http://schemas.microsoft.com/office/drawing/2014/main" id="{E320E3A8-B9D7-4017-A4EC-769570BF1453}"/>
              </a:ext>
            </a:extLst>
          </p:cNvPr>
          <p:cNvSpPr>
            <a:spLocks noGrp="1"/>
          </p:cNvSpPr>
          <p:nvPr>
            <p:ph idx="1"/>
          </p:nvPr>
        </p:nvSpPr>
        <p:spPr>
          <a:xfrm>
            <a:off x="628650" y="1585452"/>
            <a:ext cx="7886700" cy="4591511"/>
          </a:xfrm>
        </p:spPr>
        <p:txBody>
          <a:bodyPr>
            <a:normAutofit fontScale="92500" lnSpcReduction="20000"/>
          </a:bodyPr>
          <a:lstStyle/>
          <a:p>
            <a:r>
              <a:rPr lang="en-US" dirty="0"/>
              <a:t>Dip TEM grid into powder </a:t>
            </a:r>
          </a:p>
          <a:p>
            <a:r>
              <a:rPr lang="en-US" dirty="0"/>
              <a:t>Drop cast from a solution or suspension (e.g. nanoparticles) </a:t>
            </a:r>
          </a:p>
          <a:p>
            <a:r>
              <a:rPr lang="en-US" dirty="0"/>
              <a:t>Crush a brittle sample and disperse in a solution for drop casting </a:t>
            </a:r>
          </a:p>
          <a:p>
            <a:pPr lvl="1"/>
            <a:r>
              <a:rPr lang="en-US" dirty="0"/>
              <a:t>Be careful! </a:t>
            </a:r>
          </a:p>
          <a:p>
            <a:pPr lvl="1"/>
            <a:r>
              <a:rPr lang="en-US" dirty="0"/>
              <a:t>Won’t work for metals </a:t>
            </a:r>
          </a:p>
          <a:p>
            <a:pPr lvl="1"/>
            <a:r>
              <a:rPr lang="en-US" dirty="0"/>
              <a:t>May cause deformation (e.g. fracture) </a:t>
            </a:r>
          </a:p>
          <a:p>
            <a:r>
              <a:rPr lang="en-US" dirty="0"/>
              <a:t>Disadvantages: </a:t>
            </a:r>
          </a:p>
          <a:p>
            <a:pPr lvl="1"/>
            <a:r>
              <a:rPr lang="en-US" dirty="0"/>
              <a:t>Can’t control orientation of sample</a:t>
            </a:r>
          </a:p>
          <a:p>
            <a:pPr lvl="1"/>
            <a:endParaRPr lang="en-US" dirty="0">
              <a:sym typeface="Wingdings" panose="05000000000000000000" pitchFamily="2" charset="2"/>
            </a:endParaRPr>
          </a:p>
          <a:p>
            <a:pPr lvl="1"/>
            <a:endParaRPr lang="en-US" dirty="0">
              <a:sym typeface="Wingdings" panose="05000000000000000000" pitchFamily="2" charset="2"/>
            </a:endParaRPr>
          </a:p>
          <a:p>
            <a:pPr marL="0" indent="0" algn="ctr">
              <a:buNone/>
            </a:pPr>
            <a:r>
              <a:rPr lang="en-US" b="1" dirty="0">
                <a:sym typeface="Wingdings" panose="05000000000000000000" pitchFamily="2" charset="2"/>
              </a:rPr>
              <a:t>If you can avoid something, then avoid it. </a:t>
            </a:r>
          </a:p>
        </p:txBody>
      </p:sp>
    </p:spTree>
    <p:extLst>
      <p:ext uri="{BB962C8B-B14F-4D97-AF65-F5344CB8AC3E}">
        <p14:creationId xmlns:p14="http://schemas.microsoft.com/office/powerpoint/2010/main" val="379124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2C4-B07A-4506-9FEE-E176E517E4CC}"/>
              </a:ext>
            </a:extLst>
          </p:cNvPr>
          <p:cNvSpPr>
            <a:spLocks noGrp="1"/>
          </p:cNvSpPr>
          <p:nvPr>
            <p:ph type="title"/>
          </p:nvPr>
        </p:nvSpPr>
        <p:spPr>
          <a:xfrm>
            <a:off x="628650" y="365126"/>
            <a:ext cx="7886700" cy="1325563"/>
          </a:xfrm>
        </p:spPr>
        <p:txBody>
          <a:bodyPr/>
          <a:lstStyle/>
          <a:p>
            <a:r>
              <a:rPr lang="en-US" dirty="0"/>
              <a:t>Drop Casting</a:t>
            </a:r>
          </a:p>
        </p:txBody>
      </p:sp>
      <p:grpSp>
        <p:nvGrpSpPr>
          <p:cNvPr id="1031" name="Group 1030">
            <a:extLst>
              <a:ext uri="{FF2B5EF4-FFF2-40B4-BE49-F238E27FC236}">
                <a16:creationId xmlns:a16="http://schemas.microsoft.com/office/drawing/2014/main" id="{48C06D25-FC7E-4A42-B722-9EDE554CBA31}"/>
              </a:ext>
            </a:extLst>
          </p:cNvPr>
          <p:cNvGrpSpPr/>
          <p:nvPr/>
        </p:nvGrpSpPr>
        <p:grpSpPr>
          <a:xfrm>
            <a:off x="344504" y="1691478"/>
            <a:ext cx="2691685" cy="4474343"/>
            <a:chOff x="115908" y="1690689"/>
            <a:chExt cx="2691685" cy="4474343"/>
          </a:xfrm>
        </p:grpSpPr>
        <p:grpSp>
          <p:nvGrpSpPr>
            <p:cNvPr id="9" name="Group 8">
              <a:extLst>
                <a:ext uri="{FF2B5EF4-FFF2-40B4-BE49-F238E27FC236}">
                  <a16:creationId xmlns:a16="http://schemas.microsoft.com/office/drawing/2014/main" id="{96F46FD5-AC74-4E97-9062-7236123ACC98}"/>
                </a:ext>
              </a:extLst>
            </p:cNvPr>
            <p:cNvGrpSpPr/>
            <p:nvPr/>
          </p:nvGrpSpPr>
          <p:grpSpPr>
            <a:xfrm>
              <a:off x="1008577" y="2553571"/>
              <a:ext cx="740538" cy="2505756"/>
              <a:chOff x="2228046" y="3219716"/>
              <a:chExt cx="740538" cy="2505756"/>
            </a:xfrm>
          </p:grpSpPr>
          <p:sp>
            <p:nvSpPr>
              <p:cNvPr id="7" name="Flowchart: Terminator 5">
                <a:extLst>
                  <a:ext uri="{FF2B5EF4-FFF2-40B4-BE49-F238E27FC236}">
                    <a16:creationId xmlns:a16="http://schemas.microsoft.com/office/drawing/2014/main" id="{57A445C5-A6B6-40CB-BC25-98E16A2054D1}"/>
                  </a:ext>
                </a:extLst>
              </p:cNvPr>
              <p:cNvSpPr/>
              <p:nvPr/>
            </p:nvSpPr>
            <p:spPr>
              <a:xfrm rot="16200000">
                <a:off x="1345437" y="4102326"/>
                <a:ext cx="2505755" cy="74053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8125"/>
                  <a:gd name="connsiteY0" fmla="*/ 0 h 21600"/>
                  <a:gd name="connsiteX1" fmla="*/ 18125 w 18125"/>
                  <a:gd name="connsiteY1" fmla="*/ 0 h 21600"/>
                  <a:gd name="connsiteX2" fmla="*/ 18125 w 18125"/>
                  <a:gd name="connsiteY2" fmla="*/ 21600 h 21600"/>
                  <a:gd name="connsiteX3" fmla="*/ 3475 w 18125"/>
                  <a:gd name="connsiteY3" fmla="*/ 21600 h 21600"/>
                  <a:gd name="connsiteX4" fmla="*/ 0 w 18125"/>
                  <a:gd name="connsiteY4" fmla="*/ 10800 h 21600"/>
                  <a:gd name="connsiteX5" fmla="*/ 3475 w 18125"/>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5" h="21600">
                    <a:moveTo>
                      <a:pt x="3475" y="0"/>
                    </a:moveTo>
                    <a:lnTo>
                      <a:pt x="18125" y="0"/>
                    </a:lnTo>
                    <a:lnTo>
                      <a:pt x="18125" y="21600"/>
                    </a:lnTo>
                    <a:lnTo>
                      <a:pt x="3475" y="21600"/>
                    </a:lnTo>
                    <a:cubicBezTo>
                      <a:pt x="1556" y="21600"/>
                      <a:pt x="0" y="16765"/>
                      <a:pt x="0" y="10800"/>
                    </a:cubicBezTo>
                    <a:cubicBezTo>
                      <a:pt x="0" y="4835"/>
                      <a:pt x="1556" y="0"/>
                      <a:pt x="3475" y="0"/>
                    </a:cubicBezTo>
                    <a:close/>
                  </a:path>
                </a:pathLst>
              </a:cu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4E511E-E34E-45F9-B51D-B5A9D6A3F301}"/>
                  </a:ext>
                </a:extLst>
              </p:cNvPr>
              <p:cNvSpPr/>
              <p:nvPr/>
            </p:nvSpPr>
            <p:spPr>
              <a:xfrm>
                <a:off x="2228046" y="3219717"/>
                <a:ext cx="740538" cy="78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Terminator 5">
                <a:extLst>
                  <a:ext uri="{FF2B5EF4-FFF2-40B4-BE49-F238E27FC236}">
                    <a16:creationId xmlns:a16="http://schemas.microsoft.com/office/drawing/2014/main" id="{E550683D-BF88-416A-AECE-71D17E9FF911}"/>
                  </a:ext>
                </a:extLst>
              </p:cNvPr>
              <p:cNvSpPr/>
              <p:nvPr/>
            </p:nvSpPr>
            <p:spPr>
              <a:xfrm rot="16200000">
                <a:off x="1345438" y="4102325"/>
                <a:ext cx="2505755" cy="74053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8125"/>
                  <a:gd name="connsiteY0" fmla="*/ 0 h 21600"/>
                  <a:gd name="connsiteX1" fmla="*/ 18125 w 18125"/>
                  <a:gd name="connsiteY1" fmla="*/ 0 h 21600"/>
                  <a:gd name="connsiteX2" fmla="*/ 18125 w 18125"/>
                  <a:gd name="connsiteY2" fmla="*/ 21600 h 21600"/>
                  <a:gd name="connsiteX3" fmla="*/ 3475 w 18125"/>
                  <a:gd name="connsiteY3" fmla="*/ 21600 h 21600"/>
                  <a:gd name="connsiteX4" fmla="*/ 0 w 18125"/>
                  <a:gd name="connsiteY4" fmla="*/ 10800 h 21600"/>
                  <a:gd name="connsiteX5" fmla="*/ 3475 w 18125"/>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5" h="21600">
                    <a:moveTo>
                      <a:pt x="3475" y="0"/>
                    </a:moveTo>
                    <a:lnTo>
                      <a:pt x="18125" y="0"/>
                    </a:lnTo>
                    <a:lnTo>
                      <a:pt x="18125" y="21600"/>
                    </a:lnTo>
                    <a:lnTo>
                      <a:pt x="3475" y="21600"/>
                    </a:lnTo>
                    <a:cubicBezTo>
                      <a:pt x="1556" y="21600"/>
                      <a:pt x="0" y="16765"/>
                      <a:pt x="0" y="10800"/>
                    </a:cubicBezTo>
                    <a:cubicBezTo>
                      <a:pt x="0" y="4835"/>
                      <a:pt x="1556" y="0"/>
                      <a:pt x="3475"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DA365A5-EF4A-4CB5-AC35-EBAADC8C31CD}"/>
                </a:ext>
              </a:extLst>
            </p:cNvPr>
            <p:cNvGrpSpPr/>
            <p:nvPr/>
          </p:nvGrpSpPr>
          <p:grpSpPr>
            <a:xfrm>
              <a:off x="1196931" y="1690689"/>
              <a:ext cx="363830" cy="417885"/>
              <a:chOff x="1796603" y="1983346"/>
              <a:chExt cx="363830" cy="417885"/>
            </a:xfrm>
          </p:grpSpPr>
          <p:sp>
            <p:nvSpPr>
              <p:cNvPr id="10" name="Oval 9">
                <a:extLst>
                  <a:ext uri="{FF2B5EF4-FFF2-40B4-BE49-F238E27FC236}">
                    <a16:creationId xmlns:a16="http://schemas.microsoft.com/office/drawing/2014/main" id="{26227AAE-B452-492E-80DA-36915094880A}"/>
                  </a:ext>
                </a:extLst>
              </p:cNvPr>
              <p:cNvSpPr/>
              <p:nvPr/>
            </p:nvSpPr>
            <p:spPr>
              <a:xfrm>
                <a:off x="1796603" y="1983346"/>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5F7514-090A-411C-BE46-86CC49A40ADF}"/>
                  </a:ext>
                </a:extLst>
              </p:cNvPr>
              <p:cNvSpPr/>
              <p:nvPr/>
            </p:nvSpPr>
            <p:spPr>
              <a:xfrm>
                <a:off x="1851338" y="2175087"/>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AE0512-267B-4A16-806D-0610688F0893}"/>
                  </a:ext>
                </a:extLst>
              </p:cNvPr>
              <p:cNvSpPr/>
              <p:nvPr/>
            </p:nvSpPr>
            <p:spPr>
              <a:xfrm>
                <a:off x="2050963" y="1991225"/>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99463B-DF49-4CD7-A058-B81DCD53429F}"/>
                  </a:ext>
                </a:extLst>
              </p:cNvPr>
              <p:cNvSpPr/>
              <p:nvPr/>
            </p:nvSpPr>
            <p:spPr>
              <a:xfrm>
                <a:off x="2038086" y="2291761"/>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0A561217-86A5-4638-9D32-7700CB424C93}"/>
                </a:ext>
              </a:extLst>
            </p:cNvPr>
            <p:cNvSpPr txBox="1"/>
            <p:nvPr/>
          </p:nvSpPr>
          <p:spPr>
            <a:xfrm>
              <a:off x="115908" y="5241702"/>
              <a:ext cx="2691685" cy="923330"/>
            </a:xfrm>
            <a:prstGeom prst="rect">
              <a:avLst/>
            </a:prstGeom>
            <a:noFill/>
          </p:spPr>
          <p:txBody>
            <a:bodyPr wrap="square" rtlCol="0">
              <a:spAutoFit/>
            </a:bodyPr>
            <a:lstStyle/>
            <a:p>
              <a:r>
                <a:rPr lang="en-US" dirty="0"/>
                <a:t>Add very little amount of powder to a solvent (e.g. ethanol, isopropanol, etc.) </a:t>
              </a:r>
            </a:p>
          </p:txBody>
        </p:sp>
        <p:cxnSp>
          <p:nvCxnSpPr>
            <p:cNvPr id="26" name="Straight Arrow Connector 25">
              <a:extLst>
                <a:ext uri="{FF2B5EF4-FFF2-40B4-BE49-F238E27FC236}">
                  <a16:creationId xmlns:a16="http://schemas.microsoft.com/office/drawing/2014/main" id="{AC68F758-4D53-4D35-8537-F2233EA5E58E}"/>
                </a:ext>
              </a:extLst>
            </p:cNvPr>
            <p:cNvCxnSpPr>
              <a:cxnSpLocks/>
            </p:cNvCxnSpPr>
            <p:nvPr/>
          </p:nvCxnSpPr>
          <p:spPr>
            <a:xfrm>
              <a:off x="1378846" y="2345492"/>
              <a:ext cx="0" cy="598868"/>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grpSp>
      <p:grpSp>
        <p:nvGrpSpPr>
          <p:cNvPr id="1030" name="Group 1029">
            <a:extLst>
              <a:ext uri="{FF2B5EF4-FFF2-40B4-BE49-F238E27FC236}">
                <a16:creationId xmlns:a16="http://schemas.microsoft.com/office/drawing/2014/main" id="{95242B10-8DDE-4F3C-B911-D0C7F22527CE}"/>
              </a:ext>
            </a:extLst>
          </p:cNvPr>
          <p:cNvGrpSpPr/>
          <p:nvPr/>
        </p:nvGrpSpPr>
        <p:grpSpPr>
          <a:xfrm>
            <a:off x="3057514" y="2554360"/>
            <a:ext cx="2865551" cy="3057462"/>
            <a:chOff x="2807593" y="2553571"/>
            <a:chExt cx="2865551" cy="3057462"/>
          </a:xfrm>
        </p:grpSpPr>
        <p:grpSp>
          <p:nvGrpSpPr>
            <p:cNvPr id="16" name="Group 15">
              <a:extLst>
                <a:ext uri="{FF2B5EF4-FFF2-40B4-BE49-F238E27FC236}">
                  <a16:creationId xmlns:a16="http://schemas.microsoft.com/office/drawing/2014/main" id="{F7FF8CD2-E5CF-4830-B782-EC93C2D587A1}"/>
                </a:ext>
              </a:extLst>
            </p:cNvPr>
            <p:cNvGrpSpPr/>
            <p:nvPr/>
          </p:nvGrpSpPr>
          <p:grpSpPr>
            <a:xfrm>
              <a:off x="3870098" y="2553571"/>
              <a:ext cx="740539" cy="2505755"/>
              <a:chOff x="2228045" y="3219716"/>
              <a:chExt cx="740539" cy="2505755"/>
            </a:xfrm>
          </p:grpSpPr>
          <p:sp>
            <p:nvSpPr>
              <p:cNvPr id="17" name="Flowchart: Terminator 5">
                <a:extLst>
                  <a:ext uri="{FF2B5EF4-FFF2-40B4-BE49-F238E27FC236}">
                    <a16:creationId xmlns:a16="http://schemas.microsoft.com/office/drawing/2014/main" id="{2AD2AB48-6D6D-4C68-93C7-6E6E068ECA97}"/>
                  </a:ext>
                </a:extLst>
              </p:cNvPr>
              <p:cNvSpPr/>
              <p:nvPr/>
            </p:nvSpPr>
            <p:spPr>
              <a:xfrm rot="16200000">
                <a:off x="1345436" y="4102325"/>
                <a:ext cx="2505755" cy="74053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8125"/>
                  <a:gd name="connsiteY0" fmla="*/ 0 h 21600"/>
                  <a:gd name="connsiteX1" fmla="*/ 18125 w 18125"/>
                  <a:gd name="connsiteY1" fmla="*/ 0 h 21600"/>
                  <a:gd name="connsiteX2" fmla="*/ 18125 w 18125"/>
                  <a:gd name="connsiteY2" fmla="*/ 21600 h 21600"/>
                  <a:gd name="connsiteX3" fmla="*/ 3475 w 18125"/>
                  <a:gd name="connsiteY3" fmla="*/ 21600 h 21600"/>
                  <a:gd name="connsiteX4" fmla="*/ 0 w 18125"/>
                  <a:gd name="connsiteY4" fmla="*/ 10800 h 21600"/>
                  <a:gd name="connsiteX5" fmla="*/ 3475 w 18125"/>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5" h="21600">
                    <a:moveTo>
                      <a:pt x="3475" y="0"/>
                    </a:moveTo>
                    <a:lnTo>
                      <a:pt x="18125" y="0"/>
                    </a:lnTo>
                    <a:lnTo>
                      <a:pt x="18125" y="21600"/>
                    </a:lnTo>
                    <a:lnTo>
                      <a:pt x="3475" y="21600"/>
                    </a:lnTo>
                    <a:cubicBezTo>
                      <a:pt x="1556" y="21600"/>
                      <a:pt x="0" y="16765"/>
                      <a:pt x="0" y="10800"/>
                    </a:cubicBezTo>
                    <a:cubicBezTo>
                      <a:pt x="0" y="4835"/>
                      <a:pt x="1556" y="0"/>
                      <a:pt x="3475" y="0"/>
                    </a:cubicBezTo>
                    <a:close/>
                  </a:path>
                </a:pathLst>
              </a:cu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C824B4-5397-4CDE-9109-DA743629BE69}"/>
                  </a:ext>
                </a:extLst>
              </p:cNvPr>
              <p:cNvSpPr/>
              <p:nvPr/>
            </p:nvSpPr>
            <p:spPr>
              <a:xfrm>
                <a:off x="2228046" y="3219717"/>
                <a:ext cx="740538" cy="78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Terminator 5">
                <a:extLst>
                  <a:ext uri="{FF2B5EF4-FFF2-40B4-BE49-F238E27FC236}">
                    <a16:creationId xmlns:a16="http://schemas.microsoft.com/office/drawing/2014/main" id="{9B76CDD0-D0BE-449A-807F-636579104E4D}"/>
                  </a:ext>
                </a:extLst>
              </p:cNvPr>
              <p:cNvSpPr/>
              <p:nvPr/>
            </p:nvSpPr>
            <p:spPr>
              <a:xfrm rot="16200000">
                <a:off x="1345438" y="4102325"/>
                <a:ext cx="2505755" cy="74053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8125"/>
                  <a:gd name="connsiteY0" fmla="*/ 0 h 21600"/>
                  <a:gd name="connsiteX1" fmla="*/ 18125 w 18125"/>
                  <a:gd name="connsiteY1" fmla="*/ 0 h 21600"/>
                  <a:gd name="connsiteX2" fmla="*/ 18125 w 18125"/>
                  <a:gd name="connsiteY2" fmla="*/ 21600 h 21600"/>
                  <a:gd name="connsiteX3" fmla="*/ 3475 w 18125"/>
                  <a:gd name="connsiteY3" fmla="*/ 21600 h 21600"/>
                  <a:gd name="connsiteX4" fmla="*/ 0 w 18125"/>
                  <a:gd name="connsiteY4" fmla="*/ 10800 h 21600"/>
                  <a:gd name="connsiteX5" fmla="*/ 3475 w 18125"/>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5" h="21600">
                    <a:moveTo>
                      <a:pt x="3475" y="0"/>
                    </a:moveTo>
                    <a:lnTo>
                      <a:pt x="18125" y="0"/>
                    </a:lnTo>
                    <a:lnTo>
                      <a:pt x="18125" y="21600"/>
                    </a:lnTo>
                    <a:lnTo>
                      <a:pt x="3475" y="21600"/>
                    </a:lnTo>
                    <a:cubicBezTo>
                      <a:pt x="1556" y="21600"/>
                      <a:pt x="0" y="16765"/>
                      <a:pt x="0" y="10800"/>
                    </a:cubicBezTo>
                    <a:cubicBezTo>
                      <a:pt x="0" y="4835"/>
                      <a:pt x="1556" y="0"/>
                      <a:pt x="3475"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75CCEB49-B713-4B8B-B862-A730DF07E954}"/>
                </a:ext>
              </a:extLst>
            </p:cNvPr>
            <p:cNvGrpSpPr/>
            <p:nvPr/>
          </p:nvGrpSpPr>
          <p:grpSpPr>
            <a:xfrm>
              <a:off x="4037523" y="3519320"/>
              <a:ext cx="405688" cy="1211337"/>
              <a:chOff x="3695431" y="3553310"/>
              <a:chExt cx="405688" cy="1211337"/>
            </a:xfrm>
          </p:grpSpPr>
          <p:sp>
            <p:nvSpPr>
              <p:cNvPr id="21" name="Oval 20">
                <a:extLst>
                  <a:ext uri="{FF2B5EF4-FFF2-40B4-BE49-F238E27FC236}">
                    <a16:creationId xmlns:a16="http://schemas.microsoft.com/office/drawing/2014/main" id="{973C5C34-1936-4A2E-9AC5-CCED1974D485}"/>
                  </a:ext>
                </a:extLst>
              </p:cNvPr>
              <p:cNvSpPr/>
              <p:nvPr/>
            </p:nvSpPr>
            <p:spPr>
              <a:xfrm>
                <a:off x="3695431" y="3553310"/>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C8026A-97D6-4A19-ACD0-1221DED1EBA4}"/>
                  </a:ext>
                </a:extLst>
              </p:cNvPr>
              <p:cNvSpPr/>
              <p:nvPr/>
            </p:nvSpPr>
            <p:spPr>
              <a:xfrm>
                <a:off x="3750166" y="4099882"/>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49BFBE8-06EF-43F8-96B4-06999CF2936A}"/>
                  </a:ext>
                </a:extLst>
              </p:cNvPr>
              <p:cNvSpPr/>
              <p:nvPr/>
            </p:nvSpPr>
            <p:spPr>
              <a:xfrm>
                <a:off x="3991649" y="3792294"/>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C0FFB7A-F7CA-4158-86A5-C479F742C0DA}"/>
                  </a:ext>
                </a:extLst>
              </p:cNvPr>
              <p:cNvSpPr/>
              <p:nvPr/>
            </p:nvSpPr>
            <p:spPr>
              <a:xfrm>
                <a:off x="3913574" y="4655177"/>
                <a:ext cx="109470" cy="1094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6DFC95-7249-46F8-B2E1-0CDD3A033FC2}"/>
                </a:ext>
              </a:extLst>
            </p:cNvPr>
            <p:cNvSpPr txBox="1"/>
            <p:nvPr/>
          </p:nvSpPr>
          <p:spPr>
            <a:xfrm>
              <a:off x="2807593" y="5241701"/>
              <a:ext cx="2865551" cy="369332"/>
            </a:xfrm>
            <a:prstGeom prst="rect">
              <a:avLst/>
            </a:prstGeom>
            <a:noFill/>
          </p:spPr>
          <p:txBody>
            <a:bodyPr wrap="square" rtlCol="0">
              <a:spAutoFit/>
            </a:bodyPr>
            <a:lstStyle/>
            <a:p>
              <a:r>
                <a:rPr lang="en-US" dirty="0"/>
                <a:t>Sonicate until well dispersed </a:t>
              </a:r>
            </a:p>
          </p:txBody>
        </p:sp>
      </p:grpSp>
      <p:grpSp>
        <p:nvGrpSpPr>
          <p:cNvPr id="1028" name="Group 1027">
            <a:extLst>
              <a:ext uri="{FF2B5EF4-FFF2-40B4-BE49-F238E27FC236}">
                <a16:creationId xmlns:a16="http://schemas.microsoft.com/office/drawing/2014/main" id="{8C9F4DF7-A545-47C4-82FA-D7ECB9BE88E8}"/>
              </a:ext>
            </a:extLst>
          </p:cNvPr>
          <p:cNvGrpSpPr/>
          <p:nvPr/>
        </p:nvGrpSpPr>
        <p:grpSpPr>
          <a:xfrm>
            <a:off x="6004776" y="504476"/>
            <a:ext cx="3188203" cy="5661345"/>
            <a:chOff x="5697415" y="503686"/>
            <a:chExt cx="3188203" cy="5661345"/>
          </a:xfrm>
        </p:grpSpPr>
        <p:sp>
          <p:nvSpPr>
            <p:cNvPr id="1027" name="Trapezoid 1026">
              <a:extLst>
                <a:ext uri="{FF2B5EF4-FFF2-40B4-BE49-F238E27FC236}">
                  <a16:creationId xmlns:a16="http://schemas.microsoft.com/office/drawing/2014/main" id="{F123F460-2F02-49DC-ABC0-7A068AF6FB26}"/>
                </a:ext>
              </a:extLst>
            </p:cNvPr>
            <p:cNvSpPr/>
            <p:nvPr/>
          </p:nvSpPr>
          <p:spPr>
            <a:xfrm>
              <a:off x="5946202" y="3917448"/>
              <a:ext cx="2367978" cy="1095632"/>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Teardrop 30">
              <a:extLst>
                <a:ext uri="{FF2B5EF4-FFF2-40B4-BE49-F238E27FC236}">
                  <a16:creationId xmlns:a16="http://schemas.microsoft.com/office/drawing/2014/main" id="{C8750A36-4C66-465C-81AE-99D84AAB292E}"/>
                </a:ext>
              </a:extLst>
            </p:cNvPr>
            <p:cNvSpPr/>
            <p:nvPr/>
          </p:nvSpPr>
          <p:spPr>
            <a:xfrm rot="18900000">
              <a:off x="6775305" y="2752866"/>
              <a:ext cx="709774" cy="709774"/>
            </a:xfrm>
            <a:prstGeom prst="teardrop">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pngimages.net/sites/default/files/dropper5-png-image-97853.png">
              <a:extLst>
                <a:ext uri="{FF2B5EF4-FFF2-40B4-BE49-F238E27FC236}">
                  <a16:creationId xmlns:a16="http://schemas.microsoft.com/office/drawing/2014/main" id="{0FAAFFD0-BE0E-42E4-8120-F03E6F5D8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13" y="503686"/>
              <a:ext cx="2374005" cy="2374005"/>
            </a:xfrm>
            <a:prstGeom prst="rect">
              <a:avLst/>
            </a:prstGeom>
            <a:noFill/>
            <a:extLst>
              <a:ext uri="{909E8E84-426E-40DD-AFC4-6F175D3DCCD1}">
                <a14:hiddenFill xmlns:a14="http://schemas.microsoft.com/office/drawing/2010/main">
                  <a:solidFill>
                    <a:srgbClr val="FFFFFF"/>
                  </a:solidFill>
                </a14:hiddenFill>
              </a:ext>
            </a:extLst>
          </p:spPr>
        </p:pic>
        <p:sp>
          <p:nvSpPr>
            <p:cNvPr id="1025" name="Oval 1024">
              <a:extLst>
                <a:ext uri="{FF2B5EF4-FFF2-40B4-BE49-F238E27FC236}">
                  <a16:creationId xmlns:a16="http://schemas.microsoft.com/office/drawing/2014/main" id="{3B73C9DA-105A-4B7C-A165-FB2CB161B011}"/>
                </a:ext>
              </a:extLst>
            </p:cNvPr>
            <p:cNvSpPr/>
            <p:nvPr/>
          </p:nvSpPr>
          <p:spPr>
            <a:xfrm>
              <a:off x="6958804" y="4405711"/>
              <a:ext cx="342775" cy="11910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65AA46-4F22-4A62-BF6B-7328719DF6DD}"/>
                </a:ext>
              </a:extLst>
            </p:cNvPr>
            <p:cNvSpPr txBox="1"/>
            <p:nvPr/>
          </p:nvSpPr>
          <p:spPr>
            <a:xfrm>
              <a:off x="5697415" y="5241701"/>
              <a:ext cx="2865551" cy="923330"/>
            </a:xfrm>
            <a:prstGeom prst="rect">
              <a:avLst/>
            </a:prstGeom>
            <a:noFill/>
          </p:spPr>
          <p:txBody>
            <a:bodyPr wrap="square" rtlCol="0">
              <a:spAutoFit/>
            </a:bodyPr>
            <a:lstStyle/>
            <a:p>
              <a:r>
                <a:rPr lang="en-US" dirty="0"/>
                <a:t>Drop cast onto a TEM grid over a </a:t>
              </a:r>
              <a:r>
                <a:rPr lang="en-US" dirty="0" err="1"/>
                <a:t>Kimwipe</a:t>
              </a:r>
              <a:r>
                <a:rPr lang="en-US" dirty="0"/>
                <a:t> (to surface tension of the solvent) </a:t>
              </a:r>
            </a:p>
          </p:txBody>
        </p:sp>
      </p:grpSp>
    </p:spTree>
    <p:extLst>
      <p:ext uri="{BB962C8B-B14F-4D97-AF65-F5344CB8AC3E}">
        <p14:creationId xmlns:p14="http://schemas.microsoft.com/office/powerpoint/2010/main" val="54231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Theme" id="{3DEEC978-7FD3-4DD7-9857-379FE6CCC3BA}" vid="{D62EFBDC-110F-4729-822C-295208BDB9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4576</TotalTime>
  <Words>3384</Words>
  <Application>Microsoft Macintosh PowerPoint</Application>
  <PresentationFormat>On-screen Show (4:3)</PresentationFormat>
  <Paragraphs>331</Paragraphs>
  <Slides>48</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等线</vt:lpstr>
      <vt:lpstr>Arial</vt:lpstr>
      <vt:lpstr>Calibri</vt:lpstr>
      <vt:lpstr>Calibri Light</vt:lpstr>
      <vt:lpstr>defaultTheme</vt:lpstr>
      <vt:lpstr>PowerPoint Presentation</vt:lpstr>
      <vt:lpstr>Sample Preparation</vt:lpstr>
      <vt:lpstr>Why is Sample Preparation Important? </vt:lpstr>
      <vt:lpstr>Sample Thickness </vt:lpstr>
      <vt:lpstr>Factors to Consider </vt:lpstr>
      <vt:lpstr>Techniques (not exhaustive)</vt:lpstr>
      <vt:lpstr>“Brains” Methods </vt:lpstr>
      <vt:lpstr>Powder Methods </vt:lpstr>
      <vt:lpstr>Drop Casting</vt:lpstr>
      <vt:lpstr>TEM Grids </vt:lpstr>
      <vt:lpstr>Bulk Materials</vt:lpstr>
      <vt:lpstr>Ion Milling Procedures</vt:lpstr>
      <vt:lpstr>Cutting</vt:lpstr>
      <vt:lpstr>Disk Cutting</vt:lpstr>
      <vt:lpstr>Mechanical Pre-Thinning</vt:lpstr>
      <vt:lpstr>Dimpling</vt:lpstr>
      <vt:lpstr>Ion Milling</vt:lpstr>
      <vt:lpstr>Remove Amorphous Layer</vt:lpstr>
      <vt:lpstr>Grinding + Ion Milling</vt:lpstr>
      <vt:lpstr>Ultramicrotome </vt:lpstr>
      <vt:lpstr>Twin-Jet Electropolishing</vt:lpstr>
      <vt:lpstr>Twin-Jet Electropolishing</vt:lpstr>
      <vt:lpstr>Focused Ion Beam</vt:lpstr>
      <vt:lpstr>Ga+ Implantation </vt:lpstr>
      <vt:lpstr>TEM Sample Prep with FIB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 Lift-Out Process </vt:lpstr>
      <vt:lpstr>PowerPoint Presentation</vt:lpstr>
      <vt:lpstr>Sample Prep Artifacts (1) </vt:lpstr>
      <vt:lpstr>Sample Prep Artifacts (2) </vt:lpstr>
      <vt:lpstr>Sample prep can affect experimental data</vt:lpstr>
      <vt:lpstr>Case Studies: Sample Prep &amp; General Electron Microscopy Techniques</vt:lpstr>
      <vt:lpstr>Case Study I </vt:lpstr>
      <vt:lpstr>Case Study II</vt:lpstr>
      <vt:lpstr>Case Study III </vt:lpstr>
      <vt:lpstr>Case Study IV</vt:lpstr>
      <vt:lpstr>Case Study V</vt:lpstr>
      <vt:lpstr>Case Study 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Preparation</dc:title>
  <dc:creator>Tiffany Ly</dc:creator>
  <cp:lastModifiedBy>Emily Paige Greenstein</cp:lastModifiedBy>
  <cp:revision>189</cp:revision>
  <dcterms:created xsi:type="dcterms:W3CDTF">2017-10-31T16:42:14Z</dcterms:created>
  <dcterms:modified xsi:type="dcterms:W3CDTF">2022-01-13T19:57:28Z</dcterms:modified>
</cp:coreProperties>
</file>