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  <p:sldMasterId id="2147483673" r:id="rId2"/>
    <p:sldMasterId id="2147483700" r:id="rId3"/>
    <p:sldMasterId id="2147483713" r:id="rId4"/>
  </p:sldMasterIdLst>
  <p:notesMasterIdLst>
    <p:notesMasterId r:id="rId89"/>
  </p:notesMasterIdLst>
  <p:handoutMasterIdLst>
    <p:handoutMasterId r:id="rId90"/>
  </p:handoutMasterIdLst>
  <p:sldIdLst>
    <p:sldId id="561" r:id="rId5"/>
    <p:sldId id="670" r:id="rId6"/>
    <p:sldId id="768" r:id="rId7"/>
    <p:sldId id="842" r:id="rId8"/>
    <p:sldId id="843" r:id="rId9"/>
    <p:sldId id="873" r:id="rId10"/>
    <p:sldId id="874" r:id="rId11"/>
    <p:sldId id="875" r:id="rId12"/>
    <p:sldId id="876" r:id="rId13"/>
    <p:sldId id="877" r:id="rId14"/>
    <p:sldId id="872" r:id="rId15"/>
    <p:sldId id="844" r:id="rId16"/>
    <p:sldId id="845" r:id="rId17"/>
    <p:sldId id="879" r:id="rId18"/>
    <p:sldId id="827" r:id="rId19"/>
    <p:sldId id="776" r:id="rId20"/>
    <p:sldId id="782" r:id="rId21"/>
    <p:sldId id="789" r:id="rId22"/>
    <p:sldId id="791" r:id="rId23"/>
    <p:sldId id="790" r:id="rId24"/>
    <p:sldId id="753" r:id="rId25"/>
    <p:sldId id="830" r:id="rId26"/>
    <p:sldId id="763" r:id="rId27"/>
    <p:sldId id="769" r:id="rId28"/>
    <p:sldId id="756" r:id="rId29"/>
    <p:sldId id="829" r:id="rId30"/>
    <p:sldId id="869" r:id="rId31"/>
    <p:sldId id="878" r:id="rId32"/>
    <p:sldId id="850" r:id="rId33"/>
    <p:sldId id="851" r:id="rId34"/>
    <p:sldId id="852" r:id="rId35"/>
    <p:sldId id="853" r:id="rId36"/>
    <p:sldId id="846" r:id="rId37"/>
    <p:sldId id="847" r:id="rId38"/>
    <p:sldId id="848" r:id="rId39"/>
    <p:sldId id="849" r:id="rId40"/>
    <p:sldId id="693" r:id="rId41"/>
    <p:sldId id="854" r:id="rId42"/>
    <p:sldId id="751" r:id="rId43"/>
    <p:sldId id="855" r:id="rId44"/>
    <p:sldId id="856" r:id="rId45"/>
    <p:sldId id="857" r:id="rId46"/>
    <p:sldId id="858" r:id="rId47"/>
    <p:sldId id="859" r:id="rId48"/>
    <p:sldId id="700" r:id="rId49"/>
    <p:sldId id="746" r:id="rId50"/>
    <p:sldId id="732" r:id="rId51"/>
    <p:sldId id="749" r:id="rId52"/>
    <p:sldId id="750" r:id="rId53"/>
    <p:sldId id="860" r:id="rId54"/>
    <p:sldId id="861" r:id="rId55"/>
    <p:sldId id="862" r:id="rId56"/>
    <p:sldId id="863" r:id="rId57"/>
    <p:sldId id="796" r:id="rId58"/>
    <p:sldId id="864" r:id="rId59"/>
    <p:sldId id="865" r:id="rId60"/>
    <p:sldId id="794" r:id="rId61"/>
    <p:sldId id="866" r:id="rId62"/>
    <p:sldId id="792" r:id="rId63"/>
    <p:sldId id="744" r:id="rId64"/>
    <p:sldId id="793" r:id="rId65"/>
    <p:sldId id="784" r:id="rId66"/>
    <p:sldId id="757" r:id="rId67"/>
    <p:sldId id="702" r:id="rId68"/>
    <p:sldId id="832" r:id="rId69"/>
    <p:sldId id="758" r:id="rId70"/>
    <p:sldId id="867" r:id="rId71"/>
    <p:sldId id="704" r:id="rId72"/>
    <p:sldId id="799" r:id="rId73"/>
    <p:sldId id="868" r:id="rId74"/>
    <p:sldId id="707" r:id="rId75"/>
    <p:sldId id="800" r:id="rId76"/>
    <p:sldId id="767" r:id="rId77"/>
    <p:sldId id="711" r:id="rId78"/>
    <p:sldId id="714" r:id="rId79"/>
    <p:sldId id="801" r:id="rId80"/>
    <p:sldId id="803" r:id="rId81"/>
    <p:sldId id="804" r:id="rId82"/>
    <p:sldId id="716" r:id="rId83"/>
    <p:sldId id="770" r:id="rId84"/>
    <p:sldId id="772" r:id="rId85"/>
    <p:sldId id="814" r:id="rId86"/>
    <p:sldId id="837" r:id="rId87"/>
    <p:sldId id="839" r:id="rId88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8F"/>
    <a:srgbClr val="16845A"/>
    <a:srgbClr val="969696"/>
    <a:srgbClr val="CC00CC"/>
    <a:srgbClr val="00CCFF"/>
    <a:srgbClr val="FFC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3" autoAdjust="0"/>
    <p:restoredTop sz="94708" autoAdjust="0"/>
  </p:normalViewPr>
  <p:slideViewPr>
    <p:cSldViewPr snapToGrid="0">
      <p:cViewPr varScale="1">
        <p:scale>
          <a:sx n="77" d="100"/>
          <a:sy n="77" d="100"/>
        </p:scale>
        <p:origin x="42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57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Documents%20and%20Settings\Jimbo\My%20Documents\Research\Papers%20&amp;%20Presentations\Papers\Propane%20Oxidation\Catalyst_Test\summary%20of%20PtSrTiO3-2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711985688729877E-2"/>
          <c:y val="3.7348272642390289E-2"/>
          <c:w val="0.83717343024429636"/>
          <c:h val="0.91783380018674132"/>
        </c:manualLayout>
      </c:layout>
      <c:scatterChart>
        <c:scatterStyle val="lineMarker"/>
        <c:varyColors val="0"/>
        <c:ser>
          <c:idx val="0"/>
          <c:order val="0"/>
          <c:tx>
            <c:v>Sc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Sheet1!$B$1:$B$20</c:f>
              <c:numCache>
                <c:formatCode>General</c:formatCode>
                <c:ptCount val="20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</c:numCache>
            </c:numRef>
          </c:yVal>
          <c:smooth val="0"/>
        </c:ser>
        <c:ser>
          <c:idx val="1"/>
          <c:order val="1"/>
          <c:tx>
            <c:v>Dh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Sheet1!$C$1:$C$20</c:f>
              <c:numCache>
                <c:formatCode>General</c:formatCode>
                <c:ptCount val="20"/>
                <c:pt idx="0">
                  <c:v>3.15</c:v>
                </c:pt>
                <c:pt idx="1">
                  <c:v>3.3</c:v>
                </c:pt>
                <c:pt idx="2">
                  <c:v>3.45</c:v>
                </c:pt>
                <c:pt idx="3">
                  <c:v>3.6</c:v>
                </c:pt>
                <c:pt idx="4">
                  <c:v>3.75</c:v>
                </c:pt>
                <c:pt idx="5">
                  <c:v>3.9</c:v>
                </c:pt>
                <c:pt idx="6">
                  <c:v>4.05</c:v>
                </c:pt>
                <c:pt idx="7">
                  <c:v>4.2</c:v>
                </c:pt>
                <c:pt idx="8">
                  <c:v>4.3499999999999996</c:v>
                </c:pt>
                <c:pt idx="9">
                  <c:v>4.5</c:v>
                </c:pt>
                <c:pt idx="10">
                  <c:v>4.6500000000000004</c:v>
                </c:pt>
                <c:pt idx="11">
                  <c:v>4.8</c:v>
                </c:pt>
                <c:pt idx="12">
                  <c:v>4.95</c:v>
                </c:pt>
                <c:pt idx="13">
                  <c:v>5.0999999999999996</c:v>
                </c:pt>
                <c:pt idx="14">
                  <c:v>5.25</c:v>
                </c:pt>
                <c:pt idx="15">
                  <c:v>5.4</c:v>
                </c:pt>
                <c:pt idx="16">
                  <c:v>5.55</c:v>
                </c:pt>
                <c:pt idx="17">
                  <c:v>5.6999999999999993</c:v>
                </c:pt>
                <c:pt idx="18">
                  <c:v>5.85</c:v>
                </c:pt>
                <c:pt idx="19">
                  <c:v>6</c:v>
                </c:pt>
              </c:numCache>
            </c:numRef>
          </c:yVal>
          <c:smooth val="0"/>
        </c:ser>
        <c:ser>
          <c:idx val="2"/>
          <c:order val="2"/>
          <c:tx>
            <c:v>Ic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Sheet1!$D$1:$D$20</c:f>
              <c:numCache>
                <c:formatCode>General</c:formatCode>
                <c:ptCount val="20"/>
                <c:pt idx="0">
                  <c:v>2.2999999999999998</c:v>
                </c:pt>
                <c:pt idx="1">
                  <c:v>2.6</c:v>
                </c:pt>
                <c:pt idx="2">
                  <c:v>2.9</c:v>
                </c:pt>
                <c:pt idx="3">
                  <c:v>3.2</c:v>
                </c:pt>
                <c:pt idx="4">
                  <c:v>3.5</c:v>
                </c:pt>
                <c:pt idx="5">
                  <c:v>3.8</c:v>
                </c:pt>
                <c:pt idx="6">
                  <c:v>4.0999999999999996</c:v>
                </c:pt>
                <c:pt idx="7">
                  <c:v>4.4000000000000004</c:v>
                </c:pt>
                <c:pt idx="8">
                  <c:v>4.6999999999999993</c:v>
                </c:pt>
                <c:pt idx="9">
                  <c:v>5</c:v>
                </c:pt>
                <c:pt idx="10">
                  <c:v>5.3</c:v>
                </c:pt>
                <c:pt idx="11">
                  <c:v>5.6</c:v>
                </c:pt>
                <c:pt idx="12">
                  <c:v>5.9</c:v>
                </c:pt>
                <c:pt idx="13">
                  <c:v>6.2</c:v>
                </c:pt>
                <c:pt idx="14">
                  <c:v>6.5</c:v>
                </c:pt>
                <c:pt idx="15">
                  <c:v>6.8</c:v>
                </c:pt>
                <c:pt idx="16">
                  <c:v>7.1</c:v>
                </c:pt>
                <c:pt idx="17">
                  <c:v>7.3999999999999995</c:v>
                </c:pt>
                <c:pt idx="18">
                  <c:v>7.7</c:v>
                </c:pt>
                <c:pt idx="19">
                  <c:v>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4163016"/>
        <c:axId val="554164584"/>
      </c:scatterChart>
      <c:valAx>
        <c:axId val="554163016"/>
        <c:scaling>
          <c:orientation val="minMax"/>
          <c:max val="2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164584"/>
        <c:crosses val="autoZero"/>
        <c:crossBetween val="midCat"/>
      </c:valAx>
      <c:valAx>
        <c:axId val="554164584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163016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023246423356296"/>
          <c:y val="0.12161450406934428"/>
          <c:w val="0.2201138097668851"/>
          <c:h val="0.22232275236328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92187500000018"/>
          <c:y val="2.5781250000000012E-2"/>
          <c:w val="0.85101562500000005"/>
          <c:h val="0.8642205954724409"/>
        </c:manualLayout>
      </c:layout>
      <c:scatterChart>
        <c:scatterStyle val="lineMarker"/>
        <c:varyColors val="0"/>
        <c:ser>
          <c:idx val="0"/>
          <c:order val="0"/>
          <c:tx>
            <c:v>Nanocubes Cycle 1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Oxidation'!$B$491:$B$512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0.59132349581859833</c:v>
                </c:pt>
                <c:pt idx="6">
                  <c:v>1.970624635078098</c:v>
                </c:pt>
                <c:pt idx="7">
                  <c:v>6.2393262569210961</c:v>
                </c:pt>
                <c:pt idx="8">
                  <c:v>21.369277523249451</c:v>
                </c:pt>
                <c:pt idx="9">
                  <c:v>58.66069226130098</c:v>
                </c:pt>
                <c:pt idx="10">
                  <c:v>75.265607144679478</c:v>
                </c:pt>
                <c:pt idx="11">
                  <c:v>85.34781022116033</c:v>
                </c:pt>
                <c:pt idx="12">
                  <c:v>91.217325530389274</c:v>
                </c:pt>
                <c:pt idx="13">
                  <c:v>95.623670063353728</c:v>
                </c:pt>
                <c:pt idx="14">
                  <c:v>97.890829460383443</c:v>
                </c:pt>
                <c:pt idx="15">
                  <c:v>99.238827680494452</c:v>
                </c:pt>
                <c:pt idx="16">
                  <c:v>100.02106700658624</c:v>
                </c:pt>
                <c:pt idx="17">
                  <c:v>100.17890935781924</c:v>
                </c:pt>
                <c:pt idx="18">
                  <c:v>99.955867781914193</c:v>
                </c:pt>
                <c:pt idx="19">
                  <c:v>99.961799842875394</c:v>
                </c:pt>
                <c:pt idx="20">
                  <c:v>100.5066906597026</c:v>
                </c:pt>
                <c:pt idx="21">
                  <c:v>100.20125152153412</c:v>
                </c:pt>
              </c:numCache>
            </c:numRef>
          </c:yVal>
          <c:smooth val="0"/>
        </c:ser>
        <c:ser>
          <c:idx val="1"/>
          <c:order val="1"/>
          <c:tx>
            <c:v>Nanocubes Cycle 2</c:v>
          </c:tx>
          <c:spPr>
            <a:ln w="12700">
              <a:solidFill>
                <a:srgbClr val="FF0000"/>
              </a:solidFill>
              <a:prstDash val="lgDash"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Oxidation'!$C$491:$C$512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0.12506432010871019</c:v>
                </c:pt>
                <c:pt idx="5">
                  <c:v>0.66742268635140489</c:v>
                </c:pt>
                <c:pt idx="6">
                  <c:v>2.5068010167442947</c:v>
                </c:pt>
                <c:pt idx="7">
                  <c:v>7.8454100313570407</c:v>
                </c:pt>
                <c:pt idx="8">
                  <c:v>37.097101142446142</c:v>
                </c:pt>
                <c:pt idx="9">
                  <c:v>62.038428498325487</c:v>
                </c:pt>
                <c:pt idx="10">
                  <c:v>75.393993132036641</c:v>
                </c:pt>
                <c:pt idx="11">
                  <c:v>84.505933575299878</c:v>
                </c:pt>
                <c:pt idx="12">
                  <c:v>90.089236748714413</c:v>
                </c:pt>
                <c:pt idx="13">
                  <c:v>93.636524551619203</c:v>
                </c:pt>
                <c:pt idx="14">
                  <c:v>96.582180575857919</c:v>
                </c:pt>
                <c:pt idx="15">
                  <c:v>98.48026992261822</c:v>
                </c:pt>
                <c:pt idx="16">
                  <c:v>99.506636139216951</c:v>
                </c:pt>
                <c:pt idx="17">
                  <c:v>100.02306211365234</c:v>
                </c:pt>
                <c:pt idx="18">
                  <c:v>100.21185438827104</c:v>
                </c:pt>
                <c:pt idx="19">
                  <c:v>100.46615933511033</c:v>
                </c:pt>
                <c:pt idx="20">
                  <c:v>100.16840667131522</c:v>
                </c:pt>
                <c:pt idx="21">
                  <c:v>100.56092963227893</c:v>
                </c:pt>
              </c:numCache>
            </c:numRef>
          </c:yVal>
          <c:smooth val="0"/>
        </c:ser>
        <c:ser>
          <c:idx val="2"/>
          <c:order val="2"/>
          <c:tx>
            <c:v>Nanocubes Cycle 3</c:v>
          </c:tx>
          <c:spPr>
            <a:ln w="12700">
              <a:solidFill>
                <a:srgbClr val="FF0000"/>
              </a:solidFill>
              <a:prstDash val="dash"/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Oxidation'!$D$491:$D$512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0.23956797029530241</c:v>
                </c:pt>
                <c:pt idx="5">
                  <c:v>0.64073858916465998</c:v>
                </c:pt>
                <c:pt idx="6">
                  <c:v>2.2422023013318824</c:v>
                </c:pt>
                <c:pt idx="7">
                  <c:v>7.3214367632051385</c:v>
                </c:pt>
                <c:pt idx="8">
                  <c:v>28.19585603838409</c:v>
                </c:pt>
                <c:pt idx="9">
                  <c:v>56.225357811142004</c:v>
                </c:pt>
                <c:pt idx="10">
                  <c:v>69.150667881720011</c:v>
                </c:pt>
                <c:pt idx="11">
                  <c:v>78.949819564671927</c:v>
                </c:pt>
                <c:pt idx="12">
                  <c:v>85.136335170028374</c:v>
                </c:pt>
                <c:pt idx="13">
                  <c:v>89.872122773479347</c:v>
                </c:pt>
                <c:pt idx="14">
                  <c:v>93.241894740994894</c:v>
                </c:pt>
                <c:pt idx="15">
                  <c:v>95.655869413366489</c:v>
                </c:pt>
                <c:pt idx="16">
                  <c:v>97.336761346803058</c:v>
                </c:pt>
                <c:pt idx="17">
                  <c:v>98.69545852717745</c:v>
                </c:pt>
                <c:pt idx="18">
                  <c:v>99.600193338228252</c:v>
                </c:pt>
                <c:pt idx="19">
                  <c:v>99.78910872142778</c:v>
                </c:pt>
                <c:pt idx="20">
                  <c:v>100.47678804339265</c:v>
                </c:pt>
                <c:pt idx="21">
                  <c:v>100.64233059070065</c:v>
                </c:pt>
              </c:numCache>
            </c:numRef>
          </c:yVal>
          <c:smooth val="0"/>
        </c:ser>
        <c:ser>
          <c:idx val="3"/>
          <c:order val="3"/>
          <c:tx>
            <c:v>Nanocubes Cycle 4</c:v>
          </c:tx>
          <c:spPr>
            <a:ln w="12700">
              <a:solidFill>
                <a:srgbClr val="FF0000"/>
              </a:solidFill>
              <a:prstDash val="sysDash"/>
            </a:ln>
          </c:spPr>
          <c:marker>
            <c:symbol val="x"/>
            <c:size val="5"/>
            <c:spPr>
              <a:noFill/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Oxidation'!$E$491:$E$512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0.56037613498893057</c:v>
                </c:pt>
                <c:pt idx="6">
                  <c:v>2.0501858905999955</c:v>
                </c:pt>
                <c:pt idx="7">
                  <c:v>7.2642889359574765</c:v>
                </c:pt>
                <c:pt idx="8">
                  <c:v>29.359695384573872</c:v>
                </c:pt>
                <c:pt idx="9">
                  <c:v>55.422596798665623</c:v>
                </c:pt>
                <c:pt idx="10">
                  <c:v>69.175823957212884</c:v>
                </c:pt>
                <c:pt idx="11">
                  <c:v>77.919564246364516</c:v>
                </c:pt>
                <c:pt idx="12">
                  <c:v>84.306034110254799</c:v>
                </c:pt>
                <c:pt idx="13">
                  <c:v>88.444145011661433</c:v>
                </c:pt>
                <c:pt idx="14">
                  <c:v>91.745119455626906</c:v>
                </c:pt>
                <c:pt idx="15">
                  <c:v>94.303750351030743</c:v>
                </c:pt>
                <c:pt idx="16">
                  <c:v>96.332834003342512</c:v>
                </c:pt>
                <c:pt idx="17">
                  <c:v>97.720479278216516</c:v>
                </c:pt>
                <c:pt idx="18">
                  <c:v>99.041849980603502</c:v>
                </c:pt>
                <c:pt idx="19">
                  <c:v>98.808043919058989</c:v>
                </c:pt>
                <c:pt idx="20">
                  <c:v>99.220715449623256</c:v>
                </c:pt>
                <c:pt idx="21">
                  <c:v>99.794524799975491</c:v>
                </c:pt>
              </c:numCache>
            </c:numRef>
          </c:yVal>
          <c:smooth val="0"/>
        </c:ser>
        <c:ser>
          <c:idx val="4"/>
          <c:order val="4"/>
          <c:tx>
            <c:v>Powder Cycle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Oxidation'!$B$522:$B$543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0.31169311731701088</c:v>
                </c:pt>
                <c:pt idx="6">
                  <c:v>0.36731867360211812</c:v>
                </c:pt>
                <c:pt idx="7">
                  <c:v>0.94058401542991454</c:v>
                </c:pt>
                <c:pt idx="8">
                  <c:v>1.8944653419882354</c:v>
                </c:pt>
                <c:pt idx="9">
                  <c:v>4.2965218237132774</c:v>
                </c:pt>
                <c:pt idx="10">
                  <c:v>8.5154265520640582</c:v>
                </c:pt>
                <c:pt idx="11">
                  <c:v>15.325770455491289</c:v>
                </c:pt>
                <c:pt idx="12">
                  <c:v>25.390385997128647</c:v>
                </c:pt>
                <c:pt idx="13">
                  <c:v>36.529578663442742</c:v>
                </c:pt>
                <c:pt idx="14">
                  <c:v>47.307451627606838</c:v>
                </c:pt>
                <c:pt idx="15">
                  <c:v>56.188652738250653</c:v>
                </c:pt>
              </c:numCache>
            </c:numRef>
          </c:yVal>
          <c:smooth val="0"/>
        </c:ser>
        <c:ser>
          <c:idx val="5"/>
          <c:order val="5"/>
          <c:tx>
            <c:v>Powder Cycle 2</c:v>
          </c:tx>
          <c:spPr>
            <a:ln w="12700">
              <a:solidFill>
                <a:srgbClr val="0000FF"/>
              </a:solidFill>
              <a:prstDash val="lgDash"/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Oxidation'!$C$522:$C$543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0.53750963354890824</c:v>
                </c:pt>
                <c:pt idx="7">
                  <c:v>0.99320240909235946</c:v>
                </c:pt>
                <c:pt idx="8">
                  <c:v>2.4026213888222845</c:v>
                </c:pt>
                <c:pt idx="9">
                  <c:v>5.0151003227342486</c:v>
                </c:pt>
                <c:pt idx="10">
                  <c:v>9.4394291418737453</c:v>
                </c:pt>
                <c:pt idx="11">
                  <c:v>16.30081882753819</c:v>
                </c:pt>
                <c:pt idx="12">
                  <c:v>25.341218585029527</c:v>
                </c:pt>
                <c:pt idx="13">
                  <c:v>35.578467386903377</c:v>
                </c:pt>
                <c:pt idx="14">
                  <c:v>45.213205411872195</c:v>
                </c:pt>
                <c:pt idx="15">
                  <c:v>54.918465091805395</c:v>
                </c:pt>
              </c:numCache>
            </c:numRef>
          </c:yVal>
          <c:smooth val="0"/>
        </c:ser>
        <c:ser>
          <c:idx val="6"/>
          <c:order val="6"/>
          <c:tx>
            <c:v>Powder Cycle 3</c:v>
          </c:tx>
          <c:spPr>
            <a:ln w="12700">
              <a:solidFill>
                <a:srgbClr val="0000FF"/>
              </a:solidFill>
              <a:prstDash val="dash"/>
            </a:ln>
          </c:spPr>
          <c:marker>
            <c:symbol val="triang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Oxidation'!$D$522:$D$543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0.14958656388247293</c:v>
                </c:pt>
                <c:pt idx="6">
                  <c:v>0.45554860930702989</c:v>
                </c:pt>
                <c:pt idx="7">
                  <c:v>1.194074310636426</c:v>
                </c:pt>
                <c:pt idx="8">
                  <c:v>2.3610136152477139</c:v>
                </c:pt>
                <c:pt idx="9">
                  <c:v>5.0268547187788055</c:v>
                </c:pt>
                <c:pt idx="10">
                  <c:v>9.3689646178802395</c:v>
                </c:pt>
                <c:pt idx="11">
                  <c:v>16.413355620067634</c:v>
                </c:pt>
                <c:pt idx="12">
                  <c:v>25.82463352416211</c:v>
                </c:pt>
                <c:pt idx="13">
                  <c:v>36.198680617909453</c:v>
                </c:pt>
                <c:pt idx="14">
                  <c:v>46.303629667771233</c:v>
                </c:pt>
                <c:pt idx="15">
                  <c:v>55.870740162857096</c:v>
                </c:pt>
                <c:pt idx="16">
                  <c:v>64.028687352987149</c:v>
                </c:pt>
                <c:pt idx="17">
                  <c:v>70.475945106581662</c:v>
                </c:pt>
                <c:pt idx="18">
                  <c:v>75.888528506599329</c:v>
                </c:pt>
                <c:pt idx="19">
                  <c:v>79.690138715323059</c:v>
                </c:pt>
                <c:pt idx="20">
                  <c:v>82.852996615012756</c:v>
                </c:pt>
                <c:pt idx="21">
                  <c:v>85.246477168989088</c:v>
                </c:pt>
              </c:numCache>
            </c:numRef>
          </c:yVal>
          <c:smooth val="0"/>
        </c:ser>
        <c:ser>
          <c:idx val="7"/>
          <c:order val="7"/>
          <c:tx>
            <c:v>Powder Cycle 4</c:v>
          </c:tx>
          <c:spPr>
            <a:ln w="12700">
              <a:solidFill>
                <a:srgbClr val="0000FF"/>
              </a:solidFill>
              <a:prstDash val="sysDash"/>
            </a:ln>
          </c:spPr>
          <c:marker>
            <c:symbol val="x"/>
            <c:size val="5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Oxidation'!$E$522:$E$543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0.60244413735201063</c:v>
                </c:pt>
                <c:pt idx="7">
                  <c:v>1.079205210722693</c:v>
                </c:pt>
                <c:pt idx="8">
                  <c:v>2.3401226169124651</c:v>
                </c:pt>
                <c:pt idx="9">
                  <c:v>4.4779311782217945</c:v>
                </c:pt>
                <c:pt idx="10">
                  <c:v>8.2964260480605994</c:v>
                </c:pt>
                <c:pt idx="11">
                  <c:v>13.45384949537037</c:v>
                </c:pt>
                <c:pt idx="12">
                  <c:v>20.093086963182827</c:v>
                </c:pt>
                <c:pt idx="13">
                  <c:v>27.292961412651731</c:v>
                </c:pt>
                <c:pt idx="14">
                  <c:v>34.237620907373426</c:v>
                </c:pt>
                <c:pt idx="15">
                  <c:v>41.324910747710256</c:v>
                </c:pt>
                <c:pt idx="16">
                  <c:v>47.383316490916144</c:v>
                </c:pt>
                <c:pt idx="17">
                  <c:v>53.010368745928432</c:v>
                </c:pt>
                <c:pt idx="18">
                  <c:v>58.765510678401654</c:v>
                </c:pt>
                <c:pt idx="19">
                  <c:v>64.637474010670758</c:v>
                </c:pt>
                <c:pt idx="20">
                  <c:v>70.62235821553395</c:v>
                </c:pt>
                <c:pt idx="21">
                  <c:v>77.063340468651589</c:v>
                </c:pt>
              </c:numCache>
            </c:numRef>
          </c:yVal>
          <c:smooth val="0"/>
        </c:ser>
        <c:ser>
          <c:idx val="8"/>
          <c:order val="8"/>
          <c:tx>
            <c:v>Cycle 1</c:v>
          </c:tx>
          <c:spPr>
            <a:ln>
              <a:solidFill>
                <a:sysClr val="windowText" lastClr="000000"/>
              </a:solidFill>
            </a:ln>
          </c:spPr>
          <c:marker>
            <c:symbol val="square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9"/>
          <c:order val="9"/>
          <c:tx>
            <c:v>Cycle 2</c:v>
          </c:tx>
          <c:spPr>
            <a:ln>
              <a:solidFill>
                <a:sysClr val="windowText" lastClr="000000"/>
              </a:solidFill>
              <a:prstDash val="lgDash"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10"/>
          <c:order val="10"/>
          <c:tx>
            <c:v>Cycle 3</c:v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11"/>
          <c:order val="11"/>
          <c:tx>
            <c:v>Cycle 4</c:v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x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4154392"/>
        <c:axId val="554154784"/>
      </c:scatterChart>
      <c:valAx>
        <c:axId val="554154392"/>
        <c:scaling>
          <c:orientation val="minMax"/>
          <c:max val="550"/>
          <c:min val="10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0.40502706692913387"/>
              <c:y val="0.951625246062994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54154784"/>
        <c:crosses val="autoZero"/>
        <c:crossBetween val="midCat"/>
        <c:majorUnit val="50"/>
      </c:valAx>
      <c:valAx>
        <c:axId val="554154784"/>
        <c:scaling>
          <c:orientation val="minMax"/>
          <c:max val="101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Propane Conversion </a:t>
                </a:r>
                <a:r>
                  <a:rPr lang="en-US" dirty="0"/>
                  <a:t>(mol%)</a:t>
                </a:r>
              </a:p>
            </c:rich>
          </c:tx>
          <c:layout>
            <c:manualLayout>
              <c:xMode val="edge"/>
              <c:yMode val="edge"/>
              <c:x val="0"/>
              <c:y val="0.2704990977690288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54154392"/>
        <c:crosses val="autoZero"/>
        <c:crossBetween val="midCat"/>
        <c:majorUnit val="25"/>
        <c:minorUnit val="5"/>
      </c:valAx>
      <c:spPr>
        <a:noFill/>
        <a:ln w="12700">
          <a:noFill/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0573326771653581"/>
          <c:y val="3.0709686679790061E-2"/>
          <c:w val="0.26582267060367587"/>
          <c:h val="0.2831423155438904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 pitchFamily="18" charset="0"/>
          <a:ea typeface="Arial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dirty="0" smtClean="0"/>
              <a:t>CO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Oxidation</a:t>
            </a:r>
            <a:endParaRPr lang="zh-CN" alt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714281311288797"/>
          <c:y val="0.18360439677306634"/>
          <c:w val="0.7950163493429967"/>
          <c:h val="0.72594713371206065"/>
        </c:manualLayout>
      </c:layout>
      <c:scatterChart>
        <c:scatterStyle val="smoothMarker"/>
        <c:varyColors val="0"/>
        <c:ser>
          <c:idx val="0"/>
          <c:order val="0"/>
          <c:tx>
            <c:v>Oleic Acid STO</c:v>
          </c:tx>
          <c:trendline>
            <c:name>linear fit (oleic acid)</c:name>
            <c:spPr>
              <a:ln>
                <a:solidFill>
                  <a:schemeClr val="tx2"/>
                </a:solidFill>
              </a:ln>
            </c:spPr>
            <c:trendlineType val="linear"/>
            <c:backward val="4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'[Chart in Microsoft PowerPoint]Sheet2'!$R$15:$R$20</c:f>
                <c:numCache>
                  <c:formatCode>General</c:formatCode>
                  <c:ptCount val="6"/>
                  <c:pt idx="0">
                    <c:v>1.1535966150293998E-3</c:v>
                  </c:pt>
                  <c:pt idx="1">
                    <c:v>1.1456571897137196E-3</c:v>
                  </c:pt>
                  <c:pt idx="2">
                    <c:v>1.2745035434527268E-3</c:v>
                  </c:pt>
                  <c:pt idx="3">
                    <c:v>1.191319789196451E-3</c:v>
                  </c:pt>
                  <c:pt idx="4">
                    <c:v>1.4535606403844714E-3</c:v>
                  </c:pt>
                  <c:pt idx="5">
                    <c:v>2.2742743539354866E-3</c:v>
                  </c:pt>
                </c:numCache>
              </c:numRef>
            </c:plus>
            <c:minus>
              <c:numRef>
                <c:f>'[Chart in Microsoft PowerPoint]Sheet2'!$S$15:$S$20</c:f>
                <c:numCache>
                  <c:formatCode>General</c:formatCode>
                  <c:ptCount val="6"/>
                  <c:pt idx="0">
                    <c:v>1.1535966150293998E-3</c:v>
                  </c:pt>
                  <c:pt idx="1">
                    <c:v>1.1456571897137196E-3</c:v>
                  </c:pt>
                  <c:pt idx="2">
                    <c:v>1.2745035434527268E-3</c:v>
                  </c:pt>
                  <c:pt idx="3">
                    <c:v>1.191319789196451E-3</c:v>
                  </c:pt>
                  <c:pt idx="4">
                    <c:v>1.4535606403844714E-3</c:v>
                  </c:pt>
                  <c:pt idx="5">
                    <c:v>2.2742743539354866E-3</c:v>
                  </c:pt>
                </c:numCache>
              </c:numRef>
            </c:minus>
          </c:errBars>
          <c:xVal>
            <c:numRef>
              <c:f>'[Chart in Microsoft PowerPoint]Sheet2'!$O$15:$O$20</c:f>
              <c:numCache>
                <c:formatCode>General</c:formatCode>
                <c:ptCount val="6"/>
                <c:pt idx="0">
                  <c:v>4.4779274611398963</c:v>
                </c:pt>
                <c:pt idx="1">
                  <c:v>4.9754749568220999</c:v>
                </c:pt>
                <c:pt idx="2">
                  <c:v>5.597409326424871</c:v>
                </c:pt>
                <c:pt idx="3">
                  <c:v>6.3970392301998524</c:v>
                </c:pt>
                <c:pt idx="4">
                  <c:v>7.463212435233161</c:v>
                </c:pt>
                <c:pt idx="5">
                  <c:v>8.9558549222797925</c:v>
                </c:pt>
              </c:numCache>
            </c:numRef>
          </c:xVal>
          <c:yVal>
            <c:numRef>
              <c:f>'[Chart in Microsoft PowerPoint]Sheet2'!$M$15:$M$20</c:f>
              <c:numCache>
                <c:formatCode>0.00%</c:formatCode>
                <c:ptCount val="6"/>
                <c:pt idx="0">
                  <c:v>7.0039328749580673E-2</c:v>
                </c:pt>
                <c:pt idx="1">
                  <c:v>7.3992511430203606E-2</c:v>
                </c:pt>
                <c:pt idx="2">
                  <c:v>8.3500865541957486E-2</c:v>
                </c:pt>
                <c:pt idx="3">
                  <c:v>8.8986100726816897E-2</c:v>
                </c:pt>
                <c:pt idx="4">
                  <c:v>0.10941548160867154</c:v>
                </c:pt>
                <c:pt idx="5">
                  <c:v>0.11297847222034413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'[Chart in Microsoft PowerPoint]Sheet2'!$M$25</c:f>
              <c:strCache>
                <c:ptCount val="1"/>
                <c:pt idx="0">
                  <c:v>Acetic Acid STO</c:v>
                </c:pt>
              </c:strCache>
            </c:strRef>
          </c:tx>
          <c:marker>
            <c:symbol val="square"/>
            <c:size val="3"/>
          </c:marker>
          <c:trendline>
            <c:name>linear fit (acetic acid)</c:name>
            <c:spPr>
              <a:ln>
                <a:solidFill>
                  <a:srgbClr val="C00000"/>
                </a:solidFill>
              </a:ln>
            </c:spPr>
            <c:trendlineType val="linear"/>
            <c:forward val="10"/>
            <c:backward val="1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'[Chart in Microsoft PowerPoint]Sheet2'!$R$30:$R$34</c:f>
                <c:numCache>
                  <c:formatCode>General</c:formatCode>
                  <c:ptCount val="5"/>
                  <c:pt idx="0">
                    <c:v>3.5014167216704359E-4</c:v>
                  </c:pt>
                  <c:pt idx="1">
                    <c:v>3.8777188706495705E-4</c:v>
                  </c:pt>
                  <c:pt idx="2">
                    <c:v>3.6167483463024998E-4</c:v>
                  </c:pt>
                  <c:pt idx="3">
                    <c:v>5.3786341932356087E-4</c:v>
                  </c:pt>
                  <c:pt idx="4">
                    <c:v>5.3487583548227687E-4</c:v>
                  </c:pt>
                </c:numCache>
              </c:numRef>
            </c:plus>
            <c:minus>
              <c:numRef>
                <c:f>'[Chart in Microsoft PowerPoint]Sheet2'!$S$30:$S$34</c:f>
                <c:numCache>
                  <c:formatCode>General</c:formatCode>
                  <c:ptCount val="5"/>
                  <c:pt idx="0">
                    <c:v>3.5014167216704359E-4</c:v>
                  </c:pt>
                  <c:pt idx="1">
                    <c:v>3.8777188706495705E-4</c:v>
                  </c:pt>
                  <c:pt idx="2">
                    <c:v>3.6167483463024998E-4</c:v>
                  </c:pt>
                  <c:pt idx="3">
                    <c:v>5.3786341932356087E-4</c:v>
                  </c:pt>
                  <c:pt idx="4">
                    <c:v>5.3487583548227687E-4</c:v>
                  </c:pt>
                </c:numCache>
              </c:numRef>
            </c:minus>
          </c:errBars>
          <c:xVal>
            <c:numRef>
              <c:f>'[Chart in Microsoft PowerPoint]Sheet2'!$T$30:$T$34</c:f>
              <c:numCache>
                <c:formatCode>General</c:formatCode>
                <c:ptCount val="5"/>
                <c:pt idx="0">
                  <c:v>1.7834878563987995</c:v>
                </c:pt>
                <c:pt idx="1">
                  <c:v>2.0807358324652663</c:v>
                </c:pt>
                <c:pt idx="2">
                  <c:v>2.496882998958319</c:v>
                </c:pt>
                <c:pt idx="3">
                  <c:v>3.1211037486978994</c:v>
                </c:pt>
                <c:pt idx="4">
                  <c:v>4.1614716649305326</c:v>
                </c:pt>
              </c:numCache>
            </c:numRef>
          </c:xVal>
          <c:yVal>
            <c:numRef>
              <c:f>'[Chart in Microsoft PowerPoint]Sheet2'!$M$30:$M$34</c:f>
              <c:numCache>
                <c:formatCode>0.00%</c:formatCode>
                <c:ptCount val="5"/>
                <c:pt idx="0">
                  <c:v>2.1526797323003239E-2</c:v>
                </c:pt>
                <c:pt idx="1">
                  <c:v>2.3520453615716929E-2</c:v>
                </c:pt>
                <c:pt idx="2">
                  <c:v>2.4784997410644997E-2</c:v>
                </c:pt>
                <c:pt idx="3">
                  <c:v>2.850386585686334E-2</c:v>
                </c:pt>
                <c:pt idx="4">
                  <c:v>3.2836969602955818E-2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6768600"/>
        <c:axId val="446774480"/>
      </c:scatterChart>
      <c:valAx>
        <c:axId val="446768600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/>
                  <a:t>w/f (g/mol)</a:t>
                </a:r>
                <a:endParaRPr lang="zh-CN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46774480"/>
        <c:crosses val="autoZero"/>
        <c:crossBetween val="midCat"/>
      </c:valAx>
      <c:valAx>
        <c:axId val="4467744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/>
                  <a:t>conversion</a:t>
                </a:r>
                <a:endParaRPr lang="zh-CN" altLang="en-US"/>
              </a:p>
            </c:rich>
          </c:tx>
          <c:layout/>
          <c:overlay val="0"/>
        </c:title>
        <c:numFmt formatCode="0%" sourceLinked="0"/>
        <c:majorTickMark val="none"/>
        <c:minorTickMark val="none"/>
        <c:tickLblPos val="nextTo"/>
        <c:crossAx val="446768600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2781211703565346"/>
          <c:y val="0.16177900384517677"/>
          <c:w val="0.2934768531594566"/>
          <c:h val="0.2244055565666349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4" Type="http://schemas.openxmlformats.org/officeDocument/2006/relationships/image" Target="../media/image16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image" Target="../media/image174.wmf"/><Relationship Id="rId1" Type="http://schemas.openxmlformats.org/officeDocument/2006/relationships/image" Target="../media/image173.wmf"/><Relationship Id="rId4" Type="http://schemas.openxmlformats.org/officeDocument/2006/relationships/image" Target="../media/image17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Relationship Id="rId6" Type="http://schemas.openxmlformats.org/officeDocument/2006/relationships/image" Target="../media/image206.wmf"/><Relationship Id="rId5" Type="http://schemas.openxmlformats.org/officeDocument/2006/relationships/image" Target="../media/image205.wmf"/><Relationship Id="rId4" Type="http://schemas.openxmlformats.org/officeDocument/2006/relationships/image" Target="../media/image20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</cdr:x>
      <cdr:y>0.4127</cdr:y>
    </cdr:from>
    <cdr:to>
      <cdr:x>0.32813</cdr:x>
      <cdr:y>0.55214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9600" y="1981200"/>
          <a:ext cx="990600" cy="6694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Nanocubes</a:t>
          </a:r>
          <a:endParaRPr lang="en-US" sz="1400" b="1" i="0" strike="noStrike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4 cycles to 550°C</a:t>
          </a:r>
          <a:endParaRPr lang="en-US" sz="1400" b="1" i="0" strike="noStrike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0.60938</cdr:x>
      <cdr:y>0.66667</cdr:y>
    </cdr:from>
    <cdr:to>
      <cdr:x>0.95313</cdr:x>
      <cdr:y>0.80393</cdr:y>
    </cdr:to>
    <cdr:sp macro="" textlink="">
      <cdr:nvSpPr>
        <cdr:cNvPr id="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1824" y="3251216"/>
          <a:ext cx="1676400" cy="6694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Polycrystalline STO</a:t>
          </a: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 cycles to 400°C +</a:t>
          </a: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 cycles to 550°C</a:t>
          </a:r>
          <a:endParaRPr lang="en-US" sz="1400" b="1" i="0" strike="noStrike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FD7B49-000C-4DC8-A58D-C4742B22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92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2EC427-8218-4315-9F0D-F3954008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95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19FF85-0341-4C7C-98CB-2FB06C36F2BC}" type="slidenum">
              <a:rPr lang="en-US" sz="1300" smtClean="0">
                <a:latin typeface="Arial" pitchFamily="34" charset="0"/>
              </a:rPr>
              <a:pPr/>
              <a:t>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1715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4DF74-7F90-40D7-9C30-CFE333EF430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43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7BA69-6C2A-4027-BEC7-40356D088198}" type="slidenum">
              <a:rPr lang="en-GB" smtClean="0">
                <a:solidFill>
                  <a:srgbClr val="000000"/>
                </a:solidFill>
              </a:rPr>
              <a:pPr/>
              <a:t>11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1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CE27ADF-4588-4F84-A6AF-9BDA601E2697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12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69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8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E2AC5B6-7C83-4EC1-B25B-D7F732C9F2CA}" type="slidenum">
              <a:rPr lang="en-US" sz="120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824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0C8E3A-DE12-44DF-9C40-C35A8657A1A5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094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FEE5E-CEC6-46CD-917F-BC2CDD2E0E8C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719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17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3981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23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6578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29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1286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D16F77-51B1-48A5-8184-C85B9D10D502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30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966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4F423F5-3C41-434B-B80B-AA960F06508D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31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5" name="Slide Number Placeholder 3"/>
          <p:cNvSpPr txBox="1">
            <a:spLocks noGrp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A3BD56E-3BE8-49B0-B717-49328B6E0631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31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D7A900-8921-4365-8DC9-B0A362108CF5}" type="slidenum">
              <a:rPr lang="en-US" sz="1300" smtClean="0">
                <a:latin typeface="Arial" pitchFamily="34" charset="0"/>
              </a:rPr>
              <a:pPr/>
              <a:t>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259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6DEFB-91EA-484D-8570-1403D88C17A2}" type="slidenum">
              <a:rPr lang="en-US" altLang="en-US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600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A53624-EB1C-4EB3-9EC2-335AC46776B2}" type="slidenum">
              <a:rPr lang="en-US" sz="1300" smtClean="0">
                <a:latin typeface="Arial" pitchFamily="34" charset="0"/>
              </a:rPr>
              <a:pPr/>
              <a:t>33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2935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D4089FE-8D3A-4602-8C47-ADBECA4B3CAD}" type="slidenum">
              <a:rPr lang="en-US" sz="1300" smtClean="0">
                <a:latin typeface="Arial" pitchFamily="34" charset="0"/>
              </a:rPr>
              <a:pPr/>
              <a:t>34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8978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A63BD96-233D-404E-B28A-2711C6830943}" type="slidenum">
              <a:rPr lang="en-US" sz="1300" smtClean="0">
                <a:latin typeface="Arial" pitchFamily="34" charset="0"/>
              </a:rPr>
              <a:pPr/>
              <a:t>37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1063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08C089-8BF1-4ACE-8966-6724ACF4DAC9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38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6592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7000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A53624-EB1C-4EB3-9EC2-335AC46776B2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40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8703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3A915C-D580-49F4-9953-98C681E8737F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42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3180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3A915C-D580-49F4-9953-98C681E8737F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43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3128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B12EB5-804D-40B1-82A1-F0E9307CE71D}" type="slidenum">
              <a:rPr lang="en-US" sz="1300" smtClean="0">
                <a:latin typeface="Arial" pitchFamily="34" charset="0"/>
              </a:rPr>
              <a:pPr/>
              <a:t>45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16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168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A6AD5DC-49C8-469C-A3BD-0CCE10230AEF}" type="slidenum">
              <a:rPr lang="en-US" sz="1200">
                <a:latin typeface="Calibri" pitchFamily="34" charset="0"/>
              </a:rPr>
              <a:pPr algn="r" eaLnBrk="1" hangingPunct="1"/>
              <a:t>45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3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9F01775-2526-4E86-B06F-9FE31D6BA7D1}" type="slidenum">
              <a:rPr lang="en-US" sz="1300">
                <a:latin typeface="Arial" pitchFamily="34" charset="0"/>
              </a:rPr>
              <a:pPr algn="r" eaLnBrk="1" hangingPunct="1"/>
              <a:t>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789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2546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507E2A-8A8E-4BB3-B775-A32DBD1341F2}" type="slidenum">
              <a:rPr lang="en-US" sz="1300" smtClean="0">
                <a:latin typeface="Arial" pitchFamily="34" charset="0"/>
              </a:rPr>
              <a:pPr/>
              <a:t>47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8023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9683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0900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08C089-8BF1-4ACE-8966-6724ACF4DAC9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51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3612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8220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D639B7-19BA-4A57-92B1-85F21D36F7D3}" type="slidenum">
              <a:rPr lang="en-US" sz="1300" smtClean="0">
                <a:latin typeface="Arial" pitchFamily="34" charset="0"/>
              </a:rPr>
              <a:pPr/>
              <a:t>54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1106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99431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23668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495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67C5B05-AD52-44A4-8F11-F8ABDB0C248A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4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2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669C0E-3E03-4C30-ABC2-ACFC68A4F5AE}" type="slidenum">
              <a:rPr lang="en-US" sz="120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328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0930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89256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762CF-1F99-40B2-BF8E-3B3EF0A67EE9}" type="slidenum">
              <a:rPr lang="en-US" sz="1300" smtClean="0">
                <a:latin typeface="Arial" pitchFamily="34" charset="0"/>
              </a:rPr>
              <a:pPr/>
              <a:t>63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68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680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5BE0BA4-66C6-4040-AA7F-8198AAAFA678}" type="slidenum">
              <a:rPr lang="en-US" sz="1200">
                <a:latin typeface="Calibri" pitchFamily="34" charset="0"/>
              </a:rPr>
              <a:pPr algn="r" eaLnBrk="1" hangingPunct="1"/>
              <a:t>63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723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0C6FB4-353D-4C5D-937B-7033C235C50C}" type="slidenum">
              <a:rPr lang="en-US" sz="1300" smtClean="0">
                <a:latin typeface="Arial" pitchFamily="34" charset="0"/>
              </a:rPr>
              <a:pPr/>
              <a:t>64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7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7828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9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9B8A534-E883-4C9E-A2C4-FACC701D45DD}" type="slidenum">
              <a:rPr lang="en-US" sz="1200">
                <a:latin typeface="Calibri" pitchFamily="34" charset="0"/>
              </a:rPr>
              <a:pPr algn="r" eaLnBrk="1" hangingPunct="1"/>
              <a:t>64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505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A41A28-8EBF-405E-A8BC-E071AE5901EF}" type="slidenum">
              <a:rPr lang="en-US" sz="1300" smtClean="0">
                <a:latin typeface="Arial" pitchFamily="34" charset="0"/>
              </a:rPr>
              <a:pPr/>
              <a:t>68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3831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D7D078-04E9-4809-8297-F06B24CAB508}" type="slidenum">
              <a:rPr lang="en-US" sz="1300" smtClean="0">
                <a:latin typeface="Arial" pitchFamily="34" charset="0"/>
              </a:rPr>
              <a:pPr/>
              <a:t>69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C89E5DC-2B86-4862-B7C7-AE7237F7B0CE}" type="slidenum">
              <a:rPr lang="en-US" sz="1200">
                <a:latin typeface="Calibri" pitchFamily="34" charset="0"/>
              </a:rPr>
              <a:pPr algn="r" eaLnBrk="1" hangingPunct="1"/>
              <a:t>69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301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E3CA50-0FAE-4F21-9215-47B7091ACB97}" type="slidenum">
              <a:rPr lang="en-US" sz="1300" smtClean="0">
                <a:latin typeface="Arial" pitchFamily="34" charset="0"/>
              </a:rPr>
              <a:pPr/>
              <a:t>71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B943BC5-81AB-4F36-BCDB-A3C38E367FD3}" type="slidenum">
              <a:rPr lang="en-US" sz="1200">
                <a:latin typeface="Calibri" pitchFamily="34" charset="0"/>
              </a:rPr>
              <a:pPr algn="r" eaLnBrk="1" hangingPunct="1"/>
              <a:t>71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953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5EC5FF-DF3D-4535-B3E3-33219619B028}" type="slidenum">
              <a:rPr lang="en-US" sz="1300" smtClean="0">
                <a:latin typeface="Arial" pitchFamily="34" charset="0"/>
              </a:rPr>
              <a:pPr/>
              <a:t>72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29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2948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9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AEB2060-0455-498A-9AE1-F536D2805BD1}" type="slidenum">
              <a:rPr lang="en-US" sz="1200">
                <a:latin typeface="Calibri" pitchFamily="34" charset="0"/>
              </a:rPr>
              <a:pPr algn="r" eaLnBrk="1" hangingPunct="1"/>
              <a:t>72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662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D86DB-D5F6-439F-AD38-62030436FED1}" type="slidenum">
              <a:rPr lang="en-US" sz="1300" smtClean="0">
                <a:latin typeface="Arial" pitchFamily="34" charset="0"/>
              </a:rPr>
              <a:pPr/>
              <a:t>73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24165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CD363F-6CFB-4189-ADDC-5F6261887CDE}" type="slidenum">
              <a:rPr lang="en-US" sz="1300" smtClean="0">
                <a:latin typeface="Arial" pitchFamily="34" charset="0"/>
              </a:rPr>
              <a:pPr/>
              <a:t>74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5548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21EA77-129B-4785-A549-F79757504B8D}" type="slidenum">
              <a:rPr lang="en-US" sz="1300" smtClean="0">
                <a:solidFill>
                  <a:srgbClr val="000000"/>
                </a:solidFill>
                <a:latin typeface="Arial" pitchFamily="34" charset="0"/>
              </a:rPr>
              <a:pPr/>
              <a:t>5</a:t>
            </a:fld>
            <a:endParaRPr lang="en-US" sz="13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3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5632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17D41FE-E135-412B-8E01-97F50B80CC19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5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208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684CBA-3CCE-4907-AD47-9BB5AFDCE531}" type="slidenum">
              <a:rPr lang="en-US" sz="1300" smtClean="0">
                <a:latin typeface="Arial" pitchFamily="34" charset="0"/>
              </a:rPr>
              <a:pPr/>
              <a:t>75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90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9092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3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62E406B-DEB3-4B57-B8E8-DABE8ED47493}" type="slidenum">
              <a:rPr lang="en-US" sz="1200">
                <a:latin typeface="Calibri" pitchFamily="34" charset="0"/>
              </a:rPr>
              <a:pPr algn="r" eaLnBrk="1" hangingPunct="1"/>
              <a:t>75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8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08C089-8BF1-4ACE-8966-6724ACF4DAC9}" type="slidenum">
              <a:rPr lang="en-US" sz="1300" smtClean="0">
                <a:latin typeface="Arial" pitchFamily="34" charset="0"/>
              </a:rPr>
              <a:pPr/>
              <a:t>76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14599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3B02A-431C-4D73-9760-A4742374910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57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CAB57EA-0D68-46C8-8BE5-0E5B6CDE9A15}" type="slidenum">
              <a:rPr lang="en-US" sz="1300" smtClean="0">
                <a:latin typeface="Arial" pitchFamily="34" charset="0"/>
              </a:rPr>
              <a:pPr/>
              <a:t>79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911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91140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1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BEDBE7F-19C5-4232-9212-02F99D6DD013}" type="slidenum">
              <a:rPr lang="en-US" sz="1200">
                <a:latin typeface="Calibri" pitchFamily="34" charset="0"/>
              </a:rPr>
              <a:pPr algn="r" eaLnBrk="1" hangingPunct="1"/>
              <a:t>79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182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7C4C32-B757-4DA2-8ACF-BA03E831F774}" type="slidenum">
              <a:rPr lang="en-US" sz="1300" smtClean="0">
                <a:latin typeface="Arial" pitchFamily="34" charset="0"/>
              </a:rPr>
              <a:pPr/>
              <a:t>80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4975" y="549275"/>
            <a:ext cx="3656013" cy="27416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71696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E74F1B-3357-4417-B845-D348EFCFFE2A}" type="slidenum">
              <a:rPr lang="en-US" sz="1300" smtClean="0">
                <a:latin typeface="Arial" pitchFamily="34" charset="0"/>
              </a:rPr>
              <a:pPr/>
              <a:t>81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4975" y="549275"/>
            <a:ext cx="3656013" cy="2741613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903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35680-AD49-49DC-B17F-523308FB94C2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2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28131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BC27DB-C13B-4148-B724-783051B87911}" type="slidenum">
              <a:rPr lang="en-US" sz="120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412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017612-8055-4623-8CFF-C20109581A84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36323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B07582-36AC-4E55-AC88-B657E3046D98}" type="slidenum">
              <a:rPr lang="en-US" sz="120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83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A0E98-8CA8-426C-89BF-396A9E69E539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34275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F4CE9E-4240-4FEE-B607-A4DE04729CEB}" type="slidenum">
              <a:rPr lang="en-US" sz="120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74E08-A2BE-47EE-9DA7-078ACD7A61E4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4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3491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611757D-8AF3-455F-86B0-FB04A57D0CA2}" type="slidenum">
              <a:rPr lang="en-US" sz="120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12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65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2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92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08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3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91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7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7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2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042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65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021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2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76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22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7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57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517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07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85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1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792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12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117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684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77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99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9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11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89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424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2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61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82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32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19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821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076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47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7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28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81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1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6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6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38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45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11269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0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3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1267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med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49155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49156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9157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49159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9160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4916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49162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9163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49164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49165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9166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9167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9168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49169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49170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49171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</p:grpSp>
      <p:sp>
        <p:nvSpPr>
          <p:cNvPr id="4917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17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37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30723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26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29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3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37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0740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4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743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30723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26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29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3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37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0740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4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wmf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wmf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microsoft.com/office/2007/relationships/hdphoto" Target="../media/hdphoto1.wdp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6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4" Type="http://schemas.openxmlformats.org/officeDocument/2006/relationships/image" Target="../media/image11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5.jpeg"/><Relationship Id="rId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13" Type="http://schemas.openxmlformats.org/officeDocument/2006/relationships/image" Target="../media/image156.png"/><Relationship Id="rId3" Type="http://schemas.openxmlformats.org/officeDocument/2006/relationships/image" Target="../media/image152.png"/><Relationship Id="rId7" Type="http://schemas.openxmlformats.org/officeDocument/2006/relationships/image" Target="../media/image940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980.png"/><Relationship Id="rId5" Type="http://schemas.openxmlformats.org/officeDocument/2006/relationships/image" Target="../media/image154.png"/><Relationship Id="rId10" Type="http://schemas.openxmlformats.org/officeDocument/2006/relationships/image" Target="../media/image970.png"/><Relationship Id="rId4" Type="http://schemas.openxmlformats.org/officeDocument/2006/relationships/image" Target="../media/image153.jpeg"/><Relationship Id="rId9" Type="http://schemas.openxmlformats.org/officeDocument/2006/relationships/image" Target="../media/image960.png"/><Relationship Id="rId14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380.png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66.wmf"/><Relationship Id="rId17" Type="http://schemas.openxmlformats.org/officeDocument/2006/relationships/image" Target="../media/image172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3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0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69.png"/><Relationship Id="rId15" Type="http://schemas.openxmlformats.org/officeDocument/2006/relationships/image" Target="../media/image171.jpeg"/><Relationship Id="rId10" Type="http://schemas.openxmlformats.org/officeDocument/2006/relationships/image" Target="../media/image165.wmf"/><Relationship Id="rId4" Type="http://schemas.openxmlformats.org/officeDocument/2006/relationships/image" Target="../media/image168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67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430.png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75.wmf"/><Relationship Id="rId17" Type="http://schemas.openxmlformats.org/officeDocument/2006/relationships/image" Target="../media/image172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3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0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69.png"/><Relationship Id="rId15" Type="http://schemas.openxmlformats.org/officeDocument/2006/relationships/image" Target="../media/image171.jpeg"/><Relationship Id="rId10" Type="http://schemas.openxmlformats.org/officeDocument/2006/relationships/image" Target="../media/image174.wmf"/><Relationship Id="rId4" Type="http://schemas.openxmlformats.org/officeDocument/2006/relationships/image" Target="../media/image168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76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5.png"/><Relationship Id="rId11" Type="http://schemas.openxmlformats.org/officeDocument/2006/relationships/image" Target="../media/image182.wmf"/><Relationship Id="rId5" Type="http://schemas.openxmlformats.org/officeDocument/2006/relationships/image" Target="../media/image184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83.png"/><Relationship Id="rId9" Type="http://schemas.openxmlformats.org/officeDocument/2006/relationships/image" Target="../media/image148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6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4.wmf"/><Relationship Id="rId4" Type="http://schemas.openxmlformats.org/officeDocument/2006/relationships/image" Target="../media/image54.png"/><Relationship Id="rId9" Type="http://schemas.openxmlformats.org/officeDocument/2006/relationships/image" Target="../media/image18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11" Type="http://schemas.openxmlformats.org/officeDocument/2006/relationships/image" Target="../media/image199.jpeg"/><Relationship Id="rId5" Type="http://schemas.openxmlformats.org/officeDocument/2006/relationships/image" Target="../media/image193.png"/><Relationship Id="rId10" Type="http://schemas.openxmlformats.org/officeDocument/2006/relationships/image" Target="../media/image198.jpe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05.w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202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04.wmf"/><Relationship Id="rId5" Type="http://schemas.openxmlformats.org/officeDocument/2006/relationships/image" Target="../media/image201.wmf"/><Relationship Id="rId15" Type="http://schemas.openxmlformats.org/officeDocument/2006/relationships/image" Target="../media/image206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03.wmf"/><Relationship Id="rId14" Type="http://schemas.openxmlformats.org/officeDocument/2006/relationships/oleObject" Target="../embeddings/oleObject18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15.png"/><Relationship Id="rId4" Type="http://schemas.openxmlformats.org/officeDocument/2006/relationships/image" Target="../media/image1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1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26.jpeg"/><Relationship Id="rId9" Type="http://schemas.openxmlformats.org/officeDocument/2006/relationships/image" Target="../media/image2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emf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7.png"/><Relationship Id="rId3" Type="http://schemas.openxmlformats.org/officeDocument/2006/relationships/image" Target="../media/image229.jpeg"/><Relationship Id="rId7" Type="http://schemas.openxmlformats.org/officeDocument/2006/relationships/image" Target="../media/image233.png"/><Relationship Id="rId12" Type="http://schemas.openxmlformats.org/officeDocument/2006/relationships/image" Target="../media/image236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chart" Target="../charts/chart3.xml"/><Relationship Id="rId5" Type="http://schemas.openxmlformats.org/officeDocument/2006/relationships/image" Target="../media/image231.jpeg"/><Relationship Id="rId10" Type="http://schemas.openxmlformats.org/officeDocument/2006/relationships/image" Target="../media/image235.tiff"/><Relationship Id="rId4" Type="http://schemas.openxmlformats.org/officeDocument/2006/relationships/image" Target="../media/image230.jpeg"/><Relationship Id="rId9" Type="http://schemas.openxmlformats.org/officeDocument/2006/relationships/image" Target="../media/image234.tif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w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 idx="4294967295"/>
          </p:nvPr>
        </p:nvSpPr>
        <p:spPr>
          <a:xfrm>
            <a:off x="802640" y="1898266"/>
            <a:ext cx="7772400" cy="1470025"/>
          </a:xfrm>
        </p:spPr>
        <p:txBody>
          <a:bodyPr lIns="91440" tIns="45720" rIns="91440" bIns="45720" anchor="ctr"/>
          <a:lstStyle/>
          <a:p>
            <a:pPr algn="ctr"/>
            <a:r>
              <a:rPr lang="en-US" sz="3600" b="1" dirty="0" smtClean="0"/>
              <a:t>Nanoparticles: from thermodynamics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and shape to </a:t>
            </a:r>
            <a:r>
              <a:rPr lang="en-US" sz="3600" b="1" dirty="0" err="1" smtClean="0"/>
              <a:t>plasmonics</a:t>
            </a:r>
            <a:r>
              <a:rPr lang="en-US" sz="3600" b="1" dirty="0" smtClean="0"/>
              <a:t> and catalysis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4294967295"/>
          </p:nvPr>
        </p:nvSpPr>
        <p:spPr>
          <a:xfrm>
            <a:off x="1012984" y="3322822"/>
            <a:ext cx="7351712" cy="1593850"/>
          </a:xfrm>
        </p:spPr>
        <p:txBody>
          <a:bodyPr lIns="91440" tIns="45720" rIns="91440" bIns="45720"/>
          <a:lstStyle/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dirty="0" smtClean="0"/>
              <a:t>Subtitle</a:t>
            </a:r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dirty="0" smtClean="0"/>
              <a:t>Something old, something new, a lot borrowed, a lot purple</a:t>
            </a:r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endParaRPr lang="en-US" dirty="0"/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dirty="0" smtClean="0"/>
              <a:t>L. D. Marks</a:t>
            </a:r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dirty="0" smtClean="0"/>
              <a:t>Astor Lecture</a:t>
            </a:r>
          </a:p>
        </p:txBody>
      </p:sp>
      <p:pic>
        <p:nvPicPr>
          <p:cNvPr id="5" name="Picture 2" descr="https://upload.wikimedia.org/wikipedia/commons/f/f0/William_Waldorf_As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5279" cy="17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280" y="0"/>
            <a:ext cx="2499577" cy="755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8087" y="1013791"/>
            <a:ext cx="4895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 smtClean="0"/>
              <a:t>www.numis.northwestern.edu/Astor_Nanoparticles.pptx</a:t>
            </a:r>
            <a:endParaRPr lang="en-US" baseline="-25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34"/>
          <a:stretch/>
        </p:blipFill>
        <p:spPr bwMode="auto">
          <a:xfrm>
            <a:off x="7315200" y="929044"/>
            <a:ext cx="1902578" cy="157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9" name="Picture 5" descr="C:\Documents and Settings\Emilie\My Documents\My Dropbox\size parameter all structures\deca_LSPRsize.png"/>
          <p:cNvPicPr>
            <a:picLocks noChangeAspect="1" noChangeArrowheads="1"/>
          </p:cNvPicPr>
          <p:nvPr/>
        </p:nvPicPr>
        <p:blipFill>
          <a:blip r:embed="rId4" cstate="print"/>
          <a:srcRect r="4757"/>
          <a:stretch>
            <a:fillRect/>
          </a:stretch>
        </p:blipFill>
        <p:spPr bwMode="auto">
          <a:xfrm>
            <a:off x="1822386" y="942201"/>
            <a:ext cx="1833931" cy="1598667"/>
          </a:xfrm>
          <a:prstGeom prst="rect">
            <a:avLst/>
          </a:prstGeom>
          <a:noFill/>
        </p:spPr>
      </p:pic>
      <p:pic>
        <p:nvPicPr>
          <p:cNvPr id="139272" name="Picture 8" descr="C:\Documents and Settings\Emilie\My Documents\My Dropbox\size parameter all structures\tria_LSPRsize.png"/>
          <p:cNvPicPr>
            <a:picLocks noChangeAspect="1" noChangeArrowheads="1"/>
          </p:cNvPicPr>
          <p:nvPr/>
        </p:nvPicPr>
        <p:blipFill>
          <a:blip r:embed="rId5" cstate="print"/>
          <a:srcRect r="5023"/>
          <a:stretch>
            <a:fillRect/>
          </a:stretch>
        </p:blipFill>
        <p:spPr bwMode="auto">
          <a:xfrm>
            <a:off x="5472289" y="942201"/>
            <a:ext cx="1828800" cy="1598667"/>
          </a:xfrm>
          <a:prstGeom prst="rect">
            <a:avLst/>
          </a:prstGeom>
          <a:noFill/>
        </p:spPr>
      </p:pic>
      <p:pic>
        <p:nvPicPr>
          <p:cNvPr id="18" name="Picture 6" descr="C:\Documents and Settings\Emilie\My Documents\My Dropbox\SPP5\TEM images possibly\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2788" y="1094601"/>
            <a:ext cx="533400" cy="533400"/>
          </a:xfrm>
          <a:prstGeom prst="rect">
            <a:avLst/>
          </a:prstGeom>
          <a:noFill/>
        </p:spPr>
      </p:pic>
      <p:pic>
        <p:nvPicPr>
          <p:cNvPr id="20" name="Picture 2" descr="C:\Documents and Settings\Emilie\Desktop\My Dropbox\Au triangles\deca86 cflat 5 part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9729" y="1094601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/>
          <p:nvPr/>
        </p:nvGrpSpPr>
        <p:grpSpPr>
          <a:xfrm>
            <a:off x="7239000" y="1094601"/>
            <a:ext cx="1752600" cy="1953399"/>
            <a:chOff x="0" y="1323201"/>
            <a:chExt cx="1752600" cy="1953399"/>
          </a:xfrm>
        </p:grpSpPr>
        <p:sp>
          <p:nvSpPr>
            <p:cNvPr id="21" name="TextBox 20"/>
            <p:cNvSpPr txBox="1"/>
            <p:nvPr/>
          </p:nvSpPr>
          <p:spPr>
            <a:xfrm>
              <a:off x="0" y="2753380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Slope = -2.4(6)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/nm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5" descr="C:\Documents and Settings\Emilie\My Documents\My Dropbox\SPP5\TEM images possibly\cube2au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3000" y="1323201"/>
              <a:ext cx="574718" cy="533400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>
          <a:xfrm>
            <a:off x="1847850" y="25247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Slope = -3.02(5)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3637076" y="942201"/>
            <a:ext cx="1849324" cy="1890356"/>
            <a:chOff x="7294676" y="1170801"/>
            <a:chExt cx="1849324" cy="1890356"/>
          </a:xfrm>
        </p:grpSpPr>
        <p:pic>
          <p:nvPicPr>
            <p:cNvPr id="139270" name="Picture 6" descr="C:\Documents and Settings\Emilie\My Documents\My Dropbox\size parameter all structures\ico_LSPRsize.png"/>
            <p:cNvPicPr>
              <a:picLocks noChangeAspect="1" noChangeArrowheads="1"/>
            </p:cNvPicPr>
            <p:nvPr/>
          </p:nvPicPr>
          <p:blipFill>
            <a:blip r:embed="rId9" cstate="print"/>
            <a:srcRect r="3957"/>
            <a:stretch>
              <a:fillRect/>
            </a:stretch>
          </p:blipFill>
          <p:spPr bwMode="auto">
            <a:xfrm>
              <a:off x="7294676" y="1170801"/>
              <a:ext cx="1849324" cy="1598667"/>
            </a:xfrm>
            <a:prstGeom prst="rect">
              <a:avLst/>
            </a:prstGeom>
            <a:noFill/>
          </p:spPr>
        </p:pic>
        <p:pic>
          <p:nvPicPr>
            <p:cNvPr id="139266" name="Picture 2" descr="C:\Documents and Settings\Emilie\My Documents\My Dropbox\Cambridge and Imperial College\d250_47legend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58200" y="1323201"/>
              <a:ext cx="533400" cy="533400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7391400" y="275338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Slope = -3.3(2)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543550" y="25247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Slope = -3.22(9)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0" y="929044"/>
            <a:ext cx="1828800" cy="1890356"/>
            <a:chOff x="-2057400" y="914400"/>
            <a:chExt cx="1828800" cy="1890356"/>
          </a:xfrm>
        </p:grpSpPr>
        <p:pic>
          <p:nvPicPr>
            <p:cNvPr id="139271" name="Picture 7" descr="C:\Documents and Settings\Emilie\My Documents\My Dropbox\size parameter all structures\octa_LSPRsize.png"/>
            <p:cNvPicPr>
              <a:picLocks noChangeAspect="1" noChangeArrowheads="1"/>
            </p:cNvPicPr>
            <p:nvPr/>
          </p:nvPicPr>
          <p:blipFill>
            <a:blip r:embed="rId11" cstate="print"/>
            <a:srcRect r="5023"/>
            <a:stretch>
              <a:fillRect/>
            </a:stretch>
          </p:blipFill>
          <p:spPr bwMode="auto">
            <a:xfrm>
              <a:off x="-2057400" y="914400"/>
              <a:ext cx="1828800" cy="1598667"/>
            </a:xfrm>
            <a:prstGeom prst="rect">
              <a:avLst/>
            </a:prstGeom>
            <a:noFill/>
          </p:spPr>
        </p:pic>
        <p:pic>
          <p:nvPicPr>
            <p:cNvPr id="17" name="Picture 4" descr="C:\Documents and Settings\Emilie\My Documents\My Dropbox\SPP5\TEM images possibly\20legend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886045" y="1066800"/>
              <a:ext cx="533400" cy="5334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-2011603" y="2496979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Slope = -3.06(4)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0" y="6604000"/>
            <a:ext cx="9144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Ringe, M. R. </a:t>
            </a:r>
            <a:r>
              <a:rPr lang="en-US" sz="10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Langille</a:t>
            </a:r>
            <a:r>
              <a:rPr lang="en-US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J. Zhang, J. Huang, C. A. </a:t>
            </a:r>
            <a:r>
              <a:rPr lang="en-US" sz="10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Mirkin</a:t>
            </a:r>
            <a:r>
              <a:rPr lang="en-US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R. P. Van </a:t>
            </a:r>
            <a:r>
              <a:rPr lang="en-US" sz="10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Duyne</a:t>
            </a:r>
            <a:r>
              <a:rPr lang="en-US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L. D. Marks, J. Phys. Chem. </a:t>
            </a:r>
            <a:r>
              <a:rPr lang="en-US" sz="105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Lett</a:t>
            </a:r>
            <a:r>
              <a:rPr lang="en-US" sz="10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(2012) 3, 1479 </a:t>
            </a:r>
            <a:endParaRPr lang="en-US" sz="105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2097" y="-246738"/>
            <a:ext cx="7772400" cy="1181100"/>
          </a:xfrm>
        </p:spPr>
        <p:txBody>
          <a:bodyPr/>
          <a:lstStyle/>
          <a:p>
            <a:r>
              <a:rPr lang="en-US" dirty="0" smtClean="0"/>
              <a:t>Shape Independent Result</a:t>
            </a:r>
            <a:endParaRPr lang="en-US" dirty="0"/>
          </a:p>
        </p:txBody>
      </p: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336889" y="3380874"/>
            <a:ext cx="4761413" cy="3142582"/>
            <a:chOff x="1159" y="1334"/>
            <a:chExt cx="3611" cy="2632"/>
          </a:xfrm>
        </p:grpSpPr>
        <p:pic>
          <p:nvPicPr>
            <p:cNvPr id="27" name="Picture 3" descr="C:\Documents and Settings\Emilie Ringe\Desktop\My Dropbox\size parameter all structures\all_vssidelengthGOOD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" t="6857" r="1715"/>
            <a:stretch>
              <a:fillRect/>
            </a:stretch>
          </p:blipFill>
          <p:spPr bwMode="auto">
            <a:xfrm>
              <a:off x="1159" y="1334"/>
              <a:ext cx="3611" cy="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 descr="C:\Documents and Settings\Emilie Ringe\Desktop\My Dropbox\size parameter all structures\legend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1376"/>
              <a:ext cx="930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20916" y="2954599"/>
            <a:ext cx="4082300" cy="3482295"/>
            <a:chOff x="4490701" y="3087408"/>
            <a:chExt cx="3738899" cy="3256507"/>
          </a:xfrm>
        </p:grpSpPr>
        <p:pic>
          <p:nvPicPr>
            <p:cNvPr id="30" name="Picture 3" descr="C:\Documents and Settings\Emilie Ringe\Desktop\My Dropbox\size parameter all structures\paper\final data\E_PL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490701" y="3239808"/>
              <a:ext cx="3738899" cy="3104107"/>
            </a:xfrm>
            <a:prstGeom prst="rect">
              <a:avLst/>
            </a:prstGeom>
            <a:noFill/>
          </p:spPr>
        </p:pic>
        <p:pic>
          <p:nvPicPr>
            <p:cNvPr id="34" name="Picture 5" descr="C:\Documents and Settings\Emilie Ringe\Desktop\My Dropbox\size parameter all structures\paper\final data\legend_E.png"/>
            <p:cNvPicPr>
              <a:picLocks noChangeAspect="1" noChangeArrowheads="1"/>
            </p:cNvPicPr>
            <p:nvPr/>
          </p:nvPicPr>
          <p:blipFill>
            <a:blip r:embed="rId16" cstate="print"/>
            <a:srcRect l="63768" t="8728" r="10145" b="63341"/>
            <a:stretch>
              <a:fillRect/>
            </a:stretch>
          </p:blipFill>
          <p:spPr bwMode="auto">
            <a:xfrm>
              <a:off x="6874927" y="3510743"/>
              <a:ext cx="975365" cy="866991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4986828" y="3087408"/>
              <a:ext cx="304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Plasmon Length</a:t>
              </a:r>
              <a:endPara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29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96872" y="4440668"/>
            <a:ext cx="3406450" cy="1723623"/>
            <a:chOff x="5505419" y="3750857"/>
            <a:chExt cx="3406450" cy="1723623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5505419" y="3750857"/>
              <a:ext cx="3406450" cy="363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defRPr/>
              </a:pPr>
              <a:r>
                <a:rPr lang="en-US" u="sng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Modeling</a:t>
              </a:r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>
            <a:xfrm>
              <a:off x="5552487" y="4143752"/>
              <a:ext cx="3337999" cy="1330728"/>
              <a:chOff x="12402542" y="6241555"/>
              <a:chExt cx="13472535" cy="5370971"/>
            </a:xfrm>
          </p:grpSpPr>
          <p:pic>
            <p:nvPicPr>
              <p:cNvPr id="18" name="Picture 9" descr="C:\Documents and Settings\Emilie\My Documents\My Dropbox\kinetic Wulff\figure3\fig3amarksn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9857" t="26786" r="27480" b="32314"/>
              <a:stretch>
                <a:fillRect/>
              </a:stretch>
            </p:blipFill>
            <p:spPr bwMode="auto">
              <a:xfrm>
                <a:off x="13632749" y="6241555"/>
                <a:ext cx="2812467" cy="2238494"/>
              </a:xfrm>
              <a:prstGeom prst="rect">
                <a:avLst/>
              </a:prstGeom>
              <a:noFill/>
            </p:spPr>
          </p:pic>
          <p:pic>
            <p:nvPicPr>
              <p:cNvPr id="19" name="Picture 10" descr="C:\Documents and Settings\Emilie\My Documents\My Dropbox\kinetic Wulff\figure3\fig3cnonotchesnew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9748" t="25737" r="27589" b="33363"/>
              <a:stretch>
                <a:fillRect/>
              </a:stretch>
            </p:blipFill>
            <p:spPr bwMode="auto">
              <a:xfrm>
                <a:off x="12402542" y="9570431"/>
                <a:ext cx="2565708" cy="2042095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C:\Documents and Settings\Emilie\My Documents\My Dropbox\kinetic Wulff\figure3\fig3fn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0279" t="23640" r="17032" b="27070"/>
              <a:stretch>
                <a:fillRect/>
              </a:stretch>
            </p:blipFill>
            <p:spPr bwMode="auto">
              <a:xfrm>
                <a:off x="14862955" y="9570434"/>
                <a:ext cx="3063138" cy="1999552"/>
              </a:xfrm>
              <a:prstGeom prst="rect">
                <a:avLst/>
              </a:prstGeom>
              <a:noFill/>
            </p:spPr>
          </p:pic>
          <p:grpSp>
            <p:nvGrpSpPr>
              <p:cNvPr id="21" name="Group 67"/>
              <p:cNvGrpSpPr/>
              <p:nvPr/>
            </p:nvGrpSpPr>
            <p:grpSpPr>
              <a:xfrm>
                <a:off x="20706436" y="6382448"/>
                <a:ext cx="5168641" cy="5134666"/>
                <a:chOff x="21392236" y="4215510"/>
                <a:chExt cx="5168641" cy="5134666"/>
              </a:xfrm>
            </p:grpSpPr>
            <p:grpSp>
              <p:nvGrpSpPr>
                <p:cNvPr id="23" name="Group 44"/>
                <p:cNvGrpSpPr/>
                <p:nvPr/>
              </p:nvGrpSpPr>
              <p:grpSpPr>
                <a:xfrm>
                  <a:off x="21392236" y="4215510"/>
                  <a:ext cx="4395350" cy="5134666"/>
                  <a:chOff x="21549398" y="-5461890"/>
                  <a:chExt cx="4395350" cy="5134666"/>
                </a:xfrm>
              </p:grpSpPr>
              <p:pic>
                <p:nvPicPr>
                  <p:cNvPr id="25" name="Picture 7" descr="C:\Documents and Settings\Emilie Ringe\Desktop\My Dropbox\kinetic Wulff\figure4\4athermo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2779605" y="-5461890"/>
                    <a:ext cx="3165143" cy="214595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6" name="Picture 8" descr="C:\Documents and Settings\Emilie Ringe\Desktop\My Dropbox\kinetic Wulff\figure4\4bsharp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21549398" y="-2086983"/>
                    <a:ext cx="2595531" cy="1759759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24" name="Picture 2" descr="C:\Documents and Settings\Emilie Ringe\Desktop\My Dropbox\kinetic Wulff\figure4\4ctriared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24742" t="29955" r="21277" b="31123"/>
                <a:stretch>
                  <a:fillRect/>
                </a:stretch>
              </p:blipFill>
              <p:spPr bwMode="auto">
                <a:xfrm>
                  <a:off x="23852650" y="7817836"/>
                  <a:ext cx="2708227" cy="1485162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2" name="Right Arrow 9"/>
              <p:cNvSpPr/>
              <p:nvPr/>
            </p:nvSpPr>
            <p:spPr>
              <a:xfrm rot="5400000">
                <a:off x="18058049" y="8261974"/>
                <a:ext cx="2057854" cy="1066801"/>
              </a:xfrm>
              <a:prstGeom prst="rightArrow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419965" y="4143752"/>
              <a:ext cx="16471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Thermodynamic</a:t>
              </a:r>
              <a:endPara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19965" y="5055175"/>
              <a:ext cx="16471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Kinetic</a:t>
              </a:r>
              <a:endPara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24237" y="1798732"/>
            <a:ext cx="3368854" cy="2504578"/>
            <a:chOff x="114300" y="3900247"/>
            <a:chExt cx="3368854" cy="2504578"/>
          </a:xfrm>
        </p:grpSpPr>
        <p:pic>
          <p:nvPicPr>
            <p:cNvPr id="7" name="Picture 2" descr="C:\Documents and Settings\Emilie\My Documents\My Dropbox\Meta 2012\deca3panels.png"/>
            <p:cNvPicPr>
              <a:picLocks noChangeAspect="1" noChangeArrowheads="1"/>
            </p:cNvPicPr>
            <p:nvPr/>
          </p:nvPicPr>
          <p:blipFill>
            <a:blip r:embed="rId9" cstate="print"/>
            <a:srcRect r="34461"/>
            <a:stretch>
              <a:fillRect/>
            </a:stretch>
          </p:blipFill>
          <p:spPr bwMode="auto">
            <a:xfrm>
              <a:off x="114300" y="3900247"/>
              <a:ext cx="1905000" cy="2458022"/>
            </a:xfrm>
            <a:prstGeom prst="rect">
              <a:avLst/>
            </a:prstGeom>
            <a:noFill/>
          </p:spPr>
        </p:pic>
        <p:pic>
          <p:nvPicPr>
            <p:cNvPr id="31" name="Picture 8" descr="D:\profile\ela319\Desktop\cv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526" y="3957016"/>
              <a:ext cx="1266628" cy="1310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 l="7156" t="987" r="68307" b="75309"/>
            <a:stretch>
              <a:fillRect/>
            </a:stretch>
          </p:blipFill>
          <p:spPr bwMode="auto">
            <a:xfrm>
              <a:off x="2324099" y="5406566"/>
              <a:ext cx="998259" cy="998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2" descr="C:\Documents and Settings\Administrator\Desktop\MRS Fall 2009 11_23 version\toolbox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" y="2112472"/>
            <a:ext cx="3583656" cy="376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Documents and Settings\Administrator\Desktop\AIH &amp; ER nanoplasmonic research\Mirkin\bipy\600\JPEG bipy 600\resized best only\part20_bipy6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5911850"/>
            <a:ext cx="5667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5859463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4" descr="ro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6021388"/>
            <a:ext cx="557212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21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altLang="en-US" sz="4000" dirty="0" smtClean="0"/>
              <a:t>Need Controlled </a:t>
            </a:r>
            <a:r>
              <a:rPr lang="en-US" altLang="en-US" sz="4000" dirty="0"/>
              <a:t>Nanoplasmonics Toolbox</a:t>
            </a:r>
          </a:p>
        </p:txBody>
      </p:sp>
    </p:spTree>
    <p:extLst>
      <p:ext uri="{BB962C8B-B14F-4D97-AF65-F5344CB8AC3E}">
        <p14:creationId xmlns:p14="http://schemas.microsoft.com/office/powerpoint/2010/main" val="23800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7772400" cy="1181100"/>
          </a:xfrm>
        </p:spPr>
        <p:txBody>
          <a:bodyPr/>
          <a:lstStyle/>
          <a:p>
            <a:r>
              <a:rPr lang="en-US" smtClean="0">
                <a:cs typeface="Arial" pitchFamily="34" charset="0"/>
              </a:rPr>
              <a:t>Small can be ugly</a:t>
            </a:r>
          </a:p>
        </p:txBody>
      </p:sp>
      <p:sp>
        <p:nvSpPr>
          <p:cNvPr id="125955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r>
              <a:rPr lang="en-US" smtClean="0"/>
              <a:t>Con’s</a:t>
            </a:r>
          </a:p>
          <a:p>
            <a:pPr lvl="1"/>
            <a:r>
              <a:rPr lang="en-US" smtClean="0"/>
              <a:t>Toxic</a:t>
            </a:r>
          </a:p>
          <a:p>
            <a:pPr lvl="1"/>
            <a:r>
              <a:rPr lang="en-US" smtClean="0"/>
              <a:t>Wear Debris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25967" name="Picture 23" descr="HIP 009_USE_crop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887538"/>
            <a:ext cx="35671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9" name="Text Box 28"/>
          <p:cNvSpPr txBox="1">
            <a:spLocks noChangeArrowheads="1"/>
          </p:cNvSpPr>
          <p:nvPr/>
        </p:nvSpPr>
        <p:spPr bwMode="auto">
          <a:xfrm>
            <a:off x="5397500" y="32385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Hip Implant</a:t>
            </a:r>
          </a:p>
        </p:txBody>
      </p:sp>
      <p:pic>
        <p:nvPicPr>
          <p:cNvPr id="125970" name="Picture 2" descr="D:\NW\presentations\hipartwork\hipimplantphotoDepuy\MM THR XRAY 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771900"/>
            <a:ext cx="157638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759200"/>
            <a:ext cx="37211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1435100" y="6311900"/>
            <a:ext cx="590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Liao</a:t>
            </a:r>
            <a:r>
              <a:rPr lang="en-US" sz="1800" i="1">
                <a:solidFill>
                  <a:srgbClr val="000000"/>
                </a:solidFill>
              </a:rPr>
              <a:t> et al.</a:t>
            </a:r>
            <a:r>
              <a:rPr lang="en-US" sz="1800">
                <a:solidFill>
                  <a:srgbClr val="000000"/>
                </a:solidFill>
              </a:rPr>
              <a:t>, </a:t>
            </a:r>
            <a:r>
              <a:rPr lang="en-US" sz="1800" i="1">
                <a:solidFill>
                  <a:srgbClr val="000000"/>
                </a:solidFill>
              </a:rPr>
              <a:t>Science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 b="1">
                <a:solidFill>
                  <a:srgbClr val="000000"/>
                </a:solidFill>
              </a:rPr>
              <a:t>334</a:t>
            </a:r>
            <a:r>
              <a:rPr lang="en-US" sz="1800">
                <a:solidFill>
                  <a:srgbClr val="000000"/>
                </a:solidFill>
              </a:rPr>
              <a:t>, 1687 (2011)</a:t>
            </a:r>
          </a:p>
        </p:txBody>
      </p:sp>
      <p:pic>
        <p:nvPicPr>
          <p:cNvPr id="11" name="Picture 4" descr="icecre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" y="8151"/>
            <a:ext cx="1312840" cy="170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210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787400" y="990600"/>
            <a:ext cx="3175000" cy="2057400"/>
            <a:chOff x="96" y="624"/>
            <a:chExt cx="1915" cy="1296"/>
          </a:xfrm>
        </p:grpSpPr>
        <p:pic>
          <p:nvPicPr>
            <p:cNvPr id="1950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1915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7" name="Line 4"/>
            <p:cNvSpPr>
              <a:spLocks noChangeShapeType="1"/>
            </p:cNvSpPr>
            <p:nvPr/>
          </p:nvSpPr>
          <p:spPr bwMode="auto">
            <a:xfrm>
              <a:off x="912" y="1488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8" name="Line 5"/>
            <p:cNvSpPr>
              <a:spLocks noChangeShapeType="1"/>
            </p:cNvSpPr>
            <p:nvPr/>
          </p:nvSpPr>
          <p:spPr bwMode="auto">
            <a:xfrm flipH="1" flipV="1">
              <a:off x="384" y="864"/>
              <a:ext cx="28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9" name="Line 6"/>
            <p:cNvSpPr>
              <a:spLocks noChangeShapeType="1"/>
            </p:cNvSpPr>
            <p:nvPr/>
          </p:nvSpPr>
          <p:spPr bwMode="auto">
            <a:xfrm>
              <a:off x="960" y="1440"/>
              <a:ext cx="24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0" name="Line 7"/>
            <p:cNvSpPr>
              <a:spLocks noChangeShapeType="1"/>
            </p:cNvSpPr>
            <p:nvPr/>
          </p:nvSpPr>
          <p:spPr bwMode="auto">
            <a:xfrm flipH="1" flipV="1">
              <a:off x="768" y="720"/>
              <a:ext cx="48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1" name="Line 8"/>
            <p:cNvSpPr>
              <a:spLocks noChangeShapeType="1"/>
            </p:cNvSpPr>
            <p:nvPr/>
          </p:nvSpPr>
          <p:spPr bwMode="auto">
            <a:xfrm flipH="1" flipV="1">
              <a:off x="576" y="720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2" name="Line 9"/>
            <p:cNvSpPr>
              <a:spLocks noChangeShapeType="1"/>
            </p:cNvSpPr>
            <p:nvPr/>
          </p:nvSpPr>
          <p:spPr bwMode="auto">
            <a:xfrm>
              <a:off x="1248" y="1008"/>
              <a:ext cx="0" cy="3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3" name="Line 10"/>
            <p:cNvSpPr>
              <a:spLocks noChangeShapeType="1"/>
            </p:cNvSpPr>
            <p:nvPr/>
          </p:nvSpPr>
          <p:spPr bwMode="auto">
            <a:xfrm flipH="1">
              <a:off x="1008" y="1008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4" name="Line 11"/>
            <p:cNvSpPr>
              <a:spLocks noChangeShapeType="1"/>
            </p:cNvSpPr>
            <p:nvPr/>
          </p:nvSpPr>
          <p:spPr bwMode="auto">
            <a:xfrm flipH="1" flipV="1">
              <a:off x="912" y="864"/>
              <a:ext cx="288" cy="9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5" name="Line 12"/>
            <p:cNvSpPr>
              <a:spLocks noChangeShapeType="1"/>
            </p:cNvSpPr>
            <p:nvPr/>
          </p:nvSpPr>
          <p:spPr bwMode="auto">
            <a:xfrm flipH="1">
              <a:off x="1152" y="1008"/>
              <a:ext cx="4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6" name="Line 13"/>
            <p:cNvSpPr>
              <a:spLocks noChangeShapeType="1"/>
            </p:cNvSpPr>
            <p:nvPr/>
          </p:nvSpPr>
          <p:spPr bwMode="auto">
            <a:xfrm flipH="1" flipV="1">
              <a:off x="912" y="1008"/>
              <a:ext cx="288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7" name="Line 14"/>
            <p:cNvSpPr>
              <a:spLocks noChangeShapeType="1"/>
            </p:cNvSpPr>
            <p:nvPr/>
          </p:nvSpPr>
          <p:spPr bwMode="auto">
            <a:xfrm>
              <a:off x="1008" y="1392"/>
              <a:ext cx="336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59" name="Rectangle 1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08900" cy="1143000"/>
          </a:xfrm>
        </p:spPr>
        <p:txBody>
          <a:bodyPr/>
          <a:lstStyle/>
          <a:p>
            <a:r>
              <a:rPr lang="en-US" dirty="0" smtClean="0"/>
              <a:t>Wear-Mediated </a:t>
            </a:r>
            <a:r>
              <a:rPr lang="en-US" dirty="0" err="1" smtClean="0"/>
              <a:t>Osteolysis</a:t>
            </a:r>
            <a:endParaRPr lang="en-US" dirty="0" smtClean="0"/>
          </a:p>
        </p:txBody>
      </p:sp>
      <p:grpSp>
        <p:nvGrpSpPr>
          <p:cNvPr id="19460" name="Group 16"/>
          <p:cNvGrpSpPr>
            <a:grpSpLocks/>
          </p:cNvGrpSpPr>
          <p:nvPr/>
        </p:nvGrpSpPr>
        <p:grpSpPr bwMode="auto">
          <a:xfrm>
            <a:off x="6781800" y="5791200"/>
            <a:ext cx="1447800" cy="685800"/>
            <a:chOff x="4368" y="3600"/>
            <a:chExt cx="912" cy="432"/>
          </a:xfrm>
        </p:grpSpPr>
        <p:sp>
          <p:nvSpPr>
            <p:cNvPr id="19504" name="Oval 17"/>
            <p:cNvSpPr>
              <a:spLocks noChangeArrowheads="1"/>
            </p:cNvSpPr>
            <p:nvPr/>
          </p:nvSpPr>
          <p:spPr bwMode="auto">
            <a:xfrm>
              <a:off x="4368" y="3600"/>
              <a:ext cx="864" cy="432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5" name="Text Box 18"/>
            <p:cNvSpPr txBox="1">
              <a:spLocks noChangeArrowheads="1"/>
            </p:cNvSpPr>
            <p:nvPr/>
          </p:nvSpPr>
          <p:spPr bwMode="auto">
            <a:xfrm>
              <a:off x="4368" y="3696"/>
              <a:ext cx="9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rPr>
                <a:t>osteoblast</a:t>
              </a:r>
            </a:p>
          </p:txBody>
        </p:sp>
      </p:grpSp>
      <p:grpSp>
        <p:nvGrpSpPr>
          <p:cNvPr id="19461" name="Group 19"/>
          <p:cNvGrpSpPr>
            <a:grpSpLocks/>
          </p:cNvGrpSpPr>
          <p:nvPr/>
        </p:nvGrpSpPr>
        <p:grpSpPr bwMode="auto">
          <a:xfrm>
            <a:off x="5943600" y="3810000"/>
            <a:ext cx="3124200" cy="2133600"/>
            <a:chOff x="2642" y="1327"/>
            <a:chExt cx="1824" cy="1248"/>
          </a:xfrm>
        </p:grpSpPr>
        <p:sp>
          <p:nvSpPr>
            <p:cNvPr id="19502" name="AutoShape 20"/>
            <p:cNvSpPr>
              <a:spLocks noChangeArrowheads="1"/>
            </p:cNvSpPr>
            <p:nvPr/>
          </p:nvSpPr>
          <p:spPr bwMode="auto">
            <a:xfrm rot="1200000">
              <a:off x="2642" y="1327"/>
              <a:ext cx="1824" cy="1248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2976" y="1679"/>
              <a:ext cx="134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rPr>
                <a:t>osteoclast/ polymorphonuclear giant cell</a:t>
              </a:r>
              <a:endParaRPr lang="el-GR" sz="18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pic>
        <p:nvPicPr>
          <p:cNvPr id="1946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68800"/>
            <a:ext cx="2438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3"/>
          <p:cNvSpPr>
            <a:spLocks noChangeArrowheads="1"/>
          </p:cNvSpPr>
          <p:nvPr/>
        </p:nvSpPr>
        <p:spPr bwMode="auto">
          <a:xfrm>
            <a:off x="0" y="6324600"/>
            <a:ext cx="705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http://academic.brooklyn.cuny.edu/biology/bio4fv/page/aviruses/cellular-immune.html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Archibeck, MJ; Jacobs, JJ; Roebuck, KA; Glant, TT. </a:t>
            </a:r>
            <a:r>
              <a:rPr lang="en-US" sz="1400" i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Journal of Bone &amp; Joint Surg,</a:t>
            </a:r>
            <a:r>
              <a:rPr lang="en-US"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2000</a:t>
            </a:r>
          </a:p>
        </p:txBody>
      </p:sp>
      <p:sp>
        <p:nvSpPr>
          <p:cNvPr id="19464" name="AutoShape 24"/>
          <p:cNvSpPr>
            <a:spLocks noChangeArrowheads="1"/>
          </p:cNvSpPr>
          <p:nvPr/>
        </p:nvSpPr>
        <p:spPr bwMode="auto">
          <a:xfrm rot="1200000">
            <a:off x="1841500" y="33147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65" name="Text Box 25"/>
          <p:cNvSpPr txBox="1">
            <a:spLocks noChangeArrowheads="1"/>
          </p:cNvSpPr>
          <p:nvPr/>
        </p:nvSpPr>
        <p:spPr bwMode="auto">
          <a:xfrm>
            <a:off x="1562100" y="3565525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wear particles</a:t>
            </a:r>
          </a:p>
        </p:txBody>
      </p:sp>
      <p:sp>
        <p:nvSpPr>
          <p:cNvPr id="19466" name="Text Box 26"/>
          <p:cNvSpPr txBox="1">
            <a:spLocks noChangeArrowheads="1"/>
          </p:cNvSpPr>
          <p:nvPr/>
        </p:nvSpPr>
        <p:spPr bwMode="auto">
          <a:xfrm>
            <a:off x="5715000" y="1066800"/>
            <a:ext cx="1371600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osteolysis</a:t>
            </a:r>
          </a:p>
        </p:txBody>
      </p:sp>
      <p:pic>
        <p:nvPicPr>
          <p:cNvPr id="19467" name="Picture 27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"/>
          <a:stretch>
            <a:fillRect/>
          </a:stretch>
        </p:blipFill>
        <p:spPr bwMode="auto">
          <a:xfrm>
            <a:off x="3962400" y="990600"/>
            <a:ext cx="18288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AutoShape 28"/>
          <p:cNvSpPr>
            <a:spLocks noChangeArrowheads="1"/>
          </p:cNvSpPr>
          <p:nvPr/>
        </p:nvSpPr>
        <p:spPr bwMode="auto">
          <a:xfrm>
            <a:off x="762000" y="44958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69" name="Group 29"/>
          <p:cNvGrpSpPr>
            <a:grpSpLocks/>
          </p:cNvGrpSpPr>
          <p:nvPr/>
        </p:nvGrpSpPr>
        <p:grpSpPr bwMode="auto">
          <a:xfrm rot="10800000">
            <a:off x="1143000" y="4267200"/>
            <a:ext cx="152400" cy="228600"/>
            <a:chOff x="2256" y="816"/>
            <a:chExt cx="96" cy="144"/>
          </a:xfrm>
        </p:grpSpPr>
        <p:sp>
          <p:nvSpPr>
            <p:cNvPr id="19499" name="Line 30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0" name="Line 31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1" name="Line 32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70" name="Group 33"/>
          <p:cNvGrpSpPr>
            <a:grpSpLocks/>
          </p:cNvGrpSpPr>
          <p:nvPr/>
        </p:nvGrpSpPr>
        <p:grpSpPr bwMode="auto">
          <a:xfrm rot="-5400000">
            <a:off x="1485900" y="4533900"/>
            <a:ext cx="152400" cy="228600"/>
            <a:chOff x="2256" y="816"/>
            <a:chExt cx="96" cy="144"/>
          </a:xfrm>
        </p:grpSpPr>
        <p:sp>
          <p:nvSpPr>
            <p:cNvPr id="19496" name="Line 34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7" name="Line 35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8" name="Line 36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71" name="Group 37"/>
          <p:cNvGrpSpPr>
            <a:grpSpLocks/>
          </p:cNvGrpSpPr>
          <p:nvPr/>
        </p:nvGrpSpPr>
        <p:grpSpPr bwMode="auto">
          <a:xfrm>
            <a:off x="1219200" y="4724400"/>
            <a:ext cx="152400" cy="228600"/>
            <a:chOff x="2256" y="816"/>
            <a:chExt cx="96" cy="144"/>
          </a:xfrm>
        </p:grpSpPr>
        <p:sp>
          <p:nvSpPr>
            <p:cNvPr id="19493" name="Line 38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4" name="Line 39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5" name="Line 40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72" name="Group 41"/>
          <p:cNvGrpSpPr>
            <a:grpSpLocks/>
          </p:cNvGrpSpPr>
          <p:nvPr/>
        </p:nvGrpSpPr>
        <p:grpSpPr bwMode="auto">
          <a:xfrm>
            <a:off x="914400" y="4724400"/>
            <a:ext cx="152400" cy="228600"/>
            <a:chOff x="2256" y="816"/>
            <a:chExt cx="96" cy="144"/>
          </a:xfrm>
        </p:grpSpPr>
        <p:sp>
          <p:nvSpPr>
            <p:cNvPr id="19490" name="Line 42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1" name="Line 43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2" name="Line 44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73" name="Group 45"/>
          <p:cNvGrpSpPr>
            <a:grpSpLocks/>
          </p:cNvGrpSpPr>
          <p:nvPr/>
        </p:nvGrpSpPr>
        <p:grpSpPr bwMode="auto">
          <a:xfrm rot="10800000">
            <a:off x="914400" y="4267200"/>
            <a:ext cx="152400" cy="228600"/>
            <a:chOff x="2256" y="816"/>
            <a:chExt cx="96" cy="144"/>
          </a:xfrm>
        </p:grpSpPr>
        <p:sp>
          <p:nvSpPr>
            <p:cNvPr id="19487" name="Line 46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8" name="Line 47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9" name="Line 48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74" name="Text Box 49"/>
          <p:cNvSpPr txBox="1">
            <a:spLocks noChangeArrowheads="1"/>
          </p:cNvSpPr>
          <p:nvPr/>
        </p:nvSpPr>
        <p:spPr bwMode="auto">
          <a:xfrm>
            <a:off x="381000" y="48768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opsonization</a:t>
            </a:r>
            <a:endParaRPr lang="en-US" sz="2000">
              <a:solidFill>
                <a:srgbClr val="A5002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475" name="AutoShape 50"/>
          <p:cNvSpPr>
            <a:spLocks noChangeArrowheads="1"/>
          </p:cNvSpPr>
          <p:nvPr/>
        </p:nvSpPr>
        <p:spPr bwMode="auto">
          <a:xfrm rot="-2400000">
            <a:off x="2628900" y="3048000"/>
            <a:ext cx="38100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76" name="Oval 51"/>
          <p:cNvSpPr>
            <a:spLocks noChangeArrowheads="1"/>
          </p:cNvSpPr>
          <p:nvPr/>
        </p:nvSpPr>
        <p:spPr bwMode="auto">
          <a:xfrm>
            <a:off x="2260600" y="2971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77" name="Line 52"/>
          <p:cNvSpPr>
            <a:spLocks noChangeShapeType="1"/>
          </p:cNvSpPr>
          <p:nvPr/>
        </p:nvSpPr>
        <p:spPr bwMode="auto">
          <a:xfrm>
            <a:off x="1752600" y="47244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78" name="Line 53"/>
          <p:cNvSpPr>
            <a:spLocks noChangeShapeType="1"/>
          </p:cNvSpPr>
          <p:nvPr/>
        </p:nvSpPr>
        <p:spPr bwMode="auto">
          <a:xfrm>
            <a:off x="2501900" y="3924300"/>
            <a:ext cx="469900" cy="647700"/>
          </a:xfrm>
          <a:prstGeom prst="line">
            <a:avLst/>
          </a:prstGeom>
          <a:noFill/>
          <a:ln w="63500">
            <a:solidFill>
              <a:srgbClr val="A5002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79" name="Text Box 54"/>
          <p:cNvSpPr txBox="1">
            <a:spLocks noChangeArrowheads="1"/>
          </p:cNvSpPr>
          <p:nvPr/>
        </p:nvSpPr>
        <p:spPr bwMode="auto">
          <a:xfrm>
            <a:off x="1295400" y="5867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9900"/>
                </a:solidFill>
                <a:latin typeface="Arial" pitchFamily="34" charset="0"/>
                <a:ea typeface="ＭＳ Ｐゴシック" pitchFamily="34" charset="-128"/>
              </a:rPr>
              <a:t>phagocytosis</a:t>
            </a:r>
          </a:p>
        </p:txBody>
      </p:sp>
      <p:sp>
        <p:nvSpPr>
          <p:cNvPr id="19480" name="Text Box 55"/>
          <p:cNvSpPr txBox="1">
            <a:spLocks noChangeArrowheads="1"/>
          </p:cNvSpPr>
          <p:nvPr/>
        </p:nvSpPr>
        <p:spPr bwMode="auto">
          <a:xfrm>
            <a:off x="5791200" y="2590800"/>
            <a:ext cx="3124200" cy="1200150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disrupted balance between osteoclasts/PMNs and osteoblasts:</a:t>
            </a:r>
          </a:p>
          <a:p>
            <a:pPr eaLnBrk="1" hangingPunct="1"/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osteoclasts </a:t>
            </a: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↑, osteoblasts ↓</a:t>
            </a:r>
          </a:p>
        </p:txBody>
      </p:sp>
      <p:sp>
        <p:nvSpPr>
          <p:cNvPr id="19481" name="Line 56"/>
          <p:cNvSpPr>
            <a:spLocks noChangeShapeType="1"/>
          </p:cNvSpPr>
          <p:nvPr/>
        </p:nvSpPr>
        <p:spPr bwMode="auto">
          <a:xfrm flipV="1">
            <a:off x="4419600" y="3886200"/>
            <a:ext cx="1905000" cy="9144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82" name="Line 57"/>
          <p:cNvSpPr>
            <a:spLocks noChangeShapeType="1"/>
          </p:cNvSpPr>
          <p:nvPr/>
        </p:nvSpPr>
        <p:spPr bwMode="auto">
          <a:xfrm flipH="1" flipV="1">
            <a:off x="6172200" y="1524000"/>
            <a:ext cx="1143000" cy="1066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83" name="Line 58"/>
          <p:cNvSpPr>
            <a:spLocks noChangeShapeType="1"/>
          </p:cNvSpPr>
          <p:nvPr/>
        </p:nvSpPr>
        <p:spPr bwMode="auto">
          <a:xfrm>
            <a:off x="1676400" y="48768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1333500" y="26670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76200" y="41148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486" name="Picture 61" descr="Base20"/>
          <p:cNvPicPr>
            <a:picLocks noChangeAspect="1" noChangeArrowheads="1"/>
          </p:cNvPicPr>
          <p:nvPr/>
        </p:nvPicPr>
        <p:blipFill>
          <a:blip r:embed="rId6">
            <a:lum bright="40000" contrast="4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484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Typical cartoons/visuals used in the </a:t>
            </a:r>
            <a:r>
              <a:rPr lang="en-US" altLang="en-US" dirty="0" smtClean="0"/>
              <a:t>literature</a:t>
            </a:r>
            <a:endParaRPr lang="en-US" dirty="0"/>
          </a:p>
        </p:txBody>
      </p:sp>
      <p:grpSp>
        <p:nvGrpSpPr>
          <p:cNvPr id="644100" name="Group 4"/>
          <p:cNvGrpSpPr>
            <a:grpSpLocks/>
          </p:cNvGrpSpPr>
          <p:nvPr/>
        </p:nvGrpSpPr>
        <p:grpSpPr bwMode="auto">
          <a:xfrm>
            <a:off x="487680" y="2417586"/>
            <a:ext cx="4530725" cy="3001963"/>
            <a:chOff x="2806" y="2294"/>
            <a:chExt cx="2940" cy="2017"/>
          </a:xfrm>
        </p:grpSpPr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832" y="4080"/>
              <a:ext cx="29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Mg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(VO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)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        Mg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+ 2O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bulk</a:t>
              </a:r>
              <a:endParaRPr lang="en-US" altLang="en-US" sz="23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02" name="Line 6"/>
            <p:cNvSpPr>
              <a:spLocks noChangeAspect="1" noChangeShapeType="1"/>
            </p:cNvSpPr>
            <p:nvPr/>
          </p:nvSpPr>
          <p:spPr bwMode="auto">
            <a:xfrm rot="5400000" flipH="1">
              <a:off x="3496" y="3207"/>
              <a:ext cx="61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03" name="Text Box 7"/>
            <p:cNvSpPr txBox="1">
              <a:spLocks noChangeAspect="1" noChangeArrowheads="1"/>
            </p:cNvSpPr>
            <p:nvPr/>
          </p:nvSpPr>
          <p:spPr bwMode="auto">
            <a:xfrm>
              <a:off x="3871" y="3355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44104" name="Text Box 8"/>
            <p:cNvSpPr txBox="1">
              <a:spLocks noChangeAspect="1" noChangeArrowheads="1"/>
            </p:cNvSpPr>
            <p:nvPr/>
          </p:nvSpPr>
          <p:spPr bwMode="auto">
            <a:xfrm>
              <a:off x="3848" y="3620"/>
              <a:ext cx="2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Mg</a:t>
              </a:r>
            </a:p>
          </p:txBody>
        </p:sp>
        <p:sp>
          <p:nvSpPr>
            <p:cNvPr id="644105" name="Text Box 9"/>
            <p:cNvSpPr txBox="1">
              <a:spLocks noChangeAspect="1" noChangeArrowheads="1"/>
            </p:cNvSpPr>
            <p:nvPr/>
          </p:nvSpPr>
          <p:spPr bwMode="auto">
            <a:xfrm>
              <a:off x="3532" y="3238"/>
              <a:ext cx="3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0000CC"/>
                  </a:solidFill>
                  <a:latin typeface="Times New Roman" panose="02020603050405020304" pitchFamily="18" charset="0"/>
                </a:rPr>
                <a:t>Mg</a:t>
              </a:r>
              <a:endParaRPr lang="en-US" altLang="en-US" sz="1500" smtClean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06" name="Text Box 10"/>
            <p:cNvSpPr txBox="1">
              <a:spLocks noChangeAspect="1" noChangeArrowheads="1"/>
            </p:cNvSpPr>
            <p:nvPr/>
          </p:nvSpPr>
          <p:spPr bwMode="auto">
            <a:xfrm>
              <a:off x="4121" y="3256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CC0000"/>
                  </a:solidFill>
                  <a:latin typeface="Times New Roman" panose="02020603050405020304" pitchFamily="18" charset="0"/>
                </a:rPr>
                <a:t>V</a:t>
              </a:r>
              <a:endParaRPr lang="en-US" altLang="en-US" sz="15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07" name="Text Box 11"/>
            <p:cNvSpPr txBox="1">
              <a:spLocks noChangeAspect="1" noChangeArrowheads="1"/>
            </p:cNvSpPr>
            <p:nvPr/>
          </p:nvSpPr>
          <p:spPr bwMode="auto">
            <a:xfrm>
              <a:off x="4122" y="2942"/>
              <a:ext cx="2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99CC00"/>
                  </a:solidFill>
                  <a:latin typeface="Times New Roman" panose="02020603050405020304" pitchFamily="18" charset="0"/>
                </a:rPr>
                <a:t>O</a:t>
              </a:r>
              <a:endParaRPr lang="en-US" altLang="en-US" sz="15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08" name="Text Box 12"/>
            <p:cNvSpPr txBox="1">
              <a:spLocks noChangeAspect="1" noChangeArrowheads="1"/>
            </p:cNvSpPr>
            <p:nvPr/>
          </p:nvSpPr>
          <p:spPr bwMode="auto">
            <a:xfrm>
              <a:off x="3570" y="3620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44109" name="Line 13"/>
            <p:cNvSpPr>
              <a:spLocks noChangeAspect="1" noChangeShapeType="1"/>
            </p:cNvSpPr>
            <p:nvPr/>
          </p:nvSpPr>
          <p:spPr bwMode="auto">
            <a:xfrm>
              <a:off x="3667" y="3100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0" name="Line 14"/>
            <p:cNvSpPr>
              <a:spLocks noChangeAspect="1" noChangeShapeType="1"/>
            </p:cNvSpPr>
            <p:nvPr/>
          </p:nvSpPr>
          <p:spPr bwMode="auto">
            <a:xfrm>
              <a:off x="3667" y="3406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1" name="Line 15"/>
            <p:cNvSpPr>
              <a:spLocks noChangeAspect="1" noChangeShapeType="1"/>
            </p:cNvSpPr>
            <p:nvPr/>
          </p:nvSpPr>
          <p:spPr bwMode="auto">
            <a:xfrm rot="-5400000">
              <a:off x="3524" y="3355"/>
              <a:ext cx="76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2" name="Line 16"/>
            <p:cNvSpPr>
              <a:spLocks noChangeAspect="1" noChangeShapeType="1"/>
            </p:cNvSpPr>
            <p:nvPr/>
          </p:nvSpPr>
          <p:spPr bwMode="auto">
            <a:xfrm>
              <a:off x="3962" y="3516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3" name="Line 17"/>
            <p:cNvSpPr>
              <a:spLocks noChangeAspect="1" noChangeShapeType="1"/>
            </p:cNvSpPr>
            <p:nvPr/>
          </p:nvSpPr>
          <p:spPr bwMode="auto">
            <a:xfrm rot="-5400000">
              <a:off x="3811" y="3641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4" name="Line 18"/>
            <p:cNvSpPr>
              <a:spLocks noChangeAspect="1" noChangeShapeType="1"/>
            </p:cNvSpPr>
            <p:nvPr/>
          </p:nvSpPr>
          <p:spPr bwMode="auto">
            <a:xfrm rot="-5400000">
              <a:off x="3517" y="3642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5" name="Line 19"/>
            <p:cNvSpPr>
              <a:spLocks noChangeAspect="1" noChangeShapeType="1"/>
            </p:cNvSpPr>
            <p:nvPr/>
          </p:nvSpPr>
          <p:spPr bwMode="auto">
            <a:xfrm rot="5400000" flipH="1">
              <a:off x="3784" y="3334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6" name="Line 20"/>
            <p:cNvSpPr>
              <a:spLocks noChangeAspect="1" noChangeShapeType="1"/>
            </p:cNvSpPr>
            <p:nvPr/>
          </p:nvSpPr>
          <p:spPr bwMode="auto">
            <a:xfrm rot="-5400000">
              <a:off x="3756" y="3172"/>
              <a:ext cx="81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17" name="Line 21"/>
            <p:cNvSpPr>
              <a:spLocks noChangeAspect="1" noChangeShapeType="1"/>
            </p:cNvSpPr>
            <p:nvPr/>
          </p:nvSpPr>
          <p:spPr bwMode="auto">
            <a:xfrm rot="-5400000">
              <a:off x="4049" y="3336"/>
              <a:ext cx="92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grpSp>
          <p:nvGrpSpPr>
            <p:cNvPr id="644118" name="Group 22"/>
            <p:cNvGrpSpPr>
              <a:grpSpLocks noChangeAspect="1"/>
            </p:cNvGrpSpPr>
            <p:nvPr/>
          </p:nvGrpSpPr>
          <p:grpSpPr bwMode="auto">
            <a:xfrm>
              <a:off x="4199" y="3121"/>
              <a:ext cx="40" cy="154"/>
              <a:chOff x="2241" y="3885"/>
              <a:chExt cx="63" cy="241"/>
            </a:xfrm>
          </p:grpSpPr>
          <p:sp>
            <p:nvSpPr>
              <p:cNvPr id="644119" name="Line 23"/>
              <p:cNvSpPr>
                <a:spLocks noChangeAspect="1" noChangeShapeType="1"/>
              </p:cNvSpPr>
              <p:nvPr/>
            </p:nvSpPr>
            <p:spPr bwMode="auto">
              <a:xfrm>
                <a:off x="2241" y="388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4120" name="Line 24"/>
              <p:cNvSpPr>
                <a:spLocks noChangeAspect="1" noChangeShapeType="1"/>
              </p:cNvSpPr>
              <p:nvPr/>
            </p:nvSpPr>
            <p:spPr bwMode="auto">
              <a:xfrm>
                <a:off x="2304" y="388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44121" name="Line 25"/>
            <p:cNvSpPr>
              <a:spLocks noChangeAspect="1" noChangeShapeType="1"/>
            </p:cNvSpPr>
            <p:nvPr/>
          </p:nvSpPr>
          <p:spPr bwMode="auto">
            <a:xfrm>
              <a:off x="3972" y="3799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22" name="Line 26"/>
            <p:cNvSpPr>
              <a:spLocks noChangeAspect="1" noChangeShapeType="1"/>
            </p:cNvSpPr>
            <p:nvPr/>
          </p:nvSpPr>
          <p:spPr bwMode="auto">
            <a:xfrm rot="-5400000">
              <a:off x="4164" y="3486"/>
              <a:ext cx="167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23" name="Text Box 27"/>
            <p:cNvSpPr txBox="1">
              <a:spLocks noChangeAspect="1" noChangeArrowheads="1"/>
            </p:cNvSpPr>
            <p:nvPr/>
          </p:nvSpPr>
          <p:spPr bwMode="auto">
            <a:xfrm flipH="1">
              <a:off x="4368" y="3426"/>
              <a:ext cx="20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44124" name="Line 28"/>
            <p:cNvSpPr>
              <a:spLocks noChangeAspect="1" noChangeShapeType="1"/>
            </p:cNvSpPr>
            <p:nvPr/>
          </p:nvSpPr>
          <p:spPr bwMode="auto">
            <a:xfrm rot="5400000" flipH="1">
              <a:off x="4269" y="3358"/>
              <a:ext cx="124" cy="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25" name="Text Box 29"/>
            <p:cNvSpPr txBox="1">
              <a:spLocks noChangeAspect="1" noChangeArrowheads="1"/>
            </p:cNvSpPr>
            <p:nvPr/>
          </p:nvSpPr>
          <p:spPr bwMode="auto">
            <a:xfrm flipH="1" flipV="1">
              <a:off x="4342" y="3071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44126" name="Line 30"/>
            <p:cNvSpPr>
              <a:spLocks noChangeAspect="1" noChangeShapeType="1"/>
            </p:cNvSpPr>
            <p:nvPr/>
          </p:nvSpPr>
          <p:spPr bwMode="auto">
            <a:xfrm rot="-5400000" flipH="1" flipV="1">
              <a:off x="4292" y="3213"/>
              <a:ext cx="8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27" name="Line 31"/>
            <p:cNvSpPr>
              <a:spLocks noChangeAspect="1" noChangeShapeType="1"/>
            </p:cNvSpPr>
            <p:nvPr/>
          </p:nvSpPr>
          <p:spPr bwMode="auto">
            <a:xfrm rot="-5400000">
              <a:off x="3803" y="3755"/>
              <a:ext cx="76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28" name="Line 32"/>
            <p:cNvSpPr>
              <a:spLocks noChangeAspect="1" noChangeShapeType="1"/>
            </p:cNvSpPr>
            <p:nvPr/>
          </p:nvSpPr>
          <p:spPr bwMode="auto">
            <a:xfrm rot="5400000" flipH="1">
              <a:off x="4083" y="3757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29" name="Line 33"/>
            <p:cNvSpPr>
              <a:spLocks noChangeAspect="1" noChangeShapeType="1"/>
            </p:cNvSpPr>
            <p:nvPr/>
          </p:nvSpPr>
          <p:spPr bwMode="auto">
            <a:xfrm rot="-5400000">
              <a:off x="5350" y="3205"/>
              <a:ext cx="61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30" name="Text Box 34"/>
            <p:cNvSpPr txBox="1">
              <a:spLocks noChangeAspect="1" noChangeArrowheads="1"/>
            </p:cNvSpPr>
            <p:nvPr/>
          </p:nvSpPr>
          <p:spPr bwMode="auto">
            <a:xfrm flipH="1">
              <a:off x="4858" y="3362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44131" name="Text Box 35"/>
            <p:cNvSpPr txBox="1">
              <a:spLocks noChangeAspect="1" noChangeArrowheads="1"/>
            </p:cNvSpPr>
            <p:nvPr/>
          </p:nvSpPr>
          <p:spPr bwMode="auto">
            <a:xfrm flipH="1">
              <a:off x="4791" y="3627"/>
              <a:ext cx="29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Mg</a:t>
              </a:r>
            </a:p>
          </p:txBody>
        </p:sp>
        <p:sp>
          <p:nvSpPr>
            <p:cNvPr id="644132" name="Text Box 36"/>
            <p:cNvSpPr txBox="1">
              <a:spLocks noChangeAspect="1" noChangeArrowheads="1"/>
            </p:cNvSpPr>
            <p:nvPr/>
          </p:nvSpPr>
          <p:spPr bwMode="auto">
            <a:xfrm flipH="1">
              <a:off x="5118" y="3228"/>
              <a:ext cx="3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0000CC"/>
                  </a:solidFill>
                  <a:latin typeface="Times New Roman" panose="02020603050405020304" pitchFamily="18" charset="0"/>
                </a:rPr>
                <a:t>Mg</a:t>
              </a:r>
              <a:endParaRPr lang="en-US" altLang="en-US" sz="1500" smtClean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33" name="Text Box 37"/>
            <p:cNvSpPr txBox="1">
              <a:spLocks noChangeAspect="1" noChangeArrowheads="1"/>
            </p:cNvSpPr>
            <p:nvPr/>
          </p:nvSpPr>
          <p:spPr bwMode="auto">
            <a:xfrm flipH="1">
              <a:off x="4599" y="3247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CC0000"/>
                  </a:solidFill>
                  <a:latin typeface="Times New Roman" panose="02020603050405020304" pitchFamily="18" charset="0"/>
                </a:rPr>
                <a:t>V</a:t>
              </a:r>
              <a:endParaRPr lang="en-US" altLang="en-US" sz="15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34" name="Text Box 38"/>
            <p:cNvSpPr txBox="1">
              <a:spLocks noChangeAspect="1" noChangeArrowheads="1"/>
            </p:cNvSpPr>
            <p:nvPr/>
          </p:nvSpPr>
          <p:spPr bwMode="auto">
            <a:xfrm flipH="1">
              <a:off x="4593" y="2954"/>
              <a:ext cx="21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99CC00"/>
                  </a:solidFill>
                  <a:latin typeface="Times New Roman" panose="02020603050405020304" pitchFamily="18" charset="0"/>
                </a:rPr>
                <a:t>O</a:t>
              </a:r>
              <a:endParaRPr lang="en-US" altLang="en-US" sz="15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35" name="Text Box 39"/>
            <p:cNvSpPr txBox="1">
              <a:spLocks noChangeAspect="1" noChangeArrowheads="1"/>
            </p:cNvSpPr>
            <p:nvPr/>
          </p:nvSpPr>
          <p:spPr bwMode="auto">
            <a:xfrm flipH="1">
              <a:off x="5157" y="3618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44136" name="Line 40"/>
            <p:cNvSpPr>
              <a:spLocks noChangeAspect="1" noChangeShapeType="1"/>
            </p:cNvSpPr>
            <p:nvPr/>
          </p:nvSpPr>
          <p:spPr bwMode="auto">
            <a:xfrm flipH="1">
              <a:off x="5242" y="3098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37" name="Line 41"/>
            <p:cNvSpPr>
              <a:spLocks noChangeAspect="1" noChangeShapeType="1"/>
            </p:cNvSpPr>
            <p:nvPr/>
          </p:nvSpPr>
          <p:spPr bwMode="auto">
            <a:xfrm flipH="1">
              <a:off x="5242" y="3404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38" name="Line 42"/>
            <p:cNvSpPr>
              <a:spLocks noChangeAspect="1" noChangeShapeType="1"/>
            </p:cNvSpPr>
            <p:nvPr/>
          </p:nvSpPr>
          <p:spPr bwMode="auto">
            <a:xfrm rot="5400000" flipH="1">
              <a:off x="5339" y="3383"/>
              <a:ext cx="5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39" name="Line 43"/>
            <p:cNvSpPr>
              <a:spLocks noChangeAspect="1" noChangeShapeType="1"/>
            </p:cNvSpPr>
            <p:nvPr/>
          </p:nvSpPr>
          <p:spPr bwMode="auto">
            <a:xfrm flipH="1">
              <a:off x="4946" y="3514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40" name="Line 44"/>
            <p:cNvSpPr>
              <a:spLocks noChangeAspect="1" noChangeShapeType="1"/>
            </p:cNvSpPr>
            <p:nvPr/>
          </p:nvSpPr>
          <p:spPr bwMode="auto">
            <a:xfrm rot="5400000" flipH="1">
              <a:off x="5098" y="3639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41" name="Line 45"/>
            <p:cNvSpPr>
              <a:spLocks noChangeAspect="1" noChangeShapeType="1"/>
            </p:cNvSpPr>
            <p:nvPr/>
          </p:nvSpPr>
          <p:spPr bwMode="auto">
            <a:xfrm rot="5400000" flipH="1">
              <a:off x="5392" y="3641"/>
              <a:ext cx="0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42" name="Line 46"/>
            <p:cNvSpPr>
              <a:spLocks noChangeAspect="1" noChangeShapeType="1"/>
            </p:cNvSpPr>
            <p:nvPr/>
          </p:nvSpPr>
          <p:spPr bwMode="auto">
            <a:xfrm rot="-5400000">
              <a:off x="5033" y="3332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43" name="Line 47"/>
            <p:cNvSpPr>
              <a:spLocks noChangeAspect="1" noChangeShapeType="1"/>
            </p:cNvSpPr>
            <p:nvPr/>
          </p:nvSpPr>
          <p:spPr bwMode="auto">
            <a:xfrm rot="5400000" flipH="1">
              <a:off x="5068" y="3191"/>
              <a:ext cx="71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44" name="Line 48"/>
            <p:cNvSpPr>
              <a:spLocks noChangeAspect="1" noChangeShapeType="1"/>
            </p:cNvSpPr>
            <p:nvPr/>
          </p:nvSpPr>
          <p:spPr bwMode="auto">
            <a:xfrm rot="5400000" flipH="1">
              <a:off x="4767" y="3334"/>
              <a:ext cx="92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grpSp>
          <p:nvGrpSpPr>
            <p:cNvPr id="644145" name="Group 49"/>
            <p:cNvGrpSpPr>
              <a:grpSpLocks noChangeAspect="1"/>
            </p:cNvGrpSpPr>
            <p:nvPr/>
          </p:nvGrpSpPr>
          <p:grpSpPr bwMode="auto">
            <a:xfrm flipH="1">
              <a:off x="4670" y="3120"/>
              <a:ext cx="39" cy="154"/>
              <a:chOff x="2241" y="3885"/>
              <a:chExt cx="63" cy="241"/>
            </a:xfrm>
          </p:grpSpPr>
          <p:sp>
            <p:nvSpPr>
              <p:cNvPr id="644146" name="Line 50"/>
              <p:cNvSpPr>
                <a:spLocks noChangeAspect="1" noChangeShapeType="1"/>
              </p:cNvSpPr>
              <p:nvPr/>
            </p:nvSpPr>
            <p:spPr bwMode="auto">
              <a:xfrm>
                <a:off x="2241" y="388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4147" name="Line 51"/>
              <p:cNvSpPr>
                <a:spLocks noChangeAspect="1" noChangeShapeType="1"/>
              </p:cNvSpPr>
              <p:nvPr/>
            </p:nvSpPr>
            <p:spPr bwMode="auto">
              <a:xfrm>
                <a:off x="2304" y="388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300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44148" name="Line 52"/>
            <p:cNvSpPr>
              <a:spLocks noChangeAspect="1" noChangeShapeType="1"/>
            </p:cNvSpPr>
            <p:nvPr/>
          </p:nvSpPr>
          <p:spPr bwMode="auto">
            <a:xfrm flipH="1">
              <a:off x="4936" y="379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49" name="Line 53"/>
            <p:cNvSpPr>
              <a:spLocks noChangeAspect="1" noChangeShapeType="1"/>
            </p:cNvSpPr>
            <p:nvPr/>
          </p:nvSpPr>
          <p:spPr bwMode="auto">
            <a:xfrm rot="5400000" flipH="1">
              <a:off x="4577" y="3484"/>
              <a:ext cx="167" cy="2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0" name="Line 54"/>
            <p:cNvSpPr>
              <a:spLocks noChangeAspect="1" noChangeShapeType="1"/>
            </p:cNvSpPr>
            <p:nvPr/>
          </p:nvSpPr>
          <p:spPr bwMode="auto">
            <a:xfrm rot="-5400000">
              <a:off x="4516" y="3356"/>
              <a:ext cx="124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1" name="Line 55"/>
            <p:cNvSpPr>
              <a:spLocks noChangeAspect="1" noChangeShapeType="1"/>
            </p:cNvSpPr>
            <p:nvPr/>
          </p:nvSpPr>
          <p:spPr bwMode="auto">
            <a:xfrm rot="5400000" flipV="1">
              <a:off x="4531" y="3211"/>
              <a:ext cx="8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2" name="Line 56"/>
            <p:cNvSpPr>
              <a:spLocks noChangeAspect="1" noChangeShapeType="1"/>
            </p:cNvSpPr>
            <p:nvPr/>
          </p:nvSpPr>
          <p:spPr bwMode="auto">
            <a:xfrm rot="5400000" flipH="1">
              <a:off x="5031" y="3755"/>
              <a:ext cx="76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3" name="Line 57"/>
            <p:cNvSpPr>
              <a:spLocks noChangeAspect="1" noChangeShapeType="1"/>
            </p:cNvSpPr>
            <p:nvPr/>
          </p:nvSpPr>
          <p:spPr bwMode="auto">
            <a:xfrm rot="-5400000">
              <a:off x="4734" y="3756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4" name="Line 58"/>
            <p:cNvSpPr>
              <a:spLocks noChangeAspect="1" noChangeShapeType="1"/>
            </p:cNvSpPr>
            <p:nvPr/>
          </p:nvSpPr>
          <p:spPr bwMode="auto">
            <a:xfrm>
              <a:off x="2846" y="3525"/>
              <a:ext cx="2" cy="3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5" name="Text Box 59"/>
            <p:cNvSpPr txBox="1">
              <a:spLocks noChangeAspect="1" noChangeArrowheads="1"/>
            </p:cNvSpPr>
            <p:nvPr/>
          </p:nvSpPr>
          <p:spPr bwMode="auto">
            <a:xfrm>
              <a:off x="2892" y="3233"/>
              <a:ext cx="468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smtClean="0">
                  <a:solidFill>
                    <a:srgbClr val="0000CC"/>
                  </a:solidFill>
                  <a:latin typeface="Impact" panose="020B0806030902050204" pitchFamily="34" charset="0"/>
                </a:rPr>
                <a:t>surface</a:t>
              </a:r>
              <a:endParaRPr lang="en-US" altLang="en-US" sz="1300" smtClean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56" name="Text Box 60"/>
            <p:cNvSpPr txBox="1">
              <a:spLocks noChangeAspect="1" noChangeArrowheads="1"/>
            </p:cNvSpPr>
            <p:nvPr/>
          </p:nvSpPr>
          <p:spPr bwMode="auto">
            <a:xfrm>
              <a:off x="2951" y="3539"/>
              <a:ext cx="3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 smtClean="0">
                  <a:solidFill>
                    <a:srgbClr val="0000CC"/>
                  </a:solidFill>
                  <a:latin typeface="Impact" panose="020B0806030902050204" pitchFamily="34" charset="0"/>
                </a:rPr>
                <a:t>bulk</a:t>
              </a:r>
            </a:p>
          </p:txBody>
        </p:sp>
        <p:sp>
          <p:nvSpPr>
            <p:cNvPr id="644157" name="AutoShape 61"/>
            <p:cNvSpPr>
              <a:spLocks noChangeAspect="1" noChangeArrowheads="1"/>
            </p:cNvSpPr>
            <p:nvPr/>
          </p:nvSpPr>
          <p:spPr bwMode="auto">
            <a:xfrm flipH="1">
              <a:off x="3775" y="2811"/>
              <a:ext cx="435" cy="117"/>
            </a:xfrm>
            <a:prstGeom prst="curvedDownArrow">
              <a:avLst>
                <a:gd name="adj1" fmla="val 74359"/>
                <a:gd name="adj2" fmla="val 148718"/>
                <a:gd name="adj3" fmla="val 33333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8" name="AutoShape 62"/>
            <p:cNvSpPr>
              <a:spLocks noChangeAspect="1" noChangeArrowheads="1"/>
            </p:cNvSpPr>
            <p:nvPr/>
          </p:nvSpPr>
          <p:spPr bwMode="auto">
            <a:xfrm>
              <a:off x="3864" y="2951"/>
              <a:ext cx="337" cy="79"/>
            </a:xfrm>
            <a:prstGeom prst="curvedUpArrow">
              <a:avLst>
                <a:gd name="adj1" fmla="val 85316"/>
                <a:gd name="adj2" fmla="val 170633"/>
                <a:gd name="adj3" fmla="val 33333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59" name="Text Box 63"/>
            <p:cNvSpPr txBox="1">
              <a:spLocks noChangeAspect="1" noChangeArrowheads="1"/>
            </p:cNvSpPr>
            <p:nvPr/>
          </p:nvSpPr>
          <p:spPr bwMode="auto">
            <a:xfrm>
              <a:off x="2806" y="2294"/>
              <a:ext cx="2469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3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algn="ctr"/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alkane  +  O</a:t>
              </a:r>
              <a:r>
                <a:rPr lang="en-US" altLang="en-US" sz="1700" baseline="-250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lattice</a:t>
              </a:r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    olefin + water</a:t>
              </a:r>
            </a:p>
            <a:p>
              <a:pPr algn="ctr"/>
              <a:r>
                <a:rPr lang="en-US" altLang="en-US" sz="17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(Reactants)                           (Products)</a:t>
              </a:r>
            </a:p>
          </p:txBody>
        </p:sp>
        <p:sp>
          <p:nvSpPr>
            <p:cNvPr id="644160" name="Text Box 64"/>
            <p:cNvSpPr txBox="1">
              <a:spLocks noChangeAspect="1" noChangeArrowheads="1"/>
            </p:cNvSpPr>
            <p:nvPr/>
          </p:nvSpPr>
          <p:spPr bwMode="auto">
            <a:xfrm>
              <a:off x="3813" y="2392"/>
              <a:ext cx="3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O=O</a:t>
              </a:r>
            </a:p>
          </p:txBody>
        </p:sp>
        <p:sp>
          <p:nvSpPr>
            <p:cNvPr id="644161" name="Text Box 65"/>
            <p:cNvSpPr txBox="1">
              <a:spLocks noChangeAspect="1" noChangeArrowheads="1"/>
            </p:cNvSpPr>
            <p:nvPr/>
          </p:nvSpPr>
          <p:spPr bwMode="auto">
            <a:xfrm>
              <a:off x="3901" y="2824"/>
              <a:ext cx="2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CC00CC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en-US" sz="1500" b="1" baseline="30000" smtClean="0">
                  <a:solidFill>
                    <a:srgbClr val="CC00CC"/>
                  </a:solidFill>
                  <a:latin typeface="Times New Roman" panose="02020603050405020304" pitchFamily="18" charset="0"/>
                </a:rPr>
                <a:t>2-</a:t>
              </a:r>
              <a:endParaRPr lang="en-US" altLang="en-US" sz="15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62" name="Text Box 66"/>
            <p:cNvSpPr txBox="1">
              <a:spLocks noChangeAspect="1" noChangeArrowheads="1"/>
            </p:cNvSpPr>
            <p:nvPr/>
          </p:nvSpPr>
          <p:spPr bwMode="auto">
            <a:xfrm>
              <a:off x="3904" y="2629"/>
              <a:ext cx="2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 smtClean="0">
                  <a:solidFill>
                    <a:srgbClr val="CC00CC"/>
                  </a:solidFill>
                  <a:latin typeface="Times New Roman" panose="02020603050405020304" pitchFamily="18" charset="0"/>
                </a:rPr>
                <a:t>2e</a:t>
              </a:r>
              <a:r>
                <a:rPr lang="en-US" altLang="en-US" sz="1500" b="1" baseline="30000" smtClean="0">
                  <a:solidFill>
                    <a:srgbClr val="CC00CC"/>
                  </a:solidFill>
                  <a:latin typeface="Times New Roman" panose="02020603050405020304" pitchFamily="18" charset="0"/>
                </a:rPr>
                <a:t>-</a:t>
              </a:r>
              <a:endParaRPr lang="en-US" altLang="en-US" sz="15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4163" name="Line 67"/>
            <p:cNvSpPr>
              <a:spLocks noChangeAspect="1" noChangeShapeType="1"/>
            </p:cNvSpPr>
            <p:nvPr/>
          </p:nvSpPr>
          <p:spPr bwMode="auto">
            <a:xfrm flipV="1">
              <a:off x="2846" y="3097"/>
              <a:ext cx="2" cy="3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64" name="Line 68"/>
            <p:cNvSpPr>
              <a:spLocks noChangeShapeType="1"/>
            </p:cNvSpPr>
            <p:nvPr/>
          </p:nvSpPr>
          <p:spPr bwMode="auto">
            <a:xfrm>
              <a:off x="3776" y="2573"/>
              <a:ext cx="4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65" name="Line 69"/>
            <p:cNvSpPr>
              <a:spLocks noChangeShapeType="1"/>
            </p:cNvSpPr>
            <p:nvPr/>
          </p:nvSpPr>
          <p:spPr bwMode="auto">
            <a:xfrm>
              <a:off x="3587" y="4178"/>
              <a:ext cx="5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66" name="Line 70"/>
            <p:cNvSpPr>
              <a:spLocks noChangeShapeType="1"/>
            </p:cNvSpPr>
            <p:nvPr/>
          </p:nvSpPr>
          <p:spPr bwMode="auto">
            <a:xfrm flipH="1">
              <a:off x="3587" y="4240"/>
              <a:ext cx="5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644167" name="Line 71"/>
            <p:cNvSpPr>
              <a:spLocks noChangeAspect="1" noChangeShapeType="1"/>
            </p:cNvSpPr>
            <p:nvPr/>
          </p:nvSpPr>
          <p:spPr bwMode="auto">
            <a:xfrm rot="5400000" flipH="1">
              <a:off x="3098" y="3292"/>
              <a:ext cx="0" cy="3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300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186" y="2142025"/>
            <a:ext cx="4395597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Nanoparticle publications/year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81200"/>
            <a:ext cx="5791200" cy="44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Some basics that everyone should know</a:t>
            </a:r>
          </a:p>
          <a:p>
            <a:pPr lvl="1"/>
            <a:r>
              <a:rPr lang="en-US" sz="2400" dirty="0" smtClean="0"/>
              <a:t>Wulff, </a:t>
            </a:r>
            <a:r>
              <a:rPr lang="en-US" sz="2400" dirty="0" err="1" smtClean="0"/>
              <a:t>Winterbottom</a:t>
            </a:r>
            <a:r>
              <a:rPr lang="en-US" sz="2400" dirty="0" smtClean="0"/>
              <a:t> and friends</a:t>
            </a:r>
          </a:p>
          <a:p>
            <a:r>
              <a:rPr lang="en-US" sz="2800" dirty="0" smtClean="0"/>
              <a:t>Some basics that most do not know or get wrong</a:t>
            </a:r>
          </a:p>
          <a:p>
            <a:pPr lvl="1"/>
            <a:r>
              <a:rPr lang="en-US" sz="2400" dirty="0"/>
              <a:t>The artifact of some particle size effects</a:t>
            </a:r>
          </a:p>
          <a:p>
            <a:pPr lvl="1"/>
            <a:r>
              <a:rPr lang="en-US" sz="2400" dirty="0" smtClean="0"/>
              <a:t>There are two Wulff constructions</a:t>
            </a:r>
          </a:p>
          <a:p>
            <a:r>
              <a:rPr lang="en-US" sz="2800" dirty="0" smtClean="0"/>
              <a:t>Some new basics</a:t>
            </a:r>
          </a:p>
          <a:p>
            <a:pPr lvl="1"/>
            <a:r>
              <a:rPr lang="en-US" sz="2400" dirty="0" smtClean="0"/>
              <a:t>Segregation in nanoparticles and with strain</a:t>
            </a:r>
          </a:p>
          <a:p>
            <a:r>
              <a:rPr lang="en-US" sz="2800" dirty="0" smtClean="0"/>
              <a:t>A little bit about applications for catalysis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66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Basics: Continuum, not so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total energy of an ordered, crystalline nanoparticle can be written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𝐸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𝑑</m:t>
                          </m:r>
                        </m:e>
                      </m:nary>
                      <m:r>
                        <a:rPr lang="en-US" sz="2400" i="1">
                          <a:latin typeface="Cambria Math"/>
                        </a:rPr>
                        <m:t> +…     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T</a:t>
                </a:r>
                <a:r>
                  <a:rPr lang="en-US" sz="2400" dirty="0" smtClean="0"/>
                  <a:t>he </a:t>
                </a:r>
                <a:r>
                  <a:rPr lang="en-US" sz="2400" i="1" dirty="0" err="1"/>
                  <a:t>n</a:t>
                </a:r>
                <a:r>
                  <a:rPr lang="en-US" sz="2400" i="1" baseline="-25000" dirty="0" err="1"/>
                  <a:t>i</a:t>
                </a:r>
                <a:r>
                  <a:rPr lang="en-US" sz="2400" dirty="0"/>
                  <a:t> are positive integers represent the number of atoms along particular directions. </a:t>
                </a:r>
                <a:r>
                  <a:rPr lang="en-US" sz="2400" dirty="0" smtClean="0"/>
                  <a:t>Which term is “bulk”, which term is “surface” ?</a:t>
                </a: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1255" t="-1185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618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Effects</a:t>
            </a:r>
            <a:endParaRPr lang="en-US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1269" y="2434856"/>
            <a:ext cx="4267727" cy="364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993" y="2490952"/>
            <a:ext cx="329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Atoms</a:t>
            </a:r>
          </a:p>
          <a:p>
            <a:r>
              <a:rPr lang="en-US" dirty="0" smtClean="0"/>
              <a:t>= n(</a:t>
            </a:r>
            <a:r>
              <a:rPr lang="en-US" dirty="0" err="1" smtClean="0"/>
              <a:t>n+1</a:t>
            </a:r>
            <a:r>
              <a:rPr lang="en-US" dirty="0" smtClean="0"/>
              <a:t>)/2</a:t>
            </a:r>
          </a:p>
          <a:p>
            <a:endParaRPr lang="en-US" dirty="0"/>
          </a:p>
          <a:p>
            <a:r>
              <a:rPr lang="en-US" dirty="0" smtClean="0"/>
              <a:t>Not </a:t>
            </a:r>
            <a:r>
              <a:rPr lang="en-US" dirty="0" err="1" smtClean="0"/>
              <a:t>n</a:t>
            </a:r>
            <a:r>
              <a:rPr lang="en-US" baseline="30000" dirty="0" err="1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dependence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324303" y="2443655"/>
            <a:ext cx="1891863" cy="3137338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970689" y="3610301"/>
            <a:ext cx="121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Wulff shape apparently size dependent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" t="2480" r="4114" b="-898"/>
          <a:stretch/>
        </p:blipFill>
        <p:spPr bwMode="auto">
          <a:xfrm rot="-60000">
            <a:off x="1485037" y="1922245"/>
            <a:ext cx="539496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5985740"/>
            <a:ext cx="7441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Particle-Size Effects on Wulff Constructions.</a:t>
            </a:r>
            <a:r>
              <a:rPr lang="en-US" sz="1400" dirty="0"/>
              <a:t> Marks, </a:t>
            </a:r>
            <a:r>
              <a:rPr lang="en-US" sz="1400" dirty="0" err="1"/>
              <a:t>L.D</a:t>
            </a:r>
            <a:r>
              <a:rPr lang="en-US" sz="1400" dirty="0"/>
              <a:t>., Surface Science, 1985. </a:t>
            </a:r>
            <a:r>
              <a:rPr lang="en-US" sz="1400" b="1" dirty="0"/>
              <a:t>150</a:t>
            </a:r>
            <a:r>
              <a:rPr lang="en-US" sz="1400" dirty="0"/>
              <a:t>(2), 358</a:t>
            </a:r>
            <a:endParaRPr lang="en-US" sz="1400" i="1" dirty="0" smtClean="0"/>
          </a:p>
          <a:p>
            <a:r>
              <a:rPr lang="en-US" sz="1400" i="1" dirty="0" smtClean="0"/>
              <a:t>Surface </a:t>
            </a:r>
            <a:r>
              <a:rPr lang="en-US" sz="1400" i="1" dirty="0" err="1"/>
              <a:t>Facetting</a:t>
            </a:r>
            <a:r>
              <a:rPr lang="en-US" sz="1400" i="1" dirty="0"/>
              <a:t> in Small Ceramic Particle.</a:t>
            </a:r>
            <a:r>
              <a:rPr lang="en-US" sz="1400" dirty="0"/>
              <a:t> </a:t>
            </a:r>
            <a:r>
              <a:rPr lang="en-US" sz="1400" dirty="0" err="1"/>
              <a:t>Bonevich</a:t>
            </a:r>
            <a:r>
              <a:rPr lang="en-US" sz="1400" dirty="0"/>
              <a:t>, </a:t>
            </a:r>
            <a:r>
              <a:rPr lang="en-US" sz="1400" dirty="0" err="1"/>
              <a:t>J.E</a:t>
            </a:r>
            <a:r>
              <a:rPr lang="en-US" sz="1400" dirty="0"/>
              <a:t>., </a:t>
            </a:r>
            <a:r>
              <a:rPr lang="en-US" sz="1400" dirty="0" err="1"/>
              <a:t>Proc</a:t>
            </a:r>
            <a:r>
              <a:rPr lang="en-US" sz="1400" dirty="0"/>
              <a:t> 47th Ann </a:t>
            </a:r>
            <a:r>
              <a:rPr lang="en-US" sz="1400" dirty="0" err="1"/>
              <a:t>EMSA</a:t>
            </a:r>
            <a:r>
              <a:rPr lang="en-US" sz="1400" dirty="0"/>
              <a:t>, 1989, 258.</a:t>
            </a:r>
          </a:p>
        </p:txBody>
      </p:sp>
      <p:sp>
        <p:nvSpPr>
          <p:cNvPr id="7" name="AutoShape 4" descr="data:image/jpeg;base64,/9j/4AAQSkZJRgABAQAAAQABAAD/2wCEAAkGBxQTEhQUEhQVFRQWGBQVFhcVFxUUFxcWGhUXFxYUGhUYHCggGBolHBUUITEhJSkrLi4uFx8zODMsNygtLisBCgoKDg0OFxAQFywcHBwsLCssLCwsLCwsLCwsLCwsLCwsLCwsNzcsLCw3LCwsLDc3NzcrLCwsKywsKysrKysrK//AABEIAPYAwAMBIgACEQEDEQH/xAAcAAABBAMBAAAAAAAAAAAAAAAFAQIEBgADBwj/xABFEAABAwEGAwUFAwoFAwUAAAABAAIRAwQFEiExQQZRYRMicYGRBzKhscFC0fAUI0NScnOisuHxFSQ0gpJiwvIXM1Nj0v/EABkBAAMBAQEAAAAAAAAAAAAAAAABAgMEBf/EACERAQEAAgIDAAMBAQAAAAAAAAABAhEDIRIxQRMyUQQi/9oADAMBAAIRAxEAPwC7dmOSY+zt5LcPx6JCsQ0WeztD2wN1YKeiBU3gOBJAA1nJI/iqk3INe7qIj5pwqNWnRUi/RL/J3yRV3FlNxI7N4Pl96B3pasbw4SBmilDuGKQFdmHLf4FP9o3F9Wxup0qAaHOYajnvk4QDDQBoSe8m3BnaMspnMfsnND+PeHC8OcaslxBzAGXec0A7ES4eirjsgy7EOBeOBaKVT8pLW1Kbm5jIVA4GIH6wwmR4K33deLKwJZJgxnkuD2a63CpTDMy1wc5onlAgayur3NaWWWjNVw7R3eLRBcOQ6FPK99Fqj18+6zzVS4g+x/u+i3W3jFryB2TgBvIJPkh153lTqhmBwMYpG40UZdxWKtXlVOLCMhAUCUYsrRUtNRjxLRTpub4lzgfopzrkpnTEPBG9KVhIt9us/ZvLZmN+mq0KvYYkWLEEwLFgWBAYAlAWBKmCJQshKAkbs6QpgtDT9pvqE8OHNQSNVpTP4CF2i6wZw5HYbI04JkJaG1Fsza5tdSi2k0lgplxxEDvB0bdCrPS4ZtLx3nU6Y5CXH1K03AT+X23wso/gqK5tJV+JbC7r4dbQOKS53M/cE991UyILcvEoqAtL2J6LbmfGF2Np2iiygXNe8SYMSC4gA9MvipFS5XNHvCQpdWh2t5ucMxSa1vgQJPxLUVt7dUsps5VEtjOzdBII5jRCqNcPJw7Hfx+SOXsyZ8FT7vNVwDWOIku0GgBdJPMZJ4TcOrixgFodGvZienfy+qKU1s4Usp/KLRVdBa5lBjdMyMbnR6tVqNRg2HoFOWOy24xxZeDmWlwbEQ0/NC2Xs7do8pU3jGzPrWyq+nBbIAz6ICbvrjY+oW2Mmito2235BzqdQNP2sJw/8tFMB5Kv0PykDswagaZEYnBsHXLRH2CAByASy18VCwsSrApMiVYlSBAE4LAEqA6C+6afIjwKZ/hDdi4ecos4JuBZaMK/w9492qfj96c6laGtJFTQE68hO4RPAtrbNjBYNXAt9RH1Roi8O3VgxVXOLqlXAXnbug4QB0DirE0LSyhgbzgeEwEyzW9jwII81rEVNAWt62gIZf1pNOz1qg+yxx+GSZK7wq0Pdaa369VwH7IP/j6Kbb90nC1lNOyUhuRiPif7J1unNJSlXqMz4FUtlhcCZMDOADnpqrpe5zVRs9kNRzmvpuc5xORJa3DOUGM0YfTo9et6vouaGvA7oMETnzWtvE1pILcgDuR8lAvMVzgJwtMERGYAiJJWijj+1h8pVFrZ4EdZJJ8UqcQkClRCsCVYgEhYEqVqAQBKFgCVAYEsJE6FOw6qkhKUqgzEQudwx56xl8EOco9tcWse5pgtY9wI2hpThVcKtQNaXOiBmfBc0oWl0nXMzHjPrsrNeFndaLOHio7EWNcATAJIBM/FVmz2V5r/AJPIxE+/sBGbj4ctVWVKRcuEnmpZyXmcFR7GmSZaIIznOJI8ghftAqhtBtMZOqvA1Ogzdv4K03dY2UaTKVMd1gjSJO7iOuqqd5NFe8qbNW0GS6cxLyT8mj1VfE32k8O0ar6Le0aGNDGhpDnS7WcpyGhTbcwiYcfOD9EddkIGQyyQW8N0h9Ui9KhDu8JHMbeSrhs7ZkT5Ej6qxXscz4FVateNNriwkyN4+5LDa0vznxz+JWJtOoHCQZBTpTM1ZC1Wu0Bgk+iEVr4dsAFcxtTscCyEBpXw+cwPkp9mvZh96Wnroi4WDygikSgrIUqYEqQJUgxKFgCVTTdUWJVilJIWi8v/AGav7up/IVJAUW+P9PW/dVP5CnAKWJv+UA/+nb93yQW5XCrbn1mg4Hmq9siDBcYMeqP2M4bO08qQP8C32KzhhgAd1tNkxyBP/cqs7LaeNFUeERjrWyv+tUwt/ZEj5AKyXpaOzo1H/qtcR4xkhfCVh7KyUgdXAOd4kT9yupghWQO8TqidC2ioagAcOzeaZxNLZIAdLZ95sHXoUKvE6pUKRfB18CueW94eSQ0hx65ei6DfB97wK541smOqrhPJtuy1GkXSJBAESirL2bByIj8aoR2PIrW87LW4ykfarUXmTpyWnDKQJ7akJ6TShi1NZBK2uqclj27pmJ3dbQ3uu02ReVVA5GrmtWIYTqNFllj9VKJBKkCcFktiVYVgUm6qsSJVJFCi32P8tX/dVf5CpTSo1+f6av8Auqv8jk57FFx/p2jmKbf+RaD9UQoDNx5uPwgfcoNOoAKLTvB/4gH6qZYfcB5yfUytEBPFP53srMImq5pcJ72AGXOA6AEeaN4QBGg2Qq4GCtWtFogENPY03CTIE4z4SWj/AGos9MkO0IDeW6P2gIDeO6VEUO+T73gVQKXveqv99jXwK5/S97zKviPJsaFrqNzK2SjV2XL21IOBzzHmtMs5jN0Y4XO6iukLfZ7KXkBoJMgZdVLvO6alEjGMjoQrrwNYWuoOJGexAznxWfJyyY7jXi4bllrJTLwuGrR95pI1kd4fBQCV1p9UOZQcR75w4XROBwIIPmFUuKeFHU34qIxMJyA2WfH/AKPLrJrzf5vHvFUcCWnVLHAjaFObctZxjBh8UesHs+rVsqLgSPeLu60dJ5ra8mPpzfjy/hlMylXQbm9n9OkwCu41iABAlgB9ZPmoXF1wUmMBoNDSDmJJkefJY5TSpVMCemBKCpN1KUrSmFMq1IBPJSVSAVqvJmKhWb+tTeP4SmWa0YhISW5/5t4/6XfIohCuA9oyPsU6n8QgfyFSL0tQoUHO3DcLerohvxK1UHgGtH2W0miepqf/AKUC8D29tp0v0dECrUzyLyZptjf3VrErLw9YOxszaZzLGAE83auPrK11ngakDqch0RKxvGB2Y9UBvel2jMII95pzOUAqr6L6dWeDoQfMIHeARWjSfQouDyKhLnPbk1hDDMMy1iNVUeIL9kt7IDMfa28c891FOK5fm/gVQmkSOcn5ldSuGsLQ5zKppNIwhowEl8ztPT4rV7SrtDCxzaVMM7MAFrQCS0945aHMKuO+IvbmIVj4SvJtIOY7UuBb6ZoRRu2o6n2gb3c88hPkfAofWqRuRGYWmeMzmhhncLt1NlVlZpaRl9djKl3MG0GlrRlMz1VX4ItfaUnNIgtjw3VkwwV52X/OWnrYZTLGZJrbOH1A8xDZwgddyptdkhDLNVI3ROyHtHBo1Pw6pa31FZZTXZLJchq5N21JyAVusNjbQphg0+JO5WuztDAGsyHxPVZUduV2cfH4x5vLzXPr4dWrA9PJBrysjHz+cc2dAQ0j5InaKcZ7clFfZgdVpe2Mc1vm4X0SS2Hs5tzjxCDhdOt1kj+irVqumnUeABgOmJsQTnq0/PdZWLlWRzkNtl4NjJzM3YIk4p58oVftvE7qtRzLK0loaQ4kgEuBglvIaKvVK9pqVJcGMw4ZgBrchAOWpyGaJh/S3t0Ww1Q0azKlWmvNN4bBdhMA7nkq3Qry0TEwJ9FubaFHqqqysvWjTqPDz7zmkEgkFrWgCD+1K2cG2xrg91RoFeq7tHju5CS1rQOgboqpaqww97PWOeYMx8EOfb3MdRc0kOxNzE5+5PzK0l6Rp25lJpEgAjbRQazdVIuY42PO2RHSWgkKLaXkAwqTQ6+bvD2SXOnCcxEbidOq5HelsFPEXZkSAOea6HeNpr4sIrQzATOFpE593WZXOuI7n7gLnjGQHREGeo21Sk3TR7gvOk+s11dxohhDgWEy6DoDsr9aGPtzRUcIs7nBrZ7uCmQR2hJ0cSBn1C5vw1wrWtbxhEMBAc7YDKV3YBlOmG5BoEQdNFeWvhINv4fomk2mG4OzEMIER0I3GWa5Rxzc1I1sbAKb3T2tNpbgxZd5g1bMkkeiuF58bBpeyC6DDXDSNwR0XPbXeodUcahJdrzjolJfh7/qZdVZtmpsaSJMyS4Z5iPFWmlbA7PVcxtVpxunYaDkjNz3sAAxxIP6xOvKVly8F/aOvh5/lXlgLiGtzcTAV5ui7RSYP1jGInnyHRB+BrlLW9vU1fHZg7NOrvPKFY7zfDB1ICOLj1N1PPy+V1PTe0x9yi2zQdTAU0N7sndQLXnHQgrdystujBviW2vTyBTbfGOkdpPyW9gQEC10JbIGaqd50o7w0OqvlNowmVValIEPadnH0UZRUcl4etGAvpuycCcjlMu19AEZc8HUIVeF39o8ODsJG41J2zUb/EKlPKo3EBlI/pkpuPl3Dl10O9oFFtt9tpkNAl0iTMYRInz1UCte9MCcWcTG/ghl3UHV6oJ1JxH7k5xyd0XLa4XcXVc3SATlOoGwJyHij9luii2q11otFJsQWtNSn45A5/BQbNZCGjDHny381aOHbuZSYXdmIcdSAT4k6lZy7vR3pd7ptFNlIBhaQcwWkFpnkRkQotY6oXRommSaYY2mYloBkuJjFGjddtfJTXFbMwTiS920G83kHC36nouX3ra3PJJMkmSrr7TLDis/aCZGX/cPkVyXG7mU8cd9lvTuXBDGtsdMw0EiTEQfHrzCBcacSQeypnPOSDoqfwvxQ6gOyqFxpOMy2A5hORc0kEHnHNQOJ2VqFYhzg8P79OpGVRhzBjbIhHj2EW8bdAIGZ+SFMfkfVK6rmStZdyWsmip5dMEToZ3MzlyyVr9nnCxt1ZxfLaVLC55jUzIp57kA+SqzIJgAkmAANZXoXgW4xZbKxgEPfD6k6l5GY8tPJK3QiwEgZARsANANvRCr5qZ0mbl4+YCL9jGZQCqe0tYbswYvPZZ1Y7UdkENpmXuB6R9QpNtqRl0Qq01SHtjXE36JknXtmwEatzUuhmBHRMtdPuEJbO4NpBztAM/RAZUfLgwbaoDxAzs3kj3XgT0Id9QUZuslwNQjN/e8tvhCg8UUZou6Z/EJX0c9uECs/Y/ET6aqXd47Vrgffaf4f7qJTq0xhkOkAGc5Do1GfMfFWa7eH3BoqYsLoPdJzI2mUclmMHFMs6CWi5GOEOnygfRT7is7aZLQN4kxKK17tqNyLfNRBY3tfiMFpGx3WH5NzVb/AIrO1nsdHE4NG5+CtrB2YA1ZkM9Qq/we0BpylwOxk+OZVjr0e0aWkQCIMmPkZVYTpjley08xg6yfAGY81KwqLdLAGZaaegjXyU4KkBHENh7Wz1Wc2H1/svPzZBc12oJHoSCvTBC4f7Qbn/J7W8gQ2p3x9fDVaY3sK2j9y3pTfTFktgLqP6N496i46uBjNuYlqr/4/ATonVaWE18QXPUs1Z1N5B3a6MntPuvBnQhQmA7x6LqNy3NUttkNntFGoH0s7PUcxzdfeplx2MCJ0hReDuADWquNqY6nTY4g0nOAe/QwYJgDPxlT5G3ex/h0PL7XVGTDhpCMsUS52e4kALrlEA6j0Wrsm02hjGhrWgANaIAHQbJKbs8kjS6ggHPJVnhw46tWqdyQPCc/kEX4ltXZ0DzPdHihPDLIpgb6+qn6pNvOp3goViHa1hybB89Frvq0w7zIHwU7hyj3S/mY/HmnO6VFqyB3s/tMFmYde88jZg0Hmpl820MgTnrG4HM9FG4es5DDVPvVM53wj3R9UX2NC9EACOWSj3szFSeOilgQtVpb3XDoUX0J7ebKjWvezs5gEe8RJ6q4UbQ84Ypuc1uRjfPT4IBddyg0u27UNIdhwmMyDETuegVodeDrMGgsLmuIkjXEei5+fLdkjs/z43VtELDZakS14z2Mn+yysxw1APOPuRS7K9OrnTdB3ByIPgt9qs8ajPSVz6dO9dK5QrPouDm5gZ+XJT7XxTUc4YDgA21nxQq+LR2LTzMgTtp96HXfc1Wvhq43QcRcAQMp7o0y0ctMLZO705uXjmWWsfa3XfxHUa3DDSOsz80au3iam84asMOQBnLP5Koi6XDc+qPcIcN0nvNWq3EWEYMRkTqT8vVXhnbdM8+Dxm6uLW7jPdVO+rLZryPYtqgOaSCWtxRnz0Hmrna3BlJ73e61p+WirfAPDzGUTUGKXuPLQf3XRpzJtm4UsjKfZNosc3cuaHF2UYiY11Vas3AVmfWtDCzDEYQMg0Ge80eQXSKdmhC7xZ2Nop1Ps1fzTzyIzYfmFVDXYqFRvdqOx5DOInaQOeSfaqDXPpvdOJp99uU/9LkUr0BqfJaK1nBY71HigIN692Dt/UZfFLYWyZT7xZ2lDFuAT5iFru+sBSD+Yn4I2AjimpjqNYMwwFzh5hZdNUNY5x+z3ULda5c951qHL9nmola8IYWN0mSeqjeu1HWy0Y35anTzVyoltGkMRgNGfkM1VeGrHjc6q/QGG7Z8/kncV3iatRlmomf/AJN8zkGz6kpz0VbrnoutNR9Z/uuOQ6DQfH4q1NYB9yh2GzdmxrGjIDxJO5UrEqI7FKyqPklb/VNrH5FHwR5/tVwYaQqse0kHNuJocBsQJ2IHqm0b8qPcynWqubSBzgNBBAlucE6gLo3/AKexH+Va4jecR+akUuA2mB+SgHqzL1lZzv8AbtpbZ+t05xZeJnMecmkzlVzDiBMGNDIA23V3ujiM1gA5hPUAx6q12LgyjTM/k7SerAY8MvvU990ZFvZkDTJsemWSm8c+TS5zZT25TxlYaz3h9FgeADLcWEyY022RDhy3PDHA0zRAIa1jwRAA3J1zJM9VYL0uGrTOINcWayQZHioDWjcgeOX91FnXjVY8msvI0Xl4HqrNwlb2Oa5oIDsUxuQRqBvoVRb1uwPcHU5ZkcWGRJ5xzSWS6q7XBzKhxCC07jzAU4zxvTTk5JnjqrpflqfabQLLTd+aafzkZydwT0yyVwuuytpU2sGjQB965tZaDhXFTFhqky/B7jjzLTpO+auNmttTcCOkhdMriqyRyWi8LI2rTcx/ukeBHUHZQP8AFHD7I9Qot48V0abYqENxZTILR4ke6OpVbgEbvtReyHn84wlr/HZ0cnDNK+oGjVArBeTHua6m9hyAJaWuxNOmbScxsepU+3ZCSckAvaBtJ7SRvHmFVr0vEsoUqTTmW97oICI3lXAaqPabR3iSZO/TooyVEmrWJMAwTl+y1M7PtHBjdBH9yoAtLW5vcBO5IQ+8bxe8YaJIB1IyLo2HRLQWq2X25v8Al7HnhEOcBizPLqj3DNxCg3E7Oo7Mk5x08ear/s4LQHyw493xIjl0OqvzIPh+JWkiaWISwslPATBzAtFsfDXFSNEPvJ/cKQgVStVcfoXeQRCz3lVGtN/oUWxJcR5rFaIy8D+q/wDiCR9t6VB4PqD6qaKh5lP7U8ynslbve1ywgGsZGnaVY/mQGz2YAThjyPzK6GKpTu28PQFKzZy6c/cwb5fBb7LamM1zPTP4rXxqwUq7SzSo0uI1AcDBIGyrtW2Hmpk0q5bH61uYH48h5iVqr8TRpPkqbbL6pskOqAHkMz8EFtfEw/RtJ6uyCuTKoul1td/1HbkearF73swA46gnPKZPoq3aL1qv950Dk3JDy1aTjvulsZum+3UX4qRIzkiO6ehVvHtBLxDhUEZxq0+ZAKqDaAGfMCfRI9qvRDd58ZVqhAZLGjqCfkoDr7I0knr+M0MjVaijxhbOr13PdL3E8szA8Auh8H3K6vSD8g3PM7kRIhc4ldL9l98BrDRd1cPgClYJV6uqxtpNwtEczoSeaJYOWX1WkDcKTTKZkZUk55Fb2Fan00+k2UqD6pyCE3zU0HiiT3yZ2CAXi/FUSoWZKmLFko6UoKYsQD8SwuTFhQHPvatbTS7J4EkNdl/uA+q5Var4rVNXwOTcl072xNltPfuujQ/aaud8V2FlC0mnTp1qTQGnBaI7QEiSJGo5HdaccntOVC7NRD3nFJynMnnCW8KYERkJ2T2ODSCPCeiZb3gxB3WpGWHFOFroLhhl0AZ7EnTx6rS0LbZwIktJBkDMiDluNYyy6hIwZfjokQ1hy8gtDwpVRR3KVIrhl6rQ5b6+g8VFnMqkkRa5LW6mcTSQRyQhSbG7NFDuXDV9iswB2TsuUFWBi5TwnbO+wTHeA+K6qwqIqpDCm1anJJKYOaqEZXdDULpU5qE/jdTLQ+UliokklKmKrJTZWLFRyxNWIBZSympEBz/2sfov2an8zCuO2iuTm5xJ07xJOWQ1XW/bEO5SjLu1PmxcfrWckNhacfpORSHa7FNDDqpYGi2U6JcchktSOsb2YcNQHIPjNx75iDhGhERPhK00qLonCYnx+SM2a6ozciDKIGQ0WWXJIfjUCqozkZDE7sAdQo/Jo9K1aPdHioZOZ8Vbn3VTcMwfIn71EtvD1MNc5pcCATnmMgegVzllK41WiVsoPzQ+pWOyyyPJJnotCXK57ThIPIg+hXaLrtwe0bkQuG3d32yNV0+5rQDTY9oIMAHM6jopHtb5zTqmiBVr3Aglwa7rmD10QC3W0Ummo6o8TvAdPQDfyCKa8Npc1uaQuVVuOrVTdlZy5nUgHxy08FptftSq4YZQDXHQuMjxgAT6hGqW47EmysWLFZxTZWLEAspUixIOd+2D3KJ6VPmxcjGeQyhIsW3H6TkI2KwYiM9fFHLPY2sA3PPl4BYsUclp4tz+a0ufKxYs1EDitrHFYsSsDe2oh163gQHNGjgR6grFifHJ5FarTKLRst4YOSxYuxm3U3ObJaSEXui+LTBArENGgDWfVqxYlJ2V9J35RVqe/UcZGohp/hAWmpFJoBkkGBGeu+ZyKxYr1EbonZ67aoLMPeiSZIB9DK1G6KZa0BohxAIOYJ6jbLcQVix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3"/>
            <a:ext cx="1285855" cy="164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4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 1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Phase 1: 1978-1994</a:t>
            </a:r>
          </a:p>
          <a:p>
            <a:pPr lvl="1"/>
            <a:r>
              <a:rPr lang="en-US" sz="2000" dirty="0" smtClean="0"/>
              <a:t>E. </a:t>
            </a:r>
            <a:r>
              <a:rPr lang="en-US" sz="2000" dirty="0" err="1" smtClean="0"/>
              <a:t>Yoffe</a:t>
            </a:r>
            <a:r>
              <a:rPr lang="en-US" sz="2000" dirty="0" smtClean="0"/>
              <a:t>, A. Howie,    D. J. Smith, J. M. Cowley,    J. </a:t>
            </a:r>
            <a:r>
              <a:rPr lang="en-US" sz="2000" dirty="0" err="1" smtClean="0"/>
              <a:t>Dundurs</a:t>
            </a:r>
            <a:endParaRPr lang="en-US" sz="2000" dirty="0" smtClean="0"/>
          </a:p>
          <a:p>
            <a:pPr lvl="1">
              <a:buFontTx/>
              <a:buNone/>
            </a:pPr>
            <a:endParaRPr lang="en-US" sz="2000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P. M. </a:t>
            </a:r>
            <a:r>
              <a:rPr lang="en-US" dirty="0" err="1" smtClean="0"/>
              <a:t>Ajayan</a:t>
            </a:r>
            <a:r>
              <a:rPr lang="en-US" dirty="0" smtClean="0"/>
              <a:t>, D. </a:t>
            </a:r>
            <a:r>
              <a:rPr lang="en-US" dirty="0" err="1" smtClean="0"/>
              <a:t>Iyer</a:t>
            </a:r>
            <a:endParaRPr lang="en-US" dirty="0" smtClean="0"/>
          </a:p>
        </p:txBody>
      </p:sp>
      <p:pic>
        <p:nvPicPr>
          <p:cNvPr id="14341" name="Picture 5" descr="Archie_How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" b="5681"/>
          <a:stretch>
            <a:fillRect/>
          </a:stretch>
        </p:blipFill>
        <p:spPr bwMode="auto">
          <a:xfrm>
            <a:off x="2656821" y="3051175"/>
            <a:ext cx="8413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avid Smi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46" y="3028950"/>
            <a:ext cx="1055688" cy="12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220px-John_M_Cowley_Arizona_2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21" y="3036888"/>
            <a:ext cx="1220788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Elizabeth Yoff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09" y="3048000"/>
            <a:ext cx="9842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Ajayan_photo_20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4943475"/>
            <a:ext cx="1063625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dor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924425"/>
            <a:ext cx="1095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84" y="3003550"/>
            <a:ext cx="11366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size?</a:t>
            </a:r>
            <a:endParaRPr lang="en-US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74" y="2428302"/>
            <a:ext cx="4267727" cy="364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 bwMode="auto">
          <a:xfrm>
            <a:off x="1701209" y="2647507"/>
            <a:ext cx="3678865" cy="3168502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1292628" y="2120283"/>
            <a:ext cx="4493318" cy="3886379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869" y="1977655"/>
            <a:ext cx="299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Crystallographic Size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36774" y="2417146"/>
            <a:ext cx="299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Chemisorption Size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9223">
            <a:off x="1605533" y="3636341"/>
            <a:ext cx="107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C=O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 bwMode="auto">
          <a:xfrm>
            <a:off x="930168" y="1860814"/>
            <a:ext cx="5238930" cy="4366562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0145" y="2823738"/>
            <a:ext cx="299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Thermodynamic Size</a:t>
            </a:r>
          </a:p>
          <a:p>
            <a:r>
              <a:rPr lang="en-US" dirty="0" smtClean="0"/>
              <a:t>V = constant*N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5" grpId="0"/>
      <p:bldP spid="8" grpId="0"/>
      <p:bldP spid="7" grpId="0"/>
      <p:bldP spid="7" grpId="1"/>
      <p:bldP spid="10" grpId="0" animBg="1"/>
      <p:bldP spid="10" grpId="1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9983" y="4287111"/>
                <a:ext cx="4555219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</a:rPr>
                        <m:t>h</m:t>
                      </m:r>
                      <m:r>
                        <a:rPr lang="en-US" sz="2200" i="1" baseline="-25000" dirty="0" err="1" smtClean="0">
                          <a:latin typeface="Cambria Math"/>
                        </a:rPr>
                        <m:t>100</m:t>
                      </m:r>
                      <m:r>
                        <a:rPr lang="en-US" sz="2200" i="1" dirty="0" smtClean="0">
                          <a:latin typeface="Cambria Math"/>
                        </a:rPr>
                        <m:t> 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=(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+1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/2)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𝑑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 +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𝑓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baseline="-25000" dirty="0" smtClean="0">
                          <a:latin typeface="Cambria Math"/>
                          <a:sym typeface="Symbol"/>
                        </a:rPr>
                        <m:t>)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2200" dirty="0" smtClean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h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baseline="-25000" dirty="0" smtClean="0">
                          <a:latin typeface="Cambria Math"/>
                          <a:sym typeface="Symbol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sym typeface="Symbol"/>
                        </a:rPr>
                        <m:t>=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+1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/2)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𝑑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 +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𝑓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2200" dirty="0" smtClean="0">
                  <a:sym typeface="Symbol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83" y="4287111"/>
                <a:ext cx="4555219" cy="113877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3" y="2525490"/>
            <a:ext cx="4875755" cy="388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199" y="5399303"/>
            <a:ext cx="413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Based on, but not the same as Hamilton, Phys. Rev. B, 2006. 73: 125447, see also Cleveland and </a:t>
            </a:r>
            <a:r>
              <a:rPr lang="en-US" sz="2000" dirty="0" err="1" smtClean="0"/>
              <a:t>Landman</a:t>
            </a:r>
            <a:r>
              <a:rPr lang="en-US" sz="2000" dirty="0" smtClean="0"/>
              <a:t> </a:t>
            </a:r>
            <a:r>
              <a:rPr lang="en-US" sz="2000" dirty="0" err="1" smtClean="0"/>
              <a:t>JCP</a:t>
            </a:r>
            <a:r>
              <a:rPr lang="en-US" sz="2000" dirty="0" smtClean="0"/>
              <a:t>, 1991. 94(11), 7376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needed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343" y="2002971"/>
            <a:ext cx="7977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Simplest approach, define distances such that V(h) = </a:t>
            </a:r>
            <a:r>
              <a:rPr lang="en-US" dirty="0" err="1" smtClean="0"/>
              <a:t>Nv</a:t>
            </a:r>
            <a:r>
              <a:rPr lang="en-US" baseline="-25000" dirty="0" err="1" smtClean="0"/>
              <a:t>atom</a:t>
            </a:r>
            <a:endParaRPr lang="en-US" baseline="-25000" dirty="0" smtClean="0"/>
          </a:p>
          <a:p>
            <a:r>
              <a:rPr lang="en-US" dirty="0" smtClean="0"/>
              <a:t>Introduces a non-linear relationship between h &amp; N</a:t>
            </a:r>
          </a:p>
          <a:p>
            <a:r>
              <a:rPr lang="en-US" dirty="0" smtClean="0"/>
              <a:t>Adds some minor corrections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7049" y="6139545"/>
            <a:ext cx="4313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Equimolar</a:t>
            </a:r>
            <a:r>
              <a:rPr lang="en-US" sz="2000" dirty="0" smtClean="0"/>
              <a:t> Gibbs surface using Wigner-Seitz cells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20"/>
            <a:ext cx="1024756" cy="17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Lengths matter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82143" y="2993571"/>
            <a:ext cx="153232" cy="2641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2020" b="51009"/>
          <a:stretch/>
        </p:blipFill>
        <p:spPr>
          <a:xfrm>
            <a:off x="685800" y="2254681"/>
            <a:ext cx="3564084" cy="3351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9286" r="-414"/>
          <a:stretch/>
        </p:blipFill>
        <p:spPr>
          <a:xfrm>
            <a:off x="4790738" y="2254681"/>
            <a:ext cx="3408382" cy="3370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102" y="5993509"/>
            <a:ext cx="622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Hamilton, Phys. Rev. B, 2006. 73: 125447, see also Cleveland and </a:t>
            </a:r>
            <a:r>
              <a:rPr lang="en-US" sz="2000" dirty="0" err="1" smtClean="0"/>
              <a:t>Landman</a:t>
            </a:r>
            <a:r>
              <a:rPr lang="en-US" sz="2000" dirty="0" smtClean="0"/>
              <a:t> </a:t>
            </a:r>
            <a:r>
              <a:rPr lang="en-US" sz="2000" dirty="0" err="1" smtClean="0"/>
              <a:t>JCP</a:t>
            </a:r>
            <a:r>
              <a:rPr lang="en-US" sz="2000" dirty="0" smtClean="0"/>
              <a:t>, 1991. 94(11), 7376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19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𝐸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𝐷</m:t>
                          </m:r>
                        </m:e>
                      </m:nary>
                      <m:r>
                        <a:rPr lang="en-US" sz="2400" i="1">
                          <a:latin typeface="Cambria Math"/>
                        </a:rPr>
                        <m:t>+… 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</a:t>
                </a:r>
                <a:r>
                  <a:rPr lang="en-US" sz="2400" i="1" dirty="0" smtClean="0"/>
                  <a:t>Bulk                    Surface         Edge    Corner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Rewrite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𝐸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2/3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+&lt;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𝑖𝑗</m:t>
                          </m:r>
                          <m:r>
                            <a:rPr lang="en-US" sz="2400" i="1">
                              <a:latin typeface="Cambria Math"/>
                            </a:rPr>
                            <m:t>&gt;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𝑂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i="1" dirty="0" err="1"/>
                  <a:t>W</a:t>
                </a:r>
                <a:r>
                  <a:rPr lang="en-US" sz="2400" i="1" baseline="-25000" dirty="0" err="1"/>
                  <a:t>D</a:t>
                </a:r>
                <a:r>
                  <a:rPr lang="en-US" sz="2400" i="1" dirty="0"/>
                  <a:t>				</a:t>
                </a:r>
                <a:r>
                  <a:rPr lang="en-US" sz="2400" dirty="0"/>
                  <a:t>Strain Energy </a:t>
                </a:r>
                <a:r>
                  <a:rPr lang="en-US" sz="2400" dirty="0" smtClean="0"/>
                  <a:t>Density</a:t>
                </a:r>
                <a:endParaRPr lang="en-US" sz="240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𝑑𝑆</m:t>
                        </m:r>
                      </m:e>
                    </m:nary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111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2/3</m:t>
                        </m:r>
                      </m:sup>
                    </m:sSup>
                  </m:oMath>
                </a14:m>
                <a:r>
                  <a:rPr lang="en-US" sz="2400" dirty="0" smtClean="0"/>
                  <a:t>           Dimensionless shape term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			Surface Stress Contribution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125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081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Mean Curvature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With </a:t>
                </a:r>
                <a:r>
                  <a:rPr lang="en-US" i="1" dirty="0" err="1" smtClean="0"/>
                  <a:t>E</a:t>
                </a:r>
                <a:r>
                  <a:rPr lang="en-US" i="1" baseline="-25000" dirty="0" err="1" smtClean="0"/>
                  <a:t>s</a:t>
                </a:r>
                <a:r>
                  <a:rPr lang="en-US" dirty="0" smtClean="0"/>
                  <a:t> total surface energy: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𝑤𝑚𝑐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	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𝑑𝐸</m:t>
                    </m:r>
                    <m:r>
                      <a:rPr lang="en-US" i="1" baseline="-25000" dirty="0" err="1" smtClean="0">
                        <a:latin typeface="Cambria Math"/>
                      </a:rPr>
                      <m:t>𝑠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err="1" smtClean="0">
                        <a:latin typeface="Cambria Math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)/(</m:t>
                    </m:r>
                    <m:r>
                      <a:rPr lang="en-US" i="1" dirty="0" err="1" smtClean="0">
                        <a:latin typeface="Cambria Math"/>
                      </a:rPr>
                      <m:t>𝑑𝑉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err="1" smtClean="0">
                        <a:latin typeface="Cambria Math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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sym typeface="Symbol"/>
                      </a:rPr>
                      <m:t>Ω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𝑎</m:t>
                    </m:r>
                  </m:oMath>
                </a14:m>
                <a:endParaRPr lang="en-US" baseline="-250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Equilibrium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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sym typeface="Symbol"/>
                      </a:rPr>
                      <m:t>Ω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𝑎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= 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)=</m:t>
                    </m:r>
                  </m:oMath>
                </a14:m>
                <a:r>
                  <a:rPr lang="en-US" dirty="0" smtClean="0">
                    <a:sym typeface="Symbol"/>
                  </a:rPr>
                  <a:t> ; 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𝑑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{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𝐸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−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𝑉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}/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 = 0 </m:t>
                    </m:r>
                  </m:oMath>
                </a14:m>
                <a:r>
                  <a:rPr lang="en-US" dirty="0" smtClean="0">
                    <a:sym typeface="Symbol"/>
                  </a:rPr>
                  <a:t>; </a:t>
                </a: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The same as </a:t>
                </a:r>
                <a:r>
                  <a:rPr lang="en-US" dirty="0" err="1" smtClean="0">
                    <a:sym typeface="Symbol"/>
                  </a:rPr>
                  <a:t>Wulff</a:t>
                </a:r>
                <a:r>
                  <a:rPr lang="en-US" dirty="0" smtClean="0">
                    <a:sym typeface="Symbol"/>
                  </a:rPr>
                  <a:t> construction (</a:t>
                </a:r>
                <a:r>
                  <a:rPr lang="en-US" dirty="0" err="1" smtClean="0">
                    <a:sym typeface="Symbol"/>
                  </a:rPr>
                  <a:t>Lagrangian</a:t>
                </a:r>
                <a:r>
                  <a:rPr lang="en-US" dirty="0" smtClean="0">
                    <a:sym typeface="Symbol"/>
                  </a:rPr>
                  <a:t>)</a:t>
                </a:r>
                <a:endParaRPr lang="en-US" baseline="-25000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For an alloy,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 = </m:t>
                    </m:r>
                    <m:r>
                      <a:rPr lang="en-US" i="1" baseline="-25000" dirty="0" smtClean="0">
                        <a:latin typeface="Cambria Math"/>
                        <a:sym typeface="Symbol"/>
                      </a:rPr>
                      <m:t>𝑗</m:t>
                    </m:r>
                  </m:oMath>
                </a14:m>
                <a:r>
                  <a:rPr lang="en-US" dirty="0" smtClean="0">
                    <a:sym typeface="Symbol"/>
                  </a:rPr>
                  <a:t>, each component j</a:t>
                </a:r>
              </a:p>
              <a:p>
                <a:pPr marL="0" indent="0">
                  <a:buNone/>
                </a:pPr>
                <a:endParaRPr lang="en-US" dirty="0" smtClean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82" t="-2963" b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27314" y="6197600"/>
            <a:ext cx="703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</a:t>
            </a:r>
            <a:r>
              <a:rPr lang="pt-BR" dirty="0"/>
              <a:t> Taylor, J.E., Acta </a:t>
            </a:r>
            <a:r>
              <a:rPr lang="pt-BR" dirty="0" smtClean="0"/>
              <a:t>Met., </a:t>
            </a:r>
            <a:r>
              <a:rPr lang="pt-BR" dirty="0"/>
              <a:t>1992. </a:t>
            </a:r>
            <a:r>
              <a:rPr lang="pt-BR" b="1" dirty="0"/>
              <a:t>40</a:t>
            </a:r>
            <a:r>
              <a:rPr lang="pt-BR" dirty="0"/>
              <a:t>(7): p. 1475-1485.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2818" name="Picture 2" descr="http://www.math.rutgers.edu/~taylor/Taylor_Jean_Jan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0597" cy="16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interpretation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68743" y="1992568"/>
            <a:ext cx="2961565" cy="3261814"/>
            <a:chOff x="982639" y="2361064"/>
            <a:chExt cx="2470245" cy="2456619"/>
          </a:xfrm>
        </p:grpSpPr>
        <p:sp>
          <p:nvSpPr>
            <p:cNvPr id="4" name="Freeform 3"/>
            <p:cNvSpPr/>
            <p:nvPr/>
          </p:nvSpPr>
          <p:spPr>
            <a:xfrm>
              <a:off x="996287" y="3548441"/>
              <a:ext cx="2456597" cy="1269242"/>
            </a:xfrm>
            <a:custGeom>
              <a:avLst/>
              <a:gdLst>
                <a:gd name="connsiteX0" fmla="*/ 0 w 2456597"/>
                <a:gd name="connsiteY0" fmla="*/ 1269242 h 1269242"/>
                <a:gd name="connsiteX1" fmla="*/ 559558 w 2456597"/>
                <a:gd name="connsiteY1" fmla="*/ 0 h 1269242"/>
                <a:gd name="connsiteX2" fmla="*/ 1787856 w 2456597"/>
                <a:gd name="connsiteY2" fmla="*/ 27295 h 1269242"/>
                <a:gd name="connsiteX3" fmla="*/ 2456597 w 2456597"/>
                <a:gd name="connsiteY3" fmla="*/ 1160060 h 126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597" h="1269242">
                  <a:moveTo>
                    <a:pt x="0" y="1269242"/>
                  </a:moveTo>
                  <a:lnTo>
                    <a:pt x="559558" y="0"/>
                  </a:lnTo>
                  <a:lnTo>
                    <a:pt x="1787856" y="27295"/>
                  </a:lnTo>
                  <a:lnTo>
                    <a:pt x="2456597" y="116006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982639" y="2361064"/>
              <a:ext cx="2470245" cy="2442948"/>
            </a:xfrm>
            <a:custGeom>
              <a:avLst/>
              <a:gdLst>
                <a:gd name="connsiteX0" fmla="*/ 0 w 2634018"/>
                <a:gd name="connsiteY0" fmla="*/ 2634018 h 2634018"/>
                <a:gd name="connsiteX1" fmla="*/ 1201003 w 2634018"/>
                <a:gd name="connsiteY1" fmla="*/ 0 h 2634018"/>
                <a:gd name="connsiteX2" fmla="*/ 2634018 w 2634018"/>
                <a:gd name="connsiteY2" fmla="*/ 2538484 h 2634018"/>
                <a:gd name="connsiteX3" fmla="*/ 2634018 w 2634018"/>
                <a:gd name="connsiteY3" fmla="*/ 2538484 h 2634018"/>
                <a:gd name="connsiteX4" fmla="*/ 2634018 w 2634018"/>
                <a:gd name="connsiteY4" fmla="*/ 2538484 h 263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018" h="2634018">
                  <a:moveTo>
                    <a:pt x="0" y="2634018"/>
                  </a:moveTo>
                  <a:lnTo>
                    <a:pt x="1201003" y="0"/>
                  </a:lnTo>
                  <a:lnTo>
                    <a:pt x="2634018" y="2538484"/>
                  </a:lnTo>
                  <a:lnTo>
                    <a:pt x="2634018" y="2538484"/>
                  </a:lnTo>
                  <a:lnTo>
                    <a:pt x="2634018" y="2538484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101753" y="3562090"/>
              <a:ext cx="0" cy="12419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101753" y="2361064"/>
              <a:ext cx="7215" cy="118737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047161" y="4694814"/>
              <a:ext cx="122832" cy="1091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9047" y="3916905"/>
              <a:ext cx="436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r>
                <a:rPr lang="en-US" sz="2000" baseline="-25000" dirty="0" smtClean="0"/>
                <a:t>i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8577" y="2886512"/>
              <a:ext cx="48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r</a:t>
              </a:r>
              <a:r>
                <a:rPr lang="en-US" sz="2400" baseline="-25000" dirty="0" err="1" smtClean="0">
                  <a:solidFill>
                    <a:srgbClr val="FF0000"/>
                  </a:solidFill>
                </a:rPr>
                <a:t>i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52790" y="1843526"/>
                <a:ext cx="5672269" cy="2353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𝑤𝑚𝑐</m:t>
                    </m:r>
                    <m:r>
                      <a:rPr lang="en-US" sz="2400" i="1" dirty="0" smtClean="0">
                        <a:latin typeface="Cambria Math"/>
                      </a:rPr>
                      <m:t>(</m:t>
                    </m:r>
                    <m:r>
                      <a:rPr lang="en-US" sz="2400" i="1" dirty="0" smtClean="0">
                        <a:latin typeface="Cambria Math"/>
                      </a:rPr>
                      <m:t>h𝑖</m:t>
                    </m:r>
                    <m:r>
                      <a:rPr lang="en-US" sz="2400" i="1" dirty="0" smtClean="0">
                        <a:latin typeface="Cambria Math"/>
                      </a:rPr>
                      <m:t>) = 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  <a:sym typeface="Symbol"/>
                          </a:rPr>
                          <m:t>𝛾</m:t>
                        </m:r>
                      </m:e>
                    </m:acc>
                    <m:r>
                      <a:rPr lang="en-US" sz="2400" b="0" i="1" baseline="-25000" smtClean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sz="2400" dirty="0" smtClean="0">
                    <a:sym typeface="Symbol"/>
                  </a:rPr>
                  <a:t> {</a:t>
                </a:r>
                <a:r>
                  <a:rPr lang="en-US" sz="2400" dirty="0" err="1" smtClean="0">
                    <a:sym typeface="Symbol"/>
                  </a:rPr>
                  <a:t>ar</a:t>
                </a:r>
                <a:r>
                  <a:rPr lang="en-US" sz="2400" baseline="-25000" dirty="0" err="1" smtClean="0">
                    <a:sym typeface="Symbol"/>
                  </a:rPr>
                  <a:t>1</a:t>
                </a:r>
                <a:r>
                  <a:rPr lang="en-US" sz="2400" dirty="0" err="1" smtClean="0">
                    <a:sym typeface="Symbol"/>
                  </a:rPr>
                  <a:t>+b</a:t>
                </a:r>
                <a:r>
                  <a:rPr lang="en-US" sz="2400" dirty="0">
                    <a:sym typeface="Symbol"/>
                  </a:rPr>
                  <a:t>}</a:t>
                </a:r>
                <a:r>
                  <a:rPr lang="en-US" sz="2400" dirty="0" smtClean="0">
                    <a:sym typeface="Symbol"/>
                  </a:rPr>
                  <a:t> /{</a:t>
                </a:r>
                <a:r>
                  <a:rPr lang="en-US" sz="2400" dirty="0" err="1" smtClean="0">
                    <a:sym typeface="Symbol"/>
                  </a:rPr>
                  <a:t>cr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r>
                  <a:rPr lang="en-US" sz="2400" baseline="30000" dirty="0" err="1" smtClean="0">
                    <a:sym typeface="Symbol"/>
                  </a:rPr>
                  <a:t>2</a:t>
                </a:r>
                <a:r>
                  <a:rPr lang="en-US" sz="2400" dirty="0" err="1" smtClean="0">
                    <a:sym typeface="Symbol"/>
                  </a:rPr>
                  <a:t>+dr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r>
                  <a:rPr lang="en-US" sz="2400" dirty="0" err="1" smtClean="0">
                    <a:sym typeface="Symbol"/>
                  </a:rPr>
                  <a:t>+e</a:t>
                </a:r>
                <a:r>
                  <a:rPr lang="en-US" sz="2400" dirty="0" smtClean="0">
                    <a:sym typeface="Symbol"/>
                  </a:rPr>
                  <a:t>}</a:t>
                </a:r>
              </a:p>
              <a:p>
                <a:r>
                  <a:rPr lang="en-US" sz="2400" baseline="-25000" dirty="0">
                    <a:sym typeface="Symbol"/>
                  </a:rPr>
                  <a:t>	</a:t>
                </a:r>
                <a:r>
                  <a:rPr lang="en-US" sz="2400" baseline="-25000" dirty="0" smtClean="0">
                    <a:sym typeface="Symbol"/>
                  </a:rPr>
                  <a:t>   </a:t>
                </a:r>
                <a:r>
                  <a:rPr lang="en-US" baseline="-25000" dirty="0">
                    <a:sym typeface="Symbol"/>
                  </a:rPr>
                  <a:t> </a:t>
                </a:r>
                <a:r>
                  <a:rPr lang="en-US" dirty="0" smtClean="0">
                    <a:sym typeface="Symbol"/>
                  </a:rPr>
                  <a:t>   </a:t>
                </a:r>
                <a:r>
                  <a:rPr lang="en-US" sz="2400" baseline="-25000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sym typeface="Symbol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  <a:sym typeface="Symbol"/>
                          </a:rPr>
                          <m:t>𝛾</m:t>
                        </m:r>
                      </m:e>
                    </m:acc>
                    <m:r>
                      <a:rPr lang="en-US" sz="2400" b="0" i="1" baseline="-25000" smtClean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sz="2400" dirty="0" smtClean="0">
                    <a:sym typeface="Symbol"/>
                  </a:rPr>
                  <a:t> /</a:t>
                </a:r>
                <a:r>
                  <a:rPr lang="en-US" sz="2400" dirty="0" err="1" smtClean="0">
                    <a:sym typeface="Symbol"/>
                  </a:rPr>
                  <a:t>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endParaRPr lang="en-US" sz="2400" baseline="-25000" dirty="0" smtClean="0">
                  <a:sym typeface="Symbol"/>
                </a:endParaRPr>
              </a:p>
              <a:p>
                <a:r>
                  <a:rPr lang="en-US" sz="2400" dirty="0" smtClean="0">
                    <a:sym typeface="Symbol"/>
                  </a:rPr>
                  <a:t>Nominal equivalent of Gibbs-Thompson term, but for a faceted surface. Suggests that corners are rarely sharp, observed experimentally</a:t>
                </a:r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0" y="1843526"/>
                <a:ext cx="5672269" cy="2353290"/>
              </a:xfrm>
              <a:prstGeom prst="rect">
                <a:avLst/>
              </a:prstGeom>
              <a:blipFill rotWithShape="1">
                <a:blip r:embed="rId2"/>
                <a:stretch>
                  <a:fillRect l="-1720" t="-2073" r="-1828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Files\Projects\Deniz\091212\Dh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6" y="3950078"/>
            <a:ext cx="2791916" cy="27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029" y="5782385"/>
            <a:ext cx="410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Alpay, D., L. Peng, and L.D. Marks, The Journal of Physical Chemistry C, 2015. 119(36), 21018-21023.</a:t>
            </a:r>
          </a:p>
        </p:txBody>
      </p:sp>
      <p:pic>
        <p:nvPicPr>
          <p:cNvPr id="15" name="Picture 4" descr="Bet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8" y="1432"/>
            <a:ext cx="1312404" cy="147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22" y="4033"/>
            <a:ext cx="1107105" cy="14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WMC from DFT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853" y="2285999"/>
            <a:ext cx="4372497" cy="2743313"/>
          </a:xfrm>
          <a:prstGeom prst="rect">
            <a:avLst/>
          </a:prstGeom>
        </p:spPr>
      </p:pic>
      <p:pic>
        <p:nvPicPr>
          <p:cNvPr id="10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36797"/>
            <a:ext cx="3604141" cy="26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029" y="5782385"/>
            <a:ext cx="410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Alpay, D., L. Peng, and L.D. Marks, The Journal of Physical Chemistry C, 2015. 119(36), 21018-21023.</a:t>
            </a:r>
          </a:p>
        </p:txBody>
      </p:sp>
    </p:spTree>
    <p:extLst>
      <p:ext uri="{BB962C8B-B14F-4D97-AF65-F5344CB8AC3E}">
        <p14:creationId xmlns:p14="http://schemas.microsoft.com/office/powerpoint/2010/main" val="27716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Energy &amp; Stress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 smtClean="0"/>
                  <a:t>Surface (Free) Energy </a:t>
                </a:r>
                <a:r>
                  <a:rPr lang="el-GR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en-US" sz="2800" dirty="0" smtClean="0"/>
              </a:p>
              <a:p>
                <a:pPr lvl="1"/>
                <a:r>
                  <a:rPr lang="en-US" sz="2400" dirty="0" smtClean="0"/>
                  <a:t>Define as energy to create new fully relaxed surface</a:t>
                </a:r>
              </a:p>
              <a:p>
                <a:r>
                  <a:rPr lang="en-US" sz="2800" dirty="0"/>
                  <a:t>Surface Stress</a:t>
                </a:r>
              </a:p>
              <a:p>
                <a:pPr lvl="1"/>
                <a:r>
                  <a:rPr lang="en-US" sz="2400" dirty="0"/>
                  <a:t>Derivative with </a:t>
                </a:r>
                <a:r>
                  <a:rPr lang="en-US" sz="2400" dirty="0" smtClean="0"/>
                  <a:t>strain</a:t>
                </a:r>
              </a:p>
              <a:p>
                <a:pPr lvl="1"/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𝜕𝛾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63" t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435" y="3221223"/>
            <a:ext cx="4897260" cy="2524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" y="6217921"/>
            <a:ext cx="789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Shuttleworth</a:t>
            </a:r>
            <a:r>
              <a:rPr lang="en-US" dirty="0" smtClean="0"/>
              <a:t> equation is </a:t>
            </a:r>
            <a:r>
              <a:rPr lang="en-US" i="1" dirty="0" smtClean="0"/>
              <a:t>not</a:t>
            </a:r>
            <a:r>
              <a:rPr lang="en-US" dirty="0" smtClean="0"/>
              <a:t> correct with definitions per atom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6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0849" y="5066772"/>
            <a:ext cx="4025031" cy="1490874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Anatase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TiO</a:t>
            </a:r>
            <a:r>
              <a:rPr lang="en-US" sz="18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showing an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expansion</a:t>
            </a:r>
            <a:br>
              <a:rPr lang="en-US" sz="1800" dirty="0" smtClean="0">
                <a:solidFill>
                  <a:schemeClr val="tx1"/>
                </a:solidFill>
                <a:latin typeface="+mn-lt"/>
              </a:rPr>
            </a:b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br>
              <a:rPr lang="en-US" sz="1800" dirty="0" smtClean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Ahmad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M.I. and S.S. Bhattacharya, Applied Physics Letters, 2009. 95(19), 191906.</a:t>
            </a:r>
          </a:p>
        </p:txBody>
      </p:sp>
      <p:pic>
        <p:nvPicPr>
          <p:cNvPr id="4098" name="Picture 2" descr="image of FIG. 2.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45" y="2128222"/>
            <a:ext cx="3861537" cy="27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rmal.img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2" y="2128222"/>
            <a:ext cx="3644031" cy="281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4602" y="2326258"/>
            <a:ext cx="53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3952" y="2326258"/>
            <a:ext cx="53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1344" y="4993289"/>
            <a:ext cx="3918301" cy="215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kern="0" dirty="0" smtClean="0">
                <a:solidFill>
                  <a:schemeClr val="tx1"/>
                </a:solidFill>
                <a:latin typeface="+mn-lt"/>
              </a:rPr>
              <a:t>Relative decrease in lattice parameter in Ag</a:t>
            </a:r>
            <a:r>
              <a:rPr lang="en-US" sz="1800" kern="0" baseline="-25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kern="0" dirty="0" smtClean="0">
                <a:solidFill>
                  <a:schemeClr val="tx1"/>
                </a:solidFill>
                <a:latin typeface="+mn-lt"/>
              </a:rPr>
              <a:t>Sn  </a:t>
            </a:r>
            <a:br>
              <a:rPr lang="en-US" sz="1800" kern="0" dirty="0" smtClean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N</a:t>
            </a:r>
            <a:r>
              <a:rPr lang="en-US" sz="1400" dirty="0">
                <a:solidFill>
                  <a:schemeClr val="tx1"/>
                </a:solidFill>
              </a:rPr>
              <a:t>., M. </a:t>
            </a:r>
            <a:r>
              <a:rPr lang="en-US" sz="1400" dirty="0" err="1">
                <a:solidFill>
                  <a:schemeClr val="tx1"/>
                </a:solidFill>
              </a:rPr>
              <a:t>Knipper</a:t>
            </a:r>
            <a:r>
              <a:rPr lang="en-US" sz="1400" dirty="0">
                <a:solidFill>
                  <a:schemeClr val="tx1"/>
                </a:solidFill>
              </a:rPr>
              <a:t>, J. </a:t>
            </a:r>
            <a:r>
              <a:rPr lang="en-US" sz="1400" dirty="0" err="1">
                <a:solidFill>
                  <a:schemeClr val="tx1"/>
                </a:solidFill>
              </a:rPr>
              <a:t>Parisi</a:t>
            </a:r>
            <a:r>
              <a:rPr lang="en-US" sz="1400" dirty="0">
                <a:solidFill>
                  <a:schemeClr val="tx1"/>
                </a:solidFill>
              </a:rPr>
              <a:t>, T. </a:t>
            </a:r>
            <a:r>
              <a:rPr lang="en-US" sz="1400" dirty="0" err="1">
                <a:solidFill>
                  <a:schemeClr val="tx1"/>
                </a:solidFill>
              </a:rPr>
              <a:t>Plaggenborg</a:t>
            </a:r>
            <a:r>
              <a:rPr lang="en-US" sz="1400" dirty="0">
                <a:solidFill>
                  <a:schemeClr val="tx1"/>
                </a:solidFill>
              </a:rPr>
              <a:t>, and J. </a:t>
            </a:r>
            <a:r>
              <a:rPr lang="en-US" sz="1400" dirty="0" err="1">
                <a:solidFill>
                  <a:schemeClr val="tx1"/>
                </a:solidFill>
              </a:rPr>
              <a:t>Kolny-Olesiak</a:t>
            </a:r>
            <a:r>
              <a:rPr lang="en-US" sz="1400" dirty="0">
                <a:solidFill>
                  <a:schemeClr val="tx1"/>
                </a:solidFill>
              </a:rPr>
              <a:t>, Journal of Physical Chemistry C, 2015. </a:t>
            </a:r>
            <a:r>
              <a:rPr lang="en-US" sz="1400" b="1" dirty="0">
                <a:solidFill>
                  <a:schemeClr val="tx1"/>
                </a:solidFill>
              </a:rPr>
              <a:t>119</a:t>
            </a:r>
            <a:r>
              <a:rPr lang="en-US" sz="1400" dirty="0">
                <a:solidFill>
                  <a:schemeClr val="tx1"/>
                </a:solidFill>
              </a:rPr>
              <a:t>(25), 14450-14454.</a:t>
            </a:r>
          </a:p>
          <a:p>
            <a:pPr algn="l"/>
            <a:r>
              <a:rPr lang="en-US" sz="1800" kern="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1800" kern="0" dirty="0" smtClean="0">
                <a:solidFill>
                  <a:schemeClr val="tx1"/>
                </a:solidFill>
                <a:latin typeface="+mn-lt"/>
              </a:rPr>
            </a:br>
            <a:endParaRPr lang="en-US" sz="18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/>
              <a:t>Surface Stress leads to lattice changes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98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Basics: Continuum,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The total energy of an ordered, crystalline nanoparticle can be written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𝐸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𝐴𝑉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2/3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1/3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𝐷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1/3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i="1" dirty="0" smtClean="0"/>
                  <a:t>                  Bulk   Surface    Edge   Corner</a:t>
                </a:r>
              </a:p>
              <a:p>
                <a:r>
                  <a:rPr lang="en-US" sz="2400" dirty="0" smtClean="0"/>
                  <a:t>Thermodynamic shape for reasonable sizes minimizes E at a fixed volume</a:t>
                </a:r>
              </a:p>
              <a:p>
                <a:r>
                  <a:rPr lang="en-US" sz="2400" dirty="0" smtClean="0"/>
                  <a:t>Find the shape that optimizes the surface energy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549" t="-1185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 bwMode="auto">
          <a:xfrm flipV="1">
            <a:off x="4189863" y="2934269"/>
            <a:ext cx="3057098" cy="13647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81876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21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Acknowledgements 2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92008"/>
            <a:ext cx="7772400" cy="4114800"/>
          </a:xfrm>
        </p:spPr>
        <p:txBody>
          <a:bodyPr/>
          <a:lstStyle/>
          <a:p>
            <a:r>
              <a:rPr lang="en-US" dirty="0" smtClean="0"/>
              <a:t>Phase 2: 2008-</a:t>
            </a:r>
          </a:p>
          <a:p>
            <a:pPr marL="0" indent="0">
              <a:buNone/>
            </a:pPr>
            <a:r>
              <a:rPr lang="en-US" sz="2000" dirty="0" smtClean="0"/>
              <a:t>K. R. </a:t>
            </a:r>
            <a:r>
              <a:rPr lang="en-US" sz="2000" dirty="0" err="1" smtClean="0"/>
              <a:t>Poeppelmeier</a:t>
            </a:r>
            <a:r>
              <a:rPr lang="en-US" sz="2000" dirty="0" smtClean="0"/>
              <a:t>                               R</a:t>
            </a:r>
            <a:r>
              <a:rPr lang="en-US" sz="2000" dirty="0"/>
              <a:t>. Van </a:t>
            </a:r>
            <a:r>
              <a:rPr lang="en-US" sz="2000" dirty="0" smtClean="0"/>
              <a:t>Duyne </a:t>
            </a:r>
          </a:p>
          <a:p>
            <a:pPr marL="0" indent="0">
              <a:buNone/>
            </a:pPr>
            <a:endParaRPr lang="en-US" sz="2300" dirty="0" smtClean="0"/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57150" indent="0">
              <a:buNone/>
            </a:pPr>
            <a:r>
              <a:rPr lang="en-US" sz="2200" dirty="0" smtClean="0"/>
              <a:t>   J. </a:t>
            </a:r>
            <a:r>
              <a:rPr lang="en-US" sz="2200" dirty="0" err="1" smtClean="0"/>
              <a:t>Enterkin</a:t>
            </a:r>
            <a:r>
              <a:rPr lang="en-US" sz="2200" dirty="0" smtClean="0"/>
              <a:t>                E. Ringe     B. Peng       D. Alpay</a:t>
            </a:r>
            <a:r>
              <a:rPr lang="en-US" sz="2200" dirty="0"/>
              <a:t> </a:t>
            </a:r>
            <a:r>
              <a:rPr lang="en-US" sz="2200" dirty="0" smtClean="0"/>
              <a:t>   S. Patala</a:t>
            </a:r>
          </a:p>
        </p:txBody>
      </p:sp>
      <p:pic>
        <p:nvPicPr>
          <p:cNvPr id="115716" name="Picture 4" descr="Be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66" y="4506701"/>
            <a:ext cx="1311275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5" descr="Enter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76" y="4482888"/>
            <a:ext cx="1208088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K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9" y="2803873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Van Duyne_ACS_Photo_cropped_073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73" y="2814026"/>
            <a:ext cx="1096963" cy="12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3089017" y="4481301"/>
            <a:ext cx="12192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3" name="Picture 11" descr="Srikan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82" y="4465117"/>
            <a:ext cx="123031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29" y="4465757"/>
            <a:ext cx="1135502" cy="1493837"/>
          </a:xfrm>
          <a:prstGeom prst="rect">
            <a:avLst/>
          </a:prstGeom>
        </p:spPr>
      </p:pic>
      <p:grpSp>
        <p:nvGrpSpPr>
          <p:cNvPr id="15" name="Group 8"/>
          <p:cNvGrpSpPr>
            <a:grpSpLocks noChangeAspect="1"/>
          </p:cNvGrpSpPr>
          <p:nvPr/>
        </p:nvGrpSpPr>
        <p:grpSpPr bwMode="auto">
          <a:xfrm>
            <a:off x="953328" y="6048374"/>
            <a:ext cx="1339850" cy="490538"/>
            <a:chOff x="220" y="1101"/>
            <a:chExt cx="5418" cy="2100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1495"/>
              <a:ext cx="3627" cy="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0"/>
            <p:cNvSpPr>
              <a:spLocks noChangeAspect="1" noChangeArrowheads="1"/>
            </p:cNvSpPr>
            <p:nvPr/>
          </p:nvSpPr>
          <p:spPr bwMode="auto">
            <a:xfrm>
              <a:off x="1902" y="2725"/>
              <a:ext cx="3736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1"/>
            <p:cNvSpPr>
              <a:spLocks noChangeAspect="1" noChangeArrowheads="1"/>
            </p:cNvSpPr>
            <p:nvPr/>
          </p:nvSpPr>
          <p:spPr bwMode="auto">
            <a:xfrm>
              <a:off x="1996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spect="1" noChangeArrowheads="1"/>
            </p:cNvSpPr>
            <p:nvPr/>
          </p:nvSpPr>
          <p:spPr bwMode="auto">
            <a:xfrm>
              <a:off x="2158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3"/>
            <p:cNvSpPr>
              <a:spLocks noChangeAspect="1" noChangeArrowheads="1"/>
            </p:cNvSpPr>
            <p:nvPr/>
          </p:nvSpPr>
          <p:spPr bwMode="auto">
            <a:xfrm>
              <a:off x="1996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4"/>
            <p:cNvSpPr>
              <a:spLocks noChangeAspect="1" noChangeArrowheads="1"/>
            </p:cNvSpPr>
            <p:nvPr/>
          </p:nvSpPr>
          <p:spPr bwMode="auto">
            <a:xfrm>
              <a:off x="2158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5"/>
            <p:cNvSpPr>
              <a:spLocks noChangeAspect="1" noChangeArrowheads="1"/>
            </p:cNvSpPr>
            <p:nvPr/>
          </p:nvSpPr>
          <p:spPr bwMode="auto">
            <a:xfrm>
              <a:off x="2643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6"/>
            <p:cNvSpPr>
              <a:spLocks noChangeAspect="1" noChangeArrowheads="1"/>
            </p:cNvSpPr>
            <p:nvPr/>
          </p:nvSpPr>
          <p:spPr bwMode="auto">
            <a:xfrm>
              <a:off x="2481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7"/>
            <p:cNvSpPr>
              <a:spLocks noChangeAspect="1" noChangeArrowheads="1"/>
            </p:cNvSpPr>
            <p:nvPr/>
          </p:nvSpPr>
          <p:spPr bwMode="auto">
            <a:xfrm>
              <a:off x="2320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8"/>
            <p:cNvSpPr>
              <a:spLocks noChangeAspect="1" noChangeArrowheads="1"/>
            </p:cNvSpPr>
            <p:nvPr/>
          </p:nvSpPr>
          <p:spPr bwMode="auto">
            <a:xfrm>
              <a:off x="2805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9"/>
            <p:cNvSpPr>
              <a:spLocks noChangeAspect="1" noChangeArrowheads="1"/>
            </p:cNvSpPr>
            <p:nvPr/>
          </p:nvSpPr>
          <p:spPr bwMode="auto">
            <a:xfrm>
              <a:off x="2643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0"/>
            <p:cNvSpPr>
              <a:spLocks noChangeAspect="1" noChangeArrowheads="1"/>
            </p:cNvSpPr>
            <p:nvPr/>
          </p:nvSpPr>
          <p:spPr bwMode="auto">
            <a:xfrm>
              <a:off x="2481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1"/>
            <p:cNvSpPr>
              <a:spLocks noChangeAspect="1" noChangeArrowheads="1"/>
            </p:cNvSpPr>
            <p:nvPr/>
          </p:nvSpPr>
          <p:spPr bwMode="auto">
            <a:xfrm>
              <a:off x="2320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2"/>
            <p:cNvSpPr>
              <a:spLocks noChangeAspect="1" noChangeArrowheads="1"/>
            </p:cNvSpPr>
            <p:nvPr/>
          </p:nvSpPr>
          <p:spPr bwMode="auto">
            <a:xfrm>
              <a:off x="2805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3"/>
            <p:cNvSpPr>
              <a:spLocks noChangeAspect="1" noChangeArrowheads="1"/>
            </p:cNvSpPr>
            <p:nvPr/>
          </p:nvSpPr>
          <p:spPr bwMode="auto">
            <a:xfrm>
              <a:off x="1996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4"/>
            <p:cNvSpPr>
              <a:spLocks noChangeAspect="1" noChangeArrowheads="1"/>
            </p:cNvSpPr>
            <p:nvPr/>
          </p:nvSpPr>
          <p:spPr bwMode="auto">
            <a:xfrm>
              <a:off x="2158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25"/>
            <p:cNvSpPr>
              <a:spLocks noChangeAspect="1" noChangeArrowheads="1"/>
            </p:cNvSpPr>
            <p:nvPr/>
          </p:nvSpPr>
          <p:spPr bwMode="auto">
            <a:xfrm>
              <a:off x="1996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6"/>
            <p:cNvSpPr>
              <a:spLocks noChangeAspect="1" noChangeArrowheads="1"/>
            </p:cNvSpPr>
            <p:nvPr/>
          </p:nvSpPr>
          <p:spPr bwMode="auto">
            <a:xfrm>
              <a:off x="2158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27"/>
            <p:cNvSpPr>
              <a:spLocks noChangeAspect="1" noChangeArrowheads="1"/>
            </p:cNvSpPr>
            <p:nvPr/>
          </p:nvSpPr>
          <p:spPr bwMode="auto">
            <a:xfrm>
              <a:off x="2643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28"/>
            <p:cNvSpPr>
              <a:spLocks noChangeAspect="1" noChangeArrowheads="1"/>
            </p:cNvSpPr>
            <p:nvPr/>
          </p:nvSpPr>
          <p:spPr bwMode="auto">
            <a:xfrm>
              <a:off x="2481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29"/>
            <p:cNvSpPr>
              <a:spLocks noChangeAspect="1" noChangeArrowheads="1"/>
            </p:cNvSpPr>
            <p:nvPr/>
          </p:nvSpPr>
          <p:spPr bwMode="auto">
            <a:xfrm>
              <a:off x="2320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0"/>
            <p:cNvSpPr>
              <a:spLocks noChangeAspect="1" noChangeArrowheads="1"/>
            </p:cNvSpPr>
            <p:nvPr/>
          </p:nvSpPr>
          <p:spPr bwMode="auto">
            <a:xfrm>
              <a:off x="2805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1"/>
            <p:cNvSpPr>
              <a:spLocks noChangeAspect="1" noChangeArrowheads="1"/>
            </p:cNvSpPr>
            <p:nvPr/>
          </p:nvSpPr>
          <p:spPr bwMode="auto">
            <a:xfrm>
              <a:off x="2643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2"/>
            <p:cNvSpPr>
              <a:spLocks noChangeAspect="1" noChangeArrowheads="1"/>
            </p:cNvSpPr>
            <p:nvPr/>
          </p:nvSpPr>
          <p:spPr bwMode="auto">
            <a:xfrm>
              <a:off x="2481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3"/>
            <p:cNvSpPr>
              <a:spLocks noChangeAspect="1" noChangeArrowheads="1"/>
            </p:cNvSpPr>
            <p:nvPr/>
          </p:nvSpPr>
          <p:spPr bwMode="auto">
            <a:xfrm>
              <a:off x="2320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4"/>
            <p:cNvSpPr>
              <a:spLocks noChangeAspect="1" noChangeArrowheads="1"/>
            </p:cNvSpPr>
            <p:nvPr/>
          </p:nvSpPr>
          <p:spPr bwMode="auto">
            <a:xfrm>
              <a:off x="2805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5"/>
            <p:cNvSpPr>
              <a:spLocks noChangeAspect="1" noChangeArrowheads="1"/>
            </p:cNvSpPr>
            <p:nvPr/>
          </p:nvSpPr>
          <p:spPr bwMode="auto">
            <a:xfrm>
              <a:off x="4601" y="288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36"/>
            <p:cNvSpPr>
              <a:spLocks noChangeAspect="1" noChangeArrowheads="1"/>
            </p:cNvSpPr>
            <p:nvPr/>
          </p:nvSpPr>
          <p:spPr bwMode="auto">
            <a:xfrm>
              <a:off x="4440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37"/>
            <p:cNvSpPr>
              <a:spLocks noChangeAspect="1" noChangeArrowheads="1"/>
            </p:cNvSpPr>
            <p:nvPr/>
          </p:nvSpPr>
          <p:spPr bwMode="auto">
            <a:xfrm>
              <a:off x="4278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38"/>
            <p:cNvSpPr>
              <a:spLocks noChangeAspect="1" noChangeArrowheads="1"/>
            </p:cNvSpPr>
            <p:nvPr/>
          </p:nvSpPr>
          <p:spPr bwMode="auto">
            <a:xfrm>
              <a:off x="4763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9"/>
            <p:cNvSpPr>
              <a:spLocks noChangeAspect="1" noChangeArrowheads="1"/>
            </p:cNvSpPr>
            <p:nvPr/>
          </p:nvSpPr>
          <p:spPr bwMode="auto">
            <a:xfrm>
              <a:off x="3305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0"/>
            <p:cNvSpPr>
              <a:spLocks noChangeAspect="1" noChangeArrowheads="1"/>
            </p:cNvSpPr>
            <p:nvPr/>
          </p:nvSpPr>
          <p:spPr bwMode="auto">
            <a:xfrm>
              <a:off x="314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1"/>
            <p:cNvSpPr>
              <a:spLocks noChangeAspect="1" noChangeArrowheads="1"/>
            </p:cNvSpPr>
            <p:nvPr/>
          </p:nvSpPr>
          <p:spPr bwMode="auto">
            <a:xfrm>
              <a:off x="298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2"/>
            <p:cNvSpPr>
              <a:spLocks noChangeAspect="1" noChangeArrowheads="1"/>
            </p:cNvSpPr>
            <p:nvPr/>
          </p:nvSpPr>
          <p:spPr bwMode="auto">
            <a:xfrm>
              <a:off x="3467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43"/>
            <p:cNvSpPr>
              <a:spLocks noChangeAspect="1" noChangeArrowheads="1"/>
            </p:cNvSpPr>
            <p:nvPr/>
          </p:nvSpPr>
          <p:spPr bwMode="auto">
            <a:xfrm>
              <a:off x="3305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44"/>
            <p:cNvSpPr>
              <a:spLocks noChangeAspect="1" noChangeArrowheads="1"/>
            </p:cNvSpPr>
            <p:nvPr/>
          </p:nvSpPr>
          <p:spPr bwMode="auto">
            <a:xfrm>
              <a:off x="314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5"/>
            <p:cNvSpPr>
              <a:spLocks noChangeAspect="1" noChangeArrowheads="1"/>
            </p:cNvSpPr>
            <p:nvPr/>
          </p:nvSpPr>
          <p:spPr bwMode="auto">
            <a:xfrm>
              <a:off x="298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6"/>
            <p:cNvSpPr>
              <a:spLocks noChangeAspect="1" noChangeArrowheads="1"/>
            </p:cNvSpPr>
            <p:nvPr/>
          </p:nvSpPr>
          <p:spPr bwMode="auto">
            <a:xfrm>
              <a:off x="3467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47"/>
            <p:cNvSpPr>
              <a:spLocks noChangeAspect="1" noChangeArrowheads="1"/>
            </p:cNvSpPr>
            <p:nvPr/>
          </p:nvSpPr>
          <p:spPr bwMode="auto">
            <a:xfrm>
              <a:off x="395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48"/>
            <p:cNvSpPr>
              <a:spLocks noChangeAspect="1" noChangeArrowheads="1"/>
            </p:cNvSpPr>
            <p:nvPr/>
          </p:nvSpPr>
          <p:spPr bwMode="auto">
            <a:xfrm>
              <a:off x="3790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49"/>
            <p:cNvSpPr>
              <a:spLocks noChangeAspect="1" noChangeArrowheads="1"/>
            </p:cNvSpPr>
            <p:nvPr/>
          </p:nvSpPr>
          <p:spPr bwMode="auto">
            <a:xfrm>
              <a:off x="3629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50"/>
            <p:cNvSpPr>
              <a:spLocks noChangeAspect="1" noChangeArrowheads="1"/>
            </p:cNvSpPr>
            <p:nvPr/>
          </p:nvSpPr>
          <p:spPr bwMode="auto">
            <a:xfrm>
              <a:off x="411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51"/>
            <p:cNvSpPr>
              <a:spLocks noChangeAspect="1" noChangeArrowheads="1"/>
            </p:cNvSpPr>
            <p:nvPr/>
          </p:nvSpPr>
          <p:spPr bwMode="auto">
            <a:xfrm>
              <a:off x="395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52"/>
            <p:cNvSpPr>
              <a:spLocks noChangeAspect="1" noChangeArrowheads="1"/>
            </p:cNvSpPr>
            <p:nvPr/>
          </p:nvSpPr>
          <p:spPr bwMode="auto">
            <a:xfrm>
              <a:off x="3790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53"/>
            <p:cNvSpPr>
              <a:spLocks noChangeAspect="1" noChangeArrowheads="1"/>
            </p:cNvSpPr>
            <p:nvPr/>
          </p:nvSpPr>
          <p:spPr bwMode="auto">
            <a:xfrm>
              <a:off x="3629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54"/>
            <p:cNvSpPr>
              <a:spLocks noChangeAspect="1" noChangeArrowheads="1"/>
            </p:cNvSpPr>
            <p:nvPr/>
          </p:nvSpPr>
          <p:spPr bwMode="auto">
            <a:xfrm>
              <a:off x="411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55"/>
            <p:cNvSpPr>
              <a:spLocks noChangeAspect="1" noChangeArrowheads="1"/>
            </p:cNvSpPr>
            <p:nvPr/>
          </p:nvSpPr>
          <p:spPr bwMode="auto">
            <a:xfrm>
              <a:off x="1999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56"/>
            <p:cNvSpPr>
              <a:spLocks noChangeAspect="1" noChangeArrowheads="1"/>
            </p:cNvSpPr>
            <p:nvPr/>
          </p:nvSpPr>
          <p:spPr bwMode="auto">
            <a:xfrm>
              <a:off x="2161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57"/>
            <p:cNvSpPr>
              <a:spLocks noChangeAspect="1" noChangeArrowheads="1"/>
            </p:cNvSpPr>
            <p:nvPr/>
          </p:nvSpPr>
          <p:spPr bwMode="auto">
            <a:xfrm>
              <a:off x="2646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58"/>
            <p:cNvSpPr>
              <a:spLocks noChangeAspect="1" noChangeArrowheads="1"/>
            </p:cNvSpPr>
            <p:nvPr/>
          </p:nvSpPr>
          <p:spPr bwMode="auto">
            <a:xfrm>
              <a:off x="2484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59"/>
            <p:cNvSpPr>
              <a:spLocks noChangeAspect="1" noChangeArrowheads="1"/>
            </p:cNvSpPr>
            <p:nvPr/>
          </p:nvSpPr>
          <p:spPr bwMode="auto">
            <a:xfrm>
              <a:off x="2323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60"/>
            <p:cNvSpPr>
              <a:spLocks noChangeAspect="1" noChangeArrowheads="1"/>
            </p:cNvSpPr>
            <p:nvPr/>
          </p:nvSpPr>
          <p:spPr bwMode="auto">
            <a:xfrm>
              <a:off x="2808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1"/>
            <p:cNvSpPr>
              <a:spLocks noChangeAspect="1" noChangeArrowheads="1"/>
            </p:cNvSpPr>
            <p:nvPr/>
          </p:nvSpPr>
          <p:spPr bwMode="auto">
            <a:xfrm>
              <a:off x="4604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62"/>
            <p:cNvSpPr>
              <a:spLocks noChangeAspect="1" noChangeArrowheads="1"/>
            </p:cNvSpPr>
            <p:nvPr/>
          </p:nvSpPr>
          <p:spPr bwMode="auto">
            <a:xfrm>
              <a:off x="444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63"/>
            <p:cNvSpPr>
              <a:spLocks noChangeAspect="1" noChangeArrowheads="1"/>
            </p:cNvSpPr>
            <p:nvPr/>
          </p:nvSpPr>
          <p:spPr bwMode="auto">
            <a:xfrm>
              <a:off x="428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64"/>
            <p:cNvSpPr>
              <a:spLocks noChangeAspect="1" noChangeArrowheads="1"/>
            </p:cNvSpPr>
            <p:nvPr/>
          </p:nvSpPr>
          <p:spPr bwMode="auto">
            <a:xfrm>
              <a:off x="4766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65"/>
            <p:cNvSpPr>
              <a:spLocks noChangeAspect="1" noChangeArrowheads="1"/>
            </p:cNvSpPr>
            <p:nvPr/>
          </p:nvSpPr>
          <p:spPr bwMode="auto">
            <a:xfrm>
              <a:off x="3308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66"/>
            <p:cNvSpPr>
              <a:spLocks noChangeAspect="1" noChangeArrowheads="1"/>
            </p:cNvSpPr>
            <p:nvPr/>
          </p:nvSpPr>
          <p:spPr bwMode="auto">
            <a:xfrm>
              <a:off x="314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67"/>
            <p:cNvSpPr>
              <a:spLocks noChangeAspect="1" noChangeArrowheads="1"/>
            </p:cNvSpPr>
            <p:nvPr/>
          </p:nvSpPr>
          <p:spPr bwMode="auto">
            <a:xfrm>
              <a:off x="298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8"/>
            <p:cNvSpPr>
              <a:spLocks noChangeAspect="1" noChangeArrowheads="1"/>
            </p:cNvSpPr>
            <p:nvPr/>
          </p:nvSpPr>
          <p:spPr bwMode="auto">
            <a:xfrm>
              <a:off x="3470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69"/>
            <p:cNvSpPr>
              <a:spLocks noChangeAspect="1" noChangeArrowheads="1"/>
            </p:cNvSpPr>
            <p:nvPr/>
          </p:nvSpPr>
          <p:spPr bwMode="auto">
            <a:xfrm>
              <a:off x="525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70"/>
            <p:cNvSpPr>
              <a:spLocks noChangeAspect="1" noChangeArrowheads="1"/>
            </p:cNvSpPr>
            <p:nvPr/>
          </p:nvSpPr>
          <p:spPr bwMode="auto">
            <a:xfrm>
              <a:off x="5089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71"/>
            <p:cNvSpPr>
              <a:spLocks noChangeAspect="1" noChangeArrowheads="1"/>
            </p:cNvSpPr>
            <p:nvPr/>
          </p:nvSpPr>
          <p:spPr bwMode="auto">
            <a:xfrm>
              <a:off x="4928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2"/>
            <p:cNvSpPr>
              <a:spLocks noChangeAspect="1" noChangeArrowheads="1"/>
            </p:cNvSpPr>
            <p:nvPr/>
          </p:nvSpPr>
          <p:spPr bwMode="auto">
            <a:xfrm>
              <a:off x="541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73"/>
            <p:cNvSpPr>
              <a:spLocks noChangeAspect="1" noChangeArrowheads="1"/>
            </p:cNvSpPr>
            <p:nvPr/>
          </p:nvSpPr>
          <p:spPr bwMode="auto">
            <a:xfrm>
              <a:off x="395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74"/>
            <p:cNvSpPr>
              <a:spLocks noChangeAspect="1" noChangeArrowheads="1"/>
            </p:cNvSpPr>
            <p:nvPr/>
          </p:nvSpPr>
          <p:spPr bwMode="auto">
            <a:xfrm>
              <a:off x="3793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75"/>
            <p:cNvSpPr>
              <a:spLocks noChangeAspect="1" noChangeArrowheads="1"/>
            </p:cNvSpPr>
            <p:nvPr/>
          </p:nvSpPr>
          <p:spPr bwMode="auto">
            <a:xfrm>
              <a:off x="3632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76"/>
            <p:cNvSpPr>
              <a:spLocks noChangeAspect="1" noChangeArrowheads="1"/>
            </p:cNvSpPr>
            <p:nvPr/>
          </p:nvSpPr>
          <p:spPr bwMode="auto">
            <a:xfrm>
              <a:off x="411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" name="Group 77"/>
            <p:cNvGrpSpPr>
              <a:grpSpLocks noChangeAspect="1"/>
            </p:cNvGrpSpPr>
            <p:nvPr/>
          </p:nvGrpSpPr>
          <p:grpSpPr bwMode="auto">
            <a:xfrm>
              <a:off x="548" y="1101"/>
              <a:ext cx="132" cy="2097"/>
              <a:chOff x="1675" y="1086"/>
              <a:chExt cx="132" cy="2097"/>
            </a:xfrm>
          </p:grpSpPr>
          <p:sp>
            <p:nvSpPr>
              <p:cNvPr id="228" name="Oval 7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" name="Oval 7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0" name="Oval 8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" name="Oval 8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" name="Oval 8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" name="Oval 8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4" name="Oval 8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Oval 8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" name="Oval 8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" name="Oval 8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" name="Oval 8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" name="Oval 8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" name="Oval 9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" name="Group 91"/>
            <p:cNvGrpSpPr>
              <a:grpSpLocks noChangeAspect="1"/>
            </p:cNvGrpSpPr>
            <p:nvPr/>
          </p:nvGrpSpPr>
          <p:grpSpPr bwMode="auto">
            <a:xfrm>
              <a:off x="384" y="1103"/>
              <a:ext cx="132" cy="2097"/>
              <a:chOff x="1675" y="1086"/>
              <a:chExt cx="132" cy="2097"/>
            </a:xfrm>
          </p:grpSpPr>
          <p:sp>
            <p:nvSpPr>
              <p:cNvPr id="215" name="Oval 9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" name="Oval 9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" name="Oval 9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" name="Oval 9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Oval 9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Oval 9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Oval 9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Oval 9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Oval 10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" name="Oval 10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" name="Oval 10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" name="Oval 10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" name="Oval 10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" name="Group 105"/>
            <p:cNvGrpSpPr>
              <a:grpSpLocks noChangeAspect="1"/>
            </p:cNvGrpSpPr>
            <p:nvPr/>
          </p:nvGrpSpPr>
          <p:grpSpPr bwMode="auto">
            <a:xfrm>
              <a:off x="220" y="1103"/>
              <a:ext cx="132" cy="2097"/>
              <a:chOff x="1675" y="1086"/>
              <a:chExt cx="132" cy="2097"/>
            </a:xfrm>
          </p:grpSpPr>
          <p:sp>
            <p:nvSpPr>
              <p:cNvPr id="202" name="Oval 10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Oval 10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Oval 10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Oval 10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" name="Oval 11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" name="Oval 11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Oval 11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" name="Oval 11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" name="Oval 11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" name="Oval 11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" name="Oval 11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Oval 11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Oval 11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7" name="Group 119"/>
            <p:cNvGrpSpPr>
              <a:grpSpLocks noChangeAspect="1"/>
            </p:cNvGrpSpPr>
            <p:nvPr/>
          </p:nvGrpSpPr>
          <p:grpSpPr bwMode="auto">
            <a:xfrm>
              <a:off x="1836" y="1102"/>
              <a:ext cx="132" cy="2097"/>
              <a:chOff x="1675" y="1086"/>
              <a:chExt cx="132" cy="2097"/>
            </a:xfrm>
          </p:grpSpPr>
          <p:sp>
            <p:nvSpPr>
              <p:cNvPr id="189" name="Oval 12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Oval 12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Oval 12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Oval 12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Oval 12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Oval 12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Oval 12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Oval 12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Oval 12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Oval 12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Oval 13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Oval 13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1" name="Oval 13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" name="Group 133"/>
            <p:cNvGrpSpPr>
              <a:grpSpLocks noChangeAspect="1"/>
            </p:cNvGrpSpPr>
            <p:nvPr/>
          </p:nvGrpSpPr>
          <p:grpSpPr bwMode="auto">
            <a:xfrm>
              <a:off x="1676" y="1104"/>
              <a:ext cx="132" cy="2097"/>
              <a:chOff x="1675" y="1086"/>
              <a:chExt cx="132" cy="2097"/>
            </a:xfrm>
          </p:grpSpPr>
          <p:sp>
            <p:nvSpPr>
              <p:cNvPr id="176" name="Oval 13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" name="Oval 13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" name="Oval 13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Oval 13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Oval 13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Oval 13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Oval 14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" name="Oval 14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Oval 14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Oval 14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Oval 14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Oval 14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Oval 14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147"/>
            <p:cNvGrpSpPr>
              <a:grpSpLocks noChangeAspect="1"/>
            </p:cNvGrpSpPr>
            <p:nvPr/>
          </p:nvGrpSpPr>
          <p:grpSpPr bwMode="auto">
            <a:xfrm>
              <a:off x="1520" y="1104"/>
              <a:ext cx="132" cy="2097"/>
              <a:chOff x="1675" y="1086"/>
              <a:chExt cx="132" cy="2097"/>
            </a:xfrm>
          </p:grpSpPr>
          <p:sp>
            <p:nvSpPr>
              <p:cNvPr id="163" name="Oval 14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Oval 14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Oval 15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Oval 15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Oval 15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8" name="Oval 15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" name="Oval 15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" name="Oval 15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" name="Oval 15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" name="Oval 15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3" name="Oval 15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Oval 15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" name="Oval 16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" name="Group 161"/>
            <p:cNvGrpSpPr>
              <a:grpSpLocks noChangeAspect="1"/>
            </p:cNvGrpSpPr>
            <p:nvPr/>
          </p:nvGrpSpPr>
          <p:grpSpPr bwMode="auto">
            <a:xfrm>
              <a:off x="1352" y="1102"/>
              <a:ext cx="132" cy="2097"/>
              <a:chOff x="1675" y="1086"/>
              <a:chExt cx="132" cy="2097"/>
            </a:xfrm>
          </p:grpSpPr>
          <p:sp>
            <p:nvSpPr>
              <p:cNvPr id="150" name="Oval 16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" name="Oval 16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Oval 16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" name="Oval 16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Oval 16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" name="Oval 16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Oval 16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" name="Oval 16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" name="Oval 17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Oval 17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Oval 17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" name="Oval 17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Oval 17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" name="Group 175"/>
            <p:cNvGrpSpPr>
              <a:grpSpLocks noChangeAspect="1"/>
            </p:cNvGrpSpPr>
            <p:nvPr/>
          </p:nvGrpSpPr>
          <p:grpSpPr bwMode="auto">
            <a:xfrm>
              <a:off x="1184" y="1104"/>
              <a:ext cx="132" cy="2097"/>
              <a:chOff x="1675" y="1086"/>
              <a:chExt cx="132" cy="2097"/>
            </a:xfrm>
          </p:grpSpPr>
          <p:sp>
            <p:nvSpPr>
              <p:cNvPr id="137" name="Oval 17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Oval 17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17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Oval 17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Oval 18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18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" name="Oval 18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18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Oval 18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18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Oval 18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Oval 18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Oval 18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189"/>
            <p:cNvGrpSpPr>
              <a:grpSpLocks noChangeAspect="1"/>
            </p:cNvGrpSpPr>
            <p:nvPr/>
          </p:nvGrpSpPr>
          <p:grpSpPr bwMode="auto">
            <a:xfrm>
              <a:off x="1028" y="1104"/>
              <a:ext cx="132" cy="2097"/>
              <a:chOff x="1675" y="1086"/>
              <a:chExt cx="132" cy="2097"/>
            </a:xfrm>
          </p:grpSpPr>
          <p:sp>
            <p:nvSpPr>
              <p:cNvPr id="124" name="Oval 19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19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19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19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19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19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19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19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Oval 19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Oval 19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Oval 20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Oval 20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20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" name="Group 203"/>
            <p:cNvGrpSpPr>
              <a:grpSpLocks noChangeAspect="1"/>
            </p:cNvGrpSpPr>
            <p:nvPr/>
          </p:nvGrpSpPr>
          <p:grpSpPr bwMode="auto">
            <a:xfrm>
              <a:off x="860" y="1104"/>
              <a:ext cx="132" cy="2097"/>
              <a:chOff x="1675" y="1086"/>
              <a:chExt cx="132" cy="2097"/>
            </a:xfrm>
          </p:grpSpPr>
          <p:sp>
            <p:nvSpPr>
              <p:cNvPr id="111" name="Oval 20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20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20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20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20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20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21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21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21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21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21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21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21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" name="Group 217"/>
            <p:cNvGrpSpPr>
              <a:grpSpLocks noChangeAspect="1"/>
            </p:cNvGrpSpPr>
            <p:nvPr/>
          </p:nvGrpSpPr>
          <p:grpSpPr bwMode="auto">
            <a:xfrm>
              <a:off x="704" y="1104"/>
              <a:ext cx="132" cy="2097"/>
              <a:chOff x="1675" y="1086"/>
              <a:chExt cx="132" cy="2097"/>
            </a:xfrm>
          </p:grpSpPr>
          <p:sp>
            <p:nvSpPr>
              <p:cNvPr id="98" name="Oval 21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21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22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22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22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22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22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22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22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22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22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22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23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Line 231"/>
            <p:cNvSpPr>
              <a:spLocks noChangeAspect="1" noChangeShapeType="1"/>
            </p:cNvSpPr>
            <p:nvPr/>
          </p:nvSpPr>
          <p:spPr bwMode="auto">
            <a:xfrm>
              <a:off x="1994" y="2624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232"/>
            <p:cNvSpPr>
              <a:spLocks noChangeAspect="1" noChangeShapeType="1"/>
            </p:cNvSpPr>
            <p:nvPr/>
          </p:nvSpPr>
          <p:spPr bwMode="auto">
            <a:xfrm>
              <a:off x="2090" y="2720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233"/>
            <p:cNvSpPr>
              <a:spLocks noChangeAspect="1" noChangeShapeType="1"/>
            </p:cNvSpPr>
            <p:nvPr/>
          </p:nvSpPr>
          <p:spPr bwMode="auto">
            <a:xfrm flipH="1">
              <a:off x="3061" y="2624"/>
              <a:ext cx="139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1" name="Picture 4" descr="NSF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80" y="6096000"/>
            <a:ext cx="506413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Text Box 5"/>
          <p:cNvSpPr txBox="1">
            <a:spLocks noChangeArrowheads="1"/>
          </p:cNvSpPr>
          <p:nvPr/>
        </p:nvSpPr>
        <p:spPr bwMode="auto">
          <a:xfrm>
            <a:off x="4456443" y="6165850"/>
            <a:ext cx="700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000" b="1" dirty="0">
                <a:latin typeface="Arial Unicode MS" pitchFamily="34" charset="-128"/>
              </a:rPr>
              <a:t>Materials Research Science &amp; Engineering Center </a:t>
            </a:r>
            <a:endParaRPr lang="en-US" altLang="en-US" sz="1000" dirty="0">
              <a:latin typeface="Arial Unicode MS" pitchFamily="34" charset="-128"/>
            </a:endParaRPr>
          </a:p>
          <a:p>
            <a:pPr eaLnBrk="1" hangingPunct="1"/>
            <a:r>
              <a:rPr lang="en-US" altLang="en-US" sz="1000" dirty="0">
                <a:latin typeface="Arial Unicode MS" pitchFamily="34" charset="-128"/>
              </a:rPr>
              <a:t>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2526951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Imag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563813"/>
            <a:ext cx="32893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Wulff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Minimize surface energy for fixed volume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25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4"/>
                <a:stretch>
                  <a:fillRect l="-1098" t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3" name="Picture 5" descr="cubo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346450"/>
            <a:ext cx="2940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la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9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11300" y="2159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Max Von Laue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29400"/>
            <a:ext cx="9144000" cy="24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G. Z.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Wulff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Mineral  </a:t>
            </a:r>
            <a:r>
              <a:rPr lang="en-US" sz="105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34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4490 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(1901)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M. Z. </a:t>
            </a:r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Von Laue, Kristallogr. </a:t>
            </a:r>
            <a:r>
              <a:rPr lang="de-DE" sz="105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105</a:t>
            </a:r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124 </a:t>
            </a:r>
            <a:r>
              <a:rPr lang="de-DE" sz="105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(1943)</a:t>
            </a:r>
            <a:r>
              <a:rPr lang="de-DE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A. Z.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Dinghas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A. Z. </a:t>
            </a:r>
            <a:r>
              <a:rPr lang="en-US" sz="105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n-US" sz="105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105</a:t>
            </a: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304 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(1944)</a:t>
            </a:r>
          </a:p>
        </p:txBody>
      </p:sp>
    </p:spTree>
    <p:extLst>
      <p:ext uri="{BB962C8B-B14F-4D97-AF65-F5344CB8AC3E}">
        <p14:creationId xmlns:p14="http://schemas.microsoft.com/office/powerpoint/2010/main" val="3209535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dirty="0" smtClean="0"/>
              <a:t>Example: SrTiO</a:t>
            </a:r>
            <a:r>
              <a:rPr lang="en-US" baseline="-25000" dirty="0" smtClean="0"/>
              <a:t>3</a:t>
            </a:r>
            <a:endParaRPr lang="en-US" dirty="0" smtClean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85800" y="2141568"/>
            <a:ext cx="7252877" cy="3692463"/>
            <a:chOff x="1075548" y="2091384"/>
            <a:chExt cx="6742615" cy="3432687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075548" y="2091384"/>
              <a:ext cx="3398262" cy="3432687"/>
              <a:chOff x="3370005" y="567813"/>
              <a:chExt cx="5095569" cy="5147188"/>
            </a:xfrm>
          </p:grpSpPr>
          <p:pic>
            <p:nvPicPr>
              <p:cNvPr id="14" name="Picture 13" descr="E:\Dropbox\Research\Authored_Papers\Drafts\h.jpg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370005" y="567813"/>
                <a:ext cx="5095569" cy="514718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5" name="Straight Connector 14"/>
              <p:cNvCxnSpPr/>
              <p:nvPr/>
            </p:nvCxnSpPr>
            <p:spPr>
              <a:xfrm flipV="1">
                <a:off x="3620730" y="5523270"/>
                <a:ext cx="641554" cy="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3404629" y="5011271"/>
                <a:ext cx="1150796" cy="55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 smtClean="0">
                    <a:solidFill>
                      <a:prstClr val="black"/>
                    </a:solidFill>
                    <a:latin typeface="Calibri" panose="020F0502020204030204"/>
                  </a:rPr>
                  <a:t>10nm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620000">
              <a:off x="5008228" y="2410324"/>
              <a:ext cx="2809935" cy="279480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87829" y="6244046"/>
            <a:ext cx="792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Crosby, L., J. </a:t>
            </a:r>
            <a:r>
              <a:rPr lang="en-US" sz="1800" dirty="0" err="1">
                <a:solidFill>
                  <a:srgbClr val="000000"/>
                </a:solidFill>
              </a:rPr>
              <a:t>Enterkin</a:t>
            </a:r>
            <a:r>
              <a:rPr lang="en-US" sz="1800" dirty="0">
                <a:solidFill>
                  <a:srgbClr val="000000"/>
                </a:solidFill>
              </a:rPr>
              <a:t>, F. </a:t>
            </a:r>
            <a:r>
              <a:rPr lang="en-US" sz="1800" dirty="0" err="1">
                <a:solidFill>
                  <a:srgbClr val="000000"/>
                </a:solidFill>
              </a:rPr>
              <a:t>Rabuffetti</a:t>
            </a:r>
            <a:r>
              <a:rPr lang="en-US" sz="1800" dirty="0">
                <a:solidFill>
                  <a:srgbClr val="000000"/>
                </a:solidFill>
              </a:rPr>
              <a:t>, K. Poeppelmeier, and L. Marks, Surface Science, 2015. </a:t>
            </a:r>
            <a:r>
              <a:rPr lang="en-US" sz="1800" b="1" dirty="0">
                <a:solidFill>
                  <a:srgbClr val="000000"/>
                </a:solidFill>
              </a:rPr>
              <a:t>632</a:t>
            </a:r>
            <a:r>
              <a:rPr lang="en-US" sz="1800" dirty="0">
                <a:solidFill>
                  <a:srgbClr val="000000"/>
                </a:solidFill>
              </a:rPr>
              <a:t>, L22-L25</a:t>
            </a:r>
          </a:p>
        </p:txBody>
      </p:sp>
    </p:spTree>
    <p:extLst>
      <p:ext uri="{BB962C8B-B14F-4D97-AF65-F5344CB8AC3E}">
        <p14:creationId xmlns:p14="http://schemas.microsoft.com/office/powerpoint/2010/main" val="56432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/>
          </p:nvPr>
        </p:nvGraphicFramePr>
        <p:xfrm>
          <a:off x="400050" y="1803680"/>
          <a:ext cx="4171950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4" name="Document" r:id="rId4" imgW="1798320" imgH="1783080" progId="Word.Document.8">
                  <p:embed/>
                </p:oleObj>
              </mc:Choice>
              <mc:Fallback>
                <p:oleObj name="Document" r:id="rId4" imgW="1798320" imgH="17830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803680"/>
                        <a:ext cx="4171950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/>
          </p:nvPr>
        </p:nvGraphicFramePr>
        <p:xfrm>
          <a:off x="4572000" y="2391055"/>
          <a:ext cx="3544888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5" name="Document" r:id="rId6" imgW="1584960" imgH="1472184" progId="Word.Document.8">
                  <p:embed/>
                </p:oleObj>
              </mc:Choice>
              <mc:Fallback>
                <p:oleObj name="Document" r:id="rId6" imgW="1584960" imgH="14721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91055"/>
                        <a:ext cx="3544888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5725" y="5926417"/>
            <a:ext cx="8434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</a:rPr>
              <a:t>                          </a:t>
            </a:r>
            <a:r>
              <a:rPr lang="en-US" altLang="en-US" sz="2000" b="1">
                <a:solidFill>
                  <a:srgbClr val="006F00"/>
                </a:solidFill>
              </a:rPr>
              <a:t>Cu			         Bi-saturated Cu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505200" y="6400800"/>
            <a:ext cx="541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Curtesy Paul Wynblatt</a:t>
            </a:r>
          </a:p>
        </p:txBody>
      </p:sp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48"/>
            <a:ext cx="1040523" cy="15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Chemisorption 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4"/>
          <a:stretch>
            <a:fillRect/>
          </a:stretch>
        </p:blipFill>
        <p:spPr bwMode="auto">
          <a:xfrm rot="3309019">
            <a:off x="2635250" y="2559050"/>
            <a:ext cx="330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4" name="Rectangle 4"/>
          <p:cNvSpPr>
            <a:spLocks noChangeArrowheads="1"/>
          </p:cNvSpPr>
          <p:nvPr/>
        </p:nvSpPr>
        <p:spPr bwMode="auto">
          <a:xfrm>
            <a:off x="2794000" y="3886200"/>
            <a:ext cx="3962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5205" name="Line 5"/>
          <p:cNvSpPr>
            <a:spLocks noChangeShapeType="1"/>
          </p:cNvSpPr>
          <p:nvPr/>
        </p:nvSpPr>
        <p:spPr bwMode="auto">
          <a:xfrm>
            <a:off x="2717800" y="3860800"/>
            <a:ext cx="4114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5206" name="Text Box 6"/>
          <p:cNvSpPr txBox="1">
            <a:spLocks noChangeArrowheads="1"/>
          </p:cNvSpPr>
          <p:nvPr/>
        </p:nvSpPr>
        <p:spPr bwMode="auto">
          <a:xfrm>
            <a:off x="3835400" y="38227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Int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45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Winterbottom Construction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812800" y="1968500"/>
            <a:ext cx="737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Include the effect of a nanoparticle sitting on a substrate</a:t>
            </a:r>
          </a:p>
        </p:txBody>
      </p:sp>
    </p:spTree>
    <p:extLst>
      <p:ext uri="{BB962C8B-B14F-4D97-AF65-F5344CB8AC3E}">
        <p14:creationId xmlns:p14="http://schemas.microsoft.com/office/powerpoint/2010/main" val="483232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5204" grpId="0" animBg="1"/>
      <p:bldP spid="1715205" grpId="0" animBg="1"/>
      <p:bldP spid="171520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5" descr="Enterk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9" y="0"/>
            <a:ext cx="1194130" cy="14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:\Documents and Settings\Jimbo\My Documents\Research\Papers &amp; Presentations\Papers\Pt on STO Winterbottom\Figures\Pt_Winterbottom_blank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D:\Documents and Settings\Jimbo\My Documents\Research\Papers &amp; Presentations\Papers\Pt on STO Winterbottom\Figures\Pt_Winterbottom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smtClean="0"/>
              <a:t>Wulff &amp; Winterbottom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64550D5-9B21-4740-9137-4F3F8716F0D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103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4104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grpSp>
        <p:nvGrpSpPr>
          <p:cNvPr id="2" name="Group 474"/>
          <p:cNvGrpSpPr>
            <a:grpSpLocks/>
          </p:cNvGrpSpPr>
          <p:nvPr/>
        </p:nvGrpSpPr>
        <p:grpSpPr bwMode="auto">
          <a:xfrm>
            <a:off x="0" y="5562600"/>
            <a:ext cx="9144000" cy="935038"/>
            <a:chOff x="0" y="5693717"/>
            <a:chExt cx="9144000" cy="935683"/>
          </a:xfrm>
        </p:grpSpPr>
        <p:grpSp>
          <p:nvGrpSpPr>
            <p:cNvPr id="4416" name="Group 226"/>
            <p:cNvGrpSpPr>
              <a:grpSpLocks/>
            </p:cNvGrpSpPr>
            <p:nvPr/>
          </p:nvGrpSpPr>
          <p:grpSpPr bwMode="auto">
            <a:xfrm>
              <a:off x="0" y="5693717"/>
              <a:ext cx="8934852" cy="460644"/>
              <a:chOff x="1268" y="10414"/>
              <a:chExt cx="9313" cy="480"/>
            </a:xfrm>
          </p:grpSpPr>
          <p:sp>
            <p:nvSpPr>
              <p:cNvPr id="4423" name="Text Box 228"/>
              <p:cNvSpPr txBox="1">
                <a:spLocks noChangeArrowheads="1"/>
              </p:cNvSpPr>
              <p:nvPr/>
            </p:nvSpPr>
            <p:spPr bwMode="auto">
              <a:xfrm>
                <a:off x="1268" y="10414"/>
                <a:ext cx="1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int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4" name="AutoShape 227"/>
              <p:cNvCxnSpPr>
                <a:cxnSpLocks noChangeShapeType="1"/>
              </p:cNvCxnSpPr>
              <p:nvPr/>
            </p:nvCxnSpPr>
            <p:spPr bwMode="auto">
              <a:xfrm flipH="1">
                <a:off x="3050" y="10639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17" name="Group 223"/>
            <p:cNvGrpSpPr>
              <a:grpSpLocks/>
            </p:cNvGrpSpPr>
            <p:nvPr/>
          </p:nvGrpSpPr>
          <p:grpSpPr bwMode="auto">
            <a:xfrm>
              <a:off x="0" y="5902926"/>
              <a:ext cx="9144000" cy="460644"/>
              <a:chOff x="1268" y="10632"/>
              <a:chExt cx="9531" cy="480"/>
            </a:xfrm>
          </p:grpSpPr>
          <p:sp>
            <p:nvSpPr>
              <p:cNvPr id="4421" name="Text Box 225"/>
              <p:cNvSpPr txBox="1">
                <a:spLocks noChangeArrowheads="1"/>
              </p:cNvSpPr>
              <p:nvPr/>
            </p:nvSpPr>
            <p:spPr bwMode="auto">
              <a:xfrm>
                <a:off x="8955" y="10632"/>
                <a:ext cx="184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sub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2" name="AutoShape 224"/>
              <p:cNvCxnSpPr>
                <a:cxnSpLocks noChangeShapeType="1"/>
              </p:cNvCxnSpPr>
              <p:nvPr/>
            </p:nvCxnSpPr>
            <p:spPr bwMode="auto">
              <a:xfrm flipH="1">
                <a:off x="1268" y="10872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18" name="Group 220"/>
            <p:cNvGrpSpPr>
              <a:grpSpLocks/>
            </p:cNvGrpSpPr>
            <p:nvPr/>
          </p:nvGrpSpPr>
          <p:grpSpPr bwMode="auto">
            <a:xfrm>
              <a:off x="0" y="6168756"/>
              <a:ext cx="9144000" cy="460644"/>
              <a:chOff x="1268" y="10909"/>
              <a:chExt cx="9531" cy="480"/>
            </a:xfrm>
          </p:grpSpPr>
          <p:sp>
            <p:nvSpPr>
              <p:cNvPr id="4419" name="Text Box 222"/>
              <p:cNvSpPr txBox="1">
                <a:spLocks noChangeArrowheads="1"/>
              </p:cNvSpPr>
              <p:nvPr/>
            </p:nvSpPr>
            <p:spPr bwMode="auto">
              <a:xfrm>
                <a:off x="9017" y="10909"/>
                <a:ext cx="1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Pt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0" name="AutoShape 221"/>
              <p:cNvCxnSpPr>
                <a:cxnSpLocks noChangeShapeType="1"/>
              </p:cNvCxnSpPr>
              <p:nvPr/>
            </p:nvCxnSpPr>
            <p:spPr bwMode="auto">
              <a:xfrm flipH="1">
                <a:off x="1268" y="11149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cxnSp>
        <p:nvCxnSpPr>
          <p:cNvPr id="236" name="Straight Connector 235"/>
          <p:cNvCxnSpPr/>
          <p:nvPr/>
        </p:nvCxnSpPr>
        <p:spPr>
          <a:xfrm rot="10800000">
            <a:off x="304800" y="2362200"/>
            <a:ext cx="8229600" cy="1588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3172" name="Rectangle 249"/>
          <p:cNvSpPr>
            <a:spLocks noChangeArrowheads="1"/>
          </p:cNvSpPr>
          <p:nvPr/>
        </p:nvSpPr>
        <p:spPr bwMode="auto">
          <a:xfrm>
            <a:off x="0" y="6477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J. A.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Enterkin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K. R.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Poeppelmeier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05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050" u="sng" dirty="0">
                <a:latin typeface="Arial" pitchFamily="34" charset="0"/>
                <a:cs typeface="Arial" pitchFamily="34" charset="0"/>
              </a:rPr>
              <a:t> 11</a:t>
            </a:r>
            <a:r>
              <a:rPr lang="en-US" sz="1050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993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(2011)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; G. Z. Wulff,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. Mineral  </a:t>
            </a:r>
            <a:r>
              <a:rPr lang="en-US" sz="105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4490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(1901)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; </a:t>
            </a:r>
          </a:p>
          <a:p>
            <a:pPr algn="ctr" eaLnBrk="1" hangingPunct="1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W. L.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Winterbottom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Acta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Metallurgica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u="sng" dirty="0">
                <a:latin typeface="Arial" pitchFamily="34" charset="0"/>
                <a:cs typeface="Arial" pitchFamily="34" charset="0"/>
              </a:rPr>
              <a:t>15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303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(1967)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endParaRPr lang="en-US" sz="105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240"/>
          <p:cNvGrpSpPr>
            <a:grpSpLocks/>
          </p:cNvGrpSpPr>
          <p:nvPr/>
        </p:nvGrpSpPr>
        <p:grpSpPr bwMode="auto">
          <a:xfrm>
            <a:off x="4114800" y="3195638"/>
            <a:ext cx="990600" cy="690562"/>
            <a:chOff x="4114800" y="2129135"/>
            <a:chExt cx="990600" cy="690265"/>
          </a:xfrm>
        </p:grpSpPr>
        <p:sp>
          <p:nvSpPr>
            <p:cNvPr id="239" name="Arc 238"/>
            <p:cNvSpPr/>
            <p:nvPr/>
          </p:nvSpPr>
          <p:spPr>
            <a:xfrm>
              <a:off x="4448175" y="2590898"/>
              <a:ext cx="304800" cy="228502"/>
            </a:xfrm>
            <a:prstGeom prst="arc">
              <a:avLst>
                <a:gd name="adj1" fmla="val 20058697"/>
                <a:gd name="adj2" fmla="val 12515812"/>
              </a:avLst>
            </a:prstGeom>
            <a:ln>
              <a:solidFill>
                <a:schemeClr val="tx1"/>
              </a:solidFill>
              <a:headEnd type="stealth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415" name="TextBox 239"/>
            <p:cNvSpPr txBox="1">
              <a:spLocks noChangeArrowheads="1"/>
            </p:cNvSpPr>
            <p:nvPr/>
          </p:nvSpPr>
          <p:spPr bwMode="auto">
            <a:xfrm>
              <a:off x="4114800" y="2129135"/>
              <a:ext cx="990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>
                  <a:cs typeface="Times New Roman" pitchFamily="18" charset="0"/>
                </a:rPr>
                <a:t>45° rotation around [100]</a:t>
              </a:r>
            </a:p>
          </p:txBody>
        </p:sp>
      </p:grpSp>
      <p:sp>
        <p:nvSpPr>
          <p:cNvPr id="242" name="TextBox 241"/>
          <p:cNvSpPr txBox="1">
            <a:spLocks noChangeArrowheads="1"/>
          </p:cNvSpPr>
          <p:nvPr/>
        </p:nvSpPr>
        <p:spPr bwMode="auto">
          <a:xfrm>
            <a:off x="228600" y="32766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cs typeface="Times New Roman" pitchFamily="18" charset="0"/>
              </a:rPr>
              <a:t>Projection down [010]</a:t>
            </a:r>
          </a:p>
        </p:txBody>
      </p:sp>
      <p:sp>
        <p:nvSpPr>
          <p:cNvPr id="243" name="TextBox 242"/>
          <p:cNvSpPr txBox="1">
            <a:spLocks noChangeArrowheads="1"/>
          </p:cNvSpPr>
          <p:nvPr/>
        </p:nvSpPr>
        <p:spPr bwMode="auto">
          <a:xfrm>
            <a:off x="7543800" y="32766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cs typeface="Times New Roman" pitchFamily="18" charset="0"/>
              </a:rPr>
              <a:t>Projection down [110]</a:t>
            </a:r>
          </a:p>
        </p:txBody>
      </p:sp>
      <p:grpSp>
        <p:nvGrpSpPr>
          <p:cNvPr id="8" name="Group 240"/>
          <p:cNvGrpSpPr>
            <a:grpSpLocks/>
          </p:cNvGrpSpPr>
          <p:nvPr/>
        </p:nvGrpSpPr>
        <p:grpSpPr bwMode="auto">
          <a:xfrm>
            <a:off x="1619250" y="2384425"/>
            <a:ext cx="4046538" cy="2478088"/>
            <a:chOff x="15430500" y="8915400"/>
            <a:chExt cx="8149590" cy="4991100"/>
          </a:xfrm>
        </p:grpSpPr>
        <p:grpSp>
          <p:nvGrpSpPr>
            <p:cNvPr id="4337" name="Group 204"/>
            <p:cNvGrpSpPr>
              <a:grpSpLocks/>
            </p:cNvGrpSpPr>
            <p:nvPr/>
          </p:nvGrpSpPr>
          <p:grpSpPr bwMode="auto">
            <a:xfrm>
              <a:off x="19528790" y="11411175"/>
              <a:ext cx="4051300" cy="1892673"/>
              <a:chOff x="4329" y="5630"/>
              <a:chExt cx="3190" cy="1490"/>
            </a:xfrm>
          </p:grpSpPr>
          <p:cxnSp>
            <p:nvCxnSpPr>
              <p:cNvPr id="4409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20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10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90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411" name="Group 205"/>
              <p:cNvGrpSpPr>
                <a:grpSpLocks/>
              </p:cNvGrpSpPr>
              <p:nvPr/>
            </p:nvGrpSpPr>
            <p:grpSpPr bwMode="auto">
              <a:xfrm>
                <a:off x="5277" y="5634"/>
                <a:ext cx="749" cy="1480"/>
                <a:chOff x="5277" y="5634"/>
                <a:chExt cx="749" cy="1480"/>
              </a:xfrm>
            </p:grpSpPr>
            <p:sp>
              <p:nvSpPr>
                <p:cNvPr id="4412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77" y="6169"/>
                  <a:ext cx="749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solidFill>
                        <a:srgbClr val="000000"/>
                      </a:solidFill>
                      <a:cs typeface="Times New Roman" pitchFamily="18" charset="0"/>
                    </a:rPr>
                    <a:t>100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cxnSp>
              <p:nvCxnSpPr>
                <p:cNvPr id="4413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28" y="5634"/>
                  <a:ext cx="1" cy="1480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338" name="Group 341"/>
            <p:cNvGrpSpPr>
              <a:grpSpLocks/>
            </p:cNvGrpSpPr>
            <p:nvPr/>
          </p:nvGrpSpPr>
          <p:grpSpPr bwMode="auto">
            <a:xfrm>
              <a:off x="15430500" y="8915400"/>
              <a:ext cx="5676900" cy="4991100"/>
              <a:chOff x="15430500" y="8915400"/>
              <a:chExt cx="5676900" cy="4991100"/>
            </a:xfrm>
          </p:grpSpPr>
          <p:grpSp>
            <p:nvGrpSpPr>
              <p:cNvPr id="4339" name="Group 115"/>
              <p:cNvGrpSpPr>
                <a:grpSpLocks/>
              </p:cNvGrpSpPr>
              <p:nvPr/>
            </p:nvGrpSpPr>
            <p:grpSpPr bwMode="auto">
              <a:xfrm>
                <a:off x="15430500" y="8915400"/>
                <a:ext cx="4998720" cy="4991100"/>
                <a:chOff x="1788" y="545"/>
                <a:chExt cx="3936" cy="3929"/>
              </a:xfrm>
            </p:grpSpPr>
            <p:grpSp>
              <p:nvGrpSpPr>
                <p:cNvPr id="4370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4405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6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pattFill prst="wdUp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7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8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808080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4371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4372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4390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4401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2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3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4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91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4397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8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9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0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92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4393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4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5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6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4373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4374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5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6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7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8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9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0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1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2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3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4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5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6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7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8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9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  <p:grpSp>
            <p:nvGrpSpPr>
              <p:cNvPr id="4340" name="Group 161"/>
              <p:cNvGrpSpPr>
                <a:grpSpLocks/>
              </p:cNvGrpSpPr>
              <p:nvPr/>
            </p:nvGrpSpPr>
            <p:grpSpPr bwMode="auto">
              <a:xfrm>
                <a:off x="19545300" y="9296502"/>
                <a:ext cx="1562100" cy="926066"/>
                <a:chOff x="4342" y="3965"/>
                <a:chExt cx="1230" cy="729"/>
              </a:xfrm>
            </p:grpSpPr>
            <p:grpSp>
              <p:nvGrpSpPr>
                <p:cNvPr id="4364" name="Group 165"/>
                <p:cNvGrpSpPr>
                  <a:grpSpLocks/>
                </p:cNvGrpSpPr>
                <p:nvPr/>
              </p:nvGrpSpPr>
              <p:grpSpPr bwMode="auto">
                <a:xfrm>
                  <a:off x="4657" y="4385"/>
                  <a:ext cx="915" cy="309"/>
                  <a:chOff x="4657" y="4385"/>
                  <a:chExt cx="915" cy="309"/>
                </a:xfrm>
              </p:grpSpPr>
              <p:sp>
                <p:nvSpPr>
                  <p:cNvPr id="4368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51" y="4385"/>
                    <a:ext cx="721" cy="3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100</a:t>
                    </a:r>
                  </a:p>
                </p:txBody>
              </p:sp>
              <p:cxnSp>
                <p:nvCxnSpPr>
                  <p:cNvPr id="4369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4365" name="Group 162"/>
                <p:cNvGrpSpPr>
                  <a:grpSpLocks/>
                </p:cNvGrpSpPr>
                <p:nvPr/>
              </p:nvGrpSpPr>
              <p:grpSpPr bwMode="auto">
                <a:xfrm>
                  <a:off x="4342" y="3965"/>
                  <a:ext cx="717" cy="650"/>
                  <a:chOff x="4342" y="3965"/>
                  <a:chExt cx="717" cy="650"/>
                </a:xfrm>
              </p:grpSpPr>
              <p:sp>
                <p:nvSpPr>
                  <p:cNvPr id="4366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2" y="3965"/>
                    <a:ext cx="717" cy="3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001</a:t>
                    </a:r>
                  </a:p>
                </p:txBody>
              </p:sp>
              <p:cxnSp>
                <p:nvCxnSpPr>
                  <p:cNvPr id="4367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4341" name="Group 155"/>
              <p:cNvGrpSpPr>
                <a:grpSpLocks/>
              </p:cNvGrpSpPr>
              <p:nvPr/>
            </p:nvGrpSpPr>
            <p:grpSpPr bwMode="auto">
              <a:xfrm>
                <a:off x="17872710" y="11218489"/>
                <a:ext cx="1508760" cy="1312243"/>
                <a:chOff x="3025" y="5478"/>
                <a:chExt cx="1188" cy="1033"/>
              </a:xfrm>
            </p:grpSpPr>
            <p:sp>
              <p:nvSpPr>
                <p:cNvPr id="4359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562" y="5704"/>
                  <a:ext cx="651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solidFill>
                        <a:srgbClr val="000000"/>
                      </a:solidFill>
                      <a:cs typeface="Times New Roman" pitchFamily="18" charset="0"/>
                    </a:rPr>
                    <a:t>111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grpSp>
              <p:nvGrpSpPr>
                <p:cNvPr id="4360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4361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5A5A5A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271" name="AutoShape 1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92" y="1611"/>
                    <a:ext cx="93" cy="96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272" name="AutoShape 1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10" y="2326"/>
                    <a:ext cx="126" cy="121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342" name="Group 1296"/>
              <p:cNvGrpSpPr>
                <a:grpSpLocks/>
              </p:cNvGrpSpPr>
              <p:nvPr/>
            </p:nvGrpSpPr>
            <p:grpSpPr bwMode="auto">
              <a:xfrm>
                <a:off x="16260079" y="11734784"/>
                <a:ext cx="1923781" cy="581091"/>
                <a:chOff x="29556979" y="18897602"/>
                <a:chExt cx="1923781" cy="581091"/>
              </a:xfrm>
            </p:grpSpPr>
            <p:cxnSp>
              <p:nvCxnSpPr>
                <p:cNvPr id="4356" name="AutoShape 113"/>
                <p:cNvCxnSpPr>
                  <a:cxnSpLocks noChangeShapeType="1"/>
                </p:cNvCxnSpPr>
                <p:nvPr/>
              </p:nvCxnSpPr>
              <p:spPr bwMode="auto">
                <a:xfrm rot="2700000">
                  <a:off x="30538420" y="18306604"/>
                  <a:ext cx="0" cy="1884680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357" name="Group 1295"/>
                <p:cNvGrpSpPr>
                  <a:grpSpLocks/>
                </p:cNvGrpSpPr>
                <p:nvPr/>
              </p:nvGrpSpPr>
              <p:grpSpPr bwMode="auto">
                <a:xfrm>
                  <a:off x="29556979" y="18897602"/>
                  <a:ext cx="1010672" cy="581091"/>
                  <a:chOff x="29556979" y="18897602"/>
                  <a:chExt cx="1010672" cy="581091"/>
                </a:xfrm>
              </p:grpSpPr>
              <p:sp>
                <p:nvSpPr>
                  <p:cNvPr id="4358" name="Text Box 1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79088" y="18897602"/>
                    <a:ext cx="888563" cy="483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γ</a:t>
                    </a:r>
                    <a:r>
                      <a:rPr lang="en-US" sz="1200" baseline="-300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111</a:t>
                    </a:r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graphicFrame>
                <p:nvGraphicFramePr>
                  <p:cNvPr id="4098" name="Object 241"/>
                  <p:cNvGraphicFramePr>
                    <a:graphicFrameLocks noChangeAspect="1"/>
                  </p:cNvGraphicFramePr>
                  <p:nvPr/>
                </p:nvGraphicFramePr>
                <p:xfrm>
                  <a:off x="29556979" y="18945294"/>
                  <a:ext cx="320041" cy="53339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65903" name="Equation" r:id="rId7" imgW="266400" imgH="444240" progId="Equation.3">
                          <p:embed/>
                        </p:oleObj>
                      </mc:Choice>
                      <mc:Fallback>
                        <p:oleObj name="Equation" r:id="rId7" imgW="266400" imgH="44424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556979" y="18945294"/>
                                <a:ext cx="320041" cy="53339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pSp>
            <p:nvGrpSpPr>
              <p:cNvPr id="4343" name="Group 339"/>
              <p:cNvGrpSpPr>
                <a:grpSpLocks/>
              </p:cNvGrpSpPr>
              <p:nvPr/>
            </p:nvGrpSpPr>
            <p:grpSpPr bwMode="auto">
              <a:xfrm>
                <a:off x="16025812" y="9503859"/>
                <a:ext cx="3816855" cy="3817998"/>
                <a:chOff x="16025812" y="9503859"/>
                <a:chExt cx="3816855" cy="3817998"/>
              </a:xfrm>
            </p:grpSpPr>
            <p:sp>
              <p:nvSpPr>
                <p:cNvPr id="4344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7895759" y="12235812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5" name="AutoShape 151"/>
                <p:cNvSpPr>
                  <a:spLocks noChangeArrowheads="1"/>
                </p:cNvSpPr>
                <p:nvPr/>
              </p:nvSpPr>
              <p:spPr bwMode="auto">
                <a:xfrm>
                  <a:off x="17892715" y="9540240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6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9243930" y="10883648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7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6549306" y="10882884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8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9806091" y="11407135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9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6025812" y="11415711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0" name="AutoShape 151"/>
                <p:cNvSpPr>
                  <a:spLocks noChangeArrowheads="1"/>
                </p:cNvSpPr>
                <p:nvPr/>
              </p:nvSpPr>
              <p:spPr bwMode="auto">
                <a:xfrm>
                  <a:off x="19802474" y="10587037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1" name="AutoShape 151"/>
                <p:cNvSpPr>
                  <a:spLocks noChangeArrowheads="1"/>
                </p:cNvSpPr>
                <p:nvPr/>
              </p:nvSpPr>
              <p:spPr bwMode="auto">
                <a:xfrm>
                  <a:off x="16025815" y="10582274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2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8329721" y="9110667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3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7496284" y="9114284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4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8324958" y="12892089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5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7496284" y="12890942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8" name="Group 322"/>
          <p:cNvGrpSpPr>
            <a:grpSpLocks/>
          </p:cNvGrpSpPr>
          <p:nvPr/>
        </p:nvGrpSpPr>
        <p:grpSpPr bwMode="auto">
          <a:xfrm>
            <a:off x="5146675" y="2514600"/>
            <a:ext cx="2436813" cy="2209800"/>
            <a:chOff x="22504400" y="9191061"/>
            <a:chExt cx="4887515" cy="4432158"/>
          </a:xfrm>
        </p:grpSpPr>
        <p:grpSp>
          <p:nvGrpSpPr>
            <p:cNvPr id="4291" name="Group 1291"/>
            <p:cNvGrpSpPr>
              <a:grpSpLocks/>
            </p:cNvGrpSpPr>
            <p:nvPr/>
          </p:nvGrpSpPr>
          <p:grpSpPr bwMode="auto">
            <a:xfrm>
              <a:off x="22504400" y="9191061"/>
              <a:ext cx="4887515" cy="4432158"/>
              <a:chOff x="35801300" y="16353879"/>
              <a:chExt cx="4887515" cy="4432158"/>
            </a:xfrm>
          </p:grpSpPr>
          <p:sp>
            <p:nvSpPr>
              <p:cNvPr id="4305" name="Text Box 178"/>
              <p:cNvSpPr txBox="1">
                <a:spLocks noChangeArrowheads="1"/>
              </p:cNvSpPr>
              <p:nvPr/>
            </p:nvSpPr>
            <p:spPr bwMode="auto">
              <a:xfrm>
                <a:off x="38100001" y="19050000"/>
                <a:ext cx="910034" cy="665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γ</a:t>
                </a:r>
                <a:r>
                  <a:rPr lang="en-US" sz="1200" baseline="-30000">
                    <a:solidFill>
                      <a:srgbClr val="000000"/>
                    </a:solidFill>
                    <a:cs typeface="Times New Roman" pitchFamily="18" charset="0"/>
                  </a:rPr>
                  <a:t>111</a:t>
                </a:r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6" name="Text Box 175"/>
              <p:cNvSpPr txBox="1">
                <a:spLocks noChangeArrowheads="1"/>
              </p:cNvSpPr>
              <p:nvPr/>
            </p:nvSpPr>
            <p:spPr bwMode="auto">
              <a:xfrm>
                <a:off x="39166798" y="16459219"/>
                <a:ext cx="912813" cy="505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001</a:t>
                </a:r>
              </a:p>
            </p:txBody>
          </p:sp>
          <p:sp>
            <p:nvSpPr>
              <p:cNvPr id="4307" name="Text Box 172"/>
              <p:cNvSpPr txBox="1">
                <a:spLocks noChangeArrowheads="1"/>
              </p:cNvSpPr>
              <p:nvPr/>
            </p:nvSpPr>
            <p:spPr bwMode="auto">
              <a:xfrm>
                <a:off x="39774019" y="17068800"/>
                <a:ext cx="914796" cy="507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110</a:t>
                </a:r>
              </a:p>
            </p:txBody>
          </p:sp>
          <p:grpSp>
            <p:nvGrpSpPr>
              <p:cNvPr id="4308" name="Group 1287"/>
              <p:cNvGrpSpPr>
                <a:grpSpLocks/>
              </p:cNvGrpSpPr>
              <p:nvPr/>
            </p:nvGrpSpPr>
            <p:grpSpPr bwMode="auto">
              <a:xfrm>
                <a:off x="35801300" y="16353879"/>
                <a:ext cx="4452620" cy="4432158"/>
                <a:chOff x="31883350" y="16139830"/>
                <a:chExt cx="2226310" cy="2216079"/>
              </a:xfrm>
            </p:grpSpPr>
            <p:grpSp>
              <p:nvGrpSpPr>
                <p:cNvPr id="4309" name="Group 179"/>
                <p:cNvGrpSpPr>
                  <a:grpSpLocks noChangeAspect="1"/>
                </p:cNvGrpSpPr>
                <p:nvPr/>
              </p:nvGrpSpPr>
              <p:grpSpPr bwMode="auto">
                <a:xfrm>
                  <a:off x="31883350" y="16139830"/>
                  <a:ext cx="2226310" cy="2216079"/>
                  <a:chOff x="6295" y="7822"/>
                  <a:chExt cx="3506" cy="3489"/>
                </a:xfrm>
              </p:grpSpPr>
              <p:grpSp>
                <p:nvGrpSpPr>
                  <p:cNvPr id="4313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grpSp>
                  <p:nvGrpSpPr>
                    <p:cNvPr id="4326" name="Group 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95" y="7822"/>
                      <a:ext cx="3506" cy="3489"/>
                      <a:chOff x="6295" y="7822"/>
                      <a:chExt cx="3506" cy="3489"/>
                    </a:xfrm>
                  </p:grpSpPr>
                  <p:cxnSp>
                    <p:nvCxnSpPr>
                      <p:cNvPr id="4331" name="AutoShape 20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295" y="926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2" name="AutoShape 20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342" y="782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3" name="AutoShape 20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6301" y="7828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4" name="AutoShape 20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8348" y="926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5" name="AutoShape 19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83" y="11060"/>
                        <a:ext cx="1932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6" name="AutoShape 19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83" y="8087"/>
                        <a:ext cx="1932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27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5" y="8087"/>
                      <a:ext cx="2056" cy="2973"/>
                      <a:chOff x="7015" y="8087"/>
                      <a:chExt cx="2056" cy="2973"/>
                    </a:xfrm>
                  </p:grpSpPr>
                  <p:cxnSp>
                    <p:nvCxnSpPr>
                      <p:cNvPr id="4328" name="AutoShape 19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15" y="8843"/>
                        <a:ext cx="2050" cy="1446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29" name="AutoShape 19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7021" y="8849"/>
                        <a:ext cx="2050" cy="1446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0" name="AutoShape 19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049" y="8087"/>
                        <a:ext cx="0" cy="2973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4314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6517" y="8087"/>
                    <a:ext cx="3064" cy="2969"/>
                    <a:chOff x="6517" y="8087"/>
                    <a:chExt cx="3064" cy="2969"/>
                  </a:xfrm>
                </p:grpSpPr>
                <p:cxnSp>
                  <p:nvCxnSpPr>
                    <p:cNvPr id="4315" name="AutoShape 19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517" y="9572"/>
                      <a:ext cx="1050" cy="1484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6" name="AutoShape 19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531" y="8088"/>
                      <a:ext cx="1050" cy="1484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7" name="AutoShape 189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517" y="8087"/>
                      <a:ext cx="1050" cy="148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8" name="AutoShape 18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531" y="9571"/>
                      <a:ext cx="1050" cy="148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9" name="AutoShape 18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567" y="11056"/>
                      <a:ext cx="964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0" name="AutoShape 1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567" y="8087"/>
                      <a:ext cx="964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1" name="AutoShape 18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453" y="9571"/>
                      <a:ext cx="1200" cy="1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2" name="AutoShape 18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982" y="8914"/>
                      <a:ext cx="471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3" name="AutoShape 183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982" y="9571"/>
                      <a:ext cx="471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4" name="AutoShape 182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8653" y="9571"/>
                      <a:ext cx="467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5" name="AutoShape 18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653" y="8914"/>
                      <a:ext cx="467" cy="657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cxnSp>
              <p:nvCxnSpPr>
                <p:cNvPr id="4310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32997140" y="17247552"/>
                  <a:ext cx="645160" cy="463033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11" name="AutoShape 174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739455" y="16421842"/>
                  <a:ext cx="0" cy="198805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12" name="AutoShape 171"/>
                <p:cNvCxnSpPr>
                  <a:cxnSpLocks noChangeShapeType="1"/>
                </p:cNvCxnSpPr>
                <p:nvPr/>
              </p:nvCxnSpPr>
              <p:spPr bwMode="auto">
                <a:xfrm>
                  <a:off x="33739455" y="16620647"/>
                  <a:ext cx="191135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292" name="Group 350"/>
            <p:cNvGrpSpPr>
              <a:grpSpLocks/>
            </p:cNvGrpSpPr>
            <p:nvPr/>
          </p:nvGrpSpPr>
          <p:grpSpPr bwMode="auto">
            <a:xfrm>
              <a:off x="23067302" y="9448163"/>
              <a:ext cx="3340991" cy="3934774"/>
              <a:chOff x="23067302" y="9448163"/>
              <a:chExt cx="3340991" cy="3934774"/>
            </a:xfrm>
          </p:grpSpPr>
          <p:sp>
            <p:nvSpPr>
              <p:cNvPr id="4293" name="AutoShape 151"/>
              <p:cNvSpPr>
                <a:spLocks noChangeArrowheads="1"/>
              </p:cNvSpPr>
              <p:nvPr/>
            </p:nvSpPr>
            <p:spPr bwMode="auto">
              <a:xfrm rot="8700000">
                <a:off x="25742930" y="11312887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4" name="AutoShape 151"/>
              <p:cNvSpPr>
                <a:spLocks noChangeArrowheads="1"/>
              </p:cNvSpPr>
              <p:nvPr/>
            </p:nvSpPr>
            <p:spPr bwMode="auto">
              <a:xfrm rot="2100000">
                <a:off x="25745283" y="10503257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5" name="AutoShape 151"/>
              <p:cNvSpPr>
                <a:spLocks noChangeArrowheads="1"/>
              </p:cNvSpPr>
              <p:nvPr/>
            </p:nvSpPr>
            <p:spPr bwMode="auto">
              <a:xfrm rot="-8700000">
                <a:off x="23635500" y="11317650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6" name="AutoShape 151"/>
              <p:cNvSpPr>
                <a:spLocks noChangeArrowheads="1"/>
              </p:cNvSpPr>
              <p:nvPr/>
            </p:nvSpPr>
            <p:spPr bwMode="auto">
              <a:xfrm rot="-2100000">
                <a:off x="23636128" y="10507940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7" name="AutoShape 151"/>
              <p:cNvSpPr>
                <a:spLocks noChangeArrowheads="1"/>
              </p:cNvSpPr>
              <p:nvPr/>
            </p:nvSpPr>
            <p:spPr bwMode="auto">
              <a:xfrm rot="-8700000">
                <a:off x="23069322" y="10483241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8" name="AutoShape 151"/>
              <p:cNvSpPr>
                <a:spLocks noChangeArrowheads="1"/>
              </p:cNvSpPr>
              <p:nvPr/>
            </p:nvSpPr>
            <p:spPr bwMode="auto">
              <a:xfrm rot="2100000">
                <a:off x="26348666" y="11342340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9" name="AutoShape 151"/>
              <p:cNvSpPr>
                <a:spLocks noChangeArrowheads="1"/>
              </p:cNvSpPr>
              <p:nvPr/>
            </p:nvSpPr>
            <p:spPr bwMode="auto">
              <a:xfrm rot="8700000">
                <a:off x="26353429" y="10485088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0" name="AutoShape 151"/>
              <p:cNvSpPr>
                <a:spLocks noChangeArrowheads="1"/>
              </p:cNvSpPr>
              <p:nvPr/>
            </p:nvSpPr>
            <p:spPr bwMode="auto">
              <a:xfrm rot="-2100000">
                <a:off x="23067302" y="11342340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1" name="AutoShape 151"/>
              <p:cNvSpPr>
                <a:spLocks noChangeArrowheads="1"/>
              </p:cNvSpPr>
              <p:nvPr/>
            </p:nvSpPr>
            <p:spPr bwMode="auto">
              <a:xfrm rot="-8700000">
                <a:off x="25709373" y="12134537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2" name="AutoShape 151"/>
              <p:cNvSpPr>
                <a:spLocks noChangeArrowheads="1"/>
              </p:cNvSpPr>
              <p:nvPr/>
            </p:nvSpPr>
            <p:spPr bwMode="auto">
              <a:xfrm rot="8700000">
                <a:off x="23713884" y="12148497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3" name="AutoShape 151"/>
              <p:cNvSpPr>
                <a:spLocks noChangeArrowheads="1"/>
              </p:cNvSpPr>
              <p:nvPr/>
            </p:nvSpPr>
            <p:spPr bwMode="auto">
              <a:xfrm rot="-2100000">
                <a:off x="25704610" y="9448163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4" name="AutoShape 151"/>
              <p:cNvSpPr>
                <a:spLocks noChangeArrowheads="1"/>
              </p:cNvSpPr>
              <p:nvPr/>
            </p:nvSpPr>
            <p:spPr bwMode="auto">
              <a:xfrm rot="2100000">
                <a:off x="23713378" y="9453248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4427" name="Group 654"/>
          <p:cNvGrpSpPr>
            <a:grpSpLocks/>
          </p:cNvGrpSpPr>
          <p:nvPr/>
        </p:nvGrpSpPr>
        <p:grpSpPr bwMode="auto">
          <a:xfrm>
            <a:off x="22225" y="3733800"/>
            <a:ext cx="9067800" cy="1905000"/>
            <a:chOff x="15029928" y="16636540"/>
            <a:chExt cx="12764544" cy="2682482"/>
          </a:xfrm>
        </p:grpSpPr>
        <p:cxnSp>
          <p:nvCxnSpPr>
            <p:cNvPr id="4187" name="AutoShape 278"/>
            <p:cNvCxnSpPr>
              <a:cxnSpLocks noChangeShapeType="1"/>
            </p:cNvCxnSpPr>
            <p:nvPr/>
          </p:nvCxnSpPr>
          <p:spPr bwMode="auto">
            <a:xfrm>
              <a:off x="27698340" y="16689449"/>
              <a:ext cx="0" cy="10321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lg"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8" name="AutoShape 274"/>
            <p:cNvCxnSpPr>
              <a:cxnSpLocks noChangeShapeType="1"/>
            </p:cNvCxnSpPr>
            <p:nvPr/>
          </p:nvCxnSpPr>
          <p:spPr bwMode="auto">
            <a:xfrm>
              <a:off x="25010870" y="17209109"/>
              <a:ext cx="1439" cy="5124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9" name="AutoShape 324"/>
            <p:cNvCxnSpPr>
              <a:cxnSpLocks noChangeShapeType="1"/>
            </p:cNvCxnSpPr>
            <p:nvPr/>
          </p:nvCxnSpPr>
          <p:spPr bwMode="auto">
            <a:xfrm>
              <a:off x="20135689" y="17721570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0" name="AutoShape 280"/>
            <p:cNvCxnSpPr>
              <a:cxnSpLocks noChangeShapeType="1"/>
            </p:cNvCxnSpPr>
            <p:nvPr/>
          </p:nvCxnSpPr>
          <p:spPr bwMode="auto">
            <a:xfrm>
              <a:off x="25413060" y="16688010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1" name="AutoShape 256"/>
            <p:cNvCxnSpPr>
              <a:cxnSpLocks noChangeShapeType="1"/>
            </p:cNvCxnSpPr>
            <p:nvPr/>
          </p:nvCxnSpPr>
          <p:spPr bwMode="auto">
            <a:xfrm>
              <a:off x="22725590" y="17209109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2" name="AutoShape 232"/>
            <p:cNvCxnSpPr>
              <a:cxnSpLocks noChangeShapeType="1"/>
            </p:cNvCxnSpPr>
            <p:nvPr/>
          </p:nvCxnSpPr>
          <p:spPr bwMode="auto">
            <a:xfrm>
              <a:off x="17315568" y="17707894"/>
              <a:ext cx="0" cy="10983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lg"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93" name="Text Box 344"/>
            <p:cNvSpPr txBox="1">
              <a:spLocks noChangeArrowheads="1"/>
            </p:cNvSpPr>
            <p:nvPr/>
          </p:nvSpPr>
          <p:spPr bwMode="auto">
            <a:xfrm>
              <a:off x="20238345" y="18785622"/>
              <a:ext cx="207996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= 0</a:t>
              </a:r>
            </a:p>
          </p:txBody>
        </p:sp>
        <p:grpSp>
          <p:nvGrpSpPr>
            <p:cNvPr id="4194" name="Group 550"/>
            <p:cNvGrpSpPr>
              <a:grpSpLocks/>
            </p:cNvGrpSpPr>
            <p:nvPr/>
          </p:nvGrpSpPr>
          <p:grpSpPr bwMode="auto">
            <a:xfrm>
              <a:off x="20210523" y="16652030"/>
              <a:ext cx="2139932" cy="2140535"/>
              <a:chOff x="20210523" y="16652030"/>
              <a:chExt cx="2139932" cy="2140535"/>
            </a:xfrm>
          </p:grpSpPr>
          <p:cxnSp>
            <p:nvCxnSpPr>
              <p:cNvPr id="4273" name="AutoShape 343"/>
              <p:cNvCxnSpPr>
                <a:cxnSpLocks noChangeShapeType="1"/>
              </p:cNvCxnSpPr>
              <p:nvPr/>
            </p:nvCxnSpPr>
            <p:spPr bwMode="auto">
              <a:xfrm>
                <a:off x="20210523" y="17230709"/>
                <a:ext cx="0" cy="49086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4" name="AutoShape 342"/>
              <p:cNvCxnSpPr>
                <a:cxnSpLocks noChangeShapeType="1"/>
              </p:cNvCxnSpPr>
              <p:nvPr/>
            </p:nvCxnSpPr>
            <p:spPr bwMode="auto">
              <a:xfrm>
                <a:off x="22350455" y="17230709"/>
                <a:ext cx="0" cy="49086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5" name="AutoShape 341"/>
              <p:cNvCxnSpPr>
                <a:cxnSpLocks noChangeShapeType="1"/>
              </p:cNvCxnSpPr>
              <p:nvPr/>
            </p:nvCxnSpPr>
            <p:spPr bwMode="auto">
              <a:xfrm rot="5400000">
                <a:off x="21281208" y="16164177"/>
                <a:ext cx="0" cy="97570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6" name="AutoShape 340"/>
              <p:cNvCxnSpPr>
                <a:cxnSpLocks noChangeShapeType="1"/>
              </p:cNvCxnSpPr>
              <p:nvPr/>
            </p:nvCxnSpPr>
            <p:spPr bwMode="auto">
              <a:xfrm rot="5400000">
                <a:off x="21281208" y="18304712"/>
                <a:ext cx="0" cy="97570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7" name="AutoShape 339"/>
              <p:cNvCxnSpPr>
                <a:cxnSpLocks noChangeShapeType="1"/>
              </p:cNvCxnSpPr>
              <p:nvPr/>
            </p:nvCxnSpPr>
            <p:spPr bwMode="auto">
              <a:xfrm>
                <a:off x="20210523" y="18206689"/>
                <a:ext cx="582833" cy="58587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8" name="AutoShape 338"/>
              <p:cNvCxnSpPr>
                <a:cxnSpLocks noChangeShapeType="1"/>
              </p:cNvCxnSpPr>
              <p:nvPr/>
            </p:nvCxnSpPr>
            <p:spPr bwMode="auto">
              <a:xfrm flipV="1">
                <a:off x="20210523" y="16652030"/>
                <a:ext cx="582833" cy="57867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9" name="AutoShape 337"/>
              <p:cNvCxnSpPr>
                <a:cxnSpLocks noChangeShapeType="1"/>
              </p:cNvCxnSpPr>
              <p:nvPr/>
            </p:nvCxnSpPr>
            <p:spPr bwMode="auto">
              <a:xfrm>
                <a:off x="21769061" y="16652030"/>
                <a:ext cx="581394" cy="57867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0" name="AutoShape 336"/>
              <p:cNvCxnSpPr>
                <a:cxnSpLocks noChangeShapeType="1"/>
              </p:cNvCxnSpPr>
              <p:nvPr/>
            </p:nvCxnSpPr>
            <p:spPr bwMode="auto">
              <a:xfrm flipH="1">
                <a:off x="21769061" y="18206689"/>
                <a:ext cx="581394" cy="58587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1" name="AutoShape 335"/>
              <p:cNvCxnSpPr>
                <a:cxnSpLocks noChangeShapeType="1"/>
              </p:cNvCxnSpPr>
              <p:nvPr/>
            </p:nvCxnSpPr>
            <p:spPr bwMode="auto">
              <a:xfrm>
                <a:off x="20210523" y="17721578"/>
                <a:ext cx="58283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2" name="AutoShape 334"/>
              <p:cNvCxnSpPr>
                <a:cxnSpLocks noChangeShapeType="1"/>
              </p:cNvCxnSpPr>
              <p:nvPr/>
            </p:nvCxnSpPr>
            <p:spPr bwMode="auto">
              <a:xfrm>
                <a:off x="21769061" y="17721578"/>
                <a:ext cx="581394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3" name="AutoShape 333"/>
              <p:cNvCxnSpPr>
                <a:cxnSpLocks noChangeShapeType="1"/>
              </p:cNvCxnSpPr>
              <p:nvPr/>
            </p:nvCxnSpPr>
            <p:spPr bwMode="auto">
              <a:xfrm rot="5400000">
                <a:off x="20988990" y="16944248"/>
                <a:ext cx="582998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4" name="AutoShape 332"/>
              <p:cNvCxnSpPr>
                <a:cxnSpLocks noChangeShapeType="1"/>
              </p:cNvCxnSpPr>
              <p:nvPr/>
            </p:nvCxnSpPr>
            <p:spPr bwMode="auto">
              <a:xfrm rot="5400000">
                <a:off x="20988990" y="18498907"/>
                <a:ext cx="582998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5" name="AutoShape 331"/>
              <p:cNvCxnSpPr>
                <a:cxnSpLocks noChangeShapeType="1"/>
              </p:cNvCxnSpPr>
              <p:nvPr/>
            </p:nvCxnSpPr>
            <p:spPr bwMode="auto">
              <a:xfrm>
                <a:off x="20793356" y="17721578"/>
                <a:ext cx="487853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6" name="AutoShape 330"/>
              <p:cNvCxnSpPr>
                <a:cxnSpLocks noChangeShapeType="1"/>
              </p:cNvCxnSpPr>
              <p:nvPr/>
            </p:nvCxnSpPr>
            <p:spPr bwMode="auto">
              <a:xfrm flipV="1">
                <a:off x="21281208" y="17721578"/>
                <a:ext cx="487853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7" name="AutoShape 329"/>
              <p:cNvCxnSpPr>
                <a:cxnSpLocks noChangeShapeType="1"/>
              </p:cNvCxnSpPr>
              <p:nvPr/>
            </p:nvCxnSpPr>
            <p:spPr bwMode="auto">
              <a:xfrm>
                <a:off x="21281208" y="17235028"/>
                <a:ext cx="487853" cy="48655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8" name="AutoShape 328"/>
              <p:cNvCxnSpPr>
                <a:cxnSpLocks noChangeShapeType="1"/>
              </p:cNvCxnSpPr>
              <p:nvPr/>
            </p:nvCxnSpPr>
            <p:spPr bwMode="auto">
              <a:xfrm flipH="1">
                <a:off x="20793356" y="17235028"/>
                <a:ext cx="487853" cy="48655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9" name="AutoShape 327"/>
              <p:cNvCxnSpPr>
                <a:cxnSpLocks noChangeShapeType="1"/>
              </p:cNvCxnSpPr>
              <p:nvPr/>
            </p:nvCxnSpPr>
            <p:spPr bwMode="auto">
              <a:xfrm flipV="1">
                <a:off x="20210523" y="17721578"/>
                <a:ext cx="0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90" name="AutoShape 326"/>
              <p:cNvCxnSpPr>
                <a:cxnSpLocks noChangeShapeType="1"/>
              </p:cNvCxnSpPr>
              <p:nvPr/>
            </p:nvCxnSpPr>
            <p:spPr bwMode="auto">
              <a:xfrm flipV="1">
                <a:off x="22350455" y="17721578"/>
                <a:ext cx="0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5" name="Text Box 298"/>
            <p:cNvSpPr txBox="1">
              <a:spLocks noChangeArrowheads="1"/>
            </p:cNvSpPr>
            <p:nvPr/>
          </p:nvSpPr>
          <p:spPr bwMode="auto">
            <a:xfrm>
              <a:off x="25316928" y="18785622"/>
              <a:ext cx="2477544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≤ -γ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196" name="Group 551"/>
            <p:cNvGrpSpPr>
              <a:grpSpLocks/>
            </p:cNvGrpSpPr>
            <p:nvPr/>
          </p:nvGrpSpPr>
          <p:grpSpPr bwMode="auto">
            <a:xfrm>
              <a:off x="25480698" y="16651671"/>
              <a:ext cx="2139932" cy="2140895"/>
              <a:chOff x="25480698" y="16651671"/>
              <a:chExt cx="2139932" cy="2140895"/>
            </a:xfrm>
          </p:grpSpPr>
          <p:cxnSp>
            <p:nvCxnSpPr>
              <p:cNvPr id="4257" name="AutoShape 297"/>
              <p:cNvCxnSpPr>
                <a:cxnSpLocks noChangeShapeType="1"/>
              </p:cNvCxnSpPr>
              <p:nvPr/>
            </p:nvCxnSpPr>
            <p:spPr bwMode="auto">
              <a:xfrm>
                <a:off x="25480698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8" name="AutoShape 296"/>
              <p:cNvCxnSpPr>
                <a:cxnSpLocks noChangeShapeType="1"/>
              </p:cNvCxnSpPr>
              <p:nvPr/>
            </p:nvCxnSpPr>
            <p:spPr bwMode="auto">
              <a:xfrm>
                <a:off x="27620630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9" name="AutoShape 295"/>
              <p:cNvCxnSpPr>
                <a:cxnSpLocks noChangeShapeType="1"/>
              </p:cNvCxnSpPr>
              <p:nvPr/>
            </p:nvCxnSpPr>
            <p:spPr bwMode="auto">
              <a:xfrm rot="5400000">
                <a:off x="26551384" y="16163458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0" name="AutoShape 294"/>
              <p:cNvCxnSpPr>
                <a:cxnSpLocks noChangeShapeType="1"/>
              </p:cNvCxnSpPr>
              <p:nvPr/>
            </p:nvCxnSpPr>
            <p:spPr bwMode="auto">
              <a:xfrm rot="5400000">
                <a:off x="26551384" y="18303994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1" name="AutoShape 293"/>
              <p:cNvCxnSpPr>
                <a:cxnSpLocks noChangeShapeType="1"/>
              </p:cNvCxnSpPr>
              <p:nvPr/>
            </p:nvCxnSpPr>
            <p:spPr bwMode="auto">
              <a:xfrm>
                <a:off x="25480698" y="18207213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2" name="AutoShape 292"/>
              <p:cNvCxnSpPr>
                <a:cxnSpLocks noChangeShapeType="1"/>
              </p:cNvCxnSpPr>
              <p:nvPr/>
            </p:nvCxnSpPr>
            <p:spPr bwMode="auto">
              <a:xfrm flipV="1">
                <a:off x="25480698" y="16652030"/>
                <a:ext cx="582113" cy="57815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3" name="AutoShape 291"/>
              <p:cNvCxnSpPr>
                <a:cxnSpLocks noChangeShapeType="1"/>
              </p:cNvCxnSpPr>
              <p:nvPr/>
            </p:nvCxnSpPr>
            <p:spPr bwMode="auto">
              <a:xfrm>
                <a:off x="27039236" y="16652030"/>
                <a:ext cx="581394" cy="57815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4" name="AutoShape 290"/>
              <p:cNvCxnSpPr>
                <a:cxnSpLocks noChangeShapeType="1"/>
              </p:cNvCxnSpPr>
              <p:nvPr/>
            </p:nvCxnSpPr>
            <p:spPr bwMode="auto">
              <a:xfrm flipH="1">
                <a:off x="27039236" y="18207213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5" name="AutoShape 289"/>
              <p:cNvCxnSpPr>
                <a:cxnSpLocks noChangeShapeType="1"/>
              </p:cNvCxnSpPr>
              <p:nvPr/>
            </p:nvCxnSpPr>
            <p:spPr bwMode="auto">
              <a:xfrm>
                <a:off x="25480698" y="17721218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6" name="AutoShape 288"/>
              <p:cNvCxnSpPr>
                <a:cxnSpLocks noChangeShapeType="1"/>
              </p:cNvCxnSpPr>
              <p:nvPr/>
            </p:nvCxnSpPr>
            <p:spPr bwMode="auto">
              <a:xfrm>
                <a:off x="27038517" y="17721218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7" name="AutoShape 287"/>
              <p:cNvCxnSpPr>
                <a:cxnSpLocks noChangeShapeType="1"/>
              </p:cNvCxnSpPr>
              <p:nvPr/>
            </p:nvCxnSpPr>
            <p:spPr bwMode="auto">
              <a:xfrm rot="5400000">
                <a:off x="26259067" y="16943627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8" name="AutoShape 286"/>
              <p:cNvCxnSpPr>
                <a:cxnSpLocks noChangeShapeType="1"/>
              </p:cNvCxnSpPr>
              <p:nvPr/>
            </p:nvCxnSpPr>
            <p:spPr bwMode="auto">
              <a:xfrm rot="5400000">
                <a:off x="26259067" y="18498809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9" name="AutoShape 285"/>
              <p:cNvCxnSpPr>
                <a:cxnSpLocks noChangeShapeType="1"/>
              </p:cNvCxnSpPr>
              <p:nvPr/>
            </p:nvCxnSpPr>
            <p:spPr bwMode="auto">
              <a:xfrm>
                <a:off x="26062811" y="17721218"/>
                <a:ext cx="487853" cy="4859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0" name="AutoShape 284"/>
              <p:cNvCxnSpPr>
                <a:cxnSpLocks noChangeShapeType="1"/>
              </p:cNvCxnSpPr>
              <p:nvPr/>
            </p:nvCxnSpPr>
            <p:spPr bwMode="auto">
              <a:xfrm flipV="1">
                <a:off x="26550664" y="17721218"/>
                <a:ext cx="487853" cy="4859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1" name="AutoShape 283"/>
              <p:cNvCxnSpPr>
                <a:cxnSpLocks noChangeShapeType="1"/>
              </p:cNvCxnSpPr>
              <p:nvPr/>
            </p:nvCxnSpPr>
            <p:spPr bwMode="auto">
              <a:xfrm>
                <a:off x="26550664" y="17234503"/>
                <a:ext cx="487853" cy="48671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2" name="AutoShape 282"/>
              <p:cNvCxnSpPr>
                <a:cxnSpLocks noChangeShapeType="1"/>
              </p:cNvCxnSpPr>
              <p:nvPr/>
            </p:nvCxnSpPr>
            <p:spPr bwMode="auto">
              <a:xfrm flipH="1">
                <a:off x="26062811" y="17234503"/>
                <a:ext cx="487853" cy="48671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7" name="Text Box 275"/>
            <p:cNvSpPr txBox="1">
              <a:spLocks noChangeArrowheads="1"/>
            </p:cNvSpPr>
            <p:nvPr/>
          </p:nvSpPr>
          <p:spPr bwMode="auto">
            <a:xfrm>
              <a:off x="22611649" y="18785622"/>
              <a:ext cx="2514600" cy="53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-γ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r>
                <a:rPr lang="en-US" sz="1600">
                  <a:cs typeface="Times New Roman" pitchFamily="18" charset="0"/>
                </a:rPr>
                <a:t> &lt; 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&lt; 0</a:t>
              </a:r>
            </a:p>
          </p:txBody>
        </p:sp>
        <p:grpSp>
          <p:nvGrpSpPr>
            <p:cNvPr id="4198" name="Group 552"/>
            <p:cNvGrpSpPr>
              <a:grpSpLocks/>
            </p:cNvGrpSpPr>
            <p:nvPr/>
          </p:nvGrpSpPr>
          <p:grpSpPr bwMode="auto">
            <a:xfrm>
              <a:off x="22800424" y="16651672"/>
              <a:ext cx="2139932" cy="2140894"/>
              <a:chOff x="22800424" y="16651672"/>
              <a:chExt cx="2139932" cy="2140894"/>
            </a:xfrm>
          </p:grpSpPr>
          <p:cxnSp>
            <p:nvCxnSpPr>
              <p:cNvPr id="4241" name="AutoShape 273"/>
              <p:cNvCxnSpPr>
                <a:cxnSpLocks noChangeShapeType="1"/>
              </p:cNvCxnSpPr>
              <p:nvPr/>
            </p:nvCxnSpPr>
            <p:spPr bwMode="auto">
              <a:xfrm>
                <a:off x="22800424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2" name="AutoShape 272"/>
              <p:cNvCxnSpPr>
                <a:cxnSpLocks noChangeShapeType="1"/>
              </p:cNvCxnSpPr>
              <p:nvPr/>
            </p:nvCxnSpPr>
            <p:spPr bwMode="auto">
              <a:xfrm>
                <a:off x="24940356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3" name="AutoShape 271"/>
              <p:cNvCxnSpPr>
                <a:cxnSpLocks noChangeShapeType="1"/>
              </p:cNvCxnSpPr>
              <p:nvPr/>
            </p:nvCxnSpPr>
            <p:spPr bwMode="auto">
              <a:xfrm rot="5400000">
                <a:off x="23871110" y="16163459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4" name="AutoShape 270"/>
              <p:cNvCxnSpPr>
                <a:cxnSpLocks noChangeShapeType="1"/>
              </p:cNvCxnSpPr>
              <p:nvPr/>
            </p:nvCxnSpPr>
            <p:spPr bwMode="auto">
              <a:xfrm rot="5400000">
                <a:off x="23871110" y="18303994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5" name="AutoShape 269"/>
              <p:cNvCxnSpPr>
                <a:cxnSpLocks noChangeShapeType="1"/>
              </p:cNvCxnSpPr>
              <p:nvPr/>
            </p:nvCxnSpPr>
            <p:spPr bwMode="auto">
              <a:xfrm>
                <a:off x="22800424" y="18207213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6" name="AutoShape 268"/>
              <p:cNvCxnSpPr>
                <a:cxnSpLocks noChangeShapeType="1"/>
              </p:cNvCxnSpPr>
              <p:nvPr/>
            </p:nvCxnSpPr>
            <p:spPr bwMode="auto">
              <a:xfrm flipV="1">
                <a:off x="22800424" y="16652031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7" name="AutoShape 267"/>
              <p:cNvCxnSpPr>
                <a:cxnSpLocks noChangeShapeType="1"/>
              </p:cNvCxnSpPr>
              <p:nvPr/>
            </p:nvCxnSpPr>
            <p:spPr bwMode="auto">
              <a:xfrm>
                <a:off x="24358962" y="16652031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8" name="AutoShape 266"/>
              <p:cNvCxnSpPr>
                <a:cxnSpLocks noChangeShapeType="1"/>
              </p:cNvCxnSpPr>
              <p:nvPr/>
            </p:nvCxnSpPr>
            <p:spPr bwMode="auto">
              <a:xfrm flipH="1">
                <a:off x="24358962" y="18207213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9" name="AutoShape 265"/>
              <p:cNvCxnSpPr>
                <a:cxnSpLocks noChangeShapeType="1"/>
              </p:cNvCxnSpPr>
              <p:nvPr/>
            </p:nvCxnSpPr>
            <p:spPr bwMode="auto">
              <a:xfrm>
                <a:off x="22800424" y="17721219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0" name="AutoShape 264"/>
              <p:cNvCxnSpPr>
                <a:cxnSpLocks noChangeShapeType="1"/>
              </p:cNvCxnSpPr>
              <p:nvPr/>
            </p:nvCxnSpPr>
            <p:spPr bwMode="auto">
              <a:xfrm>
                <a:off x="24358243" y="17721219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1" name="AutoShape 263"/>
              <p:cNvCxnSpPr>
                <a:cxnSpLocks noChangeShapeType="1"/>
              </p:cNvCxnSpPr>
              <p:nvPr/>
            </p:nvCxnSpPr>
            <p:spPr bwMode="auto">
              <a:xfrm rot="5400000">
                <a:off x="23578794" y="16943628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2" name="AutoShape 262"/>
              <p:cNvCxnSpPr>
                <a:cxnSpLocks noChangeShapeType="1"/>
              </p:cNvCxnSpPr>
              <p:nvPr/>
            </p:nvCxnSpPr>
            <p:spPr bwMode="auto">
              <a:xfrm rot="5400000">
                <a:off x="23578794" y="18498809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3" name="AutoShape 261"/>
              <p:cNvCxnSpPr>
                <a:cxnSpLocks noChangeShapeType="1"/>
              </p:cNvCxnSpPr>
              <p:nvPr/>
            </p:nvCxnSpPr>
            <p:spPr bwMode="auto">
              <a:xfrm>
                <a:off x="23382537" y="17721219"/>
                <a:ext cx="487853" cy="48599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4" name="AutoShape 260"/>
              <p:cNvCxnSpPr>
                <a:cxnSpLocks noChangeShapeType="1"/>
              </p:cNvCxnSpPr>
              <p:nvPr/>
            </p:nvCxnSpPr>
            <p:spPr bwMode="auto">
              <a:xfrm flipV="1">
                <a:off x="23870390" y="17721219"/>
                <a:ext cx="487853" cy="48599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5" name="AutoShape 259"/>
              <p:cNvCxnSpPr>
                <a:cxnSpLocks noChangeShapeType="1"/>
              </p:cNvCxnSpPr>
              <p:nvPr/>
            </p:nvCxnSpPr>
            <p:spPr bwMode="auto">
              <a:xfrm>
                <a:off x="23870390" y="17234504"/>
                <a:ext cx="487853" cy="48671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6" name="AutoShape 258"/>
              <p:cNvCxnSpPr>
                <a:cxnSpLocks noChangeShapeType="1"/>
              </p:cNvCxnSpPr>
              <p:nvPr/>
            </p:nvCxnSpPr>
            <p:spPr bwMode="auto">
              <a:xfrm flipH="1">
                <a:off x="23382537" y="17234504"/>
                <a:ext cx="487853" cy="48671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9" name="Text Box 252"/>
            <p:cNvSpPr txBox="1">
              <a:spLocks noChangeArrowheads="1"/>
            </p:cNvSpPr>
            <p:nvPr/>
          </p:nvSpPr>
          <p:spPr bwMode="auto">
            <a:xfrm>
              <a:off x="15029928" y="18785622"/>
              <a:ext cx="2286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= 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200" name="Group 553"/>
            <p:cNvGrpSpPr>
              <a:grpSpLocks/>
            </p:cNvGrpSpPr>
            <p:nvPr/>
          </p:nvGrpSpPr>
          <p:grpSpPr bwMode="auto">
            <a:xfrm>
              <a:off x="15105122" y="16636540"/>
              <a:ext cx="2139932" cy="2140894"/>
              <a:chOff x="15105122" y="16636540"/>
              <a:chExt cx="2139932" cy="2140894"/>
            </a:xfrm>
          </p:grpSpPr>
          <p:cxnSp>
            <p:nvCxnSpPr>
              <p:cNvPr id="4225" name="AutoShape 251"/>
              <p:cNvCxnSpPr>
                <a:cxnSpLocks noChangeShapeType="1"/>
              </p:cNvCxnSpPr>
              <p:nvPr/>
            </p:nvCxnSpPr>
            <p:spPr bwMode="auto">
              <a:xfrm>
                <a:off x="15105122" y="17215052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6" name="AutoShape 250"/>
              <p:cNvCxnSpPr>
                <a:cxnSpLocks noChangeShapeType="1"/>
              </p:cNvCxnSpPr>
              <p:nvPr/>
            </p:nvCxnSpPr>
            <p:spPr bwMode="auto">
              <a:xfrm>
                <a:off x="17245054" y="17215052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7" name="AutoShape 249"/>
              <p:cNvCxnSpPr>
                <a:cxnSpLocks noChangeShapeType="1"/>
              </p:cNvCxnSpPr>
              <p:nvPr/>
            </p:nvCxnSpPr>
            <p:spPr bwMode="auto">
              <a:xfrm rot="5400000">
                <a:off x="16175808" y="16148327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8" name="AutoShape 248"/>
              <p:cNvCxnSpPr>
                <a:cxnSpLocks noChangeShapeType="1"/>
              </p:cNvCxnSpPr>
              <p:nvPr/>
            </p:nvCxnSpPr>
            <p:spPr bwMode="auto">
              <a:xfrm rot="5400000">
                <a:off x="16175808" y="18288862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9" name="AutoShape 247"/>
              <p:cNvCxnSpPr>
                <a:cxnSpLocks noChangeShapeType="1"/>
              </p:cNvCxnSpPr>
              <p:nvPr/>
            </p:nvCxnSpPr>
            <p:spPr bwMode="auto">
              <a:xfrm>
                <a:off x="15105122" y="18192081"/>
                <a:ext cx="582113" cy="5853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0" name="AutoShape 246"/>
              <p:cNvCxnSpPr>
                <a:cxnSpLocks noChangeShapeType="1"/>
              </p:cNvCxnSpPr>
              <p:nvPr/>
            </p:nvCxnSpPr>
            <p:spPr bwMode="auto">
              <a:xfrm flipV="1">
                <a:off x="15105122" y="16636899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1" name="AutoShape 245"/>
              <p:cNvCxnSpPr>
                <a:cxnSpLocks noChangeShapeType="1"/>
              </p:cNvCxnSpPr>
              <p:nvPr/>
            </p:nvCxnSpPr>
            <p:spPr bwMode="auto">
              <a:xfrm>
                <a:off x="16663660" y="16636899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2" name="AutoShape 244"/>
              <p:cNvCxnSpPr>
                <a:cxnSpLocks noChangeShapeType="1"/>
              </p:cNvCxnSpPr>
              <p:nvPr/>
            </p:nvCxnSpPr>
            <p:spPr bwMode="auto">
              <a:xfrm flipH="1">
                <a:off x="16663660" y="18192081"/>
                <a:ext cx="581394" cy="5853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3" name="AutoShape 243"/>
              <p:cNvCxnSpPr>
                <a:cxnSpLocks noChangeShapeType="1"/>
              </p:cNvCxnSpPr>
              <p:nvPr/>
            </p:nvCxnSpPr>
            <p:spPr bwMode="auto">
              <a:xfrm>
                <a:off x="15105122" y="17706087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4" name="AutoShape 242"/>
              <p:cNvCxnSpPr>
                <a:cxnSpLocks noChangeShapeType="1"/>
              </p:cNvCxnSpPr>
              <p:nvPr/>
            </p:nvCxnSpPr>
            <p:spPr bwMode="auto">
              <a:xfrm>
                <a:off x="16662941" y="17706087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5" name="AutoShape 241"/>
              <p:cNvCxnSpPr>
                <a:cxnSpLocks noChangeShapeType="1"/>
              </p:cNvCxnSpPr>
              <p:nvPr/>
            </p:nvCxnSpPr>
            <p:spPr bwMode="auto">
              <a:xfrm rot="5400000">
                <a:off x="15883492" y="16928496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6" name="AutoShape 240"/>
              <p:cNvCxnSpPr>
                <a:cxnSpLocks noChangeShapeType="1"/>
              </p:cNvCxnSpPr>
              <p:nvPr/>
            </p:nvCxnSpPr>
            <p:spPr bwMode="auto">
              <a:xfrm rot="5400000">
                <a:off x="15883492" y="18483677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7" name="AutoShape 239"/>
              <p:cNvCxnSpPr>
                <a:cxnSpLocks noChangeShapeType="1"/>
              </p:cNvCxnSpPr>
              <p:nvPr/>
            </p:nvCxnSpPr>
            <p:spPr bwMode="auto">
              <a:xfrm>
                <a:off x="15687235" y="17706087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8" name="AutoShape 238"/>
              <p:cNvCxnSpPr>
                <a:cxnSpLocks noChangeShapeType="1"/>
              </p:cNvCxnSpPr>
              <p:nvPr/>
            </p:nvCxnSpPr>
            <p:spPr bwMode="auto">
              <a:xfrm flipV="1">
                <a:off x="16175088" y="17706087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9" name="AutoShape 237"/>
              <p:cNvCxnSpPr>
                <a:cxnSpLocks noChangeShapeType="1"/>
              </p:cNvCxnSpPr>
              <p:nvPr/>
            </p:nvCxnSpPr>
            <p:spPr bwMode="auto">
              <a:xfrm>
                <a:off x="16175088" y="17219372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0" name="AutoShape 236"/>
              <p:cNvCxnSpPr>
                <a:cxnSpLocks noChangeShapeType="1"/>
              </p:cNvCxnSpPr>
              <p:nvPr/>
            </p:nvCxnSpPr>
            <p:spPr bwMode="auto">
              <a:xfrm flipH="1">
                <a:off x="15687235" y="17219372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201" name="Text Box 321"/>
            <p:cNvSpPr txBox="1">
              <a:spLocks noChangeArrowheads="1"/>
            </p:cNvSpPr>
            <p:nvPr/>
          </p:nvSpPr>
          <p:spPr bwMode="auto">
            <a:xfrm>
              <a:off x="17506608" y="18785622"/>
              <a:ext cx="2438401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0 &lt; 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&lt; 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202" name="Group 554"/>
            <p:cNvGrpSpPr>
              <a:grpSpLocks/>
            </p:cNvGrpSpPr>
            <p:nvPr/>
          </p:nvGrpSpPr>
          <p:grpSpPr bwMode="auto">
            <a:xfrm>
              <a:off x="17657921" y="16651663"/>
              <a:ext cx="2154241" cy="2140894"/>
              <a:chOff x="17657921" y="16651663"/>
              <a:chExt cx="2154241" cy="2140894"/>
            </a:xfrm>
          </p:grpSpPr>
          <p:cxnSp>
            <p:nvCxnSpPr>
              <p:cNvPr id="4207" name="AutoShape 320"/>
              <p:cNvCxnSpPr>
                <a:cxnSpLocks noChangeShapeType="1"/>
              </p:cNvCxnSpPr>
              <p:nvPr/>
            </p:nvCxnSpPr>
            <p:spPr bwMode="auto">
              <a:xfrm>
                <a:off x="17660879" y="17230175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8" name="AutoShape 319"/>
              <p:cNvCxnSpPr>
                <a:cxnSpLocks noChangeShapeType="1"/>
              </p:cNvCxnSpPr>
              <p:nvPr/>
            </p:nvCxnSpPr>
            <p:spPr bwMode="auto">
              <a:xfrm>
                <a:off x="19800811" y="17230175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9" name="AutoShape 318"/>
              <p:cNvCxnSpPr>
                <a:cxnSpLocks noChangeShapeType="1"/>
              </p:cNvCxnSpPr>
              <p:nvPr/>
            </p:nvCxnSpPr>
            <p:spPr bwMode="auto">
              <a:xfrm rot="5400000">
                <a:off x="18731565" y="16163450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0" name="AutoShape 317"/>
              <p:cNvCxnSpPr>
                <a:cxnSpLocks noChangeShapeType="1"/>
              </p:cNvCxnSpPr>
              <p:nvPr/>
            </p:nvCxnSpPr>
            <p:spPr bwMode="auto">
              <a:xfrm rot="5400000">
                <a:off x="18731565" y="18303985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1" name="AutoShape 316"/>
              <p:cNvCxnSpPr>
                <a:cxnSpLocks noChangeShapeType="1"/>
              </p:cNvCxnSpPr>
              <p:nvPr/>
            </p:nvCxnSpPr>
            <p:spPr bwMode="auto">
              <a:xfrm>
                <a:off x="17660879" y="18207204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2" name="AutoShape 315"/>
              <p:cNvCxnSpPr>
                <a:cxnSpLocks noChangeShapeType="1"/>
              </p:cNvCxnSpPr>
              <p:nvPr/>
            </p:nvCxnSpPr>
            <p:spPr bwMode="auto">
              <a:xfrm flipV="1">
                <a:off x="17660879" y="16652022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3" name="AutoShape 314"/>
              <p:cNvCxnSpPr>
                <a:cxnSpLocks noChangeShapeType="1"/>
              </p:cNvCxnSpPr>
              <p:nvPr/>
            </p:nvCxnSpPr>
            <p:spPr bwMode="auto">
              <a:xfrm>
                <a:off x="19219417" y="16652022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4" name="AutoShape 313"/>
              <p:cNvCxnSpPr>
                <a:cxnSpLocks noChangeShapeType="1"/>
              </p:cNvCxnSpPr>
              <p:nvPr/>
            </p:nvCxnSpPr>
            <p:spPr bwMode="auto">
              <a:xfrm flipH="1">
                <a:off x="19219417" y="18207204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5" name="AutoShape 312"/>
              <p:cNvCxnSpPr>
                <a:cxnSpLocks noChangeShapeType="1"/>
              </p:cNvCxnSpPr>
              <p:nvPr/>
            </p:nvCxnSpPr>
            <p:spPr bwMode="auto">
              <a:xfrm>
                <a:off x="17660879" y="17721210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6" name="AutoShape 311"/>
              <p:cNvCxnSpPr>
                <a:cxnSpLocks noChangeShapeType="1"/>
              </p:cNvCxnSpPr>
              <p:nvPr/>
            </p:nvCxnSpPr>
            <p:spPr bwMode="auto">
              <a:xfrm>
                <a:off x="19218698" y="17721210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7" name="AutoShape 310"/>
              <p:cNvCxnSpPr>
                <a:cxnSpLocks noChangeShapeType="1"/>
              </p:cNvCxnSpPr>
              <p:nvPr/>
            </p:nvCxnSpPr>
            <p:spPr bwMode="auto">
              <a:xfrm rot="5400000">
                <a:off x="18439249" y="16943619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8" name="AutoShape 309"/>
              <p:cNvCxnSpPr>
                <a:cxnSpLocks noChangeShapeType="1"/>
              </p:cNvCxnSpPr>
              <p:nvPr/>
            </p:nvCxnSpPr>
            <p:spPr bwMode="auto">
              <a:xfrm rot="5400000">
                <a:off x="18439249" y="18498800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9" name="AutoShape 308"/>
              <p:cNvCxnSpPr>
                <a:cxnSpLocks noChangeShapeType="1"/>
              </p:cNvCxnSpPr>
              <p:nvPr/>
            </p:nvCxnSpPr>
            <p:spPr bwMode="auto">
              <a:xfrm>
                <a:off x="18242992" y="17721210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0" name="AutoShape 307"/>
              <p:cNvCxnSpPr>
                <a:cxnSpLocks noChangeShapeType="1"/>
              </p:cNvCxnSpPr>
              <p:nvPr/>
            </p:nvCxnSpPr>
            <p:spPr bwMode="auto">
              <a:xfrm flipV="1">
                <a:off x="18730845" y="17721210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1" name="AutoShape 306"/>
              <p:cNvCxnSpPr>
                <a:cxnSpLocks noChangeShapeType="1"/>
              </p:cNvCxnSpPr>
              <p:nvPr/>
            </p:nvCxnSpPr>
            <p:spPr bwMode="auto">
              <a:xfrm>
                <a:off x="18730845" y="17234495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2" name="AutoShape 305"/>
              <p:cNvCxnSpPr>
                <a:cxnSpLocks noChangeShapeType="1"/>
              </p:cNvCxnSpPr>
              <p:nvPr/>
            </p:nvCxnSpPr>
            <p:spPr bwMode="auto">
              <a:xfrm flipH="1">
                <a:off x="18242992" y="17234495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7" name="Straight Connector 406"/>
              <p:cNvCxnSpPr/>
              <p:nvPr/>
            </p:nvCxnSpPr>
            <p:spPr>
              <a:xfrm rot="16200000" flipH="1">
                <a:off x="17657908" y="18201336"/>
                <a:ext cx="91652" cy="9162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rot="10800000" flipV="1">
                <a:off x="19720540" y="18201321"/>
                <a:ext cx="91622" cy="9165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03" name="Group 555"/>
            <p:cNvGrpSpPr>
              <a:grpSpLocks/>
            </p:cNvGrpSpPr>
            <p:nvPr/>
          </p:nvGrpSpPr>
          <p:grpSpPr bwMode="auto">
            <a:xfrm>
              <a:off x="17583168" y="17721570"/>
              <a:ext cx="2285280" cy="580118"/>
              <a:chOff x="17583168" y="17721570"/>
              <a:chExt cx="2285280" cy="580118"/>
            </a:xfrm>
          </p:grpSpPr>
          <p:cxnSp>
            <p:nvCxnSpPr>
              <p:cNvPr id="4205" name="AutoShape 301"/>
              <p:cNvCxnSpPr>
                <a:cxnSpLocks noChangeShapeType="1"/>
              </p:cNvCxnSpPr>
              <p:nvPr/>
            </p:nvCxnSpPr>
            <p:spPr bwMode="auto">
              <a:xfrm>
                <a:off x="19868448" y="17721570"/>
                <a:ext cx="0" cy="57867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6" name="AutoShape 303"/>
              <p:cNvCxnSpPr>
                <a:cxnSpLocks noChangeShapeType="1"/>
              </p:cNvCxnSpPr>
              <p:nvPr/>
            </p:nvCxnSpPr>
            <p:spPr bwMode="auto">
              <a:xfrm>
                <a:off x="17583168" y="18300248"/>
                <a:ext cx="2285280" cy="1440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204" name="AutoShape 234"/>
            <p:cNvCxnSpPr>
              <a:cxnSpLocks noChangeShapeType="1"/>
            </p:cNvCxnSpPr>
            <p:nvPr/>
          </p:nvCxnSpPr>
          <p:spPr bwMode="auto">
            <a:xfrm>
              <a:off x="15030288" y="18806231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14" name="Group 259"/>
          <p:cNvGrpSpPr>
            <a:grpSpLocks/>
          </p:cNvGrpSpPr>
          <p:nvPr/>
        </p:nvGrpSpPr>
        <p:grpSpPr bwMode="auto">
          <a:xfrm>
            <a:off x="9213850" y="0"/>
            <a:ext cx="1454150" cy="1446213"/>
            <a:chOff x="8229600" y="2666484"/>
            <a:chExt cx="1454551" cy="1445555"/>
          </a:xfrm>
        </p:grpSpPr>
        <p:cxnSp>
          <p:nvCxnSpPr>
            <p:cNvPr id="4160" name="AutoShape 133"/>
            <p:cNvCxnSpPr>
              <a:cxnSpLocks noChangeShapeType="1"/>
            </p:cNvCxnSpPr>
            <p:nvPr/>
          </p:nvCxnSpPr>
          <p:spPr bwMode="auto">
            <a:xfrm>
              <a:off x="8237839" y="3063054"/>
              <a:ext cx="0" cy="45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1" name="AutoShape 132"/>
            <p:cNvCxnSpPr>
              <a:cxnSpLocks noChangeShapeType="1"/>
            </p:cNvCxnSpPr>
            <p:nvPr/>
          </p:nvCxnSpPr>
          <p:spPr bwMode="auto">
            <a:xfrm>
              <a:off x="9675115" y="3063054"/>
              <a:ext cx="0" cy="45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2" name="AutoShape 131"/>
            <p:cNvCxnSpPr>
              <a:cxnSpLocks noChangeShapeType="1"/>
            </p:cNvCxnSpPr>
            <p:nvPr/>
          </p:nvCxnSpPr>
          <p:spPr bwMode="auto">
            <a:xfrm rot="5400000">
              <a:off x="8956960" y="2346734"/>
              <a:ext cx="0" cy="6558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3" name="AutoShape 130"/>
            <p:cNvCxnSpPr>
              <a:cxnSpLocks noChangeShapeType="1"/>
            </p:cNvCxnSpPr>
            <p:nvPr/>
          </p:nvCxnSpPr>
          <p:spPr bwMode="auto">
            <a:xfrm rot="5400000">
              <a:off x="8956960" y="3783892"/>
              <a:ext cx="0" cy="6558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4" name="AutoShape 129"/>
            <p:cNvCxnSpPr>
              <a:cxnSpLocks noChangeShapeType="1"/>
            </p:cNvCxnSpPr>
            <p:nvPr/>
          </p:nvCxnSpPr>
          <p:spPr bwMode="auto">
            <a:xfrm>
              <a:off x="8237839" y="3719032"/>
              <a:ext cx="390974" cy="39300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5" name="AutoShape 128"/>
            <p:cNvCxnSpPr>
              <a:cxnSpLocks noChangeShapeType="1"/>
            </p:cNvCxnSpPr>
            <p:nvPr/>
          </p:nvCxnSpPr>
          <p:spPr bwMode="auto">
            <a:xfrm flipV="1">
              <a:off x="8237839" y="2674881"/>
              <a:ext cx="390974" cy="38817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6" name="AutoShape 127"/>
            <p:cNvCxnSpPr>
              <a:cxnSpLocks noChangeShapeType="1"/>
            </p:cNvCxnSpPr>
            <p:nvPr/>
          </p:nvCxnSpPr>
          <p:spPr bwMode="auto">
            <a:xfrm>
              <a:off x="9284624" y="2674881"/>
              <a:ext cx="390491" cy="38817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7" name="AutoShape 126"/>
            <p:cNvCxnSpPr>
              <a:cxnSpLocks noChangeShapeType="1"/>
            </p:cNvCxnSpPr>
            <p:nvPr/>
          </p:nvCxnSpPr>
          <p:spPr bwMode="auto">
            <a:xfrm flipH="1">
              <a:off x="9284624" y="3719032"/>
              <a:ext cx="390491" cy="39300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8" name="AutoShape 125"/>
            <p:cNvCxnSpPr>
              <a:cxnSpLocks noChangeShapeType="1"/>
            </p:cNvCxnSpPr>
            <p:nvPr/>
          </p:nvCxnSpPr>
          <p:spPr bwMode="auto">
            <a:xfrm>
              <a:off x="8237839" y="3390354"/>
              <a:ext cx="39097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9" name="AutoShape 124"/>
            <p:cNvCxnSpPr>
              <a:cxnSpLocks noChangeShapeType="1"/>
            </p:cNvCxnSpPr>
            <p:nvPr/>
          </p:nvCxnSpPr>
          <p:spPr bwMode="auto">
            <a:xfrm>
              <a:off x="9284141" y="3390354"/>
              <a:ext cx="39097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0" name="AutoShape 123"/>
            <p:cNvCxnSpPr>
              <a:cxnSpLocks noChangeShapeType="1"/>
            </p:cNvCxnSpPr>
            <p:nvPr/>
          </p:nvCxnSpPr>
          <p:spPr bwMode="auto">
            <a:xfrm rot="5400000">
              <a:off x="8760699" y="2870659"/>
              <a:ext cx="391073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1" name="AutoShape 122"/>
            <p:cNvCxnSpPr>
              <a:cxnSpLocks noChangeShapeType="1"/>
            </p:cNvCxnSpPr>
            <p:nvPr/>
          </p:nvCxnSpPr>
          <p:spPr bwMode="auto">
            <a:xfrm rot="5400000">
              <a:off x="8760699" y="3914810"/>
              <a:ext cx="391073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2" name="AutoShape 121"/>
            <p:cNvCxnSpPr>
              <a:cxnSpLocks noChangeShapeType="1"/>
            </p:cNvCxnSpPr>
            <p:nvPr/>
          </p:nvCxnSpPr>
          <p:spPr bwMode="auto">
            <a:xfrm>
              <a:off x="8628813" y="3392735"/>
              <a:ext cx="137160" cy="13716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3" name="AutoShape 120"/>
            <p:cNvCxnSpPr>
              <a:cxnSpLocks noChangeShapeType="1"/>
            </p:cNvCxnSpPr>
            <p:nvPr/>
          </p:nvCxnSpPr>
          <p:spPr bwMode="auto">
            <a:xfrm flipV="1">
              <a:off x="9139238" y="3392735"/>
              <a:ext cx="137160" cy="13716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4" name="AutoShape 119"/>
            <p:cNvCxnSpPr>
              <a:cxnSpLocks noChangeShapeType="1"/>
            </p:cNvCxnSpPr>
            <p:nvPr/>
          </p:nvCxnSpPr>
          <p:spPr bwMode="auto">
            <a:xfrm>
              <a:off x="8956477" y="3065954"/>
              <a:ext cx="327664" cy="326781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5" name="AutoShape 118"/>
            <p:cNvCxnSpPr>
              <a:cxnSpLocks noChangeShapeType="1"/>
            </p:cNvCxnSpPr>
            <p:nvPr/>
          </p:nvCxnSpPr>
          <p:spPr bwMode="auto">
            <a:xfrm flipH="1">
              <a:off x="8628813" y="3065954"/>
              <a:ext cx="327664" cy="326781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76" name="AutoShape 151"/>
            <p:cNvSpPr>
              <a:spLocks noChangeArrowheads="1"/>
            </p:cNvSpPr>
            <p:nvPr/>
          </p:nvSpPr>
          <p:spPr bwMode="auto">
            <a:xfrm>
              <a:off x="8937484" y="2743200"/>
              <a:ext cx="34796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7" name="AutoShape 151"/>
            <p:cNvSpPr>
              <a:spLocks noChangeArrowheads="1"/>
            </p:cNvSpPr>
            <p:nvPr/>
          </p:nvSpPr>
          <p:spPr bwMode="auto">
            <a:xfrm rot="5400000">
              <a:off x="9400922" y="3209792"/>
              <a:ext cx="34796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8" name="AutoShape 151"/>
            <p:cNvSpPr>
              <a:spLocks noChangeArrowheads="1"/>
            </p:cNvSpPr>
            <p:nvPr/>
          </p:nvSpPr>
          <p:spPr bwMode="auto">
            <a:xfrm rot="-5400000">
              <a:off x="8471282" y="3209792"/>
              <a:ext cx="34797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9" name="AutoShape 151"/>
            <p:cNvSpPr>
              <a:spLocks noChangeArrowheads="1"/>
            </p:cNvSpPr>
            <p:nvPr/>
          </p:nvSpPr>
          <p:spPr bwMode="auto">
            <a:xfrm>
              <a:off x="9666753" y="311230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0" name="AutoShape 151"/>
            <p:cNvSpPr>
              <a:spLocks noChangeArrowheads="1"/>
            </p:cNvSpPr>
            <p:nvPr/>
          </p:nvSpPr>
          <p:spPr bwMode="auto">
            <a:xfrm>
              <a:off x="8229600" y="311525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1" name="AutoShape 151"/>
            <p:cNvSpPr>
              <a:spLocks noChangeArrowheads="1"/>
            </p:cNvSpPr>
            <p:nvPr/>
          </p:nvSpPr>
          <p:spPr bwMode="auto">
            <a:xfrm rot="5400000">
              <a:off x="9088630" y="2539220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2" name="AutoShape 151"/>
            <p:cNvSpPr>
              <a:spLocks noChangeArrowheads="1"/>
            </p:cNvSpPr>
            <p:nvPr/>
          </p:nvSpPr>
          <p:spPr bwMode="auto">
            <a:xfrm rot="-5400000">
              <a:off x="8810498" y="253802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cxnSp>
          <p:nvCxnSpPr>
            <p:cNvPr id="4183" name="AutoShape 120"/>
            <p:cNvCxnSpPr>
              <a:cxnSpLocks noChangeShapeType="1"/>
            </p:cNvCxnSpPr>
            <p:nvPr/>
          </p:nvCxnSpPr>
          <p:spPr bwMode="auto">
            <a:xfrm flipV="1">
              <a:off x="8978265" y="3551396"/>
              <a:ext cx="137160" cy="13716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4" name="AutoShape 121"/>
            <p:cNvCxnSpPr>
              <a:cxnSpLocks noChangeShapeType="1"/>
            </p:cNvCxnSpPr>
            <p:nvPr/>
          </p:nvCxnSpPr>
          <p:spPr bwMode="auto">
            <a:xfrm>
              <a:off x="8786810" y="3552826"/>
              <a:ext cx="137160" cy="13716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5" name="AutoShape 132"/>
            <p:cNvCxnSpPr>
              <a:cxnSpLocks noChangeShapeType="1"/>
            </p:cNvCxnSpPr>
            <p:nvPr/>
          </p:nvCxnSpPr>
          <p:spPr bwMode="auto">
            <a:xfrm>
              <a:off x="9675019" y="3566160"/>
              <a:ext cx="0" cy="9144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6" name="AutoShape 132"/>
            <p:cNvCxnSpPr>
              <a:cxnSpLocks noChangeShapeType="1"/>
            </p:cNvCxnSpPr>
            <p:nvPr/>
          </p:nvCxnSpPr>
          <p:spPr bwMode="auto">
            <a:xfrm>
              <a:off x="8236745" y="3581400"/>
              <a:ext cx="0" cy="9144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35" name="Group 240"/>
          <p:cNvGrpSpPr>
            <a:grpSpLocks/>
          </p:cNvGrpSpPr>
          <p:nvPr/>
        </p:nvGrpSpPr>
        <p:grpSpPr bwMode="auto">
          <a:xfrm>
            <a:off x="9296400" y="3048000"/>
            <a:ext cx="990600" cy="728663"/>
            <a:chOff x="4114800" y="2129135"/>
            <a:chExt cx="990600" cy="728349"/>
          </a:xfrm>
        </p:grpSpPr>
        <p:sp>
          <p:nvSpPr>
            <p:cNvPr id="291" name="Arc 290"/>
            <p:cNvSpPr/>
            <p:nvPr/>
          </p:nvSpPr>
          <p:spPr>
            <a:xfrm rot="5400000">
              <a:off x="4453004" y="2659112"/>
              <a:ext cx="304669" cy="92075"/>
            </a:xfrm>
            <a:prstGeom prst="arc">
              <a:avLst>
                <a:gd name="adj1" fmla="val 20058697"/>
                <a:gd name="adj2" fmla="val 12515812"/>
              </a:avLst>
            </a:prstGeom>
            <a:ln>
              <a:solidFill>
                <a:schemeClr val="tx1"/>
              </a:solidFill>
              <a:headEnd type="stealth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159" name="TextBox 239"/>
            <p:cNvSpPr txBox="1">
              <a:spLocks noChangeArrowheads="1"/>
            </p:cNvSpPr>
            <p:nvPr/>
          </p:nvSpPr>
          <p:spPr bwMode="auto">
            <a:xfrm>
              <a:off x="4114800" y="2129135"/>
              <a:ext cx="990600" cy="46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>
                  <a:cs typeface="Times New Roman" pitchFamily="18" charset="0"/>
                </a:rPr>
                <a:t>51° rotation around [011]</a:t>
              </a:r>
            </a:p>
          </p:txBody>
        </p:sp>
      </p:grpSp>
      <p:grpSp>
        <p:nvGrpSpPr>
          <p:cNvPr id="4116" name="Group 462"/>
          <p:cNvGrpSpPr>
            <a:grpSpLocks/>
          </p:cNvGrpSpPr>
          <p:nvPr/>
        </p:nvGrpSpPr>
        <p:grpSpPr bwMode="auto">
          <a:xfrm>
            <a:off x="10363200" y="2514600"/>
            <a:ext cx="2441575" cy="2074863"/>
            <a:chOff x="45840970" y="4441178"/>
            <a:chExt cx="3616642" cy="3073881"/>
          </a:xfrm>
        </p:grpSpPr>
        <p:grpSp>
          <p:nvGrpSpPr>
            <p:cNvPr id="4117" name="Group 434"/>
            <p:cNvGrpSpPr>
              <a:grpSpLocks/>
            </p:cNvGrpSpPr>
            <p:nvPr/>
          </p:nvGrpSpPr>
          <p:grpSpPr bwMode="auto">
            <a:xfrm>
              <a:off x="45849540" y="4514849"/>
              <a:ext cx="3598544" cy="2959103"/>
              <a:chOff x="45849540" y="4514849"/>
              <a:chExt cx="3598544" cy="2959103"/>
            </a:xfrm>
          </p:grpSpPr>
          <p:cxnSp>
            <p:nvCxnSpPr>
              <p:cNvPr id="314" name="Straight Connector 313"/>
              <p:cNvCxnSpPr/>
              <p:nvPr/>
            </p:nvCxnSpPr>
            <p:spPr>
              <a:xfrm>
                <a:off x="47040246" y="5504218"/>
                <a:ext cx="1218089" cy="2353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47040246" y="4514086"/>
                <a:ext cx="1218089" cy="2351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47040246" y="7472725"/>
                <a:ext cx="1218089" cy="2351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16200000" flipH="1">
                <a:off x="48061913" y="5691235"/>
                <a:ext cx="978374" cy="61374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5400000" flipH="1" flipV="1">
                <a:off x="48063089" y="6673135"/>
                <a:ext cx="980726" cy="60904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rot="5400000">
                <a:off x="46565168" y="5012680"/>
                <a:ext cx="97837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rot="5400000">
                <a:off x="47756215" y="5011504"/>
                <a:ext cx="980725" cy="4703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rot="5400000">
                <a:off x="46257119" y="5687707"/>
                <a:ext cx="980726" cy="613747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16200000" flipV="1">
                <a:off x="46257120" y="6668433"/>
                <a:ext cx="978374" cy="6113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>
                <a:off x="48853271" y="6487295"/>
                <a:ext cx="594935" cy="235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rot="10800000">
                <a:off x="45850375" y="6487295"/>
                <a:ext cx="5949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>
                <a:off x="48244226" y="7472725"/>
                <a:ext cx="594936" cy="23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>
                <a:off x="48253632" y="4518790"/>
                <a:ext cx="594936" cy="23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46459421" y="4518790"/>
                <a:ext cx="592584" cy="23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46464124" y="7468022"/>
                <a:ext cx="594935" cy="23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 rot="5400000">
                <a:off x="45370595" y="5993405"/>
                <a:ext cx="97837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 rot="5400000">
                <a:off x="48944910" y="5993405"/>
                <a:ext cx="97837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 rot="16200000" flipV="1">
                <a:off x="45671590" y="6675488"/>
                <a:ext cx="978374" cy="61139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 rot="16200000" flipV="1">
                <a:off x="48642740" y="4708157"/>
                <a:ext cx="978374" cy="61374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 rot="5400000" flipH="1" flipV="1">
                <a:off x="48643914" y="6677840"/>
                <a:ext cx="980726" cy="60904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 rot="5400000" flipH="1" flipV="1">
                <a:off x="45673942" y="4714037"/>
                <a:ext cx="980725" cy="60904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18" name="Group 455"/>
            <p:cNvGrpSpPr>
              <a:grpSpLocks/>
            </p:cNvGrpSpPr>
            <p:nvPr/>
          </p:nvGrpSpPr>
          <p:grpSpPr bwMode="auto">
            <a:xfrm>
              <a:off x="45840970" y="4441178"/>
              <a:ext cx="3616642" cy="3073881"/>
              <a:chOff x="45840970" y="4441178"/>
              <a:chExt cx="3616642" cy="3073881"/>
            </a:xfrm>
          </p:grpSpPr>
          <p:sp>
            <p:nvSpPr>
              <p:cNvPr id="296" name="Isosceles Triangle 295"/>
              <p:cNvSpPr/>
              <p:nvPr/>
            </p:nvSpPr>
            <p:spPr>
              <a:xfrm>
                <a:off x="45840970" y="5563016"/>
                <a:ext cx="37624" cy="91487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7" name="Isosceles Triangle 296"/>
              <p:cNvSpPr/>
              <p:nvPr/>
            </p:nvSpPr>
            <p:spPr>
              <a:xfrm>
                <a:off x="48208954" y="4547012"/>
                <a:ext cx="82303" cy="96191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8" name="Isosceles Triangle 297"/>
              <p:cNvSpPr/>
              <p:nvPr/>
            </p:nvSpPr>
            <p:spPr>
              <a:xfrm>
                <a:off x="49417637" y="5563016"/>
                <a:ext cx="37624" cy="91487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9" name="Isosceles Triangle 298"/>
              <p:cNvSpPr/>
              <p:nvPr/>
            </p:nvSpPr>
            <p:spPr>
              <a:xfrm rot="12720000">
                <a:off x="46167832" y="4445882"/>
                <a:ext cx="3762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0" name="Isosceles Triangle 299"/>
              <p:cNvSpPr/>
              <p:nvPr/>
            </p:nvSpPr>
            <p:spPr>
              <a:xfrm rot="8880000">
                <a:off x="49097830" y="4441178"/>
                <a:ext cx="35272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1" name="Isosceles Triangle 300"/>
              <p:cNvSpPr/>
              <p:nvPr/>
            </p:nvSpPr>
            <p:spPr>
              <a:xfrm rot="12720000">
                <a:off x="49133102" y="6407332"/>
                <a:ext cx="3762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2" name="Isosceles Triangle 301"/>
              <p:cNvSpPr/>
              <p:nvPr/>
            </p:nvSpPr>
            <p:spPr>
              <a:xfrm rot="8880000">
                <a:off x="46130208" y="6397925"/>
                <a:ext cx="35272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3" name="Isosceles Triangle 302"/>
              <p:cNvSpPr/>
              <p:nvPr/>
            </p:nvSpPr>
            <p:spPr>
              <a:xfrm rot="5400000">
                <a:off x="48473498" y="7238747"/>
                <a:ext cx="35277" cy="45619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4" name="Isosceles Triangle 303"/>
              <p:cNvSpPr/>
              <p:nvPr/>
            </p:nvSpPr>
            <p:spPr>
              <a:xfrm rot="16200000">
                <a:off x="46793335" y="7232869"/>
                <a:ext cx="35277" cy="45854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5" name="Isosceles Triangle 304"/>
              <p:cNvSpPr/>
              <p:nvPr/>
            </p:nvSpPr>
            <p:spPr>
              <a:xfrm rot="5400000">
                <a:off x="48518175" y="4226026"/>
                <a:ext cx="56445" cy="59493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6" name="Isosceles Triangle 305"/>
              <p:cNvSpPr/>
              <p:nvPr/>
            </p:nvSpPr>
            <p:spPr>
              <a:xfrm rot="16200000">
                <a:off x="46733370" y="4226026"/>
                <a:ext cx="54092" cy="592584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7" name="Isosceles Triangle 306"/>
              <p:cNvSpPr/>
              <p:nvPr/>
            </p:nvSpPr>
            <p:spPr>
              <a:xfrm rot="16200000">
                <a:off x="46112568" y="6192180"/>
                <a:ext cx="56445" cy="59493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8" name="Isosceles Triangle 307"/>
              <p:cNvSpPr/>
              <p:nvPr/>
            </p:nvSpPr>
            <p:spPr>
              <a:xfrm rot="5400000">
                <a:off x="49133098" y="6188653"/>
                <a:ext cx="54094" cy="59493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9" name="Isosceles Triangle 308"/>
              <p:cNvSpPr/>
              <p:nvPr/>
            </p:nvSpPr>
            <p:spPr>
              <a:xfrm>
                <a:off x="47014381" y="4544660"/>
                <a:ext cx="82303" cy="96191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0" name="Isosceles Triangle 309"/>
              <p:cNvSpPr/>
              <p:nvPr/>
            </p:nvSpPr>
            <p:spPr>
              <a:xfrm rot="8880000">
                <a:off x="46701627" y="6412036"/>
                <a:ext cx="72898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1" name="Isosceles Triangle 310"/>
              <p:cNvSpPr/>
              <p:nvPr/>
            </p:nvSpPr>
            <p:spPr>
              <a:xfrm rot="12720000">
                <a:off x="48524058" y="6416740"/>
                <a:ext cx="72896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2" name="Isosceles Triangle 311"/>
              <p:cNvSpPr/>
              <p:nvPr/>
            </p:nvSpPr>
            <p:spPr>
              <a:xfrm rot="12720000">
                <a:off x="46715736" y="5424255"/>
                <a:ext cx="8230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3" name="Isosceles Triangle 312"/>
              <p:cNvSpPr/>
              <p:nvPr/>
            </p:nvSpPr>
            <p:spPr>
              <a:xfrm rot="8880000">
                <a:off x="48500543" y="5433663"/>
                <a:ext cx="82303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9917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-0.172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52821E-7 L 3.05556E-6 -0.1741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1828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1.48148E-6 L 0 -0.18033 " pathEditMode="fixed" rAng="0" ptsTypes="AA">
                                      <p:cBhvr>
                                        <p:cTn id="1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1803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18287 " pathEditMode="relative" rAng="0" ptsTypes="AA">
                                      <p:cBhvr>
                                        <p:cTn id="45" dur="1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2" grpId="1"/>
      <p:bldP spid="243" grpId="0"/>
      <p:bldP spid="24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Depends upon environment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946" y="2369003"/>
            <a:ext cx="3852551" cy="2339905"/>
          </a:xfrm>
          <a:prstGeom prst="rect">
            <a:avLst/>
          </a:prstGeom>
          <a:noFill/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599760" y="2499632"/>
            <a:ext cx="3995116" cy="2209276"/>
            <a:chOff x="3746810" y="2340429"/>
            <a:chExt cx="3139765" cy="17362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46810" y="2340429"/>
              <a:ext cx="3139765" cy="173627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3752177" y="2349949"/>
              <a:ext cx="510265" cy="307526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31508" y="2350624"/>
              <a:ext cx="168288" cy="434207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1339" y="2728094"/>
              <a:ext cx="68064" cy="40779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8274" y="5199017"/>
            <a:ext cx="7595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prepared (oxidized)                   Reduced (after WGS)</a:t>
            </a:r>
          </a:p>
          <a:p>
            <a:endParaRPr lang="en-US" dirty="0"/>
          </a:p>
          <a:p>
            <a:r>
              <a:rPr lang="en-US" sz="1800" dirty="0"/>
              <a:t>Lin, Y., Z. Wu, J. Wen, K. Ding, X. Yang, K.R. Poeppelmeier, and L.D. Marks, Nano Lett, 2015. 15(8), 5375-5381</a:t>
            </a:r>
          </a:p>
        </p:txBody>
      </p:sp>
      <p:pic>
        <p:nvPicPr>
          <p:cNvPr id="10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Caveat: assumes flat substrate</a:t>
            </a:r>
            <a:endParaRPr lang="en-US" dirty="0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1" y="2167234"/>
            <a:ext cx="4621410" cy="34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96" y="2256438"/>
            <a:ext cx="4955956" cy="335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903" y="5691351"/>
            <a:ext cx="895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Connects to </a:t>
            </a:r>
            <a:r>
              <a:rPr lang="en-US" dirty="0" err="1" smtClean="0"/>
              <a:t>SMSI</a:t>
            </a:r>
            <a:endParaRPr lang="en-US" dirty="0" smtClean="0"/>
          </a:p>
          <a:p>
            <a:r>
              <a:rPr lang="en-US" dirty="0" err="1"/>
              <a:t>Ajayan</a:t>
            </a:r>
            <a:r>
              <a:rPr lang="en-US" dirty="0"/>
              <a:t>, P.M. and </a:t>
            </a:r>
            <a:r>
              <a:rPr lang="en-US" dirty="0" err="1"/>
              <a:t>L.D</a:t>
            </a:r>
            <a:r>
              <a:rPr lang="en-US" dirty="0"/>
              <a:t>. Marks, Nature, 1989. </a:t>
            </a:r>
            <a:r>
              <a:rPr lang="en-US" b="1" dirty="0"/>
              <a:t>338</a:t>
            </a:r>
            <a:r>
              <a:rPr lang="en-US" dirty="0"/>
              <a:t>(6211), 139</a:t>
            </a:r>
          </a:p>
        </p:txBody>
      </p:sp>
      <p:pic>
        <p:nvPicPr>
          <p:cNvPr id="7" name="Picture 9" descr="Ajayan_photo_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"/>
            <a:ext cx="1182413" cy="15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Continuing, beyond single crystals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3094038"/>
            <a:ext cx="7845425" cy="33162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US" sz="2400" smtClean="0"/>
          </a:p>
          <a:p>
            <a:r>
              <a:rPr lang="en-US" sz="2400" smtClean="0"/>
              <a:t>Reduce surface energy, at the cost of strain energy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b="52795"/>
          <a:stretch>
            <a:fillRect/>
          </a:stretch>
        </p:blipFill>
        <p:spPr bwMode="auto">
          <a:xfrm>
            <a:off x="2233613" y="4344988"/>
            <a:ext cx="23002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1" t="52795"/>
          <a:stretch>
            <a:fillRect/>
          </a:stretch>
        </p:blipFill>
        <p:spPr bwMode="auto">
          <a:xfrm>
            <a:off x="4725988" y="4281488"/>
            <a:ext cx="23225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76325" y="6067425"/>
            <a:ext cx="709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          Decahedral MTP       Icosahedral MTP</a:t>
            </a:r>
          </a:p>
        </p:txBody>
      </p:sp>
      <p:pic>
        <p:nvPicPr>
          <p:cNvPr id="25607" name="Picture 3" descr="F:\deca86_cflat2_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9262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403725"/>
            <a:ext cx="17303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/>
          <a:stretch>
            <a:fillRect/>
          </a:stretch>
        </p:blipFill>
        <p:spPr bwMode="auto">
          <a:xfrm>
            <a:off x="984250" y="1865313"/>
            <a:ext cx="718185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Distorted tetrahedral units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869589" y="2197201"/>
            <a:ext cx="3633831" cy="3256051"/>
            <a:chOff x="952500" y="2646363"/>
            <a:chExt cx="3530600" cy="3373437"/>
          </a:xfrm>
        </p:grpSpPr>
        <p:pic>
          <p:nvPicPr>
            <p:cNvPr id="2969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2646363"/>
              <a:ext cx="3352800" cy="303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1"/>
            <p:cNvGrpSpPr>
              <a:grpSpLocks/>
            </p:cNvGrpSpPr>
            <p:nvPr/>
          </p:nvGrpSpPr>
          <p:grpSpPr bwMode="auto">
            <a:xfrm>
              <a:off x="1333500" y="2933700"/>
              <a:ext cx="1117600" cy="825500"/>
              <a:chOff x="832" y="1832"/>
              <a:chExt cx="704" cy="520"/>
            </a:xfrm>
          </p:grpSpPr>
          <p:sp>
            <p:nvSpPr>
              <p:cNvPr id="29715" name="Line 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6" name="Line 1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1" name="Group 12"/>
            <p:cNvGrpSpPr>
              <a:grpSpLocks/>
            </p:cNvGrpSpPr>
            <p:nvPr/>
          </p:nvGrpSpPr>
          <p:grpSpPr bwMode="auto">
            <a:xfrm rot="4705801">
              <a:off x="2921000" y="2971800"/>
              <a:ext cx="1117600" cy="825500"/>
              <a:chOff x="832" y="1832"/>
              <a:chExt cx="704" cy="520"/>
            </a:xfrm>
          </p:grpSpPr>
          <p:sp>
            <p:nvSpPr>
              <p:cNvPr id="29713" name="Line 13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4" name="Line 14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2" name="Group 15"/>
            <p:cNvGrpSpPr>
              <a:grpSpLocks/>
            </p:cNvGrpSpPr>
            <p:nvPr/>
          </p:nvGrpSpPr>
          <p:grpSpPr bwMode="auto">
            <a:xfrm rot="2202395">
              <a:off x="2082800" y="5194300"/>
              <a:ext cx="1117600" cy="825500"/>
              <a:chOff x="832" y="1832"/>
              <a:chExt cx="704" cy="520"/>
            </a:xfrm>
          </p:grpSpPr>
          <p:sp>
            <p:nvSpPr>
              <p:cNvPr id="29711" name="Line 16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2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3" name="Group 18"/>
            <p:cNvGrpSpPr>
              <a:grpSpLocks/>
            </p:cNvGrpSpPr>
            <p:nvPr/>
          </p:nvGrpSpPr>
          <p:grpSpPr bwMode="auto">
            <a:xfrm rot="-2182527">
              <a:off x="3365500" y="4330700"/>
              <a:ext cx="1117600" cy="825500"/>
              <a:chOff x="832" y="1832"/>
              <a:chExt cx="704" cy="520"/>
            </a:xfrm>
          </p:grpSpPr>
          <p:sp>
            <p:nvSpPr>
              <p:cNvPr id="29709" name="Line 1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0" name="Line 2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4" name="Group 21"/>
            <p:cNvGrpSpPr>
              <a:grpSpLocks/>
            </p:cNvGrpSpPr>
            <p:nvPr/>
          </p:nvGrpSpPr>
          <p:grpSpPr bwMode="auto">
            <a:xfrm rot="2182527" flipH="1">
              <a:off x="952500" y="4356100"/>
              <a:ext cx="1117600" cy="825500"/>
              <a:chOff x="832" y="1832"/>
              <a:chExt cx="704" cy="520"/>
            </a:xfrm>
          </p:grpSpPr>
          <p:sp>
            <p:nvSpPr>
              <p:cNvPr id="29707" name="Line 22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08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3526" t="6421" r="10420" b="1909"/>
          <a:stretch/>
        </p:blipFill>
        <p:spPr>
          <a:xfrm>
            <a:off x="4949927" y="2289050"/>
            <a:ext cx="2833903" cy="3091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418" y="6061402"/>
            <a:ext cx="594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S. Ogawa &amp; S. </a:t>
            </a:r>
            <a:r>
              <a:rPr lang="en-US" sz="1800" dirty="0" err="1" smtClean="0">
                <a:solidFill>
                  <a:srgbClr val="000000"/>
                </a:solidFill>
              </a:rPr>
              <a:t>Ino</a:t>
            </a:r>
            <a:r>
              <a:rPr lang="en-US" sz="1800" dirty="0" smtClean="0">
                <a:solidFill>
                  <a:srgbClr val="000000"/>
                </a:solidFill>
              </a:rPr>
              <a:t>, J. Vac. Sci., Tech. 6, 527 (1969).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5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But…Dh is not so simple</a:t>
            </a:r>
          </a:p>
        </p:txBody>
      </p:sp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452688"/>
            <a:ext cx="3262312" cy="31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4" name="Picture 6" descr="Decahedron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46338"/>
            <a:ext cx="3422650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38200" y="6343650"/>
            <a:ext cx="79533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L. D. Marks,. Philos. Mag. A. </a:t>
            </a:r>
            <a:r>
              <a:rPr lang="en-US" sz="1600" b="1"/>
              <a:t>49</a:t>
            </a:r>
            <a:r>
              <a:rPr lang="en-US" sz="1600"/>
              <a:t>, 81 (1984).</a:t>
            </a:r>
          </a:p>
          <a:p>
            <a:pPr>
              <a:spcBef>
                <a:spcPct val="50000"/>
              </a:spcBef>
            </a:pPr>
            <a:endParaRPr lang="en-US" sz="1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Arial" pitchFamily="34" charset="0"/>
              </a:rPr>
              <a:t>Small can be beautiful</a:t>
            </a:r>
          </a:p>
        </p:txBody>
      </p:sp>
      <p:sp>
        <p:nvSpPr>
          <p:cNvPr id="15363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Pro’s</a:t>
            </a:r>
          </a:p>
          <a:p>
            <a:pPr lvl="1"/>
            <a:r>
              <a:rPr lang="en-US" smtClean="0"/>
              <a:t>Nanoplasmonics</a:t>
            </a:r>
          </a:p>
          <a:p>
            <a:pPr lvl="1"/>
            <a:r>
              <a:rPr lang="en-US" smtClean="0"/>
              <a:t>Nanoparticles for catalysis</a:t>
            </a:r>
          </a:p>
          <a:p>
            <a:pPr lvl="1"/>
            <a:r>
              <a:rPr lang="en-US" smtClean="0"/>
              <a:t>Sensing</a:t>
            </a:r>
          </a:p>
          <a:p>
            <a:pPr lvl="1"/>
            <a:r>
              <a:rPr lang="en-US" smtClean="0"/>
              <a:t>Drug delivery</a:t>
            </a:r>
          </a:p>
          <a:p>
            <a:pPr lvl="1"/>
            <a:r>
              <a:rPr lang="en-US" smtClean="0"/>
              <a:t>…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38288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81" y="1783629"/>
            <a:ext cx="2837236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15"/>
          <p:cNvGrpSpPr>
            <a:grpSpLocks/>
          </p:cNvGrpSpPr>
          <p:nvPr/>
        </p:nvGrpSpPr>
        <p:grpSpPr bwMode="auto">
          <a:xfrm>
            <a:off x="5535682" y="5123524"/>
            <a:ext cx="2806632" cy="841847"/>
            <a:chOff x="4128" y="3840"/>
            <a:chExt cx="1527" cy="464"/>
          </a:xfrm>
        </p:grpSpPr>
        <p:sp>
          <p:nvSpPr>
            <p:cNvPr id="15371" name="Text Box 16"/>
            <p:cNvSpPr txBox="1">
              <a:spLocks noChangeArrowheads="1"/>
            </p:cNvSpPr>
            <p:nvPr/>
          </p:nvSpPr>
          <p:spPr bwMode="auto">
            <a:xfrm>
              <a:off x="4128" y="3840"/>
              <a:ext cx="1527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dirty="0">
                  <a:solidFill>
                    <a:srgbClr val="000000"/>
                  </a:solidFill>
                  <a:latin typeface="Helvetica" pitchFamily="34" charset="0"/>
                </a:rPr>
                <a:t>Image Source:</a:t>
              </a:r>
            </a:p>
            <a:p>
              <a:r>
                <a:rPr lang="en-US" sz="1000" dirty="0">
                  <a:solidFill>
                    <a:srgbClr val="000000"/>
                  </a:solidFill>
                  <a:latin typeface="Helvetica" pitchFamily="34" charset="0"/>
                </a:rPr>
                <a:t>John Stringer</a:t>
              </a:r>
            </a:p>
            <a:p>
              <a:r>
                <a:rPr lang="en-US" sz="1000" dirty="0">
                  <a:solidFill>
                    <a:srgbClr val="000000"/>
                  </a:solidFill>
                  <a:latin typeface="Helvetica" pitchFamily="34" charset="0"/>
                </a:rPr>
                <a:t>Electric Power Research Institute</a:t>
              </a:r>
            </a:p>
          </p:txBody>
        </p:sp>
        <p:grpSp>
          <p:nvGrpSpPr>
            <p:cNvPr id="15372" name="Group 17"/>
            <p:cNvGrpSpPr>
              <a:grpSpLocks/>
            </p:cNvGrpSpPr>
            <p:nvPr/>
          </p:nvGrpSpPr>
          <p:grpSpPr bwMode="auto">
            <a:xfrm>
              <a:off x="4947" y="3924"/>
              <a:ext cx="572" cy="111"/>
              <a:chOff x="5582" y="4009"/>
              <a:chExt cx="573" cy="111"/>
            </a:xfrm>
          </p:grpSpPr>
          <p:sp>
            <p:nvSpPr>
              <p:cNvPr id="15373" name="Freeform 18"/>
              <p:cNvSpPr>
                <a:spLocks/>
              </p:cNvSpPr>
              <p:nvPr/>
            </p:nvSpPr>
            <p:spPr bwMode="auto">
              <a:xfrm>
                <a:off x="5582" y="4009"/>
                <a:ext cx="160" cy="110"/>
              </a:xfrm>
              <a:custGeom>
                <a:avLst/>
                <a:gdLst>
                  <a:gd name="T0" fmla="*/ 23 w 160"/>
                  <a:gd name="T1" fmla="*/ 109 h 110"/>
                  <a:gd name="T2" fmla="*/ 12 w 160"/>
                  <a:gd name="T3" fmla="*/ 103 h 110"/>
                  <a:gd name="T4" fmla="*/ 4 w 160"/>
                  <a:gd name="T5" fmla="*/ 94 h 110"/>
                  <a:gd name="T6" fmla="*/ 0 w 160"/>
                  <a:gd name="T7" fmla="*/ 83 h 110"/>
                  <a:gd name="T8" fmla="*/ 0 w 160"/>
                  <a:gd name="T9" fmla="*/ 69 h 110"/>
                  <a:gd name="T10" fmla="*/ 0 w 160"/>
                  <a:gd name="T11" fmla="*/ 57 h 110"/>
                  <a:gd name="T12" fmla="*/ 0 w 160"/>
                  <a:gd name="T13" fmla="*/ 45 h 110"/>
                  <a:gd name="T14" fmla="*/ 0 w 160"/>
                  <a:gd name="T15" fmla="*/ 33 h 110"/>
                  <a:gd name="T16" fmla="*/ 1 w 160"/>
                  <a:gd name="T17" fmla="*/ 20 h 110"/>
                  <a:gd name="T18" fmla="*/ 6 w 160"/>
                  <a:gd name="T19" fmla="*/ 10 h 110"/>
                  <a:gd name="T20" fmla="*/ 15 w 160"/>
                  <a:gd name="T21" fmla="*/ 4 h 110"/>
                  <a:gd name="T22" fmla="*/ 27 w 160"/>
                  <a:gd name="T23" fmla="*/ 0 h 110"/>
                  <a:gd name="T24" fmla="*/ 152 w 160"/>
                  <a:gd name="T25" fmla="*/ 0 h 110"/>
                  <a:gd name="T26" fmla="*/ 156 w 160"/>
                  <a:gd name="T27" fmla="*/ 2 h 110"/>
                  <a:gd name="T28" fmla="*/ 159 w 160"/>
                  <a:gd name="T29" fmla="*/ 5 h 110"/>
                  <a:gd name="T30" fmla="*/ 160 w 160"/>
                  <a:gd name="T31" fmla="*/ 9 h 110"/>
                  <a:gd name="T32" fmla="*/ 160 w 160"/>
                  <a:gd name="T33" fmla="*/ 13 h 110"/>
                  <a:gd name="T34" fmla="*/ 159 w 160"/>
                  <a:gd name="T35" fmla="*/ 17 h 110"/>
                  <a:gd name="T36" fmla="*/ 157 w 160"/>
                  <a:gd name="T37" fmla="*/ 20 h 110"/>
                  <a:gd name="T38" fmla="*/ 153 w 160"/>
                  <a:gd name="T39" fmla="*/ 21 h 110"/>
                  <a:gd name="T40" fmla="*/ 140 w 160"/>
                  <a:gd name="T41" fmla="*/ 22 h 110"/>
                  <a:gd name="T42" fmla="*/ 111 w 160"/>
                  <a:gd name="T43" fmla="*/ 22 h 110"/>
                  <a:gd name="T44" fmla="*/ 81 w 160"/>
                  <a:gd name="T45" fmla="*/ 22 h 110"/>
                  <a:gd name="T46" fmla="*/ 52 w 160"/>
                  <a:gd name="T47" fmla="*/ 22 h 110"/>
                  <a:gd name="T48" fmla="*/ 31 w 160"/>
                  <a:gd name="T49" fmla="*/ 22 h 110"/>
                  <a:gd name="T50" fmla="*/ 27 w 160"/>
                  <a:gd name="T51" fmla="*/ 22 h 110"/>
                  <a:gd name="T52" fmla="*/ 25 w 160"/>
                  <a:gd name="T53" fmla="*/ 24 h 110"/>
                  <a:gd name="T54" fmla="*/ 23 w 160"/>
                  <a:gd name="T55" fmla="*/ 27 h 110"/>
                  <a:gd name="T56" fmla="*/ 23 w 160"/>
                  <a:gd name="T57" fmla="*/ 34 h 110"/>
                  <a:gd name="T58" fmla="*/ 23 w 160"/>
                  <a:gd name="T59" fmla="*/ 46 h 110"/>
                  <a:gd name="T60" fmla="*/ 23 w 160"/>
                  <a:gd name="T61" fmla="*/ 58 h 110"/>
                  <a:gd name="T62" fmla="*/ 23 w 160"/>
                  <a:gd name="T63" fmla="*/ 70 h 110"/>
                  <a:gd name="T64" fmla="*/ 23 w 160"/>
                  <a:gd name="T65" fmla="*/ 81 h 110"/>
                  <a:gd name="T66" fmla="*/ 24 w 160"/>
                  <a:gd name="T67" fmla="*/ 84 h 110"/>
                  <a:gd name="T68" fmla="*/ 26 w 160"/>
                  <a:gd name="T69" fmla="*/ 87 h 110"/>
                  <a:gd name="T70" fmla="*/ 29 w 160"/>
                  <a:gd name="T71" fmla="*/ 89 h 110"/>
                  <a:gd name="T72" fmla="*/ 37 w 160"/>
                  <a:gd name="T73" fmla="*/ 90 h 110"/>
                  <a:gd name="T74" fmla="*/ 63 w 160"/>
                  <a:gd name="T75" fmla="*/ 90 h 110"/>
                  <a:gd name="T76" fmla="*/ 95 w 160"/>
                  <a:gd name="T77" fmla="*/ 90 h 110"/>
                  <a:gd name="T78" fmla="*/ 129 w 160"/>
                  <a:gd name="T79" fmla="*/ 90 h 110"/>
                  <a:gd name="T80" fmla="*/ 152 w 160"/>
                  <a:gd name="T81" fmla="*/ 90 h 110"/>
                  <a:gd name="T82" fmla="*/ 156 w 160"/>
                  <a:gd name="T83" fmla="*/ 91 h 110"/>
                  <a:gd name="T84" fmla="*/ 159 w 160"/>
                  <a:gd name="T85" fmla="*/ 93 h 110"/>
                  <a:gd name="T86" fmla="*/ 160 w 160"/>
                  <a:gd name="T87" fmla="*/ 97 h 110"/>
                  <a:gd name="T88" fmla="*/ 160 w 160"/>
                  <a:gd name="T89" fmla="*/ 102 h 110"/>
                  <a:gd name="T90" fmla="*/ 159 w 160"/>
                  <a:gd name="T91" fmla="*/ 106 h 110"/>
                  <a:gd name="T92" fmla="*/ 156 w 160"/>
                  <a:gd name="T93" fmla="*/ 108 h 110"/>
                  <a:gd name="T94" fmla="*/ 153 w 160"/>
                  <a:gd name="T95" fmla="*/ 110 h 110"/>
                  <a:gd name="T96" fmla="*/ 31 w 160"/>
                  <a:gd name="T97" fmla="*/ 110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10"/>
                  <a:gd name="T149" fmla="*/ 160 w 160"/>
                  <a:gd name="T150" fmla="*/ 110 h 1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10">
                    <a:moveTo>
                      <a:pt x="31" y="110"/>
                    </a:moveTo>
                    <a:lnTo>
                      <a:pt x="27" y="110"/>
                    </a:lnTo>
                    <a:lnTo>
                      <a:pt x="23" y="109"/>
                    </a:lnTo>
                    <a:lnTo>
                      <a:pt x="19" y="108"/>
                    </a:lnTo>
                    <a:lnTo>
                      <a:pt x="15" y="106"/>
                    </a:lnTo>
                    <a:lnTo>
                      <a:pt x="12" y="103"/>
                    </a:lnTo>
                    <a:lnTo>
                      <a:pt x="9" y="101"/>
                    </a:lnTo>
                    <a:lnTo>
                      <a:pt x="6" y="98"/>
                    </a:lnTo>
                    <a:lnTo>
                      <a:pt x="4" y="94"/>
                    </a:lnTo>
                    <a:lnTo>
                      <a:pt x="2" y="91"/>
                    </a:lnTo>
                    <a:lnTo>
                      <a:pt x="1" y="87"/>
                    </a:lnTo>
                    <a:lnTo>
                      <a:pt x="0" y="83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1" y="20"/>
                    </a:lnTo>
                    <a:lnTo>
                      <a:pt x="2" y="16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3" y="1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5" y="1"/>
                    </a:lnTo>
                    <a:lnTo>
                      <a:pt x="156" y="2"/>
                    </a:lnTo>
                    <a:lnTo>
                      <a:pt x="157" y="3"/>
                    </a:lnTo>
                    <a:lnTo>
                      <a:pt x="158" y="4"/>
                    </a:lnTo>
                    <a:lnTo>
                      <a:pt x="159" y="5"/>
                    </a:lnTo>
                    <a:lnTo>
                      <a:pt x="159" y="6"/>
                    </a:lnTo>
                    <a:lnTo>
                      <a:pt x="160" y="7"/>
                    </a:lnTo>
                    <a:lnTo>
                      <a:pt x="160" y="9"/>
                    </a:lnTo>
                    <a:lnTo>
                      <a:pt x="160" y="10"/>
                    </a:lnTo>
                    <a:lnTo>
                      <a:pt x="160" y="12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8"/>
                    </a:lnTo>
                    <a:lnTo>
                      <a:pt x="158" y="19"/>
                    </a:lnTo>
                    <a:lnTo>
                      <a:pt x="157" y="20"/>
                    </a:lnTo>
                    <a:lnTo>
                      <a:pt x="156" y="20"/>
                    </a:lnTo>
                    <a:lnTo>
                      <a:pt x="155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0" y="21"/>
                    </a:lnTo>
                    <a:lnTo>
                      <a:pt x="140" y="22"/>
                    </a:lnTo>
                    <a:lnTo>
                      <a:pt x="130" y="22"/>
                    </a:lnTo>
                    <a:lnTo>
                      <a:pt x="121" y="22"/>
                    </a:lnTo>
                    <a:lnTo>
                      <a:pt x="111" y="22"/>
                    </a:lnTo>
                    <a:lnTo>
                      <a:pt x="101" y="22"/>
                    </a:lnTo>
                    <a:lnTo>
                      <a:pt x="91" y="22"/>
                    </a:lnTo>
                    <a:lnTo>
                      <a:pt x="81" y="22"/>
                    </a:lnTo>
                    <a:lnTo>
                      <a:pt x="71" y="22"/>
                    </a:lnTo>
                    <a:lnTo>
                      <a:pt x="62" y="22"/>
                    </a:lnTo>
                    <a:lnTo>
                      <a:pt x="52" y="22"/>
                    </a:lnTo>
                    <a:lnTo>
                      <a:pt x="42" y="22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3"/>
                    </a:lnTo>
                    <a:lnTo>
                      <a:pt x="25" y="24"/>
                    </a:lnTo>
                    <a:lnTo>
                      <a:pt x="24" y="25"/>
                    </a:lnTo>
                    <a:lnTo>
                      <a:pt x="23" y="26"/>
                    </a:lnTo>
                    <a:lnTo>
                      <a:pt x="23" y="27"/>
                    </a:lnTo>
                    <a:lnTo>
                      <a:pt x="23" y="28"/>
                    </a:lnTo>
                    <a:lnTo>
                      <a:pt x="23" y="29"/>
                    </a:lnTo>
                    <a:lnTo>
                      <a:pt x="23" y="34"/>
                    </a:lnTo>
                    <a:lnTo>
                      <a:pt x="23" y="38"/>
                    </a:lnTo>
                    <a:lnTo>
                      <a:pt x="23" y="42"/>
                    </a:lnTo>
                    <a:lnTo>
                      <a:pt x="23" y="46"/>
                    </a:lnTo>
                    <a:lnTo>
                      <a:pt x="23" y="50"/>
                    </a:lnTo>
                    <a:lnTo>
                      <a:pt x="23" y="54"/>
                    </a:lnTo>
                    <a:lnTo>
                      <a:pt x="23" y="58"/>
                    </a:lnTo>
                    <a:lnTo>
                      <a:pt x="23" y="62"/>
                    </a:lnTo>
                    <a:lnTo>
                      <a:pt x="23" y="66"/>
                    </a:lnTo>
                    <a:lnTo>
                      <a:pt x="23" y="70"/>
                    </a:lnTo>
                    <a:lnTo>
                      <a:pt x="23" y="74"/>
                    </a:lnTo>
                    <a:lnTo>
                      <a:pt x="23" y="78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3" y="83"/>
                    </a:lnTo>
                    <a:lnTo>
                      <a:pt x="24" y="84"/>
                    </a:lnTo>
                    <a:lnTo>
                      <a:pt x="25" y="85"/>
                    </a:lnTo>
                    <a:lnTo>
                      <a:pt x="25" y="86"/>
                    </a:lnTo>
                    <a:lnTo>
                      <a:pt x="26" y="87"/>
                    </a:lnTo>
                    <a:lnTo>
                      <a:pt x="27" y="88"/>
                    </a:lnTo>
                    <a:lnTo>
                      <a:pt x="28" y="88"/>
                    </a:lnTo>
                    <a:lnTo>
                      <a:pt x="29" y="89"/>
                    </a:lnTo>
                    <a:lnTo>
                      <a:pt x="31" y="89"/>
                    </a:lnTo>
                    <a:lnTo>
                      <a:pt x="31" y="90"/>
                    </a:lnTo>
                    <a:lnTo>
                      <a:pt x="37" y="90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63" y="90"/>
                    </a:lnTo>
                    <a:lnTo>
                      <a:pt x="73" y="90"/>
                    </a:lnTo>
                    <a:lnTo>
                      <a:pt x="84" y="90"/>
                    </a:lnTo>
                    <a:lnTo>
                      <a:pt x="95" y="90"/>
                    </a:lnTo>
                    <a:lnTo>
                      <a:pt x="106" y="90"/>
                    </a:lnTo>
                    <a:lnTo>
                      <a:pt x="118" y="90"/>
                    </a:lnTo>
                    <a:lnTo>
                      <a:pt x="129" y="90"/>
                    </a:lnTo>
                    <a:lnTo>
                      <a:pt x="140" y="90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3" y="90"/>
                    </a:lnTo>
                    <a:lnTo>
                      <a:pt x="154" y="90"/>
                    </a:lnTo>
                    <a:lnTo>
                      <a:pt x="156" y="91"/>
                    </a:lnTo>
                    <a:lnTo>
                      <a:pt x="157" y="92"/>
                    </a:lnTo>
                    <a:lnTo>
                      <a:pt x="158" y="93"/>
                    </a:lnTo>
                    <a:lnTo>
                      <a:pt x="159" y="93"/>
                    </a:lnTo>
                    <a:lnTo>
                      <a:pt x="159" y="95"/>
                    </a:lnTo>
                    <a:lnTo>
                      <a:pt x="160" y="96"/>
                    </a:lnTo>
                    <a:lnTo>
                      <a:pt x="160" y="97"/>
                    </a:lnTo>
                    <a:lnTo>
                      <a:pt x="160" y="99"/>
                    </a:lnTo>
                    <a:lnTo>
                      <a:pt x="160" y="101"/>
                    </a:lnTo>
                    <a:lnTo>
                      <a:pt x="160" y="102"/>
                    </a:lnTo>
                    <a:lnTo>
                      <a:pt x="160" y="103"/>
                    </a:lnTo>
                    <a:lnTo>
                      <a:pt x="160" y="105"/>
                    </a:lnTo>
                    <a:lnTo>
                      <a:pt x="159" y="106"/>
                    </a:lnTo>
                    <a:lnTo>
                      <a:pt x="158" y="107"/>
                    </a:lnTo>
                    <a:lnTo>
                      <a:pt x="157" y="108"/>
                    </a:lnTo>
                    <a:lnTo>
                      <a:pt x="156" y="108"/>
                    </a:lnTo>
                    <a:lnTo>
                      <a:pt x="155" y="109"/>
                    </a:lnTo>
                    <a:lnTo>
                      <a:pt x="154" y="110"/>
                    </a:lnTo>
                    <a:lnTo>
                      <a:pt x="153" y="110"/>
                    </a:lnTo>
                    <a:lnTo>
                      <a:pt x="151" y="110"/>
                    </a:lnTo>
                    <a:lnTo>
                      <a:pt x="150" y="110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4" name="Freeform 19"/>
              <p:cNvSpPr>
                <a:spLocks/>
              </p:cNvSpPr>
              <p:nvPr/>
            </p:nvSpPr>
            <p:spPr bwMode="auto">
              <a:xfrm>
                <a:off x="6129" y="4009"/>
                <a:ext cx="26" cy="109"/>
              </a:xfrm>
              <a:custGeom>
                <a:avLst/>
                <a:gdLst>
                  <a:gd name="T0" fmla="*/ 26 w 26"/>
                  <a:gd name="T1" fmla="*/ 10 h 109"/>
                  <a:gd name="T2" fmla="*/ 24 w 26"/>
                  <a:gd name="T3" fmla="*/ 7 h 109"/>
                  <a:gd name="T4" fmla="*/ 23 w 26"/>
                  <a:gd name="T5" fmla="*/ 5 h 109"/>
                  <a:gd name="T6" fmla="*/ 20 w 26"/>
                  <a:gd name="T7" fmla="*/ 3 h 109"/>
                  <a:gd name="T8" fmla="*/ 18 w 26"/>
                  <a:gd name="T9" fmla="*/ 1 h 109"/>
                  <a:gd name="T10" fmla="*/ 15 w 26"/>
                  <a:gd name="T11" fmla="*/ 0 h 109"/>
                  <a:gd name="T12" fmla="*/ 12 w 26"/>
                  <a:gd name="T13" fmla="*/ 0 h 109"/>
                  <a:gd name="T14" fmla="*/ 8 w 26"/>
                  <a:gd name="T15" fmla="*/ 1 h 109"/>
                  <a:gd name="T16" fmla="*/ 5 w 26"/>
                  <a:gd name="T17" fmla="*/ 2 h 109"/>
                  <a:gd name="T18" fmla="*/ 3 w 26"/>
                  <a:gd name="T19" fmla="*/ 4 h 109"/>
                  <a:gd name="T20" fmla="*/ 1 w 26"/>
                  <a:gd name="T21" fmla="*/ 7 h 109"/>
                  <a:gd name="T22" fmla="*/ 0 w 26"/>
                  <a:gd name="T23" fmla="*/ 9 h 109"/>
                  <a:gd name="T24" fmla="*/ 0 w 26"/>
                  <a:gd name="T25" fmla="*/ 18 h 109"/>
                  <a:gd name="T26" fmla="*/ 0 w 26"/>
                  <a:gd name="T27" fmla="*/ 35 h 109"/>
                  <a:gd name="T28" fmla="*/ 0 w 26"/>
                  <a:gd name="T29" fmla="*/ 52 h 109"/>
                  <a:gd name="T30" fmla="*/ 0 w 26"/>
                  <a:gd name="T31" fmla="*/ 68 h 109"/>
                  <a:gd name="T32" fmla="*/ 0 w 26"/>
                  <a:gd name="T33" fmla="*/ 84 h 109"/>
                  <a:gd name="T34" fmla="*/ 0 w 26"/>
                  <a:gd name="T35" fmla="*/ 95 h 109"/>
                  <a:gd name="T36" fmla="*/ 1 w 26"/>
                  <a:gd name="T37" fmla="*/ 101 h 109"/>
                  <a:gd name="T38" fmla="*/ 2 w 26"/>
                  <a:gd name="T39" fmla="*/ 103 h 109"/>
                  <a:gd name="T40" fmla="*/ 3 w 26"/>
                  <a:gd name="T41" fmla="*/ 105 h 109"/>
                  <a:gd name="T42" fmla="*/ 6 w 26"/>
                  <a:gd name="T43" fmla="*/ 107 h 109"/>
                  <a:gd name="T44" fmla="*/ 9 w 26"/>
                  <a:gd name="T45" fmla="*/ 108 h 109"/>
                  <a:gd name="T46" fmla="*/ 12 w 26"/>
                  <a:gd name="T47" fmla="*/ 109 h 109"/>
                  <a:gd name="T48" fmla="*/ 15 w 26"/>
                  <a:gd name="T49" fmla="*/ 109 h 109"/>
                  <a:gd name="T50" fmla="*/ 18 w 26"/>
                  <a:gd name="T51" fmla="*/ 108 h 109"/>
                  <a:gd name="T52" fmla="*/ 20 w 26"/>
                  <a:gd name="T53" fmla="*/ 107 h 109"/>
                  <a:gd name="T54" fmla="*/ 22 w 26"/>
                  <a:gd name="T55" fmla="*/ 105 h 109"/>
                  <a:gd name="T56" fmla="*/ 24 w 26"/>
                  <a:gd name="T57" fmla="*/ 102 h 109"/>
                  <a:gd name="T58" fmla="*/ 25 w 26"/>
                  <a:gd name="T59" fmla="*/ 99 h 109"/>
                  <a:gd name="T60" fmla="*/ 25 w 26"/>
                  <a:gd name="T61" fmla="*/ 91 h 109"/>
                  <a:gd name="T62" fmla="*/ 25 w 26"/>
                  <a:gd name="T63" fmla="*/ 75 h 109"/>
                  <a:gd name="T64" fmla="*/ 25 w 26"/>
                  <a:gd name="T65" fmla="*/ 61 h 109"/>
                  <a:gd name="T66" fmla="*/ 25 w 26"/>
                  <a:gd name="T67" fmla="*/ 47 h 109"/>
                  <a:gd name="T68" fmla="*/ 26 w 26"/>
                  <a:gd name="T69" fmla="*/ 33 h 109"/>
                  <a:gd name="T70" fmla="*/ 26 w 26"/>
                  <a:gd name="T71" fmla="*/ 18 h 109"/>
                  <a:gd name="T72" fmla="*/ 26 w 26"/>
                  <a:gd name="T73" fmla="*/ 11 h 10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"/>
                  <a:gd name="T112" fmla="*/ 0 h 109"/>
                  <a:gd name="T113" fmla="*/ 26 w 26"/>
                  <a:gd name="T114" fmla="*/ 109 h 10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" h="109">
                    <a:moveTo>
                      <a:pt x="26" y="11"/>
                    </a:moveTo>
                    <a:lnTo>
                      <a:pt x="26" y="10"/>
                    </a:lnTo>
                    <a:lnTo>
                      <a:pt x="25" y="8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1" y="101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2" y="104"/>
                    </a:lnTo>
                    <a:lnTo>
                      <a:pt x="3" y="105"/>
                    </a:lnTo>
                    <a:lnTo>
                      <a:pt x="5" y="106"/>
                    </a:lnTo>
                    <a:lnTo>
                      <a:pt x="6" y="107"/>
                    </a:lnTo>
                    <a:lnTo>
                      <a:pt x="7" y="108"/>
                    </a:lnTo>
                    <a:lnTo>
                      <a:pt x="9" y="108"/>
                    </a:lnTo>
                    <a:lnTo>
                      <a:pt x="10" y="109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15" y="109"/>
                    </a:lnTo>
                    <a:lnTo>
                      <a:pt x="16" y="109"/>
                    </a:lnTo>
                    <a:lnTo>
                      <a:pt x="18" y="108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3" y="103"/>
                    </a:lnTo>
                    <a:lnTo>
                      <a:pt x="24" y="102"/>
                    </a:lnTo>
                    <a:lnTo>
                      <a:pt x="24" y="101"/>
                    </a:lnTo>
                    <a:lnTo>
                      <a:pt x="25" y="99"/>
                    </a:lnTo>
                    <a:lnTo>
                      <a:pt x="25" y="98"/>
                    </a:lnTo>
                    <a:lnTo>
                      <a:pt x="25" y="91"/>
                    </a:lnTo>
                    <a:lnTo>
                      <a:pt x="25" y="84"/>
                    </a:lnTo>
                    <a:lnTo>
                      <a:pt x="25" y="75"/>
                    </a:lnTo>
                    <a:lnTo>
                      <a:pt x="25" y="68"/>
                    </a:lnTo>
                    <a:lnTo>
                      <a:pt x="25" y="61"/>
                    </a:lnTo>
                    <a:lnTo>
                      <a:pt x="25" y="54"/>
                    </a:lnTo>
                    <a:lnTo>
                      <a:pt x="25" y="47"/>
                    </a:lnTo>
                    <a:lnTo>
                      <a:pt x="26" y="40"/>
                    </a:lnTo>
                    <a:lnTo>
                      <a:pt x="26" y="33"/>
                    </a:lnTo>
                    <a:lnTo>
                      <a:pt x="26" y="26"/>
                    </a:lnTo>
                    <a:lnTo>
                      <a:pt x="26" y="18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5" name="Freeform 20"/>
              <p:cNvSpPr>
                <a:spLocks/>
              </p:cNvSpPr>
              <p:nvPr/>
            </p:nvSpPr>
            <p:spPr bwMode="auto">
              <a:xfrm>
                <a:off x="5617" y="4050"/>
                <a:ext cx="117" cy="23"/>
              </a:xfrm>
              <a:custGeom>
                <a:avLst/>
                <a:gdLst>
                  <a:gd name="T0" fmla="*/ 12 w 117"/>
                  <a:gd name="T1" fmla="*/ 23 h 23"/>
                  <a:gd name="T2" fmla="*/ 10 w 117"/>
                  <a:gd name="T3" fmla="*/ 23 h 23"/>
                  <a:gd name="T4" fmla="*/ 9 w 117"/>
                  <a:gd name="T5" fmla="*/ 22 h 23"/>
                  <a:gd name="T6" fmla="*/ 7 w 117"/>
                  <a:gd name="T7" fmla="*/ 22 h 23"/>
                  <a:gd name="T8" fmla="*/ 6 w 117"/>
                  <a:gd name="T9" fmla="*/ 21 h 23"/>
                  <a:gd name="T10" fmla="*/ 5 w 117"/>
                  <a:gd name="T11" fmla="*/ 21 h 23"/>
                  <a:gd name="T12" fmla="*/ 4 w 117"/>
                  <a:gd name="T13" fmla="*/ 20 h 23"/>
                  <a:gd name="T14" fmla="*/ 3 w 117"/>
                  <a:gd name="T15" fmla="*/ 19 h 23"/>
                  <a:gd name="T16" fmla="*/ 2 w 117"/>
                  <a:gd name="T17" fmla="*/ 17 h 23"/>
                  <a:gd name="T18" fmla="*/ 1 w 117"/>
                  <a:gd name="T19" fmla="*/ 16 h 23"/>
                  <a:gd name="T20" fmla="*/ 1 w 117"/>
                  <a:gd name="T21" fmla="*/ 15 h 23"/>
                  <a:gd name="T22" fmla="*/ 0 w 117"/>
                  <a:gd name="T23" fmla="*/ 13 h 23"/>
                  <a:gd name="T24" fmla="*/ 0 w 117"/>
                  <a:gd name="T25" fmla="*/ 12 h 23"/>
                  <a:gd name="T26" fmla="*/ 0 w 117"/>
                  <a:gd name="T27" fmla="*/ 10 h 23"/>
                  <a:gd name="T28" fmla="*/ 1 w 117"/>
                  <a:gd name="T29" fmla="*/ 9 h 23"/>
                  <a:gd name="T30" fmla="*/ 1 w 117"/>
                  <a:gd name="T31" fmla="*/ 7 h 23"/>
                  <a:gd name="T32" fmla="*/ 2 w 117"/>
                  <a:gd name="T33" fmla="*/ 6 h 23"/>
                  <a:gd name="T34" fmla="*/ 2 w 117"/>
                  <a:gd name="T35" fmla="*/ 5 h 23"/>
                  <a:gd name="T36" fmla="*/ 4 w 117"/>
                  <a:gd name="T37" fmla="*/ 4 h 23"/>
                  <a:gd name="T38" fmla="*/ 4 w 117"/>
                  <a:gd name="T39" fmla="*/ 3 h 23"/>
                  <a:gd name="T40" fmla="*/ 5 w 117"/>
                  <a:gd name="T41" fmla="*/ 2 h 23"/>
                  <a:gd name="T42" fmla="*/ 7 w 117"/>
                  <a:gd name="T43" fmla="*/ 1 h 23"/>
                  <a:gd name="T44" fmla="*/ 8 w 117"/>
                  <a:gd name="T45" fmla="*/ 1 h 23"/>
                  <a:gd name="T46" fmla="*/ 9 w 117"/>
                  <a:gd name="T47" fmla="*/ 1 h 23"/>
                  <a:gd name="T48" fmla="*/ 11 w 117"/>
                  <a:gd name="T49" fmla="*/ 0 h 23"/>
                  <a:gd name="T50" fmla="*/ 105 w 117"/>
                  <a:gd name="T51" fmla="*/ 0 h 23"/>
                  <a:gd name="T52" fmla="*/ 107 w 117"/>
                  <a:gd name="T53" fmla="*/ 1 h 23"/>
                  <a:gd name="T54" fmla="*/ 109 w 117"/>
                  <a:gd name="T55" fmla="*/ 1 h 23"/>
                  <a:gd name="T56" fmla="*/ 110 w 117"/>
                  <a:gd name="T57" fmla="*/ 1 h 23"/>
                  <a:gd name="T58" fmla="*/ 112 w 117"/>
                  <a:gd name="T59" fmla="*/ 2 h 23"/>
                  <a:gd name="T60" fmla="*/ 113 w 117"/>
                  <a:gd name="T61" fmla="*/ 3 h 23"/>
                  <a:gd name="T62" fmla="*/ 114 w 117"/>
                  <a:gd name="T63" fmla="*/ 4 h 23"/>
                  <a:gd name="T64" fmla="*/ 115 w 117"/>
                  <a:gd name="T65" fmla="*/ 5 h 23"/>
                  <a:gd name="T66" fmla="*/ 116 w 117"/>
                  <a:gd name="T67" fmla="*/ 6 h 23"/>
                  <a:gd name="T68" fmla="*/ 116 w 117"/>
                  <a:gd name="T69" fmla="*/ 8 h 23"/>
                  <a:gd name="T70" fmla="*/ 117 w 117"/>
                  <a:gd name="T71" fmla="*/ 9 h 23"/>
                  <a:gd name="T72" fmla="*/ 117 w 117"/>
                  <a:gd name="T73" fmla="*/ 11 h 23"/>
                  <a:gd name="T74" fmla="*/ 117 w 117"/>
                  <a:gd name="T75" fmla="*/ 12 h 23"/>
                  <a:gd name="T76" fmla="*/ 117 w 117"/>
                  <a:gd name="T77" fmla="*/ 14 h 23"/>
                  <a:gd name="T78" fmla="*/ 117 w 117"/>
                  <a:gd name="T79" fmla="*/ 15 h 23"/>
                  <a:gd name="T80" fmla="*/ 116 w 117"/>
                  <a:gd name="T81" fmla="*/ 17 h 23"/>
                  <a:gd name="T82" fmla="*/ 116 w 117"/>
                  <a:gd name="T83" fmla="*/ 18 h 23"/>
                  <a:gd name="T84" fmla="*/ 115 w 117"/>
                  <a:gd name="T85" fmla="*/ 19 h 23"/>
                  <a:gd name="T86" fmla="*/ 114 w 117"/>
                  <a:gd name="T87" fmla="*/ 20 h 23"/>
                  <a:gd name="T88" fmla="*/ 113 w 117"/>
                  <a:gd name="T89" fmla="*/ 21 h 23"/>
                  <a:gd name="T90" fmla="*/ 112 w 117"/>
                  <a:gd name="T91" fmla="*/ 22 h 23"/>
                  <a:gd name="T92" fmla="*/ 110 w 117"/>
                  <a:gd name="T93" fmla="*/ 22 h 23"/>
                  <a:gd name="T94" fmla="*/ 109 w 117"/>
                  <a:gd name="T95" fmla="*/ 22 h 23"/>
                  <a:gd name="T96" fmla="*/ 107 w 117"/>
                  <a:gd name="T97" fmla="*/ 23 h 23"/>
                  <a:gd name="T98" fmla="*/ 105 w 117"/>
                  <a:gd name="T99" fmla="*/ 23 h 23"/>
                  <a:gd name="T100" fmla="*/ 12 w 117"/>
                  <a:gd name="T101" fmla="*/ 23 h 23"/>
                  <a:gd name="T102" fmla="*/ 12 w 117"/>
                  <a:gd name="T103" fmla="*/ 23 h 2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7"/>
                  <a:gd name="T157" fmla="*/ 0 h 23"/>
                  <a:gd name="T158" fmla="*/ 117 w 117"/>
                  <a:gd name="T159" fmla="*/ 23 h 2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7" h="23">
                    <a:moveTo>
                      <a:pt x="12" y="23"/>
                    </a:moveTo>
                    <a:lnTo>
                      <a:pt x="10" y="23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05" y="0"/>
                    </a:lnTo>
                    <a:lnTo>
                      <a:pt x="107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5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7" y="9"/>
                    </a:lnTo>
                    <a:lnTo>
                      <a:pt x="117" y="11"/>
                    </a:lnTo>
                    <a:lnTo>
                      <a:pt x="117" y="12"/>
                    </a:lnTo>
                    <a:lnTo>
                      <a:pt x="117" y="14"/>
                    </a:lnTo>
                    <a:lnTo>
                      <a:pt x="117" y="15"/>
                    </a:lnTo>
                    <a:lnTo>
                      <a:pt x="116" y="17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4" y="20"/>
                    </a:lnTo>
                    <a:lnTo>
                      <a:pt x="113" y="21"/>
                    </a:lnTo>
                    <a:lnTo>
                      <a:pt x="112" y="22"/>
                    </a:lnTo>
                    <a:lnTo>
                      <a:pt x="110" y="22"/>
                    </a:lnTo>
                    <a:lnTo>
                      <a:pt x="109" y="22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6" name="Freeform 21"/>
              <p:cNvSpPr>
                <a:spLocks/>
              </p:cNvSpPr>
              <p:nvPr/>
            </p:nvSpPr>
            <p:spPr bwMode="auto">
              <a:xfrm>
                <a:off x="5757" y="4009"/>
                <a:ext cx="173" cy="111"/>
              </a:xfrm>
              <a:custGeom>
                <a:avLst/>
                <a:gdLst>
                  <a:gd name="T0" fmla="*/ 0 w 173"/>
                  <a:gd name="T1" fmla="*/ 18 h 111"/>
                  <a:gd name="T2" fmla="*/ 3 w 173"/>
                  <a:gd name="T3" fmla="*/ 9 h 111"/>
                  <a:gd name="T4" fmla="*/ 9 w 173"/>
                  <a:gd name="T5" fmla="*/ 4 h 111"/>
                  <a:gd name="T6" fmla="*/ 20 w 173"/>
                  <a:gd name="T7" fmla="*/ 0 h 111"/>
                  <a:gd name="T8" fmla="*/ 142 w 173"/>
                  <a:gd name="T9" fmla="*/ 0 h 111"/>
                  <a:gd name="T10" fmla="*/ 155 w 173"/>
                  <a:gd name="T11" fmla="*/ 4 h 111"/>
                  <a:gd name="T12" fmla="*/ 165 w 173"/>
                  <a:gd name="T13" fmla="*/ 12 h 111"/>
                  <a:gd name="T14" fmla="*/ 171 w 173"/>
                  <a:gd name="T15" fmla="*/ 23 h 111"/>
                  <a:gd name="T16" fmla="*/ 172 w 173"/>
                  <a:gd name="T17" fmla="*/ 36 h 111"/>
                  <a:gd name="T18" fmla="*/ 168 w 173"/>
                  <a:gd name="T19" fmla="*/ 49 h 111"/>
                  <a:gd name="T20" fmla="*/ 159 w 173"/>
                  <a:gd name="T21" fmla="*/ 58 h 111"/>
                  <a:gd name="T22" fmla="*/ 147 w 173"/>
                  <a:gd name="T23" fmla="*/ 63 h 111"/>
                  <a:gd name="T24" fmla="*/ 129 w 173"/>
                  <a:gd name="T25" fmla="*/ 64 h 111"/>
                  <a:gd name="T26" fmla="*/ 106 w 173"/>
                  <a:gd name="T27" fmla="*/ 64 h 111"/>
                  <a:gd name="T28" fmla="*/ 83 w 173"/>
                  <a:gd name="T29" fmla="*/ 64 h 111"/>
                  <a:gd name="T30" fmla="*/ 60 w 173"/>
                  <a:gd name="T31" fmla="*/ 64 h 111"/>
                  <a:gd name="T32" fmla="*/ 43 w 173"/>
                  <a:gd name="T33" fmla="*/ 64 h 111"/>
                  <a:gd name="T34" fmla="*/ 38 w 173"/>
                  <a:gd name="T35" fmla="*/ 62 h 111"/>
                  <a:gd name="T36" fmla="*/ 35 w 173"/>
                  <a:gd name="T37" fmla="*/ 60 h 111"/>
                  <a:gd name="T38" fmla="*/ 33 w 173"/>
                  <a:gd name="T39" fmla="*/ 56 h 111"/>
                  <a:gd name="T40" fmla="*/ 33 w 173"/>
                  <a:gd name="T41" fmla="*/ 51 h 111"/>
                  <a:gd name="T42" fmla="*/ 34 w 173"/>
                  <a:gd name="T43" fmla="*/ 47 h 111"/>
                  <a:gd name="T44" fmla="*/ 37 w 173"/>
                  <a:gd name="T45" fmla="*/ 44 h 111"/>
                  <a:gd name="T46" fmla="*/ 41 w 173"/>
                  <a:gd name="T47" fmla="*/ 43 h 111"/>
                  <a:gd name="T48" fmla="*/ 52 w 173"/>
                  <a:gd name="T49" fmla="*/ 43 h 111"/>
                  <a:gd name="T50" fmla="*/ 75 w 173"/>
                  <a:gd name="T51" fmla="*/ 43 h 111"/>
                  <a:gd name="T52" fmla="*/ 99 w 173"/>
                  <a:gd name="T53" fmla="*/ 43 h 111"/>
                  <a:gd name="T54" fmla="*/ 122 w 173"/>
                  <a:gd name="T55" fmla="*/ 43 h 111"/>
                  <a:gd name="T56" fmla="*/ 139 w 173"/>
                  <a:gd name="T57" fmla="*/ 42 h 111"/>
                  <a:gd name="T58" fmla="*/ 143 w 173"/>
                  <a:gd name="T59" fmla="*/ 41 h 111"/>
                  <a:gd name="T60" fmla="*/ 146 w 173"/>
                  <a:gd name="T61" fmla="*/ 38 h 111"/>
                  <a:gd name="T62" fmla="*/ 148 w 173"/>
                  <a:gd name="T63" fmla="*/ 35 h 111"/>
                  <a:gd name="T64" fmla="*/ 148 w 173"/>
                  <a:gd name="T65" fmla="*/ 30 h 111"/>
                  <a:gd name="T66" fmla="*/ 147 w 173"/>
                  <a:gd name="T67" fmla="*/ 26 h 111"/>
                  <a:gd name="T68" fmla="*/ 144 w 173"/>
                  <a:gd name="T69" fmla="*/ 23 h 111"/>
                  <a:gd name="T70" fmla="*/ 141 w 173"/>
                  <a:gd name="T71" fmla="*/ 22 h 111"/>
                  <a:gd name="T72" fmla="*/ 31 w 173"/>
                  <a:gd name="T73" fmla="*/ 21 h 111"/>
                  <a:gd name="T74" fmla="*/ 27 w 173"/>
                  <a:gd name="T75" fmla="*/ 22 h 111"/>
                  <a:gd name="T76" fmla="*/ 25 w 173"/>
                  <a:gd name="T77" fmla="*/ 23 h 111"/>
                  <a:gd name="T78" fmla="*/ 23 w 173"/>
                  <a:gd name="T79" fmla="*/ 26 h 111"/>
                  <a:gd name="T80" fmla="*/ 22 w 173"/>
                  <a:gd name="T81" fmla="*/ 29 h 111"/>
                  <a:gd name="T82" fmla="*/ 22 w 173"/>
                  <a:gd name="T83" fmla="*/ 47 h 111"/>
                  <a:gd name="T84" fmla="*/ 22 w 173"/>
                  <a:gd name="T85" fmla="*/ 65 h 111"/>
                  <a:gd name="T86" fmla="*/ 22 w 173"/>
                  <a:gd name="T87" fmla="*/ 84 h 111"/>
                  <a:gd name="T88" fmla="*/ 22 w 173"/>
                  <a:gd name="T89" fmla="*/ 102 h 111"/>
                  <a:gd name="T90" fmla="*/ 21 w 173"/>
                  <a:gd name="T91" fmla="*/ 106 h 111"/>
                  <a:gd name="T92" fmla="*/ 19 w 173"/>
                  <a:gd name="T93" fmla="*/ 108 h 111"/>
                  <a:gd name="T94" fmla="*/ 15 w 173"/>
                  <a:gd name="T95" fmla="*/ 110 h 111"/>
                  <a:gd name="T96" fmla="*/ 11 w 173"/>
                  <a:gd name="T97" fmla="*/ 111 h 111"/>
                  <a:gd name="T98" fmla="*/ 7 w 173"/>
                  <a:gd name="T99" fmla="*/ 110 h 111"/>
                  <a:gd name="T100" fmla="*/ 4 w 173"/>
                  <a:gd name="T101" fmla="*/ 108 h 111"/>
                  <a:gd name="T102" fmla="*/ 1 w 173"/>
                  <a:gd name="T103" fmla="*/ 105 h 111"/>
                  <a:gd name="T104" fmla="*/ 0 w 173"/>
                  <a:gd name="T105" fmla="*/ 102 h 111"/>
                  <a:gd name="T106" fmla="*/ 0 w 173"/>
                  <a:gd name="T107" fmla="*/ 82 h 111"/>
                  <a:gd name="T108" fmla="*/ 0 w 173"/>
                  <a:gd name="T109" fmla="*/ 62 h 111"/>
                  <a:gd name="T110" fmla="*/ 0 w 173"/>
                  <a:gd name="T111" fmla="*/ 43 h 111"/>
                  <a:gd name="T112" fmla="*/ 0 w 173"/>
                  <a:gd name="T113" fmla="*/ 24 h 1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3"/>
                  <a:gd name="T172" fmla="*/ 0 h 111"/>
                  <a:gd name="T173" fmla="*/ 173 w 173"/>
                  <a:gd name="T174" fmla="*/ 111 h 1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3" h="111">
                    <a:moveTo>
                      <a:pt x="0" y="24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7" y="1"/>
                    </a:lnTo>
                    <a:lnTo>
                      <a:pt x="151" y="3"/>
                    </a:lnTo>
                    <a:lnTo>
                      <a:pt x="155" y="4"/>
                    </a:lnTo>
                    <a:lnTo>
                      <a:pt x="159" y="7"/>
                    </a:lnTo>
                    <a:lnTo>
                      <a:pt x="162" y="9"/>
                    </a:lnTo>
                    <a:lnTo>
                      <a:pt x="165" y="12"/>
                    </a:lnTo>
                    <a:lnTo>
                      <a:pt x="168" y="15"/>
                    </a:lnTo>
                    <a:lnTo>
                      <a:pt x="170" y="19"/>
                    </a:lnTo>
                    <a:lnTo>
                      <a:pt x="171" y="23"/>
                    </a:lnTo>
                    <a:lnTo>
                      <a:pt x="172" y="27"/>
                    </a:lnTo>
                    <a:lnTo>
                      <a:pt x="173" y="32"/>
                    </a:lnTo>
                    <a:lnTo>
                      <a:pt x="172" y="36"/>
                    </a:lnTo>
                    <a:lnTo>
                      <a:pt x="171" y="41"/>
                    </a:lnTo>
                    <a:lnTo>
                      <a:pt x="170" y="45"/>
                    </a:lnTo>
                    <a:lnTo>
                      <a:pt x="168" y="49"/>
                    </a:lnTo>
                    <a:lnTo>
                      <a:pt x="165" y="52"/>
                    </a:lnTo>
                    <a:lnTo>
                      <a:pt x="162" y="55"/>
                    </a:lnTo>
                    <a:lnTo>
                      <a:pt x="159" y="58"/>
                    </a:lnTo>
                    <a:lnTo>
                      <a:pt x="155" y="60"/>
                    </a:lnTo>
                    <a:lnTo>
                      <a:pt x="151" y="62"/>
                    </a:lnTo>
                    <a:lnTo>
                      <a:pt x="147" y="63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9" y="64"/>
                    </a:lnTo>
                    <a:lnTo>
                      <a:pt x="122" y="64"/>
                    </a:lnTo>
                    <a:lnTo>
                      <a:pt x="114" y="64"/>
                    </a:lnTo>
                    <a:lnTo>
                      <a:pt x="106" y="64"/>
                    </a:lnTo>
                    <a:lnTo>
                      <a:pt x="99" y="64"/>
                    </a:lnTo>
                    <a:lnTo>
                      <a:pt x="91" y="64"/>
                    </a:lnTo>
                    <a:lnTo>
                      <a:pt x="83" y="64"/>
                    </a:lnTo>
                    <a:lnTo>
                      <a:pt x="75" y="64"/>
                    </a:lnTo>
                    <a:lnTo>
                      <a:pt x="68" y="64"/>
                    </a:lnTo>
                    <a:lnTo>
                      <a:pt x="60" y="64"/>
                    </a:lnTo>
                    <a:lnTo>
                      <a:pt x="52" y="64"/>
                    </a:lnTo>
                    <a:lnTo>
                      <a:pt x="44" y="64"/>
                    </a:lnTo>
                    <a:lnTo>
                      <a:pt x="43" y="64"/>
                    </a:lnTo>
                    <a:lnTo>
                      <a:pt x="41" y="63"/>
                    </a:lnTo>
                    <a:lnTo>
                      <a:pt x="40" y="63"/>
                    </a:lnTo>
                    <a:lnTo>
                      <a:pt x="38" y="62"/>
                    </a:lnTo>
                    <a:lnTo>
                      <a:pt x="37" y="62"/>
                    </a:lnTo>
                    <a:lnTo>
                      <a:pt x="36" y="61"/>
                    </a:lnTo>
                    <a:lnTo>
                      <a:pt x="35" y="60"/>
                    </a:lnTo>
                    <a:lnTo>
                      <a:pt x="34" y="58"/>
                    </a:lnTo>
                    <a:lnTo>
                      <a:pt x="34" y="57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3" y="53"/>
                    </a:lnTo>
                    <a:lnTo>
                      <a:pt x="33" y="51"/>
                    </a:lnTo>
                    <a:lnTo>
                      <a:pt x="33" y="50"/>
                    </a:lnTo>
                    <a:lnTo>
                      <a:pt x="34" y="48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3" y="43"/>
                    </a:lnTo>
                    <a:lnTo>
                      <a:pt x="44" y="42"/>
                    </a:lnTo>
                    <a:lnTo>
                      <a:pt x="52" y="43"/>
                    </a:lnTo>
                    <a:lnTo>
                      <a:pt x="60" y="43"/>
                    </a:lnTo>
                    <a:lnTo>
                      <a:pt x="68" y="43"/>
                    </a:lnTo>
                    <a:lnTo>
                      <a:pt x="75" y="43"/>
                    </a:lnTo>
                    <a:lnTo>
                      <a:pt x="83" y="43"/>
                    </a:lnTo>
                    <a:lnTo>
                      <a:pt x="91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3"/>
                    </a:lnTo>
                    <a:lnTo>
                      <a:pt x="122" y="43"/>
                    </a:lnTo>
                    <a:lnTo>
                      <a:pt x="129" y="43"/>
                    </a:lnTo>
                    <a:lnTo>
                      <a:pt x="138" y="42"/>
                    </a:lnTo>
                    <a:lnTo>
                      <a:pt x="139" y="42"/>
                    </a:lnTo>
                    <a:lnTo>
                      <a:pt x="141" y="42"/>
                    </a:lnTo>
                    <a:lnTo>
                      <a:pt x="142" y="42"/>
                    </a:lnTo>
                    <a:lnTo>
                      <a:pt x="143" y="41"/>
                    </a:lnTo>
                    <a:lnTo>
                      <a:pt x="144" y="40"/>
                    </a:lnTo>
                    <a:lnTo>
                      <a:pt x="145" y="39"/>
                    </a:lnTo>
                    <a:lnTo>
                      <a:pt x="146" y="38"/>
                    </a:lnTo>
                    <a:lnTo>
                      <a:pt x="147" y="37"/>
                    </a:lnTo>
                    <a:lnTo>
                      <a:pt x="148" y="36"/>
                    </a:lnTo>
                    <a:lnTo>
                      <a:pt x="148" y="35"/>
                    </a:lnTo>
                    <a:lnTo>
                      <a:pt x="148" y="33"/>
                    </a:lnTo>
                    <a:lnTo>
                      <a:pt x="148" y="32"/>
                    </a:lnTo>
                    <a:lnTo>
                      <a:pt x="148" y="30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7" y="26"/>
                    </a:lnTo>
                    <a:lnTo>
                      <a:pt x="146" y="25"/>
                    </a:lnTo>
                    <a:lnTo>
                      <a:pt x="145" y="24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2" y="22"/>
                    </a:lnTo>
                    <a:lnTo>
                      <a:pt x="141" y="22"/>
                    </a:lnTo>
                    <a:lnTo>
                      <a:pt x="139" y="22"/>
                    </a:lnTo>
                    <a:lnTo>
                      <a:pt x="138" y="21"/>
                    </a:lnTo>
                    <a:lnTo>
                      <a:pt x="31" y="21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5" y="23"/>
                    </a:lnTo>
                    <a:lnTo>
                      <a:pt x="24" y="24"/>
                    </a:lnTo>
                    <a:lnTo>
                      <a:pt x="23" y="25"/>
                    </a:lnTo>
                    <a:lnTo>
                      <a:pt x="23" y="26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2" y="29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22" y="47"/>
                    </a:lnTo>
                    <a:lnTo>
                      <a:pt x="22" y="53"/>
                    </a:lnTo>
                    <a:lnTo>
                      <a:pt x="22" y="59"/>
                    </a:lnTo>
                    <a:lnTo>
                      <a:pt x="22" y="65"/>
                    </a:lnTo>
                    <a:lnTo>
                      <a:pt x="22" y="71"/>
                    </a:lnTo>
                    <a:lnTo>
                      <a:pt x="22" y="77"/>
                    </a:lnTo>
                    <a:lnTo>
                      <a:pt x="22" y="84"/>
                    </a:lnTo>
                    <a:lnTo>
                      <a:pt x="22" y="90"/>
                    </a:lnTo>
                    <a:lnTo>
                      <a:pt x="22" y="96"/>
                    </a:lnTo>
                    <a:lnTo>
                      <a:pt x="22" y="102"/>
                    </a:lnTo>
                    <a:lnTo>
                      <a:pt x="22" y="104"/>
                    </a:lnTo>
                    <a:lnTo>
                      <a:pt x="21" y="105"/>
                    </a:lnTo>
                    <a:lnTo>
                      <a:pt x="21" y="106"/>
                    </a:lnTo>
                    <a:lnTo>
                      <a:pt x="21" y="107"/>
                    </a:lnTo>
                    <a:lnTo>
                      <a:pt x="20" y="108"/>
                    </a:lnTo>
                    <a:lnTo>
                      <a:pt x="19" y="108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3" y="110"/>
                    </a:lnTo>
                    <a:lnTo>
                      <a:pt x="11" y="111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7" y="110"/>
                    </a:lnTo>
                    <a:lnTo>
                      <a:pt x="6" y="110"/>
                    </a:lnTo>
                    <a:lnTo>
                      <a:pt x="5" y="109"/>
                    </a:lnTo>
                    <a:lnTo>
                      <a:pt x="4" y="108"/>
                    </a:lnTo>
                    <a:lnTo>
                      <a:pt x="3" y="107"/>
                    </a:lnTo>
                    <a:lnTo>
                      <a:pt x="2" y="106"/>
                    </a:lnTo>
                    <a:lnTo>
                      <a:pt x="1" y="105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2"/>
                    </a:lnTo>
                    <a:lnTo>
                      <a:pt x="0" y="95"/>
                    </a:lnTo>
                    <a:lnTo>
                      <a:pt x="0" y="89"/>
                    </a:lnTo>
                    <a:lnTo>
                      <a:pt x="0" y="82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0" y="62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7" name="Freeform 22"/>
              <p:cNvSpPr>
                <a:spLocks/>
              </p:cNvSpPr>
              <p:nvPr/>
            </p:nvSpPr>
            <p:spPr bwMode="auto">
              <a:xfrm>
                <a:off x="5941" y="4009"/>
                <a:ext cx="173" cy="111"/>
              </a:xfrm>
              <a:custGeom>
                <a:avLst/>
                <a:gdLst>
                  <a:gd name="T0" fmla="*/ 53 w 173"/>
                  <a:gd name="T1" fmla="*/ 45 h 111"/>
                  <a:gd name="T2" fmla="*/ 40 w 173"/>
                  <a:gd name="T3" fmla="*/ 55 h 111"/>
                  <a:gd name="T4" fmla="*/ 34 w 173"/>
                  <a:gd name="T5" fmla="*/ 71 h 111"/>
                  <a:gd name="T6" fmla="*/ 36 w 173"/>
                  <a:gd name="T7" fmla="*/ 89 h 111"/>
                  <a:gd name="T8" fmla="*/ 47 w 173"/>
                  <a:gd name="T9" fmla="*/ 103 h 111"/>
                  <a:gd name="T10" fmla="*/ 63 w 173"/>
                  <a:gd name="T11" fmla="*/ 110 h 111"/>
                  <a:gd name="T12" fmla="*/ 164 w 173"/>
                  <a:gd name="T13" fmla="*/ 110 h 111"/>
                  <a:gd name="T14" fmla="*/ 169 w 173"/>
                  <a:gd name="T15" fmla="*/ 107 h 111"/>
                  <a:gd name="T16" fmla="*/ 172 w 173"/>
                  <a:gd name="T17" fmla="*/ 102 h 111"/>
                  <a:gd name="T18" fmla="*/ 172 w 173"/>
                  <a:gd name="T19" fmla="*/ 97 h 111"/>
                  <a:gd name="T20" fmla="*/ 169 w 173"/>
                  <a:gd name="T21" fmla="*/ 92 h 111"/>
                  <a:gd name="T22" fmla="*/ 164 w 173"/>
                  <a:gd name="T23" fmla="*/ 90 h 111"/>
                  <a:gd name="T24" fmla="*/ 146 w 173"/>
                  <a:gd name="T25" fmla="*/ 89 h 111"/>
                  <a:gd name="T26" fmla="*/ 116 w 173"/>
                  <a:gd name="T27" fmla="*/ 89 h 111"/>
                  <a:gd name="T28" fmla="*/ 86 w 173"/>
                  <a:gd name="T29" fmla="*/ 89 h 111"/>
                  <a:gd name="T30" fmla="*/ 67 w 173"/>
                  <a:gd name="T31" fmla="*/ 89 h 111"/>
                  <a:gd name="T32" fmla="*/ 61 w 173"/>
                  <a:gd name="T33" fmla="*/ 85 h 111"/>
                  <a:gd name="T34" fmla="*/ 58 w 173"/>
                  <a:gd name="T35" fmla="*/ 80 h 111"/>
                  <a:gd name="T36" fmla="*/ 59 w 173"/>
                  <a:gd name="T37" fmla="*/ 72 h 111"/>
                  <a:gd name="T38" fmla="*/ 61 w 173"/>
                  <a:gd name="T39" fmla="*/ 67 h 111"/>
                  <a:gd name="T40" fmla="*/ 67 w 173"/>
                  <a:gd name="T41" fmla="*/ 64 h 111"/>
                  <a:gd name="T42" fmla="*/ 81 w 173"/>
                  <a:gd name="T43" fmla="*/ 64 h 111"/>
                  <a:gd name="T44" fmla="*/ 104 w 173"/>
                  <a:gd name="T45" fmla="*/ 64 h 111"/>
                  <a:gd name="T46" fmla="*/ 127 w 173"/>
                  <a:gd name="T47" fmla="*/ 64 h 111"/>
                  <a:gd name="T48" fmla="*/ 149 w 173"/>
                  <a:gd name="T49" fmla="*/ 63 h 111"/>
                  <a:gd name="T50" fmla="*/ 164 w 173"/>
                  <a:gd name="T51" fmla="*/ 55 h 111"/>
                  <a:gd name="T52" fmla="*/ 172 w 173"/>
                  <a:gd name="T53" fmla="*/ 41 h 111"/>
                  <a:gd name="T54" fmla="*/ 172 w 173"/>
                  <a:gd name="T55" fmla="*/ 23 h 111"/>
                  <a:gd name="T56" fmla="*/ 165 w 173"/>
                  <a:gd name="T57" fmla="*/ 9 h 111"/>
                  <a:gd name="T58" fmla="*/ 149 w 173"/>
                  <a:gd name="T59" fmla="*/ 1 h 111"/>
                  <a:gd name="T60" fmla="*/ 120 w 173"/>
                  <a:gd name="T61" fmla="*/ 0 h 111"/>
                  <a:gd name="T62" fmla="*/ 84 w 173"/>
                  <a:gd name="T63" fmla="*/ 0 h 111"/>
                  <a:gd name="T64" fmla="*/ 48 w 173"/>
                  <a:gd name="T65" fmla="*/ 0 h 111"/>
                  <a:gd name="T66" fmla="*/ 21 w 173"/>
                  <a:gd name="T67" fmla="*/ 1 h 111"/>
                  <a:gd name="T68" fmla="*/ 8 w 173"/>
                  <a:gd name="T69" fmla="*/ 7 h 111"/>
                  <a:gd name="T70" fmla="*/ 1 w 173"/>
                  <a:gd name="T71" fmla="*/ 20 h 111"/>
                  <a:gd name="T72" fmla="*/ 0 w 173"/>
                  <a:gd name="T73" fmla="*/ 104 h 111"/>
                  <a:gd name="T74" fmla="*/ 3 w 173"/>
                  <a:gd name="T75" fmla="*/ 108 h 111"/>
                  <a:gd name="T76" fmla="*/ 7 w 173"/>
                  <a:gd name="T77" fmla="*/ 110 h 111"/>
                  <a:gd name="T78" fmla="*/ 13 w 173"/>
                  <a:gd name="T79" fmla="*/ 110 h 111"/>
                  <a:gd name="T80" fmla="*/ 18 w 173"/>
                  <a:gd name="T81" fmla="*/ 109 h 111"/>
                  <a:gd name="T82" fmla="*/ 22 w 173"/>
                  <a:gd name="T83" fmla="*/ 105 h 111"/>
                  <a:gd name="T84" fmla="*/ 22 w 173"/>
                  <a:gd name="T85" fmla="*/ 96 h 111"/>
                  <a:gd name="T86" fmla="*/ 22 w 173"/>
                  <a:gd name="T87" fmla="*/ 71 h 111"/>
                  <a:gd name="T88" fmla="*/ 22 w 173"/>
                  <a:gd name="T89" fmla="*/ 47 h 111"/>
                  <a:gd name="T90" fmla="*/ 22 w 173"/>
                  <a:gd name="T91" fmla="*/ 28 h 111"/>
                  <a:gd name="T92" fmla="*/ 24 w 173"/>
                  <a:gd name="T93" fmla="*/ 24 h 111"/>
                  <a:gd name="T94" fmla="*/ 28 w 173"/>
                  <a:gd name="T95" fmla="*/ 22 h 111"/>
                  <a:gd name="T96" fmla="*/ 40 w 173"/>
                  <a:gd name="T97" fmla="*/ 22 h 111"/>
                  <a:gd name="T98" fmla="*/ 75 w 173"/>
                  <a:gd name="T99" fmla="*/ 22 h 111"/>
                  <a:gd name="T100" fmla="*/ 111 w 173"/>
                  <a:gd name="T101" fmla="*/ 22 h 111"/>
                  <a:gd name="T102" fmla="*/ 139 w 173"/>
                  <a:gd name="T103" fmla="*/ 22 h 111"/>
                  <a:gd name="T104" fmla="*/ 145 w 173"/>
                  <a:gd name="T105" fmla="*/ 23 h 111"/>
                  <a:gd name="T106" fmla="*/ 148 w 173"/>
                  <a:gd name="T107" fmla="*/ 28 h 111"/>
                  <a:gd name="T108" fmla="*/ 149 w 173"/>
                  <a:gd name="T109" fmla="*/ 34 h 111"/>
                  <a:gd name="T110" fmla="*/ 147 w 173"/>
                  <a:gd name="T111" fmla="*/ 39 h 111"/>
                  <a:gd name="T112" fmla="*/ 142 w 173"/>
                  <a:gd name="T113" fmla="*/ 43 h 111"/>
                  <a:gd name="T114" fmla="*/ 67 w 173"/>
                  <a:gd name="T115" fmla="*/ 42 h 1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3"/>
                  <a:gd name="T175" fmla="*/ 0 h 111"/>
                  <a:gd name="T176" fmla="*/ 173 w 173"/>
                  <a:gd name="T177" fmla="*/ 111 h 1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3" h="111">
                    <a:moveTo>
                      <a:pt x="67" y="42"/>
                    </a:moveTo>
                    <a:lnTo>
                      <a:pt x="62" y="43"/>
                    </a:lnTo>
                    <a:lnTo>
                      <a:pt x="58" y="44"/>
                    </a:lnTo>
                    <a:lnTo>
                      <a:pt x="53" y="45"/>
                    </a:lnTo>
                    <a:lnTo>
                      <a:pt x="50" y="47"/>
                    </a:lnTo>
                    <a:lnTo>
                      <a:pt x="46" y="49"/>
                    </a:lnTo>
                    <a:lnTo>
                      <a:pt x="43" y="52"/>
                    </a:lnTo>
                    <a:lnTo>
                      <a:pt x="40" y="55"/>
                    </a:lnTo>
                    <a:lnTo>
                      <a:pt x="38" y="58"/>
                    </a:lnTo>
                    <a:lnTo>
                      <a:pt x="36" y="62"/>
                    </a:lnTo>
                    <a:lnTo>
                      <a:pt x="35" y="66"/>
                    </a:lnTo>
                    <a:lnTo>
                      <a:pt x="34" y="71"/>
                    </a:lnTo>
                    <a:lnTo>
                      <a:pt x="34" y="75"/>
                    </a:lnTo>
                    <a:lnTo>
                      <a:pt x="34" y="81"/>
                    </a:lnTo>
                    <a:lnTo>
                      <a:pt x="35" y="85"/>
                    </a:lnTo>
                    <a:lnTo>
                      <a:pt x="36" y="89"/>
                    </a:lnTo>
                    <a:lnTo>
                      <a:pt x="38" y="93"/>
                    </a:lnTo>
                    <a:lnTo>
                      <a:pt x="40" y="97"/>
                    </a:lnTo>
                    <a:lnTo>
                      <a:pt x="43" y="100"/>
                    </a:lnTo>
                    <a:lnTo>
                      <a:pt x="47" y="103"/>
                    </a:lnTo>
                    <a:lnTo>
                      <a:pt x="50" y="105"/>
                    </a:lnTo>
                    <a:lnTo>
                      <a:pt x="54" y="107"/>
                    </a:lnTo>
                    <a:lnTo>
                      <a:pt x="59" y="109"/>
                    </a:lnTo>
                    <a:lnTo>
                      <a:pt x="63" y="110"/>
                    </a:lnTo>
                    <a:lnTo>
                      <a:pt x="68" y="110"/>
                    </a:lnTo>
                    <a:lnTo>
                      <a:pt x="162" y="110"/>
                    </a:lnTo>
                    <a:lnTo>
                      <a:pt x="163" y="110"/>
                    </a:lnTo>
                    <a:lnTo>
                      <a:pt x="164" y="110"/>
                    </a:lnTo>
                    <a:lnTo>
                      <a:pt x="166" y="109"/>
                    </a:lnTo>
                    <a:lnTo>
                      <a:pt x="167" y="109"/>
                    </a:lnTo>
                    <a:lnTo>
                      <a:pt x="168" y="108"/>
                    </a:lnTo>
                    <a:lnTo>
                      <a:pt x="169" y="107"/>
                    </a:lnTo>
                    <a:lnTo>
                      <a:pt x="170" y="106"/>
                    </a:lnTo>
                    <a:lnTo>
                      <a:pt x="171" y="105"/>
                    </a:lnTo>
                    <a:lnTo>
                      <a:pt x="171" y="104"/>
                    </a:lnTo>
                    <a:lnTo>
                      <a:pt x="172" y="102"/>
                    </a:lnTo>
                    <a:lnTo>
                      <a:pt x="172" y="101"/>
                    </a:lnTo>
                    <a:lnTo>
                      <a:pt x="173" y="100"/>
                    </a:lnTo>
                    <a:lnTo>
                      <a:pt x="172" y="98"/>
                    </a:lnTo>
                    <a:lnTo>
                      <a:pt x="172" y="97"/>
                    </a:lnTo>
                    <a:lnTo>
                      <a:pt x="171" y="95"/>
                    </a:lnTo>
                    <a:lnTo>
                      <a:pt x="171" y="94"/>
                    </a:lnTo>
                    <a:lnTo>
                      <a:pt x="170" y="93"/>
                    </a:lnTo>
                    <a:lnTo>
                      <a:pt x="169" y="92"/>
                    </a:lnTo>
                    <a:lnTo>
                      <a:pt x="168" y="91"/>
                    </a:lnTo>
                    <a:lnTo>
                      <a:pt x="167" y="91"/>
                    </a:lnTo>
                    <a:lnTo>
                      <a:pt x="166" y="90"/>
                    </a:lnTo>
                    <a:lnTo>
                      <a:pt x="164" y="90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54" y="89"/>
                    </a:lnTo>
                    <a:lnTo>
                      <a:pt x="146" y="89"/>
                    </a:lnTo>
                    <a:lnTo>
                      <a:pt x="139" y="89"/>
                    </a:lnTo>
                    <a:lnTo>
                      <a:pt x="131" y="89"/>
                    </a:lnTo>
                    <a:lnTo>
                      <a:pt x="124" y="89"/>
                    </a:lnTo>
                    <a:lnTo>
                      <a:pt x="116" y="89"/>
                    </a:lnTo>
                    <a:lnTo>
                      <a:pt x="109" y="89"/>
                    </a:lnTo>
                    <a:lnTo>
                      <a:pt x="101" y="89"/>
                    </a:lnTo>
                    <a:lnTo>
                      <a:pt x="93" y="89"/>
                    </a:lnTo>
                    <a:lnTo>
                      <a:pt x="86" y="89"/>
                    </a:lnTo>
                    <a:lnTo>
                      <a:pt x="78" y="89"/>
                    </a:lnTo>
                    <a:lnTo>
                      <a:pt x="70" y="90"/>
                    </a:lnTo>
                    <a:lnTo>
                      <a:pt x="68" y="89"/>
                    </a:lnTo>
                    <a:lnTo>
                      <a:pt x="67" y="89"/>
                    </a:lnTo>
                    <a:lnTo>
                      <a:pt x="65" y="88"/>
                    </a:lnTo>
                    <a:lnTo>
                      <a:pt x="63" y="87"/>
                    </a:lnTo>
                    <a:lnTo>
                      <a:pt x="62" y="86"/>
                    </a:lnTo>
                    <a:lnTo>
                      <a:pt x="61" y="85"/>
                    </a:lnTo>
                    <a:lnTo>
                      <a:pt x="60" y="84"/>
                    </a:lnTo>
                    <a:lnTo>
                      <a:pt x="59" y="82"/>
                    </a:lnTo>
                    <a:lnTo>
                      <a:pt x="59" y="81"/>
                    </a:lnTo>
                    <a:lnTo>
                      <a:pt x="58" y="80"/>
                    </a:lnTo>
                    <a:lnTo>
                      <a:pt x="58" y="77"/>
                    </a:lnTo>
                    <a:lnTo>
                      <a:pt x="58" y="76"/>
                    </a:lnTo>
                    <a:lnTo>
                      <a:pt x="58" y="74"/>
                    </a:lnTo>
                    <a:lnTo>
                      <a:pt x="59" y="72"/>
                    </a:lnTo>
                    <a:lnTo>
                      <a:pt x="59" y="71"/>
                    </a:lnTo>
                    <a:lnTo>
                      <a:pt x="60" y="70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3" y="66"/>
                    </a:lnTo>
                    <a:lnTo>
                      <a:pt x="64" y="65"/>
                    </a:lnTo>
                    <a:lnTo>
                      <a:pt x="65" y="65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5" y="64"/>
                    </a:lnTo>
                    <a:lnTo>
                      <a:pt x="81" y="64"/>
                    </a:lnTo>
                    <a:lnTo>
                      <a:pt x="87" y="64"/>
                    </a:lnTo>
                    <a:lnTo>
                      <a:pt x="92" y="64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09" y="64"/>
                    </a:lnTo>
                    <a:lnTo>
                      <a:pt x="115" y="64"/>
                    </a:lnTo>
                    <a:lnTo>
                      <a:pt x="121" y="64"/>
                    </a:lnTo>
                    <a:lnTo>
                      <a:pt x="127" y="64"/>
                    </a:lnTo>
                    <a:lnTo>
                      <a:pt x="132" y="64"/>
                    </a:lnTo>
                    <a:lnTo>
                      <a:pt x="138" y="64"/>
                    </a:lnTo>
                    <a:lnTo>
                      <a:pt x="144" y="64"/>
                    </a:lnTo>
                    <a:lnTo>
                      <a:pt x="149" y="63"/>
                    </a:lnTo>
                    <a:lnTo>
                      <a:pt x="154" y="62"/>
                    </a:lnTo>
                    <a:lnTo>
                      <a:pt x="158" y="60"/>
                    </a:lnTo>
                    <a:lnTo>
                      <a:pt x="162" y="58"/>
                    </a:lnTo>
                    <a:lnTo>
                      <a:pt x="164" y="55"/>
                    </a:lnTo>
                    <a:lnTo>
                      <a:pt x="167" y="52"/>
                    </a:lnTo>
                    <a:lnTo>
                      <a:pt x="169" y="49"/>
                    </a:lnTo>
                    <a:lnTo>
                      <a:pt x="171" y="45"/>
                    </a:lnTo>
                    <a:lnTo>
                      <a:pt x="172" y="41"/>
                    </a:lnTo>
                    <a:lnTo>
                      <a:pt x="172" y="37"/>
                    </a:lnTo>
                    <a:lnTo>
                      <a:pt x="173" y="32"/>
                    </a:lnTo>
                    <a:lnTo>
                      <a:pt x="172" y="28"/>
                    </a:lnTo>
                    <a:lnTo>
                      <a:pt x="172" y="23"/>
                    </a:lnTo>
                    <a:lnTo>
                      <a:pt x="171" y="20"/>
                    </a:lnTo>
                    <a:lnTo>
                      <a:pt x="169" y="16"/>
                    </a:lnTo>
                    <a:lnTo>
                      <a:pt x="167" y="13"/>
                    </a:lnTo>
                    <a:lnTo>
                      <a:pt x="165" y="9"/>
                    </a:lnTo>
                    <a:lnTo>
                      <a:pt x="162" y="7"/>
                    </a:lnTo>
                    <a:lnTo>
                      <a:pt x="158" y="5"/>
                    </a:lnTo>
                    <a:lnTo>
                      <a:pt x="154" y="3"/>
                    </a:lnTo>
                    <a:lnTo>
                      <a:pt x="149" y="1"/>
                    </a:lnTo>
                    <a:lnTo>
                      <a:pt x="144" y="1"/>
                    </a:lnTo>
                    <a:lnTo>
                      <a:pt x="137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2" y="0"/>
                    </a:lnTo>
                    <a:lnTo>
                      <a:pt x="93" y="0"/>
                    </a:lnTo>
                    <a:lnTo>
                      <a:pt x="84" y="0"/>
                    </a:lnTo>
                    <a:lnTo>
                      <a:pt x="75" y="0"/>
                    </a:lnTo>
                    <a:lnTo>
                      <a:pt x="66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1" y="1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8"/>
                    </a:lnTo>
                    <a:lnTo>
                      <a:pt x="5" y="109"/>
                    </a:lnTo>
                    <a:lnTo>
                      <a:pt x="6" y="110"/>
                    </a:lnTo>
                    <a:lnTo>
                      <a:pt x="7" y="110"/>
                    </a:lnTo>
                    <a:lnTo>
                      <a:pt x="9" y="110"/>
                    </a:lnTo>
                    <a:lnTo>
                      <a:pt x="10" y="110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6" y="110"/>
                    </a:lnTo>
                    <a:lnTo>
                      <a:pt x="17" y="110"/>
                    </a:lnTo>
                    <a:lnTo>
                      <a:pt x="18" y="109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2" y="104"/>
                    </a:lnTo>
                    <a:lnTo>
                      <a:pt x="22" y="103"/>
                    </a:lnTo>
                    <a:lnTo>
                      <a:pt x="22" y="102"/>
                    </a:lnTo>
                    <a:lnTo>
                      <a:pt x="22" y="96"/>
                    </a:lnTo>
                    <a:lnTo>
                      <a:pt x="22" y="90"/>
                    </a:lnTo>
                    <a:lnTo>
                      <a:pt x="22" y="84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2" y="65"/>
                    </a:lnTo>
                    <a:lnTo>
                      <a:pt x="22" y="59"/>
                    </a:lnTo>
                    <a:lnTo>
                      <a:pt x="22" y="53"/>
                    </a:lnTo>
                    <a:lnTo>
                      <a:pt x="22" y="47"/>
                    </a:lnTo>
                    <a:lnTo>
                      <a:pt x="22" y="42"/>
                    </a:lnTo>
                    <a:lnTo>
                      <a:pt x="22" y="36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3" y="27"/>
                    </a:lnTo>
                    <a:lnTo>
                      <a:pt x="23" y="26"/>
                    </a:lnTo>
                    <a:lnTo>
                      <a:pt x="24" y="25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7" y="22"/>
                    </a:lnTo>
                    <a:lnTo>
                      <a:pt x="28" y="22"/>
                    </a:lnTo>
                    <a:lnTo>
                      <a:pt x="29" y="22"/>
                    </a:lnTo>
                    <a:lnTo>
                      <a:pt x="30" y="22"/>
                    </a:lnTo>
                    <a:lnTo>
                      <a:pt x="31" y="21"/>
                    </a:lnTo>
                    <a:lnTo>
                      <a:pt x="40" y="22"/>
                    </a:lnTo>
                    <a:lnTo>
                      <a:pt x="49" y="22"/>
                    </a:lnTo>
                    <a:lnTo>
                      <a:pt x="58" y="22"/>
                    </a:lnTo>
                    <a:lnTo>
                      <a:pt x="67" y="22"/>
                    </a:lnTo>
                    <a:lnTo>
                      <a:pt x="75" y="22"/>
                    </a:lnTo>
                    <a:lnTo>
                      <a:pt x="84" y="22"/>
                    </a:lnTo>
                    <a:lnTo>
                      <a:pt x="93" y="22"/>
                    </a:lnTo>
                    <a:lnTo>
                      <a:pt x="102" y="22"/>
                    </a:lnTo>
                    <a:lnTo>
                      <a:pt x="111" y="22"/>
                    </a:lnTo>
                    <a:lnTo>
                      <a:pt x="120" y="22"/>
                    </a:lnTo>
                    <a:lnTo>
                      <a:pt x="129" y="22"/>
                    </a:lnTo>
                    <a:lnTo>
                      <a:pt x="138" y="21"/>
                    </a:lnTo>
                    <a:lnTo>
                      <a:pt x="139" y="22"/>
                    </a:lnTo>
                    <a:lnTo>
                      <a:pt x="141" y="22"/>
                    </a:lnTo>
                    <a:lnTo>
                      <a:pt x="142" y="22"/>
                    </a:lnTo>
                    <a:lnTo>
                      <a:pt x="143" y="23"/>
                    </a:lnTo>
                    <a:lnTo>
                      <a:pt x="145" y="23"/>
                    </a:lnTo>
                    <a:lnTo>
                      <a:pt x="146" y="25"/>
                    </a:lnTo>
                    <a:lnTo>
                      <a:pt x="147" y="25"/>
                    </a:lnTo>
                    <a:lnTo>
                      <a:pt x="147" y="27"/>
                    </a:lnTo>
                    <a:lnTo>
                      <a:pt x="148" y="28"/>
                    </a:lnTo>
                    <a:lnTo>
                      <a:pt x="148" y="29"/>
                    </a:lnTo>
                    <a:lnTo>
                      <a:pt x="149" y="31"/>
                    </a:lnTo>
                    <a:lnTo>
                      <a:pt x="149" y="32"/>
                    </a:lnTo>
                    <a:lnTo>
                      <a:pt x="149" y="34"/>
                    </a:lnTo>
                    <a:lnTo>
                      <a:pt x="148" y="35"/>
                    </a:lnTo>
                    <a:lnTo>
                      <a:pt x="148" y="37"/>
                    </a:lnTo>
                    <a:lnTo>
                      <a:pt x="147" y="38"/>
                    </a:lnTo>
                    <a:lnTo>
                      <a:pt x="147" y="39"/>
                    </a:lnTo>
                    <a:lnTo>
                      <a:pt x="146" y="40"/>
                    </a:lnTo>
                    <a:lnTo>
                      <a:pt x="145" y="41"/>
                    </a:lnTo>
                    <a:lnTo>
                      <a:pt x="143" y="42"/>
                    </a:lnTo>
                    <a:lnTo>
                      <a:pt x="142" y="43"/>
                    </a:lnTo>
                    <a:lnTo>
                      <a:pt x="141" y="43"/>
                    </a:lnTo>
                    <a:lnTo>
                      <a:pt x="139" y="43"/>
                    </a:lnTo>
                    <a:lnTo>
                      <a:pt x="138" y="43"/>
                    </a:lnTo>
                    <a:lnTo>
                      <a:pt x="67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8663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4"/>
          <a:stretch>
            <a:fillRect/>
          </a:stretch>
        </p:blipFill>
        <p:spPr bwMode="auto">
          <a:xfrm rot="3309019">
            <a:off x="2635250" y="2559050"/>
            <a:ext cx="330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4" name="Rectangle 4"/>
          <p:cNvSpPr>
            <a:spLocks noChangeArrowheads="1"/>
          </p:cNvSpPr>
          <p:nvPr/>
        </p:nvSpPr>
        <p:spPr bwMode="auto">
          <a:xfrm>
            <a:off x="2794000" y="4174960"/>
            <a:ext cx="3962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5205" name="Line 5"/>
          <p:cNvSpPr>
            <a:spLocks noChangeShapeType="1"/>
          </p:cNvSpPr>
          <p:nvPr/>
        </p:nvSpPr>
        <p:spPr bwMode="auto">
          <a:xfrm>
            <a:off x="2717800" y="4149560"/>
            <a:ext cx="4114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15206" name="Text Box 6"/>
          <p:cNvSpPr txBox="1">
            <a:spLocks noChangeArrowheads="1"/>
          </p:cNvSpPr>
          <p:nvPr/>
        </p:nvSpPr>
        <p:spPr bwMode="auto">
          <a:xfrm>
            <a:off x="3967747" y="4219744"/>
            <a:ext cx="953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 pitchFamily="34" charset="0"/>
              </a:rPr>
              <a:t>twin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</a:rPr>
              <a:t>/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45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Wulff Construction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812800" y="1968500"/>
            <a:ext cx="737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Include the effect of a nanoparticle </a:t>
            </a:r>
            <a:r>
              <a:rPr lang="en-US" dirty="0" smtClean="0">
                <a:solidFill>
                  <a:srgbClr val="000000"/>
                </a:solidFill>
              </a:rPr>
              <a:t>with a twin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2731167" y="4150889"/>
            <a:ext cx="3212432" cy="21656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895474" y="3946358"/>
            <a:ext cx="1070810" cy="421105"/>
          </a:xfrm>
          <a:prstGeom prst="rect">
            <a:avLst/>
          </a:prstGeom>
          <a:solidFill>
            <a:schemeClr val="bg1"/>
          </a:solidFill>
          <a:ln w="12699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23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5204" grpId="0" animBg="1"/>
      <p:bldP spid="1715205" grpId="0" animBg="1"/>
      <p:bldP spid="1715206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LTPs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95" y="2334126"/>
            <a:ext cx="4567606" cy="3516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2" y="170903"/>
            <a:ext cx="3416968" cy="3257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72" y="3572407"/>
            <a:ext cx="2807186" cy="26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Modified Wulff Construction</a:t>
            </a:r>
          </a:p>
        </p:txBody>
      </p:sp>
      <p:pic>
        <p:nvPicPr>
          <p:cNvPr id="1702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85" y="1763595"/>
            <a:ext cx="3581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"/>
          <a:stretch/>
        </p:blipFill>
        <p:spPr bwMode="auto">
          <a:xfrm>
            <a:off x="338730" y="2014516"/>
            <a:ext cx="374904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838200" y="6443663"/>
            <a:ext cx="795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D. Marks,. Philos. Mag. A.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81 (1984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={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:(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458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Modified Wulff Construction</a:t>
            </a:r>
          </a:p>
        </p:txBody>
      </p:sp>
      <p:pic>
        <p:nvPicPr>
          <p:cNvPr id="17029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0642" y="2226905"/>
            <a:ext cx="3654798" cy="31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838200" y="6443663"/>
            <a:ext cx="795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D. Marks,. Philos. Mag. A.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81 (1984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={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:(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72" y="2037429"/>
            <a:ext cx="3746309" cy="3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52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 &amp; Ic segments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4" y="2322597"/>
            <a:ext cx="4417560" cy="3103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08" y="2080206"/>
            <a:ext cx="3663152" cy="39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 preferRelativeResize="0"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7813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609600" y="6629400"/>
            <a:ext cx="8229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>
                <a:latin typeface="Arial" pitchFamily="34" charset="0"/>
                <a:cs typeface="Arial" pitchFamily="34" charset="0"/>
              </a:rPr>
              <a:t>L. D. Marks, J. Cryst. Growth 1983, 61, 556-566</a:t>
            </a:r>
          </a:p>
        </p:txBody>
      </p:sp>
      <p:pic>
        <p:nvPicPr>
          <p:cNvPr id="2765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32766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"/>
          <p:cNvPicPr preferRelativeResize="0"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2766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6600" y="39624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4038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0" y="45720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Lamellar Twinned Particles</a:t>
            </a:r>
          </a:p>
          <a:p>
            <a:pPr algn="ctr"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or more segments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1 boundaries/segment (caps)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boundaries/segment (middle)</a:t>
            </a:r>
          </a:p>
          <a:p>
            <a:pPr algn="ctr" eaLnBrk="1" hangingPunct="1"/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4" name="TextBox 13"/>
          <p:cNvSpPr txBox="1">
            <a:spLocks noChangeArrowheads="1"/>
          </p:cNvSpPr>
          <p:nvPr/>
        </p:nvSpPr>
        <p:spPr bwMode="auto">
          <a:xfrm>
            <a:off x="3009900" y="4572000"/>
            <a:ext cx="3124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Decahedral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Multiply Twinned Particle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5 segments 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boundaries/segment</a:t>
            </a:r>
          </a:p>
        </p:txBody>
      </p:sp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6019800" y="4572000"/>
            <a:ext cx="3124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Icosahedral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Multiply Twinned Particle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20 segments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3 boundaries/segment </a:t>
            </a:r>
          </a:p>
        </p:txBody>
      </p:sp>
      <p:sp>
        <p:nvSpPr>
          <p:cNvPr id="2765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Modified Wulff Construction for Twinned Particles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r="2353" b="5147"/>
          <a:stretch>
            <a:fillRect/>
          </a:stretch>
        </p:blipFill>
        <p:spPr bwMode="auto">
          <a:xfrm>
            <a:off x="1455738" y="1798638"/>
            <a:ext cx="54673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Shapes for Dh reported in 19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century – “Fivelings”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4832350" y="6457950"/>
            <a:ext cx="431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From H. Hofmeister, Z Krist 224 (2009) 528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1790700" y="939800"/>
            <a:ext cx="73533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5" name="Picture 1" descr="C:\Users\Emilie\Desktop\Dropbox\kinetic Wulff\figure1\figure1JA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 bwMode="auto">
          <a:xfrm>
            <a:off x="873125" y="823913"/>
            <a:ext cx="75215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151923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2892425"/>
            <a:ext cx="18224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Cases</a:t>
            </a:r>
          </a:p>
        </p:txBody>
      </p:sp>
      <p:pic>
        <p:nvPicPr>
          <p:cNvPr id="28679" name="Picture 2" descr="E:\2010+\Au- pvp\28marzo10-Au-pvp-280\File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0"/>
            <a:ext cx="171291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6629400"/>
            <a:ext cx="72390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E.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Ringe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R.P. Van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Duyne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050" dirty="0"/>
              <a:t>Journal of Physical Chemistry C, 2013. </a:t>
            </a:r>
            <a:r>
              <a:rPr lang="en-US" sz="1050" b="1" dirty="0"/>
              <a:t>117</a:t>
            </a:r>
            <a:r>
              <a:rPr lang="en-US" sz="1050" dirty="0"/>
              <a:t>, 15859</a:t>
            </a:r>
            <a:endParaRPr lang="en-US" sz="105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4" descr="Migu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173707" cy="1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Shapes for Ic as well</a:t>
            </a:r>
          </a:p>
        </p:txBody>
      </p:sp>
      <p:pic>
        <p:nvPicPr>
          <p:cNvPr id="151556" name="Picture 2" descr="E:\sem 2011--\Jesus\26-08-09 Ag T\Ag6\File18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695575"/>
            <a:ext cx="19685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3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3000" r="13498" b="7498"/>
          <a:stretch>
            <a:fillRect/>
          </a:stretch>
        </p:blipFill>
        <p:spPr bwMode="auto">
          <a:xfrm>
            <a:off x="6205538" y="2736850"/>
            <a:ext cx="20589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2" descr="E:\2010+\Au- pvp\28marzo10-Au-pvp-280\File15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968750"/>
            <a:ext cx="19970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5907088" y="5602288"/>
            <a:ext cx="2771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Images courtesy of M. Yacaman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996950" y="454977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{111} only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6472238" y="46148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{110} only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3382963" y="60579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{111} + {110}</a:t>
            </a:r>
          </a:p>
        </p:txBody>
      </p:sp>
      <p:grpSp>
        <p:nvGrpSpPr>
          <p:cNvPr id="151565" name="Group 13"/>
          <p:cNvGrpSpPr>
            <a:grpSpLocks/>
          </p:cNvGrpSpPr>
          <p:nvPr/>
        </p:nvGrpSpPr>
        <p:grpSpPr bwMode="auto">
          <a:xfrm>
            <a:off x="3344863" y="1803400"/>
            <a:ext cx="2171700" cy="1674813"/>
            <a:chOff x="2107" y="1082"/>
            <a:chExt cx="1368" cy="1055"/>
          </a:xfrm>
        </p:grpSpPr>
        <p:pic>
          <p:nvPicPr>
            <p:cNvPr id="151559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1082"/>
              <a:ext cx="1368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4" name="Rectangle 12"/>
            <p:cNvSpPr>
              <a:spLocks noChangeArrowheads="1"/>
            </p:cNvSpPr>
            <p:nvPr/>
          </p:nvSpPr>
          <p:spPr bwMode="auto">
            <a:xfrm>
              <a:off x="2194" y="2011"/>
              <a:ext cx="83" cy="110"/>
            </a:xfrm>
            <a:prstGeom prst="rect">
              <a:avLst/>
            </a:prstGeom>
            <a:solidFill>
              <a:schemeClr val="bg1"/>
            </a:solidFill>
            <a:ln w="12699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333375" y="5500688"/>
            <a:ext cx="23669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N.B., no {100} in an Ic, see L. D. Marks, </a:t>
            </a:r>
            <a:r>
              <a:rPr lang="en-US" sz="1800" i="1"/>
              <a:t>Philos. Mag. A.</a:t>
            </a:r>
            <a:r>
              <a:rPr lang="en-US" sz="1800"/>
              <a:t> </a:t>
            </a:r>
            <a:r>
              <a:rPr lang="en-US" sz="1800" b="1"/>
              <a:t>49</a:t>
            </a:r>
            <a:r>
              <a:rPr lang="en-US" sz="1800"/>
              <a:t>, 81 (1984)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Surfaces depend upon environment</a:t>
            </a: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768475"/>
            <a:ext cx="8080375" cy="36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1001713" y="5805488"/>
            <a:ext cx="6981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“5x1” (001) reconstruction on Au Dh, Image courtesy of Gilberto Casillas-Garcia, UTSA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" y="-6463"/>
            <a:ext cx="1051859" cy="148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7909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8"/>
          <p:cNvSpPr txBox="1">
            <a:spLocks noChangeArrowheads="1"/>
          </p:cNvSpPr>
          <p:nvPr/>
        </p:nvSpPr>
        <p:spPr bwMode="auto">
          <a:xfrm>
            <a:off x="762000" y="6172200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www.notredamedeparis.fr</a:t>
            </a:r>
          </a:p>
        </p:txBody>
      </p:sp>
      <p:grpSp>
        <p:nvGrpSpPr>
          <p:cNvPr id="16389" name="Group 19"/>
          <p:cNvGrpSpPr>
            <a:grpSpLocks/>
          </p:cNvGrpSpPr>
          <p:nvPr/>
        </p:nvGrpSpPr>
        <p:grpSpPr bwMode="auto">
          <a:xfrm>
            <a:off x="4724400" y="1574800"/>
            <a:ext cx="3962400" cy="4435475"/>
            <a:chOff x="2590800" y="1676400"/>
            <a:chExt cx="3962400" cy="4435391"/>
          </a:xfrm>
        </p:grpSpPr>
        <p:grpSp>
          <p:nvGrpSpPr>
            <p:cNvPr id="16391" name="Group 3"/>
            <p:cNvGrpSpPr>
              <a:grpSpLocks/>
            </p:cNvGrpSpPr>
            <p:nvPr/>
          </p:nvGrpSpPr>
          <p:grpSpPr bwMode="auto">
            <a:xfrm>
              <a:off x="2590800" y="2133600"/>
              <a:ext cx="3837050" cy="3978191"/>
              <a:chOff x="2362200" y="2590800"/>
              <a:chExt cx="3837050" cy="3978191"/>
            </a:xfrm>
          </p:grpSpPr>
          <p:pic>
            <p:nvPicPr>
              <p:cNvPr id="1639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2590800"/>
                <a:ext cx="3837050" cy="3763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8"/>
              <p:cNvSpPr txBox="1">
                <a:spLocks noChangeArrowheads="1"/>
              </p:cNvSpPr>
              <p:nvPr/>
            </p:nvSpPr>
            <p:spPr bwMode="auto">
              <a:xfrm>
                <a:off x="2590800" y="6324521"/>
                <a:ext cx="3200400" cy="244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L. Liz-</a:t>
                </a:r>
                <a:r>
                  <a:rPr lang="en-US" sz="1050" dirty="0" err="1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Marzan</a:t>
                </a:r>
                <a:r>
                  <a:rPr lang="en-US" sz="105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, Mater. Today </a:t>
                </a:r>
                <a:r>
                  <a:rPr lang="en-US" sz="1050" u="sng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7</a:t>
                </a:r>
                <a:r>
                  <a:rPr lang="en-US" sz="105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, 21 </a:t>
                </a:r>
                <a:r>
                  <a:rPr lang="en-US" sz="105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(2004) </a:t>
                </a:r>
              </a:p>
            </p:txBody>
          </p:sp>
        </p:grpSp>
        <p:sp>
          <p:nvSpPr>
            <p:cNvPr id="16392" name="TextBox 21"/>
            <p:cNvSpPr txBox="1">
              <a:spLocks noChangeArrowheads="1"/>
            </p:cNvSpPr>
            <p:nvPr/>
          </p:nvSpPr>
          <p:spPr bwMode="auto">
            <a:xfrm>
              <a:off x="2667000" y="1676400"/>
              <a:ext cx="3886200" cy="36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63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Nanosized Gold</a:t>
            </a:r>
          </a:p>
        </p:txBody>
      </p:sp>
    </p:spTree>
    <p:extLst>
      <p:ext uri="{BB962C8B-B14F-4D97-AF65-F5344CB8AC3E}">
        <p14:creationId xmlns:p14="http://schemas.microsoft.com/office/powerpoint/2010/main" val="1400440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MTP</a:t>
            </a:r>
            <a:r>
              <a:rPr lang="en-US" dirty="0" smtClean="0"/>
              <a:t> Energetics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Terms</a:t>
            </a:r>
          </a:p>
          <a:p>
            <a:pPr lvl="1"/>
            <a:r>
              <a:rPr lang="en-US" dirty="0" smtClean="0"/>
              <a:t>Strain, </a:t>
            </a:r>
            <a:r>
              <a:rPr lang="en-US" dirty="0" err="1" smtClean="0"/>
              <a:t>fcc</a:t>
            </a:r>
            <a:r>
              <a:rPr lang="en-US" dirty="0" smtClean="0"/>
              <a:t> units do not fit together without it</a:t>
            </a:r>
          </a:p>
          <a:p>
            <a:pPr lvl="1"/>
            <a:r>
              <a:rPr lang="en-US" dirty="0" smtClean="0"/>
              <a:t>Difference in total surface free energy</a:t>
            </a:r>
          </a:p>
          <a:p>
            <a:pPr lvl="1"/>
            <a:r>
              <a:rPr lang="en-US" dirty="0" smtClean="0"/>
              <a:t>Difference in total surface stress terms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N.B., twin boundary energy </a:t>
            </a:r>
            <a:r>
              <a:rPr lang="en-US" dirty="0" err="1" smtClean="0"/>
              <a:t>negligable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Strain: </a:t>
            </a:r>
            <a:r>
              <a:rPr lang="en-US" dirty="0" err="1" smtClean="0"/>
              <a:t>Volterra</a:t>
            </a:r>
            <a:r>
              <a:rPr lang="en-US" dirty="0" smtClean="0"/>
              <a:t> Disclination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936" y="2009274"/>
            <a:ext cx="2493010" cy="2233832"/>
            <a:chOff x="952500" y="2646363"/>
            <a:chExt cx="3530600" cy="3373437"/>
          </a:xfrm>
        </p:grpSpPr>
        <p:pic>
          <p:nvPicPr>
            <p:cNvPr id="2969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2646363"/>
              <a:ext cx="3352800" cy="303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1"/>
            <p:cNvGrpSpPr>
              <a:grpSpLocks/>
            </p:cNvGrpSpPr>
            <p:nvPr/>
          </p:nvGrpSpPr>
          <p:grpSpPr bwMode="auto">
            <a:xfrm>
              <a:off x="1333500" y="2933700"/>
              <a:ext cx="1117600" cy="825500"/>
              <a:chOff x="832" y="1832"/>
              <a:chExt cx="704" cy="520"/>
            </a:xfrm>
          </p:grpSpPr>
          <p:sp>
            <p:nvSpPr>
              <p:cNvPr id="29715" name="Line 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6" name="Line 1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1" name="Group 12"/>
            <p:cNvGrpSpPr>
              <a:grpSpLocks/>
            </p:cNvGrpSpPr>
            <p:nvPr/>
          </p:nvGrpSpPr>
          <p:grpSpPr bwMode="auto">
            <a:xfrm rot="4705801">
              <a:off x="2921000" y="2971800"/>
              <a:ext cx="1117600" cy="825500"/>
              <a:chOff x="832" y="1832"/>
              <a:chExt cx="704" cy="520"/>
            </a:xfrm>
          </p:grpSpPr>
          <p:sp>
            <p:nvSpPr>
              <p:cNvPr id="29713" name="Line 13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4" name="Line 14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2" name="Group 15"/>
            <p:cNvGrpSpPr>
              <a:grpSpLocks/>
            </p:cNvGrpSpPr>
            <p:nvPr/>
          </p:nvGrpSpPr>
          <p:grpSpPr bwMode="auto">
            <a:xfrm rot="2202395">
              <a:off x="2082800" y="5194300"/>
              <a:ext cx="1117600" cy="825500"/>
              <a:chOff x="832" y="1832"/>
              <a:chExt cx="704" cy="520"/>
            </a:xfrm>
          </p:grpSpPr>
          <p:sp>
            <p:nvSpPr>
              <p:cNvPr id="29711" name="Line 16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2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3" name="Group 18"/>
            <p:cNvGrpSpPr>
              <a:grpSpLocks/>
            </p:cNvGrpSpPr>
            <p:nvPr/>
          </p:nvGrpSpPr>
          <p:grpSpPr bwMode="auto">
            <a:xfrm rot="-2182527">
              <a:off x="3365500" y="4330700"/>
              <a:ext cx="1117600" cy="825500"/>
              <a:chOff x="832" y="1832"/>
              <a:chExt cx="704" cy="520"/>
            </a:xfrm>
          </p:grpSpPr>
          <p:sp>
            <p:nvSpPr>
              <p:cNvPr id="29709" name="Line 1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0" name="Line 2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04" name="Group 21"/>
            <p:cNvGrpSpPr>
              <a:grpSpLocks/>
            </p:cNvGrpSpPr>
            <p:nvPr/>
          </p:nvGrpSpPr>
          <p:grpSpPr bwMode="auto">
            <a:xfrm rot="2182527" flipH="1">
              <a:off x="952500" y="4356100"/>
              <a:ext cx="1117600" cy="825500"/>
              <a:chOff x="832" y="1832"/>
              <a:chExt cx="704" cy="520"/>
            </a:xfrm>
          </p:grpSpPr>
          <p:sp>
            <p:nvSpPr>
              <p:cNvPr id="29707" name="Line 22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08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-1855" r="29085" b="5580"/>
          <a:stretch/>
        </p:blipFill>
        <p:spPr>
          <a:xfrm>
            <a:off x="5478035" y="3368842"/>
            <a:ext cx="3275134" cy="256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4744" y="6130177"/>
            <a:ext cx="366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Von Mises stress distribution (a)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4" name="Picture 11" descr="Srikan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883391"/>
            <a:ext cx="123031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143" y="5210602"/>
            <a:ext cx="3988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R. de Wit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Journal of Physics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C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1972</a:t>
            </a:r>
            <a:r>
              <a:rPr lang="en-US" sz="1400" b="1" dirty="0">
                <a:solidFill>
                  <a:srgbClr val="000000"/>
                </a:solidFill>
                <a:latin typeface="Times New Roman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5,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529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A. Howie and L. D. Marks,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Phil Mag 1984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1400" b="1" dirty="0">
                <a:solidFill>
                  <a:srgbClr val="000000"/>
                </a:solidFill>
                <a:latin typeface="Times New Roman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(1), 95-109.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 Patala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, S.,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L.D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. Marks, and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M.O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. de la Cruz, Journal of Physical Chemistry C, 2013. </a:t>
            </a:r>
            <a:r>
              <a:rPr lang="en-US" sz="1400" b="1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117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(3), 1485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90650" cy="17716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13526" t="6421" r="10420" b="1909"/>
          <a:stretch/>
        </p:blipFill>
        <p:spPr>
          <a:xfrm>
            <a:off x="2658979" y="1961147"/>
            <a:ext cx="2117558" cy="2310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305" y="4355432"/>
            <a:ext cx="333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S. Ogawa &amp; S. </a:t>
            </a:r>
            <a:r>
              <a:rPr lang="en-US" sz="1800" dirty="0" err="1" smtClean="0">
                <a:solidFill>
                  <a:srgbClr val="000000"/>
                </a:solidFill>
              </a:rPr>
              <a:t>Ino</a:t>
            </a:r>
            <a:r>
              <a:rPr lang="en-US" sz="1800" dirty="0" smtClean="0">
                <a:solidFill>
                  <a:srgbClr val="000000"/>
                </a:solidFill>
              </a:rPr>
              <a:t>, J. Vac. Sci. Tech. 6, 527 (1969).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53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MTPs have less of the Wulff shape</a:t>
            </a:r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8" y="1809500"/>
            <a:ext cx="5035466" cy="38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1219200" y="5910263"/>
            <a:ext cx="703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Twin boundaries restrict which surfaces are exposed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1266825" y="6386513"/>
            <a:ext cx="79533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L. D. Marks,. Philos. Mag. A. </a:t>
            </a:r>
            <a:r>
              <a:rPr lang="en-US" sz="1600" b="1">
                <a:solidFill>
                  <a:srgbClr val="000000"/>
                </a:solidFill>
              </a:rPr>
              <a:t>49</a:t>
            </a:r>
            <a:r>
              <a:rPr lang="en-US" sz="1600">
                <a:solidFill>
                  <a:srgbClr val="000000"/>
                </a:solidFill>
              </a:rPr>
              <a:t>, 81 (1984).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6" y="1889842"/>
            <a:ext cx="3300964" cy="283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4186" y="5127787"/>
            <a:ext cx="2538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Segment for Dh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2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199"/>
            <a:ext cx="4235116" cy="4395537"/>
          </a:xfrm>
        </p:spPr>
        <p:txBody>
          <a:bodyPr/>
          <a:lstStyle/>
          <a:p>
            <a:r>
              <a:rPr lang="en-US" sz="2800" dirty="0" smtClean="0"/>
              <a:t>Three competing terms</a:t>
            </a:r>
          </a:p>
          <a:p>
            <a:pPr lvl="1"/>
            <a:r>
              <a:rPr lang="en-US" sz="2400" dirty="0" smtClean="0"/>
              <a:t>Gain in surface energy (MTPs more {111})</a:t>
            </a:r>
          </a:p>
          <a:p>
            <a:pPr lvl="1"/>
            <a:r>
              <a:rPr lang="en-US" sz="2400" dirty="0" smtClean="0"/>
              <a:t>Cost to strain the particle</a:t>
            </a:r>
          </a:p>
          <a:p>
            <a:pPr lvl="1"/>
            <a:r>
              <a:rPr lang="en-US" sz="2400" dirty="0" smtClean="0"/>
              <a:t>Energy change due to expansion at surface, surface stress term (heavily environment dependent)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728410" y="2285999"/>
          <a:ext cx="3684921" cy="305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40442" y="1900989"/>
                <a:ext cx="1431758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442" y="1900989"/>
                <a:ext cx="1431758" cy="47545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19274" y="5289884"/>
                <a:ext cx="1431758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274" y="5289884"/>
                <a:ext cx="1431758" cy="4754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24743" y="5944528"/>
            <a:ext cx="398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Howie and L. D. Marks,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Phil Mag 1984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49</a:t>
            </a:r>
            <a:r>
              <a:rPr lang="en-US" sz="1400" dirty="0">
                <a:solidFill>
                  <a:srgbClr val="000000"/>
                </a:solidFill>
              </a:rPr>
              <a:t>(1), 95-109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051884" y="4078705"/>
            <a:ext cx="12032" cy="1118937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082589" y="3822031"/>
            <a:ext cx="16043" cy="1375611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414210" y="4692316"/>
            <a:ext cx="287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Ic           Dh            Sc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65125"/>
            <a:ext cx="7772400" cy="720725"/>
          </a:xfrm>
        </p:spPr>
        <p:txBody>
          <a:bodyPr/>
          <a:lstStyle/>
          <a:p>
            <a:r>
              <a:rPr lang="it-IT" smtClean="0"/>
              <a:t>Energetics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341438"/>
            <a:ext cx="3048000" cy="4518025"/>
            <a:chOff x="96" y="845"/>
            <a:chExt cx="1920" cy="2846"/>
          </a:xfrm>
        </p:grpSpPr>
        <p:pic>
          <p:nvPicPr>
            <p:cNvPr id="30731" name="Picture 4" descr="ico3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845"/>
              <a:ext cx="1462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96" y="2521"/>
              <a:ext cx="1920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0000"/>
                  </a:solidFill>
                </a:rPr>
                <a:t>Icosahedra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Quasi-spherical shape.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Close-packed surface but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large internal strain.</a:t>
              </a:r>
              <a:endParaRPr lang="it-IT" sz="2000" b="1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small sizes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70250" y="1196975"/>
            <a:ext cx="2819400" cy="4297363"/>
            <a:chOff x="2060" y="754"/>
            <a:chExt cx="1776" cy="2707"/>
          </a:xfrm>
        </p:grpSpPr>
        <p:pic>
          <p:nvPicPr>
            <p:cNvPr id="30729" name="Picture 7" descr="deca3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" y="754"/>
              <a:ext cx="1587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Text Box 8"/>
            <p:cNvSpPr txBox="1">
              <a:spLocks noChangeArrowheads="1"/>
            </p:cNvSpPr>
            <p:nvPr/>
          </p:nvSpPr>
          <p:spPr bwMode="auto">
            <a:xfrm>
              <a:off x="2060" y="2521"/>
              <a:ext cx="177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008000"/>
                  </a:solidFill>
                </a:rPr>
                <a:t>Decahedra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Intermediate behaviour.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Intermediate sizes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65850" y="1268413"/>
            <a:ext cx="2868613" cy="4225925"/>
            <a:chOff x="3884" y="799"/>
            <a:chExt cx="1807" cy="2662"/>
          </a:xfrm>
        </p:grpSpPr>
        <p:pic>
          <p:nvPicPr>
            <p:cNvPr id="30727" name="Picture 10" descr="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" y="799"/>
              <a:ext cx="1542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Text Box 11"/>
            <p:cNvSpPr txBox="1">
              <a:spLocks noChangeArrowheads="1"/>
            </p:cNvSpPr>
            <p:nvPr/>
          </p:nvSpPr>
          <p:spPr bwMode="auto">
            <a:xfrm>
              <a:off x="3884" y="2521"/>
              <a:ext cx="1807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chemeClr val="accent2"/>
                  </a:solidFill>
                </a:rPr>
                <a:t>Polyhedra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Non-spherical shape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No internal strain.</a:t>
              </a:r>
              <a:endParaRPr lang="it-IT" sz="2000" b="1">
                <a:solidFill>
                  <a:schemeClr val="tx2"/>
                </a:solidFill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large sizes</a:t>
              </a:r>
            </a:p>
          </p:txBody>
        </p:sp>
      </p:grp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4822825" y="6189663"/>
            <a:ext cx="378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t"/>
            <a:r>
              <a:rPr lang="en-US" dirty="0"/>
              <a:t> Courtesy Riccardo </a:t>
            </a:r>
            <a:r>
              <a:rPr lang="en-US" dirty="0" err="1"/>
              <a:t>Ferrando</a:t>
            </a:r>
            <a:r>
              <a:rPr lang="en-US" dirty="0"/>
              <a:t> </a:t>
            </a:r>
          </a:p>
        </p:txBody>
      </p:sp>
      <p:pic>
        <p:nvPicPr>
          <p:cNvPr id="163842" name="Picture 2" descr="http://t0.gstatic.com/images?q=tbn:ANd9GcQYTOG3sChDnrYyYwuSsf8wF_goSeX87iKOqkmis2xhkborVI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217"/>
            <a:ext cx="1236544" cy="15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08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1981200"/>
            <a:ext cx="315468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Complex, can be </a:t>
            </a:r>
            <a:r>
              <a:rPr lang="en-US" dirty="0" err="1" smtClean="0"/>
              <a:t>templated</a:t>
            </a:r>
            <a:r>
              <a:rPr lang="en-US" dirty="0" smtClean="0"/>
              <a:t> (i.e. large from small) or there can be changes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6160770"/>
            <a:ext cx="556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</a:rPr>
              <a:t>K. Yagi et al, Journal </a:t>
            </a:r>
            <a:r>
              <a:rPr lang="en-US" sz="1800" i="1" dirty="0">
                <a:solidFill>
                  <a:srgbClr val="000000"/>
                </a:solidFill>
              </a:rPr>
              <a:t>of Crystal Growth </a:t>
            </a:r>
            <a:r>
              <a:rPr lang="en-US" sz="1800" dirty="0">
                <a:solidFill>
                  <a:srgbClr val="000000"/>
                </a:solidFill>
              </a:rPr>
              <a:t>28 (1975) 117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9" y="297180"/>
            <a:ext cx="5014397" cy="55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6160770"/>
            <a:ext cx="556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K. Yagi et al, Journal </a:t>
            </a:r>
            <a:r>
              <a:rPr lang="en-US" sz="1800" dirty="0">
                <a:solidFill>
                  <a:srgbClr val="000000"/>
                </a:solidFill>
              </a:rPr>
              <a:t>of Crystal Growth 28 (1975) </a:t>
            </a:r>
            <a:r>
              <a:rPr lang="en-US" sz="1800" dirty="0" smtClean="0">
                <a:solidFill>
                  <a:srgbClr val="000000"/>
                </a:solidFill>
              </a:rPr>
              <a:t>117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L. D. Marks, Journal </a:t>
            </a:r>
            <a:r>
              <a:rPr lang="en-US" sz="1800" dirty="0">
                <a:solidFill>
                  <a:srgbClr val="000000"/>
                </a:solidFill>
              </a:rPr>
              <a:t>of Crystal Growth 61(1983) 556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1382" t="42520" r="1392" b="900"/>
          <a:stretch/>
        </p:blipFill>
        <p:spPr>
          <a:xfrm>
            <a:off x="0" y="2658979"/>
            <a:ext cx="8698832" cy="1513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337" y="4620126"/>
            <a:ext cx="773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           </a:t>
            </a:r>
            <a:r>
              <a:rPr lang="en-US" dirty="0" err="1" smtClean="0">
                <a:solidFill>
                  <a:srgbClr val="000000"/>
                </a:solidFill>
              </a:rPr>
              <a:t>Asymm</a:t>
            </a:r>
            <a:r>
              <a:rPr lang="en-US" dirty="0" smtClean="0">
                <a:solidFill>
                  <a:srgbClr val="000000"/>
                </a:solidFill>
              </a:rPr>
              <a:t> Dh           Dh                    </a:t>
            </a:r>
            <a:r>
              <a:rPr lang="en-US" dirty="0" err="1" smtClean="0">
                <a:solidFill>
                  <a:srgbClr val="000000"/>
                </a:solidFill>
              </a:rPr>
              <a:t>Dh</a:t>
            </a:r>
            <a:r>
              <a:rPr lang="en-US" dirty="0" smtClean="0">
                <a:solidFill>
                  <a:srgbClr val="000000"/>
                </a:solidFill>
              </a:rPr>
              <a:t>                 Ic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Fluctuations (Iijima)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798638"/>
            <a:ext cx="4929187" cy="43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2316163" y="6215063"/>
            <a:ext cx="767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P. M. Ajayan, L. D. Marks,. 24-6, 229 (1990)</a:t>
            </a:r>
          </a:p>
        </p:txBody>
      </p:sp>
      <p:pic>
        <p:nvPicPr>
          <p:cNvPr id="166914" name="Picture 2" descr="http://t2.gstatic.com/images?q=tbn:ANd9GcSK-Ole1n0Fc6dnx6TBZwSgVrChEmuj-FWWQlNuoWfLKH8p2zcZY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1" y="-34263"/>
            <a:ext cx="1234554" cy="15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848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physical concept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1459005" y="6216277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Courtesy of Stephen Berry</a:t>
            </a:r>
          </a:p>
        </p:txBody>
      </p:sp>
      <p:pic>
        <p:nvPicPr>
          <p:cNvPr id="182274" name="Picture 2" descr="http://chemistry.uchicago.edu/content/faculty/pw_12514780666f9a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2917" y="0"/>
            <a:ext cx="146304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9303" y="3006490"/>
            <a:ext cx="4480276" cy="294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2609" y="2078838"/>
            <a:ext cx="685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potential surface, very schematically: solid in the deep, narrow well, liquid in the high rolling plain: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04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410" t="30269" r="20608" b="17429"/>
          <a:stretch/>
        </p:blipFill>
        <p:spPr>
          <a:xfrm rot="5400000">
            <a:off x="5523414" y="1889985"/>
            <a:ext cx="1314488" cy="1131163"/>
          </a:xfrm>
          <a:prstGeom prst="rect">
            <a:avLst/>
          </a:prstGeom>
        </p:spPr>
      </p:pic>
      <p:pic>
        <p:nvPicPr>
          <p:cNvPr id="7" name="Picture 6" descr="‎www.numis.northwestern.edu_Research_Articles_1988_Structural_Fluctuations_88.pdf-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271" y="3434980"/>
            <a:ext cx="4628767" cy="309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821" t="18910" r="22275" b="18752"/>
          <a:stretch/>
        </p:blipFill>
        <p:spPr>
          <a:xfrm rot="5400000">
            <a:off x="4000477" y="1774439"/>
            <a:ext cx="1336527" cy="1350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2796" t="13557" r="21876" b="24646"/>
          <a:stretch/>
        </p:blipFill>
        <p:spPr>
          <a:xfrm rot="5400000">
            <a:off x="2392773" y="1783178"/>
            <a:ext cx="1322756" cy="1336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08809" y="2218794"/>
                <a:ext cx="3831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09" y="2218794"/>
                <a:ext cx="383118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87925" y="2191209"/>
                <a:ext cx="3831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925" y="2191209"/>
                <a:ext cx="383118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16162" y="3111058"/>
                <a:ext cx="1536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=−0.25</m:t>
                    </m:r>
                  </m:oMath>
                </a14:m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162" y="3111058"/>
                <a:ext cx="1536745" cy="3385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993590" y="3082436"/>
                <a:ext cx="1536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</m:t>
                    </m:r>
                  </m:oMath>
                </a14:m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590" y="3082436"/>
                <a:ext cx="1536745" cy="338554"/>
              </a:xfrm>
              <a:prstGeom prst="rect">
                <a:avLst/>
              </a:prstGeom>
              <a:blipFill rotWithShape="0">
                <a:blip r:embed="rId10"/>
                <a:stretch>
                  <a:fillRect l="-198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08184" y="3085393"/>
                <a:ext cx="15367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=0.25</m:t>
                    </m:r>
                  </m:oMath>
                </a14:m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184" y="3085393"/>
                <a:ext cx="1536745" cy="33855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358643" y="6294426"/>
            <a:ext cx="607709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Quasimelting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895475" y="6496050"/>
            <a:ext cx="808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J. Dundurs, L. D. Marks, P. M. Ajayan,. </a:t>
            </a:r>
            <a:r>
              <a:rPr lang="en-US" sz="1400" i="1"/>
              <a:t>Philos. Mag. A.</a:t>
            </a:r>
            <a:r>
              <a:rPr lang="en-US" sz="1400"/>
              <a:t> </a:t>
            </a:r>
            <a:r>
              <a:rPr lang="en-US" sz="1400" b="1"/>
              <a:t>57</a:t>
            </a:r>
            <a:r>
              <a:rPr lang="en-US" sz="1400"/>
              <a:t>, 605 (1988)</a:t>
            </a:r>
          </a:p>
        </p:txBody>
      </p:sp>
      <p:pic>
        <p:nvPicPr>
          <p:cNvPr id="6" name="Picture 9" descr="Ajayan_photo_200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"/>
            <a:ext cx="1182413" cy="15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22267" t="31781" r="30799" b="20517"/>
          <a:stretch/>
        </p:blipFill>
        <p:spPr>
          <a:xfrm rot="4895651">
            <a:off x="409855" y="2270421"/>
            <a:ext cx="1420619" cy="1443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/>
          <a:srcRect l="25999" t="17999" r="31647" b="31648"/>
          <a:stretch/>
        </p:blipFill>
        <p:spPr>
          <a:xfrm>
            <a:off x="302131" y="3877756"/>
            <a:ext cx="1237109" cy="14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9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2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Single </a:t>
            </a:r>
            <a:r>
              <a:rPr lang="en-US" altLang="en-US" sz="4000" dirty="0"/>
              <a:t>Silver </a:t>
            </a:r>
            <a:r>
              <a:rPr lang="en-US" altLang="en-US" sz="4000" dirty="0" err="1"/>
              <a:t>Nanocube</a:t>
            </a:r>
            <a:r>
              <a:rPr lang="en-US" altLang="en-US" sz="4000" dirty="0"/>
              <a:t> LSPR/TEM/FDTD </a:t>
            </a:r>
          </a:p>
        </p:txBody>
      </p:sp>
      <p:pic>
        <p:nvPicPr>
          <p:cNvPr id="1327115" name="Picture 7" descr="E:\MRS Fall 2009\deca_x4y-3_LSP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3477127" y="1900990"/>
            <a:ext cx="2377984" cy="245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7116" name="Picture 8" descr="E:\MRS Fall 2009\deca_x4y-3_TE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6105" y="1888959"/>
            <a:ext cx="243037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7118" name="Picture 4" descr="E:\MRS stuff\resized 4th\59_cro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3305" y="4693643"/>
            <a:ext cx="1576137" cy="167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7119" name="Picture 3" descr="C:\Documents and Settings\Administrator\Desktop\MRS Fall 2009 11_23 version\figures stuff\cubeAg59b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495800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4743" y="6574963"/>
            <a:ext cx="738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Y. Wang et al, </a:t>
            </a:r>
            <a:r>
              <a:rPr lang="en-US" sz="1800" i="1" dirty="0" err="1" smtClean="0">
                <a:solidFill>
                  <a:srgbClr val="000000"/>
                </a:solidFill>
              </a:rPr>
              <a:t>Ultramicroscopy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2009,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i="1" dirty="0">
                <a:solidFill>
                  <a:srgbClr val="000000"/>
                </a:solidFill>
              </a:rPr>
              <a:t>109</a:t>
            </a:r>
            <a:r>
              <a:rPr lang="en-US" sz="1800" dirty="0">
                <a:solidFill>
                  <a:srgbClr val="000000"/>
                </a:solidFill>
              </a:rPr>
              <a:t>, 1110-1113.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79" y="1949116"/>
            <a:ext cx="2066824" cy="4354377"/>
          </a:xfrm>
          <a:prstGeom prst="rect">
            <a:avLst/>
          </a:prstGeom>
        </p:spPr>
      </p:pic>
      <p:pic>
        <p:nvPicPr>
          <p:cNvPr id="9" name="Picture 8" descr="yingm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" y="16040"/>
            <a:ext cx="1388107" cy="16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Diagram (1990 vintage)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947863"/>
            <a:ext cx="4411662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887538" y="6186488"/>
            <a:ext cx="767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P. M. Ajayan, L. D. Marks. Phase Transit. 24-6, 229 (1990)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19"/>
          <p:cNvSpPr>
            <a:spLocks noChangeArrowheads="1"/>
          </p:cNvSpPr>
          <p:nvPr/>
        </p:nvSpPr>
        <p:spPr bwMode="auto">
          <a:xfrm>
            <a:off x="4581525" y="2160588"/>
            <a:ext cx="4267200" cy="1093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49508" name="Picture 20" descr="fig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681163"/>
            <a:ext cx="3717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 Box 21"/>
          <p:cNvSpPr txBox="1">
            <a:spLocks noChangeArrowheads="1"/>
          </p:cNvSpPr>
          <p:nvPr/>
        </p:nvSpPr>
        <p:spPr bwMode="auto">
          <a:xfrm>
            <a:off x="387350" y="2576513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Room temp</a:t>
            </a:r>
          </a:p>
        </p:txBody>
      </p:sp>
      <p:sp>
        <p:nvSpPr>
          <p:cNvPr id="149510" name="Text Box 22"/>
          <p:cNvSpPr txBox="1">
            <a:spLocks noChangeArrowheads="1"/>
          </p:cNvSpPr>
          <p:nvPr/>
        </p:nvSpPr>
        <p:spPr bwMode="auto">
          <a:xfrm>
            <a:off x="1957388" y="258603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300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11" name="Text Box 23"/>
          <p:cNvSpPr txBox="1">
            <a:spLocks noChangeArrowheads="1"/>
          </p:cNvSpPr>
          <p:nvPr/>
        </p:nvSpPr>
        <p:spPr bwMode="auto">
          <a:xfrm>
            <a:off x="3405188" y="256698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12" name="Text Box 24"/>
          <p:cNvSpPr txBox="1">
            <a:spLocks noChangeArrowheads="1"/>
          </p:cNvSpPr>
          <p:nvPr/>
        </p:nvSpPr>
        <p:spPr bwMode="auto">
          <a:xfrm>
            <a:off x="4697413" y="1420813"/>
            <a:ext cx="59848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FCC </a:t>
            </a:r>
          </a:p>
        </p:txBody>
      </p:sp>
      <p:sp>
        <p:nvSpPr>
          <p:cNvPr id="149513" name="Text Box 25"/>
          <p:cNvSpPr txBox="1">
            <a:spLocks noChangeArrowheads="1"/>
          </p:cNvSpPr>
          <p:nvPr/>
        </p:nvSpPr>
        <p:spPr bwMode="auto">
          <a:xfrm>
            <a:off x="7675563" y="141922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14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9" t="2367" r="24620" b="64723"/>
          <a:stretch>
            <a:fillRect/>
          </a:stretch>
        </p:blipFill>
        <p:spPr bwMode="auto">
          <a:xfrm>
            <a:off x="4722813" y="1712913"/>
            <a:ext cx="67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5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61313" y="1722438"/>
            <a:ext cx="5540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6" name="Rectangle 28"/>
          <p:cNvSpPr>
            <a:spLocks noChangeArrowheads="1"/>
          </p:cNvSpPr>
          <p:nvPr/>
        </p:nvSpPr>
        <p:spPr bwMode="auto">
          <a:xfrm>
            <a:off x="4584700" y="3429000"/>
            <a:ext cx="4267200" cy="1008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49517" name="Picture 29" descr="fig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109913"/>
            <a:ext cx="40814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8" name="Text Box 30"/>
          <p:cNvSpPr txBox="1">
            <a:spLocks noChangeArrowheads="1"/>
          </p:cNvSpPr>
          <p:nvPr/>
        </p:nvSpPr>
        <p:spPr bwMode="auto">
          <a:xfrm>
            <a:off x="693738" y="4265613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19" name="Text Box 31"/>
          <p:cNvSpPr txBox="1">
            <a:spLocks noChangeArrowheads="1"/>
          </p:cNvSpPr>
          <p:nvPr/>
        </p:nvSpPr>
        <p:spPr bwMode="auto">
          <a:xfrm>
            <a:off x="1978025" y="426878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20" name="Text Box 32"/>
          <p:cNvSpPr txBox="1">
            <a:spLocks noChangeArrowheads="1"/>
          </p:cNvSpPr>
          <p:nvPr/>
        </p:nvSpPr>
        <p:spPr bwMode="auto">
          <a:xfrm>
            <a:off x="3536950" y="4262438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pic>
        <p:nvPicPr>
          <p:cNvPr id="149521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0" r="1984" b="64305"/>
          <a:stretch>
            <a:fillRect/>
          </a:stretch>
        </p:blipFill>
        <p:spPr bwMode="auto">
          <a:xfrm>
            <a:off x="4805363" y="3327400"/>
            <a:ext cx="5873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2" name="Text Box 34"/>
          <p:cNvSpPr txBox="1">
            <a:spLocks noChangeArrowheads="1"/>
          </p:cNvSpPr>
          <p:nvPr/>
        </p:nvSpPr>
        <p:spPr bwMode="auto">
          <a:xfrm>
            <a:off x="4581525" y="3033713"/>
            <a:ext cx="1217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Icosahedral </a:t>
            </a:r>
          </a:p>
        </p:txBody>
      </p:sp>
      <p:sp>
        <p:nvSpPr>
          <p:cNvPr id="149523" name="AutoShape 35"/>
          <p:cNvSpPr>
            <a:spLocks noChangeArrowheads="1"/>
          </p:cNvSpPr>
          <p:nvPr/>
        </p:nvSpPr>
        <p:spPr bwMode="auto">
          <a:xfrm>
            <a:off x="5784850" y="3486150"/>
            <a:ext cx="1617663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24" name="Text Box 36"/>
          <p:cNvSpPr txBox="1">
            <a:spLocks noChangeArrowheads="1"/>
          </p:cNvSpPr>
          <p:nvPr/>
        </p:nvSpPr>
        <p:spPr bwMode="auto">
          <a:xfrm>
            <a:off x="7678738" y="3013075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2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64488" y="3287713"/>
            <a:ext cx="5540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6" name="Text Box 38"/>
          <p:cNvSpPr txBox="1">
            <a:spLocks noChangeArrowheads="1"/>
          </p:cNvSpPr>
          <p:nvPr/>
        </p:nvSpPr>
        <p:spPr bwMode="auto">
          <a:xfrm>
            <a:off x="5984875" y="3170238"/>
            <a:ext cx="1412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In-situ Heating</a:t>
            </a:r>
          </a:p>
        </p:txBody>
      </p:sp>
      <p:sp>
        <p:nvSpPr>
          <p:cNvPr id="149527" name="Text Box 39"/>
          <p:cNvSpPr txBox="1">
            <a:spLocks noChangeArrowheads="1"/>
          </p:cNvSpPr>
          <p:nvPr/>
        </p:nvSpPr>
        <p:spPr bwMode="auto">
          <a:xfrm>
            <a:off x="676275" y="5888038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28" name="Text Box 40"/>
          <p:cNvSpPr txBox="1">
            <a:spLocks noChangeArrowheads="1"/>
          </p:cNvSpPr>
          <p:nvPr/>
        </p:nvSpPr>
        <p:spPr bwMode="auto">
          <a:xfrm>
            <a:off x="1960563" y="5891213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29" name="Text Box 41"/>
          <p:cNvSpPr txBox="1">
            <a:spLocks noChangeArrowheads="1"/>
          </p:cNvSpPr>
          <p:nvPr/>
        </p:nvSpPr>
        <p:spPr bwMode="auto">
          <a:xfrm>
            <a:off x="3519488" y="5884863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30" name="Rectangle 42"/>
          <p:cNvSpPr>
            <a:spLocks noChangeArrowheads="1"/>
          </p:cNvSpPr>
          <p:nvPr/>
        </p:nvSpPr>
        <p:spPr bwMode="auto">
          <a:xfrm>
            <a:off x="4576763" y="4946650"/>
            <a:ext cx="4267200" cy="1074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9531" name="Text Box 43"/>
          <p:cNvSpPr txBox="1">
            <a:spLocks noChangeArrowheads="1"/>
          </p:cNvSpPr>
          <p:nvPr/>
        </p:nvSpPr>
        <p:spPr bwMode="auto">
          <a:xfrm>
            <a:off x="4573588" y="4570413"/>
            <a:ext cx="1189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 </a:t>
            </a:r>
          </a:p>
        </p:txBody>
      </p:sp>
      <p:sp>
        <p:nvSpPr>
          <p:cNvPr id="149532" name="AutoShape 44"/>
          <p:cNvSpPr>
            <a:spLocks noChangeArrowheads="1"/>
          </p:cNvSpPr>
          <p:nvPr/>
        </p:nvSpPr>
        <p:spPr bwMode="auto">
          <a:xfrm>
            <a:off x="5776913" y="4965700"/>
            <a:ext cx="1617662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33" name="Text Box 45"/>
          <p:cNvSpPr txBox="1">
            <a:spLocks noChangeArrowheads="1"/>
          </p:cNvSpPr>
          <p:nvPr/>
        </p:nvSpPr>
        <p:spPr bwMode="auto">
          <a:xfrm>
            <a:off x="7670800" y="4540250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34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56550" y="4852988"/>
            <a:ext cx="5540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5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4870450" y="4870450"/>
            <a:ext cx="5540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6" name="Picture 48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737100"/>
            <a:ext cx="396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37" name="AutoShape 49"/>
          <p:cNvSpPr>
            <a:spLocks noChangeArrowheads="1"/>
          </p:cNvSpPr>
          <p:nvPr/>
        </p:nvSpPr>
        <p:spPr bwMode="auto">
          <a:xfrm>
            <a:off x="5802313" y="1870075"/>
            <a:ext cx="1617662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38" name="Text Box 61"/>
          <p:cNvSpPr txBox="1">
            <a:spLocks noChangeArrowheads="1"/>
          </p:cNvSpPr>
          <p:nvPr/>
        </p:nvSpPr>
        <p:spPr bwMode="auto">
          <a:xfrm>
            <a:off x="1746250" y="1439863"/>
            <a:ext cx="954088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5.5nm size</a:t>
            </a:r>
          </a:p>
        </p:txBody>
      </p:sp>
      <p:sp>
        <p:nvSpPr>
          <p:cNvPr id="149539" name="Rectangle 62"/>
          <p:cNvSpPr>
            <a:spLocks noChangeArrowheads="1"/>
          </p:cNvSpPr>
          <p:nvPr/>
        </p:nvSpPr>
        <p:spPr bwMode="auto">
          <a:xfrm>
            <a:off x="1847850" y="2873375"/>
            <a:ext cx="954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7.2nm size</a:t>
            </a:r>
          </a:p>
        </p:txBody>
      </p:sp>
      <p:sp>
        <p:nvSpPr>
          <p:cNvPr id="149540" name="Rectangle 63"/>
          <p:cNvSpPr>
            <a:spLocks noChangeArrowheads="1"/>
          </p:cNvSpPr>
          <p:nvPr/>
        </p:nvSpPr>
        <p:spPr bwMode="auto">
          <a:xfrm>
            <a:off x="1876425" y="4530725"/>
            <a:ext cx="1038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10.4nm size</a:t>
            </a:r>
          </a:p>
        </p:txBody>
      </p:sp>
      <p:sp>
        <p:nvSpPr>
          <p:cNvPr id="149541" name="Rectangle 65"/>
          <p:cNvSpPr>
            <a:spLocks noChangeArrowheads="1"/>
          </p:cNvSpPr>
          <p:nvPr/>
        </p:nvSpPr>
        <p:spPr bwMode="auto">
          <a:xfrm>
            <a:off x="5294313" y="5589588"/>
            <a:ext cx="2898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Ultramicroscopy</a:t>
            </a:r>
            <a:r>
              <a:rPr lang="it-IT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, 110 (2010) 506</a:t>
            </a:r>
          </a:p>
        </p:txBody>
      </p:sp>
      <p:sp>
        <p:nvSpPr>
          <p:cNvPr id="149542" name="Rectangle 66"/>
          <p:cNvSpPr>
            <a:spLocks noChangeArrowheads="1"/>
          </p:cNvSpPr>
          <p:nvPr/>
        </p:nvSpPr>
        <p:spPr bwMode="auto">
          <a:xfrm>
            <a:off x="5292725" y="5922963"/>
            <a:ext cx="2252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ACS Nano,</a:t>
            </a:r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 3 (2009) 1431</a:t>
            </a:r>
          </a:p>
        </p:txBody>
      </p:sp>
      <p:sp>
        <p:nvSpPr>
          <p:cNvPr id="149543" name="TextBox 39"/>
          <p:cNvSpPr txBox="1">
            <a:spLocks noChangeArrowheads="1"/>
          </p:cNvSpPr>
          <p:nvPr/>
        </p:nvSpPr>
        <p:spPr bwMode="auto">
          <a:xfrm>
            <a:off x="188913" y="6092825"/>
            <a:ext cx="351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3366"/>
                </a:solidFill>
                <a:latin typeface="Arial" pitchFamily="34" charset="0"/>
              </a:rPr>
              <a:t>Solid – Solid Transition below T</a:t>
            </a:r>
            <a:r>
              <a:rPr lang="en-GB" sz="1800" baseline="-25000">
                <a:solidFill>
                  <a:srgbClr val="003366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149544" name="TextBox 40"/>
          <p:cNvSpPr txBox="1">
            <a:spLocks noChangeArrowheads="1"/>
          </p:cNvSpPr>
          <p:nvPr/>
        </p:nvSpPr>
        <p:spPr bwMode="auto">
          <a:xfrm>
            <a:off x="230188" y="6372225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3366"/>
                </a:solidFill>
                <a:latin typeface="Arial" pitchFamily="34" charset="0"/>
              </a:rPr>
              <a:t>As Synthesised Particles not in Thermodynamic Ground State</a:t>
            </a:r>
            <a:endParaRPr lang="en-GB" sz="1800" baseline="-25000">
              <a:solidFill>
                <a:srgbClr val="003366"/>
              </a:solidFill>
              <a:latin typeface="Arial" pitchFamily="34" charset="0"/>
            </a:endParaRPr>
          </a:p>
        </p:txBody>
      </p:sp>
      <p:pic>
        <p:nvPicPr>
          <p:cNvPr id="183298" name="Picture 2" descr="https://encrypted-tbn0.gstatic.com/images?q=tbn:ANd9GcSvTFjkbO4t8f6_bR8rWUV-xkU5iMSdW2Cb9BzZUHD-DjN3ltU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2" y="-35286"/>
            <a:ext cx="1322564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3366"/>
                </a:solidFill>
                <a:latin typeface="Arial" pitchFamily="34" charset="0"/>
              </a:rPr>
              <a:t>M</a:t>
            </a:r>
            <a:r>
              <a:rPr lang="en-GB" b="1" dirty="0">
                <a:solidFill>
                  <a:srgbClr val="003366"/>
                </a:solidFill>
                <a:latin typeface="Arial" pitchFamily="34" charset="0"/>
              </a:rPr>
              <a:t>orphological Transitions </a:t>
            </a:r>
            <a:r>
              <a:rPr lang="en-GB" b="1" dirty="0" smtClean="0">
                <a:solidFill>
                  <a:srgbClr val="003366"/>
                </a:solidFill>
                <a:latin typeface="Arial" pitchFamily="34" charset="0"/>
              </a:rPr>
              <a:t>(Angus </a:t>
            </a:r>
            <a:r>
              <a:rPr lang="en-GB" b="1" dirty="0">
                <a:solidFill>
                  <a:srgbClr val="003366"/>
                </a:solidFill>
                <a:latin typeface="Arial" pitchFamily="34" charset="0"/>
              </a:rPr>
              <a:t>Kirkland)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41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Two</a:t>
            </a:r>
            <a:r>
              <a:rPr lang="en-US" dirty="0" smtClean="0"/>
              <a:t> Wulff 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to make life more fun</a:t>
            </a:r>
          </a:p>
          <a:p>
            <a:pPr lvl="1"/>
            <a:r>
              <a:rPr lang="en-US" dirty="0" smtClean="0"/>
              <a:t>Is every Wulff shape thermodynamic</a:t>
            </a:r>
          </a:p>
          <a:p>
            <a:pPr lvl="1"/>
            <a:r>
              <a:rPr lang="en-US" dirty="0" smtClean="0"/>
              <a:t>No, and probably the original paper was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8" descr="C:\Documents and Settings\Emilie Ringe\Desktop\My Dropbox\Cambridge and Imperial College\oc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38600"/>
            <a:ext cx="226853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C:\Documents and Settings\Emilie Ringe\Desktop\My Dropbox\Cambridge and Imperial College\cuboct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191000"/>
            <a:ext cx="18716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C:\Documents and Settings\Emilie Ringe\Desktop\My Dropbox\Cambridge and Imperial College\cub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18716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5130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5131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Thermodynamic </a:t>
            </a:r>
            <a:r>
              <a:rPr lang="en-US" sz="4000" dirty="0" err="1" smtClean="0"/>
              <a:t>Wulff</a:t>
            </a:r>
            <a:r>
              <a:rPr lang="en-US" sz="4000" dirty="0" smtClean="0"/>
              <a:t> Construction</a:t>
            </a:r>
          </a:p>
        </p:txBody>
      </p:sp>
      <p:graphicFrame>
        <p:nvGraphicFramePr>
          <p:cNvPr id="5122" name="Content Placeholder 25"/>
          <p:cNvGraphicFramePr>
            <a:graphicFrameLocks noGrp="1" noChangeAspect="1"/>
          </p:cNvGraphicFramePr>
          <p:nvPr>
            <p:ph idx="4294967295"/>
          </p:nvPr>
        </p:nvGraphicFramePr>
        <p:xfrm>
          <a:off x="6951663" y="1460500"/>
          <a:ext cx="219233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18" name="Equation" r:id="rId7" imgW="672840" imgH="444240" progId="Equation.3">
                  <p:embed/>
                </p:oleObj>
              </mc:Choice>
              <mc:Fallback>
                <p:oleObj name="Equation" r:id="rId7" imgW="672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663" y="1460500"/>
                        <a:ext cx="2192337" cy="1447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255429"/>
              </p:ext>
            </p:extLst>
          </p:nvPr>
        </p:nvGraphicFramePr>
        <p:xfrm>
          <a:off x="563562" y="5529450"/>
          <a:ext cx="22098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19" name="Equation" r:id="rId9" imgW="838080" imgH="406080" progId="Equation.3">
                  <p:embed/>
                </p:oleObj>
              </mc:Choice>
              <mc:Fallback>
                <p:oleObj name="Equation" r:id="rId9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" y="5529450"/>
                        <a:ext cx="2209800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49992"/>
              </p:ext>
            </p:extLst>
          </p:nvPr>
        </p:nvGraphicFramePr>
        <p:xfrm>
          <a:off x="3736975" y="5529450"/>
          <a:ext cx="200818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20" name="Equation" r:id="rId11" imgW="761760" imgH="406080" progId="Equation.3">
                  <p:embed/>
                </p:oleObj>
              </mc:Choice>
              <mc:Fallback>
                <p:oleObj name="Equation" r:id="rId11" imgW="761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975" y="5529450"/>
                        <a:ext cx="2008187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600286"/>
              </p:ext>
            </p:extLst>
          </p:nvPr>
        </p:nvGraphicFramePr>
        <p:xfrm>
          <a:off x="6278562" y="5529450"/>
          <a:ext cx="221138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21" name="Equation" r:id="rId13" imgW="838080" imgH="406080" progId="Equation.3">
                  <p:embed/>
                </p:oleObj>
              </mc:Choice>
              <mc:Fallback>
                <p:oleObj name="Equation" r:id="rId13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2" y="5529450"/>
                        <a:ext cx="2211388" cy="10715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2" name="Picture 4" descr="C:\Documents and Settings\Emilie\My Documents\My Dropbox\SPP5\TEM images possibly\20legen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5" descr="C:\Documents and Settings\Emilie\My Documents\My Dropbox\SPP5\TEM images possibly\cube2au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85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2" descr="C:\Documents and Settings\Emilie Ringe\Desktop\My Dropbox\Cambridge and Imperial College\CUBOCT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Box 114"/>
          <p:cNvSpPr txBox="1">
            <a:spLocks noChangeArrowheads="1"/>
          </p:cNvSpPr>
          <p:nvPr/>
        </p:nvSpPr>
        <p:spPr bwMode="auto">
          <a:xfrm>
            <a:off x="5867400" y="2819400"/>
            <a:ext cx="3276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600">
                <a:latin typeface="Arial" pitchFamily="34" charset="0"/>
                <a:cs typeface="Arial" pitchFamily="34" charset="0"/>
              </a:rPr>
              <a:t>γ</a:t>
            </a:r>
            <a:r>
              <a:rPr lang="en-US" sz="1600">
                <a:latin typeface="Arial" pitchFamily="34" charset="0"/>
                <a:cs typeface="Arial" pitchFamily="34" charset="0"/>
              </a:rPr>
              <a:t> = surface free energy 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n = crystallographic face (hkl)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h</a:t>
            </a:r>
            <a:r>
              <a:rPr lang="en-US" sz="1600" baseline="-25000">
                <a:latin typeface="Arial" pitchFamily="34" charset="0"/>
                <a:cs typeface="Arial" pitchFamily="34" charset="0"/>
              </a:rPr>
              <a:t>(n) </a:t>
            </a:r>
            <a:r>
              <a:rPr lang="en-US" sz="160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Λ</a:t>
            </a:r>
            <a:r>
              <a:rPr lang="en-US" sz="1600" baseline="-25000">
                <a:latin typeface="Arial" pitchFamily="34" charset="0"/>
                <a:cs typeface="Arial" pitchFamily="34" charset="0"/>
              </a:rPr>
              <a:t>(c) </a:t>
            </a:r>
            <a:r>
              <a:rPr lang="en-US" sz="1600">
                <a:latin typeface="Arial" pitchFamily="34" charset="0"/>
                <a:cs typeface="Arial" pitchFamily="34" charset="0"/>
              </a:rPr>
              <a:t>= Wulff constant (accounts for volume)</a:t>
            </a: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5137" name="Group 110"/>
          <p:cNvGrpSpPr>
            <a:grpSpLocks/>
          </p:cNvGrpSpPr>
          <p:nvPr/>
        </p:nvGrpSpPr>
        <p:grpSpPr bwMode="auto">
          <a:xfrm>
            <a:off x="0" y="1727200"/>
            <a:ext cx="5927725" cy="2495550"/>
            <a:chOff x="1102" y="3665"/>
            <a:chExt cx="9335" cy="3929"/>
          </a:xfrm>
        </p:grpSpPr>
        <p:grpSp>
          <p:nvGrpSpPr>
            <p:cNvPr id="5138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5229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30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231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5232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233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5139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5194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5205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5218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5223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4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5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6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7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8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5219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5220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1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2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5206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5207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08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09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0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1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2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3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4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5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6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7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95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5203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204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196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5197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5201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202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198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5199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200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5140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5141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5188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5192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193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189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5190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191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42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5183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5184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5185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5186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187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43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5144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5179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0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1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2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5145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5146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5164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5175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6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7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8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5165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5171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2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3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4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5166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5167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68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69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0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5147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5148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49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0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1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2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3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4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5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6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7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8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9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0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1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2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3" name="TextBox 2"/>
          <p:cNvSpPr txBox="1"/>
          <p:nvPr/>
        </p:nvSpPr>
        <p:spPr>
          <a:xfrm>
            <a:off x="-24402" y="1265217"/>
            <a:ext cx="840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ym typeface="Symbol"/>
              </a:rPr>
              <a:t></a:t>
            </a:r>
            <a:r>
              <a:rPr lang="en-US" i="1" baseline="-25000" dirty="0" smtClean="0">
                <a:sym typeface="Symbol"/>
              </a:rPr>
              <a:t>100</a:t>
            </a:r>
            <a:r>
              <a:rPr lang="en-US" i="1" dirty="0" smtClean="0">
                <a:sym typeface="Symbol"/>
              </a:rPr>
              <a:t> &lt;&lt; </a:t>
            </a:r>
            <a:r>
              <a:rPr lang="en-US" i="1" baseline="-25000" dirty="0" smtClean="0">
                <a:sym typeface="Symbol"/>
              </a:rPr>
              <a:t>111</a:t>
            </a:r>
            <a:r>
              <a:rPr lang="en-US" i="1" dirty="0" smtClean="0">
                <a:sym typeface="Symbol"/>
              </a:rPr>
              <a:t>      </a:t>
            </a:r>
            <a:r>
              <a:rPr lang="en-US" i="1" baseline="-25000" dirty="0" smtClean="0">
                <a:sym typeface="Symbol"/>
              </a:rPr>
              <a:t>100</a:t>
            </a:r>
            <a:r>
              <a:rPr lang="en-US" i="1" dirty="0" smtClean="0">
                <a:sym typeface="Symbol"/>
              </a:rPr>
              <a:t> ~ </a:t>
            </a:r>
            <a:endParaRPr lang="en-US" i="1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-172268" y="6001996"/>
            <a:ext cx="9361714" cy="762000"/>
          </a:xfrm>
          <a:prstGeom prst="rect">
            <a:avLst/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35" name="TextBox 150"/>
          <p:cNvSpPr txBox="1">
            <a:spLocks noChangeArrowheads="1"/>
          </p:cNvSpPr>
          <p:nvPr/>
        </p:nvSpPr>
        <p:spPr bwMode="auto">
          <a:xfrm>
            <a:off x="530225" y="6568395"/>
            <a:ext cx="8229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dirty="0">
                <a:latin typeface="Arial" pitchFamily="34" charset="0"/>
                <a:cs typeface="Arial" pitchFamily="34" charset="0"/>
              </a:rPr>
              <a:t>G. Z.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 Mineral. </a:t>
            </a:r>
            <a:r>
              <a:rPr lang="en-US" sz="100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449 </a:t>
            </a:r>
            <a:r>
              <a:rPr lang="en-US" sz="1000" b="1" dirty="0">
                <a:latin typeface="Arial" pitchFamily="34" charset="0"/>
                <a:cs typeface="Arial" pitchFamily="34" charset="0"/>
              </a:rPr>
              <a:t>(1901)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/>
              <p:cNvSpPr/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20" name="Rectangle 1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  <a:blipFill rotWithShape="1">
                <a:blip r:embed="rId18"/>
                <a:stretch>
                  <a:fillRect t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028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8" descr="C:\Documents and Settings\Emilie Ringe\Desktop\My Dropbox\Cambridge and Imperial College\oc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38600"/>
            <a:ext cx="226853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C:\Documents and Settings\Emilie Ringe\Desktop\My Dropbox\Cambridge and Imperial College\cuboct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191000"/>
            <a:ext cx="18716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C:\Documents and Settings\Emilie Ringe\Desktop\My Dropbox\Cambridge and Imperial College\cub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18716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6154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61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Kinetic Wulff Construction</a:t>
            </a:r>
          </a:p>
        </p:txBody>
      </p:sp>
      <p:graphicFrame>
        <p:nvGraphicFramePr>
          <p:cNvPr id="6146" name="Content Placeholder 25"/>
          <p:cNvGraphicFramePr>
            <a:graphicFrameLocks noGrp="1" noChangeAspect="1"/>
          </p:cNvGraphicFramePr>
          <p:nvPr>
            <p:ph idx="4294967295"/>
          </p:nvPr>
        </p:nvGraphicFramePr>
        <p:xfrm>
          <a:off x="6951663" y="1460500"/>
          <a:ext cx="219233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5" name="Equation" r:id="rId7" imgW="672840" imgH="444240" progId="Equation.3">
                  <p:embed/>
                </p:oleObj>
              </mc:Choice>
              <mc:Fallback>
                <p:oleObj name="Equation" r:id="rId7" imgW="672840" imgH="444240" progId="Equation.3">
                  <p:embed/>
                  <p:pic>
                    <p:nvPicPr>
                      <p:cNvPr id="0" name="Content Placeholder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663" y="1460500"/>
                        <a:ext cx="2192337" cy="1447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61716"/>
              </p:ext>
            </p:extLst>
          </p:nvPr>
        </p:nvGraphicFramePr>
        <p:xfrm>
          <a:off x="533400" y="5514975"/>
          <a:ext cx="2103755" cy="102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6" name="Equation" r:id="rId9" imgW="838080" imgH="406080" progId="Equation.3">
                  <p:embed/>
                </p:oleObj>
              </mc:Choice>
              <mc:Fallback>
                <p:oleObj name="Equation" r:id="rId9" imgW="838080" imgH="406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514975"/>
                        <a:ext cx="2103755" cy="1020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0"/>
          <p:cNvGraphicFramePr>
            <a:graphicFrameLocks noChangeAspect="1"/>
          </p:cNvGraphicFramePr>
          <p:nvPr/>
        </p:nvGraphicFramePr>
        <p:xfrm>
          <a:off x="3722688" y="5514975"/>
          <a:ext cx="197485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" name="Equation" r:id="rId11" imgW="749160" imgH="406080" progId="Equation.3">
                  <p:embed/>
                </p:oleObj>
              </mc:Choice>
              <mc:Fallback>
                <p:oleObj name="Equation" r:id="rId11" imgW="749160" imgH="406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5514975"/>
                        <a:ext cx="1974850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11"/>
          <p:cNvGraphicFramePr>
            <a:graphicFrameLocks noChangeAspect="1"/>
          </p:cNvGraphicFramePr>
          <p:nvPr/>
        </p:nvGraphicFramePr>
        <p:xfrm>
          <a:off x="6248400" y="5514975"/>
          <a:ext cx="221138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8" name="Equation" r:id="rId13" imgW="838080" imgH="406080" progId="Equation.3">
                  <p:embed/>
                </p:oleObj>
              </mc:Choice>
              <mc:Fallback>
                <p:oleObj name="Equation" r:id="rId13" imgW="838080" imgH="406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514975"/>
                        <a:ext cx="2211388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4" descr="C:\Documents and Settings\Emilie\My Documents\My Dropbox\SPP5\TEM images possibly\20legen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5" descr="C:\Documents and Settings\Emilie\My Documents\My Dropbox\SPP5\TEM images possibly\cube2au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85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2" descr="C:\Documents and Settings\Emilie Ringe\Desktop\My Dropbox\Cambridge and Imperial College\CUBOCT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Box 114"/>
          <p:cNvSpPr txBox="1">
            <a:spLocks noChangeArrowheads="1"/>
          </p:cNvSpPr>
          <p:nvPr/>
        </p:nvSpPr>
        <p:spPr bwMode="auto">
          <a:xfrm>
            <a:off x="5867400" y="2819400"/>
            <a:ext cx="3276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v= growth velocity 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n = crystallographic face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hkl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(n)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(c)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constant (accounts for volume)</a:t>
            </a: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6161" name="Group 110"/>
          <p:cNvGrpSpPr>
            <a:grpSpLocks/>
          </p:cNvGrpSpPr>
          <p:nvPr/>
        </p:nvGrpSpPr>
        <p:grpSpPr bwMode="auto">
          <a:xfrm>
            <a:off x="0" y="1727200"/>
            <a:ext cx="5927725" cy="2495550"/>
            <a:chOff x="1102" y="3665"/>
            <a:chExt cx="9335" cy="3929"/>
          </a:xfrm>
        </p:grpSpPr>
        <p:grpSp>
          <p:nvGrpSpPr>
            <p:cNvPr id="6162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6253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54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6255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6256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6257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6163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6218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6229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6242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6247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8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9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0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1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2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6243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6244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5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6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6230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6231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2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3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4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5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6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7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8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9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40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41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219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6227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6228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6220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6221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6225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26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6222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6223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24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6164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6165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6212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6216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17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6213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6214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15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166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6207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6208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6209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6210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11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167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6168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6203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4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5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6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6169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6170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6188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6199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0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1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2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6189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6195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6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7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8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6190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6191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2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3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4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6171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6172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3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4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5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6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7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8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9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0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1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2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3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4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5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6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7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114" name="Rectangle 113"/>
          <p:cNvSpPr/>
          <p:nvPr/>
        </p:nvSpPr>
        <p:spPr bwMode="auto">
          <a:xfrm>
            <a:off x="-130630" y="5900398"/>
            <a:ext cx="9361714" cy="762000"/>
          </a:xfrm>
          <a:prstGeom prst="rect">
            <a:avLst/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159" name="TextBox 150"/>
          <p:cNvSpPr txBox="1">
            <a:spLocks noChangeArrowheads="1"/>
          </p:cNvSpPr>
          <p:nvPr/>
        </p:nvSpPr>
        <p:spPr bwMode="auto">
          <a:xfrm>
            <a:off x="609600" y="6629400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dirty="0">
                <a:latin typeface="Arial" pitchFamily="34" charset="0"/>
                <a:cs typeface="Arial" pitchFamily="34" charset="0"/>
              </a:rPr>
              <a:t>Frank, F. C. In 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Growth and Perfection of Crystals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Doremus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R. H., Roberts, B. W.,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Tumbull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D., Eds.; Wiley </a:t>
            </a:r>
            <a:r>
              <a:rPr lang="en-US" sz="1000" b="1" dirty="0">
                <a:latin typeface="Arial" pitchFamily="34" charset="0"/>
                <a:cs typeface="Arial" pitchFamily="34" charset="0"/>
              </a:rPr>
              <a:t>(1958)</a:t>
            </a:r>
          </a:p>
          <a:p>
            <a:pPr algn="ctr" eaLnBrk="1" hangingPunct="1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  <a:blipFill rotWithShape="1">
                <a:blip r:embed="rId18"/>
                <a:stretch>
                  <a:fillRect t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for growth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23767"/>
            <a:ext cx="4773596" cy="3852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96" y="2473181"/>
            <a:ext cx="2851007" cy="26592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4299" y="4723458"/>
            <a:ext cx="241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Nucleation barrier for terrace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v Thermodynamic </a:t>
            </a:r>
            <a:r>
              <a:rPr lang="en-US" dirty="0" err="1" smtClean="0"/>
              <a:t>Wulff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 =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</m:t>
                    </m:r>
                    <m:r>
                      <a:rPr lang="en-US" i="1" baseline="-25000" dirty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dirty="0" smtClean="0">
                    <a:sym typeface="Symbol"/>
                  </a:rPr>
                  <a:t>		</a:t>
                </a: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</a:t>
                </a:r>
                <a:r>
                  <a:rPr lang="en-US" baseline="-25000" dirty="0" err="1">
                    <a:sym typeface="Symbol"/>
                  </a:rPr>
                  <a:t>i</a:t>
                </a:r>
                <a:r>
                  <a:rPr lang="en-US" dirty="0" smtClean="0">
                    <a:sym typeface="Symbol"/>
                  </a:rPr>
                  <a:t> depends upon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Chemisorption	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Surface Composition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Bulk Composition</a:t>
                </a:r>
              </a:p>
              <a:p>
                <a:r>
                  <a:rPr lang="en-US" dirty="0" smtClean="0">
                    <a:sym typeface="Symbol"/>
                  </a:rPr>
                  <a:t>Surface Segregation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 =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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𝑣𝑖</m:t>
                    </m:r>
                  </m:oMath>
                </a14:m>
                <a:endParaRPr lang="en-US" baseline="-25000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v</a:t>
                </a:r>
                <a:r>
                  <a:rPr lang="en-US" baseline="-25000" dirty="0" smtClean="0">
                    <a:sym typeface="Symbol"/>
                  </a:rPr>
                  <a:t>i</a:t>
                </a:r>
                <a:r>
                  <a:rPr lang="en-US" dirty="0" smtClean="0">
                    <a:sym typeface="Symbol"/>
                  </a:rPr>
                  <a:t> depends upon</a:t>
                </a:r>
              </a:p>
              <a:p>
                <a:r>
                  <a:rPr lang="en-US" dirty="0" smtClean="0">
                    <a:sym typeface="Symbol"/>
                  </a:rPr>
                  <a:t>Rate limiting step (diffusion/nucleation)</a:t>
                </a:r>
              </a:p>
              <a:p>
                <a:r>
                  <a:rPr lang="en-US" dirty="0" smtClean="0">
                    <a:sym typeface="Symbol"/>
                  </a:rPr>
                  <a:t>Transition state (e.g. desorption of surfactants)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en-US" dirty="0" smtClean="0">
                    <a:sym typeface="Symbol"/>
                  </a:rPr>
                  <a:t>, i.e. local chemical potential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 l="-336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3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twin enhancement term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Atoms added at a twin have a higher co-ordination number than on a flat surface</a:t>
            </a:r>
          </a:p>
          <a:p>
            <a:r>
              <a:rPr lang="en-US" sz="2400" dirty="0" smtClean="0"/>
              <a:t>Additional energy makes nucleation easier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111" y="4667586"/>
            <a:ext cx="2060115" cy="1486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23" y="3567018"/>
            <a:ext cx="3081023" cy="2201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35" y="3537399"/>
            <a:ext cx="2085365" cy="164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8"/>
          <p:cNvSpPr>
            <a:spLocks noChangeArrowheads="1"/>
          </p:cNvSpPr>
          <p:nvPr/>
        </p:nvSpPr>
        <p:spPr bwMode="auto">
          <a:xfrm>
            <a:off x="0" y="190500"/>
            <a:ext cx="9144000" cy="240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2" name="Picture 7" descr="C:\Documents and Settings\Emilie Ringe\Desktop\My Dropbox\kinetic Wulff\figure1\markstwin1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569913"/>
            <a:ext cx="7747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Documents and Settings\Emilie Ringe\Desktop\My Dropbox\kinetic Wulff\figure1\markstotfrontligh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"/>
            <a:ext cx="1752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19100" y="2852285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u="sng" dirty="0">
                <a:latin typeface="Arial" pitchFamily="34" charset="0"/>
                <a:ea typeface="+mj-ea"/>
                <a:cs typeface="Arial" pitchFamily="34" charset="0"/>
              </a:rPr>
              <a:t>Kinetic </a:t>
            </a:r>
            <a:r>
              <a:rPr lang="en-US" sz="2800" u="sng" dirty="0" err="1">
                <a:latin typeface="Arial" pitchFamily="34" charset="0"/>
                <a:ea typeface="+mj-ea"/>
                <a:cs typeface="Arial" pitchFamily="34" charset="0"/>
              </a:rPr>
              <a:t>Wulff</a:t>
            </a:r>
            <a:r>
              <a:rPr lang="en-US" sz="2800" u="sng" dirty="0">
                <a:latin typeface="Arial" pitchFamily="34" charset="0"/>
                <a:ea typeface="+mj-ea"/>
                <a:cs typeface="Arial" pitchFamily="34" charset="0"/>
              </a:rPr>
              <a:t> Construction for Twinned Particles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800" u="sng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175" name="TextBox 4"/>
          <p:cNvSpPr txBox="1">
            <a:spLocks noChangeArrowheads="1"/>
          </p:cNvSpPr>
          <p:nvPr/>
        </p:nvSpPr>
        <p:spPr bwMode="auto">
          <a:xfrm>
            <a:off x="304800" y="381000"/>
            <a:ext cx="762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Kinetic Wulff: Growth Velocity</a:t>
            </a:r>
          </a:p>
        </p:txBody>
      </p:sp>
      <p:sp>
        <p:nvSpPr>
          <p:cNvPr id="7176" name="TextBox 12"/>
          <p:cNvSpPr txBox="1">
            <a:spLocks noChangeArrowheads="1"/>
          </p:cNvSpPr>
          <p:nvPr/>
        </p:nvSpPr>
        <p:spPr bwMode="auto">
          <a:xfrm>
            <a:off x="4876800" y="381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Twinned Wulff: Assemble Segments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230563" y="1793875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+ Growth enhancement</a:t>
            </a:r>
          </a:p>
        </p:txBody>
      </p:sp>
      <p:sp>
        <p:nvSpPr>
          <p:cNvPr id="7178" name="TextBox 23"/>
          <p:cNvSpPr txBox="1">
            <a:spLocks noChangeArrowheads="1"/>
          </p:cNvSpPr>
          <p:nvPr/>
        </p:nvSpPr>
        <p:spPr bwMode="auto">
          <a:xfrm>
            <a:off x="914400" y="6477000"/>
            <a:ext cx="7877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dirty="0" smtClean="0">
                <a:latin typeface="Arial" pitchFamily="34" charset="0"/>
                <a:cs typeface="Arial" pitchFamily="34" charset="0"/>
              </a:rPr>
              <a:t>Frank, F. C. In </a:t>
            </a:r>
            <a:r>
              <a:rPr lang="en-US" sz="1000" i="1" dirty="0" smtClean="0">
                <a:latin typeface="Arial" pitchFamily="34" charset="0"/>
                <a:cs typeface="Arial" pitchFamily="34" charset="0"/>
              </a:rPr>
              <a:t>Growth and Perfection of Crystals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Doremus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, R. H., Roberts, B. W.,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Tumbull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, D., Eds.; Wiley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(1958)</a:t>
            </a:r>
          </a:p>
          <a:p>
            <a:pPr algn="ctr" eaLnBrk="1" hangingPunct="1"/>
            <a:r>
              <a:rPr lang="en-US" sz="1000" dirty="0" smtClean="0">
                <a:latin typeface="Arial" pitchFamily="34" charset="0"/>
                <a:cs typeface="Arial" pitchFamily="34" charset="0"/>
              </a:rPr>
              <a:t>L. D. Marks, J.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Cryst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. Growth </a:t>
            </a:r>
            <a:r>
              <a:rPr lang="en-US" sz="1000" u="sng" dirty="0" smtClean="0">
                <a:latin typeface="Arial" pitchFamily="34" charset="0"/>
                <a:cs typeface="Arial" pitchFamily="34" charset="0"/>
              </a:rPr>
              <a:t>61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, 556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(1983)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;E. Ringe, R.P. Van Duyne, L. D. Marks, J</a:t>
            </a:r>
            <a:r>
              <a:rPr lang="en-US" sz="1000" dirty="0" smtClean="0"/>
              <a:t>ournal </a:t>
            </a:r>
            <a:r>
              <a:rPr lang="en-US" sz="1000" dirty="0"/>
              <a:t>of Physical Chemistry C, 2013. </a:t>
            </a:r>
            <a:r>
              <a:rPr lang="en-US" sz="1000" b="1" dirty="0"/>
              <a:t>117</a:t>
            </a:r>
            <a:r>
              <a:rPr lang="en-US" sz="1000" dirty="0"/>
              <a:t>, 15859</a:t>
            </a:r>
            <a:endParaRPr lang="en-US" sz="1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2629" name="Picture 5" descr="C:\Documents and Settings\Emilie\My Documents\My Dropbox\Cambridge and Imperial College\mark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22" y="3229891"/>
            <a:ext cx="20574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372422" y="4426866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latin typeface="Arial" pitchFamily="34" charset="0"/>
                <a:cs typeface="Arial" pitchFamily="34" charset="0"/>
              </a:rPr>
              <a:t>Re-entrant surface growth enhancement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086422" y="5493666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latin typeface="Arial" pitchFamily="34" charset="0"/>
                <a:cs typeface="Arial" pitchFamily="34" charset="0"/>
              </a:rPr>
              <a:t>Disclination/twin boundary growth enhancement</a:t>
            </a:r>
          </a:p>
        </p:txBody>
      </p:sp>
      <p:sp>
        <p:nvSpPr>
          <p:cNvPr id="30" name="Right Arrow 29"/>
          <p:cNvSpPr/>
          <p:nvPr/>
        </p:nvSpPr>
        <p:spPr>
          <a:xfrm rot="5400000">
            <a:off x="5937250" y="1911350"/>
            <a:ext cx="658813" cy="341313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185" name="TextBox 20"/>
          <p:cNvSpPr txBox="1">
            <a:spLocks noChangeArrowheads="1"/>
          </p:cNvSpPr>
          <p:nvPr/>
        </p:nvSpPr>
        <p:spPr bwMode="auto">
          <a:xfrm>
            <a:off x="5245100" y="9144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latin typeface="Arial" pitchFamily="34" charset="0"/>
                <a:cs typeface="Arial" pitchFamily="34" charset="0"/>
              </a:rPr>
              <a:t>5X</a:t>
            </a:r>
          </a:p>
        </p:txBody>
      </p:sp>
      <p:sp>
        <p:nvSpPr>
          <p:cNvPr id="7186" name="TextBox 21"/>
          <p:cNvSpPr txBox="1">
            <a:spLocks noChangeArrowheads="1"/>
          </p:cNvSpPr>
          <p:nvPr/>
        </p:nvSpPr>
        <p:spPr bwMode="auto">
          <a:xfrm>
            <a:off x="6400800" y="676275"/>
            <a:ext cx="144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5400"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1" name="Right Arrow 30"/>
          <p:cNvSpPr/>
          <p:nvPr/>
        </p:nvSpPr>
        <p:spPr>
          <a:xfrm rot="5400000">
            <a:off x="2813050" y="1911350"/>
            <a:ext cx="658813" cy="341313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637951" y="5889843"/>
                <a:ext cx="5348514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={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:(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951" y="5889843"/>
                <a:ext cx="5348514" cy="47410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Grp="1" noChangeAspect="1"/>
          </p:cNvGraphicFramePr>
          <p:nvPr/>
        </p:nvGraphicFramePr>
        <p:xfrm>
          <a:off x="784225" y="893763"/>
          <a:ext cx="1789113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Equation" r:id="rId10" imgW="520474" imgH="431613" progId="Equation.3">
                  <p:embed/>
                </p:oleObj>
              </mc:Choice>
              <mc:Fallback>
                <p:oleObj name="Equation" r:id="rId10" imgW="520474" imgH="431613" progId="Equation.3">
                  <p:embed/>
                  <p:pic>
                    <p:nvPicPr>
                      <p:cNvPr id="0" name="Object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893763"/>
                        <a:ext cx="1789113" cy="1482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1" descr="C:\Users\Emilie\Desktop\Dropbox\kinetic Wulff\perfectdeca\vperfectdeca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906713"/>
            <a:ext cx="205105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7"/>
          <p:cNvSpPr>
            <a:spLocks noChangeArrowheads="1"/>
          </p:cNvSpPr>
          <p:nvPr/>
        </p:nvSpPr>
        <p:spPr bwMode="auto">
          <a:xfrm>
            <a:off x="3632200" y="939800"/>
            <a:ext cx="55118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3634" name="Picture 8" descr="C:\Documents and Settings\Emilie\My Documents\My Dropbox\kinetic Wulff\figure3\fig3f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23640" r="17032" b="28966"/>
          <a:stretch>
            <a:fillRect/>
          </a:stretch>
        </p:blipFill>
        <p:spPr bwMode="auto">
          <a:xfrm>
            <a:off x="4356100" y="4572000"/>
            <a:ext cx="3035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C:\Documents and Settings\Emilie\My Documents\My Dropbox\kinetic Wulff\figure3\fig3amarks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0" t="26785" r="27480" b="32314"/>
          <a:stretch>
            <a:fillRect/>
          </a:stretch>
        </p:blipFill>
        <p:spPr bwMode="auto">
          <a:xfrm>
            <a:off x="0" y="2514600"/>
            <a:ext cx="249555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3636" name="Picture 10" descr="C:\Documents and Settings\Emilie\My Documents\My Dropbox\kinetic Wulff\figure3\fig3cnonotches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25737" r="27589" b="33363"/>
          <a:stretch>
            <a:fillRect/>
          </a:stretch>
        </p:blipFill>
        <p:spPr bwMode="auto">
          <a:xfrm>
            <a:off x="4864100" y="987425"/>
            <a:ext cx="20653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20395521">
            <a:off x="2020888" y="2157413"/>
            <a:ext cx="2881312" cy="644525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007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ight Arrow 12"/>
          <p:cNvSpPr/>
          <p:nvPr/>
        </p:nvSpPr>
        <p:spPr>
          <a:xfrm rot="1200000">
            <a:off x="2032000" y="4359275"/>
            <a:ext cx="2874963" cy="644525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C8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33639" name="TextBox 13"/>
          <p:cNvSpPr txBox="1">
            <a:spLocks noChangeArrowheads="1"/>
          </p:cNvSpPr>
          <p:nvPr/>
        </p:nvSpPr>
        <p:spPr bwMode="auto">
          <a:xfrm rot="-1219430">
            <a:off x="1966913" y="2332038"/>
            <a:ext cx="267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Re-entrant growth</a:t>
            </a:r>
          </a:p>
        </p:txBody>
      </p:sp>
      <p:sp>
        <p:nvSpPr>
          <p:cNvPr id="1733640" name="TextBox 15"/>
          <p:cNvSpPr txBox="1">
            <a:spLocks noChangeArrowheads="1"/>
          </p:cNvSpPr>
          <p:nvPr/>
        </p:nvSpPr>
        <p:spPr bwMode="auto">
          <a:xfrm rot="1200000">
            <a:off x="1978025" y="4452938"/>
            <a:ext cx="293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Disclination + re-entrant</a:t>
            </a:r>
          </a:p>
        </p:txBody>
      </p:sp>
      <p:pic>
        <p:nvPicPr>
          <p:cNvPr id="1733641" name="Picture 6" descr="C:\Documents and Settings\Emilie\My Documents\My Dropbox\SPP5\TEM images possibly\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79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36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00600"/>
            <a:ext cx="1860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Box 23"/>
          <p:cNvSpPr txBox="1">
            <a:spLocks noChangeArrowheads="1"/>
          </p:cNvSpPr>
          <p:nvPr/>
        </p:nvSpPr>
        <p:spPr bwMode="auto">
          <a:xfrm>
            <a:off x="8534400" y="61245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nm</a:t>
            </a:r>
          </a:p>
        </p:txBody>
      </p:sp>
      <p:sp>
        <p:nvSpPr>
          <p:cNvPr id="1733644" name="TextBox 24"/>
          <p:cNvSpPr txBox="1">
            <a:spLocks noChangeArrowheads="1"/>
          </p:cNvSpPr>
          <p:nvPr/>
        </p:nvSpPr>
        <p:spPr bwMode="auto">
          <a:xfrm>
            <a:off x="6934200" y="60198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>
                <a:latin typeface="Arial" pitchFamily="34" charset="0"/>
                <a:cs typeface="Arial" pitchFamily="34" charset="0"/>
              </a:rPr>
              <a:t>B. Petrobon, M. McEachran, V. Kitaev, ACS Nano 2009, 3, 21-26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3508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Modified Kinetic Wulff Construction: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Shape of Dh Structures</a:t>
            </a:r>
          </a:p>
        </p:txBody>
      </p:sp>
      <p:sp>
        <p:nvSpPr>
          <p:cNvPr id="32784" name="TextBox 26"/>
          <p:cNvSpPr txBox="1">
            <a:spLocks noChangeArrowheads="1"/>
          </p:cNvSpPr>
          <p:nvPr/>
        </p:nvSpPr>
        <p:spPr bwMode="auto">
          <a:xfrm>
            <a:off x="457200" y="31242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111</a:t>
            </a:r>
          </a:p>
        </p:txBody>
      </p:sp>
      <p:sp>
        <p:nvSpPr>
          <p:cNvPr id="32785" name="TextBox 27"/>
          <p:cNvSpPr txBox="1">
            <a:spLocks noChangeArrowheads="1"/>
          </p:cNvSpPr>
          <p:nvPr/>
        </p:nvSpPr>
        <p:spPr bwMode="auto">
          <a:xfrm>
            <a:off x="914400" y="28194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32786" name="TextBox 28"/>
          <p:cNvSpPr txBox="1">
            <a:spLocks noChangeArrowheads="1"/>
          </p:cNvSpPr>
          <p:nvPr/>
        </p:nvSpPr>
        <p:spPr bwMode="auto">
          <a:xfrm>
            <a:off x="144463" y="4216400"/>
            <a:ext cx="2751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l-GR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111</a:t>
            </a:r>
            <a:r>
              <a:rPr lang="en-US">
                <a:latin typeface="Cambria Math" pitchFamily="18" charset="0"/>
                <a:ea typeface="Cambria Math" pitchFamily="18" charset="0"/>
                <a:cs typeface="Arial" pitchFamily="34" charset="0"/>
              </a:rPr>
              <a:t>/ </a:t>
            </a:r>
            <a:r>
              <a:rPr lang="el-GR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100 = 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  <a:sym typeface="Symbol" pitchFamily="18" charset="2"/>
              </a:rPr>
              <a:t>3/2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363788" y="3236913"/>
            <a:ext cx="2881312" cy="644525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808080"/>
              </a:gs>
              <a:gs pos="100000">
                <a:srgbClr val="0028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 rot="-14951">
            <a:off x="2309813" y="3386138"/>
            <a:ext cx="292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Re-entrant + Stable 111</a:t>
            </a:r>
          </a:p>
        </p:txBody>
      </p:sp>
      <p:pic>
        <p:nvPicPr>
          <p:cNvPr id="32794" name="Picture 2" descr="E:\2010+\Au- pvp\28marzo10-Au-pvp-280\File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749300"/>
            <a:ext cx="155416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0" y="-35308"/>
            <a:ext cx="1247775" cy="154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40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33639" grpId="0"/>
      <p:bldP spid="1733640" grpId="0"/>
      <p:bldP spid="1733644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313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FDTD Results: Effect of Size </a:t>
            </a:r>
            <a:br>
              <a:rPr lang="en-US" altLang="en-US" sz="4000"/>
            </a:br>
            <a:r>
              <a:rPr lang="en-US" altLang="en-US" sz="4000"/>
              <a:t>and Corner Rounding in Ag Cubes</a:t>
            </a:r>
          </a:p>
        </p:txBody>
      </p:sp>
      <p:grpSp>
        <p:nvGrpSpPr>
          <p:cNvPr id="1335300" name="Group 11"/>
          <p:cNvGrpSpPr>
            <a:grpSpLocks noChangeAspect="1"/>
          </p:cNvGrpSpPr>
          <p:nvPr/>
        </p:nvGrpSpPr>
        <p:grpSpPr bwMode="auto">
          <a:xfrm>
            <a:off x="0" y="2095500"/>
            <a:ext cx="4572000" cy="3090863"/>
            <a:chOff x="1219200" y="1143000"/>
            <a:chExt cx="3276600" cy="2215466"/>
          </a:xfrm>
        </p:grpSpPr>
        <p:pic>
          <p:nvPicPr>
            <p:cNvPr id="133530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143000"/>
              <a:ext cx="3048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30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048000"/>
              <a:ext cx="3276600" cy="310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ube 12"/>
          <p:cNvSpPr/>
          <p:nvPr/>
        </p:nvSpPr>
        <p:spPr>
          <a:xfrm>
            <a:off x="1676400" y="5753100"/>
            <a:ext cx="228600" cy="228600"/>
          </a:xfrm>
          <a:prstGeom prst="cub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5829300"/>
            <a:ext cx="12192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be 15"/>
          <p:cNvSpPr/>
          <p:nvPr/>
        </p:nvSpPr>
        <p:spPr>
          <a:xfrm>
            <a:off x="3124200" y="5600700"/>
            <a:ext cx="457200" cy="457200"/>
          </a:xfrm>
          <a:prstGeom prst="cub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95350" y="4762500"/>
            <a:ext cx="3581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0" y="651691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J. M. McMahon, et al, JPCC, 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113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2731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(2009)</a:t>
            </a:r>
          </a:p>
        </p:txBody>
      </p:sp>
      <p:sp>
        <p:nvSpPr>
          <p:cNvPr id="1335311" name="TextBox 18"/>
          <p:cNvSpPr txBox="1">
            <a:spLocks noChangeArrowheads="1"/>
          </p:cNvSpPr>
          <p:nvPr/>
        </p:nvSpPr>
        <p:spPr bwMode="auto">
          <a:xfrm>
            <a:off x="914400" y="17907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Effect of size</a:t>
            </a:r>
          </a:p>
        </p:txBody>
      </p:sp>
      <p:grpSp>
        <p:nvGrpSpPr>
          <p:cNvPr id="1335315" name="Group 19"/>
          <p:cNvGrpSpPr>
            <a:grpSpLocks/>
          </p:cNvGrpSpPr>
          <p:nvPr/>
        </p:nvGrpSpPr>
        <p:grpSpPr bwMode="auto">
          <a:xfrm>
            <a:off x="4876800" y="1790700"/>
            <a:ext cx="4191000" cy="4251325"/>
            <a:chOff x="3072" y="1128"/>
            <a:chExt cx="2640" cy="2678"/>
          </a:xfrm>
        </p:grpSpPr>
        <p:sp>
          <p:nvSpPr>
            <p:cNvPr id="17" name="Rectangle 16"/>
            <p:cNvSpPr/>
            <p:nvPr/>
          </p:nvSpPr>
          <p:spPr>
            <a:xfrm>
              <a:off x="4906" y="3576"/>
              <a:ext cx="230" cy="2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128" y="3671"/>
              <a:ext cx="768" cy="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5314" name="Group 18"/>
            <p:cNvGrpSpPr>
              <a:grpSpLocks/>
            </p:cNvGrpSpPr>
            <p:nvPr/>
          </p:nvGrpSpPr>
          <p:grpSpPr bwMode="auto">
            <a:xfrm>
              <a:off x="3072" y="1128"/>
              <a:ext cx="2640" cy="2678"/>
              <a:chOff x="3072" y="1128"/>
              <a:chExt cx="2640" cy="2678"/>
            </a:xfrm>
          </p:grpSpPr>
          <p:pic>
            <p:nvPicPr>
              <p:cNvPr id="133529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368"/>
                <a:ext cx="2640" cy="1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3888" y="3576"/>
                <a:ext cx="230" cy="23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5312" name="TextBox 21"/>
              <p:cNvSpPr txBox="1">
                <a:spLocks noChangeArrowheads="1"/>
              </p:cNvSpPr>
              <p:nvPr/>
            </p:nvSpPr>
            <p:spPr bwMode="auto">
              <a:xfrm>
                <a:off x="3408" y="1128"/>
                <a:ext cx="22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800">
                    <a:solidFill>
                      <a:srgbClr val="000000"/>
                    </a:solidFill>
                    <a:cs typeface="Arial" charset="0"/>
                  </a:rPr>
                  <a:t>Effect of corner rounding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06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for different conditions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7" y="1654723"/>
            <a:ext cx="9492122" cy="19588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038" y="3829050"/>
            <a:ext cx="8178135" cy="1300164"/>
            <a:chOff x="300038" y="3829050"/>
            <a:chExt cx="8178135" cy="13001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6648" t="2942" r="3602" b="51424"/>
            <a:stretch/>
          </p:blipFill>
          <p:spPr>
            <a:xfrm>
              <a:off x="300038" y="3829050"/>
              <a:ext cx="4629150" cy="13001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8375" t="44229" r="17913" b="14149"/>
            <a:stretch/>
          </p:blipFill>
          <p:spPr>
            <a:xfrm>
              <a:off x="4914900" y="3843338"/>
              <a:ext cx="3563273" cy="128587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59219" y="5167423"/>
            <a:ext cx="7453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1.3                1.4                 1.7                 1.9                  2.5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J. </a:t>
            </a:r>
            <a:r>
              <a:rPr lang="en-US" dirty="0" err="1" smtClean="0">
                <a:solidFill>
                  <a:srgbClr val="000000"/>
                </a:solidFill>
              </a:rPr>
              <a:t>Bühler</a:t>
            </a:r>
            <a:r>
              <a:rPr lang="en-US" dirty="0" smtClean="0">
                <a:solidFill>
                  <a:srgbClr val="000000"/>
                </a:solidFill>
              </a:rPr>
              <a:t>, Y. Prior, J </a:t>
            </a:r>
            <a:r>
              <a:rPr lang="en-US" dirty="0" err="1" smtClean="0">
                <a:solidFill>
                  <a:srgbClr val="000000"/>
                </a:solidFill>
              </a:rPr>
              <a:t>Cryst</a:t>
            </a:r>
            <a:r>
              <a:rPr lang="en-US" dirty="0" smtClean="0">
                <a:solidFill>
                  <a:srgbClr val="000000"/>
                </a:solidFill>
              </a:rPr>
              <a:t> Growth 209 (2000) 779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7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Modified Kinetic Wulff Construction: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Shape of {111} – Dominated </a:t>
            </a: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Monotwin</a:t>
            </a: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 Structures</a:t>
            </a:r>
          </a:p>
        </p:txBody>
      </p:sp>
      <p:pic>
        <p:nvPicPr>
          <p:cNvPr id="34820" name="Picture 8" descr="C:\Documents and Settings\Emilie Ringe\Desktop\My Dropbox\Cambridge and Imperial College\4ehex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00163"/>
            <a:ext cx="2259013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C:\Documents and Settings\Emilie Ringe\Desktop\My Dropbox\Cambridge and Imperial College\4ehexs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25901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 descr="C:\Documents and Settings\Emilie Ringe\Desktop\My Dropbox\Cambridge and Imperial College\4dtttopgre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30876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 descr="C:\Documents and Settings\Emilie Ringe\Desktop\My Dropbox\Cambridge and Imperial College\4dttsidegre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308133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 descr="C:\Documents and Settings\Emilie Ringe\Desktop\My Dropbox\Cambridge and Imperial College\trianglesid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17744" r="15038" b="29597"/>
          <a:stretch>
            <a:fillRect/>
          </a:stretch>
        </p:blipFill>
        <p:spPr bwMode="auto">
          <a:xfrm>
            <a:off x="838200" y="5181600"/>
            <a:ext cx="24479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3" descr="C:\Documents and Settings\Emilie Ringe\Desktop\My Dropbox\Cambridge and Imperial College\triangleto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t="15454" r="18520" b="27309"/>
          <a:stretch>
            <a:fillRect/>
          </a:stretch>
        </p:blipFill>
        <p:spPr bwMode="auto">
          <a:xfrm>
            <a:off x="3657600" y="5105400"/>
            <a:ext cx="22463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25"/>
          <p:cNvSpPr txBox="1">
            <a:spLocks noChangeArrowheads="1"/>
          </p:cNvSpPr>
          <p:nvPr/>
        </p:nvSpPr>
        <p:spPr bwMode="auto">
          <a:xfrm>
            <a:off x="76200" y="1371600"/>
            <a:ext cx="3505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Twin growth enhancement</a:t>
            </a:r>
          </a:p>
        </p:txBody>
      </p:sp>
      <p:sp>
        <p:nvSpPr>
          <p:cNvPr id="34827" name="TextBox 26"/>
          <p:cNvSpPr txBox="1">
            <a:spLocks noChangeArrowheads="1"/>
          </p:cNvSpPr>
          <p:nvPr/>
        </p:nvSpPr>
        <p:spPr bwMode="auto">
          <a:xfrm>
            <a:off x="76200" y="5181600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Twin + re-entrant growth enhancement</a:t>
            </a:r>
          </a:p>
        </p:txBody>
      </p:sp>
      <p:sp>
        <p:nvSpPr>
          <p:cNvPr id="34828" name="TextBox 27"/>
          <p:cNvSpPr txBox="1">
            <a:spLocks noChangeArrowheads="1"/>
          </p:cNvSpPr>
          <p:nvPr/>
        </p:nvSpPr>
        <p:spPr bwMode="auto">
          <a:xfrm>
            <a:off x="76200" y="32004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Re-entrant surface growth enhancement</a:t>
            </a:r>
          </a:p>
        </p:txBody>
      </p:sp>
      <p:pic>
        <p:nvPicPr>
          <p:cNvPr id="34829" name="Picture 15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1676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6" descr="C:\Documents and Settings\Emilie Ringe\Desktop\My Dropbox\Cambridge and Imperial College\71rotcroplegend.JPG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8" descr="C:\Documents and Settings\Emilie Ringe\Desktop\My Dropbox\Cambridge and Imperial College\agtrie_23_picture6crop50nmscalebar.JPG"/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9" descr="C:\Documents and Settings\Emilie Ringe\Desktop\My Dropbox\size parameter all structures\preseptember2011\Au triangles\tilted orientation\dI cfl2 SPIM 55croprotegend.JPG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Alloy Wulff Construction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Alloy Wulff has an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extra degree of freedom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surface composition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Use available/measurable parameters (surface/bulk energies) to produce a predictive model</a:t>
            </a:r>
          </a:p>
          <a:p>
            <a:pPr>
              <a:buFont typeface="Monotype Sorts" pitchFamily="2" charset="2"/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Result of energy minimization: size-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dependant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balance between 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Surface energy 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Starvation energy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844" name="Group 110"/>
          <p:cNvGrpSpPr>
            <a:grpSpLocks/>
          </p:cNvGrpSpPr>
          <p:nvPr/>
        </p:nvGrpSpPr>
        <p:grpSpPr bwMode="auto">
          <a:xfrm>
            <a:off x="3063875" y="4121150"/>
            <a:ext cx="5927725" cy="2495550"/>
            <a:chOff x="1102" y="3665"/>
            <a:chExt cx="9335" cy="3929"/>
          </a:xfrm>
        </p:grpSpPr>
        <p:grpSp>
          <p:nvGrpSpPr>
            <p:cNvPr id="35846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35937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938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5939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35940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5941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35847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35902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35913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35926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35931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2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3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4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5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6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35927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35928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29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930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35914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35915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6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7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8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19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0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1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2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3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4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925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35903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35911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5912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5904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35905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35909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910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5906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35907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908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35848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35849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35896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35900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901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5897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35898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35899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35850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35891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5892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35893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5A5A5A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35894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5895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35851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35852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35887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35888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pattFill prst="wdUp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35889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35890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808080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35853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35854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35872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35883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4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5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6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35873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35879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0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1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82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35874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35875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76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77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5878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35855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35856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57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58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59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0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1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2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3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4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5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6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7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8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69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70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35871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35845" name="TextBox 100"/>
          <p:cNvSpPr txBox="1">
            <a:spLocks noChangeArrowheads="1"/>
          </p:cNvSpPr>
          <p:nvPr/>
        </p:nvSpPr>
        <p:spPr bwMode="auto">
          <a:xfrm>
            <a:off x="0" y="6616700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E. Ringe, R.P. Van Duyne, L. D. Marks, Nano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000" u="sng" dirty="0">
                <a:latin typeface="Arial" pitchFamily="34" charset="0"/>
                <a:cs typeface="Arial" pitchFamily="34" charset="0"/>
              </a:rPr>
              <a:t>11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3399 </a:t>
            </a:r>
            <a:r>
              <a:rPr lang="en-US" sz="1000" b="1" dirty="0">
                <a:latin typeface="Arial" pitchFamily="34" charset="0"/>
                <a:cs typeface="Arial" pitchFamily="34" charset="0"/>
              </a:rPr>
              <a:t>(2011)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0" y="-47298"/>
            <a:ext cx="12192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955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52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397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Alloy </a:t>
            </a:r>
            <a:r>
              <a:rPr lang="en-US" sz="2800" dirty="0" err="1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Wulff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 Construction: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Minimization of Energy via </a:t>
            </a:r>
            <a:r>
              <a:rPr lang="en-US" sz="2800" dirty="0" err="1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Lagrangian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rPr>
              <a:t> Multipliers</a:t>
            </a:r>
          </a:p>
        </p:txBody>
      </p:sp>
      <p:sp>
        <p:nvSpPr>
          <p:cNvPr id="8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2" name="TextBox 26"/>
          <p:cNvSpPr txBox="1">
            <a:spLocks noChangeArrowheads="1"/>
          </p:cNvSpPr>
          <p:nvPr/>
        </p:nvSpPr>
        <p:spPr bwMode="auto">
          <a:xfrm>
            <a:off x="4800600" y="5270500"/>
            <a:ext cx="43434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400" dirty="0">
                <a:latin typeface="Arial" pitchFamily="34" charset="0"/>
                <a:cs typeface="Arial" pitchFamily="34" charset="0"/>
              </a:rPr>
              <a:t>γ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surface free energy 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n = crystallographic face</a:t>
            </a:r>
          </a:p>
          <a:p>
            <a:pPr eaLnBrk="1" hangingPunct="1"/>
            <a:r>
              <a:rPr lang="en-US" sz="14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1400" baseline="30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en-US" sz="1400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surface concentration of element i</a:t>
            </a:r>
          </a:p>
          <a:p>
            <a:pPr eaLnBrk="1" hangingPunct="1"/>
            <a:r>
              <a:rPr lang="en-US" sz="14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1400" baseline="30000" dirty="0" err="1">
                <a:latin typeface="Arial" pitchFamily="34" charset="0"/>
                <a:cs typeface="Arial" pitchFamily="34" charset="0"/>
              </a:rPr>
              <a:t>V</a:t>
            </a:r>
            <a:r>
              <a:rPr lang="en-US" sz="1400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bulk concentration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G = bulk free energy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Λ =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constant (accounts for volume)</a:t>
            </a:r>
          </a:p>
          <a:p>
            <a:pPr eaLnBrk="1" hangingPunct="1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= surface normal  </a:t>
            </a:r>
          </a:p>
        </p:txBody>
      </p:sp>
      <p:sp>
        <p:nvSpPr>
          <p:cNvPr id="82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8215" name="TextBox 23"/>
          <p:cNvSpPr txBox="1">
            <a:spLocks noChangeArrowheads="1"/>
          </p:cNvSpPr>
          <p:nvPr/>
        </p:nvSpPr>
        <p:spPr bwMode="auto">
          <a:xfrm>
            <a:off x="457200" y="11811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Conventional Wulff</a:t>
            </a:r>
            <a:endParaRPr lang="en-US" sz="1800" u="sng" baseline="30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216" name="TextBox 24"/>
          <p:cNvSpPr txBox="1">
            <a:spLocks noChangeArrowheads="1"/>
          </p:cNvSpPr>
          <p:nvPr/>
        </p:nvSpPr>
        <p:spPr bwMode="auto">
          <a:xfrm>
            <a:off x="5181600" y="11811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Alloy Wulff</a:t>
            </a:r>
            <a:endParaRPr lang="en-US" sz="1800" u="sng" baseline="30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1676400" y="2552700"/>
            <a:ext cx="45878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6170613" y="2552700"/>
            <a:ext cx="458788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0" name="TextBox 30"/>
          <p:cNvSpPr txBox="1">
            <a:spLocks noChangeArrowheads="1"/>
          </p:cNvSpPr>
          <p:nvPr/>
        </p:nvSpPr>
        <p:spPr bwMode="auto">
          <a:xfrm>
            <a:off x="304800" y="5956300"/>
            <a:ext cx="502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400" dirty="0">
                <a:latin typeface="Arial" pitchFamily="34" charset="0"/>
                <a:cs typeface="Arial" pitchFamily="34" charset="0"/>
              </a:rPr>
              <a:t>γ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= surface free energy 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n = crystallographic face</a:t>
            </a:r>
          </a:p>
          <a:p>
            <a:pPr eaLnBrk="1" hangingPunct="1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Λ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constant (accounts for volume)</a:t>
            </a:r>
          </a:p>
        </p:txBody>
      </p:sp>
      <p:sp>
        <p:nvSpPr>
          <p:cNvPr id="8221" name="Content Placeholder 137"/>
          <p:cNvSpPr txBox="1">
            <a:spLocks/>
          </p:cNvSpPr>
          <p:nvPr/>
        </p:nvSpPr>
        <p:spPr bwMode="auto">
          <a:xfrm>
            <a:off x="609600" y="4191000"/>
            <a:ext cx="3581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1800">
                <a:latin typeface="Arial" pitchFamily="34" charset="0"/>
                <a:cs typeface="Arial" pitchFamily="34" charset="0"/>
              </a:rPr>
              <a:t>Size Independent</a:t>
            </a:r>
          </a:p>
        </p:txBody>
      </p:sp>
      <p:sp>
        <p:nvSpPr>
          <p:cNvPr id="8222" name="TextBox 32"/>
          <p:cNvSpPr txBox="1">
            <a:spLocks noChangeArrowheads="1"/>
          </p:cNvSpPr>
          <p:nvPr/>
        </p:nvSpPr>
        <p:spPr bwMode="auto">
          <a:xfrm>
            <a:off x="5181600" y="41910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latin typeface="Arial" pitchFamily="34" charset="0"/>
                <a:cs typeface="Arial" pitchFamily="34" charset="0"/>
              </a:rPr>
              <a:t>Size Dependent: Starvation</a:t>
            </a:r>
          </a:p>
          <a:p>
            <a:pPr eaLnBrk="1" hangingPunct="1"/>
            <a:endParaRPr lang="en-US" sz="18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223" name="Group 142"/>
          <p:cNvGrpSpPr>
            <a:grpSpLocks noChangeAspect="1"/>
          </p:cNvGrpSpPr>
          <p:nvPr/>
        </p:nvGrpSpPr>
        <p:grpSpPr bwMode="auto">
          <a:xfrm>
            <a:off x="3429000" y="3886200"/>
            <a:ext cx="1044575" cy="990600"/>
            <a:chOff x="780669" y="1287203"/>
            <a:chExt cx="2453112" cy="2324862"/>
          </a:xfrm>
        </p:grpSpPr>
        <p:grpSp>
          <p:nvGrpSpPr>
            <p:cNvPr id="8226" name="Group 139"/>
            <p:cNvGrpSpPr>
              <a:grpSpLocks/>
            </p:cNvGrpSpPr>
            <p:nvPr/>
          </p:nvGrpSpPr>
          <p:grpSpPr bwMode="auto">
            <a:xfrm>
              <a:off x="780669" y="1287203"/>
              <a:ext cx="2324862" cy="2324862"/>
              <a:chOff x="780669" y="1287203"/>
              <a:chExt cx="2324862" cy="2324862"/>
            </a:xfrm>
          </p:grpSpPr>
          <p:grpSp>
            <p:nvGrpSpPr>
              <p:cNvPr id="8232" name="Group 138"/>
              <p:cNvGrpSpPr>
                <a:grpSpLocks/>
              </p:cNvGrpSpPr>
              <p:nvPr/>
            </p:nvGrpSpPr>
            <p:grpSpPr bwMode="auto">
              <a:xfrm>
                <a:off x="780669" y="1287203"/>
                <a:ext cx="2324862" cy="2324862"/>
                <a:chOff x="780669" y="1287203"/>
                <a:chExt cx="2324862" cy="2324862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914882" y="1421330"/>
                  <a:ext cx="2057930" cy="2056609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Rectangle 51"/>
                <p:cNvSpPr>
                  <a:spLocks noChangeAspect="1"/>
                </p:cNvSpPr>
                <p:nvPr/>
              </p:nvSpPr>
              <p:spPr>
                <a:xfrm rot="2700000">
                  <a:off x="781416" y="1286456"/>
                  <a:ext cx="2324862" cy="2326356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8233" name="Group 122"/>
              <p:cNvGrpSpPr>
                <a:grpSpLocks/>
              </p:cNvGrpSpPr>
              <p:nvPr/>
            </p:nvGrpSpPr>
            <p:grpSpPr bwMode="auto">
              <a:xfrm>
                <a:off x="825407" y="1332344"/>
                <a:ext cx="2246744" cy="2241942"/>
                <a:chOff x="825407" y="1317429"/>
                <a:chExt cx="2246744" cy="2241942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305724" y="2421679"/>
                  <a:ext cx="121831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5400000">
                  <a:off x="2361791" y="2438446"/>
                  <a:ext cx="122204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336163" y="1398963"/>
                  <a:ext cx="121909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324977" y="3455571"/>
                  <a:ext cx="1219101" cy="372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2700000">
                  <a:off x="2462256" y="1622508"/>
                  <a:ext cx="6110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2700000">
                  <a:off x="814420" y="3254381"/>
                  <a:ext cx="6110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8100000">
                  <a:off x="825407" y="1603880"/>
                  <a:ext cx="61141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8100000">
                  <a:off x="2462059" y="3254381"/>
                  <a:ext cx="61141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27" name="Group 140"/>
            <p:cNvGrpSpPr>
              <a:grpSpLocks/>
            </p:cNvGrpSpPr>
            <p:nvPr/>
          </p:nvGrpSpPr>
          <p:grpSpPr bwMode="auto">
            <a:xfrm>
              <a:off x="909828" y="1420935"/>
              <a:ext cx="2323953" cy="1358794"/>
              <a:chOff x="909828" y="1420935"/>
              <a:chExt cx="2323953" cy="1358794"/>
            </a:xfrm>
          </p:grpSpPr>
          <p:cxnSp>
            <p:nvCxnSpPr>
              <p:cNvPr id="37" name="Straight Connector 36"/>
              <p:cNvCxnSpPr>
                <a:endCxn id="51" idx="0"/>
              </p:cNvCxnSpPr>
              <p:nvPr/>
            </p:nvCxnSpPr>
            <p:spPr>
              <a:xfrm rot="5400000" flipH="1" flipV="1">
                <a:off x="1433419" y="1931757"/>
                <a:ext cx="1020853" cy="0"/>
              </a:xfrm>
              <a:prstGeom prst="line">
                <a:avLst/>
              </a:prstGeom>
              <a:ln w="25400" cap="sq">
                <a:solidFill>
                  <a:schemeClr val="tx1">
                    <a:lumMod val="50000"/>
                    <a:lumOff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endCxn id="52" idx="1"/>
              </p:cNvCxnSpPr>
              <p:nvPr/>
            </p:nvCxnSpPr>
            <p:spPr>
              <a:xfrm rot="16200000" flipV="1">
                <a:off x="1110869" y="1642759"/>
                <a:ext cx="808487" cy="782908"/>
              </a:xfrm>
              <a:prstGeom prst="line">
                <a:avLst/>
              </a:prstGeom>
              <a:ln w="25400" cap="sq">
                <a:solidFill>
                  <a:schemeClr val="tx1">
                    <a:lumMod val="50000"/>
                    <a:lumOff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30" name="TextBox 38"/>
              <p:cNvSpPr txBox="1">
                <a:spLocks noChangeArrowheads="1"/>
              </p:cNvSpPr>
              <p:nvPr/>
            </p:nvSpPr>
            <p:spPr bwMode="auto">
              <a:xfrm>
                <a:off x="1904998" y="1828800"/>
                <a:ext cx="1328783" cy="722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n-US" sz="1400" baseline="-25000">
                    <a:latin typeface="Arial" pitchFamily="34" charset="0"/>
                    <a:cs typeface="Arial" pitchFamily="34" charset="0"/>
                  </a:rPr>
                  <a:t>(100)</a:t>
                </a:r>
              </a:p>
            </p:txBody>
          </p:sp>
          <p:sp>
            <p:nvSpPr>
              <p:cNvPr id="8231" name="TextBox 39"/>
              <p:cNvSpPr txBox="1">
                <a:spLocks noChangeArrowheads="1"/>
              </p:cNvSpPr>
              <p:nvPr/>
            </p:nvSpPr>
            <p:spPr bwMode="auto">
              <a:xfrm>
                <a:off x="909828" y="2057400"/>
                <a:ext cx="1307865" cy="722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n-US" sz="1400" baseline="-25000">
                    <a:latin typeface="Arial" pitchFamily="34" charset="0"/>
                    <a:cs typeface="Arial" pitchFamily="34" charset="0"/>
                  </a:rPr>
                  <a:t>(110)</a:t>
                </a:r>
              </a:p>
            </p:txBody>
          </p:sp>
        </p:grpSp>
      </p:grpSp>
      <p:graphicFrame>
        <p:nvGraphicFramePr>
          <p:cNvPr id="819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178681"/>
              </p:ext>
            </p:extLst>
          </p:nvPr>
        </p:nvGraphicFramePr>
        <p:xfrm>
          <a:off x="976313" y="1730375"/>
          <a:ext cx="208438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2" name="Equation" r:id="rId4" imgW="1257120" imgH="279360" progId="Equation.3">
                  <p:embed/>
                </p:oleObj>
              </mc:Choice>
              <mc:Fallback>
                <p:oleObj name="Equation" r:id="rId4" imgW="12571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1730375"/>
                        <a:ext cx="2084387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4"/>
          <p:cNvGraphicFramePr>
            <a:graphicFrameLocks noChangeAspect="1"/>
          </p:cNvGraphicFramePr>
          <p:nvPr/>
        </p:nvGraphicFramePr>
        <p:xfrm>
          <a:off x="1249363" y="2627313"/>
          <a:ext cx="13874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3" name="Equation" r:id="rId6" imgW="533160" imgH="431640" progId="Equation.3">
                  <p:embed/>
                </p:oleObj>
              </mc:Choice>
              <mc:Fallback>
                <p:oleObj name="Equation" r:id="rId6" imgW="533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2627313"/>
                        <a:ext cx="1387475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202718"/>
              </p:ext>
            </p:extLst>
          </p:nvPr>
        </p:nvGraphicFramePr>
        <p:xfrm>
          <a:off x="4946650" y="2593975"/>
          <a:ext cx="32639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4" name="Equation" r:id="rId8" imgW="1257120" imgH="482400" progId="Equation.3">
                  <p:embed/>
                </p:oleObj>
              </mc:Choice>
              <mc:Fallback>
                <p:oleObj name="Equation" r:id="rId8" imgW="12571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2593975"/>
                        <a:ext cx="3263900" cy="125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46"/>
          <p:cNvGraphicFramePr>
            <a:graphicFrameLocks noChangeAspect="1"/>
          </p:cNvGraphicFramePr>
          <p:nvPr/>
        </p:nvGraphicFramePr>
        <p:xfrm>
          <a:off x="4267200" y="1730375"/>
          <a:ext cx="46704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5" name="Equation" r:id="rId10" imgW="2743200" imgH="292100" progId="Equation.3">
                  <p:embed/>
                </p:oleObj>
              </mc:Choice>
              <mc:Fallback>
                <p:oleObj name="Equation" r:id="rId10" imgW="2743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730375"/>
                        <a:ext cx="46704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47"/>
          <p:cNvGraphicFramePr>
            <a:graphicFrameLocks noChangeAspect="1"/>
          </p:cNvGraphicFramePr>
          <p:nvPr/>
        </p:nvGraphicFramePr>
        <p:xfrm>
          <a:off x="5105400" y="4514850"/>
          <a:ext cx="34623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6" name="Equation" r:id="rId12" imgW="1624895" imgH="266584" progId="Equation.3">
                  <p:embed/>
                </p:oleObj>
              </mc:Choice>
              <mc:Fallback>
                <p:oleObj name="Equation" r:id="rId12" imgW="1624895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514850"/>
                        <a:ext cx="34623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601973"/>
              </p:ext>
            </p:extLst>
          </p:nvPr>
        </p:nvGraphicFramePr>
        <p:xfrm>
          <a:off x="842963" y="4545013"/>
          <a:ext cx="16049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57" name="Equation" r:id="rId14" imgW="711000" imgH="431640" progId="Equation.3">
                  <p:embed/>
                </p:oleObj>
              </mc:Choice>
              <mc:Fallback>
                <p:oleObj name="Equation" r:id="rId14" imgW="711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4545013"/>
                        <a:ext cx="1604962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685800" y="2514600"/>
            <a:ext cx="24384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8" name="Rectangle 57"/>
          <p:cNvSpPr/>
          <p:nvPr/>
        </p:nvSpPr>
        <p:spPr>
          <a:xfrm>
            <a:off x="4724400" y="2514600"/>
            <a:ext cx="3657600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6030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15" descr="C:\Users\Emilie\Desktop\Dropbox\wulff_infin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3001963"/>
            <a:ext cx="2627312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913" descr="C:\Users\Emilie\Desktop\Dropbox\wulff_nose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027363"/>
            <a:ext cx="2627312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14" descr="C:\Users\Emilie\Desktop\Dropbox\wulff_allo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014663"/>
            <a:ext cx="2627312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532"/>
          <p:cNvSpPr txBox="1">
            <a:spLocks noChangeArrowheads="1"/>
          </p:cNvSpPr>
          <p:nvPr/>
        </p:nvSpPr>
        <p:spPr bwMode="auto">
          <a:xfrm>
            <a:off x="0" y="1968500"/>
            <a:ext cx="2667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Conventional Wulff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Fat"/>
                <a:cs typeface="Arial" pitchFamily="34" charset="0"/>
              </a:rPr>
              <a:t>X</a:t>
            </a:r>
            <a:r>
              <a:rPr lang="en-US" sz="2000">
                <a:latin typeface="Arial" pitchFamily="34" charset="0"/>
                <a:cs typeface="Arial" pitchFamily="34" charset="0"/>
              </a:rPr>
              <a:t> Segregation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Fat"/>
                <a:cs typeface="Arial" pitchFamily="34" charset="0"/>
              </a:rPr>
              <a:t>X</a:t>
            </a:r>
            <a:r>
              <a:rPr lang="en-US" sz="2000">
                <a:latin typeface="Arial" pitchFamily="34" charset="0"/>
                <a:cs typeface="Arial" pitchFamily="34" charset="0"/>
              </a:rPr>
              <a:t> Starvation</a:t>
            </a:r>
          </a:p>
          <a:p>
            <a:pPr eaLnBrk="1" hangingPunct="1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TextBox 534"/>
          <p:cNvSpPr txBox="1">
            <a:spLocks noChangeArrowheads="1"/>
          </p:cNvSpPr>
          <p:nvPr/>
        </p:nvSpPr>
        <p:spPr bwMode="auto">
          <a:xfrm>
            <a:off x="3276600" y="1968500"/>
            <a:ext cx="2590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Infinite Reservoir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>
                <a:latin typeface="Arial" pitchFamily="34" charset="0"/>
                <a:cs typeface="Arial" pitchFamily="34" charset="0"/>
              </a:rPr>
              <a:t> Segregation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Fat"/>
                <a:cs typeface="Arial" pitchFamily="34" charset="0"/>
              </a:rPr>
              <a:t>X</a:t>
            </a:r>
            <a:r>
              <a:rPr lang="en-US" sz="2000">
                <a:latin typeface="Arial" pitchFamily="34" charset="0"/>
                <a:cs typeface="Arial" pitchFamily="34" charset="0"/>
              </a:rPr>
              <a:t>  Starvation</a:t>
            </a:r>
          </a:p>
          <a:p>
            <a:pPr eaLnBrk="1" hangingPunct="1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TextBox 535"/>
          <p:cNvSpPr txBox="1">
            <a:spLocks noChangeArrowheads="1"/>
          </p:cNvSpPr>
          <p:nvPr/>
        </p:nvSpPr>
        <p:spPr bwMode="auto">
          <a:xfrm>
            <a:off x="6477000" y="1968500"/>
            <a:ext cx="2590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Alloy Wulff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>
                <a:latin typeface="Arial" pitchFamily="34" charset="0"/>
                <a:cs typeface="Arial" pitchFamily="34" charset="0"/>
              </a:rPr>
              <a:t> Segregation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>
                <a:latin typeface="Arial" pitchFamily="34" charset="0"/>
                <a:cs typeface="Arial" pitchFamily="34" charset="0"/>
              </a:rPr>
              <a:t> Starvation</a:t>
            </a:r>
          </a:p>
          <a:p>
            <a:pPr eaLnBrk="1" hangingPunct="1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7" name="TextBox 537"/>
          <p:cNvSpPr txBox="1">
            <a:spLocks noChangeArrowheads="1"/>
          </p:cNvSpPr>
          <p:nvPr/>
        </p:nvSpPr>
        <p:spPr bwMode="auto">
          <a:xfrm>
            <a:off x="5791200" y="3263900"/>
            <a:ext cx="762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Surface</a:t>
            </a:r>
          </a:p>
          <a:p>
            <a:pPr algn="ctr" eaLnBrk="1" hangingPunct="1"/>
            <a:r>
              <a:rPr lang="en-US" sz="1100">
                <a:latin typeface="Arial" pitchFamily="34" charset="0"/>
                <a:cs typeface="Arial" pitchFamily="34" charset="0"/>
              </a:rPr>
              <a:t>Bulk</a:t>
            </a:r>
          </a:p>
        </p:txBody>
      </p:sp>
      <p:cxnSp>
        <p:nvCxnSpPr>
          <p:cNvPr id="540" name="Straight Arrow Connector 539"/>
          <p:cNvCxnSpPr/>
          <p:nvPr/>
        </p:nvCxnSpPr>
        <p:spPr>
          <a:xfrm rot="5400000" flipH="1" flipV="1">
            <a:off x="6056313" y="3149600"/>
            <a:ext cx="230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Arrow Connector 541"/>
          <p:cNvCxnSpPr/>
          <p:nvPr/>
        </p:nvCxnSpPr>
        <p:spPr>
          <a:xfrm rot="16200000" flipH="1">
            <a:off x="6021387" y="3795713"/>
            <a:ext cx="3032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0" name="Rectangle 9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Methods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110" descr="C:\Users\Emilie\Desktop\Dropbox\threeregim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738563"/>
            <a:ext cx="821055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85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0" name="Picture 1" descr="C:\Documents and Settings\Emilie\My Documents\My Dropbox\Cambridge and Imperial College\compositionCuAunoleg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09600"/>
            <a:ext cx="3352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Y:\Emilie\Backup\wulff related\alloy Wulff paper\submission material Wulff paper\decision 1 submission 2\surface103456CuA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603250"/>
            <a:ext cx="31924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 Regimes in CuAu Alloy Wulff Construction</a:t>
            </a:r>
            <a:r>
              <a:rPr lang="en-US" sz="2800"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50807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0713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310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197894" y="1889919"/>
            <a:ext cx="219551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7" name="Picture 2" descr="Z:\Emilie\Backup\Wulff paper\submission material Wulff paper\decision 1 submission 2\legendfig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371600"/>
            <a:ext cx="13589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Box 507"/>
          <p:cNvSpPr txBox="1">
            <a:spLocks noChangeArrowheads="1"/>
          </p:cNvSpPr>
          <p:nvPr/>
        </p:nvSpPr>
        <p:spPr bwMode="auto">
          <a:xfrm>
            <a:off x="1847850" y="7731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  <a:cs typeface="Arial" pitchFamily="34" charset="0"/>
              </a:rPr>
              <a:t>1          2                3</a:t>
            </a:r>
          </a:p>
        </p:txBody>
      </p:sp>
      <p:sp>
        <p:nvSpPr>
          <p:cNvPr id="39949" name="TextBox 508"/>
          <p:cNvSpPr txBox="1">
            <a:spLocks noChangeArrowheads="1"/>
          </p:cNvSpPr>
          <p:nvPr/>
        </p:nvSpPr>
        <p:spPr bwMode="auto">
          <a:xfrm>
            <a:off x="5873750" y="8493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  <a:cs typeface="Arial" pitchFamily="34" charset="0"/>
              </a:rPr>
              <a:t>1         2                3</a:t>
            </a:r>
          </a:p>
        </p:txBody>
      </p:sp>
      <p:sp>
        <p:nvSpPr>
          <p:cNvPr id="39950" name="TextBox 509"/>
          <p:cNvSpPr txBox="1">
            <a:spLocks noChangeArrowheads="1"/>
          </p:cNvSpPr>
          <p:nvPr/>
        </p:nvSpPr>
        <p:spPr bwMode="auto">
          <a:xfrm>
            <a:off x="457200" y="33147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  <a:cs typeface="Arial" pitchFamily="34" charset="0"/>
              </a:rPr>
              <a:t>  1: De-alloying               2: Bulk/surface equilibrium     3: Monolayer formation</a:t>
            </a:r>
          </a:p>
        </p:txBody>
      </p:sp>
      <p:sp>
        <p:nvSpPr>
          <p:cNvPr id="39951" name="Rectangle 541"/>
          <p:cNvSpPr>
            <a:spLocks noChangeArrowheads="1"/>
          </p:cNvSpPr>
          <p:nvPr/>
        </p:nvSpPr>
        <p:spPr bwMode="auto">
          <a:xfrm>
            <a:off x="0" y="1763713"/>
            <a:ext cx="121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l-GR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sz="1800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Au  </a:t>
            </a:r>
            <a:r>
              <a:rPr lang="en-US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&lt;   </a:t>
            </a:r>
            <a:r>
              <a:rPr lang="el-GR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sz="1800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Cu</a:t>
            </a:r>
            <a:r>
              <a:rPr lang="en-US" sz="1800"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endParaRPr lang="en-US" sz="1800">
              <a:latin typeface="Calibri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39952" name="Picture 1111" descr="C:\Users\Emilie\Desktop\Dropbox\auc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601788"/>
            <a:ext cx="835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Strain: Disclination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653" y="1784069"/>
            <a:ext cx="3530600" cy="3373437"/>
            <a:chOff x="952500" y="2646363"/>
            <a:chExt cx="3530600" cy="3373437"/>
          </a:xfrm>
        </p:grpSpPr>
        <p:pic>
          <p:nvPicPr>
            <p:cNvPr id="2969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2646363"/>
              <a:ext cx="3352800" cy="303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1"/>
            <p:cNvGrpSpPr>
              <a:grpSpLocks/>
            </p:cNvGrpSpPr>
            <p:nvPr/>
          </p:nvGrpSpPr>
          <p:grpSpPr bwMode="auto">
            <a:xfrm>
              <a:off x="1333500" y="2933700"/>
              <a:ext cx="1117600" cy="825500"/>
              <a:chOff x="832" y="1832"/>
              <a:chExt cx="704" cy="520"/>
            </a:xfrm>
          </p:grpSpPr>
          <p:sp>
            <p:nvSpPr>
              <p:cNvPr id="29715" name="Line 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1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1" name="Group 12"/>
            <p:cNvGrpSpPr>
              <a:grpSpLocks/>
            </p:cNvGrpSpPr>
            <p:nvPr/>
          </p:nvGrpSpPr>
          <p:grpSpPr bwMode="auto">
            <a:xfrm rot="4705801">
              <a:off x="2921000" y="2971800"/>
              <a:ext cx="1117600" cy="825500"/>
              <a:chOff x="832" y="1832"/>
              <a:chExt cx="704" cy="520"/>
            </a:xfrm>
          </p:grpSpPr>
          <p:sp>
            <p:nvSpPr>
              <p:cNvPr id="29713" name="Line 13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Line 14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2" name="Group 15"/>
            <p:cNvGrpSpPr>
              <a:grpSpLocks/>
            </p:cNvGrpSpPr>
            <p:nvPr/>
          </p:nvGrpSpPr>
          <p:grpSpPr bwMode="auto">
            <a:xfrm rot="2202395">
              <a:off x="2082800" y="5194300"/>
              <a:ext cx="1117600" cy="825500"/>
              <a:chOff x="832" y="1832"/>
              <a:chExt cx="704" cy="520"/>
            </a:xfrm>
          </p:grpSpPr>
          <p:sp>
            <p:nvSpPr>
              <p:cNvPr id="29711" name="Line 16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2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3" name="Group 18"/>
            <p:cNvGrpSpPr>
              <a:grpSpLocks/>
            </p:cNvGrpSpPr>
            <p:nvPr/>
          </p:nvGrpSpPr>
          <p:grpSpPr bwMode="auto">
            <a:xfrm rot="-2182527">
              <a:off x="3365500" y="4330700"/>
              <a:ext cx="1117600" cy="825500"/>
              <a:chOff x="832" y="1832"/>
              <a:chExt cx="704" cy="520"/>
            </a:xfrm>
          </p:grpSpPr>
          <p:sp>
            <p:nvSpPr>
              <p:cNvPr id="29709" name="Line 1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Line 2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4" name="Group 21"/>
            <p:cNvGrpSpPr>
              <a:grpSpLocks/>
            </p:cNvGrpSpPr>
            <p:nvPr/>
          </p:nvGrpSpPr>
          <p:grpSpPr bwMode="auto">
            <a:xfrm rot="2182527" flipH="1">
              <a:off x="952500" y="4356100"/>
              <a:ext cx="1117600" cy="825500"/>
              <a:chOff x="832" y="1832"/>
              <a:chExt cx="704" cy="520"/>
            </a:xfrm>
          </p:grpSpPr>
          <p:sp>
            <p:nvSpPr>
              <p:cNvPr id="29707" name="Line 22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-1855" r="29085" b="5580"/>
          <a:stretch/>
        </p:blipFill>
        <p:spPr>
          <a:xfrm>
            <a:off x="3240162" y="4114800"/>
            <a:ext cx="3275134" cy="256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4918" r="28997" b="4918"/>
          <a:stretch/>
        </p:blipFill>
        <p:spPr>
          <a:xfrm>
            <a:off x="6704517" y="4277265"/>
            <a:ext cx="2456482" cy="2397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840" y="2691293"/>
            <a:ext cx="4871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Von </a:t>
            </a:r>
            <a:r>
              <a:rPr lang="en-US" sz="2000" dirty="0" err="1" smtClean="0"/>
              <a:t>Mises</a:t>
            </a:r>
            <a:r>
              <a:rPr lang="en-US" sz="2000" dirty="0" smtClean="0"/>
              <a:t> stress distribution (a) Top-view along the disclination axis and (b) with a plane-cut (perpendicular to the disclination axis) through the geometric center of particle</a:t>
            </a:r>
            <a:endParaRPr lang="en-US" sz="2000" dirty="0"/>
          </a:p>
        </p:txBody>
      </p:sp>
      <p:pic>
        <p:nvPicPr>
          <p:cNvPr id="24" name="Picture 11" descr="Srikan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31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421" y="6006662"/>
            <a:ext cx="398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Patala, S., </a:t>
            </a:r>
            <a:r>
              <a:rPr lang="en-US" sz="1400" dirty="0" err="1"/>
              <a:t>L.D</a:t>
            </a:r>
            <a:r>
              <a:rPr lang="en-US" sz="1400" dirty="0"/>
              <a:t>. Marks, and </a:t>
            </a:r>
            <a:r>
              <a:rPr lang="en-US" sz="1400" dirty="0" err="1"/>
              <a:t>M.O</a:t>
            </a:r>
            <a:r>
              <a:rPr lang="en-US" sz="1400" dirty="0"/>
              <a:t>. de la Cruz, Journal of Physical Chemistry C, 2013. </a:t>
            </a:r>
            <a:r>
              <a:rPr lang="en-US" sz="1400" b="1" dirty="0"/>
              <a:t>117</a:t>
            </a:r>
            <a:r>
              <a:rPr lang="en-US" sz="1400" dirty="0"/>
              <a:t>(3), 1485</a:t>
            </a:r>
          </a:p>
        </p:txBody>
      </p:sp>
    </p:spTree>
    <p:extLst>
      <p:ext uri="{BB962C8B-B14F-4D97-AF65-F5344CB8AC3E}">
        <p14:creationId xmlns:p14="http://schemas.microsoft.com/office/powerpoint/2010/main" val="1626763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80999" y="4401687"/>
                <a:ext cx="4159469" cy="2093782"/>
              </a:xfrm>
            </p:spPr>
            <p:txBody>
              <a:bodyPr/>
              <a:lstStyle/>
              <a:p>
                <a:r>
                  <a:rPr lang="en-US" sz="2400" dirty="0" smtClean="0"/>
                  <a:t>Distribution of point defects around a dislocation line,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0999" y="4401687"/>
                <a:ext cx="4159469" cy="2093782"/>
              </a:xfrm>
              <a:blipFill rotWithShape="1">
                <a:blip r:embed="rId2"/>
                <a:stretch>
                  <a:fillRect l="-878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2450" y="229393"/>
            <a:ext cx="7886700" cy="1325563"/>
          </a:xfrm>
        </p:spPr>
        <p:txBody>
          <a:bodyPr/>
          <a:lstStyle/>
          <a:p>
            <a:r>
              <a:rPr lang="en-US" dirty="0" smtClean="0"/>
              <a:t>Strain-driven segregation?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430092" y="4380665"/>
            <a:ext cx="4114800" cy="20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»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Distribution Au atoms</a:t>
            </a:r>
          </a:p>
          <a:p>
            <a:pPr marL="0" indent="0">
              <a:buFont typeface="Monotype Sorts" pitchFamily="2" charset="2"/>
              <a:buNone/>
            </a:pPr>
            <a:endParaRPr lang="en-US" sz="1600" kern="0" dirty="0"/>
          </a:p>
          <a:p>
            <a:endParaRPr lang="en-US" sz="2000" kern="0" dirty="0" smtClean="0"/>
          </a:p>
          <a:p>
            <a:pPr marL="0" indent="0">
              <a:buFont typeface="Monotype Sorts" pitchFamily="2" charset="2"/>
              <a:buNone/>
            </a:pPr>
            <a:endParaRPr lang="en-US" sz="2000" kern="0" dirty="0" smtClean="0"/>
          </a:p>
          <a:p>
            <a:endParaRPr lang="en-US" sz="2000" kern="0" dirty="0" smtClean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29"/>
          <a:stretch/>
        </p:blipFill>
        <p:spPr bwMode="auto">
          <a:xfrm>
            <a:off x="4729218" y="4855853"/>
            <a:ext cx="3527314" cy="127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10" descr="C:\Users\Emilie\Desktop\Dropbox\threeregim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/>
          <a:stretch/>
        </p:blipFill>
        <p:spPr bwMode="auto">
          <a:xfrm>
            <a:off x="605397" y="2193543"/>
            <a:ext cx="219456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03" y="1879876"/>
            <a:ext cx="2251569" cy="176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0682" y="3831020"/>
            <a:ext cx="982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 Maps to Cottrell Cloud Problem </a:t>
            </a:r>
            <a:endParaRPr lang="en-US" dirty="0"/>
          </a:p>
        </p:txBody>
      </p:sp>
      <p:pic>
        <p:nvPicPr>
          <p:cNvPr id="11" name="Picture 4" descr="Bet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" y="-2235"/>
            <a:ext cx="1311275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9572" y="6342861"/>
            <a:ext cx="634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Peng, L.X., R.P. Van Duyne, and L.D. Marks, Journal of Physical Chemistry Letters, 2015. 6(10), 1930-1934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995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59572" y="5799580"/>
            <a:ext cx="6729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significant segregation when temperature is high</a:t>
            </a:r>
            <a:endParaRPr lang="en-US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1699661"/>
            <a:ext cx="6522326" cy="409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Segregation at different Temperatures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9572" y="6342861"/>
            <a:ext cx="634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Peng, L.X., R.P. Van Duyne, and L.D. Marks, Journal of Physical Chemistry Letters, 2015. 6(10), 1930-1934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286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TextBox 46"/>
          <p:cNvSpPr txBox="1">
            <a:spLocks noChangeArrowheads="1"/>
          </p:cNvSpPr>
          <p:nvPr/>
        </p:nvSpPr>
        <p:spPr bwMode="auto">
          <a:xfrm>
            <a:off x="1144588" y="1739900"/>
            <a:ext cx="266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Shape</a:t>
            </a:r>
          </a:p>
        </p:txBody>
      </p:sp>
      <p:sp>
        <p:nvSpPr>
          <p:cNvPr id="41988" name="TextBox 47"/>
          <p:cNvSpPr txBox="1">
            <a:spLocks noChangeArrowheads="1"/>
          </p:cNvSpPr>
          <p:nvPr/>
        </p:nvSpPr>
        <p:spPr bwMode="auto">
          <a:xfrm>
            <a:off x="5105400" y="1739900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Surface/bulk Composition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3962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55"/>
          <p:cNvSpPr txBox="1">
            <a:spLocks noChangeArrowheads="1"/>
          </p:cNvSpPr>
          <p:nvPr/>
        </p:nvSpPr>
        <p:spPr bwMode="auto">
          <a:xfrm>
            <a:off x="4724400" y="561975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>
                <a:latin typeface="Arial" pitchFamily="34" charset="0"/>
                <a:cs typeface="Arial" pitchFamily="34" charset="0"/>
              </a:rPr>
              <a:t>H. E, P. D. Nellist, S. Lozano-Perez, D. Ozkaya, J. Phys. Conf. Series </a:t>
            </a:r>
            <a:r>
              <a:rPr lang="en-US" sz="1000" u="sng">
                <a:latin typeface="Arial" pitchFamily="34" charset="0"/>
                <a:cs typeface="Arial" pitchFamily="34" charset="0"/>
              </a:rPr>
              <a:t>241</a:t>
            </a:r>
            <a:r>
              <a:rPr lang="en-US" sz="1000">
                <a:latin typeface="Arial" pitchFamily="34" charset="0"/>
                <a:cs typeface="Arial" pitchFamily="34" charset="0"/>
              </a:rPr>
              <a:t>, 012067 </a:t>
            </a:r>
            <a:r>
              <a:rPr lang="en-US" sz="1000" b="1">
                <a:latin typeface="Arial" pitchFamily="34" charset="0"/>
                <a:cs typeface="Arial" pitchFamily="34" charset="0"/>
              </a:rPr>
              <a:t>(2010)</a:t>
            </a:r>
            <a:r>
              <a:rPr lang="en-US" sz="100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183673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638800"/>
            <a:ext cx="482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56"/>
          <p:cNvSpPr txBox="1">
            <a:spLocks noChangeArrowheads="1"/>
          </p:cNvSpPr>
          <p:nvPr/>
        </p:nvSpPr>
        <p:spPr bwMode="auto">
          <a:xfrm>
            <a:off x="1028700" y="5924550"/>
            <a:ext cx="267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>
                <a:latin typeface="Arial" pitchFamily="34" charset="0"/>
                <a:cs typeface="Arial" pitchFamily="34" charset="0"/>
              </a:rPr>
              <a:t>F. Krumeich, S. Marx, A. Baiker, R. Nesper, Z. Anorg. Allg. Chem. </a:t>
            </a:r>
            <a:r>
              <a:rPr lang="en-US" sz="1000" u="sng">
                <a:latin typeface="Arial" pitchFamily="34" charset="0"/>
                <a:cs typeface="Arial" pitchFamily="34" charset="0"/>
              </a:rPr>
              <a:t>637</a:t>
            </a:r>
            <a:r>
              <a:rPr lang="en-US" sz="1000">
                <a:latin typeface="Arial" pitchFamily="34" charset="0"/>
                <a:cs typeface="Arial" pitchFamily="34" charset="0"/>
              </a:rPr>
              <a:t>, 875 </a:t>
            </a:r>
            <a:r>
              <a:rPr lang="en-US" sz="1000" b="1">
                <a:latin typeface="Arial" pitchFamily="34" charset="0"/>
                <a:cs typeface="Arial" pitchFamily="34" charset="0"/>
              </a:rPr>
              <a:t>(2011)</a:t>
            </a:r>
          </a:p>
        </p:txBody>
      </p:sp>
      <p:sp>
        <p:nvSpPr>
          <p:cNvPr id="41994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Data Needed</a:t>
            </a:r>
          </a:p>
        </p:txBody>
      </p:sp>
      <p:pic>
        <p:nvPicPr>
          <p:cNvPr id="41995" name="Picture 26" descr="C:\Users\Emilie\Desktop\Dropbox\alloyshap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2411413"/>
            <a:ext cx="29384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27" descr="C:\Users\Emilie\Desktop\Dropbox\wulffshap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093913"/>
            <a:ext cx="32131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3CEB1B4-228E-462B-8A58-864187BFB8BE}" type="slidenum">
              <a:rPr lang="en-US" sz="1200">
                <a:solidFill>
                  <a:srgbClr val="000000">
                    <a:tint val="75000"/>
                  </a:srgbClr>
                </a:solidFill>
                <a:latin typeface="Times New Roman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1200">
              <a:solidFill>
                <a:srgbClr val="000000">
                  <a:tint val="75000"/>
                </a:srgbClr>
              </a:solidFill>
              <a:latin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altLang="en-US" sz="3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3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795463"/>
            <a:ext cx="26892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53" name="TextBox 10"/>
          <p:cNvSpPr txBox="1">
            <a:spLocks noChangeArrowheads="1"/>
          </p:cNvSpPr>
          <p:nvPr/>
        </p:nvSpPr>
        <p:spPr bwMode="auto">
          <a:xfrm>
            <a:off x="5410200" y="16811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FDTD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85738" y="6196297"/>
            <a:ext cx="86868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L. J. Sherry, </a:t>
            </a:r>
            <a:r>
              <a:rPr lang="en-US" sz="18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Nano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Lett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2034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(2005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);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J. M. McMahon, et al, JPCC, 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113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2731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(2009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eaLnBrk="1" hangingPunct="1">
              <a:defRPr/>
            </a:pPr>
            <a:endParaRPr lang="en-US" sz="105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3255" name="TextBox 9"/>
          <p:cNvSpPr txBox="1">
            <a:spLocks noChangeArrowheads="1"/>
          </p:cNvSpPr>
          <p:nvPr/>
        </p:nvSpPr>
        <p:spPr bwMode="auto">
          <a:xfrm>
            <a:off x="2819400" y="3662363"/>
            <a:ext cx="609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FFFFFF"/>
                </a:solidFill>
                <a:cs typeface="Arial" charset="0"/>
              </a:rPr>
              <a:t>40 nm</a:t>
            </a:r>
          </a:p>
        </p:txBody>
      </p:sp>
      <p:pic>
        <p:nvPicPr>
          <p:cNvPr id="1333256" name="Picture 3" descr="C:\Documents and Settings\Emilie Ringe\Desktop\My Dropbox\slides for LDM sept 2010\EF 20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43425"/>
            <a:ext cx="316547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57" name="Picture 4" descr="C:\Documents and Settings\Emilie Ringe\Desktop\My Dropbox\slides for LDM sept 2010\corr JM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7363"/>
            <a:ext cx="44704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58" name="TextBox 29"/>
          <p:cNvSpPr txBox="1">
            <a:spLocks noChangeArrowheads="1"/>
          </p:cNvSpPr>
          <p:nvPr/>
        </p:nvSpPr>
        <p:spPr bwMode="auto">
          <a:xfrm>
            <a:off x="304800" y="4533900"/>
            <a:ext cx="4800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(1) Distal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 peak, quadrupolar: 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Sharp, high energy, EF away from substrate</a:t>
            </a:r>
          </a:p>
          <a:p>
            <a:pPr eaLnBrk="1" hangingPunct="1"/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(2) Proximal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 peak, dipolar: 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Broader, EF extends into the substrate</a:t>
            </a:r>
          </a:p>
          <a:p>
            <a:pPr eaLnBrk="1" hangingPunct="1"/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3259" name="TextBox 30"/>
          <p:cNvSpPr txBox="1">
            <a:spLocks noChangeArrowheads="1"/>
          </p:cNvSpPr>
          <p:nvPr/>
        </p:nvSpPr>
        <p:spPr bwMode="auto">
          <a:xfrm>
            <a:off x="1143000" y="22145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1</a:t>
            </a:r>
          </a:p>
        </p:txBody>
      </p:sp>
      <p:sp>
        <p:nvSpPr>
          <p:cNvPr id="1333260" name="TextBox 31"/>
          <p:cNvSpPr txBox="1">
            <a:spLocks noChangeArrowheads="1"/>
          </p:cNvSpPr>
          <p:nvPr/>
        </p:nvSpPr>
        <p:spPr bwMode="auto">
          <a:xfrm>
            <a:off x="1524000" y="19097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2</a:t>
            </a:r>
          </a:p>
        </p:txBody>
      </p:sp>
      <p:sp>
        <p:nvSpPr>
          <p:cNvPr id="133326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Reasonable agreement</a:t>
            </a:r>
          </a:p>
        </p:txBody>
      </p:sp>
      <p:pic>
        <p:nvPicPr>
          <p:cNvPr id="1333264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2411413"/>
            <a:ext cx="977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65" name="Line 17"/>
          <p:cNvSpPr>
            <a:spLocks noChangeShapeType="1"/>
          </p:cNvSpPr>
          <p:nvPr/>
        </p:nvSpPr>
        <p:spPr bwMode="auto">
          <a:xfrm flipV="1">
            <a:off x="6677025" y="2425700"/>
            <a:ext cx="1212850" cy="9556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3267" name="Line 19"/>
          <p:cNvSpPr>
            <a:spLocks noChangeShapeType="1"/>
          </p:cNvSpPr>
          <p:nvPr/>
        </p:nvSpPr>
        <p:spPr bwMode="auto">
          <a:xfrm flipV="1">
            <a:off x="6691313" y="3319463"/>
            <a:ext cx="1187450" cy="268287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3268" name="Text Box 20"/>
          <p:cNvSpPr txBox="1">
            <a:spLocks noChangeArrowheads="1"/>
          </p:cNvSpPr>
          <p:nvPr/>
        </p:nvSpPr>
        <p:spPr bwMode="auto">
          <a:xfrm>
            <a:off x="7776525" y="3278250"/>
            <a:ext cx="1206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</a:rPr>
              <a:t>Oleic Acid Surfactant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Content Placeholder 4" descr="Pt_Winterbotto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B683A8A-DEDB-4AEF-A41C-9E07EF55AB1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0246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47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36" name="Straight Connector 235"/>
          <p:cNvCxnSpPr/>
          <p:nvPr/>
        </p:nvCxnSpPr>
        <p:spPr>
          <a:xfrm rot="10800000">
            <a:off x="304800" y="2527300"/>
            <a:ext cx="8229600" cy="1588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 we exploit these ideas</a:t>
            </a:r>
          </a:p>
        </p:txBody>
      </p:sp>
      <p:grpSp>
        <p:nvGrpSpPr>
          <p:cNvPr id="10250" name="Group 9"/>
          <p:cNvGrpSpPr>
            <a:grpSpLocks/>
          </p:cNvGrpSpPr>
          <p:nvPr/>
        </p:nvGrpSpPr>
        <p:grpSpPr bwMode="auto">
          <a:xfrm>
            <a:off x="6340475" y="4033838"/>
            <a:ext cx="2457450" cy="2332037"/>
            <a:chOff x="3210" y="1141"/>
            <a:chExt cx="2068" cy="2125"/>
          </a:xfrm>
        </p:grpSpPr>
        <p:graphicFrame>
          <p:nvGraphicFramePr>
            <p:cNvPr id="10242" name="Object 0"/>
            <p:cNvGraphicFramePr>
              <a:graphicFrameLocks noChangeAspect="1"/>
            </p:cNvGraphicFramePr>
            <p:nvPr/>
          </p:nvGraphicFramePr>
          <p:xfrm>
            <a:off x="3212" y="1148"/>
            <a:ext cx="1794" cy="2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92" r:id="rId5" imgW="2983434" imgH="1743523" progId="FLW3Drawing">
                    <p:embed/>
                  </p:oleObj>
                </mc:Choice>
                <mc:Fallback>
                  <p:oleObj r:id="rId5" imgW="2983434" imgH="1743523" progId="FLW3Drawing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663" r="42909"/>
                        <a:stretch>
                          <a:fillRect/>
                        </a:stretch>
                      </p:blipFill>
                      <p:spPr bwMode="auto">
                        <a:xfrm>
                          <a:off x="3212" y="1148"/>
                          <a:ext cx="1794" cy="2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7" name="Text Box 11"/>
            <p:cNvSpPr txBox="1">
              <a:spLocks noChangeAspect="1" noChangeArrowheads="1"/>
            </p:cNvSpPr>
            <p:nvPr/>
          </p:nvSpPr>
          <p:spPr bwMode="auto">
            <a:xfrm>
              <a:off x="3271" y="1981"/>
              <a:ext cx="839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/>
                <a:t>NO on Pt Masel, 1983</a:t>
              </a:r>
            </a:p>
          </p:txBody>
        </p:sp>
        <p:graphicFrame>
          <p:nvGraphicFramePr>
            <p:cNvPr id="10243" name="Object 12"/>
            <p:cNvGraphicFramePr>
              <a:graphicFrameLocks noChangeAspect="1"/>
            </p:cNvGraphicFramePr>
            <p:nvPr/>
          </p:nvGraphicFramePr>
          <p:xfrm>
            <a:off x="4985" y="1141"/>
            <a:ext cx="293" cy="2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93" r:id="rId7" imgW="2983434" imgH="1743523" progId="FLW3Drawing">
                    <p:embed/>
                  </p:oleObj>
                </mc:Choice>
                <mc:Fallback>
                  <p:oleObj r:id="rId7" imgW="2983434" imgH="1743523" progId="FLW3Drawing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1948"/>
                        <a:stretch>
                          <a:fillRect/>
                        </a:stretch>
                      </p:blipFill>
                      <p:spPr bwMode="auto">
                        <a:xfrm>
                          <a:off x="4985" y="1141"/>
                          <a:ext cx="293" cy="2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8" name="Line 13"/>
            <p:cNvSpPr>
              <a:spLocks noChangeAspect="1" noChangeShapeType="1"/>
            </p:cNvSpPr>
            <p:nvPr/>
          </p:nvSpPr>
          <p:spPr bwMode="auto">
            <a:xfrm>
              <a:off x="3210" y="1154"/>
              <a:ext cx="0" cy="1742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51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61563" b="72301"/>
          <a:stretch>
            <a:fillRect/>
          </a:stretch>
        </p:blipFill>
        <p:spPr bwMode="auto">
          <a:xfrm>
            <a:off x="452438" y="4243388"/>
            <a:ext cx="299561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Line 15"/>
          <p:cNvSpPr>
            <a:spLocks noChangeShapeType="1"/>
          </p:cNvSpPr>
          <p:nvPr/>
        </p:nvSpPr>
        <p:spPr bwMode="auto">
          <a:xfrm flipV="1">
            <a:off x="381000" y="5651500"/>
            <a:ext cx="3213100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3860800" y="4140200"/>
            <a:ext cx="2387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Winterbottom construction, different exposed facets</a:t>
            </a:r>
          </a:p>
        </p:txBody>
      </p:sp>
      <p:sp>
        <p:nvSpPr>
          <p:cNvPr id="10254" name="Text Box 17"/>
          <p:cNvSpPr txBox="1">
            <a:spLocks noChangeArrowheads="1"/>
          </p:cNvSpPr>
          <p:nvPr/>
        </p:nvSpPr>
        <p:spPr bwMode="auto">
          <a:xfrm>
            <a:off x="1295400" y="5689600"/>
            <a:ext cx="240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Substrate</a:t>
            </a:r>
          </a:p>
        </p:txBody>
      </p:sp>
      <p:pic>
        <p:nvPicPr>
          <p:cNvPr id="1025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56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604000"/>
            <a:ext cx="9144000" cy="244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J. A.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Enterkin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K. R.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Poeppelmeier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05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050" u="sng" dirty="0">
                <a:latin typeface="Arial" pitchFamily="34" charset="0"/>
                <a:cs typeface="Arial" pitchFamily="34" charset="0"/>
              </a:rPr>
              <a:t> 11</a:t>
            </a:r>
            <a:r>
              <a:rPr lang="en-US" sz="1050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993 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(2011)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;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686118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Propane Oxidation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0" y="1854200"/>
            <a:ext cx="4343400" cy="5181600"/>
          </a:xfrm>
        </p:spPr>
        <p:txBody>
          <a:bodyPr lIns="91440" tIns="45720" rIns="91440" bIns="45720"/>
          <a:lstStyle/>
          <a:p>
            <a:pPr eaLnBrk="1" hangingPunct="1">
              <a:buFont typeface="Monotype Sorts" pitchFamily="2" charset="2"/>
              <a:buNone/>
            </a:pPr>
            <a:r>
              <a:rPr lang="en-US" sz="3000" smtClean="0"/>
              <a:t>	Pt/SrTiO</a:t>
            </a:r>
            <a:r>
              <a:rPr lang="en-US" sz="3000" baseline="-25000" smtClean="0"/>
              <a:t>3</a:t>
            </a:r>
            <a:r>
              <a:rPr lang="en-US" sz="3000" smtClean="0"/>
              <a:t> epitaxy stabilizes metallic Pt</a:t>
            </a:r>
          </a:p>
          <a:p>
            <a:pPr lvl="1" eaLnBrk="1" hangingPunct="1">
              <a:buFontTx/>
              <a:buChar char="-"/>
            </a:pPr>
            <a:r>
              <a:rPr lang="en-US" sz="2600" smtClean="0"/>
              <a:t>For particle of radius R </a:t>
            </a:r>
            <a:r>
              <a:rPr lang="en-US" sz="2600" smtClean="0">
                <a:latin typeface="Symbol" pitchFamily="18" charset="2"/>
              </a:rPr>
              <a:t>D</a:t>
            </a:r>
            <a:r>
              <a:rPr lang="en-US" sz="2600" smtClean="0"/>
              <a:t>G=</a:t>
            </a:r>
            <a:r>
              <a:rPr lang="en-US" sz="2600" smtClean="0">
                <a:latin typeface="Symbol" pitchFamily="18" charset="2"/>
              </a:rPr>
              <a:t>D</a:t>
            </a:r>
            <a:r>
              <a:rPr lang="en-US" sz="2600" smtClean="0"/>
              <a:t>G</a:t>
            </a:r>
            <a:r>
              <a:rPr lang="en-US" sz="2600" baseline="-25000" smtClean="0"/>
              <a:t>Ox</a:t>
            </a:r>
            <a:r>
              <a:rPr lang="en-US" sz="2600" smtClean="0"/>
              <a:t>+3</a:t>
            </a:r>
            <a:r>
              <a:rPr lang="en-US" sz="2600" smtClean="0">
                <a:latin typeface="Symbol" pitchFamily="18" charset="2"/>
              </a:rPr>
              <a:t>Dg</a:t>
            </a:r>
            <a:r>
              <a:rPr lang="en-US" sz="2600" baseline="-25000" smtClean="0"/>
              <a:t>Int</a:t>
            </a:r>
            <a:r>
              <a:rPr lang="en-US" sz="2600" smtClean="0"/>
              <a:t>/2R </a:t>
            </a:r>
          </a:p>
          <a:p>
            <a:pPr lvl="1" eaLnBrk="1" hangingPunct="1">
              <a:buFontTx/>
              <a:buChar char="-"/>
            </a:pPr>
            <a:r>
              <a:rPr lang="en-US" sz="2600" smtClean="0"/>
              <a:t>More reactive Pt/PtO</a:t>
            </a:r>
            <a:r>
              <a:rPr lang="en-US" sz="2600" baseline="-25000" smtClean="0"/>
              <a:t>x</a:t>
            </a:r>
            <a:r>
              <a:rPr lang="en-US" sz="2600" smtClean="0"/>
              <a:t> core/shell structure in oxidizing conditions</a:t>
            </a:r>
          </a:p>
          <a:p>
            <a:pPr lvl="1" eaLnBrk="1" hangingPunct="1">
              <a:buFontTx/>
              <a:buChar char="-"/>
            </a:pPr>
            <a:r>
              <a:rPr lang="en-US" sz="2600" smtClean="0"/>
              <a:t>Flux of reactants also different for different surfaces</a:t>
            </a:r>
          </a:p>
        </p:txBody>
      </p:sp>
      <p:sp>
        <p:nvSpPr>
          <p:cNvPr id="1771524" name="Rectangle 3"/>
          <p:cNvSpPr>
            <a:spLocks noChangeArrowheads="1"/>
          </p:cNvSpPr>
          <p:nvPr/>
        </p:nvSpPr>
        <p:spPr bwMode="auto">
          <a:xfrm>
            <a:off x="0" y="6477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J. A.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Enterkin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W.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Setthapun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J. W. Elam, S. T. Christensen, F. A.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Rabufetti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L. D. Marks, P. C. Stair, K. R.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Poeppelmeier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, C. L. Marshall, </a:t>
            </a:r>
          </a:p>
          <a:p>
            <a:pPr algn="ctr" eaLnBrk="1" hangingPunct="1">
              <a:defRPr/>
            </a:pPr>
            <a:r>
              <a:rPr lang="en-US" sz="1050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ACS Catalysis </a:t>
            </a:r>
            <a:r>
              <a:rPr lang="en-US" sz="1050" u="sng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050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,  629 </a:t>
            </a:r>
            <a:r>
              <a:rPr lang="en-US" sz="1050" b="1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(2011)</a:t>
            </a:r>
            <a:r>
              <a:rPr lang="en-US" sz="1050" dirty="0">
                <a:solidFill>
                  <a:srgbClr val="050C15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272857" y="1793735"/>
          <a:ext cx="4344786" cy="466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61563" b="72301"/>
          <a:stretch>
            <a:fillRect/>
          </a:stretch>
        </p:blipFill>
        <p:spPr bwMode="auto">
          <a:xfrm>
            <a:off x="1265238" y="750888"/>
            <a:ext cx="140811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347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http://localhost:81/Research/Staff/chuandao/portraitchuanda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4741" y="420629"/>
            <a:ext cx="106135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in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" y="2223013"/>
            <a:ext cx="1612036" cy="16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in\Desktop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7" y="4506510"/>
            <a:ext cx="1670094" cy="16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Catalysts by design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77720" y="1823043"/>
            <a:ext cx="1571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smtClean="0"/>
              <a:t>Oleic Acid</a:t>
            </a:r>
            <a:endParaRPr lang="en-US" sz="2000" baseline="0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93" y="614859"/>
            <a:ext cx="984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2285998" y="1355833"/>
            <a:ext cx="1970693" cy="2601308"/>
            <a:chOff x="642988" y="3539417"/>
            <a:chExt cx="2358564" cy="2996379"/>
          </a:xfrm>
        </p:grpSpPr>
        <p:pic>
          <p:nvPicPr>
            <p:cNvPr id="6" name="Picture 43" descr="C:\Users\lin\Desktop\largecrop.tif"/>
            <p:cNvPicPr>
              <a:picLocks noChangeAspect="1" noChangeArrowheads="1"/>
            </p:cNvPicPr>
            <p:nvPr/>
          </p:nvPicPr>
          <p:blipFill rotWithShape="1">
            <a:blip r:embed="rId6"/>
            <a:srcRect l="14560" r="63868" b="25717"/>
            <a:stretch/>
          </p:blipFill>
          <p:spPr bwMode="auto">
            <a:xfrm>
              <a:off x="642988" y="3539417"/>
              <a:ext cx="2038467" cy="265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08"/>
            <a:stretch/>
          </p:blipFill>
          <p:spPr bwMode="auto">
            <a:xfrm rot="16200000">
              <a:off x="293017" y="4527007"/>
              <a:ext cx="2455804" cy="60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669100" y="3556768"/>
              <a:ext cx="1045412" cy="53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34" charset="0"/>
                </a:rPr>
                <a:t>1nm</a:t>
              </a:r>
            </a:p>
          </p:txBody>
        </p:sp>
        <p:cxnSp>
          <p:nvCxnSpPr>
            <p:cNvPr id="16" name="Straight Connector 10"/>
            <p:cNvCxnSpPr/>
            <p:nvPr/>
          </p:nvCxnSpPr>
          <p:spPr>
            <a:xfrm rot="5400000">
              <a:off x="1107048" y="3750042"/>
              <a:ext cx="0" cy="61277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79272" y="6074131"/>
              <a:ext cx="2322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/>
                <a:t>SrO surface</a:t>
              </a:r>
              <a:endParaRPr lang="en-US" baseline="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44623" y="4076079"/>
            <a:ext cx="1807115" cy="2529672"/>
            <a:chOff x="4389803" y="3468789"/>
            <a:chExt cx="2497571" cy="3051466"/>
          </a:xfrm>
        </p:grpSpPr>
        <p:grpSp>
          <p:nvGrpSpPr>
            <p:cNvPr id="41" name="Group 40"/>
            <p:cNvGrpSpPr/>
            <p:nvPr/>
          </p:nvGrpSpPr>
          <p:grpSpPr>
            <a:xfrm>
              <a:off x="4389803" y="3468789"/>
              <a:ext cx="2497571" cy="3051466"/>
              <a:chOff x="3046564" y="3468789"/>
              <a:chExt cx="2497571" cy="3051466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046564" y="3468789"/>
                <a:ext cx="2304873" cy="2679863"/>
                <a:chOff x="2843368" y="3599415"/>
                <a:chExt cx="2304873" cy="2679863"/>
              </a:xfrm>
            </p:grpSpPr>
            <p:pic>
              <p:nvPicPr>
                <p:cNvPr id="12" name="Picture 3" descr="C:\Users\lin\Desktop\cropped.tif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953681" y="3646121"/>
                  <a:ext cx="2194560" cy="26331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" name="直接连接符 28"/>
                <p:cNvCxnSpPr/>
                <p:nvPr/>
              </p:nvCxnSpPr>
              <p:spPr>
                <a:xfrm>
                  <a:off x="3054561" y="4112485"/>
                  <a:ext cx="582074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2843368" y="3599415"/>
                  <a:ext cx="1231727" cy="556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</a:t>
                  </a:r>
                  <a:r>
                    <a:rPr lang="en-US" altLang="zh-CN" b="1" dirty="0" smtClean="0">
                      <a:solidFill>
                        <a:schemeClr val="bg1"/>
                      </a:solidFill>
                    </a:rPr>
                    <a:t>nm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3294445" y="6058590"/>
                <a:ext cx="22496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0" dirty="0" smtClean="0"/>
                  <a:t>TiO</a:t>
                </a:r>
                <a:r>
                  <a:rPr lang="en-US" baseline="-25000" dirty="0" smtClean="0"/>
                  <a:t>2</a:t>
                </a:r>
                <a:r>
                  <a:rPr lang="en-US" baseline="0" dirty="0" smtClean="0"/>
                  <a:t> DL</a:t>
                </a:r>
                <a:endParaRPr lang="en-US" baseline="0" dirty="0"/>
              </a:p>
            </p:txBody>
          </p:sp>
        </p:grpSp>
        <p:pic>
          <p:nvPicPr>
            <p:cNvPr id="27" name="Picture 6" descr="E:\negative\Image # 6, F = 30Å, T = 76Å.tiff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4928342" y="4125127"/>
              <a:ext cx="1443677" cy="57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3"/>
          <p:cNvGrpSpPr>
            <a:grpSpLocks noChangeAspect="1"/>
          </p:cNvGrpSpPr>
          <p:nvPr/>
        </p:nvGrpSpPr>
        <p:grpSpPr>
          <a:xfrm>
            <a:off x="4016628" y="5129603"/>
            <a:ext cx="2440883" cy="889774"/>
            <a:chOff x="4147976" y="4643844"/>
            <a:chExt cx="3940874" cy="1436567"/>
          </a:xfrm>
        </p:grpSpPr>
        <p:grpSp>
          <p:nvGrpSpPr>
            <p:cNvPr id="23" name="组合 30"/>
            <p:cNvGrpSpPr>
              <a:grpSpLocks noChangeAspect="1"/>
            </p:cNvGrpSpPr>
            <p:nvPr/>
          </p:nvGrpSpPr>
          <p:grpSpPr>
            <a:xfrm>
              <a:off x="4147976" y="5047451"/>
              <a:ext cx="3940874" cy="1032960"/>
              <a:chOff x="475493" y="2906744"/>
              <a:chExt cx="5857847" cy="1535426"/>
            </a:xfrm>
          </p:grpSpPr>
          <p:grpSp>
            <p:nvGrpSpPr>
              <p:cNvPr id="32" name="组合 32"/>
              <p:cNvGrpSpPr/>
              <p:nvPr/>
            </p:nvGrpSpPr>
            <p:grpSpPr>
              <a:xfrm rot="10800000">
                <a:off x="1916687" y="3626137"/>
                <a:ext cx="4416653" cy="816033"/>
                <a:chOff x="1892478" y="5520503"/>
                <a:chExt cx="4416653" cy="816033"/>
              </a:xfrm>
            </p:grpSpPr>
            <p:sp>
              <p:nvSpPr>
                <p:cNvPr id="70" name="矩形 68"/>
                <p:cNvSpPr/>
                <p:nvPr/>
              </p:nvSpPr>
              <p:spPr>
                <a:xfrm>
                  <a:off x="1892478" y="5520503"/>
                  <a:ext cx="4411560" cy="1368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矩形 69"/>
                <p:cNvSpPr/>
                <p:nvPr/>
              </p:nvSpPr>
              <p:spPr>
                <a:xfrm>
                  <a:off x="1892478" y="5663641"/>
                  <a:ext cx="4411560" cy="1368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矩形 70"/>
                <p:cNvSpPr/>
                <p:nvPr/>
              </p:nvSpPr>
              <p:spPr>
                <a:xfrm>
                  <a:off x="1897571" y="5800512"/>
                  <a:ext cx="4411560" cy="1368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矩形 71"/>
                <p:cNvSpPr/>
                <p:nvPr/>
              </p:nvSpPr>
              <p:spPr>
                <a:xfrm>
                  <a:off x="1892478" y="5937383"/>
                  <a:ext cx="4411560" cy="1368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矩形 72"/>
                <p:cNvSpPr/>
                <p:nvPr/>
              </p:nvSpPr>
              <p:spPr>
                <a:xfrm>
                  <a:off x="1892478" y="6070432"/>
                  <a:ext cx="4411560" cy="13687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矩形 73"/>
                <p:cNvSpPr/>
                <p:nvPr/>
              </p:nvSpPr>
              <p:spPr>
                <a:xfrm>
                  <a:off x="1897571" y="6199665"/>
                  <a:ext cx="4411560" cy="1368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组合 34"/>
              <p:cNvGrpSpPr/>
              <p:nvPr/>
            </p:nvGrpSpPr>
            <p:grpSpPr>
              <a:xfrm>
                <a:off x="475493" y="3346770"/>
                <a:ext cx="1390746" cy="664766"/>
                <a:chOff x="1673" y="2707221"/>
                <a:chExt cx="1390746" cy="664766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1673" y="2707221"/>
                  <a:ext cx="1198200" cy="6647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aseline="0" dirty="0" smtClean="0"/>
                    <a:t>TiO</a:t>
                  </a:r>
                  <a:r>
                    <a:rPr lang="en-US" altLang="zh-CN" sz="1200" baseline="-25000" dirty="0"/>
                    <a:t>2</a:t>
                  </a:r>
                  <a:endParaRPr lang="en-US" altLang="zh-CN" sz="1200" baseline="0" dirty="0" smtClean="0"/>
                </a:p>
              </p:txBody>
            </p:sp>
            <p:cxnSp>
              <p:nvCxnSpPr>
                <p:cNvPr id="69" name="直接箭头连接符 67"/>
                <p:cNvCxnSpPr/>
                <p:nvPr/>
              </p:nvCxnSpPr>
              <p:spPr>
                <a:xfrm flipV="1">
                  <a:off x="960371" y="3047386"/>
                  <a:ext cx="432048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5"/>
              <p:cNvGrpSpPr/>
              <p:nvPr/>
            </p:nvGrpSpPr>
            <p:grpSpPr>
              <a:xfrm>
                <a:off x="2466959" y="2922920"/>
                <a:ext cx="1219200" cy="703416"/>
                <a:chOff x="5868144" y="1212906"/>
                <a:chExt cx="1168040" cy="585336"/>
              </a:xfrm>
            </p:grpSpPr>
            <p:grpSp>
              <p:nvGrpSpPr>
                <p:cNvPr id="55" name="组合 53"/>
                <p:cNvGrpSpPr>
                  <a:grpSpLocks noChangeAspect="1"/>
                </p:cNvGrpSpPr>
                <p:nvPr/>
              </p:nvGrpSpPr>
              <p:grpSpPr>
                <a:xfrm>
                  <a:off x="5868144" y="1212906"/>
                  <a:ext cx="1168040" cy="585336"/>
                  <a:chOff x="5533591" y="1610389"/>
                  <a:chExt cx="2701950" cy="1354019"/>
                </a:xfrm>
              </p:grpSpPr>
              <p:cxnSp>
                <p:nvCxnSpPr>
                  <p:cNvPr id="59" name="直接连接符 57"/>
                  <p:cNvCxnSpPr/>
                  <p:nvPr/>
                </p:nvCxnSpPr>
                <p:spPr>
                  <a:xfrm>
                    <a:off x="5542384" y="2780749"/>
                    <a:ext cx="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8"/>
                  <p:cNvCxnSpPr/>
                  <p:nvPr/>
                </p:nvCxnSpPr>
                <p:spPr>
                  <a:xfrm>
                    <a:off x="5542384" y="2324327"/>
                    <a:ext cx="0" cy="64008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连接符 59"/>
                  <p:cNvCxnSpPr/>
                  <p:nvPr/>
                </p:nvCxnSpPr>
                <p:spPr>
                  <a:xfrm>
                    <a:off x="8217972" y="2324327"/>
                    <a:ext cx="0" cy="640079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60"/>
                  <p:cNvCxnSpPr/>
                  <p:nvPr/>
                </p:nvCxnSpPr>
                <p:spPr>
                  <a:xfrm>
                    <a:off x="5542146" y="2964408"/>
                    <a:ext cx="793672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连接符 61"/>
                  <p:cNvCxnSpPr/>
                  <p:nvPr/>
                </p:nvCxnSpPr>
                <p:spPr>
                  <a:xfrm>
                    <a:off x="7361110" y="2953499"/>
                    <a:ext cx="85686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接连接符 62"/>
                  <p:cNvCxnSpPr/>
                  <p:nvPr/>
                </p:nvCxnSpPr>
                <p:spPr>
                  <a:xfrm flipH="1">
                    <a:off x="6839218" y="1618588"/>
                    <a:ext cx="4524" cy="85462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接连接符 63"/>
                  <p:cNvCxnSpPr/>
                  <p:nvPr/>
                </p:nvCxnSpPr>
                <p:spPr>
                  <a:xfrm flipH="1" flipV="1">
                    <a:off x="7504021" y="1619368"/>
                    <a:ext cx="731520" cy="73152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4"/>
                  <p:cNvCxnSpPr/>
                  <p:nvPr/>
                </p:nvCxnSpPr>
                <p:spPr>
                  <a:xfrm flipV="1">
                    <a:off x="5533591" y="1610389"/>
                    <a:ext cx="731520" cy="73152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接连接符 65"/>
                  <p:cNvCxnSpPr/>
                  <p:nvPr/>
                </p:nvCxnSpPr>
                <p:spPr>
                  <a:xfrm>
                    <a:off x="6265111" y="1610389"/>
                    <a:ext cx="125826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6" name="直接连接符 54"/>
                <p:cNvCxnSpPr/>
                <p:nvPr/>
              </p:nvCxnSpPr>
              <p:spPr>
                <a:xfrm flipH="1" flipV="1">
                  <a:off x="6424794" y="1563180"/>
                  <a:ext cx="233378" cy="23506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5"/>
                <p:cNvCxnSpPr/>
                <p:nvPr/>
              </p:nvCxnSpPr>
              <p:spPr>
                <a:xfrm flipV="1">
                  <a:off x="6214943" y="1573931"/>
                  <a:ext cx="224692" cy="22431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6"/>
                <p:cNvCxnSpPr/>
                <p:nvPr/>
              </p:nvCxnSpPr>
              <p:spPr>
                <a:xfrm>
                  <a:off x="6214943" y="1798241"/>
                  <a:ext cx="443229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7"/>
              <p:cNvGrpSpPr/>
              <p:nvPr/>
            </p:nvGrpSpPr>
            <p:grpSpPr>
              <a:xfrm>
                <a:off x="4435517" y="2906744"/>
                <a:ext cx="1219200" cy="719393"/>
                <a:chOff x="5868144" y="1212906"/>
                <a:chExt cx="1168040" cy="598631"/>
              </a:xfrm>
            </p:grpSpPr>
            <p:grpSp>
              <p:nvGrpSpPr>
                <p:cNvPr id="42" name="组合 40"/>
                <p:cNvGrpSpPr>
                  <a:grpSpLocks noChangeAspect="1"/>
                </p:cNvGrpSpPr>
                <p:nvPr/>
              </p:nvGrpSpPr>
              <p:grpSpPr>
                <a:xfrm>
                  <a:off x="5868144" y="1212906"/>
                  <a:ext cx="1168040" cy="598631"/>
                  <a:chOff x="5533591" y="1610389"/>
                  <a:chExt cx="2701950" cy="1384773"/>
                </a:xfrm>
              </p:grpSpPr>
              <p:cxnSp>
                <p:nvCxnSpPr>
                  <p:cNvPr id="46" name="直接连接符 44"/>
                  <p:cNvCxnSpPr/>
                  <p:nvPr/>
                </p:nvCxnSpPr>
                <p:spPr>
                  <a:xfrm>
                    <a:off x="5542384" y="2780749"/>
                    <a:ext cx="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5"/>
                  <p:cNvCxnSpPr/>
                  <p:nvPr/>
                </p:nvCxnSpPr>
                <p:spPr>
                  <a:xfrm>
                    <a:off x="5542384" y="2324327"/>
                    <a:ext cx="0" cy="64008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6"/>
                  <p:cNvCxnSpPr/>
                  <p:nvPr/>
                </p:nvCxnSpPr>
                <p:spPr>
                  <a:xfrm>
                    <a:off x="8217972" y="2324327"/>
                    <a:ext cx="0" cy="640079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7"/>
                  <p:cNvCxnSpPr/>
                  <p:nvPr/>
                </p:nvCxnSpPr>
                <p:spPr>
                  <a:xfrm>
                    <a:off x="5542145" y="2995162"/>
                    <a:ext cx="79367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8"/>
                  <p:cNvCxnSpPr/>
                  <p:nvPr/>
                </p:nvCxnSpPr>
                <p:spPr>
                  <a:xfrm>
                    <a:off x="7361110" y="2984637"/>
                    <a:ext cx="85686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49"/>
                  <p:cNvCxnSpPr/>
                  <p:nvPr/>
                </p:nvCxnSpPr>
                <p:spPr>
                  <a:xfrm flipH="1">
                    <a:off x="6839218" y="1618588"/>
                    <a:ext cx="4524" cy="85462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0"/>
                  <p:cNvCxnSpPr/>
                  <p:nvPr/>
                </p:nvCxnSpPr>
                <p:spPr>
                  <a:xfrm flipH="1" flipV="1">
                    <a:off x="7504021" y="1619368"/>
                    <a:ext cx="731520" cy="73152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1"/>
                  <p:cNvCxnSpPr/>
                  <p:nvPr/>
                </p:nvCxnSpPr>
                <p:spPr>
                  <a:xfrm flipV="1">
                    <a:off x="5533591" y="1610389"/>
                    <a:ext cx="731520" cy="73152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2"/>
                  <p:cNvCxnSpPr/>
                  <p:nvPr/>
                </p:nvCxnSpPr>
                <p:spPr>
                  <a:xfrm>
                    <a:off x="6265111" y="1610389"/>
                    <a:ext cx="125826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直接连接符 41"/>
                <p:cNvCxnSpPr/>
                <p:nvPr/>
              </p:nvCxnSpPr>
              <p:spPr>
                <a:xfrm flipH="1" flipV="1">
                  <a:off x="6424794" y="1563180"/>
                  <a:ext cx="233378" cy="23506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2"/>
                <p:cNvCxnSpPr/>
                <p:nvPr/>
              </p:nvCxnSpPr>
              <p:spPr>
                <a:xfrm flipV="1">
                  <a:off x="6214943" y="1573931"/>
                  <a:ext cx="224692" cy="22431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3"/>
                <p:cNvCxnSpPr/>
                <p:nvPr/>
              </p:nvCxnSpPr>
              <p:spPr>
                <a:xfrm>
                  <a:off x="6214943" y="1798241"/>
                  <a:ext cx="443229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等腰三角形 38"/>
              <p:cNvSpPr/>
              <p:nvPr/>
            </p:nvSpPr>
            <p:spPr>
              <a:xfrm>
                <a:off x="4774126" y="3336117"/>
                <a:ext cx="515825" cy="278523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等腰三角形 39"/>
              <p:cNvSpPr/>
              <p:nvPr/>
            </p:nvSpPr>
            <p:spPr>
              <a:xfrm>
                <a:off x="2828948" y="3345833"/>
                <a:ext cx="478960" cy="278523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4" name="直接箭头连接符 120"/>
            <p:cNvCxnSpPr/>
            <p:nvPr/>
          </p:nvCxnSpPr>
          <p:spPr>
            <a:xfrm flipV="1">
              <a:off x="6104936" y="4643844"/>
              <a:ext cx="0" cy="362292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472409" y="4643844"/>
              <a:ext cx="755774" cy="37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(100)</a:t>
              </a:r>
              <a:endParaRPr lang="zh-CN" altLang="en-US" sz="1400" dirty="0"/>
            </a:p>
          </p:txBody>
        </p:sp>
        <p:cxnSp>
          <p:nvCxnSpPr>
            <p:cNvPr id="30" name="直接箭头连接符 122"/>
            <p:cNvCxnSpPr/>
            <p:nvPr/>
          </p:nvCxnSpPr>
          <p:spPr>
            <a:xfrm flipV="1">
              <a:off x="7479772" y="4663176"/>
              <a:ext cx="0" cy="362292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847247" y="4663176"/>
              <a:ext cx="755774" cy="37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(100)</a:t>
              </a:r>
              <a:endParaRPr lang="zh-CN" altLang="en-US" sz="1400" dirty="0"/>
            </a:p>
          </p:txBody>
        </p:sp>
      </p:grpSp>
      <p:grpSp>
        <p:nvGrpSpPr>
          <p:cNvPr id="76" name="组合 126"/>
          <p:cNvGrpSpPr/>
          <p:nvPr/>
        </p:nvGrpSpPr>
        <p:grpSpPr>
          <a:xfrm>
            <a:off x="4003830" y="1740892"/>
            <a:ext cx="2294942" cy="974892"/>
            <a:chOff x="5597410" y="3654262"/>
            <a:chExt cx="3242460" cy="1296197"/>
          </a:xfrm>
        </p:grpSpPr>
        <p:grpSp>
          <p:nvGrpSpPr>
            <p:cNvPr id="77" name="组合 127"/>
            <p:cNvGrpSpPr/>
            <p:nvPr/>
          </p:nvGrpSpPr>
          <p:grpSpPr>
            <a:xfrm>
              <a:off x="7834989" y="4122186"/>
              <a:ext cx="689868" cy="383442"/>
              <a:chOff x="5868144" y="1212906"/>
              <a:chExt cx="1168040" cy="585336"/>
            </a:xfrm>
          </p:grpSpPr>
          <p:grpSp>
            <p:nvGrpSpPr>
              <p:cNvPr id="110" name="组合 160"/>
              <p:cNvGrpSpPr>
                <a:grpSpLocks noChangeAspect="1"/>
              </p:cNvGrpSpPr>
              <p:nvPr/>
            </p:nvGrpSpPr>
            <p:grpSpPr>
              <a:xfrm>
                <a:off x="5868144" y="1212906"/>
                <a:ext cx="1168040" cy="585336"/>
                <a:chOff x="5533591" y="1610389"/>
                <a:chExt cx="2701950" cy="1354019"/>
              </a:xfrm>
            </p:grpSpPr>
            <p:cxnSp>
              <p:nvCxnSpPr>
                <p:cNvPr id="114" name="直接连接符 164"/>
                <p:cNvCxnSpPr/>
                <p:nvPr/>
              </p:nvCxnSpPr>
              <p:spPr>
                <a:xfrm>
                  <a:off x="5542384" y="2780749"/>
                  <a:ext cx="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65"/>
                <p:cNvCxnSpPr/>
                <p:nvPr/>
              </p:nvCxnSpPr>
              <p:spPr>
                <a:xfrm>
                  <a:off x="5542384" y="2324327"/>
                  <a:ext cx="0" cy="64008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66"/>
                <p:cNvCxnSpPr/>
                <p:nvPr/>
              </p:nvCxnSpPr>
              <p:spPr>
                <a:xfrm>
                  <a:off x="8217972" y="2324327"/>
                  <a:ext cx="0" cy="64007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67"/>
                <p:cNvCxnSpPr/>
                <p:nvPr/>
              </p:nvCxnSpPr>
              <p:spPr>
                <a:xfrm>
                  <a:off x="5542146" y="2964408"/>
                  <a:ext cx="79367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68"/>
                <p:cNvCxnSpPr/>
                <p:nvPr/>
              </p:nvCxnSpPr>
              <p:spPr>
                <a:xfrm>
                  <a:off x="7361110" y="2938446"/>
                  <a:ext cx="85686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69"/>
                <p:cNvCxnSpPr/>
                <p:nvPr/>
              </p:nvCxnSpPr>
              <p:spPr>
                <a:xfrm flipH="1">
                  <a:off x="6839218" y="1618588"/>
                  <a:ext cx="4524" cy="85462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70"/>
                <p:cNvCxnSpPr/>
                <p:nvPr/>
              </p:nvCxnSpPr>
              <p:spPr>
                <a:xfrm flipH="1" flipV="1">
                  <a:off x="7504021" y="1619368"/>
                  <a:ext cx="731520" cy="73152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71"/>
                <p:cNvCxnSpPr/>
                <p:nvPr/>
              </p:nvCxnSpPr>
              <p:spPr>
                <a:xfrm flipV="1">
                  <a:off x="5533591" y="1610389"/>
                  <a:ext cx="731520" cy="73152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72"/>
                <p:cNvCxnSpPr/>
                <p:nvPr/>
              </p:nvCxnSpPr>
              <p:spPr>
                <a:xfrm>
                  <a:off x="6265111" y="1610389"/>
                  <a:ext cx="125826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接连接符 161"/>
              <p:cNvCxnSpPr/>
              <p:nvPr/>
            </p:nvCxnSpPr>
            <p:spPr>
              <a:xfrm flipH="1" flipV="1">
                <a:off x="6424794" y="1563180"/>
                <a:ext cx="233378" cy="23506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62"/>
              <p:cNvCxnSpPr/>
              <p:nvPr/>
            </p:nvCxnSpPr>
            <p:spPr>
              <a:xfrm flipV="1">
                <a:off x="6214943" y="1573931"/>
                <a:ext cx="224692" cy="22431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63"/>
              <p:cNvCxnSpPr/>
              <p:nvPr/>
            </p:nvCxnSpPr>
            <p:spPr>
              <a:xfrm>
                <a:off x="6214943" y="1798241"/>
                <a:ext cx="443229" cy="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组合 128"/>
            <p:cNvGrpSpPr/>
            <p:nvPr/>
          </p:nvGrpSpPr>
          <p:grpSpPr>
            <a:xfrm>
              <a:off x="5597410" y="4362460"/>
              <a:ext cx="728510" cy="368292"/>
              <a:chOff x="104926" y="2710048"/>
              <a:chExt cx="1287493" cy="675624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104926" y="2710048"/>
                <a:ext cx="1071915" cy="675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aseline="0" dirty="0" smtClean="0"/>
                  <a:t>SrO</a:t>
                </a:r>
              </a:p>
            </p:txBody>
          </p:sp>
          <p:cxnSp>
            <p:nvCxnSpPr>
              <p:cNvPr id="109" name="直接箭头连接符 159"/>
              <p:cNvCxnSpPr/>
              <p:nvPr/>
            </p:nvCxnSpPr>
            <p:spPr>
              <a:xfrm flipV="1">
                <a:off x="960371" y="3047386"/>
                <a:ext cx="432048" cy="0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129"/>
            <p:cNvGrpSpPr/>
            <p:nvPr/>
          </p:nvGrpSpPr>
          <p:grpSpPr>
            <a:xfrm>
              <a:off x="6340768" y="4505628"/>
              <a:ext cx="2499102" cy="444831"/>
              <a:chOff x="1892478" y="5520503"/>
              <a:chExt cx="4416653" cy="816033"/>
            </a:xfrm>
          </p:grpSpPr>
          <p:sp>
            <p:nvSpPr>
              <p:cNvPr id="102" name="矩形 152"/>
              <p:cNvSpPr/>
              <p:nvPr/>
            </p:nvSpPr>
            <p:spPr>
              <a:xfrm>
                <a:off x="1892478" y="5520503"/>
                <a:ext cx="4411560" cy="13687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矩形 153"/>
              <p:cNvSpPr/>
              <p:nvPr/>
            </p:nvSpPr>
            <p:spPr>
              <a:xfrm>
                <a:off x="1892478" y="5663641"/>
                <a:ext cx="4411560" cy="1368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矩形 154"/>
              <p:cNvSpPr/>
              <p:nvPr/>
            </p:nvSpPr>
            <p:spPr>
              <a:xfrm>
                <a:off x="1897571" y="5800512"/>
                <a:ext cx="4411560" cy="13687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矩形 155"/>
              <p:cNvSpPr/>
              <p:nvPr/>
            </p:nvSpPr>
            <p:spPr>
              <a:xfrm>
                <a:off x="1892478" y="5937383"/>
                <a:ext cx="4411560" cy="1368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矩形 156"/>
              <p:cNvSpPr/>
              <p:nvPr/>
            </p:nvSpPr>
            <p:spPr>
              <a:xfrm>
                <a:off x="1892478" y="6070432"/>
                <a:ext cx="4411560" cy="13687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矩形 157"/>
              <p:cNvSpPr/>
              <p:nvPr/>
            </p:nvSpPr>
            <p:spPr>
              <a:xfrm>
                <a:off x="1897571" y="6199665"/>
                <a:ext cx="4411560" cy="1368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0" name="等腰三角形 130"/>
            <p:cNvSpPr/>
            <p:nvPr/>
          </p:nvSpPr>
          <p:spPr>
            <a:xfrm>
              <a:off x="8047354" y="4346449"/>
              <a:ext cx="250338" cy="151827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1" name="组合 131"/>
            <p:cNvGrpSpPr/>
            <p:nvPr/>
          </p:nvGrpSpPr>
          <p:grpSpPr>
            <a:xfrm>
              <a:off x="6608090" y="3967975"/>
              <a:ext cx="746354" cy="537653"/>
              <a:chOff x="4812680" y="1354004"/>
              <a:chExt cx="1319029" cy="986313"/>
            </a:xfrm>
          </p:grpSpPr>
          <p:grpSp>
            <p:nvGrpSpPr>
              <p:cNvPr id="89" name="组合 139"/>
              <p:cNvGrpSpPr>
                <a:grpSpLocks noChangeAspect="1"/>
              </p:cNvGrpSpPr>
              <p:nvPr/>
            </p:nvGrpSpPr>
            <p:grpSpPr>
              <a:xfrm>
                <a:off x="4812680" y="1420274"/>
                <a:ext cx="1319029" cy="920043"/>
                <a:chOff x="6512839" y="2314559"/>
                <a:chExt cx="1947593" cy="1358477"/>
              </a:xfrm>
            </p:grpSpPr>
            <p:cxnSp>
              <p:nvCxnSpPr>
                <p:cNvPr id="91" name="直接连接符 141"/>
                <p:cNvCxnSpPr/>
                <p:nvPr/>
              </p:nvCxnSpPr>
              <p:spPr>
                <a:xfrm>
                  <a:off x="7956376" y="2322629"/>
                  <a:ext cx="152400" cy="59062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142"/>
                <p:cNvCxnSpPr/>
                <p:nvPr/>
              </p:nvCxnSpPr>
              <p:spPr>
                <a:xfrm>
                  <a:off x="7524328" y="2923307"/>
                  <a:ext cx="57606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143"/>
                <p:cNvCxnSpPr/>
                <p:nvPr/>
              </p:nvCxnSpPr>
              <p:spPr>
                <a:xfrm flipH="1" flipV="1">
                  <a:off x="7370956" y="2322629"/>
                  <a:ext cx="157564" cy="58454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144"/>
                <p:cNvCxnSpPr/>
                <p:nvPr/>
              </p:nvCxnSpPr>
              <p:spPr>
                <a:xfrm>
                  <a:off x="6800870" y="2322628"/>
                  <a:ext cx="119305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145"/>
                <p:cNvCxnSpPr/>
                <p:nvPr/>
              </p:nvCxnSpPr>
              <p:spPr>
                <a:xfrm flipV="1">
                  <a:off x="6512839" y="2314559"/>
                  <a:ext cx="288032" cy="5318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146"/>
                <p:cNvCxnSpPr/>
                <p:nvPr/>
              </p:nvCxnSpPr>
              <p:spPr>
                <a:xfrm flipH="1" flipV="1">
                  <a:off x="6512842" y="2822117"/>
                  <a:ext cx="288029" cy="8509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147"/>
                <p:cNvCxnSpPr>
                  <a:endCxn id="90" idx="0"/>
                </p:cNvCxnSpPr>
                <p:nvPr/>
              </p:nvCxnSpPr>
              <p:spPr>
                <a:xfrm flipH="1" flipV="1">
                  <a:off x="8051128" y="2612416"/>
                  <a:ext cx="204912" cy="85207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148"/>
                <p:cNvCxnSpPr/>
                <p:nvPr/>
              </p:nvCxnSpPr>
              <p:spPr>
                <a:xfrm>
                  <a:off x="6810088" y="3653122"/>
                  <a:ext cx="165034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149"/>
                <p:cNvCxnSpPr/>
                <p:nvPr/>
              </p:nvCxnSpPr>
              <p:spPr>
                <a:xfrm flipV="1">
                  <a:off x="7256298" y="2905455"/>
                  <a:ext cx="288032" cy="5318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150"/>
                <p:cNvCxnSpPr/>
                <p:nvPr/>
              </p:nvCxnSpPr>
              <p:spPr>
                <a:xfrm>
                  <a:off x="6694548" y="3430748"/>
                  <a:ext cx="57606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51"/>
                <p:cNvCxnSpPr/>
                <p:nvPr/>
              </p:nvCxnSpPr>
              <p:spPr>
                <a:xfrm flipH="1" flipV="1">
                  <a:off x="7256299" y="3408542"/>
                  <a:ext cx="92614" cy="26449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流程图: 数据 140"/>
              <p:cNvSpPr/>
              <p:nvPr/>
            </p:nvSpPr>
            <p:spPr>
              <a:xfrm rot="4444014">
                <a:off x="5374165" y="1425921"/>
                <a:ext cx="545543" cy="401709"/>
              </a:xfrm>
              <a:prstGeom prst="flowChartInputOutpu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平行四边形 132"/>
            <p:cNvSpPr/>
            <p:nvPr/>
          </p:nvSpPr>
          <p:spPr>
            <a:xfrm flipH="1">
              <a:off x="6688898" y="4414996"/>
              <a:ext cx="239589" cy="83280"/>
            </a:xfrm>
            <a:prstGeom prst="parallelogram">
              <a:avLst>
                <a:gd name="adj" fmla="val 40751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3" name="直接箭头连接符 133"/>
            <p:cNvCxnSpPr/>
            <p:nvPr/>
          </p:nvCxnSpPr>
          <p:spPr>
            <a:xfrm flipV="1">
              <a:off x="7175104" y="3654262"/>
              <a:ext cx="0" cy="2860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6656690" y="3654262"/>
              <a:ext cx="6194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(111)</a:t>
              </a:r>
              <a:endParaRPr lang="zh-CN" alt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168676" y="3914483"/>
              <a:ext cx="6194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(100)</a:t>
              </a:r>
              <a:endParaRPr lang="zh-CN" altLang="en-US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248035" y="4194041"/>
              <a:ext cx="6194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(111)</a:t>
              </a:r>
              <a:endParaRPr lang="zh-CN" altLang="en-US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219683" y="4090340"/>
              <a:ext cx="6194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(111)</a:t>
              </a:r>
              <a:endParaRPr lang="zh-CN" altLang="en-US" sz="1200" dirty="0"/>
            </a:p>
          </p:txBody>
        </p:sp>
        <p:cxnSp>
          <p:nvCxnSpPr>
            <p:cNvPr id="88" name="直接连接符 138"/>
            <p:cNvCxnSpPr/>
            <p:nvPr/>
          </p:nvCxnSpPr>
          <p:spPr>
            <a:xfrm flipV="1">
              <a:off x="7236854" y="4407214"/>
              <a:ext cx="39263" cy="9106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3" name="图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072006"/>
              </p:ext>
            </p:extLst>
          </p:nvPr>
        </p:nvGraphicFramePr>
        <p:xfrm>
          <a:off x="6022428" y="2569781"/>
          <a:ext cx="2920089" cy="263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24" name="TextBox 123"/>
          <p:cNvSpPr txBox="1"/>
          <p:nvPr/>
        </p:nvSpPr>
        <p:spPr>
          <a:xfrm>
            <a:off x="519762" y="4056492"/>
            <a:ext cx="182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smtClean="0"/>
              <a:t>Acetic Acid</a:t>
            </a:r>
            <a:endParaRPr lang="en-US" sz="2000" baseline="0" dirty="0"/>
          </a:p>
        </p:txBody>
      </p:sp>
      <p:pic>
        <p:nvPicPr>
          <p:cNvPr id="126" name="Picture 4" descr="http://localhost:81/Research/Staff/linhua/portrait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329" y="47298"/>
            <a:ext cx="10636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6347" y="138737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5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3" grpId="0">
        <p:bldAsOne/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we know at lot from old work (even back to Gibbs)</a:t>
            </a:r>
          </a:p>
          <a:p>
            <a:r>
              <a:rPr lang="en-US" dirty="0" smtClean="0"/>
              <a:t>Care is needed</a:t>
            </a:r>
          </a:p>
          <a:p>
            <a:pPr lvl="1"/>
            <a:r>
              <a:rPr lang="en-US" dirty="0" smtClean="0"/>
              <a:t>Being precise with size matters</a:t>
            </a:r>
          </a:p>
          <a:p>
            <a:r>
              <a:rPr lang="en-US" dirty="0" err="1" smtClean="0"/>
              <a:t>Nanoalloys</a:t>
            </a:r>
            <a:r>
              <a:rPr lang="en-US" dirty="0" smtClean="0"/>
              <a:t> has some new possibilities</a:t>
            </a:r>
          </a:p>
          <a:p>
            <a:r>
              <a:rPr lang="en-US" dirty="0" smtClean="0"/>
              <a:t>Still </a:t>
            </a:r>
            <a:r>
              <a:rPr lang="en-US" dirty="0" err="1" smtClean="0"/>
              <a:t>manye</a:t>
            </a:r>
            <a:r>
              <a:rPr lang="en-US" dirty="0" smtClean="0"/>
              <a:t> things that are not fully understood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20"/>
            <a:ext cx="1024756" cy="17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66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40080" y="1797925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553700"/>
            <a:ext cx="6400800" cy="1752600"/>
          </a:xfrm>
        </p:spPr>
        <p:txBody>
          <a:bodyPr/>
          <a:lstStyle/>
          <a:p>
            <a:r>
              <a:rPr lang="en-US" altLang="en-US" i="1" dirty="0"/>
              <a:t>Research is to see what everybody else has seen, and to think what nobody else has thought</a:t>
            </a:r>
            <a:br>
              <a:rPr lang="en-US" altLang="en-US" i="1" dirty="0"/>
            </a:br>
            <a:r>
              <a:rPr lang="en-US" altLang="en-US" i="1" dirty="0"/>
              <a:t>Albert </a:t>
            </a:r>
            <a:r>
              <a:rPr lang="en-US" altLang="en-US" i="1" dirty="0" err="1"/>
              <a:t>Szent-Györgi</a:t>
            </a:r>
            <a:endParaRPr lang="en-US" altLang="en-US" i="1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34" y="1797925"/>
            <a:ext cx="1330037" cy="172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upload.wikimedia.org/wikipedia/commons/f/f0/William_Waldorf_As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5279" cy="17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280" y="0"/>
            <a:ext cx="2499577" cy="755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8087" y="1013791"/>
            <a:ext cx="4895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 smtClean="0"/>
              <a:t>www.numis.northwestern.edu/Astor_Nanoparticles.pptx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545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466" name="Picture 2" descr="E:\Qualifiers march 2010\new_equalnumbers_Ag_dist_prox_F_si3n4_with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5580" r="6039"/>
          <a:stretch>
            <a:fillRect/>
          </a:stretch>
        </p:blipFill>
        <p:spPr bwMode="auto">
          <a:xfrm>
            <a:off x="0" y="1371600"/>
            <a:ext cx="55800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248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Effect of Size and Substrate, Ag </a:t>
            </a:r>
            <a:r>
              <a:rPr lang="en-US" altLang="en-US" sz="4000" dirty="0" err="1"/>
              <a:t>Nanocubes</a:t>
            </a:r>
            <a:r>
              <a:rPr lang="en-US" altLang="en-US" sz="4000" dirty="0"/>
              <a:t> </a:t>
            </a:r>
          </a:p>
        </p:txBody>
      </p:sp>
      <p:sp>
        <p:nvSpPr>
          <p:cNvPr id="1342468" name="TextBox 20"/>
          <p:cNvSpPr txBox="1">
            <a:spLocks noChangeArrowheads="1"/>
          </p:cNvSpPr>
          <p:nvPr/>
        </p:nvSpPr>
        <p:spPr bwMode="auto">
          <a:xfrm>
            <a:off x="6546850" y="38862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Proximal</a:t>
            </a:r>
          </a:p>
        </p:txBody>
      </p:sp>
      <p:sp>
        <p:nvSpPr>
          <p:cNvPr id="1342469" name="TextBox 21"/>
          <p:cNvSpPr txBox="1">
            <a:spLocks noChangeArrowheads="1"/>
          </p:cNvSpPr>
          <p:nvPr/>
        </p:nvSpPr>
        <p:spPr bwMode="auto">
          <a:xfrm>
            <a:off x="6546850" y="1833563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Distal</a:t>
            </a:r>
          </a:p>
        </p:txBody>
      </p:sp>
      <p:grpSp>
        <p:nvGrpSpPr>
          <p:cNvPr id="1342470" name="Group 23"/>
          <p:cNvGrpSpPr>
            <a:grpSpLocks/>
          </p:cNvGrpSpPr>
          <p:nvPr/>
        </p:nvGrpSpPr>
        <p:grpSpPr bwMode="auto">
          <a:xfrm>
            <a:off x="5257800" y="2286000"/>
            <a:ext cx="4343400" cy="3027363"/>
            <a:chOff x="5105400" y="2743200"/>
            <a:chExt cx="4343400" cy="3027363"/>
          </a:xfrm>
        </p:grpSpPr>
        <p:grpSp>
          <p:nvGrpSpPr>
            <p:cNvPr id="1342471" name="Group 22"/>
            <p:cNvGrpSpPr>
              <a:grpSpLocks/>
            </p:cNvGrpSpPr>
            <p:nvPr/>
          </p:nvGrpSpPr>
          <p:grpSpPr bwMode="auto">
            <a:xfrm>
              <a:off x="5105400" y="2895600"/>
              <a:ext cx="152400" cy="2667000"/>
              <a:chOff x="5105400" y="2895600"/>
              <a:chExt cx="152400" cy="26670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105400" y="2895600"/>
                <a:ext cx="1524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105400" y="4800600"/>
                <a:ext cx="152400" cy="76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42474" name="TextBox 18"/>
            <p:cNvSpPr txBox="1">
              <a:spLocks noChangeArrowheads="1"/>
            </p:cNvSpPr>
            <p:nvPr/>
          </p:nvSpPr>
          <p:spPr bwMode="auto">
            <a:xfrm>
              <a:off x="5181600" y="4948238"/>
              <a:ext cx="27432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0.23 eV</a:t>
              </a:r>
            </a:p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Proximal</a:t>
              </a:r>
              <a:endParaRPr lang="en-US" altLang="en-US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342475" name="TextBox 25"/>
            <p:cNvSpPr txBox="1">
              <a:spLocks noChangeArrowheads="1"/>
            </p:cNvSpPr>
            <p:nvPr/>
          </p:nvSpPr>
          <p:spPr bwMode="auto">
            <a:xfrm>
              <a:off x="5181600" y="2743200"/>
              <a:ext cx="42672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0.05 eV</a:t>
              </a:r>
            </a:p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cs typeface="Arial" charset="0"/>
                </a:rPr>
                <a:t>Distal</a:t>
              </a:r>
              <a:endParaRPr lang="en-US" altLang="en-US" baseline="-25000">
                <a:solidFill>
                  <a:srgbClr val="FF0000"/>
                </a:solidFill>
                <a:cs typeface="Arial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553200" y="2819400"/>
            <a:ext cx="2209800" cy="8382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42477" name="TextBox 25"/>
          <p:cNvSpPr txBox="1">
            <a:spLocks noChangeArrowheads="1"/>
          </p:cNvSpPr>
          <p:nvPr/>
        </p:nvSpPr>
        <p:spPr bwMode="auto">
          <a:xfrm>
            <a:off x="152400" y="59436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Distal peak </a:t>
            </a:r>
            <a:r>
              <a:rPr lang="en-US" altLang="en-US" sz="1800">
                <a:solidFill>
                  <a:srgbClr val="000000"/>
                </a:solidFill>
                <a:cs typeface="Arial" charset="0"/>
                <a:sym typeface="Wingdings" pitchFamily="2" charset="2"/>
              </a:rPr>
              <a:t> Slope =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 -4.2(0.55) meV/nm 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Proximal peak </a:t>
            </a:r>
            <a:r>
              <a:rPr lang="en-US" altLang="en-US" sz="1800">
                <a:solidFill>
                  <a:srgbClr val="000000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Slope = -8.9 (0.5) meV/nm</a:t>
            </a:r>
          </a:p>
          <a:p>
            <a:pPr eaLnBrk="1" hangingPunct="1"/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0" y="651691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Ringe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et al, JPCC, 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114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12511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(2010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1342480" name="Group 39"/>
          <p:cNvGrpSpPr>
            <a:grpSpLocks/>
          </p:cNvGrpSpPr>
          <p:nvPr/>
        </p:nvGrpSpPr>
        <p:grpSpPr bwMode="auto">
          <a:xfrm>
            <a:off x="6934200" y="1371600"/>
            <a:ext cx="2197100" cy="1828800"/>
            <a:chOff x="6934200" y="1371600"/>
            <a:chExt cx="2197608" cy="1828800"/>
          </a:xfrm>
        </p:grpSpPr>
        <p:pic>
          <p:nvPicPr>
            <p:cNvPr id="134248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371600"/>
              <a:ext cx="1828800" cy="18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8750720" y="1371600"/>
              <a:ext cx="381088" cy="182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342484" name="Picture 20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3227388"/>
            <a:ext cx="2955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0" y="0"/>
            <a:ext cx="1088571" cy="134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5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000080"/>
    </a:lt2>
    <a:accent1>
      <a:srgbClr val="FF00FF"/>
    </a:accent1>
    <a:accent2>
      <a:srgbClr val="FF0000"/>
    </a:accent2>
    <a:accent3>
      <a:srgbClr val="FFFFFF"/>
    </a:accent3>
    <a:accent4>
      <a:srgbClr val="000000"/>
    </a:accent4>
    <a:accent5>
      <a:srgbClr val="FFAAFF"/>
    </a:accent5>
    <a:accent6>
      <a:srgbClr val="E70000"/>
    </a:accent6>
    <a:hlink>
      <a:srgbClr val="00FFFF"/>
    </a:hlink>
    <a:folHlink>
      <a:srgbClr val="C0C0C0"/>
    </a:folHlink>
  </a:clrScheme>
  <a:fontScheme name="alaska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DM Stuff</Template>
  <TotalTime>0</TotalTime>
  <Words>3258</Words>
  <Application>Microsoft Office PowerPoint</Application>
  <PresentationFormat>On-screen Show (4:3)</PresentationFormat>
  <Paragraphs>659</Paragraphs>
  <Slides>84</Slides>
  <Notes>55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103" baseType="lpstr">
      <vt:lpstr>Arial Unicode MS</vt:lpstr>
      <vt:lpstr>Arial</vt:lpstr>
      <vt:lpstr>Calibri</vt:lpstr>
      <vt:lpstr>Cambria Math</vt:lpstr>
      <vt:lpstr>Fat</vt:lpstr>
      <vt:lpstr>Helvetica</vt:lpstr>
      <vt:lpstr>Impact</vt:lpstr>
      <vt:lpstr>Monotype Sorts</vt:lpstr>
      <vt:lpstr>ＭＳ Ｐゴシック</vt:lpstr>
      <vt:lpstr>Symbol</vt:lpstr>
      <vt:lpstr>Times New Roman</vt:lpstr>
      <vt:lpstr>Wingdings</vt:lpstr>
      <vt:lpstr>alaska</vt:lpstr>
      <vt:lpstr>1_alaska</vt:lpstr>
      <vt:lpstr>3_alaska</vt:lpstr>
      <vt:lpstr>2_alaska</vt:lpstr>
      <vt:lpstr>Document</vt:lpstr>
      <vt:lpstr>Equation</vt:lpstr>
      <vt:lpstr>FLW3Drawing</vt:lpstr>
      <vt:lpstr>Nanoparticles: from thermodynamics and shape to plasmonics and catalysis</vt:lpstr>
      <vt:lpstr>Acknowledgements 1</vt:lpstr>
      <vt:lpstr>Acknowledgements 2</vt:lpstr>
      <vt:lpstr>Small can be beautiful</vt:lpstr>
      <vt:lpstr>Nanosized Gold</vt:lpstr>
      <vt:lpstr>Single Silver Nanocube LSPR/TEM/FDTD </vt:lpstr>
      <vt:lpstr>FDTD Results: Effect of Size  and Corner Rounding in Ag Cubes</vt:lpstr>
      <vt:lpstr>Reasonable agreement</vt:lpstr>
      <vt:lpstr>Effect of Size and Substrate, Ag Nanocubes </vt:lpstr>
      <vt:lpstr>Shape Independent Result</vt:lpstr>
      <vt:lpstr>Need Controlled Nanoplasmonics Toolbox</vt:lpstr>
      <vt:lpstr>Small can be ugly</vt:lpstr>
      <vt:lpstr>Wear-Mediated Osteolysis</vt:lpstr>
      <vt:lpstr>Typical cartoons/visuals used in the literature</vt:lpstr>
      <vt:lpstr>Nanoparticle publications/year</vt:lpstr>
      <vt:lpstr>Overview</vt:lpstr>
      <vt:lpstr>Basics: Continuum, not so simple</vt:lpstr>
      <vt:lpstr>Counting Effects</vt:lpstr>
      <vt:lpstr>Wulff shape apparently size dependent</vt:lpstr>
      <vt:lpstr>What is the size?</vt:lpstr>
      <vt:lpstr>Care needed</vt:lpstr>
      <vt:lpstr>Lengths matter</vt:lpstr>
      <vt:lpstr>Simplification</vt:lpstr>
      <vt:lpstr>Weighted Mean Curvature</vt:lpstr>
      <vt:lpstr>Geometric interpretation</vt:lpstr>
      <vt:lpstr>Validation of WMC from DFT</vt:lpstr>
      <vt:lpstr>Surface Energy &amp; Stress</vt:lpstr>
      <vt:lpstr>Anatase TiO2 showing an expansion    Ahmad, M.I. and S.S. Bhattacharya, Applied Physics Letters, 2009. 95(19), 191906.</vt:lpstr>
      <vt:lpstr>Basics: Continuum, simple</vt:lpstr>
      <vt:lpstr>Wulff Construction</vt:lpstr>
      <vt:lpstr>Example: SrTiO3</vt:lpstr>
      <vt:lpstr>Chemisorption Dependent</vt:lpstr>
      <vt:lpstr>Winterbottom Construction</vt:lpstr>
      <vt:lpstr>Wulff &amp; Winterbottom</vt:lpstr>
      <vt:lpstr>Depends upon environment</vt:lpstr>
      <vt:lpstr>Caveat: assumes flat substrate</vt:lpstr>
      <vt:lpstr>Continuing, beyond single crystals</vt:lpstr>
      <vt:lpstr>Distorted tetrahedral units</vt:lpstr>
      <vt:lpstr>But…Dh is not so simple</vt:lpstr>
      <vt:lpstr>Modified Wulff Construction</vt:lpstr>
      <vt:lpstr>LTPs</vt:lpstr>
      <vt:lpstr>Modified Wulff Construction</vt:lpstr>
      <vt:lpstr>Modified Wulff Construction</vt:lpstr>
      <vt:lpstr>Dh &amp; Ic segments</vt:lpstr>
      <vt:lpstr>Modified Wulff Construction for Twinned Particles</vt:lpstr>
      <vt:lpstr>Shapes for Dh reported in 19th century – “Fivelings”</vt:lpstr>
      <vt:lpstr>Different Cases</vt:lpstr>
      <vt:lpstr>Different Shapes for Ic as well</vt:lpstr>
      <vt:lpstr>Surfaces depend upon environment</vt:lpstr>
      <vt:lpstr>MTP Energetics</vt:lpstr>
      <vt:lpstr>Strain: Volterra Disclination</vt:lpstr>
      <vt:lpstr>MTPs have less of the Wulff shape</vt:lpstr>
      <vt:lpstr>Energy Balance</vt:lpstr>
      <vt:lpstr>Energetics</vt:lpstr>
      <vt:lpstr>Growth</vt:lpstr>
      <vt:lpstr>Growth</vt:lpstr>
      <vt:lpstr>Structural Fluctuations (Iijima)</vt:lpstr>
      <vt:lpstr>A simple physical concept</vt:lpstr>
      <vt:lpstr>Quasimelting</vt:lpstr>
      <vt:lpstr>Phase Diagram (1990 vintage)</vt:lpstr>
      <vt:lpstr>Morphological Transitions (Angus Kirkland)</vt:lpstr>
      <vt:lpstr>The Two Wulff Constructions</vt:lpstr>
      <vt:lpstr>Thermodynamic Wulff Construction</vt:lpstr>
      <vt:lpstr>Kinetic Wulff Construction</vt:lpstr>
      <vt:lpstr>Schematic for growth</vt:lpstr>
      <vt:lpstr>Kinetic v Thermodynamic Wulff</vt:lpstr>
      <vt:lpstr>Origin of twin enhancement term</vt:lpstr>
      <vt:lpstr>PowerPoint Presentation</vt:lpstr>
      <vt:lpstr>PowerPoint Presentation</vt:lpstr>
      <vt:lpstr>Diamond for different conditions</vt:lpstr>
      <vt:lpstr>PowerPoint Presentation</vt:lpstr>
      <vt:lpstr>Alloy Wulff Construction</vt:lpstr>
      <vt:lpstr>PowerPoint Presentation</vt:lpstr>
      <vt:lpstr>Comparison of Methods</vt:lpstr>
      <vt:lpstr>PowerPoint Presentation</vt:lpstr>
      <vt:lpstr>Strain: Disclination</vt:lpstr>
      <vt:lpstr>Strain-driven segregation?</vt:lpstr>
      <vt:lpstr>Segregation at different Temperatures</vt:lpstr>
      <vt:lpstr>Experimental Data Needed</vt:lpstr>
      <vt:lpstr>Can we exploit these ideas</vt:lpstr>
      <vt:lpstr>Propane Oxidation</vt:lpstr>
      <vt:lpstr>Catalysts by design</vt:lpstr>
      <vt:lpstr>Summary</vt:lpstr>
      <vt:lpstr>Questions 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2015-10-15T13:02:03Z</dcterms:created>
  <dcterms:modified xsi:type="dcterms:W3CDTF">2015-10-15T13:02:18Z</dcterms:modified>
</cp:coreProperties>
</file>