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tiff" ContentType="image/tiff"/>
  <Default Extension="vml" ContentType="application/vnd.openxmlformats-officedocument.vmlDrawing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charts/chart2.xml" ContentType="application/vnd.openxmlformats-officedocument.drawingml.chart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charts/chart3.xml" ContentType="application/vnd.openxmlformats-officedocument.drawingml.chart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charts/chart4.xml" ContentType="application/vnd.openxmlformats-officedocument.drawingml.chart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charts/chart5.xml" ContentType="application/vnd.openxmlformats-officedocument.drawingml.chart+xml"/>
  <Override PartName="/ppt/drawings/drawing2.xml" ContentType="application/vnd.openxmlformats-officedocument.drawingml.chartshapes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charts/chart6.xml" ContentType="application/vnd.openxmlformats-officedocument.drawingml.chart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charts/chart7.xml" ContentType="application/vnd.openxmlformats-officedocument.drawingml.chart+xml"/>
  <Override PartName="/ppt/theme/themeOverride1.xml" ContentType="application/vnd.openxmlformats-officedocument.themeOverride+xml"/>
  <Override PartName="/ppt/drawings/drawing3.xml" ContentType="application/vnd.openxmlformats-officedocument.drawingml.chartshapes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9" r:id="rId1"/>
    <p:sldMasterId id="2147483678" r:id="rId2"/>
    <p:sldMasterId id="2147483720" r:id="rId3"/>
    <p:sldMasterId id="2147483797" r:id="rId4"/>
    <p:sldMasterId id="2147483812" r:id="rId5"/>
  </p:sldMasterIdLst>
  <p:notesMasterIdLst>
    <p:notesMasterId r:id="rId78"/>
  </p:notesMasterIdLst>
  <p:handoutMasterIdLst>
    <p:handoutMasterId r:id="rId79"/>
  </p:handoutMasterIdLst>
  <p:sldIdLst>
    <p:sldId id="705" r:id="rId6"/>
    <p:sldId id="1013" r:id="rId7"/>
    <p:sldId id="619" r:id="rId8"/>
    <p:sldId id="881" r:id="rId9"/>
    <p:sldId id="1006" r:id="rId10"/>
    <p:sldId id="987" r:id="rId11"/>
    <p:sldId id="891" r:id="rId12"/>
    <p:sldId id="892" r:id="rId13"/>
    <p:sldId id="1007" r:id="rId14"/>
    <p:sldId id="1008" r:id="rId15"/>
    <p:sldId id="999" r:id="rId16"/>
    <p:sldId id="990" r:id="rId17"/>
    <p:sldId id="973" r:id="rId18"/>
    <p:sldId id="974" r:id="rId19"/>
    <p:sldId id="1014" r:id="rId20"/>
    <p:sldId id="1016" r:id="rId21"/>
    <p:sldId id="1009" r:id="rId22"/>
    <p:sldId id="880" r:id="rId23"/>
    <p:sldId id="957" r:id="rId24"/>
    <p:sldId id="723" r:id="rId25"/>
    <p:sldId id="1010" r:id="rId26"/>
    <p:sldId id="725" r:id="rId27"/>
    <p:sldId id="788" r:id="rId28"/>
    <p:sldId id="765" r:id="rId29"/>
    <p:sldId id="977" r:id="rId30"/>
    <p:sldId id="981" r:id="rId31"/>
    <p:sldId id="982" r:id="rId32"/>
    <p:sldId id="859" r:id="rId33"/>
    <p:sldId id="736" r:id="rId34"/>
    <p:sldId id="737" r:id="rId35"/>
    <p:sldId id="738" r:id="rId36"/>
    <p:sldId id="739" r:id="rId37"/>
    <p:sldId id="740" r:id="rId38"/>
    <p:sldId id="875" r:id="rId39"/>
    <p:sldId id="742" r:id="rId40"/>
    <p:sldId id="1019" r:id="rId41"/>
    <p:sldId id="1020" r:id="rId42"/>
    <p:sldId id="996" r:id="rId43"/>
    <p:sldId id="744" r:id="rId44"/>
    <p:sldId id="847" r:id="rId45"/>
    <p:sldId id="746" r:id="rId46"/>
    <p:sldId id="747" r:id="rId47"/>
    <p:sldId id="748" r:id="rId48"/>
    <p:sldId id="1015" r:id="rId49"/>
    <p:sldId id="749" r:id="rId50"/>
    <p:sldId id="750" r:id="rId51"/>
    <p:sldId id="751" r:id="rId52"/>
    <p:sldId id="983" r:id="rId53"/>
    <p:sldId id="756" r:id="rId54"/>
    <p:sldId id="997" r:id="rId55"/>
    <p:sldId id="1001" r:id="rId56"/>
    <p:sldId id="944" r:id="rId57"/>
    <p:sldId id="945" r:id="rId58"/>
    <p:sldId id="946" r:id="rId59"/>
    <p:sldId id="947" r:id="rId60"/>
    <p:sldId id="949" r:id="rId61"/>
    <p:sldId id="1025" r:id="rId62"/>
    <p:sldId id="950" r:id="rId63"/>
    <p:sldId id="998" r:id="rId64"/>
    <p:sldId id="992" r:id="rId65"/>
    <p:sldId id="993" r:id="rId66"/>
    <p:sldId id="1000" r:id="rId67"/>
    <p:sldId id="1011" r:id="rId68"/>
    <p:sldId id="1012" r:id="rId69"/>
    <p:sldId id="1022" r:id="rId70"/>
    <p:sldId id="1023" r:id="rId71"/>
    <p:sldId id="1024" r:id="rId72"/>
    <p:sldId id="1002" r:id="rId73"/>
    <p:sldId id="1003" r:id="rId74"/>
    <p:sldId id="1004" r:id="rId75"/>
    <p:sldId id="1005" r:id="rId76"/>
    <p:sldId id="942" r:id="rId77"/>
  </p:sldIdLst>
  <p:sldSz cx="9144000" cy="6858000" type="screen4x3"/>
  <p:notesSz cx="9601200" cy="7315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 baseline="300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F09B7"/>
    <a:srgbClr val="006600"/>
    <a:srgbClr val="D17A05"/>
    <a:srgbClr val="0D2F9B"/>
    <a:srgbClr val="009242"/>
    <a:srgbClr val="D6A300"/>
    <a:srgbClr val="16845A"/>
    <a:srgbClr val="969696"/>
    <a:srgbClr val="CC00CC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687" autoAdjust="0"/>
    <p:restoredTop sz="94590" autoAdjust="0"/>
  </p:normalViewPr>
  <p:slideViewPr>
    <p:cSldViewPr snapToGrid="0">
      <p:cViewPr varScale="1">
        <p:scale>
          <a:sx n="77" d="100"/>
          <a:sy n="77" d="100"/>
        </p:scale>
        <p:origin x="840" y="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-1315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slide" Target="slides/slide58.xml"/><Relationship Id="rId68" Type="http://schemas.openxmlformats.org/officeDocument/2006/relationships/slide" Target="slides/slide63.xml"/><Relationship Id="rId76" Type="http://schemas.openxmlformats.org/officeDocument/2006/relationships/slide" Target="slides/slide71.xml"/><Relationship Id="rId7" Type="http://schemas.openxmlformats.org/officeDocument/2006/relationships/slide" Target="slides/slide2.xml"/><Relationship Id="rId71" Type="http://schemas.openxmlformats.org/officeDocument/2006/relationships/slide" Target="slides/slide66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slide" Target="slides/slide61.xml"/><Relationship Id="rId74" Type="http://schemas.openxmlformats.org/officeDocument/2006/relationships/slide" Target="slides/slide69.xml"/><Relationship Id="rId79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6.xml"/><Relationship Id="rId82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slide" Target="slides/slide60.xml"/><Relationship Id="rId73" Type="http://schemas.openxmlformats.org/officeDocument/2006/relationships/slide" Target="slides/slide68.xml"/><Relationship Id="rId78" Type="http://schemas.openxmlformats.org/officeDocument/2006/relationships/notesMaster" Target="notesMasters/notesMaster1.xml"/><Relationship Id="rId8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slide" Target="slides/slide59.xml"/><Relationship Id="rId69" Type="http://schemas.openxmlformats.org/officeDocument/2006/relationships/slide" Target="slides/slide64.xml"/><Relationship Id="rId77" Type="http://schemas.openxmlformats.org/officeDocument/2006/relationships/slide" Target="slides/slide72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72" Type="http://schemas.openxmlformats.org/officeDocument/2006/relationships/slide" Target="slides/slide67.xml"/><Relationship Id="rId80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slide" Target="slides/slide62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slide" Target="slides/slide65.xml"/><Relationship Id="rId75" Type="http://schemas.openxmlformats.org/officeDocument/2006/relationships/slide" Target="slides/slide70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D:\Documents%20and%20Settings\Jimbo\My%20Documents\Research\SrTiO3\STO110\Energies_new.xls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oleObject" Target="file:///D:\Documents%20and%20Settings\Jimbo\My%20Documents\Research\Papers%20&amp;%20Presentations\Papers\Propane%20Oxidation\Catalyst_Test\summary%20of%20PtSrTiO3-2.xls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6.4013840830449933E-2"/>
          <c:y val="6.3231922423798881E-2"/>
          <c:w val="0.87370242214532989"/>
          <c:h val="0.87587922172225108"/>
        </c:manualLayout>
      </c:layout>
      <c:scatterChart>
        <c:scatterStyle val="lineMarker"/>
        <c:varyColors val="0"/>
        <c:ser>
          <c:idx val="0"/>
          <c:order val="0"/>
          <c:spPr>
            <a:ln w="12700">
              <a:solidFill>
                <a:srgbClr val="000080"/>
              </a:solidFill>
              <a:prstDash val="solid"/>
            </a:ln>
          </c:spPr>
          <c:marker>
            <c:symbol val="square"/>
            <c:size val="5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dLbls>
            <c:dLbl>
              <c:idx val="0"/>
              <c:layout>
                <c:manualLayout>
                  <c:x val="1.1111111111111125E-2"/>
                  <c:y val="-1.1363636363636374E-2"/>
                </c:manualLayout>
              </c:layout>
              <c:tx>
                <c:rich>
                  <a:bodyPr/>
                  <a:lstStyle/>
                  <a:p>
                    <a:r>
                      <a:rPr lang="en-US" dirty="0" err="1" smtClean="0"/>
                      <a:t>Sr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4.1667760279965006E-3"/>
                  <c:y val="-4.545454545454547E-2"/>
                </c:manualLayout>
              </c:layout>
              <c:tx>
                <c:rich>
                  <a:bodyPr/>
                  <a:lstStyle/>
                  <a:p>
                    <a:r>
                      <a:rPr lang="en-US" dirty="0" smtClean="0"/>
                      <a:t>Half-O2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errBars>
            <c:errDir val="y"/>
            <c:errBarType val="both"/>
            <c:errValType val="fixedVal"/>
            <c:noEndCap val="0"/>
            <c:val val="0.125"/>
            <c:spPr>
              <a:ln w="12700">
                <a:solidFill>
                  <a:srgbClr val="000000"/>
                </a:solidFill>
                <a:prstDash val="solid"/>
              </a:ln>
            </c:spPr>
          </c:errBars>
          <c:xVal>
            <c:numRef>
              <c:f>(Larger!$B$49,Larger!$B$50,Larger!$B$52)</c:f>
              <c:numCache>
                <c:formatCode>0.000</c:formatCode>
                <c:ptCount val="3"/>
                <c:pt idx="0">
                  <c:v>-1</c:v>
                </c:pt>
                <c:pt idx="1">
                  <c:v>0</c:v>
                </c:pt>
                <c:pt idx="2">
                  <c:v>1.3333333333333333</c:v>
                </c:pt>
              </c:numCache>
            </c:numRef>
          </c:xVal>
          <c:yVal>
            <c:numRef>
              <c:f>(Larger!$F$49,Larger!$F$50,Larger!$F$52)</c:f>
              <c:numCache>
                <c:formatCode>0.000</c:formatCode>
                <c:ptCount val="3"/>
                <c:pt idx="0">
                  <c:v>0.88982298432423457</c:v>
                </c:pt>
                <c:pt idx="1">
                  <c:v>0</c:v>
                </c:pt>
                <c:pt idx="2">
                  <c:v>-0.23754985294029943</c:v>
                </c:pt>
              </c:numCache>
            </c:numRef>
          </c:yVal>
          <c:smooth val="0"/>
        </c:ser>
        <c:ser>
          <c:idx val="1"/>
          <c:order val="1"/>
          <c:spPr>
            <a:ln w="12700">
              <a:solidFill>
                <a:srgbClr val="FF0000"/>
              </a:solidFill>
              <a:prstDash val="lgDash"/>
            </a:ln>
          </c:spPr>
          <c:marker>
            <c:symbol val="square"/>
            <c:size val="5"/>
            <c:spPr>
              <a:solidFill>
                <a:srgbClr val="000000"/>
              </a:solidFill>
              <a:ln>
                <a:solidFill>
                  <a:srgbClr val="000000"/>
                </a:solidFill>
                <a:prstDash val="solid"/>
              </a:ln>
            </c:spPr>
          </c:marker>
          <c:errBars>
            <c:errDir val="y"/>
            <c:errBarType val="both"/>
            <c:errValType val="fixedVal"/>
            <c:noEndCap val="0"/>
            <c:val val="0.125"/>
            <c:spPr>
              <a:ln w="12700">
                <a:solidFill>
                  <a:srgbClr val="000000"/>
                </a:solidFill>
                <a:prstDash val="solid"/>
              </a:ln>
            </c:spPr>
          </c:errBars>
          <c:xVal>
            <c:numRef>
              <c:f>Larger!$B$51:$B$56</c:f>
              <c:numCache>
                <c:formatCode>0.000</c:formatCode>
                <c:ptCount val="6"/>
                <c:pt idx="0">
                  <c:v>1</c:v>
                </c:pt>
                <c:pt idx="1">
                  <c:v>1.3333333333333333</c:v>
                </c:pt>
                <c:pt idx="2">
                  <c:v>1.4</c:v>
                </c:pt>
                <c:pt idx="3">
                  <c:v>1.5</c:v>
                </c:pt>
                <c:pt idx="4">
                  <c:v>1.6666666666666667</c:v>
                </c:pt>
                <c:pt idx="5">
                  <c:v>2</c:v>
                </c:pt>
              </c:numCache>
            </c:numRef>
          </c:xVal>
          <c:yVal>
            <c:numRef>
              <c:f>Larger!$F$51:$F$56</c:f>
              <c:numCache>
                <c:formatCode>0.000</c:formatCode>
                <c:ptCount val="6"/>
                <c:pt idx="0">
                  <c:v>0.88982298432423457</c:v>
                </c:pt>
                <c:pt idx="1">
                  <c:v>-0.23754985294029943</c:v>
                </c:pt>
                <c:pt idx="2">
                  <c:v>-0.29243955521695031</c:v>
                </c:pt>
                <c:pt idx="3">
                  <c:v>-0.33782272817024328</c:v>
                </c:pt>
                <c:pt idx="4">
                  <c:v>-0.20109904880450591</c:v>
                </c:pt>
                <c:pt idx="5">
                  <c:v>0.44465128310329061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4130480"/>
        <c:axId val="554138712"/>
      </c:scatterChart>
      <c:valAx>
        <c:axId val="554130480"/>
        <c:scaling>
          <c:orientation val="minMax"/>
          <c:max val="2"/>
          <c:min val="-1"/>
        </c:scaling>
        <c:delete val="0"/>
        <c:axPos val="b"/>
        <c:numFmt formatCode="0.000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2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38712"/>
        <c:crosses val="autoZero"/>
        <c:crossBetween val="midCat"/>
      </c:valAx>
      <c:valAx>
        <c:axId val="554138712"/>
        <c:scaling>
          <c:orientation val="minMax"/>
          <c:max val="1.1000000000000001"/>
          <c:min val="-0.5"/>
        </c:scaling>
        <c:delete val="0"/>
        <c:axPos val="l"/>
        <c:numFmt formatCode="0.000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12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30480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rgbClr val="FFFFFF">
        <a:alpha val="0"/>
      </a:srgbClr>
    </a:solidFill>
    <a:ln w="3175">
      <a:noFill/>
      <a:prstDash val="solid"/>
    </a:ln>
  </c:spPr>
  <c:txPr>
    <a:bodyPr/>
    <a:lstStyle/>
    <a:p>
      <a:pPr>
        <a:defRPr sz="1125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553734061930783E-2"/>
          <c:y val="5.4892601431980909E-2"/>
          <c:w val="0.91256830601092898"/>
          <c:h val="0.847255369928401"/>
        </c:manualLayout>
      </c:layout>
      <c:scatterChart>
        <c:scatterStyle val="lineMarker"/>
        <c:varyColors val="0"/>
        <c:ser>
          <c:idx val="0"/>
          <c:order val="0"/>
          <c:tx>
            <c:v>100</c:v>
          </c:tx>
          <c:spPr>
            <a:ln w="19049">
              <a:noFill/>
            </a:ln>
          </c:spPr>
          <c:marker>
            <c:symbol val="diamond"/>
            <c:size val="4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errBars>
            <c:errDir val="y"/>
            <c:errBarType val="both"/>
            <c:errValType val="fixedVal"/>
            <c:noEndCap val="0"/>
            <c:val val="0.1"/>
            <c:spPr>
              <a:ln w="12700">
                <a:solidFill>
                  <a:srgbClr val="000000"/>
                </a:solidFill>
                <a:prstDash val="solid"/>
              </a:ln>
            </c:spPr>
          </c:errBars>
          <c:xVal>
            <c:numRef>
              <c:f>Publish!$P$4:$P$8</c:f>
              <c:numCache>
                <c:formatCode>0.00</c:formatCode>
                <c:ptCount val="5"/>
                <c:pt idx="0">
                  <c:v>0.5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-0.5</c:v>
                </c:pt>
              </c:numCache>
            </c:numRef>
          </c:xVal>
          <c:yVal>
            <c:numRef>
              <c:f>Publish!$L$4:$L$8</c:f>
              <c:numCache>
                <c:formatCode>0.00</c:formatCode>
                <c:ptCount val="5"/>
                <c:pt idx="0">
                  <c:v>1.3726839800364763</c:v>
                </c:pt>
                <c:pt idx="1">
                  <c:v>1.7899843453953415</c:v>
                </c:pt>
                <c:pt idx="2">
                  <c:v>1.6976951946786127</c:v>
                </c:pt>
                <c:pt idx="3">
                  <c:v>1.4621346419319401</c:v>
                </c:pt>
                <c:pt idx="4">
                  <c:v>1.2919919861904952</c:v>
                </c:pt>
              </c:numCache>
            </c:numRef>
          </c:yVal>
          <c:smooth val="0"/>
        </c:ser>
        <c:ser>
          <c:idx val="2"/>
          <c:order val="1"/>
          <c:spPr>
            <a:ln w="31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Publish!$J$22:$J$24</c:f>
              <c:numCache>
                <c:formatCode>0.00</c:formatCode>
                <c:ptCount val="3"/>
                <c:pt idx="0">
                  <c:v>-0.5</c:v>
                </c:pt>
                <c:pt idx="1">
                  <c:v>0.5</c:v>
                </c:pt>
                <c:pt idx="2">
                  <c:v>1.5</c:v>
                </c:pt>
              </c:numCache>
            </c:numRef>
          </c:xVal>
          <c:yVal>
            <c:numRef>
              <c:f>Publish!$K$22:$K$24</c:f>
              <c:numCache>
                <c:formatCode>0.00</c:formatCode>
                <c:ptCount val="3"/>
                <c:pt idx="0">
                  <c:v>1.1919919861904951</c:v>
                </c:pt>
                <c:pt idx="1">
                  <c:v>1.2726839800364762</c:v>
                </c:pt>
                <c:pt idx="2">
                  <c:v>1.36213464193194</c:v>
                </c:pt>
              </c:numCache>
            </c:numRef>
          </c:yVal>
          <c:smooth val="0"/>
        </c:ser>
        <c:ser>
          <c:idx val="3"/>
          <c:order val="2"/>
          <c:spPr>
            <a:ln w="31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Publish!$J$22:$J$24</c:f>
              <c:numCache>
                <c:formatCode>0.00</c:formatCode>
                <c:ptCount val="3"/>
                <c:pt idx="0">
                  <c:v>-0.5</c:v>
                </c:pt>
                <c:pt idx="1">
                  <c:v>0.5</c:v>
                </c:pt>
                <c:pt idx="2">
                  <c:v>1.5</c:v>
                </c:pt>
              </c:numCache>
            </c:numRef>
          </c:xVal>
          <c:yVal>
            <c:numRef>
              <c:f>Publish!$L$22:$L$24</c:f>
              <c:numCache>
                <c:formatCode>0.00</c:formatCode>
                <c:ptCount val="3"/>
                <c:pt idx="0">
                  <c:v>1.3919919861904952</c:v>
                </c:pt>
                <c:pt idx="1">
                  <c:v>1.4726839800364764</c:v>
                </c:pt>
                <c:pt idx="2">
                  <c:v>1.5621346419319402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4161448"/>
        <c:axId val="554155568"/>
      </c:scatterChart>
      <c:valAx>
        <c:axId val="554161448"/>
        <c:scaling>
          <c:orientation val="minMax"/>
          <c:max val="1.5"/>
          <c:min val="-0.5"/>
        </c:scaling>
        <c:delete val="0"/>
        <c:axPos val="b"/>
        <c:numFmt formatCode="0.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7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55568"/>
        <c:crosses val="autoZero"/>
        <c:crossBetween val="midCat"/>
      </c:valAx>
      <c:valAx>
        <c:axId val="554155568"/>
        <c:scaling>
          <c:orientation val="minMax"/>
          <c:min val="1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7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61448"/>
        <c:crosses val="autoZero"/>
        <c:crossBetween val="midCat"/>
        <c:majorUnit val="0.2"/>
      </c:valAx>
      <c:spPr>
        <a:noFill/>
        <a:ln w="12700">
          <a:solidFill>
            <a:srgbClr val="808080"/>
          </a:solidFill>
          <a:prstDash val="solid"/>
        </a:ln>
      </c:spPr>
    </c:plotArea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75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553734061930783E-2"/>
          <c:y val="5.4892601431980909E-2"/>
          <c:w val="0.91256830601092898"/>
          <c:h val="0.847255369928401"/>
        </c:manualLayout>
      </c:layout>
      <c:scatterChart>
        <c:scatterStyle val="lineMarker"/>
        <c:varyColors val="0"/>
        <c:ser>
          <c:idx val="0"/>
          <c:order val="0"/>
          <c:tx>
            <c:v>100</c:v>
          </c:tx>
          <c:spPr>
            <a:ln w="19049">
              <a:noFill/>
            </a:ln>
          </c:spPr>
          <c:marker>
            <c:symbol val="diamond"/>
            <c:size val="4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errBars>
            <c:errDir val="y"/>
            <c:errBarType val="both"/>
            <c:errValType val="fixedVal"/>
            <c:noEndCap val="0"/>
            <c:val val="0.1"/>
            <c:spPr>
              <a:ln w="12700">
                <a:solidFill>
                  <a:srgbClr val="000000"/>
                </a:solidFill>
                <a:prstDash val="solid"/>
              </a:ln>
            </c:spPr>
          </c:errBars>
          <c:xVal>
            <c:numRef>
              <c:f>Publish!$P$4:$P$8</c:f>
              <c:numCache>
                <c:formatCode>0.00</c:formatCode>
                <c:ptCount val="5"/>
                <c:pt idx="0">
                  <c:v>0.5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-0.5</c:v>
                </c:pt>
              </c:numCache>
            </c:numRef>
          </c:xVal>
          <c:yVal>
            <c:numRef>
              <c:f>Publish!$L$4:$L$8</c:f>
              <c:numCache>
                <c:formatCode>0.00</c:formatCode>
                <c:ptCount val="5"/>
                <c:pt idx="0">
                  <c:v>1.3726839800364763</c:v>
                </c:pt>
                <c:pt idx="1">
                  <c:v>1.7899843453953415</c:v>
                </c:pt>
                <c:pt idx="2">
                  <c:v>1.6976951946786127</c:v>
                </c:pt>
                <c:pt idx="3">
                  <c:v>1.4621346419319401</c:v>
                </c:pt>
                <c:pt idx="4">
                  <c:v>1.2919919861904952</c:v>
                </c:pt>
              </c:numCache>
            </c:numRef>
          </c:yVal>
          <c:smooth val="0"/>
        </c:ser>
        <c:ser>
          <c:idx val="2"/>
          <c:order val="1"/>
          <c:spPr>
            <a:ln w="31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Publish!$J$22:$J$24</c:f>
              <c:numCache>
                <c:formatCode>0.00</c:formatCode>
                <c:ptCount val="3"/>
                <c:pt idx="0">
                  <c:v>-0.5</c:v>
                </c:pt>
                <c:pt idx="1">
                  <c:v>0.5</c:v>
                </c:pt>
                <c:pt idx="2">
                  <c:v>1.5</c:v>
                </c:pt>
              </c:numCache>
            </c:numRef>
          </c:xVal>
          <c:yVal>
            <c:numRef>
              <c:f>Publish!$K$22:$K$24</c:f>
              <c:numCache>
                <c:formatCode>0.00</c:formatCode>
                <c:ptCount val="3"/>
                <c:pt idx="0">
                  <c:v>1.1919919861904951</c:v>
                </c:pt>
                <c:pt idx="1">
                  <c:v>1.2726839800364762</c:v>
                </c:pt>
                <c:pt idx="2">
                  <c:v>1.36213464193194</c:v>
                </c:pt>
              </c:numCache>
            </c:numRef>
          </c:yVal>
          <c:smooth val="0"/>
        </c:ser>
        <c:ser>
          <c:idx val="3"/>
          <c:order val="2"/>
          <c:spPr>
            <a:ln w="31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Publish!$J$22:$J$24</c:f>
              <c:numCache>
                <c:formatCode>0.00</c:formatCode>
                <c:ptCount val="3"/>
                <c:pt idx="0">
                  <c:v>-0.5</c:v>
                </c:pt>
                <c:pt idx="1">
                  <c:v>0.5</c:v>
                </c:pt>
                <c:pt idx="2">
                  <c:v>1.5</c:v>
                </c:pt>
              </c:numCache>
            </c:numRef>
          </c:xVal>
          <c:yVal>
            <c:numRef>
              <c:f>Publish!$L$22:$L$24</c:f>
              <c:numCache>
                <c:formatCode>0.00</c:formatCode>
                <c:ptCount val="3"/>
                <c:pt idx="0">
                  <c:v>1.3919919861904952</c:v>
                </c:pt>
                <c:pt idx="1">
                  <c:v>1.4726839800364764</c:v>
                </c:pt>
                <c:pt idx="2">
                  <c:v>1.5621346419319402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4155960"/>
        <c:axId val="554164976"/>
      </c:scatterChart>
      <c:valAx>
        <c:axId val="554155960"/>
        <c:scaling>
          <c:orientation val="minMax"/>
          <c:max val="1.5"/>
          <c:min val="-0.5"/>
        </c:scaling>
        <c:delete val="0"/>
        <c:axPos val="b"/>
        <c:numFmt formatCode="0.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7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64976"/>
        <c:crosses val="autoZero"/>
        <c:crossBetween val="midCat"/>
      </c:valAx>
      <c:valAx>
        <c:axId val="554164976"/>
        <c:scaling>
          <c:orientation val="minMax"/>
          <c:min val="1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75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554155960"/>
        <c:crosses val="autoZero"/>
        <c:crossBetween val="midCat"/>
        <c:majorUnit val="0.2"/>
      </c:valAx>
      <c:spPr>
        <a:noFill/>
        <a:ln w="12700">
          <a:solidFill>
            <a:srgbClr val="808080"/>
          </a:solidFill>
          <a:prstDash val="solid"/>
        </a:ln>
      </c:spPr>
    </c:plotArea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75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5454545454545456E-2"/>
          <c:y val="5.2631578947368418E-2"/>
          <c:w val="0.91272727272727272"/>
          <c:h val="0.85354691075514877"/>
        </c:manualLayout>
      </c:layout>
      <c:scatterChart>
        <c:scatterStyle val="lineMarker"/>
        <c:varyColors val="0"/>
        <c:ser>
          <c:idx val="0"/>
          <c:order val="0"/>
          <c:tx>
            <c:v>100</c:v>
          </c:tx>
          <c:spPr>
            <a:ln w="18105">
              <a:noFill/>
            </a:ln>
          </c:spPr>
          <c:marker>
            <c:symbol val="diamond"/>
            <c:size val="4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Publish!$S$4:$S$11</c:f>
                <c:numCache>
                  <c:formatCode>General</c:formatCode>
                  <c:ptCount val="8"/>
                  <c:pt idx="0">
                    <c:v>0.1</c:v>
                  </c:pt>
                  <c:pt idx="1">
                    <c:v>0.1</c:v>
                  </c:pt>
                  <c:pt idx="2">
                    <c:v>0.1</c:v>
                  </c:pt>
                  <c:pt idx="3">
                    <c:v>0.1</c:v>
                  </c:pt>
                  <c:pt idx="4">
                    <c:v>0.1</c:v>
                  </c:pt>
                  <c:pt idx="5">
                    <c:v>0.1</c:v>
                  </c:pt>
                  <c:pt idx="6">
                    <c:v>0.1</c:v>
                  </c:pt>
                  <c:pt idx="7">
                    <c:v>0.1</c:v>
                  </c:pt>
                </c:numCache>
              </c:numRef>
            </c:plus>
            <c:minus>
              <c:numRef>
                <c:f>Publish!$S$4:$S$11</c:f>
                <c:numCache>
                  <c:formatCode>General</c:formatCode>
                  <c:ptCount val="8"/>
                  <c:pt idx="0">
                    <c:v>0.1</c:v>
                  </c:pt>
                  <c:pt idx="1">
                    <c:v>0.1</c:v>
                  </c:pt>
                  <c:pt idx="2">
                    <c:v>0.1</c:v>
                  </c:pt>
                  <c:pt idx="3">
                    <c:v>0.1</c:v>
                  </c:pt>
                  <c:pt idx="4">
                    <c:v>0.1</c:v>
                  </c:pt>
                  <c:pt idx="5">
                    <c:v>0.1</c:v>
                  </c:pt>
                  <c:pt idx="6">
                    <c:v>0.1</c:v>
                  </c:pt>
                  <c:pt idx="7">
                    <c:v>0.1</c:v>
                  </c:pt>
                </c:numCache>
              </c:numRef>
            </c:minus>
            <c:spPr>
              <a:ln w="12070">
                <a:solidFill>
                  <a:srgbClr val="000000"/>
                </a:solidFill>
                <a:prstDash val="solid"/>
              </a:ln>
            </c:spPr>
          </c:errBars>
          <c:xVal>
            <c:numRef>
              <c:f>Publish!$P$4:$R$11</c:f>
              <c:numCache>
                <c:formatCode>0.00</c:formatCode>
                <c:ptCount val="8"/>
                <c:pt idx="0">
                  <c:v>0.5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-0.5</c:v>
                </c:pt>
                <c:pt idx="5">
                  <c:v>1.2692307692307692</c:v>
                </c:pt>
                <c:pt idx="6">
                  <c:v>1.1000000000000001</c:v>
                </c:pt>
                <c:pt idx="7">
                  <c:v>1.3888888888888888</c:v>
                </c:pt>
              </c:numCache>
            </c:numRef>
          </c:xVal>
          <c:yVal>
            <c:numRef>
              <c:f>Publish!$L$4:$L$11</c:f>
              <c:numCache>
                <c:formatCode>0.00</c:formatCode>
                <c:ptCount val="8"/>
                <c:pt idx="0">
                  <c:v>1.3726839800364763</c:v>
                </c:pt>
                <c:pt idx="1">
                  <c:v>1.7778440405248561</c:v>
                </c:pt>
                <c:pt idx="2">
                  <c:v>1.7027633342185859</c:v>
                </c:pt>
                <c:pt idx="3">
                  <c:v>1.4621346419319401</c:v>
                </c:pt>
                <c:pt idx="4">
                  <c:v>1.2919919861904952</c:v>
                </c:pt>
                <c:pt idx="5">
                  <c:v>1.2389087699918782</c:v>
                </c:pt>
                <c:pt idx="6">
                  <c:v>1.3625139814450935</c:v>
                </c:pt>
                <c:pt idx="7">
                  <c:v>1.3313327525483063</c:v>
                </c:pt>
              </c:numCache>
            </c:numRef>
          </c:yVal>
          <c:smooth val="0"/>
        </c:ser>
        <c:ser>
          <c:idx val="2"/>
          <c:order val="1"/>
          <c:spPr>
            <a:ln w="3017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Publish!$J$39:$J$41</c:f>
              <c:numCache>
                <c:formatCode>0.00</c:formatCode>
                <c:ptCount val="3"/>
                <c:pt idx="0">
                  <c:v>-0.5</c:v>
                </c:pt>
                <c:pt idx="1">
                  <c:v>1.2692307692307692</c:v>
                </c:pt>
                <c:pt idx="2">
                  <c:v>1.5</c:v>
                </c:pt>
              </c:numCache>
            </c:numRef>
          </c:xVal>
          <c:yVal>
            <c:numRef>
              <c:f>Publish!$K$39:$K$41</c:f>
              <c:numCache>
                <c:formatCode>0.00</c:formatCode>
                <c:ptCount val="3"/>
                <c:pt idx="0">
                  <c:v>1.1919919861904951</c:v>
                </c:pt>
                <c:pt idx="1">
                  <c:v>1.1389087699918781</c:v>
                </c:pt>
                <c:pt idx="2">
                  <c:v>1.36213464193194</c:v>
                </c:pt>
              </c:numCache>
            </c:numRef>
          </c:yVal>
          <c:smooth val="0"/>
        </c:ser>
        <c:ser>
          <c:idx val="3"/>
          <c:order val="2"/>
          <c:spPr>
            <a:ln w="3017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Publish!$J$39:$J$41</c:f>
              <c:numCache>
                <c:formatCode>0.00</c:formatCode>
                <c:ptCount val="3"/>
                <c:pt idx="0">
                  <c:v>-0.5</c:v>
                </c:pt>
                <c:pt idx="1">
                  <c:v>1.2692307692307692</c:v>
                </c:pt>
                <c:pt idx="2">
                  <c:v>1.5</c:v>
                </c:pt>
              </c:numCache>
            </c:numRef>
          </c:xVal>
          <c:yVal>
            <c:numRef>
              <c:f>Publish!$L$39:$L$41</c:f>
              <c:numCache>
                <c:formatCode>0.00</c:formatCode>
                <c:ptCount val="3"/>
                <c:pt idx="0">
                  <c:v>1.3919919861904952</c:v>
                </c:pt>
                <c:pt idx="1">
                  <c:v>1.3389087699918782</c:v>
                </c:pt>
                <c:pt idx="2">
                  <c:v>1.5621346419319402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13523552"/>
        <c:axId val="713525120"/>
      </c:scatterChart>
      <c:valAx>
        <c:axId val="713523552"/>
        <c:scaling>
          <c:orientation val="minMax"/>
          <c:max val="1.5"/>
          <c:min val="-0.5"/>
        </c:scaling>
        <c:delete val="0"/>
        <c:axPos val="b"/>
        <c:numFmt formatCode="0.0" sourceLinked="0"/>
        <c:majorTickMark val="out"/>
        <c:minorTickMark val="none"/>
        <c:tickLblPos val="nextTo"/>
        <c:spPr>
          <a:ln w="3017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22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713525120"/>
        <c:crosses val="autoZero"/>
        <c:crossBetween val="midCat"/>
      </c:valAx>
      <c:valAx>
        <c:axId val="713525120"/>
        <c:scaling>
          <c:orientation val="minMax"/>
          <c:min val="1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017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22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713523552"/>
        <c:crosses val="autoZero"/>
        <c:crossBetween val="midCat"/>
        <c:majorUnit val="0.2"/>
      </c:valAx>
      <c:spPr>
        <a:noFill/>
        <a:ln w="12070">
          <a:solidFill>
            <a:srgbClr val="808080"/>
          </a:solidFill>
          <a:prstDash val="solid"/>
        </a:ln>
      </c:spPr>
    </c:plotArea>
    <c:plotVisOnly val="1"/>
    <c:dispBlanksAs val="gap"/>
    <c:showDLblsOverMax val="0"/>
  </c:chart>
  <c:spPr>
    <a:solidFill>
      <a:srgbClr val="FFFFFF"/>
    </a:solidFill>
    <a:ln w="3017">
      <a:noFill/>
      <a:prstDash val="solid"/>
    </a:ln>
  </c:spPr>
  <c:txPr>
    <a:bodyPr/>
    <a:lstStyle/>
    <a:p>
      <a:pPr>
        <a:defRPr sz="1022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7.7738491772976939E-2"/>
          <c:y val="4.9352750809061811E-2"/>
          <c:w val="0.84452296819787986"/>
          <c:h val="0.87136025599241507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dLbls>
            <c:delete val="1"/>
          </c:dLbls>
          <c:errBars>
            <c:errDir val="y"/>
            <c:errBarType val="both"/>
            <c:errValType val="fixedVal"/>
            <c:noEndCap val="0"/>
            <c:val val="5.0000000000000024E-2"/>
          </c:errBars>
          <c:xVal>
            <c:numRef>
              <c:f>'Big RMT Pub 6.25'!$K$7:$K$28</c:f>
              <c:numCache>
                <c:formatCode>0.000</c:formatCode>
                <c:ptCount val="16"/>
                <c:pt idx="0">
                  <c:v>-0.5</c:v>
                </c:pt>
                <c:pt idx="1">
                  <c:v>0.5</c:v>
                </c:pt>
                <c:pt idx="2">
                  <c:v>1.5</c:v>
                </c:pt>
                <c:pt idx="3">
                  <c:v>1.5</c:v>
                </c:pt>
                <c:pt idx="4">
                  <c:v>1.75</c:v>
                </c:pt>
                <c:pt idx="5">
                  <c:v>1.75</c:v>
                </c:pt>
                <c:pt idx="6">
                  <c:v>1.8333333333333333</c:v>
                </c:pt>
                <c:pt idx="7">
                  <c:v>1.875</c:v>
                </c:pt>
                <c:pt idx="8">
                  <c:v>1.875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3</c:v>
                </c:pt>
                <c:pt idx="14">
                  <c:v>2.5</c:v>
                </c:pt>
                <c:pt idx="15">
                  <c:v>2</c:v>
                </c:pt>
              </c:numCache>
            </c:numRef>
          </c:xVal>
          <c:yVal>
            <c:numRef>
              <c:f>'Big RMT Pub 6.25'!$R$7:$R$28</c:f>
              <c:numCache>
                <c:formatCode>General</c:formatCode>
                <c:ptCount val="16"/>
                <c:pt idx="0">
                  <c:v>3.4369609637592475</c:v>
                </c:pt>
                <c:pt idx="1">
                  <c:v>2.9091398070974717</c:v>
                </c:pt>
                <c:pt idx="2">
                  <c:v>2.7881106530858233</c:v>
                </c:pt>
                <c:pt idx="3">
                  <c:v>2.7139220184199075</c:v>
                </c:pt>
                <c:pt idx="4">
                  <c:v>2.808907917579563</c:v>
                </c:pt>
                <c:pt idx="5">
                  <c:v>2.7924968995164816</c:v>
                </c:pt>
                <c:pt idx="6">
                  <c:v>2.8772877683759566</c:v>
                </c:pt>
                <c:pt idx="7">
                  <c:v>2.9591655909149268</c:v>
                </c:pt>
                <c:pt idx="8">
                  <c:v>2.9316674774607234</c:v>
                </c:pt>
                <c:pt idx="9">
                  <c:v>3.020870074339109</c:v>
                </c:pt>
                <c:pt idx="10">
                  <c:v>3.0318230043227232</c:v>
                </c:pt>
                <c:pt idx="11">
                  <c:v>3.057463492406896</c:v>
                </c:pt>
                <c:pt idx="12">
                  <c:v>3.0105051573602393</c:v>
                </c:pt>
                <c:pt idx="13">
                  <c:v>4.0338472044131777</c:v>
                </c:pt>
                <c:pt idx="14">
                  <c:v>3.2441496043691584</c:v>
                </c:pt>
                <c:pt idx="15">
                  <c:v>3.0952684493389824</c:v>
                </c:pt>
              </c:numCache>
            </c:numRef>
          </c:y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axId val="713533352"/>
        <c:axId val="713529432"/>
      </c:scatterChart>
      <c:valAx>
        <c:axId val="713533352"/>
        <c:scaling>
          <c:orientation val="minMax"/>
          <c:max val="2.5099999999999998"/>
          <c:min val="0.5"/>
        </c:scaling>
        <c:delete val="0"/>
        <c:axPos val="b"/>
        <c:numFmt formatCode="#,##0.0" sourceLinked="0"/>
        <c:majorTickMark val="out"/>
        <c:minorTickMark val="none"/>
        <c:tickLblPos val="nextTo"/>
        <c:txPr>
          <a:bodyPr rot="0" vert="horz"/>
          <a:lstStyle/>
          <a:p>
            <a:pPr>
              <a:defRPr sz="1400" b="0" i="0" u="none" strike="noStrike" baseline="0">
                <a:solidFill>
                  <a:srgbClr val="000000"/>
                </a:solidFill>
                <a:latin typeface="Calibri"/>
                <a:ea typeface="Calibri"/>
                <a:cs typeface="Calibri"/>
              </a:defRPr>
            </a:pPr>
            <a:endParaRPr lang="en-US"/>
          </a:p>
        </c:txPr>
        <c:crossAx val="713529432"/>
        <c:crosses val="autoZero"/>
        <c:crossBetween val="midCat"/>
      </c:valAx>
      <c:valAx>
        <c:axId val="713529432"/>
        <c:scaling>
          <c:orientation val="minMax"/>
          <c:max val="3.5"/>
          <c:min val="2.5"/>
        </c:scaling>
        <c:delete val="0"/>
        <c:axPos val="l"/>
        <c:numFmt formatCode="0.00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713533352"/>
        <c:crosses val="autoZero"/>
        <c:crossBetween val="midCat"/>
        <c:majorUnit val="0.25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5454545454545456E-2"/>
          <c:y val="5.2631578947368418E-2"/>
          <c:w val="0.91272727272727272"/>
          <c:h val="0.85354691075514877"/>
        </c:manualLayout>
      </c:layout>
      <c:scatterChart>
        <c:scatterStyle val="lineMarker"/>
        <c:varyColors val="0"/>
        <c:ser>
          <c:idx val="0"/>
          <c:order val="0"/>
          <c:tx>
            <c:v>100</c:v>
          </c:tx>
          <c:spPr>
            <a:ln w="18105">
              <a:noFill/>
            </a:ln>
          </c:spPr>
          <c:marker>
            <c:symbol val="diamond"/>
            <c:size val="4"/>
            <c:spPr>
              <a:solidFill>
                <a:srgbClr val="000080"/>
              </a:solidFill>
              <a:ln>
                <a:solidFill>
                  <a:srgbClr val="000080"/>
                </a:solidFill>
                <a:prstDash val="solid"/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Publish!$S$4:$S$11</c:f>
                <c:numCache>
                  <c:formatCode>General</c:formatCode>
                  <c:ptCount val="8"/>
                  <c:pt idx="0">
                    <c:v>0.1</c:v>
                  </c:pt>
                  <c:pt idx="1">
                    <c:v>0.1</c:v>
                  </c:pt>
                  <c:pt idx="2">
                    <c:v>0.1</c:v>
                  </c:pt>
                  <c:pt idx="3">
                    <c:v>0.1</c:v>
                  </c:pt>
                  <c:pt idx="4">
                    <c:v>0.1</c:v>
                  </c:pt>
                  <c:pt idx="5">
                    <c:v>0.1</c:v>
                  </c:pt>
                  <c:pt idx="6">
                    <c:v>0.1</c:v>
                  </c:pt>
                  <c:pt idx="7">
                    <c:v>0.1</c:v>
                  </c:pt>
                </c:numCache>
              </c:numRef>
            </c:plus>
            <c:minus>
              <c:numRef>
                <c:f>Publish!$S$4:$S$11</c:f>
                <c:numCache>
                  <c:formatCode>General</c:formatCode>
                  <c:ptCount val="8"/>
                  <c:pt idx="0">
                    <c:v>0.1</c:v>
                  </c:pt>
                  <c:pt idx="1">
                    <c:v>0.1</c:v>
                  </c:pt>
                  <c:pt idx="2">
                    <c:v>0.1</c:v>
                  </c:pt>
                  <c:pt idx="3">
                    <c:v>0.1</c:v>
                  </c:pt>
                  <c:pt idx="4">
                    <c:v>0.1</c:v>
                  </c:pt>
                  <c:pt idx="5">
                    <c:v>0.1</c:v>
                  </c:pt>
                  <c:pt idx="6">
                    <c:v>0.1</c:v>
                  </c:pt>
                  <c:pt idx="7">
                    <c:v>0.1</c:v>
                  </c:pt>
                </c:numCache>
              </c:numRef>
            </c:minus>
            <c:spPr>
              <a:ln w="12070">
                <a:solidFill>
                  <a:srgbClr val="000000"/>
                </a:solidFill>
                <a:prstDash val="solid"/>
              </a:ln>
            </c:spPr>
          </c:errBars>
          <c:xVal>
            <c:numRef>
              <c:f>Publish!$P$4:$R$11</c:f>
              <c:numCache>
                <c:formatCode>0.00</c:formatCode>
                <c:ptCount val="8"/>
                <c:pt idx="0">
                  <c:v>0.5</c:v>
                </c:pt>
                <c:pt idx="1">
                  <c:v>1.5</c:v>
                </c:pt>
                <c:pt idx="2">
                  <c:v>1.5</c:v>
                </c:pt>
                <c:pt idx="3">
                  <c:v>1.5</c:v>
                </c:pt>
                <c:pt idx="4">
                  <c:v>-0.5</c:v>
                </c:pt>
                <c:pt idx="5">
                  <c:v>1.2692307692307692</c:v>
                </c:pt>
                <c:pt idx="6">
                  <c:v>1.1000000000000001</c:v>
                </c:pt>
                <c:pt idx="7">
                  <c:v>1.3888888888888888</c:v>
                </c:pt>
              </c:numCache>
            </c:numRef>
          </c:xVal>
          <c:yVal>
            <c:numRef>
              <c:f>Publish!$L$4:$L$11</c:f>
              <c:numCache>
                <c:formatCode>0.00</c:formatCode>
                <c:ptCount val="8"/>
                <c:pt idx="0">
                  <c:v>1.3726839800364763</c:v>
                </c:pt>
                <c:pt idx="1">
                  <c:v>1.7778440405248561</c:v>
                </c:pt>
                <c:pt idx="2">
                  <c:v>1.7027633342185859</c:v>
                </c:pt>
                <c:pt idx="3">
                  <c:v>1.4621346419319401</c:v>
                </c:pt>
                <c:pt idx="4">
                  <c:v>1.2919919861904952</c:v>
                </c:pt>
                <c:pt idx="5">
                  <c:v>1.2389087699918782</c:v>
                </c:pt>
                <c:pt idx="6">
                  <c:v>1.3625139814450935</c:v>
                </c:pt>
                <c:pt idx="7">
                  <c:v>1.3313327525483063</c:v>
                </c:pt>
              </c:numCache>
            </c:numRef>
          </c:yVal>
          <c:smooth val="0"/>
        </c:ser>
        <c:ser>
          <c:idx val="2"/>
          <c:order val="1"/>
          <c:spPr>
            <a:ln w="3017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Publish!$J$39:$J$41</c:f>
              <c:numCache>
                <c:formatCode>0.00</c:formatCode>
                <c:ptCount val="3"/>
                <c:pt idx="0">
                  <c:v>-0.5</c:v>
                </c:pt>
                <c:pt idx="1">
                  <c:v>1.2692307692307692</c:v>
                </c:pt>
                <c:pt idx="2">
                  <c:v>1.5</c:v>
                </c:pt>
              </c:numCache>
            </c:numRef>
          </c:xVal>
          <c:yVal>
            <c:numRef>
              <c:f>Publish!$K$39:$K$41</c:f>
              <c:numCache>
                <c:formatCode>0.00</c:formatCode>
                <c:ptCount val="3"/>
                <c:pt idx="0">
                  <c:v>1.1919919861904951</c:v>
                </c:pt>
                <c:pt idx="1">
                  <c:v>1.1389087699918781</c:v>
                </c:pt>
                <c:pt idx="2">
                  <c:v>1.36213464193194</c:v>
                </c:pt>
              </c:numCache>
            </c:numRef>
          </c:yVal>
          <c:smooth val="0"/>
        </c:ser>
        <c:ser>
          <c:idx val="3"/>
          <c:order val="2"/>
          <c:spPr>
            <a:ln w="3017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Publish!$J$39:$J$41</c:f>
              <c:numCache>
                <c:formatCode>0.00</c:formatCode>
                <c:ptCount val="3"/>
                <c:pt idx="0">
                  <c:v>-0.5</c:v>
                </c:pt>
                <c:pt idx="1">
                  <c:v>1.2692307692307692</c:v>
                </c:pt>
                <c:pt idx="2">
                  <c:v>1.5</c:v>
                </c:pt>
              </c:numCache>
            </c:numRef>
          </c:xVal>
          <c:yVal>
            <c:numRef>
              <c:f>Publish!$L$39:$L$41</c:f>
              <c:numCache>
                <c:formatCode>0.00</c:formatCode>
                <c:ptCount val="3"/>
                <c:pt idx="0">
                  <c:v>1.3919919861904952</c:v>
                </c:pt>
                <c:pt idx="1">
                  <c:v>1.3389087699918782</c:v>
                </c:pt>
                <c:pt idx="2">
                  <c:v>1.5621346419319402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13530216"/>
        <c:axId val="713529824"/>
      </c:scatterChart>
      <c:valAx>
        <c:axId val="713530216"/>
        <c:scaling>
          <c:orientation val="minMax"/>
          <c:max val="1.5"/>
          <c:min val="-0.5"/>
        </c:scaling>
        <c:delete val="0"/>
        <c:axPos val="b"/>
        <c:numFmt formatCode="0.0" sourceLinked="0"/>
        <c:majorTickMark val="out"/>
        <c:minorTickMark val="none"/>
        <c:tickLblPos val="nextTo"/>
        <c:spPr>
          <a:ln w="3017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22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713529824"/>
        <c:crosses val="autoZero"/>
        <c:crossBetween val="midCat"/>
      </c:valAx>
      <c:valAx>
        <c:axId val="713529824"/>
        <c:scaling>
          <c:orientation val="minMax"/>
          <c:min val="1"/>
        </c:scaling>
        <c:delete val="0"/>
        <c:axPos val="l"/>
        <c:numFmt formatCode="0.0" sourceLinked="0"/>
        <c:majorTickMark val="out"/>
        <c:minorTickMark val="none"/>
        <c:tickLblPos val="nextTo"/>
        <c:spPr>
          <a:ln w="3017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22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en-US"/>
          </a:p>
        </c:txPr>
        <c:crossAx val="713530216"/>
        <c:crosses val="autoZero"/>
        <c:crossBetween val="midCat"/>
        <c:majorUnit val="0.2"/>
      </c:valAx>
      <c:spPr>
        <a:noFill/>
        <a:ln w="12070">
          <a:solidFill>
            <a:srgbClr val="808080"/>
          </a:solidFill>
          <a:prstDash val="solid"/>
        </a:ln>
      </c:spPr>
    </c:plotArea>
    <c:plotVisOnly val="1"/>
    <c:dispBlanksAs val="gap"/>
    <c:showDLblsOverMax val="0"/>
  </c:chart>
  <c:spPr>
    <a:solidFill>
      <a:srgbClr val="FFFFFF"/>
    </a:solidFill>
    <a:ln w="3017">
      <a:noFill/>
      <a:prstDash val="solid"/>
    </a:ln>
  </c:spPr>
  <c:txPr>
    <a:bodyPr/>
    <a:lstStyle/>
    <a:p>
      <a:pPr>
        <a:defRPr sz="1022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992187500000018"/>
          <c:y val="2.5781250000000012E-2"/>
          <c:w val="0.85101562500000005"/>
          <c:h val="0.8642205954724409"/>
        </c:manualLayout>
      </c:layout>
      <c:scatterChart>
        <c:scatterStyle val="lineMarker"/>
        <c:varyColors val="0"/>
        <c:ser>
          <c:idx val="0"/>
          <c:order val="0"/>
          <c:tx>
            <c:v>Nanocubes Cycle 1</c:v>
          </c:tx>
          <c:spPr>
            <a:ln w="12700">
              <a:solidFill>
                <a:srgbClr val="FF0000"/>
              </a:solidFill>
              <a:prstDash val="solid"/>
            </a:ln>
          </c:spPr>
          <c:marker>
            <c:symbol val="squar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'Propane Oxidation'!$A$491:$A$512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Oxidation'!$B$491:$B$512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0.59132349581859833</c:v>
                </c:pt>
                <c:pt idx="6">
                  <c:v>1.970624635078098</c:v>
                </c:pt>
                <c:pt idx="7">
                  <c:v>6.2393262569210961</c:v>
                </c:pt>
                <c:pt idx="8">
                  <c:v>21.369277523249451</c:v>
                </c:pt>
                <c:pt idx="9">
                  <c:v>58.66069226130098</c:v>
                </c:pt>
                <c:pt idx="10">
                  <c:v>75.265607144679478</c:v>
                </c:pt>
                <c:pt idx="11">
                  <c:v>85.34781022116033</c:v>
                </c:pt>
                <c:pt idx="12">
                  <c:v>91.217325530389274</c:v>
                </c:pt>
                <c:pt idx="13">
                  <c:v>95.623670063353728</c:v>
                </c:pt>
                <c:pt idx="14">
                  <c:v>97.890829460383443</c:v>
                </c:pt>
                <c:pt idx="15">
                  <c:v>99.238827680494452</c:v>
                </c:pt>
                <c:pt idx="16">
                  <c:v>100.02106700658624</c:v>
                </c:pt>
                <c:pt idx="17">
                  <c:v>100.17890935781924</c:v>
                </c:pt>
                <c:pt idx="18">
                  <c:v>99.955867781914193</c:v>
                </c:pt>
                <c:pt idx="19">
                  <c:v>99.961799842875394</c:v>
                </c:pt>
                <c:pt idx="20">
                  <c:v>100.5066906597026</c:v>
                </c:pt>
                <c:pt idx="21">
                  <c:v>100.20125152153412</c:v>
                </c:pt>
              </c:numCache>
            </c:numRef>
          </c:yVal>
          <c:smooth val="0"/>
        </c:ser>
        <c:ser>
          <c:idx val="1"/>
          <c:order val="1"/>
          <c:tx>
            <c:v>Nanocubes Cycle 2</c:v>
          </c:tx>
          <c:spPr>
            <a:ln w="12700">
              <a:solidFill>
                <a:srgbClr val="FF0000"/>
              </a:solidFill>
              <a:prstDash val="lgDash"/>
            </a:ln>
          </c:spPr>
          <c:marker>
            <c:symbol val="diamond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'Propane Oxidation'!$A$491:$A$512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Oxidation'!$C$491:$C$512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0.12506432010871019</c:v>
                </c:pt>
                <c:pt idx="5">
                  <c:v>0.66742268635140489</c:v>
                </c:pt>
                <c:pt idx="6">
                  <c:v>2.5068010167442947</c:v>
                </c:pt>
                <c:pt idx="7">
                  <c:v>7.8454100313570407</c:v>
                </c:pt>
                <c:pt idx="8">
                  <c:v>37.097101142446142</c:v>
                </c:pt>
                <c:pt idx="9">
                  <c:v>62.038428498325487</c:v>
                </c:pt>
                <c:pt idx="10">
                  <c:v>75.393993132036641</c:v>
                </c:pt>
                <c:pt idx="11">
                  <c:v>84.505933575299878</c:v>
                </c:pt>
                <c:pt idx="12">
                  <c:v>90.089236748714413</c:v>
                </c:pt>
                <c:pt idx="13">
                  <c:v>93.636524551619203</c:v>
                </c:pt>
                <c:pt idx="14">
                  <c:v>96.582180575857919</c:v>
                </c:pt>
                <c:pt idx="15">
                  <c:v>98.48026992261822</c:v>
                </c:pt>
                <c:pt idx="16">
                  <c:v>99.506636139216951</c:v>
                </c:pt>
                <c:pt idx="17">
                  <c:v>100.02306211365234</c:v>
                </c:pt>
                <c:pt idx="18">
                  <c:v>100.21185438827104</c:v>
                </c:pt>
                <c:pt idx="19">
                  <c:v>100.46615933511033</c:v>
                </c:pt>
                <c:pt idx="20">
                  <c:v>100.16840667131522</c:v>
                </c:pt>
                <c:pt idx="21">
                  <c:v>100.56092963227893</c:v>
                </c:pt>
              </c:numCache>
            </c:numRef>
          </c:yVal>
          <c:smooth val="0"/>
        </c:ser>
        <c:ser>
          <c:idx val="2"/>
          <c:order val="2"/>
          <c:tx>
            <c:v>Nanocubes Cycle 3</c:v>
          </c:tx>
          <c:spPr>
            <a:ln w="12700">
              <a:solidFill>
                <a:srgbClr val="FF0000"/>
              </a:solidFill>
              <a:prstDash val="dash"/>
            </a:ln>
          </c:spPr>
          <c:marker>
            <c:symbol val="triang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'Propane Oxidation'!$A$491:$A$512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Oxidation'!$D$491:$D$512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0.23956797029530241</c:v>
                </c:pt>
                <c:pt idx="5">
                  <c:v>0.64073858916465998</c:v>
                </c:pt>
                <c:pt idx="6">
                  <c:v>2.2422023013318824</c:v>
                </c:pt>
                <c:pt idx="7">
                  <c:v>7.3214367632051385</c:v>
                </c:pt>
                <c:pt idx="8">
                  <c:v>28.19585603838409</c:v>
                </c:pt>
                <c:pt idx="9">
                  <c:v>56.225357811142004</c:v>
                </c:pt>
                <c:pt idx="10">
                  <c:v>69.150667881720011</c:v>
                </c:pt>
                <c:pt idx="11">
                  <c:v>78.949819564671927</c:v>
                </c:pt>
                <c:pt idx="12">
                  <c:v>85.136335170028374</c:v>
                </c:pt>
                <c:pt idx="13">
                  <c:v>89.872122773479347</c:v>
                </c:pt>
                <c:pt idx="14">
                  <c:v>93.241894740994894</c:v>
                </c:pt>
                <c:pt idx="15">
                  <c:v>95.655869413366489</c:v>
                </c:pt>
                <c:pt idx="16">
                  <c:v>97.336761346803058</c:v>
                </c:pt>
                <c:pt idx="17">
                  <c:v>98.69545852717745</c:v>
                </c:pt>
                <c:pt idx="18">
                  <c:v>99.600193338228252</c:v>
                </c:pt>
                <c:pt idx="19">
                  <c:v>99.78910872142778</c:v>
                </c:pt>
                <c:pt idx="20">
                  <c:v>100.47678804339265</c:v>
                </c:pt>
                <c:pt idx="21">
                  <c:v>100.64233059070065</c:v>
                </c:pt>
              </c:numCache>
            </c:numRef>
          </c:yVal>
          <c:smooth val="0"/>
        </c:ser>
        <c:ser>
          <c:idx val="3"/>
          <c:order val="3"/>
          <c:tx>
            <c:v>Nanocubes Cycle 4</c:v>
          </c:tx>
          <c:spPr>
            <a:ln w="12700">
              <a:solidFill>
                <a:srgbClr val="FF0000"/>
              </a:solidFill>
              <a:prstDash val="sysDash"/>
            </a:ln>
          </c:spPr>
          <c:marker>
            <c:symbol val="x"/>
            <c:size val="5"/>
            <c:spPr>
              <a:noFill/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'Propane Oxidation'!$A$491:$A$512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Oxidation'!$E$491:$E$512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0.56037613498893057</c:v>
                </c:pt>
                <c:pt idx="6">
                  <c:v>2.0501858905999955</c:v>
                </c:pt>
                <c:pt idx="7">
                  <c:v>7.2642889359574765</c:v>
                </c:pt>
                <c:pt idx="8">
                  <c:v>29.359695384573872</c:v>
                </c:pt>
                <c:pt idx="9">
                  <c:v>55.422596798665623</c:v>
                </c:pt>
                <c:pt idx="10">
                  <c:v>69.175823957212884</c:v>
                </c:pt>
                <c:pt idx="11">
                  <c:v>77.919564246364516</c:v>
                </c:pt>
                <c:pt idx="12">
                  <c:v>84.306034110254799</c:v>
                </c:pt>
                <c:pt idx="13">
                  <c:v>88.444145011661433</c:v>
                </c:pt>
                <c:pt idx="14">
                  <c:v>91.745119455626906</c:v>
                </c:pt>
                <c:pt idx="15">
                  <c:v>94.303750351030743</c:v>
                </c:pt>
                <c:pt idx="16">
                  <c:v>96.332834003342512</c:v>
                </c:pt>
                <c:pt idx="17">
                  <c:v>97.720479278216516</c:v>
                </c:pt>
                <c:pt idx="18">
                  <c:v>99.041849980603502</c:v>
                </c:pt>
                <c:pt idx="19">
                  <c:v>98.808043919058989</c:v>
                </c:pt>
                <c:pt idx="20">
                  <c:v>99.220715449623256</c:v>
                </c:pt>
                <c:pt idx="21">
                  <c:v>99.794524799975491</c:v>
                </c:pt>
              </c:numCache>
            </c:numRef>
          </c:yVal>
          <c:smooth val="0"/>
        </c:ser>
        <c:ser>
          <c:idx val="4"/>
          <c:order val="4"/>
          <c:tx>
            <c:v>Powder Cycle 1</c:v>
          </c:tx>
          <c:spPr>
            <a:ln w="12700">
              <a:solidFill>
                <a:srgbClr val="0000FF"/>
              </a:solidFill>
              <a:prstDash val="solid"/>
            </a:ln>
          </c:spPr>
          <c:marker>
            <c:symbol val="squar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'Propane Oxidation'!$A$522:$A$543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Oxidation'!$B$522:$B$543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0.31169311731701088</c:v>
                </c:pt>
                <c:pt idx="6">
                  <c:v>0.36731867360211812</c:v>
                </c:pt>
                <c:pt idx="7">
                  <c:v>0.94058401542991454</c:v>
                </c:pt>
                <c:pt idx="8">
                  <c:v>1.8944653419882354</c:v>
                </c:pt>
                <c:pt idx="9">
                  <c:v>4.2965218237132774</c:v>
                </c:pt>
                <c:pt idx="10">
                  <c:v>8.5154265520640582</c:v>
                </c:pt>
                <c:pt idx="11">
                  <c:v>15.325770455491289</c:v>
                </c:pt>
                <c:pt idx="12">
                  <c:v>25.390385997128647</c:v>
                </c:pt>
                <c:pt idx="13">
                  <c:v>36.529578663442742</c:v>
                </c:pt>
                <c:pt idx="14">
                  <c:v>47.307451627606838</c:v>
                </c:pt>
                <c:pt idx="15">
                  <c:v>56.188652738250653</c:v>
                </c:pt>
              </c:numCache>
            </c:numRef>
          </c:yVal>
          <c:smooth val="0"/>
        </c:ser>
        <c:ser>
          <c:idx val="5"/>
          <c:order val="5"/>
          <c:tx>
            <c:v>Powder Cycle 2</c:v>
          </c:tx>
          <c:spPr>
            <a:ln w="12700">
              <a:solidFill>
                <a:srgbClr val="0000FF"/>
              </a:solidFill>
              <a:prstDash val="lgDash"/>
            </a:ln>
          </c:spPr>
          <c:marker>
            <c:symbol val="diamond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'Propane Oxidation'!$A$522:$A$543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Oxidation'!$C$522:$C$543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0.53750963354890824</c:v>
                </c:pt>
                <c:pt idx="7">
                  <c:v>0.99320240909235946</c:v>
                </c:pt>
                <c:pt idx="8">
                  <c:v>2.4026213888222845</c:v>
                </c:pt>
                <c:pt idx="9">
                  <c:v>5.0151003227342486</c:v>
                </c:pt>
                <c:pt idx="10">
                  <c:v>9.4394291418737453</c:v>
                </c:pt>
                <c:pt idx="11">
                  <c:v>16.30081882753819</c:v>
                </c:pt>
                <c:pt idx="12">
                  <c:v>25.341218585029527</c:v>
                </c:pt>
                <c:pt idx="13">
                  <c:v>35.578467386903377</c:v>
                </c:pt>
                <c:pt idx="14">
                  <c:v>45.213205411872195</c:v>
                </c:pt>
                <c:pt idx="15">
                  <c:v>54.918465091805395</c:v>
                </c:pt>
              </c:numCache>
            </c:numRef>
          </c:yVal>
          <c:smooth val="0"/>
        </c:ser>
        <c:ser>
          <c:idx val="6"/>
          <c:order val="6"/>
          <c:tx>
            <c:v>Powder Cycle 3</c:v>
          </c:tx>
          <c:spPr>
            <a:ln w="12700">
              <a:solidFill>
                <a:srgbClr val="0000FF"/>
              </a:solidFill>
              <a:prstDash val="dash"/>
            </a:ln>
          </c:spPr>
          <c:marker>
            <c:symbol val="triang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'Propane Oxidation'!$A$522:$A$543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Oxidation'!$D$522:$D$543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0.14958656388247293</c:v>
                </c:pt>
                <c:pt idx="6">
                  <c:v>0.45554860930702989</c:v>
                </c:pt>
                <c:pt idx="7">
                  <c:v>1.194074310636426</c:v>
                </c:pt>
                <c:pt idx="8">
                  <c:v>2.3610136152477139</c:v>
                </c:pt>
                <c:pt idx="9">
                  <c:v>5.0268547187788055</c:v>
                </c:pt>
                <c:pt idx="10">
                  <c:v>9.3689646178802395</c:v>
                </c:pt>
                <c:pt idx="11">
                  <c:v>16.413355620067634</c:v>
                </c:pt>
                <c:pt idx="12">
                  <c:v>25.82463352416211</c:v>
                </c:pt>
                <c:pt idx="13">
                  <c:v>36.198680617909453</c:v>
                </c:pt>
                <c:pt idx="14">
                  <c:v>46.303629667771233</c:v>
                </c:pt>
                <c:pt idx="15">
                  <c:v>55.870740162857096</c:v>
                </c:pt>
                <c:pt idx="16">
                  <c:v>64.028687352987149</c:v>
                </c:pt>
                <c:pt idx="17">
                  <c:v>70.475945106581662</c:v>
                </c:pt>
                <c:pt idx="18">
                  <c:v>75.888528506599329</c:v>
                </c:pt>
                <c:pt idx="19">
                  <c:v>79.690138715323059</c:v>
                </c:pt>
                <c:pt idx="20">
                  <c:v>82.852996615012756</c:v>
                </c:pt>
                <c:pt idx="21">
                  <c:v>85.246477168989088</c:v>
                </c:pt>
              </c:numCache>
            </c:numRef>
          </c:yVal>
          <c:smooth val="0"/>
        </c:ser>
        <c:ser>
          <c:idx val="7"/>
          <c:order val="7"/>
          <c:tx>
            <c:v>Powder Cycle 4</c:v>
          </c:tx>
          <c:spPr>
            <a:ln w="12700">
              <a:solidFill>
                <a:srgbClr val="0000FF"/>
              </a:solidFill>
              <a:prstDash val="sysDash"/>
            </a:ln>
          </c:spPr>
          <c:marker>
            <c:symbol val="x"/>
            <c:size val="5"/>
            <c:spPr>
              <a:noFill/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'Propane Oxidation'!$A$522:$A$543</c:f>
              <c:numCache>
                <c:formatCode>General</c:formatCode>
                <c:ptCount val="22"/>
                <c:pt idx="0">
                  <c:v>25</c:v>
                </c:pt>
                <c:pt idx="1">
                  <c:v>50</c:v>
                </c:pt>
                <c:pt idx="2">
                  <c:v>75</c:v>
                </c:pt>
                <c:pt idx="3">
                  <c:v>100</c:v>
                </c:pt>
                <c:pt idx="4">
                  <c:v>125</c:v>
                </c:pt>
                <c:pt idx="5">
                  <c:v>150</c:v>
                </c:pt>
                <c:pt idx="6">
                  <c:v>175</c:v>
                </c:pt>
                <c:pt idx="7">
                  <c:v>200</c:v>
                </c:pt>
                <c:pt idx="8">
                  <c:v>225</c:v>
                </c:pt>
                <c:pt idx="9">
                  <c:v>250</c:v>
                </c:pt>
                <c:pt idx="10">
                  <c:v>275</c:v>
                </c:pt>
                <c:pt idx="11">
                  <c:v>300</c:v>
                </c:pt>
                <c:pt idx="12">
                  <c:v>325</c:v>
                </c:pt>
                <c:pt idx="13">
                  <c:v>350</c:v>
                </c:pt>
                <c:pt idx="14">
                  <c:v>375</c:v>
                </c:pt>
                <c:pt idx="15">
                  <c:v>400</c:v>
                </c:pt>
                <c:pt idx="16">
                  <c:v>425</c:v>
                </c:pt>
                <c:pt idx="17">
                  <c:v>450</c:v>
                </c:pt>
                <c:pt idx="18">
                  <c:v>475</c:v>
                </c:pt>
                <c:pt idx="19">
                  <c:v>500</c:v>
                </c:pt>
                <c:pt idx="20">
                  <c:v>525</c:v>
                </c:pt>
                <c:pt idx="21">
                  <c:v>550</c:v>
                </c:pt>
              </c:numCache>
            </c:numRef>
          </c:xVal>
          <c:yVal>
            <c:numRef>
              <c:f>'Propane Oxidation'!$E$522:$E$543</c:f>
              <c:numCache>
                <c:formatCode>0.0</c:formatCode>
                <c:ptCount val="2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0.60244413735201063</c:v>
                </c:pt>
                <c:pt idx="7">
                  <c:v>1.079205210722693</c:v>
                </c:pt>
                <c:pt idx="8">
                  <c:v>2.3401226169124651</c:v>
                </c:pt>
                <c:pt idx="9">
                  <c:v>4.4779311782217945</c:v>
                </c:pt>
                <c:pt idx="10">
                  <c:v>8.2964260480605994</c:v>
                </c:pt>
                <c:pt idx="11">
                  <c:v>13.45384949537037</c:v>
                </c:pt>
                <c:pt idx="12">
                  <c:v>20.093086963182827</c:v>
                </c:pt>
                <c:pt idx="13">
                  <c:v>27.292961412651731</c:v>
                </c:pt>
                <c:pt idx="14">
                  <c:v>34.237620907373426</c:v>
                </c:pt>
                <c:pt idx="15">
                  <c:v>41.324910747710256</c:v>
                </c:pt>
                <c:pt idx="16">
                  <c:v>47.383316490916144</c:v>
                </c:pt>
                <c:pt idx="17">
                  <c:v>53.010368745928432</c:v>
                </c:pt>
                <c:pt idx="18">
                  <c:v>58.765510678401654</c:v>
                </c:pt>
                <c:pt idx="19">
                  <c:v>64.637474010670758</c:v>
                </c:pt>
                <c:pt idx="20">
                  <c:v>70.62235821553395</c:v>
                </c:pt>
                <c:pt idx="21">
                  <c:v>77.063340468651589</c:v>
                </c:pt>
              </c:numCache>
            </c:numRef>
          </c:yVal>
          <c:smooth val="0"/>
        </c:ser>
        <c:ser>
          <c:idx val="8"/>
          <c:order val="8"/>
          <c:tx>
            <c:v>Cycle 1</c:v>
          </c:tx>
          <c:spPr>
            <a:ln>
              <a:solidFill>
                <a:sysClr val="windowText" lastClr="000000"/>
              </a:solidFill>
            </a:ln>
          </c:spPr>
          <c:marker>
            <c:symbol val="square"/>
            <c:size val="7"/>
            <c:spPr>
              <a:solidFill>
                <a:sysClr val="windowText" lastClr="000000"/>
              </a:solidFill>
              <a:ln>
                <a:solidFill>
                  <a:sysClr val="windowText" lastClr="000000"/>
                </a:solidFill>
              </a:ln>
            </c:spPr>
          </c:marker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</c:ser>
        <c:ser>
          <c:idx val="9"/>
          <c:order val="9"/>
          <c:tx>
            <c:v>Cycle 2</c:v>
          </c:tx>
          <c:spPr>
            <a:ln>
              <a:solidFill>
                <a:sysClr val="windowText" lastClr="000000"/>
              </a:solidFill>
              <a:prstDash val="lgDash"/>
            </a:ln>
          </c:spPr>
          <c:marker>
            <c:symbol val="diamond"/>
            <c:size val="7"/>
            <c:spPr>
              <a:solidFill>
                <a:sysClr val="windowText" lastClr="000000"/>
              </a:solidFill>
              <a:ln>
                <a:solidFill>
                  <a:sysClr val="windowText" lastClr="000000"/>
                </a:solidFill>
              </a:ln>
            </c:spPr>
          </c:marker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</c:ser>
        <c:ser>
          <c:idx val="10"/>
          <c:order val="10"/>
          <c:tx>
            <c:v>Cycle 3</c:v>
          </c:tx>
          <c:spPr>
            <a:ln>
              <a:solidFill>
                <a:schemeClr val="tx1"/>
              </a:solidFill>
              <a:prstDash val="dash"/>
            </a:ln>
          </c:spPr>
          <c:marker>
            <c:symbol val="triang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</c:ser>
        <c:ser>
          <c:idx val="11"/>
          <c:order val="11"/>
          <c:tx>
            <c:v>Cycle 4</c:v>
          </c:tx>
          <c:spPr>
            <a:ln>
              <a:solidFill>
                <a:schemeClr val="tx1"/>
              </a:solidFill>
              <a:prstDash val="sysDash"/>
            </a:ln>
          </c:spPr>
          <c:marker>
            <c:symbol val="x"/>
            <c:size val="7"/>
            <c:spPr>
              <a:noFill/>
              <a:ln>
                <a:solidFill>
                  <a:schemeClr val="tx1"/>
                </a:solidFill>
              </a:ln>
            </c:spPr>
          </c:marker>
          <c:yVal>
            <c:numLit>
              <c:formatCode>General</c:formatCode>
              <c:ptCount val="1"/>
              <c:pt idx="0">
                <c:v>1</c:v>
              </c:pt>
            </c:numLit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54140280"/>
        <c:axId val="554131656"/>
      </c:scatterChart>
      <c:valAx>
        <c:axId val="554140280"/>
        <c:scaling>
          <c:orientation val="minMax"/>
          <c:max val="550"/>
          <c:min val="100"/>
        </c:scaling>
        <c:delete val="0"/>
        <c:axPos val="b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Temperature (°C)</a:t>
                </a:r>
              </a:p>
            </c:rich>
          </c:tx>
          <c:layout>
            <c:manualLayout>
              <c:xMode val="edge"/>
              <c:yMode val="edge"/>
              <c:x val="0.40502706692913387"/>
              <c:y val="0.95162524606299403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554131656"/>
        <c:crosses val="autoZero"/>
        <c:crossBetween val="midCat"/>
        <c:majorUnit val="50"/>
      </c:valAx>
      <c:valAx>
        <c:axId val="554131656"/>
        <c:scaling>
          <c:orientation val="minMax"/>
          <c:max val="101"/>
          <c:min val="0"/>
        </c:scaling>
        <c:delete val="0"/>
        <c:axPos val="l"/>
        <c:majorGridlines>
          <c:spPr>
            <a:ln w="3175">
              <a:solidFill>
                <a:srgbClr val="00000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Propane Conversion </a:t>
                </a:r>
                <a:r>
                  <a:rPr lang="en-US" dirty="0"/>
                  <a:t>(mol%)</a:t>
                </a:r>
              </a:p>
            </c:rich>
          </c:tx>
          <c:layout>
            <c:manualLayout>
              <c:xMode val="edge"/>
              <c:yMode val="edge"/>
              <c:x val="0"/>
              <c:y val="0.27049909776902886"/>
            </c:manualLayout>
          </c:layout>
          <c:overlay val="0"/>
          <c:spPr>
            <a:noFill/>
            <a:ln w="25400">
              <a:noFill/>
            </a:ln>
          </c:spPr>
        </c:title>
        <c:numFmt formatCode="0" sourceLinked="0"/>
        <c:majorTickMark val="out"/>
        <c:minorTickMark val="out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en-US"/>
          </a:p>
        </c:txPr>
        <c:crossAx val="554140280"/>
        <c:crosses val="autoZero"/>
        <c:crossBetween val="midCat"/>
        <c:majorUnit val="25"/>
        <c:minorUnit val="5"/>
      </c:valAx>
      <c:spPr>
        <a:noFill/>
        <a:ln w="12700">
          <a:noFill/>
          <a:prstDash val="solid"/>
        </a:ln>
      </c:spPr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delete val="1"/>
      </c:legendEntry>
      <c:layout>
        <c:manualLayout>
          <c:xMode val="edge"/>
          <c:yMode val="edge"/>
          <c:x val="0.10573326771653581"/>
          <c:y val="3.0709686679790061E-2"/>
          <c:w val="0.26582267060367587"/>
          <c:h val="0.28314231554389041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</c:legend>
    <c:plotVisOnly val="1"/>
    <c:dispBlanksAs val="gap"/>
    <c:showDLblsOverMax val="0"/>
  </c:chart>
  <c:spPr>
    <a:noFill/>
    <a:ln w="3175">
      <a:noFill/>
      <a:prstDash val="solid"/>
    </a:ln>
  </c:spPr>
  <c:txPr>
    <a:bodyPr/>
    <a:lstStyle/>
    <a:p>
      <a:pPr>
        <a:defRPr sz="1200" b="0" i="0" u="none" strike="noStrike" baseline="0">
          <a:solidFill>
            <a:srgbClr val="000000"/>
          </a:solidFill>
          <a:latin typeface="Times New Roman" pitchFamily="18" charset="0"/>
          <a:ea typeface="Arial"/>
          <a:cs typeface="Times New Roman" pitchFamily="18" charset="0"/>
        </a:defRPr>
      </a:pPr>
      <a:endParaRPr lang="en-US"/>
    </a:p>
  </c:txPr>
  <c:externalData r:id="rId2">
    <c:autoUpdate val="0"/>
  </c:externalData>
  <c:userShapes r:id="rId3"/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1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0.w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0.89167</cdr:x>
      <cdr:y>0.36364</cdr:y>
    </cdr:from>
    <cdr:to>
      <cdr:x>0.93197</cdr:x>
      <cdr:y>0.4293</cdr:y>
    </cdr:to>
    <cdr:sp macro="" textlink="">
      <cdr:nvSpPr>
        <cdr:cNvPr id="36865" name="Text Box 1025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8153400" y="1219200"/>
          <a:ext cx="368534" cy="22015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>
              <a:solidFill>
                <a:srgbClr val="000000"/>
              </a:solidFill>
              <a:latin typeface="Arial"/>
              <a:cs typeface="Arial"/>
            </a:rPr>
            <a:t>2x1</a:t>
          </a:r>
        </a:p>
      </cdr:txBody>
    </cdr:sp>
  </cdr:relSizeAnchor>
  <cdr:relSizeAnchor xmlns:cdr="http://schemas.openxmlformats.org/drawingml/2006/chartDrawing">
    <cdr:from>
      <cdr:x>0.85</cdr:x>
      <cdr:y>0.77273</cdr:y>
    </cdr:from>
    <cdr:to>
      <cdr:x>0.8879</cdr:x>
      <cdr:y>0.83669</cdr:y>
    </cdr:to>
    <cdr:sp macro="" textlink="">
      <cdr:nvSpPr>
        <cdr:cNvPr id="36867" name="Text Box 1027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772400" y="2590800"/>
          <a:ext cx="346588" cy="214469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>
              <a:solidFill>
                <a:srgbClr val="000000"/>
              </a:solidFill>
              <a:latin typeface="Arial"/>
              <a:cs typeface="Arial"/>
            </a:rPr>
            <a:t>3x1</a:t>
          </a:r>
        </a:p>
      </cdr:txBody>
    </cdr:sp>
  </cdr:relSizeAnchor>
  <cdr:relSizeAnchor xmlns:cdr="http://schemas.openxmlformats.org/drawingml/2006/chartDrawing">
    <cdr:from>
      <cdr:x>0.8</cdr:x>
      <cdr:y>0.86364</cdr:y>
    </cdr:from>
    <cdr:to>
      <cdr:x>0.83383</cdr:x>
      <cdr:y>0.93689</cdr:y>
    </cdr:to>
    <cdr:sp macro="" textlink="">
      <cdr:nvSpPr>
        <cdr:cNvPr id="36868" name="Text Box 1028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315200" y="2895600"/>
          <a:ext cx="309311" cy="24559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>
              <a:solidFill>
                <a:srgbClr val="000000"/>
              </a:solidFill>
              <a:latin typeface="Arial"/>
              <a:cs typeface="Arial"/>
            </a:rPr>
            <a:t>4x1</a:t>
          </a:r>
        </a:p>
      </cdr:txBody>
    </cdr:sp>
  </cdr:relSizeAnchor>
  <cdr:relSizeAnchor xmlns:cdr="http://schemas.openxmlformats.org/drawingml/2006/chartDrawing">
    <cdr:from>
      <cdr:x>0.74167</cdr:x>
      <cdr:y>0.88636</cdr:y>
    </cdr:from>
    <cdr:to>
      <cdr:x>0.775</cdr:x>
      <cdr:y>0.95455</cdr:y>
    </cdr:to>
    <cdr:sp macro="" textlink="">
      <cdr:nvSpPr>
        <cdr:cNvPr id="36869" name="Text Box 1029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81800" y="2971800"/>
          <a:ext cx="304800" cy="22860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>
              <a:solidFill>
                <a:srgbClr val="000000"/>
              </a:solidFill>
              <a:latin typeface="Arial"/>
              <a:cs typeface="Arial"/>
            </a:rPr>
            <a:t>5x1</a:t>
          </a:r>
        </a:p>
      </cdr:txBody>
    </cdr:sp>
  </cdr:relSizeAnchor>
  <cdr:relSizeAnchor xmlns:cdr="http://schemas.openxmlformats.org/drawingml/2006/chartDrawing">
    <cdr:from>
      <cdr:x>0.6</cdr:x>
      <cdr:y>0.13636</cdr:y>
    </cdr:from>
    <cdr:to>
      <cdr:x>0.63762</cdr:x>
      <cdr:y>0.21597</cdr:y>
    </cdr:to>
    <cdr:sp macro="" textlink="">
      <cdr:nvSpPr>
        <cdr:cNvPr id="36870" name="Text Box 1030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486400" y="457200"/>
          <a:ext cx="343967" cy="26691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 smtClean="0">
              <a:solidFill>
                <a:srgbClr val="000000"/>
              </a:solidFill>
              <a:latin typeface="Arial"/>
              <a:cs typeface="Arial"/>
            </a:rPr>
            <a:t>∞x1</a:t>
          </a:r>
          <a:endParaRPr lang="en-US" sz="1125" b="0" i="0" strike="noStrike" dirty="0">
            <a:solidFill>
              <a:srgbClr val="000000"/>
            </a:solidFill>
            <a:latin typeface="Arial"/>
            <a:cs typeface="Arial"/>
          </a:endParaRPr>
        </a:p>
      </cdr:txBody>
    </cdr:sp>
  </cdr:relSizeAnchor>
  <cdr:relSizeAnchor xmlns:cdr="http://schemas.openxmlformats.org/drawingml/2006/chartDrawing">
    <cdr:from>
      <cdr:x>0.7</cdr:x>
      <cdr:y>0.79545</cdr:y>
    </cdr:from>
    <cdr:to>
      <cdr:x>0.73072</cdr:x>
      <cdr:y>0.85411</cdr:y>
    </cdr:to>
    <cdr:sp macro="" textlink="">
      <cdr:nvSpPr>
        <cdr:cNvPr id="36871" name="Text Box 103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400800" y="2667000"/>
          <a:ext cx="280904" cy="19667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vertOverflow="clip" wrap="square" lIns="27432" tIns="22860" rIns="0" bIns="0" anchor="t" upright="1"/>
        <a:lstStyle xmlns:a="http://schemas.openxmlformats.org/drawingml/2006/main"/>
        <a:p xmlns:a="http://schemas.openxmlformats.org/drawingml/2006/main">
          <a:pPr algn="l" rtl="0">
            <a:defRPr sz="1000"/>
          </a:pPr>
          <a:r>
            <a:rPr lang="en-US" sz="1125" b="0" i="0" strike="noStrike" dirty="0">
              <a:solidFill>
                <a:srgbClr val="000000"/>
              </a:solidFill>
              <a:latin typeface="Arial"/>
              <a:cs typeface="Arial"/>
            </a:rPr>
            <a:t>6x1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0.07885</cdr:x>
      <cdr:y>0.27778</cdr:y>
    </cdr:from>
    <cdr:to>
      <cdr:x>0.91817</cdr:x>
      <cdr:y>0.74106</cdr:y>
    </cdr:to>
    <cdr:sp macro="" textlink="">
      <cdr:nvSpPr>
        <cdr:cNvPr id="12" name="Freeform 11"/>
        <cdr:cNvSpPr/>
      </cdr:nvSpPr>
      <cdr:spPr>
        <a:xfrm xmlns:a="http://schemas.openxmlformats.org/drawingml/2006/main">
          <a:off x="541249" y="1371200"/>
          <a:ext cx="5761624" cy="2286886"/>
        </a:xfrm>
        <a:custGeom xmlns:a="http://schemas.openxmlformats.org/drawingml/2006/main">
          <a:avLst/>
          <a:gdLst>
            <a:gd name="connsiteX0" fmla="*/ 0 w 5736167"/>
            <a:gd name="connsiteY0" fmla="*/ 994833 h 2857500"/>
            <a:gd name="connsiteX1" fmla="*/ 3291417 w 5736167"/>
            <a:gd name="connsiteY1" fmla="*/ 2857500 h 2857500"/>
            <a:gd name="connsiteX2" fmla="*/ 4900084 w 5736167"/>
            <a:gd name="connsiteY2" fmla="*/ 1248833 h 2857500"/>
            <a:gd name="connsiteX3" fmla="*/ 5736167 w 5736167"/>
            <a:gd name="connsiteY3" fmla="*/ 0 h 2857500"/>
            <a:gd name="connsiteX0" fmla="*/ 0 w 5736167"/>
            <a:gd name="connsiteY0" fmla="*/ 994833 h 2857500"/>
            <a:gd name="connsiteX1" fmla="*/ 3291417 w 5736167"/>
            <a:gd name="connsiteY1" fmla="*/ 2857500 h 2857500"/>
            <a:gd name="connsiteX2" fmla="*/ 4868334 w 5736167"/>
            <a:gd name="connsiteY2" fmla="*/ 1915583 h 2857500"/>
            <a:gd name="connsiteX3" fmla="*/ 5736167 w 5736167"/>
            <a:gd name="connsiteY3" fmla="*/ 0 h 2857500"/>
            <a:gd name="connsiteX0" fmla="*/ 0 w 5736167"/>
            <a:gd name="connsiteY0" fmla="*/ 994833 h 2857500"/>
            <a:gd name="connsiteX1" fmla="*/ 3291417 w 5736167"/>
            <a:gd name="connsiteY1" fmla="*/ 2857500 h 2857500"/>
            <a:gd name="connsiteX2" fmla="*/ 4868334 w 5736167"/>
            <a:gd name="connsiteY2" fmla="*/ 1915583 h 2857500"/>
            <a:gd name="connsiteX3" fmla="*/ 5736167 w 5736167"/>
            <a:gd name="connsiteY3" fmla="*/ 0 h 2857500"/>
            <a:gd name="connsiteX0" fmla="*/ 0 w 5736167"/>
            <a:gd name="connsiteY0" fmla="*/ 994833 h 2815167"/>
            <a:gd name="connsiteX1" fmla="*/ 3270251 w 5736167"/>
            <a:gd name="connsiteY1" fmla="*/ 2815167 h 2815167"/>
            <a:gd name="connsiteX2" fmla="*/ 4868334 w 5736167"/>
            <a:gd name="connsiteY2" fmla="*/ 1915583 h 2815167"/>
            <a:gd name="connsiteX3" fmla="*/ 5736167 w 5736167"/>
            <a:gd name="connsiteY3" fmla="*/ 0 h 2815167"/>
            <a:gd name="connsiteX0" fmla="*/ 0 w 5736167"/>
            <a:gd name="connsiteY0" fmla="*/ 994833 h 2772834"/>
            <a:gd name="connsiteX1" fmla="*/ 3238501 w 5736167"/>
            <a:gd name="connsiteY1" fmla="*/ 2772834 h 2772834"/>
            <a:gd name="connsiteX2" fmla="*/ 4868334 w 5736167"/>
            <a:gd name="connsiteY2" fmla="*/ 1915583 h 2772834"/>
            <a:gd name="connsiteX3" fmla="*/ 5736167 w 5736167"/>
            <a:gd name="connsiteY3" fmla="*/ 0 h 2772834"/>
            <a:gd name="connsiteX0" fmla="*/ 0 w 5662084"/>
            <a:gd name="connsiteY0" fmla="*/ 550333 h 2328334"/>
            <a:gd name="connsiteX1" fmla="*/ 3238501 w 5662084"/>
            <a:gd name="connsiteY1" fmla="*/ 2328334 h 2328334"/>
            <a:gd name="connsiteX2" fmla="*/ 4868334 w 5662084"/>
            <a:gd name="connsiteY2" fmla="*/ 1471083 h 2328334"/>
            <a:gd name="connsiteX3" fmla="*/ 5662084 w 5662084"/>
            <a:gd name="connsiteY3" fmla="*/ 0 h 2328334"/>
            <a:gd name="connsiteX0" fmla="*/ 0 w 5662084"/>
            <a:gd name="connsiteY0" fmla="*/ 550333 h 2328334"/>
            <a:gd name="connsiteX1" fmla="*/ 1610783 w 5662084"/>
            <a:gd name="connsiteY1" fmla="*/ 1706034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28334"/>
            <a:gd name="connsiteX1" fmla="*/ 1610783 w 5662084"/>
            <a:gd name="connsiteY1" fmla="*/ 1706034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28334"/>
            <a:gd name="connsiteX1" fmla="*/ 1610783 w 5662084"/>
            <a:gd name="connsiteY1" fmla="*/ 1769534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28334"/>
            <a:gd name="connsiteX1" fmla="*/ 3238501 w 5662084"/>
            <a:gd name="connsiteY1" fmla="*/ 2328334 h 2328334"/>
            <a:gd name="connsiteX2" fmla="*/ 4868334 w 5662084"/>
            <a:gd name="connsiteY2" fmla="*/ 1471083 h 2328334"/>
            <a:gd name="connsiteX3" fmla="*/ 5662084 w 5662084"/>
            <a:gd name="connsiteY3" fmla="*/ 0 h 2328334"/>
            <a:gd name="connsiteX0" fmla="*/ 0 w 5662084"/>
            <a:gd name="connsiteY0" fmla="*/ 550333 h 2328942"/>
            <a:gd name="connsiteX1" fmla="*/ 1610783 w 5662084"/>
            <a:gd name="connsiteY1" fmla="*/ 1801284 h 2328942"/>
            <a:gd name="connsiteX2" fmla="*/ 3238501 w 5662084"/>
            <a:gd name="connsiteY2" fmla="*/ 2328334 h 2328942"/>
            <a:gd name="connsiteX3" fmla="*/ 4868334 w 5662084"/>
            <a:gd name="connsiteY3" fmla="*/ 1471083 h 2328942"/>
            <a:gd name="connsiteX4" fmla="*/ 5662084 w 5662084"/>
            <a:gd name="connsiteY4" fmla="*/ 0 h 2328942"/>
            <a:gd name="connsiteX0" fmla="*/ 0 w 5662084"/>
            <a:gd name="connsiteY0" fmla="*/ 550333 h 2328942"/>
            <a:gd name="connsiteX1" fmla="*/ 1610783 w 5662084"/>
            <a:gd name="connsiteY1" fmla="*/ 1801284 h 2328942"/>
            <a:gd name="connsiteX2" fmla="*/ 3238501 w 5662084"/>
            <a:gd name="connsiteY2" fmla="*/ 2328334 h 2328942"/>
            <a:gd name="connsiteX3" fmla="*/ 4868334 w 5662084"/>
            <a:gd name="connsiteY3" fmla="*/ 1471083 h 2328942"/>
            <a:gd name="connsiteX4" fmla="*/ 5662084 w 5662084"/>
            <a:gd name="connsiteY4" fmla="*/ 0 h 2328942"/>
            <a:gd name="connsiteX0" fmla="*/ 0 w 5662084"/>
            <a:gd name="connsiteY0" fmla="*/ 550333 h 2328334"/>
            <a:gd name="connsiteX1" fmla="*/ 1610783 w 5662084"/>
            <a:gd name="connsiteY1" fmla="*/ 1801284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28334"/>
            <a:gd name="connsiteX1" fmla="*/ 1610783 w 5662084"/>
            <a:gd name="connsiteY1" fmla="*/ 1875367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28334"/>
            <a:gd name="connsiteX1" fmla="*/ 1621361 w 5662084"/>
            <a:gd name="connsiteY1" fmla="*/ 1917703 h 2328334"/>
            <a:gd name="connsiteX2" fmla="*/ 3238501 w 5662084"/>
            <a:gd name="connsiteY2" fmla="*/ 2328334 h 2328334"/>
            <a:gd name="connsiteX3" fmla="*/ 4868334 w 5662084"/>
            <a:gd name="connsiteY3" fmla="*/ 1471083 h 2328334"/>
            <a:gd name="connsiteX4" fmla="*/ 5662084 w 5662084"/>
            <a:gd name="connsiteY4" fmla="*/ 0 h 2328334"/>
            <a:gd name="connsiteX0" fmla="*/ 0 w 5662084"/>
            <a:gd name="connsiteY0" fmla="*/ 550333 h 2391836"/>
            <a:gd name="connsiteX1" fmla="*/ 1621361 w 5662084"/>
            <a:gd name="connsiteY1" fmla="*/ 1917703 h 2391836"/>
            <a:gd name="connsiteX2" fmla="*/ 3619490 w 5662084"/>
            <a:gd name="connsiteY2" fmla="*/ 2391836 h 2391836"/>
            <a:gd name="connsiteX3" fmla="*/ 4868334 w 5662084"/>
            <a:gd name="connsiteY3" fmla="*/ 1471083 h 2391836"/>
            <a:gd name="connsiteX4" fmla="*/ 5662084 w 5662084"/>
            <a:gd name="connsiteY4" fmla="*/ 0 h 2391836"/>
            <a:gd name="connsiteX0" fmla="*/ 0 w 5662084"/>
            <a:gd name="connsiteY0" fmla="*/ 550333 h 2391836"/>
            <a:gd name="connsiteX1" fmla="*/ 1621356 w 5662084"/>
            <a:gd name="connsiteY1" fmla="*/ 1981205 h 2391836"/>
            <a:gd name="connsiteX2" fmla="*/ 3619490 w 5662084"/>
            <a:gd name="connsiteY2" fmla="*/ 2391836 h 2391836"/>
            <a:gd name="connsiteX3" fmla="*/ 4868334 w 5662084"/>
            <a:gd name="connsiteY3" fmla="*/ 1471083 h 2391836"/>
            <a:gd name="connsiteX4" fmla="*/ 5662084 w 5662084"/>
            <a:gd name="connsiteY4" fmla="*/ 0 h 2391836"/>
            <a:gd name="connsiteX0" fmla="*/ 0 w 5662084"/>
            <a:gd name="connsiteY0" fmla="*/ 550333 h 2391836"/>
            <a:gd name="connsiteX1" fmla="*/ 1621351 w 5662084"/>
            <a:gd name="connsiteY1" fmla="*/ 2055296 h 2391836"/>
            <a:gd name="connsiteX2" fmla="*/ 3619490 w 5662084"/>
            <a:gd name="connsiteY2" fmla="*/ 2391836 h 2391836"/>
            <a:gd name="connsiteX3" fmla="*/ 4868334 w 5662084"/>
            <a:gd name="connsiteY3" fmla="*/ 1471083 h 2391836"/>
            <a:gd name="connsiteX4" fmla="*/ 5662084 w 5662084"/>
            <a:gd name="connsiteY4" fmla="*/ 0 h 2391836"/>
            <a:gd name="connsiteX0" fmla="*/ 0 w 5662084"/>
            <a:gd name="connsiteY0" fmla="*/ 550333 h 2391836"/>
            <a:gd name="connsiteX1" fmla="*/ 1584710 w 5662084"/>
            <a:gd name="connsiteY1" fmla="*/ 1917711 h 2391836"/>
            <a:gd name="connsiteX2" fmla="*/ 3619490 w 5662084"/>
            <a:gd name="connsiteY2" fmla="*/ 2391836 h 2391836"/>
            <a:gd name="connsiteX3" fmla="*/ 4868334 w 5662084"/>
            <a:gd name="connsiteY3" fmla="*/ 1471083 h 2391836"/>
            <a:gd name="connsiteX4" fmla="*/ 5662084 w 5662084"/>
            <a:gd name="connsiteY4" fmla="*/ 0 h 2391836"/>
            <a:gd name="connsiteX0" fmla="*/ 0 w 5662084"/>
            <a:gd name="connsiteY0" fmla="*/ 550333 h 2201335"/>
            <a:gd name="connsiteX1" fmla="*/ 1584710 w 5662084"/>
            <a:gd name="connsiteY1" fmla="*/ 1917711 h 2201335"/>
            <a:gd name="connsiteX2" fmla="*/ 3262230 w 5662084"/>
            <a:gd name="connsiteY2" fmla="*/ 2201335 h 2201335"/>
            <a:gd name="connsiteX3" fmla="*/ 4868334 w 5662084"/>
            <a:gd name="connsiteY3" fmla="*/ 1471083 h 2201335"/>
            <a:gd name="connsiteX4" fmla="*/ 5662084 w 5662084"/>
            <a:gd name="connsiteY4" fmla="*/ 0 h 2201335"/>
            <a:gd name="connsiteX0" fmla="*/ 0 w 5662084"/>
            <a:gd name="connsiteY0" fmla="*/ 550333 h 2201335"/>
            <a:gd name="connsiteX1" fmla="*/ 1584710 w 5662084"/>
            <a:gd name="connsiteY1" fmla="*/ 1917711 h 2201335"/>
            <a:gd name="connsiteX2" fmla="*/ 3262230 w 5662084"/>
            <a:gd name="connsiteY2" fmla="*/ 2201335 h 2201335"/>
            <a:gd name="connsiteX3" fmla="*/ 4850014 w 5662084"/>
            <a:gd name="connsiteY3" fmla="*/ 1047749 h 2201335"/>
            <a:gd name="connsiteX4" fmla="*/ 5662084 w 5662084"/>
            <a:gd name="connsiteY4" fmla="*/ 0 h 2201335"/>
            <a:gd name="connsiteX0" fmla="*/ 0 w 5662084"/>
            <a:gd name="connsiteY0" fmla="*/ 550333 h 2201335"/>
            <a:gd name="connsiteX1" fmla="*/ 1584710 w 5662084"/>
            <a:gd name="connsiteY1" fmla="*/ 1917711 h 2201335"/>
            <a:gd name="connsiteX2" fmla="*/ 3262230 w 5662084"/>
            <a:gd name="connsiteY2" fmla="*/ 2201335 h 2201335"/>
            <a:gd name="connsiteX3" fmla="*/ 4850014 w 5662084"/>
            <a:gd name="connsiteY3" fmla="*/ 1047749 h 2201335"/>
            <a:gd name="connsiteX4" fmla="*/ 5662084 w 5662084"/>
            <a:gd name="connsiteY4" fmla="*/ 0 h 2201335"/>
            <a:gd name="connsiteX0" fmla="*/ 0 w 5662084"/>
            <a:gd name="connsiteY0" fmla="*/ 550333 h 2127252"/>
            <a:gd name="connsiteX1" fmla="*/ 1584710 w 5662084"/>
            <a:gd name="connsiteY1" fmla="*/ 1917711 h 2127252"/>
            <a:gd name="connsiteX2" fmla="*/ 3619490 w 5662084"/>
            <a:gd name="connsiteY2" fmla="*/ 2127252 h 2127252"/>
            <a:gd name="connsiteX3" fmla="*/ 4850014 w 5662084"/>
            <a:gd name="connsiteY3" fmla="*/ 1047749 h 2127252"/>
            <a:gd name="connsiteX4" fmla="*/ 5662084 w 5662084"/>
            <a:gd name="connsiteY4" fmla="*/ 0 h 2127252"/>
            <a:gd name="connsiteX0" fmla="*/ 0 w 5662084"/>
            <a:gd name="connsiteY0" fmla="*/ 550333 h 2478617"/>
            <a:gd name="connsiteX1" fmla="*/ 1584710 w 5662084"/>
            <a:gd name="connsiteY1" fmla="*/ 1917711 h 2478617"/>
            <a:gd name="connsiteX2" fmla="*/ 3132861 w 5662084"/>
            <a:gd name="connsiteY2" fmla="*/ 2478617 h 2478617"/>
            <a:gd name="connsiteX3" fmla="*/ 3619490 w 5662084"/>
            <a:gd name="connsiteY3" fmla="*/ 2127252 h 2478617"/>
            <a:gd name="connsiteX4" fmla="*/ 4850014 w 5662084"/>
            <a:gd name="connsiteY4" fmla="*/ 1047749 h 2478617"/>
            <a:gd name="connsiteX5" fmla="*/ 5662084 w 5662084"/>
            <a:gd name="connsiteY5" fmla="*/ 0 h 2478617"/>
            <a:gd name="connsiteX0" fmla="*/ 0 w 5662084"/>
            <a:gd name="connsiteY0" fmla="*/ 550333 h 2478617"/>
            <a:gd name="connsiteX1" fmla="*/ 1584710 w 5662084"/>
            <a:gd name="connsiteY1" fmla="*/ 1917711 h 2478617"/>
            <a:gd name="connsiteX2" fmla="*/ 3132861 w 5662084"/>
            <a:gd name="connsiteY2" fmla="*/ 2478617 h 2478617"/>
            <a:gd name="connsiteX3" fmla="*/ 3619490 w 5662084"/>
            <a:gd name="connsiteY3" fmla="*/ 2127252 h 2478617"/>
            <a:gd name="connsiteX4" fmla="*/ 4850014 w 5662084"/>
            <a:gd name="connsiteY4" fmla="*/ 1047749 h 2478617"/>
            <a:gd name="connsiteX5" fmla="*/ 5662084 w 5662084"/>
            <a:gd name="connsiteY5" fmla="*/ 0 h 2478617"/>
            <a:gd name="connsiteX0" fmla="*/ 0 w 5662084"/>
            <a:gd name="connsiteY0" fmla="*/ 550333 h 2478617"/>
            <a:gd name="connsiteX1" fmla="*/ 1584710 w 5662084"/>
            <a:gd name="connsiteY1" fmla="*/ 1917711 h 2478617"/>
            <a:gd name="connsiteX2" fmla="*/ 3132861 w 5662084"/>
            <a:gd name="connsiteY2" fmla="*/ 2478617 h 2478617"/>
            <a:gd name="connsiteX3" fmla="*/ 3619490 w 5662084"/>
            <a:gd name="connsiteY3" fmla="*/ 2127252 h 2478617"/>
            <a:gd name="connsiteX4" fmla="*/ 4030591 w 5662084"/>
            <a:gd name="connsiteY4" fmla="*/ 1780114 h 2478617"/>
            <a:gd name="connsiteX5" fmla="*/ 4850014 w 5662084"/>
            <a:gd name="connsiteY5" fmla="*/ 1047749 h 2478617"/>
            <a:gd name="connsiteX6" fmla="*/ 5662084 w 5662084"/>
            <a:gd name="connsiteY6" fmla="*/ 0 h 2478617"/>
            <a:gd name="connsiteX0" fmla="*/ 0 w 5662084"/>
            <a:gd name="connsiteY0" fmla="*/ 550333 h 2478617"/>
            <a:gd name="connsiteX1" fmla="*/ 1584710 w 5662084"/>
            <a:gd name="connsiteY1" fmla="*/ 1917711 h 2478617"/>
            <a:gd name="connsiteX2" fmla="*/ 3132861 w 5662084"/>
            <a:gd name="connsiteY2" fmla="*/ 2478617 h 2478617"/>
            <a:gd name="connsiteX3" fmla="*/ 3619490 w 5662084"/>
            <a:gd name="connsiteY3" fmla="*/ 2127252 h 2478617"/>
            <a:gd name="connsiteX4" fmla="*/ 4030591 w 5662084"/>
            <a:gd name="connsiteY4" fmla="*/ 1780114 h 2478617"/>
            <a:gd name="connsiteX5" fmla="*/ 4850014 w 5662084"/>
            <a:gd name="connsiteY5" fmla="*/ 1047749 h 2478617"/>
            <a:gd name="connsiteX6" fmla="*/ 5662084 w 5662084"/>
            <a:gd name="connsiteY6" fmla="*/ 0 h 2478617"/>
            <a:gd name="connsiteX0" fmla="*/ 0 w 5662084"/>
            <a:gd name="connsiteY0" fmla="*/ 550333 h 2266949"/>
            <a:gd name="connsiteX1" fmla="*/ 1584710 w 5662084"/>
            <a:gd name="connsiteY1" fmla="*/ 1917711 h 2266949"/>
            <a:gd name="connsiteX2" fmla="*/ 3233627 w 5662084"/>
            <a:gd name="connsiteY2" fmla="*/ 2266949 h 2266949"/>
            <a:gd name="connsiteX3" fmla="*/ 3619490 w 5662084"/>
            <a:gd name="connsiteY3" fmla="*/ 2127252 h 2266949"/>
            <a:gd name="connsiteX4" fmla="*/ 4030591 w 5662084"/>
            <a:gd name="connsiteY4" fmla="*/ 1780114 h 2266949"/>
            <a:gd name="connsiteX5" fmla="*/ 4850014 w 5662084"/>
            <a:gd name="connsiteY5" fmla="*/ 1047749 h 2266949"/>
            <a:gd name="connsiteX6" fmla="*/ 5662084 w 5662084"/>
            <a:gd name="connsiteY6" fmla="*/ 0 h 2266949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87086 h 2626783"/>
            <a:gd name="connsiteX4" fmla="*/ 4030591 w 5643764"/>
            <a:gd name="connsiteY4" fmla="*/ 2139948 h 2626783"/>
            <a:gd name="connsiteX5" fmla="*/ 4850014 w 5643764"/>
            <a:gd name="connsiteY5" fmla="*/ 1407583 h 2626783"/>
            <a:gd name="connsiteX6" fmla="*/ 5643764 w 5643764"/>
            <a:gd name="connsiteY6" fmla="*/ 0 h 2626783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87086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87086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87086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87086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626783"/>
            <a:gd name="connsiteX1" fmla="*/ 1584710 w 5643764"/>
            <a:gd name="connsiteY1" fmla="*/ 2277545 h 2626783"/>
            <a:gd name="connsiteX2" fmla="*/ 3233627 w 5643764"/>
            <a:gd name="connsiteY2" fmla="*/ 2626783 h 2626783"/>
            <a:gd name="connsiteX3" fmla="*/ 3619490 w 5643764"/>
            <a:gd name="connsiteY3" fmla="*/ 2444752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626783"/>
            <a:gd name="connsiteX1" fmla="*/ 1572918 w 5643764"/>
            <a:gd name="connsiteY1" fmla="*/ 1937365 h 2626783"/>
            <a:gd name="connsiteX2" fmla="*/ 3233627 w 5643764"/>
            <a:gd name="connsiteY2" fmla="*/ 2626783 h 2626783"/>
            <a:gd name="connsiteX3" fmla="*/ 3619490 w 5643764"/>
            <a:gd name="connsiteY3" fmla="*/ 2444752 h 2626783"/>
            <a:gd name="connsiteX4" fmla="*/ 4850014 w 5643764"/>
            <a:gd name="connsiteY4" fmla="*/ 1407583 h 2626783"/>
            <a:gd name="connsiteX5" fmla="*/ 5643764 w 5643764"/>
            <a:gd name="connsiteY5" fmla="*/ 0 h 2626783"/>
            <a:gd name="connsiteX0" fmla="*/ 0 w 5643764"/>
            <a:gd name="connsiteY0" fmla="*/ 910167 h 2444752"/>
            <a:gd name="connsiteX1" fmla="*/ 1572918 w 5643764"/>
            <a:gd name="connsiteY1" fmla="*/ 1937365 h 2444752"/>
            <a:gd name="connsiteX2" fmla="*/ 3115711 w 5643764"/>
            <a:gd name="connsiteY2" fmla="*/ 2327424 h 2444752"/>
            <a:gd name="connsiteX3" fmla="*/ 3619490 w 5643764"/>
            <a:gd name="connsiteY3" fmla="*/ 2444752 h 2444752"/>
            <a:gd name="connsiteX4" fmla="*/ 4850014 w 5643764"/>
            <a:gd name="connsiteY4" fmla="*/ 1407583 h 2444752"/>
            <a:gd name="connsiteX5" fmla="*/ 5643764 w 5643764"/>
            <a:gd name="connsiteY5" fmla="*/ 0 h 2444752"/>
            <a:gd name="connsiteX0" fmla="*/ 0 w 5643764"/>
            <a:gd name="connsiteY0" fmla="*/ 910167 h 2327424"/>
            <a:gd name="connsiteX1" fmla="*/ 1572918 w 5643764"/>
            <a:gd name="connsiteY1" fmla="*/ 1937365 h 2327424"/>
            <a:gd name="connsiteX2" fmla="*/ 3115711 w 5643764"/>
            <a:gd name="connsiteY2" fmla="*/ 2327424 h 2327424"/>
            <a:gd name="connsiteX3" fmla="*/ 3666657 w 5643764"/>
            <a:gd name="connsiteY3" fmla="*/ 2172608 h 2327424"/>
            <a:gd name="connsiteX4" fmla="*/ 4850014 w 5643764"/>
            <a:gd name="connsiteY4" fmla="*/ 1407583 h 2327424"/>
            <a:gd name="connsiteX5" fmla="*/ 5643764 w 5643764"/>
            <a:gd name="connsiteY5" fmla="*/ 0 h 2327424"/>
            <a:gd name="connsiteX0" fmla="*/ 0 w 5643764"/>
            <a:gd name="connsiteY0" fmla="*/ 910167 h 2327424"/>
            <a:gd name="connsiteX1" fmla="*/ 1572918 w 5643764"/>
            <a:gd name="connsiteY1" fmla="*/ 1937365 h 2327424"/>
            <a:gd name="connsiteX2" fmla="*/ 3115711 w 5643764"/>
            <a:gd name="connsiteY2" fmla="*/ 2327424 h 2327424"/>
            <a:gd name="connsiteX3" fmla="*/ 3666657 w 5643764"/>
            <a:gd name="connsiteY3" fmla="*/ 2172608 h 2327424"/>
            <a:gd name="connsiteX4" fmla="*/ 4861805 w 5643764"/>
            <a:gd name="connsiteY4" fmla="*/ 904117 h 2327424"/>
            <a:gd name="connsiteX5" fmla="*/ 5643764 w 5643764"/>
            <a:gd name="connsiteY5" fmla="*/ 0 h 2327424"/>
            <a:gd name="connsiteX0" fmla="*/ 0 w 5667347"/>
            <a:gd name="connsiteY0" fmla="*/ 1291169 h 2708426"/>
            <a:gd name="connsiteX1" fmla="*/ 1572918 w 5667347"/>
            <a:gd name="connsiteY1" fmla="*/ 2318367 h 2708426"/>
            <a:gd name="connsiteX2" fmla="*/ 3115711 w 5667347"/>
            <a:gd name="connsiteY2" fmla="*/ 2708426 h 2708426"/>
            <a:gd name="connsiteX3" fmla="*/ 3666657 w 5667347"/>
            <a:gd name="connsiteY3" fmla="*/ 2553610 h 2708426"/>
            <a:gd name="connsiteX4" fmla="*/ 4861805 w 5667347"/>
            <a:gd name="connsiteY4" fmla="*/ 1285119 h 2708426"/>
            <a:gd name="connsiteX5" fmla="*/ 5667347 w 5667347"/>
            <a:gd name="connsiteY5" fmla="*/ 0 h 2708426"/>
            <a:gd name="connsiteX0" fmla="*/ 0 w 5667347"/>
            <a:gd name="connsiteY0" fmla="*/ 1291169 h 2749247"/>
            <a:gd name="connsiteX1" fmla="*/ 1572918 w 5667347"/>
            <a:gd name="connsiteY1" fmla="*/ 2318367 h 2749247"/>
            <a:gd name="connsiteX2" fmla="*/ 3210043 w 5667347"/>
            <a:gd name="connsiteY2" fmla="*/ 2749247 h 2749247"/>
            <a:gd name="connsiteX3" fmla="*/ 3666657 w 5667347"/>
            <a:gd name="connsiteY3" fmla="*/ 2553610 h 2749247"/>
            <a:gd name="connsiteX4" fmla="*/ 4861805 w 5667347"/>
            <a:gd name="connsiteY4" fmla="*/ 1285119 h 2749247"/>
            <a:gd name="connsiteX5" fmla="*/ 5667347 w 5667347"/>
            <a:gd name="connsiteY5" fmla="*/ 0 h 2749247"/>
            <a:gd name="connsiteX0" fmla="*/ 0 w 5667347"/>
            <a:gd name="connsiteY0" fmla="*/ 1291169 h 2749247"/>
            <a:gd name="connsiteX1" fmla="*/ 1572918 w 5667347"/>
            <a:gd name="connsiteY1" fmla="*/ 2318367 h 2749247"/>
            <a:gd name="connsiteX2" fmla="*/ 3210043 w 5667347"/>
            <a:gd name="connsiteY2" fmla="*/ 2749247 h 2749247"/>
            <a:gd name="connsiteX3" fmla="*/ 3631283 w 5667347"/>
            <a:gd name="connsiteY3" fmla="*/ 2512789 h 2749247"/>
            <a:gd name="connsiteX4" fmla="*/ 4861805 w 5667347"/>
            <a:gd name="connsiteY4" fmla="*/ 1285119 h 2749247"/>
            <a:gd name="connsiteX5" fmla="*/ 5667347 w 5667347"/>
            <a:gd name="connsiteY5" fmla="*/ 0 h 2749247"/>
            <a:gd name="connsiteX0" fmla="*/ 0 w 5667347"/>
            <a:gd name="connsiteY0" fmla="*/ 1808245 h 2749247"/>
            <a:gd name="connsiteX1" fmla="*/ 1572918 w 5667347"/>
            <a:gd name="connsiteY1" fmla="*/ 2318367 h 2749247"/>
            <a:gd name="connsiteX2" fmla="*/ 3210043 w 5667347"/>
            <a:gd name="connsiteY2" fmla="*/ 2749247 h 2749247"/>
            <a:gd name="connsiteX3" fmla="*/ 3631283 w 5667347"/>
            <a:gd name="connsiteY3" fmla="*/ 2512789 h 2749247"/>
            <a:gd name="connsiteX4" fmla="*/ 4861805 w 5667347"/>
            <a:gd name="connsiteY4" fmla="*/ 1285119 h 2749247"/>
            <a:gd name="connsiteX5" fmla="*/ 5667347 w 5667347"/>
            <a:gd name="connsiteY5" fmla="*/ 0 h 2749247"/>
            <a:gd name="connsiteX0" fmla="*/ 0 w 5667347"/>
            <a:gd name="connsiteY0" fmla="*/ 1808245 h 2749247"/>
            <a:gd name="connsiteX1" fmla="*/ 2763861 w 5667347"/>
            <a:gd name="connsiteY1" fmla="*/ 2468047 h 2749247"/>
            <a:gd name="connsiteX2" fmla="*/ 3210043 w 5667347"/>
            <a:gd name="connsiteY2" fmla="*/ 2749247 h 2749247"/>
            <a:gd name="connsiteX3" fmla="*/ 3631283 w 5667347"/>
            <a:gd name="connsiteY3" fmla="*/ 2512789 h 2749247"/>
            <a:gd name="connsiteX4" fmla="*/ 4861805 w 5667347"/>
            <a:gd name="connsiteY4" fmla="*/ 1285119 h 2749247"/>
            <a:gd name="connsiteX5" fmla="*/ 5667347 w 5667347"/>
            <a:gd name="connsiteY5" fmla="*/ 0 h 2749247"/>
            <a:gd name="connsiteX0" fmla="*/ 0 w 5667347"/>
            <a:gd name="connsiteY0" fmla="*/ 1808245 h 2512789"/>
            <a:gd name="connsiteX1" fmla="*/ 2763861 w 5667347"/>
            <a:gd name="connsiteY1" fmla="*/ 2468047 h 2512789"/>
            <a:gd name="connsiteX2" fmla="*/ 4872647 w 5667347"/>
            <a:gd name="connsiteY2" fmla="*/ 1293274 h 2512789"/>
            <a:gd name="connsiteX3" fmla="*/ 3631283 w 5667347"/>
            <a:gd name="connsiteY3" fmla="*/ 2512789 h 2512789"/>
            <a:gd name="connsiteX4" fmla="*/ 4861805 w 5667347"/>
            <a:gd name="connsiteY4" fmla="*/ 1285119 h 2512789"/>
            <a:gd name="connsiteX5" fmla="*/ 5667347 w 5667347"/>
            <a:gd name="connsiteY5" fmla="*/ 0 h 2512789"/>
            <a:gd name="connsiteX0" fmla="*/ 0 w 5777340"/>
            <a:gd name="connsiteY0" fmla="*/ 1808245 h 2468047"/>
            <a:gd name="connsiteX1" fmla="*/ 2763861 w 5777340"/>
            <a:gd name="connsiteY1" fmla="*/ 2468047 h 2468047"/>
            <a:gd name="connsiteX2" fmla="*/ 4872647 w 5777340"/>
            <a:gd name="connsiteY2" fmla="*/ 1293274 h 2468047"/>
            <a:gd name="connsiteX3" fmla="*/ 5777340 w 5777340"/>
            <a:gd name="connsiteY3" fmla="*/ 417276 h 2468047"/>
            <a:gd name="connsiteX4" fmla="*/ 4861805 w 5777340"/>
            <a:gd name="connsiteY4" fmla="*/ 1285119 h 2468047"/>
            <a:gd name="connsiteX5" fmla="*/ 5667347 w 5777340"/>
            <a:gd name="connsiteY5" fmla="*/ 0 h 2468047"/>
            <a:gd name="connsiteX0" fmla="*/ 0 w 5777340"/>
            <a:gd name="connsiteY0" fmla="*/ 1390969 h 2050771"/>
            <a:gd name="connsiteX1" fmla="*/ 2763861 w 5777340"/>
            <a:gd name="connsiteY1" fmla="*/ 2050771 h 2050771"/>
            <a:gd name="connsiteX2" fmla="*/ 4872647 w 5777340"/>
            <a:gd name="connsiteY2" fmla="*/ 875998 h 2050771"/>
            <a:gd name="connsiteX3" fmla="*/ 5777340 w 5777340"/>
            <a:gd name="connsiteY3" fmla="*/ 0 h 2050771"/>
            <a:gd name="connsiteX4" fmla="*/ 4861805 w 5777340"/>
            <a:gd name="connsiteY4" fmla="*/ 867843 h 2050771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4" fmla="*/ 4861805 w 5659425"/>
            <a:gd name="connsiteY4" fmla="*/ 1044737 h 2227665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4" fmla="*/ 4861805 w 5659425"/>
            <a:gd name="connsiteY4" fmla="*/ 1044737 h 2227665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4" fmla="*/ 4861805 w 5659425"/>
            <a:gd name="connsiteY4" fmla="*/ 1044737 h 2227665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4" fmla="*/ 4861805 w 5659425"/>
            <a:gd name="connsiteY4" fmla="*/ 1044737 h 2227665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4" fmla="*/ 5569297 w 5659425"/>
            <a:gd name="connsiteY4" fmla="*/ 446020 h 2227665"/>
            <a:gd name="connsiteX0" fmla="*/ 0 w 5659425"/>
            <a:gd name="connsiteY0" fmla="*/ 1567863 h 2227665"/>
            <a:gd name="connsiteX1" fmla="*/ 2763861 w 5659425"/>
            <a:gd name="connsiteY1" fmla="*/ 2227665 h 2227665"/>
            <a:gd name="connsiteX2" fmla="*/ 4872647 w 5659425"/>
            <a:gd name="connsiteY2" fmla="*/ 1052892 h 2227665"/>
            <a:gd name="connsiteX3" fmla="*/ 5659425 w 5659425"/>
            <a:gd name="connsiteY3" fmla="*/ 0 h 2227665"/>
            <a:gd name="connsiteX0" fmla="*/ 0 w 4872647"/>
            <a:gd name="connsiteY0" fmla="*/ 514971 h 1174773"/>
            <a:gd name="connsiteX1" fmla="*/ 2763861 w 4872647"/>
            <a:gd name="connsiteY1" fmla="*/ 1174773 h 1174773"/>
            <a:gd name="connsiteX2" fmla="*/ 4872647 w 4872647"/>
            <a:gd name="connsiteY2" fmla="*/ 0 h 1174773"/>
            <a:gd name="connsiteX0" fmla="*/ 0 w 5650887"/>
            <a:gd name="connsiteY0" fmla="*/ 1603548 h 2263350"/>
            <a:gd name="connsiteX1" fmla="*/ 2763861 w 5650887"/>
            <a:gd name="connsiteY1" fmla="*/ 2263350 h 2263350"/>
            <a:gd name="connsiteX2" fmla="*/ 5650887 w 5650887"/>
            <a:gd name="connsiteY2" fmla="*/ 0 h 2263350"/>
            <a:gd name="connsiteX0" fmla="*/ 0 w 5650887"/>
            <a:gd name="connsiteY0" fmla="*/ 1603548 h 2263350"/>
            <a:gd name="connsiteX1" fmla="*/ 2763861 w 5650887"/>
            <a:gd name="connsiteY1" fmla="*/ 2263350 h 2263350"/>
            <a:gd name="connsiteX2" fmla="*/ 3785706 w 5650887"/>
            <a:gd name="connsiteY2" fmla="*/ 1713025 h 2263350"/>
            <a:gd name="connsiteX3" fmla="*/ 5650887 w 5650887"/>
            <a:gd name="connsiteY3" fmla="*/ 0 h 2263350"/>
            <a:gd name="connsiteX0" fmla="*/ 0 w 5650887"/>
            <a:gd name="connsiteY0" fmla="*/ 1603548 h 2263350"/>
            <a:gd name="connsiteX1" fmla="*/ 2763861 w 5650887"/>
            <a:gd name="connsiteY1" fmla="*/ 2263350 h 2263350"/>
            <a:gd name="connsiteX2" fmla="*/ 3776422 w 5650887"/>
            <a:gd name="connsiteY2" fmla="*/ 1673165 h 2263350"/>
            <a:gd name="connsiteX3" fmla="*/ 5650887 w 5650887"/>
            <a:gd name="connsiteY3" fmla="*/ 0 h 2263350"/>
            <a:gd name="connsiteX0" fmla="*/ 0 w 5650887"/>
            <a:gd name="connsiteY0" fmla="*/ 1603548 h 2263350"/>
            <a:gd name="connsiteX1" fmla="*/ 2763861 w 5650887"/>
            <a:gd name="connsiteY1" fmla="*/ 2263350 h 2263350"/>
            <a:gd name="connsiteX2" fmla="*/ 3748569 w 5650887"/>
            <a:gd name="connsiteY2" fmla="*/ 1673165 h 2263350"/>
            <a:gd name="connsiteX3" fmla="*/ 5650887 w 5650887"/>
            <a:gd name="connsiteY3" fmla="*/ 0 h 2263350"/>
            <a:gd name="connsiteX0" fmla="*/ 0 w 5650887"/>
            <a:gd name="connsiteY0" fmla="*/ 1603548 h 2263350"/>
            <a:gd name="connsiteX1" fmla="*/ 2763861 w 5650887"/>
            <a:gd name="connsiteY1" fmla="*/ 2263350 h 2263350"/>
            <a:gd name="connsiteX2" fmla="*/ 3748569 w 5650887"/>
            <a:gd name="connsiteY2" fmla="*/ 1673165 h 2263350"/>
            <a:gd name="connsiteX3" fmla="*/ 5650887 w 5650887"/>
            <a:gd name="connsiteY3" fmla="*/ 0 h 2263350"/>
            <a:gd name="connsiteX0" fmla="*/ 0 w 5650887"/>
            <a:gd name="connsiteY0" fmla="*/ 1603548 h 2263350"/>
            <a:gd name="connsiteX1" fmla="*/ 2810155 w 5650887"/>
            <a:gd name="connsiteY1" fmla="*/ 2263350 h 2263350"/>
            <a:gd name="connsiteX2" fmla="*/ 3748569 w 5650887"/>
            <a:gd name="connsiteY2" fmla="*/ 1673165 h 2263350"/>
            <a:gd name="connsiteX3" fmla="*/ 5650887 w 5650887"/>
            <a:gd name="connsiteY3" fmla="*/ 0 h 2263350"/>
            <a:gd name="connsiteX0" fmla="*/ 0 w 5650887"/>
            <a:gd name="connsiteY0" fmla="*/ 1603548 h 2273957"/>
            <a:gd name="connsiteX1" fmla="*/ 2810155 w 5650887"/>
            <a:gd name="connsiteY1" fmla="*/ 2263350 h 2273957"/>
            <a:gd name="connsiteX2" fmla="*/ 3531714 w 5650887"/>
            <a:gd name="connsiteY2" fmla="*/ 1878786 h 2273957"/>
            <a:gd name="connsiteX3" fmla="*/ 3748569 w 5650887"/>
            <a:gd name="connsiteY3" fmla="*/ 1673165 h 2273957"/>
            <a:gd name="connsiteX4" fmla="*/ 5650887 w 5650887"/>
            <a:gd name="connsiteY4" fmla="*/ 0 h 2273957"/>
            <a:gd name="connsiteX0" fmla="*/ 0 w 5650887"/>
            <a:gd name="connsiteY0" fmla="*/ 1603548 h 2263350"/>
            <a:gd name="connsiteX1" fmla="*/ 2810155 w 5650887"/>
            <a:gd name="connsiteY1" fmla="*/ 2263350 h 2263350"/>
            <a:gd name="connsiteX2" fmla="*/ 3531714 w 5650887"/>
            <a:gd name="connsiteY2" fmla="*/ 1878786 h 2263350"/>
            <a:gd name="connsiteX3" fmla="*/ 3748569 w 5650887"/>
            <a:gd name="connsiteY3" fmla="*/ 1673165 h 2263350"/>
            <a:gd name="connsiteX4" fmla="*/ 5650887 w 5650887"/>
            <a:gd name="connsiteY4" fmla="*/ 0 h 2263350"/>
            <a:gd name="connsiteX0" fmla="*/ 0 w 5650887"/>
            <a:gd name="connsiteY0" fmla="*/ 1603548 h 2263350"/>
            <a:gd name="connsiteX1" fmla="*/ 2810155 w 5650887"/>
            <a:gd name="connsiteY1" fmla="*/ 2263350 h 2263350"/>
            <a:gd name="connsiteX2" fmla="*/ 3531714 w 5650887"/>
            <a:gd name="connsiteY2" fmla="*/ 1878786 h 2263350"/>
            <a:gd name="connsiteX3" fmla="*/ 3748569 w 5650887"/>
            <a:gd name="connsiteY3" fmla="*/ 1673165 h 2263350"/>
            <a:gd name="connsiteX4" fmla="*/ 5650887 w 5650887"/>
            <a:gd name="connsiteY4" fmla="*/ 0 h 2263350"/>
            <a:gd name="connsiteX0" fmla="*/ 0 w 5650887"/>
            <a:gd name="connsiteY0" fmla="*/ 1603548 h 2263350"/>
            <a:gd name="connsiteX1" fmla="*/ 2810155 w 5650887"/>
            <a:gd name="connsiteY1" fmla="*/ 2263350 h 2263350"/>
            <a:gd name="connsiteX2" fmla="*/ 3531714 w 5650887"/>
            <a:gd name="connsiteY2" fmla="*/ 1878786 h 2263350"/>
            <a:gd name="connsiteX3" fmla="*/ 3748569 w 5650887"/>
            <a:gd name="connsiteY3" fmla="*/ 1673165 h 2263350"/>
            <a:gd name="connsiteX4" fmla="*/ 5650887 w 5650887"/>
            <a:gd name="connsiteY4" fmla="*/ 0 h 2263350"/>
            <a:gd name="connsiteX0" fmla="*/ 0 w 5689466"/>
            <a:gd name="connsiteY0" fmla="*/ 1603548 h 2263350"/>
            <a:gd name="connsiteX1" fmla="*/ 2848734 w 5689466"/>
            <a:gd name="connsiteY1" fmla="*/ 2263350 h 2263350"/>
            <a:gd name="connsiteX2" fmla="*/ 3570293 w 5689466"/>
            <a:gd name="connsiteY2" fmla="*/ 1878786 h 2263350"/>
            <a:gd name="connsiteX3" fmla="*/ 3787148 w 5689466"/>
            <a:gd name="connsiteY3" fmla="*/ 1673165 h 2263350"/>
            <a:gd name="connsiteX4" fmla="*/ 5689466 w 5689466"/>
            <a:gd name="connsiteY4" fmla="*/ 0 h 2263350"/>
            <a:gd name="connsiteX0" fmla="*/ 0 w 5689466"/>
            <a:gd name="connsiteY0" fmla="*/ 1603548 h 2263350"/>
            <a:gd name="connsiteX1" fmla="*/ 2848734 w 5689466"/>
            <a:gd name="connsiteY1" fmla="*/ 2263350 h 2263350"/>
            <a:gd name="connsiteX2" fmla="*/ 3570293 w 5689466"/>
            <a:gd name="connsiteY2" fmla="*/ 1878786 h 2263350"/>
            <a:gd name="connsiteX3" fmla="*/ 3787148 w 5689466"/>
            <a:gd name="connsiteY3" fmla="*/ 1673165 h 2263350"/>
            <a:gd name="connsiteX4" fmla="*/ 5689466 w 5689466"/>
            <a:gd name="connsiteY4" fmla="*/ 0 h 2263350"/>
            <a:gd name="connsiteX0" fmla="*/ 0 w 5689466"/>
            <a:gd name="connsiteY0" fmla="*/ 1603548 h 2263350"/>
            <a:gd name="connsiteX1" fmla="*/ 2848734 w 5689466"/>
            <a:gd name="connsiteY1" fmla="*/ 2263350 h 2263350"/>
            <a:gd name="connsiteX2" fmla="*/ 3570293 w 5689466"/>
            <a:gd name="connsiteY2" fmla="*/ 1878786 h 2263350"/>
            <a:gd name="connsiteX3" fmla="*/ 3787148 w 5689466"/>
            <a:gd name="connsiteY3" fmla="*/ 1673165 h 2263350"/>
            <a:gd name="connsiteX4" fmla="*/ 5689466 w 5689466"/>
            <a:gd name="connsiteY4" fmla="*/ 0 h 2263350"/>
            <a:gd name="connsiteX0" fmla="*/ 0 w 5689466"/>
            <a:gd name="connsiteY0" fmla="*/ 1603548 h 2263350"/>
            <a:gd name="connsiteX1" fmla="*/ 2848734 w 5689466"/>
            <a:gd name="connsiteY1" fmla="*/ 2263350 h 2263350"/>
            <a:gd name="connsiteX2" fmla="*/ 3570293 w 5689466"/>
            <a:gd name="connsiteY2" fmla="*/ 1878786 h 2263350"/>
            <a:gd name="connsiteX3" fmla="*/ 5689466 w 5689466"/>
            <a:gd name="connsiteY3" fmla="*/ 0 h 2263350"/>
            <a:gd name="connsiteX0" fmla="*/ 0 w 5689466"/>
            <a:gd name="connsiteY0" fmla="*/ 1603548 h 2382806"/>
            <a:gd name="connsiteX1" fmla="*/ 2872029 w 5689466"/>
            <a:gd name="connsiteY1" fmla="*/ 2382806 h 2382806"/>
            <a:gd name="connsiteX2" fmla="*/ 3570293 w 5689466"/>
            <a:gd name="connsiteY2" fmla="*/ 1878786 h 2382806"/>
            <a:gd name="connsiteX3" fmla="*/ 5689466 w 5689466"/>
            <a:gd name="connsiteY3" fmla="*/ 0 h 2382806"/>
            <a:gd name="connsiteX0" fmla="*/ 0 w 5677819"/>
            <a:gd name="connsiteY0" fmla="*/ 1703094 h 2482352"/>
            <a:gd name="connsiteX1" fmla="*/ 2872029 w 5677819"/>
            <a:gd name="connsiteY1" fmla="*/ 2482352 h 2482352"/>
            <a:gd name="connsiteX2" fmla="*/ 3570293 w 5677819"/>
            <a:gd name="connsiteY2" fmla="*/ 1978332 h 2482352"/>
            <a:gd name="connsiteX3" fmla="*/ 5677819 w 5677819"/>
            <a:gd name="connsiteY3" fmla="*/ 0 h 2482352"/>
            <a:gd name="connsiteX0" fmla="*/ 0 w 5677819"/>
            <a:gd name="connsiteY0" fmla="*/ 1703094 h 2482352"/>
            <a:gd name="connsiteX1" fmla="*/ 2872029 w 5677819"/>
            <a:gd name="connsiteY1" fmla="*/ 2482352 h 2482352"/>
            <a:gd name="connsiteX2" fmla="*/ 3546998 w 5677819"/>
            <a:gd name="connsiteY2" fmla="*/ 2018151 h 2482352"/>
            <a:gd name="connsiteX3" fmla="*/ 5677819 w 5677819"/>
            <a:gd name="connsiteY3" fmla="*/ 0 h 2482352"/>
            <a:gd name="connsiteX0" fmla="*/ 0 w 5677819"/>
            <a:gd name="connsiteY0" fmla="*/ 1703094 h 2490324"/>
            <a:gd name="connsiteX1" fmla="*/ 2844144 w 5677819"/>
            <a:gd name="connsiteY1" fmla="*/ 2490324 h 2490324"/>
            <a:gd name="connsiteX2" fmla="*/ 3546998 w 5677819"/>
            <a:gd name="connsiteY2" fmla="*/ 2018151 h 2490324"/>
            <a:gd name="connsiteX3" fmla="*/ 5677819 w 5677819"/>
            <a:gd name="connsiteY3" fmla="*/ 0 h 2490324"/>
            <a:gd name="connsiteX0" fmla="*/ 0 w 5677819"/>
            <a:gd name="connsiteY0" fmla="*/ 1703094 h 2490324"/>
            <a:gd name="connsiteX1" fmla="*/ 2816259 w 5677819"/>
            <a:gd name="connsiteY1" fmla="*/ 2490324 h 2490324"/>
            <a:gd name="connsiteX2" fmla="*/ 3546998 w 5677819"/>
            <a:gd name="connsiteY2" fmla="*/ 2018151 h 2490324"/>
            <a:gd name="connsiteX3" fmla="*/ 5677819 w 5677819"/>
            <a:gd name="connsiteY3" fmla="*/ 0 h 2490324"/>
            <a:gd name="connsiteX0" fmla="*/ 0 w 3546998"/>
            <a:gd name="connsiteY0" fmla="*/ 0 h 787230"/>
            <a:gd name="connsiteX1" fmla="*/ 2816259 w 3546998"/>
            <a:gd name="connsiteY1" fmla="*/ 787230 h 787230"/>
            <a:gd name="connsiteX2" fmla="*/ 3546998 w 3546998"/>
            <a:gd name="connsiteY2" fmla="*/ 315057 h 787230"/>
            <a:gd name="connsiteX0" fmla="*/ 0 w 5622806"/>
            <a:gd name="connsiteY0" fmla="*/ 954188 h 1741418"/>
            <a:gd name="connsiteX1" fmla="*/ 2816259 w 5622806"/>
            <a:gd name="connsiteY1" fmla="*/ 1741418 h 1741418"/>
            <a:gd name="connsiteX2" fmla="*/ 5622806 w 5622806"/>
            <a:gd name="connsiteY2" fmla="*/ 0 h 1741418"/>
            <a:gd name="connsiteX0" fmla="*/ 0 w 5633100"/>
            <a:gd name="connsiteY0" fmla="*/ 1047376 h 1741418"/>
            <a:gd name="connsiteX1" fmla="*/ 2826553 w 5633100"/>
            <a:gd name="connsiteY1" fmla="*/ 1741418 h 1741418"/>
            <a:gd name="connsiteX2" fmla="*/ 5633100 w 5633100"/>
            <a:gd name="connsiteY2" fmla="*/ 0 h 1741418"/>
            <a:gd name="connsiteX0" fmla="*/ 0 w 5633100"/>
            <a:gd name="connsiteY0" fmla="*/ 1047376 h 1817662"/>
            <a:gd name="connsiteX1" fmla="*/ 2826553 w 5633100"/>
            <a:gd name="connsiteY1" fmla="*/ 1817662 h 1817662"/>
            <a:gd name="connsiteX2" fmla="*/ 5633100 w 5633100"/>
            <a:gd name="connsiteY2" fmla="*/ 0 h 1817662"/>
            <a:gd name="connsiteX0" fmla="*/ 0 w 5633100"/>
            <a:gd name="connsiteY0" fmla="*/ 1047376 h 1852318"/>
            <a:gd name="connsiteX1" fmla="*/ 2826553 w 5633100"/>
            <a:gd name="connsiteY1" fmla="*/ 1852318 h 1852318"/>
            <a:gd name="connsiteX2" fmla="*/ 5633100 w 5633100"/>
            <a:gd name="connsiteY2" fmla="*/ 0 h 1852318"/>
            <a:gd name="connsiteX0" fmla="*/ 0 w 5633100"/>
            <a:gd name="connsiteY0" fmla="*/ 1012720 h 1817662"/>
            <a:gd name="connsiteX1" fmla="*/ 2826553 w 5633100"/>
            <a:gd name="connsiteY1" fmla="*/ 1817662 h 1817662"/>
            <a:gd name="connsiteX2" fmla="*/ 5633100 w 5633100"/>
            <a:gd name="connsiteY2" fmla="*/ 0 h 1817662"/>
            <a:gd name="connsiteX0" fmla="*/ 0 w 5616194"/>
            <a:gd name="connsiteY0" fmla="*/ 1123300 h 1817662"/>
            <a:gd name="connsiteX1" fmla="*/ 2809647 w 5616194"/>
            <a:gd name="connsiteY1" fmla="*/ 1817662 h 1817662"/>
            <a:gd name="connsiteX2" fmla="*/ 5616194 w 5616194"/>
            <a:gd name="connsiteY2" fmla="*/ 0 h 1817662"/>
            <a:gd name="connsiteX0" fmla="*/ 0 w 5651030"/>
            <a:gd name="connsiteY0" fmla="*/ 1123300 h 1817662"/>
            <a:gd name="connsiteX1" fmla="*/ 2844483 w 5651030"/>
            <a:gd name="connsiteY1" fmla="*/ 1817662 h 1817662"/>
            <a:gd name="connsiteX2" fmla="*/ 5651030 w 5651030"/>
            <a:gd name="connsiteY2" fmla="*/ 0 h 1817662"/>
            <a:gd name="connsiteX0" fmla="*/ 0 w 5651030"/>
            <a:gd name="connsiteY0" fmla="*/ 1123300 h 1810060"/>
            <a:gd name="connsiteX1" fmla="*/ 2807299 w 5651030"/>
            <a:gd name="connsiteY1" fmla="*/ 1810060 h 1810060"/>
            <a:gd name="connsiteX2" fmla="*/ 5651030 w 5651030"/>
            <a:gd name="connsiteY2" fmla="*/ 0 h 1810060"/>
            <a:gd name="connsiteX0" fmla="*/ 0 w 5623142"/>
            <a:gd name="connsiteY0" fmla="*/ 1138505 h 1825265"/>
            <a:gd name="connsiteX1" fmla="*/ 2807299 w 5623142"/>
            <a:gd name="connsiteY1" fmla="*/ 1825265 h 1825265"/>
            <a:gd name="connsiteX2" fmla="*/ 5623142 w 5623142"/>
            <a:gd name="connsiteY2" fmla="*/ 0 h 1825265"/>
            <a:gd name="connsiteX0" fmla="*/ 0 w 5623142"/>
            <a:gd name="connsiteY0" fmla="*/ 1138505 h 1825265"/>
            <a:gd name="connsiteX1" fmla="*/ 2807299 w 5623142"/>
            <a:gd name="connsiteY1" fmla="*/ 1825265 h 1825265"/>
            <a:gd name="connsiteX2" fmla="*/ 3490684 w 5623142"/>
            <a:gd name="connsiteY2" fmla="*/ 1367048 h 1825265"/>
            <a:gd name="connsiteX3" fmla="*/ 5623142 w 5623142"/>
            <a:gd name="connsiteY3" fmla="*/ 0 h 1825265"/>
            <a:gd name="connsiteX0" fmla="*/ 0 w 5623142"/>
            <a:gd name="connsiteY0" fmla="*/ 1138505 h 1825265"/>
            <a:gd name="connsiteX1" fmla="*/ 2807299 w 5623142"/>
            <a:gd name="connsiteY1" fmla="*/ 1825265 h 1825265"/>
            <a:gd name="connsiteX2" fmla="*/ 3527869 w 5623142"/>
            <a:gd name="connsiteY2" fmla="*/ 1526697 h 1825265"/>
            <a:gd name="connsiteX3" fmla="*/ 5623142 w 5623142"/>
            <a:gd name="connsiteY3" fmla="*/ 0 h 1825265"/>
          </a:gdLst>
          <a:ahLst/>
          <a:cxnLst>
            <a:cxn ang="0">
              <a:pos x="connsiteX0" y="connsiteY0"/>
            </a:cxn>
            <a:cxn ang="0">
              <a:pos x="connsiteX1" y="connsiteY1"/>
            </a:cxn>
            <a:cxn ang="0">
              <a:pos x="connsiteX2" y="connsiteY2"/>
            </a:cxn>
            <a:cxn ang="0">
              <a:pos x="connsiteX3" y="connsiteY3"/>
            </a:cxn>
          </a:cxnLst>
          <a:rect l="l" t="t" r="r" b="b"/>
          <a:pathLst>
            <a:path w="5623142" h="1825265">
              <a:moveTo>
                <a:pt x="0" y="1138505"/>
              </a:moveTo>
              <a:lnTo>
                <a:pt x="2807299" y="1825265"/>
              </a:lnTo>
              <a:lnTo>
                <a:pt x="3527869" y="1526697"/>
              </a:lnTo>
              <a:lnTo>
                <a:pt x="5623142" y="0"/>
              </a:lnTo>
            </a:path>
          </a:pathLst>
        </a:custGeom>
        <a:noFill xmlns:a="http://schemas.openxmlformats.org/drawingml/2006/main"/>
        <a:ln xmlns:a="http://schemas.openxmlformats.org/drawingml/2006/main">
          <a:solidFill>
            <a:srgbClr val="FF0000"/>
          </a:solidFill>
          <a:prstDash val="dash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<a:prstTxWarp prst="textNoShape">
            <a:avLst/>
          </a:prstTxWarp>
          <a:noAutofit/>
        </a:bodyPr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endParaRPr lang="en-US" sz="110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0.125</cdr:x>
      <cdr:y>0.4127</cdr:y>
    </cdr:from>
    <cdr:to>
      <cdr:x>0.32813</cdr:x>
      <cdr:y>0.55214</cdr:y>
    </cdr:to>
    <cdr:sp macro="" textlink="">
      <cdr:nvSpPr>
        <cdr:cNvPr id="2" name="Text Box 1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09600" y="1981200"/>
          <a:ext cx="990600" cy="66941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wrap="square" lIns="18288" tIns="22860" rIns="0" bIns="0" anchor="t" upright="1">
          <a:spAutoFit/>
        </a:bodyPr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l" rtl="0">
            <a:defRPr sz="1000"/>
          </a:pPr>
          <a:r>
            <a:rPr lang="en-US" sz="1400" b="1" i="0" strike="noStrike" dirty="0" err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rPr>
            <a:t>Nanocubes</a:t>
          </a:r>
          <a:endParaRPr lang="en-US" sz="1400" b="1" i="0" strike="noStrike" dirty="0" smtClean="0">
            <a:solidFill>
              <a:srgbClr val="FF0000"/>
            </a:solidFill>
            <a:latin typeface="Times New Roman" pitchFamily="18" charset="0"/>
            <a:cs typeface="Times New Roman" pitchFamily="18" charset="0"/>
          </a:endParaRPr>
        </a:p>
        <a:p xmlns:a="http://schemas.openxmlformats.org/drawingml/2006/main">
          <a:pPr algn="l" rtl="0">
            <a:defRPr sz="1000"/>
          </a:pPr>
          <a:r>
            <a:rPr lang="en-US" sz="14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rPr>
            <a:t>4 cycles to 550°C</a:t>
          </a:r>
          <a:endParaRPr lang="en-US" sz="1400" b="1" i="0" strike="noStrike" dirty="0">
            <a:solidFill>
              <a:srgbClr val="FF0000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0.60938</cdr:x>
      <cdr:y>0.66667</cdr:y>
    </cdr:from>
    <cdr:to>
      <cdr:x>0.95313</cdr:x>
      <cdr:y>0.80393</cdr:y>
    </cdr:to>
    <cdr:sp macro="" textlink="">
      <cdr:nvSpPr>
        <cdr:cNvPr id="3" name="Text Box 2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2971824" y="3251216"/>
          <a:ext cx="1676400" cy="66941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9525">
          <a:noFill/>
          <a:miter lim="800000"/>
          <a:headEnd/>
          <a:tailEnd/>
        </a:ln>
      </cdr:spPr>
      <cdr:txBody>
        <a:bodyPr xmlns:a="http://schemas.openxmlformats.org/drawingml/2006/main" wrap="square" lIns="18288" tIns="22860" rIns="0" bIns="0" anchor="t" upright="1">
          <a:spAutoFit/>
        </a:bodyPr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l" rtl="0">
            <a:defRPr sz="1000"/>
          </a:pPr>
          <a:r>
            <a:rPr lang="en-US" sz="1400" b="1" i="0" strike="noStrike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rPr>
            <a:t>Polycrystalline STO</a:t>
          </a:r>
        </a:p>
        <a:p xmlns:a="http://schemas.openxmlformats.org/drawingml/2006/main">
          <a:pPr algn="l" rtl="0">
            <a:defRPr sz="1000"/>
          </a:pPr>
          <a:r>
            <a:rPr lang="en-US" sz="1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rPr>
            <a:t>2 cycles to 400°C +</a:t>
          </a:r>
        </a:p>
        <a:p xmlns:a="http://schemas.openxmlformats.org/drawingml/2006/main">
          <a:pPr algn="l" rtl="0">
            <a:defRPr sz="1000"/>
          </a:pPr>
          <a:r>
            <a:rPr lang="en-US" sz="1400" b="1" dirty="0" smtClean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rPr>
            <a:t>2 cycles to 550°C</a:t>
          </a:r>
          <a:endParaRPr lang="en-US" sz="1400" b="1" i="0" strike="noStrike" dirty="0">
            <a:solidFill>
              <a:srgbClr val="0000FF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771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438775" y="0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771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948488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771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438775" y="6948488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baseline="0">
                <a:latin typeface="Arial" charset="0"/>
              </a:defRPr>
            </a:lvl1pPr>
          </a:lstStyle>
          <a:p>
            <a:fld id="{ABDCCF67-E648-4AF5-97DF-DCA535F90CA2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977197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 eaLnBrk="1" hangingPunct="1">
              <a:defRPr sz="13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240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438775" y="0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 eaLnBrk="1" hangingPunct="1">
              <a:defRPr sz="13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24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971800" y="549275"/>
            <a:ext cx="3657600" cy="27432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240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60438" y="3475038"/>
            <a:ext cx="7680325" cy="329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40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948488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 eaLnBrk="1" hangingPunct="1">
              <a:defRPr sz="1300" baseline="0">
                <a:latin typeface="Arial" charset="0"/>
              </a:defRPr>
            </a:lvl1pPr>
          </a:lstStyle>
          <a:p>
            <a:endParaRPr lang="en-US"/>
          </a:p>
        </p:txBody>
      </p:sp>
      <p:sp>
        <p:nvSpPr>
          <p:cNvPr id="10240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438775" y="6948488"/>
            <a:ext cx="4160838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 eaLnBrk="1" hangingPunct="1">
              <a:defRPr sz="1300" baseline="0">
                <a:latin typeface="Arial" charset="0"/>
              </a:defRPr>
            </a:lvl1pPr>
          </a:lstStyle>
          <a:p>
            <a:fld id="{292FE06F-11ED-4138-8FC5-2B4079B6786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0487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C2C386A-42C1-4038-A67E-6E9215C5C015}" type="slidenum">
              <a:rPr lang="en-US"/>
              <a:pPr/>
              <a:t>1</a:t>
            </a:fld>
            <a:endParaRPr lang="en-US"/>
          </a:p>
        </p:txBody>
      </p:sp>
      <p:sp>
        <p:nvSpPr>
          <p:cNvPr id="1682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24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6841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221981-C147-4B5B-9AA8-F40E84414070}" type="slidenum">
              <a:rPr lang="en-US" altLang="en-US">
                <a:solidFill>
                  <a:srgbClr val="000000"/>
                </a:solidFill>
              </a:rPr>
              <a:pPr/>
              <a:t>17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20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0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59737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AD51696-35F2-4B28-9A9F-2BBBCB826F47}" type="slidenum">
              <a:rPr lang="en-US">
                <a:solidFill>
                  <a:srgbClr val="000000"/>
                </a:solidFill>
              </a:rPr>
              <a:pPr/>
              <a:t>18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7162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973388" y="549275"/>
            <a:ext cx="3657600" cy="2743200"/>
          </a:xfrm>
          <a:ln/>
        </p:spPr>
      </p:sp>
      <p:sp>
        <p:nvSpPr>
          <p:cNvPr id="17162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03520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76ABA4E-9359-4D42-878D-F84904A078C2}" type="slidenum">
              <a:rPr lang="en-US"/>
              <a:pPr/>
              <a:t>19</a:t>
            </a:fld>
            <a:endParaRPr lang="en-US"/>
          </a:p>
        </p:txBody>
      </p:sp>
      <p:sp>
        <p:nvSpPr>
          <p:cNvPr id="17182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82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71505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5C18808-6C47-4325-8031-CA22AF9D8328}" type="slidenum">
              <a:rPr lang="en-US"/>
              <a:pPr/>
              <a:t>20</a:t>
            </a:fld>
            <a:endParaRPr lang="en-US"/>
          </a:p>
        </p:txBody>
      </p:sp>
      <p:sp>
        <p:nvSpPr>
          <p:cNvPr id="17203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79525" y="3475038"/>
            <a:ext cx="7042150" cy="329088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981816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E1618D1-D2FF-4428-988C-72C8F806EE16}" type="slidenum">
              <a:rPr lang="en-US">
                <a:solidFill>
                  <a:srgbClr val="000000"/>
                </a:solidFill>
              </a:rPr>
              <a:pPr/>
              <a:t>21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722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973388" y="549275"/>
            <a:ext cx="3657600" cy="2743200"/>
          </a:xfrm>
          <a:ln/>
        </p:spPr>
      </p:sp>
      <p:sp>
        <p:nvSpPr>
          <p:cNvPr id="17223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2769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699EAA-E4BD-4489-87DE-E2F39A102B5C}" type="slidenum">
              <a:rPr lang="en-US"/>
              <a:pPr/>
              <a:t>22</a:t>
            </a:fld>
            <a:endParaRPr lang="en-US"/>
          </a:p>
        </p:txBody>
      </p:sp>
      <p:sp>
        <p:nvSpPr>
          <p:cNvPr id="1724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4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79525" y="3475038"/>
            <a:ext cx="7042150" cy="329088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773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95C306E-3660-4298-BA75-08E02BCDB263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1808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83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174919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F13254E-A5C5-4EF1-98CD-CB1A1095109D}" type="slidenum">
              <a:rPr lang="en-US"/>
              <a:pPr/>
              <a:t>24</a:t>
            </a:fld>
            <a:endParaRPr lang="en-US"/>
          </a:p>
        </p:txBody>
      </p:sp>
      <p:sp>
        <p:nvSpPr>
          <p:cNvPr id="18104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0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79525" y="3475038"/>
            <a:ext cx="7042150" cy="329088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645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FAD4BEA-1534-4A19-BBB2-4D99EF6949B1}" type="slidenum">
              <a:rPr lang="en-US" altLang="en-US">
                <a:solidFill>
                  <a:srgbClr val="000000"/>
                </a:solidFill>
              </a:rPr>
              <a:pPr/>
              <a:t>25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32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2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945366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B74344D-3445-440B-A576-6DE123F62B47}" type="slidenum">
              <a:rPr lang="en-US">
                <a:solidFill>
                  <a:srgbClr val="000000"/>
                </a:solidFill>
              </a:rPr>
              <a:pPr/>
              <a:t>26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4940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94019" name="Notes Placeholder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62813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6489DC5-9E2C-43C4-8BEA-907CD878C805}" type="slidenum">
              <a:rPr lang="en-US">
                <a:solidFill>
                  <a:srgbClr val="000000"/>
                </a:solidFill>
              </a:rPr>
              <a:pPr/>
              <a:t>2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539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9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3767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883F213-D74C-4480-BEA5-4B44F87C28FC}" type="slidenum">
              <a:rPr lang="en-US" altLang="en-US">
                <a:solidFill>
                  <a:srgbClr val="000000"/>
                </a:solidFill>
              </a:rPr>
              <a:pPr/>
              <a:t>27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00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008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86847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261271-9897-476B-A3D7-476AD1E7A7C5}" type="slidenum">
              <a:rPr lang="en-US"/>
              <a:pPr/>
              <a:t>28</a:t>
            </a:fld>
            <a:endParaRPr lang="en-US"/>
          </a:p>
        </p:txBody>
      </p:sp>
      <p:sp>
        <p:nvSpPr>
          <p:cNvPr id="1736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6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21048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D65AA08-519E-4B3F-B13D-1FFAF7563C5F}" type="slidenum">
              <a:rPr lang="en-US"/>
              <a:pPr/>
              <a:t>29</a:t>
            </a:fld>
            <a:endParaRPr lang="en-US"/>
          </a:p>
        </p:txBody>
      </p:sp>
      <p:sp>
        <p:nvSpPr>
          <p:cNvPr id="174899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8995" name="Notes Placeholder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76028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CB4F518-F829-441A-80CB-63F8E6C32048}" type="slidenum">
              <a:rPr lang="en-US"/>
              <a:pPr/>
              <a:t>30</a:t>
            </a:fld>
            <a:endParaRPr lang="en-US"/>
          </a:p>
        </p:txBody>
      </p:sp>
      <p:sp>
        <p:nvSpPr>
          <p:cNvPr id="17510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1043" name="Notes Placeholder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6138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F359405-C1B4-4265-AA38-BBBE86784AFA}" type="slidenum">
              <a:rPr lang="en-US"/>
              <a:pPr/>
              <a:t>31</a:t>
            </a:fld>
            <a:endParaRPr lang="en-US"/>
          </a:p>
        </p:txBody>
      </p:sp>
      <p:sp>
        <p:nvSpPr>
          <p:cNvPr id="1753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30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5264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E1F581C-165D-4EF0-967F-CAD4736F956C}" type="slidenum">
              <a:rPr lang="en-US"/>
              <a:pPr/>
              <a:t>32</a:t>
            </a:fld>
            <a:endParaRPr lang="en-US"/>
          </a:p>
        </p:txBody>
      </p:sp>
      <p:sp>
        <p:nvSpPr>
          <p:cNvPr id="175513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55139" name="Notes Placeholder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457059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57BDDBD-A8E3-4D45-A6B1-04457BEA3104}" type="slidenum">
              <a:rPr lang="en-US"/>
              <a:pPr/>
              <a:t>33</a:t>
            </a:fld>
            <a:endParaRPr lang="en-US"/>
          </a:p>
        </p:txBody>
      </p:sp>
      <p:sp>
        <p:nvSpPr>
          <p:cNvPr id="1757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7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79602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A912E09-7274-4781-91D9-9B6FA6CD85F9}" type="slidenum">
              <a:rPr lang="en-US">
                <a:solidFill>
                  <a:srgbClr val="000000"/>
                </a:solidFill>
              </a:rPr>
              <a:pPr/>
              <a:t>34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75923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sp>
      <p:sp>
        <p:nvSpPr>
          <p:cNvPr id="1759235" name="Notes Placeholder 2"/>
          <p:cNvSpPr>
            <a:spLocks noGrp="1"/>
          </p:cNvSpPr>
          <p:nvPr>
            <p:ph type="body" idx="1"/>
          </p:nvPr>
        </p:nvSpPr>
        <p:spPr/>
        <p:txBody>
          <a:bodyPr lIns="91440" tIns="45720" rIns="91440" bIns="45720"/>
          <a:lstStyle/>
          <a:p>
            <a:pPr>
              <a:spcBef>
                <a:spcPct val="0"/>
              </a:spcBef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07931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2801C66-9790-4645-B493-FAF6FD8713EB}" type="slidenum">
              <a:rPr lang="en-US"/>
              <a:pPr/>
              <a:t>35</a:t>
            </a:fld>
            <a:endParaRPr lang="en-US"/>
          </a:p>
        </p:txBody>
      </p:sp>
      <p:sp>
        <p:nvSpPr>
          <p:cNvPr id="17612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2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09028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A2FD483-7358-469C-87F0-DB6B8C83DE7B}" type="slidenum">
              <a:rPr lang="en-US" altLang="en-US">
                <a:solidFill>
                  <a:srgbClr val="000000"/>
                </a:solidFill>
              </a:rPr>
              <a:pPr/>
              <a:t>36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124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24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913878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D3F8AF5-66C4-4F83-9266-71550FBBAE3B}" type="slidenum">
              <a:rPr lang="en-US"/>
              <a:pPr/>
              <a:t>3</a:t>
            </a:fld>
            <a:endParaRPr lang="en-US"/>
          </a:p>
        </p:txBody>
      </p:sp>
      <p:sp>
        <p:nvSpPr>
          <p:cNvPr id="14653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53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54325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E2E3398-2F01-4887-8646-C2DE800B2FCE}" type="slidenum">
              <a:rPr lang="en-US">
                <a:solidFill>
                  <a:srgbClr val="000000"/>
                </a:solidFill>
              </a:rPr>
              <a:pPr/>
              <a:t>37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5165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65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80192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261271-9897-476B-A3D7-476AD1E7A7C5}" type="slidenum">
              <a:rPr lang="en-US"/>
              <a:pPr/>
              <a:t>38</a:t>
            </a:fld>
            <a:endParaRPr lang="en-US"/>
          </a:p>
        </p:txBody>
      </p:sp>
      <p:sp>
        <p:nvSpPr>
          <p:cNvPr id="1736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6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63717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F214CB5-16A1-4F26-8A2F-64AC6033A9E8}" type="slidenum">
              <a:rPr lang="en-US"/>
              <a:pPr/>
              <a:t>39</a:t>
            </a:fld>
            <a:endParaRPr lang="en-US"/>
          </a:p>
        </p:txBody>
      </p:sp>
      <p:sp>
        <p:nvSpPr>
          <p:cNvPr id="17674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74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50463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E9090DA-97AE-421F-A149-D4B4B4B7ED6B}" type="slidenum">
              <a:rPr lang="en-US"/>
              <a:pPr/>
              <a:t>40</a:t>
            </a:fld>
            <a:endParaRPr lang="en-US"/>
          </a:p>
        </p:txBody>
      </p:sp>
      <p:sp>
        <p:nvSpPr>
          <p:cNvPr id="1769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94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6019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17AB128-C4CD-4DA3-9D43-A0F982AB0D54}" type="slidenum">
              <a:rPr lang="en-US"/>
              <a:pPr/>
              <a:t>41</a:t>
            </a:fld>
            <a:endParaRPr lang="en-US"/>
          </a:p>
        </p:txBody>
      </p:sp>
      <p:sp>
        <p:nvSpPr>
          <p:cNvPr id="17715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9491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EAF504-DC7D-470F-8690-7E854E92E370}" type="slidenum">
              <a:rPr lang="en-US"/>
              <a:pPr/>
              <a:t>42</a:t>
            </a:fld>
            <a:endParaRPr lang="en-US"/>
          </a:p>
        </p:txBody>
      </p:sp>
      <p:sp>
        <p:nvSpPr>
          <p:cNvPr id="17735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35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841352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7AA91B-F476-442E-8445-DD7C692807B9}" type="slidenum">
              <a:rPr lang="en-US"/>
              <a:pPr/>
              <a:t>43</a:t>
            </a:fld>
            <a:endParaRPr lang="en-US"/>
          </a:p>
        </p:txBody>
      </p:sp>
      <p:sp>
        <p:nvSpPr>
          <p:cNvPr id="1775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5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00603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97AA91B-F476-442E-8445-DD7C692807B9}" type="slidenum">
              <a:rPr lang="en-US">
                <a:solidFill>
                  <a:srgbClr val="000000"/>
                </a:solidFill>
              </a:rPr>
              <a:pPr/>
              <a:t>44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775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56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56351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281BD5D-1DE2-4894-AECA-A1C55BEAAE4B}" type="slidenum">
              <a:rPr lang="en-US"/>
              <a:pPr/>
              <a:t>45</a:t>
            </a:fld>
            <a:endParaRPr lang="en-US"/>
          </a:p>
        </p:txBody>
      </p:sp>
      <p:sp>
        <p:nvSpPr>
          <p:cNvPr id="17776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76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37494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700AE98-09B7-4045-9BA9-D8B508D0E70D}" type="slidenum">
              <a:rPr lang="en-US"/>
              <a:pPr/>
              <a:t>46</a:t>
            </a:fld>
            <a:endParaRPr lang="en-US"/>
          </a:p>
        </p:txBody>
      </p:sp>
      <p:sp>
        <p:nvSpPr>
          <p:cNvPr id="17797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97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9205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D4C0AA5-ED16-4555-A8C4-46CAE229713E}" type="slidenum">
              <a:rPr lang="en-US">
                <a:solidFill>
                  <a:srgbClr val="000000"/>
                </a:solidFill>
              </a:rPr>
              <a:pPr/>
              <a:t>4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070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070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90012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3BA6C6-38BF-4726-8A81-F752BDA74891}" type="slidenum">
              <a:rPr lang="en-US"/>
              <a:pPr/>
              <a:t>47</a:t>
            </a:fld>
            <a:endParaRPr lang="en-US"/>
          </a:p>
        </p:txBody>
      </p:sp>
      <p:sp>
        <p:nvSpPr>
          <p:cNvPr id="17817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7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669880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1F48E4E-9A9F-4B05-BBC1-0A472015C17D}" type="slidenum">
              <a:rPr lang="en-US" altLang="en-US">
                <a:solidFill>
                  <a:srgbClr val="000000"/>
                </a:solidFill>
              </a:rPr>
              <a:pPr/>
              <a:t>48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858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58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8684123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13315D8-71D4-49F2-A8A5-777305443022}" type="slidenum">
              <a:rPr lang="en-US"/>
              <a:pPr/>
              <a:t>49</a:t>
            </a:fld>
            <a:endParaRPr lang="en-US"/>
          </a:p>
        </p:txBody>
      </p:sp>
      <p:sp>
        <p:nvSpPr>
          <p:cNvPr id="1792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53758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261271-9897-476B-A3D7-476AD1E7A7C5}" type="slidenum">
              <a:rPr lang="en-US"/>
              <a:pPr/>
              <a:t>50</a:t>
            </a:fld>
            <a:endParaRPr lang="en-US"/>
          </a:p>
        </p:txBody>
      </p:sp>
      <p:sp>
        <p:nvSpPr>
          <p:cNvPr id="1736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6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164033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3699EAA-E4BD-4489-87DE-E2F39A102B5C}" type="slidenum">
              <a:rPr lang="en-US"/>
              <a:pPr/>
              <a:t>52</a:t>
            </a:fld>
            <a:endParaRPr lang="en-US"/>
          </a:p>
        </p:txBody>
      </p:sp>
      <p:sp>
        <p:nvSpPr>
          <p:cNvPr id="1724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4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79525" y="3475038"/>
            <a:ext cx="7042150" cy="329088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42722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261271-9897-476B-A3D7-476AD1E7A7C5}" type="slidenum">
              <a:rPr lang="en-US"/>
              <a:pPr/>
              <a:t>59</a:t>
            </a:fld>
            <a:endParaRPr lang="en-US"/>
          </a:p>
        </p:txBody>
      </p:sp>
      <p:sp>
        <p:nvSpPr>
          <p:cNvPr id="1736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6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229386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13315D8-71D4-49F2-A8A5-777305443022}" type="slidenum">
              <a:rPr lang="en-US"/>
              <a:pPr/>
              <a:t>61</a:t>
            </a:fld>
            <a:endParaRPr lang="en-US" dirty="0"/>
          </a:p>
        </p:txBody>
      </p:sp>
      <p:sp>
        <p:nvSpPr>
          <p:cNvPr id="1792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19480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6D4089FE-8D3A-4602-8C47-ADBECA4B3CAD}" type="slidenum">
              <a:rPr lang="en-US" sz="1300" smtClean="0">
                <a:solidFill>
                  <a:srgbClr val="000000"/>
                </a:solidFill>
                <a:latin typeface="Arial" pitchFamily="34" charset="0"/>
              </a:rPr>
              <a:pPr/>
              <a:t>63</a:t>
            </a:fld>
            <a:endParaRPr lang="en-US" sz="13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29719693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fld id="{8FE74F1B-3357-4417-B845-D348EFCFFE2A}" type="slidenum">
              <a:rPr lang="en-US" sz="1300" smtClean="0">
                <a:solidFill>
                  <a:srgbClr val="000000"/>
                </a:solidFill>
                <a:latin typeface="Arial" pitchFamily="34" charset="0"/>
              </a:rPr>
              <a:pPr/>
              <a:t>64</a:t>
            </a:fld>
            <a:endParaRPr lang="en-US" sz="13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6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974975" y="549275"/>
            <a:ext cx="3656013" cy="2741613"/>
          </a:xfrm>
          <a:ln/>
        </p:spPr>
      </p:sp>
      <p:sp>
        <p:nvSpPr>
          <p:cNvPr id="96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49872634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8D453AA-5587-4886-8C9E-2C7EA696ECFF}" type="slidenum">
              <a:rPr lang="en-US">
                <a:solidFill>
                  <a:prstClr val="black"/>
                </a:solidFill>
              </a:rPr>
              <a:pPr/>
              <a:t>65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2590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973388" y="549275"/>
            <a:ext cx="3657600" cy="2743200"/>
          </a:xfrm>
          <a:ln/>
        </p:spPr>
      </p:sp>
      <p:sp>
        <p:nvSpPr>
          <p:cNvPr id="2590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46442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66F04BB-3C5A-4E6A-BFF0-EA975D8F8556}" type="slidenum">
              <a:rPr lang="en-US">
                <a:solidFill>
                  <a:srgbClr val="000000"/>
                </a:solidFill>
              </a:rPr>
              <a:pPr/>
              <a:t>6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50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5509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65786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45C7FCB-4ACF-467A-AA75-335A0A423FC1}" type="slidenum">
              <a:rPr lang="en-US"/>
              <a:pPr/>
              <a:t>68</a:t>
            </a:fld>
            <a:endParaRPr lang="en-US" dirty="0"/>
          </a:p>
        </p:txBody>
      </p:sp>
      <p:sp>
        <p:nvSpPr>
          <p:cNvPr id="1608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8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025755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FFEE5E-CEC6-46CD-917F-BC2CDD2E0E8C}" type="slidenum">
              <a:rPr lang="en-US" altLang="en-US">
                <a:solidFill>
                  <a:srgbClr val="000000"/>
                </a:solidFill>
              </a:rPr>
              <a:pPr/>
              <a:t>69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46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355415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FFEE5E-CEC6-46CD-917F-BC2CDD2E0E8C}" type="slidenum">
              <a:rPr lang="en-US" altLang="en-US">
                <a:solidFill>
                  <a:srgbClr val="000000"/>
                </a:solidFill>
              </a:rPr>
              <a:pPr/>
              <a:t>70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46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087626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0064DFA-010A-4DB4-A011-A3C02EA4106A}" type="slidenum">
              <a:rPr lang="en-US" altLang="en-US"/>
              <a:pPr/>
              <a:t>71</a:t>
            </a:fld>
            <a:endParaRPr lang="en-US" altLang="en-US"/>
          </a:p>
        </p:txBody>
      </p:sp>
      <p:sp>
        <p:nvSpPr>
          <p:cNvPr id="409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94272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E9F1F59-F352-43A8-BB2C-23AC5E26707E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05190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6FFEE5E-CEC6-46CD-917F-BC2CDD2E0E8C}" type="slidenum">
              <a:rPr lang="en-US" altLang="en-US">
                <a:solidFill>
                  <a:srgbClr val="000000"/>
                </a:solidFill>
              </a:rPr>
              <a:pPr/>
              <a:t>12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46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61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197700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DE707F9-D4AB-48AB-AD34-F1E74C59847E}" type="slidenum">
              <a:rPr lang="en-US" altLang="en-US">
                <a:solidFill>
                  <a:srgbClr val="000000"/>
                </a:solidFill>
              </a:rPr>
              <a:pPr/>
              <a:t>13</a:t>
            </a:fld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7141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41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4322681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5136187-009E-4A1A-9B3D-8DD6D6D56855}" type="slidenum">
              <a:rPr lang="en-US">
                <a:solidFill>
                  <a:srgbClr val="000000"/>
                </a:solidFill>
              </a:rPr>
              <a:pPr/>
              <a:t>14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7121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21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1982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37712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00718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90500"/>
            <a:ext cx="1943100" cy="59055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0500"/>
            <a:ext cx="5676900" cy="59055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747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701645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AndTx" preserve="1">
  <p:cSld name="Title, Ch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44142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7752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51445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7824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5930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0633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0354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310236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9466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4096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9785600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2736713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426617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90500"/>
            <a:ext cx="1943100" cy="59055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0500"/>
            <a:ext cx="5676900" cy="59055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224443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50255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055255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435009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685800" y="4114800"/>
            <a:ext cx="77724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57533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110239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 bwMode="auto">
          <a:xfrm>
            <a:off x="0" y="-114300"/>
            <a:ext cx="9005777" cy="2038793"/>
          </a:xfrm>
          <a:prstGeom prst="rect">
            <a:avLst/>
          </a:prstGeom>
          <a:solidFill>
            <a:schemeClr val="bg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4" name="Line 5"/>
          <p:cNvSpPr>
            <a:spLocks noChangeShapeType="1"/>
          </p:cNvSpPr>
          <p:nvPr userDrawn="1"/>
        </p:nvSpPr>
        <p:spPr bwMode="auto">
          <a:xfrm>
            <a:off x="76200" y="3151188"/>
            <a:ext cx="89916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 baseline="0" dirty="0">
              <a:solidFill>
                <a:srgbClr val="000000"/>
              </a:solidFill>
              <a:latin typeface="Candara"/>
            </a:endParaRPr>
          </a:p>
        </p:txBody>
      </p:sp>
      <p:sp>
        <p:nvSpPr>
          <p:cNvPr id="5" name="Rectangle 22"/>
          <p:cNvSpPr>
            <a:spLocks noChangeArrowheads="1"/>
          </p:cNvSpPr>
          <p:nvPr userDrawn="1"/>
        </p:nvSpPr>
        <p:spPr bwMode="auto">
          <a:xfrm>
            <a:off x="295275" y="3275013"/>
            <a:ext cx="25955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</a:pPr>
            <a:r>
              <a:rPr lang="en-US" altLang="en-US" b="1" i="1" baseline="0" dirty="0">
                <a:solidFill>
                  <a:srgbClr val="2461AA"/>
                </a:solidFill>
                <a:ea typeface="Arial Unicode MS" pitchFamily="34" charset="-128"/>
                <a:cs typeface="Arial Unicode MS" pitchFamily="34" charset="-128"/>
              </a:rPr>
              <a:t>Advantages of Approach</a:t>
            </a:r>
          </a:p>
        </p:txBody>
      </p:sp>
      <p:sp>
        <p:nvSpPr>
          <p:cNvPr id="6" name="Rectangle 23"/>
          <p:cNvSpPr>
            <a:spLocks noChangeArrowheads="1"/>
          </p:cNvSpPr>
          <p:nvPr userDrawn="1"/>
        </p:nvSpPr>
        <p:spPr bwMode="auto">
          <a:xfrm>
            <a:off x="4835525" y="3282950"/>
            <a:ext cx="17240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</a:pPr>
            <a:r>
              <a:rPr lang="en-US" altLang="en-US" b="1" i="1" baseline="0" dirty="0">
                <a:solidFill>
                  <a:srgbClr val="2461AA"/>
                </a:solidFill>
                <a:ea typeface="Arial Unicode MS" pitchFamily="34" charset="-128"/>
                <a:cs typeface="Arial Unicode MS" pitchFamily="34" charset="-128"/>
              </a:rPr>
              <a:t>What is Learned</a:t>
            </a:r>
          </a:p>
        </p:txBody>
      </p:sp>
      <p:sp>
        <p:nvSpPr>
          <p:cNvPr id="7" name="Rectangle 19"/>
          <p:cNvSpPr>
            <a:spLocks noChangeArrowheads="1"/>
          </p:cNvSpPr>
          <p:nvPr userDrawn="1"/>
        </p:nvSpPr>
        <p:spPr bwMode="auto">
          <a:xfrm>
            <a:off x="242888" y="238125"/>
            <a:ext cx="148113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</a:pPr>
            <a:r>
              <a:rPr lang="en-US" altLang="en-US" b="1" i="1" baseline="0" dirty="0">
                <a:solidFill>
                  <a:srgbClr val="2461AA"/>
                </a:solidFill>
                <a:ea typeface="Arial Unicode MS" pitchFamily="34" charset="-128"/>
                <a:cs typeface="Arial Unicode MS" pitchFamily="34" charset="-128"/>
              </a:rPr>
              <a:t>The Challenge</a:t>
            </a:r>
          </a:p>
        </p:txBody>
      </p:sp>
      <p:sp>
        <p:nvSpPr>
          <p:cNvPr id="8" name="Rectangle 21"/>
          <p:cNvSpPr>
            <a:spLocks noChangeArrowheads="1"/>
          </p:cNvSpPr>
          <p:nvPr userDrawn="1"/>
        </p:nvSpPr>
        <p:spPr bwMode="auto">
          <a:xfrm>
            <a:off x="4835525" y="258763"/>
            <a:ext cx="14700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 algn="ctr">
              <a:lnSpc>
                <a:spcPct val="80000"/>
              </a:lnSpc>
              <a:spcBef>
                <a:spcPct val="20000"/>
              </a:spcBef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algn="ctr" fontAlgn="base">
              <a:lnSpc>
                <a:spcPct val="80000"/>
              </a:lnSpc>
              <a:spcBef>
                <a:spcPct val="20000"/>
              </a:spcBef>
              <a:spcAft>
                <a:spcPct val="0"/>
              </a:spcAft>
              <a:buClr>
                <a:srgbClr val="1F497D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</a:pPr>
            <a:r>
              <a:rPr lang="en-US" altLang="en-US" b="1" i="1" baseline="0" dirty="0">
                <a:solidFill>
                  <a:srgbClr val="2461AA"/>
                </a:solidFill>
                <a:ea typeface="Arial Unicode MS" pitchFamily="34" charset="-128"/>
                <a:cs typeface="Arial Unicode MS" pitchFamily="34" charset="-128"/>
              </a:rPr>
              <a:t>The Approach</a:t>
            </a:r>
          </a:p>
        </p:txBody>
      </p:sp>
      <p:sp>
        <p:nvSpPr>
          <p:cNvPr id="9" name="Line 4"/>
          <p:cNvSpPr>
            <a:spLocks noChangeShapeType="1"/>
          </p:cNvSpPr>
          <p:nvPr userDrawn="1"/>
        </p:nvSpPr>
        <p:spPr bwMode="auto">
          <a:xfrm>
            <a:off x="4572000" y="103188"/>
            <a:ext cx="0" cy="6096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 baseline="0" dirty="0">
              <a:solidFill>
                <a:srgbClr val="000000"/>
              </a:solidFill>
              <a:latin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246665610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3373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0854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61256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62305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41238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39480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756402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523302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014229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802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5758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90500"/>
            <a:ext cx="1943100" cy="59055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0500"/>
            <a:ext cx="5676900" cy="59055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74357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Tx" preserve="1">
  <p:cSld name="Title, 2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half" idx="3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11699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414792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400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6133601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3765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153238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84262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9921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88141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9934490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8386256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447008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90500"/>
            <a:ext cx="1943100" cy="59055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0500"/>
            <a:ext cx="5676900" cy="59055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52770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609677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AndTx" preserve="1">
  <p:cSld name="Title, Ch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222002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38038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41943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64901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984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477748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75310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7299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17751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24345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0383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056677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EF6D29-4E98-49B1-8481-C5670B286C18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10/15/2015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8DABA1-D7AF-43F7-AA43-34DF05A1271E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0062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7389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04142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720737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image" Target="../media/image4.jpeg"/><Relationship Id="rId3" Type="http://schemas.openxmlformats.org/officeDocument/2006/relationships/slideLayout" Target="../slideLayouts/slideLayout32.xml"/><Relationship Id="rId21" Type="http://schemas.openxmlformats.org/officeDocument/2006/relationships/image" Target="../media/image7.jpeg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image" Target="../media/image3.jpeg"/><Relationship Id="rId2" Type="http://schemas.openxmlformats.org/officeDocument/2006/relationships/slideLayout" Target="../slideLayouts/slideLayout31.xml"/><Relationship Id="rId16" Type="http://schemas.openxmlformats.org/officeDocument/2006/relationships/image" Target="../media/image2.jpeg"/><Relationship Id="rId20" Type="http://schemas.openxmlformats.org/officeDocument/2006/relationships/image" Target="../media/image6.png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5" Type="http://schemas.openxmlformats.org/officeDocument/2006/relationships/image" Target="../media/image1.jpeg"/><Relationship Id="rId10" Type="http://schemas.openxmlformats.org/officeDocument/2006/relationships/slideLayout" Target="../slideLayouts/slideLayout39.xml"/><Relationship Id="rId19" Type="http://schemas.openxmlformats.org/officeDocument/2006/relationships/image" Target="../media/image5.jpeg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6350" y="1443038"/>
            <a:ext cx="8372475" cy="287337"/>
            <a:chOff x="4" y="909"/>
            <a:chExt cx="5274" cy="181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5162" y="909"/>
              <a:ext cx="116" cy="181"/>
              <a:chOff x="5162" y="909"/>
              <a:chExt cx="116" cy="181"/>
            </a:xfrm>
          </p:grpSpPr>
          <p:sp>
            <p:nvSpPr>
              <p:cNvPr id="30724" name="Rectangle 4"/>
              <p:cNvSpPr>
                <a:spLocks noChangeArrowheads="1"/>
              </p:cNvSpPr>
              <p:nvPr/>
            </p:nvSpPr>
            <p:spPr bwMode="auto">
              <a:xfrm>
                <a:off x="5256" y="909"/>
                <a:ext cx="2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25" name="Rectangle 5"/>
              <p:cNvSpPr>
                <a:spLocks noChangeArrowheads="1"/>
              </p:cNvSpPr>
              <p:nvPr/>
            </p:nvSpPr>
            <p:spPr bwMode="auto">
              <a:xfrm>
                <a:off x="5162" y="909"/>
                <a:ext cx="5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26" name="Group 6"/>
            <p:cNvGrpSpPr>
              <a:grpSpLocks/>
            </p:cNvGrpSpPr>
            <p:nvPr/>
          </p:nvGrpSpPr>
          <p:grpSpPr bwMode="auto">
            <a:xfrm>
              <a:off x="4852" y="909"/>
              <a:ext cx="255" cy="181"/>
              <a:chOff x="4852" y="909"/>
              <a:chExt cx="255" cy="181"/>
            </a:xfrm>
          </p:grpSpPr>
          <p:sp>
            <p:nvSpPr>
              <p:cNvPr id="30727" name="Rectangle 7"/>
              <p:cNvSpPr>
                <a:spLocks noChangeArrowheads="1"/>
              </p:cNvSpPr>
              <p:nvPr/>
            </p:nvSpPr>
            <p:spPr bwMode="auto">
              <a:xfrm>
                <a:off x="5022" y="909"/>
                <a:ext cx="85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28" name="Rectangle 8"/>
              <p:cNvSpPr>
                <a:spLocks noChangeArrowheads="1"/>
              </p:cNvSpPr>
              <p:nvPr/>
            </p:nvSpPr>
            <p:spPr bwMode="auto">
              <a:xfrm>
                <a:off x="4852" y="909"/>
                <a:ext cx="118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29" name="Group 9"/>
            <p:cNvGrpSpPr>
              <a:grpSpLocks/>
            </p:cNvGrpSpPr>
            <p:nvPr/>
          </p:nvGrpSpPr>
          <p:grpSpPr bwMode="auto">
            <a:xfrm>
              <a:off x="4422" y="909"/>
              <a:ext cx="378" cy="181"/>
              <a:chOff x="4422" y="909"/>
              <a:chExt cx="378" cy="181"/>
            </a:xfrm>
          </p:grpSpPr>
          <p:sp>
            <p:nvSpPr>
              <p:cNvPr id="30730" name="Rectangle 10"/>
              <p:cNvSpPr>
                <a:spLocks noChangeArrowheads="1"/>
              </p:cNvSpPr>
              <p:nvPr/>
            </p:nvSpPr>
            <p:spPr bwMode="auto">
              <a:xfrm>
                <a:off x="4654" y="909"/>
                <a:ext cx="146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1" name="Rectangle 11"/>
              <p:cNvSpPr>
                <a:spLocks noChangeArrowheads="1"/>
              </p:cNvSpPr>
              <p:nvPr/>
            </p:nvSpPr>
            <p:spPr bwMode="auto">
              <a:xfrm>
                <a:off x="4422" y="909"/>
                <a:ext cx="181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3187" y="909"/>
              <a:ext cx="1183" cy="181"/>
              <a:chOff x="3187" y="909"/>
              <a:chExt cx="1183" cy="181"/>
            </a:xfrm>
          </p:grpSpPr>
          <p:sp>
            <p:nvSpPr>
              <p:cNvPr id="30733" name="Rectangle 13"/>
              <p:cNvSpPr>
                <a:spLocks noChangeArrowheads="1"/>
              </p:cNvSpPr>
              <p:nvPr/>
            </p:nvSpPr>
            <p:spPr bwMode="auto">
              <a:xfrm>
                <a:off x="3562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4" name="Rectangle 14"/>
              <p:cNvSpPr>
                <a:spLocks noChangeArrowheads="1"/>
              </p:cNvSpPr>
              <p:nvPr/>
            </p:nvSpPr>
            <p:spPr bwMode="auto">
              <a:xfrm>
                <a:off x="4160" y="909"/>
                <a:ext cx="210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5" name="Rectangle 15"/>
              <p:cNvSpPr>
                <a:spLocks noChangeArrowheads="1"/>
              </p:cNvSpPr>
              <p:nvPr/>
            </p:nvSpPr>
            <p:spPr bwMode="auto">
              <a:xfrm>
                <a:off x="3868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6" name="Rectangle 16"/>
              <p:cNvSpPr>
                <a:spLocks noChangeArrowheads="1"/>
              </p:cNvSpPr>
              <p:nvPr/>
            </p:nvSpPr>
            <p:spPr bwMode="auto">
              <a:xfrm>
                <a:off x="3187" y="909"/>
                <a:ext cx="306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0737" name="Group 17"/>
            <p:cNvGrpSpPr>
              <a:grpSpLocks/>
            </p:cNvGrpSpPr>
            <p:nvPr/>
          </p:nvGrpSpPr>
          <p:grpSpPr bwMode="auto">
            <a:xfrm>
              <a:off x="4" y="909"/>
              <a:ext cx="3135" cy="181"/>
              <a:chOff x="4" y="909"/>
              <a:chExt cx="3135" cy="181"/>
            </a:xfrm>
          </p:grpSpPr>
          <p:sp>
            <p:nvSpPr>
              <p:cNvPr id="30738" name="Rectangle 18"/>
              <p:cNvSpPr>
                <a:spLocks noChangeArrowheads="1"/>
              </p:cNvSpPr>
              <p:nvPr/>
            </p:nvSpPr>
            <p:spPr bwMode="auto">
              <a:xfrm>
                <a:off x="2802" y="909"/>
                <a:ext cx="337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39" name="Rectangle 19"/>
              <p:cNvSpPr>
                <a:spLocks noChangeArrowheads="1"/>
              </p:cNvSpPr>
              <p:nvPr/>
            </p:nvSpPr>
            <p:spPr bwMode="auto">
              <a:xfrm>
                <a:off x="4" y="909"/>
                <a:ext cx="2748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30740" name="Rectangle 20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90500"/>
            <a:ext cx="7772400" cy="118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30741" name="Rectangle 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811" r:id="rId14"/>
  </p:sldLayoutIdLst>
  <p:hf sldNum="0" hdr="0" ftr="0" dt="0"/>
  <p:txStyles>
    <p:titleStyle>
      <a:lvl1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 pitchFamily="2" charset="2"/>
        <a:buChar char="n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»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Group 2"/>
          <p:cNvGrpSpPr>
            <a:grpSpLocks/>
          </p:cNvGrpSpPr>
          <p:nvPr/>
        </p:nvGrpSpPr>
        <p:grpSpPr bwMode="auto">
          <a:xfrm>
            <a:off x="6350" y="1443038"/>
            <a:ext cx="8372475" cy="287337"/>
            <a:chOff x="4" y="909"/>
            <a:chExt cx="5274" cy="181"/>
          </a:xfrm>
        </p:grpSpPr>
        <p:grpSp>
          <p:nvGrpSpPr>
            <p:cNvPr id="8195" name="Group 3"/>
            <p:cNvGrpSpPr>
              <a:grpSpLocks/>
            </p:cNvGrpSpPr>
            <p:nvPr/>
          </p:nvGrpSpPr>
          <p:grpSpPr bwMode="auto">
            <a:xfrm>
              <a:off x="5162" y="909"/>
              <a:ext cx="116" cy="181"/>
              <a:chOff x="5162" y="909"/>
              <a:chExt cx="116" cy="181"/>
            </a:xfrm>
          </p:grpSpPr>
          <p:sp>
            <p:nvSpPr>
              <p:cNvPr id="8196" name="Rectangle 4"/>
              <p:cNvSpPr>
                <a:spLocks noChangeArrowheads="1"/>
              </p:cNvSpPr>
              <p:nvPr/>
            </p:nvSpPr>
            <p:spPr bwMode="auto">
              <a:xfrm>
                <a:off x="5256" y="909"/>
                <a:ext cx="2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197" name="Rectangle 5"/>
              <p:cNvSpPr>
                <a:spLocks noChangeArrowheads="1"/>
              </p:cNvSpPr>
              <p:nvPr/>
            </p:nvSpPr>
            <p:spPr bwMode="auto">
              <a:xfrm>
                <a:off x="5162" y="909"/>
                <a:ext cx="5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198" name="Group 6"/>
            <p:cNvGrpSpPr>
              <a:grpSpLocks/>
            </p:cNvGrpSpPr>
            <p:nvPr/>
          </p:nvGrpSpPr>
          <p:grpSpPr bwMode="auto">
            <a:xfrm>
              <a:off x="4852" y="909"/>
              <a:ext cx="255" cy="181"/>
              <a:chOff x="4852" y="909"/>
              <a:chExt cx="255" cy="181"/>
            </a:xfrm>
          </p:grpSpPr>
          <p:sp>
            <p:nvSpPr>
              <p:cNvPr id="8199" name="Rectangle 7"/>
              <p:cNvSpPr>
                <a:spLocks noChangeArrowheads="1"/>
              </p:cNvSpPr>
              <p:nvPr/>
            </p:nvSpPr>
            <p:spPr bwMode="auto">
              <a:xfrm>
                <a:off x="5022" y="909"/>
                <a:ext cx="85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00" name="Rectangle 8"/>
              <p:cNvSpPr>
                <a:spLocks noChangeArrowheads="1"/>
              </p:cNvSpPr>
              <p:nvPr/>
            </p:nvSpPr>
            <p:spPr bwMode="auto">
              <a:xfrm>
                <a:off x="4852" y="909"/>
                <a:ext cx="118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201" name="Group 9"/>
            <p:cNvGrpSpPr>
              <a:grpSpLocks/>
            </p:cNvGrpSpPr>
            <p:nvPr/>
          </p:nvGrpSpPr>
          <p:grpSpPr bwMode="auto">
            <a:xfrm>
              <a:off x="4422" y="909"/>
              <a:ext cx="378" cy="181"/>
              <a:chOff x="4422" y="909"/>
              <a:chExt cx="378" cy="181"/>
            </a:xfrm>
          </p:grpSpPr>
          <p:sp>
            <p:nvSpPr>
              <p:cNvPr id="8202" name="Rectangle 10"/>
              <p:cNvSpPr>
                <a:spLocks noChangeArrowheads="1"/>
              </p:cNvSpPr>
              <p:nvPr/>
            </p:nvSpPr>
            <p:spPr bwMode="auto">
              <a:xfrm>
                <a:off x="4654" y="909"/>
                <a:ext cx="146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03" name="Rectangle 11"/>
              <p:cNvSpPr>
                <a:spLocks noChangeArrowheads="1"/>
              </p:cNvSpPr>
              <p:nvPr/>
            </p:nvSpPr>
            <p:spPr bwMode="auto">
              <a:xfrm>
                <a:off x="4422" y="909"/>
                <a:ext cx="181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204" name="Group 12"/>
            <p:cNvGrpSpPr>
              <a:grpSpLocks/>
            </p:cNvGrpSpPr>
            <p:nvPr/>
          </p:nvGrpSpPr>
          <p:grpSpPr bwMode="auto">
            <a:xfrm>
              <a:off x="3187" y="909"/>
              <a:ext cx="1183" cy="181"/>
              <a:chOff x="3187" y="909"/>
              <a:chExt cx="1183" cy="181"/>
            </a:xfrm>
          </p:grpSpPr>
          <p:sp>
            <p:nvSpPr>
              <p:cNvPr id="8205" name="Rectangle 13"/>
              <p:cNvSpPr>
                <a:spLocks noChangeArrowheads="1"/>
              </p:cNvSpPr>
              <p:nvPr/>
            </p:nvSpPr>
            <p:spPr bwMode="auto">
              <a:xfrm>
                <a:off x="3562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06" name="Rectangle 14"/>
              <p:cNvSpPr>
                <a:spLocks noChangeArrowheads="1"/>
              </p:cNvSpPr>
              <p:nvPr/>
            </p:nvSpPr>
            <p:spPr bwMode="auto">
              <a:xfrm>
                <a:off x="4160" y="909"/>
                <a:ext cx="210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07" name="Rectangle 15"/>
              <p:cNvSpPr>
                <a:spLocks noChangeArrowheads="1"/>
              </p:cNvSpPr>
              <p:nvPr/>
            </p:nvSpPr>
            <p:spPr bwMode="auto">
              <a:xfrm>
                <a:off x="3868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08" name="Rectangle 16"/>
              <p:cNvSpPr>
                <a:spLocks noChangeArrowheads="1"/>
              </p:cNvSpPr>
              <p:nvPr/>
            </p:nvSpPr>
            <p:spPr bwMode="auto">
              <a:xfrm>
                <a:off x="3187" y="909"/>
                <a:ext cx="306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8209" name="Group 17"/>
            <p:cNvGrpSpPr>
              <a:grpSpLocks/>
            </p:cNvGrpSpPr>
            <p:nvPr/>
          </p:nvGrpSpPr>
          <p:grpSpPr bwMode="auto">
            <a:xfrm>
              <a:off x="4" y="909"/>
              <a:ext cx="3135" cy="181"/>
              <a:chOff x="4" y="909"/>
              <a:chExt cx="3135" cy="181"/>
            </a:xfrm>
          </p:grpSpPr>
          <p:sp>
            <p:nvSpPr>
              <p:cNvPr id="8210" name="Rectangle 18"/>
              <p:cNvSpPr>
                <a:spLocks noChangeArrowheads="1"/>
              </p:cNvSpPr>
              <p:nvPr/>
            </p:nvSpPr>
            <p:spPr bwMode="auto">
              <a:xfrm>
                <a:off x="2802" y="909"/>
                <a:ext cx="337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8211" name="Rectangle 19"/>
              <p:cNvSpPr>
                <a:spLocks noChangeArrowheads="1"/>
              </p:cNvSpPr>
              <p:nvPr/>
            </p:nvSpPr>
            <p:spPr bwMode="auto">
              <a:xfrm>
                <a:off x="4" y="909"/>
                <a:ext cx="2748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8212" name="Rectangle 20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90500"/>
            <a:ext cx="7772400" cy="118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8213" name="Rectangle 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49529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  <p:sldLayoutId id="2147483690" r:id="rId12"/>
    <p:sldLayoutId id="2147483691" r:id="rId13"/>
    <p:sldLayoutId id="2147483692" r:id="rId14"/>
    <p:sldLayoutId id="2147483693" r:id="rId15"/>
  </p:sldLayoutIdLst>
  <p:txStyles>
    <p:titleStyle>
      <a:lvl1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 pitchFamily="2" charset="2"/>
        <a:buChar char="n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»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0" name="Rectangle 20"/>
          <p:cNvSpPr>
            <a:spLocks noGrp="1" noChangeArrowheads="1"/>
          </p:cNvSpPr>
          <p:nvPr>
            <p:ph type="title"/>
          </p:nvPr>
        </p:nvSpPr>
        <p:spPr bwMode="auto">
          <a:xfrm>
            <a:off x="464327" y="0"/>
            <a:ext cx="8534200" cy="4987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title style</a:t>
            </a:r>
          </a:p>
        </p:txBody>
      </p:sp>
      <p:sp>
        <p:nvSpPr>
          <p:cNvPr id="30741" name="Rectangle 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872" y="726439"/>
            <a:ext cx="8721027" cy="54872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 smtClean="0"/>
              <a:t>Click to edit Master text styles</a:t>
            </a:r>
          </a:p>
          <a:p>
            <a:pPr lvl="1"/>
            <a:r>
              <a:rPr lang="en-US" altLang="en-US" dirty="0" smtClean="0"/>
              <a:t>Second level</a:t>
            </a:r>
          </a:p>
          <a:p>
            <a:pPr lvl="2"/>
            <a:r>
              <a:rPr lang="en-US" altLang="en-US" dirty="0" smtClean="0"/>
              <a:t>Third level</a:t>
            </a:r>
          </a:p>
          <a:p>
            <a:pPr lvl="3"/>
            <a:r>
              <a:rPr lang="en-US" altLang="en-US" dirty="0" smtClean="0"/>
              <a:t>Fourth level</a:t>
            </a:r>
          </a:p>
          <a:p>
            <a:pPr lvl="4"/>
            <a:r>
              <a:rPr lang="en-US" altLang="en-US" dirty="0" smtClean="0"/>
              <a:t>Fifth level</a:t>
            </a:r>
          </a:p>
        </p:txBody>
      </p:sp>
      <p:pic>
        <p:nvPicPr>
          <p:cNvPr id="37" name="Picture 2" descr="C:\Users\LDM\Desktop\MURI_PPT\Akron.jpg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6457" y="6298850"/>
            <a:ext cx="457201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5" descr="C:\Users\LDM\Desktop\MURI_PPT\Madison.jpg"/>
          <p:cNvPicPr>
            <a:picLocks noChangeAspect="1" noChangeArrowheads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6300" y="6319516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6" descr="C:\Users\LDM\Desktop\MURI_PPT\UCLA.jpg"/>
          <p:cNvPicPr>
            <a:picLocks noChangeAspect="1" noChangeArrowheads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7500" y="6309208"/>
            <a:ext cx="457200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7" descr="C:\Users\LDM\Desktop\MURI_PPT\NU.jpg"/>
          <p:cNvPicPr>
            <a:picLocks noChangeAspect="1" noChangeArrowheads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5980" y="6309147"/>
            <a:ext cx="461108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8" descr="C:\Users\LDM\Desktop\MURI_PPT\UVA.jpg"/>
          <p:cNvPicPr>
            <a:picLocks noChangeAspect="1" noChangeArrowheads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6762" y="6283606"/>
            <a:ext cx="508283" cy="508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C:\Users\rondo\Dropbox\MURI\Powerpoint\logo_without_text.png"/>
          <p:cNvPicPr>
            <a:picLocks noChangeAspect="1" noChangeArrowheads="1"/>
          </p:cNvPicPr>
          <p:nvPr userDrawn="1"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3" y="2698"/>
            <a:ext cx="460454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nip and Round Single Corner Rectangle 1"/>
          <p:cNvSpPr/>
          <p:nvPr userDrawn="1"/>
        </p:nvSpPr>
        <p:spPr bwMode="auto">
          <a:xfrm flipV="1">
            <a:off x="0" y="498764"/>
            <a:ext cx="9029700" cy="46759"/>
          </a:xfrm>
          <a:prstGeom prst="snipRoundRect">
            <a:avLst>
              <a:gd name="adj1" fmla="val 16667"/>
              <a:gd name="adj2" fmla="val 50000"/>
            </a:avLst>
          </a:prstGeom>
          <a:solidFill>
            <a:srgbClr val="F27D30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 userDrawn="1"/>
        </p:nvSpPr>
        <p:spPr>
          <a:xfrm>
            <a:off x="1376338" y="6213682"/>
            <a:ext cx="3352832" cy="646331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200" b="1" i="1" baseline="0" dirty="0" smtClean="0">
                <a:solidFill>
                  <a:srgbClr val="3F79FF"/>
                </a:solidFill>
                <a:latin typeface="Candara"/>
              </a:rPr>
              <a:t>Understanding Atomic Scale Structure in Four Dimensions to Design &amp; Control Corrosion Resistant Alloys</a:t>
            </a:r>
            <a:endParaRPr lang="en-US" sz="1200" i="1" baseline="0" dirty="0">
              <a:solidFill>
                <a:srgbClr val="3F79FF"/>
              </a:solidFill>
              <a:latin typeface="Candara"/>
            </a:endParaRPr>
          </a:p>
        </p:txBody>
      </p:sp>
      <p:sp>
        <p:nvSpPr>
          <p:cNvPr id="33" name="TextBox 32"/>
          <p:cNvSpPr txBox="1"/>
          <p:nvPr userDrawn="1"/>
        </p:nvSpPr>
        <p:spPr>
          <a:xfrm>
            <a:off x="4808035" y="6259406"/>
            <a:ext cx="1219385" cy="605294"/>
          </a:xfrm>
          <a:prstGeom prst="rect">
            <a:avLst/>
          </a:prstGeom>
          <a:noFill/>
        </p:spPr>
        <p:txBody>
          <a:bodyPr wrap="square" rtlCol="0" anchor="ctr" anchorCtr="0">
            <a:spAutoFit/>
          </a:bodyPr>
          <a:lstStyle/>
          <a:p>
            <a:pPr algn="ctr" eaLnBrk="1" fontAlgn="auto" hangingPunct="1">
              <a:lnSpc>
                <a:spcPts val="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100" b="1" cap="small" baseline="0" dirty="0" smtClean="0">
                <a:solidFill>
                  <a:srgbClr val="000000"/>
                </a:solidFill>
                <a:latin typeface="Candara"/>
              </a:rPr>
              <a:t>multidisciplinary</a:t>
            </a:r>
          </a:p>
          <a:p>
            <a:pPr algn="ctr" eaLnBrk="1" fontAlgn="auto" hangingPunct="1">
              <a:lnSpc>
                <a:spcPts val="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100" b="1" cap="small" baseline="0" dirty="0" smtClean="0">
                <a:solidFill>
                  <a:srgbClr val="000000"/>
                </a:solidFill>
                <a:latin typeface="Candara"/>
              </a:rPr>
              <a:t>university </a:t>
            </a:r>
          </a:p>
          <a:p>
            <a:pPr algn="ctr" eaLnBrk="1" fontAlgn="auto" hangingPunct="1">
              <a:lnSpc>
                <a:spcPts val="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100" b="1" cap="small" baseline="0" dirty="0" smtClean="0">
                <a:solidFill>
                  <a:srgbClr val="000000"/>
                </a:solidFill>
                <a:latin typeface="Candara"/>
              </a:rPr>
              <a:t>research </a:t>
            </a:r>
          </a:p>
          <a:p>
            <a:pPr algn="ctr" eaLnBrk="1" fontAlgn="auto" hangingPunct="1">
              <a:lnSpc>
                <a:spcPts val="1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100" b="1" cap="small" baseline="0" dirty="0" smtClean="0">
                <a:solidFill>
                  <a:srgbClr val="000000"/>
                </a:solidFill>
                <a:latin typeface="Candara"/>
              </a:rPr>
              <a:t>initiative</a:t>
            </a:r>
            <a:endParaRPr lang="en-US" sz="1100" cap="small" baseline="0" dirty="0">
              <a:solidFill>
                <a:srgbClr val="000000"/>
              </a:solidFill>
              <a:latin typeface="Candara"/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4353323" y="6284948"/>
            <a:ext cx="554764" cy="510893"/>
            <a:chOff x="4586450" y="6284948"/>
            <a:chExt cx="554764" cy="510893"/>
          </a:xfrm>
        </p:grpSpPr>
        <p:sp>
          <p:nvSpPr>
            <p:cNvPr id="5" name="Rectangle 4"/>
            <p:cNvSpPr/>
            <p:nvPr userDrawn="1"/>
          </p:nvSpPr>
          <p:spPr bwMode="auto">
            <a:xfrm rot="5400000">
              <a:off x="4748937" y="6284948"/>
              <a:ext cx="228600" cy="228600"/>
            </a:xfrm>
            <a:prstGeom prst="rect">
              <a:avLst/>
            </a:prstGeom>
            <a:solidFill>
              <a:srgbClr val="37B34A"/>
            </a:solidFill>
            <a:ln w="12699" cap="flat" cmpd="sng" algn="ctr">
              <a:solidFill>
                <a:srgbClr val="37B34A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35" name="Rectangle 34"/>
            <p:cNvSpPr/>
            <p:nvPr userDrawn="1"/>
          </p:nvSpPr>
          <p:spPr bwMode="auto">
            <a:xfrm rot="19800000" flipV="1">
              <a:off x="4586450" y="6567239"/>
              <a:ext cx="228600" cy="228600"/>
            </a:xfrm>
            <a:prstGeom prst="rect">
              <a:avLst/>
            </a:prstGeom>
            <a:solidFill>
              <a:srgbClr val="EB008B"/>
            </a:solidFill>
            <a:ln w="12699" cap="flat" cmpd="sng" algn="ctr">
              <a:solidFill>
                <a:srgbClr val="EB008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36" name="Rectangle 35"/>
            <p:cNvSpPr/>
            <p:nvPr userDrawn="1"/>
          </p:nvSpPr>
          <p:spPr bwMode="auto">
            <a:xfrm rot="18000000" flipV="1">
              <a:off x="4912614" y="6567241"/>
              <a:ext cx="228600" cy="228600"/>
            </a:xfrm>
            <a:prstGeom prst="rect">
              <a:avLst/>
            </a:prstGeom>
            <a:solidFill>
              <a:srgbClr val="00ADEE"/>
            </a:solidFill>
            <a:ln w="12699" cap="flat" cmpd="sng" algn="ctr">
              <a:solidFill>
                <a:srgbClr val="00ADEE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en-US" dirty="0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1027" name="Picture 3" descr="C:\Users\rondo\Desktop\logo\Sponsor_Logos\onr.jpg"/>
          <p:cNvPicPr>
            <a:picLocks noChangeAspect="1" noChangeArrowheads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0" y="6223781"/>
            <a:ext cx="1396106" cy="627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" name="Straight Connector 12"/>
          <p:cNvCxnSpPr/>
          <p:nvPr userDrawn="1"/>
        </p:nvCxnSpPr>
        <p:spPr bwMode="auto">
          <a:xfrm>
            <a:off x="0" y="6213687"/>
            <a:ext cx="9144000" cy="0"/>
          </a:xfrm>
          <a:prstGeom prst="line">
            <a:avLst/>
          </a:prstGeom>
          <a:solidFill>
            <a:schemeClr val="accent1"/>
          </a:solidFill>
          <a:ln w="15875" cap="rnd" cmpd="thickThin" algn="ctr">
            <a:solidFill>
              <a:srgbClr val="F27D3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95202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  <p:sldLayoutId id="2147483732" r:id="rId12"/>
    <p:sldLayoutId id="2147483733" r:id="rId1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2800" b="1" i="0">
          <a:solidFill>
            <a:srgbClr val="3F79FF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3F79FF"/>
        </a:buClr>
        <a:buSzPct val="120000"/>
        <a:buFont typeface="Wingdings" panose="05000000000000000000" pitchFamily="2" charset="2"/>
        <a:buChar char="§"/>
        <a:defRPr sz="24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3F79FF"/>
        </a:buClr>
        <a:buSzPct val="102000"/>
        <a:buFont typeface="Wingdings" panose="05000000000000000000" pitchFamily="2" charset="2"/>
        <a:buChar char="§"/>
        <a:defRPr sz="2000">
          <a:solidFill>
            <a:schemeClr val="tx1">
              <a:lumMod val="75000"/>
              <a:lumOff val="25000"/>
            </a:schemeClr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rgbClr val="3F79FF"/>
        </a:buClr>
        <a:buSzPct val="100000"/>
        <a:buFont typeface="Wingdings" panose="05000000000000000000" pitchFamily="2" charset="2"/>
        <a:buChar char="§"/>
        <a:defRPr sz="1800">
          <a:solidFill>
            <a:schemeClr val="tx1">
              <a:lumMod val="75000"/>
              <a:lumOff val="25000"/>
            </a:schemeClr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rgbClr val="3F79FF"/>
        </a:buClr>
        <a:buSzPct val="100000"/>
        <a:buFont typeface="Wingdings" panose="05000000000000000000" pitchFamily="2" charset="2"/>
        <a:buChar char="§"/>
        <a:defRPr sz="1600">
          <a:solidFill>
            <a:schemeClr val="tx1">
              <a:lumMod val="75000"/>
              <a:lumOff val="25000"/>
            </a:schemeClr>
          </a:solidFill>
          <a:latin typeface="+mn-lt"/>
        </a:defRPr>
      </a:lvl4pPr>
      <a:lvl5pPr marL="2171700" indent="-342900" algn="l" rtl="0" eaLnBrk="1" fontAlgn="base" hangingPunct="1">
        <a:spcBef>
          <a:spcPct val="20000"/>
        </a:spcBef>
        <a:spcAft>
          <a:spcPct val="0"/>
        </a:spcAft>
        <a:buClr>
          <a:srgbClr val="3F79FF"/>
        </a:buClr>
        <a:buSzPct val="100000"/>
        <a:buFont typeface="Wingdings" panose="05000000000000000000" pitchFamily="2" charset="2"/>
        <a:buChar char="§"/>
        <a:defRPr sz="1600">
          <a:solidFill>
            <a:schemeClr val="tx1">
              <a:lumMod val="75000"/>
              <a:lumOff val="25000"/>
            </a:schemeClr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22" name="Group 2"/>
          <p:cNvGrpSpPr>
            <a:grpSpLocks/>
          </p:cNvGrpSpPr>
          <p:nvPr/>
        </p:nvGrpSpPr>
        <p:grpSpPr bwMode="auto">
          <a:xfrm>
            <a:off x="6350" y="1443038"/>
            <a:ext cx="8372475" cy="287337"/>
            <a:chOff x="4" y="909"/>
            <a:chExt cx="5274" cy="181"/>
          </a:xfrm>
        </p:grpSpPr>
        <p:grpSp>
          <p:nvGrpSpPr>
            <p:cNvPr id="30723" name="Group 3"/>
            <p:cNvGrpSpPr>
              <a:grpSpLocks/>
            </p:cNvGrpSpPr>
            <p:nvPr/>
          </p:nvGrpSpPr>
          <p:grpSpPr bwMode="auto">
            <a:xfrm>
              <a:off x="5162" y="909"/>
              <a:ext cx="116" cy="181"/>
              <a:chOff x="5162" y="909"/>
              <a:chExt cx="116" cy="181"/>
            </a:xfrm>
          </p:grpSpPr>
          <p:sp>
            <p:nvSpPr>
              <p:cNvPr id="30724" name="Rectangle 4"/>
              <p:cNvSpPr>
                <a:spLocks noChangeArrowheads="1"/>
              </p:cNvSpPr>
              <p:nvPr/>
            </p:nvSpPr>
            <p:spPr bwMode="auto">
              <a:xfrm>
                <a:off x="5256" y="909"/>
                <a:ext cx="2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25" name="Rectangle 5"/>
              <p:cNvSpPr>
                <a:spLocks noChangeArrowheads="1"/>
              </p:cNvSpPr>
              <p:nvPr/>
            </p:nvSpPr>
            <p:spPr bwMode="auto">
              <a:xfrm>
                <a:off x="5162" y="909"/>
                <a:ext cx="52" cy="181"/>
              </a:xfrm>
              <a:prstGeom prst="rect">
                <a:avLst/>
              </a:prstGeom>
              <a:solidFill>
                <a:srgbClr val="C0C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26" name="Group 6"/>
            <p:cNvGrpSpPr>
              <a:grpSpLocks/>
            </p:cNvGrpSpPr>
            <p:nvPr/>
          </p:nvGrpSpPr>
          <p:grpSpPr bwMode="auto">
            <a:xfrm>
              <a:off x="4852" y="909"/>
              <a:ext cx="255" cy="181"/>
              <a:chOff x="4852" y="909"/>
              <a:chExt cx="255" cy="181"/>
            </a:xfrm>
          </p:grpSpPr>
          <p:sp>
            <p:nvSpPr>
              <p:cNvPr id="30727" name="Rectangle 7"/>
              <p:cNvSpPr>
                <a:spLocks noChangeArrowheads="1"/>
              </p:cNvSpPr>
              <p:nvPr/>
            </p:nvSpPr>
            <p:spPr bwMode="auto">
              <a:xfrm>
                <a:off x="5022" y="909"/>
                <a:ext cx="85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28" name="Rectangle 8"/>
              <p:cNvSpPr>
                <a:spLocks noChangeArrowheads="1"/>
              </p:cNvSpPr>
              <p:nvPr/>
            </p:nvSpPr>
            <p:spPr bwMode="auto">
              <a:xfrm>
                <a:off x="4852" y="909"/>
                <a:ext cx="118" cy="181"/>
              </a:xfrm>
              <a:prstGeom prst="rect">
                <a:avLst/>
              </a:prstGeom>
              <a:solidFill>
                <a:srgbClr val="808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29" name="Group 9"/>
            <p:cNvGrpSpPr>
              <a:grpSpLocks/>
            </p:cNvGrpSpPr>
            <p:nvPr/>
          </p:nvGrpSpPr>
          <p:grpSpPr bwMode="auto">
            <a:xfrm>
              <a:off x="4422" y="909"/>
              <a:ext cx="378" cy="181"/>
              <a:chOff x="4422" y="909"/>
              <a:chExt cx="378" cy="181"/>
            </a:xfrm>
          </p:grpSpPr>
          <p:sp>
            <p:nvSpPr>
              <p:cNvPr id="30730" name="Rectangle 10"/>
              <p:cNvSpPr>
                <a:spLocks noChangeArrowheads="1"/>
              </p:cNvSpPr>
              <p:nvPr/>
            </p:nvSpPr>
            <p:spPr bwMode="auto">
              <a:xfrm>
                <a:off x="4654" y="909"/>
                <a:ext cx="146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31" name="Rectangle 11"/>
              <p:cNvSpPr>
                <a:spLocks noChangeArrowheads="1"/>
              </p:cNvSpPr>
              <p:nvPr/>
            </p:nvSpPr>
            <p:spPr bwMode="auto">
              <a:xfrm>
                <a:off x="4422" y="909"/>
                <a:ext cx="181" cy="181"/>
              </a:xfrm>
              <a:prstGeom prst="rect">
                <a:avLst/>
              </a:prstGeom>
              <a:solidFill>
                <a:srgbClr val="404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32" name="Group 12"/>
            <p:cNvGrpSpPr>
              <a:grpSpLocks/>
            </p:cNvGrpSpPr>
            <p:nvPr/>
          </p:nvGrpSpPr>
          <p:grpSpPr bwMode="auto">
            <a:xfrm>
              <a:off x="3187" y="909"/>
              <a:ext cx="1183" cy="181"/>
              <a:chOff x="3187" y="909"/>
              <a:chExt cx="1183" cy="181"/>
            </a:xfrm>
          </p:grpSpPr>
          <p:sp>
            <p:nvSpPr>
              <p:cNvPr id="30733" name="Rectangle 13"/>
              <p:cNvSpPr>
                <a:spLocks noChangeArrowheads="1"/>
              </p:cNvSpPr>
              <p:nvPr/>
            </p:nvSpPr>
            <p:spPr bwMode="auto">
              <a:xfrm>
                <a:off x="3562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34" name="Rectangle 14"/>
              <p:cNvSpPr>
                <a:spLocks noChangeArrowheads="1"/>
              </p:cNvSpPr>
              <p:nvPr/>
            </p:nvSpPr>
            <p:spPr bwMode="auto">
              <a:xfrm>
                <a:off x="4160" y="909"/>
                <a:ext cx="210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35" name="Rectangle 15"/>
              <p:cNvSpPr>
                <a:spLocks noChangeArrowheads="1"/>
              </p:cNvSpPr>
              <p:nvPr/>
            </p:nvSpPr>
            <p:spPr bwMode="auto">
              <a:xfrm>
                <a:off x="3868" y="909"/>
                <a:ext cx="242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36" name="Rectangle 16"/>
              <p:cNvSpPr>
                <a:spLocks noChangeArrowheads="1"/>
              </p:cNvSpPr>
              <p:nvPr/>
            </p:nvSpPr>
            <p:spPr bwMode="auto">
              <a:xfrm>
                <a:off x="3187" y="909"/>
                <a:ext cx="306" cy="181"/>
              </a:xfrm>
              <a:prstGeom prst="rect">
                <a:avLst/>
              </a:prstGeom>
              <a:solidFill>
                <a:srgbClr val="0000FF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0737" name="Group 17"/>
            <p:cNvGrpSpPr>
              <a:grpSpLocks/>
            </p:cNvGrpSpPr>
            <p:nvPr/>
          </p:nvGrpSpPr>
          <p:grpSpPr bwMode="auto">
            <a:xfrm>
              <a:off x="4" y="909"/>
              <a:ext cx="3135" cy="181"/>
              <a:chOff x="4" y="909"/>
              <a:chExt cx="3135" cy="181"/>
            </a:xfrm>
          </p:grpSpPr>
          <p:sp>
            <p:nvSpPr>
              <p:cNvPr id="30738" name="Rectangle 18"/>
              <p:cNvSpPr>
                <a:spLocks noChangeArrowheads="1"/>
              </p:cNvSpPr>
              <p:nvPr/>
            </p:nvSpPr>
            <p:spPr bwMode="auto">
              <a:xfrm>
                <a:off x="2802" y="909"/>
                <a:ext cx="337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739" name="Rectangle 19"/>
              <p:cNvSpPr>
                <a:spLocks noChangeArrowheads="1"/>
              </p:cNvSpPr>
              <p:nvPr/>
            </p:nvSpPr>
            <p:spPr bwMode="auto">
              <a:xfrm>
                <a:off x="4" y="909"/>
                <a:ext cx="2748" cy="181"/>
              </a:xfrm>
              <a:prstGeom prst="rect">
                <a:avLst/>
              </a:prstGeom>
              <a:solidFill>
                <a:srgbClr val="0000E0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30740" name="Rectangle 20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90500"/>
            <a:ext cx="7772400" cy="1181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41" name="Rectangle 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787053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  <p:sldLayoutId id="2147483808" r:id="rId11"/>
    <p:sldLayoutId id="2147483809" r:id="rId12"/>
    <p:sldLayoutId id="2147483810" r:id="rId13"/>
  </p:sldLayoutIdLst>
  <p:txStyles>
    <p:titleStyle>
      <a:lvl1pPr algn="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Monotype Sorts" pitchFamily="2" charset="2"/>
        <a:buChar char="n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10000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0FEF6D29-4E98-49B1-8481-C5670B286C18}" type="datetimeFigureOut">
              <a:rPr lang="en-US" baseline="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10/15/2015</a:t>
            </a:fld>
            <a:endParaRPr lang="en-US" baseline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baseline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eaLnBrk="1" fontAlgn="auto" hangingPunct="1">
              <a:spcBef>
                <a:spcPts val="0"/>
              </a:spcBef>
              <a:spcAft>
                <a:spcPts val="0"/>
              </a:spcAft>
            </a:pPr>
            <a:fld id="{198DABA1-D7AF-43F7-AA43-34DF05A1271E}" type="slidenum">
              <a:rPr lang="en-US" baseline="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eaLnBrk="1" fontAlgn="auto" hangingPunct="1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 baseline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496242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image" Target="../media/image9.png"/><Relationship Id="rId9" Type="http://schemas.openxmlformats.org/officeDocument/2006/relationships/image" Target="../media/image1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7" Type="http://schemas.openxmlformats.org/officeDocument/2006/relationships/image" Target="../media/image4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jpeg"/><Relationship Id="rId4" Type="http://schemas.openxmlformats.org/officeDocument/2006/relationships/image" Target="../media/image40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tiff"/><Relationship Id="rId7" Type="http://schemas.openxmlformats.org/officeDocument/2006/relationships/image" Target="../media/image48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6.png"/><Relationship Id="rId5" Type="http://schemas.openxmlformats.org/officeDocument/2006/relationships/image" Target="../media/image47.png"/><Relationship Id="rId4" Type="http://schemas.openxmlformats.org/officeDocument/2006/relationships/image" Target="../media/image46.tif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9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0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jpeg"/><Relationship Id="rId11" Type="http://schemas.openxmlformats.org/officeDocument/2006/relationships/image" Target="../media/image11.png"/><Relationship Id="rId5" Type="http://schemas.openxmlformats.org/officeDocument/2006/relationships/image" Target="../media/image52.png"/><Relationship Id="rId10" Type="http://schemas.openxmlformats.org/officeDocument/2006/relationships/image" Target="../media/image57.wmf"/><Relationship Id="rId4" Type="http://schemas.openxmlformats.org/officeDocument/2006/relationships/image" Target="../media/image51.png"/><Relationship Id="rId9" Type="http://schemas.openxmlformats.org/officeDocument/2006/relationships/image" Target="../media/image56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1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jpeg"/><Relationship Id="rId4" Type="http://schemas.openxmlformats.org/officeDocument/2006/relationships/image" Target="../media/image1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jpeg"/><Relationship Id="rId5" Type="http://schemas.openxmlformats.org/officeDocument/2006/relationships/image" Target="../media/image66.emf"/><Relationship Id="rId4" Type="http://schemas.openxmlformats.org/officeDocument/2006/relationships/image" Target="../media/image65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jpeg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74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7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75.wmf"/><Relationship Id="rId4" Type="http://schemas.openxmlformats.org/officeDocument/2006/relationships/oleObject" Target="../embeddings/oleObject2.bin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0.jpeg"/><Relationship Id="rId4" Type="http://schemas.openxmlformats.org/officeDocument/2006/relationships/image" Target="../media/image7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82.jpeg"/><Relationship Id="rId5" Type="http://schemas.openxmlformats.org/officeDocument/2006/relationships/image" Target="../media/image81.png"/><Relationship Id="rId4" Type="http://schemas.openxmlformats.org/officeDocument/2006/relationships/oleObject" Target="../embeddings/oleObject4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4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8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8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image" Target="../media/image89.png"/><Relationship Id="rId7" Type="http://schemas.openxmlformats.org/officeDocument/2006/relationships/image" Target="../media/image9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Relationship Id="rId9" Type="http://schemas.openxmlformats.org/officeDocument/2006/relationships/image" Target="../media/image1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8.jpeg"/><Relationship Id="rId5" Type="http://schemas.openxmlformats.org/officeDocument/2006/relationships/image" Target="../media/image97.jpeg"/><Relationship Id="rId4" Type="http://schemas.openxmlformats.org/officeDocument/2006/relationships/image" Target="../media/image96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e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5.jpeg"/><Relationship Id="rId5" Type="http://schemas.openxmlformats.org/officeDocument/2006/relationships/image" Target="../media/image104.png"/><Relationship Id="rId4" Type="http://schemas.openxmlformats.org/officeDocument/2006/relationships/image" Target="../media/image10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5.jpeg"/><Relationship Id="rId5" Type="http://schemas.openxmlformats.org/officeDocument/2006/relationships/image" Target="../media/image106.png"/><Relationship Id="rId4" Type="http://schemas.openxmlformats.org/officeDocument/2006/relationships/image" Target="../media/image104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0.jpeg"/><Relationship Id="rId5" Type="http://schemas.openxmlformats.org/officeDocument/2006/relationships/image" Target="../media/image107.png"/><Relationship Id="rId4" Type="http://schemas.openxmlformats.org/officeDocument/2006/relationships/image" Target="../media/image10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00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9.png"/><Relationship Id="rId5" Type="http://schemas.openxmlformats.org/officeDocument/2006/relationships/image" Target="../media/image107.png"/><Relationship Id="rId4" Type="http://schemas.openxmlformats.org/officeDocument/2006/relationships/image" Target="../media/image99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3.jpeg"/><Relationship Id="rId5" Type="http://schemas.openxmlformats.org/officeDocument/2006/relationships/image" Target="../media/image112.jpeg"/><Relationship Id="rId4" Type="http://schemas.openxmlformats.org/officeDocument/2006/relationships/image" Target="../media/image111.e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5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7" Type="http://schemas.openxmlformats.org/officeDocument/2006/relationships/image" Target="../media/image12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8.jpeg"/><Relationship Id="rId5" Type="http://schemas.openxmlformats.org/officeDocument/2006/relationships/image" Target="../media/image120.png"/><Relationship Id="rId4" Type="http://schemas.openxmlformats.org/officeDocument/2006/relationships/image" Target="../media/image74.wmf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emf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tiff"/><Relationship Id="rId5" Type="http://schemas.openxmlformats.org/officeDocument/2006/relationships/image" Target="../media/image11.png"/><Relationship Id="rId4" Type="http://schemas.openxmlformats.org/officeDocument/2006/relationships/image" Target="../media/image125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.gif"/><Relationship Id="rId3" Type="http://schemas.openxmlformats.org/officeDocument/2006/relationships/image" Target="../media/image129.gif"/><Relationship Id="rId7" Type="http://schemas.openxmlformats.org/officeDocument/2006/relationships/image" Target="../media/image133.gif"/><Relationship Id="rId12" Type="http://schemas.openxmlformats.org/officeDocument/2006/relationships/image" Target="../media/image138.gi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32.gif"/><Relationship Id="rId11" Type="http://schemas.openxmlformats.org/officeDocument/2006/relationships/image" Target="../media/image137.gif"/><Relationship Id="rId5" Type="http://schemas.openxmlformats.org/officeDocument/2006/relationships/image" Target="../media/image131.gif"/><Relationship Id="rId10" Type="http://schemas.openxmlformats.org/officeDocument/2006/relationships/image" Target="../media/image136.gif"/><Relationship Id="rId4" Type="http://schemas.openxmlformats.org/officeDocument/2006/relationships/image" Target="../media/image130.gif"/><Relationship Id="rId9" Type="http://schemas.openxmlformats.org/officeDocument/2006/relationships/image" Target="../media/image135.gif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8.jpe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tiff"/><Relationship Id="rId3" Type="http://schemas.openxmlformats.org/officeDocument/2006/relationships/image" Target="../media/image141.jpeg"/><Relationship Id="rId7" Type="http://schemas.microsoft.com/office/2007/relationships/hdphoto" Target="../media/hdphoto1.wdp"/><Relationship Id="rId2" Type="http://schemas.openxmlformats.org/officeDocument/2006/relationships/image" Target="../media/image14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4.png"/><Relationship Id="rId5" Type="http://schemas.openxmlformats.org/officeDocument/2006/relationships/image" Target="../media/image143.png"/><Relationship Id="rId4" Type="http://schemas.openxmlformats.org/officeDocument/2006/relationships/image" Target="../media/image142.jpeg"/><Relationship Id="rId9" Type="http://schemas.openxmlformats.org/officeDocument/2006/relationships/image" Target="../media/image46.tif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9.png"/><Relationship Id="rId5" Type="http://schemas.openxmlformats.org/officeDocument/2006/relationships/image" Target="../media/image148.png"/><Relationship Id="rId4" Type="http://schemas.openxmlformats.org/officeDocument/2006/relationships/image" Target="../media/image147.tiff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.jpeg"/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150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152.png"/><Relationship Id="rId4" Type="http://schemas.openxmlformats.org/officeDocument/2006/relationships/image" Target="../media/image151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4.emf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.png"/><Relationship Id="rId3" Type="http://schemas.openxmlformats.org/officeDocument/2006/relationships/image" Target="../media/image157.png"/><Relationship Id="rId7" Type="http://schemas.openxmlformats.org/officeDocument/2006/relationships/image" Target="../media/image161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0.png"/><Relationship Id="rId5" Type="http://schemas.openxmlformats.org/officeDocument/2006/relationships/image" Target="../media/image159.png"/><Relationship Id="rId4" Type="http://schemas.openxmlformats.org/officeDocument/2006/relationships/image" Target="../media/image158.png"/><Relationship Id="rId9" Type="http://schemas.openxmlformats.org/officeDocument/2006/relationships/image" Target="../media/image1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64.jpg"/><Relationship Id="rId7" Type="http://schemas.openxmlformats.org/officeDocument/2006/relationships/image" Target="../media/image168.jpg"/><Relationship Id="rId2" Type="http://schemas.openxmlformats.org/officeDocument/2006/relationships/image" Target="../media/image163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7.png"/><Relationship Id="rId5" Type="http://schemas.openxmlformats.org/officeDocument/2006/relationships/image" Target="../media/image166.png"/><Relationship Id="rId4" Type="http://schemas.openxmlformats.org/officeDocument/2006/relationships/image" Target="../media/image165.png"/><Relationship Id="rId9" Type="http://schemas.openxmlformats.org/officeDocument/2006/relationships/image" Target="../media/image4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png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image" Target="../media/image155.jpeg"/><Relationship Id="rId7" Type="http://schemas.openxmlformats.org/officeDocument/2006/relationships/image" Target="../media/image173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2.png"/><Relationship Id="rId5" Type="http://schemas.openxmlformats.org/officeDocument/2006/relationships/image" Target="../media/image171.png"/><Relationship Id="rId4" Type="http://schemas.openxmlformats.org/officeDocument/2006/relationships/image" Target="../media/image170.png"/><Relationship Id="rId9" Type="http://schemas.openxmlformats.org/officeDocument/2006/relationships/image" Target="../media/image175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76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png"/><Relationship Id="rId4" Type="http://schemas.openxmlformats.org/officeDocument/2006/relationships/image" Target="../media/image32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4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25346" y="2263324"/>
            <a:ext cx="7772400" cy="1470025"/>
          </a:xfrm>
        </p:spPr>
        <p:txBody>
          <a:bodyPr/>
          <a:lstStyle/>
          <a:p>
            <a:pPr algn="ctr"/>
            <a:r>
              <a:rPr lang="en-US" sz="4000" b="1" dirty="0" smtClean="0"/>
              <a:t>Oxide Surfaces: Opening the Pandora’s Box</a:t>
            </a:r>
            <a:r>
              <a:rPr lang="en-US" sz="4000" b="1" i="1" dirty="0"/>
              <a:t/>
            </a:r>
            <a:br>
              <a:rPr lang="en-US" sz="4000" b="1" i="1" dirty="0"/>
            </a:br>
            <a:endParaRPr lang="en-US" sz="4000" b="1" i="1" dirty="0"/>
          </a:p>
        </p:txBody>
      </p:sp>
      <p:sp>
        <p:nvSpPr>
          <p:cNvPr id="16814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35326" y="3209700"/>
            <a:ext cx="6400800" cy="1752600"/>
          </a:xfrm>
        </p:spPr>
        <p:txBody>
          <a:bodyPr/>
          <a:lstStyle/>
          <a:p>
            <a:r>
              <a:rPr lang="en-US" sz="2800" dirty="0"/>
              <a:t>L. D. </a:t>
            </a:r>
            <a:r>
              <a:rPr lang="en-US" sz="2800" dirty="0" smtClean="0"/>
              <a:t>Marks</a:t>
            </a:r>
          </a:p>
          <a:p>
            <a:r>
              <a:rPr lang="en-US" sz="2800" dirty="0" smtClean="0"/>
              <a:t>Astor Lecture</a:t>
            </a:r>
            <a:endParaRPr lang="en-US" sz="2800" dirty="0"/>
          </a:p>
          <a:p>
            <a:endParaRPr lang="en-US" dirty="0"/>
          </a:p>
          <a:p>
            <a:endParaRPr lang="en-US" dirty="0"/>
          </a:p>
        </p:txBody>
      </p:sp>
      <p:pic>
        <p:nvPicPr>
          <p:cNvPr id="1681412" name="Picture 4" descr="E1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59"/>
          <a:stretch>
            <a:fillRect/>
          </a:stretch>
        </p:blipFill>
        <p:spPr bwMode="auto">
          <a:xfrm>
            <a:off x="3678258" y="4798335"/>
            <a:ext cx="1965325" cy="150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1413" name="Picture 5" descr="tem-schem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401" y="4256998"/>
            <a:ext cx="1744663" cy="1951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81415" name="Text Box 7"/>
          <p:cNvSpPr txBox="1">
            <a:spLocks noChangeArrowheads="1"/>
          </p:cNvSpPr>
          <p:nvPr/>
        </p:nvSpPr>
        <p:spPr bwMode="auto">
          <a:xfrm>
            <a:off x="814626" y="5679398"/>
            <a:ext cx="18716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>
                <a:solidFill>
                  <a:schemeClr val="accent2"/>
                </a:solidFill>
              </a:rPr>
              <a:t>Surfaces</a:t>
            </a:r>
          </a:p>
        </p:txBody>
      </p:sp>
      <p:sp>
        <p:nvSpPr>
          <p:cNvPr id="1681417" name="Text Box 9"/>
          <p:cNvSpPr txBox="1">
            <a:spLocks noChangeArrowheads="1"/>
          </p:cNvSpPr>
          <p:nvPr/>
        </p:nvSpPr>
        <p:spPr bwMode="auto">
          <a:xfrm>
            <a:off x="4535726" y="5196798"/>
            <a:ext cx="18716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>
                <a:solidFill>
                  <a:schemeClr val="accent2"/>
                </a:solidFill>
              </a:rPr>
              <a:t>DFT</a:t>
            </a:r>
          </a:p>
        </p:txBody>
      </p:sp>
      <p:pic>
        <p:nvPicPr>
          <p:cNvPr id="1681418" name="Picture 3" descr="C:\Documents and Settings\Jimbo\Desktop\STO110_pics_for_LDM\3x1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8267" y="4352248"/>
            <a:ext cx="1912937" cy="191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1419" name="Text Box 11"/>
          <p:cNvSpPr txBox="1">
            <a:spLocks noChangeArrowheads="1"/>
          </p:cNvSpPr>
          <p:nvPr/>
        </p:nvSpPr>
        <p:spPr bwMode="auto">
          <a:xfrm>
            <a:off x="2331829" y="5568273"/>
            <a:ext cx="18716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 dirty="0">
                <a:solidFill>
                  <a:schemeClr val="accent2"/>
                </a:solidFill>
              </a:rPr>
              <a:t>Structure</a:t>
            </a:r>
          </a:p>
        </p:txBody>
      </p:sp>
      <p:pic>
        <p:nvPicPr>
          <p:cNvPr id="1681420" name="Picture 12" descr="wien2k_logo_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5858" y="4412573"/>
            <a:ext cx="604837" cy="679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81421" name="Group 154"/>
          <p:cNvGrpSpPr>
            <a:grpSpLocks noChangeAspect="1"/>
          </p:cNvGrpSpPr>
          <p:nvPr/>
        </p:nvGrpSpPr>
        <p:grpSpPr bwMode="auto">
          <a:xfrm>
            <a:off x="5688486" y="4347257"/>
            <a:ext cx="1619250" cy="1617662"/>
            <a:chOff x="6400800" y="1219332"/>
            <a:chExt cx="1676400" cy="1676267"/>
          </a:xfrm>
        </p:grpSpPr>
        <p:pic>
          <p:nvPicPr>
            <p:cNvPr id="1681422" name="Picture 5" descr="S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0800" y="1219332"/>
              <a:ext cx="1675293" cy="1676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81423" name="Text Box 6"/>
            <p:cNvSpPr txBox="1">
              <a:spLocks noChangeAspect="1" noChangeArrowheads="1"/>
            </p:cNvSpPr>
            <p:nvPr/>
          </p:nvSpPr>
          <p:spPr bwMode="auto">
            <a:xfrm>
              <a:off x="7314602" y="2515601"/>
              <a:ext cx="762598" cy="284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en-US" sz="1200" b="1" baseline="0">
                  <a:solidFill>
                    <a:schemeClr val="bg1"/>
                  </a:solidFill>
                  <a:cs typeface="Arial" charset="0"/>
                </a:rPr>
                <a:t>10 nm</a:t>
              </a:r>
            </a:p>
          </p:txBody>
        </p:sp>
        <p:sp>
          <p:nvSpPr>
            <p:cNvPr id="1681424" name="Rectangle 7"/>
            <p:cNvSpPr>
              <a:spLocks noChangeAspect="1" noChangeArrowheads="1"/>
            </p:cNvSpPr>
            <p:nvPr/>
          </p:nvSpPr>
          <p:spPr bwMode="auto">
            <a:xfrm>
              <a:off x="7620000" y="2743200"/>
              <a:ext cx="174246" cy="467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sz="1800" baseline="0">
                <a:latin typeface="Arial" charset="0"/>
                <a:cs typeface="Arial" charset="0"/>
              </a:endParaRPr>
            </a:p>
          </p:txBody>
        </p:sp>
      </p:grpSp>
      <p:sp>
        <p:nvSpPr>
          <p:cNvPr id="1681425" name="Text Box 17"/>
          <p:cNvSpPr txBox="1">
            <a:spLocks noChangeArrowheads="1"/>
          </p:cNvSpPr>
          <p:nvPr/>
        </p:nvSpPr>
        <p:spPr bwMode="auto">
          <a:xfrm>
            <a:off x="5669436" y="5933169"/>
            <a:ext cx="18716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 dirty="0" err="1">
                <a:solidFill>
                  <a:schemeClr val="accent2"/>
                </a:solidFill>
              </a:rPr>
              <a:t>NanoCatalysts</a:t>
            </a:r>
            <a:endParaRPr lang="en-US" sz="2000" baseline="0" dirty="0">
              <a:solidFill>
                <a:schemeClr val="accent2"/>
              </a:solidFill>
            </a:endParaRPr>
          </a:p>
        </p:txBody>
      </p:sp>
      <p:pic>
        <p:nvPicPr>
          <p:cNvPr id="1795074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2251" y="4397828"/>
            <a:ext cx="1557581" cy="16689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7497556" y="5952446"/>
            <a:ext cx="187166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 dirty="0" smtClean="0">
                <a:solidFill>
                  <a:schemeClr val="accent2"/>
                </a:solidFill>
              </a:rPr>
              <a:t>Catalysis</a:t>
            </a:r>
            <a:endParaRPr lang="en-US" sz="2000" baseline="0" dirty="0">
              <a:solidFill>
                <a:schemeClr val="accent2"/>
              </a:solidFill>
            </a:endParaRPr>
          </a:p>
        </p:txBody>
      </p:sp>
      <p:pic>
        <p:nvPicPr>
          <p:cNvPr id="19" name="Picture 2" descr="https://upload.wikimedia.org/wikipedia/commons/f/f0/William_Waldorf_Astor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0"/>
            <a:ext cx="1650690" cy="1830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1666040" y="101600"/>
            <a:ext cx="2407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William Waldorf </a:t>
            </a:r>
            <a:r>
              <a:rPr lang="en-US" dirty="0" smtClean="0"/>
              <a:t>Astor, 1</a:t>
            </a:r>
            <a:r>
              <a:rPr lang="en-US" baseline="30000" dirty="0" smtClean="0"/>
              <a:t>st</a:t>
            </a:r>
            <a:r>
              <a:rPr lang="en-US" dirty="0" smtClean="0"/>
              <a:t> Viscount Astor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86292" y="2294400"/>
            <a:ext cx="3271908" cy="229086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t="2731" r="7008" b="66161"/>
          <a:stretch/>
        </p:blipFill>
        <p:spPr>
          <a:xfrm>
            <a:off x="23151" y="1030145"/>
            <a:ext cx="6562846" cy="1209554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Example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1459" y="2537157"/>
            <a:ext cx="3395696" cy="3466601"/>
          </a:xfrm>
          <a:prstGeom prst="rect">
            <a:avLst/>
          </a:prstGeom>
        </p:spPr>
      </p:pic>
      <p:sp>
        <p:nvSpPr>
          <p:cNvPr id="7" name="AutoShape 9"/>
          <p:cNvSpPr>
            <a:spLocks noChangeAspect="1" noChangeArrowheads="1" noTextEdit="1"/>
          </p:cNvSpPr>
          <p:nvPr/>
        </p:nvSpPr>
        <p:spPr bwMode="auto">
          <a:xfrm>
            <a:off x="2362200" y="3048000"/>
            <a:ext cx="54864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5105400" y="4582448"/>
            <a:ext cx="3657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aseline="0" dirty="0"/>
              <a:t>Becerra-Toledo AE, Castell MR, Marks LD. Water adsorption on SrTiO3(001): I. Experimental and simulated STM. Surf Sci. 2012;606(7-8):762-5.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882376" y="5888733"/>
            <a:ext cx="181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Dehydration</a:t>
            </a:r>
            <a:endParaRPr lang="en-US" baseline="0" dirty="0"/>
          </a:p>
        </p:txBody>
      </p:sp>
      <p:cxnSp>
        <p:nvCxnSpPr>
          <p:cNvPr id="22" name="Straight Arrow Connector 21"/>
          <p:cNvCxnSpPr/>
          <p:nvPr/>
        </p:nvCxnSpPr>
        <p:spPr bwMode="auto">
          <a:xfrm>
            <a:off x="1491916" y="6333503"/>
            <a:ext cx="2622884" cy="0"/>
          </a:xfrm>
          <a:prstGeom prst="straightConnector1">
            <a:avLst/>
          </a:prstGeom>
          <a:solidFill>
            <a:schemeClr val="accent1"/>
          </a:solidFill>
          <a:ln w="38100" cap="flat" cmpd="sng" algn="ctr">
            <a:solidFill>
              <a:schemeClr val="tx1"/>
            </a:solidFill>
            <a:prstDash val="sysDot"/>
            <a:round/>
            <a:headEnd type="none" w="med" len="med"/>
            <a:tailEnd type="triangle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pic>
        <p:nvPicPr>
          <p:cNvPr id="1793026" name="Picture 2" descr="http://www.mrl.ucsb.edu/~stemmer/images/Susanne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06" y="71377"/>
            <a:ext cx="1422110" cy="12862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1657" y="5408135"/>
            <a:ext cx="913676" cy="120400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910113" y="5391155"/>
            <a:ext cx="967667" cy="12209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083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3678382" y="342900"/>
            <a:ext cx="4779818" cy="1028700"/>
          </a:xfrm>
        </p:spPr>
        <p:txBody>
          <a:bodyPr/>
          <a:lstStyle/>
          <a:p>
            <a:r>
              <a:rPr lang="en-US" altLang="en-US" dirty="0" smtClean="0"/>
              <a:t>Better Catalysts, </a:t>
            </a:r>
            <a:br>
              <a:rPr lang="en-US" altLang="en-US" dirty="0" smtClean="0"/>
            </a:br>
            <a:r>
              <a:rPr lang="en-US" altLang="en-US" i="1" dirty="0" smtClean="0"/>
              <a:t>by Design</a:t>
            </a:r>
            <a:endParaRPr lang="en-US" altLang="en-US" dirty="0"/>
          </a:p>
        </p:txBody>
      </p:sp>
      <p:pic>
        <p:nvPicPr>
          <p:cNvPr id="12" name="Picture 4" descr="D:\Documents and Settings\Jimbo\My Documents\Research\Papers &amp; Presentations\Papers\Pt on STO Winterbottom\Figures\Pt_Winterbottom.tif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56"/>
          <a:stretch/>
        </p:blipFill>
        <p:spPr bwMode="auto">
          <a:xfrm>
            <a:off x="4197092" y="1710201"/>
            <a:ext cx="4420685" cy="2115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Group 12"/>
          <p:cNvGrpSpPr/>
          <p:nvPr/>
        </p:nvGrpSpPr>
        <p:grpSpPr>
          <a:xfrm>
            <a:off x="4373991" y="3909848"/>
            <a:ext cx="2384161" cy="2773055"/>
            <a:chOff x="4500115" y="3515495"/>
            <a:chExt cx="2735887" cy="3156898"/>
          </a:xfrm>
        </p:grpSpPr>
        <p:grpSp>
          <p:nvGrpSpPr>
            <p:cNvPr id="14" name="Group 13"/>
            <p:cNvGrpSpPr/>
            <p:nvPr/>
          </p:nvGrpSpPr>
          <p:grpSpPr>
            <a:xfrm>
              <a:off x="4500115" y="3515495"/>
              <a:ext cx="2735887" cy="3156898"/>
              <a:chOff x="3156876" y="3515495"/>
              <a:chExt cx="2735887" cy="3156898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3156876" y="3515495"/>
                <a:ext cx="2194560" cy="2633157"/>
                <a:chOff x="2953680" y="3646121"/>
                <a:chExt cx="2194560" cy="2633157"/>
              </a:xfrm>
            </p:grpSpPr>
            <p:pic>
              <p:nvPicPr>
                <p:cNvPr id="18" name="Picture 3" descr="C:\Users\lin\Desktop\cropped.tif"/>
                <p:cNvPicPr>
                  <a:picLocks noChangeAspect="1" noChangeArrowheads="1"/>
                </p:cNvPicPr>
                <p:nvPr/>
              </p:nvPicPr>
              <p:blipFill rotWithShape="1"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/>
              </p:blipFill>
              <p:spPr bwMode="auto">
                <a:xfrm>
                  <a:off x="2953680" y="3646121"/>
                  <a:ext cx="2194560" cy="263315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cxnSp>
              <p:nvCxnSpPr>
                <p:cNvPr id="19" name="直接连接符 28"/>
                <p:cNvCxnSpPr/>
                <p:nvPr/>
              </p:nvCxnSpPr>
              <p:spPr>
                <a:xfrm>
                  <a:off x="3054561" y="4112485"/>
                  <a:ext cx="582074" cy="0"/>
                </a:xfrm>
                <a:prstGeom prst="line">
                  <a:avLst/>
                </a:prstGeom>
                <a:ln w="381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TextBox 19"/>
                <p:cNvSpPr txBox="1"/>
                <p:nvPr/>
              </p:nvSpPr>
              <p:spPr>
                <a:xfrm>
                  <a:off x="3031987" y="3806280"/>
                  <a:ext cx="722483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rgbClr val="FFFFFF"/>
                      </a:solidFill>
                    </a:rPr>
                    <a:t>1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</a:rPr>
                    <a:t>nm</a:t>
                  </a:r>
                  <a:endParaRPr lang="en-US" b="1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17" name="TextBox 16"/>
              <p:cNvSpPr txBox="1"/>
              <p:nvPr/>
            </p:nvSpPr>
            <p:spPr>
              <a:xfrm>
                <a:off x="3643072" y="6210728"/>
                <a:ext cx="224969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aseline="0" dirty="0" smtClean="0">
                    <a:solidFill>
                      <a:srgbClr val="000000"/>
                    </a:solidFill>
                  </a:rPr>
                  <a:t>TiO</a:t>
                </a:r>
                <a:r>
                  <a:rPr lang="en-US" baseline="-25000" dirty="0" smtClean="0">
                    <a:solidFill>
                      <a:srgbClr val="000000"/>
                    </a:solidFill>
                  </a:rPr>
                  <a:t>2</a:t>
                </a:r>
                <a:r>
                  <a:rPr lang="en-US" baseline="0" dirty="0" smtClean="0">
                    <a:solidFill>
                      <a:srgbClr val="000000"/>
                    </a:solidFill>
                  </a:rPr>
                  <a:t> DL</a:t>
                </a:r>
                <a:endParaRPr lang="en-US" baseline="0" dirty="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15" name="Picture 6" descr="E:\negative\Image # 6, F = 30Å, T = 76Å.tiff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 rot="5400000">
              <a:off x="4928342" y="4125127"/>
              <a:ext cx="1443677" cy="5774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1125" y="2531560"/>
            <a:ext cx="3301179" cy="3568990"/>
          </a:xfrm>
          <a:prstGeom prst="rect">
            <a:avLst/>
          </a:prstGeom>
        </p:spPr>
      </p:pic>
      <p:grpSp>
        <p:nvGrpSpPr>
          <p:cNvPr id="24" name="Group 35"/>
          <p:cNvGrpSpPr>
            <a:grpSpLocks noChangeAspect="1"/>
          </p:cNvGrpSpPr>
          <p:nvPr/>
        </p:nvGrpSpPr>
        <p:grpSpPr bwMode="auto">
          <a:xfrm>
            <a:off x="7359209" y="6117021"/>
            <a:ext cx="1524441" cy="558119"/>
            <a:chOff x="220" y="1101"/>
            <a:chExt cx="5418" cy="2100"/>
          </a:xfrm>
        </p:grpSpPr>
        <p:pic>
          <p:nvPicPr>
            <p:cNvPr id="25" name="Picture 3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5" y="1495"/>
              <a:ext cx="3627" cy="1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Rectangle 37"/>
            <p:cNvSpPr>
              <a:spLocks noChangeAspect="1" noChangeArrowheads="1"/>
            </p:cNvSpPr>
            <p:nvPr/>
          </p:nvSpPr>
          <p:spPr bwMode="auto">
            <a:xfrm>
              <a:off x="1902" y="2725"/>
              <a:ext cx="3736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7" name="Oval 38"/>
            <p:cNvSpPr>
              <a:spLocks noChangeAspect="1" noChangeArrowheads="1"/>
            </p:cNvSpPr>
            <p:nvPr/>
          </p:nvSpPr>
          <p:spPr bwMode="auto">
            <a:xfrm>
              <a:off x="1996" y="2730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8" name="Oval 39"/>
            <p:cNvSpPr>
              <a:spLocks noChangeAspect="1" noChangeArrowheads="1"/>
            </p:cNvSpPr>
            <p:nvPr/>
          </p:nvSpPr>
          <p:spPr bwMode="auto">
            <a:xfrm>
              <a:off x="2158" y="273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29" name="Oval 40"/>
            <p:cNvSpPr>
              <a:spLocks noChangeAspect="1" noChangeArrowheads="1"/>
            </p:cNvSpPr>
            <p:nvPr/>
          </p:nvSpPr>
          <p:spPr bwMode="auto">
            <a:xfrm>
              <a:off x="1996" y="2892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0" name="Oval 41"/>
            <p:cNvSpPr>
              <a:spLocks noChangeAspect="1" noChangeArrowheads="1"/>
            </p:cNvSpPr>
            <p:nvPr/>
          </p:nvSpPr>
          <p:spPr bwMode="auto">
            <a:xfrm>
              <a:off x="2158" y="289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" name="Oval 42"/>
            <p:cNvSpPr>
              <a:spLocks noChangeAspect="1" noChangeArrowheads="1"/>
            </p:cNvSpPr>
            <p:nvPr/>
          </p:nvSpPr>
          <p:spPr bwMode="auto">
            <a:xfrm>
              <a:off x="2643" y="273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2" name="Oval 43"/>
            <p:cNvSpPr>
              <a:spLocks noChangeAspect="1" noChangeArrowheads="1"/>
            </p:cNvSpPr>
            <p:nvPr/>
          </p:nvSpPr>
          <p:spPr bwMode="auto">
            <a:xfrm>
              <a:off x="2481" y="2730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3" name="Oval 44"/>
            <p:cNvSpPr>
              <a:spLocks noChangeAspect="1" noChangeArrowheads="1"/>
            </p:cNvSpPr>
            <p:nvPr/>
          </p:nvSpPr>
          <p:spPr bwMode="auto">
            <a:xfrm>
              <a:off x="2320" y="273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4" name="Oval 45"/>
            <p:cNvSpPr>
              <a:spLocks noChangeAspect="1" noChangeArrowheads="1"/>
            </p:cNvSpPr>
            <p:nvPr/>
          </p:nvSpPr>
          <p:spPr bwMode="auto">
            <a:xfrm>
              <a:off x="2805" y="273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5" name="Oval 46"/>
            <p:cNvSpPr>
              <a:spLocks noChangeAspect="1" noChangeArrowheads="1"/>
            </p:cNvSpPr>
            <p:nvPr/>
          </p:nvSpPr>
          <p:spPr bwMode="auto">
            <a:xfrm>
              <a:off x="2643" y="289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6" name="Oval 47"/>
            <p:cNvSpPr>
              <a:spLocks noChangeAspect="1" noChangeArrowheads="1"/>
            </p:cNvSpPr>
            <p:nvPr/>
          </p:nvSpPr>
          <p:spPr bwMode="auto">
            <a:xfrm>
              <a:off x="2481" y="2892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7" name="Oval 48"/>
            <p:cNvSpPr>
              <a:spLocks noChangeAspect="1" noChangeArrowheads="1"/>
            </p:cNvSpPr>
            <p:nvPr/>
          </p:nvSpPr>
          <p:spPr bwMode="auto">
            <a:xfrm>
              <a:off x="2320" y="289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8" name="Oval 49"/>
            <p:cNvSpPr>
              <a:spLocks noChangeAspect="1" noChangeArrowheads="1"/>
            </p:cNvSpPr>
            <p:nvPr/>
          </p:nvSpPr>
          <p:spPr bwMode="auto">
            <a:xfrm>
              <a:off x="2805" y="289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9" name="Oval 50"/>
            <p:cNvSpPr>
              <a:spLocks noChangeAspect="1" noChangeArrowheads="1"/>
            </p:cNvSpPr>
            <p:nvPr/>
          </p:nvSpPr>
          <p:spPr bwMode="auto">
            <a:xfrm>
              <a:off x="1996" y="1101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0" name="Oval 51"/>
            <p:cNvSpPr>
              <a:spLocks noChangeAspect="1" noChangeArrowheads="1"/>
            </p:cNvSpPr>
            <p:nvPr/>
          </p:nvSpPr>
          <p:spPr bwMode="auto">
            <a:xfrm>
              <a:off x="2158" y="1101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1" name="Oval 52"/>
            <p:cNvSpPr>
              <a:spLocks noChangeAspect="1" noChangeArrowheads="1"/>
            </p:cNvSpPr>
            <p:nvPr/>
          </p:nvSpPr>
          <p:spPr bwMode="auto">
            <a:xfrm>
              <a:off x="1996" y="1263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2" name="Oval 53"/>
            <p:cNvSpPr>
              <a:spLocks noChangeAspect="1" noChangeArrowheads="1"/>
            </p:cNvSpPr>
            <p:nvPr/>
          </p:nvSpPr>
          <p:spPr bwMode="auto">
            <a:xfrm>
              <a:off x="2158" y="126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3" name="Oval 54"/>
            <p:cNvSpPr>
              <a:spLocks noChangeAspect="1" noChangeArrowheads="1"/>
            </p:cNvSpPr>
            <p:nvPr/>
          </p:nvSpPr>
          <p:spPr bwMode="auto">
            <a:xfrm>
              <a:off x="2643" y="1101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4" name="Oval 55"/>
            <p:cNvSpPr>
              <a:spLocks noChangeAspect="1" noChangeArrowheads="1"/>
            </p:cNvSpPr>
            <p:nvPr/>
          </p:nvSpPr>
          <p:spPr bwMode="auto">
            <a:xfrm>
              <a:off x="2481" y="1101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5" name="Oval 56"/>
            <p:cNvSpPr>
              <a:spLocks noChangeAspect="1" noChangeArrowheads="1"/>
            </p:cNvSpPr>
            <p:nvPr/>
          </p:nvSpPr>
          <p:spPr bwMode="auto">
            <a:xfrm>
              <a:off x="2320" y="1101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6" name="Oval 57"/>
            <p:cNvSpPr>
              <a:spLocks noChangeAspect="1" noChangeArrowheads="1"/>
            </p:cNvSpPr>
            <p:nvPr/>
          </p:nvSpPr>
          <p:spPr bwMode="auto">
            <a:xfrm>
              <a:off x="2805" y="1101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7" name="Oval 58"/>
            <p:cNvSpPr>
              <a:spLocks noChangeAspect="1" noChangeArrowheads="1"/>
            </p:cNvSpPr>
            <p:nvPr/>
          </p:nvSpPr>
          <p:spPr bwMode="auto">
            <a:xfrm>
              <a:off x="2643" y="126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" name="Oval 59"/>
            <p:cNvSpPr>
              <a:spLocks noChangeAspect="1" noChangeArrowheads="1"/>
            </p:cNvSpPr>
            <p:nvPr/>
          </p:nvSpPr>
          <p:spPr bwMode="auto">
            <a:xfrm>
              <a:off x="2481" y="1263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9" name="Oval 60"/>
            <p:cNvSpPr>
              <a:spLocks noChangeAspect="1" noChangeArrowheads="1"/>
            </p:cNvSpPr>
            <p:nvPr/>
          </p:nvSpPr>
          <p:spPr bwMode="auto">
            <a:xfrm>
              <a:off x="2320" y="126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0" name="Oval 61"/>
            <p:cNvSpPr>
              <a:spLocks noChangeAspect="1" noChangeArrowheads="1"/>
            </p:cNvSpPr>
            <p:nvPr/>
          </p:nvSpPr>
          <p:spPr bwMode="auto">
            <a:xfrm>
              <a:off x="2805" y="126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1" name="Oval 62"/>
            <p:cNvSpPr>
              <a:spLocks noChangeAspect="1" noChangeArrowheads="1"/>
            </p:cNvSpPr>
            <p:nvPr/>
          </p:nvSpPr>
          <p:spPr bwMode="auto">
            <a:xfrm>
              <a:off x="4601" y="2885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2" name="Oval 63"/>
            <p:cNvSpPr>
              <a:spLocks noChangeAspect="1" noChangeArrowheads="1"/>
            </p:cNvSpPr>
            <p:nvPr/>
          </p:nvSpPr>
          <p:spPr bwMode="auto">
            <a:xfrm>
              <a:off x="4440" y="288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3" name="Oval 64"/>
            <p:cNvSpPr>
              <a:spLocks noChangeAspect="1" noChangeArrowheads="1"/>
            </p:cNvSpPr>
            <p:nvPr/>
          </p:nvSpPr>
          <p:spPr bwMode="auto">
            <a:xfrm>
              <a:off x="4278" y="288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4" name="Oval 65"/>
            <p:cNvSpPr>
              <a:spLocks noChangeAspect="1" noChangeArrowheads="1"/>
            </p:cNvSpPr>
            <p:nvPr/>
          </p:nvSpPr>
          <p:spPr bwMode="auto">
            <a:xfrm>
              <a:off x="4763" y="288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5" name="Oval 66"/>
            <p:cNvSpPr>
              <a:spLocks noChangeAspect="1" noChangeArrowheads="1"/>
            </p:cNvSpPr>
            <p:nvPr/>
          </p:nvSpPr>
          <p:spPr bwMode="auto">
            <a:xfrm>
              <a:off x="3305" y="2733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6" name="Oval 67"/>
            <p:cNvSpPr>
              <a:spLocks noChangeAspect="1" noChangeArrowheads="1"/>
            </p:cNvSpPr>
            <p:nvPr/>
          </p:nvSpPr>
          <p:spPr bwMode="auto">
            <a:xfrm>
              <a:off x="3144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7" name="Oval 68"/>
            <p:cNvSpPr>
              <a:spLocks noChangeAspect="1" noChangeArrowheads="1"/>
            </p:cNvSpPr>
            <p:nvPr/>
          </p:nvSpPr>
          <p:spPr bwMode="auto">
            <a:xfrm>
              <a:off x="2982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8" name="Oval 69"/>
            <p:cNvSpPr>
              <a:spLocks noChangeAspect="1" noChangeArrowheads="1"/>
            </p:cNvSpPr>
            <p:nvPr/>
          </p:nvSpPr>
          <p:spPr bwMode="auto">
            <a:xfrm>
              <a:off x="3467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59" name="Oval 70"/>
            <p:cNvSpPr>
              <a:spLocks noChangeAspect="1" noChangeArrowheads="1"/>
            </p:cNvSpPr>
            <p:nvPr/>
          </p:nvSpPr>
          <p:spPr bwMode="auto">
            <a:xfrm>
              <a:off x="3305" y="2895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0" name="Oval 71"/>
            <p:cNvSpPr>
              <a:spLocks noChangeAspect="1" noChangeArrowheads="1"/>
            </p:cNvSpPr>
            <p:nvPr/>
          </p:nvSpPr>
          <p:spPr bwMode="auto">
            <a:xfrm>
              <a:off x="3144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1" name="Oval 72"/>
            <p:cNvSpPr>
              <a:spLocks noChangeAspect="1" noChangeArrowheads="1"/>
            </p:cNvSpPr>
            <p:nvPr/>
          </p:nvSpPr>
          <p:spPr bwMode="auto">
            <a:xfrm>
              <a:off x="2982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2" name="Oval 73"/>
            <p:cNvSpPr>
              <a:spLocks noChangeAspect="1" noChangeArrowheads="1"/>
            </p:cNvSpPr>
            <p:nvPr/>
          </p:nvSpPr>
          <p:spPr bwMode="auto">
            <a:xfrm>
              <a:off x="3467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3" name="Oval 74"/>
            <p:cNvSpPr>
              <a:spLocks noChangeAspect="1" noChangeArrowheads="1"/>
            </p:cNvSpPr>
            <p:nvPr/>
          </p:nvSpPr>
          <p:spPr bwMode="auto">
            <a:xfrm>
              <a:off x="3952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4" name="Oval 75"/>
            <p:cNvSpPr>
              <a:spLocks noChangeAspect="1" noChangeArrowheads="1"/>
            </p:cNvSpPr>
            <p:nvPr/>
          </p:nvSpPr>
          <p:spPr bwMode="auto">
            <a:xfrm>
              <a:off x="3790" y="2733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5" name="Oval 76"/>
            <p:cNvSpPr>
              <a:spLocks noChangeAspect="1" noChangeArrowheads="1"/>
            </p:cNvSpPr>
            <p:nvPr/>
          </p:nvSpPr>
          <p:spPr bwMode="auto">
            <a:xfrm>
              <a:off x="3629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6" name="Oval 77"/>
            <p:cNvSpPr>
              <a:spLocks noChangeAspect="1" noChangeArrowheads="1"/>
            </p:cNvSpPr>
            <p:nvPr/>
          </p:nvSpPr>
          <p:spPr bwMode="auto">
            <a:xfrm>
              <a:off x="4114" y="2733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7" name="Oval 78"/>
            <p:cNvSpPr>
              <a:spLocks noChangeAspect="1" noChangeArrowheads="1"/>
            </p:cNvSpPr>
            <p:nvPr/>
          </p:nvSpPr>
          <p:spPr bwMode="auto">
            <a:xfrm>
              <a:off x="3952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8" name="Oval 79"/>
            <p:cNvSpPr>
              <a:spLocks noChangeAspect="1" noChangeArrowheads="1"/>
            </p:cNvSpPr>
            <p:nvPr/>
          </p:nvSpPr>
          <p:spPr bwMode="auto">
            <a:xfrm>
              <a:off x="3790" y="2895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69" name="Oval 80"/>
            <p:cNvSpPr>
              <a:spLocks noChangeAspect="1" noChangeArrowheads="1"/>
            </p:cNvSpPr>
            <p:nvPr/>
          </p:nvSpPr>
          <p:spPr bwMode="auto">
            <a:xfrm>
              <a:off x="3629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0" name="Oval 81"/>
            <p:cNvSpPr>
              <a:spLocks noChangeAspect="1" noChangeArrowheads="1"/>
            </p:cNvSpPr>
            <p:nvPr/>
          </p:nvSpPr>
          <p:spPr bwMode="auto">
            <a:xfrm>
              <a:off x="4114" y="2895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1" name="Oval 82"/>
            <p:cNvSpPr>
              <a:spLocks noChangeAspect="1" noChangeArrowheads="1"/>
            </p:cNvSpPr>
            <p:nvPr/>
          </p:nvSpPr>
          <p:spPr bwMode="auto">
            <a:xfrm>
              <a:off x="1999" y="3069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2" name="Oval 83"/>
            <p:cNvSpPr>
              <a:spLocks noChangeAspect="1" noChangeArrowheads="1"/>
            </p:cNvSpPr>
            <p:nvPr/>
          </p:nvSpPr>
          <p:spPr bwMode="auto">
            <a:xfrm>
              <a:off x="2161" y="3069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3" name="Oval 84"/>
            <p:cNvSpPr>
              <a:spLocks noChangeAspect="1" noChangeArrowheads="1"/>
            </p:cNvSpPr>
            <p:nvPr/>
          </p:nvSpPr>
          <p:spPr bwMode="auto">
            <a:xfrm>
              <a:off x="2646" y="3069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4" name="Oval 85"/>
            <p:cNvSpPr>
              <a:spLocks noChangeAspect="1" noChangeArrowheads="1"/>
            </p:cNvSpPr>
            <p:nvPr/>
          </p:nvSpPr>
          <p:spPr bwMode="auto">
            <a:xfrm>
              <a:off x="2484" y="3069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5" name="Oval 86"/>
            <p:cNvSpPr>
              <a:spLocks noChangeAspect="1" noChangeArrowheads="1"/>
            </p:cNvSpPr>
            <p:nvPr/>
          </p:nvSpPr>
          <p:spPr bwMode="auto">
            <a:xfrm>
              <a:off x="2323" y="3069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6" name="Oval 87"/>
            <p:cNvSpPr>
              <a:spLocks noChangeAspect="1" noChangeArrowheads="1"/>
            </p:cNvSpPr>
            <p:nvPr/>
          </p:nvSpPr>
          <p:spPr bwMode="auto">
            <a:xfrm>
              <a:off x="2808" y="3069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7" name="Oval 88"/>
            <p:cNvSpPr>
              <a:spLocks noChangeAspect="1" noChangeArrowheads="1"/>
            </p:cNvSpPr>
            <p:nvPr/>
          </p:nvSpPr>
          <p:spPr bwMode="auto">
            <a:xfrm>
              <a:off x="4604" y="3070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8" name="Oval 89"/>
            <p:cNvSpPr>
              <a:spLocks noChangeAspect="1" noChangeArrowheads="1"/>
            </p:cNvSpPr>
            <p:nvPr/>
          </p:nvSpPr>
          <p:spPr bwMode="auto">
            <a:xfrm>
              <a:off x="4443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79" name="Oval 90"/>
            <p:cNvSpPr>
              <a:spLocks noChangeAspect="1" noChangeArrowheads="1"/>
            </p:cNvSpPr>
            <p:nvPr/>
          </p:nvSpPr>
          <p:spPr bwMode="auto">
            <a:xfrm>
              <a:off x="4281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0" name="Oval 91"/>
            <p:cNvSpPr>
              <a:spLocks noChangeAspect="1" noChangeArrowheads="1"/>
            </p:cNvSpPr>
            <p:nvPr/>
          </p:nvSpPr>
          <p:spPr bwMode="auto">
            <a:xfrm>
              <a:off x="4766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1" name="Oval 92"/>
            <p:cNvSpPr>
              <a:spLocks noChangeAspect="1" noChangeArrowheads="1"/>
            </p:cNvSpPr>
            <p:nvPr/>
          </p:nvSpPr>
          <p:spPr bwMode="auto">
            <a:xfrm>
              <a:off x="3308" y="3072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2" name="Oval 93"/>
            <p:cNvSpPr>
              <a:spLocks noChangeAspect="1" noChangeArrowheads="1"/>
            </p:cNvSpPr>
            <p:nvPr/>
          </p:nvSpPr>
          <p:spPr bwMode="auto">
            <a:xfrm>
              <a:off x="3147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3" name="Oval 94"/>
            <p:cNvSpPr>
              <a:spLocks noChangeAspect="1" noChangeArrowheads="1"/>
            </p:cNvSpPr>
            <p:nvPr/>
          </p:nvSpPr>
          <p:spPr bwMode="auto">
            <a:xfrm>
              <a:off x="2985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4" name="Oval 95"/>
            <p:cNvSpPr>
              <a:spLocks noChangeAspect="1" noChangeArrowheads="1"/>
            </p:cNvSpPr>
            <p:nvPr/>
          </p:nvSpPr>
          <p:spPr bwMode="auto">
            <a:xfrm>
              <a:off x="3470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5" name="Oval 96"/>
            <p:cNvSpPr>
              <a:spLocks noChangeAspect="1" noChangeArrowheads="1"/>
            </p:cNvSpPr>
            <p:nvPr/>
          </p:nvSpPr>
          <p:spPr bwMode="auto">
            <a:xfrm>
              <a:off x="5251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6" name="Oval 97"/>
            <p:cNvSpPr>
              <a:spLocks noChangeAspect="1" noChangeArrowheads="1"/>
            </p:cNvSpPr>
            <p:nvPr/>
          </p:nvSpPr>
          <p:spPr bwMode="auto">
            <a:xfrm>
              <a:off x="5089" y="3070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7" name="Oval 98"/>
            <p:cNvSpPr>
              <a:spLocks noChangeAspect="1" noChangeArrowheads="1"/>
            </p:cNvSpPr>
            <p:nvPr/>
          </p:nvSpPr>
          <p:spPr bwMode="auto">
            <a:xfrm>
              <a:off x="4928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8" name="Oval 99"/>
            <p:cNvSpPr>
              <a:spLocks noChangeAspect="1" noChangeArrowheads="1"/>
            </p:cNvSpPr>
            <p:nvPr/>
          </p:nvSpPr>
          <p:spPr bwMode="auto">
            <a:xfrm>
              <a:off x="5413" y="3070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9" name="Oval 100"/>
            <p:cNvSpPr>
              <a:spLocks noChangeAspect="1" noChangeArrowheads="1"/>
            </p:cNvSpPr>
            <p:nvPr/>
          </p:nvSpPr>
          <p:spPr bwMode="auto">
            <a:xfrm>
              <a:off x="3955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0" name="Oval 101"/>
            <p:cNvSpPr>
              <a:spLocks noChangeAspect="1" noChangeArrowheads="1"/>
            </p:cNvSpPr>
            <p:nvPr/>
          </p:nvSpPr>
          <p:spPr bwMode="auto">
            <a:xfrm>
              <a:off x="3793" y="3072"/>
              <a:ext cx="130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1" name="Oval 102"/>
            <p:cNvSpPr>
              <a:spLocks noChangeAspect="1" noChangeArrowheads="1"/>
            </p:cNvSpPr>
            <p:nvPr/>
          </p:nvSpPr>
          <p:spPr bwMode="auto">
            <a:xfrm>
              <a:off x="3632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2" name="Oval 103"/>
            <p:cNvSpPr>
              <a:spLocks noChangeAspect="1" noChangeArrowheads="1"/>
            </p:cNvSpPr>
            <p:nvPr/>
          </p:nvSpPr>
          <p:spPr bwMode="auto">
            <a:xfrm>
              <a:off x="4117" y="3072"/>
              <a:ext cx="129" cy="129"/>
            </a:xfrm>
            <a:prstGeom prst="ellipse">
              <a:avLst/>
            </a:prstGeom>
            <a:solidFill>
              <a:srgbClr val="89AAD1">
                <a:alpha val="59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aseline="30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grpSp>
          <p:nvGrpSpPr>
            <p:cNvPr id="93" name="Group 104"/>
            <p:cNvGrpSpPr>
              <a:grpSpLocks noChangeAspect="1"/>
            </p:cNvGrpSpPr>
            <p:nvPr/>
          </p:nvGrpSpPr>
          <p:grpSpPr bwMode="auto">
            <a:xfrm>
              <a:off x="548" y="1101"/>
              <a:ext cx="132" cy="2097"/>
              <a:chOff x="1675" y="1086"/>
              <a:chExt cx="132" cy="2097"/>
            </a:xfrm>
          </p:grpSpPr>
          <p:sp>
            <p:nvSpPr>
              <p:cNvPr id="237" name="Oval 10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8" name="Oval 10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9" name="Oval 10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0" name="Oval 10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1" name="Oval 10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2" name="Oval 11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3" name="Oval 11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4" name="Oval 11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5" name="Oval 11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6" name="Oval 11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7" name="Oval 11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8" name="Oval 11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49" name="Oval 11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3A70B2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4" name="Group 118"/>
            <p:cNvGrpSpPr>
              <a:grpSpLocks noChangeAspect="1"/>
            </p:cNvGrpSpPr>
            <p:nvPr/>
          </p:nvGrpSpPr>
          <p:grpSpPr bwMode="auto">
            <a:xfrm>
              <a:off x="384" y="1103"/>
              <a:ext cx="132" cy="2097"/>
              <a:chOff x="1675" y="1086"/>
              <a:chExt cx="132" cy="2097"/>
            </a:xfrm>
          </p:grpSpPr>
          <p:sp>
            <p:nvSpPr>
              <p:cNvPr id="224" name="Oval 119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5" name="Oval 120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6" name="Oval 121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7" name="Oval 122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8" name="Oval 123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9" name="Oval 124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0" name="Oval 125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1" name="Oval 126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2" name="Oval 127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3" name="Oval 128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4" name="Oval 129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5" name="Oval 130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36" name="Oval 131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5" name="Group 132"/>
            <p:cNvGrpSpPr>
              <a:grpSpLocks noChangeAspect="1"/>
            </p:cNvGrpSpPr>
            <p:nvPr/>
          </p:nvGrpSpPr>
          <p:grpSpPr bwMode="auto">
            <a:xfrm>
              <a:off x="220" y="1103"/>
              <a:ext cx="132" cy="2097"/>
              <a:chOff x="1675" y="1086"/>
              <a:chExt cx="132" cy="2097"/>
            </a:xfrm>
          </p:grpSpPr>
          <p:sp>
            <p:nvSpPr>
              <p:cNvPr id="211" name="Oval 133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2" name="Oval 134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3" name="Oval 135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4" name="Oval 136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5" name="Oval 137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6" name="Oval 138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7" name="Oval 139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8" name="Oval 140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9" name="Oval 141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0" name="Oval 142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1" name="Oval 143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" name="Oval 144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3" name="Oval 145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6" name="Group 146"/>
            <p:cNvGrpSpPr>
              <a:grpSpLocks noChangeAspect="1"/>
            </p:cNvGrpSpPr>
            <p:nvPr/>
          </p:nvGrpSpPr>
          <p:grpSpPr bwMode="auto">
            <a:xfrm>
              <a:off x="1836" y="1102"/>
              <a:ext cx="132" cy="2097"/>
              <a:chOff x="1675" y="1086"/>
              <a:chExt cx="132" cy="2097"/>
            </a:xfrm>
          </p:grpSpPr>
          <p:sp>
            <p:nvSpPr>
              <p:cNvPr id="198" name="Oval 147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9" name="Oval 148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0" name="Oval 149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1" name="Oval 150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2" name="Oval 151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3" name="Oval 152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4" name="Oval 153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5" name="Oval 154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6" name="Oval 155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7" name="Oval 156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8" name="Oval 157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09" name="Oval 158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10" name="Oval 159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8A9D1">
                  <a:alpha val="5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7" name="Group 160"/>
            <p:cNvGrpSpPr>
              <a:grpSpLocks noChangeAspect="1"/>
            </p:cNvGrpSpPr>
            <p:nvPr/>
          </p:nvGrpSpPr>
          <p:grpSpPr bwMode="auto">
            <a:xfrm>
              <a:off x="1676" y="1104"/>
              <a:ext cx="132" cy="2097"/>
              <a:chOff x="1675" y="1086"/>
              <a:chExt cx="132" cy="2097"/>
            </a:xfrm>
          </p:grpSpPr>
          <p:sp>
            <p:nvSpPr>
              <p:cNvPr id="185" name="Oval 161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Oval 162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Oval 163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Oval 164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Oval 165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0" name="Oval 166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1" name="Oval 167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2" name="Oval 168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3" name="Oval 169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4" name="Oval 170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5" name="Oval 171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6" name="Oval 172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97" name="Oval 173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4A7D0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8" name="Group 174"/>
            <p:cNvGrpSpPr>
              <a:grpSpLocks noChangeAspect="1"/>
            </p:cNvGrpSpPr>
            <p:nvPr/>
          </p:nvGrpSpPr>
          <p:grpSpPr bwMode="auto">
            <a:xfrm>
              <a:off x="1520" y="1104"/>
              <a:ext cx="132" cy="2097"/>
              <a:chOff x="1675" y="1086"/>
              <a:chExt cx="132" cy="2097"/>
            </a:xfrm>
          </p:grpSpPr>
          <p:sp>
            <p:nvSpPr>
              <p:cNvPr id="172" name="Oval 17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3" name="Oval 17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4" name="Oval 17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5" name="Oval 17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6" name="Oval 17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7" name="Oval 18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8" name="Oval 18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9" name="Oval 18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0" name="Oval 18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1" name="Oval 18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2" name="Oval 18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Oval 18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Oval 18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7DA2CD">
                  <a:alpha val="5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99" name="Group 188"/>
            <p:cNvGrpSpPr>
              <a:grpSpLocks noChangeAspect="1"/>
            </p:cNvGrpSpPr>
            <p:nvPr/>
          </p:nvGrpSpPr>
          <p:grpSpPr bwMode="auto">
            <a:xfrm>
              <a:off x="1352" y="1102"/>
              <a:ext cx="132" cy="2097"/>
              <a:chOff x="1675" y="1086"/>
              <a:chExt cx="132" cy="2097"/>
            </a:xfrm>
          </p:grpSpPr>
          <p:sp>
            <p:nvSpPr>
              <p:cNvPr id="159" name="Oval 189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Oval 190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1" name="Oval 191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2" name="Oval 192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3" name="Oval 193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4" name="Oval 194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5" name="Oval 195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6" name="Oval 196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7" name="Oval 197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8" name="Oval 198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9" name="Oval 199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0" name="Oval 200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71" name="Oval 201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0A4CE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0" name="Group 202"/>
            <p:cNvGrpSpPr>
              <a:grpSpLocks noChangeAspect="1"/>
            </p:cNvGrpSpPr>
            <p:nvPr/>
          </p:nvGrpSpPr>
          <p:grpSpPr bwMode="auto">
            <a:xfrm>
              <a:off x="1184" y="1104"/>
              <a:ext cx="132" cy="2097"/>
              <a:chOff x="1675" y="1086"/>
              <a:chExt cx="132" cy="2097"/>
            </a:xfrm>
          </p:grpSpPr>
          <p:sp>
            <p:nvSpPr>
              <p:cNvPr id="146" name="Oval 203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7" name="Oval 204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8" name="Oval 205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9" name="Oval 206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0" name="Oval 207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1" name="Oval 208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2" name="Oval 209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" name="Oval 210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Oval 211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Oval 212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Oval 213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Oval 214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Oval 215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789DCA">
                  <a:alpha val="70195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1" name="Group 216"/>
            <p:cNvGrpSpPr>
              <a:grpSpLocks noChangeAspect="1"/>
            </p:cNvGrpSpPr>
            <p:nvPr/>
          </p:nvGrpSpPr>
          <p:grpSpPr bwMode="auto">
            <a:xfrm>
              <a:off x="1028" y="1104"/>
              <a:ext cx="132" cy="2097"/>
              <a:chOff x="1675" y="1086"/>
              <a:chExt cx="132" cy="2097"/>
            </a:xfrm>
          </p:grpSpPr>
          <p:sp>
            <p:nvSpPr>
              <p:cNvPr id="133" name="Oval 217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4" name="Oval 218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5" name="Oval 219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6" name="Oval 220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7" name="Oval 221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8" name="Oval 222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9" name="Oval 223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0" name="Oval 224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1" name="Oval 225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2" name="Oval 226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3" name="Oval 227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4" name="Oval 228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45" name="Oval 229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6993C5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2" name="Group 230"/>
            <p:cNvGrpSpPr>
              <a:grpSpLocks noChangeAspect="1"/>
            </p:cNvGrpSpPr>
            <p:nvPr/>
          </p:nvGrpSpPr>
          <p:grpSpPr bwMode="auto">
            <a:xfrm>
              <a:off x="860" y="1104"/>
              <a:ext cx="132" cy="2097"/>
              <a:chOff x="1675" y="1086"/>
              <a:chExt cx="132" cy="2097"/>
            </a:xfrm>
          </p:grpSpPr>
          <p:sp>
            <p:nvSpPr>
              <p:cNvPr id="120" name="Oval 231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1" name="Oval 232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2" name="Oval 233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3" name="Oval 234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4" name="Oval 235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Oval 236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Oval 237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Oval 238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Oval 239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Oval 240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Oval 241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Oval 242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2" name="Oval 243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5080BB">
                  <a:alpha val="7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03" name="Group 244"/>
            <p:cNvGrpSpPr>
              <a:grpSpLocks noChangeAspect="1"/>
            </p:cNvGrpSpPr>
            <p:nvPr/>
          </p:nvGrpSpPr>
          <p:grpSpPr bwMode="auto">
            <a:xfrm>
              <a:off x="704" y="1104"/>
              <a:ext cx="132" cy="2097"/>
              <a:chOff x="1675" y="1086"/>
              <a:chExt cx="132" cy="2097"/>
            </a:xfrm>
          </p:grpSpPr>
          <p:sp>
            <p:nvSpPr>
              <p:cNvPr id="107" name="Oval 24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8" name="Oval 24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09" name="Oval 24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0" name="Oval 24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1" name="Oval 24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2" name="Oval 25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3" name="Oval 25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4" name="Oval 25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5" name="Oval 25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6" name="Oval 25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7" name="Oval 25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8" name="Oval 25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19" name="Oval 25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5B88C0">
                  <a:alpha val="89803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aseline="30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04" name="Line 258"/>
            <p:cNvSpPr>
              <a:spLocks noChangeAspect="1" noChangeShapeType="1"/>
            </p:cNvSpPr>
            <p:nvPr/>
          </p:nvSpPr>
          <p:spPr bwMode="auto">
            <a:xfrm>
              <a:off x="1994" y="2624"/>
              <a:ext cx="883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5" name="Line 259"/>
            <p:cNvSpPr>
              <a:spLocks noChangeAspect="1" noChangeShapeType="1"/>
            </p:cNvSpPr>
            <p:nvPr/>
          </p:nvSpPr>
          <p:spPr bwMode="auto">
            <a:xfrm>
              <a:off x="2090" y="2720"/>
              <a:ext cx="883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" name="Line 260"/>
            <p:cNvSpPr>
              <a:spLocks noChangeAspect="1" noChangeShapeType="1"/>
            </p:cNvSpPr>
            <p:nvPr/>
          </p:nvSpPr>
          <p:spPr bwMode="auto">
            <a:xfrm flipH="1">
              <a:off x="3061" y="2624"/>
              <a:ext cx="1399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6619164" y="4121624"/>
            <a:ext cx="19379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>
                <a:solidFill>
                  <a:srgbClr val="000000"/>
                </a:solidFill>
              </a:rPr>
              <a:t>Control the nanoparticles by epitaxy on oxides</a:t>
            </a:r>
            <a:endParaRPr lang="en-US" baseline="0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4841" y="6273225"/>
            <a:ext cx="38623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J. A. </a:t>
            </a:r>
            <a:r>
              <a:rPr lang="en-US" sz="16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Enterkin</a:t>
            </a:r>
            <a:r>
              <a:rPr lang="en-US" sz="16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K. R. </a:t>
            </a:r>
            <a:r>
              <a:rPr lang="en-US" sz="16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Poeppelmeier</a:t>
            </a:r>
            <a:r>
              <a:rPr lang="en-US" sz="16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L. D. Marks, Nano Lett</a:t>
            </a:r>
            <a:r>
              <a:rPr lang="en-US" sz="1600" i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  <a:r>
              <a:rPr lang="en-US" sz="1600" u="sng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11</a:t>
            </a:r>
            <a:r>
              <a:rPr lang="en-US" sz="1600" i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en-US" sz="16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993 </a:t>
            </a:r>
            <a:r>
              <a:rPr lang="en-US" sz="1600" b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(2011)</a:t>
            </a:r>
            <a:endParaRPr lang="en-US" sz="1600" dirty="0">
              <a:solidFill>
                <a:srgbClr val="000000"/>
              </a:solidFill>
            </a:endParaRPr>
          </a:p>
        </p:txBody>
      </p:sp>
      <p:pic>
        <p:nvPicPr>
          <p:cNvPr id="250" name="Picture 24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5678" y="158936"/>
            <a:ext cx="3461479" cy="22977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00467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2"/>
          <p:cNvSpPr>
            <a:spLocks noChangeArrowheads="1"/>
          </p:cNvSpPr>
          <p:nvPr/>
        </p:nvSpPr>
        <p:spPr bwMode="auto">
          <a:xfrm>
            <a:off x="4676775" y="5881688"/>
            <a:ext cx="4570413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This cartoon is almost certainly far from reality about the surface structure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title"/>
          </p:nvPr>
        </p:nvSpPr>
        <p:spPr>
          <a:xfrm>
            <a:off x="1060450" y="492125"/>
            <a:ext cx="7556500" cy="685800"/>
          </a:xfrm>
        </p:spPr>
        <p:txBody>
          <a:bodyPr/>
          <a:lstStyle/>
          <a:p>
            <a:r>
              <a:rPr lang="en-US" altLang="en-US"/>
              <a:t>….at an oxide surface</a:t>
            </a:r>
            <a:r>
              <a:rPr lang="en-US" altLang="en-US" sz="2800" b="1">
                <a:latin typeface="Arial" panose="020B0604020202020204" pitchFamily="34" charset="0"/>
              </a:rPr>
              <a:t> </a:t>
            </a:r>
            <a:endParaRPr lang="en-US" altLang="en-US" sz="2800" b="1" u="sng">
              <a:latin typeface="Arial" panose="020B0604020202020204" pitchFamily="34" charset="0"/>
            </a:endParaRPr>
          </a:p>
        </p:txBody>
      </p:sp>
      <p:grpSp>
        <p:nvGrpSpPr>
          <p:cNvPr id="644100" name="Group 4"/>
          <p:cNvGrpSpPr>
            <a:grpSpLocks/>
          </p:cNvGrpSpPr>
          <p:nvPr/>
        </p:nvGrpSpPr>
        <p:grpSpPr bwMode="auto">
          <a:xfrm>
            <a:off x="4710113" y="2641600"/>
            <a:ext cx="4530725" cy="3001963"/>
            <a:chOff x="2806" y="2294"/>
            <a:chExt cx="2940" cy="2017"/>
          </a:xfrm>
        </p:grpSpPr>
        <p:sp>
          <p:nvSpPr>
            <p:cNvPr id="644101" name="Text Box 5"/>
            <p:cNvSpPr txBox="1">
              <a:spLocks noChangeArrowheads="1"/>
            </p:cNvSpPr>
            <p:nvPr/>
          </p:nvSpPr>
          <p:spPr bwMode="auto">
            <a:xfrm>
              <a:off x="2832" y="4080"/>
              <a:ext cx="291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(VO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    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+ 2O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bulk</a:t>
              </a:r>
              <a:endParaRPr lang="en-US" altLang="en-US" sz="2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2" name="Line 6"/>
            <p:cNvSpPr>
              <a:spLocks noChangeAspect="1" noChangeShapeType="1"/>
            </p:cNvSpPr>
            <p:nvPr/>
          </p:nvSpPr>
          <p:spPr bwMode="auto">
            <a:xfrm rot="5400000" flipH="1">
              <a:off x="3496" y="3207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03" name="Text Box 7"/>
            <p:cNvSpPr txBox="1">
              <a:spLocks noChangeAspect="1" noChangeArrowheads="1"/>
            </p:cNvSpPr>
            <p:nvPr/>
          </p:nvSpPr>
          <p:spPr bwMode="auto">
            <a:xfrm>
              <a:off x="3871" y="3355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4" name="Text Box 8"/>
            <p:cNvSpPr txBox="1">
              <a:spLocks noChangeAspect="1" noChangeArrowheads="1"/>
            </p:cNvSpPr>
            <p:nvPr/>
          </p:nvSpPr>
          <p:spPr bwMode="auto">
            <a:xfrm>
              <a:off x="3848" y="3620"/>
              <a:ext cx="2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05" name="Text Box 9"/>
            <p:cNvSpPr txBox="1">
              <a:spLocks noChangeAspect="1" noChangeArrowheads="1"/>
            </p:cNvSpPr>
            <p:nvPr/>
          </p:nvSpPr>
          <p:spPr bwMode="auto">
            <a:xfrm>
              <a:off x="3532" y="323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6" name="Text Box 10"/>
            <p:cNvSpPr txBox="1">
              <a:spLocks noChangeAspect="1" noChangeArrowheads="1"/>
            </p:cNvSpPr>
            <p:nvPr/>
          </p:nvSpPr>
          <p:spPr bwMode="auto">
            <a:xfrm>
              <a:off x="4121" y="3256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7" name="Text Box 11"/>
            <p:cNvSpPr txBox="1">
              <a:spLocks noChangeAspect="1" noChangeArrowheads="1"/>
            </p:cNvSpPr>
            <p:nvPr/>
          </p:nvSpPr>
          <p:spPr bwMode="auto">
            <a:xfrm>
              <a:off x="4122" y="2942"/>
              <a:ext cx="21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8" name="Text Box 12"/>
            <p:cNvSpPr txBox="1">
              <a:spLocks noChangeAspect="1" noChangeArrowheads="1"/>
            </p:cNvSpPr>
            <p:nvPr/>
          </p:nvSpPr>
          <p:spPr bwMode="auto">
            <a:xfrm>
              <a:off x="3570" y="3620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9" name="Line 13"/>
            <p:cNvSpPr>
              <a:spLocks noChangeAspect="1" noChangeShapeType="1"/>
            </p:cNvSpPr>
            <p:nvPr/>
          </p:nvSpPr>
          <p:spPr bwMode="auto">
            <a:xfrm>
              <a:off x="3667" y="3100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0" name="Line 14"/>
            <p:cNvSpPr>
              <a:spLocks noChangeAspect="1" noChangeShapeType="1"/>
            </p:cNvSpPr>
            <p:nvPr/>
          </p:nvSpPr>
          <p:spPr bwMode="auto">
            <a:xfrm>
              <a:off x="3667" y="3406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1" name="Line 15"/>
            <p:cNvSpPr>
              <a:spLocks noChangeAspect="1" noChangeShapeType="1"/>
            </p:cNvSpPr>
            <p:nvPr/>
          </p:nvSpPr>
          <p:spPr bwMode="auto">
            <a:xfrm rot="-5400000">
              <a:off x="3524" y="3355"/>
              <a:ext cx="76" cy="1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2" name="Line 16"/>
            <p:cNvSpPr>
              <a:spLocks noChangeAspect="1" noChangeShapeType="1"/>
            </p:cNvSpPr>
            <p:nvPr/>
          </p:nvSpPr>
          <p:spPr bwMode="auto">
            <a:xfrm>
              <a:off x="3962" y="3516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3" name="Line 17"/>
            <p:cNvSpPr>
              <a:spLocks noChangeAspect="1" noChangeShapeType="1"/>
            </p:cNvSpPr>
            <p:nvPr/>
          </p:nvSpPr>
          <p:spPr bwMode="auto">
            <a:xfrm rot="-5400000">
              <a:off x="3811" y="3641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4" name="Line 18"/>
            <p:cNvSpPr>
              <a:spLocks noChangeAspect="1" noChangeShapeType="1"/>
            </p:cNvSpPr>
            <p:nvPr/>
          </p:nvSpPr>
          <p:spPr bwMode="auto">
            <a:xfrm rot="-5400000">
              <a:off x="3517" y="3642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5" name="Line 19"/>
            <p:cNvSpPr>
              <a:spLocks noChangeAspect="1" noChangeShapeType="1"/>
            </p:cNvSpPr>
            <p:nvPr/>
          </p:nvSpPr>
          <p:spPr bwMode="auto">
            <a:xfrm rot="5400000" flipH="1">
              <a:off x="3784" y="3334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6" name="Line 20"/>
            <p:cNvSpPr>
              <a:spLocks noChangeAspect="1" noChangeShapeType="1"/>
            </p:cNvSpPr>
            <p:nvPr/>
          </p:nvSpPr>
          <p:spPr bwMode="auto">
            <a:xfrm rot="-5400000">
              <a:off x="3756" y="3172"/>
              <a:ext cx="81" cy="1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7" name="Line 21"/>
            <p:cNvSpPr>
              <a:spLocks noChangeAspect="1" noChangeShapeType="1"/>
            </p:cNvSpPr>
            <p:nvPr/>
          </p:nvSpPr>
          <p:spPr bwMode="auto">
            <a:xfrm rot="-5400000">
              <a:off x="4049" y="3336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18" name="Group 22"/>
            <p:cNvGrpSpPr>
              <a:grpSpLocks noChangeAspect="1"/>
            </p:cNvGrpSpPr>
            <p:nvPr/>
          </p:nvGrpSpPr>
          <p:grpSpPr bwMode="auto">
            <a:xfrm>
              <a:off x="4199" y="3121"/>
              <a:ext cx="40" cy="154"/>
              <a:chOff x="2241" y="3885"/>
              <a:chExt cx="63" cy="241"/>
            </a:xfrm>
          </p:grpSpPr>
          <p:sp>
            <p:nvSpPr>
              <p:cNvPr id="644119" name="Line 23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20" name="Line 24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21" name="Line 25"/>
            <p:cNvSpPr>
              <a:spLocks noChangeAspect="1" noChangeShapeType="1"/>
            </p:cNvSpPr>
            <p:nvPr/>
          </p:nvSpPr>
          <p:spPr bwMode="auto">
            <a:xfrm>
              <a:off x="3972" y="3799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2" name="Line 26"/>
            <p:cNvSpPr>
              <a:spLocks noChangeAspect="1" noChangeShapeType="1"/>
            </p:cNvSpPr>
            <p:nvPr/>
          </p:nvSpPr>
          <p:spPr bwMode="auto">
            <a:xfrm rot="-5400000">
              <a:off x="4164" y="3486"/>
              <a:ext cx="167" cy="2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3" name="Text Box 27"/>
            <p:cNvSpPr txBox="1">
              <a:spLocks noChangeAspect="1" noChangeArrowheads="1"/>
            </p:cNvSpPr>
            <p:nvPr/>
          </p:nvSpPr>
          <p:spPr bwMode="auto">
            <a:xfrm flipH="1">
              <a:off x="4368" y="3426"/>
              <a:ext cx="208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4" name="Line 28"/>
            <p:cNvSpPr>
              <a:spLocks noChangeAspect="1" noChangeShapeType="1"/>
            </p:cNvSpPr>
            <p:nvPr/>
          </p:nvSpPr>
          <p:spPr bwMode="auto">
            <a:xfrm rot="5400000" flipH="1">
              <a:off x="4269" y="3358"/>
              <a:ext cx="124" cy="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5" name="Text Box 29"/>
            <p:cNvSpPr txBox="1">
              <a:spLocks noChangeAspect="1" noChangeArrowheads="1"/>
            </p:cNvSpPr>
            <p:nvPr/>
          </p:nvSpPr>
          <p:spPr bwMode="auto">
            <a:xfrm flipH="1" flipV="1">
              <a:off x="4342" y="3071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6" name="Line 30"/>
            <p:cNvSpPr>
              <a:spLocks noChangeAspect="1" noChangeShapeType="1"/>
            </p:cNvSpPr>
            <p:nvPr/>
          </p:nvSpPr>
          <p:spPr bwMode="auto">
            <a:xfrm rot="-5400000" flipH="1" flipV="1">
              <a:off x="4292" y="3213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7" name="Line 31"/>
            <p:cNvSpPr>
              <a:spLocks noChangeAspect="1" noChangeShapeType="1"/>
            </p:cNvSpPr>
            <p:nvPr/>
          </p:nvSpPr>
          <p:spPr bwMode="auto">
            <a:xfrm rot="-5400000">
              <a:off x="3803" y="3755"/>
              <a:ext cx="76" cy="1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8" name="Line 32"/>
            <p:cNvSpPr>
              <a:spLocks noChangeAspect="1" noChangeShapeType="1"/>
            </p:cNvSpPr>
            <p:nvPr/>
          </p:nvSpPr>
          <p:spPr bwMode="auto">
            <a:xfrm rot="5400000" flipH="1">
              <a:off x="4083" y="3757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9" name="Line 33"/>
            <p:cNvSpPr>
              <a:spLocks noChangeAspect="1" noChangeShapeType="1"/>
            </p:cNvSpPr>
            <p:nvPr/>
          </p:nvSpPr>
          <p:spPr bwMode="auto">
            <a:xfrm rot="-5400000">
              <a:off x="5350" y="3205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0" name="Text Box 34"/>
            <p:cNvSpPr txBox="1">
              <a:spLocks noChangeAspect="1" noChangeArrowheads="1"/>
            </p:cNvSpPr>
            <p:nvPr/>
          </p:nvSpPr>
          <p:spPr bwMode="auto">
            <a:xfrm flipH="1">
              <a:off x="4858" y="3362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1" name="Text Box 35"/>
            <p:cNvSpPr txBox="1">
              <a:spLocks noChangeAspect="1" noChangeArrowheads="1"/>
            </p:cNvSpPr>
            <p:nvPr/>
          </p:nvSpPr>
          <p:spPr bwMode="auto">
            <a:xfrm flipH="1">
              <a:off x="4791" y="3627"/>
              <a:ext cx="294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32" name="Text Box 36"/>
            <p:cNvSpPr txBox="1">
              <a:spLocks noChangeAspect="1" noChangeArrowheads="1"/>
            </p:cNvSpPr>
            <p:nvPr/>
          </p:nvSpPr>
          <p:spPr bwMode="auto">
            <a:xfrm flipH="1">
              <a:off x="5118" y="322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3" name="Text Box 37"/>
            <p:cNvSpPr txBox="1">
              <a:spLocks noChangeAspect="1" noChangeArrowheads="1"/>
            </p:cNvSpPr>
            <p:nvPr/>
          </p:nvSpPr>
          <p:spPr bwMode="auto">
            <a:xfrm flipH="1">
              <a:off x="4599" y="3247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4" name="Text Box 38"/>
            <p:cNvSpPr txBox="1">
              <a:spLocks noChangeAspect="1" noChangeArrowheads="1"/>
            </p:cNvSpPr>
            <p:nvPr/>
          </p:nvSpPr>
          <p:spPr bwMode="auto">
            <a:xfrm flipH="1">
              <a:off x="4593" y="2954"/>
              <a:ext cx="216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5" name="Text Box 39"/>
            <p:cNvSpPr txBox="1">
              <a:spLocks noChangeAspect="1" noChangeArrowheads="1"/>
            </p:cNvSpPr>
            <p:nvPr/>
          </p:nvSpPr>
          <p:spPr bwMode="auto">
            <a:xfrm flipH="1">
              <a:off x="5157" y="3618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6" name="Line 40"/>
            <p:cNvSpPr>
              <a:spLocks noChangeAspect="1" noChangeShapeType="1"/>
            </p:cNvSpPr>
            <p:nvPr/>
          </p:nvSpPr>
          <p:spPr bwMode="auto">
            <a:xfrm flipH="1">
              <a:off x="5242" y="3098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7" name="Line 41"/>
            <p:cNvSpPr>
              <a:spLocks noChangeAspect="1" noChangeShapeType="1"/>
            </p:cNvSpPr>
            <p:nvPr/>
          </p:nvSpPr>
          <p:spPr bwMode="auto">
            <a:xfrm flipH="1">
              <a:off x="5242" y="3404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8" name="Line 42"/>
            <p:cNvSpPr>
              <a:spLocks noChangeAspect="1" noChangeShapeType="1"/>
            </p:cNvSpPr>
            <p:nvPr/>
          </p:nvSpPr>
          <p:spPr bwMode="auto">
            <a:xfrm rot="5400000" flipH="1">
              <a:off x="5339" y="3383"/>
              <a:ext cx="5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9" name="Line 43"/>
            <p:cNvSpPr>
              <a:spLocks noChangeAspect="1" noChangeShapeType="1"/>
            </p:cNvSpPr>
            <p:nvPr/>
          </p:nvSpPr>
          <p:spPr bwMode="auto">
            <a:xfrm flipH="1">
              <a:off x="4946" y="3514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0" name="Line 44"/>
            <p:cNvSpPr>
              <a:spLocks noChangeAspect="1" noChangeShapeType="1"/>
            </p:cNvSpPr>
            <p:nvPr/>
          </p:nvSpPr>
          <p:spPr bwMode="auto">
            <a:xfrm rot="5400000" flipH="1">
              <a:off x="5098" y="3639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1" name="Line 45"/>
            <p:cNvSpPr>
              <a:spLocks noChangeAspect="1" noChangeShapeType="1"/>
            </p:cNvSpPr>
            <p:nvPr/>
          </p:nvSpPr>
          <p:spPr bwMode="auto">
            <a:xfrm rot="5400000" flipH="1">
              <a:off x="5392" y="3641"/>
              <a:ext cx="0" cy="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2" name="Line 46"/>
            <p:cNvSpPr>
              <a:spLocks noChangeAspect="1" noChangeShapeType="1"/>
            </p:cNvSpPr>
            <p:nvPr/>
          </p:nvSpPr>
          <p:spPr bwMode="auto">
            <a:xfrm rot="-5400000">
              <a:off x="5033" y="3332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3" name="Line 47"/>
            <p:cNvSpPr>
              <a:spLocks noChangeAspect="1" noChangeShapeType="1"/>
            </p:cNvSpPr>
            <p:nvPr/>
          </p:nvSpPr>
          <p:spPr bwMode="auto">
            <a:xfrm rot="5400000" flipH="1">
              <a:off x="5068" y="3191"/>
              <a:ext cx="71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4" name="Line 48"/>
            <p:cNvSpPr>
              <a:spLocks noChangeAspect="1" noChangeShapeType="1"/>
            </p:cNvSpPr>
            <p:nvPr/>
          </p:nvSpPr>
          <p:spPr bwMode="auto">
            <a:xfrm rot="5400000" flipH="1">
              <a:off x="4767" y="3334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45" name="Group 49"/>
            <p:cNvGrpSpPr>
              <a:grpSpLocks noChangeAspect="1"/>
            </p:cNvGrpSpPr>
            <p:nvPr/>
          </p:nvGrpSpPr>
          <p:grpSpPr bwMode="auto">
            <a:xfrm flipH="1">
              <a:off x="4670" y="3120"/>
              <a:ext cx="39" cy="154"/>
              <a:chOff x="2241" y="3885"/>
              <a:chExt cx="63" cy="241"/>
            </a:xfrm>
          </p:grpSpPr>
          <p:sp>
            <p:nvSpPr>
              <p:cNvPr id="644146" name="Line 50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47" name="Line 51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48" name="Line 52"/>
            <p:cNvSpPr>
              <a:spLocks noChangeAspect="1" noChangeShapeType="1"/>
            </p:cNvSpPr>
            <p:nvPr/>
          </p:nvSpPr>
          <p:spPr bwMode="auto">
            <a:xfrm flipH="1">
              <a:off x="4936" y="379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9" name="Line 53"/>
            <p:cNvSpPr>
              <a:spLocks noChangeAspect="1" noChangeShapeType="1"/>
            </p:cNvSpPr>
            <p:nvPr/>
          </p:nvSpPr>
          <p:spPr bwMode="auto">
            <a:xfrm rot="5400000" flipH="1">
              <a:off x="4577" y="3484"/>
              <a:ext cx="167" cy="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0" name="Line 54"/>
            <p:cNvSpPr>
              <a:spLocks noChangeAspect="1" noChangeShapeType="1"/>
            </p:cNvSpPr>
            <p:nvPr/>
          </p:nvSpPr>
          <p:spPr bwMode="auto">
            <a:xfrm rot="-5400000">
              <a:off x="4516" y="3356"/>
              <a:ext cx="124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1" name="Line 55"/>
            <p:cNvSpPr>
              <a:spLocks noChangeAspect="1" noChangeShapeType="1"/>
            </p:cNvSpPr>
            <p:nvPr/>
          </p:nvSpPr>
          <p:spPr bwMode="auto">
            <a:xfrm rot="5400000" flipV="1">
              <a:off x="4531" y="3211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2" name="Line 56"/>
            <p:cNvSpPr>
              <a:spLocks noChangeAspect="1" noChangeShapeType="1"/>
            </p:cNvSpPr>
            <p:nvPr/>
          </p:nvSpPr>
          <p:spPr bwMode="auto">
            <a:xfrm rot="5400000" flipH="1">
              <a:off x="5031" y="3755"/>
              <a:ext cx="76" cy="1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3" name="Line 57"/>
            <p:cNvSpPr>
              <a:spLocks noChangeAspect="1" noChangeShapeType="1"/>
            </p:cNvSpPr>
            <p:nvPr/>
          </p:nvSpPr>
          <p:spPr bwMode="auto">
            <a:xfrm rot="-5400000">
              <a:off x="4734" y="3756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4" name="Line 58"/>
            <p:cNvSpPr>
              <a:spLocks noChangeAspect="1" noChangeShapeType="1"/>
            </p:cNvSpPr>
            <p:nvPr/>
          </p:nvSpPr>
          <p:spPr bwMode="auto">
            <a:xfrm>
              <a:off x="2846" y="3525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5" name="Text Box 59"/>
            <p:cNvSpPr txBox="1">
              <a:spLocks noChangeAspect="1" noChangeArrowheads="1"/>
            </p:cNvSpPr>
            <p:nvPr/>
          </p:nvSpPr>
          <p:spPr bwMode="auto">
            <a:xfrm>
              <a:off x="2892" y="3233"/>
              <a:ext cx="468" cy="1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surface</a:t>
              </a:r>
              <a:endParaRPr lang="en-US" altLang="en-US" sz="13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56" name="Text Box 60"/>
            <p:cNvSpPr txBox="1">
              <a:spLocks noChangeAspect="1" noChangeArrowheads="1"/>
            </p:cNvSpPr>
            <p:nvPr/>
          </p:nvSpPr>
          <p:spPr bwMode="auto">
            <a:xfrm>
              <a:off x="2951" y="3539"/>
              <a:ext cx="31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bulk</a:t>
              </a:r>
            </a:p>
          </p:txBody>
        </p:sp>
        <p:sp>
          <p:nvSpPr>
            <p:cNvPr id="644157" name="AutoShape 61"/>
            <p:cNvSpPr>
              <a:spLocks noChangeAspect="1" noChangeArrowheads="1"/>
            </p:cNvSpPr>
            <p:nvPr/>
          </p:nvSpPr>
          <p:spPr bwMode="auto">
            <a:xfrm flipH="1">
              <a:off x="3775" y="2811"/>
              <a:ext cx="435" cy="117"/>
            </a:xfrm>
            <a:prstGeom prst="curvedDownArrow">
              <a:avLst>
                <a:gd name="adj1" fmla="val 74359"/>
                <a:gd name="adj2" fmla="val 148718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8" name="AutoShape 62"/>
            <p:cNvSpPr>
              <a:spLocks noChangeAspect="1" noChangeArrowheads="1"/>
            </p:cNvSpPr>
            <p:nvPr/>
          </p:nvSpPr>
          <p:spPr bwMode="auto">
            <a:xfrm>
              <a:off x="3864" y="2951"/>
              <a:ext cx="337" cy="79"/>
            </a:xfrm>
            <a:prstGeom prst="curvedUpArrow">
              <a:avLst>
                <a:gd name="adj1" fmla="val 85316"/>
                <a:gd name="adj2" fmla="val 170633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9" name="Text Box 63"/>
            <p:cNvSpPr txBox="1">
              <a:spLocks noChangeAspect="1" noChangeArrowheads="1"/>
            </p:cNvSpPr>
            <p:nvPr/>
          </p:nvSpPr>
          <p:spPr bwMode="auto">
            <a:xfrm>
              <a:off x="2806" y="2294"/>
              <a:ext cx="2469" cy="5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1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alkane  +  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lattice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olefin + water</a:t>
              </a: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(Reactants)                           (Products)</a:t>
              </a:r>
            </a:p>
          </p:txBody>
        </p:sp>
        <p:sp>
          <p:nvSpPr>
            <p:cNvPr id="644160" name="Text Box 64"/>
            <p:cNvSpPr txBox="1">
              <a:spLocks noChangeAspect="1" noChangeArrowheads="1"/>
            </p:cNvSpPr>
            <p:nvPr/>
          </p:nvSpPr>
          <p:spPr bwMode="auto">
            <a:xfrm>
              <a:off x="3813" y="2392"/>
              <a:ext cx="37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O=O</a:t>
              </a:r>
            </a:p>
          </p:txBody>
        </p:sp>
        <p:sp>
          <p:nvSpPr>
            <p:cNvPr id="644161" name="Text Box 65"/>
            <p:cNvSpPr txBox="1">
              <a:spLocks noChangeAspect="1" noChangeArrowheads="1"/>
            </p:cNvSpPr>
            <p:nvPr/>
          </p:nvSpPr>
          <p:spPr bwMode="auto">
            <a:xfrm>
              <a:off x="3901" y="2824"/>
              <a:ext cx="289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2" name="Text Box 66"/>
            <p:cNvSpPr txBox="1">
              <a:spLocks noChangeAspect="1" noChangeArrowheads="1"/>
            </p:cNvSpPr>
            <p:nvPr/>
          </p:nvSpPr>
          <p:spPr bwMode="auto">
            <a:xfrm>
              <a:off x="3904" y="2629"/>
              <a:ext cx="26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2e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3" name="Line 67"/>
            <p:cNvSpPr>
              <a:spLocks noChangeAspect="1" noChangeShapeType="1"/>
            </p:cNvSpPr>
            <p:nvPr/>
          </p:nvSpPr>
          <p:spPr bwMode="auto">
            <a:xfrm flipV="1">
              <a:off x="2846" y="3097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4" name="Line 68"/>
            <p:cNvSpPr>
              <a:spLocks noChangeShapeType="1"/>
            </p:cNvSpPr>
            <p:nvPr/>
          </p:nvSpPr>
          <p:spPr bwMode="auto">
            <a:xfrm>
              <a:off x="3776" y="2573"/>
              <a:ext cx="4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5" name="Line 69"/>
            <p:cNvSpPr>
              <a:spLocks noChangeShapeType="1"/>
            </p:cNvSpPr>
            <p:nvPr/>
          </p:nvSpPr>
          <p:spPr bwMode="auto">
            <a:xfrm>
              <a:off x="3587" y="4178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6" name="Line 70"/>
            <p:cNvSpPr>
              <a:spLocks noChangeShapeType="1"/>
            </p:cNvSpPr>
            <p:nvPr/>
          </p:nvSpPr>
          <p:spPr bwMode="auto">
            <a:xfrm flipH="1">
              <a:off x="3587" y="4240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7" name="Line 71"/>
            <p:cNvSpPr>
              <a:spLocks noChangeAspect="1" noChangeShapeType="1"/>
            </p:cNvSpPr>
            <p:nvPr/>
          </p:nvSpPr>
          <p:spPr bwMode="auto">
            <a:xfrm rot="5400000" flipH="1">
              <a:off x="3098" y="3292"/>
              <a:ext cx="0" cy="3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168" name="Text Box 72"/>
          <p:cNvSpPr txBox="1">
            <a:spLocks noChangeArrowheads="1"/>
          </p:cNvSpPr>
          <p:nvPr/>
        </p:nvSpPr>
        <p:spPr bwMode="auto">
          <a:xfrm>
            <a:off x="308789" y="5759025"/>
            <a:ext cx="3771900" cy="912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1800" baseline="0" dirty="0">
                <a:solidFill>
                  <a:srgbClr val="000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The activity and selectivity are 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closely related to the structures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of the catalyst used.</a:t>
            </a:r>
            <a:endParaRPr lang="en-US" altLang="en-US" sz="1800" baseline="0" dirty="0" smtClean="0">
              <a:solidFill>
                <a:srgbClr val="000000"/>
              </a:solidFill>
            </a:endParaRPr>
          </a:p>
        </p:txBody>
      </p:sp>
      <p:grpSp>
        <p:nvGrpSpPr>
          <p:cNvPr id="644172" name="Group 76"/>
          <p:cNvGrpSpPr>
            <a:grpSpLocks/>
          </p:cNvGrpSpPr>
          <p:nvPr/>
        </p:nvGrpSpPr>
        <p:grpSpPr bwMode="auto">
          <a:xfrm>
            <a:off x="1611313" y="2700338"/>
            <a:ext cx="2125662" cy="1141412"/>
            <a:chOff x="825" y="2983"/>
            <a:chExt cx="1638" cy="952"/>
          </a:xfrm>
        </p:grpSpPr>
        <p:sp>
          <p:nvSpPr>
            <p:cNvPr id="644173" name="Line 77"/>
            <p:cNvSpPr>
              <a:spLocks noChangeShapeType="1"/>
            </p:cNvSpPr>
            <p:nvPr/>
          </p:nvSpPr>
          <p:spPr bwMode="auto">
            <a:xfrm>
              <a:off x="1464" y="30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4" name="Line 78"/>
            <p:cNvSpPr>
              <a:spLocks noChangeShapeType="1"/>
            </p:cNvSpPr>
            <p:nvPr/>
          </p:nvSpPr>
          <p:spPr bwMode="auto">
            <a:xfrm flipH="1">
              <a:off x="879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5" name="Line 79"/>
            <p:cNvSpPr>
              <a:spLocks noChangeShapeType="1"/>
            </p:cNvSpPr>
            <p:nvPr/>
          </p:nvSpPr>
          <p:spPr bwMode="auto">
            <a:xfrm flipV="1">
              <a:off x="1050" y="379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6" name="Line 80"/>
            <p:cNvSpPr>
              <a:spLocks noChangeShapeType="1"/>
            </p:cNvSpPr>
            <p:nvPr/>
          </p:nvSpPr>
          <p:spPr bwMode="auto">
            <a:xfrm flipV="1">
              <a:off x="1446" y="3354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7" name="Line 81"/>
            <p:cNvSpPr>
              <a:spLocks noChangeShapeType="1"/>
            </p:cNvSpPr>
            <p:nvPr/>
          </p:nvSpPr>
          <p:spPr bwMode="auto">
            <a:xfrm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8" name="Line 82"/>
            <p:cNvSpPr>
              <a:spLocks noChangeShapeType="1"/>
            </p:cNvSpPr>
            <p:nvPr/>
          </p:nvSpPr>
          <p:spPr bwMode="auto">
            <a:xfrm flipH="1">
              <a:off x="897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9" name="Freeform 83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0" name="Freeform 84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1" name="Line 85"/>
            <p:cNvSpPr>
              <a:spLocks noChangeShapeType="1"/>
            </p:cNvSpPr>
            <p:nvPr/>
          </p:nvSpPr>
          <p:spPr bwMode="auto">
            <a:xfrm flipV="1">
              <a:off x="2400" y="347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2" name="Freeform 86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0 w 45"/>
                <a:gd name="T27" fmla="*/ 0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0 h 42"/>
                <a:gd name="T36" fmla="*/ 45 w 45"/>
                <a:gd name="T37" fmla="*/ 0 h 42"/>
                <a:gd name="T38" fmla="*/ 45 w 45"/>
                <a:gd name="T39" fmla="*/ 7 h 42"/>
                <a:gd name="T40" fmla="*/ 45 w 45"/>
                <a:gd name="T4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3" name="Freeform 87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1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1 h 42"/>
                <a:gd name="T30" fmla="*/ 0 w 45"/>
                <a:gd name="T31" fmla="*/ 21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4" name="Line 88"/>
            <p:cNvSpPr>
              <a:spLocks noChangeShapeType="1"/>
            </p:cNvSpPr>
            <p:nvPr/>
          </p:nvSpPr>
          <p:spPr bwMode="auto">
            <a:xfrm flipV="1">
              <a:off x="2400" y="3270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5" name="Freeform 89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6" name="Freeform 90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7" name="Freeform 91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8" name="Freeform 92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9" name="Line 93"/>
            <p:cNvSpPr>
              <a:spLocks noChangeShapeType="1"/>
            </p:cNvSpPr>
            <p:nvPr/>
          </p:nvSpPr>
          <p:spPr bwMode="auto">
            <a:xfrm flipH="1" flipV="1">
              <a:off x="2229" y="3130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0" name="Freeform 94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35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1" name="Freeform 95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27 w 54"/>
                <a:gd name="T13" fmla="*/ 35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35 h 42"/>
                <a:gd name="T22" fmla="*/ 9 w 54"/>
                <a:gd name="T23" fmla="*/ 35 h 42"/>
                <a:gd name="T24" fmla="*/ 0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0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2" name="Line 96"/>
            <p:cNvSpPr>
              <a:spLocks noChangeShapeType="1"/>
            </p:cNvSpPr>
            <p:nvPr/>
          </p:nvSpPr>
          <p:spPr bwMode="auto">
            <a:xfrm flipH="1" flipV="1">
              <a:off x="1833" y="356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3" name="Line 97"/>
            <p:cNvSpPr>
              <a:spLocks noChangeShapeType="1"/>
            </p:cNvSpPr>
            <p:nvPr/>
          </p:nvSpPr>
          <p:spPr bwMode="auto">
            <a:xfrm flipV="1">
              <a:off x="1635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4" name="Freeform 98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7 h 21"/>
                <a:gd name="T20" fmla="*/ 9 w 36"/>
                <a:gd name="T21" fmla="*/ 0 h 21"/>
                <a:gd name="T22" fmla="*/ 18 w 36"/>
                <a:gd name="T23" fmla="*/ 0 h 21"/>
                <a:gd name="T24" fmla="*/ 27 w 36"/>
                <a:gd name="T25" fmla="*/ 0 h 21"/>
                <a:gd name="T26" fmla="*/ 36 w 36"/>
                <a:gd name="T27" fmla="*/ 0 h 21"/>
                <a:gd name="T28" fmla="*/ 36 w 36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5" name="Freeform 99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6" name="Freeform 100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0 h 28"/>
                <a:gd name="T20" fmla="*/ 18 w 27"/>
                <a:gd name="T21" fmla="*/ 0 h 28"/>
                <a:gd name="T22" fmla="*/ 27 w 27"/>
                <a:gd name="T23" fmla="*/ 7 h 28"/>
                <a:gd name="T24" fmla="*/ 27 w 27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7" name="Freeform 101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8" name="Line 102"/>
            <p:cNvSpPr>
              <a:spLocks noChangeShapeType="1"/>
            </p:cNvSpPr>
            <p:nvPr/>
          </p:nvSpPr>
          <p:spPr bwMode="auto">
            <a:xfrm flipH="1">
              <a:off x="1662" y="3564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9" name="Line 103"/>
            <p:cNvSpPr>
              <a:spLocks noChangeShapeType="1"/>
            </p:cNvSpPr>
            <p:nvPr/>
          </p:nvSpPr>
          <p:spPr bwMode="auto">
            <a:xfrm flipH="1">
              <a:off x="2049" y="3130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0" name="Freeform 104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1" name="Freeform 105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2" name="Freeform 106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72 w 81"/>
                <a:gd name="T45" fmla="*/ 21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3" name="Freeform 107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4" name="Freeform 108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5" name="Freeform 109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6" name="Line 110"/>
            <p:cNvSpPr>
              <a:spLocks noChangeShapeType="1"/>
            </p:cNvSpPr>
            <p:nvPr/>
          </p:nvSpPr>
          <p:spPr bwMode="auto">
            <a:xfrm flipH="1">
              <a:off x="1068" y="3711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7" name="Freeform 111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7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8" name="Freeform 112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7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9" name="Freeform 113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0" name="Freeform 114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1" name="Line 115"/>
            <p:cNvSpPr>
              <a:spLocks noChangeShapeType="1"/>
            </p:cNvSpPr>
            <p:nvPr/>
          </p:nvSpPr>
          <p:spPr bwMode="auto">
            <a:xfrm flipH="1">
              <a:off x="1464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2" name="Freeform 116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3" name="Freeform 117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4" name="Line 118"/>
            <p:cNvSpPr>
              <a:spLocks noChangeShapeType="1"/>
            </p:cNvSpPr>
            <p:nvPr/>
          </p:nvSpPr>
          <p:spPr bwMode="auto">
            <a:xfrm flipH="1" flipV="1">
              <a:off x="1626" y="303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5" name="Line 119"/>
            <p:cNvSpPr>
              <a:spLocks noChangeShapeType="1"/>
            </p:cNvSpPr>
            <p:nvPr/>
          </p:nvSpPr>
          <p:spPr bwMode="auto">
            <a:xfrm flipH="1" flipV="1">
              <a:off x="897" y="3697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6" name="Freeform 120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7" name="Freeform 121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8" name="Line 122"/>
            <p:cNvSpPr>
              <a:spLocks noChangeShapeType="1"/>
            </p:cNvSpPr>
            <p:nvPr/>
          </p:nvSpPr>
          <p:spPr bwMode="auto">
            <a:xfrm flipH="1" flipV="1">
              <a:off x="1284" y="327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9" name="Freeform 123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0" name="Freeform 124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1" name="Freeform 125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2" name="Freeform 126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3" name="Line 127"/>
            <p:cNvSpPr>
              <a:spLocks noChangeShapeType="1"/>
            </p:cNvSpPr>
            <p:nvPr/>
          </p:nvSpPr>
          <p:spPr bwMode="auto">
            <a:xfrm flipV="1">
              <a:off x="861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4" name="Freeform 128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45 w 63"/>
                <a:gd name="T7" fmla="*/ 35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0 w 63"/>
                <a:gd name="T19" fmla="*/ 35 h 42"/>
                <a:gd name="T20" fmla="*/ 0 w 63"/>
                <a:gd name="T21" fmla="*/ 28 h 42"/>
                <a:gd name="T22" fmla="*/ 0 w 63"/>
                <a:gd name="T23" fmla="*/ 21 h 42"/>
                <a:gd name="T24" fmla="*/ 0 w 63"/>
                <a:gd name="T25" fmla="*/ 14 h 42"/>
                <a:gd name="T26" fmla="*/ 9 w 63"/>
                <a:gd name="T27" fmla="*/ 7 h 42"/>
                <a:gd name="T28" fmla="*/ 18 w 63"/>
                <a:gd name="T29" fmla="*/ 7 h 42"/>
                <a:gd name="T30" fmla="*/ 18 w 63"/>
                <a:gd name="T31" fmla="*/ 0 h 42"/>
                <a:gd name="T32" fmla="*/ 27 w 63"/>
                <a:gd name="T33" fmla="*/ 0 h 42"/>
                <a:gd name="T34" fmla="*/ 36 w 63"/>
                <a:gd name="T35" fmla="*/ 0 h 42"/>
                <a:gd name="T36" fmla="*/ 45 w 63"/>
                <a:gd name="T37" fmla="*/ 7 h 42"/>
                <a:gd name="T38" fmla="*/ 54 w 63"/>
                <a:gd name="T39" fmla="*/ 7 h 42"/>
                <a:gd name="T40" fmla="*/ 54 w 63"/>
                <a:gd name="T41" fmla="*/ 14 h 42"/>
                <a:gd name="T42" fmla="*/ 63 w 63"/>
                <a:gd name="T43" fmla="*/ 14 h 42"/>
                <a:gd name="T44" fmla="*/ 63 w 63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5" name="Freeform 129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36 w 63"/>
                <a:gd name="T15" fmla="*/ 42 h 42"/>
                <a:gd name="T16" fmla="*/ 27 w 63"/>
                <a:gd name="T17" fmla="*/ 42 h 42"/>
                <a:gd name="T18" fmla="*/ 27 w 63"/>
                <a:gd name="T19" fmla="*/ 42 h 42"/>
                <a:gd name="T20" fmla="*/ 18 w 63"/>
                <a:gd name="T21" fmla="*/ 42 h 42"/>
                <a:gd name="T22" fmla="*/ 18 w 63"/>
                <a:gd name="T23" fmla="*/ 42 h 42"/>
                <a:gd name="T24" fmla="*/ 9 w 63"/>
                <a:gd name="T25" fmla="*/ 35 h 42"/>
                <a:gd name="T26" fmla="*/ 9 w 63"/>
                <a:gd name="T27" fmla="*/ 35 h 42"/>
                <a:gd name="T28" fmla="*/ 0 w 63"/>
                <a:gd name="T29" fmla="*/ 35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0 w 63"/>
                <a:gd name="T37" fmla="*/ 14 h 42"/>
                <a:gd name="T38" fmla="*/ 9 w 63"/>
                <a:gd name="T39" fmla="*/ 7 h 42"/>
                <a:gd name="T40" fmla="*/ 9 w 63"/>
                <a:gd name="T41" fmla="*/ 7 h 42"/>
                <a:gd name="T42" fmla="*/ 18 w 63"/>
                <a:gd name="T43" fmla="*/ 7 h 42"/>
                <a:gd name="T44" fmla="*/ 18 w 63"/>
                <a:gd name="T45" fmla="*/ 0 h 42"/>
                <a:gd name="T46" fmla="*/ 27 w 63"/>
                <a:gd name="T47" fmla="*/ 0 h 42"/>
                <a:gd name="T48" fmla="*/ 27 w 63"/>
                <a:gd name="T49" fmla="*/ 0 h 42"/>
                <a:gd name="T50" fmla="*/ 36 w 63"/>
                <a:gd name="T51" fmla="*/ 0 h 42"/>
                <a:gd name="T52" fmla="*/ 36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6" name="Line 130"/>
            <p:cNvSpPr>
              <a:spLocks noChangeShapeType="1"/>
            </p:cNvSpPr>
            <p:nvPr/>
          </p:nvSpPr>
          <p:spPr bwMode="auto">
            <a:xfrm flipV="1">
              <a:off x="861" y="3277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7" name="Freeform 131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72 w 81"/>
                <a:gd name="T53" fmla="*/ 7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8" name="Freeform 132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9" name="Line 133"/>
            <p:cNvSpPr>
              <a:spLocks noChangeShapeType="1"/>
            </p:cNvSpPr>
            <p:nvPr/>
          </p:nvSpPr>
          <p:spPr bwMode="auto">
            <a:xfrm flipH="1">
              <a:off x="2220" y="366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0" name="Line 134"/>
            <p:cNvSpPr>
              <a:spLocks noChangeShapeType="1"/>
            </p:cNvSpPr>
            <p:nvPr/>
          </p:nvSpPr>
          <p:spPr bwMode="auto">
            <a:xfrm>
              <a:off x="2049" y="365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1" name="Line 135"/>
            <p:cNvSpPr>
              <a:spLocks noChangeShapeType="1"/>
            </p:cNvSpPr>
            <p:nvPr/>
          </p:nvSpPr>
          <p:spPr bwMode="auto">
            <a:xfrm flipV="1">
              <a:off x="2220" y="3039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2" name="Line 136"/>
            <p:cNvSpPr>
              <a:spLocks noChangeShapeType="1"/>
            </p:cNvSpPr>
            <p:nvPr/>
          </p:nvSpPr>
          <p:spPr bwMode="auto">
            <a:xfrm flipV="1">
              <a:off x="1824" y="3473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3" name="Line 137"/>
            <p:cNvSpPr>
              <a:spLocks noChangeShapeType="1"/>
            </p:cNvSpPr>
            <p:nvPr/>
          </p:nvSpPr>
          <p:spPr bwMode="auto">
            <a:xfrm flipH="1">
              <a:off x="2256" y="344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4" name="Line 138"/>
            <p:cNvSpPr>
              <a:spLocks noChangeShapeType="1"/>
            </p:cNvSpPr>
            <p:nvPr/>
          </p:nvSpPr>
          <p:spPr bwMode="auto">
            <a:xfrm>
              <a:off x="1662" y="3886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5" name="Line 139"/>
            <p:cNvSpPr>
              <a:spLocks noChangeShapeType="1"/>
            </p:cNvSpPr>
            <p:nvPr/>
          </p:nvSpPr>
          <p:spPr bwMode="auto">
            <a:xfrm>
              <a:off x="1050" y="3795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6" name="Line 140"/>
            <p:cNvSpPr>
              <a:spLocks noChangeShapeType="1"/>
            </p:cNvSpPr>
            <p:nvPr/>
          </p:nvSpPr>
          <p:spPr bwMode="auto">
            <a:xfrm flipH="1">
              <a:off x="1455" y="367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7" name="Line 141"/>
            <p:cNvSpPr>
              <a:spLocks noChangeShapeType="1"/>
            </p:cNvSpPr>
            <p:nvPr/>
          </p:nvSpPr>
          <p:spPr bwMode="auto">
            <a:xfrm flipH="1">
              <a:off x="1869" y="3214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8" name="Line 142"/>
            <p:cNvSpPr>
              <a:spLocks noChangeShapeType="1"/>
            </p:cNvSpPr>
            <p:nvPr/>
          </p:nvSpPr>
          <p:spPr bwMode="auto">
            <a:xfrm>
              <a:off x="1446" y="335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9" name="Line 143"/>
            <p:cNvSpPr>
              <a:spLocks noChangeShapeType="1"/>
            </p:cNvSpPr>
            <p:nvPr/>
          </p:nvSpPr>
          <p:spPr bwMode="auto">
            <a:xfrm flipH="1">
              <a:off x="1491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0" name="Line 144"/>
            <p:cNvSpPr>
              <a:spLocks noChangeShapeType="1"/>
            </p:cNvSpPr>
            <p:nvPr/>
          </p:nvSpPr>
          <p:spPr bwMode="auto">
            <a:xfrm flipV="1">
              <a:off x="1275" y="3676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1" name="Line 145"/>
            <p:cNvSpPr>
              <a:spLocks noChangeShapeType="1"/>
            </p:cNvSpPr>
            <p:nvPr/>
          </p:nvSpPr>
          <p:spPr bwMode="auto">
            <a:xfrm>
              <a:off x="1671" y="3235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2" name="Line 146"/>
            <p:cNvSpPr>
              <a:spLocks noChangeShapeType="1"/>
            </p:cNvSpPr>
            <p:nvPr/>
          </p:nvSpPr>
          <p:spPr bwMode="auto">
            <a:xfrm>
              <a:off x="1644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3" name="Line 147"/>
            <p:cNvSpPr>
              <a:spLocks noChangeShapeType="1"/>
            </p:cNvSpPr>
            <p:nvPr/>
          </p:nvSpPr>
          <p:spPr bwMode="auto">
            <a:xfrm flipH="1" flipV="1"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4" name="Line 148"/>
            <p:cNvSpPr>
              <a:spLocks noChangeShapeType="1"/>
            </p:cNvSpPr>
            <p:nvPr/>
          </p:nvSpPr>
          <p:spPr bwMode="auto">
            <a:xfrm flipH="1">
              <a:off x="1473" y="301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5" name="Line 149"/>
            <p:cNvSpPr>
              <a:spLocks noChangeShapeType="1"/>
            </p:cNvSpPr>
            <p:nvPr/>
          </p:nvSpPr>
          <p:spPr bwMode="auto">
            <a:xfrm flipV="1">
              <a:off x="897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6" name="Line 150"/>
            <p:cNvSpPr>
              <a:spLocks noChangeShapeType="1"/>
            </p:cNvSpPr>
            <p:nvPr/>
          </p:nvSpPr>
          <p:spPr bwMode="auto">
            <a:xfrm>
              <a:off x="879" y="345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7" name="Freeform 151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54 w 81"/>
                <a:gd name="T45" fmla="*/ 0 h 56"/>
                <a:gd name="T46" fmla="*/ 63 w 81"/>
                <a:gd name="T47" fmla="*/ 0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8" name="Freeform 152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18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36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9" name="Line 153"/>
            <p:cNvSpPr>
              <a:spLocks noChangeShapeType="1"/>
            </p:cNvSpPr>
            <p:nvPr/>
          </p:nvSpPr>
          <p:spPr bwMode="auto">
            <a:xfrm flipH="1" flipV="1">
              <a:off x="2211" y="369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0" name="Freeform 154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1" name="Freeform 155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14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14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2" name="Freeform 156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9 w 54"/>
                <a:gd name="T23" fmla="*/ 14 h 49"/>
                <a:gd name="T24" fmla="*/ 9 w 54"/>
                <a:gd name="T25" fmla="*/ 7 h 49"/>
                <a:gd name="T26" fmla="*/ 18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0 h 49"/>
                <a:gd name="T36" fmla="*/ 45 w 54"/>
                <a:gd name="T37" fmla="*/ 7 h 49"/>
                <a:gd name="T38" fmla="*/ 54 w 54"/>
                <a:gd name="T39" fmla="*/ 7 h 49"/>
                <a:gd name="T40" fmla="*/ 54 w 54"/>
                <a:gd name="T41" fmla="*/ 14 h 49"/>
                <a:gd name="T42" fmla="*/ 54 w 54"/>
                <a:gd name="T4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3" name="Freeform 157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9 h 49"/>
                <a:gd name="T16" fmla="*/ 36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7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36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54 w 54"/>
                <a:gd name="T59" fmla="*/ 7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4" name="Freeform 158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2 h 56"/>
                <a:gd name="T26" fmla="*/ 9 w 81"/>
                <a:gd name="T27" fmla="*/ 35 h 56"/>
                <a:gd name="T28" fmla="*/ 0 w 81"/>
                <a:gd name="T29" fmla="*/ 28 h 56"/>
                <a:gd name="T30" fmla="*/ 9 w 81"/>
                <a:gd name="T31" fmla="*/ 21 h 56"/>
                <a:gd name="T32" fmla="*/ 9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5" name="Freeform 159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9 w 81"/>
                <a:gd name="T31" fmla="*/ 35 h 56"/>
                <a:gd name="T32" fmla="*/ 0 w 81"/>
                <a:gd name="T33" fmla="*/ 28 h 56"/>
                <a:gd name="T34" fmla="*/ 9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6" name="Freeform 160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7" name="Freeform 161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8" name="Freeform 162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9" name="Freeform 163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0" name="Line 164"/>
            <p:cNvSpPr>
              <a:spLocks noChangeShapeType="1"/>
            </p:cNvSpPr>
            <p:nvPr/>
          </p:nvSpPr>
          <p:spPr bwMode="auto">
            <a:xfrm flipV="1">
              <a:off x="2211" y="348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1" name="Line 165"/>
            <p:cNvSpPr>
              <a:spLocks noChangeShapeType="1"/>
            </p:cNvSpPr>
            <p:nvPr/>
          </p:nvSpPr>
          <p:spPr bwMode="auto">
            <a:xfrm flipV="1">
              <a:off x="1824" y="326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2" name="Line 166"/>
            <p:cNvSpPr>
              <a:spLocks noChangeShapeType="1"/>
            </p:cNvSpPr>
            <p:nvPr/>
          </p:nvSpPr>
          <p:spPr bwMode="auto">
            <a:xfrm flipH="1">
              <a:off x="1437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3" name="Freeform 167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18 w 81"/>
                <a:gd name="T17" fmla="*/ 56 h 56"/>
                <a:gd name="T18" fmla="*/ 18 w 81"/>
                <a:gd name="T19" fmla="*/ 49 h 56"/>
                <a:gd name="T20" fmla="*/ 9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63 w 81"/>
                <a:gd name="T47" fmla="*/ 7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4" name="Freeform 168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18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63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5" name="Freeform 169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45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6" name="Freeform 170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7" name="Freeform 171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0 w 54"/>
                <a:gd name="T25" fmla="*/ 7 h 49"/>
                <a:gd name="T26" fmla="*/ 9 w 54"/>
                <a:gd name="T27" fmla="*/ 7 h 49"/>
                <a:gd name="T28" fmla="*/ 9 w 54"/>
                <a:gd name="T29" fmla="*/ 0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7 h 49"/>
                <a:gd name="T36" fmla="*/ 45 w 54"/>
                <a:gd name="T37" fmla="*/ 7 h 49"/>
                <a:gd name="T38" fmla="*/ 45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8" name="Freeform 172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0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7 h 49"/>
                <a:gd name="T40" fmla="*/ 0 w 54"/>
                <a:gd name="T41" fmla="*/ 7 h 49"/>
                <a:gd name="T42" fmla="*/ 9 w 54"/>
                <a:gd name="T43" fmla="*/ 7 h 49"/>
                <a:gd name="T44" fmla="*/ 9 w 54"/>
                <a:gd name="T45" fmla="*/ 0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7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9" name="Freeform 173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0" name="Freeform 174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1" name="Line 175"/>
            <p:cNvSpPr>
              <a:spLocks noChangeShapeType="1"/>
            </p:cNvSpPr>
            <p:nvPr/>
          </p:nvSpPr>
          <p:spPr bwMode="auto">
            <a:xfrm>
              <a:off x="1437" y="3697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2" name="Freeform 176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3" name="Freeform 177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4" name="Freeform 178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5" name="Freeform 179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6" name="Line 180"/>
            <p:cNvSpPr>
              <a:spLocks noChangeShapeType="1"/>
            </p:cNvSpPr>
            <p:nvPr/>
          </p:nvSpPr>
          <p:spPr bwMode="auto">
            <a:xfrm flipH="1" flipV="1">
              <a:off x="1824" y="3046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7" name="Line 181"/>
            <p:cNvSpPr>
              <a:spLocks noChangeShapeType="1"/>
            </p:cNvSpPr>
            <p:nvPr/>
          </p:nvSpPr>
          <p:spPr bwMode="auto">
            <a:xfrm>
              <a:off x="1050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8" name="Freeform 182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2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0 w 54"/>
                <a:gd name="T29" fmla="*/ 7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9" name="Freeform 183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0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0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0" name="Freeform 184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9 w 81"/>
                <a:gd name="T31" fmla="*/ 28 h 63"/>
                <a:gd name="T32" fmla="*/ 9 w 81"/>
                <a:gd name="T33" fmla="*/ 21 h 63"/>
                <a:gd name="T34" fmla="*/ 18 w 81"/>
                <a:gd name="T35" fmla="*/ 21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1" name="Freeform 185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18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18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2" name="Line 186"/>
            <p:cNvSpPr>
              <a:spLocks noChangeShapeType="1"/>
            </p:cNvSpPr>
            <p:nvPr/>
          </p:nvSpPr>
          <p:spPr bwMode="auto">
            <a:xfrm flipH="1">
              <a:off x="1050" y="3263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3" name="Freeform 187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9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4" name="Freeform 188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5" name="Freeform 189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35 h 56"/>
                <a:gd name="T30" fmla="*/ 0 w 81"/>
                <a:gd name="T31" fmla="*/ 28 h 56"/>
                <a:gd name="T32" fmla="*/ 0 w 81"/>
                <a:gd name="T33" fmla="*/ 21 h 56"/>
                <a:gd name="T34" fmla="*/ 9 w 81"/>
                <a:gd name="T35" fmla="*/ 14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6" name="Freeform 190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9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81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7" name="Line 191"/>
            <p:cNvSpPr>
              <a:spLocks noChangeShapeType="1"/>
            </p:cNvSpPr>
            <p:nvPr/>
          </p:nvSpPr>
          <p:spPr bwMode="auto">
            <a:xfrm>
              <a:off x="2265" y="389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8" name="Line 192"/>
            <p:cNvSpPr>
              <a:spLocks noChangeShapeType="1"/>
            </p:cNvSpPr>
            <p:nvPr/>
          </p:nvSpPr>
          <p:spPr bwMode="auto">
            <a:xfrm>
              <a:off x="2220" y="3676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9" name="Line 193"/>
            <p:cNvSpPr>
              <a:spLocks noChangeShapeType="1"/>
            </p:cNvSpPr>
            <p:nvPr/>
          </p:nvSpPr>
          <p:spPr bwMode="auto">
            <a:xfrm flipH="1">
              <a:off x="2058" y="3676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0" name="Line 194"/>
            <p:cNvSpPr>
              <a:spLocks noChangeShapeType="1"/>
            </p:cNvSpPr>
            <p:nvPr/>
          </p:nvSpPr>
          <p:spPr bwMode="auto">
            <a:xfrm>
              <a:off x="2247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1" name="Line 195"/>
            <p:cNvSpPr>
              <a:spLocks noChangeShapeType="1"/>
            </p:cNvSpPr>
            <p:nvPr/>
          </p:nvSpPr>
          <p:spPr bwMode="auto">
            <a:xfrm flipH="1">
              <a:off x="1662" y="345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2" name="Line 196"/>
            <p:cNvSpPr>
              <a:spLocks noChangeShapeType="1"/>
            </p:cNvSpPr>
            <p:nvPr/>
          </p:nvSpPr>
          <p:spPr bwMode="auto">
            <a:xfrm flipV="1">
              <a:off x="1833" y="3802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3" name="Line 197"/>
            <p:cNvSpPr>
              <a:spLocks noChangeShapeType="1"/>
            </p:cNvSpPr>
            <p:nvPr/>
          </p:nvSpPr>
          <p:spPr bwMode="auto">
            <a:xfrm flipV="1">
              <a:off x="2229" y="3354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4" name="Line 198"/>
            <p:cNvSpPr>
              <a:spLocks noChangeShapeType="1"/>
            </p:cNvSpPr>
            <p:nvPr/>
          </p:nvSpPr>
          <p:spPr bwMode="auto">
            <a:xfrm>
              <a:off x="1491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5" name="Line 199"/>
            <p:cNvSpPr>
              <a:spLocks noChangeShapeType="1"/>
            </p:cNvSpPr>
            <p:nvPr/>
          </p:nvSpPr>
          <p:spPr bwMode="auto">
            <a:xfrm flipH="1">
              <a:off x="897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6" name="Line 200"/>
            <p:cNvSpPr>
              <a:spLocks noChangeShapeType="1"/>
            </p:cNvSpPr>
            <p:nvPr/>
          </p:nvSpPr>
          <p:spPr bwMode="auto">
            <a:xfrm>
              <a:off x="1455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7" name="Line 201"/>
            <p:cNvSpPr>
              <a:spLocks noChangeShapeType="1"/>
            </p:cNvSpPr>
            <p:nvPr/>
          </p:nvSpPr>
          <p:spPr bwMode="auto">
            <a:xfrm>
              <a:off x="1869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8" name="Line 202"/>
            <p:cNvSpPr>
              <a:spLocks noChangeShapeType="1"/>
            </p:cNvSpPr>
            <p:nvPr/>
          </p:nvSpPr>
          <p:spPr bwMode="auto">
            <a:xfrm flipH="1" flipV="1">
              <a:off x="1284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9" name="Line 203"/>
            <p:cNvSpPr>
              <a:spLocks noChangeShapeType="1"/>
            </p:cNvSpPr>
            <p:nvPr/>
          </p:nvSpPr>
          <p:spPr bwMode="auto">
            <a:xfrm flipH="1">
              <a:off x="1680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0" name="Line 204"/>
            <p:cNvSpPr>
              <a:spLocks noChangeShapeType="1"/>
            </p:cNvSpPr>
            <p:nvPr/>
          </p:nvSpPr>
          <p:spPr bwMode="auto">
            <a:xfrm flipV="1">
              <a:off x="1095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1" name="Line 205"/>
            <p:cNvSpPr>
              <a:spLocks noChangeShapeType="1"/>
            </p:cNvSpPr>
            <p:nvPr/>
          </p:nvSpPr>
          <p:spPr bwMode="auto">
            <a:xfrm flipH="1">
              <a:off x="879" y="302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2" name="Line 206"/>
            <p:cNvSpPr>
              <a:spLocks noChangeShapeType="1"/>
            </p:cNvSpPr>
            <p:nvPr/>
          </p:nvSpPr>
          <p:spPr bwMode="auto">
            <a:xfrm>
              <a:off x="1050" y="3480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3" name="Line 207"/>
            <p:cNvSpPr>
              <a:spLocks noChangeShapeType="1"/>
            </p:cNvSpPr>
            <p:nvPr/>
          </p:nvSpPr>
          <p:spPr bwMode="auto">
            <a:xfrm flipH="1">
              <a:off x="906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4" name="Line 208"/>
            <p:cNvSpPr>
              <a:spLocks noChangeShapeType="1"/>
            </p:cNvSpPr>
            <p:nvPr/>
          </p:nvSpPr>
          <p:spPr bwMode="auto">
            <a:xfrm>
              <a:off x="1455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5" name="Freeform 209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6" name="Freeform 210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7" name="Line 211"/>
            <p:cNvSpPr>
              <a:spLocks noChangeShapeType="1"/>
            </p:cNvSpPr>
            <p:nvPr/>
          </p:nvSpPr>
          <p:spPr bwMode="auto">
            <a:xfrm flipH="1" flipV="1">
              <a:off x="2418" y="371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8" name="Freeform 212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9 w 90"/>
                <a:gd name="T25" fmla="*/ 49 h 63"/>
                <a:gd name="T26" fmla="*/ 9 w 90"/>
                <a:gd name="T27" fmla="*/ 42 h 63"/>
                <a:gd name="T28" fmla="*/ 9 w 90"/>
                <a:gd name="T29" fmla="*/ 35 h 63"/>
                <a:gd name="T30" fmla="*/ 0 w 90"/>
                <a:gd name="T31" fmla="*/ 28 h 63"/>
                <a:gd name="T32" fmla="*/ 9 w 90"/>
                <a:gd name="T33" fmla="*/ 28 h 63"/>
                <a:gd name="T34" fmla="*/ 9 w 90"/>
                <a:gd name="T35" fmla="*/ 21 h 63"/>
                <a:gd name="T36" fmla="*/ 9 w 90"/>
                <a:gd name="T37" fmla="*/ 14 h 63"/>
                <a:gd name="T38" fmla="*/ 18 w 90"/>
                <a:gd name="T39" fmla="*/ 7 h 63"/>
                <a:gd name="T40" fmla="*/ 27 w 90"/>
                <a:gd name="T41" fmla="*/ 0 h 63"/>
                <a:gd name="T42" fmla="*/ 36 w 90"/>
                <a:gd name="T43" fmla="*/ 0 h 63"/>
                <a:gd name="T44" fmla="*/ 45 w 90"/>
                <a:gd name="T45" fmla="*/ 0 h 63"/>
                <a:gd name="T46" fmla="*/ 54 w 90"/>
                <a:gd name="T47" fmla="*/ 0 h 63"/>
                <a:gd name="T48" fmla="*/ 63 w 90"/>
                <a:gd name="T49" fmla="*/ 0 h 63"/>
                <a:gd name="T50" fmla="*/ 63 w 90"/>
                <a:gd name="T51" fmla="*/ 7 h 63"/>
                <a:gd name="T52" fmla="*/ 72 w 90"/>
                <a:gd name="T53" fmla="*/ 7 h 63"/>
                <a:gd name="T54" fmla="*/ 72 w 90"/>
                <a:gd name="T55" fmla="*/ 14 h 63"/>
                <a:gd name="T56" fmla="*/ 81 w 90"/>
                <a:gd name="T57" fmla="*/ 21 h 63"/>
                <a:gd name="T58" fmla="*/ 81 w 90"/>
                <a:gd name="T59" fmla="*/ 28 h 63"/>
                <a:gd name="T60" fmla="*/ 90 w 90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9" name="Freeform 213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7 h 63"/>
                <a:gd name="T42" fmla="*/ 18 w 90"/>
                <a:gd name="T43" fmla="*/ 7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7 h 63"/>
                <a:gd name="T56" fmla="*/ 72 w 90"/>
                <a:gd name="T57" fmla="*/ 7 h 63"/>
                <a:gd name="T58" fmla="*/ 72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0" name="Freeform 214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1" name="Freeform 215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9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2" name="Freeform 216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3" name="Freeform 217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4" name="Line 218"/>
            <p:cNvSpPr>
              <a:spLocks noChangeShapeType="1"/>
            </p:cNvSpPr>
            <p:nvPr/>
          </p:nvSpPr>
          <p:spPr bwMode="auto">
            <a:xfrm flipH="1">
              <a:off x="1851" y="3711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5" name="Line 219"/>
            <p:cNvSpPr>
              <a:spLocks noChangeShapeType="1"/>
            </p:cNvSpPr>
            <p:nvPr/>
          </p:nvSpPr>
          <p:spPr bwMode="auto">
            <a:xfrm flipH="1">
              <a:off x="2247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6" name="Line 220"/>
            <p:cNvSpPr>
              <a:spLocks noChangeShapeType="1"/>
            </p:cNvSpPr>
            <p:nvPr/>
          </p:nvSpPr>
          <p:spPr bwMode="auto">
            <a:xfrm flipV="1">
              <a:off x="2418" y="30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7" name="Freeform 221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8" name="Freeform 222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27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9" name="Freeform 223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0" name="Freeform 224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21 h 21"/>
                <a:gd name="T10" fmla="*/ 27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27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1" name="Freeform 225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9 w 54"/>
                <a:gd name="T19" fmla="*/ 21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2" name="Freeform 226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54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3" name="Line 227"/>
            <p:cNvSpPr>
              <a:spLocks noChangeShapeType="1"/>
            </p:cNvSpPr>
            <p:nvPr/>
          </p:nvSpPr>
          <p:spPr bwMode="auto">
            <a:xfrm flipH="1" flipV="1">
              <a:off x="1671" y="3697"/>
              <a:ext cx="153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4" name="Line 228"/>
            <p:cNvSpPr>
              <a:spLocks noChangeShapeType="1"/>
            </p:cNvSpPr>
            <p:nvPr/>
          </p:nvSpPr>
          <p:spPr bwMode="auto">
            <a:xfrm flipH="1" flipV="1">
              <a:off x="2067" y="327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5" name="Freeform 229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6" name="Freeform 230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7" name="Freeform 231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7 h 63"/>
                <a:gd name="T42" fmla="*/ 63 w 72"/>
                <a:gd name="T43" fmla="*/ 7 h 63"/>
                <a:gd name="T44" fmla="*/ 72 w 72"/>
                <a:gd name="T45" fmla="*/ 14 h 63"/>
                <a:gd name="T46" fmla="*/ 72 w 72"/>
                <a:gd name="T47" fmla="*/ 21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8" name="Freeform 232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9" name="Line 233"/>
            <p:cNvSpPr>
              <a:spLocks noChangeShapeType="1"/>
            </p:cNvSpPr>
            <p:nvPr/>
          </p:nvSpPr>
          <p:spPr bwMode="auto">
            <a:xfrm flipV="1">
              <a:off x="1644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0" name="Freeform 234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42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  <a:gd name="T42" fmla="*/ 54 w 54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1" name="Freeform 235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2" name="Line 236"/>
            <p:cNvSpPr>
              <a:spLocks noChangeShapeType="1"/>
            </p:cNvSpPr>
            <p:nvPr/>
          </p:nvSpPr>
          <p:spPr bwMode="auto">
            <a:xfrm flipV="1">
              <a:off x="1644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3" name="Freeform 237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4" name="Freeform 238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5" name="Freeform 239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6" name="Freeform 240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7" name="Freeform 241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8" name="Freeform 242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9" name="Line 243"/>
            <p:cNvSpPr>
              <a:spLocks noChangeShapeType="1"/>
            </p:cNvSpPr>
            <p:nvPr/>
          </p:nvSpPr>
          <p:spPr bwMode="auto">
            <a:xfrm flipH="1" flipV="1">
              <a:off x="1077" y="3578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0" name="Line 244"/>
            <p:cNvSpPr>
              <a:spLocks noChangeShapeType="1"/>
            </p:cNvSpPr>
            <p:nvPr/>
          </p:nvSpPr>
          <p:spPr bwMode="auto">
            <a:xfrm flipH="1" flipV="1">
              <a:off x="870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1" name="Line 245"/>
            <p:cNvSpPr>
              <a:spLocks noChangeShapeType="1"/>
            </p:cNvSpPr>
            <p:nvPr/>
          </p:nvSpPr>
          <p:spPr bwMode="auto">
            <a:xfrm flipH="1" flipV="1">
              <a:off x="1464" y="3137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2" name="Freeform 246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27 w 36"/>
                <a:gd name="T5" fmla="*/ 14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3" name="Freeform 247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7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14 h 21"/>
                <a:gd name="T10" fmla="*/ 27 w 36"/>
                <a:gd name="T11" fmla="*/ 14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14 h 21"/>
                <a:gd name="T24" fmla="*/ 9 w 36"/>
                <a:gd name="T25" fmla="*/ 14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7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4" name="Line 248"/>
            <p:cNvSpPr>
              <a:spLocks noChangeShapeType="1"/>
            </p:cNvSpPr>
            <p:nvPr/>
          </p:nvSpPr>
          <p:spPr bwMode="auto">
            <a:xfrm flipH="1">
              <a:off x="906" y="3578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5" name="Freeform 249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9 w 81"/>
                <a:gd name="T29" fmla="*/ 42 h 70"/>
                <a:gd name="T30" fmla="*/ 0 w 81"/>
                <a:gd name="T31" fmla="*/ 35 h 70"/>
                <a:gd name="T32" fmla="*/ 9 w 81"/>
                <a:gd name="T33" fmla="*/ 28 h 70"/>
                <a:gd name="T34" fmla="*/ 9 w 81"/>
                <a:gd name="T35" fmla="*/ 21 h 70"/>
                <a:gd name="T36" fmla="*/ 18 w 81"/>
                <a:gd name="T37" fmla="*/ 14 h 70"/>
                <a:gd name="T38" fmla="*/ 27 w 81"/>
                <a:gd name="T39" fmla="*/ 14 h 70"/>
                <a:gd name="T40" fmla="*/ 27 w 81"/>
                <a:gd name="T41" fmla="*/ 7 h 70"/>
                <a:gd name="T42" fmla="*/ 36 w 81"/>
                <a:gd name="T43" fmla="*/ 7 h 70"/>
                <a:gd name="T44" fmla="*/ 45 w 81"/>
                <a:gd name="T45" fmla="*/ 0 h 70"/>
                <a:gd name="T46" fmla="*/ 54 w 81"/>
                <a:gd name="T47" fmla="*/ 7 h 70"/>
                <a:gd name="T48" fmla="*/ 63 w 81"/>
                <a:gd name="T49" fmla="*/ 7 h 70"/>
                <a:gd name="T50" fmla="*/ 72 w 81"/>
                <a:gd name="T51" fmla="*/ 14 h 70"/>
                <a:gd name="T52" fmla="*/ 81 w 81"/>
                <a:gd name="T53" fmla="*/ 21 h 70"/>
                <a:gd name="T54" fmla="*/ 81 w 81"/>
                <a:gd name="T55" fmla="*/ 28 h 70"/>
                <a:gd name="T56" fmla="*/ 81 w 81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6" name="Freeform 250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27 w 81"/>
                <a:gd name="T23" fmla="*/ 63 h 70"/>
                <a:gd name="T24" fmla="*/ 18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9 w 81"/>
                <a:gd name="T31" fmla="*/ 42 h 70"/>
                <a:gd name="T32" fmla="*/ 0 w 81"/>
                <a:gd name="T33" fmla="*/ 35 h 70"/>
                <a:gd name="T34" fmla="*/ 9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18 w 81"/>
                <a:gd name="T41" fmla="*/ 14 h 70"/>
                <a:gd name="T42" fmla="*/ 27 w 81"/>
                <a:gd name="T43" fmla="*/ 14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63 w 81"/>
                <a:gd name="T53" fmla="*/ 7 h 70"/>
                <a:gd name="T54" fmla="*/ 72 w 81"/>
                <a:gd name="T55" fmla="*/ 14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7" name="Freeform 251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18 w 27"/>
                <a:gd name="T5" fmla="*/ 21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18 w 27"/>
                <a:gd name="T25" fmla="*/ 7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8" name="Freeform 252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18 w 27"/>
                <a:gd name="T9" fmla="*/ 21 h 28"/>
                <a:gd name="T10" fmla="*/ 18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18 w 27"/>
                <a:gd name="T55" fmla="*/ 0 h 28"/>
                <a:gd name="T56" fmla="*/ 18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9" name="Line 253"/>
            <p:cNvSpPr>
              <a:spLocks noChangeShapeType="1"/>
            </p:cNvSpPr>
            <p:nvPr/>
          </p:nvSpPr>
          <p:spPr bwMode="auto">
            <a:xfrm flipH="1">
              <a:off x="1293" y="313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0" name="Freeform 254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63 w 81"/>
                <a:gd name="T7" fmla="*/ 56 h 70"/>
                <a:gd name="T8" fmla="*/ 54 w 81"/>
                <a:gd name="T9" fmla="*/ 63 h 70"/>
                <a:gd name="T10" fmla="*/ 45 w 81"/>
                <a:gd name="T11" fmla="*/ 63 h 70"/>
                <a:gd name="T12" fmla="*/ 36 w 81"/>
                <a:gd name="T13" fmla="*/ 70 h 70"/>
                <a:gd name="T14" fmla="*/ 27 w 81"/>
                <a:gd name="T15" fmla="*/ 63 h 70"/>
                <a:gd name="T16" fmla="*/ 18 w 81"/>
                <a:gd name="T17" fmla="*/ 56 h 70"/>
                <a:gd name="T18" fmla="*/ 9 w 81"/>
                <a:gd name="T19" fmla="*/ 56 h 70"/>
                <a:gd name="T20" fmla="*/ 0 w 81"/>
                <a:gd name="T21" fmla="*/ 49 h 70"/>
                <a:gd name="T22" fmla="*/ 0 w 81"/>
                <a:gd name="T23" fmla="*/ 42 h 70"/>
                <a:gd name="T24" fmla="*/ 0 w 81"/>
                <a:gd name="T25" fmla="*/ 28 h 70"/>
                <a:gd name="T26" fmla="*/ 0 w 81"/>
                <a:gd name="T27" fmla="*/ 21 h 70"/>
                <a:gd name="T28" fmla="*/ 0 w 81"/>
                <a:gd name="T29" fmla="*/ 14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36 w 81"/>
                <a:gd name="T37" fmla="*/ 0 h 70"/>
                <a:gd name="T38" fmla="*/ 45 w 81"/>
                <a:gd name="T39" fmla="*/ 7 h 70"/>
                <a:gd name="T40" fmla="*/ 54 w 81"/>
                <a:gd name="T41" fmla="*/ 7 h 70"/>
                <a:gd name="T42" fmla="*/ 63 w 81"/>
                <a:gd name="T43" fmla="*/ 7 h 70"/>
                <a:gd name="T44" fmla="*/ 63 w 81"/>
                <a:gd name="T45" fmla="*/ 14 h 70"/>
                <a:gd name="T46" fmla="*/ 72 w 81"/>
                <a:gd name="T47" fmla="*/ 14 h 70"/>
                <a:gd name="T48" fmla="*/ 72 w 81"/>
                <a:gd name="T49" fmla="*/ 21 h 70"/>
                <a:gd name="T50" fmla="*/ 81 w 81"/>
                <a:gd name="T51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1" name="Freeform 255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0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0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2" name="Freeform 256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3" name="Freeform 257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4" name="Line 258"/>
            <p:cNvSpPr>
              <a:spLocks noChangeShapeType="1"/>
            </p:cNvSpPr>
            <p:nvPr/>
          </p:nvSpPr>
          <p:spPr bwMode="auto">
            <a:xfrm flipV="1">
              <a:off x="870" y="30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5" name="Freeform 259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6" name="Freeform 260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7" name="Line 261"/>
            <p:cNvSpPr>
              <a:spLocks noChangeShapeType="1"/>
            </p:cNvSpPr>
            <p:nvPr/>
          </p:nvSpPr>
          <p:spPr bwMode="auto">
            <a:xfrm flipH="1">
              <a:off x="2238" y="367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8" name="Line 262"/>
            <p:cNvSpPr>
              <a:spLocks noChangeShapeType="1"/>
            </p:cNvSpPr>
            <p:nvPr/>
          </p:nvSpPr>
          <p:spPr bwMode="auto">
            <a:xfrm>
              <a:off x="1833" y="3802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9" name="Line 263"/>
            <p:cNvSpPr>
              <a:spLocks noChangeShapeType="1"/>
            </p:cNvSpPr>
            <p:nvPr/>
          </p:nvSpPr>
          <p:spPr bwMode="auto">
            <a:xfrm flipH="1">
              <a:off x="2274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0" name="Line 264"/>
            <p:cNvSpPr>
              <a:spLocks noChangeShapeType="1"/>
            </p:cNvSpPr>
            <p:nvPr/>
          </p:nvSpPr>
          <p:spPr bwMode="auto">
            <a:xfrm>
              <a:off x="2229" y="3354"/>
              <a:ext cx="18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1" name="Line 265"/>
            <p:cNvSpPr>
              <a:spLocks noChangeShapeType="1"/>
            </p:cNvSpPr>
            <p:nvPr/>
          </p:nvSpPr>
          <p:spPr bwMode="auto">
            <a:xfrm flipV="1">
              <a:off x="2058" y="368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2" name="Line 266"/>
            <p:cNvSpPr>
              <a:spLocks noChangeShapeType="1"/>
            </p:cNvSpPr>
            <p:nvPr/>
          </p:nvSpPr>
          <p:spPr bwMode="auto">
            <a:xfrm flipH="1">
              <a:off x="1464" y="3676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3" name="Line 267"/>
            <p:cNvSpPr>
              <a:spLocks noChangeShapeType="1"/>
            </p:cNvSpPr>
            <p:nvPr/>
          </p:nvSpPr>
          <p:spPr bwMode="auto">
            <a:xfrm flipH="1" flipV="1">
              <a:off x="1878" y="3242"/>
              <a:ext cx="126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4" name="Line 268"/>
            <p:cNvSpPr>
              <a:spLocks noChangeShapeType="1"/>
            </p:cNvSpPr>
            <p:nvPr/>
          </p:nvSpPr>
          <p:spPr bwMode="auto">
            <a:xfrm flipH="1">
              <a:off x="2265" y="30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5" name="Line 269"/>
            <p:cNvSpPr>
              <a:spLocks noChangeShapeType="1"/>
            </p:cNvSpPr>
            <p:nvPr/>
          </p:nvSpPr>
          <p:spPr bwMode="auto">
            <a:xfrm>
              <a:off x="1284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6" name="Line 270"/>
            <p:cNvSpPr>
              <a:spLocks noChangeShapeType="1"/>
            </p:cNvSpPr>
            <p:nvPr/>
          </p:nvSpPr>
          <p:spPr bwMode="auto">
            <a:xfrm flipV="1">
              <a:off x="1680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7" name="Line 271"/>
            <p:cNvSpPr>
              <a:spLocks noChangeShapeType="1"/>
            </p:cNvSpPr>
            <p:nvPr/>
          </p:nvSpPr>
          <p:spPr bwMode="auto">
            <a:xfrm flipV="1">
              <a:off x="1059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8" name="Line 272"/>
            <p:cNvSpPr>
              <a:spLocks noChangeShapeType="1"/>
            </p:cNvSpPr>
            <p:nvPr/>
          </p:nvSpPr>
          <p:spPr bwMode="auto">
            <a:xfrm flipV="1">
              <a:off x="1455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9" name="Line 273"/>
            <p:cNvSpPr>
              <a:spLocks noChangeShapeType="1"/>
            </p:cNvSpPr>
            <p:nvPr/>
          </p:nvSpPr>
          <p:spPr bwMode="auto">
            <a:xfrm>
              <a:off x="1662" y="346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0" name="Line 274"/>
            <p:cNvSpPr>
              <a:spLocks noChangeShapeType="1"/>
            </p:cNvSpPr>
            <p:nvPr/>
          </p:nvSpPr>
          <p:spPr bwMode="auto">
            <a:xfrm flipH="1">
              <a:off x="1500" y="3466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1" name="Line 275"/>
            <p:cNvSpPr>
              <a:spLocks noChangeShapeType="1"/>
            </p:cNvSpPr>
            <p:nvPr/>
          </p:nvSpPr>
          <p:spPr bwMode="auto">
            <a:xfrm>
              <a:off x="897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2" name="Line 276"/>
            <p:cNvSpPr>
              <a:spLocks noChangeShapeType="1"/>
            </p:cNvSpPr>
            <p:nvPr/>
          </p:nvSpPr>
          <p:spPr bwMode="auto">
            <a:xfrm flipH="1">
              <a:off x="1104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373" name="Group 277"/>
          <p:cNvGrpSpPr>
            <a:grpSpLocks/>
          </p:cNvGrpSpPr>
          <p:nvPr/>
        </p:nvGrpSpPr>
        <p:grpSpPr bwMode="auto">
          <a:xfrm>
            <a:off x="1622425" y="2708275"/>
            <a:ext cx="2151063" cy="1149350"/>
            <a:chOff x="834" y="2990"/>
            <a:chExt cx="1656" cy="959"/>
          </a:xfrm>
        </p:grpSpPr>
        <p:sp>
          <p:nvSpPr>
            <p:cNvPr id="644374" name="Line 278"/>
            <p:cNvSpPr>
              <a:spLocks noChangeShapeType="1"/>
            </p:cNvSpPr>
            <p:nvPr/>
          </p:nvSpPr>
          <p:spPr bwMode="auto">
            <a:xfrm>
              <a:off x="906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5" name="Line 279"/>
            <p:cNvSpPr>
              <a:spLocks noChangeShapeType="1"/>
            </p:cNvSpPr>
            <p:nvPr/>
          </p:nvSpPr>
          <p:spPr bwMode="auto">
            <a:xfrm>
              <a:off x="879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6" name="Freeform 280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7" name="Freeform 281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8" name="Freeform 282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9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27 w 81"/>
                <a:gd name="T15" fmla="*/ 56 h 56"/>
                <a:gd name="T16" fmla="*/ 18 w 81"/>
                <a:gd name="T17" fmla="*/ 49 h 56"/>
                <a:gd name="T18" fmla="*/ 9 w 81"/>
                <a:gd name="T19" fmla="*/ 49 h 56"/>
                <a:gd name="T20" fmla="*/ 9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9 w 81"/>
                <a:gd name="T29" fmla="*/ 14 h 56"/>
                <a:gd name="T30" fmla="*/ 9 w 81"/>
                <a:gd name="T31" fmla="*/ 7 h 56"/>
                <a:gd name="T32" fmla="*/ 18 w 81"/>
                <a:gd name="T33" fmla="*/ 0 h 56"/>
                <a:gd name="T34" fmla="*/ 27 w 81"/>
                <a:gd name="T35" fmla="*/ 0 h 56"/>
                <a:gd name="T36" fmla="*/ 45 w 81"/>
                <a:gd name="T37" fmla="*/ 0 h 56"/>
                <a:gd name="T38" fmla="*/ 54 w 81"/>
                <a:gd name="T39" fmla="*/ 0 h 56"/>
                <a:gd name="T40" fmla="*/ 63 w 81"/>
                <a:gd name="T41" fmla="*/ 0 h 56"/>
                <a:gd name="T42" fmla="*/ 72 w 81"/>
                <a:gd name="T43" fmla="*/ 7 h 56"/>
                <a:gd name="T44" fmla="*/ 72 w 81"/>
                <a:gd name="T45" fmla="*/ 14 h 56"/>
                <a:gd name="T46" fmla="*/ 81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9" name="Freeform 283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72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0" name="Line 284"/>
            <p:cNvSpPr>
              <a:spLocks noChangeShapeType="1"/>
            </p:cNvSpPr>
            <p:nvPr/>
          </p:nvSpPr>
          <p:spPr bwMode="auto">
            <a:xfrm flipH="1">
              <a:off x="2220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1" name="Freeform 285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72 w 90"/>
                <a:gd name="T9" fmla="*/ 63 h 63"/>
                <a:gd name="T10" fmla="*/ 63 w 90"/>
                <a:gd name="T11" fmla="*/ 63 h 63"/>
                <a:gd name="T12" fmla="*/ 54 w 90"/>
                <a:gd name="T13" fmla="*/ 63 h 63"/>
                <a:gd name="T14" fmla="*/ 45 w 90"/>
                <a:gd name="T15" fmla="*/ 63 h 63"/>
                <a:gd name="T16" fmla="*/ 36 w 90"/>
                <a:gd name="T17" fmla="*/ 63 h 63"/>
                <a:gd name="T18" fmla="*/ 27 w 90"/>
                <a:gd name="T19" fmla="*/ 63 h 63"/>
                <a:gd name="T20" fmla="*/ 18 w 90"/>
                <a:gd name="T21" fmla="*/ 56 h 63"/>
                <a:gd name="T22" fmla="*/ 18 w 90"/>
                <a:gd name="T23" fmla="*/ 49 h 63"/>
                <a:gd name="T24" fmla="*/ 9 w 90"/>
                <a:gd name="T25" fmla="*/ 49 h 63"/>
                <a:gd name="T26" fmla="*/ 9 w 90"/>
                <a:gd name="T27" fmla="*/ 42 h 63"/>
                <a:gd name="T28" fmla="*/ 0 w 90"/>
                <a:gd name="T29" fmla="*/ 35 h 63"/>
                <a:gd name="T30" fmla="*/ 9 w 90"/>
                <a:gd name="T31" fmla="*/ 28 h 63"/>
                <a:gd name="T32" fmla="*/ 9 w 90"/>
                <a:gd name="T33" fmla="*/ 21 h 63"/>
                <a:gd name="T34" fmla="*/ 18 w 90"/>
                <a:gd name="T35" fmla="*/ 14 h 63"/>
                <a:gd name="T36" fmla="*/ 27 w 90"/>
                <a:gd name="T37" fmla="*/ 7 h 63"/>
                <a:gd name="T38" fmla="*/ 36 w 90"/>
                <a:gd name="T39" fmla="*/ 7 h 63"/>
                <a:gd name="T40" fmla="*/ 45 w 90"/>
                <a:gd name="T41" fmla="*/ 0 h 63"/>
                <a:gd name="T42" fmla="*/ 54 w 90"/>
                <a:gd name="T43" fmla="*/ 7 h 63"/>
                <a:gd name="T44" fmla="*/ 63 w 90"/>
                <a:gd name="T45" fmla="*/ 7 h 63"/>
                <a:gd name="T46" fmla="*/ 72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2" name="Freeform 286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72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27 w 90"/>
                <a:gd name="T23" fmla="*/ 63 h 63"/>
                <a:gd name="T24" fmla="*/ 18 w 90"/>
                <a:gd name="T25" fmla="*/ 56 h 63"/>
                <a:gd name="T26" fmla="*/ 18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18 w 90"/>
                <a:gd name="T39" fmla="*/ 14 h 63"/>
                <a:gd name="T40" fmla="*/ 18 w 90"/>
                <a:gd name="T41" fmla="*/ 14 h 63"/>
                <a:gd name="T42" fmla="*/ 27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72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3" name="Freeform 287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9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4" name="Freeform 288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5" name="Line 289"/>
            <p:cNvSpPr>
              <a:spLocks noChangeShapeType="1"/>
            </p:cNvSpPr>
            <p:nvPr/>
          </p:nvSpPr>
          <p:spPr bwMode="auto">
            <a:xfrm>
              <a:off x="2220" y="3704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6" name="Freeform 290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7" name="Freeform 291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8" name="Line 292"/>
            <p:cNvSpPr>
              <a:spLocks noChangeShapeType="1"/>
            </p:cNvSpPr>
            <p:nvPr/>
          </p:nvSpPr>
          <p:spPr bwMode="auto">
            <a:xfrm flipH="1" flipV="1">
              <a:off x="1446" y="3704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9" name="Freeform 293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7 h 63"/>
                <a:gd name="T40" fmla="*/ 45 w 81"/>
                <a:gd name="T41" fmla="*/ 0 h 63"/>
                <a:gd name="T42" fmla="*/ 45 w 81"/>
                <a:gd name="T43" fmla="*/ 7 h 63"/>
                <a:gd name="T44" fmla="*/ 54 w 81"/>
                <a:gd name="T45" fmla="*/ 7 h 63"/>
                <a:gd name="T46" fmla="*/ 63 w 81"/>
                <a:gd name="T47" fmla="*/ 7 h 63"/>
                <a:gd name="T48" fmla="*/ 63 w 81"/>
                <a:gd name="T49" fmla="*/ 14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0" name="Freeform 294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1" name="Line 295"/>
            <p:cNvSpPr>
              <a:spLocks noChangeShapeType="1"/>
            </p:cNvSpPr>
            <p:nvPr/>
          </p:nvSpPr>
          <p:spPr bwMode="auto">
            <a:xfrm>
              <a:off x="1833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2" name="Freeform 296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3" name="Freeform 297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4" name="Freeform 298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5" name="Freeform 299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6" name="Freeform 300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7" name="Freeform 301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8" name="Freeform 302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36 w 54"/>
                <a:gd name="T31" fmla="*/ 0 h 49"/>
                <a:gd name="T32" fmla="*/ 45 w 54"/>
                <a:gd name="T33" fmla="*/ 7 h 49"/>
                <a:gd name="T34" fmla="*/ 45 w 54"/>
                <a:gd name="T35" fmla="*/ 14 h 49"/>
                <a:gd name="T36" fmla="*/ 54 w 54"/>
                <a:gd name="T37" fmla="*/ 14 h 49"/>
                <a:gd name="T38" fmla="*/ 54 w 54"/>
                <a:gd name="T3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9" name="Freeform 303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0" name="Line 304"/>
            <p:cNvSpPr>
              <a:spLocks noChangeShapeType="1"/>
            </p:cNvSpPr>
            <p:nvPr/>
          </p:nvSpPr>
          <p:spPr bwMode="auto">
            <a:xfrm flipH="1">
              <a:off x="1842" y="327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1" name="Line 305"/>
            <p:cNvSpPr>
              <a:spLocks noChangeShapeType="1"/>
            </p:cNvSpPr>
            <p:nvPr/>
          </p:nvSpPr>
          <p:spPr bwMode="auto">
            <a:xfrm flipV="1">
              <a:off x="1068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2" name="Freeform 306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9 h 56"/>
                <a:gd name="T8" fmla="*/ 72 w 81"/>
                <a:gd name="T9" fmla="*/ 56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18 w 81"/>
                <a:gd name="T23" fmla="*/ 42 h 56"/>
                <a:gd name="T24" fmla="*/ 9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9 w 81"/>
                <a:gd name="T33" fmla="*/ 14 h 56"/>
                <a:gd name="T34" fmla="*/ 18 w 81"/>
                <a:gd name="T35" fmla="*/ 7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72 w 81"/>
                <a:gd name="T47" fmla="*/ 0 h 56"/>
                <a:gd name="T48" fmla="*/ 72 w 81"/>
                <a:gd name="T49" fmla="*/ 7 h 56"/>
                <a:gd name="T50" fmla="*/ 81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3" name="Freeform 307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2 h 56"/>
                <a:gd name="T8" fmla="*/ 72 w 81"/>
                <a:gd name="T9" fmla="*/ 49 h 56"/>
                <a:gd name="T10" fmla="*/ 72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27 w 81"/>
                <a:gd name="T23" fmla="*/ 56 h 56"/>
                <a:gd name="T24" fmla="*/ 18 w 81"/>
                <a:gd name="T25" fmla="*/ 49 h 56"/>
                <a:gd name="T26" fmla="*/ 18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18 w 81"/>
                <a:gd name="T39" fmla="*/ 7 h 56"/>
                <a:gd name="T40" fmla="*/ 18 w 81"/>
                <a:gd name="T41" fmla="*/ 7 h 56"/>
                <a:gd name="T42" fmla="*/ 27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72 w 81"/>
                <a:gd name="T55" fmla="*/ 0 h 56"/>
                <a:gd name="T56" fmla="*/ 72 w 81"/>
                <a:gd name="T57" fmla="*/ 7 h 56"/>
                <a:gd name="T58" fmla="*/ 81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4" name="Line 308"/>
            <p:cNvSpPr>
              <a:spLocks noChangeShapeType="1"/>
            </p:cNvSpPr>
            <p:nvPr/>
          </p:nvSpPr>
          <p:spPr bwMode="auto">
            <a:xfrm flipV="1">
              <a:off x="1446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5" name="Freeform 309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6" name="Freeform 310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7" name="Freeform 311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63 w 90"/>
                <a:gd name="T9" fmla="*/ 63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63 h 63"/>
                <a:gd name="T18" fmla="*/ 18 w 90"/>
                <a:gd name="T19" fmla="*/ 63 h 63"/>
                <a:gd name="T20" fmla="*/ 18 w 90"/>
                <a:gd name="T21" fmla="*/ 56 h 63"/>
                <a:gd name="T22" fmla="*/ 9 w 90"/>
                <a:gd name="T23" fmla="*/ 49 h 63"/>
                <a:gd name="T24" fmla="*/ 9 w 90"/>
                <a:gd name="T25" fmla="*/ 42 h 63"/>
                <a:gd name="T26" fmla="*/ 0 w 90"/>
                <a:gd name="T27" fmla="*/ 35 h 63"/>
                <a:gd name="T28" fmla="*/ 9 w 90"/>
                <a:gd name="T29" fmla="*/ 28 h 63"/>
                <a:gd name="T30" fmla="*/ 9 w 90"/>
                <a:gd name="T31" fmla="*/ 21 h 63"/>
                <a:gd name="T32" fmla="*/ 9 w 90"/>
                <a:gd name="T33" fmla="*/ 14 h 63"/>
                <a:gd name="T34" fmla="*/ 18 w 90"/>
                <a:gd name="T35" fmla="*/ 14 h 63"/>
                <a:gd name="T36" fmla="*/ 18 w 90"/>
                <a:gd name="T37" fmla="*/ 7 h 63"/>
                <a:gd name="T38" fmla="*/ 27 w 90"/>
                <a:gd name="T39" fmla="*/ 7 h 63"/>
                <a:gd name="T40" fmla="*/ 36 w 90"/>
                <a:gd name="T41" fmla="*/ 7 h 63"/>
                <a:gd name="T42" fmla="*/ 45 w 90"/>
                <a:gd name="T43" fmla="*/ 0 h 63"/>
                <a:gd name="T44" fmla="*/ 54 w 90"/>
                <a:gd name="T45" fmla="*/ 7 h 63"/>
                <a:gd name="T46" fmla="*/ 63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8" name="Freeform 312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63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63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14 h 63"/>
                <a:gd name="T42" fmla="*/ 18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63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9" name="Freeform 313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0" name="Freeform 314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1" name="Freeform 315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35 h 70"/>
                <a:gd name="T32" fmla="*/ 0 w 81"/>
                <a:gd name="T33" fmla="*/ 28 h 70"/>
                <a:gd name="T34" fmla="*/ 0 w 81"/>
                <a:gd name="T35" fmla="*/ 21 h 70"/>
                <a:gd name="T36" fmla="*/ 9 w 81"/>
                <a:gd name="T37" fmla="*/ 14 h 70"/>
                <a:gd name="T38" fmla="*/ 18 w 81"/>
                <a:gd name="T39" fmla="*/ 14 h 70"/>
                <a:gd name="T40" fmla="*/ 18 w 81"/>
                <a:gd name="T41" fmla="*/ 7 h 70"/>
                <a:gd name="T42" fmla="*/ 27 w 81"/>
                <a:gd name="T43" fmla="*/ 7 h 70"/>
                <a:gd name="T44" fmla="*/ 36 w 81"/>
                <a:gd name="T45" fmla="*/ 7 h 70"/>
                <a:gd name="T46" fmla="*/ 36 w 81"/>
                <a:gd name="T47" fmla="*/ 0 h 70"/>
                <a:gd name="T48" fmla="*/ 45 w 81"/>
                <a:gd name="T49" fmla="*/ 7 h 70"/>
                <a:gd name="T50" fmla="*/ 63 w 81"/>
                <a:gd name="T51" fmla="*/ 7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  <a:gd name="T58" fmla="*/ 81 w 81"/>
                <a:gd name="T5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2" name="Freeform 316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63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3" name="Line 317"/>
            <p:cNvSpPr>
              <a:spLocks noChangeShapeType="1"/>
            </p:cNvSpPr>
            <p:nvPr/>
          </p:nvSpPr>
          <p:spPr bwMode="auto">
            <a:xfrm flipH="1" flipV="1">
              <a:off x="1059" y="306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4" name="Freeform 318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5" name="Freeform 319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6" name="Line 320"/>
            <p:cNvSpPr>
              <a:spLocks noChangeShapeType="1"/>
            </p:cNvSpPr>
            <p:nvPr/>
          </p:nvSpPr>
          <p:spPr bwMode="auto">
            <a:xfrm>
              <a:off x="2265" y="3459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7" name="Line 321"/>
            <p:cNvSpPr>
              <a:spLocks noChangeShapeType="1"/>
            </p:cNvSpPr>
            <p:nvPr/>
          </p:nvSpPr>
          <p:spPr bwMode="auto">
            <a:xfrm>
              <a:off x="2238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8" name="Line 322"/>
            <p:cNvSpPr>
              <a:spLocks noChangeShapeType="1"/>
            </p:cNvSpPr>
            <p:nvPr/>
          </p:nvSpPr>
          <p:spPr bwMode="auto">
            <a:xfrm flipH="1">
              <a:off x="1680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9" name="Line 323"/>
            <p:cNvSpPr>
              <a:spLocks noChangeShapeType="1"/>
            </p:cNvSpPr>
            <p:nvPr/>
          </p:nvSpPr>
          <p:spPr bwMode="auto">
            <a:xfrm flipH="1" flipV="1">
              <a:off x="2067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0" name="Line 324"/>
            <p:cNvSpPr>
              <a:spLocks noChangeShapeType="1"/>
            </p:cNvSpPr>
            <p:nvPr/>
          </p:nvSpPr>
          <p:spPr bwMode="auto">
            <a:xfrm>
              <a:off x="150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1" name="Line 325"/>
            <p:cNvSpPr>
              <a:spLocks noChangeShapeType="1"/>
            </p:cNvSpPr>
            <p:nvPr/>
          </p:nvSpPr>
          <p:spPr bwMode="auto">
            <a:xfrm>
              <a:off x="1464" y="3683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2" name="Line 326"/>
            <p:cNvSpPr>
              <a:spLocks noChangeShapeType="1"/>
            </p:cNvSpPr>
            <p:nvPr/>
          </p:nvSpPr>
          <p:spPr bwMode="auto">
            <a:xfrm flipV="1">
              <a:off x="1878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3" name="Line 327"/>
            <p:cNvSpPr>
              <a:spLocks noChangeShapeType="1"/>
            </p:cNvSpPr>
            <p:nvPr/>
          </p:nvSpPr>
          <p:spPr bwMode="auto">
            <a:xfrm flipH="1">
              <a:off x="1671" y="302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4" name="Line 328"/>
            <p:cNvSpPr>
              <a:spLocks noChangeShapeType="1"/>
            </p:cNvSpPr>
            <p:nvPr/>
          </p:nvSpPr>
          <p:spPr bwMode="auto">
            <a:xfrm>
              <a:off x="2238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5" name="Line 329"/>
            <p:cNvSpPr>
              <a:spLocks noChangeShapeType="1"/>
            </p:cNvSpPr>
            <p:nvPr/>
          </p:nvSpPr>
          <p:spPr bwMode="auto">
            <a:xfrm flipH="1">
              <a:off x="1293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6" name="Line 330"/>
            <p:cNvSpPr>
              <a:spLocks noChangeShapeType="1"/>
            </p:cNvSpPr>
            <p:nvPr/>
          </p:nvSpPr>
          <p:spPr bwMode="auto">
            <a:xfrm>
              <a:off x="1833" y="348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7" name="Line 331"/>
            <p:cNvSpPr>
              <a:spLocks noChangeShapeType="1"/>
            </p:cNvSpPr>
            <p:nvPr/>
          </p:nvSpPr>
          <p:spPr bwMode="auto">
            <a:xfrm flipH="1">
              <a:off x="1689" y="324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8" name="Line 332"/>
            <p:cNvSpPr>
              <a:spLocks noChangeShapeType="1"/>
            </p:cNvSpPr>
            <p:nvPr/>
          </p:nvSpPr>
          <p:spPr bwMode="auto">
            <a:xfrm>
              <a:off x="149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9" name="Line 333"/>
            <p:cNvSpPr>
              <a:spLocks noChangeShapeType="1"/>
            </p:cNvSpPr>
            <p:nvPr/>
          </p:nvSpPr>
          <p:spPr bwMode="auto">
            <a:xfrm flipH="1">
              <a:off x="897" y="347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0" name="Line 334"/>
            <p:cNvSpPr>
              <a:spLocks noChangeShapeType="1"/>
            </p:cNvSpPr>
            <p:nvPr/>
          </p:nvSpPr>
          <p:spPr bwMode="auto">
            <a:xfrm flipV="1">
              <a:off x="1068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1" name="Line 335"/>
            <p:cNvSpPr>
              <a:spLocks noChangeShapeType="1"/>
            </p:cNvSpPr>
            <p:nvPr/>
          </p:nvSpPr>
          <p:spPr bwMode="auto">
            <a:xfrm flipV="1">
              <a:off x="1473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2" name="Line 336"/>
            <p:cNvSpPr>
              <a:spLocks noChangeShapeType="1"/>
            </p:cNvSpPr>
            <p:nvPr/>
          </p:nvSpPr>
          <p:spPr bwMode="auto">
            <a:xfrm>
              <a:off x="1104" y="3249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3" name="Line 337"/>
            <p:cNvSpPr>
              <a:spLocks noChangeShapeType="1"/>
            </p:cNvSpPr>
            <p:nvPr/>
          </p:nvSpPr>
          <p:spPr bwMode="auto">
            <a:xfrm flipH="1">
              <a:off x="915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4" name="Freeform 338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56 h 63"/>
                <a:gd name="T14" fmla="*/ 36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5" name="Freeform 339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6" name="Line 340"/>
            <p:cNvSpPr>
              <a:spLocks noChangeShapeType="1"/>
            </p:cNvSpPr>
            <p:nvPr/>
          </p:nvSpPr>
          <p:spPr bwMode="auto">
            <a:xfrm flipV="1">
              <a:off x="2427" y="348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7" name="Freeform 341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35 h 42"/>
                <a:gd name="T4" fmla="*/ 54 w 63"/>
                <a:gd name="T5" fmla="*/ 35 h 42"/>
                <a:gd name="T6" fmla="*/ 54 w 63"/>
                <a:gd name="T7" fmla="*/ 42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9 w 63"/>
                <a:gd name="T19" fmla="*/ 28 h 42"/>
                <a:gd name="T20" fmla="*/ 0 w 63"/>
                <a:gd name="T21" fmla="*/ 28 h 42"/>
                <a:gd name="T22" fmla="*/ 9 w 63"/>
                <a:gd name="T23" fmla="*/ 21 h 42"/>
                <a:gd name="T24" fmla="*/ 9 w 63"/>
                <a:gd name="T25" fmla="*/ 14 h 42"/>
                <a:gd name="T26" fmla="*/ 18 w 63"/>
                <a:gd name="T27" fmla="*/ 7 h 42"/>
                <a:gd name="T28" fmla="*/ 27 w 63"/>
                <a:gd name="T29" fmla="*/ 7 h 42"/>
                <a:gd name="T30" fmla="*/ 36 w 63"/>
                <a:gd name="T31" fmla="*/ 0 h 42"/>
                <a:gd name="T32" fmla="*/ 36 w 63"/>
                <a:gd name="T33" fmla="*/ 7 h 42"/>
                <a:gd name="T34" fmla="*/ 45 w 63"/>
                <a:gd name="T35" fmla="*/ 7 h 42"/>
                <a:gd name="T36" fmla="*/ 54 w 63"/>
                <a:gd name="T37" fmla="*/ 7 h 42"/>
                <a:gd name="T38" fmla="*/ 54 w 63"/>
                <a:gd name="T39" fmla="*/ 14 h 42"/>
                <a:gd name="T40" fmla="*/ 63 w 63"/>
                <a:gd name="T41" fmla="*/ 14 h 42"/>
                <a:gd name="T42" fmla="*/ 63 w 63"/>
                <a:gd name="T43" fmla="*/ 21 h 42"/>
                <a:gd name="T44" fmla="*/ 63 w 63"/>
                <a:gd name="T4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8" name="Freeform 342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28 h 42"/>
                <a:gd name="T4" fmla="*/ 63 w 63"/>
                <a:gd name="T5" fmla="*/ 35 h 42"/>
                <a:gd name="T6" fmla="*/ 54 w 63"/>
                <a:gd name="T7" fmla="*/ 35 h 42"/>
                <a:gd name="T8" fmla="*/ 54 w 63"/>
                <a:gd name="T9" fmla="*/ 42 h 42"/>
                <a:gd name="T10" fmla="*/ 45 w 63"/>
                <a:gd name="T11" fmla="*/ 42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42 h 42"/>
                <a:gd name="T24" fmla="*/ 18 w 63"/>
                <a:gd name="T25" fmla="*/ 42 h 42"/>
                <a:gd name="T26" fmla="*/ 9 w 63"/>
                <a:gd name="T27" fmla="*/ 35 h 42"/>
                <a:gd name="T28" fmla="*/ 9 w 63"/>
                <a:gd name="T29" fmla="*/ 35 h 42"/>
                <a:gd name="T30" fmla="*/ 9 w 63"/>
                <a:gd name="T31" fmla="*/ 28 h 42"/>
                <a:gd name="T32" fmla="*/ 0 w 63"/>
                <a:gd name="T33" fmla="*/ 28 h 42"/>
                <a:gd name="T34" fmla="*/ 9 w 63"/>
                <a:gd name="T35" fmla="*/ 21 h 42"/>
                <a:gd name="T36" fmla="*/ 9 w 63"/>
                <a:gd name="T37" fmla="*/ 14 h 42"/>
                <a:gd name="T38" fmla="*/ 9 w 63"/>
                <a:gd name="T39" fmla="*/ 14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7 h 42"/>
                <a:gd name="T46" fmla="*/ 27 w 63"/>
                <a:gd name="T47" fmla="*/ 7 h 42"/>
                <a:gd name="T48" fmla="*/ 36 w 63"/>
                <a:gd name="T49" fmla="*/ 0 h 42"/>
                <a:gd name="T50" fmla="*/ 36 w 63"/>
                <a:gd name="T51" fmla="*/ 7 h 42"/>
                <a:gd name="T52" fmla="*/ 45 w 63"/>
                <a:gd name="T53" fmla="*/ 7 h 42"/>
                <a:gd name="T54" fmla="*/ 45 w 63"/>
                <a:gd name="T55" fmla="*/ 7 h 42"/>
                <a:gd name="T56" fmla="*/ 54 w 63"/>
                <a:gd name="T57" fmla="*/ 7 h 42"/>
                <a:gd name="T58" fmla="*/ 54 w 63"/>
                <a:gd name="T59" fmla="*/ 14 h 42"/>
                <a:gd name="T60" fmla="*/ 63 w 63"/>
                <a:gd name="T61" fmla="*/ 14 h 42"/>
                <a:gd name="T62" fmla="*/ 63 w 63"/>
                <a:gd name="T63" fmla="*/ 21 h 42"/>
                <a:gd name="T64" fmla="*/ 63 w 63"/>
                <a:gd name="T65" fmla="*/ 28 h 42"/>
                <a:gd name="T66" fmla="*/ 63 w 63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28"/>
                  </a:ln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6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9" name="Line 343"/>
            <p:cNvSpPr>
              <a:spLocks noChangeShapeType="1"/>
            </p:cNvSpPr>
            <p:nvPr/>
          </p:nvSpPr>
          <p:spPr bwMode="auto">
            <a:xfrm flipV="1">
              <a:off x="243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0" name="Freeform 344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9 w 81"/>
                <a:gd name="T33" fmla="*/ 28 h 63"/>
                <a:gd name="T34" fmla="*/ 9 w 81"/>
                <a:gd name="T35" fmla="*/ 21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1" name="Freeform 345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2" name="Freeform 346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3" name="Freeform 347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4" name="Line 348"/>
            <p:cNvSpPr>
              <a:spLocks noChangeShapeType="1"/>
            </p:cNvSpPr>
            <p:nvPr/>
          </p:nvSpPr>
          <p:spPr bwMode="auto">
            <a:xfrm flipH="1" flipV="1">
              <a:off x="2256" y="3137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5" name="Freeform 349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6" name="Freeform 350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7" name="Line 351"/>
            <p:cNvSpPr>
              <a:spLocks noChangeShapeType="1"/>
            </p:cNvSpPr>
            <p:nvPr/>
          </p:nvSpPr>
          <p:spPr bwMode="auto">
            <a:xfrm flipH="1" flipV="1">
              <a:off x="1860" y="3578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8" name="Line 352"/>
            <p:cNvSpPr>
              <a:spLocks noChangeShapeType="1"/>
            </p:cNvSpPr>
            <p:nvPr/>
          </p:nvSpPr>
          <p:spPr bwMode="auto">
            <a:xfrm flipH="1" flipV="1">
              <a:off x="1653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9" name="Freeform 353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0" name="Freeform 354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1" name="Freeform 355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2" name="Freeform 356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14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14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3" name="Line 357"/>
            <p:cNvSpPr>
              <a:spLocks noChangeShapeType="1"/>
            </p:cNvSpPr>
            <p:nvPr/>
          </p:nvSpPr>
          <p:spPr bwMode="auto">
            <a:xfrm flipH="1">
              <a:off x="1680" y="3578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4" name="Line 358"/>
            <p:cNvSpPr>
              <a:spLocks noChangeShapeType="1"/>
            </p:cNvSpPr>
            <p:nvPr/>
          </p:nvSpPr>
          <p:spPr bwMode="auto">
            <a:xfrm flipH="1">
              <a:off x="2085" y="313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5" name="Freeform 359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6" name="Freeform 360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7" name="Freeform 361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54 w 81"/>
                <a:gd name="T11" fmla="*/ 63 h 70"/>
                <a:gd name="T12" fmla="*/ 45 w 81"/>
                <a:gd name="T13" fmla="*/ 63 h 70"/>
                <a:gd name="T14" fmla="*/ 45 w 81"/>
                <a:gd name="T15" fmla="*/ 70 h 70"/>
                <a:gd name="T16" fmla="*/ 36 w 81"/>
                <a:gd name="T17" fmla="*/ 63 h 70"/>
                <a:gd name="T18" fmla="*/ 27 w 81"/>
                <a:gd name="T19" fmla="*/ 63 h 70"/>
                <a:gd name="T20" fmla="*/ 18 w 81"/>
                <a:gd name="T21" fmla="*/ 56 h 70"/>
                <a:gd name="T22" fmla="*/ 9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28 h 70"/>
                <a:gd name="T32" fmla="*/ 0 w 81"/>
                <a:gd name="T33" fmla="*/ 21 h 70"/>
                <a:gd name="T34" fmla="*/ 9 w 81"/>
                <a:gd name="T35" fmla="*/ 14 h 70"/>
                <a:gd name="T36" fmla="*/ 18 w 81"/>
                <a:gd name="T37" fmla="*/ 7 h 70"/>
                <a:gd name="T38" fmla="*/ 27 w 81"/>
                <a:gd name="T39" fmla="*/ 7 h 70"/>
                <a:gd name="T40" fmla="*/ 36 w 81"/>
                <a:gd name="T41" fmla="*/ 7 h 70"/>
                <a:gd name="T42" fmla="*/ 45 w 81"/>
                <a:gd name="T43" fmla="*/ 0 h 70"/>
                <a:gd name="T44" fmla="*/ 45 w 81"/>
                <a:gd name="T45" fmla="*/ 7 h 70"/>
                <a:gd name="T46" fmla="*/ 54 w 81"/>
                <a:gd name="T47" fmla="*/ 7 h 70"/>
                <a:gd name="T48" fmla="*/ 63 w 81"/>
                <a:gd name="T49" fmla="*/ 7 h 70"/>
                <a:gd name="T50" fmla="*/ 63 w 81"/>
                <a:gd name="T51" fmla="*/ 14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8" name="Freeform 362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9" name="Freeform 363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63 w 81"/>
                <a:gd name="T9" fmla="*/ 63 h 70"/>
                <a:gd name="T10" fmla="*/ 54 w 81"/>
                <a:gd name="T11" fmla="*/ 63 h 70"/>
                <a:gd name="T12" fmla="*/ 45 w 81"/>
                <a:gd name="T13" fmla="*/ 70 h 70"/>
                <a:gd name="T14" fmla="*/ 27 w 81"/>
                <a:gd name="T15" fmla="*/ 63 h 70"/>
                <a:gd name="T16" fmla="*/ 18 w 81"/>
                <a:gd name="T17" fmla="*/ 63 h 70"/>
                <a:gd name="T18" fmla="*/ 9 w 81"/>
                <a:gd name="T19" fmla="*/ 56 h 70"/>
                <a:gd name="T20" fmla="*/ 9 w 81"/>
                <a:gd name="T21" fmla="*/ 49 h 70"/>
                <a:gd name="T22" fmla="*/ 0 w 81"/>
                <a:gd name="T23" fmla="*/ 42 h 70"/>
                <a:gd name="T24" fmla="*/ 0 w 81"/>
                <a:gd name="T25" fmla="*/ 35 h 70"/>
                <a:gd name="T26" fmla="*/ 0 w 81"/>
                <a:gd name="T27" fmla="*/ 28 h 70"/>
                <a:gd name="T28" fmla="*/ 9 w 81"/>
                <a:gd name="T29" fmla="*/ 21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45 w 81"/>
                <a:gd name="T37" fmla="*/ 0 h 70"/>
                <a:gd name="T38" fmla="*/ 54 w 81"/>
                <a:gd name="T39" fmla="*/ 7 h 70"/>
                <a:gd name="T40" fmla="*/ 63 w 81"/>
                <a:gd name="T41" fmla="*/ 7 h 70"/>
                <a:gd name="T42" fmla="*/ 72 w 81"/>
                <a:gd name="T43" fmla="*/ 14 h 70"/>
                <a:gd name="T44" fmla="*/ 72 w 81"/>
                <a:gd name="T45" fmla="*/ 21 h 70"/>
                <a:gd name="T46" fmla="*/ 81 w 81"/>
                <a:gd name="T47" fmla="*/ 28 h 70"/>
                <a:gd name="T48" fmla="*/ 81 w 81"/>
                <a:gd name="T4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0" name="Freeform 364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9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21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1" name="Line 365"/>
            <p:cNvSpPr>
              <a:spLocks noChangeShapeType="1"/>
            </p:cNvSpPr>
            <p:nvPr/>
          </p:nvSpPr>
          <p:spPr bwMode="auto">
            <a:xfrm flipH="1">
              <a:off x="1086" y="3732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2" name="Freeform 366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9 w 36"/>
                <a:gd name="T15" fmla="*/ 7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7 h 21"/>
                <a:gd name="T22" fmla="*/ 36 w 36"/>
                <a:gd name="T2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3" name="Freeform 367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9 w 36"/>
                <a:gd name="T31" fmla="*/ 14 h 21"/>
                <a:gd name="T32" fmla="*/ 0 w 36"/>
                <a:gd name="T33" fmla="*/ 14 h 21"/>
                <a:gd name="T34" fmla="*/ 9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4" name="Freeform 368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9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5" name="Freeform 369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6" name="Line 370"/>
            <p:cNvSpPr>
              <a:spLocks noChangeShapeType="1"/>
            </p:cNvSpPr>
            <p:nvPr/>
          </p:nvSpPr>
          <p:spPr bwMode="auto">
            <a:xfrm flipH="1">
              <a:off x="1482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7" name="Freeform 371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27 w 36"/>
                <a:gd name="T3" fmla="*/ 28 h 28"/>
                <a:gd name="T4" fmla="*/ 18 w 36"/>
                <a:gd name="T5" fmla="*/ 28 h 28"/>
                <a:gd name="T6" fmla="*/ 9 w 36"/>
                <a:gd name="T7" fmla="*/ 28 h 28"/>
                <a:gd name="T8" fmla="*/ 0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18 w 36"/>
                <a:gd name="T19" fmla="*/ 0 h 28"/>
                <a:gd name="T20" fmla="*/ 18 w 36"/>
                <a:gd name="T21" fmla="*/ 7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  <a:gd name="T28" fmla="*/ 36 w 36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8" name="Freeform 372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36 w 36"/>
                <a:gd name="T3" fmla="*/ 21 h 28"/>
                <a:gd name="T4" fmla="*/ 36 w 36"/>
                <a:gd name="T5" fmla="*/ 21 h 28"/>
                <a:gd name="T6" fmla="*/ 27 w 36"/>
                <a:gd name="T7" fmla="*/ 28 h 28"/>
                <a:gd name="T8" fmla="*/ 27 w 36"/>
                <a:gd name="T9" fmla="*/ 28 h 28"/>
                <a:gd name="T10" fmla="*/ 18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0 w 36"/>
                <a:gd name="T25" fmla="*/ 28 h 28"/>
                <a:gd name="T26" fmla="*/ 0 w 36"/>
                <a:gd name="T27" fmla="*/ 28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21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9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18 w 36"/>
                <a:gd name="T53" fmla="*/ 7 h 28"/>
                <a:gd name="T54" fmla="*/ 18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21 h 28"/>
                <a:gd name="T66" fmla="*/ 36 w 36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9" name="Line 373"/>
            <p:cNvSpPr>
              <a:spLocks noChangeShapeType="1"/>
            </p:cNvSpPr>
            <p:nvPr/>
          </p:nvSpPr>
          <p:spPr bwMode="auto">
            <a:xfrm flipH="1" flipV="1">
              <a:off x="1653" y="30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0" name="Line 374"/>
            <p:cNvSpPr>
              <a:spLocks noChangeShapeType="1"/>
            </p:cNvSpPr>
            <p:nvPr/>
          </p:nvSpPr>
          <p:spPr bwMode="auto">
            <a:xfrm flipH="1" flipV="1">
              <a:off x="915" y="3711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1" name="Freeform 375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2" name="Freeform 376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18 w 54"/>
                <a:gd name="T19" fmla="*/ 35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3" name="Line 377"/>
            <p:cNvSpPr>
              <a:spLocks noChangeShapeType="1"/>
            </p:cNvSpPr>
            <p:nvPr/>
          </p:nvSpPr>
          <p:spPr bwMode="auto">
            <a:xfrm flipH="1" flipV="1">
              <a:off x="1302" y="328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4" name="Freeform 378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18 w 81"/>
                <a:gd name="T35" fmla="*/ 14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5" name="Freeform 379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18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18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6" name="Freeform 380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7" name="Freeform 381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8" name="Line 382"/>
            <p:cNvSpPr>
              <a:spLocks noChangeShapeType="1"/>
            </p:cNvSpPr>
            <p:nvPr/>
          </p:nvSpPr>
          <p:spPr bwMode="auto">
            <a:xfrm flipV="1">
              <a:off x="879" y="3501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9" name="Freeform 383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27 w 54"/>
                <a:gd name="T13" fmla="*/ 42 h 49"/>
                <a:gd name="T14" fmla="*/ 18 w 54"/>
                <a:gd name="T15" fmla="*/ 42 h 49"/>
                <a:gd name="T16" fmla="*/ 9 w 54"/>
                <a:gd name="T17" fmla="*/ 35 h 49"/>
                <a:gd name="T18" fmla="*/ 9 w 54"/>
                <a:gd name="T19" fmla="*/ 28 h 49"/>
                <a:gd name="T20" fmla="*/ 0 w 54"/>
                <a:gd name="T21" fmla="*/ 28 h 49"/>
                <a:gd name="T22" fmla="*/ 0 w 54"/>
                <a:gd name="T23" fmla="*/ 21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7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0 h 49"/>
                <a:gd name="T36" fmla="*/ 45 w 54"/>
                <a:gd name="T37" fmla="*/ 0 h 49"/>
                <a:gd name="T38" fmla="*/ 45 w 54"/>
                <a:gd name="T39" fmla="*/ 7 h 49"/>
                <a:gd name="T40" fmla="*/ 54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0" name="Freeform 384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54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27 w 54"/>
                <a:gd name="T19" fmla="*/ 42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14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54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1" name="Line 385"/>
            <p:cNvSpPr>
              <a:spLocks noChangeShapeType="1"/>
            </p:cNvSpPr>
            <p:nvPr/>
          </p:nvSpPr>
          <p:spPr bwMode="auto">
            <a:xfrm flipV="1">
              <a:off x="879" y="329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2" name="Freeform 386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3" name="Freeform 387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4" name="Line 388"/>
            <p:cNvSpPr>
              <a:spLocks noChangeShapeType="1"/>
            </p:cNvSpPr>
            <p:nvPr/>
          </p:nvSpPr>
          <p:spPr bwMode="auto">
            <a:xfrm flipH="1">
              <a:off x="2256" y="3676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5" name="Line 389"/>
            <p:cNvSpPr>
              <a:spLocks noChangeShapeType="1"/>
            </p:cNvSpPr>
            <p:nvPr/>
          </p:nvSpPr>
          <p:spPr bwMode="auto">
            <a:xfrm>
              <a:off x="2067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6" name="Line 390"/>
            <p:cNvSpPr>
              <a:spLocks noChangeShapeType="1"/>
            </p:cNvSpPr>
            <p:nvPr/>
          </p:nvSpPr>
          <p:spPr bwMode="auto">
            <a:xfrm flipV="1">
              <a:off x="2247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7" name="Line 391"/>
            <p:cNvSpPr>
              <a:spLocks noChangeShapeType="1"/>
            </p:cNvSpPr>
            <p:nvPr/>
          </p:nvSpPr>
          <p:spPr bwMode="auto">
            <a:xfrm flipV="1">
              <a:off x="1842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8" name="Line 392"/>
            <p:cNvSpPr>
              <a:spLocks noChangeShapeType="1"/>
            </p:cNvSpPr>
            <p:nvPr/>
          </p:nvSpPr>
          <p:spPr bwMode="auto">
            <a:xfrm flipH="1">
              <a:off x="2283" y="3466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9" name="Line 393"/>
            <p:cNvSpPr>
              <a:spLocks noChangeShapeType="1"/>
            </p:cNvSpPr>
            <p:nvPr/>
          </p:nvSpPr>
          <p:spPr bwMode="auto">
            <a:xfrm>
              <a:off x="168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0" name="Line 394"/>
            <p:cNvSpPr>
              <a:spLocks noChangeShapeType="1"/>
            </p:cNvSpPr>
            <p:nvPr/>
          </p:nvSpPr>
          <p:spPr bwMode="auto">
            <a:xfrm>
              <a:off x="1077" y="381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1" name="Line 395"/>
            <p:cNvSpPr>
              <a:spLocks noChangeShapeType="1"/>
            </p:cNvSpPr>
            <p:nvPr/>
          </p:nvSpPr>
          <p:spPr bwMode="auto">
            <a:xfrm flipH="1">
              <a:off x="1473" y="369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2" name="Line 396"/>
            <p:cNvSpPr>
              <a:spLocks noChangeShapeType="1"/>
            </p:cNvSpPr>
            <p:nvPr/>
          </p:nvSpPr>
          <p:spPr bwMode="auto">
            <a:xfrm flipH="1">
              <a:off x="1887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3" name="Line 397"/>
            <p:cNvSpPr>
              <a:spLocks noChangeShapeType="1"/>
            </p:cNvSpPr>
            <p:nvPr/>
          </p:nvSpPr>
          <p:spPr bwMode="auto">
            <a:xfrm>
              <a:off x="1473" y="337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4" name="Line 398"/>
            <p:cNvSpPr>
              <a:spLocks noChangeShapeType="1"/>
            </p:cNvSpPr>
            <p:nvPr/>
          </p:nvSpPr>
          <p:spPr bwMode="auto">
            <a:xfrm flipH="1">
              <a:off x="1509" y="390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5" name="Line 399"/>
            <p:cNvSpPr>
              <a:spLocks noChangeShapeType="1"/>
            </p:cNvSpPr>
            <p:nvPr/>
          </p:nvSpPr>
          <p:spPr bwMode="auto">
            <a:xfrm flipV="1">
              <a:off x="1302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6" name="Line 400"/>
            <p:cNvSpPr>
              <a:spLocks noChangeShapeType="1"/>
            </p:cNvSpPr>
            <p:nvPr/>
          </p:nvSpPr>
          <p:spPr bwMode="auto">
            <a:xfrm>
              <a:off x="1689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7" name="Line 401"/>
            <p:cNvSpPr>
              <a:spLocks noChangeShapeType="1"/>
            </p:cNvSpPr>
            <p:nvPr/>
          </p:nvSpPr>
          <p:spPr bwMode="auto">
            <a:xfrm>
              <a:off x="167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8" name="Line 402"/>
            <p:cNvSpPr>
              <a:spLocks noChangeShapeType="1"/>
            </p:cNvSpPr>
            <p:nvPr/>
          </p:nvSpPr>
          <p:spPr bwMode="auto">
            <a:xfrm flipH="1" flipV="1">
              <a:off x="1113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9" name="Line 403"/>
            <p:cNvSpPr>
              <a:spLocks noChangeShapeType="1"/>
            </p:cNvSpPr>
            <p:nvPr/>
          </p:nvSpPr>
          <p:spPr bwMode="auto">
            <a:xfrm flipH="1">
              <a:off x="1500" y="3032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0" name="Line 404"/>
            <p:cNvSpPr>
              <a:spLocks noChangeShapeType="1"/>
            </p:cNvSpPr>
            <p:nvPr/>
          </p:nvSpPr>
          <p:spPr bwMode="auto">
            <a:xfrm flipV="1">
              <a:off x="915" y="325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1" name="Line 405"/>
            <p:cNvSpPr>
              <a:spLocks noChangeShapeType="1"/>
            </p:cNvSpPr>
            <p:nvPr/>
          </p:nvSpPr>
          <p:spPr bwMode="auto">
            <a:xfrm>
              <a:off x="897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2" name="Freeform 406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3" name="Freeform 407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4" name="Line 408"/>
            <p:cNvSpPr>
              <a:spLocks noChangeShapeType="1"/>
            </p:cNvSpPr>
            <p:nvPr/>
          </p:nvSpPr>
          <p:spPr bwMode="auto">
            <a:xfrm flipH="1" flipV="1">
              <a:off x="2238" y="371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5" name="Freeform 409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6" name="Freeform 410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7" name="Freeform 411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45 w 45"/>
                <a:gd name="T31" fmla="*/ 7 h 42"/>
                <a:gd name="T32" fmla="*/ 45 w 45"/>
                <a:gd name="T33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8" name="Freeform 412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9" name="Freeform 413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8 h 70"/>
                <a:gd name="T62" fmla="*/ 81 w 81"/>
                <a:gd name="T63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0" name="Freeform 414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1" name="Freeform 415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45 w 81"/>
                <a:gd name="T45" fmla="*/ 0 h 63"/>
                <a:gd name="T46" fmla="*/ 54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2" name="Freeform 416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3" name="Freeform 417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4" name="Freeform 418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5" name="Line 419"/>
            <p:cNvSpPr>
              <a:spLocks noChangeShapeType="1"/>
            </p:cNvSpPr>
            <p:nvPr/>
          </p:nvSpPr>
          <p:spPr bwMode="auto">
            <a:xfrm flipV="1">
              <a:off x="2238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6" name="Line 420"/>
            <p:cNvSpPr>
              <a:spLocks noChangeShapeType="1"/>
            </p:cNvSpPr>
            <p:nvPr/>
          </p:nvSpPr>
          <p:spPr bwMode="auto">
            <a:xfrm flipV="1">
              <a:off x="1851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7" name="Line 421"/>
            <p:cNvSpPr>
              <a:spLocks noChangeShapeType="1"/>
            </p:cNvSpPr>
            <p:nvPr/>
          </p:nvSpPr>
          <p:spPr bwMode="auto">
            <a:xfrm flipH="1">
              <a:off x="1455" y="350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8" name="Freeform 422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9" name="Freeform 423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0" name="Freeform 424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1" name="Freeform 425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2" name="Freeform 426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3" name="Freeform 427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4" name="Freeform 428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0 w 81"/>
                <a:gd name="T37" fmla="*/ 7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0 h 63"/>
                <a:gd name="T52" fmla="*/ 72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5" name="Freeform 429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6" name="Line 430"/>
            <p:cNvSpPr>
              <a:spLocks noChangeShapeType="1"/>
            </p:cNvSpPr>
            <p:nvPr/>
          </p:nvSpPr>
          <p:spPr bwMode="auto">
            <a:xfrm>
              <a:off x="1464" y="371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7" name="Freeform 431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14 h 63"/>
                <a:gd name="T28" fmla="*/ 9 w 81"/>
                <a:gd name="T29" fmla="*/ 7 h 63"/>
                <a:gd name="T30" fmla="*/ 18 w 81"/>
                <a:gd name="T31" fmla="*/ 7 h 63"/>
                <a:gd name="T32" fmla="*/ 27 w 81"/>
                <a:gd name="T33" fmla="*/ 0 h 63"/>
                <a:gd name="T34" fmla="*/ 45 w 81"/>
                <a:gd name="T35" fmla="*/ 0 h 63"/>
                <a:gd name="T36" fmla="*/ 54 w 81"/>
                <a:gd name="T37" fmla="*/ 0 h 63"/>
                <a:gd name="T38" fmla="*/ 63 w 81"/>
                <a:gd name="T39" fmla="*/ 7 h 63"/>
                <a:gd name="T40" fmla="*/ 72 w 81"/>
                <a:gd name="T41" fmla="*/ 7 h 63"/>
                <a:gd name="T42" fmla="*/ 81 w 81"/>
                <a:gd name="T43" fmla="*/ 14 h 63"/>
                <a:gd name="T44" fmla="*/ 81 w 81"/>
                <a:gd name="T45" fmla="*/ 28 h 63"/>
                <a:gd name="T46" fmla="*/ 81 w 81"/>
                <a:gd name="T4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8" name="Freeform 432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9" name="Freeform 433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0" name="Freeform 434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1" name="Line 435"/>
            <p:cNvSpPr>
              <a:spLocks noChangeShapeType="1"/>
            </p:cNvSpPr>
            <p:nvPr/>
          </p:nvSpPr>
          <p:spPr bwMode="auto">
            <a:xfrm flipH="1" flipV="1">
              <a:off x="1842" y="3060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2" name="Line 436"/>
            <p:cNvSpPr>
              <a:spLocks noChangeShapeType="1"/>
            </p:cNvSpPr>
            <p:nvPr/>
          </p:nvSpPr>
          <p:spPr bwMode="auto">
            <a:xfrm>
              <a:off x="1068" y="306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3" name="Freeform 437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4" name="Freeform 438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5" name="Freeform 439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6" name="Freeform 440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7" name="Line 441"/>
            <p:cNvSpPr>
              <a:spLocks noChangeShapeType="1"/>
            </p:cNvSpPr>
            <p:nvPr/>
          </p:nvSpPr>
          <p:spPr bwMode="auto">
            <a:xfrm flipH="1">
              <a:off x="1077" y="327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8" name="Freeform 442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9 w 81"/>
                <a:gd name="T17" fmla="*/ 56 h 63"/>
                <a:gd name="T18" fmla="*/ 0 w 81"/>
                <a:gd name="T19" fmla="*/ 42 h 63"/>
                <a:gd name="T20" fmla="*/ 0 w 81"/>
                <a:gd name="T21" fmla="*/ 35 h 63"/>
                <a:gd name="T22" fmla="*/ 0 w 81"/>
                <a:gd name="T23" fmla="*/ 28 h 63"/>
                <a:gd name="T24" fmla="*/ 0 w 81"/>
                <a:gd name="T25" fmla="*/ 21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54 w 81"/>
                <a:gd name="T37" fmla="*/ 7 h 63"/>
                <a:gd name="T38" fmla="*/ 63 w 81"/>
                <a:gd name="T39" fmla="*/ 7 h 63"/>
                <a:gd name="T40" fmla="*/ 72 w 81"/>
                <a:gd name="T41" fmla="*/ 14 h 63"/>
                <a:gd name="T42" fmla="*/ 72 w 81"/>
                <a:gd name="T43" fmla="*/ 21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9" name="Freeform 443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0" name="Freeform 444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1" name="Freeform 445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2" name="Line 446"/>
            <p:cNvSpPr>
              <a:spLocks noChangeShapeType="1"/>
            </p:cNvSpPr>
            <p:nvPr/>
          </p:nvSpPr>
          <p:spPr bwMode="auto">
            <a:xfrm>
              <a:off x="2292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3" name="Line 447"/>
            <p:cNvSpPr>
              <a:spLocks noChangeShapeType="1"/>
            </p:cNvSpPr>
            <p:nvPr/>
          </p:nvSpPr>
          <p:spPr bwMode="auto">
            <a:xfrm>
              <a:off x="2256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4" name="Line 448"/>
            <p:cNvSpPr>
              <a:spLocks noChangeShapeType="1"/>
            </p:cNvSpPr>
            <p:nvPr/>
          </p:nvSpPr>
          <p:spPr bwMode="auto">
            <a:xfrm flipH="1">
              <a:off x="2085" y="3690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5" name="Line 449"/>
            <p:cNvSpPr>
              <a:spLocks noChangeShapeType="1"/>
            </p:cNvSpPr>
            <p:nvPr/>
          </p:nvSpPr>
          <p:spPr bwMode="auto">
            <a:xfrm>
              <a:off x="2274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6" name="Line 450"/>
            <p:cNvSpPr>
              <a:spLocks noChangeShapeType="1"/>
            </p:cNvSpPr>
            <p:nvPr/>
          </p:nvSpPr>
          <p:spPr bwMode="auto">
            <a:xfrm flipH="1">
              <a:off x="1680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7" name="Line 451"/>
            <p:cNvSpPr>
              <a:spLocks noChangeShapeType="1"/>
            </p:cNvSpPr>
            <p:nvPr/>
          </p:nvSpPr>
          <p:spPr bwMode="auto">
            <a:xfrm flipV="1">
              <a:off x="1851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8" name="Line 452"/>
            <p:cNvSpPr>
              <a:spLocks noChangeShapeType="1"/>
            </p:cNvSpPr>
            <p:nvPr/>
          </p:nvSpPr>
          <p:spPr bwMode="auto">
            <a:xfrm flipV="1">
              <a:off x="2256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9" name="Line 453"/>
            <p:cNvSpPr>
              <a:spLocks noChangeShapeType="1"/>
            </p:cNvSpPr>
            <p:nvPr/>
          </p:nvSpPr>
          <p:spPr bwMode="auto">
            <a:xfrm>
              <a:off x="1509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0" name="Line 454"/>
            <p:cNvSpPr>
              <a:spLocks noChangeShapeType="1"/>
            </p:cNvSpPr>
            <p:nvPr/>
          </p:nvSpPr>
          <p:spPr bwMode="auto">
            <a:xfrm flipH="1">
              <a:off x="915" y="391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1" name="Line 455"/>
            <p:cNvSpPr>
              <a:spLocks noChangeShapeType="1"/>
            </p:cNvSpPr>
            <p:nvPr/>
          </p:nvSpPr>
          <p:spPr bwMode="auto">
            <a:xfrm flipV="1">
              <a:off x="1473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2" name="Line 456"/>
            <p:cNvSpPr>
              <a:spLocks noChangeShapeType="1"/>
            </p:cNvSpPr>
            <p:nvPr/>
          </p:nvSpPr>
          <p:spPr bwMode="auto">
            <a:xfrm>
              <a:off x="1887" y="3249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3" name="Line 457"/>
            <p:cNvSpPr>
              <a:spLocks noChangeShapeType="1"/>
            </p:cNvSpPr>
            <p:nvPr/>
          </p:nvSpPr>
          <p:spPr bwMode="auto">
            <a:xfrm flipH="1" flipV="1">
              <a:off x="1302" y="3683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4" name="Line 458"/>
            <p:cNvSpPr>
              <a:spLocks noChangeShapeType="1"/>
            </p:cNvSpPr>
            <p:nvPr/>
          </p:nvSpPr>
          <p:spPr bwMode="auto">
            <a:xfrm flipH="1">
              <a:off x="1698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5" name="Line 459"/>
            <p:cNvSpPr>
              <a:spLocks noChangeShapeType="1"/>
            </p:cNvSpPr>
            <p:nvPr/>
          </p:nvSpPr>
          <p:spPr bwMode="auto">
            <a:xfrm flipV="1">
              <a:off x="1113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6" name="Line 460"/>
            <p:cNvSpPr>
              <a:spLocks noChangeShapeType="1"/>
            </p:cNvSpPr>
            <p:nvPr/>
          </p:nvSpPr>
          <p:spPr bwMode="auto">
            <a:xfrm flipH="1">
              <a:off x="906" y="303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7" name="Line 461"/>
            <p:cNvSpPr>
              <a:spLocks noChangeShapeType="1"/>
            </p:cNvSpPr>
            <p:nvPr/>
          </p:nvSpPr>
          <p:spPr bwMode="auto">
            <a:xfrm>
              <a:off x="1077" y="350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8" name="Line 462"/>
            <p:cNvSpPr>
              <a:spLocks noChangeShapeType="1"/>
            </p:cNvSpPr>
            <p:nvPr/>
          </p:nvSpPr>
          <p:spPr bwMode="auto">
            <a:xfrm flipH="1">
              <a:off x="924" y="325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9" name="Line 463"/>
            <p:cNvSpPr>
              <a:spLocks noChangeShapeType="1"/>
            </p:cNvSpPr>
            <p:nvPr/>
          </p:nvSpPr>
          <p:spPr bwMode="auto">
            <a:xfrm>
              <a:off x="1473" y="3053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0" name="Freeform 464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9 w 54"/>
                <a:gd name="T21" fmla="*/ 35 h 49"/>
                <a:gd name="T22" fmla="*/ 0 w 54"/>
                <a:gd name="T23" fmla="*/ 35 h 49"/>
                <a:gd name="T24" fmla="*/ 0 w 54"/>
                <a:gd name="T25" fmla="*/ 28 h 49"/>
                <a:gd name="T26" fmla="*/ 0 w 54"/>
                <a:gd name="T27" fmla="*/ 21 h 49"/>
                <a:gd name="T28" fmla="*/ 0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1" name="Freeform 465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2" name="Line 466"/>
            <p:cNvSpPr>
              <a:spLocks noChangeShapeType="1"/>
            </p:cNvSpPr>
            <p:nvPr/>
          </p:nvSpPr>
          <p:spPr bwMode="auto">
            <a:xfrm flipH="1" flipV="1">
              <a:off x="244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3" name="Freeform 467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4" name="Freeform 468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5" name="Freeform 469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6" name="Freeform 470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7" name="Freeform 471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8" name="Freeform 472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9" name="Line 473"/>
            <p:cNvSpPr>
              <a:spLocks noChangeShapeType="1"/>
            </p:cNvSpPr>
            <p:nvPr/>
          </p:nvSpPr>
          <p:spPr bwMode="auto">
            <a:xfrm flipH="1">
              <a:off x="1878" y="3732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0" name="Line 474"/>
            <p:cNvSpPr>
              <a:spLocks noChangeShapeType="1"/>
            </p:cNvSpPr>
            <p:nvPr/>
          </p:nvSpPr>
          <p:spPr bwMode="auto">
            <a:xfrm flipH="1">
              <a:off x="2274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1" name="Line 475"/>
            <p:cNvSpPr>
              <a:spLocks noChangeShapeType="1"/>
            </p:cNvSpPr>
            <p:nvPr/>
          </p:nvSpPr>
          <p:spPr bwMode="auto">
            <a:xfrm flipV="1">
              <a:off x="2445" y="304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2" name="Freeform 476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21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27 w 36"/>
                <a:gd name="T25" fmla="*/ 7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3" name="Freeform 477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21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21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7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7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574" name="Freeform 478"/>
          <p:cNvSpPr>
            <a:spLocks/>
          </p:cNvSpPr>
          <p:nvPr/>
        </p:nvSpPr>
        <p:spPr bwMode="auto">
          <a:xfrm>
            <a:off x="34575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21 h 21"/>
              <a:gd name="T4" fmla="*/ 18 w 27"/>
              <a:gd name="T5" fmla="*/ 21 h 21"/>
              <a:gd name="T6" fmla="*/ 9 w 27"/>
              <a:gd name="T7" fmla="*/ 21 h 21"/>
              <a:gd name="T8" fmla="*/ 0 w 27"/>
              <a:gd name="T9" fmla="*/ 21 h 21"/>
              <a:gd name="T10" fmla="*/ 0 w 27"/>
              <a:gd name="T11" fmla="*/ 14 h 21"/>
              <a:gd name="T12" fmla="*/ 0 w 27"/>
              <a:gd name="T13" fmla="*/ 7 h 21"/>
              <a:gd name="T14" fmla="*/ 0 w 27"/>
              <a:gd name="T15" fmla="*/ 0 h 21"/>
              <a:gd name="T16" fmla="*/ 9 w 27"/>
              <a:gd name="T17" fmla="*/ 0 h 21"/>
              <a:gd name="T18" fmla="*/ 18 w 27"/>
              <a:gd name="T19" fmla="*/ 0 h 21"/>
              <a:gd name="T20" fmla="*/ 27 w 27"/>
              <a:gd name="T21" fmla="*/ 0 h 21"/>
              <a:gd name="T22" fmla="*/ 27 w 27"/>
              <a:gd name="T23" fmla="*/ 7 h 21"/>
              <a:gd name="T24" fmla="*/ 27 w 27"/>
              <a:gd name="T25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21"/>
                </a:lnTo>
                <a:lnTo>
                  <a:pt x="18" y="21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5" name="Freeform 479"/>
          <p:cNvSpPr>
            <a:spLocks/>
          </p:cNvSpPr>
          <p:nvPr/>
        </p:nvSpPr>
        <p:spPr bwMode="auto">
          <a:xfrm>
            <a:off x="34575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14 h 21"/>
              <a:gd name="T4" fmla="*/ 27 w 27"/>
              <a:gd name="T5" fmla="*/ 14 h 21"/>
              <a:gd name="T6" fmla="*/ 27 w 27"/>
              <a:gd name="T7" fmla="*/ 21 h 21"/>
              <a:gd name="T8" fmla="*/ 27 w 27"/>
              <a:gd name="T9" fmla="*/ 21 h 21"/>
              <a:gd name="T10" fmla="*/ 18 w 27"/>
              <a:gd name="T11" fmla="*/ 21 h 21"/>
              <a:gd name="T12" fmla="*/ 18 w 27"/>
              <a:gd name="T13" fmla="*/ 21 h 21"/>
              <a:gd name="T14" fmla="*/ 18 w 27"/>
              <a:gd name="T15" fmla="*/ 21 h 21"/>
              <a:gd name="T16" fmla="*/ 9 w 27"/>
              <a:gd name="T17" fmla="*/ 21 h 21"/>
              <a:gd name="T18" fmla="*/ 9 w 27"/>
              <a:gd name="T19" fmla="*/ 21 h 21"/>
              <a:gd name="T20" fmla="*/ 9 w 27"/>
              <a:gd name="T21" fmla="*/ 21 h 21"/>
              <a:gd name="T22" fmla="*/ 0 w 27"/>
              <a:gd name="T23" fmla="*/ 21 h 21"/>
              <a:gd name="T24" fmla="*/ 0 w 27"/>
              <a:gd name="T25" fmla="*/ 21 h 21"/>
              <a:gd name="T26" fmla="*/ 0 w 27"/>
              <a:gd name="T27" fmla="*/ 21 h 21"/>
              <a:gd name="T28" fmla="*/ 0 w 27"/>
              <a:gd name="T29" fmla="*/ 14 h 21"/>
              <a:gd name="T30" fmla="*/ 0 w 27"/>
              <a:gd name="T31" fmla="*/ 14 h 21"/>
              <a:gd name="T32" fmla="*/ 0 w 27"/>
              <a:gd name="T33" fmla="*/ 14 h 21"/>
              <a:gd name="T34" fmla="*/ 0 w 27"/>
              <a:gd name="T35" fmla="*/ 7 h 21"/>
              <a:gd name="T36" fmla="*/ 0 w 27"/>
              <a:gd name="T37" fmla="*/ 7 h 21"/>
              <a:gd name="T38" fmla="*/ 0 w 27"/>
              <a:gd name="T39" fmla="*/ 0 h 21"/>
              <a:gd name="T40" fmla="*/ 0 w 27"/>
              <a:gd name="T41" fmla="*/ 0 h 21"/>
              <a:gd name="T42" fmla="*/ 0 w 27"/>
              <a:gd name="T43" fmla="*/ 0 h 21"/>
              <a:gd name="T44" fmla="*/ 9 w 27"/>
              <a:gd name="T45" fmla="*/ 0 h 21"/>
              <a:gd name="T46" fmla="*/ 9 w 27"/>
              <a:gd name="T47" fmla="*/ 0 h 21"/>
              <a:gd name="T48" fmla="*/ 9 w 27"/>
              <a:gd name="T49" fmla="*/ 0 h 21"/>
              <a:gd name="T50" fmla="*/ 18 w 27"/>
              <a:gd name="T51" fmla="*/ 0 h 21"/>
              <a:gd name="T52" fmla="*/ 18 w 27"/>
              <a:gd name="T53" fmla="*/ 0 h 21"/>
              <a:gd name="T54" fmla="*/ 18 w 27"/>
              <a:gd name="T55" fmla="*/ 0 h 21"/>
              <a:gd name="T56" fmla="*/ 27 w 27"/>
              <a:gd name="T57" fmla="*/ 0 h 21"/>
              <a:gd name="T58" fmla="*/ 27 w 27"/>
              <a:gd name="T59" fmla="*/ 0 h 21"/>
              <a:gd name="T60" fmla="*/ 27 w 27"/>
              <a:gd name="T61" fmla="*/ 7 h 21"/>
              <a:gd name="T62" fmla="*/ 27 w 27"/>
              <a:gd name="T63" fmla="*/ 7 h 21"/>
              <a:gd name="T64" fmla="*/ 27 w 27"/>
              <a:gd name="T65" fmla="*/ 14 h 21"/>
              <a:gd name="T66" fmla="*/ 27 w 27"/>
              <a:gd name="T67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14"/>
                </a:ln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6" name="Freeform 480"/>
          <p:cNvSpPr>
            <a:spLocks/>
          </p:cNvSpPr>
          <p:nvPr/>
        </p:nvSpPr>
        <p:spPr bwMode="auto">
          <a:xfrm>
            <a:off x="36782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45 w 54"/>
              <a:gd name="T5" fmla="*/ 28 h 42"/>
              <a:gd name="T6" fmla="*/ 45 w 54"/>
              <a:gd name="T7" fmla="*/ 35 h 42"/>
              <a:gd name="T8" fmla="*/ 36 w 54"/>
              <a:gd name="T9" fmla="*/ 35 h 42"/>
              <a:gd name="T10" fmla="*/ 27 w 54"/>
              <a:gd name="T11" fmla="*/ 35 h 42"/>
              <a:gd name="T12" fmla="*/ 27 w 54"/>
              <a:gd name="T13" fmla="*/ 42 h 42"/>
              <a:gd name="T14" fmla="*/ 18 w 54"/>
              <a:gd name="T15" fmla="*/ 35 h 42"/>
              <a:gd name="T16" fmla="*/ 9 w 54"/>
              <a:gd name="T17" fmla="*/ 35 h 42"/>
              <a:gd name="T18" fmla="*/ 0 w 54"/>
              <a:gd name="T19" fmla="*/ 28 h 42"/>
              <a:gd name="T20" fmla="*/ 0 w 54"/>
              <a:gd name="T21" fmla="*/ 21 h 42"/>
              <a:gd name="T22" fmla="*/ 0 w 54"/>
              <a:gd name="T23" fmla="*/ 14 h 42"/>
              <a:gd name="T24" fmla="*/ 0 w 54"/>
              <a:gd name="T25" fmla="*/ 7 h 42"/>
              <a:gd name="T26" fmla="*/ 9 w 54"/>
              <a:gd name="T27" fmla="*/ 0 h 42"/>
              <a:gd name="T28" fmla="*/ 18 w 54"/>
              <a:gd name="T29" fmla="*/ 0 h 42"/>
              <a:gd name="T30" fmla="*/ 27 w 54"/>
              <a:gd name="T31" fmla="*/ 0 h 42"/>
              <a:gd name="T32" fmla="*/ 36 w 54"/>
              <a:gd name="T33" fmla="*/ 0 h 42"/>
              <a:gd name="T34" fmla="*/ 45 w 54"/>
              <a:gd name="T35" fmla="*/ 0 h 42"/>
              <a:gd name="T36" fmla="*/ 45 w 54"/>
              <a:gd name="T37" fmla="*/ 7 h 42"/>
              <a:gd name="T38" fmla="*/ 54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9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7" name="Freeform 481"/>
          <p:cNvSpPr>
            <a:spLocks/>
          </p:cNvSpPr>
          <p:nvPr/>
        </p:nvSpPr>
        <p:spPr bwMode="auto">
          <a:xfrm>
            <a:off x="36782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1 h 42"/>
              <a:gd name="T4" fmla="*/ 54 w 54"/>
              <a:gd name="T5" fmla="*/ 28 h 42"/>
              <a:gd name="T6" fmla="*/ 45 w 54"/>
              <a:gd name="T7" fmla="*/ 28 h 42"/>
              <a:gd name="T8" fmla="*/ 45 w 54"/>
              <a:gd name="T9" fmla="*/ 35 h 42"/>
              <a:gd name="T10" fmla="*/ 45 w 54"/>
              <a:gd name="T11" fmla="*/ 35 h 42"/>
              <a:gd name="T12" fmla="*/ 36 w 54"/>
              <a:gd name="T13" fmla="*/ 35 h 42"/>
              <a:gd name="T14" fmla="*/ 27 w 54"/>
              <a:gd name="T15" fmla="*/ 35 h 42"/>
              <a:gd name="T16" fmla="*/ 27 w 54"/>
              <a:gd name="T17" fmla="*/ 42 h 42"/>
              <a:gd name="T18" fmla="*/ 18 w 54"/>
              <a:gd name="T19" fmla="*/ 35 h 42"/>
              <a:gd name="T20" fmla="*/ 18 w 54"/>
              <a:gd name="T21" fmla="*/ 35 h 42"/>
              <a:gd name="T22" fmla="*/ 9 w 54"/>
              <a:gd name="T23" fmla="*/ 35 h 42"/>
              <a:gd name="T24" fmla="*/ 9 w 54"/>
              <a:gd name="T25" fmla="*/ 35 h 42"/>
              <a:gd name="T26" fmla="*/ 0 w 54"/>
              <a:gd name="T27" fmla="*/ 28 h 42"/>
              <a:gd name="T28" fmla="*/ 0 w 54"/>
              <a:gd name="T29" fmla="*/ 28 h 42"/>
              <a:gd name="T30" fmla="*/ 0 w 54"/>
              <a:gd name="T31" fmla="*/ 21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7 h 42"/>
              <a:gd name="T38" fmla="*/ 0 w 54"/>
              <a:gd name="T39" fmla="*/ 7 h 42"/>
              <a:gd name="T40" fmla="*/ 9 w 54"/>
              <a:gd name="T41" fmla="*/ 0 h 42"/>
              <a:gd name="T42" fmla="*/ 9 w 54"/>
              <a:gd name="T43" fmla="*/ 0 h 42"/>
              <a:gd name="T44" fmla="*/ 18 w 54"/>
              <a:gd name="T45" fmla="*/ 0 h 42"/>
              <a:gd name="T46" fmla="*/ 18 w 54"/>
              <a:gd name="T47" fmla="*/ 0 h 42"/>
              <a:gd name="T48" fmla="*/ 27 w 54"/>
              <a:gd name="T49" fmla="*/ 0 h 42"/>
              <a:gd name="T50" fmla="*/ 27 w 54"/>
              <a:gd name="T51" fmla="*/ 0 h 42"/>
              <a:gd name="T52" fmla="*/ 36 w 54"/>
              <a:gd name="T53" fmla="*/ 0 h 42"/>
              <a:gd name="T54" fmla="*/ 45 w 54"/>
              <a:gd name="T55" fmla="*/ 0 h 42"/>
              <a:gd name="T56" fmla="*/ 45 w 54"/>
              <a:gd name="T57" fmla="*/ 0 h 42"/>
              <a:gd name="T58" fmla="*/ 45 w 54"/>
              <a:gd name="T59" fmla="*/ 7 h 42"/>
              <a:gd name="T60" fmla="*/ 54 w 54"/>
              <a:gd name="T61" fmla="*/ 7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1"/>
                </a:ln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18" y="35"/>
                </a:lnTo>
                <a:lnTo>
                  <a:pt x="9" y="35"/>
                </a:lnTo>
                <a:lnTo>
                  <a:pt x="9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8" name="Line 482"/>
          <p:cNvSpPr>
            <a:spLocks noChangeShapeType="1"/>
          </p:cNvSpPr>
          <p:nvPr/>
        </p:nvSpPr>
        <p:spPr bwMode="auto">
          <a:xfrm flipH="1" flipV="1">
            <a:off x="2744788" y="3573463"/>
            <a:ext cx="198437" cy="107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9" name="Line 483"/>
          <p:cNvSpPr>
            <a:spLocks noChangeShapeType="1"/>
          </p:cNvSpPr>
          <p:nvPr/>
        </p:nvSpPr>
        <p:spPr bwMode="auto">
          <a:xfrm flipH="1" flipV="1">
            <a:off x="3257550" y="3060700"/>
            <a:ext cx="200025" cy="841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0" name="Freeform 484"/>
          <p:cNvSpPr>
            <a:spLocks/>
          </p:cNvSpPr>
          <p:nvPr/>
        </p:nvSpPr>
        <p:spPr bwMode="auto">
          <a:xfrm>
            <a:off x="26511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21 h 63"/>
              <a:gd name="T34" fmla="*/ 9 w 81"/>
              <a:gd name="T35" fmla="*/ 14 h 63"/>
              <a:gd name="T36" fmla="*/ 18 w 81"/>
              <a:gd name="T37" fmla="*/ 14 h 63"/>
              <a:gd name="T38" fmla="*/ 27 w 81"/>
              <a:gd name="T39" fmla="*/ 7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1" name="Freeform 485"/>
          <p:cNvSpPr>
            <a:spLocks/>
          </p:cNvSpPr>
          <p:nvPr/>
        </p:nvSpPr>
        <p:spPr bwMode="auto">
          <a:xfrm>
            <a:off x="26511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9 w 81"/>
              <a:gd name="T25" fmla="*/ 56 h 63"/>
              <a:gd name="T26" fmla="*/ 9 w 81"/>
              <a:gd name="T27" fmla="*/ 56 h 63"/>
              <a:gd name="T28" fmla="*/ 0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21 h 63"/>
              <a:gd name="T40" fmla="*/ 9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2" name="Freeform 486"/>
          <p:cNvSpPr>
            <a:spLocks/>
          </p:cNvSpPr>
          <p:nvPr/>
        </p:nvSpPr>
        <p:spPr bwMode="auto">
          <a:xfrm>
            <a:off x="31527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63 w 90"/>
              <a:gd name="T11" fmla="*/ 63 h 63"/>
              <a:gd name="T12" fmla="*/ 54 w 90"/>
              <a:gd name="T13" fmla="*/ 63 h 63"/>
              <a:gd name="T14" fmla="*/ 45 w 90"/>
              <a:gd name="T15" fmla="*/ 63 h 63"/>
              <a:gd name="T16" fmla="*/ 36 w 90"/>
              <a:gd name="T17" fmla="*/ 63 h 63"/>
              <a:gd name="T18" fmla="*/ 27 w 90"/>
              <a:gd name="T19" fmla="*/ 63 h 63"/>
              <a:gd name="T20" fmla="*/ 27 w 90"/>
              <a:gd name="T21" fmla="*/ 56 h 63"/>
              <a:gd name="T22" fmla="*/ 18 w 90"/>
              <a:gd name="T23" fmla="*/ 56 h 63"/>
              <a:gd name="T24" fmla="*/ 9 w 90"/>
              <a:gd name="T25" fmla="*/ 49 h 63"/>
              <a:gd name="T26" fmla="*/ 9 w 90"/>
              <a:gd name="T27" fmla="*/ 42 h 63"/>
              <a:gd name="T28" fmla="*/ 9 w 90"/>
              <a:gd name="T29" fmla="*/ 35 h 63"/>
              <a:gd name="T30" fmla="*/ 0 w 90"/>
              <a:gd name="T31" fmla="*/ 28 h 63"/>
              <a:gd name="T32" fmla="*/ 9 w 90"/>
              <a:gd name="T33" fmla="*/ 28 h 63"/>
              <a:gd name="T34" fmla="*/ 9 w 90"/>
              <a:gd name="T35" fmla="*/ 21 h 63"/>
              <a:gd name="T36" fmla="*/ 9 w 90"/>
              <a:gd name="T37" fmla="*/ 14 h 63"/>
              <a:gd name="T38" fmla="*/ 18 w 90"/>
              <a:gd name="T39" fmla="*/ 7 h 63"/>
              <a:gd name="T40" fmla="*/ 27 w 90"/>
              <a:gd name="T41" fmla="*/ 0 h 63"/>
              <a:gd name="T42" fmla="*/ 36 w 90"/>
              <a:gd name="T43" fmla="*/ 0 h 63"/>
              <a:gd name="T44" fmla="*/ 45 w 90"/>
              <a:gd name="T45" fmla="*/ 0 h 63"/>
              <a:gd name="T46" fmla="*/ 54 w 90"/>
              <a:gd name="T47" fmla="*/ 0 h 63"/>
              <a:gd name="T48" fmla="*/ 63 w 90"/>
              <a:gd name="T49" fmla="*/ 0 h 63"/>
              <a:gd name="T50" fmla="*/ 72 w 90"/>
              <a:gd name="T51" fmla="*/ 0 h 63"/>
              <a:gd name="T52" fmla="*/ 72 w 90"/>
              <a:gd name="T53" fmla="*/ 7 h 63"/>
              <a:gd name="T54" fmla="*/ 81 w 90"/>
              <a:gd name="T55" fmla="*/ 14 h 63"/>
              <a:gd name="T56" fmla="*/ 81 w 90"/>
              <a:gd name="T57" fmla="*/ 21 h 63"/>
              <a:gd name="T58" fmla="*/ 81 w 90"/>
              <a:gd name="T59" fmla="*/ 28 h 63"/>
              <a:gd name="T60" fmla="*/ 90 w 90"/>
              <a:gd name="T61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3" name="Freeform 487"/>
          <p:cNvSpPr>
            <a:spLocks/>
          </p:cNvSpPr>
          <p:nvPr/>
        </p:nvSpPr>
        <p:spPr bwMode="auto">
          <a:xfrm>
            <a:off x="31527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72 w 90"/>
              <a:gd name="T11" fmla="*/ 56 h 63"/>
              <a:gd name="T12" fmla="*/ 63 w 90"/>
              <a:gd name="T13" fmla="*/ 63 h 63"/>
              <a:gd name="T14" fmla="*/ 54 w 90"/>
              <a:gd name="T15" fmla="*/ 63 h 63"/>
              <a:gd name="T16" fmla="*/ 45 w 90"/>
              <a:gd name="T17" fmla="*/ 63 h 63"/>
              <a:gd name="T18" fmla="*/ 36 w 90"/>
              <a:gd name="T19" fmla="*/ 63 h 63"/>
              <a:gd name="T20" fmla="*/ 27 w 90"/>
              <a:gd name="T21" fmla="*/ 63 h 63"/>
              <a:gd name="T22" fmla="*/ 27 w 90"/>
              <a:gd name="T23" fmla="*/ 56 h 63"/>
              <a:gd name="T24" fmla="*/ 18 w 90"/>
              <a:gd name="T25" fmla="*/ 56 h 63"/>
              <a:gd name="T26" fmla="*/ 9 w 90"/>
              <a:gd name="T27" fmla="*/ 49 h 63"/>
              <a:gd name="T28" fmla="*/ 9 w 90"/>
              <a:gd name="T29" fmla="*/ 42 h 63"/>
              <a:gd name="T30" fmla="*/ 9 w 90"/>
              <a:gd name="T31" fmla="*/ 35 h 63"/>
              <a:gd name="T32" fmla="*/ 0 w 90"/>
              <a:gd name="T33" fmla="*/ 28 h 63"/>
              <a:gd name="T34" fmla="*/ 9 w 90"/>
              <a:gd name="T35" fmla="*/ 28 h 63"/>
              <a:gd name="T36" fmla="*/ 9 w 90"/>
              <a:gd name="T37" fmla="*/ 21 h 63"/>
              <a:gd name="T38" fmla="*/ 9 w 90"/>
              <a:gd name="T39" fmla="*/ 14 h 63"/>
              <a:gd name="T40" fmla="*/ 18 w 90"/>
              <a:gd name="T41" fmla="*/ 7 h 63"/>
              <a:gd name="T42" fmla="*/ 27 w 90"/>
              <a:gd name="T43" fmla="*/ 0 h 63"/>
              <a:gd name="T44" fmla="*/ 27 w 90"/>
              <a:gd name="T45" fmla="*/ 0 h 63"/>
              <a:gd name="T46" fmla="*/ 36 w 90"/>
              <a:gd name="T47" fmla="*/ 0 h 63"/>
              <a:gd name="T48" fmla="*/ 45 w 90"/>
              <a:gd name="T49" fmla="*/ 0 h 63"/>
              <a:gd name="T50" fmla="*/ 54 w 90"/>
              <a:gd name="T51" fmla="*/ 0 h 63"/>
              <a:gd name="T52" fmla="*/ 63 w 90"/>
              <a:gd name="T53" fmla="*/ 0 h 63"/>
              <a:gd name="T54" fmla="*/ 72 w 90"/>
              <a:gd name="T55" fmla="*/ 0 h 63"/>
              <a:gd name="T56" fmla="*/ 72 w 90"/>
              <a:gd name="T57" fmla="*/ 7 h 63"/>
              <a:gd name="T58" fmla="*/ 81 w 90"/>
              <a:gd name="T59" fmla="*/ 14 h 63"/>
              <a:gd name="T60" fmla="*/ 81 w 90"/>
              <a:gd name="T61" fmla="*/ 21 h 63"/>
              <a:gd name="T62" fmla="*/ 81 w 90"/>
              <a:gd name="T63" fmla="*/ 28 h 63"/>
              <a:gd name="T64" fmla="*/ 90 w 90"/>
              <a:gd name="T65" fmla="*/ 28 h 63"/>
              <a:gd name="T66" fmla="*/ 90 w 90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lnTo>
                  <a:pt x="90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4" name="Line 488"/>
          <p:cNvSpPr>
            <a:spLocks noChangeShapeType="1"/>
          </p:cNvSpPr>
          <p:nvPr/>
        </p:nvSpPr>
        <p:spPr bwMode="auto">
          <a:xfrm flipV="1">
            <a:off x="2709863" y="3321050"/>
            <a:ext cx="1587" cy="184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5" name="Freeform 489"/>
          <p:cNvSpPr>
            <a:spLocks/>
          </p:cNvSpPr>
          <p:nvPr/>
        </p:nvSpPr>
        <p:spPr bwMode="auto">
          <a:xfrm>
            <a:off x="26733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35 h 49"/>
              <a:gd name="T6" fmla="*/ 45 w 54"/>
              <a:gd name="T7" fmla="*/ 35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9 h 49"/>
              <a:gd name="T14" fmla="*/ 18 w 54"/>
              <a:gd name="T15" fmla="*/ 42 h 49"/>
              <a:gd name="T16" fmla="*/ 9 w 54"/>
              <a:gd name="T17" fmla="*/ 42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0 w 54"/>
              <a:gd name="T27" fmla="*/ 7 h 49"/>
              <a:gd name="T28" fmla="*/ 9 w 54"/>
              <a:gd name="T29" fmla="*/ 7 h 49"/>
              <a:gd name="T30" fmla="*/ 18 w 54"/>
              <a:gd name="T31" fmla="*/ 0 h 49"/>
              <a:gd name="T32" fmla="*/ 27 w 54"/>
              <a:gd name="T33" fmla="*/ 0 h 49"/>
              <a:gd name="T34" fmla="*/ 36 w 54"/>
              <a:gd name="T35" fmla="*/ 0 h 49"/>
              <a:gd name="T36" fmla="*/ 36 w 54"/>
              <a:gd name="T37" fmla="*/ 7 h 49"/>
              <a:gd name="T38" fmla="*/ 45 w 54"/>
              <a:gd name="T39" fmla="*/ 7 h 49"/>
              <a:gd name="T40" fmla="*/ 54 w 54"/>
              <a:gd name="T41" fmla="*/ 14 h 49"/>
              <a:gd name="T42" fmla="*/ 54 w 54"/>
              <a:gd name="T43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6" name="Freeform 490"/>
          <p:cNvSpPr>
            <a:spLocks/>
          </p:cNvSpPr>
          <p:nvPr/>
        </p:nvSpPr>
        <p:spPr bwMode="auto">
          <a:xfrm>
            <a:off x="26733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54 w 54"/>
              <a:gd name="T7" fmla="*/ 35 h 49"/>
              <a:gd name="T8" fmla="*/ 45 w 54"/>
              <a:gd name="T9" fmla="*/ 35 h 49"/>
              <a:gd name="T10" fmla="*/ 36 w 54"/>
              <a:gd name="T11" fmla="*/ 42 h 49"/>
              <a:gd name="T12" fmla="*/ 36 w 54"/>
              <a:gd name="T13" fmla="*/ 42 h 49"/>
              <a:gd name="T14" fmla="*/ 27 w 54"/>
              <a:gd name="T15" fmla="*/ 49 h 49"/>
              <a:gd name="T16" fmla="*/ 27 w 54"/>
              <a:gd name="T17" fmla="*/ 49 h 49"/>
              <a:gd name="T18" fmla="*/ 18 w 54"/>
              <a:gd name="T19" fmla="*/ 49 h 49"/>
              <a:gd name="T20" fmla="*/ 18 w 54"/>
              <a:gd name="T21" fmla="*/ 42 h 49"/>
              <a:gd name="T22" fmla="*/ 9 w 54"/>
              <a:gd name="T23" fmla="*/ 42 h 49"/>
              <a:gd name="T24" fmla="*/ 0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0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27 w 54"/>
              <a:gd name="T51" fmla="*/ 0 h 49"/>
              <a:gd name="T52" fmla="*/ 36 w 54"/>
              <a:gd name="T53" fmla="*/ 0 h 49"/>
              <a:gd name="T54" fmla="*/ 36 w 54"/>
              <a:gd name="T55" fmla="*/ 7 h 49"/>
              <a:gd name="T56" fmla="*/ 45 w 54"/>
              <a:gd name="T57" fmla="*/ 7 h 49"/>
              <a:gd name="T58" fmla="*/ 54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7" name="Line 491"/>
          <p:cNvSpPr>
            <a:spLocks noChangeShapeType="1"/>
          </p:cNvSpPr>
          <p:nvPr/>
        </p:nvSpPr>
        <p:spPr bwMode="auto">
          <a:xfrm flipV="1">
            <a:off x="2709863" y="3068638"/>
            <a:ext cx="1587" cy="193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8" name="Freeform 492"/>
          <p:cNvSpPr>
            <a:spLocks/>
          </p:cNvSpPr>
          <p:nvPr/>
        </p:nvSpPr>
        <p:spPr bwMode="auto">
          <a:xfrm>
            <a:off x="21478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9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9 w 81"/>
              <a:gd name="T35" fmla="*/ 14 h 63"/>
              <a:gd name="T36" fmla="*/ 9 w 81"/>
              <a:gd name="T37" fmla="*/ 7 h 63"/>
              <a:gd name="T38" fmla="*/ 18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0 h 63"/>
              <a:gd name="T48" fmla="*/ 63 w 81"/>
              <a:gd name="T49" fmla="*/ 7 h 63"/>
              <a:gd name="T50" fmla="*/ 72 w 81"/>
              <a:gd name="T51" fmla="*/ 7 h 63"/>
              <a:gd name="T52" fmla="*/ 81 w 81"/>
              <a:gd name="T53" fmla="*/ 14 h 63"/>
              <a:gd name="T54" fmla="*/ 81 w 81"/>
              <a:gd name="T55" fmla="*/ 21 h 63"/>
              <a:gd name="T56" fmla="*/ 81 w 81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9" name="Freeform 493"/>
          <p:cNvSpPr>
            <a:spLocks/>
          </p:cNvSpPr>
          <p:nvPr/>
        </p:nvSpPr>
        <p:spPr bwMode="auto">
          <a:xfrm>
            <a:off x="21478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9 w 81"/>
              <a:gd name="T29" fmla="*/ 42 h 63"/>
              <a:gd name="T30" fmla="*/ 0 w 81"/>
              <a:gd name="T31" fmla="*/ 35 h 63"/>
              <a:gd name="T32" fmla="*/ 0 w 81"/>
              <a:gd name="T33" fmla="*/ 28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28 h 63"/>
              <a:gd name="T66" fmla="*/ 81 w 81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0" name="Freeform 494"/>
          <p:cNvSpPr>
            <a:spLocks/>
          </p:cNvSpPr>
          <p:nvPr/>
        </p:nvSpPr>
        <p:spPr bwMode="auto">
          <a:xfrm>
            <a:off x="26638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0 w 81"/>
              <a:gd name="T33" fmla="*/ 14 h 63"/>
              <a:gd name="T34" fmla="*/ 9 w 81"/>
              <a:gd name="T35" fmla="*/ 14 h 63"/>
              <a:gd name="T36" fmla="*/ 9 w 81"/>
              <a:gd name="T37" fmla="*/ 7 h 63"/>
              <a:gd name="T38" fmla="*/ 27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7 h 63"/>
              <a:gd name="T48" fmla="*/ 63 w 81"/>
              <a:gd name="T49" fmla="*/ 7 h 63"/>
              <a:gd name="T50" fmla="*/ 72 w 81"/>
              <a:gd name="T51" fmla="*/ 14 h 63"/>
              <a:gd name="T52" fmla="*/ 72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1" name="Freeform 495"/>
          <p:cNvSpPr>
            <a:spLocks/>
          </p:cNvSpPr>
          <p:nvPr/>
        </p:nvSpPr>
        <p:spPr bwMode="auto">
          <a:xfrm>
            <a:off x="26638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27 w 81"/>
              <a:gd name="T21" fmla="*/ 63 h 63"/>
              <a:gd name="T22" fmla="*/ 9 w 81"/>
              <a:gd name="T23" fmla="*/ 56 h 63"/>
              <a:gd name="T24" fmla="*/ 9 w 81"/>
              <a:gd name="T25" fmla="*/ 56 h 63"/>
              <a:gd name="T26" fmla="*/ 0 w 81"/>
              <a:gd name="T27" fmla="*/ 49 h 63"/>
              <a:gd name="T28" fmla="*/ 0 w 81"/>
              <a:gd name="T29" fmla="*/ 42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0 w 81"/>
              <a:gd name="T39" fmla="*/ 14 h 63"/>
              <a:gd name="T40" fmla="*/ 9 w 81"/>
              <a:gd name="T41" fmla="*/ 14 h 63"/>
              <a:gd name="T42" fmla="*/ 9 w 81"/>
              <a:gd name="T43" fmla="*/ 7 h 63"/>
              <a:gd name="T44" fmla="*/ 27 w 81"/>
              <a:gd name="T45" fmla="*/ 7 h 63"/>
              <a:gd name="T46" fmla="*/ 27 w 81"/>
              <a:gd name="T47" fmla="*/ 0 h 63"/>
              <a:gd name="T48" fmla="*/ 36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7 h 63"/>
              <a:gd name="T56" fmla="*/ 72 w 81"/>
              <a:gd name="T57" fmla="*/ 14 h 63"/>
              <a:gd name="T58" fmla="*/ 72 w 81"/>
              <a:gd name="T59" fmla="*/ 14 h 63"/>
              <a:gd name="T60" fmla="*/ 72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2" name="Freeform 496"/>
          <p:cNvSpPr>
            <a:spLocks/>
          </p:cNvSpPr>
          <p:nvPr/>
        </p:nvSpPr>
        <p:spPr bwMode="auto">
          <a:xfrm>
            <a:off x="16684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42 h 42"/>
              <a:gd name="T10" fmla="*/ 36 w 54"/>
              <a:gd name="T11" fmla="*/ 42 h 42"/>
              <a:gd name="T12" fmla="*/ 27 w 54"/>
              <a:gd name="T13" fmla="*/ 42 h 42"/>
              <a:gd name="T14" fmla="*/ 18 w 54"/>
              <a:gd name="T15" fmla="*/ 42 h 42"/>
              <a:gd name="T16" fmla="*/ 9 w 54"/>
              <a:gd name="T17" fmla="*/ 42 h 42"/>
              <a:gd name="T18" fmla="*/ 9 w 54"/>
              <a:gd name="T19" fmla="*/ 35 h 42"/>
              <a:gd name="T20" fmla="*/ 0 w 54"/>
              <a:gd name="T21" fmla="*/ 35 h 42"/>
              <a:gd name="T22" fmla="*/ 0 w 54"/>
              <a:gd name="T23" fmla="*/ 28 h 42"/>
              <a:gd name="T24" fmla="*/ 0 w 54"/>
              <a:gd name="T25" fmla="*/ 21 h 42"/>
              <a:gd name="T26" fmla="*/ 0 w 54"/>
              <a:gd name="T27" fmla="*/ 14 h 42"/>
              <a:gd name="T28" fmla="*/ 0 w 54"/>
              <a:gd name="T29" fmla="*/ 7 h 42"/>
              <a:gd name="T30" fmla="*/ 9 w 54"/>
              <a:gd name="T31" fmla="*/ 7 h 42"/>
              <a:gd name="T32" fmla="*/ 18 w 54"/>
              <a:gd name="T33" fmla="*/ 0 h 42"/>
              <a:gd name="T34" fmla="*/ 27 w 54"/>
              <a:gd name="T35" fmla="*/ 0 h 42"/>
              <a:gd name="T36" fmla="*/ 36 w 54"/>
              <a:gd name="T37" fmla="*/ 0 h 42"/>
              <a:gd name="T38" fmla="*/ 45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3" name="Freeform 497"/>
          <p:cNvSpPr>
            <a:spLocks/>
          </p:cNvSpPr>
          <p:nvPr/>
        </p:nvSpPr>
        <p:spPr bwMode="auto">
          <a:xfrm>
            <a:off x="16684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35 h 42"/>
              <a:gd name="T10" fmla="*/ 45 w 54"/>
              <a:gd name="T11" fmla="*/ 42 h 42"/>
              <a:gd name="T12" fmla="*/ 36 w 54"/>
              <a:gd name="T13" fmla="*/ 42 h 42"/>
              <a:gd name="T14" fmla="*/ 36 w 54"/>
              <a:gd name="T15" fmla="*/ 42 h 42"/>
              <a:gd name="T16" fmla="*/ 27 w 54"/>
              <a:gd name="T17" fmla="*/ 42 h 42"/>
              <a:gd name="T18" fmla="*/ 27 w 54"/>
              <a:gd name="T19" fmla="*/ 42 h 42"/>
              <a:gd name="T20" fmla="*/ 18 w 54"/>
              <a:gd name="T21" fmla="*/ 42 h 42"/>
              <a:gd name="T22" fmla="*/ 9 w 54"/>
              <a:gd name="T23" fmla="*/ 42 h 42"/>
              <a:gd name="T24" fmla="*/ 9 w 54"/>
              <a:gd name="T25" fmla="*/ 35 h 42"/>
              <a:gd name="T26" fmla="*/ 0 w 54"/>
              <a:gd name="T27" fmla="*/ 35 h 42"/>
              <a:gd name="T28" fmla="*/ 0 w 54"/>
              <a:gd name="T29" fmla="*/ 35 h 42"/>
              <a:gd name="T30" fmla="*/ 0 w 54"/>
              <a:gd name="T31" fmla="*/ 28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14 h 42"/>
              <a:gd name="T38" fmla="*/ 0 w 54"/>
              <a:gd name="T39" fmla="*/ 7 h 42"/>
              <a:gd name="T40" fmla="*/ 9 w 54"/>
              <a:gd name="T41" fmla="*/ 7 h 42"/>
              <a:gd name="T42" fmla="*/ 9 w 54"/>
              <a:gd name="T43" fmla="*/ 7 h 42"/>
              <a:gd name="T44" fmla="*/ 18 w 54"/>
              <a:gd name="T45" fmla="*/ 0 h 42"/>
              <a:gd name="T46" fmla="*/ 27 w 54"/>
              <a:gd name="T47" fmla="*/ 0 h 42"/>
              <a:gd name="T48" fmla="*/ 27 w 54"/>
              <a:gd name="T49" fmla="*/ 0 h 42"/>
              <a:gd name="T50" fmla="*/ 36 w 54"/>
              <a:gd name="T51" fmla="*/ 0 h 42"/>
              <a:gd name="T52" fmla="*/ 36 w 54"/>
              <a:gd name="T53" fmla="*/ 0 h 42"/>
              <a:gd name="T54" fmla="*/ 45 w 54"/>
              <a:gd name="T55" fmla="*/ 7 h 42"/>
              <a:gd name="T56" fmla="*/ 45 w 54"/>
              <a:gd name="T57" fmla="*/ 7 h 42"/>
              <a:gd name="T58" fmla="*/ 45 w 54"/>
              <a:gd name="T59" fmla="*/ 7 h 42"/>
              <a:gd name="T60" fmla="*/ 54 w 54"/>
              <a:gd name="T61" fmla="*/ 14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4" name="Line 498"/>
          <p:cNvSpPr>
            <a:spLocks noChangeShapeType="1"/>
          </p:cNvSpPr>
          <p:nvPr/>
        </p:nvSpPr>
        <p:spPr bwMode="auto">
          <a:xfrm flipH="1" flipV="1">
            <a:off x="1962150" y="3430588"/>
            <a:ext cx="198438" cy="825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5" name="Line 499"/>
          <p:cNvSpPr>
            <a:spLocks noChangeShapeType="1"/>
          </p:cNvSpPr>
          <p:nvPr/>
        </p:nvSpPr>
        <p:spPr bwMode="auto">
          <a:xfrm flipH="1" flipV="1">
            <a:off x="1693863" y="3606800"/>
            <a:ext cx="11112" cy="192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6" name="Line 500"/>
          <p:cNvSpPr>
            <a:spLocks noChangeShapeType="1"/>
          </p:cNvSpPr>
          <p:nvPr/>
        </p:nvSpPr>
        <p:spPr bwMode="auto">
          <a:xfrm flipH="1" flipV="1">
            <a:off x="2474913" y="2900363"/>
            <a:ext cx="188912" cy="1111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7" name="Freeform 501"/>
          <p:cNvSpPr>
            <a:spLocks/>
          </p:cNvSpPr>
          <p:nvPr/>
        </p:nvSpPr>
        <p:spPr bwMode="auto">
          <a:xfrm>
            <a:off x="19272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21 h 28"/>
              <a:gd name="T4" fmla="*/ 18 w 27"/>
              <a:gd name="T5" fmla="*/ 28 h 28"/>
              <a:gd name="T6" fmla="*/ 9 w 27"/>
              <a:gd name="T7" fmla="*/ 28 h 28"/>
              <a:gd name="T8" fmla="*/ 0 w 27"/>
              <a:gd name="T9" fmla="*/ 28 h 28"/>
              <a:gd name="T10" fmla="*/ 0 w 27"/>
              <a:gd name="T11" fmla="*/ 21 h 28"/>
              <a:gd name="T12" fmla="*/ 0 w 27"/>
              <a:gd name="T13" fmla="*/ 14 h 28"/>
              <a:gd name="T14" fmla="*/ 0 w 27"/>
              <a:gd name="T15" fmla="*/ 7 h 28"/>
              <a:gd name="T16" fmla="*/ 9 w 27"/>
              <a:gd name="T17" fmla="*/ 7 h 28"/>
              <a:gd name="T18" fmla="*/ 9 w 27"/>
              <a:gd name="T19" fmla="*/ 0 h 28"/>
              <a:gd name="T20" fmla="*/ 18 w 27"/>
              <a:gd name="T21" fmla="*/ 7 h 28"/>
              <a:gd name="T22" fmla="*/ 27 w 27"/>
              <a:gd name="T23" fmla="*/ 7 h 28"/>
              <a:gd name="T24" fmla="*/ 27 w 27"/>
              <a:gd name="T25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21"/>
                </a:lnTo>
                <a:lnTo>
                  <a:pt x="18" y="28"/>
                </a:lnTo>
                <a:lnTo>
                  <a:pt x="9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8" name="Freeform 502"/>
          <p:cNvSpPr>
            <a:spLocks/>
          </p:cNvSpPr>
          <p:nvPr/>
        </p:nvSpPr>
        <p:spPr bwMode="auto">
          <a:xfrm>
            <a:off x="19272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14 h 28"/>
              <a:gd name="T4" fmla="*/ 27 w 27"/>
              <a:gd name="T5" fmla="*/ 21 h 28"/>
              <a:gd name="T6" fmla="*/ 27 w 27"/>
              <a:gd name="T7" fmla="*/ 21 h 28"/>
              <a:gd name="T8" fmla="*/ 18 w 27"/>
              <a:gd name="T9" fmla="*/ 28 h 28"/>
              <a:gd name="T10" fmla="*/ 18 w 27"/>
              <a:gd name="T11" fmla="*/ 28 h 28"/>
              <a:gd name="T12" fmla="*/ 18 w 27"/>
              <a:gd name="T13" fmla="*/ 28 h 28"/>
              <a:gd name="T14" fmla="*/ 18 w 27"/>
              <a:gd name="T15" fmla="*/ 28 h 28"/>
              <a:gd name="T16" fmla="*/ 9 w 27"/>
              <a:gd name="T17" fmla="*/ 28 h 28"/>
              <a:gd name="T18" fmla="*/ 9 w 27"/>
              <a:gd name="T19" fmla="*/ 28 h 28"/>
              <a:gd name="T20" fmla="*/ 9 w 27"/>
              <a:gd name="T21" fmla="*/ 28 h 28"/>
              <a:gd name="T22" fmla="*/ 0 w 27"/>
              <a:gd name="T23" fmla="*/ 28 h 28"/>
              <a:gd name="T24" fmla="*/ 0 w 27"/>
              <a:gd name="T25" fmla="*/ 28 h 28"/>
              <a:gd name="T26" fmla="*/ 0 w 27"/>
              <a:gd name="T27" fmla="*/ 21 h 28"/>
              <a:gd name="T28" fmla="*/ 0 w 27"/>
              <a:gd name="T29" fmla="*/ 21 h 28"/>
              <a:gd name="T30" fmla="*/ 0 w 27"/>
              <a:gd name="T31" fmla="*/ 14 h 28"/>
              <a:gd name="T32" fmla="*/ 0 w 27"/>
              <a:gd name="T33" fmla="*/ 14 h 28"/>
              <a:gd name="T34" fmla="*/ 0 w 27"/>
              <a:gd name="T35" fmla="*/ 14 h 28"/>
              <a:gd name="T36" fmla="*/ 0 w 27"/>
              <a:gd name="T37" fmla="*/ 7 h 28"/>
              <a:gd name="T38" fmla="*/ 0 w 27"/>
              <a:gd name="T39" fmla="*/ 7 h 28"/>
              <a:gd name="T40" fmla="*/ 0 w 27"/>
              <a:gd name="T41" fmla="*/ 7 h 28"/>
              <a:gd name="T42" fmla="*/ 0 w 27"/>
              <a:gd name="T43" fmla="*/ 7 h 28"/>
              <a:gd name="T44" fmla="*/ 9 w 27"/>
              <a:gd name="T45" fmla="*/ 7 h 28"/>
              <a:gd name="T46" fmla="*/ 9 w 27"/>
              <a:gd name="T47" fmla="*/ 7 h 28"/>
              <a:gd name="T48" fmla="*/ 9 w 27"/>
              <a:gd name="T49" fmla="*/ 0 h 28"/>
              <a:gd name="T50" fmla="*/ 18 w 27"/>
              <a:gd name="T51" fmla="*/ 7 h 28"/>
              <a:gd name="T52" fmla="*/ 18 w 27"/>
              <a:gd name="T53" fmla="*/ 7 h 28"/>
              <a:gd name="T54" fmla="*/ 18 w 27"/>
              <a:gd name="T55" fmla="*/ 7 h 28"/>
              <a:gd name="T56" fmla="*/ 18 w 27"/>
              <a:gd name="T57" fmla="*/ 7 h 28"/>
              <a:gd name="T58" fmla="*/ 27 w 27"/>
              <a:gd name="T59" fmla="*/ 7 h 28"/>
              <a:gd name="T60" fmla="*/ 27 w 27"/>
              <a:gd name="T61" fmla="*/ 7 h 28"/>
              <a:gd name="T62" fmla="*/ 27 w 27"/>
              <a:gd name="T63" fmla="*/ 14 h 28"/>
              <a:gd name="T64" fmla="*/ 27 w 27"/>
              <a:gd name="T65" fmla="*/ 14 h 28"/>
              <a:gd name="T66" fmla="*/ 27 w 27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9" name="Line 503"/>
          <p:cNvSpPr>
            <a:spLocks noChangeShapeType="1"/>
          </p:cNvSpPr>
          <p:nvPr/>
        </p:nvSpPr>
        <p:spPr bwMode="auto">
          <a:xfrm flipH="1">
            <a:off x="1727200" y="3438525"/>
            <a:ext cx="200025" cy="1000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0" name="Freeform 504"/>
          <p:cNvSpPr>
            <a:spLocks/>
          </p:cNvSpPr>
          <p:nvPr/>
        </p:nvSpPr>
        <p:spPr bwMode="auto">
          <a:xfrm>
            <a:off x="16462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54 w 72"/>
              <a:gd name="T11" fmla="*/ 63 h 63"/>
              <a:gd name="T12" fmla="*/ 45 w 72"/>
              <a:gd name="T13" fmla="*/ 63 h 63"/>
              <a:gd name="T14" fmla="*/ 36 w 72"/>
              <a:gd name="T15" fmla="*/ 63 h 63"/>
              <a:gd name="T16" fmla="*/ 27 w 72"/>
              <a:gd name="T17" fmla="*/ 63 h 63"/>
              <a:gd name="T18" fmla="*/ 18 w 72"/>
              <a:gd name="T19" fmla="*/ 63 h 63"/>
              <a:gd name="T20" fmla="*/ 18 w 72"/>
              <a:gd name="T21" fmla="*/ 56 h 63"/>
              <a:gd name="T22" fmla="*/ 9 w 72"/>
              <a:gd name="T23" fmla="*/ 56 h 63"/>
              <a:gd name="T24" fmla="*/ 0 w 72"/>
              <a:gd name="T25" fmla="*/ 49 h 63"/>
              <a:gd name="T26" fmla="*/ 0 w 72"/>
              <a:gd name="T27" fmla="*/ 42 h 63"/>
              <a:gd name="T28" fmla="*/ 0 w 72"/>
              <a:gd name="T29" fmla="*/ 35 h 63"/>
              <a:gd name="T30" fmla="*/ 0 w 72"/>
              <a:gd name="T31" fmla="*/ 28 h 63"/>
              <a:gd name="T32" fmla="*/ 0 w 72"/>
              <a:gd name="T33" fmla="*/ 21 h 63"/>
              <a:gd name="T34" fmla="*/ 0 w 72"/>
              <a:gd name="T35" fmla="*/ 14 h 63"/>
              <a:gd name="T36" fmla="*/ 9 w 72"/>
              <a:gd name="T37" fmla="*/ 7 h 63"/>
              <a:gd name="T38" fmla="*/ 18 w 72"/>
              <a:gd name="T39" fmla="*/ 7 h 63"/>
              <a:gd name="T40" fmla="*/ 18 w 72"/>
              <a:gd name="T41" fmla="*/ 0 h 63"/>
              <a:gd name="T42" fmla="*/ 27 w 72"/>
              <a:gd name="T43" fmla="*/ 0 h 63"/>
              <a:gd name="T44" fmla="*/ 36 w 72"/>
              <a:gd name="T45" fmla="*/ 0 h 63"/>
              <a:gd name="T46" fmla="*/ 45 w 72"/>
              <a:gd name="T47" fmla="*/ 0 h 63"/>
              <a:gd name="T48" fmla="*/ 54 w 72"/>
              <a:gd name="T49" fmla="*/ 0 h 63"/>
              <a:gd name="T50" fmla="*/ 63 w 72"/>
              <a:gd name="T51" fmla="*/ 7 h 63"/>
              <a:gd name="T52" fmla="*/ 72 w 72"/>
              <a:gd name="T53" fmla="*/ 14 h 63"/>
              <a:gd name="T54" fmla="*/ 72 w 72"/>
              <a:gd name="T55" fmla="*/ 21 h 63"/>
              <a:gd name="T56" fmla="*/ 72 w 72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1" name="Freeform 505"/>
          <p:cNvSpPr>
            <a:spLocks/>
          </p:cNvSpPr>
          <p:nvPr/>
        </p:nvSpPr>
        <p:spPr bwMode="auto">
          <a:xfrm>
            <a:off x="16462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63 w 72"/>
              <a:gd name="T11" fmla="*/ 56 h 63"/>
              <a:gd name="T12" fmla="*/ 54 w 72"/>
              <a:gd name="T13" fmla="*/ 63 h 63"/>
              <a:gd name="T14" fmla="*/ 45 w 72"/>
              <a:gd name="T15" fmla="*/ 63 h 63"/>
              <a:gd name="T16" fmla="*/ 36 w 72"/>
              <a:gd name="T17" fmla="*/ 63 h 63"/>
              <a:gd name="T18" fmla="*/ 27 w 72"/>
              <a:gd name="T19" fmla="*/ 63 h 63"/>
              <a:gd name="T20" fmla="*/ 18 w 72"/>
              <a:gd name="T21" fmla="*/ 63 h 63"/>
              <a:gd name="T22" fmla="*/ 18 w 72"/>
              <a:gd name="T23" fmla="*/ 56 h 63"/>
              <a:gd name="T24" fmla="*/ 9 w 72"/>
              <a:gd name="T25" fmla="*/ 56 h 63"/>
              <a:gd name="T26" fmla="*/ 0 w 72"/>
              <a:gd name="T27" fmla="*/ 49 h 63"/>
              <a:gd name="T28" fmla="*/ 0 w 72"/>
              <a:gd name="T29" fmla="*/ 42 h 63"/>
              <a:gd name="T30" fmla="*/ 0 w 72"/>
              <a:gd name="T31" fmla="*/ 35 h 63"/>
              <a:gd name="T32" fmla="*/ 0 w 72"/>
              <a:gd name="T33" fmla="*/ 28 h 63"/>
              <a:gd name="T34" fmla="*/ 0 w 72"/>
              <a:gd name="T35" fmla="*/ 28 h 63"/>
              <a:gd name="T36" fmla="*/ 0 w 72"/>
              <a:gd name="T37" fmla="*/ 21 h 63"/>
              <a:gd name="T38" fmla="*/ 0 w 72"/>
              <a:gd name="T39" fmla="*/ 14 h 63"/>
              <a:gd name="T40" fmla="*/ 9 w 72"/>
              <a:gd name="T41" fmla="*/ 7 h 63"/>
              <a:gd name="T42" fmla="*/ 18 w 72"/>
              <a:gd name="T43" fmla="*/ 7 h 63"/>
              <a:gd name="T44" fmla="*/ 18 w 72"/>
              <a:gd name="T45" fmla="*/ 0 h 63"/>
              <a:gd name="T46" fmla="*/ 27 w 72"/>
              <a:gd name="T47" fmla="*/ 0 h 63"/>
              <a:gd name="T48" fmla="*/ 36 w 72"/>
              <a:gd name="T49" fmla="*/ 0 h 63"/>
              <a:gd name="T50" fmla="*/ 45 w 72"/>
              <a:gd name="T51" fmla="*/ 0 h 63"/>
              <a:gd name="T52" fmla="*/ 54 w 72"/>
              <a:gd name="T53" fmla="*/ 0 h 63"/>
              <a:gd name="T54" fmla="*/ 63 w 72"/>
              <a:gd name="T55" fmla="*/ 7 h 63"/>
              <a:gd name="T56" fmla="*/ 63 w 72"/>
              <a:gd name="T57" fmla="*/ 7 h 63"/>
              <a:gd name="T58" fmla="*/ 72 w 72"/>
              <a:gd name="T59" fmla="*/ 14 h 63"/>
              <a:gd name="T60" fmla="*/ 72 w 72"/>
              <a:gd name="T61" fmla="*/ 21 h 63"/>
              <a:gd name="T62" fmla="*/ 72 w 72"/>
              <a:gd name="T63" fmla="*/ 28 h 63"/>
              <a:gd name="T64" fmla="*/ 72 w 72"/>
              <a:gd name="T65" fmla="*/ 28 h 63"/>
              <a:gd name="T66" fmla="*/ 72 w 72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2" name="Freeform 506"/>
          <p:cNvSpPr>
            <a:spLocks/>
          </p:cNvSpPr>
          <p:nvPr/>
        </p:nvSpPr>
        <p:spPr bwMode="auto">
          <a:xfrm>
            <a:off x="24415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18 w 36"/>
              <a:gd name="T7" fmla="*/ 21 h 28"/>
              <a:gd name="T8" fmla="*/ 9 w 36"/>
              <a:gd name="T9" fmla="*/ 28 h 28"/>
              <a:gd name="T10" fmla="*/ 9 w 36"/>
              <a:gd name="T11" fmla="*/ 21 h 28"/>
              <a:gd name="T12" fmla="*/ 0 w 36"/>
              <a:gd name="T13" fmla="*/ 21 h 28"/>
              <a:gd name="T14" fmla="*/ 0 w 36"/>
              <a:gd name="T15" fmla="*/ 14 h 28"/>
              <a:gd name="T16" fmla="*/ 0 w 36"/>
              <a:gd name="T17" fmla="*/ 7 h 28"/>
              <a:gd name="T18" fmla="*/ 9 w 36"/>
              <a:gd name="T19" fmla="*/ 0 h 28"/>
              <a:gd name="T20" fmla="*/ 18 w 36"/>
              <a:gd name="T21" fmla="*/ 0 h 28"/>
              <a:gd name="T22" fmla="*/ 27 w 36"/>
              <a:gd name="T23" fmla="*/ 0 h 28"/>
              <a:gd name="T24" fmla="*/ 27 w 36"/>
              <a:gd name="T25" fmla="*/ 7 h 28"/>
              <a:gd name="T26" fmla="*/ 27 w 36"/>
              <a:gd name="T27" fmla="*/ 14 h 28"/>
              <a:gd name="T28" fmla="*/ 36 w 36"/>
              <a:gd name="T29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3" name="Freeform 507"/>
          <p:cNvSpPr>
            <a:spLocks/>
          </p:cNvSpPr>
          <p:nvPr/>
        </p:nvSpPr>
        <p:spPr bwMode="auto">
          <a:xfrm>
            <a:off x="24415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27 w 36"/>
              <a:gd name="T7" fmla="*/ 21 h 28"/>
              <a:gd name="T8" fmla="*/ 27 w 36"/>
              <a:gd name="T9" fmla="*/ 21 h 28"/>
              <a:gd name="T10" fmla="*/ 27 w 36"/>
              <a:gd name="T11" fmla="*/ 21 h 28"/>
              <a:gd name="T12" fmla="*/ 27 w 36"/>
              <a:gd name="T13" fmla="*/ 21 h 28"/>
              <a:gd name="T14" fmla="*/ 18 w 36"/>
              <a:gd name="T15" fmla="*/ 21 h 28"/>
              <a:gd name="T16" fmla="*/ 9 w 36"/>
              <a:gd name="T17" fmla="*/ 28 h 28"/>
              <a:gd name="T18" fmla="*/ 9 w 36"/>
              <a:gd name="T19" fmla="*/ 21 h 28"/>
              <a:gd name="T20" fmla="*/ 9 w 36"/>
              <a:gd name="T21" fmla="*/ 21 h 28"/>
              <a:gd name="T22" fmla="*/ 0 w 36"/>
              <a:gd name="T23" fmla="*/ 21 h 28"/>
              <a:gd name="T24" fmla="*/ 0 w 36"/>
              <a:gd name="T25" fmla="*/ 21 h 28"/>
              <a:gd name="T26" fmla="*/ 0 w 36"/>
              <a:gd name="T27" fmla="*/ 21 h 28"/>
              <a:gd name="T28" fmla="*/ 0 w 36"/>
              <a:gd name="T29" fmla="*/ 21 h 28"/>
              <a:gd name="T30" fmla="*/ 0 w 36"/>
              <a:gd name="T31" fmla="*/ 14 h 28"/>
              <a:gd name="T32" fmla="*/ 0 w 36"/>
              <a:gd name="T33" fmla="*/ 14 h 28"/>
              <a:gd name="T34" fmla="*/ 0 w 36"/>
              <a:gd name="T35" fmla="*/ 14 h 28"/>
              <a:gd name="T36" fmla="*/ 0 w 36"/>
              <a:gd name="T37" fmla="*/ 7 h 28"/>
              <a:gd name="T38" fmla="*/ 0 w 36"/>
              <a:gd name="T39" fmla="*/ 7 h 28"/>
              <a:gd name="T40" fmla="*/ 0 w 36"/>
              <a:gd name="T41" fmla="*/ 7 h 28"/>
              <a:gd name="T42" fmla="*/ 0 w 36"/>
              <a:gd name="T43" fmla="*/ 7 h 28"/>
              <a:gd name="T44" fmla="*/ 9 w 36"/>
              <a:gd name="T45" fmla="*/ 0 h 28"/>
              <a:gd name="T46" fmla="*/ 9 w 36"/>
              <a:gd name="T47" fmla="*/ 0 h 28"/>
              <a:gd name="T48" fmla="*/ 9 w 36"/>
              <a:gd name="T49" fmla="*/ 0 h 28"/>
              <a:gd name="T50" fmla="*/ 18 w 36"/>
              <a:gd name="T51" fmla="*/ 0 h 28"/>
              <a:gd name="T52" fmla="*/ 27 w 36"/>
              <a:gd name="T53" fmla="*/ 0 h 28"/>
              <a:gd name="T54" fmla="*/ 27 w 36"/>
              <a:gd name="T55" fmla="*/ 7 h 28"/>
              <a:gd name="T56" fmla="*/ 27 w 36"/>
              <a:gd name="T57" fmla="*/ 7 h 28"/>
              <a:gd name="T58" fmla="*/ 27 w 36"/>
              <a:gd name="T59" fmla="*/ 7 h 28"/>
              <a:gd name="T60" fmla="*/ 27 w 36"/>
              <a:gd name="T61" fmla="*/ 7 h 28"/>
              <a:gd name="T62" fmla="*/ 27 w 36"/>
              <a:gd name="T63" fmla="*/ 14 h 28"/>
              <a:gd name="T64" fmla="*/ 36 w 36"/>
              <a:gd name="T65" fmla="*/ 14 h 28"/>
              <a:gd name="T66" fmla="*/ 36 w 36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lnTo>
                  <a:pt x="36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4" name="Line 508"/>
          <p:cNvSpPr>
            <a:spLocks noChangeShapeType="1"/>
          </p:cNvSpPr>
          <p:nvPr/>
        </p:nvSpPr>
        <p:spPr bwMode="auto">
          <a:xfrm flipH="1">
            <a:off x="2252663" y="2900363"/>
            <a:ext cx="188912" cy="85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5" name="Freeform 509"/>
          <p:cNvSpPr>
            <a:spLocks/>
          </p:cNvSpPr>
          <p:nvPr/>
        </p:nvSpPr>
        <p:spPr bwMode="auto">
          <a:xfrm>
            <a:off x="21478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56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56 h 63"/>
              <a:gd name="T20" fmla="*/ 9 w 81"/>
              <a:gd name="T21" fmla="*/ 56 h 63"/>
              <a:gd name="T22" fmla="*/ 9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14 h 63"/>
              <a:gd name="T34" fmla="*/ 9 w 81"/>
              <a:gd name="T35" fmla="*/ 7 h 63"/>
              <a:gd name="T36" fmla="*/ 18 w 81"/>
              <a:gd name="T37" fmla="*/ 7 h 63"/>
              <a:gd name="T38" fmla="*/ 27 w 81"/>
              <a:gd name="T39" fmla="*/ 0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0 h 63"/>
              <a:gd name="T46" fmla="*/ 63 w 81"/>
              <a:gd name="T47" fmla="*/ 7 h 63"/>
              <a:gd name="T48" fmla="*/ 72 w 81"/>
              <a:gd name="T49" fmla="*/ 7 h 63"/>
              <a:gd name="T50" fmla="*/ 81 w 81"/>
              <a:gd name="T51" fmla="*/ 14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6" name="Freeform 510"/>
          <p:cNvSpPr>
            <a:spLocks/>
          </p:cNvSpPr>
          <p:nvPr/>
        </p:nvSpPr>
        <p:spPr bwMode="auto">
          <a:xfrm>
            <a:off x="21478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0 w 81"/>
              <a:gd name="T29" fmla="*/ 42 h 63"/>
              <a:gd name="T30" fmla="*/ 0 w 81"/>
              <a:gd name="T31" fmla="*/ 35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7" name="Freeform 511"/>
          <p:cNvSpPr>
            <a:spLocks/>
          </p:cNvSpPr>
          <p:nvPr/>
        </p:nvSpPr>
        <p:spPr bwMode="auto">
          <a:xfrm>
            <a:off x="16462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0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18 w 81"/>
              <a:gd name="T35" fmla="*/ 14 h 63"/>
              <a:gd name="T36" fmla="*/ 27 w 81"/>
              <a:gd name="T37" fmla="*/ 7 h 63"/>
              <a:gd name="T38" fmla="*/ 36 w 81"/>
              <a:gd name="T39" fmla="*/ 0 h 63"/>
              <a:gd name="T40" fmla="*/ 45 w 81"/>
              <a:gd name="T41" fmla="*/ 0 h 63"/>
              <a:gd name="T42" fmla="*/ 54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8" name="Freeform 512"/>
          <p:cNvSpPr>
            <a:spLocks/>
          </p:cNvSpPr>
          <p:nvPr/>
        </p:nvSpPr>
        <p:spPr bwMode="auto">
          <a:xfrm>
            <a:off x="16462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18 w 81"/>
              <a:gd name="T25" fmla="*/ 56 h 63"/>
              <a:gd name="T26" fmla="*/ 9 w 81"/>
              <a:gd name="T27" fmla="*/ 56 h 63"/>
              <a:gd name="T28" fmla="*/ 9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21 h 63"/>
              <a:gd name="T40" fmla="*/ 18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21"/>
                </a:lnTo>
                <a:lnTo>
                  <a:pt x="18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9" name="Line 513"/>
          <p:cNvSpPr>
            <a:spLocks noChangeShapeType="1"/>
          </p:cNvSpPr>
          <p:nvPr/>
        </p:nvSpPr>
        <p:spPr bwMode="auto">
          <a:xfrm flipH="1" flipV="1">
            <a:off x="1693863" y="2800350"/>
            <a:ext cx="11112" cy="185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0" name="Freeform 514"/>
          <p:cNvSpPr>
            <a:spLocks/>
          </p:cNvSpPr>
          <p:nvPr/>
        </p:nvSpPr>
        <p:spPr bwMode="auto">
          <a:xfrm>
            <a:off x="16589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45 w 54"/>
              <a:gd name="T5" fmla="*/ 35 h 49"/>
              <a:gd name="T6" fmla="*/ 45 w 54"/>
              <a:gd name="T7" fmla="*/ 42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2 h 49"/>
              <a:gd name="T14" fmla="*/ 9 w 54"/>
              <a:gd name="T15" fmla="*/ 42 h 49"/>
              <a:gd name="T16" fmla="*/ 9 w 54"/>
              <a:gd name="T17" fmla="*/ 35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9 w 54"/>
              <a:gd name="T27" fmla="*/ 7 h 49"/>
              <a:gd name="T28" fmla="*/ 18 w 54"/>
              <a:gd name="T29" fmla="*/ 0 h 49"/>
              <a:gd name="T30" fmla="*/ 27 w 54"/>
              <a:gd name="T31" fmla="*/ 0 h 49"/>
              <a:gd name="T32" fmla="*/ 36 w 54"/>
              <a:gd name="T33" fmla="*/ 0 h 49"/>
              <a:gd name="T34" fmla="*/ 45 w 54"/>
              <a:gd name="T35" fmla="*/ 7 h 49"/>
              <a:gd name="T36" fmla="*/ 45 w 54"/>
              <a:gd name="T37" fmla="*/ 14 h 49"/>
              <a:gd name="T38" fmla="*/ 54 w 54"/>
              <a:gd name="T39" fmla="*/ 14 h 49"/>
              <a:gd name="T40" fmla="*/ 54 w 54"/>
              <a:gd name="T4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1" name="Freeform 515"/>
          <p:cNvSpPr>
            <a:spLocks/>
          </p:cNvSpPr>
          <p:nvPr/>
        </p:nvSpPr>
        <p:spPr bwMode="auto">
          <a:xfrm>
            <a:off x="16589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45 w 54"/>
              <a:gd name="T7" fmla="*/ 35 h 49"/>
              <a:gd name="T8" fmla="*/ 45 w 54"/>
              <a:gd name="T9" fmla="*/ 35 h 49"/>
              <a:gd name="T10" fmla="*/ 45 w 54"/>
              <a:gd name="T11" fmla="*/ 42 h 49"/>
              <a:gd name="T12" fmla="*/ 36 w 54"/>
              <a:gd name="T13" fmla="*/ 42 h 49"/>
              <a:gd name="T14" fmla="*/ 36 w 54"/>
              <a:gd name="T15" fmla="*/ 42 h 49"/>
              <a:gd name="T16" fmla="*/ 27 w 54"/>
              <a:gd name="T17" fmla="*/ 49 h 49"/>
              <a:gd name="T18" fmla="*/ 18 w 54"/>
              <a:gd name="T19" fmla="*/ 42 h 49"/>
              <a:gd name="T20" fmla="*/ 18 w 54"/>
              <a:gd name="T21" fmla="*/ 42 h 49"/>
              <a:gd name="T22" fmla="*/ 9 w 54"/>
              <a:gd name="T23" fmla="*/ 42 h 49"/>
              <a:gd name="T24" fmla="*/ 9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9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36 w 54"/>
              <a:gd name="T51" fmla="*/ 0 h 49"/>
              <a:gd name="T52" fmla="*/ 36 w 54"/>
              <a:gd name="T53" fmla="*/ 0 h 49"/>
              <a:gd name="T54" fmla="*/ 45 w 54"/>
              <a:gd name="T55" fmla="*/ 7 h 49"/>
              <a:gd name="T56" fmla="*/ 45 w 54"/>
              <a:gd name="T57" fmla="*/ 7 h 49"/>
              <a:gd name="T58" fmla="*/ 45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grpSp>
        <p:nvGrpSpPr>
          <p:cNvPr id="644612" name="Group 516"/>
          <p:cNvGrpSpPr>
            <a:grpSpLocks/>
          </p:cNvGrpSpPr>
          <p:nvPr/>
        </p:nvGrpSpPr>
        <p:grpSpPr bwMode="auto">
          <a:xfrm>
            <a:off x="1627188" y="4357688"/>
            <a:ext cx="2151062" cy="1133475"/>
            <a:chOff x="3255" y="3004"/>
            <a:chExt cx="1656" cy="945"/>
          </a:xfrm>
        </p:grpSpPr>
        <p:sp>
          <p:nvSpPr>
            <p:cNvPr id="644613" name="Freeform 517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4" name="Freeform 518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5" name="Line 519"/>
            <p:cNvSpPr>
              <a:spLocks noChangeShapeType="1"/>
            </p:cNvSpPr>
            <p:nvPr/>
          </p:nvSpPr>
          <p:spPr bwMode="auto">
            <a:xfrm flipV="1">
              <a:off x="4866" y="371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6" name="Freeform 520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27 w 72"/>
                <a:gd name="T13" fmla="*/ 56 h 56"/>
                <a:gd name="T14" fmla="*/ 18 w 72"/>
                <a:gd name="T15" fmla="*/ 56 h 56"/>
                <a:gd name="T16" fmla="*/ 9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0 h 56"/>
                <a:gd name="T36" fmla="*/ 27 w 72"/>
                <a:gd name="T37" fmla="*/ 0 h 56"/>
                <a:gd name="T38" fmla="*/ 45 w 72"/>
                <a:gd name="T39" fmla="*/ 0 h 56"/>
                <a:gd name="T40" fmla="*/ 54 w 72"/>
                <a:gd name="T41" fmla="*/ 7 h 56"/>
                <a:gd name="T42" fmla="*/ 63 w 72"/>
                <a:gd name="T43" fmla="*/ 7 h 56"/>
                <a:gd name="T44" fmla="*/ 63 w 72"/>
                <a:gd name="T45" fmla="*/ 14 h 56"/>
                <a:gd name="T46" fmla="*/ 72 w 72"/>
                <a:gd name="T47" fmla="*/ 14 h 56"/>
                <a:gd name="T48" fmla="*/ 72 w 72"/>
                <a:gd name="T49" fmla="*/ 21 h 56"/>
                <a:gd name="T50" fmla="*/ 72 w 72"/>
                <a:gd name="T5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7" name="Freeform 521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45 w 72"/>
                <a:gd name="T13" fmla="*/ 56 h 56"/>
                <a:gd name="T14" fmla="*/ 45 w 72"/>
                <a:gd name="T15" fmla="*/ 56 h 56"/>
                <a:gd name="T16" fmla="*/ 27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9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27 w 72"/>
                <a:gd name="T49" fmla="*/ 0 h 56"/>
                <a:gd name="T50" fmla="*/ 45 w 72"/>
                <a:gd name="T51" fmla="*/ 0 h 56"/>
                <a:gd name="T52" fmla="*/ 45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8" name="Freeform 522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9" name="Freeform 523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0" name="Line 524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1" name="Line 525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2" name="Freeform 526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3" name="Freeform 527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4" name="Line 528"/>
            <p:cNvSpPr>
              <a:spLocks noChangeShapeType="1"/>
            </p:cNvSpPr>
            <p:nvPr/>
          </p:nvSpPr>
          <p:spPr bwMode="auto">
            <a:xfrm flipV="1">
              <a:off x="4866" y="350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5" name="Freeform 529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6" name="Freeform 530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7" name="Freeform 531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8" name="Freeform 532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9" name="Line 533"/>
            <p:cNvSpPr>
              <a:spLocks noChangeShapeType="1"/>
            </p:cNvSpPr>
            <p:nvPr/>
          </p:nvSpPr>
          <p:spPr bwMode="auto">
            <a:xfrm flipV="1">
              <a:off x="4083" y="371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0" name="Freeform 534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1" name="Freeform 535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2" name="Line 536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3" name="Line 537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4" name="Freeform 538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5" name="Freeform 539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6" name="Freeform 540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7" name="Freeform 541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8" name="Line 542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9" name="Line 543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0" name="Freeform 544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0 w 72"/>
                <a:gd name="T25" fmla="*/ 42 h 56"/>
                <a:gd name="T26" fmla="*/ 0 w 72"/>
                <a:gd name="T27" fmla="*/ 35 h 56"/>
                <a:gd name="T28" fmla="*/ 0 w 72"/>
                <a:gd name="T29" fmla="*/ 28 h 56"/>
                <a:gd name="T30" fmla="*/ 0 w 72"/>
                <a:gd name="T31" fmla="*/ 21 h 56"/>
                <a:gd name="T32" fmla="*/ 0 w 72"/>
                <a:gd name="T33" fmla="*/ 14 h 56"/>
                <a:gd name="T34" fmla="*/ 0 w 72"/>
                <a:gd name="T35" fmla="*/ 7 h 56"/>
                <a:gd name="T36" fmla="*/ 9 w 72"/>
                <a:gd name="T37" fmla="*/ 7 h 56"/>
                <a:gd name="T38" fmla="*/ 9 w 72"/>
                <a:gd name="T39" fmla="*/ 0 h 56"/>
                <a:gd name="T40" fmla="*/ 18 w 72"/>
                <a:gd name="T41" fmla="*/ 0 h 56"/>
                <a:gd name="T42" fmla="*/ 27 w 72"/>
                <a:gd name="T43" fmla="*/ 0 h 56"/>
                <a:gd name="T44" fmla="*/ 36 w 72"/>
                <a:gd name="T45" fmla="*/ 0 h 56"/>
                <a:gd name="T46" fmla="*/ 45 w 72"/>
                <a:gd name="T47" fmla="*/ 0 h 56"/>
                <a:gd name="T48" fmla="*/ 54 w 72"/>
                <a:gd name="T49" fmla="*/ 0 h 56"/>
                <a:gd name="T50" fmla="*/ 63 w 72"/>
                <a:gd name="T51" fmla="*/ 7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1" name="Freeform 545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9 w 72"/>
                <a:gd name="T25" fmla="*/ 49 h 56"/>
                <a:gd name="T26" fmla="*/ 0 w 72"/>
                <a:gd name="T27" fmla="*/ 42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7 h 56"/>
                <a:gd name="T40" fmla="*/ 9 w 72"/>
                <a:gd name="T41" fmla="*/ 7 h 56"/>
                <a:gd name="T42" fmla="*/ 9 w 72"/>
                <a:gd name="T43" fmla="*/ 0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0 h 56"/>
                <a:gd name="T56" fmla="*/ 63 w 72"/>
                <a:gd name="T57" fmla="*/ 7 h 56"/>
                <a:gd name="T58" fmla="*/ 63 w 72"/>
                <a:gd name="T59" fmla="*/ 7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2" name="Freeform 546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27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9 w 72"/>
                <a:gd name="T33" fmla="*/ 7 h 63"/>
                <a:gd name="T34" fmla="*/ 9 w 72"/>
                <a:gd name="T35" fmla="*/ 0 h 63"/>
                <a:gd name="T36" fmla="*/ 27 w 72"/>
                <a:gd name="T37" fmla="*/ 0 h 63"/>
                <a:gd name="T38" fmla="*/ 36 w 72"/>
                <a:gd name="T39" fmla="*/ 0 h 63"/>
                <a:gd name="T40" fmla="*/ 45 w 72"/>
                <a:gd name="T41" fmla="*/ 0 h 63"/>
                <a:gd name="T42" fmla="*/ 54 w 72"/>
                <a:gd name="T43" fmla="*/ 0 h 63"/>
                <a:gd name="T44" fmla="*/ 63 w 72"/>
                <a:gd name="T45" fmla="*/ 7 h 63"/>
                <a:gd name="T46" fmla="*/ 72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3" name="Freeform 547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27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4" name="Line 548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5" name="Line 549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6" name="Freeform 550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7" name="Freeform 551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27 w 45"/>
                <a:gd name="T13" fmla="*/ 35 h 35"/>
                <a:gd name="T14" fmla="*/ 27 w 45"/>
                <a:gd name="T15" fmla="*/ 35 h 35"/>
                <a:gd name="T16" fmla="*/ 18 w 45"/>
                <a:gd name="T17" fmla="*/ 35 h 35"/>
                <a:gd name="T18" fmla="*/ 18 w 45"/>
                <a:gd name="T19" fmla="*/ 35 h 35"/>
                <a:gd name="T20" fmla="*/ 9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9 w 45"/>
                <a:gd name="T45" fmla="*/ 0 h 35"/>
                <a:gd name="T46" fmla="*/ 18 w 45"/>
                <a:gd name="T47" fmla="*/ 0 h 35"/>
                <a:gd name="T48" fmla="*/ 18 w 45"/>
                <a:gd name="T49" fmla="*/ 0 h 35"/>
                <a:gd name="T50" fmla="*/ 27 w 45"/>
                <a:gd name="T51" fmla="*/ 0 h 35"/>
                <a:gd name="T52" fmla="*/ 27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8" name="Line 552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9" name="Line 553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0" name="Freeform 554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63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1" name="Freeform 555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2" name="Freeform 556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3" name="Freeform 557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4" name="Line 558"/>
            <p:cNvSpPr>
              <a:spLocks noChangeShapeType="1"/>
            </p:cNvSpPr>
            <p:nvPr/>
          </p:nvSpPr>
          <p:spPr bwMode="auto">
            <a:xfrm>
              <a:off x="4470" y="306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5" name="Freeform 559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36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6" name="Freeform 560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7" name="Freeform 561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8" name="Freeform 562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9" name="Line 563"/>
            <p:cNvSpPr>
              <a:spLocks noChangeShapeType="1"/>
            </p:cNvSpPr>
            <p:nvPr/>
          </p:nvSpPr>
          <p:spPr bwMode="auto">
            <a:xfrm flipV="1">
              <a:off x="4470" y="3277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0" name="Line 564"/>
            <p:cNvSpPr>
              <a:spLocks noChangeShapeType="1"/>
            </p:cNvSpPr>
            <p:nvPr/>
          </p:nvSpPr>
          <p:spPr bwMode="auto">
            <a:xfrm flipV="1">
              <a:off x="4083" y="350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1" name="Freeform 565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2" name="Freeform 566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3" name="Freeform 567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4" name="Freeform 568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5" name="Line 569"/>
            <p:cNvSpPr>
              <a:spLocks noChangeShapeType="1"/>
            </p:cNvSpPr>
            <p:nvPr/>
          </p:nvSpPr>
          <p:spPr bwMode="auto">
            <a:xfrm flipV="1">
              <a:off x="3300" y="371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6" name="Freeform 570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7" name="Freeform 571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8" name="Line 572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9" name="Line 573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0" name="Freeform 574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1" name="Freeform 575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2" name="Freeform 576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3" name="Freeform 577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4" name="Line 578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5" name="Line 579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6" name="Freeform 580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7 h 63"/>
                <a:gd name="T38" fmla="*/ 27 w 72"/>
                <a:gd name="T39" fmla="*/ 7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7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7" name="Freeform 581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63 h 63"/>
                <a:gd name="T22" fmla="*/ 18 w 72"/>
                <a:gd name="T23" fmla="*/ 56 h 63"/>
                <a:gd name="T24" fmla="*/ 9 w 72"/>
                <a:gd name="T25" fmla="*/ 49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27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8" name="Line 582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9" name="Line 583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0" name="Freeform 584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1" name="Freeform 585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2" name="Freeform 586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56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9 w 72"/>
                <a:gd name="T31" fmla="*/ 21 h 63"/>
                <a:gd name="T32" fmla="*/ 9 w 72"/>
                <a:gd name="T33" fmla="*/ 14 h 63"/>
                <a:gd name="T34" fmla="*/ 18 w 72"/>
                <a:gd name="T35" fmla="*/ 7 h 63"/>
                <a:gd name="T36" fmla="*/ 27 w 72"/>
                <a:gd name="T37" fmla="*/ 7 h 63"/>
                <a:gd name="T38" fmla="*/ 36 w 72"/>
                <a:gd name="T39" fmla="*/ 0 h 63"/>
                <a:gd name="T40" fmla="*/ 45 w 72"/>
                <a:gd name="T41" fmla="*/ 7 h 63"/>
                <a:gd name="T42" fmla="*/ 54 w 72"/>
                <a:gd name="T43" fmla="*/ 7 h 63"/>
                <a:gd name="T44" fmla="*/ 63 w 72"/>
                <a:gd name="T45" fmla="*/ 7 h 63"/>
                <a:gd name="T46" fmla="*/ 63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  <a:gd name="T52" fmla="*/ 72 w 72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3" name="Freeform 587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56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21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7 h 63"/>
                <a:gd name="T48" fmla="*/ 36 w 72"/>
                <a:gd name="T49" fmla="*/ 0 h 63"/>
                <a:gd name="T50" fmla="*/ 45 w 72"/>
                <a:gd name="T51" fmla="*/ 7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4" name="Line 588"/>
            <p:cNvSpPr>
              <a:spLocks noChangeShapeType="1"/>
            </p:cNvSpPr>
            <p:nvPr/>
          </p:nvSpPr>
          <p:spPr bwMode="auto">
            <a:xfrm>
              <a:off x="3687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5" name="Freeform 589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35 h 63"/>
                <a:gd name="T22" fmla="*/ 0 w 81"/>
                <a:gd name="T23" fmla="*/ 35 h 63"/>
                <a:gd name="T24" fmla="*/ 9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6" name="Freeform 590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9 w 81"/>
                <a:gd name="T31" fmla="*/ 35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7" name="Freeform 591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27 w 45"/>
                <a:gd name="T7" fmla="*/ 42 h 42"/>
                <a:gd name="T8" fmla="*/ 18 w 45"/>
                <a:gd name="T9" fmla="*/ 42 h 42"/>
                <a:gd name="T10" fmla="*/ 9 w 45"/>
                <a:gd name="T11" fmla="*/ 35 h 42"/>
                <a:gd name="T12" fmla="*/ 0 w 45"/>
                <a:gd name="T13" fmla="*/ 35 h 42"/>
                <a:gd name="T14" fmla="*/ 0 w 45"/>
                <a:gd name="T15" fmla="*/ 28 h 42"/>
                <a:gd name="T16" fmla="*/ 0 w 45"/>
                <a:gd name="T17" fmla="*/ 21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36 w 45"/>
                <a:gd name="T31" fmla="*/ 7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8" name="Freeform 592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9" name="Line 593"/>
            <p:cNvSpPr>
              <a:spLocks noChangeShapeType="1"/>
            </p:cNvSpPr>
            <p:nvPr/>
          </p:nvSpPr>
          <p:spPr bwMode="auto">
            <a:xfrm flipV="1">
              <a:off x="3696" y="3284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0" name="Line 594"/>
            <p:cNvSpPr>
              <a:spLocks noChangeShapeType="1"/>
            </p:cNvSpPr>
            <p:nvPr/>
          </p:nvSpPr>
          <p:spPr bwMode="auto">
            <a:xfrm flipV="1">
              <a:off x="3300" y="350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1" name="Line 595"/>
            <p:cNvSpPr>
              <a:spLocks noChangeShapeType="1"/>
            </p:cNvSpPr>
            <p:nvPr/>
          </p:nvSpPr>
          <p:spPr bwMode="auto">
            <a:xfrm flipV="1">
              <a:off x="4866" y="3809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2" name="Line 596"/>
            <p:cNvSpPr>
              <a:spLocks noChangeShapeType="1"/>
            </p:cNvSpPr>
            <p:nvPr/>
          </p:nvSpPr>
          <p:spPr bwMode="auto">
            <a:xfrm flipH="1">
              <a:off x="4695" y="391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3" name="Freeform 597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18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35 h 56"/>
                <a:gd name="T26" fmla="*/ 0 w 81"/>
                <a:gd name="T27" fmla="*/ 28 h 56"/>
                <a:gd name="T28" fmla="*/ 0 w 81"/>
                <a:gd name="T29" fmla="*/ 21 h 56"/>
                <a:gd name="T30" fmla="*/ 9 w 81"/>
                <a:gd name="T31" fmla="*/ 14 h 56"/>
                <a:gd name="T32" fmla="*/ 18 w 81"/>
                <a:gd name="T33" fmla="*/ 7 h 56"/>
                <a:gd name="T34" fmla="*/ 18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63 w 81"/>
                <a:gd name="T43" fmla="*/ 0 h 56"/>
                <a:gd name="T44" fmla="*/ 72 w 81"/>
                <a:gd name="T45" fmla="*/ 7 h 56"/>
                <a:gd name="T46" fmla="*/ 72 w 81"/>
                <a:gd name="T47" fmla="*/ 14 h 56"/>
                <a:gd name="T48" fmla="*/ 81 w 81"/>
                <a:gd name="T49" fmla="*/ 14 h 56"/>
                <a:gd name="T50" fmla="*/ 81 w 81"/>
                <a:gd name="T51" fmla="*/ 21 h 56"/>
                <a:gd name="T52" fmla="*/ 81 w 81"/>
                <a:gd name="T53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4" name="Freeform 598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5" name="Line 599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6" name="Line 600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7" name="Freeform 601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8" name="Freeform 602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9" name="Freeform 603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0" name="Freeform 604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1" name="Line 605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2" name="Line 606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3" name="Freeform 607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4" name="Freeform 608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5" name="Line 609"/>
            <p:cNvSpPr>
              <a:spLocks noChangeShapeType="1"/>
            </p:cNvSpPr>
            <p:nvPr/>
          </p:nvSpPr>
          <p:spPr bwMode="auto">
            <a:xfrm>
              <a:off x="4506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6" name="Line 610"/>
            <p:cNvSpPr>
              <a:spLocks noChangeShapeType="1"/>
            </p:cNvSpPr>
            <p:nvPr/>
          </p:nvSpPr>
          <p:spPr bwMode="auto">
            <a:xfrm flipH="1">
              <a:off x="4308" y="390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7" name="Line 611"/>
            <p:cNvSpPr>
              <a:spLocks noChangeShapeType="1"/>
            </p:cNvSpPr>
            <p:nvPr/>
          </p:nvSpPr>
          <p:spPr bwMode="auto">
            <a:xfrm flipH="1">
              <a:off x="4695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8" name="Line 612"/>
            <p:cNvSpPr>
              <a:spLocks noChangeShapeType="1"/>
            </p:cNvSpPr>
            <p:nvPr/>
          </p:nvSpPr>
          <p:spPr bwMode="auto">
            <a:xfrm>
              <a:off x="4119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9" name="Line 613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0" name="Line 614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1" name="Line 615"/>
            <p:cNvSpPr>
              <a:spLocks noChangeShapeType="1"/>
            </p:cNvSpPr>
            <p:nvPr/>
          </p:nvSpPr>
          <p:spPr bwMode="auto">
            <a:xfrm flipV="1">
              <a:off x="4083" y="381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2" name="Line 616"/>
            <p:cNvSpPr>
              <a:spLocks noChangeShapeType="1"/>
            </p:cNvSpPr>
            <p:nvPr/>
          </p:nvSpPr>
          <p:spPr bwMode="auto">
            <a:xfrm flipH="1">
              <a:off x="3912" y="391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3" name="Line 617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4" name="Line 618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5" name="Line 619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6" name="Line 620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7" name="Line 621"/>
            <p:cNvSpPr>
              <a:spLocks noChangeShapeType="1"/>
            </p:cNvSpPr>
            <p:nvPr/>
          </p:nvSpPr>
          <p:spPr bwMode="auto">
            <a:xfrm>
              <a:off x="3723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8" name="Line 622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9" name="Line 623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0" name="Line 624"/>
            <p:cNvSpPr>
              <a:spLocks noChangeShapeType="1"/>
            </p:cNvSpPr>
            <p:nvPr/>
          </p:nvSpPr>
          <p:spPr bwMode="auto">
            <a:xfrm>
              <a:off x="4110" y="369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1" name="Line 625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2" name="Line 626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3" name="Line 627"/>
            <p:cNvSpPr>
              <a:spLocks noChangeShapeType="1"/>
            </p:cNvSpPr>
            <p:nvPr/>
          </p:nvSpPr>
          <p:spPr bwMode="auto">
            <a:xfrm flipH="1">
              <a:off x="469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4" name="Line 628"/>
            <p:cNvSpPr>
              <a:spLocks noChangeShapeType="1"/>
            </p:cNvSpPr>
            <p:nvPr/>
          </p:nvSpPr>
          <p:spPr bwMode="auto">
            <a:xfrm flipH="1">
              <a:off x="3525" y="3907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5" name="Line 629"/>
            <p:cNvSpPr>
              <a:spLocks noChangeShapeType="1"/>
            </p:cNvSpPr>
            <p:nvPr/>
          </p:nvSpPr>
          <p:spPr bwMode="auto">
            <a:xfrm>
              <a:off x="4497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6" name="Line 630"/>
            <p:cNvSpPr>
              <a:spLocks noChangeShapeType="1"/>
            </p:cNvSpPr>
            <p:nvPr/>
          </p:nvSpPr>
          <p:spPr bwMode="auto">
            <a:xfrm flipH="1">
              <a:off x="3912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7" name="Line 631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8" name="Line 632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9" name="Line 633"/>
            <p:cNvSpPr>
              <a:spLocks noChangeShapeType="1"/>
            </p:cNvSpPr>
            <p:nvPr/>
          </p:nvSpPr>
          <p:spPr bwMode="auto">
            <a:xfrm>
              <a:off x="3336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0" name="Line 634"/>
            <p:cNvSpPr>
              <a:spLocks noChangeShapeType="1"/>
            </p:cNvSpPr>
            <p:nvPr/>
          </p:nvSpPr>
          <p:spPr bwMode="auto">
            <a:xfrm>
              <a:off x="4497" y="303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1" name="Line 635"/>
            <p:cNvSpPr>
              <a:spLocks noChangeShapeType="1"/>
            </p:cNvSpPr>
            <p:nvPr/>
          </p:nvSpPr>
          <p:spPr bwMode="auto">
            <a:xfrm>
              <a:off x="4470" y="305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2" name="Line 636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3" name="Line 637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4" name="Line 638"/>
            <p:cNvSpPr>
              <a:spLocks noChangeShapeType="1"/>
            </p:cNvSpPr>
            <p:nvPr/>
          </p:nvSpPr>
          <p:spPr bwMode="auto">
            <a:xfrm flipH="1">
              <a:off x="4299" y="326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5" name="Line 639"/>
            <p:cNvSpPr>
              <a:spLocks noChangeShapeType="1"/>
            </p:cNvSpPr>
            <p:nvPr/>
          </p:nvSpPr>
          <p:spPr bwMode="auto">
            <a:xfrm flipV="1">
              <a:off x="3300" y="3823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6" name="Line 640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7" name="Line 641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8" name="Line 642"/>
            <p:cNvSpPr>
              <a:spLocks noChangeShapeType="1"/>
            </p:cNvSpPr>
            <p:nvPr/>
          </p:nvSpPr>
          <p:spPr bwMode="auto">
            <a:xfrm flipH="1">
              <a:off x="4299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9" name="Line 643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0" name="Line 644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1" name="Line 645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2" name="Line 646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3" name="Line 647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4" name="Line 648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5" name="Line 649"/>
            <p:cNvSpPr>
              <a:spLocks noChangeShapeType="1"/>
            </p:cNvSpPr>
            <p:nvPr/>
          </p:nvSpPr>
          <p:spPr bwMode="auto">
            <a:xfrm>
              <a:off x="4110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6" name="Line 650"/>
            <p:cNvSpPr>
              <a:spLocks noChangeShapeType="1"/>
            </p:cNvSpPr>
            <p:nvPr/>
          </p:nvSpPr>
          <p:spPr bwMode="auto">
            <a:xfrm>
              <a:off x="3327" y="3697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7" name="Line 651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8" name="Line 652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9" name="Line 653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0" name="Line 654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1" name="Line 655"/>
            <p:cNvSpPr>
              <a:spLocks noChangeShapeType="1"/>
            </p:cNvSpPr>
            <p:nvPr/>
          </p:nvSpPr>
          <p:spPr bwMode="auto">
            <a:xfrm flipH="1">
              <a:off x="391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2" name="Line 656"/>
            <p:cNvSpPr>
              <a:spLocks noChangeShapeType="1"/>
            </p:cNvSpPr>
            <p:nvPr/>
          </p:nvSpPr>
          <p:spPr bwMode="auto">
            <a:xfrm>
              <a:off x="3714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3" name="Line 657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4" name="Line 658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5" name="Line 659"/>
            <p:cNvSpPr>
              <a:spLocks noChangeShapeType="1"/>
            </p:cNvSpPr>
            <p:nvPr/>
          </p:nvSpPr>
          <p:spPr bwMode="auto">
            <a:xfrm>
              <a:off x="3714" y="303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6" name="Line 660"/>
            <p:cNvSpPr>
              <a:spLocks noChangeShapeType="1"/>
            </p:cNvSpPr>
            <p:nvPr/>
          </p:nvSpPr>
          <p:spPr bwMode="auto">
            <a:xfrm>
              <a:off x="3696" y="3060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7" name="Line 661"/>
            <p:cNvSpPr>
              <a:spLocks noChangeShapeType="1"/>
            </p:cNvSpPr>
            <p:nvPr/>
          </p:nvSpPr>
          <p:spPr bwMode="auto">
            <a:xfrm flipH="1">
              <a:off x="3516" y="3263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8" name="Line 662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9" name="Line 663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0" name="Line 664"/>
            <p:cNvSpPr>
              <a:spLocks noChangeShapeType="1"/>
            </p:cNvSpPr>
            <p:nvPr/>
          </p:nvSpPr>
          <p:spPr bwMode="auto">
            <a:xfrm flipH="1">
              <a:off x="3516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1" name="Line 665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2" name="Line 666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3" name="Line 667"/>
            <p:cNvSpPr>
              <a:spLocks noChangeShapeType="1"/>
            </p:cNvSpPr>
            <p:nvPr/>
          </p:nvSpPr>
          <p:spPr bwMode="auto">
            <a:xfrm>
              <a:off x="3327" y="3053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4" name="Freeform 668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18 w 27"/>
                <a:gd name="T3" fmla="*/ 21 h 28"/>
                <a:gd name="T4" fmla="*/ 18 w 27"/>
                <a:gd name="T5" fmla="*/ 28 h 28"/>
                <a:gd name="T6" fmla="*/ 9 w 27"/>
                <a:gd name="T7" fmla="*/ 28 h 28"/>
                <a:gd name="T8" fmla="*/ 0 w 27"/>
                <a:gd name="T9" fmla="*/ 28 h 28"/>
                <a:gd name="T10" fmla="*/ 0 w 27"/>
                <a:gd name="T11" fmla="*/ 21 h 28"/>
                <a:gd name="T12" fmla="*/ 0 w 27"/>
                <a:gd name="T13" fmla="*/ 14 h 28"/>
                <a:gd name="T14" fmla="*/ 0 w 27"/>
                <a:gd name="T15" fmla="*/ 7 h 28"/>
                <a:gd name="T16" fmla="*/ 9 w 27"/>
                <a:gd name="T17" fmla="*/ 7 h 28"/>
                <a:gd name="T18" fmla="*/ 9 w 27"/>
                <a:gd name="T19" fmla="*/ 0 h 28"/>
                <a:gd name="T20" fmla="*/ 9 w 27"/>
                <a:gd name="T21" fmla="*/ 7 h 28"/>
                <a:gd name="T22" fmla="*/ 18 w 27"/>
                <a:gd name="T23" fmla="*/ 7 h 28"/>
                <a:gd name="T24" fmla="*/ 18 w 27"/>
                <a:gd name="T25" fmla="*/ 14 h 28"/>
                <a:gd name="T26" fmla="*/ 27 w 27"/>
                <a:gd name="T27" fmla="*/ 14 h 28"/>
                <a:gd name="T28" fmla="*/ 27 w 27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5" name="Freeform 669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27 w 27"/>
                <a:gd name="T3" fmla="*/ 21 h 28"/>
                <a:gd name="T4" fmla="*/ 27 w 27"/>
                <a:gd name="T5" fmla="*/ 21 h 28"/>
                <a:gd name="T6" fmla="*/ 18 w 27"/>
                <a:gd name="T7" fmla="*/ 21 h 28"/>
                <a:gd name="T8" fmla="*/ 18 w 27"/>
                <a:gd name="T9" fmla="*/ 28 h 28"/>
                <a:gd name="T10" fmla="*/ 18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21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14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7 h 28"/>
                <a:gd name="T48" fmla="*/ 9 w 27"/>
                <a:gd name="T49" fmla="*/ 0 h 28"/>
                <a:gd name="T50" fmla="*/ 9 w 27"/>
                <a:gd name="T51" fmla="*/ 7 h 28"/>
                <a:gd name="T52" fmla="*/ 18 w 27"/>
                <a:gd name="T53" fmla="*/ 7 h 28"/>
                <a:gd name="T54" fmla="*/ 18 w 27"/>
                <a:gd name="T55" fmla="*/ 7 h 28"/>
                <a:gd name="T56" fmla="*/ 18 w 27"/>
                <a:gd name="T57" fmla="*/ 7 h 28"/>
                <a:gd name="T58" fmla="*/ 18 w 27"/>
                <a:gd name="T59" fmla="*/ 14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21 h 28"/>
                <a:gd name="T66" fmla="*/ 27 w 27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6" name="Freeform 670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7" name="Freeform 671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18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18 w 54"/>
                <a:gd name="T41" fmla="*/ 7 h 42"/>
                <a:gd name="T42" fmla="*/ 18 w 54"/>
                <a:gd name="T43" fmla="*/ 0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8" name="Line 672"/>
            <p:cNvSpPr>
              <a:spLocks noChangeShapeType="1"/>
            </p:cNvSpPr>
            <p:nvPr/>
          </p:nvSpPr>
          <p:spPr bwMode="auto">
            <a:xfrm flipH="1" flipV="1">
              <a:off x="4695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9" name="Line 673"/>
            <p:cNvSpPr>
              <a:spLocks noChangeShapeType="1"/>
            </p:cNvSpPr>
            <p:nvPr/>
          </p:nvSpPr>
          <p:spPr bwMode="auto">
            <a:xfrm flipH="1" flipV="1">
              <a:off x="4668" y="371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0" name="Freeform 674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36 w 72"/>
                <a:gd name="T13" fmla="*/ 56 h 56"/>
                <a:gd name="T14" fmla="*/ 27 w 72"/>
                <a:gd name="T15" fmla="*/ 56 h 56"/>
                <a:gd name="T16" fmla="*/ 18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7 h 56"/>
                <a:gd name="T36" fmla="*/ 18 w 72"/>
                <a:gd name="T37" fmla="*/ 0 h 56"/>
                <a:gd name="T38" fmla="*/ 27 w 72"/>
                <a:gd name="T39" fmla="*/ 0 h 56"/>
                <a:gd name="T40" fmla="*/ 36 w 72"/>
                <a:gd name="T41" fmla="*/ 0 h 56"/>
                <a:gd name="T42" fmla="*/ 45 w 72"/>
                <a:gd name="T43" fmla="*/ 0 h 56"/>
                <a:gd name="T44" fmla="*/ 54 w 72"/>
                <a:gd name="T45" fmla="*/ 0 h 56"/>
                <a:gd name="T46" fmla="*/ 54 w 72"/>
                <a:gd name="T47" fmla="*/ 7 h 56"/>
                <a:gd name="T48" fmla="*/ 63 w 72"/>
                <a:gd name="T49" fmla="*/ 7 h 56"/>
                <a:gd name="T50" fmla="*/ 63 w 72"/>
                <a:gd name="T51" fmla="*/ 14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1" name="Freeform 675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18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18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2" name="Freeform 676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3" name="Freeform 677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9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4" name="Line 678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5" name="Line 679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6" name="Line 680"/>
            <p:cNvSpPr>
              <a:spLocks noChangeShapeType="1"/>
            </p:cNvSpPr>
            <p:nvPr/>
          </p:nvSpPr>
          <p:spPr bwMode="auto">
            <a:xfrm flipV="1">
              <a:off x="4290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7" name="Freeform 681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8" name="Freeform 682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9" name="Freeform 683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0" name="Freeform 684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1" name="Freeform 685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2" name="Freeform 686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3" name="Line 687"/>
            <p:cNvSpPr>
              <a:spLocks noChangeShapeType="1"/>
            </p:cNvSpPr>
            <p:nvPr/>
          </p:nvSpPr>
          <p:spPr bwMode="auto">
            <a:xfrm flipH="1">
              <a:off x="4110" y="371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4" name="Line 688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5" name="Line 689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6" name="Freeform 690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14 h 28"/>
                <a:gd name="T16" fmla="*/ 9 w 36"/>
                <a:gd name="T17" fmla="*/ 7 h 28"/>
                <a:gd name="T18" fmla="*/ 18 w 36"/>
                <a:gd name="T19" fmla="*/ 7 h 28"/>
                <a:gd name="T20" fmla="*/ 18 w 36"/>
                <a:gd name="T21" fmla="*/ 0 h 28"/>
                <a:gd name="T22" fmla="*/ 18 w 36"/>
                <a:gd name="T23" fmla="*/ 7 h 28"/>
                <a:gd name="T24" fmla="*/ 27 w 36"/>
                <a:gd name="T25" fmla="*/ 7 h 28"/>
                <a:gd name="T26" fmla="*/ 36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7" name="Freeform 691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36 w 36"/>
                <a:gd name="T9" fmla="*/ 21 h 28"/>
                <a:gd name="T10" fmla="*/ 27 w 36"/>
                <a:gd name="T11" fmla="*/ 21 h 28"/>
                <a:gd name="T12" fmla="*/ 27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9 w 36"/>
                <a:gd name="T21" fmla="*/ 28 h 28"/>
                <a:gd name="T22" fmla="*/ 9 w 36"/>
                <a:gd name="T23" fmla="*/ 21 h 28"/>
                <a:gd name="T24" fmla="*/ 9 w 36"/>
                <a:gd name="T25" fmla="*/ 21 h 28"/>
                <a:gd name="T26" fmla="*/ 9 w 36"/>
                <a:gd name="T27" fmla="*/ 21 h 28"/>
                <a:gd name="T28" fmla="*/ 9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9 w 36"/>
                <a:gd name="T37" fmla="*/ 7 h 28"/>
                <a:gd name="T38" fmla="*/ 9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18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27 w 36"/>
                <a:gd name="T53" fmla="*/ 7 h 28"/>
                <a:gd name="T54" fmla="*/ 27 w 36"/>
                <a:gd name="T55" fmla="*/ 7 h 28"/>
                <a:gd name="T56" fmla="*/ 36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8" name="Freeform 692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7 h 49"/>
                <a:gd name="T36" fmla="*/ 36 w 54"/>
                <a:gd name="T37" fmla="*/ 7 h 49"/>
                <a:gd name="T38" fmla="*/ 36 w 54"/>
                <a:gd name="T39" fmla="*/ 14 h 49"/>
                <a:gd name="T40" fmla="*/ 45 w 54"/>
                <a:gd name="T41" fmla="*/ 14 h 49"/>
                <a:gd name="T42" fmla="*/ 45 w 54"/>
                <a:gd name="T43" fmla="*/ 21 h 49"/>
                <a:gd name="T44" fmla="*/ 54 w 54"/>
                <a:gd name="T45" fmla="*/ 21 h 49"/>
                <a:gd name="T46" fmla="*/ 54 w 54"/>
                <a:gd name="T4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9" name="Freeform 693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36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7 h 49"/>
                <a:gd name="T48" fmla="*/ 18 w 54"/>
                <a:gd name="T49" fmla="*/ 0 h 49"/>
                <a:gd name="T50" fmla="*/ 27 w 54"/>
                <a:gd name="T51" fmla="*/ 7 h 49"/>
                <a:gd name="T52" fmla="*/ 27 w 54"/>
                <a:gd name="T53" fmla="*/ 7 h 49"/>
                <a:gd name="T54" fmla="*/ 36 w 54"/>
                <a:gd name="T55" fmla="*/ 7 h 49"/>
                <a:gd name="T56" fmla="*/ 36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0" name="Line 694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1" name="Line 695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2" name="Freeform 696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36 w 81"/>
                <a:gd name="T45" fmla="*/ 0 h 63"/>
                <a:gd name="T46" fmla="*/ 45 w 81"/>
                <a:gd name="T47" fmla="*/ 7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3" name="Freeform 697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4" name="Line 698"/>
            <p:cNvSpPr>
              <a:spLocks noChangeShapeType="1"/>
            </p:cNvSpPr>
            <p:nvPr/>
          </p:nvSpPr>
          <p:spPr bwMode="auto">
            <a:xfrm flipH="1" flipV="1">
              <a:off x="3912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5" name="Line 699"/>
            <p:cNvSpPr>
              <a:spLocks noChangeShapeType="1"/>
            </p:cNvSpPr>
            <p:nvPr/>
          </p:nvSpPr>
          <p:spPr bwMode="auto">
            <a:xfrm flipH="1" flipV="1">
              <a:off x="3885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6" name="Line 700"/>
            <p:cNvSpPr>
              <a:spLocks noChangeShapeType="1"/>
            </p:cNvSpPr>
            <p:nvPr/>
          </p:nvSpPr>
          <p:spPr bwMode="auto">
            <a:xfrm flipH="1" flipV="1">
              <a:off x="4677" y="306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7" name="Freeform 701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8" name="Freeform 702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9" name="Freeform 703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0" name="Freeform 704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1" name="Line 705"/>
            <p:cNvSpPr>
              <a:spLocks noChangeShapeType="1"/>
            </p:cNvSpPr>
            <p:nvPr/>
          </p:nvSpPr>
          <p:spPr bwMode="auto">
            <a:xfrm flipH="1" flipV="1">
              <a:off x="4497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2" name="Freeform 706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9 w 81"/>
                <a:gd name="T21" fmla="*/ 49 h 56"/>
                <a:gd name="T22" fmla="*/ 0 w 81"/>
                <a:gd name="T23" fmla="*/ 42 h 56"/>
                <a:gd name="T24" fmla="*/ 0 w 81"/>
                <a:gd name="T25" fmla="*/ 35 h 56"/>
                <a:gd name="T26" fmla="*/ 0 w 81"/>
                <a:gd name="T27" fmla="*/ 21 h 56"/>
                <a:gd name="T28" fmla="*/ 0 w 81"/>
                <a:gd name="T29" fmla="*/ 14 h 56"/>
                <a:gd name="T30" fmla="*/ 0 w 81"/>
                <a:gd name="T31" fmla="*/ 7 h 56"/>
                <a:gd name="T32" fmla="*/ 9 w 81"/>
                <a:gd name="T33" fmla="*/ 7 h 56"/>
                <a:gd name="T34" fmla="*/ 9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7 h 56"/>
                <a:gd name="T46" fmla="*/ 72 w 81"/>
                <a:gd name="T47" fmla="*/ 14 h 56"/>
                <a:gd name="T48" fmla="*/ 72 w 81"/>
                <a:gd name="T49" fmla="*/ 21 h 56"/>
                <a:gd name="T50" fmla="*/ 81 w 81"/>
                <a:gd name="T5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3" name="Freeform 707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1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7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63 w 81"/>
                <a:gd name="T59" fmla="*/ 7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1 h 56"/>
                <a:gd name="T66" fmla="*/ 81 w 81"/>
                <a:gd name="T6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4" name="Freeform 708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5" name="Freeform 709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6" name="Freeform 710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7" name="Freeform 711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8" name="Line 712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9" name="Line 713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0" name="Freeform 714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0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0 h 21"/>
                <a:gd name="T22" fmla="*/ 36 w 36"/>
                <a:gd name="T23" fmla="*/ 7 h 21"/>
                <a:gd name="T24" fmla="*/ 36 w 36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1" name="Freeform 715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2" name="Line 716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813" name="Group 717"/>
          <p:cNvGrpSpPr>
            <a:grpSpLocks/>
          </p:cNvGrpSpPr>
          <p:nvPr/>
        </p:nvGrpSpPr>
        <p:grpSpPr bwMode="auto">
          <a:xfrm>
            <a:off x="1651000" y="4367213"/>
            <a:ext cx="2149475" cy="1147762"/>
            <a:chOff x="3273" y="3011"/>
            <a:chExt cx="1656" cy="959"/>
          </a:xfrm>
        </p:grpSpPr>
        <p:sp>
          <p:nvSpPr>
            <p:cNvPr id="644814" name="Line 718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5" name="Line 719"/>
            <p:cNvSpPr>
              <a:spLocks noChangeShapeType="1"/>
            </p:cNvSpPr>
            <p:nvPr/>
          </p:nvSpPr>
          <p:spPr bwMode="auto">
            <a:xfrm flipH="1">
              <a:off x="4308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6" name="Line 720"/>
            <p:cNvSpPr>
              <a:spLocks noChangeShapeType="1"/>
            </p:cNvSpPr>
            <p:nvPr/>
          </p:nvSpPr>
          <p:spPr bwMode="auto">
            <a:xfrm flipV="1">
              <a:off x="3507" y="372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7" name="Freeform 721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8" name="Freeform 722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9" name="Freeform 723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0" name="Freeform 724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1" name="Freeform 725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2" name="Freeform 726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3" name="Line 727"/>
            <p:cNvSpPr>
              <a:spLocks noChangeShapeType="1"/>
            </p:cNvSpPr>
            <p:nvPr/>
          </p:nvSpPr>
          <p:spPr bwMode="auto">
            <a:xfrm flipV="1">
              <a:off x="4272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4" name="Freeform 728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9 h 56"/>
                <a:gd name="T8" fmla="*/ 54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9 w 81"/>
                <a:gd name="T19" fmla="*/ 49 h 56"/>
                <a:gd name="T20" fmla="*/ 0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0 w 81"/>
                <a:gd name="T29" fmla="*/ 14 h 56"/>
                <a:gd name="T30" fmla="*/ 9 w 81"/>
                <a:gd name="T31" fmla="*/ 7 h 56"/>
                <a:gd name="T32" fmla="*/ 9 w 81"/>
                <a:gd name="T33" fmla="*/ 0 h 56"/>
                <a:gd name="T34" fmla="*/ 27 w 81"/>
                <a:gd name="T35" fmla="*/ 0 h 56"/>
                <a:gd name="T36" fmla="*/ 36 w 81"/>
                <a:gd name="T37" fmla="*/ 0 h 56"/>
                <a:gd name="T38" fmla="*/ 45 w 81"/>
                <a:gd name="T39" fmla="*/ 0 h 56"/>
                <a:gd name="T40" fmla="*/ 54 w 81"/>
                <a:gd name="T41" fmla="*/ 0 h 56"/>
                <a:gd name="T42" fmla="*/ 63 w 81"/>
                <a:gd name="T43" fmla="*/ 7 h 56"/>
                <a:gd name="T44" fmla="*/ 72 w 81"/>
                <a:gd name="T45" fmla="*/ 14 h 56"/>
                <a:gd name="T46" fmla="*/ 72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5" name="Freeform 729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14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72 w 81"/>
                <a:gd name="T59" fmla="*/ 14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6" name="Line 730"/>
            <p:cNvSpPr>
              <a:spLocks noChangeShapeType="1"/>
            </p:cNvSpPr>
            <p:nvPr/>
          </p:nvSpPr>
          <p:spPr bwMode="auto">
            <a:xfrm flipH="1">
              <a:off x="3327" y="3718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7" name="Oval 731"/>
            <p:cNvSpPr>
              <a:spLocks noChangeArrowheads="1"/>
            </p:cNvSpPr>
            <p:nvPr/>
          </p:nvSpPr>
          <p:spPr bwMode="auto">
            <a:xfrm>
              <a:off x="3291" y="3802"/>
              <a:ext cx="36" cy="2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8" name="Freeform 732"/>
            <p:cNvSpPr>
              <a:spLocks/>
            </p:cNvSpPr>
            <p:nvPr/>
          </p:nvSpPr>
          <p:spPr bwMode="auto">
            <a:xfrm>
              <a:off x="3291" y="3802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0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0 w 36"/>
                <a:gd name="T37" fmla="*/ 7 h 21"/>
                <a:gd name="T38" fmla="*/ 0 w 36"/>
                <a:gd name="T39" fmla="*/ 7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9" name="Line 733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0" name="Line 734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1" name="Freeform 735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2" name="Freeform 736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35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3" name="Line 737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4" name="Line 738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5" name="Freeform 739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72 w 81"/>
                <a:gd name="T53" fmla="*/ 28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6" name="Freeform 740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7" name="Freeform 741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8" name="Freeform 742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9" name="Freeform 743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0" name="Freeform 744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1" name="Line 745"/>
            <p:cNvSpPr>
              <a:spLocks noChangeShapeType="1"/>
            </p:cNvSpPr>
            <p:nvPr/>
          </p:nvSpPr>
          <p:spPr bwMode="auto">
            <a:xfrm flipH="1" flipV="1">
              <a:off x="3894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2" name="Line 746"/>
            <p:cNvSpPr>
              <a:spLocks noChangeShapeType="1"/>
            </p:cNvSpPr>
            <p:nvPr/>
          </p:nvSpPr>
          <p:spPr bwMode="auto">
            <a:xfrm flipH="1" flipV="1">
              <a:off x="3714" y="3165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3" name="Line 747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4" name="Line 748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5" name="Freeform 749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9 w 45"/>
                <a:gd name="T17" fmla="*/ 28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9 w 45"/>
                <a:gd name="T27" fmla="*/ 7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6" name="Freeform 750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9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9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7" name="Freeform 751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21 h 28"/>
                <a:gd name="T16" fmla="*/ 0 w 36"/>
                <a:gd name="T17" fmla="*/ 14 h 28"/>
                <a:gd name="T18" fmla="*/ 0 w 36"/>
                <a:gd name="T19" fmla="*/ 7 h 28"/>
                <a:gd name="T20" fmla="*/ 9 w 36"/>
                <a:gd name="T21" fmla="*/ 7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7 h 28"/>
                <a:gd name="T30" fmla="*/ 36 w 36"/>
                <a:gd name="T3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8" name="Freeform 752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1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18 w 36"/>
                <a:gd name="T21" fmla="*/ 28 h 28"/>
                <a:gd name="T22" fmla="*/ 9 w 36"/>
                <a:gd name="T23" fmla="*/ 28 h 28"/>
                <a:gd name="T24" fmla="*/ 9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18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9" name="Line 753"/>
            <p:cNvSpPr>
              <a:spLocks noChangeShapeType="1"/>
            </p:cNvSpPr>
            <p:nvPr/>
          </p:nvSpPr>
          <p:spPr bwMode="auto">
            <a:xfrm flipH="1">
              <a:off x="3525" y="3165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0" name="Freeform 754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56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1" name="Freeform 755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21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2" name="Line 756"/>
            <p:cNvSpPr>
              <a:spLocks noChangeShapeType="1"/>
            </p:cNvSpPr>
            <p:nvPr/>
          </p:nvSpPr>
          <p:spPr bwMode="auto">
            <a:xfrm flipV="1">
              <a:off x="3489" y="3074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3" name="Freeform 757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4" name="Freeform 758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35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5" name="Line 759"/>
            <p:cNvSpPr>
              <a:spLocks noChangeShapeType="1"/>
            </p:cNvSpPr>
            <p:nvPr/>
          </p:nvSpPr>
          <p:spPr bwMode="auto">
            <a:xfrm>
              <a:off x="4875" y="381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6" name="Line 760"/>
            <p:cNvSpPr>
              <a:spLocks noChangeShapeType="1"/>
            </p:cNvSpPr>
            <p:nvPr/>
          </p:nvSpPr>
          <p:spPr bwMode="auto">
            <a:xfrm>
              <a:off x="4695" y="391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7" name="Line 761"/>
            <p:cNvSpPr>
              <a:spLocks noChangeShapeType="1"/>
            </p:cNvSpPr>
            <p:nvPr/>
          </p:nvSpPr>
          <p:spPr bwMode="auto">
            <a:xfrm>
              <a:off x="4695" y="3690"/>
              <a:ext cx="171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8" name="Line 762"/>
            <p:cNvSpPr>
              <a:spLocks noChangeShapeType="1"/>
            </p:cNvSpPr>
            <p:nvPr/>
          </p:nvSpPr>
          <p:spPr bwMode="auto">
            <a:xfrm flipH="1">
              <a:off x="4515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9" name="Line 763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0" name="Line 764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1" name="Line 765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2" name="Line 766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3" name="Line 767"/>
            <p:cNvSpPr>
              <a:spLocks noChangeShapeType="1"/>
            </p:cNvSpPr>
            <p:nvPr/>
          </p:nvSpPr>
          <p:spPr bwMode="auto">
            <a:xfrm>
              <a:off x="4308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4" name="Line 768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5" name="Line 769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6" name="Line 770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7" name="Line 771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8" name="Line 772"/>
            <p:cNvSpPr>
              <a:spLocks noChangeShapeType="1"/>
            </p:cNvSpPr>
            <p:nvPr/>
          </p:nvSpPr>
          <p:spPr bwMode="auto">
            <a:xfrm flipH="1">
              <a:off x="4128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9" name="Line 773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0" name="Line 774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1" name="Line 775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2" name="Line 776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3" name="Line 777"/>
            <p:cNvSpPr>
              <a:spLocks noChangeShapeType="1"/>
            </p:cNvSpPr>
            <p:nvPr/>
          </p:nvSpPr>
          <p:spPr bwMode="auto">
            <a:xfrm flipH="1">
              <a:off x="4119" y="369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4" name="Line 778"/>
            <p:cNvSpPr>
              <a:spLocks noChangeShapeType="1"/>
            </p:cNvSpPr>
            <p:nvPr/>
          </p:nvSpPr>
          <p:spPr bwMode="auto">
            <a:xfrm>
              <a:off x="4092" y="381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5" name="Line 779"/>
            <p:cNvSpPr>
              <a:spLocks noChangeShapeType="1"/>
            </p:cNvSpPr>
            <p:nvPr/>
          </p:nvSpPr>
          <p:spPr bwMode="auto">
            <a:xfrm>
              <a:off x="3912" y="392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6" name="Line 780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7" name="Line 781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8" name="Line 782"/>
            <p:cNvSpPr>
              <a:spLocks noChangeShapeType="1"/>
            </p:cNvSpPr>
            <p:nvPr/>
          </p:nvSpPr>
          <p:spPr bwMode="auto">
            <a:xfrm flipH="1">
              <a:off x="4506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9" name="Line 783"/>
            <p:cNvSpPr>
              <a:spLocks noChangeShapeType="1"/>
            </p:cNvSpPr>
            <p:nvPr/>
          </p:nvSpPr>
          <p:spPr bwMode="auto">
            <a:xfrm>
              <a:off x="3912" y="369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0" name="Line 784"/>
            <p:cNvSpPr>
              <a:spLocks noChangeShapeType="1"/>
            </p:cNvSpPr>
            <p:nvPr/>
          </p:nvSpPr>
          <p:spPr bwMode="auto">
            <a:xfrm flipH="1">
              <a:off x="3741" y="392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1" name="Line 785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2" name="Line 786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3" name="Line 787"/>
            <p:cNvSpPr>
              <a:spLocks noChangeShapeType="1"/>
            </p:cNvSpPr>
            <p:nvPr/>
          </p:nvSpPr>
          <p:spPr bwMode="auto">
            <a:xfrm>
              <a:off x="469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4" name="Line 788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5" name="Line 789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6" name="Line 790"/>
            <p:cNvSpPr>
              <a:spLocks noChangeShapeType="1"/>
            </p:cNvSpPr>
            <p:nvPr/>
          </p:nvSpPr>
          <p:spPr bwMode="auto">
            <a:xfrm>
              <a:off x="4308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7" name="Line 791"/>
            <p:cNvSpPr>
              <a:spLocks noChangeShapeType="1"/>
            </p:cNvSpPr>
            <p:nvPr/>
          </p:nvSpPr>
          <p:spPr bwMode="auto">
            <a:xfrm>
              <a:off x="3525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8" name="Line 792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9" name="Line 793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0" name="Line 794"/>
            <p:cNvSpPr>
              <a:spLocks noChangeShapeType="1"/>
            </p:cNvSpPr>
            <p:nvPr/>
          </p:nvSpPr>
          <p:spPr bwMode="auto">
            <a:xfrm flipH="1">
              <a:off x="3345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1" name="Line 795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2" name="Line 796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3" name="Line 797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4" name="Line 798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5" name="Line 799"/>
            <p:cNvSpPr>
              <a:spLocks noChangeShapeType="1"/>
            </p:cNvSpPr>
            <p:nvPr/>
          </p:nvSpPr>
          <p:spPr bwMode="auto">
            <a:xfrm flipH="1">
              <a:off x="451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6" name="Line 800"/>
            <p:cNvSpPr>
              <a:spLocks noChangeShapeType="1"/>
            </p:cNvSpPr>
            <p:nvPr/>
          </p:nvSpPr>
          <p:spPr bwMode="auto">
            <a:xfrm flipV="1">
              <a:off x="4479" y="306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7" name="Line 801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8" name="Line 802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9" name="Line 803"/>
            <p:cNvSpPr>
              <a:spLocks noChangeShapeType="1"/>
            </p:cNvSpPr>
            <p:nvPr/>
          </p:nvSpPr>
          <p:spPr bwMode="auto">
            <a:xfrm>
              <a:off x="3309" y="382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0" name="Line 804"/>
            <p:cNvSpPr>
              <a:spLocks noChangeShapeType="1"/>
            </p:cNvSpPr>
            <p:nvPr/>
          </p:nvSpPr>
          <p:spPr bwMode="auto">
            <a:xfrm flipH="1">
              <a:off x="3336" y="370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1" name="Line 805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2" name="Line 806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3" name="Line 807"/>
            <p:cNvSpPr>
              <a:spLocks noChangeShapeType="1"/>
            </p:cNvSpPr>
            <p:nvPr/>
          </p:nvSpPr>
          <p:spPr bwMode="auto">
            <a:xfrm>
              <a:off x="4308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4" name="Line 808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5" name="Line 809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6" name="Line 810"/>
            <p:cNvSpPr>
              <a:spLocks noChangeShapeType="1"/>
            </p:cNvSpPr>
            <p:nvPr/>
          </p:nvSpPr>
          <p:spPr bwMode="auto">
            <a:xfrm flipH="1">
              <a:off x="3723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7" name="Line 811"/>
            <p:cNvSpPr>
              <a:spLocks noChangeShapeType="1"/>
            </p:cNvSpPr>
            <p:nvPr/>
          </p:nvSpPr>
          <p:spPr bwMode="auto">
            <a:xfrm flipH="1">
              <a:off x="4119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8" name="Line 812"/>
            <p:cNvSpPr>
              <a:spLocks noChangeShapeType="1"/>
            </p:cNvSpPr>
            <p:nvPr/>
          </p:nvSpPr>
          <p:spPr bwMode="auto">
            <a:xfrm>
              <a:off x="3516" y="3277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9" name="Line 813"/>
            <p:cNvSpPr>
              <a:spLocks noChangeShapeType="1"/>
            </p:cNvSpPr>
            <p:nvPr/>
          </p:nvSpPr>
          <p:spPr bwMode="auto">
            <a:xfrm>
              <a:off x="3912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0" name="Line 814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1" name="Line 815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2" name="Line 816"/>
            <p:cNvSpPr>
              <a:spLocks noChangeShapeType="1"/>
            </p:cNvSpPr>
            <p:nvPr/>
          </p:nvSpPr>
          <p:spPr bwMode="auto">
            <a:xfrm flipH="1">
              <a:off x="373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3" name="Line 817"/>
            <p:cNvSpPr>
              <a:spLocks noChangeShapeType="1"/>
            </p:cNvSpPr>
            <p:nvPr/>
          </p:nvSpPr>
          <p:spPr bwMode="auto">
            <a:xfrm flipV="1">
              <a:off x="3696" y="3067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4" name="Line 818"/>
            <p:cNvSpPr>
              <a:spLocks noChangeShapeType="1"/>
            </p:cNvSpPr>
            <p:nvPr/>
          </p:nvSpPr>
          <p:spPr bwMode="auto">
            <a:xfrm flipV="1">
              <a:off x="3516" y="304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5" name="Freeform 819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6" name="Freeform 820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7" name="Line 821"/>
            <p:cNvSpPr>
              <a:spLocks noChangeShapeType="1"/>
            </p:cNvSpPr>
            <p:nvPr/>
          </p:nvSpPr>
          <p:spPr bwMode="auto">
            <a:xfrm flipV="1">
              <a:off x="4884" y="372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8" name="Freeform 822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9" name="Freeform 823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0" name="Line 824"/>
            <p:cNvSpPr>
              <a:spLocks noChangeShapeType="1"/>
            </p:cNvSpPr>
            <p:nvPr/>
          </p:nvSpPr>
          <p:spPr bwMode="auto">
            <a:xfrm flipV="1">
              <a:off x="4884" y="350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1" name="Freeform 825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63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2" name="Freeform 826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3" name="Line 827"/>
            <p:cNvSpPr>
              <a:spLocks noChangeShapeType="1"/>
            </p:cNvSpPr>
            <p:nvPr/>
          </p:nvSpPr>
          <p:spPr bwMode="auto">
            <a:xfrm flipH="1">
              <a:off x="3336" y="305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4" name="Line 828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5" name="Line 829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6" name="Freeform 830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7" name="Freeform 831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8" name="Line 832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9" name="Line 833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0" name="Freeform 834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1" name="Freeform 835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2" name="Freeform 836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3" name="Freeform 837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4" name="Freeform 838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5" name="Freeform 839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6" name="Line 840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7" name="Line 841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8" name="Freeform 842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9" name="Freeform 843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0" name="Freeform 844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1" name="Freeform 845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2" name="Line 846"/>
            <p:cNvSpPr>
              <a:spLocks noChangeShapeType="1"/>
            </p:cNvSpPr>
            <p:nvPr/>
          </p:nvSpPr>
          <p:spPr bwMode="auto">
            <a:xfrm flipV="1">
              <a:off x="4488" y="329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3" name="Freeform 847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4" name="Freeform 848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5" name="Line 849"/>
            <p:cNvSpPr>
              <a:spLocks noChangeShapeType="1"/>
            </p:cNvSpPr>
            <p:nvPr/>
          </p:nvSpPr>
          <p:spPr bwMode="auto">
            <a:xfrm flipV="1">
              <a:off x="4101" y="372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6" name="Freeform 850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  <a:gd name="T48" fmla="*/ 54 w 54"/>
                <a:gd name="T4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7" name="Freeform 851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8" name="Line 852"/>
            <p:cNvSpPr>
              <a:spLocks noChangeShapeType="1"/>
            </p:cNvSpPr>
            <p:nvPr/>
          </p:nvSpPr>
          <p:spPr bwMode="auto">
            <a:xfrm flipV="1">
              <a:off x="4101" y="351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9" name="Freeform 853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9 w 72"/>
                <a:gd name="T39" fmla="*/ 0 h 63"/>
                <a:gd name="T40" fmla="*/ 18 w 72"/>
                <a:gd name="T41" fmla="*/ 0 h 63"/>
                <a:gd name="T42" fmla="*/ 27 w 72"/>
                <a:gd name="T43" fmla="*/ 0 h 63"/>
                <a:gd name="T44" fmla="*/ 36 w 72"/>
                <a:gd name="T45" fmla="*/ 0 h 63"/>
                <a:gd name="T46" fmla="*/ 45 w 72"/>
                <a:gd name="T47" fmla="*/ 0 h 63"/>
                <a:gd name="T48" fmla="*/ 54 w 72"/>
                <a:gd name="T49" fmla="*/ 0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0" name="Freeform 854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1" name="Line 855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2" name="Line 856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3" name="Freeform 857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4" name="Freeform 858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5" name="Line 859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6" name="Line 860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7" name="Freeform 861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56 h 63"/>
                <a:gd name="T16" fmla="*/ 18 w 81"/>
                <a:gd name="T17" fmla="*/ 56 h 63"/>
                <a:gd name="T18" fmla="*/ 9 w 81"/>
                <a:gd name="T19" fmla="*/ 49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1 h 63"/>
                <a:gd name="T26" fmla="*/ 9 w 81"/>
                <a:gd name="T27" fmla="*/ 14 h 63"/>
                <a:gd name="T28" fmla="*/ 18 w 81"/>
                <a:gd name="T29" fmla="*/ 7 h 63"/>
                <a:gd name="T30" fmla="*/ 27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63 w 81"/>
                <a:gd name="T37" fmla="*/ 7 h 63"/>
                <a:gd name="T38" fmla="*/ 72 w 81"/>
                <a:gd name="T39" fmla="*/ 7 h 63"/>
                <a:gd name="T40" fmla="*/ 72 w 81"/>
                <a:gd name="T41" fmla="*/ 14 h 63"/>
                <a:gd name="T42" fmla="*/ 81 w 81"/>
                <a:gd name="T43" fmla="*/ 21 h 63"/>
                <a:gd name="T44" fmla="*/ 81 w 81"/>
                <a:gd name="T4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8" name="Freeform 862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9" name="Freeform 863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0" name="Freeform 864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1" name="Line 865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2" name="Line 866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3" name="Freeform 867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4" name="Freeform 868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5" name="Freeform 869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6" name="Freeform 870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7" name="Freeform 871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8" name="Freeform 872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9" name="Line 873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0" name="Line 874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1" name="Line 875"/>
            <p:cNvSpPr>
              <a:spLocks noChangeShapeType="1"/>
            </p:cNvSpPr>
            <p:nvPr/>
          </p:nvSpPr>
          <p:spPr bwMode="auto">
            <a:xfrm flipV="1">
              <a:off x="4488" y="3074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2" name="Freeform 876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3" name="Freeform 877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4" name="Freeform 878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5" name="Freeform 879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6" name="Line 880"/>
            <p:cNvSpPr>
              <a:spLocks noChangeShapeType="1"/>
            </p:cNvSpPr>
            <p:nvPr/>
          </p:nvSpPr>
          <p:spPr bwMode="auto">
            <a:xfrm flipV="1">
              <a:off x="3705" y="329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7" name="Freeform 881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9 w 81"/>
                <a:gd name="T39" fmla="*/ 0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8" name="Freeform 882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0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9" name="Line 883"/>
            <p:cNvSpPr>
              <a:spLocks noChangeShapeType="1"/>
            </p:cNvSpPr>
            <p:nvPr/>
          </p:nvSpPr>
          <p:spPr bwMode="auto">
            <a:xfrm flipV="1">
              <a:off x="3318" y="373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0" name="Freeform 884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45 w 54"/>
                <a:gd name="T41" fmla="*/ 21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1" name="Freeform 885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45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2" name="Line 886"/>
            <p:cNvSpPr>
              <a:spLocks noChangeShapeType="1"/>
            </p:cNvSpPr>
            <p:nvPr/>
          </p:nvSpPr>
          <p:spPr bwMode="auto">
            <a:xfrm flipV="1">
              <a:off x="3318" y="351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3" name="Freeform 887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4" name="Freeform 888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5" name="Freeform 889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6" name="Freeform 890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7" name="Line 891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8" name="Line 892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9" name="Freeform 893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45 w 54"/>
                <a:gd name="T5" fmla="*/ 42 h 49"/>
                <a:gd name="T6" fmla="*/ 36 w 54"/>
                <a:gd name="T7" fmla="*/ 42 h 49"/>
                <a:gd name="T8" fmla="*/ 36 w 54"/>
                <a:gd name="T9" fmla="*/ 49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18 w 54"/>
                <a:gd name="T27" fmla="*/ 7 h 49"/>
                <a:gd name="T28" fmla="*/ 27 w 54"/>
                <a:gd name="T29" fmla="*/ 0 h 49"/>
                <a:gd name="T30" fmla="*/ 36 w 54"/>
                <a:gd name="T31" fmla="*/ 0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45 w 54"/>
                <a:gd name="T39" fmla="*/ 21 h 49"/>
                <a:gd name="T40" fmla="*/ 54 w 54"/>
                <a:gd name="T41" fmla="*/ 21 h 49"/>
                <a:gd name="T42" fmla="*/ 54 w 54"/>
                <a:gd name="T43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0" name="Freeform 894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1" name="Line 895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2" name="Line 896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3" name="Freeform 897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4" name="Freeform 898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5" name="Line 899"/>
            <p:cNvSpPr>
              <a:spLocks noChangeShapeType="1"/>
            </p:cNvSpPr>
            <p:nvPr/>
          </p:nvSpPr>
          <p:spPr bwMode="auto">
            <a:xfrm flipV="1">
              <a:off x="3705" y="308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6" name="Freeform 900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7" name="Freeform 901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8" name="Freeform 902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9" name="Freeform 903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0" name="Freeform 904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28 h 63"/>
                <a:gd name="T28" fmla="*/ 9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1" name="Freeform 905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28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2" name="Line 906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3" name="Line 907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4" name="Line 908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5" name="Line 909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6" name="Line 910"/>
            <p:cNvSpPr>
              <a:spLocks noChangeShapeType="1"/>
            </p:cNvSpPr>
            <p:nvPr/>
          </p:nvSpPr>
          <p:spPr bwMode="auto">
            <a:xfrm>
              <a:off x="4884" y="350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7" name="Line 911"/>
            <p:cNvSpPr>
              <a:spLocks noChangeShapeType="1"/>
            </p:cNvSpPr>
            <p:nvPr/>
          </p:nvSpPr>
          <p:spPr bwMode="auto">
            <a:xfrm flipH="1">
              <a:off x="4713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8" name="Line 912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9" name="Line 913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0" name="Freeform 914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45 w 81"/>
                <a:gd name="T37" fmla="*/ 0 h 63"/>
                <a:gd name="T38" fmla="*/ 54 w 81"/>
                <a:gd name="T39" fmla="*/ 7 h 63"/>
                <a:gd name="T40" fmla="*/ 63 w 81"/>
                <a:gd name="T41" fmla="*/ 7 h 63"/>
                <a:gd name="T42" fmla="*/ 63 w 81"/>
                <a:gd name="T43" fmla="*/ 14 h 63"/>
                <a:gd name="T44" fmla="*/ 72 w 81"/>
                <a:gd name="T45" fmla="*/ 14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1" name="Freeform 915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2" name="Line 916"/>
            <p:cNvSpPr>
              <a:spLocks noChangeShapeType="1"/>
            </p:cNvSpPr>
            <p:nvPr/>
          </p:nvSpPr>
          <p:spPr bwMode="auto">
            <a:xfrm flipH="1">
              <a:off x="4713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3" name="Line 917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014" name="Group 918"/>
          <p:cNvGrpSpPr>
            <a:grpSpLocks/>
          </p:cNvGrpSpPr>
          <p:nvPr/>
        </p:nvGrpSpPr>
        <p:grpSpPr bwMode="auto">
          <a:xfrm>
            <a:off x="1685925" y="4398963"/>
            <a:ext cx="2092325" cy="1100137"/>
            <a:chOff x="3300" y="3039"/>
            <a:chExt cx="1611" cy="917"/>
          </a:xfrm>
        </p:grpSpPr>
        <p:sp>
          <p:nvSpPr>
            <p:cNvPr id="645015" name="Line 919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6" name="Line 920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7" name="Line 921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8" name="Line 922"/>
            <p:cNvSpPr>
              <a:spLocks noChangeShapeType="1"/>
            </p:cNvSpPr>
            <p:nvPr/>
          </p:nvSpPr>
          <p:spPr bwMode="auto">
            <a:xfrm>
              <a:off x="4515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9" name="Line 923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0" name="Line 924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1" name="Line 925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2" name="Line 926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3" name="Line 927"/>
            <p:cNvSpPr>
              <a:spLocks noChangeShapeType="1"/>
            </p:cNvSpPr>
            <p:nvPr/>
          </p:nvSpPr>
          <p:spPr bwMode="auto">
            <a:xfrm flipV="1">
              <a:off x="4497" y="3396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4" name="Line 928"/>
            <p:cNvSpPr>
              <a:spLocks noChangeShapeType="1"/>
            </p:cNvSpPr>
            <p:nvPr/>
          </p:nvSpPr>
          <p:spPr bwMode="auto">
            <a:xfrm flipH="1">
              <a:off x="4317" y="349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5" name="Line 929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6" name="Line 930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7" name="Line 931"/>
            <p:cNvSpPr>
              <a:spLocks noChangeShapeType="1"/>
            </p:cNvSpPr>
            <p:nvPr/>
          </p:nvSpPr>
          <p:spPr bwMode="auto">
            <a:xfrm>
              <a:off x="4119" y="371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8" name="Line 932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9" name="Line 933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0" name="Line 934"/>
            <p:cNvSpPr>
              <a:spLocks noChangeShapeType="1"/>
            </p:cNvSpPr>
            <p:nvPr/>
          </p:nvSpPr>
          <p:spPr bwMode="auto">
            <a:xfrm>
              <a:off x="4128" y="348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1" name="Line 935"/>
            <p:cNvSpPr>
              <a:spLocks noChangeShapeType="1"/>
            </p:cNvSpPr>
            <p:nvPr/>
          </p:nvSpPr>
          <p:spPr bwMode="auto">
            <a:xfrm>
              <a:off x="4506" y="3270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2" name="Line 936"/>
            <p:cNvSpPr>
              <a:spLocks noChangeShapeType="1"/>
            </p:cNvSpPr>
            <p:nvPr/>
          </p:nvSpPr>
          <p:spPr bwMode="auto">
            <a:xfrm>
              <a:off x="4101" y="350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3" name="Line 937"/>
            <p:cNvSpPr>
              <a:spLocks noChangeShapeType="1"/>
            </p:cNvSpPr>
            <p:nvPr/>
          </p:nvSpPr>
          <p:spPr bwMode="auto">
            <a:xfrm flipH="1">
              <a:off x="3930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4" name="Line 938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5" name="Line 939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6" name="Line 940"/>
            <p:cNvSpPr>
              <a:spLocks noChangeShapeType="1"/>
            </p:cNvSpPr>
            <p:nvPr/>
          </p:nvSpPr>
          <p:spPr bwMode="auto">
            <a:xfrm flipH="1">
              <a:off x="3930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7" name="Line 941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8" name="Line 942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9" name="Line 943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0" name="Line 944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1" name="Line 945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2" name="Line 946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3" name="Line 947"/>
            <p:cNvSpPr>
              <a:spLocks noChangeShapeType="1"/>
            </p:cNvSpPr>
            <p:nvPr/>
          </p:nvSpPr>
          <p:spPr bwMode="auto">
            <a:xfrm flipH="1">
              <a:off x="4317" y="327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4" name="Line 948"/>
            <p:cNvSpPr>
              <a:spLocks noChangeShapeType="1"/>
            </p:cNvSpPr>
            <p:nvPr/>
          </p:nvSpPr>
          <p:spPr bwMode="auto">
            <a:xfrm>
              <a:off x="3732" y="3501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5" name="Line 949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6" name="Line 950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7" name="Line 951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8" name="Line 952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9" name="Line 953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0" name="Line 954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1" name="Line 955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2" name="Line 956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3" name="Line 957"/>
            <p:cNvSpPr>
              <a:spLocks noChangeShapeType="1"/>
            </p:cNvSpPr>
            <p:nvPr/>
          </p:nvSpPr>
          <p:spPr bwMode="auto">
            <a:xfrm flipV="1">
              <a:off x="3705" y="339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4" name="Line 958"/>
            <p:cNvSpPr>
              <a:spLocks noChangeShapeType="1"/>
            </p:cNvSpPr>
            <p:nvPr/>
          </p:nvSpPr>
          <p:spPr bwMode="auto">
            <a:xfrm flipH="1">
              <a:off x="353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5" name="Line 959"/>
            <p:cNvSpPr>
              <a:spLocks noChangeShapeType="1"/>
            </p:cNvSpPr>
            <p:nvPr/>
          </p:nvSpPr>
          <p:spPr bwMode="auto">
            <a:xfrm>
              <a:off x="3336" y="3711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6" name="Line 960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7" name="Line 961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8" name="Line 962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9" name="Line 963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0" name="Line 964"/>
            <p:cNvSpPr>
              <a:spLocks noChangeShapeType="1"/>
            </p:cNvSpPr>
            <p:nvPr/>
          </p:nvSpPr>
          <p:spPr bwMode="auto">
            <a:xfrm>
              <a:off x="334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1" name="Line 965"/>
            <p:cNvSpPr>
              <a:spLocks noChangeShapeType="1"/>
            </p:cNvSpPr>
            <p:nvPr/>
          </p:nvSpPr>
          <p:spPr bwMode="auto">
            <a:xfrm>
              <a:off x="3318" y="3508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2" name="Line 966"/>
            <p:cNvSpPr>
              <a:spLocks noChangeShapeType="1"/>
            </p:cNvSpPr>
            <p:nvPr/>
          </p:nvSpPr>
          <p:spPr bwMode="auto">
            <a:xfrm flipV="1">
              <a:off x="3723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3" name="Line 967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4" name="Line 968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5" name="Line 969"/>
            <p:cNvSpPr>
              <a:spLocks noChangeShapeType="1"/>
            </p:cNvSpPr>
            <p:nvPr/>
          </p:nvSpPr>
          <p:spPr bwMode="auto">
            <a:xfrm flipH="1">
              <a:off x="3534" y="327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6" name="Line 970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7" name="Line 971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8" name="Line 972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9" name="Line 973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0" name="Line 974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1" name="Line 975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2" name="Line 976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3" name="Line 977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4" name="Freeform 978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5" name="Freeform 979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6" name="Freeform 980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7" name="Freeform 981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8" name="Line 982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9" name="Line 983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0" name="Line 984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1" name="Line 985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2" name="Freeform 986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9 w 36"/>
                <a:gd name="T15" fmla="*/ 7 h 28"/>
                <a:gd name="T16" fmla="*/ 9 w 36"/>
                <a:gd name="T17" fmla="*/ 0 h 28"/>
                <a:gd name="T18" fmla="*/ 18 w 36"/>
                <a:gd name="T19" fmla="*/ 0 h 28"/>
                <a:gd name="T20" fmla="*/ 27 w 36"/>
                <a:gd name="T21" fmla="*/ 0 h 28"/>
                <a:gd name="T22" fmla="*/ 27 w 36"/>
                <a:gd name="T23" fmla="*/ 7 h 28"/>
                <a:gd name="T24" fmla="*/ 36 w 36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3" name="Freeform 987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14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14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4" name="Line 988"/>
            <p:cNvSpPr>
              <a:spLocks noChangeShapeType="1"/>
            </p:cNvSpPr>
            <p:nvPr/>
          </p:nvSpPr>
          <p:spPr bwMode="auto">
            <a:xfrm flipH="1">
              <a:off x="4722" y="3606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5" name="Freeform 989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56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18 w 81"/>
                <a:gd name="T31" fmla="*/ 14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6" name="Freeform 990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7" name="Freeform 991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8" name="Freeform 992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9" name="Freeform 993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0" name="Freeform 994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1" name="Line 995"/>
            <p:cNvSpPr>
              <a:spLocks noChangeShapeType="1"/>
            </p:cNvSpPr>
            <p:nvPr/>
          </p:nvSpPr>
          <p:spPr bwMode="auto">
            <a:xfrm flipV="1">
              <a:off x="4686" y="351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2" name="Line 996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3" name="Line 997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4" name="Freeform 998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14 h 42"/>
                <a:gd name="T30" fmla="*/ 9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5" name="Freeform 999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6" name="Freeform 1000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72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7" name="Freeform 1001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8" name="Line 1002"/>
            <p:cNvSpPr>
              <a:spLocks noChangeShapeType="1"/>
            </p:cNvSpPr>
            <p:nvPr/>
          </p:nvSpPr>
          <p:spPr bwMode="auto">
            <a:xfrm flipV="1">
              <a:off x="4695" y="329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9" name="Freeform 1003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0" name="Freeform 1004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1" name="Freeform 1005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2" name="Freeform 1006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3" name="Line 1007"/>
            <p:cNvSpPr>
              <a:spLocks noChangeShapeType="1"/>
            </p:cNvSpPr>
            <p:nvPr/>
          </p:nvSpPr>
          <p:spPr bwMode="auto">
            <a:xfrm flipH="1" flipV="1">
              <a:off x="4308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4" name="Line 1008"/>
            <p:cNvSpPr>
              <a:spLocks noChangeShapeType="1"/>
            </p:cNvSpPr>
            <p:nvPr/>
          </p:nvSpPr>
          <p:spPr bwMode="auto">
            <a:xfrm flipH="1" flipV="1">
              <a:off x="4119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5" name="Freeform 1009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6" name="Freeform 1010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7" name="Line 1011"/>
            <p:cNvSpPr>
              <a:spLocks noChangeShapeType="1"/>
            </p:cNvSpPr>
            <p:nvPr/>
          </p:nvSpPr>
          <p:spPr bwMode="auto">
            <a:xfrm flipH="1">
              <a:off x="4515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8" name="Line 1012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9" name="Line 1013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0" name="Freeform 1014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1" name="Freeform 1015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2" name="Freeform 1016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3" name="Freeform 1017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8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4" name="Line 1018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5" name="Line 1019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6" name="Freeform 1020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27 w 36"/>
                <a:gd name="T3" fmla="*/ 21 h 28"/>
                <a:gd name="T4" fmla="*/ 18 w 36"/>
                <a:gd name="T5" fmla="*/ 21 h 28"/>
                <a:gd name="T6" fmla="*/ 18 w 36"/>
                <a:gd name="T7" fmla="*/ 28 h 28"/>
                <a:gd name="T8" fmla="*/ 18 w 36"/>
                <a:gd name="T9" fmla="*/ 21 h 28"/>
                <a:gd name="T10" fmla="*/ 9 w 36"/>
                <a:gd name="T11" fmla="*/ 21 h 28"/>
                <a:gd name="T12" fmla="*/ 0 w 36"/>
                <a:gd name="T13" fmla="*/ 21 h 28"/>
                <a:gd name="T14" fmla="*/ 0 w 36"/>
                <a:gd name="T15" fmla="*/ 14 h 28"/>
                <a:gd name="T16" fmla="*/ 0 w 36"/>
                <a:gd name="T17" fmla="*/ 7 h 28"/>
                <a:gd name="T18" fmla="*/ 9 w 36"/>
                <a:gd name="T19" fmla="*/ 7 h 28"/>
                <a:gd name="T20" fmla="*/ 9 w 36"/>
                <a:gd name="T21" fmla="*/ 0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7" name="Freeform 1021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27 w 36"/>
                <a:gd name="T5" fmla="*/ 21 h 28"/>
                <a:gd name="T6" fmla="*/ 27 w 36"/>
                <a:gd name="T7" fmla="*/ 21 h 28"/>
                <a:gd name="T8" fmla="*/ 27 w 36"/>
                <a:gd name="T9" fmla="*/ 21 h 28"/>
                <a:gd name="T10" fmla="*/ 27 w 36"/>
                <a:gd name="T11" fmla="*/ 21 h 28"/>
                <a:gd name="T12" fmla="*/ 27 w 36"/>
                <a:gd name="T13" fmla="*/ 21 h 28"/>
                <a:gd name="T14" fmla="*/ 18 w 36"/>
                <a:gd name="T15" fmla="*/ 21 h 28"/>
                <a:gd name="T16" fmla="*/ 18 w 36"/>
                <a:gd name="T17" fmla="*/ 28 h 28"/>
                <a:gd name="T18" fmla="*/ 18 w 36"/>
                <a:gd name="T19" fmla="*/ 21 h 28"/>
                <a:gd name="T20" fmla="*/ 9 w 36"/>
                <a:gd name="T21" fmla="*/ 21 h 28"/>
                <a:gd name="T22" fmla="*/ 9 w 36"/>
                <a:gd name="T23" fmla="*/ 21 h 28"/>
                <a:gd name="T24" fmla="*/ 0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27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8" name="Line 1022"/>
            <p:cNvSpPr>
              <a:spLocks noChangeShapeType="1"/>
            </p:cNvSpPr>
            <p:nvPr/>
          </p:nvSpPr>
          <p:spPr bwMode="auto">
            <a:xfrm flipH="1">
              <a:off x="3930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9" name="Freeform 1023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0" name="Freeform 1024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1" name="Freeform 1025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2" name="Freeform 1026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3" name="Freeform 1027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4" name="Freeform 1028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5" name="Line 1029"/>
            <p:cNvSpPr>
              <a:spLocks noChangeShapeType="1"/>
            </p:cNvSpPr>
            <p:nvPr/>
          </p:nvSpPr>
          <p:spPr bwMode="auto">
            <a:xfrm flipH="1" flipV="1">
              <a:off x="4326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6" name="Freeform 1030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7" name="Freeform 1031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8" name="Freeform 1032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9" name="Freeform 1033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0" name="Line 1034"/>
            <p:cNvSpPr>
              <a:spLocks noChangeShapeType="1"/>
            </p:cNvSpPr>
            <p:nvPr/>
          </p:nvSpPr>
          <p:spPr bwMode="auto">
            <a:xfrm flipH="1" flipV="1">
              <a:off x="4290" y="330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1" name="Line 1035"/>
            <p:cNvSpPr>
              <a:spLocks noChangeShapeType="1"/>
            </p:cNvSpPr>
            <p:nvPr/>
          </p:nvSpPr>
          <p:spPr bwMode="auto">
            <a:xfrm flipV="1">
              <a:off x="3903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2" name="Line 1036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3" name="Line 1037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4" name="Freeform 1038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0 w 72"/>
                <a:gd name="T29" fmla="*/ 7 h 63"/>
                <a:gd name="T30" fmla="*/ 9 w 72"/>
                <a:gd name="T31" fmla="*/ 7 h 63"/>
                <a:gd name="T32" fmla="*/ 18 w 72"/>
                <a:gd name="T33" fmla="*/ 0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0 h 63"/>
                <a:gd name="T42" fmla="*/ 63 w 72"/>
                <a:gd name="T43" fmla="*/ 0 h 63"/>
                <a:gd name="T44" fmla="*/ 63 w 72"/>
                <a:gd name="T45" fmla="*/ 7 h 63"/>
                <a:gd name="T46" fmla="*/ 72 w 72"/>
                <a:gd name="T47" fmla="*/ 7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5" name="Freeform 1039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6" name="Freeform 1040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  <a:gd name="T42" fmla="*/ 54 w 54"/>
                <a:gd name="T4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7" name="Freeform 1041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28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28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8" name="Freeform 1042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9" name="Freeform 1043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0" name="Line 1044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1" name="Line 1045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2" name="Line 1046"/>
            <p:cNvSpPr>
              <a:spLocks noChangeShapeType="1"/>
            </p:cNvSpPr>
            <p:nvPr/>
          </p:nvSpPr>
          <p:spPr bwMode="auto">
            <a:xfrm flipV="1">
              <a:off x="3912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3" name="Freeform 1047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4" name="Freeform 1048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5" name="Freeform 1049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6" name="Freeform 1050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7" name="Line 1051"/>
            <p:cNvSpPr>
              <a:spLocks noChangeShapeType="1"/>
            </p:cNvSpPr>
            <p:nvPr/>
          </p:nvSpPr>
          <p:spPr bwMode="auto">
            <a:xfrm flipH="1" flipV="1">
              <a:off x="3516" y="3522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8" name="Line 1052"/>
            <p:cNvSpPr>
              <a:spLocks noChangeShapeType="1"/>
            </p:cNvSpPr>
            <p:nvPr/>
          </p:nvSpPr>
          <p:spPr bwMode="auto">
            <a:xfrm flipH="1" flipV="1">
              <a:off x="3336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9" name="Freeform 1053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0" name="Freeform 1054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1" name="Line 1055"/>
            <p:cNvSpPr>
              <a:spLocks noChangeShapeType="1"/>
            </p:cNvSpPr>
            <p:nvPr/>
          </p:nvSpPr>
          <p:spPr bwMode="auto">
            <a:xfrm flipH="1">
              <a:off x="3723" y="329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2" name="Freeform 1056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3" name="Freeform 1057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9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9 w 27"/>
                <a:gd name="T39" fmla="*/ 7 h 28"/>
                <a:gd name="T40" fmla="*/ 9 w 27"/>
                <a:gd name="T41" fmla="*/ 7 h 28"/>
                <a:gd name="T42" fmla="*/ 9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4" name="Freeform 1058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27 w 54"/>
                <a:gd name="T13" fmla="*/ 35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5" name="Freeform 1059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27 w 54"/>
                <a:gd name="T19" fmla="*/ 35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6" name="Freeform 1060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7" name="Freeform 1061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8" name="Line 1062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9" name="Line 1063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0" name="Line 1064"/>
            <p:cNvSpPr>
              <a:spLocks noChangeShapeType="1"/>
            </p:cNvSpPr>
            <p:nvPr/>
          </p:nvSpPr>
          <p:spPr bwMode="auto">
            <a:xfrm flipH="1" flipV="1">
              <a:off x="3534" y="329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1" name="Line 1065"/>
            <p:cNvSpPr>
              <a:spLocks noChangeShapeType="1"/>
            </p:cNvSpPr>
            <p:nvPr/>
          </p:nvSpPr>
          <p:spPr bwMode="auto">
            <a:xfrm flipH="1" flipV="1">
              <a:off x="3507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2" name="Freeform 1066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3" name="Freeform 1067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4" name="Freeform 1068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5" name="Freeform 1069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6" name="Freeform 1070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7" name="Freeform 1071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8" name="Line 1072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9" name="Line 1073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0" name="Line 1074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1" name="Line 1075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2" name="Freeform 1076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3" name="Freeform 1077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4" name="Freeform 1078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5" name="Freeform 1079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6" name="Line 1080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7" name="Line 1081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8" name="Line 1082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9" name="Line 1083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0" name="Line 1084"/>
            <p:cNvSpPr>
              <a:spLocks noChangeShapeType="1"/>
            </p:cNvSpPr>
            <p:nvPr/>
          </p:nvSpPr>
          <p:spPr bwMode="auto">
            <a:xfrm>
              <a:off x="4713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1" name="Line 1085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2" name="Line 1086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3" name="Line 1087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4" name="Line 1088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5" name="Line 1089"/>
            <p:cNvSpPr>
              <a:spLocks noChangeShapeType="1"/>
            </p:cNvSpPr>
            <p:nvPr/>
          </p:nvSpPr>
          <p:spPr bwMode="auto">
            <a:xfrm flipV="1">
              <a:off x="4893" y="3508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6" name="Line 1090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7" name="Line 1091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8" name="Line 1092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9" name="Line 1093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0" name="Line 1094"/>
            <p:cNvSpPr>
              <a:spLocks noChangeShapeType="1"/>
            </p:cNvSpPr>
            <p:nvPr/>
          </p:nvSpPr>
          <p:spPr bwMode="auto">
            <a:xfrm>
              <a:off x="4713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1" name="Line 1095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2" name="Line 1096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3" name="Line 1097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4" name="Line 1098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5" name="Line 1099"/>
            <p:cNvSpPr>
              <a:spLocks noChangeShapeType="1"/>
            </p:cNvSpPr>
            <p:nvPr/>
          </p:nvSpPr>
          <p:spPr bwMode="auto">
            <a:xfrm flipH="1">
              <a:off x="4137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6" name="Line 1100"/>
            <p:cNvSpPr>
              <a:spLocks noChangeShapeType="1"/>
            </p:cNvSpPr>
            <p:nvPr/>
          </p:nvSpPr>
          <p:spPr bwMode="auto">
            <a:xfrm flipH="1">
              <a:off x="4533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7" name="Line 1101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8" name="Line 1102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9" name="Line 1103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0" name="Line 1104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1" name="Line 1105"/>
            <p:cNvSpPr>
              <a:spLocks noChangeShapeType="1"/>
            </p:cNvSpPr>
            <p:nvPr/>
          </p:nvSpPr>
          <p:spPr bwMode="auto">
            <a:xfrm flipH="1">
              <a:off x="4524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2" name="Line 1106"/>
            <p:cNvSpPr>
              <a:spLocks noChangeShapeType="1"/>
            </p:cNvSpPr>
            <p:nvPr/>
          </p:nvSpPr>
          <p:spPr bwMode="auto">
            <a:xfrm>
              <a:off x="3930" y="371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3" name="Line 1107"/>
            <p:cNvSpPr>
              <a:spLocks noChangeShapeType="1"/>
            </p:cNvSpPr>
            <p:nvPr/>
          </p:nvSpPr>
          <p:spPr bwMode="auto">
            <a:xfrm>
              <a:off x="4497" y="339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4" name="Line 1108"/>
            <p:cNvSpPr>
              <a:spLocks noChangeShapeType="1"/>
            </p:cNvSpPr>
            <p:nvPr/>
          </p:nvSpPr>
          <p:spPr bwMode="auto">
            <a:xfrm>
              <a:off x="4317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5" name="Line 1109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6" name="Line 1110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7" name="Line 1111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8" name="Line 1112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9" name="Line 1113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0" name="Line 1114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1" name="Line 1115"/>
            <p:cNvSpPr>
              <a:spLocks noChangeShapeType="1"/>
            </p:cNvSpPr>
            <p:nvPr/>
          </p:nvSpPr>
          <p:spPr bwMode="auto">
            <a:xfrm>
              <a:off x="4317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2" name="Line 1116"/>
            <p:cNvSpPr>
              <a:spLocks noChangeShapeType="1"/>
            </p:cNvSpPr>
            <p:nvPr/>
          </p:nvSpPr>
          <p:spPr bwMode="auto">
            <a:xfrm flipH="1">
              <a:off x="4137" y="349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3" name="Line 1117"/>
            <p:cNvSpPr>
              <a:spLocks noChangeShapeType="1"/>
            </p:cNvSpPr>
            <p:nvPr/>
          </p:nvSpPr>
          <p:spPr bwMode="auto">
            <a:xfrm flipV="1">
              <a:off x="4110" y="351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4" name="Line 1118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215" name="Group 1119"/>
          <p:cNvGrpSpPr>
            <a:grpSpLocks/>
          </p:cNvGrpSpPr>
          <p:nvPr/>
        </p:nvGrpSpPr>
        <p:grpSpPr bwMode="auto">
          <a:xfrm>
            <a:off x="1663700" y="4383088"/>
            <a:ext cx="2147888" cy="1150937"/>
            <a:chOff x="3282" y="3025"/>
            <a:chExt cx="1656" cy="959"/>
          </a:xfrm>
        </p:grpSpPr>
        <p:sp>
          <p:nvSpPr>
            <p:cNvPr id="645216" name="Line 1120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7" name="Line 1121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8" name="Line 1122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9" name="Line 1123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0" name="Line 1124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1" name="Line 1125"/>
            <p:cNvSpPr>
              <a:spLocks noChangeShapeType="1"/>
            </p:cNvSpPr>
            <p:nvPr/>
          </p:nvSpPr>
          <p:spPr bwMode="auto">
            <a:xfrm>
              <a:off x="3930" y="350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2" name="Line 1126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3" name="Line 1127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4" name="Line 1128"/>
            <p:cNvSpPr>
              <a:spLocks noChangeShapeType="1"/>
            </p:cNvSpPr>
            <p:nvPr/>
          </p:nvSpPr>
          <p:spPr bwMode="auto">
            <a:xfrm flipH="1">
              <a:off x="3345" y="372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5" name="Line 1129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6" name="Line 1130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7" name="Line 1131"/>
            <p:cNvSpPr>
              <a:spLocks noChangeShapeType="1"/>
            </p:cNvSpPr>
            <p:nvPr/>
          </p:nvSpPr>
          <p:spPr bwMode="auto">
            <a:xfrm flipH="1">
              <a:off x="3750" y="350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8" name="Line 1132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9" name="Line 1133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0" name="Line 1134"/>
            <p:cNvSpPr>
              <a:spLocks noChangeShapeType="1"/>
            </p:cNvSpPr>
            <p:nvPr/>
          </p:nvSpPr>
          <p:spPr bwMode="auto">
            <a:xfrm flipH="1">
              <a:off x="3741" y="327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1" name="Line 1135"/>
            <p:cNvSpPr>
              <a:spLocks noChangeShapeType="1"/>
            </p:cNvSpPr>
            <p:nvPr/>
          </p:nvSpPr>
          <p:spPr bwMode="auto">
            <a:xfrm>
              <a:off x="3714" y="339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2" name="Line 1136"/>
            <p:cNvSpPr>
              <a:spLocks noChangeShapeType="1"/>
            </p:cNvSpPr>
            <p:nvPr/>
          </p:nvSpPr>
          <p:spPr bwMode="auto">
            <a:xfrm>
              <a:off x="3534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3" name="Freeform 1137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63 w 72"/>
                <a:gd name="T7" fmla="*/ 56 h 70"/>
                <a:gd name="T8" fmla="*/ 63 w 72"/>
                <a:gd name="T9" fmla="*/ 63 h 70"/>
                <a:gd name="T10" fmla="*/ 54 w 72"/>
                <a:gd name="T11" fmla="*/ 63 h 70"/>
                <a:gd name="T12" fmla="*/ 45 w 72"/>
                <a:gd name="T13" fmla="*/ 63 h 70"/>
                <a:gd name="T14" fmla="*/ 36 w 72"/>
                <a:gd name="T15" fmla="*/ 70 h 70"/>
                <a:gd name="T16" fmla="*/ 36 w 72"/>
                <a:gd name="T17" fmla="*/ 63 h 70"/>
                <a:gd name="T18" fmla="*/ 18 w 72"/>
                <a:gd name="T19" fmla="*/ 63 h 70"/>
                <a:gd name="T20" fmla="*/ 9 w 72"/>
                <a:gd name="T21" fmla="*/ 56 h 70"/>
                <a:gd name="T22" fmla="*/ 9 w 72"/>
                <a:gd name="T23" fmla="*/ 49 h 70"/>
                <a:gd name="T24" fmla="*/ 0 w 72"/>
                <a:gd name="T25" fmla="*/ 49 h 70"/>
                <a:gd name="T26" fmla="*/ 0 w 72"/>
                <a:gd name="T27" fmla="*/ 42 h 70"/>
                <a:gd name="T28" fmla="*/ 0 w 72"/>
                <a:gd name="T29" fmla="*/ 35 h 70"/>
                <a:gd name="T30" fmla="*/ 0 w 72"/>
                <a:gd name="T31" fmla="*/ 28 h 70"/>
                <a:gd name="T32" fmla="*/ 0 w 72"/>
                <a:gd name="T33" fmla="*/ 21 h 70"/>
                <a:gd name="T34" fmla="*/ 9 w 72"/>
                <a:gd name="T35" fmla="*/ 14 h 70"/>
                <a:gd name="T36" fmla="*/ 18 w 72"/>
                <a:gd name="T37" fmla="*/ 7 h 70"/>
                <a:gd name="T38" fmla="*/ 36 w 72"/>
                <a:gd name="T39" fmla="*/ 7 h 70"/>
                <a:gd name="T40" fmla="*/ 36 w 72"/>
                <a:gd name="T41" fmla="*/ 0 h 70"/>
                <a:gd name="T42" fmla="*/ 45 w 72"/>
                <a:gd name="T43" fmla="*/ 7 h 70"/>
                <a:gd name="T44" fmla="*/ 54 w 72"/>
                <a:gd name="T45" fmla="*/ 7 h 70"/>
                <a:gd name="T46" fmla="*/ 63 w 72"/>
                <a:gd name="T47" fmla="*/ 7 h 70"/>
                <a:gd name="T48" fmla="*/ 63 w 72"/>
                <a:gd name="T49" fmla="*/ 14 h 70"/>
                <a:gd name="T50" fmla="*/ 72 w 72"/>
                <a:gd name="T51" fmla="*/ 14 h 70"/>
                <a:gd name="T52" fmla="*/ 72 w 72"/>
                <a:gd name="T53" fmla="*/ 21 h 70"/>
                <a:gd name="T54" fmla="*/ 72 w 72"/>
                <a:gd name="T55" fmla="*/ 28 h 70"/>
                <a:gd name="T56" fmla="*/ 72 w 72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4" name="Freeform 1138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72 w 72"/>
                <a:gd name="T7" fmla="*/ 49 h 70"/>
                <a:gd name="T8" fmla="*/ 63 w 72"/>
                <a:gd name="T9" fmla="*/ 56 h 70"/>
                <a:gd name="T10" fmla="*/ 63 w 72"/>
                <a:gd name="T11" fmla="*/ 63 h 70"/>
                <a:gd name="T12" fmla="*/ 54 w 72"/>
                <a:gd name="T13" fmla="*/ 63 h 70"/>
                <a:gd name="T14" fmla="*/ 45 w 72"/>
                <a:gd name="T15" fmla="*/ 63 h 70"/>
                <a:gd name="T16" fmla="*/ 36 w 72"/>
                <a:gd name="T17" fmla="*/ 70 h 70"/>
                <a:gd name="T18" fmla="*/ 36 w 72"/>
                <a:gd name="T19" fmla="*/ 63 h 70"/>
                <a:gd name="T20" fmla="*/ 18 w 72"/>
                <a:gd name="T21" fmla="*/ 63 h 70"/>
                <a:gd name="T22" fmla="*/ 18 w 72"/>
                <a:gd name="T23" fmla="*/ 63 h 70"/>
                <a:gd name="T24" fmla="*/ 9 w 72"/>
                <a:gd name="T25" fmla="*/ 56 h 70"/>
                <a:gd name="T26" fmla="*/ 9 w 72"/>
                <a:gd name="T27" fmla="*/ 49 h 70"/>
                <a:gd name="T28" fmla="*/ 0 w 72"/>
                <a:gd name="T29" fmla="*/ 49 h 70"/>
                <a:gd name="T30" fmla="*/ 0 w 72"/>
                <a:gd name="T31" fmla="*/ 42 h 70"/>
                <a:gd name="T32" fmla="*/ 0 w 72"/>
                <a:gd name="T33" fmla="*/ 35 h 70"/>
                <a:gd name="T34" fmla="*/ 0 w 72"/>
                <a:gd name="T35" fmla="*/ 28 h 70"/>
                <a:gd name="T36" fmla="*/ 0 w 72"/>
                <a:gd name="T37" fmla="*/ 21 h 70"/>
                <a:gd name="T38" fmla="*/ 9 w 72"/>
                <a:gd name="T39" fmla="*/ 14 h 70"/>
                <a:gd name="T40" fmla="*/ 9 w 72"/>
                <a:gd name="T41" fmla="*/ 14 h 70"/>
                <a:gd name="T42" fmla="*/ 18 w 72"/>
                <a:gd name="T43" fmla="*/ 7 h 70"/>
                <a:gd name="T44" fmla="*/ 18 w 72"/>
                <a:gd name="T45" fmla="*/ 7 h 70"/>
                <a:gd name="T46" fmla="*/ 36 w 72"/>
                <a:gd name="T47" fmla="*/ 7 h 70"/>
                <a:gd name="T48" fmla="*/ 36 w 72"/>
                <a:gd name="T49" fmla="*/ 0 h 70"/>
                <a:gd name="T50" fmla="*/ 45 w 72"/>
                <a:gd name="T51" fmla="*/ 7 h 70"/>
                <a:gd name="T52" fmla="*/ 54 w 72"/>
                <a:gd name="T53" fmla="*/ 7 h 70"/>
                <a:gd name="T54" fmla="*/ 63 w 72"/>
                <a:gd name="T55" fmla="*/ 7 h 70"/>
                <a:gd name="T56" fmla="*/ 63 w 72"/>
                <a:gd name="T57" fmla="*/ 14 h 70"/>
                <a:gd name="T58" fmla="*/ 72 w 72"/>
                <a:gd name="T59" fmla="*/ 14 h 70"/>
                <a:gd name="T60" fmla="*/ 72 w 72"/>
                <a:gd name="T61" fmla="*/ 21 h 70"/>
                <a:gd name="T62" fmla="*/ 72 w 72"/>
                <a:gd name="T63" fmla="*/ 28 h 70"/>
                <a:gd name="T64" fmla="*/ 72 w 72"/>
                <a:gd name="T65" fmla="*/ 35 h 70"/>
                <a:gd name="T66" fmla="*/ 72 w 72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5" name="Line 1139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6" name="Line 1140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7" name="Line 1141"/>
            <p:cNvSpPr>
              <a:spLocks noChangeShapeType="1"/>
            </p:cNvSpPr>
            <p:nvPr/>
          </p:nvSpPr>
          <p:spPr bwMode="auto">
            <a:xfrm>
              <a:off x="3534" y="327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8" name="Line 1142"/>
            <p:cNvSpPr>
              <a:spLocks noChangeShapeType="1"/>
            </p:cNvSpPr>
            <p:nvPr/>
          </p:nvSpPr>
          <p:spPr bwMode="auto">
            <a:xfrm flipH="1">
              <a:off x="335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9" name="Line 1143"/>
            <p:cNvSpPr>
              <a:spLocks noChangeShapeType="1"/>
            </p:cNvSpPr>
            <p:nvPr/>
          </p:nvSpPr>
          <p:spPr bwMode="auto">
            <a:xfrm flipV="1">
              <a:off x="3327" y="3515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0" name="Line 1144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1" name="Line 1145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2" name="Line 1146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3" name="Line 1147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4" name="Line 1148"/>
            <p:cNvSpPr>
              <a:spLocks noChangeShapeType="1"/>
            </p:cNvSpPr>
            <p:nvPr/>
          </p:nvSpPr>
          <p:spPr bwMode="auto">
            <a:xfrm flipV="1">
              <a:off x="4902" y="373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5" name="Line 1149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6" name="Line 1150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7" name="Freeform 1151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8" name="Freeform 1152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9" name="Freeform 1153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0" name="Freeform 1154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1" name="Line 1155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2" name="Line 1156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3" name="Freeform 1157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0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81 w 81"/>
                <a:gd name="T45" fmla="*/ 14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4" name="Freeform 1158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5" name="Line 1159"/>
            <p:cNvSpPr>
              <a:spLocks noChangeShapeType="1"/>
            </p:cNvSpPr>
            <p:nvPr/>
          </p:nvSpPr>
          <p:spPr bwMode="auto">
            <a:xfrm flipV="1">
              <a:off x="4902" y="352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6" name="Freeform 1160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7" name="Freeform 1161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8" name="Freeform 1162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9" name="Freeform 1163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0" name="Line 1164"/>
            <p:cNvSpPr>
              <a:spLocks noChangeShapeType="1"/>
            </p:cNvSpPr>
            <p:nvPr/>
          </p:nvSpPr>
          <p:spPr bwMode="auto">
            <a:xfrm flipV="1">
              <a:off x="4119" y="373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1" name="Freeform 1165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2" name="Freeform 1166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3" name="Line 1167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4" name="Line 1168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5" name="Freeform 1169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6" name="Freeform 1170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7" name="Freeform 1171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8" name="Freeform 1172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9" name="Line 1173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0" name="Line 1174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1" name="Freeform 1175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56 h 63"/>
                <a:gd name="T14" fmla="*/ 36 w 72"/>
                <a:gd name="T15" fmla="*/ 63 h 63"/>
                <a:gd name="T16" fmla="*/ 27 w 72"/>
                <a:gd name="T17" fmla="*/ 56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0 w 72"/>
                <a:gd name="T33" fmla="*/ 7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2" name="Freeform 1176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56 h 63"/>
                <a:gd name="T16" fmla="*/ 36 w 72"/>
                <a:gd name="T17" fmla="*/ 63 h 63"/>
                <a:gd name="T18" fmla="*/ 27 w 72"/>
                <a:gd name="T19" fmla="*/ 56 h 63"/>
                <a:gd name="T20" fmla="*/ 18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7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3" name="Freeform 1177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4" name="Freeform 1178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5" name="Line 1179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6" name="Line 1180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7" name="Freeform 1181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8" name="Freeform 1182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1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1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9" name="Line 1183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0" name="Line 1184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1" name="Freeform 1185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2" name="Freeform 1186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3" name="Freeform 1187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4" name="Freeform 1188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5" name="Line 1189"/>
            <p:cNvSpPr>
              <a:spLocks noChangeShapeType="1"/>
            </p:cNvSpPr>
            <p:nvPr/>
          </p:nvSpPr>
          <p:spPr bwMode="auto">
            <a:xfrm>
              <a:off x="4506" y="308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6" name="Freeform 1190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7" name="Freeform 1191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8" name="Line 1192"/>
            <p:cNvSpPr>
              <a:spLocks noChangeShapeType="1"/>
            </p:cNvSpPr>
            <p:nvPr/>
          </p:nvSpPr>
          <p:spPr bwMode="auto">
            <a:xfrm flipV="1">
              <a:off x="4506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9" name="Freeform 1193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0" name="Freeform 1194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1" name="Line 1195"/>
            <p:cNvSpPr>
              <a:spLocks noChangeShapeType="1"/>
            </p:cNvSpPr>
            <p:nvPr/>
          </p:nvSpPr>
          <p:spPr bwMode="auto">
            <a:xfrm flipV="1">
              <a:off x="4119" y="352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2" name="Freeform 1196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3" name="Freeform 1197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4" name="Freeform 1198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5" name="Freeform 1199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6" name="Line 1200"/>
            <p:cNvSpPr>
              <a:spLocks noChangeShapeType="1"/>
            </p:cNvSpPr>
            <p:nvPr/>
          </p:nvSpPr>
          <p:spPr bwMode="auto">
            <a:xfrm flipV="1">
              <a:off x="3327" y="374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7" name="Freeform 1201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8" name="Freeform 1202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9" name="Line 1203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0" name="Line 1204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1" name="Freeform 1205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2" name="Freeform 1206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3" name="Freeform 1207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4" name="Freeform 1208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5" name="Line 1209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6" name="Line 1210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7" name="Freeform 1211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8" name="Freeform 1212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9" name="Line 1213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0" name="Line 1214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1" name="Freeform 1215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2" name="Freeform 1216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3" name="Freeform 1217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4" name="Freeform 1218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5" name="Line 1219"/>
            <p:cNvSpPr>
              <a:spLocks noChangeShapeType="1"/>
            </p:cNvSpPr>
            <p:nvPr/>
          </p:nvSpPr>
          <p:spPr bwMode="auto">
            <a:xfrm>
              <a:off x="3714" y="309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6" name="Freeform 1220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7" name="Freeform 1221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8" name="Line 1222"/>
            <p:cNvSpPr>
              <a:spLocks noChangeShapeType="1"/>
            </p:cNvSpPr>
            <p:nvPr/>
          </p:nvSpPr>
          <p:spPr bwMode="auto">
            <a:xfrm flipV="1">
              <a:off x="3723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9" name="Freeform 1223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0" name="Freeform 1224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1" name="Line 1225"/>
            <p:cNvSpPr>
              <a:spLocks noChangeShapeType="1"/>
            </p:cNvSpPr>
            <p:nvPr/>
          </p:nvSpPr>
          <p:spPr bwMode="auto">
            <a:xfrm flipV="1">
              <a:off x="3327" y="353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2" name="Line 1226"/>
            <p:cNvSpPr>
              <a:spLocks noChangeShapeType="1"/>
            </p:cNvSpPr>
            <p:nvPr/>
          </p:nvSpPr>
          <p:spPr bwMode="auto">
            <a:xfrm flipV="1">
              <a:off x="4902" y="3844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3" name="Line 1227"/>
            <p:cNvSpPr>
              <a:spLocks noChangeShapeType="1"/>
            </p:cNvSpPr>
            <p:nvPr/>
          </p:nvSpPr>
          <p:spPr bwMode="auto">
            <a:xfrm flipH="1">
              <a:off x="4731" y="39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4" name="Freeform 1228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5" name="Freeform 1229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6" name="Line 1230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7" name="Line 1231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8" name="Freeform 1232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9" name="Freeform 1233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0" name="Freeform 1234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1" name="Freeform 1235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2" name="Line 1236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3" name="Line 1237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4" name="Freeform 1238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0 w 81"/>
                <a:gd name="T33" fmla="*/ 7 h 63"/>
                <a:gd name="T34" fmla="*/ 9 w 81"/>
                <a:gd name="T35" fmla="*/ 7 h 63"/>
                <a:gd name="T36" fmla="*/ 9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5" name="Freeform 1239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9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6" name="Line 1240"/>
            <p:cNvSpPr>
              <a:spLocks noChangeShapeType="1"/>
            </p:cNvSpPr>
            <p:nvPr/>
          </p:nvSpPr>
          <p:spPr bwMode="auto">
            <a:xfrm>
              <a:off x="454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7" name="Line 1241"/>
            <p:cNvSpPr>
              <a:spLocks noChangeShapeType="1"/>
            </p:cNvSpPr>
            <p:nvPr/>
          </p:nvSpPr>
          <p:spPr bwMode="auto">
            <a:xfrm flipH="1">
              <a:off x="4344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8" name="Line 1242"/>
            <p:cNvSpPr>
              <a:spLocks noChangeShapeType="1"/>
            </p:cNvSpPr>
            <p:nvPr/>
          </p:nvSpPr>
          <p:spPr bwMode="auto">
            <a:xfrm flipH="1">
              <a:off x="4731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9" name="Line 1243"/>
            <p:cNvSpPr>
              <a:spLocks noChangeShapeType="1"/>
            </p:cNvSpPr>
            <p:nvPr/>
          </p:nvSpPr>
          <p:spPr bwMode="auto">
            <a:xfrm>
              <a:off x="4146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0" name="Line 1244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1" name="Line 1245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2" name="Line 1246"/>
            <p:cNvSpPr>
              <a:spLocks noChangeShapeType="1"/>
            </p:cNvSpPr>
            <p:nvPr/>
          </p:nvSpPr>
          <p:spPr bwMode="auto">
            <a:xfrm flipV="1">
              <a:off x="4119" y="384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3" name="Line 1247"/>
            <p:cNvSpPr>
              <a:spLocks noChangeShapeType="1"/>
            </p:cNvSpPr>
            <p:nvPr/>
          </p:nvSpPr>
          <p:spPr bwMode="auto">
            <a:xfrm flipH="1">
              <a:off x="394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4" name="Line 1248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5" name="Line 1249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6" name="Line 1250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7" name="Line 1251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8" name="Line 1252"/>
            <p:cNvSpPr>
              <a:spLocks noChangeShapeType="1"/>
            </p:cNvSpPr>
            <p:nvPr/>
          </p:nvSpPr>
          <p:spPr bwMode="auto">
            <a:xfrm>
              <a:off x="3750" y="3935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9" name="Line 1253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0" name="Line 1254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1" name="Line 1255"/>
            <p:cNvSpPr>
              <a:spLocks noChangeShapeType="1"/>
            </p:cNvSpPr>
            <p:nvPr/>
          </p:nvSpPr>
          <p:spPr bwMode="auto">
            <a:xfrm>
              <a:off x="4137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2" name="Line 1256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3" name="Line 1257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4" name="Line 1258"/>
            <p:cNvSpPr>
              <a:spLocks noChangeShapeType="1"/>
            </p:cNvSpPr>
            <p:nvPr/>
          </p:nvSpPr>
          <p:spPr bwMode="auto">
            <a:xfrm flipH="1">
              <a:off x="473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5" name="Line 1259"/>
            <p:cNvSpPr>
              <a:spLocks noChangeShapeType="1"/>
            </p:cNvSpPr>
            <p:nvPr/>
          </p:nvSpPr>
          <p:spPr bwMode="auto">
            <a:xfrm flipH="1">
              <a:off x="3552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6" name="Line 1260"/>
            <p:cNvSpPr>
              <a:spLocks noChangeShapeType="1"/>
            </p:cNvSpPr>
            <p:nvPr/>
          </p:nvSpPr>
          <p:spPr bwMode="auto">
            <a:xfrm>
              <a:off x="4524" y="3284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7" name="Line 1261"/>
            <p:cNvSpPr>
              <a:spLocks noChangeShapeType="1"/>
            </p:cNvSpPr>
            <p:nvPr/>
          </p:nvSpPr>
          <p:spPr bwMode="auto">
            <a:xfrm flipH="1">
              <a:off x="3939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8" name="Line 1262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9" name="Line 1263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0" name="Line 1264"/>
            <p:cNvSpPr>
              <a:spLocks noChangeShapeType="1"/>
            </p:cNvSpPr>
            <p:nvPr/>
          </p:nvSpPr>
          <p:spPr bwMode="auto">
            <a:xfrm>
              <a:off x="3363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1" name="Line 1265"/>
            <p:cNvSpPr>
              <a:spLocks noChangeShapeType="1"/>
            </p:cNvSpPr>
            <p:nvPr/>
          </p:nvSpPr>
          <p:spPr bwMode="auto">
            <a:xfrm>
              <a:off x="4533" y="306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2" name="Line 1266"/>
            <p:cNvSpPr>
              <a:spLocks noChangeShapeType="1"/>
            </p:cNvSpPr>
            <p:nvPr/>
          </p:nvSpPr>
          <p:spPr bwMode="auto">
            <a:xfrm>
              <a:off x="4506" y="307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3" name="Line 1267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4" name="Line 1268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5" name="Line 1269"/>
            <p:cNvSpPr>
              <a:spLocks noChangeShapeType="1"/>
            </p:cNvSpPr>
            <p:nvPr/>
          </p:nvSpPr>
          <p:spPr bwMode="auto">
            <a:xfrm flipH="1">
              <a:off x="4335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6" name="Line 1270"/>
            <p:cNvSpPr>
              <a:spLocks noChangeShapeType="1"/>
            </p:cNvSpPr>
            <p:nvPr/>
          </p:nvSpPr>
          <p:spPr bwMode="auto">
            <a:xfrm flipV="1">
              <a:off x="3336" y="385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7" name="Line 1271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8" name="Line 1272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9" name="Line 1273"/>
            <p:cNvSpPr>
              <a:spLocks noChangeShapeType="1"/>
            </p:cNvSpPr>
            <p:nvPr/>
          </p:nvSpPr>
          <p:spPr bwMode="auto">
            <a:xfrm flipH="1">
              <a:off x="4335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0" name="Line 1274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1" name="Line 1275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2" name="Line 1276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3" name="Line 1277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4" name="Line 1278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5" name="Line 1279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6" name="Line 1280"/>
            <p:cNvSpPr>
              <a:spLocks noChangeShapeType="1"/>
            </p:cNvSpPr>
            <p:nvPr/>
          </p:nvSpPr>
          <p:spPr bwMode="auto">
            <a:xfrm>
              <a:off x="4137" y="307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7" name="Line 1281"/>
            <p:cNvSpPr>
              <a:spLocks noChangeShapeType="1"/>
            </p:cNvSpPr>
            <p:nvPr/>
          </p:nvSpPr>
          <p:spPr bwMode="auto">
            <a:xfrm>
              <a:off x="3345" y="3725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8" name="Line 1282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9" name="Line 1283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0" name="Line 1284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1" name="Line 1285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2" name="Line 1286"/>
            <p:cNvSpPr>
              <a:spLocks noChangeShapeType="1"/>
            </p:cNvSpPr>
            <p:nvPr/>
          </p:nvSpPr>
          <p:spPr bwMode="auto">
            <a:xfrm flipH="1">
              <a:off x="393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3" name="Line 1287"/>
            <p:cNvSpPr>
              <a:spLocks noChangeShapeType="1"/>
            </p:cNvSpPr>
            <p:nvPr/>
          </p:nvSpPr>
          <p:spPr bwMode="auto">
            <a:xfrm>
              <a:off x="3741" y="328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4" name="Line 1288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5" name="Line 1289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6" name="Line 1290"/>
            <p:cNvSpPr>
              <a:spLocks noChangeShapeType="1"/>
            </p:cNvSpPr>
            <p:nvPr/>
          </p:nvSpPr>
          <p:spPr bwMode="auto">
            <a:xfrm>
              <a:off x="3750" y="306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7" name="Line 1291"/>
            <p:cNvSpPr>
              <a:spLocks noChangeShapeType="1"/>
            </p:cNvSpPr>
            <p:nvPr/>
          </p:nvSpPr>
          <p:spPr bwMode="auto">
            <a:xfrm>
              <a:off x="3714" y="308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8" name="Line 1292"/>
            <p:cNvSpPr>
              <a:spLocks noChangeShapeType="1"/>
            </p:cNvSpPr>
            <p:nvPr/>
          </p:nvSpPr>
          <p:spPr bwMode="auto">
            <a:xfrm flipH="1">
              <a:off x="3552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9" name="Line 1293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0" name="Line 1294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1" name="Line 1295"/>
            <p:cNvSpPr>
              <a:spLocks noChangeShapeType="1"/>
            </p:cNvSpPr>
            <p:nvPr/>
          </p:nvSpPr>
          <p:spPr bwMode="auto">
            <a:xfrm flipH="1">
              <a:off x="3552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2" name="Line 1296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3" name="Line 1297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4" name="Line 1298"/>
            <p:cNvSpPr>
              <a:spLocks noChangeShapeType="1"/>
            </p:cNvSpPr>
            <p:nvPr/>
          </p:nvSpPr>
          <p:spPr bwMode="auto">
            <a:xfrm>
              <a:off x="3354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5" name="Freeform 1299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21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  <a:gd name="T24" fmla="*/ 27 w 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6" name="Freeform 1300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14 h 21"/>
                <a:gd name="T34" fmla="*/ 0 w 27"/>
                <a:gd name="T35" fmla="*/ 7 h 21"/>
                <a:gd name="T36" fmla="*/ 0 w 27"/>
                <a:gd name="T37" fmla="*/ 0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0 h 21"/>
                <a:gd name="T62" fmla="*/ 27 w 27"/>
                <a:gd name="T63" fmla="*/ 7 h 21"/>
                <a:gd name="T64" fmla="*/ 27 w 27"/>
                <a:gd name="T65" fmla="*/ 14 h 21"/>
                <a:gd name="T66" fmla="*/ 27 w 27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7" name="Freeform 1301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8" name="Freeform 1302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9" name="Line 1303"/>
            <p:cNvSpPr>
              <a:spLocks noChangeShapeType="1"/>
            </p:cNvSpPr>
            <p:nvPr/>
          </p:nvSpPr>
          <p:spPr bwMode="auto">
            <a:xfrm flipH="1" flipV="1">
              <a:off x="4731" y="3739"/>
              <a:ext cx="17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0" name="Line 1304"/>
            <p:cNvSpPr>
              <a:spLocks noChangeShapeType="1"/>
            </p:cNvSpPr>
            <p:nvPr/>
          </p:nvSpPr>
          <p:spPr bwMode="auto">
            <a:xfrm flipH="1" flipV="1">
              <a:off x="4704" y="3746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1" name="Freeform 1305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63 w 72"/>
                <a:gd name="T5" fmla="*/ 56 h 63"/>
                <a:gd name="T6" fmla="*/ 54 w 72"/>
                <a:gd name="T7" fmla="*/ 63 h 63"/>
                <a:gd name="T8" fmla="*/ 36 w 72"/>
                <a:gd name="T9" fmla="*/ 63 h 63"/>
                <a:gd name="T10" fmla="*/ 27 w 72"/>
                <a:gd name="T11" fmla="*/ 63 h 63"/>
                <a:gd name="T12" fmla="*/ 18 w 72"/>
                <a:gd name="T13" fmla="*/ 63 h 63"/>
                <a:gd name="T14" fmla="*/ 9 w 72"/>
                <a:gd name="T15" fmla="*/ 63 h 63"/>
                <a:gd name="T16" fmla="*/ 9 w 72"/>
                <a:gd name="T17" fmla="*/ 56 h 63"/>
                <a:gd name="T18" fmla="*/ 0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54 w 72"/>
                <a:gd name="T39" fmla="*/ 7 h 63"/>
                <a:gd name="T40" fmla="*/ 63 w 72"/>
                <a:gd name="T41" fmla="*/ 14 h 63"/>
                <a:gd name="T42" fmla="*/ 63 w 72"/>
                <a:gd name="T43" fmla="*/ 21 h 63"/>
                <a:gd name="T44" fmla="*/ 72 w 72"/>
                <a:gd name="T45" fmla="*/ 21 h 63"/>
                <a:gd name="T46" fmla="*/ 72 w 72"/>
                <a:gd name="T47" fmla="*/ 28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2" name="Freeform 1306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63 w 72"/>
                <a:gd name="T7" fmla="*/ 56 h 63"/>
                <a:gd name="T8" fmla="*/ 63 w 72"/>
                <a:gd name="T9" fmla="*/ 56 h 63"/>
                <a:gd name="T10" fmla="*/ 54 w 72"/>
                <a:gd name="T11" fmla="*/ 63 h 63"/>
                <a:gd name="T12" fmla="*/ 54 w 72"/>
                <a:gd name="T13" fmla="*/ 63 h 63"/>
                <a:gd name="T14" fmla="*/ 36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63 h 63"/>
                <a:gd name="T24" fmla="*/ 9 w 72"/>
                <a:gd name="T25" fmla="*/ 56 h 63"/>
                <a:gd name="T26" fmla="*/ 0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21 h 63"/>
                <a:gd name="T40" fmla="*/ 9 w 72"/>
                <a:gd name="T41" fmla="*/ 14 h 63"/>
                <a:gd name="T42" fmla="*/ 9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36 w 72"/>
                <a:gd name="T51" fmla="*/ 0 h 63"/>
                <a:gd name="T52" fmla="*/ 54 w 72"/>
                <a:gd name="T53" fmla="*/ 7 h 63"/>
                <a:gd name="T54" fmla="*/ 54 w 72"/>
                <a:gd name="T55" fmla="*/ 7 h 63"/>
                <a:gd name="T56" fmla="*/ 63 w 72"/>
                <a:gd name="T57" fmla="*/ 14 h 63"/>
                <a:gd name="T58" fmla="*/ 63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3" name="Freeform 1307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42 h 49"/>
                <a:gd name="T6" fmla="*/ 27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9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27 w 54"/>
                <a:gd name="T31" fmla="*/ 7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21 h 49"/>
                <a:gd name="T40" fmla="*/ 54 w 54"/>
                <a:gd name="T41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4" name="Freeform 1308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7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5" name="Line 1309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6" name="Line 1310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7" name="Line 1311"/>
            <p:cNvSpPr>
              <a:spLocks noChangeShapeType="1"/>
            </p:cNvSpPr>
            <p:nvPr/>
          </p:nvSpPr>
          <p:spPr bwMode="auto">
            <a:xfrm flipV="1">
              <a:off x="4326" y="375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8" name="Freeform 1312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9" name="Freeform 1313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0" name="Freeform 1314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1" name="Freeform 1315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2" name="Freeform 1316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3" name="Freeform 1317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4" name="Line 1318"/>
            <p:cNvSpPr>
              <a:spLocks noChangeShapeType="1"/>
            </p:cNvSpPr>
            <p:nvPr/>
          </p:nvSpPr>
          <p:spPr bwMode="auto">
            <a:xfrm flipH="1">
              <a:off x="4137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5" name="Line 1319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416" name="Group 1320"/>
          <p:cNvGrpSpPr>
            <a:grpSpLocks/>
          </p:cNvGrpSpPr>
          <p:nvPr/>
        </p:nvGrpSpPr>
        <p:grpSpPr bwMode="auto">
          <a:xfrm>
            <a:off x="1685925" y="4398963"/>
            <a:ext cx="2160588" cy="1150937"/>
            <a:chOff x="3300" y="3039"/>
            <a:chExt cx="1665" cy="959"/>
          </a:xfrm>
        </p:grpSpPr>
        <p:sp>
          <p:nvSpPr>
            <p:cNvPr id="645417" name="Line 1321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8" name="Freeform 1322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9" name="Freeform 1323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9 w 27"/>
                <a:gd name="T41" fmla="*/ 7 h 28"/>
                <a:gd name="T42" fmla="*/ 9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0" name="Freeform 1324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1" name="Freeform 1325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2" name="Line 1326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3" name="Line 1327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4" name="Freeform 1328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5" name="Freeform 1329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6" name="Line 1330"/>
            <p:cNvSpPr>
              <a:spLocks noChangeShapeType="1"/>
            </p:cNvSpPr>
            <p:nvPr/>
          </p:nvSpPr>
          <p:spPr bwMode="auto">
            <a:xfrm flipH="1" flipV="1">
              <a:off x="3948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7" name="Line 1331"/>
            <p:cNvSpPr>
              <a:spLocks noChangeShapeType="1"/>
            </p:cNvSpPr>
            <p:nvPr/>
          </p:nvSpPr>
          <p:spPr bwMode="auto">
            <a:xfrm flipH="1" flipV="1">
              <a:off x="3912" y="3753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8" name="Line 1332"/>
            <p:cNvSpPr>
              <a:spLocks noChangeShapeType="1"/>
            </p:cNvSpPr>
            <p:nvPr/>
          </p:nvSpPr>
          <p:spPr bwMode="auto">
            <a:xfrm flipH="1" flipV="1">
              <a:off x="4713" y="308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9" name="Freeform 1333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0" name="Freeform 1334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1" name="Freeform 1335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2" name="Freeform 1336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3" name="Line 1337"/>
            <p:cNvSpPr>
              <a:spLocks noChangeShapeType="1"/>
            </p:cNvSpPr>
            <p:nvPr/>
          </p:nvSpPr>
          <p:spPr bwMode="auto">
            <a:xfrm flipH="1" flipV="1">
              <a:off x="4533" y="3186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4" name="Freeform 1338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5" name="Freeform 1339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6" name="Freeform 1340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9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0 h 42"/>
                <a:gd name="T40" fmla="*/ 45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7" name="Freeform 1341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8" name="Freeform 1342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9" name="Freeform 1343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0" name="Line 1344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1" name="Line 1345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2" name="Freeform 1346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9 w 36"/>
                <a:gd name="T19" fmla="*/ 0 h 28"/>
                <a:gd name="T20" fmla="*/ 18 w 36"/>
                <a:gd name="T21" fmla="*/ 0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3" name="Freeform 1347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18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4" name="Line 1348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5" name="Line 1349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6" name="Line 1350"/>
            <p:cNvSpPr>
              <a:spLocks noChangeShapeType="1"/>
            </p:cNvSpPr>
            <p:nvPr/>
          </p:nvSpPr>
          <p:spPr bwMode="auto">
            <a:xfrm flipH="1">
              <a:off x="4344" y="3186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7" name="Line 1351"/>
            <p:cNvSpPr>
              <a:spLocks noChangeShapeType="1"/>
            </p:cNvSpPr>
            <p:nvPr/>
          </p:nvSpPr>
          <p:spPr bwMode="auto">
            <a:xfrm flipV="1">
              <a:off x="3534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8" name="Freeform 1352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9" name="Freeform 1353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0" name="Freeform 1354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1" name="Freeform 1355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2" name="Freeform 1356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3" name="Freeform 1357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4" name="Line 1358"/>
            <p:cNvSpPr>
              <a:spLocks noChangeShapeType="1"/>
            </p:cNvSpPr>
            <p:nvPr/>
          </p:nvSpPr>
          <p:spPr bwMode="auto">
            <a:xfrm flipV="1">
              <a:off x="4308" y="309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5" name="Freeform 1359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9 w 72"/>
                <a:gd name="T23" fmla="*/ 49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9 w 72"/>
                <a:gd name="T35" fmla="*/ 14 h 63"/>
                <a:gd name="T36" fmla="*/ 18 w 72"/>
                <a:gd name="T37" fmla="*/ 7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7 h 63"/>
                <a:gd name="T46" fmla="*/ 63 w 72"/>
                <a:gd name="T47" fmla="*/ 7 h 63"/>
                <a:gd name="T48" fmla="*/ 63 w 72"/>
                <a:gd name="T49" fmla="*/ 14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6" name="Freeform 1360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7" name="Line 1361"/>
            <p:cNvSpPr>
              <a:spLocks noChangeShapeType="1"/>
            </p:cNvSpPr>
            <p:nvPr/>
          </p:nvSpPr>
          <p:spPr bwMode="auto">
            <a:xfrm flipH="1">
              <a:off x="3345" y="3746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8" name="Freeform 1362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27 w 36"/>
                <a:gd name="T3" fmla="*/ 21 h 21"/>
                <a:gd name="T4" fmla="*/ 18 w 36"/>
                <a:gd name="T5" fmla="*/ 21 h 21"/>
                <a:gd name="T6" fmla="*/ 9 w 36"/>
                <a:gd name="T7" fmla="*/ 21 h 21"/>
                <a:gd name="T8" fmla="*/ 9 w 36"/>
                <a:gd name="T9" fmla="*/ 14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7 h 21"/>
                <a:gd name="T16" fmla="*/ 9 w 36"/>
                <a:gd name="T17" fmla="*/ 0 h 21"/>
                <a:gd name="T18" fmla="*/ 18 w 36"/>
                <a:gd name="T19" fmla="*/ 0 h 21"/>
                <a:gd name="T20" fmla="*/ 27 w 36"/>
                <a:gd name="T21" fmla="*/ 0 h 21"/>
                <a:gd name="T22" fmla="*/ 27 w 36"/>
                <a:gd name="T23" fmla="*/ 7 h 21"/>
                <a:gd name="T24" fmla="*/ 36 w 36"/>
                <a:gd name="T25" fmla="*/ 7 h 21"/>
                <a:gd name="T26" fmla="*/ 36 w 36"/>
                <a:gd name="T2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9" name="Freeform 1363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27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18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18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7 h 21"/>
                <a:gd name="T58" fmla="*/ 27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0" name="Line 1364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1" name="Line 1365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2" name="Freeform 1366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28 h 49"/>
                <a:gd name="T18" fmla="*/ 0 w 54"/>
                <a:gd name="T19" fmla="*/ 21 h 49"/>
                <a:gd name="T20" fmla="*/ 9 w 54"/>
                <a:gd name="T21" fmla="*/ 21 h 49"/>
                <a:gd name="T22" fmla="*/ 9 w 54"/>
                <a:gd name="T23" fmla="*/ 14 h 49"/>
                <a:gd name="T24" fmla="*/ 18 w 54"/>
                <a:gd name="T25" fmla="*/ 7 h 49"/>
                <a:gd name="T26" fmla="*/ 27 w 54"/>
                <a:gd name="T27" fmla="*/ 0 h 49"/>
                <a:gd name="T28" fmla="*/ 27 w 54"/>
                <a:gd name="T29" fmla="*/ 7 h 49"/>
                <a:gd name="T30" fmla="*/ 36 w 54"/>
                <a:gd name="T31" fmla="*/ 7 h 49"/>
                <a:gd name="T32" fmla="*/ 45 w 54"/>
                <a:gd name="T33" fmla="*/ 14 h 49"/>
                <a:gd name="T34" fmla="*/ 54 w 54"/>
                <a:gd name="T35" fmla="*/ 14 h 49"/>
                <a:gd name="T36" fmla="*/ 54 w 54"/>
                <a:gd name="T37" fmla="*/ 21 h 49"/>
                <a:gd name="T38" fmla="*/ 54 w 54"/>
                <a:gd name="T39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3" name="Freeform 1367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9 w 54"/>
                <a:gd name="T37" fmla="*/ 21 h 49"/>
                <a:gd name="T38" fmla="*/ 9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18 w 54"/>
                <a:gd name="T47" fmla="*/ 7 h 49"/>
                <a:gd name="T48" fmla="*/ 27 w 54"/>
                <a:gd name="T49" fmla="*/ 0 h 49"/>
                <a:gd name="T50" fmla="*/ 27 w 54"/>
                <a:gd name="T51" fmla="*/ 7 h 49"/>
                <a:gd name="T52" fmla="*/ 36 w 54"/>
                <a:gd name="T53" fmla="*/ 7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4" name="Line 1368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5" name="Line 1369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6" name="Freeform 1370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7" name="Freeform 1371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8" name="Freeform 1372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9" name="Freeform 1373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0" name="Freeform 1374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1" name="Freeform 1375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2" name="Line 1376"/>
            <p:cNvSpPr>
              <a:spLocks noChangeShapeType="1"/>
            </p:cNvSpPr>
            <p:nvPr/>
          </p:nvSpPr>
          <p:spPr bwMode="auto">
            <a:xfrm flipH="1" flipV="1">
              <a:off x="3921" y="3095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3" name="Line 1377"/>
            <p:cNvSpPr>
              <a:spLocks noChangeShapeType="1"/>
            </p:cNvSpPr>
            <p:nvPr/>
          </p:nvSpPr>
          <p:spPr bwMode="auto">
            <a:xfrm flipH="1" flipV="1">
              <a:off x="3741" y="3193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4" name="Line 1378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5" name="Line 1379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6" name="Freeform 1380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9 w 54"/>
                <a:gd name="T15" fmla="*/ 28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0 h 42"/>
                <a:gd name="T26" fmla="*/ 27 w 54"/>
                <a:gd name="T27" fmla="*/ 0 h 42"/>
                <a:gd name="T28" fmla="*/ 36 w 54"/>
                <a:gd name="T29" fmla="*/ 0 h 42"/>
                <a:gd name="T30" fmla="*/ 45 w 54"/>
                <a:gd name="T31" fmla="*/ 7 h 42"/>
                <a:gd name="T32" fmla="*/ 54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7" name="Freeform 1381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8" name="Freeform 1382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18 w 27"/>
                <a:gd name="T7" fmla="*/ 21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9" name="Freeform 1383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1 h 28"/>
                <a:gd name="T12" fmla="*/ 18 w 27"/>
                <a:gd name="T13" fmla="*/ 21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1 h 28"/>
                <a:gd name="T22" fmla="*/ 0 w 27"/>
                <a:gd name="T23" fmla="*/ 21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7 h 28"/>
                <a:gd name="T34" fmla="*/ 0 w 27"/>
                <a:gd name="T35" fmla="*/ 7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0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0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7 h 28"/>
                <a:gd name="T64" fmla="*/ 27 w 27"/>
                <a:gd name="T65" fmla="*/ 7 h 28"/>
                <a:gd name="T66" fmla="*/ 27 w 27"/>
                <a:gd name="T6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0" name="Line 1384"/>
            <p:cNvSpPr>
              <a:spLocks noChangeShapeType="1"/>
            </p:cNvSpPr>
            <p:nvPr/>
          </p:nvSpPr>
          <p:spPr bwMode="auto">
            <a:xfrm flipH="1">
              <a:off x="3552" y="319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1" name="Freeform 1385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2" name="Freeform 1386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3" name="Line 1387"/>
            <p:cNvSpPr>
              <a:spLocks noChangeShapeType="1"/>
            </p:cNvSpPr>
            <p:nvPr/>
          </p:nvSpPr>
          <p:spPr bwMode="auto">
            <a:xfrm flipV="1">
              <a:off x="3516" y="309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4" name="Freeform 1388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7 h 42"/>
                <a:gd name="T28" fmla="*/ 18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5" name="Freeform 1389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7 h 42"/>
                <a:gd name="T48" fmla="*/ 18 w 45"/>
                <a:gd name="T49" fmla="*/ 0 h 42"/>
                <a:gd name="T50" fmla="*/ 27 w 45"/>
                <a:gd name="T51" fmla="*/ 7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6" name="Line 1390"/>
            <p:cNvSpPr>
              <a:spLocks noChangeShapeType="1"/>
            </p:cNvSpPr>
            <p:nvPr/>
          </p:nvSpPr>
          <p:spPr bwMode="auto">
            <a:xfrm>
              <a:off x="4911" y="384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7" name="Line 1391"/>
            <p:cNvSpPr>
              <a:spLocks noChangeShapeType="1"/>
            </p:cNvSpPr>
            <p:nvPr/>
          </p:nvSpPr>
          <p:spPr bwMode="auto">
            <a:xfrm>
              <a:off x="4731" y="394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8" name="Line 1392"/>
            <p:cNvSpPr>
              <a:spLocks noChangeShapeType="1"/>
            </p:cNvSpPr>
            <p:nvPr/>
          </p:nvSpPr>
          <p:spPr bwMode="auto">
            <a:xfrm>
              <a:off x="4731" y="3718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9" name="Line 1393"/>
            <p:cNvSpPr>
              <a:spLocks noChangeShapeType="1"/>
            </p:cNvSpPr>
            <p:nvPr/>
          </p:nvSpPr>
          <p:spPr bwMode="auto">
            <a:xfrm flipH="1">
              <a:off x="4551" y="3942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0" name="Line 1394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1" name="Line 1395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2" name="Line 1396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3" name="Line 1397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4" name="Line 1398"/>
            <p:cNvSpPr>
              <a:spLocks noChangeShapeType="1"/>
            </p:cNvSpPr>
            <p:nvPr/>
          </p:nvSpPr>
          <p:spPr bwMode="auto">
            <a:xfrm>
              <a:off x="4344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5" name="Line 1399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6" name="Line 1400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7" name="Line 1401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8" name="Line 1402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9" name="Line 1403"/>
            <p:cNvSpPr>
              <a:spLocks noChangeShapeType="1"/>
            </p:cNvSpPr>
            <p:nvPr/>
          </p:nvSpPr>
          <p:spPr bwMode="auto">
            <a:xfrm flipH="1">
              <a:off x="4164" y="394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0" name="Line 1404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1" name="Line 1405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2" name="Line 1406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3" name="Line 1407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4" name="Line 1408"/>
            <p:cNvSpPr>
              <a:spLocks noChangeShapeType="1"/>
            </p:cNvSpPr>
            <p:nvPr/>
          </p:nvSpPr>
          <p:spPr bwMode="auto">
            <a:xfrm flipH="1">
              <a:off x="4155" y="371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5" name="Line 1409"/>
            <p:cNvSpPr>
              <a:spLocks noChangeShapeType="1"/>
            </p:cNvSpPr>
            <p:nvPr/>
          </p:nvSpPr>
          <p:spPr bwMode="auto">
            <a:xfrm>
              <a:off x="4128" y="3844"/>
              <a:ext cx="1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6" name="Line 1410"/>
            <p:cNvSpPr>
              <a:spLocks noChangeShapeType="1"/>
            </p:cNvSpPr>
            <p:nvPr/>
          </p:nvSpPr>
          <p:spPr bwMode="auto">
            <a:xfrm>
              <a:off x="3948" y="394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7" name="Line 1411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8" name="Line 1412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9" name="Line 1413"/>
            <p:cNvSpPr>
              <a:spLocks noChangeShapeType="1"/>
            </p:cNvSpPr>
            <p:nvPr/>
          </p:nvSpPr>
          <p:spPr bwMode="auto">
            <a:xfrm flipH="1">
              <a:off x="4542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0" name="Line 1414"/>
            <p:cNvSpPr>
              <a:spLocks noChangeShapeType="1"/>
            </p:cNvSpPr>
            <p:nvPr/>
          </p:nvSpPr>
          <p:spPr bwMode="auto">
            <a:xfrm>
              <a:off x="3948" y="3725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1" name="Line 1415"/>
            <p:cNvSpPr>
              <a:spLocks noChangeShapeType="1"/>
            </p:cNvSpPr>
            <p:nvPr/>
          </p:nvSpPr>
          <p:spPr bwMode="auto">
            <a:xfrm flipH="1">
              <a:off x="376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2" name="Line 1416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3" name="Line 1417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4" name="Line 1418"/>
            <p:cNvSpPr>
              <a:spLocks noChangeShapeType="1"/>
            </p:cNvSpPr>
            <p:nvPr/>
          </p:nvSpPr>
          <p:spPr bwMode="auto">
            <a:xfrm>
              <a:off x="4731" y="306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5" name="Line 1419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6" name="Line 1420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7" name="Line 1421"/>
            <p:cNvSpPr>
              <a:spLocks noChangeShapeType="1"/>
            </p:cNvSpPr>
            <p:nvPr/>
          </p:nvSpPr>
          <p:spPr bwMode="auto">
            <a:xfrm>
              <a:off x="4335" y="329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8" name="Line 1422"/>
            <p:cNvSpPr>
              <a:spLocks noChangeShapeType="1"/>
            </p:cNvSpPr>
            <p:nvPr/>
          </p:nvSpPr>
          <p:spPr bwMode="auto">
            <a:xfrm>
              <a:off x="3552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9" name="Line 1423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0" name="Line 1424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1" name="Line 1425"/>
            <p:cNvSpPr>
              <a:spLocks noChangeShapeType="1"/>
            </p:cNvSpPr>
            <p:nvPr/>
          </p:nvSpPr>
          <p:spPr bwMode="auto">
            <a:xfrm flipH="1">
              <a:off x="3372" y="394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2" name="Line 1426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3" name="Line 1427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4" name="Line 1428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5" name="Line 1429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6" name="Line 1430"/>
            <p:cNvSpPr>
              <a:spLocks noChangeShapeType="1"/>
            </p:cNvSpPr>
            <p:nvPr/>
          </p:nvSpPr>
          <p:spPr bwMode="auto">
            <a:xfrm flipH="1">
              <a:off x="455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7" name="Line 1431"/>
            <p:cNvSpPr>
              <a:spLocks noChangeShapeType="1"/>
            </p:cNvSpPr>
            <p:nvPr/>
          </p:nvSpPr>
          <p:spPr bwMode="auto">
            <a:xfrm flipV="1">
              <a:off x="4515" y="3088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8" name="Line 1432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9" name="Line 1433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0" name="Line 1434"/>
            <p:cNvSpPr>
              <a:spLocks noChangeShapeType="1"/>
            </p:cNvSpPr>
            <p:nvPr/>
          </p:nvSpPr>
          <p:spPr bwMode="auto">
            <a:xfrm>
              <a:off x="3336" y="385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1" name="Line 1435"/>
            <p:cNvSpPr>
              <a:spLocks noChangeShapeType="1"/>
            </p:cNvSpPr>
            <p:nvPr/>
          </p:nvSpPr>
          <p:spPr bwMode="auto">
            <a:xfrm flipH="1">
              <a:off x="3363" y="3725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2" name="Line 1436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3" name="Line 1437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4" name="Line 1438"/>
            <p:cNvSpPr>
              <a:spLocks noChangeShapeType="1"/>
            </p:cNvSpPr>
            <p:nvPr/>
          </p:nvSpPr>
          <p:spPr bwMode="auto">
            <a:xfrm flipV="1">
              <a:off x="4335" y="306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5" name="Line 1439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6" name="Line 1440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7" name="Line 1441"/>
            <p:cNvSpPr>
              <a:spLocks noChangeShapeType="1"/>
            </p:cNvSpPr>
            <p:nvPr/>
          </p:nvSpPr>
          <p:spPr bwMode="auto">
            <a:xfrm flipH="1">
              <a:off x="3750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8" name="Line 1442"/>
            <p:cNvSpPr>
              <a:spLocks noChangeShapeType="1"/>
            </p:cNvSpPr>
            <p:nvPr/>
          </p:nvSpPr>
          <p:spPr bwMode="auto">
            <a:xfrm flipH="1">
              <a:off x="4155" y="307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9" name="Line 1443"/>
            <p:cNvSpPr>
              <a:spLocks noChangeShapeType="1"/>
            </p:cNvSpPr>
            <p:nvPr/>
          </p:nvSpPr>
          <p:spPr bwMode="auto">
            <a:xfrm>
              <a:off x="3552" y="329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0" name="Line 1444"/>
            <p:cNvSpPr>
              <a:spLocks noChangeShapeType="1"/>
            </p:cNvSpPr>
            <p:nvPr/>
          </p:nvSpPr>
          <p:spPr bwMode="auto">
            <a:xfrm>
              <a:off x="3939" y="3074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1" name="Line 1445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2" name="Line 1446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3" name="Line 1447"/>
            <p:cNvSpPr>
              <a:spLocks noChangeShapeType="1"/>
            </p:cNvSpPr>
            <p:nvPr/>
          </p:nvSpPr>
          <p:spPr bwMode="auto">
            <a:xfrm flipH="1">
              <a:off x="375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4" name="Line 1448"/>
            <p:cNvSpPr>
              <a:spLocks noChangeShapeType="1"/>
            </p:cNvSpPr>
            <p:nvPr/>
          </p:nvSpPr>
          <p:spPr bwMode="auto">
            <a:xfrm flipV="1">
              <a:off x="3723" y="309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5" name="Line 1449"/>
            <p:cNvSpPr>
              <a:spLocks noChangeShapeType="1"/>
            </p:cNvSpPr>
            <p:nvPr/>
          </p:nvSpPr>
          <p:spPr bwMode="auto">
            <a:xfrm>
              <a:off x="3552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6" name="Freeform 1450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7" name="Freeform 1451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8" name="Line 1452"/>
            <p:cNvSpPr>
              <a:spLocks noChangeShapeType="1"/>
            </p:cNvSpPr>
            <p:nvPr/>
          </p:nvSpPr>
          <p:spPr bwMode="auto">
            <a:xfrm flipV="1">
              <a:off x="4920" y="3753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9" name="Freeform 1453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0" name="Freeform 1454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1" name="Line 1455"/>
            <p:cNvSpPr>
              <a:spLocks noChangeShapeType="1"/>
            </p:cNvSpPr>
            <p:nvPr/>
          </p:nvSpPr>
          <p:spPr bwMode="auto">
            <a:xfrm flipV="1">
              <a:off x="4920" y="353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2" name="Freeform 1456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3" name="Freeform 1457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4" name="Line 1458"/>
            <p:cNvSpPr>
              <a:spLocks noChangeShapeType="1"/>
            </p:cNvSpPr>
            <p:nvPr/>
          </p:nvSpPr>
          <p:spPr bwMode="auto">
            <a:xfrm flipH="1">
              <a:off x="3363" y="307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5" name="Line 1459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6" name="Line 1460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7" name="Freeform 1461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8" name="Freeform 1462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9" name="Line 1463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0" name="Line 1464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1" name="Freeform 1465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2" name="Freeform 1466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3" name="Freeform 1467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4" name="Freeform 1468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5" name="Freeform 1469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63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14 h 63"/>
                <a:gd name="T36" fmla="*/ 18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  <a:gd name="T58" fmla="*/ 72 w 72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6" name="Freeform 1470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7" name="Line 1471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8" name="Line 1472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9" name="Freeform 1473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0" name="Freeform 1474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1" name="Freeform 1475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2" name="Freeform 1476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3" name="Line 1477"/>
            <p:cNvSpPr>
              <a:spLocks noChangeShapeType="1"/>
            </p:cNvSpPr>
            <p:nvPr/>
          </p:nvSpPr>
          <p:spPr bwMode="auto">
            <a:xfrm flipV="1">
              <a:off x="4524" y="331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4" name="Freeform 1478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5" name="Freeform 1479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6" name="Line 1480"/>
            <p:cNvSpPr>
              <a:spLocks noChangeShapeType="1"/>
            </p:cNvSpPr>
            <p:nvPr/>
          </p:nvSpPr>
          <p:spPr bwMode="auto">
            <a:xfrm flipH="1" flipV="1">
              <a:off x="4128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7" name="Freeform 1481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35 h 42"/>
                <a:gd name="T4" fmla="*/ 36 w 54"/>
                <a:gd name="T5" fmla="*/ 42 h 42"/>
                <a:gd name="T6" fmla="*/ 27 w 54"/>
                <a:gd name="T7" fmla="*/ 42 h 42"/>
                <a:gd name="T8" fmla="*/ 18 w 54"/>
                <a:gd name="T9" fmla="*/ 42 h 42"/>
                <a:gd name="T10" fmla="*/ 9 w 54"/>
                <a:gd name="T11" fmla="*/ 42 h 42"/>
                <a:gd name="T12" fmla="*/ 0 w 54"/>
                <a:gd name="T13" fmla="*/ 35 h 42"/>
                <a:gd name="T14" fmla="*/ 0 w 54"/>
                <a:gd name="T15" fmla="*/ 28 h 42"/>
                <a:gd name="T16" fmla="*/ 0 w 54"/>
                <a:gd name="T17" fmla="*/ 14 h 42"/>
                <a:gd name="T18" fmla="*/ 0 w 54"/>
                <a:gd name="T19" fmla="*/ 7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27 w 54"/>
                <a:gd name="T27" fmla="*/ 7 h 42"/>
                <a:gd name="T28" fmla="*/ 36 w 54"/>
                <a:gd name="T29" fmla="*/ 7 h 42"/>
                <a:gd name="T30" fmla="*/ 45 w 54"/>
                <a:gd name="T31" fmla="*/ 7 h 42"/>
                <a:gd name="T32" fmla="*/ 45 w 54"/>
                <a:gd name="T33" fmla="*/ 14 h 42"/>
                <a:gd name="T34" fmla="*/ 54 w 54"/>
                <a:gd name="T35" fmla="*/ 14 h 42"/>
                <a:gd name="T36" fmla="*/ 54 w 54"/>
                <a:gd name="T3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8" name="Freeform 1482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0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0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9" name="Line 1483"/>
            <p:cNvSpPr>
              <a:spLocks noChangeShapeType="1"/>
            </p:cNvSpPr>
            <p:nvPr/>
          </p:nvSpPr>
          <p:spPr bwMode="auto">
            <a:xfrm flipV="1">
              <a:off x="4128" y="354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0" name="Freeform 1484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1" name="Freeform 1485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2" name="Line 1486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3" name="Line 1487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4" name="Freeform 1488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5" name="Freeform 1489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6" name="Line 1490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7" name="Line 1491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8" name="Freeform 1492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9" name="Freeform 1493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0" name="Freeform 1494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63 w 90"/>
                <a:gd name="T9" fmla="*/ 56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56 h 63"/>
                <a:gd name="T18" fmla="*/ 18 w 90"/>
                <a:gd name="T19" fmla="*/ 56 h 63"/>
                <a:gd name="T20" fmla="*/ 18 w 90"/>
                <a:gd name="T21" fmla="*/ 49 h 63"/>
                <a:gd name="T22" fmla="*/ 9 w 90"/>
                <a:gd name="T23" fmla="*/ 49 h 63"/>
                <a:gd name="T24" fmla="*/ 9 w 90"/>
                <a:gd name="T25" fmla="*/ 42 h 63"/>
                <a:gd name="T26" fmla="*/ 9 w 90"/>
                <a:gd name="T27" fmla="*/ 35 h 63"/>
                <a:gd name="T28" fmla="*/ 0 w 90"/>
                <a:gd name="T29" fmla="*/ 28 h 63"/>
                <a:gd name="T30" fmla="*/ 9 w 90"/>
                <a:gd name="T31" fmla="*/ 21 h 63"/>
                <a:gd name="T32" fmla="*/ 9 w 90"/>
                <a:gd name="T33" fmla="*/ 7 h 63"/>
                <a:gd name="T34" fmla="*/ 18 w 90"/>
                <a:gd name="T35" fmla="*/ 7 h 63"/>
                <a:gd name="T36" fmla="*/ 18 w 90"/>
                <a:gd name="T37" fmla="*/ 0 h 63"/>
                <a:gd name="T38" fmla="*/ 27 w 90"/>
                <a:gd name="T39" fmla="*/ 0 h 63"/>
                <a:gd name="T40" fmla="*/ 36 w 90"/>
                <a:gd name="T41" fmla="*/ 0 h 63"/>
                <a:gd name="T42" fmla="*/ 45 w 90"/>
                <a:gd name="T43" fmla="*/ 0 h 63"/>
                <a:gd name="T44" fmla="*/ 54 w 90"/>
                <a:gd name="T45" fmla="*/ 0 h 63"/>
                <a:gd name="T46" fmla="*/ 63 w 90"/>
                <a:gd name="T47" fmla="*/ 0 h 63"/>
                <a:gd name="T48" fmla="*/ 72 w 90"/>
                <a:gd name="T49" fmla="*/ 7 h 63"/>
                <a:gd name="T50" fmla="*/ 81 w 90"/>
                <a:gd name="T51" fmla="*/ 21 h 63"/>
                <a:gd name="T52" fmla="*/ 90 w 90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1" name="Freeform 1495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49 h 63"/>
                <a:gd name="T10" fmla="*/ 63 w 90"/>
                <a:gd name="T11" fmla="*/ 56 h 63"/>
                <a:gd name="T12" fmla="*/ 63 w 90"/>
                <a:gd name="T13" fmla="*/ 56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56 h 63"/>
                <a:gd name="T22" fmla="*/ 18 w 90"/>
                <a:gd name="T23" fmla="*/ 56 h 63"/>
                <a:gd name="T24" fmla="*/ 18 w 90"/>
                <a:gd name="T25" fmla="*/ 49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1 h 63"/>
                <a:gd name="T36" fmla="*/ 9 w 90"/>
                <a:gd name="T37" fmla="*/ 21 h 63"/>
                <a:gd name="T38" fmla="*/ 9 w 90"/>
                <a:gd name="T39" fmla="*/ 7 h 63"/>
                <a:gd name="T40" fmla="*/ 18 w 90"/>
                <a:gd name="T41" fmla="*/ 7 h 63"/>
                <a:gd name="T42" fmla="*/ 18 w 90"/>
                <a:gd name="T43" fmla="*/ 0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0 h 63"/>
                <a:gd name="T56" fmla="*/ 72 w 90"/>
                <a:gd name="T57" fmla="*/ 7 h 63"/>
                <a:gd name="T58" fmla="*/ 72 w 90"/>
                <a:gd name="T59" fmla="*/ 7 h 63"/>
                <a:gd name="T60" fmla="*/ 81 w 90"/>
                <a:gd name="T61" fmla="*/ 21 h 63"/>
                <a:gd name="T62" fmla="*/ 81 w 90"/>
                <a:gd name="T63" fmla="*/ 21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2" name="Line 1496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3" name="Line 1497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4" name="Freeform 1498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5" name="Freeform 1499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6" name="Freeform 1500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7" name="Freeform 1501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8" name="Freeform 1502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9" name="Freeform 1503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0" name="Line 1504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1" name="Line 1505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2" name="Line 1506"/>
            <p:cNvSpPr>
              <a:spLocks noChangeShapeType="1"/>
            </p:cNvSpPr>
            <p:nvPr/>
          </p:nvSpPr>
          <p:spPr bwMode="auto">
            <a:xfrm flipV="1">
              <a:off x="4524" y="310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3" name="Freeform 1507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4" name="Freeform 1508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5" name="Freeform 1509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6" name="Freeform 1510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7" name="Line 1511"/>
            <p:cNvSpPr>
              <a:spLocks noChangeShapeType="1"/>
            </p:cNvSpPr>
            <p:nvPr/>
          </p:nvSpPr>
          <p:spPr bwMode="auto">
            <a:xfrm flipH="1" flipV="1">
              <a:off x="3732" y="3319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8" name="Freeform 1512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9" name="Freeform 1513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18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0" name="Line 1514"/>
            <p:cNvSpPr>
              <a:spLocks noChangeShapeType="1"/>
            </p:cNvSpPr>
            <p:nvPr/>
          </p:nvSpPr>
          <p:spPr bwMode="auto">
            <a:xfrm flipV="1">
              <a:off x="3345" y="3760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1" name="Freeform 1515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2" name="Freeform 1516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3" name="Line 1517"/>
            <p:cNvSpPr>
              <a:spLocks noChangeShapeType="1"/>
            </p:cNvSpPr>
            <p:nvPr/>
          </p:nvSpPr>
          <p:spPr bwMode="auto">
            <a:xfrm flipH="1" flipV="1">
              <a:off x="3336" y="354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4" name="Freeform 1518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5" name="Freeform 1519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6" name="Freeform 1520"/>
            <p:cNvSpPr>
              <a:spLocks/>
            </p:cNvSpPr>
            <p:nvPr/>
          </p:nvSpPr>
          <p:spPr bwMode="auto">
            <a:xfrm>
              <a:off x="4488" y="303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5617" name="Text Box 1521"/>
          <p:cNvSpPr txBox="1">
            <a:spLocks noChangeArrowheads="1"/>
          </p:cNvSpPr>
          <p:nvPr/>
        </p:nvSpPr>
        <p:spPr bwMode="auto">
          <a:xfrm>
            <a:off x="369888" y="2714625"/>
            <a:ext cx="1627187" cy="1228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618" name="Text Box 1522"/>
          <p:cNvSpPr txBox="1">
            <a:spLocks noChangeArrowheads="1"/>
          </p:cNvSpPr>
          <p:nvPr/>
        </p:nvSpPr>
        <p:spPr bwMode="auto">
          <a:xfrm>
            <a:off x="369888" y="4357688"/>
            <a:ext cx="1627187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6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645619" name="Text Box 1523"/>
          <p:cNvSpPr txBox="1">
            <a:spLocks noChangeArrowheads="1"/>
          </p:cNvSpPr>
          <p:nvPr/>
        </p:nvSpPr>
        <p:spPr bwMode="auto">
          <a:xfrm>
            <a:off x="3328988" y="5502275"/>
            <a:ext cx="665162" cy="315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[011]</a:t>
            </a:r>
          </a:p>
        </p:txBody>
      </p:sp>
      <p:sp>
        <p:nvSpPr>
          <p:cNvPr id="645620" name="Text Box 1524"/>
          <p:cNvSpPr txBox="1">
            <a:spLocks noChangeArrowheads="1"/>
          </p:cNvSpPr>
          <p:nvPr/>
        </p:nvSpPr>
        <p:spPr bwMode="auto">
          <a:xfrm>
            <a:off x="3328988" y="3833813"/>
            <a:ext cx="665162" cy="315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[100]</a:t>
            </a:r>
          </a:p>
        </p:txBody>
      </p:sp>
      <p:sp>
        <p:nvSpPr>
          <p:cNvPr id="645621" name="Line 1525"/>
          <p:cNvSpPr>
            <a:spLocks noChangeShapeType="1"/>
          </p:cNvSpPr>
          <p:nvPr/>
        </p:nvSpPr>
        <p:spPr bwMode="auto">
          <a:xfrm>
            <a:off x="877888" y="3429000"/>
            <a:ext cx="0" cy="714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5622" name="Text Box 1526"/>
          <p:cNvSpPr txBox="1">
            <a:spLocks noChangeArrowheads="1"/>
          </p:cNvSpPr>
          <p:nvPr/>
        </p:nvSpPr>
        <p:spPr bwMode="auto">
          <a:xfrm>
            <a:off x="74613" y="3448050"/>
            <a:ext cx="887412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en-US" sz="15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/ propane</a:t>
            </a:r>
          </a:p>
        </p:txBody>
      </p:sp>
      <p:sp>
        <p:nvSpPr>
          <p:cNvPr id="645623" name="Text Box 1527"/>
          <p:cNvSpPr txBox="1">
            <a:spLocks noChangeArrowheads="1"/>
          </p:cNvSpPr>
          <p:nvPr/>
        </p:nvSpPr>
        <p:spPr bwMode="auto">
          <a:xfrm>
            <a:off x="298450" y="1516063"/>
            <a:ext cx="85471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/>
            <a:endParaRPr lang="en-US" altLang="en-US" sz="1800" i="1" baseline="0" smtClean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i="1" baseline="0" smtClean="0">
                <a:solidFill>
                  <a:srgbClr val="000000"/>
                </a:solidFill>
              </a:rPr>
              <a:t>Typical cartoons/visuals used in the literature</a:t>
            </a:r>
          </a:p>
        </p:txBody>
      </p:sp>
    </p:spTree>
    <p:extLst>
      <p:ext uri="{BB962C8B-B14F-4D97-AF65-F5344CB8AC3E}">
        <p14:creationId xmlns:p14="http://schemas.microsoft.com/office/powerpoint/2010/main" val="242240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3154" name="Group 2"/>
          <p:cNvGrpSpPr>
            <a:grpSpLocks noChangeAspect="1"/>
          </p:cNvGrpSpPr>
          <p:nvPr/>
        </p:nvGrpSpPr>
        <p:grpSpPr bwMode="auto">
          <a:xfrm flipH="1">
            <a:off x="6870700" y="3735388"/>
            <a:ext cx="2028825" cy="1873250"/>
            <a:chOff x="4328" y="2745"/>
            <a:chExt cx="1278" cy="1180"/>
          </a:xfrm>
        </p:grpSpPr>
        <p:sp>
          <p:nvSpPr>
            <p:cNvPr id="1713155" name="AutoShape 3"/>
            <p:cNvSpPr>
              <a:spLocks noChangeAspect="1" noChangeArrowheads="1" noTextEdit="1"/>
            </p:cNvSpPr>
            <p:nvPr/>
          </p:nvSpPr>
          <p:spPr bwMode="auto">
            <a:xfrm>
              <a:off x="4328" y="2745"/>
              <a:ext cx="1278" cy="1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56" name="Freeform 4"/>
            <p:cNvSpPr>
              <a:spLocks/>
            </p:cNvSpPr>
            <p:nvPr/>
          </p:nvSpPr>
          <p:spPr bwMode="auto">
            <a:xfrm>
              <a:off x="4882" y="3477"/>
              <a:ext cx="291" cy="448"/>
            </a:xfrm>
            <a:custGeom>
              <a:avLst/>
              <a:gdLst>
                <a:gd name="T0" fmla="*/ 62 w 291"/>
                <a:gd name="T1" fmla="*/ 0 h 448"/>
                <a:gd name="T2" fmla="*/ 0 w 291"/>
                <a:gd name="T3" fmla="*/ 31 h 448"/>
                <a:gd name="T4" fmla="*/ 213 w 291"/>
                <a:gd name="T5" fmla="*/ 446 h 448"/>
                <a:gd name="T6" fmla="*/ 291 w 291"/>
                <a:gd name="T7" fmla="*/ 448 h 448"/>
                <a:gd name="T8" fmla="*/ 62 w 291"/>
                <a:gd name="T9" fmla="*/ 0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48">
                  <a:moveTo>
                    <a:pt x="62" y="0"/>
                  </a:moveTo>
                  <a:lnTo>
                    <a:pt x="0" y="31"/>
                  </a:lnTo>
                  <a:lnTo>
                    <a:pt x="213" y="446"/>
                  </a:lnTo>
                  <a:lnTo>
                    <a:pt x="291" y="44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57" name="Freeform 5"/>
            <p:cNvSpPr>
              <a:spLocks/>
            </p:cNvSpPr>
            <p:nvPr/>
          </p:nvSpPr>
          <p:spPr bwMode="auto">
            <a:xfrm>
              <a:off x="4590" y="3434"/>
              <a:ext cx="214" cy="491"/>
            </a:xfrm>
            <a:custGeom>
              <a:avLst/>
              <a:gdLst>
                <a:gd name="T0" fmla="*/ 141 w 214"/>
                <a:gd name="T1" fmla="*/ 0 h 491"/>
                <a:gd name="T2" fmla="*/ 214 w 214"/>
                <a:gd name="T3" fmla="*/ 20 h 491"/>
                <a:gd name="T4" fmla="*/ 78 w 214"/>
                <a:gd name="T5" fmla="*/ 489 h 491"/>
                <a:gd name="T6" fmla="*/ 0 w 214"/>
                <a:gd name="T7" fmla="*/ 491 h 491"/>
                <a:gd name="T8" fmla="*/ 141 w 214"/>
                <a:gd name="T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91">
                  <a:moveTo>
                    <a:pt x="141" y="0"/>
                  </a:moveTo>
                  <a:lnTo>
                    <a:pt x="214" y="20"/>
                  </a:lnTo>
                  <a:lnTo>
                    <a:pt x="78" y="489"/>
                  </a:lnTo>
                  <a:lnTo>
                    <a:pt x="0" y="49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58" name="Freeform 6"/>
            <p:cNvSpPr>
              <a:spLocks/>
            </p:cNvSpPr>
            <p:nvPr/>
          </p:nvSpPr>
          <p:spPr bwMode="auto">
            <a:xfrm>
              <a:off x="4328" y="3441"/>
              <a:ext cx="374" cy="482"/>
            </a:xfrm>
            <a:custGeom>
              <a:avLst/>
              <a:gdLst>
                <a:gd name="T0" fmla="*/ 316 w 374"/>
                <a:gd name="T1" fmla="*/ 0 h 482"/>
                <a:gd name="T2" fmla="*/ 374 w 374"/>
                <a:gd name="T3" fmla="*/ 37 h 482"/>
                <a:gd name="T4" fmla="*/ 82 w 374"/>
                <a:gd name="T5" fmla="*/ 482 h 482"/>
                <a:gd name="T6" fmla="*/ 0 w 374"/>
                <a:gd name="T7" fmla="*/ 482 h 482"/>
                <a:gd name="T8" fmla="*/ 316 w 374"/>
                <a:gd name="T9" fmla="*/ 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4" h="482">
                  <a:moveTo>
                    <a:pt x="316" y="0"/>
                  </a:moveTo>
                  <a:lnTo>
                    <a:pt x="374" y="37"/>
                  </a:lnTo>
                  <a:lnTo>
                    <a:pt x="82" y="482"/>
                  </a:lnTo>
                  <a:lnTo>
                    <a:pt x="0" y="482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59" name="Freeform 7"/>
            <p:cNvSpPr>
              <a:spLocks/>
            </p:cNvSpPr>
            <p:nvPr/>
          </p:nvSpPr>
          <p:spPr bwMode="auto">
            <a:xfrm>
              <a:off x="4782" y="3618"/>
              <a:ext cx="319" cy="141"/>
            </a:xfrm>
            <a:custGeom>
              <a:avLst/>
              <a:gdLst>
                <a:gd name="T0" fmla="*/ 6 w 319"/>
                <a:gd name="T1" fmla="*/ 133 h 141"/>
                <a:gd name="T2" fmla="*/ 17 w 319"/>
                <a:gd name="T3" fmla="*/ 136 h 141"/>
                <a:gd name="T4" fmla="*/ 29 w 319"/>
                <a:gd name="T5" fmla="*/ 138 h 141"/>
                <a:gd name="T6" fmla="*/ 40 w 319"/>
                <a:gd name="T7" fmla="*/ 139 h 141"/>
                <a:gd name="T8" fmla="*/ 53 w 319"/>
                <a:gd name="T9" fmla="*/ 139 h 141"/>
                <a:gd name="T10" fmla="*/ 63 w 319"/>
                <a:gd name="T11" fmla="*/ 141 h 141"/>
                <a:gd name="T12" fmla="*/ 76 w 319"/>
                <a:gd name="T13" fmla="*/ 141 h 141"/>
                <a:gd name="T14" fmla="*/ 86 w 319"/>
                <a:gd name="T15" fmla="*/ 141 h 141"/>
                <a:gd name="T16" fmla="*/ 99 w 319"/>
                <a:gd name="T17" fmla="*/ 139 h 141"/>
                <a:gd name="T18" fmla="*/ 110 w 319"/>
                <a:gd name="T19" fmla="*/ 138 h 141"/>
                <a:gd name="T20" fmla="*/ 120 w 319"/>
                <a:gd name="T21" fmla="*/ 136 h 141"/>
                <a:gd name="T22" fmla="*/ 133 w 319"/>
                <a:gd name="T23" fmla="*/ 134 h 141"/>
                <a:gd name="T24" fmla="*/ 143 w 319"/>
                <a:gd name="T25" fmla="*/ 131 h 141"/>
                <a:gd name="T26" fmla="*/ 154 w 319"/>
                <a:gd name="T27" fmla="*/ 128 h 141"/>
                <a:gd name="T28" fmla="*/ 165 w 319"/>
                <a:gd name="T29" fmla="*/ 125 h 141"/>
                <a:gd name="T30" fmla="*/ 176 w 319"/>
                <a:gd name="T31" fmla="*/ 121 h 141"/>
                <a:gd name="T32" fmla="*/ 187 w 319"/>
                <a:gd name="T33" fmla="*/ 116 h 141"/>
                <a:gd name="T34" fmla="*/ 197 w 319"/>
                <a:gd name="T35" fmla="*/ 111 h 141"/>
                <a:gd name="T36" fmla="*/ 208 w 319"/>
                <a:gd name="T37" fmla="*/ 107 h 141"/>
                <a:gd name="T38" fmla="*/ 217 w 319"/>
                <a:gd name="T39" fmla="*/ 101 h 141"/>
                <a:gd name="T40" fmla="*/ 227 w 319"/>
                <a:gd name="T41" fmla="*/ 94 h 141"/>
                <a:gd name="T42" fmla="*/ 237 w 319"/>
                <a:gd name="T43" fmla="*/ 88 h 141"/>
                <a:gd name="T44" fmla="*/ 245 w 319"/>
                <a:gd name="T45" fmla="*/ 81 h 141"/>
                <a:gd name="T46" fmla="*/ 254 w 319"/>
                <a:gd name="T47" fmla="*/ 74 h 141"/>
                <a:gd name="T48" fmla="*/ 264 w 319"/>
                <a:gd name="T49" fmla="*/ 67 h 141"/>
                <a:gd name="T50" fmla="*/ 271 w 319"/>
                <a:gd name="T51" fmla="*/ 59 h 141"/>
                <a:gd name="T52" fmla="*/ 279 w 319"/>
                <a:gd name="T53" fmla="*/ 51 h 141"/>
                <a:gd name="T54" fmla="*/ 287 w 319"/>
                <a:gd name="T55" fmla="*/ 42 h 141"/>
                <a:gd name="T56" fmla="*/ 294 w 319"/>
                <a:gd name="T57" fmla="*/ 33 h 141"/>
                <a:gd name="T58" fmla="*/ 302 w 319"/>
                <a:gd name="T59" fmla="*/ 25 h 141"/>
                <a:gd name="T60" fmla="*/ 308 w 319"/>
                <a:gd name="T61" fmla="*/ 14 h 141"/>
                <a:gd name="T62" fmla="*/ 316 w 319"/>
                <a:gd name="T63" fmla="*/ 5 h 141"/>
                <a:gd name="T64" fmla="*/ 0 w 319"/>
                <a:gd name="T65" fmla="*/ 13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9" h="141">
                  <a:moveTo>
                    <a:pt x="0" y="133"/>
                  </a:moveTo>
                  <a:lnTo>
                    <a:pt x="6" y="133"/>
                  </a:lnTo>
                  <a:lnTo>
                    <a:pt x="13" y="134"/>
                  </a:lnTo>
                  <a:lnTo>
                    <a:pt x="17" y="136"/>
                  </a:lnTo>
                  <a:lnTo>
                    <a:pt x="23" y="136"/>
                  </a:lnTo>
                  <a:lnTo>
                    <a:pt x="29" y="138"/>
                  </a:lnTo>
                  <a:lnTo>
                    <a:pt x="36" y="138"/>
                  </a:lnTo>
                  <a:lnTo>
                    <a:pt x="40" y="139"/>
                  </a:lnTo>
                  <a:lnTo>
                    <a:pt x="46" y="139"/>
                  </a:lnTo>
                  <a:lnTo>
                    <a:pt x="53" y="139"/>
                  </a:lnTo>
                  <a:lnTo>
                    <a:pt x="59" y="141"/>
                  </a:lnTo>
                  <a:lnTo>
                    <a:pt x="63" y="141"/>
                  </a:lnTo>
                  <a:lnTo>
                    <a:pt x="70" y="141"/>
                  </a:lnTo>
                  <a:lnTo>
                    <a:pt x="76" y="141"/>
                  </a:lnTo>
                  <a:lnTo>
                    <a:pt x="82" y="141"/>
                  </a:lnTo>
                  <a:lnTo>
                    <a:pt x="86" y="141"/>
                  </a:lnTo>
                  <a:lnTo>
                    <a:pt x="93" y="139"/>
                  </a:lnTo>
                  <a:lnTo>
                    <a:pt x="99" y="139"/>
                  </a:lnTo>
                  <a:lnTo>
                    <a:pt x="103" y="139"/>
                  </a:lnTo>
                  <a:lnTo>
                    <a:pt x="110" y="138"/>
                  </a:lnTo>
                  <a:lnTo>
                    <a:pt x="116" y="138"/>
                  </a:lnTo>
                  <a:lnTo>
                    <a:pt x="120" y="136"/>
                  </a:lnTo>
                  <a:lnTo>
                    <a:pt x="126" y="134"/>
                  </a:lnTo>
                  <a:lnTo>
                    <a:pt x="133" y="134"/>
                  </a:lnTo>
                  <a:lnTo>
                    <a:pt x="137" y="133"/>
                  </a:lnTo>
                  <a:lnTo>
                    <a:pt x="143" y="131"/>
                  </a:lnTo>
                  <a:lnTo>
                    <a:pt x="150" y="130"/>
                  </a:lnTo>
                  <a:lnTo>
                    <a:pt x="154" y="128"/>
                  </a:lnTo>
                  <a:lnTo>
                    <a:pt x="160" y="127"/>
                  </a:lnTo>
                  <a:lnTo>
                    <a:pt x="165" y="125"/>
                  </a:lnTo>
                  <a:lnTo>
                    <a:pt x="171" y="122"/>
                  </a:lnTo>
                  <a:lnTo>
                    <a:pt x="176" y="121"/>
                  </a:lnTo>
                  <a:lnTo>
                    <a:pt x="182" y="119"/>
                  </a:lnTo>
                  <a:lnTo>
                    <a:pt x="187" y="116"/>
                  </a:lnTo>
                  <a:lnTo>
                    <a:pt x="193" y="114"/>
                  </a:lnTo>
                  <a:lnTo>
                    <a:pt x="197" y="111"/>
                  </a:lnTo>
                  <a:lnTo>
                    <a:pt x="202" y="108"/>
                  </a:lnTo>
                  <a:lnTo>
                    <a:pt x="208" y="107"/>
                  </a:lnTo>
                  <a:lnTo>
                    <a:pt x="213" y="104"/>
                  </a:lnTo>
                  <a:lnTo>
                    <a:pt x="217" y="101"/>
                  </a:lnTo>
                  <a:lnTo>
                    <a:pt x="222" y="97"/>
                  </a:lnTo>
                  <a:lnTo>
                    <a:pt x="227" y="94"/>
                  </a:lnTo>
                  <a:lnTo>
                    <a:pt x="233" y="91"/>
                  </a:lnTo>
                  <a:lnTo>
                    <a:pt x="237" y="88"/>
                  </a:lnTo>
                  <a:lnTo>
                    <a:pt x="240" y="85"/>
                  </a:lnTo>
                  <a:lnTo>
                    <a:pt x="245" y="81"/>
                  </a:lnTo>
                  <a:lnTo>
                    <a:pt x="250" y="77"/>
                  </a:lnTo>
                  <a:lnTo>
                    <a:pt x="254" y="74"/>
                  </a:lnTo>
                  <a:lnTo>
                    <a:pt x="259" y="70"/>
                  </a:lnTo>
                  <a:lnTo>
                    <a:pt x="264" y="67"/>
                  </a:lnTo>
                  <a:lnTo>
                    <a:pt x="267" y="62"/>
                  </a:lnTo>
                  <a:lnTo>
                    <a:pt x="271" y="59"/>
                  </a:lnTo>
                  <a:lnTo>
                    <a:pt x="276" y="54"/>
                  </a:lnTo>
                  <a:lnTo>
                    <a:pt x="279" y="51"/>
                  </a:lnTo>
                  <a:lnTo>
                    <a:pt x="284" y="47"/>
                  </a:lnTo>
                  <a:lnTo>
                    <a:pt x="287" y="42"/>
                  </a:lnTo>
                  <a:lnTo>
                    <a:pt x="291" y="37"/>
                  </a:lnTo>
                  <a:lnTo>
                    <a:pt x="294" y="33"/>
                  </a:lnTo>
                  <a:lnTo>
                    <a:pt x="299" y="28"/>
                  </a:lnTo>
                  <a:lnTo>
                    <a:pt x="302" y="25"/>
                  </a:lnTo>
                  <a:lnTo>
                    <a:pt x="305" y="20"/>
                  </a:lnTo>
                  <a:lnTo>
                    <a:pt x="308" y="14"/>
                  </a:lnTo>
                  <a:lnTo>
                    <a:pt x="313" y="10"/>
                  </a:lnTo>
                  <a:lnTo>
                    <a:pt x="316" y="5"/>
                  </a:lnTo>
                  <a:lnTo>
                    <a:pt x="319" y="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0" name="Freeform 8"/>
            <p:cNvSpPr>
              <a:spLocks/>
            </p:cNvSpPr>
            <p:nvPr/>
          </p:nvSpPr>
          <p:spPr bwMode="auto">
            <a:xfrm>
              <a:off x="4745" y="3585"/>
              <a:ext cx="374" cy="166"/>
            </a:xfrm>
            <a:custGeom>
              <a:avLst/>
              <a:gdLst>
                <a:gd name="T0" fmla="*/ 37 w 374"/>
                <a:gd name="T1" fmla="*/ 166 h 166"/>
                <a:gd name="T2" fmla="*/ 34 w 374"/>
                <a:gd name="T3" fmla="*/ 164 h 166"/>
                <a:gd name="T4" fmla="*/ 33 w 374"/>
                <a:gd name="T5" fmla="*/ 164 h 166"/>
                <a:gd name="T6" fmla="*/ 30 w 374"/>
                <a:gd name="T7" fmla="*/ 163 h 166"/>
                <a:gd name="T8" fmla="*/ 28 w 374"/>
                <a:gd name="T9" fmla="*/ 163 h 166"/>
                <a:gd name="T10" fmla="*/ 25 w 374"/>
                <a:gd name="T11" fmla="*/ 163 h 166"/>
                <a:gd name="T12" fmla="*/ 23 w 374"/>
                <a:gd name="T13" fmla="*/ 161 h 166"/>
                <a:gd name="T14" fmla="*/ 20 w 374"/>
                <a:gd name="T15" fmla="*/ 161 h 166"/>
                <a:gd name="T16" fmla="*/ 19 w 374"/>
                <a:gd name="T17" fmla="*/ 160 h 166"/>
                <a:gd name="T18" fmla="*/ 16 w 374"/>
                <a:gd name="T19" fmla="*/ 160 h 166"/>
                <a:gd name="T20" fmla="*/ 14 w 374"/>
                <a:gd name="T21" fmla="*/ 160 h 166"/>
                <a:gd name="T22" fmla="*/ 11 w 374"/>
                <a:gd name="T23" fmla="*/ 158 h 166"/>
                <a:gd name="T24" fmla="*/ 10 w 374"/>
                <a:gd name="T25" fmla="*/ 158 h 166"/>
                <a:gd name="T26" fmla="*/ 6 w 374"/>
                <a:gd name="T27" fmla="*/ 157 h 166"/>
                <a:gd name="T28" fmla="*/ 5 w 374"/>
                <a:gd name="T29" fmla="*/ 157 h 166"/>
                <a:gd name="T30" fmla="*/ 2 w 374"/>
                <a:gd name="T31" fmla="*/ 155 h 166"/>
                <a:gd name="T32" fmla="*/ 0 w 374"/>
                <a:gd name="T33" fmla="*/ 155 h 166"/>
                <a:gd name="T34" fmla="*/ 374 w 374"/>
                <a:gd name="T35" fmla="*/ 0 h 166"/>
                <a:gd name="T36" fmla="*/ 373 w 374"/>
                <a:gd name="T37" fmla="*/ 4 h 166"/>
                <a:gd name="T38" fmla="*/ 370 w 374"/>
                <a:gd name="T39" fmla="*/ 9 h 166"/>
                <a:gd name="T40" fmla="*/ 368 w 374"/>
                <a:gd name="T41" fmla="*/ 12 h 166"/>
                <a:gd name="T42" fmla="*/ 365 w 374"/>
                <a:gd name="T43" fmla="*/ 17 h 166"/>
                <a:gd name="T44" fmla="*/ 364 w 374"/>
                <a:gd name="T45" fmla="*/ 21 h 166"/>
                <a:gd name="T46" fmla="*/ 361 w 374"/>
                <a:gd name="T47" fmla="*/ 26 h 166"/>
                <a:gd name="T48" fmla="*/ 357 w 374"/>
                <a:gd name="T49" fmla="*/ 29 h 166"/>
                <a:gd name="T50" fmla="*/ 356 w 374"/>
                <a:gd name="T51" fmla="*/ 33 h 166"/>
                <a:gd name="T52" fmla="*/ 37 w 374"/>
                <a:gd name="T5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4" h="166">
                  <a:moveTo>
                    <a:pt x="37" y="166"/>
                  </a:moveTo>
                  <a:lnTo>
                    <a:pt x="34" y="164"/>
                  </a:lnTo>
                  <a:lnTo>
                    <a:pt x="33" y="164"/>
                  </a:lnTo>
                  <a:lnTo>
                    <a:pt x="30" y="163"/>
                  </a:lnTo>
                  <a:lnTo>
                    <a:pt x="28" y="163"/>
                  </a:lnTo>
                  <a:lnTo>
                    <a:pt x="25" y="163"/>
                  </a:lnTo>
                  <a:lnTo>
                    <a:pt x="23" y="161"/>
                  </a:lnTo>
                  <a:lnTo>
                    <a:pt x="20" y="161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4" y="160"/>
                  </a:lnTo>
                  <a:lnTo>
                    <a:pt x="11" y="158"/>
                  </a:lnTo>
                  <a:lnTo>
                    <a:pt x="10" y="158"/>
                  </a:lnTo>
                  <a:lnTo>
                    <a:pt x="6" y="157"/>
                  </a:lnTo>
                  <a:lnTo>
                    <a:pt x="5" y="157"/>
                  </a:lnTo>
                  <a:lnTo>
                    <a:pt x="2" y="155"/>
                  </a:lnTo>
                  <a:lnTo>
                    <a:pt x="0" y="155"/>
                  </a:lnTo>
                  <a:lnTo>
                    <a:pt x="374" y="0"/>
                  </a:lnTo>
                  <a:lnTo>
                    <a:pt x="373" y="4"/>
                  </a:lnTo>
                  <a:lnTo>
                    <a:pt x="370" y="9"/>
                  </a:lnTo>
                  <a:lnTo>
                    <a:pt x="368" y="12"/>
                  </a:lnTo>
                  <a:lnTo>
                    <a:pt x="365" y="17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7" y="29"/>
                  </a:lnTo>
                  <a:lnTo>
                    <a:pt x="356" y="33"/>
                  </a:lnTo>
                  <a:lnTo>
                    <a:pt x="37" y="166"/>
                  </a:ln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1" name="Freeform 9"/>
            <p:cNvSpPr>
              <a:spLocks/>
            </p:cNvSpPr>
            <p:nvPr/>
          </p:nvSpPr>
          <p:spPr bwMode="auto">
            <a:xfrm>
              <a:off x="4711" y="3552"/>
              <a:ext cx="422" cy="188"/>
            </a:xfrm>
            <a:custGeom>
              <a:avLst/>
              <a:gdLst>
                <a:gd name="T0" fmla="*/ 34 w 422"/>
                <a:gd name="T1" fmla="*/ 188 h 188"/>
                <a:gd name="T2" fmla="*/ 31 w 422"/>
                <a:gd name="T3" fmla="*/ 187 h 188"/>
                <a:gd name="T4" fmla="*/ 30 w 422"/>
                <a:gd name="T5" fmla="*/ 187 h 188"/>
                <a:gd name="T6" fmla="*/ 28 w 422"/>
                <a:gd name="T7" fmla="*/ 185 h 188"/>
                <a:gd name="T8" fmla="*/ 25 w 422"/>
                <a:gd name="T9" fmla="*/ 185 h 188"/>
                <a:gd name="T10" fmla="*/ 23 w 422"/>
                <a:gd name="T11" fmla="*/ 184 h 188"/>
                <a:gd name="T12" fmla="*/ 22 w 422"/>
                <a:gd name="T13" fmla="*/ 184 h 188"/>
                <a:gd name="T14" fmla="*/ 19 w 422"/>
                <a:gd name="T15" fmla="*/ 182 h 188"/>
                <a:gd name="T16" fmla="*/ 17 w 422"/>
                <a:gd name="T17" fmla="*/ 182 h 188"/>
                <a:gd name="T18" fmla="*/ 16 w 422"/>
                <a:gd name="T19" fmla="*/ 180 h 188"/>
                <a:gd name="T20" fmla="*/ 13 w 422"/>
                <a:gd name="T21" fmla="*/ 180 h 188"/>
                <a:gd name="T22" fmla="*/ 11 w 422"/>
                <a:gd name="T23" fmla="*/ 179 h 188"/>
                <a:gd name="T24" fmla="*/ 10 w 422"/>
                <a:gd name="T25" fmla="*/ 179 h 188"/>
                <a:gd name="T26" fmla="*/ 7 w 422"/>
                <a:gd name="T27" fmla="*/ 177 h 188"/>
                <a:gd name="T28" fmla="*/ 5 w 422"/>
                <a:gd name="T29" fmla="*/ 177 h 188"/>
                <a:gd name="T30" fmla="*/ 3 w 422"/>
                <a:gd name="T31" fmla="*/ 176 h 188"/>
                <a:gd name="T32" fmla="*/ 0 w 422"/>
                <a:gd name="T33" fmla="*/ 176 h 188"/>
                <a:gd name="T34" fmla="*/ 422 w 422"/>
                <a:gd name="T35" fmla="*/ 0 h 188"/>
                <a:gd name="T36" fmla="*/ 421 w 422"/>
                <a:gd name="T37" fmla="*/ 5 h 188"/>
                <a:gd name="T38" fmla="*/ 419 w 422"/>
                <a:gd name="T39" fmla="*/ 8 h 188"/>
                <a:gd name="T40" fmla="*/ 418 w 422"/>
                <a:gd name="T41" fmla="*/ 13 h 188"/>
                <a:gd name="T42" fmla="*/ 416 w 422"/>
                <a:gd name="T43" fmla="*/ 17 h 188"/>
                <a:gd name="T44" fmla="*/ 415 w 422"/>
                <a:gd name="T45" fmla="*/ 20 h 188"/>
                <a:gd name="T46" fmla="*/ 413 w 422"/>
                <a:gd name="T47" fmla="*/ 25 h 188"/>
                <a:gd name="T48" fmla="*/ 410 w 422"/>
                <a:gd name="T49" fmla="*/ 28 h 188"/>
                <a:gd name="T50" fmla="*/ 408 w 422"/>
                <a:gd name="T51" fmla="*/ 33 h 188"/>
                <a:gd name="T52" fmla="*/ 34 w 422"/>
                <a:gd name="T53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2" h="188">
                  <a:moveTo>
                    <a:pt x="34" y="188"/>
                  </a:moveTo>
                  <a:lnTo>
                    <a:pt x="31" y="187"/>
                  </a:lnTo>
                  <a:lnTo>
                    <a:pt x="30" y="187"/>
                  </a:lnTo>
                  <a:lnTo>
                    <a:pt x="28" y="185"/>
                  </a:lnTo>
                  <a:lnTo>
                    <a:pt x="25" y="185"/>
                  </a:lnTo>
                  <a:lnTo>
                    <a:pt x="23" y="184"/>
                  </a:lnTo>
                  <a:lnTo>
                    <a:pt x="22" y="184"/>
                  </a:lnTo>
                  <a:lnTo>
                    <a:pt x="19" y="182"/>
                  </a:lnTo>
                  <a:lnTo>
                    <a:pt x="17" y="182"/>
                  </a:lnTo>
                  <a:lnTo>
                    <a:pt x="16" y="180"/>
                  </a:lnTo>
                  <a:lnTo>
                    <a:pt x="13" y="180"/>
                  </a:lnTo>
                  <a:lnTo>
                    <a:pt x="11" y="179"/>
                  </a:lnTo>
                  <a:lnTo>
                    <a:pt x="10" y="179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3" y="176"/>
                  </a:lnTo>
                  <a:lnTo>
                    <a:pt x="0" y="176"/>
                  </a:lnTo>
                  <a:lnTo>
                    <a:pt x="422" y="0"/>
                  </a:lnTo>
                  <a:lnTo>
                    <a:pt x="421" y="5"/>
                  </a:lnTo>
                  <a:lnTo>
                    <a:pt x="419" y="8"/>
                  </a:lnTo>
                  <a:lnTo>
                    <a:pt x="418" y="13"/>
                  </a:lnTo>
                  <a:lnTo>
                    <a:pt x="416" y="17"/>
                  </a:lnTo>
                  <a:lnTo>
                    <a:pt x="415" y="20"/>
                  </a:lnTo>
                  <a:lnTo>
                    <a:pt x="413" y="25"/>
                  </a:lnTo>
                  <a:lnTo>
                    <a:pt x="410" y="28"/>
                  </a:lnTo>
                  <a:lnTo>
                    <a:pt x="408" y="33"/>
                  </a:lnTo>
                  <a:lnTo>
                    <a:pt x="34" y="188"/>
                  </a:lnTo>
                  <a:close/>
                </a:path>
              </a:pathLst>
            </a:custGeom>
            <a:solidFill>
              <a:srgbClr val="0A0A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2" name="Freeform 10"/>
            <p:cNvSpPr>
              <a:spLocks/>
            </p:cNvSpPr>
            <p:nvPr/>
          </p:nvSpPr>
          <p:spPr bwMode="auto">
            <a:xfrm>
              <a:off x="4684" y="3521"/>
              <a:ext cx="460" cy="207"/>
            </a:xfrm>
            <a:custGeom>
              <a:avLst/>
              <a:gdLst>
                <a:gd name="T0" fmla="*/ 27 w 460"/>
                <a:gd name="T1" fmla="*/ 207 h 207"/>
                <a:gd name="T2" fmla="*/ 26 w 460"/>
                <a:gd name="T3" fmla="*/ 205 h 207"/>
                <a:gd name="T4" fmla="*/ 24 w 460"/>
                <a:gd name="T5" fmla="*/ 205 h 207"/>
                <a:gd name="T6" fmla="*/ 23 w 460"/>
                <a:gd name="T7" fmla="*/ 204 h 207"/>
                <a:gd name="T8" fmla="*/ 21 w 460"/>
                <a:gd name="T9" fmla="*/ 202 h 207"/>
                <a:gd name="T10" fmla="*/ 20 w 460"/>
                <a:gd name="T11" fmla="*/ 202 h 207"/>
                <a:gd name="T12" fmla="*/ 17 w 460"/>
                <a:gd name="T13" fmla="*/ 201 h 207"/>
                <a:gd name="T14" fmla="*/ 15 w 460"/>
                <a:gd name="T15" fmla="*/ 201 h 207"/>
                <a:gd name="T16" fmla="*/ 14 w 460"/>
                <a:gd name="T17" fmla="*/ 199 h 207"/>
                <a:gd name="T18" fmla="*/ 12 w 460"/>
                <a:gd name="T19" fmla="*/ 199 h 207"/>
                <a:gd name="T20" fmla="*/ 10 w 460"/>
                <a:gd name="T21" fmla="*/ 198 h 207"/>
                <a:gd name="T22" fmla="*/ 7 w 460"/>
                <a:gd name="T23" fmla="*/ 198 h 207"/>
                <a:gd name="T24" fmla="*/ 6 w 460"/>
                <a:gd name="T25" fmla="*/ 196 h 207"/>
                <a:gd name="T26" fmla="*/ 4 w 460"/>
                <a:gd name="T27" fmla="*/ 194 h 207"/>
                <a:gd name="T28" fmla="*/ 3 w 460"/>
                <a:gd name="T29" fmla="*/ 194 h 207"/>
                <a:gd name="T30" fmla="*/ 1 w 460"/>
                <a:gd name="T31" fmla="*/ 193 h 207"/>
                <a:gd name="T32" fmla="*/ 0 w 460"/>
                <a:gd name="T33" fmla="*/ 193 h 207"/>
                <a:gd name="T34" fmla="*/ 460 w 460"/>
                <a:gd name="T35" fmla="*/ 0 h 207"/>
                <a:gd name="T36" fmla="*/ 460 w 460"/>
                <a:gd name="T37" fmla="*/ 5 h 207"/>
                <a:gd name="T38" fmla="*/ 459 w 460"/>
                <a:gd name="T39" fmla="*/ 8 h 207"/>
                <a:gd name="T40" fmla="*/ 457 w 460"/>
                <a:gd name="T41" fmla="*/ 13 h 207"/>
                <a:gd name="T42" fmla="*/ 455 w 460"/>
                <a:gd name="T43" fmla="*/ 16 h 207"/>
                <a:gd name="T44" fmla="*/ 454 w 460"/>
                <a:gd name="T45" fmla="*/ 20 h 207"/>
                <a:gd name="T46" fmla="*/ 452 w 460"/>
                <a:gd name="T47" fmla="*/ 24 h 207"/>
                <a:gd name="T48" fmla="*/ 451 w 460"/>
                <a:gd name="T49" fmla="*/ 28 h 207"/>
                <a:gd name="T50" fmla="*/ 449 w 460"/>
                <a:gd name="T51" fmla="*/ 31 h 207"/>
                <a:gd name="T52" fmla="*/ 27 w 460"/>
                <a:gd name="T53" fmla="*/ 20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0" h="207">
                  <a:moveTo>
                    <a:pt x="27" y="207"/>
                  </a:moveTo>
                  <a:lnTo>
                    <a:pt x="26" y="205"/>
                  </a:lnTo>
                  <a:lnTo>
                    <a:pt x="24" y="205"/>
                  </a:lnTo>
                  <a:lnTo>
                    <a:pt x="23" y="204"/>
                  </a:lnTo>
                  <a:lnTo>
                    <a:pt x="21" y="202"/>
                  </a:lnTo>
                  <a:lnTo>
                    <a:pt x="20" y="202"/>
                  </a:lnTo>
                  <a:lnTo>
                    <a:pt x="17" y="201"/>
                  </a:lnTo>
                  <a:lnTo>
                    <a:pt x="15" y="201"/>
                  </a:lnTo>
                  <a:lnTo>
                    <a:pt x="14" y="199"/>
                  </a:lnTo>
                  <a:lnTo>
                    <a:pt x="12" y="199"/>
                  </a:lnTo>
                  <a:lnTo>
                    <a:pt x="10" y="198"/>
                  </a:lnTo>
                  <a:lnTo>
                    <a:pt x="7" y="198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3" y="194"/>
                  </a:lnTo>
                  <a:lnTo>
                    <a:pt x="1" y="193"/>
                  </a:lnTo>
                  <a:lnTo>
                    <a:pt x="0" y="193"/>
                  </a:lnTo>
                  <a:lnTo>
                    <a:pt x="460" y="0"/>
                  </a:lnTo>
                  <a:lnTo>
                    <a:pt x="460" y="5"/>
                  </a:lnTo>
                  <a:lnTo>
                    <a:pt x="459" y="8"/>
                  </a:lnTo>
                  <a:lnTo>
                    <a:pt x="457" y="13"/>
                  </a:lnTo>
                  <a:lnTo>
                    <a:pt x="455" y="16"/>
                  </a:lnTo>
                  <a:lnTo>
                    <a:pt x="454" y="20"/>
                  </a:lnTo>
                  <a:lnTo>
                    <a:pt x="452" y="24"/>
                  </a:lnTo>
                  <a:lnTo>
                    <a:pt x="451" y="28"/>
                  </a:lnTo>
                  <a:lnTo>
                    <a:pt x="449" y="31"/>
                  </a:lnTo>
                  <a:lnTo>
                    <a:pt x="27" y="207"/>
                  </a:lnTo>
                  <a:close/>
                </a:path>
              </a:pathLst>
            </a:custGeom>
            <a:solidFill>
              <a:srgbClr val="0F0C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3" name="Freeform 11"/>
            <p:cNvSpPr>
              <a:spLocks/>
            </p:cNvSpPr>
            <p:nvPr/>
          </p:nvSpPr>
          <p:spPr bwMode="auto">
            <a:xfrm>
              <a:off x="4656" y="3492"/>
              <a:ext cx="497" cy="222"/>
            </a:xfrm>
            <a:custGeom>
              <a:avLst/>
              <a:gdLst>
                <a:gd name="T0" fmla="*/ 28 w 497"/>
                <a:gd name="T1" fmla="*/ 222 h 222"/>
                <a:gd name="T2" fmla="*/ 25 w 497"/>
                <a:gd name="T3" fmla="*/ 220 h 222"/>
                <a:gd name="T4" fmla="*/ 23 w 497"/>
                <a:gd name="T5" fmla="*/ 219 h 222"/>
                <a:gd name="T6" fmla="*/ 22 w 497"/>
                <a:gd name="T7" fmla="*/ 219 h 222"/>
                <a:gd name="T8" fmla="*/ 20 w 497"/>
                <a:gd name="T9" fmla="*/ 217 h 222"/>
                <a:gd name="T10" fmla="*/ 18 w 497"/>
                <a:gd name="T11" fmla="*/ 217 h 222"/>
                <a:gd name="T12" fmla="*/ 17 w 497"/>
                <a:gd name="T13" fmla="*/ 216 h 222"/>
                <a:gd name="T14" fmla="*/ 15 w 497"/>
                <a:gd name="T15" fmla="*/ 214 h 222"/>
                <a:gd name="T16" fmla="*/ 14 w 497"/>
                <a:gd name="T17" fmla="*/ 214 h 222"/>
                <a:gd name="T18" fmla="*/ 12 w 497"/>
                <a:gd name="T19" fmla="*/ 213 h 222"/>
                <a:gd name="T20" fmla="*/ 11 w 497"/>
                <a:gd name="T21" fmla="*/ 213 h 222"/>
                <a:gd name="T22" fmla="*/ 9 w 497"/>
                <a:gd name="T23" fmla="*/ 211 h 222"/>
                <a:gd name="T24" fmla="*/ 8 w 497"/>
                <a:gd name="T25" fmla="*/ 210 h 222"/>
                <a:gd name="T26" fmla="*/ 5 w 497"/>
                <a:gd name="T27" fmla="*/ 210 h 222"/>
                <a:gd name="T28" fmla="*/ 3 w 497"/>
                <a:gd name="T29" fmla="*/ 208 h 222"/>
                <a:gd name="T30" fmla="*/ 2 w 497"/>
                <a:gd name="T31" fmla="*/ 207 h 222"/>
                <a:gd name="T32" fmla="*/ 0 w 497"/>
                <a:gd name="T33" fmla="*/ 207 h 222"/>
                <a:gd name="T34" fmla="*/ 497 w 497"/>
                <a:gd name="T35" fmla="*/ 0 h 222"/>
                <a:gd name="T36" fmla="*/ 496 w 497"/>
                <a:gd name="T37" fmla="*/ 5 h 222"/>
                <a:gd name="T38" fmla="*/ 494 w 497"/>
                <a:gd name="T39" fmla="*/ 8 h 222"/>
                <a:gd name="T40" fmla="*/ 494 w 497"/>
                <a:gd name="T41" fmla="*/ 11 h 222"/>
                <a:gd name="T42" fmla="*/ 493 w 497"/>
                <a:gd name="T43" fmla="*/ 16 h 222"/>
                <a:gd name="T44" fmla="*/ 491 w 497"/>
                <a:gd name="T45" fmla="*/ 19 h 222"/>
                <a:gd name="T46" fmla="*/ 491 w 497"/>
                <a:gd name="T47" fmla="*/ 23 h 222"/>
                <a:gd name="T48" fmla="*/ 490 w 497"/>
                <a:gd name="T49" fmla="*/ 26 h 222"/>
                <a:gd name="T50" fmla="*/ 488 w 497"/>
                <a:gd name="T51" fmla="*/ 29 h 222"/>
                <a:gd name="T52" fmla="*/ 28 w 497"/>
                <a:gd name="T53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222">
                  <a:moveTo>
                    <a:pt x="28" y="222"/>
                  </a:moveTo>
                  <a:lnTo>
                    <a:pt x="25" y="220"/>
                  </a:lnTo>
                  <a:lnTo>
                    <a:pt x="23" y="219"/>
                  </a:lnTo>
                  <a:lnTo>
                    <a:pt x="22" y="219"/>
                  </a:lnTo>
                  <a:lnTo>
                    <a:pt x="20" y="217"/>
                  </a:lnTo>
                  <a:lnTo>
                    <a:pt x="18" y="217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4" y="214"/>
                  </a:lnTo>
                  <a:lnTo>
                    <a:pt x="12" y="213"/>
                  </a:lnTo>
                  <a:lnTo>
                    <a:pt x="11" y="213"/>
                  </a:lnTo>
                  <a:lnTo>
                    <a:pt x="9" y="211"/>
                  </a:lnTo>
                  <a:lnTo>
                    <a:pt x="8" y="210"/>
                  </a:lnTo>
                  <a:lnTo>
                    <a:pt x="5" y="210"/>
                  </a:lnTo>
                  <a:lnTo>
                    <a:pt x="3" y="208"/>
                  </a:lnTo>
                  <a:lnTo>
                    <a:pt x="2" y="207"/>
                  </a:lnTo>
                  <a:lnTo>
                    <a:pt x="0" y="207"/>
                  </a:lnTo>
                  <a:lnTo>
                    <a:pt x="497" y="0"/>
                  </a:lnTo>
                  <a:lnTo>
                    <a:pt x="496" y="5"/>
                  </a:lnTo>
                  <a:lnTo>
                    <a:pt x="494" y="8"/>
                  </a:lnTo>
                  <a:lnTo>
                    <a:pt x="494" y="11"/>
                  </a:lnTo>
                  <a:lnTo>
                    <a:pt x="493" y="16"/>
                  </a:lnTo>
                  <a:lnTo>
                    <a:pt x="491" y="19"/>
                  </a:lnTo>
                  <a:lnTo>
                    <a:pt x="491" y="23"/>
                  </a:lnTo>
                  <a:lnTo>
                    <a:pt x="490" y="26"/>
                  </a:lnTo>
                  <a:lnTo>
                    <a:pt x="488" y="29"/>
                  </a:lnTo>
                  <a:lnTo>
                    <a:pt x="28" y="222"/>
                  </a:lnTo>
                  <a:close/>
                </a:path>
              </a:pathLst>
            </a:custGeom>
            <a:solidFill>
              <a:srgbClr val="1411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4" name="Freeform 12"/>
            <p:cNvSpPr>
              <a:spLocks/>
            </p:cNvSpPr>
            <p:nvPr/>
          </p:nvSpPr>
          <p:spPr bwMode="auto">
            <a:xfrm>
              <a:off x="4631" y="3464"/>
              <a:ext cx="527" cy="235"/>
            </a:xfrm>
            <a:custGeom>
              <a:avLst/>
              <a:gdLst>
                <a:gd name="T0" fmla="*/ 25 w 527"/>
                <a:gd name="T1" fmla="*/ 235 h 235"/>
                <a:gd name="T2" fmla="*/ 22 w 527"/>
                <a:gd name="T3" fmla="*/ 231 h 235"/>
                <a:gd name="T4" fmla="*/ 19 w 527"/>
                <a:gd name="T5" fmla="*/ 230 h 235"/>
                <a:gd name="T6" fmla="*/ 16 w 527"/>
                <a:gd name="T7" fmla="*/ 228 h 235"/>
                <a:gd name="T8" fmla="*/ 13 w 527"/>
                <a:gd name="T9" fmla="*/ 227 h 235"/>
                <a:gd name="T10" fmla="*/ 10 w 527"/>
                <a:gd name="T11" fmla="*/ 224 h 235"/>
                <a:gd name="T12" fmla="*/ 6 w 527"/>
                <a:gd name="T13" fmla="*/ 222 h 235"/>
                <a:gd name="T14" fmla="*/ 3 w 527"/>
                <a:gd name="T15" fmla="*/ 221 h 235"/>
                <a:gd name="T16" fmla="*/ 0 w 527"/>
                <a:gd name="T17" fmla="*/ 218 h 235"/>
                <a:gd name="T18" fmla="*/ 527 w 527"/>
                <a:gd name="T19" fmla="*/ 0 h 235"/>
                <a:gd name="T20" fmla="*/ 527 w 527"/>
                <a:gd name="T21" fmla="*/ 3 h 235"/>
                <a:gd name="T22" fmla="*/ 527 w 527"/>
                <a:gd name="T23" fmla="*/ 7 h 235"/>
                <a:gd name="T24" fmla="*/ 525 w 527"/>
                <a:gd name="T25" fmla="*/ 11 h 235"/>
                <a:gd name="T26" fmla="*/ 525 w 527"/>
                <a:gd name="T27" fmla="*/ 14 h 235"/>
                <a:gd name="T28" fmla="*/ 524 w 527"/>
                <a:gd name="T29" fmla="*/ 17 h 235"/>
                <a:gd name="T30" fmla="*/ 524 w 527"/>
                <a:gd name="T31" fmla="*/ 22 h 235"/>
                <a:gd name="T32" fmla="*/ 522 w 527"/>
                <a:gd name="T33" fmla="*/ 25 h 235"/>
                <a:gd name="T34" fmla="*/ 522 w 527"/>
                <a:gd name="T35" fmla="*/ 28 h 235"/>
                <a:gd name="T36" fmla="*/ 25 w 527"/>
                <a:gd name="T37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7" h="235">
                  <a:moveTo>
                    <a:pt x="25" y="235"/>
                  </a:moveTo>
                  <a:lnTo>
                    <a:pt x="22" y="231"/>
                  </a:lnTo>
                  <a:lnTo>
                    <a:pt x="19" y="230"/>
                  </a:lnTo>
                  <a:lnTo>
                    <a:pt x="16" y="228"/>
                  </a:lnTo>
                  <a:lnTo>
                    <a:pt x="13" y="227"/>
                  </a:lnTo>
                  <a:lnTo>
                    <a:pt x="10" y="224"/>
                  </a:lnTo>
                  <a:lnTo>
                    <a:pt x="6" y="222"/>
                  </a:lnTo>
                  <a:lnTo>
                    <a:pt x="3" y="221"/>
                  </a:lnTo>
                  <a:lnTo>
                    <a:pt x="0" y="218"/>
                  </a:lnTo>
                  <a:lnTo>
                    <a:pt x="527" y="0"/>
                  </a:lnTo>
                  <a:lnTo>
                    <a:pt x="527" y="3"/>
                  </a:lnTo>
                  <a:lnTo>
                    <a:pt x="527" y="7"/>
                  </a:lnTo>
                  <a:lnTo>
                    <a:pt x="525" y="11"/>
                  </a:lnTo>
                  <a:lnTo>
                    <a:pt x="525" y="14"/>
                  </a:lnTo>
                  <a:lnTo>
                    <a:pt x="524" y="17"/>
                  </a:lnTo>
                  <a:lnTo>
                    <a:pt x="524" y="22"/>
                  </a:lnTo>
                  <a:lnTo>
                    <a:pt x="522" y="25"/>
                  </a:lnTo>
                  <a:lnTo>
                    <a:pt x="522" y="28"/>
                  </a:lnTo>
                  <a:lnTo>
                    <a:pt x="25" y="235"/>
                  </a:lnTo>
                  <a:close/>
                </a:path>
              </a:pathLst>
            </a:custGeom>
            <a:solidFill>
              <a:srgbClr val="1916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5" name="Freeform 13"/>
            <p:cNvSpPr>
              <a:spLocks/>
            </p:cNvSpPr>
            <p:nvPr/>
          </p:nvSpPr>
          <p:spPr bwMode="auto">
            <a:xfrm>
              <a:off x="4610" y="3437"/>
              <a:ext cx="553" cy="245"/>
            </a:xfrm>
            <a:custGeom>
              <a:avLst/>
              <a:gdLst>
                <a:gd name="T0" fmla="*/ 21 w 553"/>
                <a:gd name="T1" fmla="*/ 245 h 245"/>
                <a:gd name="T2" fmla="*/ 20 w 553"/>
                <a:gd name="T3" fmla="*/ 243 h 245"/>
                <a:gd name="T4" fmla="*/ 17 w 553"/>
                <a:gd name="T5" fmla="*/ 242 h 245"/>
                <a:gd name="T6" fmla="*/ 14 w 553"/>
                <a:gd name="T7" fmla="*/ 238 h 245"/>
                <a:gd name="T8" fmla="*/ 11 w 553"/>
                <a:gd name="T9" fmla="*/ 237 h 245"/>
                <a:gd name="T10" fmla="*/ 7 w 553"/>
                <a:gd name="T11" fmla="*/ 235 h 245"/>
                <a:gd name="T12" fmla="*/ 4 w 553"/>
                <a:gd name="T13" fmla="*/ 232 h 245"/>
                <a:gd name="T14" fmla="*/ 3 w 553"/>
                <a:gd name="T15" fmla="*/ 231 h 245"/>
                <a:gd name="T16" fmla="*/ 0 w 553"/>
                <a:gd name="T17" fmla="*/ 228 h 245"/>
                <a:gd name="T18" fmla="*/ 553 w 553"/>
                <a:gd name="T19" fmla="*/ 0 h 245"/>
                <a:gd name="T20" fmla="*/ 553 w 553"/>
                <a:gd name="T21" fmla="*/ 6 h 245"/>
                <a:gd name="T22" fmla="*/ 551 w 553"/>
                <a:gd name="T23" fmla="*/ 14 h 245"/>
                <a:gd name="T24" fmla="*/ 549 w 553"/>
                <a:gd name="T25" fmla="*/ 20 h 245"/>
                <a:gd name="T26" fmla="*/ 548 w 553"/>
                <a:gd name="T27" fmla="*/ 27 h 245"/>
                <a:gd name="T28" fmla="*/ 21 w 553"/>
                <a:gd name="T29" fmla="*/ 24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3" h="245">
                  <a:moveTo>
                    <a:pt x="21" y="245"/>
                  </a:moveTo>
                  <a:lnTo>
                    <a:pt x="20" y="243"/>
                  </a:lnTo>
                  <a:lnTo>
                    <a:pt x="17" y="242"/>
                  </a:lnTo>
                  <a:lnTo>
                    <a:pt x="14" y="238"/>
                  </a:lnTo>
                  <a:lnTo>
                    <a:pt x="11" y="237"/>
                  </a:lnTo>
                  <a:lnTo>
                    <a:pt x="7" y="235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0" y="228"/>
                  </a:lnTo>
                  <a:lnTo>
                    <a:pt x="553" y="0"/>
                  </a:lnTo>
                  <a:lnTo>
                    <a:pt x="553" y="6"/>
                  </a:lnTo>
                  <a:lnTo>
                    <a:pt x="551" y="14"/>
                  </a:lnTo>
                  <a:lnTo>
                    <a:pt x="549" y="20"/>
                  </a:lnTo>
                  <a:lnTo>
                    <a:pt x="548" y="27"/>
                  </a:lnTo>
                  <a:lnTo>
                    <a:pt x="21" y="245"/>
                  </a:lnTo>
                  <a:close/>
                </a:path>
              </a:pathLst>
            </a:custGeom>
            <a:solidFill>
              <a:srgbClr val="1F1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6" name="Freeform 14"/>
            <p:cNvSpPr>
              <a:spLocks/>
            </p:cNvSpPr>
            <p:nvPr/>
          </p:nvSpPr>
          <p:spPr bwMode="auto">
            <a:xfrm>
              <a:off x="4588" y="3409"/>
              <a:ext cx="578" cy="256"/>
            </a:xfrm>
            <a:custGeom>
              <a:avLst/>
              <a:gdLst>
                <a:gd name="T0" fmla="*/ 22 w 578"/>
                <a:gd name="T1" fmla="*/ 256 h 256"/>
                <a:gd name="T2" fmla="*/ 19 w 578"/>
                <a:gd name="T3" fmla="*/ 254 h 256"/>
                <a:gd name="T4" fmla="*/ 16 w 578"/>
                <a:gd name="T5" fmla="*/ 253 h 256"/>
                <a:gd name="T6" fmla="*/ 14 w 578"/>
                <a:gd name="T7" fmla="*/ 249 h 256"/>
                <a:gd name="T8" fmla="*/ 11 w 578"/>
                <a:gd name="T9" fmla="*/ 248 h 256"/>
                <a:gd name="T10" fmla="*/ 8 w 578"/>
                <a:gd name="T11" fmla="*/ 246 h 256"/>
                <a:gd name="T12" fmla="*/ 5 w 578"/>
                <a:gd name="T13" fmla="*/ 243 h 256"/>
                <a:gd name="T14" fmla="*/ 3 w 578"/>
                <a:gd name="T15" fmla="*/ 242 h 256"/>
                <a:gd name="T16" fmla="*/ 0 w 578"/>
                <a:gd name="T17" fmla="*/ 239 h 256"/>
                <a:gd name="T18" fmla="*/ 578 w 578"/>
                <a:gd name="T19" fmla="*/ 0 h 256"/>
                <a:gd name="T20" fmla="*/ 576 w 578"/>
                <a:gd name="T21" fmla="*/ 6 h 256"/>
                <a:gd name="T22" fmla="*/ 576 w 578"/>
                <a:gd name="T23" fmla="*/ 14 h 256"/>
                <a:gd name="T24" fmla="*/ 576 w 578"/>
                <a:gd name="T25" fmla="*/ 20 h 256"/>
                <a:gd name="T26" fmla="*/ 575 w 578"/>
                <a:gd name="T27" fmla="*/ 28 h 256"/>
                <a:gd name="T28" fmla="*/ 22 w 578"/>
                <a:gd name="T29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8" h="256">
                  <a:moveTo>
                    <a:pt x="22" y="256"/>
                  </a:moveTo>
                  <a:lnTo>
                    <a:pt x="19" y="254"/>
                  </a:lnTo>
                  <a:lnTo>
                    <a:pt x="16" y="253"/>
                  </a:lnTo>
                  <a:lnTo>
                    <a:pt x="14" y="249"/>
                  </a:lnTo>
                  <a:lnTo>
                    <a:pt x="11" y="248"/>
                  </a:lnTo>
                  <a:lnTo>
                    <a:pt x="8" y="246"/>
                  </a:lnTo>
                  <a:lnTo>
                    <a:pt x="5" y="243"/>
                  </a:lnTo>
                  <a:lnTo>
                    <a:pt x="3" y="242"/>
                  </a:lnTo>
                  <a:lnTo>
                    <a:pt x="0" y="239"/>
                  </a:lnTo>
                  <a:lnTo>
                    <a:pt x="578" y="0"/>
                  </a:lnTo>
                  <a:lnTo>
                    <a:pt x="576" y="6"/>
                  </a:lnTo>
                  <a:lnTo>
                    <a:pt x="576" y="14"/>
                  </a:lnTo>
                  <a:lnTo>
                    <a:pt x="576" y="20"/>
                  </a:lnTo>
                  <a:lnTo>
                    <a:pt x="575" y="28"/>
                  </a:lnTo>
                  <a:lnTo>
                    <a:pt x="22" y="256"/>
                  </a:lnTo>
                  <a:close/>
                </a:path>
              </a:pathLst>
            </a:custGeom>
            <a:solidFill>
              <a:srgbClr val="24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7" name="Freeform 15"/>
            <p:cNvSpPr>
              <a:spLocks/>
            </p:cNvSpPr>
            <p:nvPr/>
          </p:nvSpPr>
          <p:spPr bwMode="auto">
            <a:xfrm>
              <a:off x="4568" y="3383"/>
              <a:ext cx="599" cy="265"/>
            </a:xfrm>
            <a:custGeom>
              <a:avLst/>
              <a:gdLst>
                <a:gd name="T0" fmla="*/ 20 w 599"/>
                <a:gd name="T1" fmla="*/ 265 h 265"/>
                <a:gd name="T2" fmla="*/ 17 w 599"/>
                <a:gd name="T3" fmla="*/ 263 h 265"/>
                <a:gd name="T4" fmla="*/ 16 w 599"/>
                <a:gd name="T5" fmla="*/ 260 h 265"/>
                <a:gd name="T6" fmla="*/ 13 w 599"/>
                <a:gd name="T7" fmla="*/ 259 h 265"/>
                <a:gd name="T8" fmla="*/ 11 w 599"/>
                <a:gd name="T9" fmla="*/ 257 h 265"/>
                <a:gd name="T10" fmla="*/ 8 w 599"/>
                <a:gd name="T11" fmla="*/ 254 h 265"/>
                <a:gd name="T12" fmla="*/ 5 w 599"/>
                <a:gd name="T13" fmla="*/ 252 h 265"/>
                <a:gd name="T14" fmla="*/ 3 w 599"/>
                <a:gd name="T15" fmla="*/ 249 h 265"/>
                <a:gd name="T16" fmla="*/ 0 w 599"/>
                <a:gd name="T17" fmla="*/ 248 h 265"/>
                <a:gd name="T18" fmla="*/ 599 w 599"/>
                <a:gd name="T19" fmla="*/ 0 h 265"/>
                <a:gd name="T20" fmla="*/ 599 w 599"/>
                <a:gd name="T21" fmla="*/ 6 h 265"/>
                <a:gd name="T22" fmla="*/ 598 w 599"/>
                <a:gd name="T23" fmla="*/ 12 h 265"/>
                <a:gd name="T24" fmla="*/ 598 w 599"/>
                <a:gd name="T25" fmla="*/ 20 h 265"/>
                <a:gd name="T26" fmla="*/ 598 w 599"/>
                <a:gd name="T27" fmla="*/ 26 h 265"/>
                <a:gd name="T28" fmla="*/ 20 w 599"/>
                <a:gd name="T2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9" h="265">
                  <a:moveTo>
                    <a:pt x="20" y="265"/>
                  </a:moveTo>
                  <a:lnTo>
                    <a:pt x="17" y="263"/>
                  </a:lnTo>
                  <a:lnTo>
                    <a:pt x="16" y="260"/>
                  </a:lnTo>
                  <a:lnTo>
                    <a:pt x="13" y="259"/>
                  </a:lnTo>
                  <a:lnTo>
                    <a:pt x="11" y="257"/>
                  </a:lnTo>
                  <a:lnTo>
                    <a:pt x="8" y="254"/>
                  </a:lnTo>
                  <a:lnTo>
                    <a:pt x="5" y="252"/>
                  </a:lnTo>
                  <a:lnTo>
                    <a:pt x="3" y="249"/>
                  </a:lnTo>
                  <a:lnTo>
                    <a:pt x="0" y="248"/>
                  </a:lnTo>
                  <a:lnTo>
                    <a:pt x="599" y="0"/>
                  </a:lnTo>
                  <a:lnTo>
                    <a:pt x="599" y="6"/>
                  </a:lnTo>
                  <a:lnTo>
                    <a:pt x="598" y="12"/>
                  </a:lnTo>
                  <a:lnTo>
                    <a:pt x="598" y="20"/>
                  </a:lnTo>
                  <a:lnTo>
                    <a:pt x="598" y="26"/>
                  </a:lnTo>
                  <a:lnTo>
                    <a:pt x="20" y="265"/>
                  </a:lnTo>
                  <a:close/>
                </a:path>
              </a:pathLst>
            </a:custGeom>
            <a:solidFill>
              <a:srgbClr val="292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8" name="Freeform 16"/>
            <p:cNvSpPr>
              <a:spLocks/>
            </p:cNvSpPr>
            <p:nvPr/>
          </p:nvSpPr>
          <p:spPr bwMode="auto">
            <a:xfrm>
              <a:off x="4550" y="3357"/>
              <a:ext cx="617" cy="274"/>
            </a:xfrm>
            <a:custGeom>
              <a:avLst/>
              <a:gdLst>
                <a:gd name="T0" fmla="*/ 18 w 617"/>
                <a:gd name="T1" fmla="*/ 274 h 274"/>
                <a:gd name="T2" fmla="*/ 17 w 617"/>
                <a:gd name="T3" fmla="*/ 271 h 274"/>
                <a:gd name="T4" fmla="*/ 14 w 617"/>
                <a:gd name="T5" fmla="*/ 269 h 274"/>
                <a:gd name="T6" fmla="*/ 12 w 617"/>
                <a:gd name="T7" fmla="*/ 266 h 274"/>
                <a:gd name="T8" fmla="*/ 9 w 617"/>
                <a:gd name="T9" fmla="*/ 265 h 274"/>
                <a:gd name="T10" fmla="*/ 7 w 617"/>
                <a:gd name="T11" fmla="*/ 261 h 274"/>
                <a:gd name="T12" fmla="*/ 4 w 617"/>
                <a:gd name="T13" fmla="*/ 260 h 274"/>
                <a:gd name="T14" fmla="*/ 3 w 617"/>
                <a:gd name="T15" fmla="*/ 257 h 274"/>
                <a:gd name="T16" fmla="*/ 0 w 617"/>
                <a:gd name="T17" fmla="*/ 255 h 274"/>
                <a:gd name="T18" fmla="*/ 617 w 617"/>
                <a:gd name="T19" fmla="*/ 0 h 274"/>
                <a:gd name="T20" fmla="*/ 617 w 617"/>
                <a:gd name="T21" fmla="*/ 6 h 274"/>
                <a:gd name="T22" fmla="*/ 617 w 617"/>
                <a:gd name="T23" fmla="*/ 12 h 274"/>
                <a:gd name="T24" fmla="*/ 617 w 617"/>
                <a:gd name="T25" fmla="*/ 20 h 274"/>
                <a:gd name="T26" fmla="*/ 617 w 617"/>
                <a:gd name="T27" fmla="*/ 26 h 274"/>
                <a:gd name="T28" fmla="*/ 18 w 617"/>
                <a:gd name="T2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7" h="274">
                  <a:moveTo>
                    <a:pt x="18" y="274"/>
                  </a:moveTo>
                  <a:lnTo>
                    <a:pt x="17" y="271"/>
                  </a:lnTo>
                  <a:lnTo>
                    <a:pt x="14" y="269"/>
                  </a:lnTo>
                  <a:lnTo>
                    <a:pt x="12" y="266"/>
                  </a:lnTo>
                  <a:lnTo>
                    <a:pt x="9" y="265"/>
                  </a:lnTo>
                  <a:lnTo>
                    <a:pt x="7" y="261"/>
                  </a:lnTo>
                  <a:lnTo>
                    <a:pt x="4" y="260"/>
                  </a:lnTo>
                  <a:lnTo>
                    <a:pt x="3" y="257"/>
                  </a:lnTo>
                  <a:lnTo>
                    <a:pt x="0" y="255"/>
                  </a:lnTo>
                  <a:lnTo>
                    <a:pt x="617" y="0"/>
                  </a:lnTo>
                  <a:lnTo>
                    <a:pt x="617" y="6"/>
                  </a:lnTo>
                  <a:lnTo>
                    <a:pt x="617" y="12"/>
                  </a:lnTo>
                  <a:lnTo>
                    <a:pt x="617" y="20"/>
                  </a:lnTo>
                  <a:lnTo>
                    <a:pt x="617" y="26"/>
                  </a:lnTo>
                  <a:lnTo>
                    <a:pt x="18" y="274"/>
                  </a:lnTo>
                  <a:close/>
                </a:path>
              </a:pathLst>
            </a:custGeom>
            <a:solidFill>
              <a:srgbClr val="2E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69" name="Freeform 17"/>
            <p:cNvSpPr>
              <a:spLocks/>
            </p:cNvSpPr>
            <p:nvPr/>
          </p:nvSpPr>
          <p:spPr bwMode="auto">
            <a:xfrm>
              <a:off x="4533" y="3330"/>
              <a:ext cx="634" cy="282"/>
            </a:xfrm>
            <a:custGeom>
              <a:avLst/>
              <a:gdLst>
                <a:gd name="T0" fmla="*/ 17 w 634"/>
                <a:gd name="T1" fmla="*/ 282 h 282"/>
                <a:gd name="T2" fmla="*/ 15 w 634"/>
                <a:gd name="T3" fmla="*/ 279 h 282"/>
                <a:gd name="T4" fmla="*/ 12 w 634"/>
                <a:gd name="T5" fmla="*/ 278 h 282"/>
                <a:gd name="T6" fmla="*/ 11 w 634"/>
                <a:gd name="T7" fmla="*/ 275 h 282"/>
                <a:gd name="T8" fmla="*/ 7 w 634"/>
                <a:gd name="T9" fmla="*/ 273 h 282"/>
                <a:gd name="T10" fmla="*/ 6 w 634"/>
                <a:gd name="T11" fmla="*/ 270 h 282"/>
                <a:gd name="T12" fmla="*/ 4 w 634"/>
                <a:gd name="T13" fmla="*/ 268 h 282"/>
                <a:gd name="T14" fmla="*/ 1 w 634"/>
                <a:gd name="T15" fmla="*/ 265 h 282"/>
                <a:gd name="T16" fmla="*/ 0 w 634"/>
                <a:gd name="T17" fmla="*/ 262 h 282"/>
                <a:gd name="T18" fmla="*/ 633 w 634"/>
                <a:gd name="T19" fmla="*/ 0 h 282"/>
                <a:gd name="T20" fmla="*/ 633 w 634"/>
                <a:gd name="T21" fmla="*/ 8 h 282"/>
                <a:gd name="T22" fmla="*/ 633 w 634"/>
                <a:gd name="T23" fmla="*/ 14 h 282"/>
                <a:gd name="T24" fmla="*/ 634 w 634"/>
                <a:gd name="T25" fmla="*/ 20 h 282"/>
                <a:gd name="T26" fmla="*/ 634 w 634"/>
                <a:gd name="T27" fmla="*/ 27 h 282"/>
                <a:gd name="T28" fmla="*/ 17 w 634"/>
                <a:gd name="T2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4" h="282">
                  <a:moveTo>
                    <a:pt x="17" y="282"/>
                  </a:moveTo>
                  <a:lnTo>
                    <a:pt x="15" y="279"/>
                  </a:lnTo>
                  <a:lnTo>
                    <a:pt x="12" y="278"/>
                  </a:lnTo>
                  <a:lnTo>
                    <a:pt x="11" y="275"/>
                  </a:lnTo>
                  <a:lnTo>
                    <a:pt x="7" y="273"/>
                  </a:lnTo>
                  <a:lnTo>
                    <a:pt x="6" y="270"/>
                  </a:lnTo>
                  <a:lnTo>
                    <a:pt x="4" y="268"/>
                  </a:lnTo>
                  <a:lnTo>
                    <a:pt x="1" y="265"/>
                  </a:lnTo>
                  <a:lnTo>
                    <a:pt x="0" y="262"/>
                  </a:lnTo>
                  <a:lnTo>
                    <a:pt x="633" y="0"/>
                  </a:lnTo>
                  <a:lnTo>
                    <a:pt x="633" y="8"/>
                  </a:lnTo>
                  <a:lnTo>
                    <a:pt x="633" y="14"/>
                  </a:lnTo>
                  <a:lnTo>
                    <a:pt x="634" y="20"/>
                  </a:lnTo>
                  <a:lnTo>
                    <a:pt x="634" y="27"/>
                  </a:lnTo>
                  <a:lnTo>
                    <a:pt x="17" y="282"/>
                  </a:lnTo>
                  <a:close/>
                </a:path>
              </a:pathLst>
            </a:custGeom>
            <a:solidFill>
              <a:srgbClr val="332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0" name="Freeform 18"/>
            <p:cNvSpPr>
              <a:spLocks/>
            </p:cNvSpPr>
            <p:nvPr/>
          </p:nvSpPr>
          <p:spPr bwMode="auto">
            <a:xfrm>
              <a:off x="4516" y="3306"/>
              <a:ext cx="650" cy="286"/>
            </a:xfrm>
            <a:custGeom>
              <a:avLst/>
              <a:gdLst>
                <a:gd name="T0" fmla="*/ 17 w 650"/>
                <a:gd name="T1" fmla="*/ 286 h 286"/>
                <a:gd name="T2" fmla="*/ 15 w 650"/>
                <a:gd name="T3" fmla="*/ 285 h 286"/>
                <a:gd name="T4" fmla="*/ 12 w 650"/>
                <a:gd name="T5" fmla="*/ 282 h 286"/>
                <a:gd name="T6" fmla="*/ 11 w 650"/>
                <a:gd name="T7" fmla="*/ 280 h 286"/>
                <a:gd name="T8" fmla="*/ 9 w 650"/>
                <a:gd name="T9" fmla="*/ 277 h 286"/>
                <a:gd name="T10" fmla="*/ 6 w 650"/>
                <a:gd name="T11" fmla="*/ 275 h 286"/>
                <a:gd name="T12" fmla="*/ 4 w 650"/>
                <a:gd name="T13" fmla="*/ 272 h 286"/>
                <a:gd name="T14" fmla="*/ 3 w 650"/>
                <a:gd name="T15" fmla="*/ 271 h 286"/>
                <a:gd name="T16" fmla="*/ 0 w 650"/>
                <a:gd name="T17" fmla="*/ 268 h 286"/>
                <a:gd name="T18" fmla="*/ 648 w 650"/>
                <a:gd name="T19" fmla="*/ 0 h 286"/>
                <a:gd name="T20" fmla="*/ 648 w 650"/>
                <a:gd name="T21" fmla="*/ 6 h 286"/>
                <a:gd name="T22" fmla="*/ 648 w 650"/>
                <a:gd name="T23" fmla="*/ 12 h 286"/>
                <a:gd name="T24" fmla="*/ 650 w 650"/>
                <a:gd name="T25" fmla="*/ 18 h 286"/>
                <a:gd name="T26" fmla="*/ 650 w 650"/>
                <a:gd name="T27" fmla="*/ 24 h 286"/>
                <a:gd name="T28" fmla="*/ 17 w 650"/>
                <a:gd name="T29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0" h="286">
                  <a:moveTo>
                    <a:pt x="17" y="286"/>
                  </a:moveTo>
                  <a:lnTo>
                    <a:pt x="15" y="285"/>
                  </a:lnTo>
                  <a:lnTo>
                    <a:pt x="12" y="282"/>
                  </a:lnTo>
                  <a:lnTo>
                    <a:pt x="11" y="280"/>
                  </a:lnTo>
                  <a:lnTo>
                    <a:pt x="9" y="277"/>
                  </a:lnTo>
                  <a:lnTo>
                    <a:pt x="6" y="275"/>
                  </a:lnTo>
                  <a:lnTo>
                    <a:pt x="4" y="272"/>
                  </a:lnTo>
                  <a:lnTo>
                    <a:pt x="3" y="271"/>
                  </a:lnTo>
                  <a:lnTo>
                    <a:pt x="0" y="268"/>
                  </a:lnTo>
                  <a:lnTo>
                    <a:pt x="648" y="0"/>
                  </a:lnTo>
                  <a:lnTo>
                    <a:pt x="648" y="6"/>
                  </a:lnTo>
                  <a:lnTo>
                    <a:pt x="648" y="12"/>
                  </a:lnTo>
                  <a:lnTo>
                    <a:pt x="650" y="18"/>
                  </a:lnTo>
                  <a:lnTo>
                    <a:pt x="650" y="24"/>
                  </a:lnTo>
                  <a:lnTo>
                    <a:pt x="17" y="286"/>
                  </a:lnTo>
                  <a:close/>
                </a:path>
              </a:pathLst>
            </a:custGeom>
            <a:solidFill>
              <a:srgbClr val="383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1" name="Freeform 19"/>
            <p:cNvSpPr>
              <a:spLocks/>
            </p:cNvSpPr>
            <p:nvPr/>
          </p:nvSpPr>
          <p:spPr bwMode="auto">
            <a:xfrm>
              <a:off x="4500" y="3281"/>
              <a:ext cx="664" cy="293"/>
            </a:xfrm>
            <a:custGeom>
              <a:avLst/>
              <a:gdLst>
                <a:gd name="T0" fmla="*/ 16 w 664"/>
                <a:gd name="T1" fmla="*/ 293 h 293"/>
                <a:gd name="T2" fmla="*/ 14 w 664"/>
                <a:gd name="T3" fmla="*/ 290 h 293"/>
                <a:gd name="T4" fmla="*/ 13 w 664"/>
                <a:gd name="T5" fmla="*/ 288 h 293"/>
                <a:gd name="T6" fmla="*/ 10 w 664"/>
                <a:gd name="T7" fmla="*/ 285 h 293"/>
                <a:gd name="T8" fmla="*/ 8 w 664"/>
                <a:gd name="T9" fmla="*/ 284 h 293"/>
                <a:gd name="T10" fmla="*/ 7 w 664"/>
                <a:gd name="T11" fmla="*/ 280 h 293"/>
                <a:gd name="T12" fmla="*/ 5 w 664"/>
                <a:gd name="T13" fmla="*/ 277 h 293"/>
                <a:gd name="T14" fmla="*/ 2 w 664"/>
                <a:gd name="T15" fmla="*/ 276 h 293"/>
                <a:gd name="T16" fmla="*/ 0 w 664"/>
                <a:gd name="T17" fmla="*/ 273 h 293"/>
                <a:gd name="T18" fmla="*/ 661 w 664"/>
                <a:gd name="T19" fmla="*/ 0 h 293"/>
                <a:gd name="T20" fmla="*/ 661 w 664"/>
                <a:gd name="T21" fmla="*/ 6 h 293"/>
                <a:gd name="T22" fmla="*/ 663 w 664"/>
                <a:gd name="T23" fmla="*/ 12 h 293"/>
                <a:gd name="T24" fmla="*/ 663 w 664"/>
                <a:gd name="T25" fmla="*/ 19 h 293"/>
                <a:gd name="T26" fmla="*/ 664 w 664"/>
                <a:gd name="T27" fmla="*/ 25 h 293"/>
                <a:gd name="T28" fmla="*/ 16 w 664"/>
                <a:gd name="T2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4" h="293">
                  <a:moveTo>
                    <a:pt x="16" y="293"/>
                  </a:moveTo>
                  <a:lnTo>
                    <a:pt x="14" y="290"/>
                  </a:lnTo>
                  <a:lnTo>
                    <a:pt x="13" y="288"/>
                  </a:lnTo>
                  <a:lnTo>
                    <a:pt x="10" y="285"/>
                  </a:lnTo>
                  <a:lnTo>
                    <a:pt x="8" y="284"/>
                  </a:lnTo>
                  <a:lnTo>
                    <a:pt x="7" y="280"/>
                  </a:lnTo>
                  <a:lnTo>
                    <a:pt x="5" y="277"/>
                  </a:lnTo>
                  <a:lnTo>
                    <a:pt x="2" y="276"/>
                  </a:lnTo>
                  <a:lnTo>
                    <a:pt x="0" y="273"/>
                  </a:lnTo>
                  <a:lnTo>
                    <a:pt x="661" y="0"/>
                  </a:lnTo>
                  <a:lnTo>
                    <a:pt x="661" y="6"/>
                  </a:lnTo>
                  <a:lnTo>
                    <a:pt x="663" y="12"/>
                  </a:lnTo>
                  <a:lnTo>
                    <a:pt x="663" y="19"/>
                  </a:lnTo>
                  <a:lnTo>
                    <a:pt x="664" y="25"/>
                  </a:lnTo>
                  <a:lnTo>
                    <a:pt x="16" y="293"/>
                  </a:lnTo>
                  <a:close/>
                </a:path>
              </a:pathLst>
            </a:custGeom>
            <a:solidFill>
              <a:srgbClr val="3D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2" name="Freeform 20"/>
            <p:cNvSpPr>
              <a:spLocks/>
            </p:cNvSpPr>
            <p:nvPr/>
          </p:nvSpPr>
          <p:spPr bwMode="auto">
            <a:xfrm>
              <a:off x="4487" y="3256"/>
              <a:ext cx="674" cy="298"/>
            </a:xfrm>
            <a:custGeom>
              <a:avLst/>
              <a:gdLst>
                <a:gd name="T0" fmla="*/ 13 w 674"/>
                <a:gd name="T1" fmla="*/ 298 h 298"/>
                <a:gd name="T2" fmla="*/ 12 w 674"/>
                <a:gd name="T3" fmla="*/ 296 h 298"/>
                <a:gd name="T4" fmla="*/ 10 w 674"/>
                <a:gd name="T5" fmla="*/ 293 h 298"/>
                <a:gd name="T6" fmla="*/ 9 w 674"/>
                <a:gd name="T7" fmla="*/ 290 h 298"/>
                <a:gd name="T8" fmla="*/ 6 w 674"/>
                <a:gd name="T9" fmla="*/ 289 h 298"/>
                <a:gd name="T10" fmla="*/ 4 w 674"/>
                <a:gd name="T11" fmla="*/ 285 h 298"/>
                <a:gd name="T12" fmla="*/ 3 w 674"/>
                <a:gd name="T13" fmla="*/ 282 h 298"/>
                <a:gd name="T14" fmla="*/ 1 w 674"/>
                <a:gd name="T15" fmla="*/ 281 h 298"/>
                <a:gd name="T16" fmla="*/ 0 w 674"/>
                <a:gd name="T17" fmla="*/ 278 h 298"/>
                <a:gd name="T18" fmla="*/ 669 w 674"/>
                <a:gd name="T19" fmla="*/ 0 h 298"/>
                <a:gd name="T20" fmla="*/ 671 w 674"/>
                <a:gd name="T21" fmla="*/ 7 h 298"/>
                <a:gd name="T22" fmla="*/ 671 w 674"/>
                <a:gd name="T23" fmla="*/ 13 h 298"/>
                <a:gd name="T24" fmla="*/ 672 w 674"/>
                <a:gd name="T25" fmla="*/ 19 h 298"/>
                <a:gd name="T26" fmla="*/ 674 w 674"/>
                <a:gd name="T27" fmla="*/ 25 h 298"/>
                <a:gd name="T28" fmla="*/ 13 w 674"/>
                <a:gd name="T29" fmla="*/ 298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4" h="298">
                  <a:moveTo>
                    <a:pt x="13" y="298"/>
                  </a:moveTo>
                  <a:lnTo>
                    <a:pt x="12" y="296"/>
                  </a:lnTo>
                  <a:lnTo>
                    <a:pt x="10" y="293"/>
                  </a:lnTo>
                  <a:lnTo>
                    <a:pt x="9" y="290"/>
                  </a:lnTo>
                  <a:lnTo>
                    <a:pt x="6" y="289"/>
                  </a:lnTo>
                  <a:lnTo>
                    <a:pt x="4" y="285"/>
                  </a:lnTo>
                  <a:lnTo>
                    <a:pt x="3" y="282"/>
                  </a:lnTo>
                  <a:lnTo>
                    <a:pt x="1" y="281"/>
                  </a:lnTo>
                  <a:lnTo>
                    <a:pt x="0" y="278"/>
                  </a:lnTo>
                  <a:lnTo>
                    <a:pt x="669" y="0"/>
                  </a:lnTo>
                  <a:lnTo>
                    <a:pt x="671" y="7"/>
                  </a:lnTo>
                  <a:lnTo>
                    <a:pt x="671" y="13"/>
                  </a:lnTo>
                  <a:lnTo>
                    <a:pt x="672" y="19"/>
                  </a:lnTo>
                  <a:lnTo>
                    <a:pt x="674" y="25"/>
                  </a:lnTo>
                  <a:lnTo>
                    <a:pt x="13" y="298"/>
                  </a:lnTo>
                  <a:close/>
                </a:path>
              </a:pathLst>
            </a:custGeom>
            <a:solidFill>
              <a:srgbClr val="453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3" name="Freeform 21"/>
            <p:cNvSpPr>
              <a:spLocks/>
            </p:cNvSpPr>
            <p:nvPr/>
          </p:nvSpPr>
          <p:spPr bwMode="auto">
            <a:xfrm>
              <a:off x="4473" y="3232"/>
              <a:ext cx="683" cy="302"/>
            </a:xfrm>
            <a:custGeom>
              <a:avLst/>
              <a:gdLst>
                <a:gd name="T0" fmla="*/ 14 w 683"/>
                <a:gd name="T1" fmla="*/ 302 h 302"/>
                <a:gd name="T2" fmla="*/ 12 w 683"/>
                <a:gd name="T3" fmla="*/ 300 h 302"/>
                <a:gd name="T4" fmla="*/ 9 w 683"/>
                <a:gd name="T5" fmla="*/ 297 h 302"/>
                <a:gd name="T6" fmla="*/ 7 w 683"/>
                <a:gd name="T7" fmla="*/ 294 h 302"/>
                <a:gd name="T8" fmla="*/ 6 w 683"/>
                <a:gd name="T9" fmla="*/ 291 h 302"/>
                <a:gd name="T10" fmla="*/ 4 w 683"/>
                <a:gd name="T11" fmla="*/ 289 h 302"/>
                <a:gd name="T12" fmla="*/ 3 w 683"/>
                <a:gd name="T13" fmla="*/ 286 h 302"/>
                <a:gd name="T14" fmla="*/ 1 w 683"/>
                <a:gd name="T15" fmla="*/ 283 h 302"/>
                <a:gd name="T16" fmla="*/ 0 w 683"/>
                <a:gd name="T17" fmla="*/ 282 h 302"/>
                <a:gd name="T18" fmla="*/ 679 w 683"/>
                <a:gd name="T19" fmla="*/ 0 h 302"/>
                <a:gd name="T20" fmla="*/ 680 w 683"/>
                <a:gd name="T21" fmla="*/ 6 h 302"/>
                <a:gd name="T22" fmla="*/ 682 w 683"/>
                <a:gd name="T23" fmla="*/ 12 h 302"/>
                <a:gd name="T24" fmla="*/ 682 w 683"/>
                <a:gd name="T25" fmla="*/ 18 h 302"/>
                <a:gd name="T26" fmla="*/ 683 w 683"/>
                <a:gd name="T27" fmla="*/ 24 h 302"/>
                <a:gd name="T28" fmla="*/ 14 w 683"/>
                <a:gd name="T29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3" h="302">
                  <a:moveTo>
                    <a:pt x="14" y="302"/>
                  </a:moveTo>
                  <a:lnTo>
                    <a:pt x="12" y="300"/>
                  </a:lnTo>
                  <a:lnTo>
                    <a:pt x="9" y="297"/>
                  </a:lnTo>
                  <a:lnTo>
                    <a:pt x="7" y="294"/>
                  </a:lnTo>
                  <a:lnTo>
                    <a:pt x="6" y="291"/>
                  </a:lnTo>
                  <a:lnTo>
                    <a:pt x="4" y="289"/>
                  </a:lnTo>
                  <a:lnTo>
                    <a:pt x="3" y="286"/>
                  </a:lnTo>
                  <a:lnTo>
                    <a:pt x="1" y="283"/>
                  </a:lnTo>
                  <a:lnTo>
                    <a:pt x="0" y="282"/>
                  </a:lnTo>
                  <a:lnTo>
                    <a:pt x="679" y="0"/>
                  </a:lnTo>
                  <a:lnTo>
                    <a:pt x="680" y="6"/>
                  </a:lnTo>
                  <a:lnTo>
                    <a:pt x="682" y="12"/>
                  </a:lnTo>
                  <a:lnTo>
                    <a:pt x="682" y="18"/>
                  </a:lnTo>
                  <a:lnTo>
                    <a:pt x="683" y="24"/>
                  </a:lnTo>
                  <a:lnTo>
                    <a:pt x="14" y="302"/>
                  </a:lnTo>
                  <a:close/>
                </a:path>
              </a:pathLst>
            </a:custGeom>
            <a:solidFill>
              <a:srgbClr val="473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4" name="Freeform 22"/>
            <p:cNvSpPr>
              <a:spLocks/>
            </p:cNvSpPr>
            <p:nvPr/>
          </p:nvSpPr>
          <p:spPr bwMode="auto">
            <a:xfrm>
              <a:off x="4460" y="3209"/>
              <a:ext cx="692" cy="305"/>
            </a:xfrm>
            <a:custGeom>
              <a:avLst/>
              <a:gdLst>
                <a:gd name="T0" fmla="*/ 13 w 692"/>
                <a:gd name="T1" fmla="*/ 305 h 305"/>
                <a:gd name="T2" fmla="*/ 11 w 692"/>
                <a:gd name="T3" fmla="*/ 302 h 305"/>
                <a:gd name="T4" fmla="*/ 10 w 692"/>
                <a:gd name="T5" fmla="*/ 299 h 305"/>
                <a:gd name="T6" fmla="*/ 8 w 692"/>
                <a:gd name="T7" fmla="*/ 297 h 305"/>
                <a:gd name="T8" fmla="*/ 7 w 692"/>
                <a:gd name="T9" fmla="*/ 294 h 305"/>
                <a:gd name="T10" fmla="*/ 5 w 692"/>
                <a:gd name="T11" fmla="*/ 291 h 305"/>
                <a:gd name="T12" fmla="*/ 3 w 692"/>
                <a:gd name="T13" fmla="*/ 289 h 305"/>
                <a:gd name="T14" fmla="*/ 2 w 692"/>
                <a:gd name="T15" fmla="*/ 286 h 305"/>
                <a:gd name="T16" fmla="*/ 0 w 692"/>
                <a:gd name="T17" fmla="*/ 283 h 305"/>
                <a:gd name="T18" fmla="*/ 686 w 692"/>
                <a:gd name="T19" fmla="*/ 0 h 305"/>
                <a:gd name="T20" fmla="*/ 687 w 692"/>
                <a:gd name="T21" fmla="*/ 3 h 305"/>
                <a:gd name="T22" fmla="*/ 687 w 692"/>
                <a:gd name="T23" fmla="*/ 6 h 305"/>
                <a:gd name="T24" fmla="*/ 689 w 692"/>
                <a:gd name="T25" fmla="*/ 9 h 305"/>
                <a:gd name="T26" fmla="*/ 689 w 692"/>
                <a:gd name="T27" fmla="*/ 12 h 305"/>
                <a:gd name="T28" fmla="*/ 690 w 692"/>
                <a:gd name="T29" fmla="*/ 15 h 305"/>
                <a:gd name="T30" fmla="*/ 690 w 692"/>
                <a:gd name="T31" fmla="*/ 18 h 305"/>
                <a:gd name="T32" fmla="*/ 690 w 692"/>
                <a:gd name="T33" fmla="*/ 20 h 305"/>
                <a:gd name="T34" fmla="*/ 692 w 692"/>
                <a:gd name="T35" fmla="*/ 23 h 305"/>
                <a:gd name="T36" fmla="*/ 13 w 692"/>
                <a:gd name="T37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2" h="305">
                  <a:moveTo>
                    <a:pt x="13" y="305"/>
                  </a:moveTo>
                  <a:lnTo>
                    <a:pt x="11" y="302"/>
                  </a:lnTo>
                  <a:lnTo>
                    <a:pt x="10" y="299"/>
                  </a:lnTo>
                  <a:lnTo>
                    <a:pt x="8" y="297"/>
                  </a:lnTo>
                  <a:lnTo>
                    <a:pt x="7" y="294"/>
                  </a:lnTo>
                  <a:lnTo>
                    <a:pt x="5" y="291"/>
                  </a:lnTo>
                  <a:lnTo>
                    <a:pt x="3" y="289"/>
                  </a:lnTo>
                  <a:lnTo>
                    <a:pt x="2" y="286"/>
                  </a:lnTo>
                  <a:lnTo>
                    <a:pt x="0" y="283"/>
                  </a:lnTo>
                  <a:lnTo>
                    <a:pt x="686" y="0"/>
                  </a:lnTo>
                  <a:lnTo>
                    <a:pt x="687" y="3"/>
                  </a:lnTo>
                  <a:lnTo>
                    <a:pt x="687" y="6"/>
                  </a:lnTo>
                  <a:lnTo>
                    <a:pt x="689" y="9"/>
                  </a:lnTo>
                  <a:lnTo>
                    <a:pt x="689" y="12"/>
                  </a:lnTo>
                  <a:lnTo>
                    <a:pt x="690" y="15"/>
                  </a:lnTo>
                  <a:lnTo>
                    <a:pt x="690" y="18"/>
                  </a:lnTo>
                  <a:lnTo>
                    <a:pt x="690" y="20"/>
                  </a:lnTo>
                  <a:lnTo>
                    <a:pt x="692" y="23"/>
                  </a:lnTo>
                  <a:lnTo>
                    <a:pt x="13" y="305"/>
                  </a:lnTo>
                  <a:close/>
                </a:path>
              </a:pathLst>
            </a:custGeom>
            <a:solidFill>
              <a:srgbClr val="4F4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5" name="Freeform 23"/>
            <p:cNvSpPr>
              <a:spLocks/>
            </p:cNvSpPr>
            <p:nvPr/>
          </p:nvSpPr>
          <p:spPr bwMode="auto">
            <a:xfrm>
              <a:off x="4448" y="3186"/>
              <a:ext cx="698" cy="306"/>
            </a:xfrm>
            <a:custGeom>
              <a:avLst/>
              <a:gdLst>
                <a:gd name="T0" fmla="*/ 12 w 698"/>
                <a:gd name="T1" fmla="*/ 306 h 306"/>
                <a:gd name="T2" fmla="*/ 11 w 698"/>
                <a:gd name="T3" fmla="*/ 305 h 306"/>
                <a:gd name="T4" fmla="*/ 9 w 698"/>
                <a:gd name="T5" fmla="*/ 302 h 306"/>
                <a:gd name="T6" fmla="*/ 8 w 698"/>
                <a:gd name="T7" fmla="*/ 298 h 306"/>
                <a:gd name="T8" fmla="*/ 6 w 698"/>
                <a:gd name="T9" fmla="*/ 297 h 306"/>
                <a:gd name="T10" fmla="*/ 5 w 698"/>
                <a:gd name="T11" fmla="*/ 294 h 306"/>
                <a:gd name="T12" fmla="*/ 3 w 698"/>
                <a:gd name="T13" fmla="*/ 291 h 306"/>
                <a:gd name="T14" fmla="*/ 2 w 698"/>
                <a:gd name="T15" fmla="*/ 288 h 306"/>
                <a:gd name="T16" fmla="*/ 0 w 698"/>
                <a:gd name="T17" fmla="*/ 286 h 306"/>
                <a:gd name="T18" fmla="*/ 691 w 698"/>
                <a:gd name="T19" fmla="*/ 0 h 306"/>
                <a:gd name="T20" fmla="*/ 691 w 698"/>
                <a:gd name="T21" fmla="*/ 3 h 306"/>
                <a:gd name="T22" fmla="*/ 693 w 698"/>
                <a:gd name="T23" fmla="*/ 6 h 306"/>
                <a:gd name="T24" fmla="*/ 695 w 698"/>
                <a:gd name="T25" fmla="*/ 7 h 306"/>
                <a:gd name="T26" fmla="*/ 695 w 698"/>
                <a:gd name="T27" fmla="*/ 10 h 306"/>
                <a:gd name="T28" fmla="*/ 696 w 698"/>
                <a:gd name="T29" fmla="*/ 13 h 306"/>
                <a:gd name="T30" fmla="*/ 696 w 698"/>
                <a:gd name="T31" fmla="*/ 17 h 306"/>
                <a:gd name="T32" fmla="*/ 698 w 698"/>
                <a:gd name="T33" fmla="*/ 20 h 306"/>
                <a:gd name="T34" fmla="*/ 698 w 698"/>
                <a:gd name="T35" fmla="*/ 23 h 306"/>
                <a:gd name="T36" fmla="*/ 12 w 698"/>
                <a:gd name="T3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8" h="306">
                  <a:moveTo>
                    <a:pt x="12" y="306"/>
                  </a:moveTo>
                  <a:lnTo>
                    <a:pt x="11" y="305"/>
                  </a:lnTo>
                  <a:lnTo>
                    <a:pt x="9" y="302"/>
                  </a:lnTo>
                  <a:lnTo>
                    <a:pt x="8" y="298"/>
                  </a:lnTo>
                  <a:lnTo>
                    <a:pt x="6" y="297"/>
                  </a:lnTo>
                  <a:lnTo>
                    <a:pt x="5" y="294"/>
                  </a:lnTo>
                  <a:lnTo>
                    <a:pt x="3" y="291"/>
                  </a:lnTo>
                  <a:lnTo>
                    <a:pt x="2" y="288"/>
                  </a:lnTo>
                  <a:lnTo>
                    <a:pt x="0" y="286"/>
                  </a:lnTo>
                  <a:lnTo>
                    <a:pt x="691" y="0"/>
                  </a:lnTo>
                  <a:lnTo>
                    <a:pt x="691" y="3"/>
                  </a:lnTo>
                  <a:lnTo>
                    <a:pt x="693" y="6"/>
                  </a:lnTo>
                  <a:lnTo>
                    <a:pt x="695" y="7"/>
                  </a:lnTo>
                  <a:lnTo>
                    <a:pt x="695" y="10"/>
                  </a:lnTo>
                  <a:lnTo>
                    <a:pt x="696" y="13"/>
                  </a:lnTo>
                  <a:lnTo>
                    <a:pt x="696" y="17"/>
                  </a:lnTo>
                  <a:lnTo>
                    <a:pt x="698" y="20"/>
                  </a:lnTo>
                  <a:lnTo>
                    <a:pt x="698" y="23"/>
                  </a:lnTo>
                  <a:lnTo>
                    <a:pt x="12" y="306"/>
                  </a:lnTo>
                  <a:close/>
                </a:path>
              </a:pathLst>
            </a:custGeom>
            <a:solidFill>
              <a:srgbClr val="4F45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6" name="Freeform 24"/>
            <p:cNvSpPr>
              <a:spLocks/>
            </p:cNvSpPr>
            <p:nvPr/>
          </p:nvSpPr>
          <p:spPr bwMode="auto">
            <a:xfrm>
              <a:off x="4437" y="3162"/>
              <a:ext cx="702" cy="310"/>
            </a:xfrm>
            <a:custGeom>
              <a:avLst/>
              <a:gdLst>
                <a:gd name="T0" fmla="*/ 11 w 702"/>
                <a:gd name="T1" fmla="*/ 310 h 310"/>
                <a:gd name="T2" fmla="*/ 10 w 702"/>
                <a:gd name="T3" fmla="*/ 307 h 310"/>
                <a:gd name="T4" fmla="*/ 8 w 702"/>
                <a:gd name="T5" fmla="*/ 304 h 310"/>
                <a:gd name="T6" fmla="*/ 6 w 702"/>
                <a:gd name="T7" fmla="*/ 301 h 310"/>
                <a:gd name="T8" fmla="*/ 5 w 702"/>
                <a:gd name="T9" fmla="*/ 299 h 310"/>
                <a:gd name="T10" fmla="*/ 3 w 702"/>
                <a:gd name="T11" fmla="*/ 296 h 310"/>
                <a:gd name="T12" fmla="*/ 2 w 702"/>
                <a:gd name="T13" fmla="*/ 293 h 310"/>
                <a:gd name="T14" fmla="*/ 0 w 702"/>
                <a:gd name="T15" fmla="*/ 290 h 310"/>
                <a:gd name="T16" fmla="*/ 0 w 702"/>
                <a:gd name="T17" fmla="*/ 289 h 310"/>
                <a:gd name="T18" fmla="*/ 695 w 702"/>
                <a:gd name="T19" fmla="*/ 0 h 310"/>
                <a:gd name="T20" fmla="*/ 696 w 702"/>
                <a:gd name="T21" fmla="*/ 4 h 310"/>
                <a:gd name="T22" fmla="*/ 696 w 702"/>
                <a:gd name="T23" fmla="*/ 7 h 310"/>
                <a:gd name="T24" fmla="*/ 698 w 702"/>
                <a:gd name="T25" fmla="*/ 8 h 310"/>
                <a:gd name="T26" fmla="*/ 699 w 702"/>
                <a:gd name="T27" fmla="*/ 11 h 310"/>
                <a:gd name="T28" fmla="*/ 699 w 702"/>
                <a:gd name="T29" fmla="*/ 14 h 310"/>
                <a:gd name="T30" fmla="*/ 701 w 702"/>
                <a:gd name="T31" fmla="*/ 17 h 310"/>
                <a:gd name="T32" fmla="*/ 701 w 702"/>
                <a:gd name="T33" fmla="*/ 20 h 310"/>
                <a:gd name="T34" fmla="*/ 702 w 702"/>
                <a:gd name="T35" fmla="*/ 24 h 310"/>
                <a:gd name="T36" fmla="*/ 11 w 702"/>
                <a:gd name="T37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2" h="310">
                  <a:moveTo>
                    <a:pt x="11" y="310"/>
                  </a:moveTo>
                  <a:lnTo>
                    <a:pt x="10" y="307"/>
                  </a:lnTo>
                  <a:lnTo>
                    <a:pt x="8" y="304"/>
                  </a:lnTo>
                  <a:lnTo>
                    <a:pt x="6" y="301"/>
                  </a:lnTo>
                  <a:lnTo>
                    <a:pt x="5" y="299"/>
                  </a:lnTo>
                  <a:lnTo>
                    <a:pt x="3" y="296"/>
                  </a:lnTo>
                  <a:lnTo>
                    <a:pt x="2" y="293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695" y="0"/>
                  </a:lnTo>
                  <a:lnTo>
                    <a:pt x="696" y="4"/>
                  </a:lnTo>
                  <a:lnTo>
                    <a:pt x="696" y="7"/>
                  </a:lnTo>
                  <a:lnTo>
                    <a:pt x="698" y="8"/>
                  </a:lnTo>
                  <a:lnTo>
                    <a:pt x="699" y="11"/>
                  </a:lnTo>
                  <a:lnTo>
                    <a:pt x="699" y="14"/>
                  </a:lnTo>
                  <a:lnTo>
                    <a:pt x="701" y="17"/>
                  </a:lnTo>
                  <a:lnTo>
                    <a:pt x="701" y="20"/>
                  </a:lnTo>
                  <a:lnTo>
                    <a:pt x="702" y="24"/>
                  </a:lnTo>
                  <a:lnTo>
                    <a:pt x="11" y="310"/>
                  </a:lnTo>
                  <a:close/>
                </a:path>
              </a:pathLst>
            </a:custGeom>
            <a:solidFill>
              <a:srgbClr val="574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7" name="Freeform 25"/>
            <p:cNvSpPr>
              <a:spLocks/>
            </p:cNvSpPr>
            <p:nvPr/>
          </p:nvSpPr>
          <p:spPr bwMode="auto">
            <a:xfrm>
              <a:off x="4427" y="3139"/>
              <a:ext cx="705" cy="312"/>
            </a:xfrm>
            <a:custGeom>
              <a:avLst/>
              <a:gdLst>
                <a:gd name="T0" fmla="*/ 10 w 705"/>
                <a:gd name="T1" fmla="*/ 312 h 312"/>
                <a:gd name="T2" fmla="*/ 9 w 705"/>
                <a:gd name="T3" fmla="*/ 308 h 312"/>
                <a:gd name="T4" fmla="*/ 7 w 705"/>
                <a:gd name="T5" fmla="*/ 305 h 312"/>
                <a:gd name="T6" fmla="*/ 6 w 705"/>
                <a:gd name="T7" fmla="*/ 302 h 312"/>
                <a:gd name="T8" fmla="*/ 4 w 705"/>
                <a:gd name="T9" fmla="*/ 301 h 312"/>
                <a:gd name="T10" fmla="*/ 3 w 705"/>
                <a:gd name="T11" fmla="*/ 298 h 312"/>
                <a:gd name="T12" fmla="*/ 1 w 705"/>
                <a:gd name="T13" fmla="*/ 295 h 312"/>
                <a:gd name="T14" fmla="*/ 1 w 705"/>
                <a:gd name="T15" fmla="*/ 292 h 312"/>
                <a:gd name="T16" fmla="*/ 0 w 705"/>
                <a:gd name="T17" fmla="*/ 290 h 312"/>
                <a:gd name="T18" fmla="*/ 697 w 705"/>
                <a:gd name="T19" fmla="*/ 0 h 312"/>
                <a:gd name="T20" fmla="*/ 699 w 705"/>
                <a:gd name="T21" fmla="*/ 3 h 312"/>
                <a:gd name="T22" fmla="*/ 699 w 705"/>
                <a:gd name="T23" fmla="*/ 7 h 312"/>
                <a:gd name="T24" fmla="*/ 700 w 705"/>
                <a:gd name="T25" fmla="*/ 10 h 312"/>
                <a:gd name="T26" fmla="*/ 702 w 705"/>
                <a:gd name="T27" fmla="*/ 11 h 312"/>
                <a:gd name="T28" fmla="*/ 702 w 705"/>
                <a:gd name="T29" fmla="*/ 14 h 312"/>
                <a:gd name="T30" fmla="*/ 703 w 705"/>
                <a:gd name="T31" fmla="*/ 17 h 312"/>
                <a:gd name="T32" fmla="*/ 705 w 705"/>
                <a:gd name="T33" fmla="*/ 20 h 312"/>
                <a:gd name="T34" fmla="*/ 705 w 705"/>
                <a:gd name="T35" fmla="*/ 23 h 312"/>
                <a:gd name="T36" fmla="*/ 10 w 705"/>
                <a:gd name="T37" fmla="*/ 31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5" h="312">
                  <a:moveTo>
                    <a:pt x="10" y="312"/>
                  </a:moveTo>
                  <a:lnTo>
                    <a:pt x="9" y="308"/>
                  </a:lnTo>
                  <a:lnTo>
                    <a:pt x="7" y="305"/>
                  </a:lnTo>
                  <a:lnTo>
                    <a:pt x="6" y="302"/>
                  </a:lnTo>
                  <a:lnTo>
                    <a:pt x="4" y="301"/>
                  </a:lnTo>
                  <a:lnTo>
                    <a:pt x="3" y="298"/>
                  </a:lnTo>
                  <a:lnTo>
                    <a:pt x="1" y="295"/>
                  </a:lnTo>
                  <a:lnTo>
                    <a:pt x="1" y="292"/>
                  </a:lnTo>
                  <a:lnTo>
                    <a:pt x="0" y="290"/>
                  </a:lnTo>
                  <a:lnTo>
                    <a:pt x="697" y="0"/>
                  </a:lnTo>
                  <a:lnTo>
                    <a:pt x="699" y="3"/>
                  </a:lnTo>
                  <a:lnTo>
                    <a:pt x="699" y="7"/>
                  </a:lnTo>
                  <a:lnTo>
                    <a:pt x="700" y="10"/>
                  </a:lnTo>
                  <a:lnTo>
                    <a:pt x="702" y="11"/>
                  </a:lnTo>
                  <a:lnTo>
                    <a:pt x="702" y="14"/>
                  </a:lnTo>
                  <a:lnTo>
                    <a:pt x="703" y="17"/>
                  </a:lnTo>
                  <a:lnTo>
                    <a:pt x="705" y="20"/>
                  </a:lnTo>
                  <a:lnTo>
                    <a:pt x="705" y="23"/>
                  </a:lnTo>
                  <a:lnTo>
                    <a:pt x="10" y="312"/>
                  </a:lnTo>
                  <a:close/>
                </a:path>
              </a:pathLst>
            </a:custGeom>
            <a:solidFill>
              <a:srgbClr val="594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8" name="Freeform 26"/>
            <p:cNvSpPr>
              <a:spLocks/>
            </p:cNvSpPr>
            <p:nvPr/>
          </p:nvSpPr>
          <p:spPr bwMode="auto">
            <a:xfrm>
              <a:off x="4417" y="3118"/>
              <a:ext cx="707" cy="311"/>
            </a:xfrm>
            <a:custGeom>
              <a:avLst/>
              <a:gdLst>
                <a:gd name="T0" fmla="*/ 10 w 707"/>
                <a:gd name="T1" fmla="*/ 311 h 311"/>
                <a:gd name="T2" fmla="*/ 8 w 707"/>
                <a:gd name="T3" fmla="*/ 308 h 311"/>
                <a:gd name="T4" fmla="*/ 6 w 707"/>
                <a:gd name="T5" fmla="*/ 305 h 311"/>
                <a:gd name="T6" fmla="*/ 6 w 707"/>
                <a:gd name="T7" fmla="*/ 302 h 311"/>
                <a:gd name="T8" fmla="*/ 5 w 707"/>
                <a:gd name="T9" fmla="*/ 300 h 311"/>
                <a:gd name="T10" fmla="*/ 3 w 707"/>
                <a:gd name="T11" fmla="*/ 297 h 311"/>
                <a:gd name="T12" fmla="*/ 2 w 707"/>
                <a:gd name="T13" fmla="*/ 294 h 311"/>
                <a:gd name="T14" fmla="*/ 2 w 707"/>
                <a:gd name="T15" fmla="*/ 291 h 311"/>
                <a:gd name="T16" fmla="*/ 0 w 707"/>
                <a:gd name="T17" fmla="*/ 289 h 311"/>
                <a:gd name="T18" fmla="*/ 0 w 707"/>
                <a:gd name="T19" fmla="*/ 289 h 311"/>
                <a:gd name="T20" fmla="*/ 0 w 707"/>
                <a:gd name="T21" fmla="*/ 288 h 311"/>
                <a:gd name="T22" fmla="*/ 0 w 707"/>
                <a:gd name="T23" fmla="*/ 288 h 311"/>
                <a:gd name="T24" fmla="*/ 0 w 707"/>
                <a:gd name="T25" fmla="*/ 288 h 311"/>
                <a:gd name="T26" fmla="*/ 698 w 707"/>
                <a:gd name="T27" fmla="*/ 0 h 311"/>
                <a:gd name="T28" fmla="*/ 699 w 707"/>
                <a:gd name="T29" fmla="*/ 1 h 311"/>
                <a:gd name="T30" fmla="*/ 701 w 707"/>
                <a:gd name="T31" fmla="*/ 4 h 311"/>
                <a:gd name="T32" fmla="*/ 701 w 707"/>
                <a:gd name="T33" fmla="*/ 7 h 311"/>
                <a:gd name="T34" fmla="*/ 702 w 707"/>
                <a:gd name="T35" fmla="*/ 11 h 311"/>
                <a:gd name="T36" fmla="*/ 704 w 707"/>
                <a:gd name="T37" fmla="*/ 14 h 311"/>
                <a:gd name="T38" fmla="*/ 706 w 707"/>
                <a:gd name="T39" fmla="*/ 15 h 311"/>
                <a:gd name="T40" fmla="*/ 706 w 707"/>
                <a:gd name="T41" fmla="*/ 18 h 311"/>
                <a:gd name="T42" fmla="*/ 707 w 707"/>
                <a:gd name="T43" fmla="*/ 21 h 311"/>
                <a:gd name="T44" fmla="*/ 10 w 707"/>
                <a:gd name="T45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7" h="311">
                  <a:moveTo>
                    <a:pt x="10" y="311"/>
                  </a:moveTo>
                  <a:lnTo>
                    <a:pt x="8" y="308"/>
                  </a:lnTo>
                  <a:lnTo>
                    <a:pt x="6" y="305"/>
                  </a:lnTo>
                  <a:lnTo>
                    <a:pt x="6" y="302"/>
                  </a:lnTo>
                  <a:lnTo>
                    <a:pt x="5" y="300"/>
                  </a:lnTo>
                  <a:lnTo>
                    <a:pt x="3" y="297"/>
                  </a:lnTo>
                  <a:lnTo>
                    <a:pt x="2" y="294"/>
                  </a:lnTo>
                  <a:lnTo>
                    <a:pt x="2" y="291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698" y="0"/>
                  </a:lnTo>
                  <a:lnTo>
                    <a:pt x="699" y="1"/>
                  </a:lnTo>
                  <a:lnTo>
                    <a:pt x="701" y="4"/>
                  </a:lnTo>
                  <a:lnTo>
                    <a:pt x="701" y="7"/>
                  </a:lnTo>
                  <a:lnTo>
                    <a:pt x="702" y="11"/>
                  </a:lnTo>
                  <a:lnTo>
                    <a:pt x="704" y="14"/>
                  </a:lnTo>
                  <a:lnTo>
                    <a:pt x="706" y="15"/>
                  </a:lnTo>
                  <a:lnTo>
                    <a:pt x="706" y="18"/>
                  </a:lnTo>
                  <a:lnTo>
                    <a:pt x="707" y="21"/>
                  </a:lnTo>
                  <a:lnTo>
                    <a:pt x="10" y="311"/>
                  </a:lnTo>
                  <a:close/>
                </a:path>
              </a:pathLst>
            </a:custGeom>
            <a:solidFill>
              <a:srgbClr val="615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79" name="Freeform 27"/>
            <p:cNvSpPr>
              <a:spLocks/>
            </p:cNvSpPr>
            <p:nvPr/>
          </p:nvSpPr>
          <p:spPr bwMode="auto">
            <a:xfrm>
              <a:off x="4408" y="3095"/>
              <a:ext cx="707" cy="311"/>
            </a:xfrm>
            <a:custGeom>
              <a:avLst/>
              <a:gdLst>
                <a:gd name="T0" fmla="*/ 9 w 707"/>
                <a:gd name="T1" fmla="*/ 311 h 311"/>
                <a:gd name="T2" fmla="*/ 8 w 707"/>
                <a:gd name="T3" fmla="*/ 308 h 311"/>
                <a:gd name="T4" fmla="*/ 6 w 707"/>
                <a:gd name="T5" fmla="*/ 306 h 311"/>
                <a:gd name="T6" fmla="*/ 5 w 707"/>
                <a:gd name="T7" fmla="*/ 303 h 311"/>
                <a:gd name="T8" fmla="*/ 5 w 707"/>
                <a:gd name="T9" fmla="*/ 300 h 311"/>
                <a:gd name="T10" fmla="*/ 3 w 707"/>
                <a:gd name="T11" fmla="*/ 297 h 311"/>
                <a:gd name="T12" fmla="*/ 2 w 707"/>
                <a:gd name="T13" fmla="*/ 294 h 311"/>
                <a:gd name="T14" fmla="*/ 0 w 707"/>
                <a:gd name="T15" fmla="*/ 292 h 311"/>
                <a:gd name="T16" fmla="*/ 0 w 707"/>
                <a:gd name="T17" fmla="*/ 289 h 311"/>
                <a:gd name="T18" fmla="*/ 698 w 707"/>
                <a:gd name="T19" fmla="*/ 0 h 311"/>
                <a:gd name="T20" fmla="*/ 699 w 707"/>
                <a:gd name="T21" fmla="*/ 3 h 311"/>
                <a:gd name="T22" fmla="*/ 699 w 707"/>
                <a:gd name="T23" fmla="*/ 6 h 311"/>
                <a:gd name="T24" fmla="*/ 701 w 707"/>
                <a:gd name="T25" fmla="*/ 7 h 311"/>
                <a:gd name="T26" fmla="*/ 702 w 707"/>
                <a:gd name="T27" fmla="*/ 10 h 311"/>
                <a:gd name="T28" fmla="*/ 704 w 707"/>
                <a:gd name="T29" fmla="*/ 14 h 311"/>
                <a:gd name="T30" fmla="*/ 704 w 707"/>
                <a:gd name="T31" fmla="*/ 17 h 311"/>
                <a:gd name="T32" fmla="*/ 705 w 707"/>
                <a:gd name="T33" fmla="*/ 18 h 311"/>
                <a:gd name="T34" fmla="*/ 707 w 707"/>
                <a:gd name="T35" fmla="*/ 21 h 311"/>
                <a:gd name="T36" fmla="*/ 707 w 707"/>
                <a:gd name="T37" fmla="*/ 21 h 311"/>
                <a:gd name="T38" fmla="*/ 707 w 707"/>
                <a:gd name="T39" fmla="*/ 21 h 311"/>
                <a:gd name="T40" fmla="*/ 707 w 707"/>
                <a:gd name="T41" fmla="*/ 21 h 311"/>
                <a:gd name="T42" fmla="*/ 707 w 707"/>
                <a:gd name="T43" fmla="*/ 23 h 311"/>
                <a:gd name="T44" fmla="*/ 9 w 707"/>
                <a:gd name="T45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7" h="311">
                  <a:moveTo>
                    <a:pt x="9" y="311"/>
                  </a:moveTo>
                  <a:lnTo>
                    <a:pt x="8" y="308"/>
                  </a:lnTo>
                  <a:lnTo>
                    <a:pt x="6" y="306"/>
                  </a:lnTo>
                  <a:lnTo>
                    <a:pt x="5" y="303"/>
                  </a:lnTo>
                  <a:lnTo>
                    <a:pt x="5" y="300"/>
                  </a:lnTo>
                  <a:lnTo>
                    <a:pt x="3" y="297"/>
                  </a:lnTo>
                  <a:lnTo>
                    <a:pt x="2" y="294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698" y="0"/>
                  </a:lnTo>
                  <a:lnTo>
                    <a:pt x="699" y="3"/>
                  </a:lnTo>
                  <a:lnTo>
                    <a:pt x="699" y="6"/>
                  </a:lnTo>
                  <a:lnTo>
                    <a:pt x="701" y="7"/>
                  </a:lnTo>
                  <a:lnTo>
                    <a:pt x="702" y="10"/>
                  </a:lnTo>
                  <a:lnTo>
                    <a:pt x="704" y="14"/>
                  </a:lnTo>
                  <a:lnTo>
                    <a:pt x="704" y="17"/>
                  </a:lnTo>
                  <a:lnTo>
                    <a:pt x="705" y="18"/>
                  </a:lnTo>
                  <a:lnTo>
                    <a:pt x="707" y="21"/>
                  </a:lnTo>
                  <a:lnTo>
                    <a:pt x="707" y="21"/>
                  </a:lnTo>
                  <a:lnTo>
                    <a:pt x="707" y="21"/>
                  </a:lnTo>
                  <a:lnTo>
                    <a:pt x="707" y="21"/>
                  </a:lnTo>
                  <a:lnTo>
                    <a:pt x="707" y="23"/>
                  </a:lnTo>
                  <a:lnTo>
                    <a:pt x="9" y="311"/>
                  </a:lnTo>
                  <a:close/>
                </a:path>
              </a:pathLst>
            </a:custGeom>
            <a:solidFill>
              <a:srgbClr val="635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0" name="Freeform 28"/>
            <p:cNvSpPr>
              <a:spLocks/>
            </p:cNvSpPr>
            <p:nvPr/>
          </p:nvSpPr>
          <p:spPr bwMode="auto">
            <a:xfrm>
              <a:off x="4400" y="3073"/>
              <a:ext cx="706" cy="311"/>
            </a:xfrm>
            <a:custGeom>
              <a:avLst/>
              <a:gdLst>
                <a:gd name="T0" fmla="*/ 8 w 706"/>
                <a:gd name="T1" fmla="*/ 311 h 311"/>
                <a:gd name="T2" fmla="*/ 7 w 706"/>
                <a:gd name="T3" fmla="*/ 308 h 311"/>
                <a:gd name="T4" fmla="*/ 5 w 706"/>
                <a:gd name="T5" fmla="*/ 305 h 311"/>
                <a:gd name="T6" fmla="*/ 5 w 706"/>
                <a:gd name="T7" fmla="*/ 302 h 311"/>
                <a:gd name="T8" fmla="*/ 3 w 706"/>
                <a:gd name="T9" fmla="*/ 299 h 311"/>
                <a:gd name="T10" fmla="*/ 2 w 706"/>
                <a:gd name="T11" fmla="*/ 296 h 311"/>
                <a:gd name="T12" fmla="*/ 2 w 706"/>
                <a:gd name="T13" fmla="*/ 294 h 311"/>
                <a:gd name="T14" fmla="*/ 0 w 706"/>
                <a:gd name="T15" fmla="*/ 291 h 311"/>
                <a:gd name="T16" fmla="*/ 0 w 706"/>
                <a:gd name="T17" fmla="*/ 288 h 311"/>
                <a:gd name="T18" fmla="*/ 695 w 706"/>
                <a:gd name="T19" fmla="*/ 0 h 311"/>
                <a:gd name="T20" fmla="*/ 696 w 706"/>
                <a:gd name="T21" fmla="*/ 3 h 311"/>
                <a:gd name="T22" fmla="*/ 698 w 706"/>
                <a:gd name="T23" fmla="*/ 5 h 311"/>
                <a:gd name="T24" fmla="*/ 699 w 706"/>
                <a:gd name="T25" fmla="*/ 8 h 311"/>
                <a:gd name="T26" fmla="*/ 701 w 706"/>
                <a:gd name="T27" fmla="*/ 11 h 311"/>
                <a:gd name="T28" fmla="*/ 701 w 706"/>
                <a:gd name="T29" fmla="*/ 14 h 311"/>
                <a:gd name="T30" fmla="*/ 702 w 706"/>
                <a:gd name="T31" fmla="*/ 17 h 311"/>
                <a:gd name="T32" fmla="*/ 704 w 706"/>
                <a:gd name="T33" fmla="*/ 19 h 311"/>
                <a:gd name="T34" fmla="*/ 706 w 706"/>
                <a:gd name="T35" fmla="*/ 22 h 311"/>
                <a:gd name="T36" fmla="*/ 8 w 706"/>
                <a:gd name="T37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6" h="311">
                  <a:moveTo>
                    <a:pt x="8" y="311"/>
                  </a:moveTo>
                  <a:lnTo>
                    <a:pt x="7" y="308"/>
                  </a:lnTo>
                  <a:lnTo>
                    <a:pt x="5" y="305"/>
                  </a:lnTo>
                  <a:lnTo>
                    <a:pt x="5" y="302"/>
                  </a:lnTo>
                  <a:lnTo>
                    <a:pt x="3" y="299"/>
                  </a:lnTo>
                  <a:lnTo>
                    <a:pt x="2" y="296"/>
                  </a:lnTo>
                  <a:lnTo>
                    <a:pt x="2" y="294"/>
                  </a:lnTo>
                  <a:lnTo>
                    <a:pt x="0" y="291"/>
                  </a:lnTo>
                  <a:lnTo>
                    <a:pt x="0" y="288"/>
                  </a:lnTo>
                  <a:lnTo>
                    <a:pt x="695" y="0"/>
                  </a:lnTo>
                  <a:lnTo>
                    <a:pt x="696" y="3"/>
                  </a:lnTo>
                  <a:lnTo>
                    <a:pt x="698" y="5"/>
                  </a:lnTo>
                  <a:lnTo>
                    <a:pt x="699" y="8"/>
                  </a:lnTo>
                  <a:lnTo>
                    <a:pt x="701" y="11"/>
                  </a:lnTo>
                  <a:lnTo>
                    <a:pt x="701" y="14"/>
                  </a:lnTo>
                  <a:lnTo>
                    <a:pt x="702" y="17"/>
                  </a:lnTo>
                  <a:lnTo>
                    <a:pt x="704" y="19"/>
                  </a:lnTo>
                  <a:lnTo>
                    <a:pt x="706" y="22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6B5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1" name="Freeform 29"/>
            <p:cNvSpPr>
              <a:spLocks/>
            </p:cNvSpPr>
            <p:nvPr/>
          </p:nvSpPr>
          <p:spPr bwMode="auto">
            <a:xfrm>
              <a:off x="4393" y="3052"/>
              <a:ext cx="702" cy="309"/>
            </a:xfrm>
            <a:custGeom>
              <a:avLst/>
              <a:gdLst>
                <a:gd name="T0" fmla="*/ 7 w 702"/>
                <a:gd name="T1" fmla="*/ 309 h 309"/>
                <a:gd name="T2" fmla="*/ 6 w 702"/>
                <a:gd name="T3" fmla="*/ 306 h 309"/>
                <a:gd name="T4" fmla="*/ 4 w 702"/>
                <a:gd name="T5" fmla="*/ 303 h 309"/>
                <a:gd name="T6" fmla="*/ 4 w 702"/>
                <a:gd name="T7" fmla="*/ 300 h 309"/>
                <a:gd name="T8" fmla="*/ 3 w 702"/>
                <a:gd name="T9" fmla="*/ 298 h 309"/>
                <a:gd name="T10" fmla="*/ 3 w 702"/>
                <a:gd name="T11" fmla="*/ 295 h 309"/>
                <a:gd name="T12" fmla="*/ 1 w 702"/>
                <a:gd name="T13" fmla="*/ 292 h 309"/>
                <a:gd name="T14" fmla="*/ 0 w 702"/>
                <a:gd name="T15" fmla="*/ 289 h 309"/>
                <a:gd name="T16" fmla="*/ 0 w 702"/>
                <a:gd name="T17" fmla="*/ 286 h 309"/>
                <a:gd name="T18" fmla="*/ 691 w 702"/>
                <a:gd name="T19" fmla="*/ 0 h 309"/>
                <a:gd name="T20" fmla="*/ 693 w 702"/>
                <a:gd name="T21" fmla="*/ 3 h 309"/>
                <a:gd name="T22" fmla="*/ 694 w 702"/>
                <a:gd name="T23" fmla="*/ 6 h 309"/>
                <a:gd name="T24" fmla="*/ 696 w 702"/>
                <a:gd name="T25" fmla="*/ 7 h 309"/>
                <a:gd name="T26" fmla="*/ 697 w 702"/>
                <a:gd name="T27" fmla="*/ 10 h 309"/>
                <a:gd name="T28" fmla="*/ 699 w 702"/>
                <a:gd name="T29" fmla="*/ 13 h 309"/>
                <a:gd name="T30" fmla="*/ 699 w 702"/>
                <a:gd name="T31" fmla="*/ 16 h 309"/>
                <a:gd name="T32" fmla="*/ 700 w 702"/>
                <a:gd name="T33" fmla="*/ 18 h 309"/>
                <a:gd name="T34" fmla="*/ 702 w 702"/>
                <a:gd name="T35" fmla="*/ 21 h 309"/>
                <a:gd name="T36" fmla="*/ 7 w 702"/>
                <a:gd name="T37" fmla="*/ 309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2" h="309">
                  <a:moveTo>
                    <a:pt x="7" y="309"/>
                  </a:moveTo>
                  <a:lnTo>
                    <a:pt x="6" y="306"/>
                  </a:lnTo>
                  <a:lnTo>
                    <a:pt x="4" y="303"/>
                  </a:lnTo>
                  <a:lnTo>
                    <a:pt x="4" y="300"/>
                  </a:lnTo>
                  <a:lnTo>
                    <a:pt x="3" y="298"/>
                  </a:lnTo>
                  <a:lnTo>
                    <a:pt x="3" y="295"/>
                  </a:lnTo>
                  <a:lnTo>
                    <a:pt x="1" y="292"/>
                  </a:lnTo>
                  <a:lnTo>
                    <a:pt x="0" y="289"/>
                  </a:lnTo>
                  <a:lnTo>
                    <a:pt x="0" y="286"/>
                  </a:lnTo>
                  <a:lnTo>
                    <a:pt x="691" y="0"/>
                  </a:lnTo>
                  <a:lnTo>
                    <a:pt x="693" y="3"/>
                  </a:lnTo>
                  <a:lnTo>
                    <a:pt x="694" y="6"/>
                  </a:lnTo>
                  <a:lnTo>
                    <a:pt x="696" y="7"/>
                  </a:lnTo>
                  <a:lnTo>
                    <a:pt x="697" y="10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700" y="18"/>
                  </a:lnTo>
                  <a:lnTo>
                    <a:pt x="702" y="21"/>
                  </a:lnTo>
                  <a:lnTo>
                    <a:pt x="7" y="309"/>
                  </a:lnTo>
                  <a:close/>
                </a:path>
              </a:pathLst>
            </a:custGeom>
            <a:solidFill>
              <a:srgbClr val="6E6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2" name="Freeform 30"/>
            <p:cNvSpPr>
              <a:spLocks/>
            </p:cNvSpPr>
            <p:nvPr/>
          </p:nvSpPr>
          <p:spPr bwMode="auto">
            <a:xfrm>
              <a:off x="4387" y="3030"/>
              <a:ext cx="697" cy="308"/>
            </a:xfrm>
            <a:custGeom>
              <a:avLst/>
              <a:gdLst>
                <a:gd name="T0" fmla="*/ 6 w 697"/>
                <a:gd name="T1" fmla="*/ 308 h 308"/>
                <a:gd name="T2" fmla="*/ 4 w 697"/>
                <a:gd name="T3" fmla="*/ 305 h 308"/>
                <a:gd name="T4" fmla="*/ 4 w 697"/>
                <a:gd name="T5" fmla="*/ 302 h 308"/>
                <a:gd name="T6" fmla="*/ 3 w 697"/>
                <a:gd name="T7" fmla="*/ 299 h 308"/>
                <a:gd name="T8" fmla="*/ 3 w 697"/>
                <a:gd name="T9" fmla="*/ 296 h 308"/>
                <a:gd name="T10" fmla="*/ 1 w 697"/>
                <a:gd name="T11" fmla="*/ 294 h 308"/>
                <a:gd name="T12" fmla="*/ 1 w 697"/>
                <a:gd name="T13" fmla="*/ 291 h 308"/>
                <a:gd name="T14" fmla="*/ 0 w 697"/>
                <a:gd name="T15" fmla="*/ 288 h 308"/>
                <a:gd name="T16" fmla="*/ 0 w 697"/>
                <a:gd name="T17" fmla="*/ 285 h 308"/>
                <a:gd name="T18" fmla="*/ 685 w 697"/>
                <a:gd name="T19" fmla="*/ 0 h 308"/>
                <a:gd name="T20" fmla="*/ 686 w 697"/>
                <a:gd name="T21" fmla="*/ 3 h 308"/>
                <a:gd name="T22" fmla="*/ 688 w 697"/>
                <a:gd name="T23" fmla="*/ 6 h 308"/>
                <a:gd name="T24" fmla="*/ 689 w 697"/>
                <a:gd name="T25" fmla="*/ 8 h 308"/>
                <a:gd name="T26" fmla="*/ 691 w 697"/>
                <a:gd name="T27" fmla="*/ 11 h 308"/>
                <a:gd name="T28" fmla="*/ 692 w 697"/>
                <a:gd name="T29" fmla="*/ 14 h 308"/>
                <a:gd name="T30" fmla="*/ 694 w 697"/>
                <a:gd name="T31" fmla="*/ 17 h 308"/>
                <a:gd name="T32" fmla="*/ 695 w 697"/>
                <a:gd name="T33" fmla="*/ 18 h 308"/>
                <a:gd name="T34" fmla="*/ 697 w 697"/>
                <a:gd name="T35" fmla="*/ 22 h 308"/>
                <a:gd name="T36" fmla="*/ 6 w 697"/>
                <a:gd name="T37" fmla="*/ 30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7" h="308">
                  <a:moveTo>
                    <a:pt x="6" y="308"/>
                  </a:moveTo>
                  <a:lnTo>
                    <a:pt x="4" y="305"/>
                  </a:lnTo>
                  <a:lnTo>
                    <a:pt x="4" y="302"/>
                  </a:lnTo>
                  <a:lnTo>
                    <a:pt x="3" y="299"/>
                  </a:lnTo>
                  <a:lnTo>
                    <a:pt x="3" y="296"/>
                  </a:lnTo>
                  <a:lnTo>
                    <a:pt x="1" y="294"/>
                  </a:lnTo>
                  <a:lnTo>
                    <a:pt x="1" y="291"/>
                  </a:lnTo>
                  <a:lnTo>
                    <a:pt x="0" y="288"/>
                  </a:lnTo>
                  <a:lnTo>
                    <a:pt x="0" y="285"/>
                  </a:lnTo>
                  <a:lnTo>
                    <a:pt x="685" y="0"/>
                  </a:lnTo>
                  <a:lnTo>
                    <a:pt x="686" y="3"/>
                  </a:lnTo>
                  <a:lnTo>
                    <a:pt x="688" y="6"/>
                  </a:lnTo>
                  <a:lnTo>
                    <a:pt x="689" y="8"/>
                  </a:lnTo>
                  <a:lnTo>
                    <a:pt x="691" y="11"/>
                  </a:lnTo>
                  <a:lnTo>
                    <a:pt x="692" y="14"/>
                  </a:lnTo>
                  <a:lnTo>
                    <a:pt x="694" y="17"/>
                  </a:lnTo>
                  <a:lnTo>
                    <a:pt x="695" y="18"/>
                  </a:lnTo>
                  <a:lnTo>
                    <a:pt x="697" y="22"/>
                  </a:lnTo>
                  <a:lnTo>
                    <a:pt x="6" y="308"/>
                  </a:lnTo>
                  <a:close/>
                </a:path>
              </a:pathLst>
            </a:custGeom>
            <a:solidFill>
              <a:srgbClr val="736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3" name="Freeform 31"/>
            <p:cNvSpPr>
              <a:spLocks/>
            </p:cNvSpPr>
            <p:nvPr/>
          </p:nvSpPr>
          <p:spPr bwMode="auto">
            <a:xfrm>
              <a:off x="4380" y="3010"/>
              <a:ext cx="692" cy="305"/>
            </a:xfrm>
            <a:custGeom>
              <a:avLst/>
              <a:gdLst>
                <a:gd name="T0" fmla="*/ 7 w 692"/>
                <a:gd name="T1" fmla="*/ 305 h 305"/>
                <a:gd name="T2" fmla="*/ 5 w 692"/>
                <a:gd name="T3" fmla="*/ 302 h 305"/>
                <a:gd name="T4" fmla="*/ 5 w 692"/>
                <a:gd name="T5" fmla="*/ 299 h 305"/>
                <a:gd name="T6" fmla="*/ 3 w 692"/>
                <a:gd name="T7" fmla="*/ 296 h 305"/>
                <a:gd name="T8" fmla="*/ 3 w 692"/>
                <a:gd name="T9" fmla="*/ 293 h 305"/>
                <a:gd name="T10" fmla="*/ 2 w 692"/>
                <a:gd name="T11" fmla="*/ 290 h 305"/>
                <a:gd name="T12" fmla="*/ 2 w 692"/>
                <a:gd name="T13" fmla="*/ 286 h 305"/>
                <a:gd name="T14" fmla="*/ 0 w 692"/>
                <a:gd name="T15" fmla="*/ 283 h 305"/>
                <a:gd name="T16" fmla="*/ 0 w 692"/>
                <a:gd name="T17" fmla="*/ 280 h 305"/>
                <a:gd name="T18" fmla="*/ 679 w 692"/>
                <a:gd name="T19" fmla="*/ 0 h 305"/>
                <a:gd name="T20" fmla="*/ 681 w 692"/>
                <a:gd name="T21" fmla="*/ 3 h 305"/>
                <a:gd name="T22" fmla="*/ 682 w 692"/>
                <a:gd name="T23" fmla="*/ 5 h 305"/>
                <a:gd name="T24" fmla="*/ 684 w 692"/>
                <a:gd name="T25" fmla="*/ 8 h 305"/>
                <a:gd name="T26" fmla="*/ 686 w 692"/>
                <a:gd name="T27" fmla="*/ 11 h 305"/>
                <a:gd name="T28" fmla="*/ 687 w 692"/>
                <a:gd name="T29" fmla="*/ 12 h 305"/>
                <a:gd name="T30" fmla="*/ 689 w 692"/>
                <a:gd name="T31" fmla="*/ 15 h 305"/>
                <a:gd name="T32" fmla="*/ 690 w 692"/>
                <a:gd name="T33" fmla="*/ 18 h 305"/>
                <a:gd name="T34" fmla="*/ 692 w 692"/>
                <a:gd name="T35" fmla="*/ 20 h 305"/>
                <a:gd name="T36" fmla="*/ 7 w 692"/>
                <a:gd name="T37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2" h="305">
                  <a:moveTo>
                    <a:pt x="7" y="305"/>
                  </a:moveTo>
                  <a:lnTo>
                    <a:pt x="5" y="302"/>
                  </a:lnTo>
                  <a:lnTo>
                    <a:pt x="5" y="299"/>
                  </a:lnTo>
                  <a:lnTo>
                    <a:pt x="3" y="296"/>
                  </a:lnTo>
                  <a:lnTo>
                    <a:pt x="3" y="293"/>
                  </a:lnTo>
                  <a:lnTo>
                    <a:pt x="2" y="290"/>
                  </a:lnTo>
                  <a:lnTo>
                    <a:pt x="2" y="286"/>
                  </a:lnTo>
                  <a:lnTo>
                    <a:pt x="0" y="283"/>
                  </a:lnTo>
                  <a:lnTo>
                    <a:pt x="0" y="280"/>
                  </a:lnTo>
                  <a:lnTo>
                    <a:pt x="679" y="0"/>
                  </a:lnTo>
                  <a:lnTo>
                    <a:pt x="681" y="3"/>
                  </a:lnTo>
                  <a:lnTo>
                    <a:pt x="682" y="5"/>
                  </a:lnTo>
                  <a:lnTo>
                    <a:pt x="684" y="8"/>
                  </a:lnTo>
                  <a:lnTo>
                    <a:pt x="686" y="11"/>
                  </a:lnTo>
                  <a:lnTo>
                    <a:pt x="687" y="12"/>
                  </a:lnTo>
                  <a:lnTo>
                    <a:pt x="689" y="15"/>
                  </a:lnTo>
                  <a:lnTo>
                    <a:pt x="690" y="18"/>
                  </a:lnTo>
                  <a:lnTo>
                    <a:pt x="692" y="20"/>
                  </a:lnTo>
                  <a:lnTo>
                    <a:pt x="7" y="305"/>
                  </a:lnTo>
                  <a:close/>
                </a:path>
              </a:pathLst>
            </a:custGeom>
            <a:solidFill>
              <a:srgbClr val="78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4" name="Freeform 32"/>
            <p:cNvSpPr>
              <a:spLocks/>
            </p:cNvSpPr>
            <p:nvPr/>
          </p:nvSpPr>
          <p:spPr bwMode="auto">
            <a:xfrm>
              <a:off x="4376" y="2990"/>
              <a:ext cx="683" cy="300"/>
            </a:xfrm>
            <a:custGeom>
              <a:avLst/>
              <a:gdLst>
                <a:gd name="T0" fmla="*/ 4 w 683"/>
                <a:gd name="T1" fmla="*/ 300 h 300"/>
                <a:gd name="T2" fmla="*/ 3 w 683"/>
                <a:gd name="T3" fmla="*/ 296 h 300"/>
                <a:gd name="T4" fmla="*/ 1 w 683"/>
                <a:gd name="T5" fmla="*/ 290 h 300"/>
                <a:gd name="T6" fmla="*/ 0 w 683"/>
                <a:gd name="T7" fmla="*/ 283 h 300"/>
                <a:gd name="T8" fmla="*/ 0 w 683"/>
                <a:gd name="T9" fmla="*/ 277 h 300"/>
                <a:gd name="T10" fmla="*/ 670 w 683"/>
                <a:gd name="T11" fmla="*/ 0 h 300"/>
                <a:gd name="T12" fmla="*/ 671 w 683"/>
                <a:gd name="T13" fmla="*/ 1 h 300"/>
                <a:gd name="T14" fmla="*/ 673 w 683"/>
                <a:gd name="T15" fmla="*/ 5 h 300"/>
                <a:gd name="T16" fmla="*/ 674 w 683"/>
                <a:gd name="T17" fmla="*/ 8 h 300"/>
                <a:gd name="T18" fmla="*/ 677 w 683"/>
                <a:gd name="T19" fmla="*/ 9 h 300"/>
                <a:gd name="T20" fmla="*/ 679 w 683"/>
                <a:gd name="T21" fmla="*/ 12 h 300"/>
                <a:gd name="T22" fmla="*/ 680 w 683"/>
                <a:gd name="T23" fmla="*/ 15 h 300"/>
                <a:gd name="T24" fmla="*/ 682 w 683"/>
                <a:gd name="T25" fmla="*/ 17 h 300"/>
                <a:gd name="T26" fmla="*/ 683 w 683"/>
                <a:gd name="T27" fmla="*/ 20 h 300"/>
                <a:gd name="T28" fmla="*/ 4 w 683"/>
                <a:gd name="T29" fmla="*/ 30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3" h="300">
                  <a:moveTo>
                    <a:pt x="4" y="300"/>
                  </a:moveTo>
                  <a:lnTo>
                    <a:pt x="3" y="296"/>
                  </a:lnTo>
                  <a:lnTo>
                    <a:pt x="1" y="290"/>
                  </a:lnTo>
                  <a:lnTo>
                    <a:pt x="0" y="283"/>
                  </a:lnTo>
                  <a:lnTo>
                    <a:pt x="0" y="277"/>
                  </a:lnTo>
                  <a:lnTo>
                    <a:pt x="670" y="0"/>
                  </a:lnTo>
                  <a:lnTo>
                    <a:pt x="671" y="1"/>
                  </a:lnTo>
                  <a:lnTo>
                    <a:pt x="673" y="5"/>
                  </a:lnTo>
                  <a:lnTo>
                    <a:pt x="674" y="8"/>
                  </a:lnTo>
                  <a:lnTo>
                    <a:pt x="677" y="9"/>
                  </a:lnTo>
                  <a:lnTo>
                    <a:pt x="679" y="12"/>
                  </a:lnTo>
                  <a:lnTo>
                    <a:pt x="680" y="15"/>
                  </a:lnTo>
                  <a:lnTo>
                    <a:pt x="682" y="17"/>
                  </a:lnTo>
                  <a:lnTo>
                    <a:pt x="683" y="20"/>
                  </a:lnTo>
                  <a:lnTo>
                    <a:pt x="4" y="300"/>
                  </a:lnTo>
                  <a:close/>
                </a:path>
              </a:pathLst>
            </a:custGeom>
            <a:solidFill>
              <a:srgbClr val="7D6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5" name="Freeform 33"/>
            <p:cNvSpPr>
              <a:spLocks/>
            </p:cNvSpPr>
            <p:nvPr/>
          </p:nvSpPr>
          <p:spPr bwMode="auto">
            <a:xfrm>
              <a:off x="4371" y="2968"/>
              <a:ext cx="675" cy="299"/>
            </a:xfrm>
            <a:custGeom>
              <a:avLst/>
              <a:gdLst>
                <a:gd name="T0" fmla="*/ 5 w 675"/>
                <a:gd name="T1" fmla="*/ 299 h 299"/>
                <a:gd name="T2" fmla="*/ 3 w 675"/>
                <a:gd name="T3" fmla="*/ 293 h 299"/>
                <a:gd name="T4" fmla="*/ 2 w 675"/>
                <a:gd name="T5" fmla="*/ 287 h 299"/>
                <a:gd name="T6" fmla="*/ 2 w 675"/>
                <a:gd name="T7" fmla="*/ 281 h 299"/>
                <a:gd name="T8" fmla="*/ 0 w 675"/>
                <a:gd name="T9" fmla="*/ 275 h 299"/>
                <a:gd name="T10" fmla="*/ 661 w 675"/>
                <a:gd name="T11" fmla="*/ 0 h 299"/>
                <a:gd name="T12" fmla="*/ 662 w 675"/>
                <a:gd name="T13" fmla="*/ 3 h 299"/>
                <a:gd name="T14" fmla="*/ 664 w 675"/>
                <a:gd name="T15" fmla="*/ 7 h 299"/>
                <a:gd name="T16" fmla="*/ 665 w 675"/>
                <a:gd name="T17" fmla="*/ 8 h 299"/>
                <a:gd name="T18" fmla="*/ 667 w 675"/>
                <a:gd name="T19" fmla="*/ 11 h 299"/>
                <a:gd name="T20" fmla="*/ 670 w 675"/>
                <a:gd name="T21" fmla="*/ 14 h 299"/>
                <a:gd name="T22" fmla="*/ 671 w 675"/>
                <a:gd name="T23" fmla="*/ 16 h 299"/>
                <a:gd name="T24" fmla="*/ 673 w 675"/>
                <a:gd name="T25" fmla="*/ 19 h 299"/>
                <a:gd name="T26" fmla="*/ 675 w 675"/>
                <a:gd name="T27" fmla="*/ 22 h 299"/>
                <a:gd name="T28" fmla="*/ 5 w 675"/>
                <a:gd name="T29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5" h="299">
                  <a:moveTo>
                    <a:pt x="5" y="299"/>
                  </a:moveTo>
                  <a:lnTo>
                    <a:pt x="3" y="293"/>
                  </a:lnTo>
                  <a:lnTo>
                    <a:pt x="2" y="287"/>
                  </a:lnTo>
                  <a:lnTo>
                    <a:pt x="2" y="281"/>
                  </a:lnTo>
                  <a:lnTo>
                    <a:pt x="0" y="275"/>
                  </a:lnTo>
                  <a:lnTo>
                    <a:pt x="661" y="0"/>
                  </a:lnTo>
                  <a:lnTo>
                    <a:pt x="662" y="3"/>
                  </a:lnTo>
                  <a:lnTo>
                    <a:pt x="664" y="7"/>
                  </a:lnTo>
                  <a:lnTo>
                    <a:pt x="665" y="8"/>
                  </a:lnTo>
                  <a:lnTo>
                    <a:pt x="667" y="11"/>
                  </a:lnTo>
                  <a:lnTo>
                    <a:pt x="670" y="14"/>
                  </a:lnTo>
                  <a:lnTo>
                    <a:pt x="671" y="16"/>
                  </a:lnTo>
                  <a:lnTo>
                    <a:pt x="673" y="19"/>
                  </a:lnTo>
                  <a:lnTo>
                    <a:pt x="675" y="22"/>
                  </a:lnTo>
                  <a:lnTo>
                    <a:pt x="5" y="299"/>
                  </a:lnTo>
                  <a:close/>
                </a:path>
              </a:pathLst>
            </a:custGeom>
            <a:solidFill>
              <a:srgbClr val="857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6" name="Freeform 34"/>
            <p:cNvSpPr>
              <a:spLocks/>
            </p:cNvSpPr>
            <p:nvPr/>
          </p:nvSpPr>
          <p:spPr bwMode="auto">
            <a:xfrm>
              <a:off x="4368" y="2950"/>
              <a:ext cx="664" cy="293"/>
            </a:xfrm>
            <a:custGeom>
              <a:avLst/>
              <a:gdLst>
                <a:gd name="T0" fmla="*/ 3 w 664"/>
                <a:gd name="T1" fmla="*/ 293 h 293"/>
                <a:gd name="T2" fmla="*/ 3 w 664"/>
                <a:gd name="T3" fmla="*/ 286 h 293"/>
                <a:gd name="T4" fmla="*/ 2 w 664"/>
                <a:gd name="T5" fmla="*/ 280 h 293"/>
                <a:gd name="T6" fmla="*/ 2 w 664"/>
                <a:gd name="T7" fmla="*/ 274 h 293"/>
                <a:gd name="T8" fmla="*/ 0 w 664"/>
                <a:gd name="T9" fmla="*/ 268 h 293"/>
                <a:gd name="T10" fmla="*/ 648 w 664"/>
                <a:gd name="T11" fmla="*/ 0 h 293"/>
                <a:gd name="T12" fmla="*/ 650 w 664"/>
                <a:gd name="T13" fmla="*/ 1 h 293"/>
                <a:gd name="T14" fmla="*/ 651 w 664"/>
                <a:gd name="T15" fmla="*/ 5 h 293"/>
                <a:gd name="T16" fmla="*/ 653 w 664"/>
                <a:gd name="T17" fmla="*/ 6 h 293"/>
                <a:gd name="T18" fmla="*/ 656 w 664"/>
                <a:gd name="T19" fmla="*/ 9 h 293"/>
                <a:gd name="T20" fmla="*/ 658 w 664"/>
                <a:gd name="T21" fmla="*/ 12 h 293"/>
                <a:gd name="T22" fmla="*/ 659 w 664"/>
                <a:gd name="T23" fmla="*/ 14 h 293"/>
                <a:gd name="T24" fmla="*/ 661 w 664"/>
                <a:gd name="T25" fmla="*/ 17 h 293"/>
                <a:gd name="T26" fmla="*/ 664 w 664"/>
                <a:gd name="T27" fmla="*/ 18 h 293"/>
                <a:gd name="T28" fmla="*/ 3 w 664"/>
                <a:gd name="T2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64" h="293">
                  <a:moveTo>
                    <a:pt x="3" y="293"/>
                  </a:moveTo>
                  <a:lnTo>
                    <a:pt x="3" y="286"/>
                  </a:lnTo>
                  <a:lnTo>
                    <a:pt x="2" y="280"/>
                  </a:lnTo>
                  <a:lnTo>
                    <a:pt x="2" y="274"/>
                  </a:lnTo>
                  <a:lnTo>
                    <a:pt x="0" y="268"/>
                  </a:lnTo>
                  <a:lnTo>
                    <a:pt x="648" y="0"/>
                  </a:lnTo>
                  <a:lnTo>
                    <a:pt x="650" y="1"/>
                  </a:lnTo>
                  <a:lnTo>
                    <a:pt x="651" y="5"/>
                  </a:lnTo>
                  <a:lnTo>
                    <a:pt x="653" y="6"/>
                  </a:lnTo>
                  <a:lnTo>
                    <a:pt x="656" y="9"/>
                  </a:lnTo>
                  <a:lnTo>
                    <a:pt x="658" y="12"/>
                  </a:lnTo>
                  <a:lnTo>
                    <a:pt x="659" y="14"/>
                  </a:lnTo>
                  <a:lnTo>
                    <a:pt x="661" y="17"/>
                  </a:lnTo>
                  <a:lnTo>
                    <a:pt x="664" y="18"/>
                  </a:lnTo>
                  <a:lnTo>
                    <a:pt x="3" y="293"/>
                  </a:lnTo>
                  <a:close/>
                </a:path>
              </a:pathLst>
            </a:custGeom>
            <a:solidFill>
              <a:srgbClr val="8A7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7" name="Freeform 35"/>
            <p:cNvSpPr>
              <a:spLocks/>
            </p:cNvSpPr>
            <p:nvPr/>
          </p:nvSpPr>
          <p:spPr bwMode="auto">
            <a:xfrm>
              <a:off x="4366" y="2930"/>
              <a:ext cx="650" cy="288"/>
            </a:xfrm>
            <a:custGeom>
              <a:avLst/>
              <a:gdLst>
                <a:gd name="T0" fmla="*/ 2 w 650"/>
                <a:gd name="T1" fmla="*/ 288 h 288"/>
                <a:gd name="T2" fmla="*/ 2 w 650"/>
                <a:gd name="T3" fmla="*/ 282 h 288"/>
                <a:gd name="T4" fmla="*/ 0 w 650"/>
                <a:gd name="T5" fmla="*/ 276 h 288"/>
                <a:gd name="T6" fmla="*/ 0 w 650"/>
                <a:gd name="T7" fmla="*/ 269 h 288"/>
                <a:gd name="T8" fmla="*/ 0 w 650"/>
                <a:gd name="T9" fmla="*/ 263 h 288"/>
                <a:gd name="T10" fmla="*/ 633 w 650"/>
                <a:gd name="T11" fmla="*/ 0 h 288"/>
                <a:gd name="T12" fmla="*/ 635 w 650"/>
                <a:gd name="T13" fmla="*/ 3 h 288"/>
                <a:gd name="T14" fmla="*/ 638 w 650"/>
                <a:gd name="T15" fmla="*/ 4 h 288"/>
                <a:gd name="T16" fmla="*/ 639 w 650"/>
                <a:gd name="T17" fmla="*/ 8 h 288"/>
                <a:gd name="T18" fmla="*/ 641 w 650"/>
                <a:gd name="T19" fmla="*/ 9 h 288"/>
                <a:gd name="T20" fmla="*/ 644 w 650"/>
                <a:gd name="T21" fmla="*/ 12 h 288"/>
                <a:gd name="T22" fmla="*/ 646 w 650"/>
                <a:gd name="T23" fmla="*/ 15 h 288"/>
                <a:gd name="T24" fmla="*/ 647 w 650"/>
                <a:gd name="T25" fmla="*/ 17 h 288"/>
                <a:gd name="T26" fmla="*/ 650 w 650"/>
                <a:gd name="T27" fmla="*/ 20 h 288"/>
                <a:gd name="T28" fmla="*/ 2 w 650"/>
                <a:gd name="T29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0" h="288">
                  <a:moveTo>
                    <a:pt x="2" y="288"/>
                  </a:moveTo>
                  <a:lnTo>
                    <a:pt x="2" y="282"/>
                  </a:lnTo>
                  <a:lnTo>
                    <a:pt x="0" y="276"/>
                  </a:lnTo>
                  <a:lnTo>
                    <a:pt x="0" y="269"/>
                  </a:lnTo>
                  <a:lnTo>
                    <a:pt x="0" y="263"/>
                  </a:lnTo>
                  <a:lnTo>
                    <a:pt x="633" y="0"/>
                  </a:lnTo>
                  <a:lnTo>
                    <a:pt x="635" y="3"/>
                  </a:lnTo>
                  <a:lnTo>
                    <a:pt x="638" y="4"/>
                  </a:lnTo>
                  <a:lnTo>
                    <a:pt x="639" y="8"/>
                  </a:lnTo>
                  <a:lnTo>
                    <a:pt x="641" y="9"/>
                  </a:lnTo>
                  <a:lnTo>
                    <a:pt x="644" y="12"/>
                  </a:lnTo>
                  <a:lnTo>
                    <a:pt x="646" y="15"/>
                  </a:lnTo>
                  <a:lnTo>
                    <a:pt x="647" y="17"/>
                  </a:lnTo>
                  <a:lnTo>
                    <a:pt x="650" y="20"/>
                  </a:lnTo>
                  <a:lnTo>
                    <a:pt x="2" y="288"/>
                  </a:lnTo>
                  <a:close/>
                </a:path>
              </a:pathLst>
            </a:custGeom>
            <a:solidFill>
              <a:srgbClr val="8F7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8" name="Freeform 36"/>
            <p:cNvSpPr>
              <a:spLocks/>
            </p:cNvSpPr>
            <p:nvPr/>
          </p:nvSpPr>
          <p:spPr bwMode="auto">
            <a:xfrm>
              <a:off x="4365" y="2911"/>
              <a:ext cx="634" cy="282"/>
            </a:xfrm>
            <a:custGeom>
              <a:avLst/>
              <a:gdLst>
                <a:gd name="T0" fmla="*/ 1 w 634"/>
                <a:gd name="T1" fmla="*/ 282 h 282"/>
                <a:gd name="T2" fmla="*/ 1 w 634"/>
                <a:gd name="T3" fmla="*/ 275 h 282"/>
                <a:gd name="T4" fmla="*/ 0 w 634"/>
                <a:gd name="T5" fmla="*/ 268 h 282"/>
                <a:gd name="T6" fmla="*/ 0 w 634"/>
                <a:gd name="T7" fmla="*/ 262 h 282"/>
                <a:gd name="T8" fmla="*/ 0 w 634"/>
                <a:gd name="T9" fmla="*/ 256 h 282"/>
                <a:gd name="T10" fmla="*/ 617 w 634"/>
                <a:gd name="T11" fmla="*/ 0 h 282"/>
                <a:gd name="T12" fmla="*/ 619 w 634"/>
                <a:gd name="T13" fmla="*/ 3 h 282"/>
                <a:gd name="T14" fmla="*/ 622 w 634"/>
                <a:gd name="T15" fmla="*/ 5 h 282"/>
                <a:gd name="T16" fmla="*/ 624 w 634"/>
                <a:gd name="T17" fmla="*/ 8 h 282"/>
                <a:gd name="T18" fmla="*/ 625 w 634"/>
                <a:gd name="T19" fmla="*/ 10 h 282"/>
                <a:gd name="T20" fmla="*/ 628 w 634"/>
                <a:gd name="T21" fmla="*/ 13 h 282"/>
                <a:gd name="T22" fmla="*/ 630 w 634"/>
                <a:gd name="T23" fmla="*/ 14 h 282"/>
                <a:gd name="T24" fmla="*/ 633 w 634"/>
                <a:gd name="T25" fmla="*/ 17 h 282"/>
                <a:gd name="T26" fmla="*/ 634 w 634"/>
                <a:gd name="T27" fmla="*/ 19 h 282"/>
                <a:gd name="T28" fmla="*/ 1 w 634"/>
                <a:gd name="T29" fmla="*/ 282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4" h="282">
                  <a:moveTo>
                    <a:pt x="1" y="282"/>
                  </a:moveTo>
                  <a:lnTo>
                    <a:pt x="1" y="275"/>
                  </a:lnTo>
                  <a:lnTo>
                    <a:pt x="0" y="268"/>
                  </a:lnTo>
                  <a:lnTo>
                    <a:pt x="0" y="262"/>
                  </a:lnTo>
                  <a:lnTo>
                    <a:pt x="0" y="256"/>
                  </a:lnTo>
                  <a:lnTo>
                    <a:pt x="617" y="0"/>
                  </a:lnTo>
                  <a:lnTo>
                    <a:pt x="619" y="3"/>
                  </a:lnTo>
                  <a:lnTo>
                    <a:pt x="622" y="5"/>
                  </a:lnTo>
                  <a:lnTo>
                    <a:pt x="624" y="8"/>
                  </a:lnTo>
                  <a:lnTo>
                    <a:pt x="625" y="10"/>
                  </a:lnTo>
                  <a:lnTo>
                    <a:pt x="628" y="13"/>
                  </a:lnTo>
                  <a:lnTo>
                    <a:pt x="630" y="14"/>
                  </a:lnTo>
                  <a:lnTo>
                    <a:pt x="633" y="17"/>
                  </a:lnTo>
                  <a:lnTo>
                    <a:pt x="634" y="19"/>
                  </a:lnTo>
                  <a:lnTo>
                    <a:pt x="1" y="282"/>
                  </a:lnTo>
                  <a:close/>
                </a:path>
              </a:pathLst>
            </a:custGeom>
            <a:solidFill>
              <a:srgbClr val="947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89" name="Freeform 37"/>
            <p:cNvSpPr>
              <a:spLocks/>
            </p:cNvSpPr>
            <p:nvPr/>
          </p:nvSpPr>
          <p:spPr bwMode="auto">
            <a:xfrm>
              <a:off x="4365" y="2893"/>
              <a:ext cx="617" cy="274"/>
            </a:xfrm>
            <a:custGeom>
              <a:avLst/>
              <a:gdLst>
                <a:gd name="T0" fmla="*/ 0 w 617"/>
                <a:gd name="T1" fmla="*/ 274 h 274"/>
                <a:gd name="T2" fmla="*/ 0 w 617"/>
                <a:gd name="T3" fmla="*/ 268 h 274"/>
                <a:gd name="T4" fmla="*/ 0 w 617"/>
                <a:gd name="T5" fmla="*/ 260 h 274"/>
                <a:gd name="T6" fmla="*/ 0 w 617"/>
                <a:gd name="T7" fmla="*/ 254 h 274"/>
                <a:gd name="T8" fmla="*/ 0 w 617"/>
                <a:gd name="T9" fmla="*/ 248 h 274"/>
                <a:gd name="T10" fmla="*/ 599 w 617"/>
                <a:gd name="T11" fmla="*/ 0 h 274"/>
                <a:gd name="T12" fmla="*/ 600 w 617"/>
                <a:gd name="T13" fmla="*/ 3 h 274"/>
                <a:gd name="T14" fmla="*/ 604 w 617"/>
                <a:gd name="T15" fmla="*/ 5 h 274"/>
                <a:gd name="T16" fmla="*/ 605 w 617"/>
                <a:gd name="T17" fmla="*/ 6 h 274"/>
                <a:gd name="T18" fmla="*/ 608 w 617"/>
                <a:gd name="T19" fmla="*/ 9 h 274"/>
                <a:gd name="T20" fmla="*/ 610 w 617"/>
                <a:gd name="T21" fmla="*/ 12 h 274"/>
                <a:gd name="T22" fmla="*/ 613 w 617"/>
                <a:gd name="T23" fmla="*/ 14 h 274"/>
                <a:gd name="T24" fmla="*/ 614 w 617"/>
                <a:gd name="T25" fmla="*/ 17 h 274"/>
                <a:gd name="T26" fmla="*/ 617 w 617"/>
                <a:gd name="T27" fmla="*/ 18 h 274"/>
                <a:gd name="T28" fmla="*/ 0 w 617"/>
                <a:gd name="T29" fmla="*/ 27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7" h="274">
                  <a:moveTo>
                    <a:pt x="0" y="274"/>
                  </a:moveTo>
                  <a:lnTo>
                    <a:pt x="0" y="268"/>
                  </a:lnTo>
                  <a:lnTo>
                    <a:pt x="0" y="260"/>
                  </a:lnTo>
                  <a:lnTo>
                    <a:pt x="0" y="254"/>
                  </a:lnTo>
                  <a:lnTo>
                    <a:pt x="0" y="248"/>
                  </a:lnTo>
                  <a:lnTo>
                    <a:pt x="599" y="0"/>
                  </a:lnTo>
                  <a:lnTo>
                    <a:pt x="600" y="3"/>
                  </a:lnTo>
                  <a:lnTo>
                    <a:pt x="604" y="5"/>
                  </a:lnTo>
                  <a:lnTo>
                    <a:pt x="605" y="6"/>
                  </a:lnTo>
                  <a:lnTo>
                    <a:pt x="608" y="9"/>
                  </a:lnTo>
                  <a:lnTo>
                    <a:pt x="610" y="12"/>
                  </a:lnTo>
                  <a:lnTo>
                    <a:pt x="613" y="14"/>
                  </a:lnTo>
                  <a:lnTo>
                    <a:pt x="614" y="17"/>
                  </a:lnTo>
                  <a:lnTo>
                    <a:pt x="617" y="18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0" name="Freeform 38"/>
            <p:cNvSpPr>
              <a:spLocks/>
            </p:cNvSpPr>
            <p:nvPr/>
          </p:nvSpPr>
          <p:spPr bwMode="auto">
            <a:xfrm>
              <a:off x="4365" y="2874"/>
              <a:ext cx="599" cy="267"/>
            </a:xfrm>
            <a:custGeom>
              <a:avLst/>
              <a:gdLst>
                <a:gd name="T0" fmla="*/ 0 w 599"/>
                <a:gd name="T1" fmla="*/ 267 h 267"/>
                <a:gd name="T2" fmla="*/ 0 w 599"/>
                <a:gd name="T3" fmla="*/ 261 h 267"/>
                <a:gd name="T4" fmla="*/ 0 w 599"/>
                <a:gd name="T5" fmla="*/ 253 h 267"/>
                <a:gd name="T6" fmla="*/ 1 w 599"/>
                <a:gd name="T7" fmla="*/ 247 h 267"/>
                <a:gd name="T8" fmla="*/ 1 w 599"/>
                <a:gd name="T9" fmla="*/ 241 h 267"/>
                <a:gd name="T10" fmla="*/ 579 w 599"/>
                <a:gd name="T11" fmla="*/ 0 h 267"/>
                <a:gd name="T12" fmla="*/ 580 w 599"/>
                <a:gd name="T13" fmla="*/ 3 h 267"/>
                <a:gd name="T14" fmla="*/ 584 w 599"/>
                <a:gd name="T15" fmla="*/ 5 h 267"/>
                <a:gd name="T16" fmla="*/ 587 w 599"/>
                <a:gd name="T17" fmla="*/ 8 h 267"/>
                <a:gd name="T18" fmla="*/ 588 w 599"/>
                <a:gd name="T19" fmla="*/ 10 h 267"/>
                <a:gd name="T20" fmla="*/ 591 w 599"/>
                <a:gd name="T21" fmla="*/ 13 h 267"/>
                <a:gd name="T22" fmla="*/ 593 w 599"/>
                <a:gd name="T23" fmla="*/ 14 h 267"/>
                <a:gd name="T24" fmla="*/ 596 w 599"/>
                <a:gd name="T25" fmla="*/ 17 h 267"/>
                <a:gd name="T26" fmla="*/ 599 w 599"/>
                <a:gd name="T27" fmla="*/ 19 h 267"/>
                <a:gd name="T28" fmla="*/ 0 w 599"/>
                <a:gd name="T29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9" h="267">
                  <a:moveTo>
                    <a:pt x="0" y="267"/>
                  </a:moveTo>
                  <a:lnTo>
                    <a:pt x="0" y="261"/>
                  </a:lnTo>
                  <a:lnTo>
                    <a:pt x="0" y="253"/>
                  </a:lnTo>
                  <a:lnTo>
                    <a:pt x="1" y="247"/>
                  </a:lnTo>
                  <a:lnTo>
                    <a:pt x="1" y="241"/>
                  </a:lnTo>
                  <a:lnTo>
                    <a:pt x="579" y="0"/>
                  </a:lnTo>
                  <a:lnTo>
                    <a:pt x="580" y="3"/>
                  </a:lnTo>
                  <a:lnTo>
                    <a:pt x="584" y="5"/>
                  </a:lnTo>
                  <a:lnTo>
                    <a:pt x="587" y="8"/>
                  </a:lnTo>
                  <a:lnTo>
                    <a:pt x="588" y="10"/>
                  </a:lnTo>
                  <a:lnTo>
                    <a:pt x="591" y="13"/>
                  </a:lnTo>
                  <a:lnTo>
                    <a:pt x="593" y="14"/>
                  </a:lnTo>
                  <a:lnTo>
                    <a:pt x="596" y="17"/>
                  </a:lnTo>
                  <a:lnTo>
                    <a:pt x="599" y="19"/>
                  </a:lnTo>
                  <a:lnTo>
                    <a:pt x="0" y="267"/>
                  </a:lnTo>
                  <a:close/>
                </a:path>
              </a:pathLst>
            </a:custGeom>
            <a:solidFill>
              <a:srgbClr val="998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1" name="Freeform 39"/>
            <p:cNvSpPr>
              <a:spLocks/>
            </p:cNvSpPr>
            <p:nvPr/>
          </p:nvSpPr>
          <p:spPr bwMode="auto">
            <a:xfrm>
              <a:off x="4366" y="2857"/>
              <a:ext cx="578" cy="258"/>
            </a:xfrm>
            <a:custGeom>
              <a:avLst/>
              <a:gdLst>
                <a:gd name="T0" fmla="*/ 0 w 578"/>
                <a:gd name="T1" fmla="*/ 258 h 258"/>
                <a:gd name="T2" fmla="*/ 0 w 578"/>
                <a:gd name="T3" fmla="*/ 250 h 258"/>
                <a:gd name="T4" fmla="*/ 2 w 578"/>
                <a:gd name="T5" fmla="*/ 244 h 258"/>
                <a:gd name="T6" fmla="*/ 2 w 578"/>
                <a:gd name="T7" fmla="*/ 236 h 258"/>
                <a:gd name="T8" fmla="*/ 4 w 578"/>
                <a:gd name="T9" fmla="*/ 230 h 258"/>
                <a:gd name="T10" fmla="*/ 556 w 578"/>
                <a:gd name="T11" fmla="*/ 0 h 258"/>
                <a:gd name="T12" fmla="*/ 559 w 578"/>
                <a:gd name="T13" fmla="*/ 4 h 258"/>
                <a:gd name="T14" fmla="*/ 563 w 578"/>
                <a:gd name="T15" fmla="*/ 5 h 258"/>
                <a:gd name="T16" fmla="*/ 564 w 578"/>
                <a:gd name="T17" fmla="*/ 7 h 258"/>
                <a:gd name="T18" fmla="*/ 567 w 578"/>
                <a:gd name="T19" fmla="*/ 10 h 258"/>
                <a:gd name="T20" fmla="*/ 570 w 578"/>
                <a:gd name="T21" fmla="*/ 11 h 258"/>
                <a:gd name="T22" fmla="*/ 572 w 578"/>
                <a:gd name="T23" fmla="*/ 14 h 258"/>
                <a:gd name="T24" fmla="*/ 575 w 578"/>
                <a:gd name="T25" fmla="*/ 16 h 258"/>
                <a:gd name="T26" fmla="*/ 578 w 578"/>
                <a:gd name="T27" fmla="*/ 17 h 258"/>
                <a:gd name="T28" fmla="*/ 0 w 578"/>
                <a:gd name="T29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8" h="258">
                  <a:moveTo>
                    <a:pt x="0" y="258"/>
                  </a:moveTo>
                  <a:lnTo>
                    <a:pt x="0" y="250"/>
                  </a:lnTo>
                  <a:lnTo>
                    <a:pt x="2" y="244"/>
                  </a:lnTo>
                  <a:lnTo>
                    <a:pt x="2" y="236"/>
                  </a:lnTo>
                  <a:lnTo>
                    <a:pt x="4" y="230"/>
                  </a:lnTo>
                  <a:lnTo>
                    <a:pt x="556" y="0"/>
                  </a:lnTo>
                  <a:lnTo>
                    <a:pt x="559" y="4"/>
                  </a:lnTo>
                  <a:lnTo>
                    <a:pt x="563" y="5"/>
                  </a:lnTo>
                  <a:lnTo>
                    <a:pt x="564" y="7"/>
                  </a:lnTo>
                  <a:lnTo>
                    <a:pt x="567" y="10"/>
                  </a:lnTo>
                  <a:lnTo>
                    <a:pt x="570" y="11"/>
                  </a:lnTo>
                  <a:lnTo>
                    <a:pt x="572" y="14"/>
                  </a:lnTo>
                  <a:lnTo>
                    <a:pt x="575" y="16"/>
                  </a:lnTo>
                  <a:lnTo>
                    <a:pt x="578" y="17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A18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2" name="Freeform 40"/>
            <p:cNvSpPr>
              <a:spLocks/>
            </p:cNvSpPr>
            <p:nvPr/>
          </p:nvSpPr>
          <p:spPr bwMode="auto">
            <a:xfrm>
              <a:off x="4370" y="2841"/>
              <a:ext cx="552" cy="246"/>
            </a:xfrm>
            <a:custGeom>
              <a:avLst/>
              <a:gdLst>
                <a:gd name="T0" fmla="*/ 0 w 552"/>
                <a:gd name="T1" fmla="*/ 246 h 246"/>
                <a:gd name="T2" fmla="*/ 0 w 552"/>
                <a:gd name="T3" fmla="*/ 238 h 246"/>
                <a:gd name="T4" fmla="*/ 1 w 552"/>
                <a:gd name="T5" fmla="*/ 232 h 246"/>
                <a:gd name="T6" fmla="*/ 3 w 552"/>
                <a:gd name="T7" fmla="*/ 224 h 246"/>
                <a:gd name="T8" fmla="*/ 3 w 552"/>
                <a:gd name="T9" fmla="*/ 218 h 246"/>
                <a:gd name="T10" fmla="*/ 529 w 552"/>
                <a:gd name="T11" fmla="*/ 0 h 246"/>
                <a:gd name="T12" fmla="*/ 532 w 552"/>
                <a:gd name="T13" fmla="*/ 3 h 246"/>
                <a:gd name="T14" fmla="*/ 535 w 552"/>
                <a:gd name="T15" fmla="*/ 4 h 246"/>
                <a:gd name="T16" fmla="*/ 538 w 552"/>
                <a:gd name="T17" fmla="*/ 6 h 246"/>
                <a:gd name="T18" fmla="*/ 542 w 552"/>
                <a:gd name="T19" fmla="*/ 9 h 246"/>
                <a:gd name="T20" fmla="*/ 545 w 552"/>
                <a:gd name="T21" fmla="*/ 10 h 246"/>
                <a:gd name="T22" fmla="*/ 546 w 552"/>
                <a:gd name="T23" fmla="*/ 12 h 246"/>
                <a:gd name="T24" fmla="*/ 549 w 552"/>
                <a:gd name="T25" fmla="*/ 15 h 246"/>
                <a:gd name="T26" fmla="*/ 552 w 552"/>
                <a:gd name="T27" fmla="*/ 16 h 246"/>
                <a:gd name="T28" fmla="*/ 0 w 552"/>
                <a:gd name="T2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246">
                  <a:moveTo>
                    <a:pt x="0" y="246"/>
                  </a:moveTo>
                  <a:lnTo>
                    <a:pt x="0" y="238"/>
                  </a:lnTo>
                  <a:lnTo>
                    <a:pt x="1" y="232"/>
                  </a:lnTo>
                  <a:lnTo>
                    <a:pt x="3" y="224"/>
                  </a:lnTo>
                  <a:lnTo>
                    <a:pt x="3" y="218"/>
                  </a:lnTo>
                  <a:lnTo>
                    <a:pt x="529" y="0"/>
                  </a:lnTo>
                  <a:lnTo>
                    <a:pt x="532" y="3"/>
                  </a:lnTo>
                  <a:lnTo>
                    <a:pt x="535" y="4"/>
                  </a:lnTo>
                  <a:lnTo>
                    <a:pt x="538" y="6"/>
                  </a:lnTo>
                  <a:lnTo>
                    <a:pt x="542" y="9"/>
                  </a:lnTo>
                  <a:lnTo>
                    <a:pt x="545" y="10"/>
                  </a:lnTo>
                  <a:lnTo>
                    <a:pt x="546" y="12"/>
                  </a:lnTo>
                  <a:lnTo>
                    <a:pt x="549" y="15"/>
                  </a:lnTo>
                  <a:lnTo>
                    <a:pt x="552" y="16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A68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3" name="Freeform 41"/>
            <p:cNvSpPr>
              <a:spLocks/>
            </p:cNvSpPr>
            <p:nvPr/>
          </p:nvSpPr>
          <p:spPr bwMode="auto">
            <a:xfrm>
              <a:off x="4373" y="2825"/>
              <a:ext cx="526" cy="234"/>
            </a:xfrm>
            <a:custGeom>
              <a:avLst/>
              <a:gdLst>
                <a:gd name="T0" fmla="*/ 0 w 526"/>
                <a:gd name="T1" fmla="*/ 234 h 234"/>
                <a:gd name="T2" fmla="*/ 1 w 526"/>
                <a:gd name="T3" fmla="*/ 231 h 234"/>
                <a:gd name="T4" fmla="*/ 1 w 526"/>
                <a:gd name="T5" fmla="*/ 227 h 234"/>
                <a:gd name="T6" fmla="*/ 3 w 526"/>
                <a:gd name="T7" fmla="*/ 223 h 234"/>
                <a:gd name="T8" fmla="*/ 3 w 526"/>
                <a:gd name="T9" fmla="*/ 220 h 234"/>
                <a:gd name="T10" fmla="*/ 4 w 526"/>
                <a:gd name="T11" fmla="*/ 216 h 234"/>
                <a:gd name="T12" fmla="*/ 4 w 526"/>
                <a:gd name="T13" fmla="*/ 213 h 234"/>
                <a:gd name="T14" fmla="*/ 6 w 526"/>
                <a:gd name="T15" fmla="*/ 210 h 234"/>
                <a:gd name="T16" fmla="*/ 6 w 526"/>
                <a:gd name="T17" fmla="*/ 205 h 234"/>
                <a:gd name="T18" fmla="*/ 503 w 526"/>
                <a:gd name="T19" fmla="*/ 0 h 234"/>
                <a:gd name="T20" fmla="*/ 506 w 526"/>
                <a:gd name="T21" fmla="*/ 2 h 234"/>
                <a:gd name="T22" fmla="*/ 509 w 526"/>
                <a:gd name="T23" fmla="*/ 5 h 234"/>
                <a:gd name="T24" fmla="*/ 512 w 526"/>
                <a:gd name="T25" fmla="*/ 6 h 234"/>
                <a:gd name="T26" fmla="*/ 514 w 526"/>
                <a:gd name="T27" fmla="*/ 8 h 234"/>
                <a:gd name="T28" fmla="*/ 519 w 526"/>
                <a:gd name="T29" fmla="*/ 9 h 234"/>
                <a:gd name="T30" fmla="*/ 520 w 526"/>
                <a:gd name="T31" fmla="*/ 12 h 234"/>
                <a:gd name="T32" fmla="*/ 523 w 526"/>
                <a:gd name="T33" fmla="*/ 14 h 234"/>
                <a:gd name="T34" fmla="*/ 526 w 526"/>
                <a:gd name="T35" fmla="*/ 16 h 234"/>
                <a:gd name="T36" fmla="*/ 0 w 526"/>
                <a:gd name="T37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6" h="234">
                  <a:moveTo>
                    <a:pt x="0" y="234"/>
                  </a:moveTo>
                  <a:lnTo>
                    <a:pt x="1" y="231"/>
                  </a:lnTo>
                  <a:lnTo>
                    <a:pt x="1" y="227"/>
                  </a:lnTo>
                  <a:lnTo>
                    <a:pt x="3" y="223"/>
                  </a:lnTo>
                  <a:lnTo>
                    <a:pt x="3" y="220"/>
                  </a:lnTo>
                  <a:lnTo>
                    <a:pt x="4" y="216"/>
                  </a:lnTo>
                  <a:lnTo>
                    <a:pt x="4" y="213"/>
                  </a:lnTo>
                  <a:lnTo>
                    <a:pt x="6" y="210"/>
                  </a:lnTo>
                  <a:lnTo>
                    <a:pt x="6" y="205"/>
                  </a:lnTo>
                  <a:lnTo>
                    <a:pt x="503" y="0"/>
                  </a:lnTo>
                  <a:lnTo>
                    <a:pt x="506" y="2"/>
                  </a:lnTo>
                  <a:lnTo>
                    <a:pt x="509" y="5"/>
                  </a:lnTo>
                  <a:lnTo>
                    <a:pt x="512" y="6"/>
                  </a:lnTo>
                  <a:lnTo>
                    <a:pt x="514" y="8"/>
                  </a:lnTo>
                  <a:lnTo>
                    <a:pt x="519" y="9"/>
                  </a:lnTo>
                  <a:lnTo>
                    <a:pt x="520" y="12"/>
                  </a:lnTo>
                  <a:lnTo>
                    <a:pt x="523" y="14"/>
                  </a:lnTo>
                  <a:lnTo>
                    <a:pt x="526" y="16"/>
                  </a:lnTo>
                  <a:lnTo>
                    <a:pt x="0" y="234"/>
                  </a:lnTo>
                  <a:close/>
                </a:path>
              </a:pathLst>
            </a:custGeom>
            <a:solidFill>
              <a:srgbClr val="AB9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4" name="Freeform 42"/>
            <p:cNvSpPr>
              <a:spLocks/>
            </p:cNvSpPr>
            <p:nvPr/>
          </p:nvSpPr>
          <p:spPr bwMode="auto">
            <a:xfrm>
              <a:off x="4379" y="2810"/>
              <a:ext cx="497" cy="220"/>
            </a:xfrm>
            <a:custGeom>
              <a:avLst/>
              <a:gdLst>
                <a:gd name="T0" fmla="*/ 0 w 497"/>
                <a:gd name="T1" fmla="*/ 220 h 220"/>
                <a:gd name="T2" fmla="*/ 1 w 497"/>
                <a:gd name="T3" fmla="*/ 217 h 220"/>
                <a:gd name="T4" fmla="*/ 1 w 497"/>
                <a:gd name="T5" fmla="*/ 214 h 220"/>
                <a:gd name="T6" fmla="*/ 3 w 497"/>
                <a:gd name="T7" fmla="*/ 209 h 220"/>
                <a:gd name="T8" fmla="*/ 4 w 497"/>
                <a:gd name="T9" fmla="*/ 206 h 220"/>
                <a:gd name="T10" fmla="*/ 4 w 497"/>
                <a:gd name="T11" fmla="*/ 202 h 220"/>
                <a:gd name="T12" fmla="*/ 6 w 497"/>
                <a:gd name="T13" fmla="*/ 198 h 220"/>
                <a:gd name="T14" fmla="*/ 8 w 497"/>
                <a:gd name="T15" fmla="*/ 195 h 220"/>
                <a:gd name="T16" fmla="*/ 8 w 497"/>
                <a:gd name="T17" fmla="*/ 191 h 220"/>
                <a:gd name="T18" fmla="*/ 469 w 497"/>
                <a:gd name="T19" fmla="*/ 0 h 220"/>
                <a:gd name="T20" fmla="*/ 471 w 497"/>
                <a:gd name="T21" fmla="*/ 1 h 220"/>
                <a:gd name="T22" fmla="*/ 473 w 497"/>
                <a:gd name="T23" fmla="*/ 1 h 220"/>
                <a:gd name="T24" fmla="*/ 476 w 497"/>
                <a:gd name="T25" fmla="*/ 3 h 220"/>
                <a:gd name="T26" fmla="*/ 477 w 497"/>
                <a:gd name="T27" fmla="*/ 4 h 220"/>
                <a:gd name="T28" fmla="*/ 479 w 497"/>
                <a:gd name="T29" fmla="*/ 4 h 220"/>
                <a:gd name="T30" fmla="*/ 480 w 497"/>
                <a:gd name="T31" fmla="*/ 6 h 220"/>
                <a:gd name="T32" fmla="*/ 482 w 497"/>
                <a:gd name="T33" fmla="*/ 6 h 220"/>
                <a:gd name="T34" fmla="*/ 483 w 497"/>
                <a:gd name="T35" fmla="*/ 7 h 220"/>
                <a:gd name="T36" fmla="*/ 485 w 497"/>
                <a:gd name="T37" fmla="*/ 9 h 220"/>
                <a:gd name="T38" fmla="*/ 486 w 497"/>
                <a:gd name="T39" fmla="*/ 9 h 220"/>
                <a:gd name="T40" fmla="*/ 488 w 497"/>
                <a:gd name="T41" fmla="*/ 10 h 220"/>
                <a:gd name="T42" fmla="*/ 489 w 497"/>
                <a:gd name="T43" fmla="*/ 10 h 220"/>
                <a:gd name="T44" fmla="*/ 491 w 497"/>
                <a:gd name="T45" fmla="*/ 12 h 220"/>
                <a:gd name="T46" fmla="*/ 493 w 497"/>
                <a:gd name="T47" fmla="*/ 14 h 220"/>
                <a:gd name="T48" fmla="*/ 494 w 497"/>
                <a:gd name="T49" fmla="*/ 14 h 220"/>
                <a:gd name="T50" fmla="*/ 497 w 497"/>
                <a:gd name="T51" fmla="*/ 15 h 220"/>
                <a:gd name="T52" fmla="*/ 0 w 497"/>
                <a:gd name="T53" fmla="*/ 22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7" h="220">
                  <a:moveTo>
                    <a:pt x="0" y="220"/>
                  </a:moveTo>
                  <a:lnTo>
                    <a:pt x="1" y="217"/>
                  </a:lnTo>
                  <a:lnTo>
                    <a:pt x="1" y="214"/>
                  </a:lnTo>
                  <a:lnTo>
                    <a:pt x="3" y="209"/>
                  </a:lnTo>
                  <a:lnTo>
                    <a:pt x="4" y="206"/>
                  </a:lnTo>
                  <a:lnTo>
                    <a:pt x="4" y="202"/>
                  </a:lnTo>
                  <a:lnTo>
                    <a:pt x="6" y="198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469" y="0"/>
                  </a:lnTo>
                  <a:lnTo>
                    <a:pt x="471" y="1"/>
                  </a:lnTo>
                  <a:lnTo>
                    <a:pt x="473" y="1"/>
                  </a:lnTo>
                  <a:lnTo>
                    <a:pt x="476" y="3"/>
                  </a:lnTo>
                  <a:lnTo>
                    <a:pt x="477" y="4"/>
                  </a:lnTo>
                  <a:lnTo>
                    <a:pt x="479" y="4"/>
                  </a:lnTo>
                  <a:lnTo>
                    <a:pt x="480" y="6"/>
                  </a:lnTo>
                  <a:lnTo>
                    <a:pt x="482" y="6"/>
                  </a:lnTo>
                  <a:lnTo>
                    <a:pt x="483" y="7"/>
                  </a:lnTo>
                  <a:lnTo>
                    <a:pt x="485" y="9"/>
                  </a:lnTo>
                  <a:lnTo>
                    <a:pt x="486" y="9"/>
                  </a:lnTo>
                  <a:lnTo>
                    <a:pt x="488" y="10"/>
                  </a:lnTo>
                  <a:lnTo>
                    <a:pt x="489" y="10"/>
                  </a:lnTo>
                  <a:lnTo>
                    <a:pt x="491" y="12"/>
                  </a:lnTo>
                  <a:lnTo>
                    <a:pt x="493" y="14"/>
                  </a:lnTo>
                  <a:lnTo>
                    <a:pt x="494" y="14"/>
                  </a:lnTo>
                  <a:lnTo>
                    <a:pt x="497" y="15"/>
                  </a:lnTo>
                  <a:lnTo>
                    <a:pt x="0" y="220"/>
                  </a:lnTo>
                  <a:close/>
                </a:path>
              </a:pathLst>
            </a:custGeom>
            <a:solidFill>
              <a:srgbClr val="B09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5" name="Freeform 43"/>
            <p:cNvSpPr>
              <a:spLocks/>
            </p:cNvSpPr>
            <p:nvPr/>
          </p:nvSpPr>
          <p:spPr bwMode="auto">
            <a:xfrm>
              <a:off x="4387" y="2796"/>
              <a:ext cx="461" cy="205"/>
            </a:xfrm>
            <a:custGeom>
              <a:avLst/>
              <a:gdLst>
                <a:gd name="T0" fmla="*/ 0 w 461"/>
                <a:gd name="T1" fmla="*/ 205 h 205"/>
                <a:gd name="T2" fmla="*/ 1 w 461"/>
                <a:gd name="T3" fmla="*/ 202 h 205"/>
                <a:gd name="T4" fmla="*/ 3 w 461"/>
                <a:gd name="T5" fmla="*/ 197 h 205"/>
                <a:gd name="T6" fmla="*/ 4 w 461"/>
                <a:gd name="T7" fmla="*/ 194 h 205"/>
                <a:gd name="T8" fmla="*/ 6 w 461"/>
                <a:gd name="T9" fmla="*/ 189 h 205"/>
                <a:gd name="T10" fmla="*/ 7 w 461"/>
                <a:gd name="T11" fmla="*/ 186 h 205"/>
                <a:gd name="T12" fmla="*/ 9 w 461"/>
                <a:gd name="T13" fmla="*/ 183 h 205"/>
                <a:gd name="T14" fmla="*/ 9 w 461"/>
                <a:gd name="T15" fmla="*/ 179 h 205"/>
                <a:gd name="T16" fmla="*/ 10 w 461"/>
                <a:gd name="T17" fmla="*/ 175 h 205"/>
                <a:gd name="T18" fmla="*/ 432 w 461"/>
                <a:gd name="T19" fmla="*/ 0 h 205"/>
                <a:gd name="T20" fmla="*/ 435 w 461"/>
                <a:gd name="T21" fmla="*/ 1 h 205"/>
                <a:gd name="T22" fmla="*/ 437 w 461"/>
                <a:gd name="T23" fmla="*/ 1 h 205"/>
                <a:gd name="T24" fmla="*/ 438 w 461"/>
                <a:gd name="T25" fmla="*/ 3 h 205"/>
                <a:gd name="T26" fmla="*/ 440 w 461"/>
                <a:gd name="T27" fmla="*/ 3 h 205"/>
                <a:gd name="T28" fmla="*/ 441 w 461"/>
                <a:gd name="T29" fmla="*/ 4 h 205"/>
                <a:gd name="T30" fmla="*/ 445 w 461"/>
                <a:gd name="T31" fmla="*/ 4 h 205"/>
                <a:gd name="T32" fmla="*/ 446 w 461"/>
                <a:gd name="T33" fmla="*/ 6 h 205"/>
                <a:gd name="T34" fmla="*/ 448 w 461"/>
                <a:gd name="T35" fmla="*/ 6 h 205"/>
                <a:gd name="T36" fmla="*/ 449 w 461"/>
                <a:gd name="T37" fmla="*/ 8 h 205"/>
                <a:gd name="T38" fmla="*/ 451 w 461"/>
                <a:gd name="T39" fmla="*/ 9 h 205"/>
                <a:gd name="T40" fmla="*/ 452 w 461"/>
                <a:gd name="T41" fmla="*/ 9 h 205"/>
                <a:gd name="T42" fmla="*/ 455 w 461"/>
                <a:gd name="T43" fmla="*/ 11 h 205"/>
                <a:gd name="T44" fmla="*/ 457 w 461"/>
                <a:gd name="T45" fmla="*/ 11 h 205"/>
                <a:gd name="T46" fmla="*/ 458 w 461"/>
                <a:gd name="T47" fmla="*/ 12 h 205"/>
                <a:gd name="T48" fmla="*/ 460 w 461"/>
                <a:gd name="T49" fmla="*/ 14 h 205"/>
                <a:gd name="T50" fmla="*/ 461 w 461"/>
                <a:gd name="T51" fmla="*/ 14 h 205"/>
                <a:gd name="T52" fmla="*/ 0 w 461"/>
                <a:gd name="T53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1" h="205">
                  <a:moveTo>
                    <a:pt x="0" y="205"/>
                  </a:moveTo>
                  <a:lnTo>
                    <a:pt x="1" y="202"/>
                  </a:lnTo>
                  <a:lnTo>
                    <a:pt x="3" y="197"/>
                  </a:lnTo>
                  <a:lnTo>
                    <a:pt x="4" y="194"/>
                  </a:lnTo>
                  <a:lnTo>
                    <a:pt x="6" y="189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9" y="179"/>
                  </a:lnTo>
                  <a:lnTo>
                    <a:pt x="10" y="175"/>
                  </a:lnTo>
                  <a:lnTo>
                    <a:pt x="432" y="0"/>
                  </a:lnTo>
                  <a:lnTo>
                    <a:pt x="435" y="1"/>
                  </a:lnTo>
                  <a:lnTo>
                    <a:pt x="437" y="1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1" y="4"/>
                  </a:lnTo>
                  <a:lnTo>
                    <a:pt x="445" y="4"/>
                  </a:lnTo>
                  <a:lnTo>
                    <a:pt x="446" y="6"/>
                  </a:lnTo>
                  <a:lnTo>
                    <a:pt x="448" y="6"/>
                  </a:lnTo>
                  <a:lnTo>
                    <a:pt x="449" y="8"/>
                  </a:lnTo>
                  <a:lnTo>
                    <a:pt x="451" y="9"/>
                  </a:lnTo>
                  <a:lnTo>
                    <a:pt x="452" y="9"/>
                  </a:lnTo>
                  <a:lnTo>
                    <a:pt x="455" y="11"/>
                  </a:lnTo>
                  <a:lnTo>
                    <a:pt x="457" y="11"/>
                  </a:lnTo>
                  <a:lnTo>
                    <a:pt x="458" y="12"/>
                  </a:lnTo>
                  <a:lnTo>
                    <a:pt x="460" y="14"/>
                  </a:lnTo>
                  <a:lnTo>
                    <a:pt x="461" y="14"/>
                  </a:lnTo>
                  <a:lnTo>
                    <a:pt x="0" y="205"/>
                  </a:lnTo>
                  <a:close/>
                </a:path>
              </a:pathLst>
            </a:custGeom>
            <a:solidFill>
              <a:srgbClr val="B59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6" name="Freeform 44"/>
            <p:cNvSpPr>
              <a:spLocks/>
            </p:cNvSpPr>
            <p:nvPr/>
          </p:nvSpPr>
          <p:spPr bwMode="auto">
            <a:xfrm>
              <a:off x="4397" y="2784"/>
              <a:ext cx="422" cy="187"/>
            </a:xfrm>
            <a:custGeom>
              <a:avLst/>
              <a:gdLst>
                <a:gd name="T0" fmla="*/ 0 w 422"/>
                <a:gd name="T1" fmla="*/ 187 h 187"/>
                <a:gd name="T2" fmla="*/ 2 w 422"/>
                <a:gd name="T3" fmla="*/ 183 h 187"/>
                <a:gd name="T4" fmla="*/ 5 w 422"/>
                <a:gd name="T5" fmla="*/ 178 h 187"/>
                <a:gd name="T6" fmla="*/ 6 w 422"/>
                <a:gd name="T7" fmla="*/ 175 h 187"/>
                <a:gd name="T8" fmla="*/ 8 w 422"/>
                <a:gd name="T9" fmla="*/ 171 h 187"/>
                <a:gd name="T10" fmla="*/ 10 w 422"/>
                <a:gd name="T11" fmla="*/ 166 h 187"/>
                <a:gd name="T12" fmla="*/ 11 w 422"/>
                <a:gd name="T13" fmla="*/ 163 h 187"/>
                <a:gd name="T14" fmla="*/ 13 w 422"/>
                <a:gd name="T15" fmla="*/ 158 h 187"/>
                <a:gd name="T16" fmla="*/ 16 w 422"/>
                <a:gd name="T17" fmla="*/ 155 h 187"/>
                <a:gd name="T18" fmla="*/ 390 w 422"/>
                <a:gd name="T19" fmla="*/ 0 h 187"/>
                <a:gd name="T20" fmla="*/ 391 w 422"/>
                <a:gd name="T21" fmla="*/ 0 h 187"/>
                <a:gd name="T22" fmla="*/ 394 w 422"/>
                <a:gd name="T23" fmla="*/ 1 h 187"/>
                <a:gd name="T24" fmla="*/ 396 w 422"/>
                <a:gd name="T25" fmla="*/ 1 h 187"/>
                <a:gd name="T26" fmla="*/ 398 w 422"/>
                <a:gd name="T27" fmla="*/ 3 h 187"/>
                <a:gd name="T28" fmla="*/ 401 w 422"/>
                <a:gd name="T29" fmla="*/ 3 h 187"/>
                <a:gd name="T30" fmla="*/ 402 w 422"/>
                <a:gd name="T31" fmla="*/ 4 h 187"/>
                <a:gd name="T32" fmla="*/ 405 w 422"/>
                <a:gd name="T33" fmla="*/ 4 h 187"/>
                <a:gd name="T34" fmla="*/ 407 w 422"/>
                <a:gd name="T35" fmla="*/ 6 h 187"/>
                <a:gd name="T36" fmla="*/ 408 w 422"/>
                <a:gd name="T37" fmla="*/ 6 h 187"/>
                <a:gd name="T38" fmla="*/ 411 w 422"/>
                <a:gd name="T39" fmla="*/ 7 h 187"/>
                <a:gd name="T40" fmla="*/ 413 w 422"/>
                <a:gd name="T41" fmla="*/ 7 h 187"/>
                <a:gd name="T42" fmla="*/ 414 w 422"/>
                <a:gd name="T43" fmla="*/ 9 h 187"/>
                <a:gd name="T44" fmla="*/ 416 w 422"/>
                <a:gd name="T45" fmla="*/ 9 h 187"/>
                <a:gd name="T46" fmla="*/ 419 w 422"/>
                <a:gd name="T47" fmla="*/ 10 h 187"/>
                <a:gd name="T48" fmla="*/ 421 w 422"/>
                <a:gd name="T49" fmla="*/ 12 h 187"/>
                <a:gd name="T50" fmla="*/ 422 w 422"/>
                <a:gd name="T51" fmla="*/ 12 h 187"/>
                <a:gd name="T52" fmla="*/ 0 w 422"/>
                <a:gd name="T53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2" h="187">
                  <a:moveTo>
                    <a:pt x="0" y="187"/>
                  </a:moveTo>
                  <a:lnTo>
                    <a:pt x="2" y="183"/>
                  </a:lnTo>
                  <a:lnTo>
                    <a:pt x="5" y="178"/>
                  </a:lnTo>
                  <a:lnTo>
                    <a:pt x="6" y="175"/>
                  </a:lnTo>
                  <a:lnTo>
                    <a:pt x="8" y="171"/>
                  </a:lnTo>
                  <a:lnTo>
                    <a:pt x="10" y="166"/>
                  </a:lnTo>
                  <a:lnTo>
                    <a:pt x="11" y="163"/>
                  </a:lnTo>
                  <a:lnTo>
                    <a:pt x="13" y="158"/>
                  </a:lnTo>
                  <a:lnTo>
                    <a:pt x="16" y="155"/>
                  </a:lnTo>
                  <a:lnTo>
                    <a:pt x="390" y="0"/>
                  </a:lnTo>
                  <a:lnTo>
                    <a:pt x="391" y="0"/>
                  </a:lnTo>
                  <a:lnTo>
                    <a:pt x="394" y="1"/>
                  </a:lnTo>
                  <a:lnTo>
                    <a:pt x="396" y="1"/>
                  </a:lnTo>
                  <a:lnTo>
                    <a:pt x="398" y="3"/>
                  </a:lnTo>
                  <a:lnTo>
                    <a:pt x="401" y="3"/>
                  </a:lnTo>
                  <a:lnTo>
                    <a:pt x="402" y="4"/>
                  </a:lnTo>
                  <a:lnTo>
                    <a:pt x="405" y="4"/>
                  </a:lnTo>
                  <a:lnTo>
                    <a:pt x="407" y="6"/>
                  </a:lnTo>
                  <a:lnTo>
                    <a:pt x="408" y="6"/>
                  </a:lnTo>
                  <a:lnTo>
                    <a:pt x="411" y="7"/>
                  </a:lnTo>
                  <a:lnTo>
                    <a:pt x="413" y="7"/>
                  </a:lnTo>
                  <a:lnTo>
                    <a:pt x="414" y="9"/>
                  </a:lnTo>
                  <a:lnTo>
                    <a:pt x="416" y="9"/>
                  </a:lnTo>
                  <a:lnTo>
                    <a:pt x="419" y="10"/>
                  </a:lnTo>
                  <a:lnTo>
                    <a:pt x="421" y="12"/>
                  </a:lnTo>
                  <a:lnTo>
                    <a:pt x="422" y="12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BAA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7" name="Freeform 45"/>
            <p:cNvSpPr>
              <a:spLocks/>
            </p:cNvSpPr>
            <p:nvPr/>
          </p:nvSpPr>
          <p:spPr bwMode="auto">
            <a:xfrm>
              <a:off x="4413" y="2773"/>
              <a:ext cx="374" cy="166"/>
            </a:xfrm>
            <a:custGeom>
              <a:avLst/>
              <a:gdLst>
                <a:gd name="T0" fmla="*/ 0 w 374"/>
                <a:gd name="T1" fmla="*/ 166 h 166"/>
                <a:gd name="T2" fmla="*/ 1 w 374"/>
                <a:gd name="T3" fmla="*/ 161 h 166"/>
                <a:gd name="T4" fmla="*/ 3 w 374"/>
                <a:gd name="T5" fmla="*/ 157 h 166"/>
                <a:gd name="T6" fmla="*/ 6 w 374"/>
                <a:gd name="T7" fmla="*/ 152 h 166"/>
                <a:gd name="T8" fmla="*/ 9 w 374"/>
                <a:gd name="T9" fmla="*/ 149 h 166"/>
                <a:gd name="T10" fmla="*/ 10 w 374"/>
                <a:gd name="T11" fmla="*/ 145 h 166"/>
                <a:gd name="T12" fmla="*/ 14 w 374"/>
                <a:gd name="T13" fmla="*/ 140 h 166"/>
                <a:gd name="T14" fmla="*/ 15 w 374"/>
                <a:gd name="T15" fmla="*/ 135 h 166"/>
                <a:gd name="T16" fmla="*/ 18 w 374"/>
                <a:gd name="T17" fmla="*/ 132 h 166"/>
                <a:gd name="T18" fmla="*/ 337 w 374"/>
                <a:gd name="T19" fmla="*/ 0 h 166"/>
                <a:gd name="T20" fmla="*/ 338 w 374"/>
                <a:gd name="T21" fmla="*/ 0 h 166"/>
                <a:gd name="T22" fmla="*/ 342 w 374"/>
                <a:gd name="T23" fmla="*/ 1 h 166"/>
                <a:gd name="T24" fmla="*/ 343 w 374"/>
                <a:gd name="T25" fmla="*/ 1 h 166"/>
                <a:gd name="T26" fmla="*/ 346 w 374"/>
                <a:gd name="T27" fmla="*/ 3 h 166"/>
                <a:gd name="T28" fmla="*/ 348 w 374"/>
                <a:gd name="T29" fmla="*/ 3 h 166"/>
                <a:gd name="T30" fmla="*/ 351 w 374"/>
                <a:gd name="T31" fmla="*/ 3 h 166"/>
                <a:gd name="T32" fmla="*/ 352 w 374"/>
                <a:gd name="T33" fmla="*/ 4 h 166"/>
                <a:gd name="T34" fmla="*/ 355 w 374"/>
                <a:gd name="T35" fmla="*/ 4 h 166"/>
                <a:gd name="T36" fmla="*/ 357 w 374"/>
                <a:gd name="T37" fmla="*/ 6 h 166"/>
                <a:gd name="T38" fmla="*/ 360 w 374"/>
                <a:gd name="T39" fmla="*/ 6 h 166"/>
                <a:gd name="T40" fmla="*/ 362 w 374"/>
                <a:gd name="T41" fmla="*/ 6 h 166"/>
                <a:gd name="T42" fmla="*/ 365 w 374"/>
                <a:gd name="T43" fmla="*/ 7 h 166"/>
                <a:gd name="T44" fmla="*/ 368 w 374"/>
                <a:gd name="T45" fmla="*/ 7 h 166"/>
                <a:gd name="T46" fmla="*/ 369 w 374"/>
                <a:gd name="T47" fmla="*/ 9 h 166"/>
                <a:gd name="T48" fmla="*/ 372 w 374"/>
                <a:gd name="T49" fmla="*/ 9 h 166"/>
                <a:gd name="T50" fmla="*/ 374 w 374"/>
                <a:gd name="T51" fmla="*/ 11 h 166"/>
                <a:gd name="T52" fmla="*/ 0 w 374"/>
                <a:gd name="T5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4" h="166">
                  <a:moveTo>
                    <a:pt x="0" y="166"/>
                  </a:moveTo>
                  <a:lnTo>
                    <a:pt x="1" y="161"/>
                  </a:lnTo>
                  <a:lnTo>
                    <a:pt x="3" y="157"/>
                  </a:lnTo>
                  <a:lnTo>
                    <a:pt x="6" y="152"/>
                  </a:lnTo>
                  <a:lnTo>
                    <a:pt x="9" y="149"/>
                  </a:lnTo>
                  <a:lnTo>
                    <a:pt x="10" y="145"/>
                  </a:lnTo>
                  <a:lnTo>
                    <a:pt x="14" y="140"/>
                  </a:lnTo>
                  <a:lnTo>
                    <a:pt x="15" y="135"/>
                  </a:lnTo>
                  <a:lnTo>
                    <a:pt x="18" y="132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42" y="1"/>
                  </a:lnTo>
                  <a:lnTo>
                    <a:pt x="343" y="1"/>
                  </a:lnTo>
                  <a:lnTo>
                    <a:pt x="346" y="3"/>
                  </a:lnTo>
                  <a:lnTo>
                    <a:pt x="348" y="3"/>
                  </a:lnTo>
                  <a:lnTo>
                    <a:pt x="351" y="3"/>
                  </a:lnTo>
                  <a:lnTo>
                    <a:pt x="352" y="4"/>
                  </a:lnTo>
                  <a:lnTo>
                    <a:pt x="355" y="4"/>
                  </a:lnTo>
                  <a:lnTo>
                    <a:pt x="357" y="6"/>
                  </a:lnTo>
                  <a:lnTo>
                    <a:pt x="360" y="6"/>
                  </a:lnTo>
                  <a:lnTo>
                    <a:pt x="362" y="6"/>
                  </a:lnTo>
                  <a:lnTo>
                    <a:pt x="365" y="7"/>
                  </a:lnTo>
                  <a:lnTo>
                    <a:pt x="368" y="7"/>
                  </a:lnTo>
                  <a:lnTo>
                    <a:pt x="369" y="9"/>
                  </a:lnTo>
                  <a:lnTo>
                    <a:pt x="372" y="9"/>
                  </a:lnTo>
                  <a:lnTo>
                    <a:pt x="374" y="11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BFA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8" name="Freeform 46"/>
            <p:cNvSpPr>
              <a:spLocks/>
            </p:cNvSpPr>
            <p:nvPr/>
          </p:nvSpPr>
          <p:spPr bwMode="auto">
            <a:xfrm>
              <a:off x="4431" y="2765"/>
              <a:ext cx="319" cy="140"/>
            </a:xfrm>
            <a:custGeom>
              <a:avLst/>
              <a:gdLst>
                <a:gd name="T0" fmla="*/ 3 w 319"/>
                <a:gd name="T1" fmla="*/ 134 h 140"/>
                <a:gd name="T2" fmla="*/ 9 w 319"/>
                <a:gd name="T3" fmla="*/ 125 h 140"/>
                <a:gd name="T4" fmla="*/ 17 w 319"/>
                <a:gd name="T5" fmla="*/ 116 h 140"/>
                <a:gd name="T6" fmla="*/ 25 w 319"/>
                <a:gd name="T7" fmla="*/ 106 h 140"/>
                <a:gd name="T8" fmla="*/ 31 w 319"/>
                <a:gd name="T9" fmla="*/ 97 h 140"/>
                <a:gd name="T10" fmla="*/ 39 w 319"/>
                <a:gd name="T11" fmla="*/ 89 h 140"/>
                <a:gd name="T12" fmla="*/ 48 w 319"/>
                <a:gd name="T13" fmla="*/ 82 h 140"/>
                <a:gd name="T14" fmla="*/ 56 w 319"/>
                <a:gd name="T15" fmla="*/ 74 h 140"/>
                <a:gd name="T16" fmla="*/ 65 w 319"/>
                <a:gd name="T17" fmla="*/ 66 h 140"/>
                <a:gd name="T18" fmla="*/ 73 w 319"/>
                <a:gd name="T19" fmla="*/ 59 h 140"/>
                <a:gd name="T20" fmla="*/ 82 w 319"/>
                <a:gd name="T21" fmla="*/ 52 h 140"/>
                <a:gd name="T22" fmla="*/ 91 w 319"/>
                <a:gd name="T23" fmla="*/ 46 h 140"/>
                <a:gd name="T24" fmla="*/ 102 w 319"/>
                <a:gd name="T25" fmla="*/ 40 h 140"/>
                <a:gd name="T26" fmla="*/ 111 w 319"/>
                <a:gd name="T27" fmla="*/ 34 h 140"/>
                <a:gd name="T28" fmla="*/ 122 w 319"/>
                <a:gd name="T29" fmla="*/ 29 h 140"/>
                <a:gd name="T30" fmla="*/ 133 w 319"/>
                <a:gd name="T31" fmla="*/ 25 h 140"/>
                <a:gd name="T32" fmla="*/ 142 w 319"/>
                <a:gd name="T33" fmla="*/ 20 h 140"/>
                <a:gd name="T34" fmla="*/ 153 w 319"/>
                <a:gd name="T35" fmla="*/ 15 h 140"/>
                <a:gd name="T36" fmla="*/ 165 w 319"/>
                <a:gd name="T37" fmla="*/ 12 h 140"/>
                <a:gd name="T38" fmla="*/ 176 w 319"/>
                <a:gd name="T39" fmla="*/ 9 h 140"/>
                <a:gd name="T40" fmla="*/ 186 w 319"/>
                <a:gd name="T41" fmla="*/ 6 h 140"/>
                <a:gd name="T42" fmla="*/ 197 w 319"/>
                <a:gd name="T43" fmla="*/ 5 h 140"/>
                <a:gd name="T44" fmla="*/ 210 w 319"/>
                <a:gd name="T45" fmla="*/ 3 h 140"/>
                <a:gd name="T46" fmla="*/ 220 w 319"/>
                <a:gd name="T47" fmla="*/ 2 h 140"/>
                <a:gd name="T48" fmla="*/ 231 w 319"/>
                <a:gd name="T49" fmla="*/ 0 h 140"/>
                <a:gd name="T50" fmla="*/ 243 w 319"/>
                <a:gd name="T51" fmla="*/ 0 h 140"/>
                <a:gd name="T52" fmla="*/ 254 w 319"/>
                <a:gd name="T53" fmla="*/ 0 h 140"/>
                <a:gd name="T54" fmla="*/ 267 w 319"/>
                <a:gd name="T55" fmla="*/ 0 h 140"/>
                <a:gd name="T56" fmla="*/ 277 w 319"/>
                <a:gd name="T57" fmla="*/ 2 h 140"/>
                <a:gd name="T58" fmla="*/ 290 w 319"/>
                <a:gd name="T59" fmla="*/ 3 h 140"/>
                <a:gd name="T60" fmla="*/ 300 w 319"/>
                <a:gd name="T61" fmla="*/ 5 h 140"/>
                <a:gd name="T62" fmla="*/ 313 w 319"/>
                <a:gd name="T63" fmla="*/ 6 h 140"/>
                <a:gd name="T64" fmla="*/ 0 w 319"/>
                <a:gd name="T65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9" h="140">
                  <a:moveTo>
                    <a:pt x="0" y="140"/>
                  </a:moveTo>
                  <a:lnTo>
                    <a:pt x="3" y="134"/>
                  </a:lnTo>
                  <a:lnTo>
                    <a:pt x="6" y="129"/>
                  </a:lnTo>
                  <a:lnTo>
                    <a:pt x="9" y="125"/>
                  </a:lnTo>
                  <a:lnTo>
                    <a:pt x="14" y="120"/>
                  </a:lnTo>
                  <a:lnTo>
                    <a:pt x="17" y="116"/>
                  </a:lnTo>
                  <a:lnTo>
                    <a:pt x="20" y="111"/>
                  </a:lnTo>
                  <a:lnTo>
                    <a:pt x="25" y="106"/>
                  </a:lnTo>
                  <a:lnTo>
                    <a:pt x="28" y="102"/>
                  </a:lnTo>
                  <a:lnTo>
                    <a:pt x="31" y="97"/>
                  </a:lnTo>
                  <a:lnTo>
                    <a:pt x="36" y="94"/>
                  </a:lnTo>
                  <a:lnTo>
                    <a:pt x="39" y="89"/>
                  </a:lnTo>
                  <a:lnTo>
                    <a:pt x="43" y="85"/>
                  </a:lnTo>
                  <a:lnTo>
                    <a:pt x="48" y="82"/>
                  </a:lnTo>
                  <a:lnTo>
                    <a:pt x="51" y="77"/>
                  </a:lnTo>
                  <a:lnTo>
                    <a:pt x="56" y="74"/>
                  </a:lnTo>
                  <a:lnTo>
                    <a:pt x="60" y="69"/>
                  </a:lnTo>
                  <a:lnTo>
                    <a:pt x="65" y="66"/>
                  </a:lnTo>
                  <a:lnTo>
                    <a:pt x="68" y="62"/>
                  </a:lnTo>
                  <a:lnTo>
                    <a:pt x="73" y="59"/>
                  </a:lnTo>
                  <a:lnTo>
                    <a:pt x="77" y="55"/>
                  </a:lnTo>
                  <a:lnTo>
                    <a:pt x="82" y="52"/>
                  </a:lnTo>
                  <a:lnTo>
                    <a:pt x="86" y="49"/>
                  </a:lnTo>
                  <a:lnTo>
                    <a:pt x="91" y="46"/>
                  </a:lnTo>
                  <a:lnTo>
                    <a:pt x="97" y="43"/>
                  </a:lnTo>
                  <a:lnTo>
                    <a:pt x="102" y="40"/>
                  </a:lnTo>
                  <a:lnTo>
                    <a:pt x="106" y="37"/>
                  </a:lnTo>
                  <a:lnTo>
                    <a:pt x="111" y="34"/>
                  </a:lnTo>
                  <a:lnTo>
                    <a:pt x="116" y="31"/>
                  </a:lnTo>
                  <a:lnTo>
                    <a:pt x="122" y="29"/>
                  </a:lnTo>
                  <a:lnTo>
                    <a:pt x="126" y="26"/>
                  </a:lnTo>
                  <a:lnTo>
                    <a:pt x="133" y="25"/>
                  </a:lnTo>
                  <a:lnTo>
                    <a:pt x="137" y="22"/>
                  </a:lnTo>
                  <a:lnTo>
                    <a:pt x="142" y="20"/>
                  </a:lnTo>
                  <a:lnTo>
                    <a:pt x="148" y="17"/>
                  </a:lnTo>
                  <a:lnTo>
                    <a:pt x="153" y="15"/>
                  </a:lnTo>
                  <a:lnTo>
                    <a:pt x="159" y="14"/>
                  </a:lnTo>
                  <a:lnTo>
                    <a:pt x="165" y="12"/>
                  </a:lnTo>
                  <a:lnTo>
                    <a:pt x="170" y="11"/>
                  </a:lnTo>
                  <a:lnTo>
                    <a:pt x="176" y="9"/>
                  </a:lnTo>
                  <a:lnTo>
                    <a:pt x="180" y="8"/>
                  </a:lnTo>
                  <a:lnTo>
                    <a:pt x="186" y="6"/>
                  </a:lnTo>
                  <a:lnTo>
                    <a:pt x="193" y="5"/>
                  </a:lnTo>
                  <a:lnTo>
                    <a:pt x="197" y="5"/>
                  </a:lnTo>
                  <a:lnTo>
                    <a:pt x="203" y="3"/>
                  </a:lnTo>
                  <a:lnTo>
                    <a:pt x="210" y="3"/>
                  </a:lnTo>
                  <a:lnTo>
                    <a:pt x="214" y="2"/>
                  </a:lnTo>
                  <a:lnTo>
                    <a:pt x="220" y="2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7" y="0"/>
                  </a:lnTo>
                  <a:lnTo>
                    <a:pt x="243" y="0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60" y="0"/>
                  </a:lnTo>
                  <a:lnTo>
                    <a:pt x="267" y="0"/>
                  </a:lnTo>
                  <a:lnTo>
                    <a:pt x="273" y="2"/>
                  </a:lnTo>
                  <a:lnTo>
                    <a:pt x="277" y="2"/>
                  </a:lnTo>
                  <a:lnTo>
                    <a:pt x="283" y="2"/>
                  </a:lnTo>
                  <a:lnTo>
                    <a:pt x="290" y="3"/>
                  </a:lnTo>
                  <a:lnTo>
                    <a:pt x="296" y="3"/>
                  </a:lnTo>
                  <a:lnTo>
                    <a:pt x="300" y="5"/>
                  </a:lnTo>
                  <a:lnTo>
                    <a:pt x="307" y="6"/>
                  </a:lnTo>
                  <a:lnTo>
                    <a:pt x="313" y="6"/>
                  </a:lnTo>
                  <a:lnTo>
                    <a:pt x="319" y="8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C2A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199" name="Freeform 47"/>
            <p:cNvSpPr>
              <a:spLocks/>
            </p:cNvSpPr>
            <p:nvPr/>
          </p:nvSpPr>
          <p:spPr bwMode="auto">
            <a:xfrm>
              <a:off x="4413" y="2745"/>
              <a:ext cx="802" cy="994"/>
            </a:xfrm>
            <a:custGeom>
              <a:avLst/>
              <a:gdLst>
                <a:gd name="T0" fmla="*/ 240 w 802"/>
                <a:gd name="T1" fmla="*/ 9 h 994"/>
                <a:gd name="T2" fmla="*/ 297 w 802"/>
                <a:gd name="T3" fmla="*/ 0 h 994"/>
                <a:gd name="T4" fmla="*/ 354 w 802"/>
                <a:gd name="T5" fmla="*/ 3 h 994"/>
                <a:gd name="T6" fmla="*/ 412 w 802"/>
                <a:gd name="T7" fmla="*/ 15 h 994"/>
                <a:gd name="T8" fmla="*/ 471 w 802"/>
                <a:gd name="T9" fmla="*/ 39 h 994"/>
                <a:gd name="T10" fmla="*/ 526 w 802"/>
                <a:gd name="T11" fmla="*/ 71 h 994"/>
                <a:gd name="T12" fmla="*/ 580 w 802"/>
                <a:gd name="T13" fmla="*/ 111 h 994"/>
                <a:gd name="T14" fmla="*/ 629 w 802"/>
                <a:gd name="T15" fmla="*/ 160 h 994"/>
                <a:gd name="T16" fmla="*/ 676 w 802"/>
                <a:gd name="T17" fmla="*/ 217 h 994"/>
                <a:gd name="T18" fmla="*/ 716 w 802"/>
                <a:gd name="T19" fmla="*/ 280 h 994"/>
                <a:gd name="T20" fmla="*/ 750 w 802"/>
                <a:gd name="T21" fmla="*/ 351 h 994"/>
                <a:gd name="T22" fmla="*/ 776 w 802"/>
                <a:gd name="T23" fmla="*/ 425 h 994"/>
                <a:gd name="T24" fmla="*/ 793 w 802"/>
                <a:gd name="T25" fmla="*/ 499 h 994"/>
                <a:gd name="T26" fmla="*/ 800 w 802"/>
                <a:gd name="T27" fmla="*/ 572 h 994"/>
                <a:gd name="T28" fmla="*/ 800 w 802"/>
                <a:gd name="T29" fmla="*/ 642 h 994"/>
                <a:gd name="T30" fmla="*/ 791 w 802"/>
                <a:gd name="T31" fmla="*/ 709 h 994"/>
                <a:gd name="T32" fmla="*/ 776 w 802"/>
                <a:gd name="T33" fmla="*/ 770 h 994"/>
                <a:gd name="T34" fmla="*/ 751 w 802"/>
                <a:gd name="T35" fmla="*/ 827 h 994"/>
                <a:gd name="T36" fmla="*/ 719 w 802"/>
                <a:gd name="T37" fmla="*/ 878 h 994"/>
                <a:gd name="T38" fmla="*/ 680 w 802"/>
                <a:gd name="T39" fmla="*/ 920 h 994"/>
                <a:gd name="T40" fmla="*/ 633 w 802"/>
                <a:gd name="T41" fmla="*/ 954 h 994"/>
                <a:gd name="T42" fmla="*/ 580 w 802"/>
                <a:gd name="T43" fmla="*/ 978 h 994"/>
                <a:gd name="T44" fmla="*/ 525 w 802"/>
                <a:gd name="T45" fmla="*/ 991 h 994"/>
                <a:gd name="T46" fmla="*/ 466 w 802"/>
                <a:gd name="T47" fmla="*/ 992 h 994"/>
                <a:gd name="T48" fmla="*/ 409 w 802"/>
                <a:gd name="T49" fmla="*/ 983 h 994"/>
                <a:gd name="T50" fmla="*/ 351 w 802"/>
                <a:gd name="T51" fmla="*/ 964 h 994"/>
                <a:gd name="T52" fmla="*/ 294 w 802"/>
                <a:gd name="T53" fmla="*/ 935 h 994"/>
                <a:gd name="T54" fmla="*/ 240 w 802"/>
                <a:gd name="T55" fmla="*/ 897 h 994"/>
                <a:gd name="T56" fmla="*/ 189 w 802"/>
                <a:gd name="T57" fmla="*/ 850 h 994"/>
                <a:gd name="T58" fmla="*/ 141 w 802"/>
                <a:gd name="T59" fmla="*/ 796 h 994"/>
                <a:gd name="T60" fmla="*/ 98 w 802"/>
                <a:gd name="T61" fmla="*/ 735 h 994"/>
                <a:gd name="T62" fmla="*/ 63 w 802"/>
                <a:gd name="T63" fmla="*/ 665 h 994"/>
                <a:gd name="T64" fmla="*/ 34 w 802"/>
                <a:gd name="T65" fmla="*/ 593 h 994"/>
                <a:gd name="T66" fmla="*/ 14 w 802"/>
                <a:gd name="T67" fmla="*/ 519 h 994"/>
                <a:gd name="T68" fmla="*/ 3 w 802"/>
                <a:gd name="T69" fmla="*/ 445 h 994"/>
                <a:gd name="T70" fmla="*/ 0 w 802"/>
                <a:gd name="T71" fmla="*/ 374 h 994"/>
                <a:gd name="T72" fmla="*/ 6 w 802"/>
                <a:gd name="T73" fmla="*/ 307 h 994"/>
                <a:gd name="T74" fmla="*/ 20 w 802"/>
                <a:gd name="T75" fmla="*/ 243 h 994"/>
                <a:gd name="T76" fmla="*/ 43 w 802"/>
                <a:gd name="T77" fmla="*/ 185 h 994"/>
                <a:gd name="T78" fmla="*/ 72 w 802"/>
                <a:gd name="T79" fmla="*/ 131 h 994"/>
                <a:gd name="T80" fmla="*/ 109 w 802"/>
                <a:gd name="T81" fmla="*/ 86 h 994"/>
                <a:gd name="T82" fmla="*/ 152 w 802"/>
                <a:gd name="T83" fmla="*/ 49 h 994"/>
                <a:gd name="T84" fmla="*/ 203 w 802"/>
                <a:gd name="T85" fmla="*/ 22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2" h="994">
                  <a:moveTo>
                    <a:pt x="203" y="22"/>
                  </a:moveTo>
                  <a:lnTo>
                    <a:pt x="221" y="15"/>
                  </a:lnTo>
                  <a:lnTo>
                    <a:pt x="240" y="9"/>
                  </a:lnTo>
                  <a:lnTo>
                    <a:pt x="258" y="5"/>
                  </a:lnTo>
                  <a:lnTo>
                    <a:pt x="277" y="2"/>
                  </a:lnTo>
                  <a:lnTo>
                    <a:pt x="297" y="0"/>
                  </a:lnTo>
                  <a:lnTo>
                    <a:pt x="315" y="0"/>
                  </a:lnTo>
                  <a:lnTo>
                    <a:pt x="335" y="0"/>
                  </a:lnTo>
                  <a:lnTo>
                    <a:pt x="354" y="3"/>
                  </a:lnTo>
                  <a:lnTo>
                    <a:pt x="374" y="6"/>
                  </a:lnTo>
                  <a:lnTo>
                    <a:pt x="394" y="9"/>
                  </a:lnTo>
                  <a:lnTo>
                    <a:pt x="412" y="15"/>
                  </a:lnTo>
                  <a:lnTo>
                    <a:pt x="432" y="22"/>
                  </a:lnTo>
                  <a:lnTo>
                    <a:pt x="451" y="29"/>
                  </a:lnTo>
                  <a:lnTo>
                    <a:pt x="471" y="39"/>
                  </a:lnTo>
                  <a:lnTo>
                    <a:pt x="489" y="48"/>
                  </a:lnTo>
                  <a:lnTo>
                    <a:pt x="508" y="59"/>
                  </a:lnTo>
                  <a:lnTo>
                    <a:pt x="526" y="71"/>
                  </a:lnTo>
                  <a:lnTo>
                    <a:pt x="545" y="83"/>
                  </a:lnTo>
                  <a:lnTo>
                    <a:pt x="562" y="97"/>
                  </a:lnTo>
                  <a:lnTo>
                    <a:pt x="580" y="111"/>
                  </a:lnTo>
                  <a:lnTo>
                    <a:pt x="597" y="126"/>
                  </a:lnTo>
                  <a:lnTo>
                    <a:pt x="614" y="143"/>
                  </a:lnTo>
                  <a:lnTo>
                    <a:pt x="629" y="160"/>
                  </a:lnTo>
                  <a:lnTo>
                    <a:pt x="645" y="179"/>
                  </a:lnTo>
                  <a:lnTo>
                    <a:pt x="660" y="197"/>
                  </a:lnTo>
                  <a:lnTo>
                    <a:pt x="676" y="217"/>
                  </a:lnTo>
                  <a:lnTo>
                    <a:pt x="689" y="237"/>
                  </a:lnTo>
                  <a:lnTo>
                    <a:pt x="703" y="259"/>
                  </a:lnTo>
                  <a:lnTo>
                    <a:pt x="716" y="280"/>
                  </a:lnTo>
                  <a:lnTo>
                    <a:pt x="728" y="303"/>
                  </a:lnTo>
                  <a:lnTo>
                    <a:pt x="739" y="327"/>
                  </a:lnTo>
                  <a:lnTo>
                    <a:pt x="750" y="351"/>
                  </a:lnTo>
                  <a:lnTo>
                    <a:pt x="759" y="376"/>
                  </a:lnTo>
                  <a:lnTo>
                    <a:pt x="768" y="401"/>
                  </a:lnTo>
                  <a:lnTo>
                    <a:pt x="776" y="425"/>
                  </a:lnTo>
                  <a:lnTo>
                    <a:pt x="782" y="450"/>
                  </a:lnTo>
                  <a:lnTo>
                    <a:pt x="788" y="474"/>
                  </a:lnTo>
                  <a:lnTo>
                    <a:pt x="793" y="499"/>
                  </a:lnTo>
                  <a:lnTo>
                    <a:pt x="796" y="524"/>
                  </a:lnTo>
                  <a:lnTo>
                    <a:pt x="799" y="547"/>
                  </a:lnTo>
                  <a:lnTo>
                    <a:pt x="800" y="572"/>
                  </a:lnTo>
                  <a:lnTo>
                    <a:pt x="802" y="595"/>
                  </a:lnTo>
                  <a:lnTo>
                    <a:pt x="802" y="618"/>
                  </a:lnTo>
                  <a:lnTo>
                    <a:pt x="800" y="642"/>
                  </a:lnTo>
                  <a:lnTo>
                    <a:pt x="799" y="664"/>
                  </a:lnTo>
                  <a:lnTo>
                    <a:pt x="796" y="687"/>
                  </a:lnTo>
                  <a:lnTo>
                    <a:pt x="791" y="709"/>
                  </a:lnTo>
                  <a:lnTo>
                    <a:pt x="787" y="730"/>
                  </a:lnTo>
                  <a:lnTo>
                    <a:pt x="782" y="750"/>
                  </a:lnTo>
                  <a:lnTo>
                    <a:pt x="776" y="770"/>
                  </a:lnTo>
                  <a:lnTo>
                    <a:pt x="768" y="790"/>
                  </a:lnTo>
                  <a:lnTo>
                    <a:pt x="760" y="809"/>
                  </a:lnTo>
                  <a:lnTo>
                    <a:pt x="751" y="827"/>
                  </a:lnTo>
                  <a:lnTo>
                    <a:pt x="740" y="844"/>
                  </a:lnTo>
                  <a:lnTo>
                    <a:pt x="730" y="861"/>
                  </a:lnTo>
                  <a:lnTo>
                    <a:pt x="719" y="878"/>
                  </a:lnTo>
                  <a:lnTo>
                    <a:pt x="706" y="893"/>
                  </a:lnTo>
                  <a:lnTo>
                    <a:pt x="693" y="907"/>
                  </a:lnTo>
                  <a:lnTo>
                    <a:pt x="680" y="920"/>
                  </a:lnTo>
                  <a:lnTo>
                    <a:pt x="665" y="932"/>
                  </a:lnTo>
                  <a:lnTo>
                    <a:pt x="649" y="944"/>
                  </a:lnTo>
                  <a:lnTo>
                    <a:pt x="633" y="954"/>
                  </a:lnTo>
                  <a:lnTo>
                    <a:pt x="616" y="963"/>
                  </a:lnTo>
                  <a:lnTo>
                    <a:pt x="599" y="972"/>
                  </a:lnTo>
                  <a:lnTo>
                    <a:pt x="580" y="978"/>
                  </a:lnTo>
                  <a:lnTo>
                    <a:pt x="562" y="984"/>
                  </a:lnTo>
                  <a:lnTo>
                    <a:pt x="543" y="987"/>
                  </a:lnTo>
                  <a:lnTo>
                    <a:pt x="525" y="991"/>
                  </a:lnTo>
                  <a:lnTo>
                    <a:pt x="505" y="992"/>
                  </a:lnTo>
                  <a:lnTo>
                    <a:pt x="486" y="994"/>
                  </a:lnTo>
                  <a:lnTo>
                    <a:pt x="466" y="992"/>
                  </a:lnTo>
                  <a:lnTo>
                    <a:pt x="448" y="991"/>
                  </a:lnTo>
                  <a:lnTo>
                    <a:pt x="428" y="987"/>
                  </a:lnTo>
                  <a:lnTo>
                    <a:pt x="409" y="983"/>
                  </a:lnTo>
                  <a:lnTo>
                    <a:pt x="389" y="978"/>
                  </a:lnTo>
                  <a:lnTo>
                    <a:pt x="369" y="972"/>
                  </a:lnTo>
                  <a:lnTo>
                    <a:pt x="351" y="964"/>
                  </a:lnTo>
                  <a:lnTo>
                    <a:pt x="332" y="955"/>
                  </a:lnTo>
                  <a:lnTo>
                    <a:pt x="312" y="946"/>
                  </a:lnTo>
                  <a:lnTo>
                    <a:pt x="294" y="935"/>
                  </a:lnTo>
                  <a:lnTo>
                    <a:pt x="275" y="923"/>
                  </a:lnTo>
                  <a:lnTo>
                    <a:pt x="257" y="910"/>
                  </a:lnTo>
                  <a:lnTo>
                    <a:pt x="240" y="897"/>
                  </a:lnTo>
                  <a:lnTo>
                    <a:pt x="221" y="883"/>
                  </a:lnTo>
                  <a:lnTo>
                    <a:pt x="204" y="867"/>
                  </a:lnTo>
                  <a:lnTo>
                    <a:pt x="189" y="850"/>
                  </a:lnTo>
                  <a:lnTo>
                    <a:pt x="172" y="833"/>
                  </a:lnTo>
                  <a:lnTo>
                    <a:pt x="157" y="815"/>
                  </a:lnTo>
                  <a:lnTo>
                    <a:pt x="141" y="796"/>
                  </a:lnTo>
                  <a:lnTo>
                    <a:pt x="126" y="776"/>
                  </a:lnTo>
                  <a:lnTo>
                    <a:pt x="112" y="756"/>
                  </a:lnTo>
                  <a:lnTo>
                    <a:pt x="98" y="735"/>
                  </a:lnTo>
                  <a:lnTo>
                    <a:pt x="86" y="712"/>
                  </a:lnTo>
                  <a:lnTo>
                    <a:pt x="74" y="690"/>
                  </a:lnTo>
                  <a:lnTo>
                    <a:pt x="63" y="665"/>
                  </a:lnTo>
                  <a:lnTo>
                    <a:pt x="52" y="642"/>
                  </a:lnTo>
                  <a:lnTo>
                    <a:pt x="43" y="618"/>
                  </a:lnTo>
                  <a:lnTo>
                    <a:pt x="34" y="593"/>
                  </a:lnTo>
                  <a:lnTo>
                    <a:pt x="26" y="568"/>
                  </a:lnTo>
                  <a:lnTo>
                    <a:pt x="20" y="544"/>
                  </a:lnTo>
                  <a:lnTo>
                    <a:pt x="14" y="519"/>
                  </a:lnTo>
                  <a:lnTo>
                    <a:pt x="9" y="494"/>
                  </a:lnTo>
                  <a:lnTo>
                    <a:pt x="6" y="470"/>
                  </a:lnTo>
                  <a:lnTo>
                    <a:pt x="3" y="445"/>
                  </a:lnTo>
                  <a:lnTo>
                    <a:pt x="1" y="422"/>
                  </a:lnTo>
                  <a:lnTo>
                    <a:pt x="0" y="399"/>
                  </a:lnTo>
                  <a:lnTo>
                    <a:pt x="0" y="374"/>
                  </a:lnTo>
                  <a:lnTo>
                    <a:pt x="1" y="351"/>
                  </a:lnTo>
                  <a:lnTo>
                    <a:pt x="3" y="330"/>
                  </a:lnTo>
                  <a:lnTo>
                    <a:pt x="6" y="307"/>
                  </a:lnTo>
                  <a:lnTo>
                    <a:pt x="10" y="285"/>
                  </a:lnTo>
                  <a:lnTo>
                    <a:pt x="15" y="263"/>
                  </a:lnTo>
                  <a:lnTo>
                    <a:pt x="20" y="243"/>
                  </a:lnTo>
                  <a:lnTo>
                    <a:pt x="27" y="223"/>
                  </a:lnTo>
                  <a:lnTo>
                    <a:pt x="34" y="203"/>
                  </a:lnTo>
                  <a:lnTo>
                    <a:pt x="43" y="185"/>
                  </a:lnTo>
                  <a:lnTo>
                    <a:pt x="50" y="166"/>
                  </a:lnTo>
                  <a:lnTo>
                    <a:pt x="61" y="148"/>
                  </a:lnTo>
                  <a:lnTo>
                    <a:pt x="72" y="131"/>
                  </a:lnTo>
                  <a:lnTo>
                    <a:pt x="83" y="116"/>
                  </a:lnTo>
                  <a:lnTo>
                    <a:pt x="95" y="100"/>
                  </a:lnTo>
                  <a:lnTo>
                    <a:pt x="109" y="86"/>
                  </a:lnTo>
                  <a:lnTo>
                    <a:pt x="123" y="72"/>
                  </a:lnTo>
                  <a:lnTo>
                    <a:pt x="137" y="60"/>
                  </a:lnTo>
                  <a:lnTo>
                    <a:pt x="152" y="49"/>
                  </a:lnTo>
                  <a:lnTo>
                    <a:pt x="169" y="39"/>
                  </a:lnTo>
                  <a:lnTo>
                    <a:pt x="186" y="29"/>
                  </a:lnTo>
                  <a:lnTo>
                    <a:pt x="203" y="22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0" name="Freeform 48"/>
            <p:cNvSpPr>
              <a:spLocks/>
            </p:cNvSpPr>
            <p:nvPr/>
          </p:nvSpPr>
          <p:spPr bwMode="auto">
            <a:xfrm>
              <a:off x="4434" y="2762"/>
              <a:ext cx="772" cy="955"/>
            </a:xfrm>
            <a:custGeom>
              <a:avLst/>
              <a:gdLst>
                <a:gd name="T0" fmla="*/ 231 w 772"/>
                <a:gd name="T1" fmla="*/ 9 h 955"/>
                <a:gd name="T2" fmla="*/ 285 w 772"/>
                <a:gd name="T3" fmla="*/ 0 h 955"/>
                <a:gd name="T4" fmla="*/ 341 w 772"/>
                <a:gd name="T5" fmla="*/ 1 h 955"/>
                <a:gd name="T6" fmla="*/ 398 w 772"/>
                <a:gd name="T7" fmla="*/ 14 h 955"/>
                <a:gd name="T8" fmla="*/ 453 w 772"/>
                <a:gd name="T9" fmla="*/ 37 h 955"/>
                <a:gd name="T10" fmla="*/ 507 w 772"/>
                <a:gd name="T11" fmla="*/ 68 h 955"/>
                <a:gd name="T12" fmla="*/ 558 w 772"/>
                <a:gd name="T13" fmla="*/ 106 h 955"/>
                <a:gd name="T14" fmla="*/ 605 w 772"/>
                <a:gd name="T15" fmla="*/ 154 h 955"/>
                <a:gd name="T16" fmla="*/ 650 w 772"/>
                <a:gd name="T17" fmla="*/ 208 h 955"/>
                <a:gd name="T18" fmla="*/ 689 w 772"/>
                <a:gd name="T19" fmla="*/ 270 h 955"/>
                <a:gd name="T20" fmla="*/ 721 w 772"/>
                <a:gd name="T21" fmla="*/ 337 h 955"/>
                <a:gd name="T22" fmla="*/ 747 w 772"/>
                <a:gd name="T23" fmla="*/ 408 h 955"/>
                <a:gd name="T24" fmla="*/ 762 w 772"/>
                <a:gd name="T25" fmla="*/ 479 h 955"/>
                <a:gd name="T26" fmla="*/ 770 w 772"/>
                <a:gd name="T27" fmla="*/ 550 h 955"/>
                <a:gd name="T28" fmla="*/ 770 w 772"/>
                <a:gd name="T29" fmla="*/ 616 h 955"/>
                <a:gd name="T30" fmla="*/ 762 w 772"/>
                <a:gd name="T31" fmla="*/ 681 h 955"/>
                <a:gd name="T32" fmla="*/ 745 w 772"/>
                <a:gd name="T33" fmla="*/ 741 h 955"/>
                <a:gd name="T34" fmla="*/ 722 w 772"/>
                <a:gd name="T35" fmla="*/ 796 h 955"/>
                <a:gd name="T36" fmla="*/ 692 w 772"/>
                <a:gd name="T37" fmla="*/ 844 h 955"/>
                <a:gd name="T38" fmla="*/ 653 w 772"/>
                <a:gd name="T39" fmla="*/ 884 h 955"/>
                <a:gd name="T40" fmla="*/ 608 w 772"/>
                <a:gd name="T41" fmla="*/ 918 h 955"/>
                <a:gd name="T42" fmla="*/ 559 w 772"/>
                <a:gd name="T43" fmla="*/ 941 h 955"/>
                <a:gd name="T44" fmla="*/ 504 w 772"/>
                <a:gd name="T45" fmla="*/ 953 h 955"/>
                <a:gd name="T46" fmla="*/ 450 w 772"/>
                <a:gd name="T47" fmla="*/ 955 h 955"/>
                <a:gd name="T48" fmla="*/ 393 w 772"/>
                <a:gd name="T49" fmla="*/ 946 h 955"/>
                <a:gd name="T50" fmla="*/ 337 w 772"/>
                <a:gd name="T51" fmla="*/ 927 h 955"/>
                <a:gd name="T52" fmla="*/ 284 w 772"/>
                <a:gd name="T53" fmla="*/ 898 h 955"/>
                <a:gd name="T54" fmla="*/ 231 w 772"/>
                <a:gd name="T55" fmla="*/ 863 h 955"/>
                <a:gd name="T56" fmla="*/ 182 w 772"/>
                <a:gd name="T57" fmla="*/ 818 h 955"/>
                <a:gd name="T58" fmla="*/ 136 w 772"/>
                <a:gd name="T59" fmla="*/ 766 h 955"/>
                <a:gd name="T60" fmla="*/ 96 w 772"/>
                <a:gd name="T61" fmla="*/ 705 h 955"/>
                <a:gd name="T62" fmla="*/ 60 w 772"/>
                <a:gd name="T63" fmla="*/ 641 h 955"/>
                <a:gd name="T64" fmla="*/ 33 w 772"/>
                <a:gd name="T65" fmla="*/ 570 h 955"/>
                <a:gd name="T66" fmla="*/ 13 w 772"/>
                <a:gd name="T67" fmla="*/ 499 h 955"/>
                <a:gd name="T68" fmla="*/ 3 w 772"/>
                <a:gd name="T69" fmla="*/ 428 h 955"/>
                <a:gd name="T70" fmla="*/ 0 w 772"/>
                <a:gd name="T71" fmla="*/ 360 h 955"/>
                <a:gd name="T72" fmla="*/ 6 w 772"/>
                <a:gd name="T73" fmla="*/ 294 h 955"/>
                <a:gd name="T74" fmla="*/ 20 w 772"/>
                <a:gd name="T75" fmla="*/ 233 h 955"/>
                <a:gd name="T76" fmla="*/ 40 w 772"/>
                <a:gd name="T77" fmla="*/ 177 h 955"/>
                <a:gd name="T78" fmla="*/ 70 w 772"/>
                <a:gd name="T79" fmla="*/ 126 h 955"/>
                <a:gd name="T80" fmla="*/ 105 w 772"/>
                <a:gd name="T81" fmla="*/ 83 h 955"/>
                <a:gd name="T82" fmla="*/ 147 w 772"/>
                <a:gd name="T83" fmla="*/ 46 h 955"/>
                <a:gd name="T84" fmla="*/ 196 w 772"/>
                <a:gd name="T85" fmla="*/ 20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72" h="955">
                  <a:moveTo>
                    <a:pt x="196" y="20"/>
                  </a:moveTo>
                  <a:lnTo>
                    <a:pt x="213" y="14"/>
                  </a:lnTo>
                  <a:lnTo>
                    <a:pt x="231" y="9"/>
                  </a:lnTo>
                  <a:lnTo>
                    <a:pt x="248" y="5"/>
                  </a:lnTo>
                  <a:lnTo>
                    <a:pt x="267" y="1"/>
                  </a:lnTo>
                  <a:lnTo>
                    <a:pt x="285" y="0"/>
                  </a:lnTo>
                  <a:lnTo>
                    <a:pt x="304" y="0"/>
                  </a:lnTo>
                  <a:lnTo>
                    <a:pt x="322" y="0"/>
                  </a:lnTo>
                  <a:lnTo>
                    <a:pt x="341" y="1"/>
                  </a:lnTo>
                  <a:lnTo>
                    <a:pt x="359" y="5"/>
                  </a:lnTo>
                  <a:lnTo>
                    <a:pt x="377" y="9"/>
                  </a:lnTo>
                  <a:lnTo>
                    <a:pt x="398" y="14"/>
                  </a:lnTo>
                  <a:lnTo>
                    <a:pt x="416" y="20"/>
                  </a:lnTo>
                  <a:lnTo>
                    <a:pt x="434" y="28"/>
                  </a:lnTo>
                  <a:lnTo>
                    <a:pt x="453" y="37"/>
                  </a:lnTo>
                  <a:lnTo>
                    <a:pt x="470" y="46"/>
                  </a:lnTo>
                  <a:lnTo>
                    <a:pt x="488" y="55"/>
                  </a:lnTo>
                  <a:lnTo>
                    <a:pt x="507" y="68"/>
                  </a:lnTo>
                  <a:lnTo>
                    <a:pt x="524" y="79"/>
                  </a:lnTo>
                  <a:lnTo>
                    <a:pt x="541" y="92"/>
                  </a:lnTo>
                  <a:lnTo>
                    <a:pt x="558" y="106"/>
                  </a:lnTo>
                  <a:lnTo>
                    <a:pt x="575" y="122"/>
                  </a:lnTo>
                  <a:lnTo>
                    <a:pt x="590" y="137"/>
                  </a:lnTo>
                  <a:lnTo>
                    <a:pt x="605" y="154"/>
                  </a:lnTo>
                  <a:lnTo>
                    <a:pt x="621" y="171"/>
                  </a:lnTo>
                  <a:lnTo>
                    <a:pt x="636" y="189"/>
                  </a:lnTo>
                  <a:lnTo>
                    <a:pt x="650" y="208"/>
                  </a:lnTo>
                  <a:lnTo>
                    <a:pt x="664" y="228"/>
                  </a:lnTo>
                  <a:lnTo>
                    <a:pt x="676" y="248"/>
                  </a:lnTo>
                  <a:lnTo>
                    <a:pt x="689" y="270"/>
                  </a:lnTo>
                  <a:lnTo>
                    <a:pt x="701" y="291"/>
                  </a:lnTo>
                  <a:lnTo>
                    <a:pt x="712" y="314"/>
                  </a:lnTo>
                  <a:lnTo>
                    <a:pt x="721" y="337"/>
                  </a:lnTo>
                  <a:lnTo>
                    <a:pt x="730" y="362"/>
                  </a:lnTo>
                  <a:lnTo>
                    <a:pt x="739" y="385"/>
                  </a:lnTo>
                  <a:lnTo>
                    <a:pt x="747" y="408"/>
                  </a:lnTo>
                  <a:lnTo>
                    <a:pt x="753" y="433"/>
                  </a:lnTo>
                  <a:lnTo>
                    <a:pt x="758" y="456"/>
                  </a:lnTo>
                  <a:lnTo>
                    <a:pt x="762" y="479"/>
                  </a:lnTo>
                  <a:lnTo>
                    <a:pt x="767" y="504"/>
                  </a:lnTo>
                  <a:lnTo>
                    <a:pt x="769" y="527"/>
                  </a:lnTo>
                  <a:lnTo>
                    <a:pt x="770" y="550"/>
                  </a:lnTo>
                  <a:lnTo>
                    <a:pt x="772" y="571"/>
                  </a:lnTo>
                  <a:lnTo>
                    <a:pt x="772" y="595"/>
                  </a:lnTo>
                  <a:lnTo>
                    <a:pt x="770" y="616"/>
                  </a:lnTo>
                  <a:lnTo>
                    <a:pt x="769" y="639"/>
                  </a:lnTo>
                  <a:lnTo>
                    <a:pt x="766" y="659"/>
                  </a:lnTo>
                  <a:lnTo>
                    <a:pt x="762" y="681"/>
                  </a:lnTo>
                  <a:lnTo>
                    <a:pt x="758" y="701"/>
                  </a:lnTo>
                  <a:lnTo>
                    <a:pt x="752" y="721"/>
                  </a:lnTo>
                  <a:lnTo>
                    <a:pt x="745" y="741"/>
                  </a:lnTo>
                  <a:lnTo>
                    <a:pt x="739" y="759"/>
                  </a:lnTo>
                  <a:lnTo>
                    <a:pt x="730" y="778"/>
                  </a:lnTo>
                  <a:lnTo>
                    <a:pt x="722" y="796"/>
                  </a:lnTo>
                  <a:lnTo>
                    <a:pt x="713" y="812"/>
                  </a:lnTo>
                  <a:lnTo>
                    <a:pt x="702" y="829"/>
                  </a:lnTo>
                  <a:lnTo>
                    <a:pt x="692" y="844"/>
                  </a:lnTo>
                  <a:lnTo>
                    <a:pt x="679" y="858"/>
                  </a:lnTo>
                  <a:lnTo>
                    <a:pt x="667" y="872"/>
                  </a:lnTo>
                  <a:lnTo>
                    <a:pt x="653" y="884"/>
                  </a:lnTo>
                  <a:lnTo>
                    <a:pt x="639" y="896"/>
                  </a:lnTo>
                  <a:lnTo>
                    <a:pt x="625" y="907"/>
                  </a:lnTo>
                  <a:lnTo>
                    <a:pt x="608" y="918"/>
                  </a:lnTo>
                  <a:lnTo>
                    <a:pt x="593" y="926"/>
                  </a:lnTo>
                  <a:lnTo>
                    <a:pt x="576" y="933"/>
                  </a:lnTo>
                  <a:lnTo>
                    <a:pt x="559" y="941"/>
                  </a:lnTo>
                  <a:lnTo>
                    <a:pt x="541" y="946"/>
                  </a:lnTo>
                  <a:lnTo>
                    <a:pt x="522" y="950"/>
                  </a:lnTo>
                  <a:lnTo>
                    <a:pt x="504" y="953"/>
                  </a:lnTo>
                  <a:lnTo>
                    <a:pt x="487" y="955"/>
                  </a:lnTo>
                  <a:lnTo>
                    <a:pt x="468" y="955"/>
                  </a:lnTo>
                  <a:lnTo>
                    <a:pt x="450" y="955"/>
                  </a:lnTo>
                  <a:lnTo>
                    <a:pt x="430" y="952"/>
                  </a:lnTo>
                  <a:lnTo>
                    <a:pt x="411" y="949"/>
                  </a:lnTo>
                  <a:lnTo>
                    <a:pt x="393" y="946"/>
                  </a:lnTo>
                  <a:lnTo>
                    <a:pt x="374" y="940"/>
                  </a:lnTo>
                  <a:lnTo>
                    <a:pt x="356" y="933"/>
                  </a:lnTo>
                  <a:lnTo>
                    <a:pt x="337" y="927"/>
                  </a:lnTo>
                  <a:lnTo>
                    <a:pt x="319" y="918"/>
                  </a:lnTo>
                  <a:lnTo>
                    <a:pt x="300" y="909"/>
                  </a:lnTo>
                  <a:lnTo>
                    <a:pt x="284" y="898"/>
                  </a:lnTo>
                  <a:lnTo>
                    <a:pt x="265" y="887"/>
                  </a:lnTo>
                  <a:lnTo>
                    <a:pt x="248" y="875"/>
                  </a:lnTo>
                  <a:lnTo>
                    <a:pt x="231" y="863"/>
                  </a:lnTo>
                  <a:lnTo>
                    <a:pt x="214" y="849"/>
                  </a:lnTo>
                  <a:lnTo>
                    <a:pt x="197" y="833"/>
                  </a:lnTo>
                  <a:lnTo>
                    <a:pt x="182" y="818"/>
                  </a:lnTo>
                  <a:lnTo>
                    <a:pt x="165" y="801"/>
                  </a:lnTo>
                  <a:lnTo>
                    <a:pt x="151" y="784"/>
                  </a:lnTo>
                  <a:lnTo>
                    <a:pt x="136" y="766"/>
                  </a:lnTo>
                  <a:lnTo>
                    <a:pt x="122" y="746"/>
                  </a:lnTo>
                  <a:lnTo>
                    <a:pt x="108" y="727"/>
                  </a:lnTo>
                  <a:lnTo>
                    <a:pt x="96" y="705"/>
                  </a:lnTo>
                  <a:lnTo>
                    <a:pt x="83" y="685"/>
                  </a:lnTo>
                  <a:lnTo>
                    <a:pt x="71" y="662"/>
                  </a:lnTo>
                  <a:lnTo>
                    <a:pt x="60" y="641"/>
                  </a:lnTo>
                  <a:lnTo>
                    <a:pt x="50" y="618"/>
                  </a:lnTo>
                  <a:lnTo>
                    <a:pt x="40" y="593"/>
                  </a:lnTo>
                  <a:lnTo>
                    <a:pt x="33" y="570"/>
                  </a:lnTo>
                  <a:lnTo>
                    <a:pt x="25" y="545"/>
                  </a:lnTo>
                  <a:lnTo>
                    <a:pt x="19" y="522"/>
                  </a:lnTo>
                  <a:lnTo>
                    <a:pt x="13" y="499"/>
                  </a:lnTo>
                  <a:lnTo>
                    <a:pt x="8" y="476"/>
                  </a:lnTo>
                  <a:lnTo>
                    <a:pt x="5" y="451"/>
                  </a:lnTo>
                  <a:lnTo>
                    <a:pt x="3" y="428"/>
                  </a:lnTo>
                  <a:lnTo>
                    <a:pt x="0" y="405"/>
                  </a:lnTo>
                  <a:lnTo>
                    <a:pt x="0" y="382"/>
                  </a:lnTo>
                  <a:lnTo>
                    <a:pt x="0" y="360"/>
                  </a:lnTo>
                  <a:lnTo>
                    <a:pt x="2" y="337"/>
                  </a:lnTo>
                  <a:lnTo>
                    <a:pt x="3" y="316"/>
                  </a:lnTo>
                  <a:lnTo>
                    <a:pt x="6" y="294"/>
                  </a:lnTo>
                  <a:lnTo>
                    <a:pt x="9" y="274"/>
                  </a:lnTo>
                  <a:lnTo>
                    <a:pt x="14" y="253"/>
                  </a:lnTo>
                  <a:lnTo>
                    <a:pt x="20" y="233"/>
                  </a:lnTo>
                  <a:lnTo>
                    <a:pt x="26" y="214"/>
                  </a:lnTo>
                  <a:lnTo>
                    <a:pt x="33" y="194"/>
                  </a:lnTo>
                  <a:lnTo>
                    <a:pt x="40" y="177"/>
                  </a:lnTo>
                  <a:lnTo>
                    <a:pt x="50" y="159"/>
                  </a:lnTo>
                  <a:lnTo>
                    <a:pt x="59" y="142"/>
                  </a:lnTo>
                  <a:lnTo>
                    <a:pt x="70" y="126"/>
                  </a:lnTo>
                  <a:lnTo>
                    <a:pt x="80" y="111"/>
                  </a:lnTo>
                  <a:lnTo>
                    <a:pt x="91" y="95"/>
                  </a:lnTo>
                  <a:lnTo>
                    <a:pt x="105" y="83"/>
                  </a:lnTo>
                  <a:lnTo>
                    <a:pt x="117" y="69"/>
                  </a:lnTo>
                  <a:lnTo>
                    <a:pt x="131" y="58"/>
                  </a:lnTo>
                  <a:lnTo>
                    <a:pt x="147" y="46"/>
                  </a:lnTo>
                  <a:lnTo>
                    <a:pt x="162" y="37"/>
                  </a:lnTo>
                  <a:lnTo>
                    <a:pt x="179" y="28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1" name="Freeform 49"/>
            <p:cNvSpPr>
              <a:spLocks/>
            </p:cNvSpPr>
            <p:nvPr/>
          </p:nvSpPr>
          <p:spPr bwMode="auto">
            <a:xfrm>
              <a:off x="4470" y="2802"/>
              <a:ext cx="705" cy="872"/>
            </a:xfrm>
            <a:custGeom>
              <a:avLst/>
              <a:gdLst>
                <a:gd name="T0" fmla="*/ 211 w 705"/>
                <a:gd name="T1" fmla="*/ 8 h 872"/>
                <a:gd name="T2" fmla="*/ 261 w 705"/>
                <a:gd name="T3" fmla="*/ 0 h 872"/>
                <a:gd name="T4" fmla="*/ 311 w 705"/>
                <a:gd name="T5" fmla="*/ 3 h 872"/>
                <a:gd name="T6" fmla="*/ 363 w 705"/>
                <a:gd name="T7" fmla="*/ 14 h 872"/>
                <a:gd name="T8" fmla="*/ 412 w 705"/>
                <a:gd name="T9" fmla="*/ 34 h 872"/>
                <a:gd name="T10" fmla="*/ 462 w 705"/>
                <a:gd name="T11" fmla="*/ 62 h 872"/>
                <a:gd name="T12" fmla="*/ 509 w 705"/>
                <a:gd name="T13" fmla="*/ 97 h 872"/>
                <a:gd name="T14" fmla="*/ 552 w 705"/>
                <a:gd name="T15" fmla="*/ 140 h 872"/>
                <a:gd name="T16" fmla="*/ 594 w 705"/>
                <a:gd name="T17" fmla="*/ 191 h 872"/>
                <a:gd name="T18" fmla="*/ 629 w 705"/>
                <a:gd name="T19" fmla="*/ 246 h 872"/>
                <a:gd name="T20" fmla="*/ 659 w 705"/>
                <a:gd name="T21" fmla="*/ 308 h 872"/>
                <a:gd name="T22" fmla="*/ 682 w 705"/>
                <a:gd name="T23" fmla="*/ 373 h 872"/>
                <a:gd name="T24" fmla="*/ 696 w 705"/>
                <a:gd name="T25" fmla="*/ 437 h 872"/>
                <a:gd name="T26" fmla="*/ 703 w 705"/>
                <a:gd name="T27" fmla="*/ 502 h 872"/>
                <a:gd name="T28" fmla="*/ 703 w 705"/>
                <a:gd name="T29" fmla="*/ 564 h 872"/>
                <a:gd name="T30" fmla="*/ 696 w 705"/>
                <a:gd name="T31" fmla="*/ 622 h 872"/>
                <a:gd name="T32" fmla="*/ 680 w 705"/>
                <a:gd name="T33" fmla="*/ 676 h 872"/>
                <a:gd name="T34" fmla="*/ 659 w 705"/>
                <a:gd name="T35" fmla="*/ 727 h 872"/>
                <a:gd name="T36" fmla="*/ 631 w 705"/>
                <a:gd name="T37" fmla="*/ 770 h 872"/>
                <a:gd name="T38" fmla="*/ 597 w 705"/>
                <a:gd name="T39" fmla="*/ 809 h 872"/>
                <a:gd name="T40" fmla="*/ 556 w 705"/>
                <a:gd name="T41" fmla="*/ 838 h 872"/>
                <a:gd name="T42" fmla="*/ 509 w 705"/>
                <a:gd name="T43" fmla="*/ 860 h 872"/>
                <a:gd name="T44" fmla="*/ 460 w 705"/>
                <a:gd name="T45" fmla="*/ 870 h 872"/>
                <a:gd name="T46" fmla="*/ 409 w 705"/>
                <a:gd name="T47" fmla="*/ 872 h 872"/>
                <a:gd name="T48" fmla="*/ 358 w 705"/>
                <a:gd name="T49" fmla="*/ 864 h 872"/>
                <a:gd name="T50" fmla="*/ 308 w 705"/>
                <a:gd name="T51" fmla="*/ 846 h 872"/>
                <a:gd name="T52" fmla="*/ 258 w 705"/>
                <a:gd name="T53" fmla="*/ 821 h 872"/>
                <a:gd name="T54" fmla="*/ 211 w 705"/>
                <a:gd name="T55" fmla="*/ 787 h 872"/>
                <a:gd name="T56" fmla="*/ 166 w 705"/>
                <a:gd name="T57" fmla="*/ 747 h 872"/>
                <a:gd name="T58" fmla="*/ 124 w 705"/>
                <a:gd name="T59" fmla="*/ 699 h 872"/>
                <a:gd name="T60" fmla="*/ 87 w 705"/>
                <a:gd name="T61" fmla="*/ 645 h 872"/>
                <a:gd name="T62" fmla="*/ 55 w 705"/>
                <a:gd name="T63" fmla="*/ 585 h 872"/>
                <a:gd name="T64" fmla="*/ 29 w 705"/>
                <a:gd name="T65" fmla="*/ 521 h 872"/>
                <a:gd name="T66" fmla="*/ 12 w 705"/>
                <a:gd name="T67" fmla="*/ 456 h 872"/>
                <a:gd name="T68" fmla="*/ 3 w 705"/>
                <a:gd name="T69" fmla="*/ 391 h 872"/>
                <a:gd name="T70" fmla="*/ 0 w 705"/>
                <a:gd name="T71" fmla="*/ 330 h 872"/>
                <a:gd name="T72" fmla="*/ 6 w 705"/>
                <a:gd name="T73" fmla="*/ 270 h 872"/>
                <a:gd name="T74" fmla="*/ 18 w 705"/>
                <a:gd name="T75" fmla="*/ 213 h 872"/>
                <a:gd name="T76" fmla="*/ 37 w 705"/>
                <a:gd name="T77" fmla="*/ 162 h 872"/>
                <a:gd name="T78" fmla="*/ 63 w 705"/>
                <a:gd name="T79" fmla="*/ 116 h 872"/>
                <a:gd name="T80" fmla="*/ 95 w 705"/>
                <a:gd name="T81" fmla="*/ 75 h 872"/>
                <a:gd name="T82" fmla="*/ 134 w 705"/>
                <a:gd name="T83" fmla="*/ 43 h 872"/>
                <a:gd name="T84" fmla="*/ 178 w 705"/>
                <a:gd name="T85" fmla="*/ 18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5" h="872">
                  <a:moveTo>
                    <a:pt x="178" y="18"/>
                  </a:moveTo>
                  <a:lnTo>
                    <a:pt x="195" y="12"/>
                  </a:lnTo>
                  <a:lnTo>
                    <a:pt x="211" y="8"/>
                  </a:lnTo>
                  <a:lnTo>
                    <a:pt x="228" y="5"/>
                  </a:lnTo>
                  <a:lnTo>
                    <a:pt x="244" y="2"/>
                  </a:lnTo>
                  <a:lnTo>
                    <a:pt x="261" y="0"/>
                  </a:lnTo>
                  <a:lnTo>
                    <a:pt x="277" y="0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8" y="5"/>
                  </a:lnTo>
                  <a:lnTo>
                    <a:pt x="345" y="9"/>
                  </a:lnTo>
                  <a:lnTo>
                    <a:pt x="363" y="14"/>
                  </a:lnTo>
                  <a:lnTo>
                    <a:pt x="380" y="18"/>
                  </a:lnTo>
                  <a:lnTo>
                    <a:pt x="397" y="26"/>
                  </a:lnTo>
                  <a:lnTo>
                    <a:pt x="412" y="34"/>
                  </a:lnTo>
                  <a:lnTo>
                    <a:pt x="429" y="42"/>
                  </a:lnTo>
                  <a:lnTo>
                    <a:pt x="446" y="51"/>
                  </a:lnTo>
                  <a:lnTo>
                    <a:pt x="462" y="62"/>
                  </a:lnTo>
                  <a:lnTo>
                    <a:pt x="479" y="72"/>
                  </a:lnTo>
                  <a:lnTo>
                    <a:pt x="494" y="85"/>
                  </a:lnTo>
                  <a:lnTo>
                    <a:pt x="509" y="97"/>
                  </a:lnTo>
                  <a:lnTo>
                    <a:pt x="525" y="111"/>
                  </a:lnTo>
                  <a:lnTo>
                    <a:pt x="539" y="125"/>
                  </a:lnTo>
                  <a:lnTo>
                    <a:pt x="552" y="140"/>
                  </a:lnTo>
                  <a:lnTo>
                    <a:pt x="566" y="157"/>
                  </a:lnTo>
                  <a:lnTo>
                    <a:pt x="580" y="173"/>
                  </a:lnTo>
                  <a:lnTo>
                    <a:pt x="594" y="191"/>
                  </a:lnTo>
                  <a:lnTo>
                    <a:pt x="606" y="208"/>
                  </a:lnTo>
                  <a:lnTo>
                    <a:pt x="617" y="228"/>
                  </a:lnTo>
                  <a:lnTo>
                    <a:pt x="629" y="246"/>
                  </a:lnTo>
                  <a:lnTo>
                    <a:pt x="639" y="266"/>
                  </a:lnTo>
                  <a:lnTo>
                    <a:pt x="649" y="287"/>
                  </a:lnTo>
                  <a:lnTo>
                    <a:pt x="659" y="308"/>
                  </a:lnTo>
                  <a:lnTo>
                    <a:pt x="668" y="330"/>
                  </a:lnTo>
                  <a:lnTo>
                    <a:pt x="674" y="351"/>
                  </a:lnTo>
                  <a:lnTo>
                    <a:pt x="682" y="373"/>
                  </a:lnTo>
                  <a:lnTo>
                    <a:pt x="688" y="394"/>
                  </a:lnTo>
                  <a:lnTo>
                    <a:pt x="693" y="417"/>
                  </a:lnTo>
                  <a:lnTo>
                    <a:pt x="696" y="437"/>
                  </a:lnTo>
                  <a:lnTo>
                    <a:pt x="700" y="459"/>
                  </a:lnTo>
                  <a:lnTo>
                    <a:pt x="702" y="481"/>
                  </a:lnTo>
                  <a:lnTo>
                    <a:pt x="703" y="502"/>
                  </a:lnTo>
                  <a:lnTo>
                    <a:pt x="705" y="522"/>
                  </a:lnTo>
                  <a:lnTo>
                    <a:pt x="705" y="544"/>
                  </a:lnTo>
                  <a:lnTo>
                    <a:pt x="703" y="564"/>
                  </a:lnTo>
                  <a:lnTo>
                    <a:pt x="702" y="584"/>
                  </a:lnTo>
                  <a:lnTo>
                    <a:pt x="699" y="602"/>
                  </a:lnTo>
                  <a:lnTo>
                    <a:pt x="696" y="622"/>
                  </a:lnTo>
                  <a:lnTo>
                    <a:pt x="691" y="641"/>
                  </a:lnTo>
                  <a:lnTo>
                    <a:pt x="686" y="659"/>
                  </a:lnTo>
                  <a:lnTo>
                    <a:pt x="680" y="676"/>
                  </a:lnTo>
                  <a:lnTo>
                    <a:pt x="674" y="693"/>
                  </a:lnTo>
                  <a:lnTo>
                    <a:pt x="668" y="710"/>
                  </a:lnTo>
                  <a:lnTo>
                    <a:pt x="659" y="727"/>
                  </a:lnTo>
                  <a:lnTo>
                    <a:pt x="651" y="743"/>
                  </a:lnTo>
                  <a:lnTo>
                    <a:pt x="642" y="756"/>
                  </a:lnTo>
                  <a:lnTo>
                    <a:pt x="631" y="770"/>
                  </a:lnTo>
                  <a:lnTo>
                    <a:pt x="620" y="784"/>
                  </a:lnTo>
                  <a:lnTo>
                    <a:pt x="609" y="796"/>
                  </a:lnTo>
                  <a:lnTo>
                    <a:pt x="597" y="809"/>
                  </a:lnTo>
                  <a:lnTo>
                    <a:pt x="585" y="820"/>
                  </a:lnTo>
                  <a:lnTo>
                    <a:pt x="571" y="829"/>
                  </a:lnTo>
                  <a:lnTo>
                    <a:pt x="556" y="838"/>
                  </a:lnTo>
                  <a:lnTo>
                    <a:pt x="542" y="846"/>
                  </a:lnTo>
                  <a:lnTo>
                    <a:pt x="526" y="853"/>
                  </a:lnTo>
                  <a:lnTo>
                    <a:pt x="509" y="860"/>
                  </a:lnTo>
                  <a:lnTo>
                    <a:pt x="494" y="864"/>
                  </a:lnTo>
                  <a:lnTo>
                    <a:pt x="477" y="867"/>
                  </a:lnTo>
                  <a:lnTo>
                    <a:pt x="460" y="870"/>
                  </a:lnTo>
                  <a:lnTo>
                    <a:pt x="443" y="872"/>
                  </a:lnTo>
                  <a:lnTo>
                    <a:pt x="428" y="872"/>
                  </a:lnTo>
                  <a:lnTo>
                    <a:pt x="409" y="872"/>
                  </a:lnTo>
                  <a:lnTo>
                    <a:pt x="392" y="870"/>
                  </a:lnTo>
                  <a:lnTo>
                    <a:pt x="375" y="867"/>
                  </a:lnTo>
                  <a:lnTo>
                    <a:pt x="358" y="864"/>
                  </a:lnTo>
                  <a:lnTo>
                    <a:pt x="341" y="858"/>
                  </a:lnTo>
                  <a:lnTo>
                    <a:pt x="325" y="853"/>
                  </a:lnTo>
                  <a:lnTo>
                    <a:pt x="308" y="846"/>
                  </a:lnTo>
                  <a:lnTo>
                    <a:pt x="292" y="840"/>
                  </a:lnTo>
                  <a:lnTo>
                    <a:pt x="275" y="830"/>
                  </a:lnTo>
                  <a:lnTo>
                    <a:pt x="258" y="821"/>
                  </a:lnTo>
                  <a:lnTo>
                    <a:pt x="243" y="810"/>
                  </a:lnTo>
                  <a:lnTo>
                    <a:pt x="226" y="800"/>
                  </a:lnTo>
                  <a:lnTo>
                    <a:pt x="211" y="787"/>
                  </a:lnTo>
                  <a:lnTo>
                    <a:pt x="195" y="775"/>
                  </a:lnTo>
                  <a:lnTo>
                    <a:pt x="180" y="761"/>
                  </a:lnTo>
                  <a:lnTo>
                    <a:pt x="166" y="747"/>
                  </a:lnTo>
                  <a:lnTo>
                    <a:pt x="152" y="732"/>
                  </a:lnTo>
                  <a:lnTo>
                    <a:pt x="138" y="716"/>
                  </a:lnTo>
                  <a:lnTo>
                    <a:pt x="124" y="699"/>
                  </a:lnTo>
                  <a:lnTo>
                    <a:pt x="111" y="682"/>
                  </a:lnTo>
                  <a:lnTo>
                    <a:pt x="98" y="664"/>
                  </a:lnTo>
                  <a:lnTo>
                    <a:pt x="87" y="645"/>
                  </a:lnTo>
                  <a:lnTo>
                    <a:pt x="75" y="625"/>
                  </a:lnTo>
                  <a:lnTo>
                    <a:pt x="66" y="605"/>
                  </a:lnTo>
                  <a:lnTo>
                    <a:pt x="55" y="585"/>
                  </a:lnTo>
                  <a:lnTo>
                    <a:pt x="46" y="564"/>
                  </a:lnTo>
                  <a:lnTo>
                    <a:pt x="37" y="542"/>
                  </a:lnTo>
                  <a:lnTo>
                    <a:pt x="29" y="521"/>
                  </a:lnTo>
                  <a:lnTo>
                    <a:pt x="23" y="499"/>
                  </a:lnTo>
                  <a:lnTo>
                    <a:pt x="17" y="478"/>
                  </a:lnTo>
                  <a:lnTo>
                    <a:pt x="12" y="456"/>
                  </a:lnTo>
                  <a:lnTo>
                    <a:pt x="9" y="434"/>
                  </a:lnTo>
                  <a:lnTo>
                    <a:pt x="4" y="413"/>
                  </a:lnTo>
                  <a:lnTo>
                    <a:pt x="3" y="391"/>
                  </a:lnTo>
                  <a:lnTo>
                    <a:pt x="1" y="371"/>
                  </a:lnTo>
                  <a:lnTo>
                    <a:pt x="0" y="350"/>
                  </a:lnTo>
                  <a:lnTo>
                    <a:pt x="0" y="330"/>
                  </a:lnTo>
                  <a:lnTo>
                    <a:pt x="1" y="310"/>
                  </a:lnTo>
                  <a:lnTo>
                    <a:pt x="3" y="290"/>
                  </a:lnTo>
                  <a:lnTo>
                    <a:pt x="6" y="270"/>
                  </a:lnTo>
                  <a:lnTo>
                    <a:pt x="9" y="250"/>
                  </a:lnTo>
                  <a:lnTo>
                    <a:pt x="14" y="231"/>
                  </a:lnTo>
                  <a:lnTo>
                    <a:pt x="18" y="213"/>
                  </a:lnTo>
                  <a:lnTo>
                    <a:pt x="24" y="196"/>
                  </a:lnTo>
                  <a:lnTo>
                    <a:pt x="30" y="179"/>
                  </a:lnTo>
                  <a:lnTo>
                    <a:pt x="37" y="162"/>
                  </a:lnTo>
                  <a:lnTo>
                    <a:pt x="46" y="146"/>
                  </a:lnTo>
                  <a:lnTo>
                    <a:pt x="54" y="129"/>
                  </a:lnTo>
                  <a:lnTo>
                    <a:pt x="63" y="116"/>
                  </a:lnTo>
                  <a:lnTo>
                    <a:pt x="74" y="102"/>
                  </a:lnTo>
                  <a:lnTo>
                    <a:pt x="84" y="88"/>
                  </a:lnTo>
                  <a:lnTo>
                    <a:pt x="95" y="75"/>
                  </a:lnTo>
                  <a:lnTo>
                    <a:pt x="107" y="65"/>
                  </a:lnTo>
                  <a:lnTo>
                    <a:pt x="120" y="52"/>
                  </a:lnTo>
                  <a:lnTo>
                    <a:pt x="134" y="43"/>
                  </a:lnTo>
                  <a:lnTo>
                    <a:pt x="149" y="34"/>
                  </a:lnTo>
                  <a:lnTo>
                    <a:pt x="163" y="26"/>
                  </a:lnTo>
                  <a:lnTo>
                    <a:pt x="178" y="18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2" name="Freeform 50"/>
            <p:cNvSpPr>
              <a:spLocks/>
            </p:cNvSpPr>
            <p:nvPr/>
          </p:nvSpPr>
          <p:spPr bwMode="auto">
            <a:xfrm>
              <a:off x="4470" y="2802"/>
              <a:ext cx="705" cy="872"/>
            </a:xfrm>
            <a:custGeom>
              <a:avLst/>
              <a:gdLst>
                <a:gd name="T0" fmla="*/ 211 w 705"/>
                <a:gd name="T1" fmla="*/ 8 h 872"/>
                <a:gd name="T2" fmla="*/ 261 w 705"/>
                <a:gd name="T3" fmla="*/ 0 h 872"/>
                <a:gd name="T4" fmla="*/ 311 w 705"/>
                <a:gd name="T5" fmla="*/ 3 h 872"/>
                <a:gd name="T6" fmla="*/ 363 w 705"/>
                <a:gd name="T7" fmla="*/ 14 h 872"/>
                <a:gd name="T8" fmla="*/ 412 w 705"/>
                <a:gd name="T9" fmla="*/ 34 h 872"/>
                <a:gd name="T10" fmla="*/ 462 w 705"/>
                <a:gd name="T11" fmla="*/ 62 h 872"/>
                <a:gd name="T12" fmla="*/ 509 w 705"/>
                <a:gd name="T13" fmla="*/ 97 h 872"/>
                <a:gd name="T14" fmla="*/ 552 w 705"/>
                <a:gd name="T15" fmla="*/ 140 h 872"/>
                <a:gd name="T16" fmla="*/ 594 w 705"/>
                <a:gd name="T17" fmla="*/ 191 h 872"/>
                <a:gd name="T18" fmla="*/ 629 w 705"/>
                <a:gd name="T19" fmla="*/ 246 h 872"/>
                <a:gd name="T20" fmla="*/ 659 w 705"/>
                <a:gd name="T21" fmla="*/ 308 h 872"/>
                <a:gd name="T22" fmla="*/ 682 w 705"/>
                <a:gd name="T23" fmla="*/ 373 h 872"/>
                <a:gd name="T24" fmla="*/ 696 w 705"/>
                <a:gd name="T25" fmla="*/ 437 h 872"/>
                <a:gd name="T26" fmla="*/ 703 w 705"/>
                <a:gd name="T27" fmla="*/ 502 h 872"/>
                <a:gd name="T28" fmla="*/ 703 w 705"/>
                <a:gd name="T29" fmla="*/ 564 h 872"/>
                <a:gd name="T30" fmla="*/ 696 w 705"/>
                <a:gd name="T31" fmla="*/ 622 h 872"/>
                <a:gd name="T32" fmla="*/ 680 w 705"/>
                <a:gd name="T33" fmla="*/ 676 h 872"/>
                <a:gd name="T34" fmla="*/ 659 w 705"/>
                <a:gd name="T35" fmla="*/ 727 h 872"/>
                <a:gd name="T36" fmla="*/ 631 w 705"/>
                <a:gd name="T37" fmla="*/ 770 h 872"/>
                <a:gd name="T38" fmla="*/ 597 w 705"/>
                <a:gd name="T39" fmla="*/ 809 h 872"/>
                <a:gd name="T40" fmla="*/ 556 w 705"/>
                <a:gd name="T41" fmla="*/ 838 h 872"/>
                <a:gd name="T42" fmla="*/ 509 w 705"/>
                <a:gd name="T43" fmla="*/ 860 h 872"/>
                <a:gd name="T44" fmla="*/ 460 w 705"/>
                <a:gd name="T45" fmla="*/ 870 h 872"/>
                <a:gd name="T46" fmla="*/ 409 w 705"/>
                <a:gd name="T47" fmla="*/ 872 h 872"/>
                <a:gd name="T48" fmla="*/ 358 w 705"/>
                <a:gd name="T49" fmla="*/ 864 h 872"/>
                <a:gd name="T50" fmla="*/ 308 w 705"/>
                <a:gd name="T51" fmla="*/ 846 h 872"/>
                <a:gd name="T52" fmla="*/ 258 w 705"/>
                <a:gd name="T53" fmla="*/ 821 h 872"/>
                <a:gd name="T54" fmla="*/ 211 w 705"/>
                <a:gd name="T55" fmla="*/ 787 h 872"/>
                <a:gd name="T56" fmla="*/ 166 w 705"/>
                <a:gd name="T57" fmla="*/ 747 h 872"/>
                <a:gd name="T58" fmla="*/ 124 w 705"/>
                <a:gd name="T59" fmla="*/ 699 h 872"/>
                <a:gd name="T60" fmla="*/ 87 w 705"/>
                <a:gd name="T61" fmla="*/ 645 h 872"/>
                <a:gd name="T62" fmla="*/ 55 w 705"/>
                <a:gd name="T63" fmla="*/ 585 h 872"/>
                <a:gd name="T64" fmla="*/ 29 w 705"/>
                <a:gd name="T65" fmla="*/ 521 h 872"/>
                <a:gd name="T66" fmla="*/ 12 w 705"/>
                <a:gd name="T67" fmla="*/ 456 h 872"/>
                <a:gd name="T68" fmla="*/ 3 w 705"/>
                <a:gd name="T69" fmla="*/ 391 h 872"/>
                <a:gd name="T70" fmla="*/ 0 w 705"/>
                <a:gd name="T71" fmla="*/ 330 h 872"/>
                <a:gd name="T72" fmla="*/ 6 w 705"/>
                <a:gd name="T73" fmla="*/ 270 h 872"/>
                <a:gd name="T74" fmla="*/ 18 w 705"/>
                <a:gd name="T75" fmla="*/ 213 h 872"/>
                <a:gd name="T76" fmla="*/ 37 w 705"/>
                <a:gd name="T77" fmla="*/ 162 h 872"/>
                <a:gd name="T78" fmla="*/ 63 w 705"/>
                <a:gd name="T79" fmla="*/ 116 h 872"/>
                <a:gd name="T80" fmla="*/ 95 w 705"/>
                <a:gd name="T81" fmla="*/ 75 h 872"/>
                <a:gd name="T82" fmla="*/ 134 w 705"/>
                <a:gd name="T83" fmla="*/ 43 h 872"/>
                <a:gd name="T84" fmla="*/ 178 w 705"/>
                <a:gd name="T85" fmla="*/ 18 h 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05" h="872">
                  <a:moveTo>
                    <a:pt x="178" y="18"/>
                  </a:moveTo>
                  <a:lnTo>
                    <a:pt x="195" y="12"/>
                  </a:lnTo>
                  <a:lnTo>
                    <a:pt x="211" y="8"/>
                  </a:lnTo>
                  <a:lnTo>
                    <a:pt x="228" y="5"/>
                  </a:lnTo>
                  <a:lnTo>
                    <a:pt x="244" y="2"/>
                  </a:lnTo>
                  <a:lnTo>
                    <a:pt x="261" y="0"/>
                  </a:lnTo>
                  <a:lnTo>
                    <a:pt x="277" y="0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8" y="5"/>
                  </a:lnTo>
                  <a:lnTo>
                    <a:pt x="345" y="9"/>
                  </a:lnTo>
                  <a:lnTo>
                    <a:pt x="363" y="14"/>
                  </a:lnTo>
                  <a:lnTo>
                    <a:pt x="380" y="18"/>
                  </a:lnTo>
                  <a:lnTo>
                    <a:pt x="397" y="26"/>
                  </a:lnTo>
                  <a:lnTo>
                    <a:pt x="412" y="34"/>
                  </a:lnTo>
                  <a:lnTo>
                    <a:pt x="429" y="42"/>
                  </a:lnTo>
                  <a:lnTo>
                    <a:pt x="446" y="51"/>
                  </a:lnTo>
                  <a:lnTo>
                    <a:pt x="462" y="62"/>
                  </a:lnTo>
                  <a:lnTo>
                    <a:pt x="479" y="72"/>
                  </a:lnTo>
                  <a:lnTo>
                    <a:pt x="494" y="85"/>
                  </a:lnTo>
                  <a:lnTo>
                    <a:pt x="509" y="97"/>
                  </a:lnTo>
                  <a:lnTo>
                    <a:pt x="525" y="111"/>
                  </a:lnTo>
                  <a:lnTo>
                    <a:pt x="539" y="125"/>
                  </a:lnTo>
                  <a:lnTo>
                    <a:pt x="552" y="140"/>
                  </a:lnTo>
                  <a:lnTo>
                    <a:pt x="566" y="157"/>
                  </a:lnTo>
                  <a:lnTo>
                    <a:pt x="580" y="173"/>
                  </a:lnTo>
                  <a:lnTo>
                    <a:pt x="594" y="191"/>
                  </a:lnTo>
                  <a:lnTo>
                    <a:pt x="606" y="208"/>
                  </a:lnTo>
                  <a:lnTo>
                    <a:pt x="617" y="228"/>
                  </a:lnTo>
                  <a:lnTo>
                    <a:pt x="629" y="246"/>
                  </a:lnTo>
                  <a:lnTo>
                    <a:pt x="639" y="266"/>
                  </a:lnTo>
                  <a:lnTo>
                    <a:pt x="649" y="287"/>
                  </a:lnTo>
                  <a:lnTo>
                    <a:pt x="659" y="308"/>
                  </a:lnTo>
                  <a:lnTo>
                    <a:pt x="668" y="330"/>
                  </a:lnTo>
                  <a:lnTo>
                    <a:pt x="674" y="351"/>
                  </a:lnTo>
                  <a:lnTo>
                    <a:pt x="682" y="373"/>
                  </a:lnTo>
                  <a:lnTo>
                    <a:pt x="688" y="394"/>
                  </a:lnTo>
                  <a:lnTo>
                    <a:pt x="693" y="417"/>
                  </a:lnTo>
                  <a:lnTo>
                    <a:pt x="696" y="437"/>
                  </a:lnTo>
                  <a:lnTo>
                    <a:pt x="700" y="459"/>
                  </a:lnTo>
                  <a:lnTo>
                    <a:pt x="702" y="481"/>
                  </a:lnTo>
                  <a:lnTo>
                    <a:pt x="703" y="502"/>
                  </a:lnTo>
                  <a:lnTo>
                    <a:pt x="705" y="522"/>
                  </a:lnTo>
                  <a:lnTo>
                    <a:pt x="705" y="544"/>
                  </a:lnTo>
                  <a:lnTo>
                    <a:pt x="703" y="564"/>
                  </a:lnTo>
                  <a:lnTo>
                    <a:pt x="702" y="584"/>
                  </a:lnTo>
                  <a:lnTo>
                    <a:pt x="699" y="602"/>
                  </a:lnTo>
                  <a:lnTo>
                    <a:pt x="696" y="622"/>
                  </a:lnTo>
                  <a:lnTo>
                    <a:pt x="691" y="641"/>
                  </a:lnTo>
                  <a:lnTo>
                    <a:pt x="686" y="659"/>
                  </a:lnTo>
                  <a:lnTo>
                    <a:pt x="680" y="676"/>
                  </a:lnTo>
                  <a:lnTo>
                    <a:pt x="674" y="693"/>
                  </a:lnTo>
                  <a:lnTo>
                    <a:pt x="668" y="710"/>
                  </a:lnTo>
                  <a:lnTo>
                    <a:pt x="659" y="727"/>
                  </a:lnTo>
                  <a:lnTo>
                    <a:pt x="651" y="743"/>
                  </a:lnTo>
                  <a:lnTo>
                    <a:pt x="642" y="756"/>
                  </a:lnTo>
                  <a:lnTo>
                    <a:pt x="631" y="770"/>
                  </a:lnTo>
                  <a:lnTo>
                    <a:pt x="620" y="784"/>
                  </a:lnTo>
                  <a:lnTo>
                    <a:pt x="609" y="796"/>
                  </a:lnTo>
                  <a:lnTo>
                    <a:pt x="597" y="809"/>
                  </a:lnTo>
                  <a:lnTo>
                    <a:pt x="585" y="820"/>
                  </a:lnTo>
                  <a:lnTo>
                    <a:pt x="571" y="829"/>
                  </a:lnTo>
                  <a:lnTo>
                    <a:pt x="556" y="838"/>
                  </a:lnTo>
                  <a:lnTo>
                    <a:pt x="542" y="846"/>
                  </a:lnTo>
                  <a:lnTo>
                    <a:pt x="526" y="853"/>
                  </a:lnTo>
                  <a:lnTo>
                    <a:pt x="509" y="860"/>
                  </a:lnTo>
                  <a:lnTo>
                    <a:pt x="494" y="864"/>
                  </a:lnTo>
                  <a:lnTo>
                    <a:pt x="477" y="867"/>
                  </a:lnTo>
                  <a:lnTo>
                    <a:pt x="460" y="870"/>
                  </a:lnTo>
                  <a:lnTo>
                    <a:pt x="443" y="872"/>
                  </a:lnTo>
                  <a:lnTo>
                    <a:pt x="428" y="872"/>
                  </a:lnTo>
                  <a:lnTo>
                    <a:pt x="409" y="872"/>
                  </a:lnTo>
                  <a:lnTo>
                    <a:pt x="392" y="870"/>
                  </a:lnTo>
                  <a:lnTo>
                    <a:pt x="375" y="867"/>
                  </a:lnTo>
                  <a:lnTo>
                    <a:pt x="358" y="864"/>
                  </a:lnTo>
                  <a:lnTo>
                    <a:pt x="341" y="858"/>
                  </a:lnTo>
                  <a:lnTo>
                    <a:pt x="325" y="853"/>
                  </a:lnTo>
                  <a:lnTo>
                    <a:pt x="308" y="846"/>
                  </a:lnTo>
                  <a:lnTo>
                    <a:pt x="292" y="840"/>
                  </a:lnTo>
                  <a:lnTo>
                    <a:pt x="275" y="830"/>
                  </a:lnTo>
                  <a:lnTo>
                    <a:pt x="258" y="821"/>
                  </a:lnTo>
                  <a:lnTo>
                    <a:pt x="243" y="810"/>
                  </a:lnTo>
                  <a:lnTo>
                    <a:pt x="226" y="800"/>
                  </a:lnTo>
                  <a:lnTo>
                    <a:pt x="211" y="787"/>
                  </a:lnTo>
                  <a:lnTo>
                    <a:pt x="195" y="775"/>
                  </a:lnTo>
                  <a:lnTo>
                    <a:pt x="180" y="761"/>
                  </a:lnTo>
                  <a:lnTo>
                    <a:pt x="166" y="747"/>
                  </a:lnTo>
                  <a:lnTo>
                    <a:pt x="152" y="732"/>
                  </a:lnTo>
                  <a:lnTo>
                    <a:pt x="138" y="716"/>
                  </a:lnTo>
                  <a:lnTo>
                    <a:pt x="124" y="699"/>
                  </a:lnTo>
                  <a:lnTo>
                    <a:pt x="111" y="682"/>
                  </a:lnTo>
                  <a:lnTo>
                    <a:pt x="98" y="664"/>
                  </a:lnTo>
                  <a:lnTo>
                    <a:pt x="87" y="645"/>
                  </a:lnTo>
                  <a:lnTo>
                    <a:pt x="75" y="625"/>
                  </a:lnTo>
                  <a:lnTo>
                    <a:pt x="66" y="605"/>
                  </a:lnTo>
                  <a:lnTo>
                    <a:pt x="55" y="585"/>
                  </a:lnTo>
                  <a:lnTo>
                    <a:pt x="46" y="564"/>
                  </a:lnTo>
                  <a:lnTo>
                    <a:pt x="37" y="542"/>
                  </a:lnTo>
                  <a:lnTo>
                    <a:pt x="29" y="521"/>
                  </a:lnTo>
                  <a:lnTo>
                    <a:pt x="23" y="499"/>
                  </a:lnTo>
                  <a:lnTo>
                    <a:pt x="17" y="478"/>
                  </a:lnTo>
                  <a:lnTo>
                    <a:pt x="12" y="456"/>
                  </a:lnTo>
                  <a:lnTo>
                    <a:pt x="9" y="434"/>
                  </a:lnTo>
                  <a:lnTo>
                    <a:pt x="4" y="413"/>
                  </a:lnTo>
                  <a:lnTo>
                    <a:pt x="3" y="391"/>
                  </a:lnTo>
                  <a:lnTo>
                    <a:pt x="1" y="371"/>
                  </a:lnTo>
                  <a:lnTo>
                    <a:pt x="0" y="350"/>
                  </a:lnTo>
                  <a:lnTo>
                    <a:pt x="0" y="330"/>
                  </a:lnTo>
                  <a:lnTo>
                    <a:pt x="1" y="310"/>
                  </a:lnTo>
                  <a:lnTo>
                    <a:pt x="3" y="290"/>
                  </a:lnTo>
                  <a:lnTo>
                    <a:pt x="6" y="270"/>
                  </a:lnTo>
                  <a:lnTo>
                    <a:pt x="9" y="250"/>
                  </a:lnTo>
                  <a:lnTo>
                    <a:pt x="14" y="231"/>
                  </a:lnTo>
                  <a:lnTo>
                    <a:pt x="18" y="213"/>
                  </a:lnTo>
                  <a:lnTo>
                    <a:pt x="24" y="196"/>
                  </a:lnTo>
                  <a:lnTo>
                    <a:pt x="30" y="179"/>
                  </a:lnTo>
                  <a:lnTo>
                    <a:pt x="37" y="162"/>
                  </a:lnTo>
                  <a:lnTo>
                    <a:pt x="46" y="146"/>
                  </a:lnTo>
                  <a:lnTo>
                    <a:pt x="54" y="129"/>
                  </a:lnTo>
                  <a:lnTo>
                    <a:pt x="63" y="116"/>
                  </a:lnTo>
                  <a:lnTo>
                    <a:pt x="74" y="102"/>
                  </a:lnTo>
                  <a:lnTo>
                    <a:pt x="84" y="88"/>
                  </a:lnTo>
                  <a:lnTo>
                    <a:pt x="95" y="75"/>
                  </a:lnTo>
                  <a:lnTo>
                    <a:pt x="107" y="65"/>
                  </a:lnTo>
                  <a:lnTo>
                    <a:pt x="120" y="52"/>
                  </a:lnTo>
                  <a:lnTo>
                    <a:pt x="134" y="43"/>
                  </a:lnTo>
                  <a:lnTo>
                    <a:pt x="149" y="34"/>
                  </a:lnTo>
                  <a:lnTo>
                    <a:pt x="163" y="26"/>
                  </a:lnTo>
                  <a:lnTo>
                    <a:pt x="178" y="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3" name="Freeform 51"/>
            <p:cNvSpPr>
              <a:spLocks/>
            </p:cNvSpPr>
            <p:nvPr/>
          </p:nvSpPr>
          <p:spPr bwMode="auto">
            <a:xfrm>
              <a:off x="4520" y="2859"/>
              <a:ext cx="612" cy="756"/>
            </a:xfrm>
            <a:custGeom>
              <a:avLst/>
              <a:gdLst>
                <a:gd name="T0" fmla="*/ 182 w 612"/>
                <a:gd name="T1" fmla="*/ 6 h 756"/>
                <a:gd name="T2" fmla="*/ 227 w 612"/>
                <a:gd name="T3" fmla="*/ 0 h 756"/>
                <a:gd name="T4" fmla="*/ 270 w 612"/>
                <a:gd name="T5" fmla="*/ 2 h 756"/>
                <a:gd name="T6" fmla="*/ 315 w 612"/>
                <a:gd name="T7" fmla="*/ 11 h 756"/>
                <a:gd name="T8" fmla="*/ 358 w 612"/>
                <a:gd name="T9" fmla="*/ 29 h 756"/>
                <a:gd name="T10" fmla="*/ 401 w 612"/>
                <a:gd name="T11" fmla="*/ 52 h 756"/>
                <a:gd name="T12" fmla="*/ 442 w 612"/>
                <a:gd name="T13" fmla="*/ 85 h 756"/>
                <a:gd name="T14" fmla="*/ 479 w 612"/>
                <a:gd name="T15" fmla="*/ 122 h 756"/>
                <a:gd name="T16" fmla="*/ 515 w 612"/>
                <a:gd name="T17" fmla="*/ 165 h 756"/>
                <a:gd name="T18" fmla="*/ 546 w 612"/>
                <a:gd name="T19" fmla="*/ 214 h 756"/>
                <a:gd name="T20" fmla="*/ 572 w 612"/>
                <a:gd name="T21" fmla="*/ 268 h 756"/>
                <a:gd name="T22" fmla="*/ 592 w 612"/>
                <a:gd name="T23" fmla="*/ 323 h 756"/>
                <a:gd name="T24" fmla="*/ 604 w 612"/>
                <a:gd name="T25" fmla="*/ 379 h 756"/>
                <a:gd name="T26" fmla="*/ 610 w 612"/>
                <a:gd name="T27" fmla="*/ 434 h 756"/>
                <a:gd name="T28" fmla="*/ 610 w 612"/>
                <a:gd name="T29" fmla="*/ 488 h 756"/>
                <a:gd name="T30" fmla="*/ 604 w 612"/>
                <a:gd name="T31" fmla="*/ 539 h 756"/>
                <a:gd name="T32" fmla="*/ 590 w 612"/>
                <a:gd name="T33" fmla="*/ 587 h 756"/>
                <a:gd name="T34" fmla="*/ 572 w 612"/>
                <a:gd name="T35" fmla="*/ 630 h 756"/>
                <a:gd name="T36" fmla="*/ 547 w 612"/>
                <a:gd name="T37" fmla="*/ 669 h 756"/>
                <a:gd name="T38" fmla="*/ 518 w 612"/>
                <a:gd name="T39" fmla="*/ 701 h 756"/>
                <a:gd name="T40" fmla="*/ 482 w 612"/>
                <a:gd name="T41" fmla="*/ 727 h 756"/>
                <a:gd name="T42" fmla="*/ 442 w 612"/>
                <a:gd name="T43" fmla="*/ 746 h 756"/>
                <a:gd name="T44" fmla="*/ 399 w 612"/>
                <a:gd name="T45" fmla="*/ 755 h 756"/>
                <a:gd name="T46" fmla="*/ 356 w 612"/>
                <a:gd name="T47" fmla="*/ 756 h 756"/>
                <a:gd name="T48" fmla="*/ 312 w 612"/>
                <a:gd name="T49" fmla="*/ 749 h 756"/>
                <a:gd name="T50" fmla="*/ 267 w 612"/>
                <a:gd name="T51" fmla="*/ 733 h 756"/>
                <a:gd name="T52" fmla="*/ 224 w 612"/>
                <a:gd name="T53" fmla="*/ 712 h 756"/>
                <a:gd name="T54" fmla="*/ 182 w 612"/>
                <a:gd name="T55" fmla="*/ 682 h 756"/>
                <a:gd name="T56" fmla="*/ 144 w 612"/>
                <a:gd name="T57" fmla="*/ 647 h 756"/>
                <a:gd name="T58" fmla="*/ 108 w 612"/>
                <a:gd name="T59" fmla="*/ 605 h 756"/>
                <a:gd name="T60" fmla="*/ 76 w 612"/>
                <a:gd name="T61" fmla="*/ 559 h 756"/>
                <a:gd name="T62" fmla="*/ 48 w 612"/>
                <a:gd name="T63" fmla="*/ 507 h 756"/>
                <a:gd name="T64" fmla="*/ 25 w 612"/>
                <a:gd name="T65" fmla="*/ 451 h 756"/>
                <a:gd name="T66" fmla="*/ 11 w 612"/>
                <a:gd name="T67" fmla="*/ 394 h 756"/>
                <a:gd name="T68" fmla="*/ 2 w 612"/>
                <a:gd name="T69" fmla="*/ 339 h 756"/>
                <a:gd name="T70" fmla="*/ 0 w 612"/>
                <a:gd name="T71" fmla="*/ 285 h 756"/>
                <a:gd name="T72" fmla="*/ 5 w 612"/>
                <a:gd name="T73" fmla="*/ 234 h 756"/>
                <a:gd name="T74" fmla="*/ 16 w 612"/>
                <a:gd name="T75" fmla="*/ 185 h 756"/>
                <a:gd name="T76" fmla="*/ 33 w 612"/>
                <a:gd name="T77" fmla="*/ 140 h 756"/>
                <a:gd name="T78" fmla="*/ 54 w 612"/>
                <a:gd name="T79" fmla="*/ 100 h 756"/>
                <a:gd name="T80" fmla="*/ 82 w 612"/>
                <a:gd name="T81" fmla="*/ 65 h 756"/>
                <a:gd name="T82" fmla="*/ 116 w 612"/>
                <a:gd name="T83" fmla="*/ 37 h 756"/>
                <a:gd name="T84" fmla="*/ 154 w 612"/>
                <a:gd name="T85" fmla="*/ 15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12" h="756">
                  <a:moveTo>
                    <a:pt x="154" y="15"/>
                  </a:moveTo>
                  <a:lnTo>
                    <a:pt x="168" y="11"/>
                  </a:lnTo>
                  <a:lnTo>
                    <a:pt x="182" y="6"/>
                  </a:lnTo>
                  <a:lnTo>
                    <a:pt x="198" y="3"/>
                  </a:lnTo>
                  <a:lnTo>
                    <a:pt x="211" y="2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56" y="0"/>
                  </a:lnTo>
                  <a:lnTo>
                    <a:pt x="270" y="2"/>
                  </a:lnTo>
                  <a:lnTo>
                    <a:pt x="285" y="5"/>
                  </a:lnTo>
                  <a:lnTo>
                    <a:pt x="299" y="8"/>
                  </a:lnTo>
                  <a:lnTo>
                    <a:pt x="315" y="11"/>
                  </a:lnTo>
                  <a:lnTo>
                    <a:pt x="328" y="17"/>
                  </a:lnTo>
                  <a:lnTo>
                    <a:pt x="344" y="22"/>
                  </a:lnTo>
                  <a:lnTo>
                    <a:pt x="358" y="29"/>
                  </a:lnTo>
                  <a:lnTo>
                    <a:pt x="373" y="35"/>
                  </a:lnTo>
                  <a:lnTo>
                    <a:pt x="387" y="45"/>
                  </a:lnTo>
                  <a:lnTo>
                    <a:pt x="401" y="52"/>
                  </a:lnTo>
                  <a:lnTo>
                    <a:pt x="415" y="63"/>
                  </a:lnTo>
                  <a:lnTo>
                    <a:pt x="429" y="72"/>
                  </a:lnTo>
                  <a:lnTo>
                    <a:pt x="442" y="85"/>
                  </a:lnTo>
                  <a:lnTo>
                    <a:pt x="455" y="96"/>
                  </a:lnTo>
                  <a:lnTo>
                    <a:pt x="467" y="108"/>
                  </a:lnTo>
                  <a:lnTo>
                    <a:pt x="479" y="122"/>
                  </a:lnTo>
                  <a:lnTo>
                    <a:pt x="492" y="136"/>
                  </a:lnTo>
                  <a:lnTo>
                    <a:pt x="504" y="149"/>
                  </a:lnTo>
                  <a:lnTo>
                    <a:pt x="515" y="165"/>
                  </a:lnTo>
                  <a:lnTo>
                    <a:pt x="526" y="180"/>
                  </a:lnTo>
                  <a:lnTo>
                    <a:pt x="536" y="197"/>
                  </a:lnTo>
                  <a:lnTo>
                    <a:pt x="546" y="214"/>
                  </a:lnTo>
                  <a:lnTo>
                    <a:pt x="555" y="231"/>
                  </a:lnTo>
                  <a:lnTo>
                    <a:pt x="564" y="250"/>
                  </a:lnTo>
                  <a:lnTo>
                    <a:pt x="572" y="268"/>
                  </a:lnTo>
                  <a:lnTo>
                    <a:pt x="579" y="287"/>
                  </a:lnTo>
                  <a:lnTo>
                    <a:pt x="586" y="305"/>
                  </a:lnTo>
                  <a:lnTo>
                    <a:pt x="592" y="323"/>
                  </a:lnTo>
                  <a:lnTo>
                    <a:pt x="596" y="342"/>
                  </a:lnTo>
                  <a:lnTo>
                    <a:pt x="601" y="360"/>
                  </a:lnTo>
                  <a:lnTo>
                    <a:pt x="604" y="379"/>
                  </a:lnTo>
                  <a:lnTo>
                    <a:pt x="607" y="399"/>
                  </a:lnTo>
                  <a:lnTo>
                    <a:pt x="609" y="416"/>
                  </a:lnTo>
                  <a:lnTo>
                    <a:pt x="610" y="434"/>
                  </a:lnTo>
                  <a:lnTo>
                    <a:pt x="612" y="453"/>
                  </a:lnTo>
                  <a:lnTo>
                    <a:pt x="612" y="471"/>
                  </a:lnTo>
                  <a:lnTo>
                    <a:pt x="610" y="488"/>
                  </a:lnTo>
                  <a:lnTo>
                    <a:pt x="609" y="505"/>
                  </a:lnTo>
                  <a:lnTo>
                    <a:pt x="606" y="522"/>
                  </a:lnTo>
                  <a:lnTo>
                    <a:pt x="604" y="539"/>
                  </a:lnTo>
                  <a:lnTo>
                    <a:pt x="599" y="555"/>
                  </a:lnTo>
                  <a:lnTo>
                    <a:pt x="596" y="572"/>
                  </a:lnTo>
                  <a:lnTo>
                    <a:pt x="590" y="587"/>
                  </a:lnTo>
                  <a:lnTo>
                    <a:pt x="586" y="601"/>
                  </a:lnTo>
                  <a:lnTo>
                    <a:pt x="579" y="616"/>
                  </a:lnTo>
                  <a:lnTo>
                    <a:pt x="572" y="630"/>
                  </a:lnTo>
                  <a:lnTo>
                    <a:pt x="564" y="644"/>
                  </a:lnTo>
                  <a:lnTo>
                    <a:pt x="556" y="656"/>
                  </a:lnTo>
                  <a:lnTo>
                    <a:pt x="547" y="669"/>
                  </a:lnTo>
                  <a:lnTo>
                    <a:pt x="538" y="679"/>
                  </a:lnTo>
                  <a:lnTo>
                    <a:pt x="529" y="690"/>
                  </a:lnTo>
                  <a:lnTo>
                    <a:pt x="518" y="701"/>
                  </a:lnTo>
                  <a:lnTo>
                    <a:pt x="507" y="710"/>
                  </a:lnTo>
                  <a:lnTo>
                    <a:pt x="495" y="719"/>
                  </a:lnTo>
                  <a:lnTo>
                    <a:pt x="482" y="727"/>
                  </a:lnTo>
                  <a:lnTo>
                    <a:pt x="470" y="733"/>
                  </a:lnTo>
                  <a:lnTo>
                    <a:pt x="456" y="739"/>
                  </a:lnTo>
                  <a:lnTo>
                    <a:pt x="442" y="746"/>
                  </a:lnTo>
                  <a:lnTo>
                    <a:pt x="429" y="749"/>
                  </a:lnTo>
                  <a:lnTo>
                    <a:pt x="415" y="752"/>
                  </a:lnTo>
                  <a:lnTo>
                    <a:pt x="399" y="755"/>
                  </a:lnTo>
                  <a:lnTo>
                    <a:pt x="385" y="756"/>
                  </a:lnTo>
                  <a:lnTo>
                    <a:pt x="370" y="756"/>
                  </a:lnTo>
                  <a:lnTo>
                    <a:pt x="356" y="756"/>
                  </a:lnTo>
                  <a:lnTo>
                    <a:pt x="341" y="755"/>
                  </a:lnTo>
                  <a:lnTo>
                    <a:pt x="327" y="752"/>
                  </a:lnTo>
                  <a:lnTo>
                    <a:pt x="312" y="749"/>
                  </a:lnTo>
                  <a:lnTo>
                    <a:pt x="296" y="744"/>
                  </a:lnTo>
                  <a:lnTo>
                    <a:pt x="282" y="739"/>
                  </a:lnTo>
                  <a:lnTo>
                    <a:pt x="267" y="733"/>
                  </a:lnTo>
                  <a:lnTo>
                    <a:pt x="253" y="727"/>
                  </a:lnTo>
                  <a:lnTo>
                    <a:pt x="239" y="719"/>
                  </a:lnTo>
                  <a:lnTo>
                    <a:pt x="224" y="712"/>
                  </a:lnTo>
                  <a:lnTo>
                    <a:pt x="210" y="702"/>
                  </a:lnTo>
                  <a:lnTo>
                    <a:pt x="196" y="693"/>
                  </a:lnTo>
                  <a:lnTo>
                    <a:pt x="182" y="682"/>
                  </a:lnTo>
                  <a:lnTo>
                    <a:pt x="170" y="672"/>
                  </a:lnTo>
                  <a:lnTo>
                    <a:pt x="156" y="659"/>
                  </a:lnTo>
                  <a:lnTo>
                    <a:pt x="144" y="647"/>
                  </a:lnTo>
                  <a:lnTo>
                    <a:pt x="131" y="635"/>
                  </a:lnTo>
                  <a:lnTo>
                    <a:pt x="119" y="621"/>
                  </a:lnTo>
                  <a:lnTo>
                    <a:pt x="108" y="605"/>
                  </a:lnTo>
                  <a:lnTo>
                    <a:pt x="96" y="592"/>
                  </a:lnTo>
                  <a:lnTo>
                    <a:pt x="85" y="575"/>
                  </a:lnTo>
                  <a:lnTo>
                    <a:pt x="76" y="559"/>
                  </a:lnTo>
                  <a:lnTo>
                    <a:pt x="65" y="542"/>
                  </a:lnTo>
                  <a:lnTo>
                    <a:pt x="56" y="525"/>
                  </a:lnTo>
                  <a:lnTo>
                    <a:pt x="48" y="507"/>
                  </a:lnTo>
                  <a:lnTo>
                    <a:pt x="39" y="488"/>
                  </a:lnTo>
                  <a:lnTo>
                    <a:pt x="33" y="470"/>
                  </a:lnTo>
                  <a:lnTo>
                    <a:pt x="25" y="451"/>
                  </a:lnTo>
                  <a:lnTo>
                    <a:pt x="20" y="433"/>
                  </a:lnTo>
                  <a:lnTo>
                    <a:pt x="14" y="414"/>
                  </a:lnTo>
                  <a:lnTo>
                    <a:pt x="11" y="394"/>
                  </a:lnTo>
                  <a:lnTo>
                    <a:pt x="7" y="376"/>
                  </a:lnTo>
                  <a:lnTo>
                    <a:pt x="4" y="357"/>
                  </a:lnTo>
                  <a:lnTo>
                    <a:pt x="2" y="339"/>
                  </a:lnTo>
                  <a:lnTo>
                    <a:pt x="0" y="320"/>
                  </a:lnTo>
                  <a:lnTo>
                    <a:pt x="0" y="303"/>
                  </a:lnTo>
                  <a:lnTo>
                    <a:pt x="0" y="285"/>
                  </a:lnTo>
                  <a:lnTo>
                    <a:pt x="0" y="268"/>
                  </a:lnTo>
                  <a:lnTo>
                    <a:pt x="2" y="251"/>
                  </a:lnTo>
                  <a:lnTo>
                    <a:pt x="5" y="234"/>
                  </a:lnTo>
                  <a:lnTo>
                    <a:pt x="8" y="217"/>
                  </a:lnTo>
                  <a:lnTo>
                    <a:pt x="11" y="200"/>
                  </a:lnTo>
                  <a:lnTo>
                    <a:pt x="16" y="185"/>
                  </a:lnTo>
                  <a:lnTo>
                    <a:pt x="20" y="169"/>
                  </a:lnTo>
                  <a:lnTo>
                    <a:pt x="27" y="154"/>
                  </a:lnTo>
                  <a:lnTo>
                    <a:pt x="33" y="140"/>
                  </a:lnTo>
                  <a:lnTo>
                    <a:pt x="39" y="126"/>
                  </a:lnTo>
                  <a:lnTo>
                    <a:pt x="47" y="112"/>
                  </a:lnTo>
                  <a:lnTo>
                    <a:pt x="54" y="100"/>
                  </a:lnTo>
                  <a:lnTo>
                    <a:pt x="64" y="88"/>
                  </a:lnTo>
                  <a:lnTo>
                    <a:pt x="73" y="75"/>
                  </a:lnTo>
                  <a:lnTo>
                    <a:pt x="82" y="65"/>
                  </a:lnTo>
                  <a:lnTo>
                    <a:pt x="93" y="55"/>
                  </a:lnTo>
                  <a:lnTo>
                    <a:pt x="105" y="46"/>
                  </a:lnTo>
                  <a:lnTo>
                    <a:pt x="116" y="37"/>
                  </a:lnTo>
                  <a:lnTo>
                    <a:pt x="128" y="29"/>
                  </a:lnTo>
                  <a:lnTo>
                    <a:pt x="142" y="22"/>
                  </a:lnTo>
                  <a:lnTo>
                    <a:pt x="154" y="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4" name="Freeform 52"/>
            <p:cNvSpPr>
              <a:spLocks/>
            </p:cNvSpPr>
            <p:nvPr/>
          </p:nvSpPr>
          <p:spPr bwMode="auto">
            <a:xfrm>
              <a:off x="4562" y="2904"/>
              <a:ext cx="534" cy="662"/>
            </a:xfrm>
            <a:custGeom>
              <a:avLst/>
              <a:gdLst>
                <a:gd name="T0" fmla="*/ 160 w 534"/>
                <a:gd name="T1" fmla="*/ 6 h 662"/>
                <a:gd name="T2" fmla="*/ 197 w 534"/>
                <a:gd name="T3" fmla="*/ 1 h 662"/>
                <a:gd name="T4" fmla="*/ 236 w 534"/>
                <a:gd name="T5" fmla="*/ 1 h 662"/>
                <a:gd name="T6" fmla="*/ 276 w 534"/>
                <a:gd name="T7" fmla="*/ 10 h 662"/>
                <a:gd name="T8" fmla="*/ 314 w 534"/>
                <a:gd name="T9" fmla="*/ 26 h 662"/>
                <a:gd name="T10" fmla="*/ 351 w 534"/>
                <a:gd name="T11" fmla="*/ 47 h 662"/>
                <a:gd name="T12" fmla="*/ 387 w 534"/>
                <a:gd name="T13" fmla="*/ 74 h 662"/>
                <a:gd name="T14" fmla="*/ 420 w 534"/>
                <a:gd name="T15" fmla="*/ 108 h 662"/>
                <a:gd name="T16" fmla="*/ 450 w 534"/>
                <a:gd name="T17" fmla="*/ 144 h 662"/>
                <a:gd name="T18" fmla="*/ 477 w 534"/>
                <a:gd name="T19" fmla="*/ 188 h 662"/>
                <a:gd name="T20" fmla="*/ 500 w 534"/>
                <a:gd name="T21" fmla="*/ 234 h 662"/>
                <a:gd name="T22" fmla="*/ 517 w 534"/>
                <a:gd name="T23" fmla="*/ 283 h 662"/>
                <a:gd name="T24" fmla="*/ 528 w 534"/>
                <a:gd name="T25" fmla="*/ 332 h 662"/>
                <a:gd name="T26" fmla="*/ 534 w 534"/>
                <a:gd name="T27" fmla="*/ 382 h 662"/>
                <a:gd name="T28" fmla="*/ 534 w 534"/>
                <a:gd name="T29" fmla="*/ 428 h 662"/>
                <a:gd name="T30" fmla="*/ 528 w 534"/>
                <a:gd name="T31" fmla="*/ 473 h 662"/>
                <a:gd name="T32" fmla="*/ 517 w 534"/>
                <a:gd name="T33" fmla="*/ 514 h 662"/>
                <a:gd name="T34" fmla="*/ 500 w 534"/>
                <a:gd name="T35" fmla="*/ 551 h 662"/>
                <a:gd name="T36" fmla="*/ 479 w 534"/>
                <a:gd name="T37" fmla="*/ 585 h 662"/>
                <a:gd name="T38" fmla="*/ 453 w 534"/>
                <a:gd name="T39" fmla="*/ 614 h 662"/>
                <a:gd name="T40" fmla="*/ 422 w 534"/>
                <a:gd name="T41" fmla="*/ 636 h 662"/>
                <a:gd name="T42" fmla="*/ 387 w 534"/>
                <a:gd name="T43" fmla="*/ 653 h 662"/>
                <a:gd name="T44" fmla="*/ 350 w 534"/>
                <a:gd name="T45" fmla="*/ 661 h 662"/>
                <a:gd name="T46" fmla="*/ 311 w 534"/>
                <a:gd name="T47" fmla="*/ 662 h 662"/>
                <a:gd name="T48" fmla="*/ 273 w 534"/>
                <a:gd name="T49" fmla="*/ 656 h 662"/>
                <a:gd name="T50" fmla="*/ 234 w 534"/>
                <a:gd name="T51" fmla="*/ 642 h 662"/>
                <a:gd name="T52" fmla="*/ 196 w 534"/>
                <a:gd name="T53" fmla="*/ 624 h 662"/>
                <a:gd name="T54" fmla="*/ 160 w 534"/>
                <a:gd name="T55" fmla="*/ 597 h 662"/>
                <a:gd name="T56" fmla="*/ 126 w 534"/>
                <a:gd name="T57" fmla="*/ 567 h 662"/>
                <a:gd name="T58" fmla="*/ 94 w 534"/>
                <a:gd name="T59" fmla="*/ 531 h 662"/>
                <a:gd name="T60" fmla="*/ 66 w 534"/>
                <a:gd name="T61" fmla="*/ 490 h 662"/>
                <a:gd name="T62" fmla="*/ 42 w 534"/>
                <a:gd name="T63" fmla="*/ 445 h 662"/>
                <a:gd name="T64" fmla="*/ 23 w 534"/>
                <a:gd name="T65" fmla="*/ 396 h 662"/>
                <a:gd name="T66" fmla="*/ 9 w 534"/>
                <a:gd name="T67" fmla="*/ 346 h 662"/>
                <a:gd name="T68" fmla="*/ 2 w 534"/>
                <a:gd name="T69" fmla="*/ 297 h 662"/>
                <a:gd name="T70" fmla="*/ 0 w 534"/>
                <a:gd name="T71" fmla="*/ 251 h 662"/>
                <a:gd name="T72" fmla="*/ 5 w 534"/>
                <a:gd name="T73" fmla="*/ 205 h 662"/>
                <a:gd name="T74" fmla="*/ 14 w 534"/>
                <a:gd name="T75" fmla="*/ 161 h 662"/>
                <a:gd name="T76" fmla="*/ 28 w 534"/>
                <a:gd name="T77" fmla="*/ 123 h 662"/>
                <a:gd name="T78" fmla="*/ 48 w 534"/>
                <a:gd name="T79" fmla="*/ 87 h 662"/>
                <a:gd name="T80" fmla="*/ 72 w 534"/>
                <a:gd name="T81" fmla="*/ 58 h 662"/>
                <a:gd name="T82" fmla="*/ 102 w 534"/>
                <a:gd name="T83" fmla="*/ 34 h 662"/>
                <a:gd name="T84" fmla="*/ 136 w 534"/>
                <a:gd name="T85" fmla="*/ 1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4" h="662">
                  <a:moveTo>
                    <a:pt x="136" y="15"/>
                  </a:moveTo>
                  <a:lnTo>
                    <a:pt x="148" y="10"/>
                  </a:lnTo>
                  <a:lnTo>
                    <a:pt x="160" y="6"/>
                  </a:lnTo>
                  <a:lnTo>
                    <a:pt x="172" y="4"/>
                  </a:lnTo>
                  <a:lnTo>
                    <a:pt x="185" y="1"/>
                  </a:lnTo>
                  <a:lnTo>
                    <a:pt x="197" y="1"/>
                  </a:lnTo>
                  <a:lnTo>
                    <a:pt x="211" y="0"/>
                  </a:lnTo>
                  <a:lnTo>
                    <a:pt x="223" y="1"/>
                  </a:lnTo>
                  <a:lnTo>
                    <a:pt x="236" y="1"/>
                  </a:lnTo>
                  <a:lnTo>
                    <a:pt x="249" y="4"/>
                  </a:lnTo>
                  <a:lnTo>
                    <a:pt x="262" y="7"/>
                  </a:lnTo>
                  <a:lnTo>
                    <a:pt x="276" y="10"/>
                  </a:lnTo>
                  <a:lnTo>
                    <a:pt x="288" y="15"/>
                  </a:lnTo>
                  <a:lnTo>
                    <a:pt x="300" y="20"/>
                  </a:lnTo>
                  <a:lnTo>
                    <a:pt x="314" y="26"/>
                  </a:lnTo>
                  <a:lnTo>
                    <a:pt x="326" y="32"/>
                  </a:lnTo>
                  <a:lnTo>
                    <a:pt x="339" y="40"/>
                  </a:lnTo>
                  <a:lnTo>
                    <a:pt x="351" y="47"/>
                  </a:lnTo>
                  <a:lnTo>
                    <a:pt x="363" y="55"/>
                  </a:lnTo>
                  <a:lnTo>
                    <a:pt x="374" y="64"/>
                  </a:lnTo>
                  <a:lnTo>
                    <a:pt x="387" y="74"/>
                  </a:lnTo>
                  <a:lnTo>
                    <a:pt x="397" y="84"/>
                  </a:lnTo>
                  <a:lnTo>
                    <a:pt x="410" y="95"/>
                  </a:lnTo>
                  <a:lnTo>
                    <a:pt x="420" y="108"/>
                  </a:lnTo>
                  <a:lnTo>
                    <a:pt x="430" y="120"/>
                  </a:lnTo>
                  <a:lnTo>
                    <a:pt x="440" y="132"/>
                  </a:lnTo>
                  <a:lnTo>
                    <a:pt x="450" y="144"/>
                  </a:lnTo>
                  <a:lnTo>
                    <a:pt x="460" y="158"/>
                  </a:lnTo>
                  <a:lnTo>
                    <a:pt x="468" y="172"/>
                  </a:lnTo>
                  <a:lnTo>
                    <a:pt x="477" y="188"/>
                  </a:lnTo>
                  <a:lnTo>
                    <a:pt x="485" y="203"/>
                  </a:lnTo>
                  <a:lnTo>
                    <a:pt x="493" y="218"/>
                  </a:lnTo>
                  <a:lnTo>
                    <a:pt x="500" y="234"/>
                  </a:lnTo>
                  <a:lnTo>
                    <a:pt x="507" y="251"/>
                  </a:lnTo>
                  <a:lnTo>
                    <a:pt x="513" y="268"/>
                  </a:lnTo>
                  <a:lnTo>
                    <a:pt x="517" y="283"/>
                  </a:lnTo>
                  <a:lnTo>
                    <a:pt x="522" y="300"/>
                  </a:lnTo>
                  <a:lnTo>
                    <a:pt x="525" y="317"/>
                  </a:lnTo>
                  <a:lnTo>
                    <a:pt x="528" y="332"/>
                  </a:lnTo>
                  <a:lnTo>
                    <a:pt x="531" y="349"/>
                  </a:lnTo>
                  <a:lnTo>
                    <a:pt x="533" y="365"/>
                  </a:lnTo>
                  <a:lnTo>
                    <a:pt x="534" y="382"/>
                  </a:lnTo>
                  <a:lnTo>
                    <a:pt x="534" y="397"/>
                  </a:lnTo>
                  <a:lnTo>
                    <a:pt x="534" y="413"/>
                  </a:lnTo>
                  <a:lnTo>
                    <a:pt x="534" y="428"/>
                  </a:lnTo>
                  <a:lnTo>
                    <a:pt x="533" y="443"/>
                  </a:lnTo>
                  <a:lnTo>
                    <a:pt x="531" y="459"/>
                  </a:lnTo>
                  <a:lnTo>
                    <a:pt x="528" y="473"/>
                  </a:lnTo>
                  <a:lnTo>
                    <a:pt x="525" y="486"/>
                  </a:lnTo>
                  <a:lnTo>
                    <a:pt x="520" y="500"/>
                  </a:lnTo>
                  <a:lnTo>
                    <a:pt x="517" y="514"/>
                  </a:lnTo>
                  <a:lnTo>
                    <a:pt x="511" y="527"/>
                  </a:lnTo>
                  <a:lnTo>
                    <a:pt x="507" y="540"/>
                  </a:lnTo>
                  <a:lnTo>
                    <a:pt x="500" y="551"/>
                  </a:lnTo>
                  <a:lnTo>
                    <a:pt x="494" y="563"/>
                  </a:lnTo>
                  <a:lnTo>
                    <a:pt x="487" y="574"/>
                  </a:lnTo>
                  <a:lnTo>
                    <a:pt x="479" y="585"/>
                  </a:lnTo>
                  <a:lnTo>
                    <a:pt x="471" y="596"/>
                  </a:lnTo>
                  <a:lnTo>
                    <a:pt x="462" y="605"/>
                  </a:lnTo>
                  <a:lnTo>
                    <a:pt x="453" y="614"/>
                  </a:lnTo>
                  <a:lnTo>
                    <a:pt x="443" y="622"/>
                  </a:lnTo>
                  <a:lnTo>
                    <a:pt x="433" y="630"/>
                  </a:lnTo>
                  <a:lnTo>
                    <a:pt x="422" y="636"/>
                  </a:lnTo>
                  <a:lnTo>
                    <a:pt x="411" y="642"/>
                  </a:lnTo>
                  <a:lnTo>
                    <a:pt x="399" y="648"/>
                  </a:lnTo>
                  <a:lnTo>
                    <a:pt x="387" y="653"/>
                  </a:lnTo>
                  <a:lnTo>
                    <a:pt x="374" y="656"/>
                  </a:lnTo>
                  <a:lnTo>
                    <a:pt x="362" y="659"/>
                  </a:lnTo>
                  <a:lnTo>
                    <a:pt x="350" y="661"/>
                  </a:lnTo>
                  <a:lnTo>
                    <a:pt x="337" y="662"/>
                  </a:lnTo>
                  <a:lnTo>
                    <a:pt x="325" y="662"/>
                  </a:lnTo>
                  <a:lnTo>
                    <a:pt x="311" y="662"/>
                  </a:lnTo>
                  <a:lnTo>
                    <a:pt x="299" y="661"/>
                  </a:lnTo>
                  <a:lnTo>
                    <a:pt x="285" y="659"/>
                  </a:lnTo>
                  <a:lnTo>
                    <a:pt x="273" y="656"/>
                  </a:lnTo>
                  <a:lnTo>
                    <a:pt x="260" y="653"/>
                  </a:lnTo>
                  <a:lnTo>
                    <a:pt x="246" y="648"/>
                  </a:lnTo>
                  <a:lnTo>
                    <a:pt x="234" y="642"/>
                  </a:lnTo>
                  <a:lnTo>
                    <a:pt x="222" y="637"/>
                  </a:lnTo>
                  <a:lnTo>
                    <a:pt x="208" y="630"/>
                  </a:lnTo>
                  <a:lnTo>
                    <a:pt x="196" y="624"/>
                  </a:lnTo>
                  <a:lnTo>
                    <a:pt x="183" y="616"/>
                  </a:lnTo>
                  <a:lnTo>
                    <a:pt x="172" y="607"/>
                  </a:lnTo>
                  <a:lnTo>
                    <a:pt x="160" y="597"/>
                  </a:lnTo>
                  <a:lnTo>
                    <a:pt x="148" y="588"/>
                  </a:lnTo>
                  <a:lnTo>
                    <a:pt x="137" y="577"/>
                  </a:lnTo>
                  <a:lnTo>
                    <a:pt x="126" y="567"/>
                  </a:lnTo>
                  <a:lnTo>
                    <a:pt x="116" y="556"/>
                  </a:lnTo>
                  <a:lnTo>
                    <a:pt x="105" y="543"/>
                  </a:lnTo>
                  <a:lnTo>
                    <a:pt x="94" y="531"/>
                  </a:lnTo>
                  <a:lnTo>
                    <a:pt x="85" y="517"/>
                  </a:lnTo>
                  <a:lnTo>
                    <a:pt x="75" y="503"/>
                  </a:lnTo>
                  <a:lnTo>
                    <a:pt x="66" y="490"/>
                  </a:lnTo>
                  <a:lnTo>
                    <a:pt x="57" y="476"/>
                  </a:lnTo>
                  <a:lnTo>
                    <a:pt x="49" y="460"/>
                  </a:lnTo>
                  <a:lnTo>
                    <a:pt x="42" y="445"/>
                  </a:lnTo>
                  <a:lnTo>
                    <a:pt x="35" y="428"/>
                  </a:lnTo>
                  <a:lnTo>
                    <a:pt x="28" y="413"/>
                  </a:lnTo>
                  <a:lnTo>
                    <a:pt x="23" y="396"/>
                  </a:lnTo>
                  <a:lnTo>
                    <a:pt x="17" y="379"/>
                  </a:lnTo>
                  <a:lnTo>
                    <a:pt x="12" y="363"/>
                  </a:lnTo>
                  <a:lnTo>
                    <a:pt x="9" y="346"/>
                  </a:lnTo>
                  <a:lnTo>
                    <a:pt x="6" y="329"/>
                  </a:lnTo>
                  <a:lnTo>
                    <a:pt x="3" y="314"/>
                  </a:lnTo>
                  <a:lnTo>
                    <a:pt x="2" y="297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0" y="251"/>
                  </a:lnTo>
                  <a:lnTo>
                    <a:pt x="2" y="235"/>
                  </a:lnTo>
                  <a:lnTo>
                    <a:pt x="2" y="220"/>
                  </a:lnTo>
                  <a:lnTo>
                    <a:pt x="5" y="205"/>
                  </a:lnTo>
                  <a:lnTo>
                    <a:pt x="6" y="191"/>
                  </a:lnTo>
                  <a:lnTo>
                    <a:pt x="9" y="175"/>
                  </a:lnTo>
                  <a:lnTo>
                    <a:pt x="14" y="161"/>
                  </a:lnTo>
                  <a:lnTo>
                    <a:pt x="19" y="149"/>
                  </a:lnTo>
                  <a:lnTo>
                    <a:pt x="23" y="135"/>
                  </a:lnTo>
                  <a:lnTo>
                    <a:pt x="28" y="123"/>
                  </a:lnTo>
                  <a:lnTo>
                    <a:pt x="34" y="111"/>
                  </a:lnTo>
                  <a:lnTo>
                    <a:pt x="40" y="100"/>
                  </a:lnTo>
                  <a:lnTo>
                    <a:pt x="48" y="87"/>
                  </a:lnTo>
                  <a:lnTo>
                    <a:pt x="55" y="77"/>
                  </a:lnTo>
                  <a:lnTo>
                    <a:pt x="63" y="67"/>
                  </a:lnTo>
                  <a:lnTo>
                    <a:pt x="72" y="58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2" y="34"/>
                  </a:lnTo>
                  <a:lnTo>
                    <a:pt x="112" y="26"/>
                  </a:lnTo>
                  <a:lnTo>
                    <a:pt x="123" y="20"/>
                  </a:lnTo>
                  <a:lnTo>
                    <a:pt x="136" y="1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5" name="Freeform 53"/>
            <p:cNvSpPr>
              <a:spLocks/>
            </p:cNvSpPr>
            <p:nvPr/>
          </p:nvSpPr>
          <p:spPr bwMode="auto">
            <a:xfrm>
              <a:off x="4562" y="2904"/>
              <a:ext cx="534" cy="662"/>
            </a:xfrm>
            <a:custGeom>
              <a:avLst/>
              <a:gdLst>
                <a:gd name="T0" fmla="*/ 160 w 534"/>
                <a:gd name="T1" fmla="*/ 6 h 662"/>
                <a:gd name="T2" fmla="*/ 197 w 534"/>
                <a:gd name="T3" fmla="*/ 1 h 662"/>
                <a:gd name="T4" fmla="*/ 236 w 534"/>
                <a:gd name="T5" fmla="*/ 1 h 662"/>
                <a:gd name="T6" fmla="*/ 276 w 534"/>
                <a:gd name="T7" fmla="*/ 10 h 662"/>
                <a:gd name="T8" fmla="*/ 314 w 534"/>
                <a:gd name="T9" fmla="*/ 26 h 662"/>
                <a:gd name="T10" fmla="*/ 351 w 534"/>
                <a:gd name="T11" fmla="*/ 47 h 662"/>
                <a:gd name="T12" fmla="*/ 387 w 534"/>
                <a:gd name="T13" fmla="*/ 74 h 662"/>
                <a:gd name="T14" fmla="*/ 420 w 534"/>
                <a:gd name="T15" fmla="*/ 108 h 662"/>
                <a:gd name="T16" fmla="*/ 450 w 534"/>
                <a:gd name="T17" fmla="*/ 144 h 662"/>
                <a:gd name="T18" fmla="*/ 477 w 534"/>
                <a:gd name="T19" fmla="*/ 188 h 662"/>
                <a:gd name="T20" fmla="*/ 500 w 534"/>
                <a:gd name="T21" fmla="*/ 234 h 662"/>
                <a:gd name="T22" fmla="*/ 517 w 534"/>
                <a:gd name="T23" fmla="*/ 283 h 662"/>
                <a:gd name="T24" fmla="*/ 528 w 534"/>
                <a:gd name="T25" fmla="*/ 332 h 662"/>
                <a:gd name="T26" fmla="*/ 534 w 534"/>
                <a:gd name="T27" fmla="*/ 382 h 662"/>
                <a:gd name="T28" fmla="*/ 534 w 534"/>
                <a:gd name="T29" fmla="*/ 428 h 662"/>
                <a:gd name="T30" fmla="*/ 528 w 534"/>
                <a:gd name="T31" fmla="*/ 473 h 662"/>
                <a:gd name="T32" fmla="*/ 517 w 534"/>
                <a:gd name="T33" fmla="*/ 514 h 662"/>
                <a:gd name="T34" fmla="*/ 500 w 534"/>
                <a:gd name="T35" fmla="*/ 551 h 662"/>
                <a:gd name="T36" fmla="*/ 479 w 534"/>
                <a:gd name="T37" fmla="*/ 585 h 662"/>
                <a:gd name="T38" fmla="*/ 453 w 534"/>
                <a:gd name="T39" fmla="*/ 614 h 662"/>
                <a:gd name="T40" fmla="*/ 422 w 534"/>
                <a:gd name="T41" fmla="*/ 636 h 662"/>
                <a:gd name="T42" fmla="*/ 387 w 534"/>
                <a:gd name="T43" fmla="*/ 653 h 662"/>
                <a:gd name="T44" fmla="*/ 350 w 534"/>
                <a:gd name="T45" fmla="*/ 661 h 662"/>
                <a:gd name="T46" fmla="*/ 311 w 534"/>
                <a:gd name="T47" fmla="*/ 662 h 662"/>
                <a:gd name="T48" fmla="*/ 273 w 534"/>
                <a:gd name="T49" fmla="*/ 656 h 662"/>
                <a:gd name="T50" fmla="*/ 234 w 534"/>
                <a:gd name="T51" fmla="*/ 642 h 662"/>
                <a:gd name="T52" fmla="*/ 196 w 534"/>
                <a:gd name="T53" fmla="*/ 624 h 662"/>
                <a:gd name="T54" fmla="*/ 160 w 534"/>
                <a:gd name="T55" fmla="*/ 597 h 662"/>
                <a:gd name="T56" fmla="*/ 126 w 534"/>
                <a:gd name="T57" fmla="*/ 567 h 662"/>
                <a:gd name="T58" fmla="*/ 94 w 534"/>
                <a:gd name="T59" fmla="*/ 531 h 662"/>
                <a:gd name="T60" fmla="*/ 66 w 534"/>
                <a:gd name="T61" fmla="*/ 490 h 662"/>
                <a:gd name="T62" fmla="*/ 42 w 534"/>
                <a:gd name="T63" fmla="*/ 445 h 662"/>
                <a:gd name="T64" fmla="*/ 23 w 534"/>
                <a:gd name="T65" fmla="*/ 396 h 662"/>
                <a:gd name="T66" fmla="*/ 9 w 534"/>
                <a:gd name="T67" fmla="*/ 346 h 662"/>
                <a:gd name="T68" fmla="*/ 2 w 534"/>
                <a:gd name="T69" fmla="*/ 297 h 662"/>
                <a:gd name="T70" fmla="*/ 0 w 534"/>
                <a:gd name="T71" fmla="*/ 251 h 662"/>
                <a:gd name="T72" fmla="*/ 5 w 534"/>
                <a:gd name="T73" fmla="*/ 205 h 662"/>
                <a:gd name="T74" fmla="*/ 14 w 534"/>
                <a:gd name="T75" fmla="*/ 161 h 662"/>
                <a:gd name="T76" fmla="*/ 28 w 534"/>
                <a:gd name="T77" fmla="*/ 123 h 662"/>
                <a:gd name="T78" fmla="*/ 48 w 534"/>
                <a:gd name="T79" fmla="*/ 87 h 662"/>
                <a:gd name="T80" fmla="*/ 72 w 534"/>
                <a:gd name="T81" fmla="*/ 58 h 662"/>
                <a:gd name="T82" fmla="*/ 102 w 534"/>
                <a:gd name="T83" fmla="*/ 34 h 662"/>
                <a:gd name="T84" fmla="*/ 136 w 534"/>
                <a:gd name="T85" fmla="*/ 15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34" h="662">
                  <a:moveTo>
                    <a:pt x="136" y="15"/>
                  </a:moveTo>
                  <a:lnTo>
                    <a:pt x="148" y="10"/>
                  </a:lnTo>
                  <a:lnTo>
                    <a:pt x="160" y="6"/>
                  </a:lnTo>
                  <a:lnTo>
                    <a:pt x="172" y="4"/>
                  </a:lnTo>
                  <a:lnTo>
                    <a:pt x="185" y="1"/>
                  </a:lnTo>
                  <a:lnTo>
                    <a:pt x="197" y="1"/>
                  </a:lnTo>
                  <a:lnTo>
                    <a:pt x="211" y="0"/>
                  </a:lnTo>
                  <a:lnTo>
                    <a:pt x="223" y="1"/>
                  </a:lnTo>
                  <a:lnTo>
                    <a:pt x="236" y="1"/>
                  </a:lnTo>
                  <a:lnTo>
                    <a:pt x="249" y="4"/>
                  </a:lnTo>
                  <a:lnTo>
                    <a:pt x="262" y="7"/>
                  </a:lnTo>
                  <a:lnTo>
                    <a:pt x="276" y="10"/>
                  </a:lnTo>
                  <a:lnTo>
                    <a:pt x="288" y="15"/>
                  </a:lnTo>
                  <a:lnTo>
                    <a:pt x="300" y="20"/>
                  </a:lnTo>
                  <a:lnTo>
                    <a:pt x="314" y="26"/>
                  </a:lnTo>
                  <a:lnTo>
                    <a:pt x="326" y="32"/>
                  </a:lnTo>
                  <a:lnTo>
                    <a:pt x="339" y="40"/>
                  </a:lnTo>
                  <a:lnTo>
                    <a:pt x="351" y="47"/>
                  </a:lnTo>
                  <a:lnTo>
                    <a:pt x="363" y="55"/>
                  </a:lnTo>
                  <a:lnTo>
                    <a:pt x="374" y="64"/>
                  </a:lnTo>
                  <a:lnTo>
                    <a:pt x="387" y="74"/>
                  </a:lnTo>
                  <a:lnTo>
                    <a:pt x="397" y="84"/>
                  </a:lnTo>
                  <a:lnTo>
                    <a:pt x="410" y="95"/>
                  </a:lnTo>
                  <a:lnTo>
                    <a:pt x="420" y="108"/>
                  </a:lnTo>
                  <a:lnTo>
                    <a:pt x="430" y="120"/>
                  </a:lnTo>
                  <a:lnTo>
                    <a:pt x="440" y="132"/>
                  </a:lnTo>
                  <a:lnTo>
                    <a:pt x="450" y="144"/>
                  </a:lnTo>
                  <a:lnTo>
                    <a:pt x="460" y="158"/>
                  </a:lnTo>
                  <a:lnTo>
                    <a:pt x="468" y="172"/>
                  </a:lnTo>
                  <a:lnTo>
                    <a:pt x="477" y="188"/>
                  </a:lnTo>
                  <a:lnTo>
                    <a:pt x="485" y="203"/>
                  </a:lnTo>
                  <a:lnTo>
                    <a:pt x="493" y="218"/>
                  </a:lnTo>
                  <a:lnTo>
                    <a:pt x="500" y="234"/>
                  </a:lnTo>
                  <a:lnTo>
                    <a:pt x="507" y="251"/>
                  </a:lnTo>
                  <a:lnTo>
                    <a:pt x="513" y="268"/>
                  </a:lnTo>
                  <a:lnTo>
                    <a:pt x="517" y="283"/>
                  </a:lnTo>
                  <a:lnTo>
                    <a:pt x="522" y="300"/>
                  </a:lnTo>
                  <a:lnTo>
                    <a:pt x="525" y="317"/>
                  </a:lnTo>
                  <a:lnTo>
                    <a:pt x="528" y="332"/>
                  </a:lnTo>
                  <a:lnTo>
                    <a:pt x="531" y="349"/>
                  </a:lnTo>
                  <a:lnTo>
                    <a:pt x="533" y="365"/>
                  </a:lnTo>
                  <a:lnTo>
                    <a:pt x="534" y="382"/>
                  </a:lnTo>
                  <a:lnTo>
                    <a:pt x="534" y="397"/>
                  </a:lnTo>
                  <a:lnTo>
                    <a:pt x="534" y="413"/>
                  </a:lnTo>
                  <a:lnTo>
                    <a:pt x="534" y="428"/>
                  </a:lnTo>
                  <a:lnTo>
                    <a:pt x="533" y="443"/>
                  </a:lnTo>
                  <a:lnTo>
                    <a:pt x="531" y="459"/>
                  </a:lnTo>
                  <a:lnTo>
                    <a:pt x="528" y="473"/>
                  </a:lnTo>
                  <a:lnTo>
                    <a:pt x="525" y="486"/>
                  </a:lnTo>
                  <a:lnTo>
                    <a:pt x="520" y="500"/>
                  </a:lnTo>
                  <a:lnTo>
                    <a:pt x="517" y="514"/>
                  </a:lnTo>
                  <a:lnTo>
                    <a:pt x="511" y="527"/>
                  </a:lnTo>
                  <a:lnTo>
                    <a:pt x="507" y="540"/>
                  </a:lnTo>
                  <a:lnTo>
                    <a:pt x="500" y="551"/>
                  </a:lnTo>
                  <a:lnTo>
                    <a:pt x="494" y="563"/>
                  </a:lnTo>
                  <a:lnTo>
                    <a:pt x="487" y="574"/>
                  </a:lnTo>
                  <a:lnTo>
                    <a:pt x="479" y="585"/>
                  </a:lnTo>
                  <a:lnTo>
                    <a:pt x="471" y="596"/>
                  </a:lnTo>
                  <a:lnTo>
                    <a:pt x="462" y="605"/>
                  </a:lnTo>
                  <a:lnTo>
                    <a:pt x="453" y="614"/>
                  </a:lnTo>
                  <a:lnTo>
                    <a:pt x="443" y="622"/>
                  </a:lnTo>
                  <a:lnTo>
                    <a:pt x="433" y="630"/>
                  </a:lnTo>
                  <a:lnTo>
                    <a:pt x="422" y="636"/>
                  </a:lnTo>
                  <a:lnTo>
                    <a:pt x="411" y="642"/>
                  </a:lnTo>
                  <a:lnTo>
                    <a:pt x="399" y="648"/>
                  </a:lnTo>
                  <a:lnTo>
                    <a:pt x="387" y="653"/>
                  </a:lnTo>
                  <a:lnTo>
                    <a:pt x="374" y="656"/>
                  </a:lnTo>
                  <a:lnTo>
                    <a:pt x="362" y="659"/>
                  </a:lnTo>
                  <a:lnTo>
                    <a:pt x="350" y="661"/>
                  </a:lnTo>
                  <a:lnTo>
                    <a:pt x="337" y="662"/>
                  </a:lnTo>
                  <a:lnTo>
                    <a:pt x="325" y="662"/>
                  </a:lnTo>
                  <a:lnTo>
                    <a:pt x="311" y="662"/>
                  </a:lnTo>
                  <a:lnTo>
                    <a:pt x="299" y="661"/>
                  </a:lnTo>
                  <a:lnTo>
                    <a:pt x="285" y="659"/>
                  </a:lnTo>
                  <a:lnTo>
                    <a:pt x="273" y="656"/>
                  </a:lnTo>
                  <a:lnTo>
                    <a:pt x="260" y="653"/>
                  </a:lnTo>
                  <a:lnTo>
                    <a:pt x="246" y="648"/>
                  </a:lnTo>
                  <a:lnTo>
                    <a:pt x="234" y="642"/>
                  </a:lnTo>
                  <a:lnTo>
                    <a:pt x="222" y="637"/>
                  </a:lnTo>
                  <a:lnTo>
                    <a:pt x="208" y="630"/>
                  </a:lnTo>
                  <a:lnTo>
                    <a:pt x="196" y="624"/>
                  </a:lnTo>
                  <a:lnTo>
                    <a:pt x="183" y="616"/>
                  </a:lnTo>
                  <a:lnTo>
                    <a:pt x="172" y="607"/>
                  </a:lnTo>
                  <a:lnTo>
                    <a:pt x="160" y="597"/>
                  </a:lnTo>
                  <a:lnTo>
                    <a:pt x="148" y="588"/>
                  </a:lnTo>
                  <a:lnTo>
                    <a:pt x="137" y="577"/>
                  </a:lnTo>
                  <a:lnTo>
                    <a:pt x="126" y="567"/>
                  </a:lnTo>
                  <a:lnTo>
                    <a:pt x="116" y="556"/>
                  </a:lnTo>
                  <a:lnTo>
                    <a:pt x="105" y="543"/>
                  </a:lnTo>
                  <a:lnTo>
                    <a:pt x="94" y="531"/>
                  </a:lnTo>
                  <a:lnTo>
                    <a:pt x="85" y="517"/>
                  </a:lnTo>
                  <a:lnTo>
                    <a:pt x="75" y="503"/>
                  </a:lnTo>
                  <a:lnTo>
                    <a:pt x="66" y="490"/>
                  </a:lnTo>
                  <a:lnTo>
                    <a:pt x="57" y="476"/>
                  </a:lnTo>
                  <a:lnTo>
                    <a:pt x="49" y="460"/>
                  </a:lnTo>
                  <a:lnTo>
                    <a:pt x="42" y="445"/>
                  </a:lnTo>
                  <a:lnTo>
                    <a:pt x="35" y="428"/>
                  </a:lnTo>
                  <a:lnTo>
                    <a:pt x="28" y="413"/>
                  </a:lnTo>
                  <a:lnTo>
                    <a:pt x="23" y="396"/>
                  </a:lnTo>
                  <a:lnTo>
                    <a:pt x="17" y="379"/>
                  </a:lnTo>
                  <a:lnTo>
                    <a:pt x="12" y="363"/>
                  </a:lnTo>
                  <a:lnTo>
                    <a:pt x="9" y="346"/>
                  </a:lnTo>
                  <a:lnTo>
                    <a:pt x="6" y="329"/>
                  </a:lnTo>
                  <a:lnTo>
                    <a:pt x="3" y="314"/>
                  </a:lnTo>
                  <a:lnTo>
                    <a:pt x="2" y="297"/>
                  </a:lnTo>
                  <a:lnTo>
                    <a:pt x="0" y="282"/>
                  </a:lnTo>
                  <a:lnTo>
                    <a:pt x="0" y="266"/>
                  </a:lnTo>
                  <a:lnTo>
                    <a:pt x="0" y="251"/>
                  </a:lnTo>
                  <a:lnTo>
                    <a:pt x="2" y="235"/>
                  </a:lnTo>
                  <a:lnTo>
                    <a:pt x="2" y="220"/>
                  </a:lnTo>
                  <a:lnTo>
                    <a:pt x="5" y="205"/>
                  </a:lnTo>
                  <a:lnTo>
                    <a:pt x="6" y="191"/>
                  </a:lnTo>
                  <a:lnTo>
                    <a:pt x="9" y="175"/>
                  </a:lnTo>
                  <a:lnTo>
                    <a:pt x="14" y="161"/>
                  </a:lnTo>
                  <a:lnTo>
                    <a:pt x="19" y="149"/>
                  </a:lnTo>
                  <a:lnTo>
                    <a:pt x="23" y="135"/>
                  </a:lnTo>
                  <a:lnTo>
                    <a:pt x="28" y="123"/>
                  </a:lnTo>
                  <a:lnTo>
                    <a:pt x="34" y="111"/>
                  </a:lnTo>
                  <a:lnTo>
                    <a:pt x="40" y="100"/>
                  </a:lnTo>
                  <a:lnTo>
                    <a:pt x="48" y="87"/>
                  </a:lnTo>
                  <a:lnTo>
                    <a:pt x="55" y="77"/>
                  </a:lnTo>
                  <a:lnTo>
                    <a:pt x="63" y="67"/>
                  </a:lnTo>
                  <a:lnTo>
                    <a:pt x="72" y="58"/>
                  </a:lnTo>
                  <a:lnTo>
                    <a:pt x="82" y="49"/>
                  </a:lnTo>
                  <a:lnTo>
                    <a:pt x="91" y="41"/>
                  </a:lnTo>
                  <a:lnTo>
                    <a:pt x="102" y="34"/>
                  </a:lnTo>
                  <a:lnTo>
                    <a:pt x="112" y="26"/>
                  </a:lnTo>
                  <a:lnTo>
                    <a:pt x="123" y="20"/>
                  </a:lnTo>
                  <a:lnTo>
                    <a:pt x="136" y="15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6" name="Freeform 54"/>
            <p:cNvSpPr>
              <a:spLocks/>
            </p:cNvSpPr>
            <p:nvPr/>
          </p:nvSpPr>
          <p:spPr bwMode="auto">
            <a:xfrm>
              <a:off x="4604" y="2953"/>
              <a:ext cx="455" cy="564"/>
            </a:xfrm>
            <a:custGeom>
              <a:avLst/>
              <a:gdLst>
                <a:gd name="T0" fmla="*/ 137 w 455"/>
                <a:gd name="T1" fmla="*/ 6 h 564"/>
                <a:gd name="T2" fmla="*/ 167 w 455"/>
                <a:gd name="T3" fmla="*/ 0 h 564"/>
                <a:gd name="T4" fmla="*/ 201 w 455"/>
                <a:gd name="T5" fmla="*/ 2 h 564"/>
                <a:gd name="T6" fmla="*/ 234 w 455"/>
                <a:gd name="T7" fmla="*/ 9 h 564"/>
                <a:gd name="T8" fmla="*/ 268 w 455"/>
                <a:gd name="T9" fmla="*/ 22 h 564"/>
                <a:gd name="T10" fmla="*/ 298 w 455"/>
                <a:gd name="T11" fmla="*/ 40 h 564"/>
                <a:gd name="T12" fmla="*/ 329 w 455"/>
                <a:gd name="T13" fmla="*/ 63 h 564"/>
                <a:gd name="T14" fmla="*/ 357 w 455"/>
                <a:gd name="T15" fmla="*/ 91 h 564"/>
                <a:gd name="T16" fmla="*/ 383 w 455"/>
                <a:gd name="T17" fmla="*/ 123 h 564"/>
                <a:gd name="T18" fmla="*/ 406 w 455"/>
                <a:gd name="T19" fmla="*/ 159 h 564"/>
                <a:gd name="T20" fmla="*/ 425 w 455"/>
                <a:gd name="T21" fmla="*/ 199 h 564"/>
                <a:gd name="T22" fmla="*/ 440 w 455"/>
                <a:gd name="T23" fmla="*/ 242 h 564"/>
                <a:gd name="T24" fmla="*/ 449 w 455"/>
                <a:gd name="T25" fmla="*/ 283 h 564"/>
                <a:gd name="T26" fmla="*/ 454 w 455"/>
                <a:gd name="T27" fmla="*/ 323 h 564"/>
                <a:gd name="T28" fmla="*/ 454 w 455"/>
                <a:gd name="T29" fmla="*/ 364 h 564"/>
                <a:gd name="T30" fmla="*/ 449 w 455"/>
                <a:gd name="T31" fmla="*/ 402 h 564"/>
                <a:gd name="T32" fmla="*/ 440 w 455"/>
                <a:gd name="T33" fmla="*/ 437 h 564"/>
                <a:gd name="T34" fmla="*/ 426 w 455"/>
                <a:gd name="T35" fmla="*/ 470 h 564"/>
                <a:gd name="T36" fmla="*/ 408 w 455"/>
                <a:gd name="T37" fmla="*/ 498 h 564"/>
                <a:gd name="T38" fmla="*/ 386 w 455"/>
                <a:gd name="T39" fmla="*/ 522 h 564"/>
                <a:gd name="T40" fmla="*/ 360 w 455"/>
                <a:gd name="T41" fmla="*/ 541 h 564"/>
                <a:gd name="T42" fmla="*/ 329 w 455"/>
                <a:gd name="T43" fmla="*/ 555 h 564"/>
                <a:gd name="T44" fmla="*/ 297 w 455"/>
                <a:gd name="T45" fmla="*/ 562 h 564"/>
                <a:gd name="T46" fmla="*/ 264 w 455"/>
                <a:gd name="T47" fmla="*/ 562 h 564"/>
                <a:gd name="T48" fmla="*/ 232 w 455"/>
                <a:gd name="T49" fmla="*/ 558 h 564"/>
                <a:gd name="T50" fmla="*/ 198 w 455"/>
                <a:gd name="T51" fmla="*/ 547 h 564"/>
                <a:gd name="T52" fmla="*/ 167 w 455"/>
                <a:gd name="T53" fmla="*/ 530 h 564"/>
                <a:gd name="T54" fmla="*/ 137 w 455"/>
                <a:gd name="T55" fmla="*/ 508 h 564"/>
                <a:gd name="T56" fmla="*/ 107 w 455"/>
                <a:gd name="T57" fmla="*/ 482 h 564"/>
                <a:gd name="T58" fmla="*/ 80 w 455"/>
                <a:gd name="T59" fmla="*/ 451 h 564"/>
                <a:gd name="T60" fmla="*/ 57 w 455"/>
                <a:gd name="T61" fmla="*/ 416 h 564"/>
                <a:gd name="T62" fmla="*/ 37 w 455"/>
                <a:gd name="T63" fmla="*/ 377 h 564"/>
                <a:gd name="T64" fmla="*/ 20 w 455"/>
                <a:gd name="T65" fmla="*/ 336 h 564"/>
                <a:gd name="T66" fmla="*/ 9 w 455"/>
                <a:gd name="T67" fmla="*/ 294 h 564"/>
                <a:gd name="T68" fmla="*/ 1 w 455"/>
                <a:gd name="T69" fmla="*/ 253 h 564"/>
                <a:gd name="T70" fmla="*/ 1 w 455"/>
                <a:gd name="T71" fmla="*/ 213 h 564"/>
                <a:gd name="T72" fmla="*/ 4 w 455"/>
                <a:gd name="T73" fmla="*/ 174 h 564"/>
                <a:gd name="T74" fmla="*/ 12 w 455"/>
                <a:gd name="T75" fmla="*/ 139 h 564"/>
                <a:gd name="T76" fmla="*/ 24 w 455"/>
                <a:gd name="T77" fmla="*/ 105 h 564"/>
                <a:gd name="T78" fmla="*/ 41 w 455"/>
                <a:gd name="T79" fmla="*/ 75 h 564"/>
                <a:gd name="T80" fmla="*/ 61 w 455"/>
                <a:gd name="T81" fmla="*/ 49 h 564"/>
                <a:gd name="T82" fmla="*/ 87 w 455"/>
                <a:gd name="T83" fmla="*/ 28 h 564"/>
                <a:gd name="T84" fmla="*/ 115 w 455"/>
                <a:gd name="T85" fmla="*/ 1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564">
                  <a:moveTo>
                    <a:pt x="115" y="12"/>
                  </a:moveTo>
                  <a:lnTo>
                    <a:pt x="126" y="9"/>
                  </a:lnTo>
                  <a:lnTo>
                    <a:pt x="137" y="6"/>
                  </a:lnTo>
                  <a:lnTo>
                    <a:pt x="147" y="3"/>
                  </a:lnTo>
                  <a:lnTo>
                    <a:pt x="158" y="2"/>
                  </a:lnTo>
                  <a:lnTo>
                    <a:pt x="167" y="0"/>
                  </a:lnTo>
                  <a:lnTo>
                    <a:pt x="180" y="0"/>
                  </a:lnTo>
                  <a:lnTo>
                    <a:pt x="191" y="0"/>
                  </a:lnTo>
                  <a:lnTo>
                    <a:pt x="201" y="2"/>
                  </a:lnTo>
                  <a:lnTo>
                    <a:pt x="212" y="3"/>
                  </a:lnTo>
                  <a:lnTo>
                    <a:pt x="223" y="6"/>
                  </a:lnTo>
                  <a:lnTo>
                    <a:pt x="234" y="9"/>
                  </a:lnTo>
                  <a:lnTo>
                    <a:pt x="244" y="12"/>
                  </a:lnTo>
                  <a:lnTo>
                    <a:pt x="257" y="17"/>
                  </a:lnTo>
                  <a:lnTo>
                    <a:pt x="268" y="22"/>
                  </a:lnTo>
                  <a:lnTo>
                    <a:pt x="277" y="28"/>
                  </a:lnTo>
                  <a:lnTo>
                    <a:pt x="288" y="34"/>
                  </a:lnTo>
                  <a:lnTo>
                    <a:pt x="298" y="40"/>
                  </a:lnTo>
                  <a:lnTo>
                    <a:pt x="309" y="48"/>
                  </a:lnTo>
                  <a:lnTo>
                    <a:pt x="318" y="55"/>
                  </a:lnTo>
                  <a:lnTo>
                    <a:pt x="329" y="63"/>
                  </a:lnTo>
                  <a:lnTo>
                    <a:pt x="338" y="72"/>
                  </a:lnTo>
                  <a:lnTo>
                    <a:pt x="348" y="82"/>
                  </a:lnTo>
                  <a:lnTo>
                    <a:pt x="357" y="91"/>
                  </a:lnTo>
                  <a:lnTo>
                    <a:pt x="366" y="102"/>
                  </a:lnTo>
                  <a:lnTo>
                    <a:pt x="375" y="112"/>
                  </a:lnTo>
                  <a:lnTo>
                    <a:pt x="383" y="123"/>
                  </a:lnTo>
                  <a:lnTo>
                    <a:pt x="391" y="136"/>
                  </a:lnTo>
                  <a:lnTo>
                    <a:pt x="398" y="146"/>
                  </a:lnTo>
                  <a:lnTo>
                    <a:pt x="406" y="159"/>
                  </a:lnTo>
                  <a:lnTo>
                    <a:pt x="412" y="172"/>
                  </a:lnTo>
                  <a:lnTo>
                    <a:pt x="420" y="186"/>
                  </a:lnTo>
                  <a:lnTo>
                    <a:pt x="425" y="199"/>
                  </a:lnTo>
                  <a:lnTo>
                    <a:pt x="431" y="214"/>
                  </a:lnTo>
                  <a:lnTo>
                    <a:pt x="435" y="228"/>
                  </a:lnTo>
                  <a:lnTo>
                    <a:pt x="440" y="242"/>
                  </a:lnTo>
                  <a:lnTo>
                    <a:pt x="443" y="256"/>
                  </a:lnTo>
                  <a:lnTo>
                    <a:pt x="448" y="270"/>
                  </a:lnTo>
                  <a:lnTo>
                    <a:pt x="449" y="283"/>
                  </a:lnTo>
                  <a:lnTo>
                    <a:pt x="452" y="297"/>
                  </a:lnTo>
                  <a:lnTo>
                    <a:pt x="454" y="311"/>
                  </a:lnTo>
                  <a:lnTo>
                    <a:pt x="454" y="323"/>
                  </a:lnTo>
                  <a:lnTo>
                    <a:pt x="455" y="337"/>
                  </a:lnTo>
                  <a:lnTo>
                    <a:pt x="455" y="351"/>
                  </a:lnTo>
                  <a:lnTo>
                    <a:pt x="454" y="364"/>
                  </a:lnTo>
                  <a:lnTo>
                    <a:pt x="452" y="377"/>
                  </a:lnTo>
                  <a:lnTo>
                    <a:pt x="451" y="390"/>
                  </a:lnTo>
                  <a:lnTo>
                    <a:pt x="449" y="402"/>
                  </a:lnTo>
                  <a:lnTo>
                    <a:pt x="446" y="414"/>
                  </a:lnTo>
                  <a:lnTo>
                    <a:pt x="443" y="425"/>
                  </a:lnTo>
                  <a:lnTo>
                    <a:pt x="440" y="437"/>
                  </a:lnTo>
                  <a:lnTo>
                    <a:pt x="435" y="448"/>
                  </a:lnTo>
                  <a:lnTo>
                    <a:pt x="431" y="459"/>
                  </a:lnTo>
                  <a:lnTo>
                    <a:pt x="426" y="470"/>
                  </a:lnTo>
                  <a:lnTo>
                    <a:pt x="420" y="479"/>
                  </a:lnTo>
                  <a:lnTo>
                    <a:pt x="414" y="488"/>
                  </a:lnTo>
                  <a:lnTo>
                    <a:pt x="408" y="498"/>
                  </a:lnTo>
                  <a:lnTo>
                    <a:pt x="400" y="507"/>
                  </a:lnTo>
                  <a:lnTo>
                    <a:pt x="394" y="514"/>
                  </a:lnTo>
                  <a:lnTo>
                    <a:pt x="386" y="522"/>
                  </a:lnTo>
                  <a:lnTo>
                    <a:pt x="377" y="528"/>
                  </a:lnTo>
                  <a:lnTo>
                    <a:pt x="368" y="535"/>
                  </a:lnTo>
                  <a:lnTo>
                    <a:pt x="360" y="541"/>
                  </a:lnTo>
                  <a:lnTo>
                    <a:pt x="349" y="547"/>
                  </a:lnTo>
                  <a:lnTo>
                    <a:pt x="340" y="551"/>
                  </a:lnTo>
                  <a:lnTo>
                    <a:pt x="329" y="555"/>
                  </a:lnTo>
                  <a:lnTo>
                    <a:pt x="318" y="558"/>
                  </a:lnTo>
                  <a:lnTo>
                    <a:pt x="308" y="561"/>
                  </a:lnTo>
                  <a:lnTo>
                    <a:pt x="297" y="562"/>
                  </a:lnTo>
                  <a:lnTo>
                    <a:pt x="288" y="562"/>
                  </a:lnTo>
                  <a:lnTo>
                    <a:pt x="275" y="564"/>
                  </a:lnTo>
                  <a:lnTo>
                    <a:pt x="264" y="562"/>
                  </a:lnTo>
                  <a:lnTo>
                    <a:pt x="254" y="562"/>
                  </a:lnTo>
                  <a:lnTo>
                    <a:pt x="243" y="559"/>
                  </a:lnTo>
                  <a:lnTo>
                    <a:pt x="232" y="558"/>
                  </a:lnTo>
                  <a:lnTo>
                    <a:pt x="221" y="555"/>
                  </a:lnTo>
                  <a:lnTo>
                    <a:pt x="211" y="550"/>
                  </a:lnTo>
                  <a:lnTo>
                    <a:pt x="198" y="547"/>
                  </a:lnTo>
                  <a:lnTo>
                    <a:pt x="187" y="542"/>
                  </a:lnTo>
                  <a:lnTo>
                    <a:pt x="178" y="536"/>
                  </a:lnTo>
                  <a:lnTo>
                    <a:pt x="167" y="530"/>
                  </a:lnTo>
                  <a:lnTo>
                    <a:pt x="157" y="524"/>
                  </a:lnTo>
                  <a:lnTo>
                    <a:pt x="146" y="516"/>
                  </a:lnTo>
                  <a:lnTo>
                    <a:pt x="137" y="508"/>
                  </a:lnTo>
                  <a:lnTo>
                    <a:pt x="126" y="501"/>
                  </a:lnTo>
                  <a:lnTo>
                    <a:pt x="117" y="491"/>
                  </a:lnTo>
                  <a:lnTo>
                    <a:pt x="107" y="482"/>
                  </a:lnTo>
                  <a:lnTo>
                    <a:pt x="98" y="473"/>
                  </a:lnTo>
                  <a:lnTo>
                    <a:pt x="89" y="462"/>
                  </a:lnTo>
                  <a:lnTo>
                    <a:pt x="80" y="451"/>
                  </a:lnTo>
                  <a:lnTo>
                    <a:pt x="72" y="441"/>
                  </a:lnTo>
                  <a:lnTo>
                    <a:pt x="64" y="428"/>
                  </a:lnTo>
                  <a:lnTo>
                    <a:pt x="57" y="416"/>
                  </a:lnTo>
                  <a:lnTo>
                    <a:pt x="49" y="404"/>
                  </a:lnTo>
                  <a:lnTo>
                    <a:pt x="43" y="391"/>
                  </a:lnTo>
                  <a:lnTo>
                    <a:pt x="37" y="377"/>
                  </a:lnTo>
                  <a:lnTo>
                    <a:pt x="30" y="364"/>
                  </a:lnTo>
                  <a:lnTo>
                    <a:pt x="24" y="350"/>
                  </a:lnTo>
                  <a:lnTo>
                    <a:pt x="20" y="336"/>
                  </a:lnTo>
                  <a:lnTo>
                    <a:pt x="15" y="322"/>
                  </a:lnTo>
                  <a:lnTo>
                    <a:pt x="12" y="308"/>
                  </a:lnTo>
                  <a:lnTo>
                    <a:pt x="9" y="294"/>
                  </a:lnTo>
                  <a:lnTo>
                    <a:pt x="6" y="280"/>
                  </a:lnTo>
                  <a:lnTo>
                    <a:pt x="3" y="266"/>
                  </a:lnTo>
                  <a:lnTo>
                    <a:pt x="1" y="253"/>
                  </a:lnTo>
                  <a:lnTo>
                    <a:pt x="1" y="239"/>
                  </a:lnTo>
                  <a:lnTo>
                    <a:pt x="0" y="226"/>
                  </a:lnTo>
                  <a:lnTo>
                    <a:pt x="1" y="213"/>
                  </a:lnTo>
                  <a:lnTo>
                    <a:pt x="1" y="200"/>
                  </a:lnTo>
                  <a:lnTo>
                    <a:pt x="3" y="186"/>
                  </a:lnTo>
                  <a:lnTo>
                    <a:pt x="4" y="174"/>
                  </a:lnTo>
                  <a:lnTo>
                    <a:pt x="6" y="162"/>
                  </a:lnTo>
                  <a:lnTo>
                    <a:pt x="9" y="149"/>
                  </a:lnTo>
                  <a:lnTo>
                    <a:pt x="12" y="139"/>
                  </a:lnTo>
                  <a:lnTo>
                    <a:pt x="15" y="126"/>
                  </a:lnTo>
                  <a:lnTo>
                    <a:pt x="20" y="115"/>
                  </a:lnTo>
                  <a:lnTo>
                    <a:pt x="24" y="105"/>
                  </a:lnTo>
                  <a:lnTo>
                    <a:pt x="29" y="94"/>
                  </a:lnTo>
                  <a:lnTo>
                    <a:pt x="35" y="85"/>
                  </a:lnTo>
                  <a:lnTo>
                    <a:pt x="41" y="75"/>
                  </a:lnTo>
                  <a:lnTo>
                    <a:pt x="47" y="66"/>
                  </a:lnTo>
                  <a:lnTo>
                    <a:pt x="55" y="57"/>
                  </a:lnTo>
                  <a:lnTo>
                    <a:pt x="61" y="49"/>
                  </a:lnTo>
                  <a:lnTo>
                    <a:pt x="69" y="42"/>
                  </a:lnTo>
                  <a:lnTo>
                    <a:pt x="78" y="34"/>
                  </a:lnTo>
                  <a:lnTo>
                    <a:pt x="87" y="28"/>
                  </a:lnTo>
                  <a:lnTo>
                    <a:pt x="97" y="22"/>
                  </a:lnTo>
                  <a:lnTo>
                    <a:pt x="106" y="17"/>
                  </a:lnTo>
                  <a:lnTo>
                    <a:pt x="115" y="12"/>
                  </a:lnTo>
                  <a:close/>
                </a:path>
              </a:pathLst>
            </a:cu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7" name="Freeform 55"/>
            <p:cNvSpPr>
              <a:spLocks/>
            </p:cNvSpPr>
            <p:nvPr/>
          </p:nvSpPr>
          <p:spPr bwMode="auto">
            <a:xfrm>
              <a:off x="4647" y="2998"/>
              <a:ext cx="379" cy="469"/>
            </a:xfrm>
            <a:custGeom>
              <a:avLst/>
              <a:gdLst>
                <a:gd name="T0" fmla="*/ 114 w 379"/>
                <a:gd name="T1" fmla="*/ 4 h 469"/>
                <a:gd name="T2" fmla="*/ 140 w 379"/>
                <a:gd name="T3" fmla="*/ 0 h 469"/>
                <a:gd name="T4" fmla="*/ 168 w 379"/>
                <a:gd name="T5" fmla="*/ 1 h 469"/>
                <a:gd name="T6" fmla="*/ 194 w 379"/>
                <a:gd name="T7" fmla="*/ 7 h 469"/>
                <a:gd name="T8" fmla="*/ 221 w 379"/>
                <a:gd name="T9" fmla="*/ 18 h 469"/>
                <a:gd name="T10" fmla="*/ 248 w 379"/>
                <a:gd name="T11" fmla="*/ 34 h 469"/>
                <a:gd name="T12" fmla="*/ 274 w 379"/>
                <a:gd name="T13" fmla="*/ 52 h 469"/>
                <a:gd name="T14" fmla="*/ 297 w 379"/>
                <a:gd name="T15" fmla="*/ 75 h 469"/>
                <a:gd name="T16" fmla="*/ 318 w 379"/>
                <a:gd name="T17" fmla="*/ 103 h 469"/>
                <a:gd name="T18" fmla="*/ 338 w 379"/>
                <a:gd name="T19" fmla="*/ 134 h 469"/>
                <a:gd name="T20" fmla="*/ 354 w 379"/>
                <a:gd name="T21" fmla="*/ 166 h 469"/>
                <a:gd name="T22" fmla="*/ 366 w 379"/>
                <a:gd name="T23" fmla="*/ 201 h 469"/>
                <a:gd name="T24" fmla="*/ 374 w 379"/>
                <a:gd name="T25" fmla="*/ 235 h 469"/>
                <a:gd name="T26" fmla="*/ 379 w 379"/>
                <a:gd name="T27" fmla="*/ 271 h 469"/>
                <a:gd name="T28" fmla="*/ 379 w 379"/>
                <a:gd name="T29" fmla="*/ 303 h 469"/>
                <a:gd name="T30" fmla="*/ 374 w 379"/>
                <a:gd name="T31" fmla="*/ 335 h 469"/>
                <a:gd name="T32" fmla="*/ 366 w 379"/>
                <a:gd name="T33" fmla="*/ 365 h 469"/>
                <a:gd name="T34" fmla="*/ 354 w 379"/>
                <a:gd name="T35" fmla="*/ 391 h 469"/>
                <a:gd name="T36" fmla="*/ 338 w 379"/>
                <a:gd name="T37" fmla="*/ 416 h 469"/>
                <a:gd name="T38" fmla="*/ 320 w 379"/>
                <a:gd name="T39" fmla="*/ 436 h 469"/>
                <a:gd name="T40" fmla="*/ 298 w 379"/>
                <a:gd name="T41" fmla="*/ 451 h 469"/>
                <a:gd name="T42" fmla="*/ 274 w 379"/>
                <a:gd name="T43" fmla="*/ 462 h 469"/>
                <a:gd name="T44" fmla="*/ 248 w 379"/>
                <a:gd name="T45" fmla="*/ 468 h 469"/>
                <a:gd name="T46" fmla="*/ 220 w 379"/>
                <a:gd name="T47" fmla="*/ 469 h 469"/>
                <a:gd name="T48" fmla="*/ 192 w 379"/>
                <a:gd name="T49" fmla="*/ 465 h 469"/>
                <a:gd name="T50" fmla="*/ 166 w 379"/>
                <a:gd name="T51" fmla="*/ 456 h 469"/>
                <a:gd name="T52" fmla="*/ 138 w 379"/>
                <a:gd name="T53" fmla="*/ 442 h 469"/>
                <a:gd name="T54" fmla="*/ 112 w 379"/>
                <a:gd name="T55" fmla="*/ 423 h 469"/>
                <a:gd name="T56" fmla="*/ 89 w 379"/>
                <a:gd name="T57" fmla="*/ 402 h 469"/>
                <a:gd name="T58" fmla="*/ 66 w 379"/>
                <a:gd name="T59" fmla="*/ 377 h 469"/>
                <a:gd name="T60" fmla="*/ 46 w 379"/>
                <a:gd name="T61" fmla="*/ 348 h 469"/>
                <a:gd name="T62" fmla="*/ 29 w 379"/>
                <a:gd name="T63" fmla="*/ 315 h 469"/>
                <a:gd name="T64" fmla="*/ 15 w 379"/>
                <a:gd name="T65" fmla="*/ 280 h 469"/>
                <a:gd name="T66" fmla="*/ 6 w 379"/>
                <a:gd name="T67" fmla="*/ 246 h 469"/>
                <a:gd name="T68" fmla="*/ 1 w 379"/>
                <a:gd name="T69" fmla="*/ 211 h 469"/>
                <a:gd name="T70" fmla="*/ 0 w 379"/>
                <a:gd name="T71" fmla="*/ 177 h 469"/>
                <a:gd name="T72" fmla="*/ 3 w 379"/>
                <a:gd name="T73" fmla="*/ 144 h 469"/>
                <a:gd name="T74" fmla="*/ 9 w 379"/>
                <a:gd name="T75" fmla="*/ 115 h 469"/>
                <a:gd name="T76" fmla="*/ 20 w 379"/>
                <a:gd name="T77" fmla="*/ 87 h 469"/>
                <a:gd name="T78" fmla="*/ 34 w 379"/>
                <a:gd name="T79" fmla="*/ 63 h 469"/>
                <a:gd name="T80" fmla="*/ 51 w 379"/>
                <a:gd name="T81" fmla="*/ 41 h 469"/>
                <a:gd name="T82" fmla="*/ 72 w 379"/>
                <a:gd name="T83" fmla="*/ 23 h 469"/>
                <a:gd name="T84" fmla="*/ 95 w 379"/>
                <a:gd name="T85" fmla="*/ 1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9" h="469">
                  <a:moveTo>
                    <a:pt x="95" y="10"/>
                  </a:moveTo>
                  <a:lnTo>
                    <a:pt x="104" y="7"/>
                  </a:lnTo>
                  <a:lnTo>
                    <a:pt x="114" y="4"/>
                  </a:lnTo>
                  <a:lnTo>
                    <a:pt x="121" y="3"/>
                  </a:lnTo>
                  <a:lnTo>
                    <a:pt x="131" y="1"/>
                  </a:lnTo>
                  <a:lnTo>
                    <a:pt x="140" y="0"/>
                  </a:lnTo>
                  <a:lnTo>
                    <a:pt x="149" y="0"/>
                  </a:lnTo>
                  <a:lnTo>
                    <a:pt x="158" y="1"/>
                  </a:lnTo>
                  <a:lnTo>
                    <a:pt x="168" y="1"/>
                  </a:lnTo>
                  <a:lnTo>
                    <a:pt x="177" y="3"/>
                  </a:lnTo>
                  <a:lnTo>
                    <a:pt x="186" y="4"/>
                  </a:lnTo>
                  <a:lnTo>
                    <a:pt x="194" y="7"/>
                  </a:lnTo>
                  <a:lnTo>
                    <a:pt x="203" y="10"/>
                  </a:lnTo>
                  <a:lnTo>
                    <a:pt x="212" y="14"/>
                  </a:lnTo>
                  <a:lnTo>
                    <a:pt x="221" y="18"/>
                  </a:lnTo>
                  <a:lnTo>
                    <a:pt x="231" y="23"/>
                  </a:lnTo>
                  <a:lnTo>
                    <a:pt x="240" y="27"/>
                  </a:lnTo>
                  <a:lnTo>
                    <a:pt x="248" y="34"/>
                  </a:lnTo>
                  <a:lnTo>
                    <a:pt x="257" y="40"/>
                  </a:lnTo>
                  <a:lnTo>
                    <a:pt x="265" y="46"/>
                  </a:lnTo>
                  <a:lnTo>
                    <a:pt x="274" y="52"/>
                  </a:lnTo>
                  <a:lnTo>
                    <a:pt x="282" y="60"/>
                  </a:lnTo>
                  <a:lnTo>
                    <a:pt x="289" y="67"/>
                  </a:lnTo>
                  <a:lnTo>
                    <a:pt x="297" y="75"/>
                  </a:lnTo>
                  <a:lnTo>
                    <a:pt x="305" y="84"/>
                  </a:lnTo>
                  <a:lnTo>
                    <a:pt x="312" y="94"/>
                  </a:lnTo>
                  <a:lnTo>
                    <a:pt x="318" y="103"/>
                  </a:lnTo>
                  <a:lnTo>
                    <a:pt x="326" y="112"/>
                  </a:lnTo>
                  <a:lnTo>
                    <a:pt x="332" y="123"/>
                  </a:lnTo>
                  <a:lnTo>
                    <a:pt x="338" y="134"/>
                  </a:lnTo>
                  <a:lnTo>
                    <a:pt x="343" y="144"/>
                  </a:lnTo>
                  <a:lnTo>
                    <a:pt x="349" y="155"/>
                  </a:lnTo>
                  <a:lnTo>
                    <a:pt x="354" y="166"/>
                  </a:lnTo>
                  <a:lnTo>
                    <a:pt x="358" y="178"/>
                  </a:lnTo>
                  <a:lnTo>
                    <a:pt x="363" y="189"/>
                  </a:lnTo>
                  <a:lnTo>
                    <a:pt x="366" y="201"/>
                  </a:lnTo>
                  <a:lnTo>
                    <a:pt x="369" y="212"/>
                  </a:lnTo>
                  <a:lnTo>
                    <a:pt x="372" y="225"/>
                  </a:lnTo>
                  <a:lnTo>
                    <a:pt x="374" y="235"/>
                  </a:lnTo>
                  <a:lnTo>
                    <a:pt x="375" y="248"/>
                  </a:lnTo>
                  <a:lnTo>
                    <a:pt x="377" y="258"/>
                  </a:lnTo>
                  <a:lnTo>
                    <a:pt x="379" y="271"/>
                  </a:lnTo>
                  <a:lnTo>
                    <a:pt x="379" y="282"/>
                  </a:lnTo>
                  <a:lnTo>
                    <a:pt x="379" y="292"/>
                  </a:lnTo>
                  <a:lnTo>
                    <a:pt x="379" y="303"/>
                  </a:lnTo>
                  <a:lnTo>
                    <a:pt x="377" y="314"/>
                  </a:lnTo>
                  <a:lnTo>
                    <a:pt x="375" y="325"/>
                  </a:lnTo>
                  <a:lnTo>
                    <a:pt x="374" y="335"/>
                  </a:lnTo>
                  <a:lnTo>
                    <a:pt x="372" y="345"/>
                  </a:lnTo>
                  <a:lnTo>
                    <a:pt x="369" y="355"/>
                  </a:lnTo>
                  <a:lnTo>
                    <a:pt x="366" y="365"/>
                  </a:lnTo>
                  <a:lnTo>
                    <a:pt x="363" y="374"/>
                  </a:lnTo>
                  <a:lnTo>
                    <a:pt x="358" y="383"/>
                  </a:lnTo>
                  <a:lnTo>
                    <a:pt x="354" y="391"/>
                  </a:lnTo>
                  <a:lnTo>
                    <a:pt x="349" y="400"/>
                  </a:lnTo>
                  <a:lnTo>
                    <a:pt x="345" y="408"/>
                  </a:lnTo>
                  <a:lnTo>
                    <a:pt x="338" y="416"/>
                  </a:lnTo>
                  <a:lnTo>
                    <a:pt x="334" y="422"/>
                  </a:lnTo>
                  <a:lnTo>
                    <a:pt x="328" y="429"/>
                  </a:lnTo>
                  <a:lnTo>
                    <a:pt x="320" y="436"/>
                  </a:lnTo>
                  <a:lnTo>
                    <a:pt x="314" y="440"/>
                  </a:lnTo>
                  <a:lnTo>
                    <a:pt x="306" y="446"/>
                  </a:lnTo>
                  <a:lnTo>
                    <a:pt x="298" y="451"/>
                  </a:lnTo>
                  <a:lnTo>
                    <a:pt x="291" y="456"/>
                  </a:lnTo>
                  <a:lnTo>
                    <a:pt x="283" y="459"/>
                  </a:lnTo>
                  <a:lnTo>
                    <a:pt x="274" y="462"/>
                  </a:lnTo>
                  <a:lnTo>
                    <a:pt x="265" y="465"/>
                  </a:lnTo>
                  <a:lnTo>
                    <a:pt x="257" y="466"/>
                  </a:lnTo>
                  <a:lnTo>
                    <a:pt x="248" y="468"/>
                  </a:lnTo>
                  <a:lnTo>
                    <a:pt x="238" y="469"/>
                  </a:lnTo>
                  <a:lnTo>
                    <a:pt x="229" y="469"/>
                  </a:lnTo>
                  <a:lnTo>
                    <a:pt x="220" y="469"/>
                  </a:lnTo>
                  <a:lnTo>
                    <a:pt x="211" y="468"/>
                  </a:lnTo>
                  <a:lnTo>
                    <a:pt x="201" y="466"/>
                  </a:lnTo>
                  <a:lnTo>
                    <a:pt x="192" y="465"/>
                  </a:lnTo>
                  <a:lnTo>
                    <a:pt x="183" y="462"/>
                  </a:lnTo>
                  <a:lnTo>
                    <a:pt x="174" y="459"/>
                  </a:lnTo>
                  <a:lnTo>
                    <a:pt x="166" y="456"/>
                  </a:lnTo>
                  <a:lnTo>
                    <a:pt x="157" y="451"/>
                  </a:lnTo>
                  <a:lnTo>
                    <a:pt x="148" y="446"/>
                  </a:lnTo>
                  <a:lnTo>
                    <a:pt x="138" y="442"/>
                  </a:lnTo>
                  <a:lnTo>
                    <a:pt x="129" y="436"/>
                  </a:lnTo>
                  <a:lnTo>
                    <a:pt x="121" y="431"/>
                  </a:lnTo>
                  <a:lnTo>
                    <a:pt x="112" y="423"/>
                  </a:lnTo>
                  <a:lnTo>
                    <a:pt x="104" y="417"/>
                  </a:lnTo>
                  <a:lnTo>
                    <a:pt x="97" y="409"/>
                  </a:lnTo>
                  <a:lnTo>
                    <a:pt x="89" y="402"/>
                  </a:lnTo>
                  <a:lnTo>
                    <a:pt x="81" y="394"/>
                  </a:lnTo>
                  <a:lnTo>
                    <a:pt x="74" y="385"/>
                  </a:lnTo>
                  <a:lnTo>
                    <a:pt x="66" y="377"/>
                  </a:lnTo>
                  <a:lnTo>
                    <a:pt x="60" y="366"/>
                  </a:lnTo>
                  <a:lnTo>
                    <a:pt x="52" y="357"/>
                  </a:lnTo>
                  <a:lnTo>
                    <a:pt x="46" y="348"/>
                  </a:lnTo>
                  <a:lnTo>
                    <a:pt x="40" y="337"/>
                  </a:lnTo>
                  <a:lnTo>
                    <a:pt x="35" y="326"/>
                  </a:lnTo>
                  <a:lnTo>
                    <a:pt x="29" y="315"/>
                  </a:lnTo>
                  <a:lnTo>
                    <a:pt x="24" y="303"/>
                  </a:lnTo>
                  <a:lnTo>
                    <a:pt x="20" y="292"/>
                  </a:lnTo>
                  <a:lnTo>
                    <a:pt x="15" y="280"/>
                  </a:lnTo>
                  <a:lnTo>
                    <a:pt x="12" y="269"/>
                  </a:lnTo>
                  <a:lnTo>
                    <a:pt x="9" y="257"/>
                  </a:lnTo>
                  <a:lnTo>
                    <a:pt x="6" y="246"/>
                  </a:lnTo>
                  <a:lnTo>
                    <a:pt x="4" y="234"/>
                  </a:lnTo>
                  <a:lnTo>
                    <a:pt x="3" y="221"/>
                  </a:lnTo>
                  <a:lnTo>
                    <a:pt x="1" y="211"/>
                  </a:lnTo>
                  <a:lnTo>
                    <a:pt x="0" y="200"/>
                  </a:lnTo>
                  <a:lnTo>
                    <a:pt x="0" y="189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5"/>
                  </a:lnTo>
                  <a:lnTo>
                    <a:pt x="3" y="144"/>
                  </a:lnTo>
                  <a:lnTo>
                    <a:pt x="4" y="135"/>
                  </a:lnTo>
                  <a:lnTo>
                    <a:pt x="6" y="124"/>
                  </a:lnTo>
                  <a:lnTo>
                    <a:pt x="9" y="115"/>
                  </a:lnTo>
                  <a:lnTo>
                    <a:pt x="12" y="106"/>
                  </a:lnTo>
                  <a:lnTo>
                    <a:pt x="15" y="97"/>
                  </a:lnTo>
                  <a:lnTo>
                    <a:pt x="20" y="87"/>
                  </a:lnTo>
                  <a:lnTo>
                    <a:pt x="24" y="78"/>
                  </a:lnTo>
                  <a:lnTo>
                    <a:pt x="29" y="70"/>
                  </a:lnTo>
                  <a:lnTo>
                    <a:pt x="34" y="63"/>
                  </a:lnTo>
                  <a:lnTo>
                    <a:pt x="40" y="55"/>
                  </a:lnTo>
                  <a:lnTo>
                    <a:pt x="44" y="47"/>
                  </a:lnTo>
                  <a:lnTo>
                    <a:pt x="51" y="41"/>
                  </a:lnTo>
                  <a:lnTo>
                    <a:pt x="58" y="35"/>
                  </a:lnTo>
                  <a:lnTo>
                    <a:pt x="64" y="29"/>
                  </a:lnTo>
                  <a:lnTo>
                    <a:pt x="72" y="23"/>
                  </a:lnTo>
                  <a:lnTo>
                    <a:pt x="80" y="18"/>
                  </a:lnTo>
                  <a:lnTo>
                    <a:pt x="87" y="14"/>
                  </a:lnTo>
                  <a:lnTo>
                    <a:pt x="95" y="10"/>
                  </a:lnTo>
                  <a:close/>
                </a:path>
              </a:pathLst>
            </a:cu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8" name="Freeform 56"/>
            <p:cNvSpPr>
              <a:spLocks/>
            </p:cNvSpPr>
            <p:nvPr/>
          </p:nvSpPr>
          <p:spPr bwMode="auto">
            <a:xfrm>
              <a:off x="4647" y="2998"/>
              <a:ext cx="379" cy="469"/>
            </a:xfrm>
            <a:custGeom>
              <a:avLst/>
              <a:gdLst>
                <a:gd name="T0" fmla="*/ 114 w 379"/>
                <a:gd name="T1" fmla="*/ 4 h 469"/>
                <a:gd name="T2" fmla="*/ 140 w 379"/>
                <a:gd name="T3" fmla="*/ 0 h 469"/>
                <a:gd name="T4" fmla="*/ 168 w 379"/>
                <a:gd name="T5" fmla="*/ 1 h 469"/>
                <a:gd name="T6" fmla="*/ 194 w 379"/>
                <a:gd name="T7" fmla="*/ 7 h 469"/>
                <a:gd name="T8" fmla="*/ 221 w 379"/>
                <a:gd name="T9" fmla="*/ 18 h 469"/>
                <a:gd name="T10" fmla="*/ 248 w 379"/>
                <a:gd name="T11" fmla="*/ 34 h 469"/>
                <a:gd name="T12" fmla="*/ 274 w 379"/>
                <a:gd name="T13" fmla="*/ 52 h 469"/>
                <a:gd name="T14" fmla="*/ 297 w 379"/>
                <a:gd name="T15" fmla="*/ 75 h 469"/>
                <a:gd name="T16" fmla="*/ 318 w 379"/>
                <a:gd name="T17" fmla="*/ 103 h 469"/>
                <a:gd name="T18" fmla="*/ 338 w 379"/>
                <a:gd name="T19" fmla="*/ 134 h 469"/>
                <a:gd name="T20" fmla="*/ 354 w 379"/>
                <a:gd name="T21" fmla="*/ 166 h 469"/>
                <a:gd name="T22" fmla="*/ 366 w 379"/>
                <a:gd name="T23" fmla="*/ 201 h 469"/>
                <a:gd name="T24" fmla="*/ 374 w 379"/>
                <a:gd name="T25" fmla="*/ 235 h 469"/>
                <a:gd name="T26" fmla="*/ 379 w 379"/>
                <a:gd name="T27" fmla="*/ 271 h 469"/>
                <a:gd name="T28" fmla="*/ 379 w 379"/>
                <a:gd name="T29" fmla="*/ 303 h 469"/>
                <a:gd name="T30" fmla="*/ 374 w 379"/>
                <a:gd name="T31" fmla="*/ 335 h 469"/>
                <a:gd name="T32" fmla="*/ 366 w 379"/>
                <a:gd name="T33" fmla="*/ 365 h 469"/>
                <a:gd name="T34" fmla="*/ 354 w 379"/>
                <a:gd name="T35" fmla="*/ 391 h 469"/>
                <a:gd name="T36" fmla="*/ 338 w 379"/>
                <a:gd name="T37" fmla="*/ 416 h 469"/>
                <a:gd name="T38" fmla="*/ 320 w 379"/>
                <a:gd name="T39" fmla="*/ 436 h 469"/>
                <a:gd name="T40" fmla="*/ 298 w 379"/>
                <a:gd name="T41" fmla="*/ 451 h 469"/>
                <a:gd name="T42" fmla="*/ 274 w 379"/>
                <a:gd name="T43" fmla="*/ 462 h 469"/>
                <a:gd name="T44" fmla="*/ 248 w 379"/>
                <a:gd name="T45" fmla="*/ 468 h 469"/>
                <a:gd name="T46" fmla="*/ 220 w 379"/>
                <a:gd name="T47" fmla="*/ 469 h 469"/>
                <a:gd name="T48" fmla="*/ 192 w 379"/>
                <a:gd name="T49" fmla="*/ 465 h 469"/>
                <a:gd name="T50" fmla="*/ 166 w 379"/>
                <a:gd name="T51" fmla="*/ 456 h 469"/>
                <a:gd name="T52" fmla="*/ 138 w 379"/>
                <a:gd name="T53" fmla="*/ 442 h 469"/>
                <a:gd name="T54" fmla="*/ 112 w 379"/>
                <a:gd name="T55" fmla="*/ 423 h 469"/>
                <a:gd name="T56" fmla="*/ 89 w 379"/>
                <a:gd name="T57" fmla="*/ 402 h 469"/>
                <a:gd name="T58" fmla="*/ 66 w 379"/>
                <a:gd name="T59" fmla="*/ 377 h 469"/>
                <a:gd name="T60" fmla="*/ 46 w 379"/>
                <a:gd name="T61" fmla="*/ 348 h 469"/>
                <a:gd name="T62" fmla="*/ 29 w 379"/>
                <a:gd name="T63" fmla="*/ 315 h 469"/>
                <a:gd name="T64" fmla="*/ 15 w 379"/>
                <a:gd name="T65" fmla="*/ 280 h 469"/>
                <a:gd name="T66" fmla="*/ 6 w 379"/>
                <a:gd name="T67" fmla="*/ 246 h 469"/>
                <a:gd name="T68" fmla="*/ 1 w 379"/>
                <a:gd name="T69" fmla="*/ 211 h 469"/>
                <a:gd name="T70" fmla="*/ 0 w 379"/>
                <a:gd name="T71" fmla="*/ 177 h 469"/>
                <a:gd name="T72" fmla="*/ 3 w 379"/>
                <a:gd name="T73" fmla="*/ 144 h 469"/>
                <a:gd name="T74" fmla="*/ 9 w 379"/>
                <a:gd name="T75" fmla="*/ 115 h 469"/>
                <a:gd name="T76" fmla="*/ 20 w 379"/>
                <a:gd name="T77" fmla="*/ 87 h 469"/>
                <a:gd name="T78" fmla="*/ 34 w 379"/>
                <a:gd name="T79" fmla="*/ 63 h 469"/>
                <a:gd name="T80" fmla="*/ 51 w 379"/>
                <a:gd name="T81" fmla="*/ 41 h 469"/>
                <a:gd name="T82" fmla="*/ 72 w 379"/>
                <a:gd name="T83" fmla="*/ 23 h 469"/>
                <a:gd name="T84" fmla="*/ 95 w 379"/>
                <a:gd name="T85" fmla="*/ 1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9" h="469">
                  <a:moveTo>
                    <a:pt x="95" y="10"/>
                  </a:moveTo>
                  <a:lnTo>
                    <a:pt x="104" y="7"/>
                  </a:lnTo>
                  <a:lnTo>
                    <a:pt x="114" y="4"/>
                  </a:lnTo>
                  <a:lnTo>
                    <a:pt x="121" y="3"/>
                  </a:lnTo>
                  <a:lnTo>
                    <a:pt x="131" y="1"/>
                  </a:lnTo>
                  <a:lnTo>
                    <a:pt x="140" y="0"/>
                  </a:lnTo>
                  <a:lnTo>
                    <a:pt x="149" y="0"/>
                  </a:lnTo>
                  <a:lnTo>
                    <a:pt x="158" y="1"/>
                  </a:lnTo>
                  <a:lnTo>
                    <a:pt x="168" y="1"/>
                  </a:lnTo>
                  <a:lnTo>
                    <a:pt x="177" y="3"/>
                  </a:lnTo>
                  <a:lnTo>
                    <a:pt x="186" y="4"/>
                  </a:lnTo>
                  <a:lnTo>
                    <a:pt x="194" y="7"/>
                  </a:lnTo>
                  <a:lnTo>
                    <a:pt x="203" y="10"/>
                  </a:lnTo>
                  <a:lnTo>
                    <a:pt x="212" y="14"/>
                  </a:lnTo>
                  <a:lnTo>
                    <a:pt x="221" y="18"/>
                  </a:lnTo>
                  <a:lnTo>
                    <a:pt x="231" y="23"/>
                  </a:lnTo>
                  <a:lnTo>
                    <a:pt x="240" y="27"/>
                  </a:lnTo>
                  <a:lnTo>
                    <a:pt x="248" y="34"/>
                  </a:lnTo>
                  <a:lnTo>
                    <a:pt x="257" y="40"/>
                  </a:lnTo>
                  <a:lnTo>
                    <a:pt x="265" y="46"/>
                  </a:lnTo>
                  <a:lnTo>
                    <a:pt x="274" y="52"/>
                  </a:lnTo>
                  <a:lnTo>
                    <a:pt x="282" y="60"/>
                  </a:lnTo>
                  <a:lnTo>
                    <a:pt x="289" y="67"/>
                  </a:lnTo>
                  <a:lnTo>
                    <a:pt x="297" y="75"/>
                  </a:lnTo>
                  <a:lnTo>
                    <a:pt x="305" y="84"/>
                  </a:lnTo>
                  <a:lnTo>
                    <a:pt x="312" y="94"/>
                  </a:lnTo>
                  <a:lnTo>
                    <a:pt x="318" y="103"/>
                  </a:lnTo>
                  <a:lnTo>
                    <a:pt x="326" y="112"/>
                  </a:lnTo>
                  <a:lnTo>
                    <a:pt x="332" y="123"/>
                  </a:lnTo>
                  <a:lnTo>
                    <a:pt x="338" y="134"/>
                  </a:lnTo>
                  <a:lnTo>
                    <a:pt x="343" y="144"/>
                  </a:lnTo>
                  <a:lnTo>
                    <a:pt x="349" y="155"/>
                  </a:lnTo>
                  <a:lnTo>
                    <a:pt x="354" y="166"/>
                  </a:lnTo>
                  <a:lnTo>
                    <a:pt x="358" y="178"/>
                  </a:lnTo>
                  <a:lnTo>
                    <a:pt x="363" y="189"/>
                  </a:lnTo>
                  <a:lnTo>
                    <a:pt x="366" y="201"/>
                  </a:lnTo>
                  <a:lnTo>
                    <a:pt x="369" y="212"/>
                  </a:lnTo>
                  <a:lnTo>
                    <a:pt x="372" y="225"/>
                  </a:lnTo>
                  <a:lnTo>
                    <a:pt x="374" y="235"/>
                  </a:lnTo>
                  <a:lnTo>
                    <a:pt x="375" y="248"/>
                  </a:lnTo>
                  <a:lnTo>
                    <a:pt x="377" y="258"/>
                  </a:lnTo>
                  <a:lnTo>
                    <a:pt x="379" y="271"/>
                  </a:lnTo>
                  <a:lnTo>
                    <a:pt x="379" y="282"/>
                  </a:lnTo>
                  <a:lnTo>
                    <a:pt x="379" y="292"/>
                  </a:lnTo>
                  <a:lnTo>
                    <a:pt x="379" y="303"/>
                  </a:lnTo>
                  <a:lnTo>
                    <a:pt x="377" y="314"/>
                  </a:lnTo>
                  <a:lnTo>
                    <a:pt x="375" y="325"/>
                  </a:lnTo>
                  <a:lnTo>
                    <a:pt x="374" y="335"/>
                  </a:lnTo>
                  <a:lnTo>
                    <a:pt x="372" y="345"/>
                  </a:lnTo>
                  <a:lnTo>
                    <a:pt x="369" y="355"/>
                  </a:lnTo>
                  <a:lnTo>
                    <a:pt x="366" y="365"/>
                  </a:lnTo>
                  <a:lnTo>
                    <a:pt x="363" y="374"/>
                  </a:lnTo>
                  <a:lnTo>
                    <a:pt x="358" y="383"/>
                  </a:lnTo>
                  <a:lnTo>
                    <a:pt x="354" y="391"/>
                  </a:lnTo>
                  <a:lnTo>
                    <a:pt x="349" y="400"/>
                  </a:lnTo>
                  <a:lnTo>
                    <a:pt x="345" y="408"/>
                  </a:lnTo>
                  <a:lnTo>
                    <a:pt x="338" y="416"/>
                  </a:lnTo>
                  <a:lnTo>
                    <a:pt x="334" y="422"/>
                  </a:lnTo>
                  <a:lnTo>
                    <a:pt x="328" y="429"/>
                  </a:lnTo>
                  <a:lnTo>
                    <a:pt x="320" y="436"/>
                  </a:lnTo>
                  <a:lnTo>
                    <a:pt x="314" y="440"/>
                  </a:lnTo>
                  <a:lnTo>
                    <a:pt x="306" y="446"/>
                  </a:lnTo>
                  <a:lnTo>
                    <a:pt x="298" y="451"/>
                  </a:lnTo>
                  <a:lnTo>
                    <a:pt x="291" y="456"/>
                  </a:lnTo>
                  <a:lnTo>
                    <a:pt x="283" y="459"/>
                  </a:lnTo>
                  <a:lnTo>
                    <a:pt x="274" y="462"/>
                  </a:lnTo>
                  <a:lnTo>
                    <a:pt x="265" y="465"/>
                  </a:lnTo>
                  <a:lnTo>
                    <a:pt x="257" y="466"/>
                  </a:lnTo>
                  <a:lnTo>
                    <a:pt x="248" y="468"/>
                  </a:lnTo>
                  <a:lnTo>
                    <a:pt x="238" y="469"/>
                  </a:lnTo>
                  <a:lnTo>
                    <a:pt x="229" y="469"/>
                  </a:lnTo>
                  <a:lnTo>
                    <a:pt x="220" y="469"/>
                  </a:lnTo>
                  <a:lnTo>
                    <a:pt x="211" y="468"/>
                  </a:lnTo>
                  <a:lnTo>
                    <a:pt x="201" y="466"/>
                  </a:lnTo>
                  <a:lnTo>
                    <a:pt x="192" y="465"/>
                  </a:lnTo>
                  <a:lnTo>
                    <a:pt x="183" y="462"/>
                  </a:lnTo>
                  <a:lnTo>
                    <a:pt x="174" y="459"/>
                  </a:lnTo>
                  <a:lnTo>
                    <a:pt x="166" y="456"/>
                  </a:lnTo>
                  <a:lnTo>
                    <a:pt x="157" y="451"/>
                  </a:lnTo>
                  <a:lnTo>
                    <a:pt x="148" y="446"/>
                  </a:lnTo>
                  <a:lnTo>
                    <a:pt x="138" y="442"/>
                  </a:lnTo>
                  <a:lnTo>
                    <a:pt x="129" y="436"/>
                  </a:lnTo>
                  <a:lnTo>
                    <a:pt x="121" y="431"/>
                  </a:lnTo>
                  <a:lnTo>
                    <a:pt x="112" y="423"/>
                  </a:lnTo>
                  <a:lnTo>
                    <a:pt x="104" y="417"/>
                  </a:lnTo>
                  <a:lnTo>
                    <a:pt x="97" y="409"/>
                  </a:lnTo>
                  <a:lnTo>
                    <a:pt x="89" y="402"/>
                  </a:lnTo>
                  <a:lnTo>
                    <a:pt x="81" y="394"/>
                  </a:lnTo>
                  <a:lnTo>
                    <a:pt x="74" y="385"/>
                  </a:lnTo>
                  <a:lnTo>
                    <a:pt x="66" y="377"/>
                  </a:lnTo>
                  <a:lnTo>
                    <a:pt x="60" y="366"/>
                  </a:lnTo>
                  <a:lnTo>
                    <a:pt x="52" y="357"/>
                  </a:lnTo>
                  <a:lnTo>
                    <a:pt x="46" y="348"/>
                  </a:lnTo>
                  <a:lnTo>
                    <a:pt x="40" y="337"/>
                  </a:lnTo>
                  <a:lnTo>
                    <a:pt x="35" y="326"/>
                  </a:lnTo>
                  <a:lnTo>
                    <a:pt x="29" y="315"/>
                  </a:lnTo>
                  <a:lnTo>
                    <a:pt x="24" y="303"/>
                  </a:lnTo>
                  <a:lnTo>
                    <a:pt x="20" y="292"/>
                  </a:lnTo>
                  <a:lnTo>
                    <a:pt x="15" y="280"/>
                  </a:lnTo>
                  <a:lnTo>
                    <a:pt x="12" y="269"/>
                  </a:lnTo>
                  <a:lnTo>
                    <a:pt x="9" y="257"/>
                  </a:lnTo>
                  <a:lnTo>
                    <a:pt x="6" y="246"/>
                  </a:lnTo>
                  <a:lnTo>
                    <a:pt x="4" y="234"/>
                  </a:lnTo>
                  <a:lnTo>
                    <a:pt x="3" y="221"/>
                  </a:lnTo>
                  <a:lnTo>
                    <a:pt x="1" y="211"/>
                  </a:lnTo>
                  <a:lnTo>
                    <a:pt x="0" y="200"/>
                  </a:lnTo>
                  <a:lnTo>
                    <a:pt x="0" y="189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5"/>
                  </a:lnTo>
                  <a:lnTo>
                    <a:pt x="3" y="144"/>
                  </a:lnTo>
                  <a:lnTo>
                    <a:pt x="4" y="135"/>
                  </a:lnTo>
                  <a:lnTo>
                    <a:pt x="6" y="124"/>
                  </a:lnTo>
                  <a:lnTo>
                    <a:pt x="9" y="115"/>
                  </a:lnTo>
                  <a:lnTo>
                    <a:pt x="12" y="106"/>
                  </a:lnTo>
                  <a:lnTo>
                    <a:pt x="15" y="97"/>
                  </a:lnTo>
                  <a:lnTo>
                    <a:pt x="20" y="87"/>
                  </a:lnTo>
                  <a:lnTo>
                    <a:pt x="24" y="78"/>
                  </a:lnTo>
                  <a:lnTo>
                    <a:pt x="29" y="70"/>
                  </a:lnTo>
                  <a:lnTo>
                    <a:pt x="34" y="63"/>
                  </a:lnTo>
                  <a:lnTo>
                    <a:pt x="40" y="55"/>
                  </a:lnTo>
                  <a:lnTo>
                    <a:pt x="44" y="47"/>
                  </a:lnTo>
                  <a:lnTo>
                    <a:pt x="51" y="41"/>
                  </a:lnTo>
                  <a:lnTo>
                    <a:pt x="58" y="35"/>
                  </a:lnTo>
                  <a:lnTo>
                    <a:pt x="64" y="29"/>
                  </a:lnTo>
                  <a:lnTo>
                    <a:pt x="72" y="23"/>
                  </a:lnTo>
                  <a:lnTo>
                    <a:pt x="80" y="18"/>
                  </a:lnTo>
                  <a:lnTo>
                    <a:pt x="87" y="14"/>
                  </a:lnTo>
                  <a:lnTo>
                    <a:pt x="95" y="10"/>
                  </a:lnTo>
                </a:path>
              </a:pathLst>
            </a:custGeom>
            <a:noFill/>
            <a:ln w="0">
              <a:solidFill>
                <a:srgbClr val="0000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09" name="Freeform 57"/>
            <p:cNvSpPr>
              <a:spLocks/>
            </p:cNvSpPr>
            <p:nvPr/>
          </p:nvSpPr>
          <p:spPr bwMode="auto">
            <a:xfrm>
              <a:off x="4690" y="3047"/>
              <a:ext cx="297" cy="370"/>
            </a:xfrm>
            <a:custGeom>
              <a:avLst/>
              <a:gdLst>
                <a:gd name="T0" fmla="*/ 81 w 297"/>
                <a:gd name="T1" fmla="*/ 6 h 370"/>
                <a:gd name="T2" fmla="*/ 95 w 297"/>
                <a:gd name="T3" fmla="*/ 3 h 370"/>
                <a:gd name="T4" fmla="*/ 109 w 297"/>
                <a:gd name="T5" fmla="*/ 0 h 370"/>
                <a:gd name="T6" fmla="*/ 123 w 297"/>
                <a:gd name="T7" fmla="*/ 0 h 370"/>
                <a:gd name="T8" fmla="*/ 138 w 297"/>
                <a:gd name="T9" fmla="*/ 3 h 370"/>
                <a:gd name="T10" fmla="*/ 152 w 297"/>
                <a:gd name="T11" fmla="*/ 6 h 370"/>
                <a:gd name="T12" fmla="*/ 166 w 297"/>
                <a:gd name="T13" fmla="*/ 11 h 370"/>
                <a:gd name="T14" fmla="*/ 182 w 297"/>
                <a:gd name="T15" fmla="*/ 18 h 370"/>
                <a:gd name="T16" fmla="*/ 195 w 297"/>
                <a:gd name="T17" fmla="*/ 26 h 370"/>
                <a:gd name="T18" fmla="*/ 208 w 297"/>
                <a:gd name="T19" fmla="*/ 37 h 370"/>
                <a:gd name="T20" fmla="*/ 222 w 297"/>
                <a:gd name="T21" fmla="*/ 48 h 370"/>
                <a:gd name="T22" fmla="*/ 234 w 297"/>
                <a:gd name="T23" fmla="*/ 60 h 370"/>
                <a:gd name="T24" fmla="*/ 245 w 297"/>
                <a:gd name="T25" fmla="*/ 74 h 370"/>
                <a:gd name="T26" fmla="*/ 255 w 297"/>
                <a:gd name="T27" fmla="*/ 89 h 370"/>
                <a:gd name="T28" fmla="*/ 265 w 297"/>
                <a:gd name="T29" fmla="*/ 105 h 370"/>
                <a:gd name="T30" fmla="*/ 274 w 297"/>
                <a:gd name="T31" fmla="*/ 122 h 370"/>
                <a:gd name="T32" fmla="*/ 285 w 297"/>
                <a:gd name="T33" fmla="*/ 149 h 370"/>
                <a:gd name="T34" fmla="*/ 294 w 297"/>
                <a:gd name="T35" fmla="*/ 186 h 370"/>
                <a:gd name="T36" fmla="*/ 297 w 297"/>
                <a:gd name="T37" fmla="*/ 222 h 370"/>
                <a:gd name="T38" fmla="*/ 295 w 297"/>
                <a:gd name="T39" fmla="*/ 256 h 370"/>
                <a:gd name="T40" fmla="*/ 288 w 297"/>
                <a:gd name="T41" fmla="*/ 286 h 370"/>
                <a:gd name="T42" fmla="*/ 274 w 297"/>
                <a:gd name="T43" fmla="*/ 314 h 370"/>
                <a:gd name="T44" fmla="*/ 257 w 297"/>
                <a:gd name="T45" fmla="*/ 337 h 370"/>
                <a:gd name="T46" fmla="*/ 234 w 297"/>
                <a:gd name="T47" fmla="*/ 356 h 370"/>
                <a:gd name="T48" fmla="*/ 215 w 297"/>
                <a:gd name="T49" fmla="*/ 363 h 370"/>
                <a:gd name="T50" fmla="*/ 202 w 297"/>
                <a:gd name="T51" fmla="*/ 368 h 370"/>
                <a:gd name="T52" fmla="*/ 188 w 297"/>
                <a:gd name="T53" fmla="*/ 370 h 370"/>
                <a:gd name="T54" fmla="*/ 172 w 297"/>
                <a:gd name="T55" fmla="*/ 370 h 370"/>
                <a:gd name="T56" fmla="*/ 158 w 297"/>
                <a:gd name="T57" fmla="*/ 368 h 370"/>
                <a:gd name="T58" fmla="*/ 145 w 297"/>
                <a:gd name="T59" fmla="*/ 363 h 370"/>
                <a:gd name="T60" fmla="*/ 129 w 297"/>
                <a:gd name="T61" fmla="*/ 359 h 370"/>
                <a:gd name="T62" fmla="*/ 115 w 297"/>
                <a:gd name="T63" fmla="*/ 351 h 370"/>
                <a:gd name="T64" fmla="*/ 101 w 297"/>
                <a:gd name="T65" fmla="*/ 343 h 370"/>
                <a:gd name="T66" fmla="*/ 88 w 297"/>
                <a:gd name="T67" fmla="*/ 334 h 370"/>
                <a:gd name="T68" fmla="*/ 75 w 297"/>
                <a:gd name="T69" fmla="*/ 322 h 370"/>
                <a:gd name="T70" fmla="*/ 63 w 297"/>
                <a:gd name="T71" fmla="*/ 310 h 370"/>
                <a:gd name="T72" fmla="*/ 52 w 297"/>
                <a:gd name="T73" fmla="*/ 296 h 370"/>
                <a:gd name="T74" fmla="*/ 41 w 297"/>
                <a:gd name="T75" fmla="*/ 282 h 370"/>
                <a:gd name="T76" fmla="*/ 31 w 297"/>
                <a:gd name="T77" fmla="*/ 265 h 370"/>
                <a:gd name="T78" fmla="*/ 23 w 297"/>
                <a:gd name="T79" fmla="*/ 248 h 370"/>
                <a:gd name="T80" fmla="*/ 12 w 297"/>
                <a:gd name="T81" fmla="*/ 220 h 370"/>
                <a:gd name="T82" fmla="*/ 3 w 297"/>
                <a:gd name="T83" fmla="*/ 185 h 370"/>
                <a:gd name="T84" fmla="*/ 0 w 297"/>
                <a:gd name="T85" fmla="*/ 148 h 370"/>
                <a:gd name="T86" fmla="*/ 1 w 297"/>
                <a:gd name="T87" fmla="*/ 114 h 370"/>
                <a:gd name="T88" fmla="*/ 9 w 297"/>
                <a:gd name="T89" fmla="*/ 83 h 370"/>
                <a:gd name="T90" fmla="*/ 21 w 297"/>
                <a:gd name="T91" fmla="*/ 55 h 370"/>
                <a:gd name="T92" fmla="*/ 40 w 297"/>
                <a:gd name="T93" fmla="*/ 32 h 370"/>
                <a:gd name="T94" fmla="*/ 61 w 297"/>
                <a:gd name="T95" fmla="*/ 1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7" h="370">
                  <a:moveTo>
                    <a:pt x="75" y="9"/>
                  </a:moveTo>
                  <a:lnTo>
                    <a:pt x="81" y="6"/>
                  </a:lnTo>
                  <a:lnTo>
                    <a:pt x="88" y="3"/>
                  </a:lnTo>
                  <a:lnTo>
                    <a:pt x="95" y="3"/>
                  </a:lnTo>
                  <a:lnTo>
                    <a:pt x="103" y="1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3" y="0"/>
                  </a:lnTo>
                  <a:lnTo>
                    <a:pt x="131" y="1"/>
                  </a:lnTo>
                  <a:lnTo>
                    <a:pt x="138" y="3"/>
                  </a:lnTo>
                  <a:lnTo>
                    <a:pt x="145" y="5"/>
                  </a:lnTo>
                  <a:lnTo>
                    <a:pt x="152" y="6"/>
                  </a:lnTo>
                  <a:lnTo>
                    <a:pt x="160" y="9"/>
                  </a:lnTo>
                  <a:lnTo>
                    <a:pt x="166" y="11"/>
                  </a:lnTo>
                  <a:lnTo>
                    <a:pt x="174" y="14"/>
                  </a:lnTo>
                  <a:lnTo>
                    <a:pt x="182" y="18"/>
                  </a:lnTo>
                  <a:lnTo>
                    <a:pt x="188" y="21"/>
                  </a:lnTo>
                  <a:lnTo>
                    <a:pt x="195" y="26"/>
                  </a:lnTo>
                  <a:lnTo>
                    <a:pt x="202" y="31"/>
                  </a:lnTo>
                  <a:lnTo>
                    <a:pt x="208" y="37"/>
                  </a:lnTo>
                  <a:lnTo>
                    <a:pt x="215" y="42"/>
                  </a:lnTo>
                  <a:lnTo>
                    <a:pt x="222" y="48"/>
                  </a:lnTo>
                  <a:lnTo>
                    <a:pt x="228" y="54"/>
                  </a:lnTo>
                  <a:lnTo>
                    <a:pt x="234" y="60"/>
                  </a:lnTo>
                  <a:lnTo>
                    <a:pt x="239" y="66"/>
                  </a:lnTo>
                  <a:lnTo>
                    <a:pt x="245" y="74"/>
                  </a:lnTo>
                  <a:lnTo>
                    <a:pt x="251" y="82"/>
                  </a:lnTo>
                  <a:lnTo>
                    <a:pt x="255" y="89"/>
                  </a:lnTo>
                  <a:lnTo>
                    <a:pt x="260" y="97"/>
                  </a:lnTo>
                  <a:lnTo>
                    <a:pt x="265" y="105"/>
                  </a:lnTo>
                  <a:lnTo>
                    <a:pt x="269" y="114"/>
                  </a:lnTo>
                  <a:lnTo>
                    <a:pt x="274" y="122"/>
                  </a:lnTo>
                  <a:lnTo>
                    <a:pt x="279" y="131"/>
                  </a:lnTo>
                  <a:lnTo>
                    <a:pt x="285" y="149"/>
                  </a:lnTo>
                  <a:lnTo>
                    <a:pt x="291" y="168"/>
                  </a:lnTo>
                  <a:lnTo>
                    <a:pt x="294" y="186"/>
                  </a:lnTo>
                  <a:lnTo>
                    <a:pt x="297" y="203"/>
                  </a:lnTo>
                  <a:lnTo>
                    <a:pt x="297" y="222"/>
                  </a:lnTo>
                  <a:lnTo>
                    <a:pt x="297" y="239"/>
                  </a:lnTo>
                  <a:lnTo>
                    <a:pt x="295" y="256"/>
                  </a:lnTo>
                  <a:lnTo>
                    <a:pt x="292" y="271"/>
                  </a:lnTo>
                  <a:lnTo>
                    <a:pt x="288" y="286"/>
                  </a:lnTo>
                  <a:lnTo>
                    <a:pt x="282" y="302"/>
                  </a:lnTo>
                  <a:lnTo>
                    <a:pt x="274" y="314"/>
                  </a:lnTo>
                  <a:lnTo>
                    <a:pt x="266" y="327"/>
                  </a:lnTo>
                  <a:lnTo>
                    <a:pt x="257" y="337"/>
                  </a:lnTo>
                  <a:lnTo>
                    <a:pt x="246" y="347"/>
                  </a:lnTo>
                  <a:lnTo>
                    <a:pt x="234" y="356"/>
                  </a:lnTo>
                  <a:lnTo>
                    <a:pt x="222" y="362"/>
                  </a:lnTo>
                  <a:lnTo>
                    <a:pt x="215" y="363"/>
                  </a:lnTo>
                  <a:lnTo>
                    <a:pt x="208" y="367"/>
                  </a:lnTo>
                  <a:lnTo>
                    <a:pt x="202" y="368"/>
                  </a:lnTo>
                  <a:lnTo>
                    <a:pt x="194" y="368"/>
                  </a:lnTo>
                  <a:lnTo>
                    <a:pt x="188" y="370"/>
                  </a:lnTo>
                  <a:lnTo>
                    <a:pt x="180" y="370"/>
                  </a:lnTo>
                  <a:lnTo>
                    <a:pt x="172" y="370"/>
                  </a:lnTo>
                  <a:lnTo>
                    <a:pt x="166" y="368"/>
                  </a:lnTo>
                  <a:lnTo>
                    <a:pt x="158" y="368"/>
                  </a:lnTo>
                  <a:lnTo>
                    <a:pt x="151" y="367"/>
                  </a:lnTo>
                  <a:lnTo>
                    <a:pt x="145" y="363"/>
                  </a:lnTo>
                  <a:lnTo>
                    <a:pt x="137" y="362"/>
                  </a:lnTo>
                  <a:lnTo>
                    <a:pt x="129" y="359"/>
                  </a:lnTo>
                  <a:lnTo>
                    <a:pt x="123" y="356"/>
                  </a:lnTo>
                  <a:lnTo>
                    <a:pt x="115" y="351"/>
                  </a:lnTo>
                  <a:lnTo>
                    <a:pt x="108" y="348"/>
                  </a:lnTo>
                  <a:lnTo>
                    <a:pt x="101" y="343"/>
                  </a:lnTo>
                  <a:lnTo>
                    <a:pt x="95" y="339"/>
                  </a:lnTo>
                  <a:lnTo>
                    <a:pt x="88" y="334"/>
                  </a:lnTo>
                  <a:lnTo>
                    <a:pt x="81" y="328"/>
                  </a:lnTo>
                  <a:lnTo>
                    <a:pt x="75" y="322"/>
                  </a:lnTo>
                  <a:lnTo>
                    <a:pt x="69" y="317"/>
                  </a:lnTo>
                  <a:lnTo>
                    <a:pt x="63" y="310"/>
                  </a:lnTo>
                  <a:lnTo>
                    <a:pt x="57" y="303"/>
                  </a:lnTo>
                  <a:lnTo>
                    <a:pt x="52" y="296"/>
                  </a:lnTo>
                  <a:lnTo>
                    <a:pt x="46" y="290"/>
                  </a:lnTo>
                  <a:lnTo>
                    <a:pt x="41" y="282"/>
                  </a:lnTo>
                  <a:lnTo>
                    <a:pt x="35" y="274"/>
                  </a:lnTo>
                  <a:lnTo>
                    <a:pt x="31" y="265"/>
                  </a:lnTo>
                  <a:lnTo>
                    <a:pt x="26" y="257"/>
                  </a:lnTo>
                  <a:lnTo>
                    <a:pt x="23" y="248"/>
                  </a:lnTo>
                  <a:lnTo>
                    <a:pt x="18" y="239"/>
                  </a:lnTo>
                  <a:lnTo>
                    <a:pt x="12" y="220"/>
                  </a:lnTo>
                  <a:lnTo>
                    <a:pt x="6" y="202"/>
                  </a:lnTo>
                  <a:lnTo>
                    <a:pt x="3" y="185"/>
                  </a:lnTo>
                  <a:lnTo>
                    <a:pt x="0" y="166"/>
                  </a:lnTo>
                  <a:lnTo>
                    <a:pt x="0" y="148"/>
                  </a:lnTo>
                  <a:lnTo>
                    <a:pt x="0" y="131"/>
                  </a:lnTo>
                  <a:lnTo>
                    <a:pt x="1" y="114"/>
                  </a:lnTo>
                  <a:lnTo>
                    <a:pt x="4" y="99"/>
                  </a:lnTo>
                  <a:lnTo>
                    <a:pt x="9" y="83"/>
                  </a:lnTo>
                  <a:lnTo>
                    <a:pt x="15" y="69"/>
                  </a:lnTo>
                  <a:lnTo>
                    <a:pt x="21" y="55"/>
                  </a:lnTo>
                  <a:lnTo>
                    <a:pt x="31" y="43"/>
                  </a:lnTo>
                  <a:lnTo>
                    <a:pt x="40" y="32"/>
                  </a:lnTo>
                  <a:lnTo>
                    <a:pt x="51" y="23"/>
                  </a:lnTo>
                  <a:lnTo>
                    <a:pt x="61" y="15"/>
                  </a:lnTo>
                  <a:lnTo>
                    <a:pt x="75" y="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0" name="Freeform 58"/>
            <p:cNvSpPr>
              <a:spLocks/>
            </p:cNvSpPr>
            <p:nvPr/>
          </p:nvSpPr>
          <p:spPr bwMode="auto">
            <a:xfrm>
              <a:off x="4733" y="3095"/>
              <a:ext cx="219" cy="271"/>
            </a:xfrm>
            <a:custGeom>
              <a:avLst/>
              <a:gdLst>
                <a:gd name="T0" fmla="*/ 60 w 219"/>
                <a:gd name="T1" fmla="*/ 4 h 271"/>
                <a:gd name="T2" fmla="*/ 71 w 219"/>
                <a:gd name="T3" fmla="*/ 1 h 271"/>
                <a:gd name="T4" fmla="*/ 82 w 219"/>
                <a:gd name="T5" fmla="*/ 0 h 271"/>
                <a:gd name="T6" fmla="*/ 91 w 219"/>
                <a:gd name="T7" fmla="*/ 0 h 271"/>
                <a:gd name="T8" fmla="*/ 102 w 219"/>
                <a:gd name="T9" fmla="*/ 1 h 271"/>
                <a:gd name="T10" fmla="*/ 112 w 219"/>
                <a:gd name="T11" fmla="*/ 4 h 271"/>
                <a:gd name="T12" fmla="*/ 123 w 219"/>
                <a:gd name="T13" fmla="*/ 7 h 271"/>
                <a:gd name="T14" fmla="*/ 134 w 219"/>
                <a:gd name="T15" fmla="*/ 12 h 271"/>
                <a:gd name="T16" fmla="*/ 143 w 219"/>
                <a:gd name="T17" fmla="*/ 18 h 271"/>
                <a:gd name="T18" fmla="*/ 154 w 219"/>
                <a:gd name="T19" fmla="*/ 26 h 271"/>
                <a:gd name="T20" fmla="*/ 163 w 219"/>
                <a:gd name="T21" fmla="*/ 34 h 271"/>
                <a:gd name="T22" fmla="*/ 172 w 219"/>
                <a:gd name="T23" fmla="*/ 43 h 271"/>
                <a:gd name="T24" fmla="*/ 180 w 219"/>
                <a:gd name="T25" fmla="*/ 54 h 271"/>
                <a:gd name="T26" fmla="*/ 188 w 219"/>
                <a:gd name="T27" fmla="*/ 64 h 271"/>
                <a:gd name="T28" fmla="*/ 196 w 219"/>
                <a:gd name="T29" fmla="*/ 77 h 271"/>
                <a:gd name="T30" fmla="*/ 202 w 219"/>
                <a:gd name="T31" fmla="*/ 89 h 271"/>
                <a:gd name="T32" fmla="*/ 209 w 219"/>
                <a:gd name="T33" fmla="*/ 109 h 271"/>
                <a:gd name="T34" fmla="*/ 217 w 219"/>
                <a:gd name="T35" fmla="*/ 135 h 271"/>
                <a:gd name="T36" fmla="*/ 219 w 219"/>
                <a:gd name="T37" fmla="*/ 161 h 271"/>
                <a:gd name="T38" fmla="*/ 217 w 219"/>
                <a:gd name="T39" fmla="*/ 188 h 271"/>
                <a:gd name="T40" fmla="*/ 212 w 219"/>
                <a:gd name="T41" fmla="*/ 211 h 271"/>
                <a:gd name="T42" fmla="*/ 203 w 219"/>
                <a:gd name="T43" fmla="*/ 231 h 271"/>
                <a:gd name="T44" fmla="*/ 189 w 219"/>
                <a:gd name="T45" fmla="*/ 248 h 271"/>
                <a:gd name="T46" fmla="*/ 172 w 219"/>
                <a:gd name="T47" fmla="*/ 260 h 271"/>
                <a:gd name="T48" fmla="*/ 159 w 219"/>
                <a:gd name="T49" fmla="*/ 266 h 271"/>
                <a:gd name="T50" fmla="*/ 148 w 219"/>
                <a:gd name="T51" fmla="*/ 269 h 271"/>
                <a:gd name="T52" fmla="*/ 139 w 219"/>
                <a:gd name="T53" fmla="*/ 271 h 271"/>
                <a:gd name="T54" fmla="*/ 128 w 219"/>
                <a:gd name="T55" fmla="*/ 271 h 271"/>
                <a:gd name="T56" fmla="*/ 117 w 219"/>
                <a:gd name="T57" fmla="*/ 269 h 271"/>
                <a:gd name="T58" fmla="*/ 106 w 219"/>
                <a:gd name="T59" fmla="*/ 266 h 271"/>
                <a:gd name="T60" fmla="*/ 95 w 219"/>
                <a:gd name="T61" fmla="*/ 263 h 271"/>
                <a:gd name="T62" fmla="*/ 85 w 219"/>
                <a:gd name="T63" fmla="*/ 258 h 271"/>
                <a:gd name="T64" fmla="*/ 75 w 219"/>
                <a:gd name="T65" fmla="*/ 252 h 271"/>
                <a:gd name="T66" fmla="*/ 65 w 219"/>
                <a:gd name="T67" fmla="*/ 245 h 271"/>
                <a:gd name="T68" fmla="*/ 55 w 219"/>
                <a:gd name="T69" fmla="*/ 237 h 271"/>
                <a:gd name="T70" fmla="*/ 48 w 219"/>
                <a:gd name="T71" fmla="*/ 228 h 271"/>
                <a:gd name="T72" fmla="*/ 38 w 219"/>
                <a:gd name="T73" fmla="*/ 217 h 271"/>
                <a:gd name="T74" fmla="*/ 31 w 219"/>
                <a:gd name="T75" fmla="*/ 206 h 271"/>
                <a:gd name="T76" fmla="*/ 23 w 219"/>
                <a:gd name="T77" fmla="*/ 194 h 271"/>
                <a:gd name="T78" fmla="*/ 17 w 219"/>
                <a:gd name="T79" fmla="*/ 181 h 271"/>
                <a:gd name="T80" fmla="*/ 9 w 219"/>
                <a:gd name="T81" fmla="*/ 161 h 271"/>
                <a:gd name="T82" fmla="*/ 3 w 219"/>
                <a:gd name="T83" fmla="*/ 135 h 271"/>
                <a:gd name="T84" fmla="*/ 0 w 219"/>
                <a:gd name="T85" fmla="*/ 108 h 271"/>
                <a:gd name="T86" fmla="*/ 1 w 219"/>
                <a:gd name="T87" fmla="*/ 83 h 271"/>
                <a:gd name="T88" fmla="*/ 8 w 219"/>
                <a:gd name="T89" fmla="*/ 60 h 271"/>
                <a:gd name="T90" fmla="*/ 17 w 219"/>
                <a:gd name="T91" fmla="*/ 40 h 271"/>
                <a:gd name="T92" fmla="*/ 29 w 219"/>
                <a:gd name="T93" fmla="*/ 23 h 271"/>
                <a:gd name="T94" fmla="*/ 46 w 219"/>
                <a:gd name="T95" fmla="*/ 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" h="271">
                  <a:moveTo>
                    <a:pt x="55" y="6"/>
                  </a:moveTo>
                  <a:lnTo>
                    <a:pt x="60" y="4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2" y="1"/>
                  </a:lnTo>
                  <a:lnTo>
                    <a:pt x="108" y="3"/>
                  </a:lnTo>
                  <a:lnTo>
                    <a:pt x="112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8" y="10"/>
                  </a:lnTo>
                  <a:lnTo>
                    <a:pt x="134" y="12"/>
                  </a:lnTo>
                  <a:lnTo>
                    <a:pt x="139" y="15"/>
                  </a:lnTo>
                  <a:lnTo>
                    <a:pt x="143" y="18"/>
                  </a:lnTo>
                  <a:lnTo>
                    <a:pt x="149" y="23"/>
                  </a:lnTo>
                  <a:lnTo>
                    <a:pt x="154" y="26"/>
                  </a:lnTo>
                  <a:lnTo>
                    <a:pt x="159" y="30"/>
                  </a:lnTo>
                  <a:lnTo>
                    <a:pt x="163" y="34"/>
                  </a:lnTo>
                  <a:lnTo>
                    <a:pt x="168" y="38"/>
                  </a:lnTo>
                  <a:lnTo>
                    <a:pt x="172" y="43"/>
                  </a:lnTo>
                  <a:lnTo>
                    <a:pt x="177" y="49"/>
                  </a:lnTo>
                  <a:lnTo>
                    <a:pt x="180" y="54"/>
                  </a:lnTo>
                  <a:lnTo>
                    <a:pt x="185" y="58"/>
                  </a:lnTo>
                  <a:lnTo>
                    <a:pt x="188" y="64"/>
                  </a:lnTo>
                  <a:lnTo>
                    <a:pt x="192" y="71"/>
                  </a:lnTo>
                  <a:lnTo>
                    <a:pt x="196" y="77"/>
                  </a:lnTo>
                  <a:lnTo>
                    <a:pt x="199" y="83"/>
                  </a:lnTo>
                  <a:lnTo>
                    <a:pt x="202" y="89"/>
                  </a:lnTo>
                  <a:lnTo>
                    <a:pt x="205" y="95"/>
                  </a:lnTo>
                  <a:lnTo>
                    <a:pt x="209" y="109"/>
                  </a:lnTo>
                  <a:lnTo>
                    <a:pt x="214" y="123"/>
                  </a:lnTo>
                  <a:lnTo>
                    <a:pt x="217" y="135"/>
                  </a:lnTo>
                  <a:lnTo>
                    <a:pt x="219" y="149"/>
                  </a:lnTo>
                  <a:lnTo>
                    <a:pt x="219" y="161"/>
                  </a:lnTo>
                  <a:lnTo>
                    <a:pt x="219" y="175"/>
                  </a:lnTo>
                  <a:lnTo>
                    <a:pt x="217" y="188"/>
                  </a:lnTo>
                  <a:lnTo>
                    <a:pt x="216" y="198"/>
                  </a:lnTo>
                  <a:lnTo>
                    <a:pt x="212" y="211"/>
                  </a:lnTo>
                  <a:lnTo>
                    <a:pt x="208" y="220"/>
                  </a:lnTo>
                  <a:lnTo>
                    <a:pt x="203" y="231"/>
                  </a:lnTo>
                  <a:lnTo>
                    <a:pt x="197" y="240"/>
                  </a:lnTo>
                  <a:lnTo>
                    <a:pt x="189" y="248"/>
                  </a:lnTo>
                  <a:lnTo>
                    <a:pt x="182" y="254"/>
                  </a:lnTo>
                  <a:lnTo>
                    <a:pt x="172" y="260"/>
                  </a:lnTo>
                  <a:lnTo>
                    <a:pt x="163" y="265"/>
                  </a:lnTo>
                  <a:lnTo>
                    <a:pt x="159" y="266"/>
                  </a:lnTo>
                  <a:lnTo>
                    <a:pt x="154" y="268"/>
                  </a:lnTo>
                  <a:lnTo>
                    <a:pt x="148" y="269"/>
                  </a:lnTo>
                  <a:lnTo>
                    <a:pt x="143" y="271"/>
                  </a:lnTo>
                  <a:lnTo>
                    <a:pt x="139" y="271"/>
                  </a:lnTo>
                  <a:lnTo>
                    <a:pt x="132" y="271"/>
                  </a:lnTo>
                  <a:lnTo>
                    <a:pt x="128" y="271"/>
                  </a:lnTo>
                  <a:lnTo>
                    <a:pt x="122" y="271"/>
                  </a:lnTo>
                  <a:lnTo>
                    <a:pt x="117" y="269"/>
                  </a:lnTo>
                  <a:lnTo>
                    <a:pt x="111" y="268"/>
                  </a:lnTo>
                  <a:lnTo>
                    <a:pt x="106" y="266"/>
                  </a:lnTo>
                  <a:lnTo>
                    <a:pt x="102" y="265"/>
                  </a:lnTo>
                  <a:lnTo>
                    <a:pt x="95" y="263"/>
                  </a:lnTo>
                  <a:lnTo>
                    <a:pt x="91" y="260"/>
                  </a:lnTo>
                  <a:lnTo>
                    <a:pt x="85" y="258"/>
                  </a:lnTo>
                  <a:lnTo>
                    <a:pt x="80" y="255"/>
                  </a:lnTo>
                  <a:lnTo>
                    <a:pt x="75" y="252"/>
                  </a:lnTo>
                  <a:lnTo>
                    <a:pt x="71" y="248"/>
                  </a:lnTo>
                  <a:lnTo>
                    <a:pt x="65" y="245"/>
                  </a:lnTo>
                  <a:lnTo>
                    <a:pt x="60" y="240"/>
                  </a:lnTo>
                  <a:lnTo>
                    <a:pt x="55" y="237"/>
                  </a:lnTo>
                  <a:lnTo>
                    <a:pt x="51" y="232"/>
                  </a:lnTo>
                  <a:lnTo>
                    <a:pt x="48" y="228"/>
                  </a:lnTo>
                  <a:lnTo>
                    <a:pt x="43" y="222"/>
                  </a:lnTo>
                  <a:lnTo>
                    <a:pt x="38" y="217"/>
                  </a:lnTo>
                  <a:lnTo>
                    <a:pt x="35" y="212"/>
                  </a:lnTo>
                  <a:lnTo>
                    <a:pt x="31" y="206"/>
                  </a:lnTo>
                  <a:lnTo>
                    <a:pt x="28" y="200"/>
                  </a:lnTo>
                  <a:lnTo>
                    <a:pt x="23" y="194"/>
                  </a:lnTo>
                  <a:lnTo>
                    <a:pt x="20" y="188"/>
                  </a:lnTo>
                  <a:lnTo>
                    <a:pt x="17" y="181"/>
                  </a:lnTo>
                  <a:lnTo>
                    <a:pt x="14" y="175"/>
                  </a:lnTo>
                  <a:lnTo>
                    <a:pt x="9" y="161"/>
                  </a:lnTo>
                  <a:lnTo>
                    <a:pt x="5" y="148"/>
                  </a:lnTo>
                  <a:lnTo>
                    <a:pt x="3" y="135"/>
                  </a:lnTo>
                  <a:lnTo>
                    <a:pt x="1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1" y="83"/>
                  </a:lnTo>
                  <a:lnTo>
                    <a:pt x="5" y="72"/>
                  </a:lnTo>
                  <a:lnTo>
                    <a:pt x="8" y="60"/>
                  </a:lnTo>
                  <a:lnTo>
                    <a:pt x="11" y="49"/>
                  </a:lnTo>
                  <a:lnTo>
                    <a:pt x="17" y="40"/>
                  </a:lnTo>
                  <a:lnTo>
                    <a:pt x="23" y="30"/>
                  </a:lnTo>
                  <a:lnTo>
                    <a:pt x="29" y="23"/>
                  </a:lnTo>
                  <a:lnTo>
                    <a:pt x="37" y="17"/>
                  </a:lnTo>
                  <a:lnTo>
                    <a:pt x="46" y="10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1" name="Freeform 59"/>
            <p:cNvSpPr>
              <a:spLocks/>
            </p:cNvSpPr>
            <p:nvPr/>
          </p:nvSpPr>
          <p:spPr bwMode="auto">
            <a:xfrm>
              <a:off x="4733" y="3095"/>
              <a:ext cx="219" cy="271"/>
            </a:xfrm>
            <a:custGeom>
              <a:avLst/>
              <a:gdLst>
                <a:gd name="T0" fmla="*/ 60 w 219"/>
                <a:gd name="T1" fmla="*/ 4 h 271"/>
                <a:gd name="T2" fmla="*/ 71 w 219"/>
                <a:gd name="T3" fmla="*/ 1 h 271"/>
                <a:gd name="T4" fmla="*/ 82 w 219"/>
                <a:gd name="T5" fmla="*/ 0 h 271"/>
                <a:gd name="T6" fmla="*/ 91 w 219"/>
                <a:gd name="T7" fmla="*/ 0 h 271"/>
                <a:gd name="T8" fmla="*/ 102 w 219"/>
                <a:gd name="T9" fmla="*/ 1 h 271"/>
                <a:gd name="T10" fmla="*/ 112 w 219"/>
                <a:gd name="T11" fmla="*/ 4 h 271"/>
                <a:gd name="T12" fmla="*/ 123 w 219"/>
                <a:gd name="T13" fmla="*/ 7 h 271"/>
                <a:gd name="T14" fmla="*/ 134 w 219"/>
                <a:gd name="T15" fmla="*/ 12 h 271"/>
                <a:gd name="T16" fmla="*/ 143 w 219"/>
                <a:gd name="T17" fmla="*/ 18 h 271"/>
                <a:gd name="T18" fmla="*/ 154 w 219"/>
                <a:gd name="T19" fmla="*/ 26 h 271"/>
                <a:gd name="T20" fmla="*/ 163 w 219"/>
                <a:gd name="T21" fmla="*/ 34 h 271"/>
                <a:gd name="T22" fmla="*/ 172 w 219"/>
                <a:gd name="T23" fmla="*/ 43 h 271"/>
                <a:gd name="T24" fmla="*/ 180 w 219"/>
                <a:gd name="T25" fmla="*/ 54 h 271"/>
                <a:gd name="T26" fmla="*/ 188 w 219"/>
                <a:gd name="T27" fmla="*/ 64 h 271"/>
                <a:gd name="T28" fmla="*/ 196 w 219"/>
                <a:gd name="T29" fmla="*/ 77 h 271"/>
                <a:gd name="T30" fmla="*/ 202 w 219"/>
                <a:gd name="T31" fmla="*/ 89 h 271"/>
                <a:gd name="T32" fmla="*/ 209 w 219"/>
                <a:gd name="T33" fmla="*/ 109 h 271"/>
                <a:gd name="T34" fmla="*/ 217 w 219"/>
                <a:gd name="T35" fmla="*/ 135 h 271"/>
                <a:gd name="T36" fmla="*/ 219 w 219"/>
                <a:gd name="T37" fmla="*/ 161 h 271"/>
                <a:gd name="T38" fmla="*/ 217 w 219"/>
                <a:gd name="T39" fmla="*/ 188 h 271"/>
                <a:gd name="T40" fmla="*/ 212 w 219"/>
                <a:gd name="T41" fmla="*/ 211 h 271"/>
                <a:gd name="T42" fmla="*/ 203 w 219"/>
                <a:gd name="T43" fmla="*/ 231 h 271"/>
                <a:gd name="T44" fmla="*/ 189 w 219"/>
                <a:gd name="T45" fmla="*/ 248 h 271"/>
                <a:gd name="T46" fmla="*/ 172 w 219"/>
                <a:gd name="T47" fmla="*/ 260 h 271"/>
                <a:gd name="T48" fmla="*/ 159 w 219"/>
                <a:gd name="T49" fmla="*/ 266 h 271"/>
                <a:gd name="T50" fmla="*/ 148 w 219"/>
                <a:gd name="T51" fmla="*/ 269 h 271"/>
                <a:gd name="T52" fmla="*/ 139 w 219"/>
                <a:gd name="T53" fmla="*/ 271 h 271"/>
                <a:gd name="T54" fmla="*/ 128 w 219"/>
                <a:gd name="T55" fmla="*/ 271 h 271"/>
                <a:gd name="T56" fmla="*/ 117 w 219"/>
                <a:gd name="T57" fmla="*/ 269 h 271"/>
                <a:gd name="T58" fmla="*/ 106 w 219"/>
                <a:gd name="T59" fmla="*/ 266 h 271"/>
                <a:gd name="T60" fmla="*/ 95 w 219"/>
                <a:gd name="T61" fmla="*/ 263 h 271"/>
                <a:gd name="T62" fmla="*/ 85 w 219"/>
                <a:gd name="T63" fmla="*/ 258 h 271"/>
                <a:gd name="T64" fmla="*/ 75 w 219"/>
                <a:gd name="T65" fmla="*/ 252 h 271"/>
                <a:gd name="T66" fmla="*/ 65 w 219"/>
                <a:gd name="T67" fmla="*/ 245 h 271"/>
                <a:gd name="T68" fmla="*/ 55 w 219"/>
                <a:gd name="T69" fmla="*/ 237 h 271"/>
                <a:gd name="T70" fmla="*/ 48 w 219"/>
                <a:gd name="T71" fmla="*/ 228 h 271"/>
                <a:gd name="T72" fmla="*/ 38 w 219"/>
                <a:gd name="T73" fmla="*/ 217 h 271"/>
                <a:gd name="T74" fmla="*/ 31 w 219"/>
                <a:gd name="T75" fmla="*/ 206 h 271"/>
                <a:gd name="T76" fmla="*/ 23 w 219"/>
                <a:gd name="T77" fmla="*/ 194 h 271"/>
                <a:gd name="T78" fmla="*/ 17 w 219"/>
                <a:gd name="T79" fmla="*/ 181 h 271"/>
                <a:gd name="T80" fmla="*/ 9 w 219"/>
                <a:gd name="T81" fmla="*/ 161 h 271"/>
                <a:gd name="T82" fmla="*/ 3 w 219"/>
                <a:gd name="T83" fmla="*/ 135 h 271"/>
                <a:gd name="T84" fmla="*/ 0 w 219"/>
                <a:gd name="T85" fmla="*/ 108 h 271"/>
                <a:gd name="T86" fmla="*/ 1 w 219"/>
                <a:gd name="T87" fmla="*/ 83 h 271"/>
                <a:gd name="T88" fmla="*/ 8 w 219"/>
                <a:gd name="T89" fmla="*/ 60 h 271"/>
                <a:gd name="T90" fmla="*/ 17 w 219"/>
                <a:gd name="T91" fmla="*/ 40 h 271"/>
                <a:gd name="T92" fmla="*/ 29 w 219"/>
                <a:gd name="T93" fmla="*/ 23 h 271"/>
                <a:gd name="T94" fmla="*/ 46 w 219"/>
                <a:gd name="T95" fmla="*/ 1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9" h="271">
                  <a:moveTo>
                    <a:pt x="55" y="6"/>
                  </a:moveTo>
                  <a:lnTo>
                    <a:pt x="60" y="4"/>
                  </a:lnTo>
                  <a:lnTo>
                    <a:pt x="66" y="3"/>
                  </a:lnTo>
                  <a:lnTo>
                    <a:pt x="71" y="1"/>
                  </a:lnTo>
                  <a:lnTo>
                    <a:pt x="75" y="0"/>
                  </a:lnTo>
                  <a:lnTo>
                    <a:pt x="82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97" y="0"/>
                  </a:lnTo>
                  <a:lnTo>
                    <a:pt x="102" y="1"/>
                  </a:lnTo>
                  <a:lnTo>
                    <a:pt x="108" y="3"/>
                  </a:lnTo>
                  <a:lnTo>
                    <a:pt x="112" y="4"/>
                  </a:lnTo>
                  <a:lnTo>
                    <a:pt x="119" y="6"/>
                  </a:lnTo>
                  <a:lnTo>
                    <a:pt x="123" y="7"/>
                  </a:lnTo>
                  <a:lnTo>
                    <a:pt x="128" y="10"/>
                  </a:lnTo>
                  <a:lnTo>
                    <a:pt x="134" y="12"/>
                  </a:lnTo>
                  <a:lnTo>
                    <a:pt x="139" y="15"/>
                  </a:lnTo>
                  <a:lnTo>
                    <a:pt x="143" y="18"/>
                  </a:lnTo>
                  <a:lnTo>
                    <a:pt x="149" y="23"/>
                  </a:lnTo>
                  <a:lnTo>
                    <a:pt x="154" y="26"/>
                  </a:lnTo>
                  <a:lnTo>
                    <a:pt x="159" y="30"/>
                  </a:lnTo>
                  <a:lnTo>
                    <a:pt x="163" y="34"/>
                  </a:lnTo>
                  <a:lnTo>
                    <a:pt x="168" y="38"/>
                  </a:lnTo>
                  <a:lnTo>
                    <a:pt x="172" y="43"/>
                  </a:lnTo>
                  <a:lnTo>
                    <a:pt x="177" y="49"/>
                  </a:lnTo>
                  <a:lnTo>
                    <a:pt x="180" y="54"/>
                  </a:lnTo>
                  <a:lnTo>
                    <a:pt x="185" y="58"/>
                  </a:lnTo>
                  <a:lnTo>
                    <a:pt x="188" y="64"/>
                  </a:lnTo>
                  <a:lnTo>
                    <a:pt x="192" y="71"/>
                  </a:lnTo>
                  <a:lnTo>
                    <a:pt x="196" y="77"/>
                  </a:lnTo>
                  <a:lnTo>
                    <a:pt x="199" y="83"/>
                  </a:lnTo>
                  <a:lnTo>
                    <a:pt x="202" y="89"/>
                  </a:lnTo>
                  <a:lnTo>
                    <a:pt x="205" y="95"/>
                  </a:lnTo>
                  <a:lnTo>
                    <a:pt x="209" y="109"/>
                  </a:lnTo>
                  <a:lnTo>
                    <a:pt x="214" y="123"/>
                  </a:lnTo>
                  <a:lnTo>
                    <a:pt x="217" y="135"/>
                  </a:lnTo>
                  <a:lnTo>
                    <a:pt x="219" y="149"/>
                  </a:lnTo>
                  <a:lnTo>
                    <a:pt x="219" y="161"/>
                  </a:lnTo>
                  <a:lnTo>
                    <a:pt x="219" y="175"/>
                  </a:lnTo>
                  <a:lnTo>
                    <a:pt x="217" y="188"/>
                  </a:lnTo>
                  <a:lnTo>
                    <a:pt x="216" y="198"/>
                  </a:lnTo>
                  <a:lnTo>
                    <a:pt x="212" y="211"/>
                  </a:lnTo>
                  <a:lnTo>
                    <a:pt x="208" y="220"/>
                  </a:lnTo>
                  <a:lnTo>
                    <a:pt x="203" y="231"/>
                  </a:lnTo>
                  <a:lnTo>
                    <a:pt x="197" y="240"/>
                  </a:lnTo>
                  <a:lnTo>
                    <a:pt x="189" y="248"/>
                  </a:lnTo>
                  <a:lnTo>
                    <a:pt x="182" y="254"/>
                  </a:lnTo>
                  <a:lnTo>
                    <a:pt x="172" y="260"/>
                  </a:lnTo>
                  <a:lnTo>
                    <a:pt x="163" y="265"/>
                  </a:lnTo>
                  <a:lnTo>
                    <a:pt x="159" y="266"/>
                  </a:lnTo>
                  <a:lnTo>
                    <a:pt x="154" y="268"/>
                  </a:lnTo>
                  <a:lnTo>
                    <a:pt x="148" y="269"/>
                  </a:lnTo>
                  <a:lnTo>
                    <a:pt x="143" y="271"/>
                  </a:lnTo>
                  <a:lnTo>
                    <a:pt x="139" y="271"/>
                  </a:lnTo>
                  <a:lnTo>
                    <a:pt x="132" y="271"/>
                  </a:lnTo>
                  <a:lnTo>
                    <a:pt x="128" y="271"/>
                  </a:lnTo>
                  <a:lnTo>
                    <a:pt x="122" y="271"/>
                  </a:lnTo>
                  <a:lnTo>
                    <a:pt x="117" y="269"/>
                  </a:lnTo>
                  <a:lnTo>
                    <a:pt x="111" y="268"/>
                  </a:lnTo>
                  <a:lnTo>
                    <a:pt x="106" y="266"/>
                  </a:lnTo>
                  <a:lnTo>
                    <a:pt x="102" y="265"/>
                  </a:lnTo>
                  <a:lnTo>
                    <a:pt x="95" y="263"/>
                  </a:lnTo>
                  <a:lnTo>
                    <a:pt x="91" y="260"/>
                  </a:lnTo>
                  <a:lnTo>
                    <a:pt x="85" y="258"/>
                  </a:lnTo>
                  <a:lnTo>
                    <a:pt x="80" y="255"/>
                  </a:lnTo>
                  <a:lnTo>
                    <a:pt x="75" y="252"/>
                  </a:lnTo>
                  <a:lnTo>
                    <a:pt x="71" y="248"/>
                  </a:lnTo>
                  <a:lnTo>
                    <a:pt x="65" y="245"/>
                  </a:lnTo>
                  <a:lnTo>
                    <a:pt x="60" y="240"/>
                  </a:lnTo>
                  <a:lnTo>
                    <a:pt x="55" y="237"/>
                  </a:lnTo>
                  <a:lnTo>
                    <a:pt x="51" y="232"/>
                  </a:lnTo>
                  <a:lnTo>
                    <a:pt x="48" y="228"/>
                  </a:lnTo>
                  <a:lnTo>
                    <a:pt x="43" y="222"/>
                  </a:lnTo>
                  <a:lnTo>
                    <a:pt x="38" y="217"/>
                  </a:lnTo>
                  <a:lnTo>
                    <a:pt x="35" y="212"/>
                  </a:lnTo>
                  <a:lnTo>
                    <a:pt x="31" y="206"/>
                  </a:lnTo>
                  <a:lnTo>
                    <a:pt x="28" y="200"/>
                  </a:lnTo>
                  <a:lnTo>
                    <a:pt x="23" y="194"/>
                  </a:lnTo>
                  <a:lnTo>
                    <a:pt x="20" y="188"/>
                  </a:lnTo>
                  <a:lnTo>
                    <a:pt x="17" y="181"/>
                  </a:lnTo>
                  <a:lnTo>
                    <a:pt x="14" y="175"/>
                  </a:lnTo>
                  <a:lnTo>
                    <a:pt x="9" y="161"/>
                  </a:lnTo>
                  <a:lnTo>
                    <a:pt x="5" y="148"/>
                  </a:lnTo>
                  <a:lnTo>
                    <a:pt x="3" y="135"/>
                  </a:lnTo>
                  <a:lnTo>
                    <a:pt x="1" y="121"/>
                  </a:lnTo>
                  <a:lnTo>
                    <a:pt x="0" y="108"/>
                  </a:lnTo>
                  <a:lnTo>
                    <a:pt x="0" y="95"/>
                  </a:lnTo>
                  <a:lnTo>
                    <a:pt x="1" y="83"/>
                  </a:lnTo>
                  <a:lnTo>
                    <a:pt x="5" y="72"/>
                  </a:lnTo>
                  <a:lnTo>
                    <a:pt x="8" y="60"/>
                  </a:lnTo>
                  <a:lnTo>
                    <a:pt x="11" y="49"/>
                  </a:lnTo>
                  <a:lnTo>
                    <a:pt x="17" y="40"/>
                  </a:lnTo>
                  <a:lnTo>
                    <a:pt x="23" y="30"/>
                  </a:lnTo>
                  <a:lnTo>
                    <a:pt x="29" y="23"/>
                  </a:lnTo>
                  <a:lnTo>
                    <a:pt x="37" y="17"/>
                  </a:lnTo>
                  <a:lnTo>
                    <a:pt x="46" y="10"/>
                  </a:lnTo>
                  <a:lnTo>
                    <a:pt x="55" y="6"/>
                  </a:lnTo>
                </a:path>
              </a:pathLst>
            </a:custGeom>
            <a:noFill/>
            <a:ln w="0">
              <a:solidFill>
                <a:srgbClr val="66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2" name="Freeform 60"/>
            <p:cNvSpPr>
              <a:spLocks/>
            </p:cNvSpPr>
            <p:nvPr/>
          </p:nvSpPr>
          <p:spPr bwMode="auto">
            <a:xfrm>
              <a:off x="4770" y="3139"/>
              <a:ext cx="146" cy="181"/>
            </a:xfrm>
            <a:custGeom>
              <a:avLst/>
              <a:gdLst>
                <a:gd name="T0" fmla="*/ 45 w 146"/>
                <a:gd name="T1" fmla="*/ 2 h 181"/>
                <a:gd name="T2" fmla="*/ 58 w 146"/>
                <a:gd name="T3" fmla="*/ 0 h 181"/>
                <a:gd name="T4" fmla="*/ 72 w 146"/>
                <a:gd name="T5" fmla="*/ 2 h 181"/>
                <a:gd name="T6" fmla="*/ 86 w 146"/>
                <a:gd name="T7" fmla="*/ 8 h 181"/>
                <a:gd name="T8" fmla="*/ 100 w 146"/>
                <a:gd name="T9" fmla="*/ 16 h 181"/>
                <a:gd name="T10" fmla="*/ 112 w 146"/>
                <a:gd name="T11" fmla="*/ 27 h 181"/>
                <a:gd name="T12" fmla="*/ 123 w 146"/>
                <a:gd name="T13" fmla="*/ 40 h 181"/>
                <a:gd name="T14" fmla="*/ 132 w 146"/>
                <a:gd name="T15" fmla="*/ 56 h 181"/>
                <a:gd name="T16" fmla="*/ 140 w 146"/>
                <a:gd name="T17" fmla="*/ 73 h 181"/>
                <a:gd name="T18" fmla="*/ 145 w 146"/>
                <a:gd name="T19" fmla="*/ 91 h 181"/>
                <a:gd name="T20" fmla="*/ 146 w 146"/>
                <a:gd name="T21" fmla="*/ 108 h 181"/>
                <a:gd name="T22" fmla="*/ 145 w 146"/>
                <a:gd name="T23" fmla="*/ 125 h 181"/>
                <a:gd name="T24" fmla="*/ 142 w 146"/>
                <a:gd name="T25" fmla="*/ 141 h 181"/>
                <a:gd name="T26" fmla="*/ 135 w 146"/>
                <a:gd name="T27" fmla="*/ 154 h 181"/>
                <a:gd name="T28" fmla="*/ 126 w 146"/>
                <a:gd name="T29" fmla="*/ 165 h 181"/>
                <a:gd name="T30" fmla="*/ 115 w 146"/>
                <a:gd name="T31" fmla="*/ 174 h 181"/>
                <a:gd name="T32" fmla="*/ 103 w 146"/>
                <a:gd name="T33" fmla="*/ 179 h 181"/>
                <a:gd name="T34" fmla="*/ 89 w 146"/>
                <a:gd name="T35" fmla="*/ 181 h 181"/>
                <a:gd name="T36" fmla="*/ 74 w 146"/>
                <a:gd name="T37" fmla="*/ 179 h 181"/>
                <a:gd name="T38" fmla="*/ 60 w 146"/>
                <a:gd name="T39" fmla="*/ 174 h 181"/>
                <a:gd name="T40" fmla="*/ 48 w 146"/>
                <a:gd name="T41" fmla="*/ 167 h 181"/>
                <a:gd name="T42" fmla="*/ 34 w 146"/>
                <a:gd name="T43" fmla="*/ 156 h 181"/>
                <a:gd name="T44" fmla="*/ 23 w 146"/>
                <a:gd name="T45" fmla="*/ 142 h 181"/>
                <a:gd name="T46" fmla="*/ 14 w 146"/>
                <a:gd name="T47" fmla="*/ 125 h 181"/>
                <a:gd name="T48" fmla="*/ 6 w 146"/>
                <a:gd name="T49" fmla="*/ 108 h 181"/>
                <a:gd name="T50" fmla="*/ 1 w 146"/>
                <a:gd name="T51" fmla="*/ 90 h 181"/>
                <a:gd name="T52" fmla="*/ 0 w 146"/>
                <a:gd name="T53" fmla="*/ 73 h 181"/>
                <a:gd name="T54" fmla="*/ 1 w 146"/>
                <a:gd name="T55" fmla="*/ 56 h 181"/>
                <a:gd name="T56" fmla="*/ 5 w 146"/>
                <a:gd name="T57" fmla="*/ 40 h 181"/>
                <a:gd name="T58" fmla="*/ 11 w 146"/>
                <a:gd name="T59" fmla="*/ 28 h 181"/>
                <a:gd name="T60" fmla="*/ 20 w 146"/>
                <a:gd name="T61" fmla="*/ 16 h 181"/>
                <a:gd name="T62" fmla="*/ 31 w 146"/>
                <a:gd name="T63" fmla="*/ 8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81">
                  <a:moveTo>
                    <a:pt x="37" y="5"/>
                  </a:moveTo>
                  <a:lnTo>
                    <a:pt x="45" y="2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72" y="2"/>
                  </a:lnTo>
                  <a:lnTo>
                    <a:pt x="78" y="5"/>
                  </a:lnTo>
                  <a:lnTo>
                    <a:pt x="86" y="8"/>
                  </a:lnTo>
                  <a:lnTo>
                    <a:pt x="92" y="11"/>
                  </a:lnTo>
                  <a:lnTo>
                    <a:pt x="100" y="16"/>
                  </a:lnTo>
                  <a:lnTo>
                    <a:pt x="106" y="20"/>
                  </a:lnTo>
                  <a:lnTo>
                    <a:pt x="112" y="27"/>
                  </a:lnTo>
                  <a:lnTo>
                    <a:pt x="117" y="33"/>
                  </a:lnTo>
                  <a:lnTo>
                    <a:pt x="123" y="40"/>
                  </a:lnTo>
                  <a:lnTo>
                    <a:pt x="128" y="48"/>
                  </a:lnTo>
                  <a:lnTo>
                    <a:pt x="132" y="56"/>
                  </a:lnTo>
                  <a:lnTo>
                    <a:pt x="137" y="65"/>
                  </a:lnTo>
                  <a:lnTo>
                    <a:pt x="140" y="73"/>
                  </a:lnTo>
                  <a:lnTo>
                    <a:pt x="143" y="82"/>
                  </a:lnTo>
                  <a:lnTo>
                    <a:pt x="145" y="91"/>
                  </a:lnTo>
                  <a:lnTo>
                    <a:pt x="146" y="100"/>
                  </a:lnTo>
                  <a:lnTo>
                    <a:pt x="146" y="108"/>
                  </a:lnTo>
                  <a:lnTo>
                    <a:pt x="146" y="117"/>
                  </a:lnTo>
                  <a:lnTo>
                    <a:pt x="145" y="125"/>
                  </a:lnTo>
                  <a:lnTo>
                    <a:pt x="143" y="133"/>
                  </a:lnTo>
                  <a:lnTo>
                    <a:pt x="142" y="141"/>
                  </a:lnTo>
                  <a:lnTo>
                    <a:pt x="138" y="148"/>
                  </a:lnTo>
                  <a:lnTo>
                    <a:pt x="135" y="154"/>
                  </a:lnTo>
                  <a:lnTo>
                    <a:pt x="131" y="161"/>
                  </a:lnTo>
                  <a:lnTo>
                    <a:pt x="126" y="165"/>
                  </a:lnTo>
                  <a:lnTo>
                    <a:pt x="122" y="170"/>
                  </a:lnTo>
                  <a:lnTo>
                    <a:pt x="115" y="174"/>
                  </a:lnTo>
                  <a:lnTo>
                    <a:pt x="109" y="178"/>
                  </a:lnTo>
                  <a:lnTo>
                    <a:pt x="103" y="179"/>
                  </a:lnTo>
                  <a:lnTo>
                    <a:pt x="95" y="181"/>
                  </a:lnTo>
                  <a:lnTo>
                    <a:pt x="89" y="181"/>
                  </a:lnTo>
                  <a:lnTo>
                    <a:pt x="82" y="181"/>
                  </a:lnTo>
                  <a:lnTo>
                    <a:pt x="74" y="179"/>
                  </a:lnTo>
                  <a:lnTo>
                    <a:pt x="68" y="178"/>
                  </a:lnTo>
                  <a:lnTo>
                    <a:pt x="60" y="174"/>
                  </a:lnTo>
                  <a:lnTo>
                    <a:pt x="54" y="170"/>
                  </a:lnTo>
                  <a:lnTo>
                    <a:pt x="48" y="167"/>
                  </a:lnTo>
                  <a:lnTo>
                    <a:pt x="40" y="161"/>
                  </a:lnTo>
                  <a:lnTo>
                    <a:pt x="34" y="156"/>
                  </a:lnTo>
                  <a:lnTo>
                    <a:pt x="29" y="148"/>
                  </a:lnTo>
                  <a:lnTo>
                    <a:pt x="23" y="142"/>
                  </a:lnTo>
                  <a:lnTo>
                    <a:pt x="18" y="134"/>
                  </a:lnTo>
                  <a:lnTo>
                    <a:pt x="14" y="125"/>
                  </a:lnTo>
                  <a:lnTo>
                    <a:pt x="9" y="117"/>
                  </a:lnTo>
                  <a:lnTo>
                    <a:pt x="6" y="108"/>
                  </a:lnTo>
                  <a:lnTo>
                    <a:pt x="3" y="99"/>
                  </a:lnTo>
                  <a:lnTo>
                    <a:pt x="1" y="90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0" y="65"/>
                  </a:lnTo>
                  <a:lnTo>
                    <a:pt x="1" y="56"/>
                  </a:lnTo>
                  <a:lnTo>
                    <a:pt x="3" y="48"/>
                  </a:lnTo>
                  <a:lnTo>
                    <a:pt x="5" y="40"/>
                  </a:lnTo>
                  <a:lnTo>
                    <a:pt x="8" y="34"/>
                  </a:lnTo>
                  <a:lnTo>
                    <a:pt x="11" y="28"/>
                  </a:lnTo>
                  <a:lnTo>
                    <a:pt x="15" y="22"/>
                  </a:lnTo>
                  <a:lnTo>
                    <a:pt x="20" y="16"/>
                  </a:lnTo>
                  <a:lnTo>
                    <a:pt x="25" y="11"/>
                  </a:lnTo>
                  <a:lnTo>
                    <a:pt x="31" y="8"/>
                  </a:lnTo>
                  <a:lnTo>
                    <a:pt x="37" y="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3" name="Freeform 61"/>
            <p:cNvSpPr>
              <a:spLocks/>
            </p:cNvSpPr>
            <p:nvPr/>
          </p:nvSpPr>
          <p:spPr bwMode="auto">
            <a:xfrm>
              <a:off x="4811" y="3187"/>
              <a:ext cx="68" cy="83"/>
            </a:xfrm>
            <a:custGeom>
              <a:avLst/>
              <a:gdLst>
                <a:gd name="T0" fmla="*/ 17 w 68"/>
                <a:gd name="T1" fmla="*/ 2 h 83"/>
                <a:gd name="T2" fmla="*/ 21 w 68"/>
                <a:gd name="T3" fmla="*/ 2 h 83"/>
                <a:gd name="T4" fmla="*/ 24 w 68"/>
                <a:gd name="T5" fmla="*/ 0 h 83"/>
                <a:gd name="T6" fmla="*/ 28 w 68"/>
                <a:gd name="T7" fmla="*/ 0 h 83"/>
                <a:gd name="T8" fmla="*/ 31 w 68"/>
                <a:gd name="T9" fmla="*/ 0 h 83"/>
                <a:gd name="T10" fmla="*/ 34 w 68"/>
                <a:gd name="T11" fmla="*/ 2 h 83"/>
                <a:gd name="T12" fmla="*/ 37 w 68"/>
                <a:gd name="T13" fmla="*/ 2 h 83"/>
                <a:gd name="T14" fmla="*/ 41 w 68"/>
                <a:gd name="T15" fmla="*/ 3 h 83"/>
                <a:gd name="T16" fmla="*/ 44 w 68"/>
                <a:gd name="T17" fmla="*/ 5 h 83"/>
                <a:gd name="T18" fmla="*/ 47 w 68"/>
                <a:gd name="T19" fmla="*/ 6 h 83"/>
                <a:gd name="T20" fmla="*/ 50 w 68"/>
                <a:gd name="T21" fmla="*/ 9 h 83"/>
                <a:gd name="T22" fmla="*/ 53 w 68"/>
                <a:gd name="T23" fmla="*/ 12 h 83"/>
                <a:gd name="T24" fmla="*/ 54 w 68"/>
                <a:gd name="T25" fmla="*/ 16 h 83"/>
                <a:gd name="T26" fmla="*/ 57 w 68"/>
                <a:gd name="T27" fmla="*/ 19 h 83"/>
                <a:gd name="T28" fmla="*/ 61 w 68"/>
                <a:gd name="T29" fmla="*/ 22 h 83"/>
                <a:gd name="T30" fmla="*/ 62 w 68"/>
                <a:gd name="T31" fmla="*/ 26 h 83"/>
                <a:gd name="T32" fmla="*/ 64 w 68"/>
                <a:gd name="T33" fmla="*/ 29 h 83"/>
                <a:gd name="T34" fmla="*/ 67 w 68"/>
                <a:gd name="T35" fmla="*/ 37 h 83"/>
                <a:gd name="T36" fmla="*/ 68 w 68"/>
                <a:gd name="T37" fmla="*/ 46 h 83"/>
                <a:gd name="T38" fmla="*/ 68 w 68"/>
                <a:gd name="T39" fmla="*/ 54 h 83"/>
                <a:gd name="T40" fmla="*/ 67 w 68"/>
                <a:gd name="T41" fmla="*/ 62 h 83"/>
                <a:gd name="T42" fmla="*/ 65 w 68"/>
                <a:gd name="T43" fmla="*/ 68 h 83"/>
                <a:gd name="T44" fmla="*/ 62 w 68"/>
                <a:gd name="T45" fmla="*/ 74 h 83"/>
                <a:gd name="T46" fmla="*/ 56 w 68"/>
                <a:gd name="T47" fmla="*/ 79 h 83"/>
                <a:gd name="T48" fmla="*/ 51 w 68"/>
                <a:gd name="T49" fmla="*/ 82 h 83"/>
                <a:gd name="T50" fmla="*/ 48 w 68"/>
                <a:gd name="T51" fmla="*/ 82 h 83"/>
                <a:gd name="T52" fmla="*/ 45 w 68"/>
                <a:gd name="T53" fmla="*/ 83 h 83"/>
                <a:gd name="T54" fmla="*/ 42 w 68"/>
                <a:gd name="T55" fmla="*/ 83 h 83"/>
                <a:gd name="T56" fmla="*/ 39 w 68"/>
                <a:gd name="T57" fmla="*/ 83 h 83"/>
                <a:gd name="T58" fmla="*/ 36 w 68"/>
                <a:gd name="T59" fmla="*/ 82 h 83"/>
                <a:gd name="T60" fmla="*/ 33 w 68"/>
                <a:gd name="T61" fmla="*/ 82 h 83"/>
                <a:gd name="T62" fmla="*/ 28 w 68"/>
                <a:gd name="T63" fmla="*/ 80 h 83"/>
                <a:gd name="T64" fmla="*/ 25 w 68"/>
                <a:gd name="T65" fmla="*/ 79 h 83"/>
                <a:gd name="T66" fmla="*/ 22 w 68"/>
                <a:gd name="T67" fmla="*/ 76 h 83"/>
                <a:gd name="T68" fmla="*/ 21 w 68"/>
                <a:gd name="T69" fmla="*/ 74 h 83"/>
                <a:gd name="T70" fmla="*/ 17 w 68"/>
                <a:gd name="T71" fmla="*/ 71 h 83"/>
                <a:gd name="T72" fmla="*/ 14 w 68"/>
                <a:gd name="T73" fmla="*/ 68 h 83"/>
                <a:gd name="T74" fmla="*/ 11 w 68"/>
                <a:gd name="T75" fmla="*/ 65 h 83"/>
                <a:gd name="T76" fmla="*/ 10 w 68"/>
                <a:gd name="T77" fmla="*/ 62 h 83"/>
                <a:gd name="T78" fmla="*/ 7 w 68"/>
                <a:gd name="T79" fmla="*/ 57 h 83"/>
                <a:gd name="T80" fmla="*/ 5 w 68"/>
                <a:gd name="T81" fmla="*/ 54 h 83"/>
                <a:gd name="T82" fmla="*/ 2 w 68"/>
                <a:gd name="T83" fmla="*/ 46 h 83"/>
                <a:gd name="T84" fmla="*/ 2 w 68"/>
                <a:gd name="T85" fmla="*/ 37 h 83"/>
                <a:gd name="T86" fmla="*/ 0 w 68"/>
                <a:gd name="T87" fmla="*/ 29 h 83"/>
                <a:gd name="T88" fmla="*/ 2 w 68"/>
                <a:gd name="T89" fmla="*/ 22 h 83"/>
                <a:gd name="T90" fmla="*/ 5 w 68"/>
                <a:gd name="T91" fmla="*/ 16 h 83"/>
                <a:gd name="T92" fmla="*/ 8 w 68"/>
                <a:gd name="T93" fmla="*/ 9 h 83"/>
                <a:gd name="T94" fmla="*/ 13 w 68"/>
                <a:gd name="T95" fmla="*/ 5 h 83"/>
                <a:gd name="T96" fmla="*/ 17 w 68"/>
                <a:gd name="T97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83">
                  <a:moveTo>
                    <a:pt x="17" y="2"/>
                  </a:moveTo>
                  <a:lnTo>
                    <a:pt x="21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1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50" y="9"/>
                  </a:lnTo>
                  <a:lnTo>
                    <a:pt x="53" y="12"/>
                  </a:lnTo>
                  <a:lnTo>
                    <a:pt x="54" y="16"/>
                  </a:lnTo>
                  <a:lnTo>
                    <a:pt x="57" y="19"/>
                  </a:lnTo>
                  <a:lnTo>
                    <a:pt x="61" y="22"/>
                  </a:lnTo>
                  <a:lnTo>
                    <a:pt x="62" y="26"/>
                  </a:lnTo>
                  <a:lnTo>
                    <a:pt x="64" y="29"/>
                  </a:lnTo>
                  <a:lnTo>
                    <a:pt x="67" y="37"/>
                  </a:lnTo>
                  <a:lnTo>
                    <a:pt x="68" y="46"/>
                  </a:lnTo>
                  <a:lnTo>
                    <a:pt x="68" y="54"/>
                  </a:lnTo>
                  <a:lnTo>
                    <a:pt x="67" y="62"/>
                  </a:lnTo>
                  <a:lnTo>
                    <a:pt x="65" y="68"/>
                  </a:lnTo>
                  <a:lnTo>
                    <a:pt x="62" y="74"/>
                  </a:lnTo>
                  <a:lnTo>
                    <a:pt x="56" y="79"/>
                  </a:lnTo>
                  <a:lnTo>
                    <a:pt x="51" y="82"/>
                  </a:lnTo>
                  <a:lnTo>
                    <a:pt x="48" y="82"/>
                  </a:lnTo>
                  <a:lnTo>
                    <a:pt x="45" y="83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6" y="82"/>
                  </a:lnTo>
                  <a:lnTo>
                    <a:pt x="33" y="82"/>
                  </a:lnTo>
                  <a:lnTo>
                    <a:pt x="28" y="80"/>
                  </a:lnTo>
                  <a:lnTo>
                    <a:pt x="25" y="79"/>
                  </a:lnTo>
                  <a:lnTo>
                    <a:pt x="22" y="76"/>
                  </a:lnTo>
                  <a:lnTo>
                    <a:pt x="21" y="74"/>
                  </a:lnTo>
                  <a:lnTo>
                    <a:pt x="17" y="71"/>
                  </a:lnTo>
                  <a:lnTo>
                    <a:pt x="14" y="68"/>
                  </a:lnTo>
                  <a:lnTo>
                    <a:pt x="11" y="65"/>
                  </a:lnTo>
                  <a:lnTo>
                    <a:pt x="10" y="62"/>
                  </a:lnTo>
                  <a:lnTo>
                    <a:pt x="7" y="57"/>
                  </a:lnTo>
                  <a:lnTo>
                    <a:pt x="5" y="54"/>
                  </a:lnTo>
                  <a:lnTo>
                    <a:pt x="2" y="46"/>
                  </a:lnTo>
                  <a:lnTo>
                    <a:pt x="2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4" name="Freeform 62"/>
            <p:cNvSpPr>
              <a:spLocks/>
            </p:cNvSpPr>
            <p:nvPr/>
          </p:nvSpPr>
          <p:spPr bwMode="auto">
            <a:xfrm>
              <a:off x="4811" y="3187"/>
              <a:ext cx="68" cy="83"/>
            </a:xfrm>
            <a:custGeom>
              <a:avLst/>
              <a:gdLst>
                <a:gd name="T0" fmla="*/ 17 w 68"/>
                <a:gd name="T1" fmla="*/ 2 h 83"/>
                <a:gd name="T2" fmla="*/ 21 w 68"/>
                <a:gd name="T3" fmla="*/ 2 h 83"/>
                <a:gd name="T4" fmla="*/ 24 w 68"/>
                <a:gd name="T5" fmla="*/ 0 h 83"/>
                <a:gd name="T6" fmla="*/ 28 w 68"/>
                <a:gd name="T7" fmla="*/ 0 h 83"/>
                <a:gd name="T8" fmla="*/ 31 w 68"/>
                <a:gd name="T9" fmla="*/ 0 h 83"/>
                <a:gd name="T10" fmla="*/ 34 w 68"/>
                <a:gd name="T11" fmla="*/ 2 h 83"/>
                <a:gd name="T12" fmla="*/ 37 w 68"/>
                <a:gd name="T13" fmla="*/ 2 h 83"/>
                <a:gd name="T14" fmla="*/ 41 w 68"/>
                <a:gd name="T15" fmla="*/ 3 h 83"/>
                <a:gd name="T16" fmla="*/ 44 w 68"/>
                <a:gd name="T17" fmla="*/ 5 h 83"/>
                <a:gd name="T18" fmla="*/ 47 w 68"/>
                <a:gd name="T19" fmla="*/ 6 h 83"/>
                <a:gd name="T20" fmla="*/ 50 w 68"/>
                <a:gd name="T21" fmla="*/ 9 h 83"/>
                <a:gd name="T22" fmla="*/ 53 w 68"/>
                <a:gd name="T23" fmla="*/ 12 h 83"/>
                <a:gd name="T24" fmla="*/ 54 w 68"/>
                <a:gd name="T25" fmla="*/ 16 h 83"/>
                <a:gd name="T26" fmla="*/ 57 w 68"/>
                <a:gd name="T27" fmla="*/ 19 h 83"/>
                <a:gd name="T28" fmla="*/ 61 w 68"/>
                <a:gd name="T29" fmla="*/ 22 h 83"/>
                <a:gd name="T30" fmla="*/ 62 w 68"/>
                <a:gd name="T31" fmla="*/ 26 h 83"/>
                <a:gd name="T32" fmla="*/ 64 w 68"/>
                <a:gd name="T33" fmla="*/ 29 h 83"/>
                <a:gd name="T34" fmla="*/ 67 w 68"/>
                <a:gd name="T35" fmla="*/ 37 h 83"/>
                <a:gd name="T36" fmla="*/ 68 w 68"/>
                <a:gd name="T37" fmla="*/ 46 h 83"/>
                <a:gd name="T38" fmla="*/ 68 w 68"/>
                <a:gd name="T39" fmla="*/ 54 h 83"/>
                <a:gd name="T40" fmla="*/ 67 w 68"/>
                <a:gd name="T41" fmla="*/ 62 h 83"/>
                <a:gd name="T42" fmla="*/ 65 w 68"/>
                <a:gd name="T43" fmla="*/ 68 h 83"/>
                <a:gd name="T44" fmla="*/ 62 w 68"/>
                <a:gd name="T45" fmla="*/ 74 h 83"/>
                <a:gd name="T46" fmla="*/ 56 w 68"/>
                <a:gd name="T47" fmla="*/ 79 h 83"/>
                <a:gd name="T48" fmla="*/ 51 w 68"/>
                <a:gd name="T49" fmla="*/ 82 h 83"/>
                <a:gd name="T50" fmla="*/ 48 w 68"/>
                <a:gd name="T51" fmla="*/ 82 h 83"/>
                <a:gd name="T52" fmla="*/ 45 w 68"/>
                <a:gd name="T53" fmla="*/ 83 h 83"/>
                <a:gd name="T54" fmla="*/ 42 w 68"/>
                <a:gd name="T55" fmla="*/ 83 h 83"/>
                <a:gd name="T56" fmla="*/ 39 w 68"/>
                <a:gd name="T57" fmla="*/ 83 h 83"/>
                <a:gd name="T58" fmla="*/ 36 w 68"/>
                <a:gd name="T59" fmla="*/ 82 h 83"/>
                <a:gd name="T60" fmla="*/ 33 w 68"/>
                <a:gd name="T61" fmla="*/ 82 h 83"/>
                <a:gd name="T62" fmla="*/ 28 w 68"/>
                <a:gd name="T63" fmla="*/ 80 h 83"/>
                <a:gd name="T64" fmla="*/ 25 w 68"/>
                <a:gd name="T65" fmla="*/ 79 h 83"/>
                <a:gd name="T66" fmla="*/ 22 w 68"/>
                <a:gd name="T67" fmla="*/ 76 h 83"/>
                <a:gd name="T68" fmla="*/ 21 w 68"/>
                <a:gd name="T69" fmla="*/ 74 h 83"/>
                <a:gd name="T70" fmla="*/ 17 w 68"/>
                <a:gd name="T71" fmla="*/ 71 h 83"/>
                <a:gd name="T72" fmla="*/ 14 w 68"/>
                <a:gd name="T73" fmla="*/ 68 h 83"/>
                <a:gd name="T74" fmla="*/ 11 w 68"/>
                <a:gd name="T75" fmla="*/ 65 h 83"/>
                <a:gd name="T76" fmla="*/ 10 w 68"/>
                <a:gd name="T77" fmla="*/ 62 h 83"/>
                <a:gd name="T78" fmla="*/ 7 w 68"/>
                <a:gd name="T79" fmla="*/ 57 h 83"/>
                <a:gd name="T80" fmla="*/ 5 w 68"/>
                <a:gd name="T81" fmla="*/ 54 h 83"/>
                <a:gd name="T82" fmla="*/ 2 w 68"/>
                <a:gd name="T83" fmla="*/ 46 h 83"/>
                <a:gd name="T84" fmla="*/ 2 w 68"/>
                <a:gd name="T85" fmla="*/ 37 h 83"/>
                <a:gd name="T86" fmla="*/ 0 w 68"/>
                <a:gd name="T87" fmla="*/ 29 h 83"/>
                <a:gd name="T88" fmla="*/ 2 w 68"/>
                <a:gd name="T89" fmla="*/ 22 h 83"/>
                <a:gd name="T90" fmla="*/ 5 w 68"/>
                <a:gd name="T91" fmla="*/ 16 h 83"/>
                <a:gd name="T92" fmla="*/ 8 w 68"/>
                <a:gd name="T93" fmla="*/ 9 h 83"/>
                <a:gd name="T94" fmla="*/ 13 w 68"/>
                <a:gd name="T95" fmla="*/ 5 h 83"/>
                <a:gd name="T96" fmla="*/ 17 w 68"/>
                <a:gd name="T97" fmla="*/ 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" h="83">
                  <a:moveTo>
                    <a:pt x="17" y="2"/>
                  </a:moveTo>
                  <a:lnTo>
                    <a:pt x="21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1" y="3"/>
                  </a:lnTo>
                  <a:lnTo>
                    <a:pt x="44" y="5"/>
                  </a:lnTo>
                  <a:lnTo>
                    <a:pt x="47" y="6"/>
                  </a:lnTo>
                  <a:lnTo>
                    <a:pt x="50" y="9"/>
                  </a:lnTo>
                  <a:lnTo>
                    <a:pt x="53" y="12"/>
                  </a:lnTo>
                  <a:lnTo>
                    <a:pt x="54" y="16"/>
                  </a:lnTo>
                  <a:lnTo>
                    <a:pt x="57" y="19"/>
                  </a:lnTo>
                  <a:lnTo>
                    <a:pt x="61" y="22"/>
                  </a:lnTo>
                  <a:lnTo>
                    <a:pt x="62" y="26"/>
                  </a:lnTo>
                  <a:lnTo>
                    <a:pt x="64" y="29"/>
                  </a:lnTo>
                  <a:lnTo>
                    <a:pt x="67" y="37"/>
                  </a:lnTo>
                  <a:lnTo>
                    <a:pt x="68" y="46"/>
                  </a:lnTo>
                  <a:lnTo>
                    <a:pt x="68" y="54"/>
                  </a:lnTo>
                  <a:lnTo>
                    <a:pt x="67" y="62"/>
                  </a:lnTo>
                  <a:lnTo>
                    <a:pt x="65" y="68"/>
                  </a:lnTo>
                  <a:lnTo>
                    <a:pt x="62" y="74"/>
                  </a:lnTo>
                  <a:lnTo>
                    <a:pt x="56" y="79"/>
                  </a:lnTo>
                  <a:lnTo>
                    <a:pt x="51" y="82"/>
                  </a:lnTo>
                  <a:lnTo>
                    <a:pt x="48" y="82"/>
                  </a:lnTo>
                  <a:lnTo>
                    <a:pt x="45" y="83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6" y="82"/>
                  </a:lnTo>
                  <a:lnTo>
                    <a:pt x="33" y="82"/>
                  </a:lnTo>
                  <a:lnTo>
                    <a:pt x="28" y="80"/>
                  </a:lnTo>
                  <a:lnTo>
                    <a:pt x="25" y="79"/>
                  </a:lnTo>
                  <a:lnTo>
                    <a:pt x="22" y="76"/>
                  </a:lnTo>
                  <a:lnTo>
                    <a:pt x="21" y="74"/>
                  </a:lnTo>
                  <a:lnTo>
                    <a:pt x="17" y="71"/>
                  </a:lnTo>
                  <a:lnTo>
                    <a:pt x="14" y="68"/>
                  </a:lnTo>
                  <a:lnTo>
                    <a:pt x="11" y="65"/>
                  </a:lnTo>
                  <a:lnTo>
                    <a:pt x="10" y="62"/>
                  </a:lnTo>
                  <a:lnTo>
                    <a:pt x="7" y="57"/>
                  </a:lnTo>
                  <a:lnTo>
                    <a:pt x="5" y="54"/>
                  </a:lnTo>
                  <a:lnTo>
                    <a:pt x="2" y="46"/>
                  </a:lnTo>
                  <a:lnTo>
                    <a:pt x="2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7" y="2"/>
                  </a:lnTo>
                </a:path>
              </a:pathLst>
            </a:custGeom>
            <a:noFill/>
            <a:ln w="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5" name="Freeform 63"/>
            <p:cNvSpPr>
              <a:spLocks/>
            </p:cNvSpPr>
            <p:nvPr/>
          </p:nvSpPr>
          <p:spPr bwMode="auto">
            <a:xfrm>
              <a:off x="5427" y="3068"/>
              <a:ext cx="139" cy="48"/>
            </a:xfrm>
            <a:custGeom>
              <a:avLst/>
              <a:gdLst>
                <a:gd name="T0" fmla="*/ 0 w 139"/>
                <a:gd name="T1" fmla="*/ 48 h 48"/>
                <a:gd name="T2" fmla="*/ 139 w 139"/>
                <a:gd name="T3" fmla="*/ 16 h 48"/>
                <a:gd name="T4" fmla="*/ 99 w 139"/>
                <a:gd name="T5" fmla="*/ 0 h 48"/>
                <a:gd name="T6" fmla="*/ 97 w 139"/>
                <a:gd name="T7" fmla="*/ 0 h 48"/>
                <a:gd name="T8" fmla="*/ 96 w 139"/>
                <a:gd name="T9" fmla="*/ 0 h 48"/>
                <a:gd name="T10" fmla="*/ 93 w 139"/>
                <a:gd name="T11" fmla="*/ 0 h 48"/>
                <a:gd name="T12" fmla="*/ 91 w 139"/>
                <a:gd name="T13" fmla="*/ 0 h 48"/>
                <a:gd name="T14" fmla="*/ 88 w 139"/>
                <a:gd name="T15" fmla="*/ 2 h 48"/>
                <a:gd name="T16" fmla="*/ 87 w 139"/>
                <a:gd name="T17" fmla="*/ 4 h 48"/>
                <a:gd name="T18" fmla="*/ 85 w 139"/>
                <a:gd name="T19" fmla="*/ 4 h 48"/>
                <a:gd name="T20" fmla="*/ 84 w 139"/>
                <a:gd name="T21" fmla="*/ 5 h 48"/>
                <a:gd name="T22" fmla="*/ 0 w 139"/>
                <a:gd name="T2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48">
                  <a:moveTo>
                    <a:pt x="0" y="48"/>
                  </a:moveTo>
                  <a:lnTo>
                    <a:pt x="139" y="16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7" y="4"/>
                  </a:lnTo>
                  <a:lnTo>
                    <a:pt x="85" y="4"/>
                  </a:lnTo>
                  <a:lnTo>
                    <a:pt x="84" y="5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6" name="Freeform 64"/>
            <p:cNvSpPr>
              <a:spLocks/>
            </p:cNvSpPr>
            <p:nvPr/>
          </p:nvSpPr>
          <p:spPr bwMode="auto">
            <a:xfrm>
              <a:off x="4855" y="3076"/>
              <a:ext cx="722" cy="177"/>
            </a:xfrm>
            <a:custGeom>
              <a:avLst/>
              <a:gdLst>
                <a:gd name="T0" fmla="*/ 722 w 722"/>
                <a:gd name="T1" fmla="*/ 13 h 177"/>
                <a:gd name="T2" fmla="*/ 3 w 722"/>
                <a:gd name="T3" fmla="*/ 177 h 177"/>
                <a:gd name="T4" fmla="*/ 0 w 722"/>
                <a:gd name="T5" fmla="*/ 163 h 177"/>
                <a:gd name="T6" fmla="*/ 719 w 722"/>
                <a:gd name="T7" fmla="*/ 0 h 177"/>
                <a:gd name="T8" fmla="*/ 722 w 722"/>
                <a:gd name="T9" fmla="*/ 1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2" h="177">
                  <a:moveTo>
                    <a:pt x="722" y="13"/>
                  </a:moveTo>
                  <a:lnTo>
                    <a:pt x="3" y="177"/>
                  </a:lnTo>
                  <a:lnTo>
                    <a:pt x="0" y="163"/>
                  </a:lnTo>
                  <a:lnTo>
                    <a:pt x="719" y="0"/>
                  </a:lnTo>
                  <a:lnTo>
                    <a:pt x="722" y="13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7" name="Freeform 65"/>
            <p:cNvSpPr>
              <a:spLocks/>
            </p:cNvSpPr>
            <p:nvPr/>
          </p:nvSpPr>
          <p:spPr bwMode="auto">
            <a:xfrm>
              <a:off x="4856" y="3084"/>
              <a:ext cx="721" cy="169"/>
            </a:xfrm>
            <a:custGeom>
              <a:avLst/>
              <a:gdLst>
                <a:gd name="T0" fmla="*/ 721 w 721"/>
                <a:gd name="T1" fmla="*/ 5 h 169"/>
                <a:gd name="T2" fmla="*/ 2 w 721"/>
                <a:gd name="T3" fmla="*/ 169 h 169"/>
                <a:gd name="T4" fmla="*/ 0 w 721"/>
                <a:gd name="T5" fmla="*/ 163 h 169"/>
                <a:gd name="T6" fmla="*/ 719 w 721"/>
                <a:gd name="T7" fmla="*/ 0 h 169"/>
                <a:gd name="T8" fmla="*/ 721 w 721"/>
                <a:gd name="T9" fmla="*/ 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1" h="169">
                  <a:moveTo>
                    <a:pt x="721" y="5"/>
                  </a:moveTo>
                  <a:lnTo>
                    <a:pt x="2" y="169"/>
                  </a:lnTo>
                  <a:lnTo>
                    <a:pt x="0" y="163"/>
                  </a:lnTo>
                  <a:lnTo>
                    <a:pt x="719" y="0"/>
                  </a:lnTo>
                  <a:lnTo>
                    <a:pt x="72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8" name="Freeform 66"/>
            <p:cNvSpPr>
              <a:spLocks/>
            </p:cNvSpPr>
            <p:nvPr/>
          </p:nvSpPr>
          <p:spPr bwMode="auto">
            <a:xfrm>
              <a:off x="5574" y="3070"/>
              <a:ext cx="32" cy="19"/>
            </a:xfrm>
            <a:custGeom>
              <a:avLst/>
              <a:gdLst>
                <a:gd name="T0" fmla="*/ 0 w 32"/>
                <a:gd name="T1" fmla="*/ 6 h 19"/>
                <a:gd name="T2" fmla="*/ 18 w 32"/>
                <a:gd name="T3" fmla="*/ 2 h 19"/>
                <a:gd name="T4" fmla="*/ 21 w 32"/>
                <a:gd name="T5" fmla="*/ 2 h 19"/>
                <a:gd name="T6" fmla="*/ 23 w 32"/>
                <a:gd name="T7" fmla="*/ 2 h 19"/>
                <a:gd name="T8" fmla="*/ 26 w 32"/>
                <a:gd name="T9" fmla="*/ 0 h 19"/>
                <a:gd name="T10" fmla="*/ 27 w 32"/>
                <a:gd name="T11" fmla="*/ 2 h 19"/>
                <a:gd name="T12" fmla="*/ 29 w 32"/>
                <a:gd name="T13" fmla="*/ 2 h 19"/>
                <a:gd name="T14" fmla="*/ 30 w 32"/>
                <a:gd name="T15" fmla="*/ 2 h 19"/>
                <a:gd name="T16" fmla="*/ 30 w 32"/>
                <a:gd name="T17" fmla="*/ 3 h 19"/>
                <a:gd name="T18" fmla="*/ 32 w 32"/>
                <a:gd name="T19" fmla="*/ 3 h 19"/>
                <a:gd name="T20" fmla="*/ 32 w 32"/>
                <a:gd name="T21" fmla="*/ 6 h 19"/>
                <a:gd name="T22" fmla="*/ 32 w 32"/>
                <a:gd name="T23" fmla="*/ 8 h 19"/>
                <a:gd name="T24" fmla="*/ 32 w 32"/>
                <a:gd name="T25" fmla="*/ 8 h 19"/>
                <a:gd name="T26" fmla="*/ 30 w 32"/>
                <a:gd name="T27" fmla="*/ 9 h 19"/>
                <a:gd name="T28" fmla="*/ 29 w 32"/>
                <a:gd name="T29" fmla="*/ 11 h 19"/>
                <a:gd name="T30" fmla="*/ 27 w 32"/>
                <a:gd name="T31" fmla="*/ 11 h 19"/>
                <a:gd name="T32" fmla="*/ 26 w 32"/>
                <a:gd name="T33" fmla="*/ 12 h 19"/>
                <a:gd name="T34" fmla="*/ 23 w 32"/>
                <a:gd name="T35" fmla="*/ 12 h 19"/>
                <a:gd name="T36" fmla="*/ 20 w 32"/>
                <a:gd name="T37" fmla="*/ 14 h 19"/>
                <a:gd name="T38" fmla="*/ 1 w 32"/>
                <a:gd name="T39" fmla="*/ 19 h 19"/>
                <a:gd name="T40" fmla="*/ 0 w 32"/>
                <a:gd name="T4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9">
                  <a:moveTo>
                    <a:pt x="0" y="6"/>
                  </a:moveTo>
                  <a:lnTo>
                    <a:pt x="18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0" y="9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6" y="12"/>
                  </a:lnTo>
                  <a:lnTo>
                    <a:pt x="23" y="12"/>
                  </a:lnTo>
                  <a:lnTo>
                    <a:pt x="20" y="14"/>
                  </a:lnTo>
                  <a:lnTo>
                    <a:pt x="1" y="1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19" name="Freeform 67"/>
            <p:cNvSpPr>
              <a:spLocks/>
            </p:cNvSpPr>
            <p:nvPr/>
          </p:nvSpPr>
          <p:spPr bwMode="auto">
            <a:xfrm>
              <a:off x="5574" y="3075"/>
              <a:ext cx="32" cy="14"/>
            </a:xfrm>
            <a:custGeom>
              <a:avLst/>
              <a:gdLst>
                <a:gd name="T0" fmla="*/ 0 w 32"/>
                <a:gd name="T1" fmla="*/ 6 h 14"/>
                <a:gd name="T2" fmla="*/ 18 w 32"/>
                <a:gd name="T3" fmla="*/ 1 h 14"/>
                <a:gd name="T4" fmla="*/ 21 w 32"/>
                <a:gd name="T5" fmla="*/ 1 h 14"/>
                <a:gd name="T6" fmla="*/ 24 w 32"/>
                <a:gd name="T7" fmla="*/ 0 h 14"/>
                <a:gd name="T8" fmla="*/ 26 w 32"/>
                <a:gd name="T9" fmla="*/ 0 h 14"/>
                <a:gd name="T10" fmla="*/ 29 w 32"/>
                <a:gd name="T11" fmla="*/ 0 h 14"/>
                <a:gd name="T12" fmla="*/ 29 w 32"/>
                <a:gd name="T13" fmla="*/ 0 h 14"/>
                <a:gd name="T14" fmla="*/ 30 w 32"/>
                <a:gd name="T15" fmla="*/ 0 h 14"/>
                <a:gd name="T16" fmla="*/ 32 w 32"/>
                <a:gd name="T17" fmla="*/ 0 h 14"/>
                <a:gd name="T18" fmla="*/ 32 w 32"/>
                <a:gd name="T19" fmla="*/ 0 h 14"/>
                <a:gd name="T20" fmla="*/ 32 w 32"/>
                <a:gd name="T21" fmla="*/ 1 h 14"/>
                <a:gd name="T22" fmla="*/ 32 w 32"/>
                <a:gd name="T23" fmla="*/ 3 h 14"/>
                <a:gd name="T24" fmla="*/ 32 w 32"/>
                <a:gd name="T25" fmla="*/ 4 h 14"/>
                <a:gd name="T26" fmla="*/ 30 w 32"/>
                <a:gd name="T27" fmla="*/ 4 h 14"/>
                <a:gd name="T28" fmla="*/ 29 w 32"/>
                <a:gd name="T29" fmla="*/ 6 h 14"/>
                <a:gd name="T30" fmla="*/ 27 w 32"/>
                <a:gd name="T31" fmla="*/ 6 h 14"/>
                <a:gd name="T32" fmla="*/ 26 w 32"/>
                <a:gd name="T33" fmla="*/ 7 h 14"/>
                <a:gd name="T34" fmla="*/ 23 w 32"/>
                <a:gd name="T35" fmla="*/ 7 h 14"/>
                <a:gd name="T36" fmla="*/ 20 w 32"/>
                <a:gd name="T37" fmla="*/ 9 h 14"/>
                <a:gd name="T38" fmla="*/ 1 w 32"/>
                <a:gd name="T39" fmla="*/ 14 h 14"/>
                <a:gd name="T40" fmla="*/ 0 w 32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4">
                  <a:moveTo>
                    <a:pt x="0" y="6"/>
                  </a:moveTo>
                  <a:lnTo>
                    <a:pt x="18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0" y="9"/>
                  </a:lnTo>
                  <a:lnTo>
                    <a:pt x="1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0" name="Freeform 68"/>
            <p:cNvSpPr>
              <a:spLocks/>
            </p:cNvSpPr>
            <p:nvPr/>
          </p:nvSpPr>
          <p:spPr bwMode="auto">
            <a:xfrm>
              <a:off x="5427" y="3087"/>
              <a:ext cx="141" cy="35"/>
            </a:xfrm>
            <a:custGeom>
              <a:avLst/>
              <a:gdLst>
                <a:gd name="T0" fmla="*/ 0 w 141"/>
                <a:gd name="T1" fmla="*/ 32 h 35"/>
                <a:gd name="T2" fmla="*/ 141 w 141"/>
                <a:gd name="T3" fmla="*/ 0 h 35"/>
                <a:gd name="T4" fmla="*/ 111 w 141"/>
                <a:gd name="T5" fmla="*/ 32 h 35"/>
                <a:gd name="T6" fmla="*/ 110 w 141"/>
                <a:gd name="T7" fmla="*/ 34 h 35"/>
                <a:gd name="T8" fmla="*/ 107 w 141"/>
                <a:gd name="T9" fmla="*/ 34 h 35"/>
                <a:gd name="T10" fmla="*/ 105 w 141"/>
                <a:gd name="T11" fmla="*/ 35 h 35"/>
                <a:gd name="T12" fmla="*/ 104 w 141"/>
                <a:gd name="T13" fmla="*/ 35 h 35"/>
                <a:gd name="T14" fmla="*/ 100 w 141"/>
                <a:gd name="T15" fmla="*/ 35 h 35"/>
                <a:gd name="T16" fmla="*/ 99 w 141"/>
                <a:gd name="T17" fmla="*/ 35 h 35"/>
                <a:gd name="T18" fmla="*/ 96 w 141"/>
                <a:gd name="T19" fmla="*/ 35 h 35"/>
                <a:gd name="T20" fmla="*/ 94 w 141"/>
                <a:gd name="T21" fmla="*/ 35 h 35"/>
                <a:gd name="T22" fmla="*/ 0 w 141"/>
                <a:gd name="T23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35">
                  <a:moveTo>
                    <a:pt x="0" y="32"/>
                  </a:moveTo>
                  <a:lnTo>
                    <a:pt x="141" y="0"/>
                  </a:lnTo>
                  <a:lnTo>
                    <a:pt x="111" y="32"/>
                  </a:lnTo>
                  <a:lnTo>
                    <a:pt x="110" y="34"/>
                  </a:lnTo>
                  <a:lnTo>
                    <a:pt x="107" y="34"/>
                  </a:lnTo>
                  <a:lnTo>
                    <a:pt x="105" y="35"/>
                  </a:lnTo>
                  <a:lnTo>
                    <a:pt x="104" y="35"/>
                  </a:lnTo>
                  <a:lnTo>
                    <a:pt x="100" y="35"/>
                  </a:lnTo>
                  <a:lnTo>
                    <a:pt x="99" y="35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1" name="Freeform 69"/>
            <p:cNvSpPr>
              <a:spLocks/>
            </p:cNvSpPr>
            <p:nvPr/>
          </p:nvSpPr>
          <p:spPr bwMode="auto">
            <a:xfrm>
              <a:off x="5381" y="2965"/>
              <a:ext cx="136" cy="59"/>
            </a:xfrm>
            <a:custGeom>
              <a:avLst/>
              <a:gdLst>
                <a:gd name="T0" fmla="*/ 0 w 136"/>
                <a:gd name="T1" fmla="*/ 59 h 59"/>
                <a:gd name="T2" fmla="*/ 136 w 136"/>
                <a:gd name="T3" fmla="*/ 11 h 59"/>
                <a:gd name="T4" fmla="*/ 94 w 136"/>
                <a:gd name="T5" fmla="*/ 2 h 59"/>
                <a:gd name="T6" fmla="*/ 93 w 136"/>
                <a:gd name="T7" fmla="*/ 0 h 59"/>
                <a:gd name="T8" fmla="*/ 90 w 136"/>
                <a:gd name="T9" fmla="*/ 2 h 59"/>
                <a:gd name="T10" fmla="*/ 88 w 136"/>
                <a:gd name="T11" fmla="*/ 2 h 59"/>
                <a:gd name="T12" fmla="*/ 86 w 136"/>
                <a:gd name="T13" fmla="*/ 2 h 59"/>
                <a:gd name="T14" fmla="*/ 83 w 136"/>
                <a:gd name="T15" fmla="*/ 3 h 59"/>
                <a:gd name="T16" fmla="*/ 82 w 136"/>
                <a:gd name="T17" fmla="*/ 5 h 59"/>
                <a:gd name="T18" fmla="*/ 80 w 136"/>
                <a:gd name="T19" fmla="*/ 5 h 59"/>
                <a:gd name="T20" fmla="*/ 77 w 136"/>
                <a:gd name="T21" fmla="*/ 6 h 59"/>
                <a:gd name="T22" fmla="*/ 0 w 136"/>
                <a:gd name="T2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59">
                  <a:moveTo>
                    <a:pt x="0" y="59"/>
                  </a:moveTo>
                  <a:lnTo>
                    <a:pt x="136" y="11"/>
                  </a:lnTo>
                  <a:lnTo>
                    <a:pt x="94" y="2"/>
                  </a:lnTo>
                  <a:lnTo>
                    <a:pt x="93" y="0"/>
                  </a:lnTo>
                  <a:lnTo>
                    <a:pt x="90" y="2"/>
                  </a:lnTo>
                  <a:lnTo>
                    <a:pt x="88" y="2"/>
                  </a:lnTo>
                  <a:lnTo>
                    <a:pt x="86" y="2"/>
                  </a:lnTo>
                  <a:lnTo>
                    <a:pt x="83" y="3"/>
                  </a:lnTo>
                  <a:lnTo>
                    <a:pt x="82" y="5"/>
                  </a:lnTo>
                  <a:lnTo>
                    <a:pt x="80" y="5"/>
                  </a:lnTo>
                  <a:lnTo>
                    <a:pt x="77" y="6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2" name="Freeform 70"/>
            <p:cNvSpPr>
              <a:spLocks/>
            </p:cNvSpPr>
            <p:nvPr/>
          </p:nvSpPr>
          <p:spPr bwMode="auto">
            <a:xfrm>
              <a:off x="4827" y="2967"/>
              <a:ext cx="700" cy="259"/>
            </a:xfrm>
            <a:custGeom>
              <a:avLst/>
              <a:gdLst>
                <a:gd name="T0" fmla="*/ 700 w 700"/>
                <a:gd name="T1" fmla="*/ 12 h 259"/>
                <a:gd name="T2" fmla="*/ 5 w 700"/>
                <a:gd name="T3" fmla="*/ 259 h 259"/>
                <a:gd name="T4" fmla="*/ 0 w 700"/>
                <a:gd name="T5" fmla="*/ 246 h 259"/>
                <a:gd name="T6" fmla="*/ 696 w 700"/>
                <a:gd name="T7" fmla="*/ 0 h 259"/>
                <a:gd name="T8" fmla="*/ 700 w 700"/>
                <a:gd name="T9" fmla="*/ 12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0" h="259">
                  <a:moveTo>
                    <a:pt x="700" y="12"/>
                  </a:moveTo>
                  <a:lnTo>
                    <a:pt x="5" y="259"/>
                  </a:lnTo>
                  <a:lnTo>
                    <a:pt x="0" y="246"/>
                  </a:lnTo>
                  <a:lnTo>
                    <a:pt x="696" y="0"/>
                  </a:lnTo>
                  <a:lnTo>
                    <a:pt x="700" y="12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3" name="Freeform 71"/>
            <p:cNvSpPr>
              <a:spLocks/>
            </p:cNvSpPr>
            <p:nvPr/>
          </p:nvSpPr>
          <p:spPr bwMode="auto">
            <a:xfrm>
              <a:off x="4830" y="2975"/>
              <a:ext cx="696" cy="251"/>
            </a:xfrm>
            <a:custGeom>
              <a:avLst/>
              <a:gdLst>
                <a:gd name="T0" fmla="*/ 696 w 696"/>
                <a:gd name="T1" fmla="*/ 4 h 251"/>
                <a:gd name="T2" fmla="*/ 2 w 696"/>
                <a:gd name="T3" fmla="*/ 251 h 251"/>
                <a:gd name="T4" fmla="*/ 0 w 696"/>
                <a:gd name="T5" fmla="*/ 246 h 251"/>
                <a:gd name="T6" fmla="*/ 694 w 696"/>
                <a:gd name="T7" fmla="*/ 0 h 251"/>
                <a:gd name="T8" fmla="*/ 696 w 696"/>
                <a:gd name="T9" fmla="*/ 4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6" h="251">
                  <a:moveTo>
                    <a:pt x="696" y="4"/>
                  </a:moveTo>
                  <a:lnTo>
                    <a:pt x="2" y="251"/>
                  </a:lnTo>
                  <a:lnTo>
                    <a:pt x="0" y="246"/>
                  </a:lnTo>
                  <a:lnTo>
                    <a:pt x="694" y="0"/>
                  </a:lnTo>
                  <a:lnTo>
                    <a:pt x="69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4" name="Freeform 72"/>
            <p:cNvSpPr>
              <a:spLocks/>
            </p:cNvSpPr>
            <p:nvPr/>
          </p:nvSpPr>
          <p:spPr bwMode="auto">
            <a:xfrm>
              <a:off x="5521" y="2959"/>
              <a:ext cx="34" cy="20"/>
            </a:xfrm>
            <a:custGeom>
              <a:avLst/>
              <a:gdLst>
                <a:gd name="T0" fmla="*/ 0 w 34"/>
                <a:gd name="T1" fmla="*/ 9 h 20"/>
                <a:gd name="T2" fmla="*/ 19 w 34"/>
                <a:gd name="T3" fmla="*/ 3 h 20"/>
                <a:gd name="T4" fmla="*/ 22 w 34"/>
                <a:gd name="T5" fmla="*/ 2 h 20"/>
                <a:gd name="T6" fmla="*/ 25 w 34"/>
                <a:gd name="T7" fmla="*/ 0 h 20"/>
                <a:gd name="T8" fmla="*/ 26 w 34"/>
                <a:gd name="T9" fmla="*/ 0 h 20"/>
                <a:gd name="T10" fmla="*/ 28 w 34"/>
                <a:gd name="T11" fmla="*/ 0 h 20"/>
                <a:gd name="T12" fmla="*/ 30 w 34"/>
                <a:gd name="T13" fmla="*/ 0 h 20"/>
                <a:gd name="T14" fmla="*/ 31 w 34"/>
                <a:gd name="T15" fmla="*/ 2 h 20"/>
                <a:gd name="T16" fmla="*/ 33 w 34"/>
                <a:gd name="T17" fmla="*/ 2 h 20"/>
                <a:gd name="T18" fmla="*/ 33 w 34"/>
                <a:gd name="T19" fmla="*/ 3 h 20"/>
                <a:gd name="T20" fmla="*/ 34 w 34"/>
                <a:gd name="T21" fmla="*/ 5 h 20"/>
                <a:gd name="T22" fmla="*/ 34 w 34"/>
                <a:gd name="T23" fmla="*/ 6 h 20"/>
                <a:gd name="T24" fmla="*/ 34 w 34"/>
                <a:gd name="T25" fmla="*/ 8 h 20"/>
                <a:gd name="T26" fmla="*/ 33 w 34"/>
                <a:gd name="T27" fmla="*/ 8 h 20"/>
                <a:gd name="T28" fmla="*/ 31 w 34"/>
                <a:gd name="T29" fmla="*/ 9 h 20"/>
                <a:gd name="T30" fmla="*/ 30 w 34"/>
                <a:gd name="T31" fmla="*/ 11 h 20"/>
                <a:gd name="T32" fmla="*/ 28 w 34"/>
                <a:gd name="T33" fmla="*/ 12 h 20"/>
                <a:gd name="T34" fmla="*/ 25 w 34"/>
                <a:gd name="T35" fmla="*/ 12 h 20"/>
                <a:gd name="T36" fmla="*/ 22 w 34"/>
                <a:gd name="T37" fmla="*/ 14 h 20"/>
                <a:gd name="T38" fmla="*/ 5 w 34"/>
                <a:gd name="T39" fmla="*/ 20 h 20"/>
                <a:gd name="T40" fmla="*/ 0 w 34"/>
                <a:gd name="T41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20">
                  <a:moveTo>
                    <a:pt x="0" y="9"/>
                  </a:moveTo>
                  <a:lnTo>
                    <a:pt x="19" y="3"/>
                  </a:lnTo>
                  <a:lnTo>
                    <a:pt x="22" y="2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1" y="9"/>
                  </a:lnTo>
                  <a:lnTo>
                    <a:pt x="30" y="11"/>
                  </a:lnTo>
                  <a:lnTo>
                    <a:pt x="28" y="12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5" y="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5" name="Freeform 73"/>
            <p:cNvSpPr>
              <a:spLocks/>
            </p:cNvSpPr>
            <p:nvPr/>
          </p:nvSpPr>
          <p:spPr bwMode="auto">
            <a:xfrm>
              <a:off x="5524" y="2962"/>
              <a:ext cx="31" cy="17"/>
            </a:xfrm>
            <a:custGeom>
              <a:avLst/>
              <a:gdLst>
                <a:gd name="T0" fmla="*/ 0 w 31"/>
                <a:gd name="T1" fmla="*/ 11 h 17"/>
                <a:gd name="T2" fmla="*/ 17 w 31"/>
                <a:gd name="T3" fmla="*/ 3 h 17"/>
                <a:gd name="T4" fmla="*/ 20 w 31"/>
                <a:gd name="T5" fmla="*/ 3 h 17"/>
                <a:gd name="T6" fmla="*/ 23 w 31"/>
                <a:gd name="T7" fmla="*/ 2 h 17"/>
                <a:gd name="T8" fmla="*/ 25 w 31"/>
                <a:gd name="T9" fmla="*/ 0 h 17"/>
                <a:gd name="T10" fmla="*/ 27 w 31"/>
                <a:gd name="T11" fmla="*/ 0 h 17"/>
                <a:gd name="T12" fmla="*/ 28 w 31"/>
                <a:gd name="T13" fmla="*/ 0 h 17"/>
                <a:gd name="T14" fmla="*/ 30 w 31"/>
                <a:gd name="T15" fmla="*/ 0 h 17"/>
                <a:gd name="T16" fmla="*/ 30 w 31"/>
                <a:gd name="T17" fmla="*/ 0 h 17"/>
                <a:gd name="T18" fmla="*/ 30 w 31"/>
                <a:gd name="T19" fmla="*/ 2 h 17"/>
                <a:gd name="T20" fmla="*/ 31 w 31"/>
                <a:gd name="T21" fmla="*/ 2 h 17"/>
                <a:gd name="T22" fmla="*/ 31 w 31"/>
                <a:gd name="T23" fmla="*/ 3 h 17"/>
                <a:gd name="T24" fmla="*/ 31 w 31"/>
                <a:gd name="T25" fmla="*/ 5 h 17"/>
                <a:gd name="T26" fmla="*/ 30 w 31"/>
                <a:gd name="T27" fmla="*/ 6 h 17"/>
                <a:gd name="T28" fmla="*/ 28 w 31"/>
                <a:gd name="T29" fmla="*/ 6 h 17"/>
                <a:gd name="T30" fmla="*/ 27 w 31"/>
                <a:gd name="T31" fmla="*/ 8 h 17"/>
                <a:gd name="T32" fmla="*/ 25 w 31"/>
                <a:gd name="T33" fmla="*/ 9 h 17"/>
                <a:gd name="T34" fmla="*/ 22 w 31"/>
                <a:gd name="T35" fmla="*/ 9 h 17"/>
                <a:gd name="T36" fmla="*/ 19 w 31"/>
                <a:gd name="T37" fmla="*/ 11 h 17"/>
                <a:gd name="T38" fmla="*/ 2 w 31"/>
                <a:gd name="T39" fmla="*/ 17 h 17"/>
                <a:gd name="T40" fmla="*/ 0 w 31"/>
                <a:gd name="T4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7">
                  <a:moveTo>
                    <a:pt x="0" y="11"/>
                  </a:moveTo>
                  <a:lnTo>
                    <a:pt x="17" y="3"/>
                  </a:lnTo>
                  <a:lnTo>
                    <a:pt x="20" y="3"/>
                  </a:lnTo>
                  <a:lnTo>
                    <a:pt x="23" y="2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5" y="9"/>
                  </a:lnTo>
                  <a:lnTo>
                    <a:pt x="22" y="9"/>
                  </a:lnTo>
                  <a:lnTo>
                    <a:pt x="19" y="11"/>
                  </a:lnTo>
                  <a:lnTo>
                    <a:pt x="2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6" name="Freeform 74"/>
            <p:cNvSpPr>
              <a:spLocks/>
            </p:cNvSpPr>
            <p:nvPr/>
          </p:nvSpPr>
          <p:spPr bwMode="auto">
            <a:xfrm>
              <a:off x="5383" y="2981"/>
              <a:ext cx="135" cy="46"/>
            </a:xfrm>
            <a:custGeom>
              <a:avLst/>
              <a:gdLst>
                <a:gd name="T0" fmla="*/ 0 w 135"/>
                <a:gd name="T1" fmla="*/ 46 h 46"/>
                <a:gd name="T2" fmla="*/ 135 w 135"/>
                <a:gd name="T3" fmla="*/ 0 h 46"/>
                <a:gd name="T4" fmla="*/ 109 w 135"/>
                <a:gd name="T5" fmla="*/ 34 h 46"/>
                <a:gd name="T6" fmla="*/ 108 w 135"/>
                <a:gd name="T7" fmla="*/ 35 h 46"/>
                <a:gd name="T8" fmla="*/ 106 w 135"/>
                <a:gd name="T9" fmla="*/ 37 h 46"/>
                <a:gd name="T10" fmla="*/ 104 w 135"/>
                <a:gd name="T11" fmla="*/ 37 h 46"/>
                <a:gd name="T12" fmla="*/ 101 w 135"/>
                <a:gd name="T13" fmla="*/ 38 h 46"/>
                <a:gd name="T14" fmla="*/ 100 w 135"/>
                <a:gd name="T15" fmla="*/ 38 h 46"/>
                <a:gd name="T16" fmla="*/ 97 w 135"/>
                <a:gd name="T17" fmla="*/ 38 h 46"/>
                <a:gd name="T18" fmla="*/ 95 w 135"/>
                <a:gd name="T19" fmla="*/ 38 h 46"/>
                <a:gd name="T20" fmla="*/ 94 w 135"/>
                <a:gd name="T21" fmla="*/ 40 h 46"/>
                <a:gd name="T22" fmla="*/ 0 w 135"/>
                <a:gd name="T2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46">
                  <a:moveTo>
                    <a:pt x="0" y="46"/>
                  </a:moveTo>
                  <a:lnTo>
                    <a:pt x="135" y="0"/>
                  </a:lnTo>
                  <a:lnTo>
                    <a:pt x="109" y="34"/>
                  </a:lnTo>
                  <a:lnTo>
                    <a:pt x="108" y="35"/>
                  </a:lnTo>
                  <a:lnTo>
                    <a:pt x="106" y="37"/>
                  </a:lnTo>
                  <a:lnTo>
                    <a:pt x="104" y="37"/>
                  </a:lnTo>
                  <a:lnTo>
                    <a:pt x="101" y="38"/>
                  </a:lnTo>
                  <a:lnTo>
                    <a:pt x="100" y="38"/>
                  </a:lnTo>
                  <a:lnTo>
                    <a:pt x="97" y="38"/>
                  </a:lnTo>
                  <a:lnTo>
                    <a:pt x="95" y="38"/>
                  </a:lnTo>
                  <a:lnTo>
                    <a:pt x="94" y="4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7" name="Freeform 75"/>
            <p:cNvSpPr>
              <a:spLocks/>
            </p:cNvSpPr>
            <p:nvPr/>
          </p:nvSpPr>
          <p:spPr bwMode="auto">
            <a:xfrm>
              <a:off x="5383" y="3018"/>
              <a:ext cx="135" cy="57"/>
            </a:xfrm>
            <a:custGeom>
              <a:avLst/>
              <a:gdLst>
                <a:gd name="T0" fmla="*/ 0 w 135"/>
                <a:gd name="T1" fmla="*/ 57 h 57"/>
                <a:gd name="T2" fmla="*/ 135 w 135"/>
                <a:gd name="T3" fmla="*/ 12 h 57"/>
                <a:gd name="T4" fmla="*/ 95 w 135"/>
                <a:gd name="T5" fmla="*/ 1 h 57"/>
                <a:gd name="T6" fmla="*/ 92 w 135"/>
                <a:gd name="T7" fmla="*/ 0 h 57"/>
                <a:gd name="T8" fmla="*/ 91 w 135"/>
                <a:gd name="T9" fmla="*/ 0 h 57"/>
                <a:gd name="T10" fmla="*/ 89 w 135"/>
                <a:gd name="T11" fmla="*/ 1 h 57"/>
                <a:gd name="T12" fmla="*/ 86 w 135"/>
                <a:gd name="T13" fmla="*/ 1 h 57"/>
                <a:gd name="T14" fmla="*/ 84 w 135"/>
                <a:gd name="T15" fmla="*/ 3 h 57"/>
                <a:gd name="T16" fmla="*/ 83 w 135"/>
                <a:gd name="T17" fmla="*/ 3 h 57"/>
                <a:gd name="T18" fmla="*/ 80 w 135"/>
                <a:gd name="T19" fmla="*/ 4 h 57"/>
                <a:gd name="T20" fmla="*/ 78 w 135"/>
                <a:gd name="T21" fmla="*/ 6 h 57"/>
                <a:gd name="T22" fmla="*/ 0 w 135"/>
                <a:gd name="T2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5" h="57">
                  <a:moveTo>
                    <a:pt x="0" y="57"/>
                  </a:moveTo>
                  <a:lnTo>
                    <a:pt x="135" y="12"/>
                  </a:lnTo>
                  <a:lnTo>
                    <a:pt x="95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6" y="1"/>
                  </a:lnTo>
                  <a:lnTo>
                    <a:pt x="84" y="3"/>
                  </a:lnTo>
                  <a:lnTo>
                    <a:pt x="83" y="3"/>
                  </a:lnTo>
                  <a:lnTo>
                    <a:pt x="80" y="4"/>
                  </a:lnTo>
                  <a:lnTo>
                    <a:pt x="78" y="6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8" name="Freeform 76"/>
            <p:cNvSpPr>
              <a:spLocks/>
            </p:cNvSpPr>
            <p:nvPr/>
          </p:nvSpPr>
          <p:spPr bwMode="auto">
            <a:xfrm>
              <a:off x="4822" y="3021"/>
              <a:ext cx="707" cy="235"/>
            </a:xfrm>
            <a:custGeom>
              <a:avLst/>
              <a:gdLst>
                <a:gd name="T0" fmla="*/ 707 w 707"/>
                <a:gd name="T1" fmla="*/ 14 h 235"/>
                <a:gd name="T2" fmla="*/ 3 w 707"/>
                <a:gd name="T3" fmla="*/ 235 h 235"/>
                <a:gd name="T4" fmla="*/ 0 w 707"/>
                <a:gd name="T5" fmla="*/ 222 h 235"/>
                <a:gd name="T6" fmla="*/ 704 w 707"/>
                <a:gd name="T7" fmla="*/ 0 h 235"/>
                <a:gd name="T8" fmla="*/ 707 w 707"/>
                <a:gd name="T9" fmla="*/ 1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7" h="235">
                  <a:moveTo>
                    <a:pt x="707" y="14"/>
                  </a:moveTo>
                  <a:lnTo>
                    <a:pt x="3" y="235"/>
                  </a:lnTo>
                  <a:lnTo>
                    <a:pt x="0" y="222"/>
                  </a:lnTo>
                  <a:lnTo>
                    <a:pt x="704" y="0"/>
                  </a:lnTo>
                  <a:lnTo>
                    <a:pt x="707" y="14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29" name="Freeform 77"/>
            <p:cNvSpPr>
              <a:spLocks/>
            </p:cNvSpPr>
            <p:nvPr/>
          </p:nvSpPr>
          <p:spPr bwMode="auto">
            <a:xfrm>
              <a:off x="4824" y="3028"/>
              <a:ext cx="705" cy="228"/>
            </a:xfrm>
            <a:custGeom>
              <a:avLst/>
              <a:gdLst>
                <a:gd name="T0" fmla="*/ 705 w 705"/>
                <a:gd name="T1" fmla="*/ 7 h 228"/>
                <a:gd name="T2" fmla="*/ 1 w 705"/>
                <a:gd name="T3" fmla="*/ 228 h 228"/>
                <a:gd name="T4" fmla="*/ 0 w 705"/>
                <a:gd name="T5" fmla="*/ 222 h 228"/>
                <a:gd name="T6" fmla="*/ 703 w 705"/>
                <a:gd name="T7" fmla="*/ 0 h 228"/>
                <a:gd name="T8" fmla="*/ 705 w 705"/>
                <a:gd name="T9" fmla="*/ 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5" h="228">
                  <a:moveTo>
                    <a:pt x="705" y="7"/>
                  </a:moveTo>
                  <a:lnTo>
                    <a:pt x="1" y="228"/>
                  </a:lnTo>
                  <a:lnTo>
                    <a:pt x="0" y="222"/>
                  </a:lnTo>
                  <a:lnTo>
                    <a:pt x="703" y="0"/>
                  </a:lnTo>
                  <a:lnTo>
                    <a:pt x="70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30" name="Freeform 78"/>
            <p:cNvSpPr>
              <a:spLocks/>
            </p:cNvSpPr>
            <p:nvPr/>
          </p:nvSpPr>
          <p:spPr bwMode="auto">
            <a:xfrm>
              <a:off x="5524" y="3015"/>
              <a:ext cx="34" cy="18"/>
            </a:xfrm>
            <a:custGeom>
              <a:avLst/>
              <a:gdLst>
                <a:gd name="T0" fmla="*/ 0 w 34"/>
                <a:gd name="T1" fmla="*/ 7 h 18"/>
                <a:gd name="T2" fmla="*/ 19 w 34"/>
                <a:gd name="T3" fmla="*/ 1 h 18"/>
                <a:gd name="T4" fmla="*/ 22 w 34"/>
                <a:gd name="T5" fmla="*/ 1 h 18"/>
                <a:gd name="T6" fmla="*/ 25 w 34"/>
                <a:gd name="T7" fmla="*/ 0 h 18"/>
                <a:gd name="T8" fmla="*/ 27 w 34"/>
                <a:gd name="T9" fmla="*/ 0 h 18"/>
                <a:gd name="T10" fmla="*/ 28 w 34"/>
                <a:gd name="T11" fmla="*/ 0 h 18"/>
                <a:gd name="T12" fmla="*/ 30 w 34"/>
                <a:gd name="T13" fmla="*/ 0 h 18"/>
                <a:gd name="T14" fmla="*/ 31 w 34"/>
                <a:gd name="T15" fmla="*/ 0 h 18"/>
                <a:gd name="T16" fmla="*/ 33 w 34"/>
                <a:gd name="T17" fmla="*/ 1 h 18"/>
                <a:gd name="T18" fmla="*/ 33 w 34"/>
                <a:gd name="T19" fmla="*/ 3 h 18"/>
                <a:gd name="T20" fmla="*/ 33 w 34"/>
                <a:gd name="T21" fmla="*/ 4 h 18"/>
                <a:gd name="T22" fmla="*/ 34 w 34"/>
                <a:gd name="T23" fmla="*/ 6 h 18"/>
                <a:gd name="T24" fmla="*/ 33 w 34"/>
                <a:gd name="T25" fmla="*/ 7 h 18"/>
                <a:gd name="T26" fmla="*/ 33 w 34"/>
                <a:gd name="T27" fmla="*/ 7 h 18"/>
                <a:gd name="T28" fmla="*/ 31 w 34"/>
                <a:gd name="T29" fmla="*/ 9 h 18"/>
                <a:gd name="T30" fmla="*/ 30 w 34"/>
                <a:gd name="T31" fmla="*/ 10 h 18"/>
                <a:gd name="T32" fmla="*/ 28 w 34"/>
                <a:gd name="T33" fmla="*/ 10 h 18"/>
                <a:gd name="T34" fmla="*/ 25 w 34"/>
                <a:gd name="T35" fmla="*/ 12 h 18"/>
                <a:gd name="T36" fmla="*/ 22 w 34"/>
                <a:gd name="T37" fmla="*/ 13 h 18"/>
                <a:gd name="T38" fmla="*/ 5 w 34"/>
                <a:gd name="T39" fmla="*/ 18 h 18"/>
                <a:gd name="T40" fmla="*/ 0 w 34"/>
                <a:gd name="T4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18">
                  <a:moveTo>
                    <a:pt x="0" y="7"/>
                  </a:moveTo>
                  <a:lnTo>
                    <a:pt x="19" y="1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5" y="12"/>
                  </a:lnTo>
                  <a:lnTo>
                    <a:pt x="22" y="13"/>
                  </a:lnTo>
                  <a:lnTo>
                    <a:pt x="5" y="1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31" name="Freeform 79"/>
            <p:cNvSpPr>
              <a:spLocks/>
            </p:cNvSpPr>
            <p:nvPr/>
          </p:nvSpPr>
          <p:spPr bwMode="auto">
            <a:xfrm>
              <a:off x="5526" y="3018"/>
              <a:ext cx="32" cy="15"/>
            </a:xfrm>
            <a:custGeom>
              <a:avLst/>
              <a:gdLst>
                <a:gd name="T0" fmla="*/ 0 w 32"/>
                <a:gd name="T1" fmla="*/ 9 h 15"/>
                <a:gd name="T2" fmla="*/ 18 w 32"/>
                <a:gd name="T3" fmla="*/ 3 h 15"/>
                <a:gd name="T4" fmla="*/ 21 w 32"/>
                <a:gd name="T5" fmla="*/ 1 h 15"/>
                <a:gd name="T6" fmla="*/ 23 w 32"/>
                <a:gd name="T7" fmla="*/ 1 h 15"/>
                <a:gd name="T8" fmla="*/ 26 w 32"/>
                <a:gd name="T9" fmla="*/ 0 h 15"/>
                <a:gd name="T10" fmla="*/ 28 w 32"/>
                <a:gd name="T11" fmla="*/ 0 h 15"/>
                <a:gd name="T12" fmla="*/ 29 w 32"/>
                <a:gd name="T13" fmla="*/ 0 h 15"/>
                <a:gd name="T14" fmla="*/ 31 w 32"/>
                <a:gd name="T15" fmla="*/ 0 h 15"/>
                <a:gd name="T16" fmla="*/ 31 w 32"/>
                <a:gd name="T17" fmla="*/ 0 h 15"/>
                <a:gd name="T18" fmla="*/ 31 w 32"/>
                <a:gd name="T19" fmla="*/ 0 h 15"/>
                <a:gd name="T20" fmla="*/ 31 w 32"/>
                <a:gd name="T21" fmla="*/ 1 h 15"/>
                <a:gd name="T22" fmla="*/ 32 w 32"/>
                <a:gd name="T23" fmla="*/ 3 h 15"/>
                <a:gd name="T24" fmla="*/ 31 w 32"/>
                <a:gd name="T25" fmla="*/ 4 h 15"/>
                <a:gd name="T26" fmla="*/ 31 w 32"/>
                <a:gd name="T27" fmla="*/ 4 h 15"/>
                <a:gd name="T28" fmla="*/ 29 w 32"/>
                <a:gd name="T29" fmla="*/ 6 h 15"/>
                <a:gd name="T30" fmla="*/ 28 w 32"/>
                <a:gd name="T31" fmla="*/ 7 h 15"/>
                <a:gd name="T32" fmla="*/ 26 w 32"/>
                <a:gd name="T33" fmla="*/ 7 h 15"/>
                <a:gd name="T34" fmla="*/ 23 w 32"/>
                <a:gd name="T35" fmla="*/ 9 h 15"/>
                <a:gd name="T36" fmla="*/ 20 w 32"/>
                <a:gd name="T37" fmla="*/ 10 h 15"/>
                <a:gd name="T38" fmla="*/ 3 w 32"/>
                <a:gd name="T39" fmla="*/ 15 h 15"/>
                <a:gd name="T40" fmla="*/ 0 w 32"/>
                <a:gd name="T4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5">
                  <a:moveTo>
                    <a:pt x="0" y="9"/>
                  </a:moveTo>
                  <a:lnTo>
                    <a:pt x="18" y="3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0" y="10"/>
                  </a:lnTo>
                  <a:lnTo>
                    <a:pt x="3" y="1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32" name="Freeform 80"/>
            <p:cNvSpPr>
              <a:spLocks/>
            </p:cNvSpPr>
            <p:nvPr/>
          </p:nvSpPr>
          <p:spPr bwMode="auto">
            <a:xfrm>
              <a:off x="5383" y="3035"/>
              <a:ext cx="137" cy="41"/>
            </a:xfrm>
            <a:custGeom>
              <a:avLst/>
              <a:gdLst>
                <a:gd name="T0" fmla="*/ 0 w 137"/>
                <a:gd name="T1" fmla="*/ 41 h 41"/>
                <a:gd name="T2" fmla="*/ 137 w 137"/>
                <a:gd name="T3" fmla="*/ 0 h 41"/>
                <a:gd name="T4" fmla="*/ 111 w 137"/>
                <a:gd name="T5" fmla="*/ 32 h 41"/>
                <a:gd name="T6" fmla="*/ 109 w 137"/>
                <a:gd name="T7" fmla="*/ 33 h 41"/>
                <a:gd name="T8" fmla="*/ 106 w 137"/>
                <a:gd name="T9" fmla="*/ 35 h 41"/>
                <a:gd name="T10" fmla="*/ 104 w 137"/>
                <a:gd name="T11" fmla="*/ 37 h 41"/>
                <a:gd name="T12" fmla="*/ 103 w 137"/>
                <a:gd name="T13" fmla="*/ 37 h 41"/>
                <a:gd name="T14" fmla="*/ 100 w 137"/>
                <a:gd name="T15" fmla="*/ 37 h 41"/>
                <a:gd name="T16" fmla="*/ 98 w 137"/>
                <a:gd name="T17" fmla="*/ 37 h 41"/>
                <a:gd name="T18" fmla="*/ 97 w 137"/>
                <a:gd name="T19" fmla="*/ 38 h 41"/>
                <a:gd name="T20" fmla="*/ 94 w 137"/>
                <a:gd name="T21" fmla="*/ 38 h 41"/>
                <a:gd name="T22" fmla="*/ 0 w 137"/>
                <a:gd name="T2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41">
                  <a:moveTo>
                    <a:pt x="0" y="41"/>
                  </a:moveTo>
                  <a:lnTo>
                    <a:pt x="137" y="0"/>
                  </a:lnTo>
                  <a:lnTo>
                    <a:pt x="111" y="32"/>
                  </a:lnTo>
                  <a:lnTo>
                    <a:pt x="109" y="33"/>
                  </a:lnTo>
                  <a:lnTo>
                    <a:pt x="106" y="35"/>
                  </a:lnTo>
                  <a:lnTo>
                    <a:pt x="104" y="37"/>
                  </a:lnTo>
                  <a:lnTo>
                    <a:pt x="103" y="37"/>
                  </a:lnTo>
                  <a:lnTo>
                    <a:pt x="100" y="37"/>
                  </a:lnTo>
                  <a:lnTo>
                    <a:pt x="98" y="37"/>
                  </a:lnTo>
                  <a:lnTo>
                    <a:pt x="97" y="38"/>
                  </a:lnTo>
                  <a:lnTo>
                    <a:pt x="94" y="38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713233" name="Group 81"/>
          <p:cNvGrpSpPr>
            <a:grpSpLocks/>
          </p:cNvGrpSpPr>
          <p:nvPr/>
        </p:nvGrpSpPr>
        <p:grpSpPr bwMode="auto">
          <a:xfrm>
            <a:off x="5089525" y="5541963"/>
            <a:ext cx="2378075" cy="427037"/>
            <a:chOff x="3206" y="3883"/>
            <a:chExt cx="1498" cy="269"/>
          </a:xfrm>
        </p:grpSpPr>
        <p:sp>
          <p:nvSpPr>
            <p:cNvPr id="1713234" name="Line 82"/>
            <p:cNvSpPr>
              <a:spLocks noChangeShapeType="1"/>
            </p:cNvSpPr>
            <p:nvPr/>
          </p:nvSpPr>
          <p:spPr bwMode="auto">
            <a:xfrm>
              <a:off x="3282" y="4152"/>
              <a:ext cx="1422" cy="0"/>
            </a:xfrm>
            <a:prstGeom prst="line">
              <a:avLst/>
            </a:prstGeom>
            <a:noFill/>
            <a:ln w="57150">
              <a:solidFill>
                <a:srgbClr val="000099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235" name="Text Box 83"/>
            <p:cNvSpPr txBox="1">
              <a:spLocks noChangeArrowheads="1"/>
            </p:cNvSpPr>
            <p:nvPr/>
          </p:nvSpPr>
          <p:spPr bwMode="auto">
            <a:xfrm>
              <a:off x="3206" y="3883"/>
              <a:ext cx="489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/>
              <a:r>
                <a:rPr lang="en-US" altLang="en-US" sz="2000" b="1" baseline="0" dirty="0">
                  <a:solidFill>
                    <a:srgbClr val="000099"/>
                  </a:solidFill>
                  <a:latin typeface="Arial" charset="0"/>
                </a:rPr>
                <a:t>Time</a:t>
              </a:r>
            </a:p>
          </p:txBody>
        </p:sp>
      </p:grpSp>
      <p:pic>
        <p:nvPicPr>
          <p:cNvPr id="1713236" name="Picture 84" descr="CLICH041"/>
          <p:cNvPicPr>
            <a:picLocks noGrp="1" noChangeAspect="1" noChangeArrowheads="1"/>
          </p:cNvPicPr>
          <p:nvPr>
            <p:ph sz="half" idx="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 flipH="1">
            <a:off x="3998913" y="446088"/>
            <a:ext cx="2325687" cy="2894012"/>
          </a:xfrm>
          <a:noFill/>
          <a:ln/>
        </p:spPr>
      </p:pic>
      <p:grpSp>
        <p:nvGrpSpPr>
          <p:cNvPr id="1713237" name="Group 85"/>
          <p:cNvGrpSpPr>
            <a:grpSpLocks/>
          </p:cNvGrpSpPr>
          <p:nvPr/>
        </p:nvGrpSpPr>
        <p:grpSpPr bwMode="auto">
          <a:xfrm>
            <a:off x="6738938" y="3836988"/>
            <a:ext cx="1517650" cy="1042987"/>
            <a:chOff x="3815" y="2818"/>
            <a:chExt cx="1116" cy="767"/>
          </a:xfrm>
        </p:grpSpPr>
        <p:grpSp>
          <p:nvGrpSpPr>
            <p:cNvPr id="1713238" name="Group 86"/>
            <p:cNvGrpSpPr>
              <a:grpSpLocks/>
            </p:cNvGrpSpPr>
            <p:nvPr/>
          </p:nvGrpSpPr>
          <p:grpSpPr bwMode="auto">
            <a:xfrm rot="642419" flipH="1">
              <a:off x="3959" y="2890"/>
              <a:ext cx="915" cy="347"/>
              <a:chOff x="1415" y="2062"/>
              <a:chExt cx="915" cy="347"/>
            </a:xfrm>
          </p:grpSpPr>
          <p:sp>
            <p:nvSpPr>
              <p:cNvPr id="1713239" name="Freeform 87"/>
              <p:cNvSpPr>
                <a:spLocks/>
              </p:cNvSpPr>
              <p:nvPr/>
            </p:nvSpPr>
            <p:spPr bwMode="auto">
              <a:xfrm>
                <a:off x="2121" y="2190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0" name="Freeform 88"/>
              <p:cNvSpPr>
                <a:spLocks/>
              </p:cNvSpPr>
              <p:nvPr/>
            </p:nvSpPr>
            <p:spPr bwMode="auto">
              <a:xfrm>
                <a:off x="1453" y="2198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1" name="Freeform 89"/>
              <p:cNvSpPr>
                <a:spLocks/>
              </p:cNvSpPr>
              <p:nvPr/>
            </p:nvSpPr>
            <p:spPr bwMode="auto">
              <a:xfrm>
                <a:off x="1455" y="2207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2" name="Freeform 90"/>
              <p:cNvSpPr>
                <a:spLocks/>
              </p:cNvSpPr>
              <p:nvPr/>
            </p:nvSpPr>
            <p:spPr bwMode="auto">
              <a:xfrm>
                <a:off x="2292" y="2191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3" name="Freeform 91"/>
              <p:cNvSpPr>
                <a:spLocks/>
              </p:cNvSpPr>
              <p:nvPr/>
            </p:nvSpPr>
            <p:spPr bwMode="auto">
              <a:xfrm>
                <a:off x="2292" y="2197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4" name="Freeform 92"/>
              <p:cNvSpPr>
                <a:spLocks/>
              </p:cNvSpPr>
              <p:nvPr/>
            </p:nvSpPr>
            <p:spPr bwMode="auto">
              <a:xfrm>
                <a:off x="2121" y="2211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5" name="Freeform 93"/>
              <p:cNvSpPr>
                <a:spLocks/>
              </p:cNvSpPr>
              <p:nvPr/>
            </p:nvSpPr>
            <p:spPr bwMode="auto">
              <a:xfrm>
                <a:off x="2068" y="2069"/>
                <a:ext cx="158" cy="68"/>
              </a:xfrm>
              <a:custGeom>
                <a:avLst/>
                <a:gdLst>
                  <a:gd name="T0" fmla="*/ 0 w 158"/>
                  <a:gd name="T1" fmla="*/ 68 h 68"/>
                  <a:gd name="T2" fmla="*/ 158 w 158"/>
                  <a:gd name="T3" fmla="*/ 13 h 68"/>
                  <a:gd name="T4" fmla="*/ 109 w 158"/>
                  <a:gd name="T5" fmla="*/ 2 h 68"/>
                  <a:gd name="T6" fmla="*/ 107 w 158"/>
                  <a:gd name="T7" fmla="*/ 0 h 68"/>
                  <a:gd name="T8" fmla="*/ 104 w 158"/>
                  <a:gd name="T9" fmla="*/ 2 h 68"/>
                  <a:gd name="T10" fmla="*/ 102 w 158"/>
                  <a:gd name="T11" fmla="*/ 2 h 68"/>
                  <a:gd name="T12" fmla="*/ 100 w 158"/>
                  <a:gd name="T13" fmla="*/ 2 h 68"/>
                  <a:gd name="T14" fmla="*/ 97 w 158"/>
                  <a:gd name="T15" fmla="*/ 4 h 68"/>
                  <a:gd name="T16" fmla="*/ 95 w 158"/>
                  <a:gd name="T17" fmla="*/ 5 h 68"/>
                  <a:gd name="T18" fmla="*/ 93 w 158"/>
                  <a:gd name="T19" fmla="*/ 5 h 68"/>
                  <a:gd name="T20" fmla="*/ 89 w 158"/>
                  <a:gd name="T21" fmla="*/ 7 h 68"/>
                  <a:gd name="T22" fmla="*/ 0 w 158"/>
                  <a:gd name="T2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68">
                    <a:moveTo>
                      <a:pt x="0" y="68"/>
                    </a:moveTo>
                    <a:lnTo>
                      <a:pt x="158" y="13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4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89" y="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6" name="Freeform 94"/>
              <p:cNvSpPr>
                <a:spLocks/>
              </p:cNvSpPr>
              <p:nvPr/>
            </p:nvSpPr>
            <p:spPr bwMode="auto">
              <a:xfrm>
                <a:off x="1420" y="2071"/>
                <a:ext cx="818" cy="302"/>
              </a:xfrm>
              <a:custGeom>
                <a:avLst/>
                <a:gdLst>
                  <a:gd name="T0" fmla="*/ 818 w 818"/>
                  <a:gd name="T1" fmla="*/ 14 h 302"/>
                  <a:gd name="T2" fmla="*/ 6 w 818"/>
                  <a:gd name="T3" fmla="*/ 302 h 302"/>
                  <a:gd name="T4" fmla="*/ 0 w 818"/>
                  <a:gd name="T5" fmla="*/ 287 h 302"/>
                  <a:gd name="T6" fmla="*/ 813 w 818"/>
                  <a:gd name="T7" fmla="*/ 0 h 302"/>
                  <a:gd name="T8" fmla="*/ 818 w 818"/>
                  <a:gd name="T9" fmla="*/ 1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302">
                    <a:moveTo>
                      <a:pt x="818" y="14"/>
                    </a:moveTo>
                    <a:lnTo>
                      <a:pt x="6" y="302"/>
                    </a:lnTo>
                    <a:lnTo>
                      <a:pt x="0" y="287"/>
                    </a:lnTo>
                    <a:lnTo>
                      <a:pt x="813" y="0"/>
                    </a:lnTo>
                    <a:lnTo>
                      <a:pt x="818" y="14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7" name="Freeform 95"/>
              <p:cNvSpPr>
                <a:spLocks/>
              </p:cNvSpPr>
              <p:nvPr/>
            </p:nvSpPr>
            <p:spPr bwMode="auto">
              <a:xfrm>
                <a:off x="1424" y="2080"/>
                <a:ext cx="813" cy="293"/>
              </a:xfrm>
              <a:custGeom>
                <a:avLst/>
                <a:gdLst>
                  <a:gd name="T0" fmla="*/ 813 w 813"/>
                  <a:gd name="T1" fmla="*/ 5 h 293"/>
                  <a:gd name="T2" fmla="*/ 2 w 813"/>
                  <a:gd name="T3" fmla="*/ 293 h 293"/>
                  <a:gd name="T4" fmla="*/ 0 w 813"/>
                  <a:gd name="T5" fmla="*/ 287 h 293"/>
                  <a:gd name="T6" fmla="*/ 811 w 813"/>
                  <a:gd name="T7" fmla="*/ 0 h 293"/>
                  <a:gd name="T8" fmla="*/ 813 w 813"/>
                  <a:gd name="T9" fmla="*/ 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293">
                    <a:moveTo>
                      <a:pt x="813" y="5"/>
                    </a:moveTo>
                    <a:lnTo>
                      <a:pt x="2" y="293"/>
                    </a:lnTo>
                    <a:lnTo>
                      <a:pt x="0" y="287"/>
                    </a:lnTo>
                    <a:lnTo>
                      <a:pt x="811" y="0"/>
                    </a:lnTo>
                    <a:lnTo>
                      <a:pt x="8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8" name="Freeform 96"/>
              <p:cNvSpPr>
                <a:spLocks/>
              </p:cNvSpPr>
              <p:nvPr/>
            </p:nvSpPr>
            <p:spPr bwMode="auto">
              <a:xfrm>
                <a:off x="2231" y="2062"/>
                <a:ext cx="40" cy="23"/>
              </a:xfrm>
              <a:custGeom>
                <a:avLst/>
                <a:gdLst>
                  <a:gd name="T0" fmla="*/ 0 w 40"/>
                  <a:gd name="T1" fmla="*/ 11 h 23"/>
                  <a:gd name="T2" fmla="*/ 22 w 40"/>
                  <a:gd name="T3" fmla="*/ 3 h 23"/>
                  <a:gd name="T4" fmla="*/ 25 w 40"/>
                  <a:gd name="T5" fmla="*/ 2 h 23"/>
                  <a:gd name="T6" fmla="*/ 29 w 40"/>
                  <a:gd name="T7" fmla="*/ 0 h 23"/>
                  <a:gd name="T8" fmla="*/ 31 w 40"/>
                  <a:gd name="T9" fmla="*/ 0 h 23"/>
                  <a:gd name="T10" fmla="*/ 32 w 40"/>
                  <a:gd name="T11" fmla="*/ 0 h 23"/>
                  <a:gd name="T12" fmla="*/ 34 w 40"/>
                  <a:gd name="T13" fmla="*/ 0 h 23"/>
                  <a:gd name="T14" fmla="*/ 36 w 40"/>
                  <a:gd name="T15" fmla="*/ 2 h 23"/>
                  <a:gd name="T16" fmla="*/ 38 w 40"/>
                  <a:gd name="T17" fmla="*/ 2 h 23"/>
                  <a:gd name="T18" fmla="*/ 38 w 40"/>
                  <a:gd name="T19" fmla="*/ 3 h 23"/>
                  <a:gd name="T20" fmla="*/ 40 w 40"/>
                  <a:gd name="T21" fmla="*/ 5 h 23"/>
                  <a:gd name="T22" fmla="*/ 40 w 40"/>
                  <a:gd name="T23" fmla="*/ 7 h 23"/>
                  <a:gd name="T24" fmla="*/ 40 w 40"/>
                  <a:gd name="T25" fmla="*/ 9 h 23"/>
                  <a:gd name="T26" fmla="*/ 38 w 40"/>
                  <a:gd name="T27" fmla="*/ 9 h 23"/>
                  <a:gd name="T28" fmla="*/ 36 w 40"/>
                  <a:gd name="T29" fmla="*/ 11 h 23"/>
                  <a:gd name="T30" fmla="*/ 34 w 40"/>
                  <a:gd name="T31" fmla="*/ 12 h 23"/>
                  <a:gd name="T32" fmla="*/ 32 w 40"/>
                  <a:gd name="T33" fmla="*/ 14 h 23"/>
                  <a:gd name="T34" fmla="*/ 29 w 40"/>
                  <a:gd name="T35" fmla="*/ 14 h 23"/>
                  <a:gd name="T36" fmla="*/ 25 w 40"/>
                  <a:gd name="T37" fmla="*/ 16 h 23"/>
                  <a:gd name="T38" fmla="*/ 6 w 40"/>
                  <a:gd name="T39" fmla="*/ 23 h 23"/>
                  <a:gd name="T40" fmla="*/ 0 w 40"/>
                  <a:gd name="T41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23">
                    <a:moveTo>
                      <a:pt x="0" y="11"/>
                    </a:moveTo>
                    <a:lnTo>
                      <a:pt x="22" y="3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5" y="16"/>
                    </a:lnTo>
                    <a:lnTo>
                      <a:pt x="6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49" name="Freeform 97"/>
              <p:cNvSpPr>
                <a:spLocks/>
              </p:cNvSpPr>
              <p:nvPr/>
            </p:nvSpPr>
            <p:spPr bwMode="auto">
              <a:xfrm>
                <a:off x="2235" y="2065"/>
                <a:ext cx="36" cy="20"/>
              </a:xfrm>
              <a:custGeom>
                <a:avLst/>
                <a:gdLst>
                  <a:gd name="T0" fmla="*/ 0 w 36"/>
                  <a:gd name="T1" fmla="*/ 13 h 20"/>
                  <a:gd name="T2" fmla="*/ 20 w 36"/>
                  <a:gd name="T3" fmla="*/ 4 h 20"/>
                  <a:gd name="T4" fmla="*/ 23 w 36"/>
                  <a:gd name="T5" fmla="*/ 4 h 20"/>
                  <a:gd name="T6" fmla="*/ 27 w 36"/>
                  <a:gd name="T7" fmla="*/ 2 h 20"/>
                  <a:gd name="T8" fmla="*/ 28 w 36"/>
                  <a:gd name="T9" fmla="*/ 0 h 20"/>
                  <a:gd name="T10" fmla="*/ 30 w 36"/>
                  <a:gd name="T11" fmla="*/ 0 h 20"/>
                  <a:gd name="T12" fmla="*/ 32 w 36"/>
                  <a:gd name="T13" fmla="*/ 0 h 20"/>
                  <a:gd name="T14" fmla="*/ 34 w 36"/>
                  <a:gd name="T15" fmla="*/ 0 h 20"/>
                  <a:gd name="T16" fmla="*/ 34 w 36"/>
                  <a:gd name="T17" fmla="*/ 0 h 20"/>
                  <a:gd name="T18" fmla="*/ 34 w 36"/>
                  <a:gd name="T19" fmla="*/ 2 h 20"/>
                  <a:gd name="T20" fmla="*/ 36 w 36"/>
                  <a:gd name="T21" fmla="*/ 2 h 20"/>
                  <a:gd name="T22" fmla="*/ 36 w 36"/>
                  <a:gd name="T23" fmla="*/ 4 h 20"/>
                  <a:gd name="T24" fmla="*/ 36 w 36"/>
                  <a:gd name="T25" fmla="*/ 6 h 20"/>
                  <a:gd name="T26" fmla="*/ 34 w 36"/>
                  <a:gd name="T27" fmla="*/ 8 h 20"/>
                  <a:gd name="T28" fmla="*/ 32 w 36"/>
                  <a:gd name="T29" fmla="*/ 8 h 20"/>
                  <a:gd name="T30" fmla="*/ 30 w 36"/>
                  <a:gd name="T31" fmla="*/ 9 h 20"/>
                  <a:gd name="T32" fmla="*/ 28 w 36"/>
                  <a:gd name="T33" fmla="*/ 11 h 20"/>
                  <a:gd name="T34" fmla="*/ 25 w 36"/>
                  <a:gd name="T35" fmla="*/ 11 h 20"/>
                  <a:gd name="T36" fmla="*/ 21 w 36"/>
                  <a:gd name="T37" fmla="*/ 13 h 20"/>
                  <a:gd name="T38" fmla="*/ 2 w 36"/>
                  <a:gd name="T39" fmla="*/ 20 h 20"/>
                  <a:gd name="T40" fmla="*/ 0 w 36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9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" y="2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0" name="Freeform 98"/>
              <p:cNvSpPr>
                <a:spLocks/>
              </p:cNvSpPr>
              <p:nvPr/>
            </p:nvSpPr>
            <p:spPr bwMode="auto">
              <a:xfrm>
                <a:off x="2069" y="2087"/>
                <a:ext cx="159" cy="54"/>
              </a:xfrm>
              <a:custGeom>
                <a:avLst/>
                <a:gdLst>
                  <a:gd name="T0" fmla="*/ 0 w 159"/>
                  <a:gd name="T1" fmla="*/ 54 h 54"/>
                  <a:gd name="T2" fmla="*/ 159 w 159"/>
                  <a:gd name="T3" fmla="*/ 0 h 54"/>
                  <a:gd name="T4" fmla="*/ 128 w 159"/>
                  <a:gd name="T5" fmla="*/ 40 h 54"/>
                  <a:gd name="T6" fmla="*/ 126 w 159"/>
                  <a:gd name="T7" fmla="*/ 41 h 54"/>
                  <a:gd name="T8" fmla="*/ 124 w 159"/>
                  <a:gd name="T9" fmla="*/ 43 h 54"/>
                  <a:gd name="T10" fmla="*/ 123 w 159"/>
                  <a:gd name="T11" fmla="*/ 43 h 54"/>
                  <a:gd name="T12" fmla="*/ 119 w 159"/>
                  <a:gd name="T13" fmla="*/ 45 h 54"/>
                  <a:gd name="T14" fmla="*/ 117 w 159"/>
                  <a:gd name="T15" fmla="*/ 45 h 54"/>
                  <a:gd name="T16" fmla="*/ 114 w 159"/>
                  <a:gd name="T17" fmla="*/ 45 h 54"/>
                  <a:gd name="T18" fmla="*/ 112 w 159"/>
                  <a:gd name="T19" fmla="*/ 45 h 54"/>
                  <a:gd name="T20" fmla="*/ 110 w 159"/>
                  <a:gd name="T21" fmla="*/ 47 h 54"/>
                  <a:gd name="T22" fmla="*/ 0 w 159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54">
                    <a:moveTo>
                      <a:pt x="0" y="54"/>
                    </a:moveTo>
                    <a:lnTo>
                      <a:pt x="159" y="0"/>
                    </a:lnTo>
                    <a:lnTo>
                      <a:pt x="128" y="40"/>
                    </a:lnTo>
                    <a:lnTo>
                      <a:pt x="126" y="41"/>
                    </a:lnTo>
                    <a:lnTo>
                      <a:pt x="124" y="43"/>
                    </a:lnTo>
                    <a:lnTo>
                      <a:pt x="123" y="43"/>
                    </a:lnTo>
                    <a:lnTo>
                      <a:pt x="119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0" y="4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1" name="Freeform 99"/>
              <p:cNvSpPr>
                <a:spLocks/>
              </p:cNvSpPr>
              <p:nvPr/>
            </p:nvSpPr>
            <p:spPr bwMode="auto">
              <a:xfrm>
                <a:off x="2069" y="2130"/>
                <a:ext cx="159" cy="67"/>
              </a:xfrm>
              <a:custGeom>
                <a:avLst/>
                <a:gdLst>
                  <a:gd name="T0" fmla="*/ 0 w 159"/>
                  <a:gd name="T1" fmla="*/ 67 h 67"/>
                  <a:gd name="T2" fmla="*/ 159 w 159"/>
                  <a:gd name="T3" fmla="*/ 15 h 67"/>
                  <a:gd name="T4" fmla="*/ 112 w 159"/>
                  <a:gd name="T5" fmla="*/ 2 h 67"/>
                  <a:gd name="T6" fmla="*/ 108 w 159"/>
                  <a:gd name="T7" fmla="*/ 0 h 67"/>
                  <a:gd name="T8" fmla="*/ 106 w 159"/>
                  <a:gd name="T9" fmla="*/ 0 h 67"/>
                  <a:gd name="T10" fmla="*/ 105 w 159"/>
                  <a:gd name="T11" fmla="*/ 2 h 67"/>
                  <a:gd name="T12" fmla="*/ 101 w 159"/>
                  <a:gd name="T13" fmla="*/ 2 h 67"/>
                  <a:gd name="T14" fmla="*/ 99 w 159"/>
                  <a:gd name="T15" fmla="*/ 4 h 67"/>
                  <a:gd name="T16" fmla="*/ 97 w 159"/>
                  <a:gd name="T17" fmla="*/ 4 h 67"/>
                  <a:gd name="T18" fmla="*/ 94 w 159"/>
                  <a:gd name="T19" fmla="*/ 6 h 67"/>
                  <a:gd name="T20" fmla="*/ 92 w 159"/>
                  <a:gd name="T21" fmla="*/ 7 h 67"/>
                  <a:gd name="T22" fmla="*/ 0 w 159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67">
                    <a:moveTo>
                      <a:pt x="0" y="67"/>
                    </a:moveTo>
                    <a:lnTo>
                      <a:pt x="159" y="15"/>
                    </a:lnTo>
                    <a:lnTo>
                      <a:pt x="112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2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2" name="Freeform 100"/>
              <p:cNvSpPr>
                <a:spLocks/>
              </p:cNvSpPr>
              <p:nvPr/>
            </p:nvSpPr>
            <p:spPr bwMode="auto">
              <a:xfrm>
                <a:off x="1415" y="2134"/>
                <a:ext cx="825" cy="275"/>
              </a:xfrm>
              <a:custGeom>
                <a:avLst/>
                <a:gdLst>
                  <a:gd name="T0" fmla="*/ 825 w 825"/>
                  <a:gd name="T1" fmla="*/ 16 h 275"/>
                  <a:gd name="T2" fmla="*/ 4 w 825"/>
                  <a:gd name="T3" fmla="*/ 275 h 275"/>
                  <a:gd name="T4" fmla="*/ 0 w 825"/>
                  <a:gd name="T5" fmla="*/ 259 h 275"/>
                  <a:gd name="T6" fmla="*/ 822 w 825"/>
                  <a:gd name="T7" fmla="*/ 0 h 275"/>
                  <a:gd name="T8" fmla="*/ 825 w 825"/>
                  <a:gd name="T9" fmla="*/ 1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5" h="275">
                    <a:moveTo>
                      <a:pt x="825" y="16"/>
                    </a:moveTo>
                    <a:lnTo>
                      <a:pt x="4" y="275"/>
                    </a:lnTo>
                    <a:lnTo>
                      <a:pt x="0" y="259"/>
                    </a:lnTo>
                    <a:lnTo>
                      <a:pt x="822" y="0"/>
                    </a:lnTo>
                    <a:lnTo>
                      <a:pt x="825" y="16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3" name="Freeform 101"/>
              <p:cNvSpPr>
                <a:spLocks/>
              </p:cNvSpPr>
              <p:nvPr/>
            </p:nvSpPr>
            <p:spPr bwMode="auto">
              <a:xfrm>
                <a:off x="1417" y="2143"/>
                <a:ext cx="823" cy="266"/>
              </a:xfrm>
              <a:custGeom>
                <a:avLst/>
                <a:gdLst>
                  <a:gd name="T0" fmla="*/ 823 w 823"/>
                  <a:gd name="T1" fmla="*/ 7 h 266"/>
                  <a:gd name="T2" fmla="*/ 2 w 823"/>
                  <a:gd name="T3" fmla="*/ 266 h 266"/>
                  <a:gd name="T4" fmla="*/ 0 w 823"/>
                  <a:gd name="T5" fmla="*/ 259 h 266"/>
                  <a:gd name="T6" fmla="*/ 821 w 823"/>
                  <a:gd name="T7" fmla="*/ 0 h 266"/>
                  <a:gd name="T8" fmla="*/ 823 w 823"/>
                  <a:gd name="T9" fmla="*/ 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3" h="266">
                    <a:moveTo>
                      <a:pt x="823" y="7"/>
                    </a:moveTo>
                    <a:lnTo>
                      <a:pt x="2" y="266"/>
                    </a:lnTo>
                    <a:lnTo>
                      <a:pt x="0" y="259"/>
                    </a:lnTo>
                    <a:lnTo>
                      <a:pt x="821" y="0"/>
                    </a:lnTo>
                    <a:lnTo>
                      <a:pt x="8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4" name="Freeform 102"/>
              <p:cNvSpPr>
                <a:spLocks/>
              </p:cNvSpPr>
              <p:nvPr/>
            </p:nvSpPr>
            <p:spPr bwMode="auto">
              <a:xfrm>
                <a:off x="2235" y="2127"/>
                <a:ext cx="39" cy="21"/>
              </a:xfrm>
              <a:custGeom>
                <a:avLst/>
                <a:gdLst>
                  <a:gd name="T0" fmla="*/ 0 w 39"/>
                  <a:gd name="T1" fmla="*/ 9 h 21"/>
                  <a:gd name="T2" fmla="*/ 21 w 39"/>
                  <a:gd name="T3" fmla="*/ 1 h 21"/>
                  <a:gd name="T4" fmla="*/ 25 w 39"/>
                  <a:gd name="T5" fmla="*/ 1 h 21"/>
                  <a:gd name="T6" fmla="*/ 28 w 39"/>
                  <a:gd name="T7" fmla="*/ 0 h 21"/>
                  <a:gd name="T8" fmla="*/ 30 w 39"/>
                  <a:gd name="T9" fmla="*/ 0 h 21"/>
                  <a:gd name="T10" fmla="*/ 32 w 39"/>
                  <a:gd name="T11" fmla="*/ 0 h 21"/>
                  <a:gd name="T12" fmla="*/ 34 w 39"/>
                  <a:gd name="T13" fmla="*/ 0 h 21"/>
                  <a:gd name="T14" fmla="*/ 36 w 39"/>
                  <a:gd name="T15" fmla="*/ 0 h 21"/>
                  <a:gd name="T16" fmla="*/ 37 w 39"/>
                  <a:gd name="T17" fmla="*/ 1 h 21"/>
                  <a:gd name="T18" fmla="*/ 37 w 39"/>
                  <a:gd name="T19" fmla="*/ 3 h 21"/>
                  <a:gd name="T20" fmla="*/ 37 w 39"/>
                  <a:gd name="T21" fmla="*/ 5 h 21"/>
                  <a:gd name="T22" fmla="*/ 39 w 39"/>
                  <a:gd name="T23" fmla="*/ 7 h 21"/>
                  <a:gd name="T24" fmla="*/ 37 w 39"/>
                  <a:gd name="T25" fmla="*/ 9 h 21"/>
                  <a:gd name="T26" fmla="*/ 37 w 39"/>
                  <a:gd name="T27" fmla="*/ 9 h 21"/>
                  <a:gd name="T28" fmla="*/ 36 w 39"/>
                  <a:gd name="T29" fmla="*/ 10 h 21"/>
                  <a:gd name="T30" fmla="*/ 34 w 39"/>
                  <a:gd name="T31" fmla="*/ 12 h 21"/>
                  <a:gd name="T32" fmla="*/ 32 w 39"/>
                  <a:gd name="T33" fmla="*/ 12 h 21"/>
                  <a:gd name="T34" fmla="*/ 28 w 39"/>
                  <a:gd name="T35" fmla="*/ 14 h 21"/>
                  <a:gd name="T36" fmla="*/ 25 w 39"/>
                  <a:gd name="T37" fmla="*/ 16 h 21"/>
                  <a:gd name="T38" fmla="*/ 5 w 39"/>
                  <a:gd name="T39" fmla="*/ 21 h 21"/>
                  <a:gd name="T40" fmla="*/ 0 w 39"/>
                  <a:gd name="T4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lnTo>
                      <a:pt x="21" y="1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5" y="2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5" name="Freeform 103"/>
              <p:cNvSpPr>
                <a:spLocks/>
              </p:cNvSpPr>
              <p:nvPr/>
            </p:nvSpPr>
            <p:spPr bwMode="auto">
              <a:xfrm>
                <a:off x="2237" y="2130"/>
                <a:ext cx="37" cy="18"/>
              </a:xfrm>
              <a:custGeom>
                <a:avLst/>
                <a:gdLst>
                  <a:gd name="T0" fmla="*/ 0 w 37"/>
                  <a:gd name="T1" fmla="*/ 11 h 18"/>
                  <a:gd name="T2" fmla="*/ 21 w 37"/>
                  <a:gd name="T3" fmla="*/ 4 h 18"/>
                  <a:gd name="T4" fmla="*/ 25 w 37"/>
                  <a:gd name="T5" fmla="*/ 2 h 18"/>
                  <a:gd name="T6" fmla="*/ 26 w 37"/>
                  <a:gd name="T7" fmla="*/ 2 h 18"/>
                  <a:gd name="T8" fmla="*/ 30 w 37"/>
                  <a:gd name="T9" fmla="*/ 0 h 18"/>
                  <a:gd name="T10" fmla="*/ 32 w 37"/>
                  <a:gd name="T11" fmla="*/ 0 h 18"/>
                  <a:gd name="T12" fmla="*/ 34 w 37"/>
                  <a:gd name="T13" fmla="*/ 0 h 18"/>
                  <a:gd name="T14" fmla="*/ 35 w 37"/>
                  <a:gd name="T15" fmla="*/ 0 h 18"/>
                  <a:gd name="T16" fmla="*/ 35 w 37"/>
                  <a:gd name="T17" fmla="*/ 0 h 18"/>
                  <a:gd name="T18" fmla="*/ 35 w 37"/>
                  <a:gd name="T19" fmla="*/ 0 h 18"/>
                  <a:gd name="T20" fmla="*/ 35 w 37"/>
                  <a:gd name="T21" fmla="*/ 2 h 18"/>
                  <a:gd name="T22" fmla="*/ 37 w 37"/>
                  <a:gd name="T23" fmla="*/ 4 h 18"/>
                  <a:gd name="T24" fmla="*/ 35 w 37"/>
                  <a:gd name="T25" fmla="*/ 6 h 18"/>
                  <a:gd name="T26" fmla="*/ 35 w 37"/>
                  <a:gd name="T27" fmla="*/ 6 h 18"/>
                  <a:gd name="T28" fmla="*/ 34 w 37"/>
                  <a:gd name="T29" fmla="*/ 7 h 18"/>
                  <a:gd name="T30" fmla="*/ 32 w 37"/>
                  <a:gd name="T31" fmla="*/ 9 h 18"/>
                  <a:gd name="T32" fmla="*/ 30 w 37"/>
                  <a:gd name="T33" fmla="*/ 9 h 18"/>
                  <a:gd name="T34" fmla="*/ 26 w 37"/>
                  <a:gd name="T35" fmla="*/ 11 h 18"/>
                  <a:gd name="T36" fmla="*/ 23 w 37"/>
                  <a:gd name="T37" fmla="*/ 13 h 18"/>
                  <a:gd name="T38" fmla="*/ 3 w 37"/>
                  <a:gd name="T39" fmla="*/ 18 h 18"/>
                  <a:gd name="T40" fmla="*/ 0 w 37"/>
                  <a:gd name="T4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8">
                    <a:moveTo>
                      <a:pt x="0" y="11"/>
                    </a:moveTo>
                    <a:lnTo>
                      <a:pt x="21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23" y="13"/>
                    </a:lnTo>
                    <a:lnTo>
                      <a:pt x="3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6" name="Freeform 104"/>
              <p:cNvSpPr>
                <a:spLocks/>
              </p:cNvSpPr>
              <p:nvPr/>
            </p:nvSpPr>
            <p:spPr bwMode="auto">
              <a:xfrm>
                <a:off x="2069" y="2150"/>
                <a:ext cx="160" cy="48"/>
              </a:xfrm>
              <a:custGeom>
                <a:avLst/>
                <a:gdLst>
                  <a:gd name="T0" fmla="*/ 0 w 160"/>
                  <a:gd name="T1" fmla="*/ 48 h 48"/>
                  <a:gd name="T2" fmla="*/ 160 w 160"/>
                  <a:gd name="T3" fmla="*/ 0 h 48"/>
                  <a:gd name="T4" fmla="*/ 130 w 160"/>
                  <a:gd name="T5" fmla="*/ 38 h 48"/>
                  <a:gd name="T6" fmla="*/ 128 w 160"/>
                  <a:gd name="T7" fmla="*/ 40 h 48"/>
                  <a:gd name="T8" fmla="*/ 124 w 160"/>
                  <a:gd name="T9" fmla="*/ 41 h 48"/>
                  <a:gd name="T10" fmla="*/ 123 w 160"/>
                  <a:gd name="T11" fmla="*/ 43 h 48"/>
                  <a:gd name="T12" fmla="*/ 121 w 160"/>
                  <a:gd name="T13" fmla="*/ 43 h 48"/>
                  <a:gd name="T14" fmla="*/ 117 w 160"/>
                  <a:gd name="T15" fmla="*/ 43 h 48"/>
                  <a:gd name="T16" fmla="*/ 115 w 160"/>
                  <a:gd name="T17" fmla="*/ 43 h 48"/>
                  <a:gd name="T18" fmla="*/ 114 w 160"/>
                  <a:gd name="T19" fmla="*/ 45 h 48"/>
                  <a:gd name="T20" fmla="*/ 110 w 160"/>
                  <a:gd name="T21" fmla="*/ 45 h 48"/>
                  <a:gd name="T22" fmla="*/ 0 w 160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48">
                    <a:moveTo>
                      <a:pt x="0" y="48"/>
                    </a:moveTo>
                    <a:lnTo>
                      <a:pt x="160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4" y="41"/>
                    </a:lnTo>
                    <a:lnTo>
                      <a:pt x="123" y="43"/>
                    </a:lnTo>
                    <a:lnTo>
                      <a:pt x="121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4" y="45"/>
                    </a:lnTo>
                    <a:lnTo>
                      <a:pt x="110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3257" name="Group 105"/>
            <p:cNvGrpSpPr>
              <a:grpSpLocks/>
            </p:cNvGrpSpPr>
            <p:nvPr/>
          </p:nvGrpSpPr>
          <p:grpSpPr bwMode="auto">
            <a:xfrm rot="20841209" flipH="1">
              <a:off x="3815" y="3142"/>
              <a:ext cx="915" cy="347"/>
              <a:chOff x="1415" y="2062"/>
              <a:chExt cx="915" cy="347"/>
            </a:xfrm>
          </p:grpSpPr>
          <p:sp>
            <p:nvSpPr>
              <p:cNvPr id="1713258" name="Freeform 106"/>
              <p:cNvSpPr>
                <a:spLocks/>
              </p:cNvSpPr>
              <p:nvPr/>
            </p:nvSpPr>
            <p:spPr bwMode="auto">
              <a:xfrm>
                <a:off x="2121" y="2190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59" name="Freeform 107"/>
              <p:cNvSpPr>
                <a:spLocks/>
              </p:cNvSpPr>
              <p:nvPr/>
            </p:nvSpPr>
            <p:spPr bwMode="auto">
              <a:xfrm>
                <a:off x="1453" y="2198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0" name="Freeform 108"/>
              <p:cNvSpPr>
                <a:spLocks/>
              </p:cNvSpPr>
              <p:nvPr/>
            </p:nvSpPr>
            <p:spPr bwMode="auto">
              <a:xfrm>
                <a:off x="1455" y="2207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1" name="Freeform 109"/>
              <p:cNvSpPr>
                <a:spLocks/>
              </p:cNvSpPr>
              <p:nvPr/>
            </p:nvSpPr>
            <p:spPr bwMode="auto">
              <a:xfrm>
                <a:off x="2292" y="2191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2" name="Freeform 110"/>
              <p:cNvSpPr>
                <a:spLocks/>
              </p:cNvSpPr>
              <p:nvPr/>
            </p:nvSpPr>
            <p:spPr bwMode="auto">
              <a:xfrm>
                <a:off x="2292" y="2197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3" name="Freeform 111"/>
              <p:cNvSpPr>
                <a:spLocks/>
              </p:cNvSpPr>
              <p:nvPr/>
            </p:nvSpPr>
            <p:spPr bwMode="auto">
              <a:xfrm>
                <a:off x="2121" y="2211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4" name="Freeform 112"/>
              <p:cNvSpPr>
                <a:spLocks/>
              </p:cNvSpPr>
              <p:nvPr/>
            </p:nvSpPr>
            <p:spPr bwMode="auto">
              <a:xfrm>
                <a:off x="2068" y="2069"/>
                <a:ext cx="158" cy="68"/>
              </a:xfrm>
              <a:custGeom>
                <a:avLst/>
                <a:gdLst>
                  <a:gd name="T0" fmla="*/ 0 w 158"/>
                  <a:gd name="T1" fmla="*/ 68 h 68"/>
                  <a:gd name="T2" fmla="*/ 158 w 158"/>
                  <a:gd name="T3" fmla="*/ 13 h 68"/>
                  <a:gd name="T4" fmla="*/ 109 w 158"/>
                  <a:gd name="T5" fmla="*/ 2 h 68"/>
                  <a:gd name="T6" fmla="*/ 107 w 158"/>
                  <a:gd name="T7" fmla="*/ 0 h 68"/>
                  <a:gd name="T8" fmla="*/ 104 w 158"/>
                  <a:gd name="T9" fmla="*/ 2 h 68"/>
                  <a:gd name="T10" fmla="*/ 102 w 158"/>
                  <a:gd name="T11" fmla="*/ 2 h 68"/>
                  <a:gd name="T12" fmla="*/ 100 w 158"/>
                  <a:gd name="T13" fmla="*/ 2 h 68"/>
                  <a:gd name="T14" fmla="*/ 97 w 158"/>
                  <a:gd name="T15" fmla="*/ 4 h 68"/>
                  <a:gd name="T16" fmla="*/ 95 w 158"/>
                  <a:gd name="T17" fmla="*/ 5 h 68"/>
                  <a:gd name="T18" fmla="*/ 93 w 158"/>
                  <a:gd name="T19" fmla="*/ 5 h 68"/>
                  <a:gd name="T20" fmla="*/ 89 w 158"/>
                  <a:gd name="T21" fmla="*/ 7 h 68"/>
                  <a:gd name="T22" fmla="*/ 0 w 158"/>
                  <a:gd name="T2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68">
                    <a:moveTo>
                      <a:pt x="0" y="68"/>
                    </a:moveTo>
                    <a:lnTo>
                      <a:pt x="158" y="13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4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89" y="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5" name="Freeform 113"/>
              <p:cNvSpPr>
                <a:spLocks/>
              </p:cNvSpPr>
              <p:nvPr/>
            </p:nvSpPr>
            <p:spPr bwMode="auto">
              <a:xfrm>
                <a:off x="1420" y="2071"/>
                <a:ext cx="818" cy="302"/>
              </a:xfrm>
              <a:custGeom>
                <a:avLst/>
                <a:gdLst>
                  <a:gd name="T0" fmla="*/ 818 w 818"/>
                  <a:gd name="T1" fmla="*/ 14 h 302"/>
                  <a:gd name="T2" fmla="*/ 6 w 818"/>
                  <a:gd name="T3" fmla="*/ 302 h 302"/>
                  <a:gd name="T4" fmla="*/ 0 w 818"/>
                  <a:gd name="T5" fmla="*/ 287 h 302"/>
                  <a:gd name="T6" fmla="*/ 813 w 818"/>
                  <a:gd name="T7" fmla="*/ 0 h 302"/>
                  <a:gd name="T8" fmla="*/ 818 w 818"/>
                  <a:gd name="T9" fmla="*/ 1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302">
                    <a:moveTo>
                      <a:pt x="818" y="14"/>
                    </a:moveTo>
                    <a:lnTo>
                      <a:pt x="6" y="302"/>
                    </a:lnTo>
                    <a:lnTo>
                      <a:pt x="0" y="287"/>
                    </a:lnTo>
                    <a:lnTo>
                      <a:pt x="813" y="0"/>
                    </a:lnTo>
                    <a:lnTo>
                      <a:pt x="818" y="14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6" name="Freeform 114"/>
              <p:cNvSpPr>
                <a:spLocks/>
              </p:cNvSpPr>
              <p:nvPr/>
            </p:nvSpPr>
            <p:spPr bwMode="auto">
              <a:xfrm>
                <a:off x="1424" y="2080"/>
                <a:ext cx="813" cy="293"/>
              </a:xfrm>
              <a:custGeom>
                <a:avLst/>
                <a:gdLst>
                  <a:gd name="T0" fmla="*/ 813 w 813"/>
                  <a:gd name="T1" fmla="*/ 5 h 293"/>
                  <a:gd name="T2" fmla="*/ 2 w 813"/>
                  <a:gd name="T3" fmla="*/ 293 h 293"/>
                  <a:gd name="T4" fmla="*/ 0 w 813"/>
                  <a:gd name="T5" fmla="*/ 287 h 293"/>
                  <a:gd name="T6" fmla="*/ 811 w 813"/>
                  <a:gd name="T7" fmla="*/ 0 h 293"/>
                  <a:gd name="T8" fmla="*/ 813 w 813"/>
                  <a:gd name="T9" fmla="*/ 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293">
                    <a:moveTo>
                      <a:pt x="813" y="5"/>
                    </a:moveTo>
                    <a:lnTo>
                      <a:pt x="2" y="293"/>
                    </a:lnTo>
                    <a:lnTo>
                      <a:pt x="0" y="287"/>
                    </a:lnTo>
                    <a:lnTo>
                      <a:pt x="811" y="0"/>
                    </a:lnTo>
                    <a:lnTo>
                      <a:pt x="8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7" name="Freeform 115"/>
              <p:cNvSpPr>
                <a:spLocks/>
              </p:cNvSpPr>
              <p:nvPr/>
            </p:nvSpPr>
            <p:spPr bwMode="auto">
              <a:xfrm>
                <a:off x="2231" y="2062"/>
                <a:ext cx="40" cy="23"/>
              </a:xfrm>
              <a:custGeom>
                <a:avLst/>
                <a:gdLst>
                  <a:gd name="T0" fmla="*/ 0 w 40"/>
                  <a:gd name="T1" fmla="*/ 11 h 23"/>
                  <a:gd name="T2" fmla="*/ 22 w 40"/>
                  <a:gd name="T3" fmla="*/ 3 h 23"/>
                  <a:gd name="T4" fmla="*/ 25 w 40"/>
                  <a:gd name="T5" fmla="*/ 2 h 23"/>
                  <a:gd name="T6" fmla="*/ 29 w 40"/>
                  <a:gd name="T7" fmla="*/ 0 h 23"/>
                  <a:gd name="T8" fmla="*/ 31 w 40"/>
                  <a:gd name="T9" fmla="*/ 0 h 23"/>
                  <a:gd name="T10" fmla="*/ 32 w 40"/>
                  <a:gd name="T11" fmla="*/ 0 h 23"/>
                  <a:gd name="T12" fmla="*/ 34 w 40"/>
                  <a:gd name="T13" fmla="*/ 0 h 23"/>
                  <a:gd name="T14" fmla="*/ 36 w 40"/>
                  <a:gd name="T15" fmla="*/ 2 h 23"/>
                  <a:gd name="T16" fmla="*/ 38 w 40"/>
                  <a:gd name="T17" fmla="*/ 2 h 23"/>
                  <a:gd name="T18" fmla="*/ 38 w 40"/>
                  <a:gd name="T19" fmla="*/ 3 h 23"/>
                  <a:gd name="T20" fmla="*/ 40 w 40"/>
                  <a:gd name="T21" fmla="*/ 5 h 23"/>
                  <a:gd name="T22" fmla="*/ 40 w 40"/>
                  <a:gd name="T23" fmla="*/ 7 h 23"/>
                  <a:gd name="T24" fmla="*/ 40 w 40"/>
                  <a:gd name="T25" fmla="*/ 9 h 23"/>
                  <a:gd name="T26" fmla="*/ 38 w 40"/>
                  <a:gd name="T27" fmla="*/ 9 h 23"/>
                  <a:gd name="T28" fmla="*/ 36 w 40"/>
                  <a:gd name="T29" fmla="*/ 11 h 23"/>
                  <a:gd name="T30" fmla="*/ 34 w 40"/>
                  <a:gd name="T31" fmla="*/ 12 h 23"/>
                  <a:gd name="T32" fmla="*/ 32 w 40"/>
                  <a:gd name="T33" fmla="*/ 14 h 23"/>
                  <a:gd name="T34" fmla="*/ 29 w 40"/>
                  <a:gd name="T35" fmla="*/ 14 h 23"/>
                  <a:gd name="T36" fmla="*/ 25 w 40"/>
                  <a:gd name="T37" fmla="*/ 16 h 23"/>
                  <a:gd name="T38" fmla="*/ 6 w 40"/>
                  <a:gd name="T39" fmla="*/ 23 h 23"/>
                  <a:gd name="T40" fmla="*/ 0 w 40"/>
                  <a:gd name="T41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23">
                    <a:moveTo>
                      <a:pt x="0" y="11"/>
                    </a:moveTo>
                    <a:lnTo>
                      <a:pt x="22" y="3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5" y="16"/>
                    </a:lnTo>
                    <a:lnTo>
                      <a:pt x="6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8" name="Freeform 116"/>
              <p:cNvSpPr>
                <a:spLocks/>
              </p:cNvSpPr>
              <p:nvPr/>
            </p:nvSpPr>
            <p:spPr bwMode="auto">
              <a:xfrm>
                <a:off x="2235" y="2065"/>
                <a:ext cx="36" cy="20"/>
              </a:xfrm>
              <a:custGeom>
                <a:avLst/>
                <a:gdLst>
                  <a:gd name="T0" fmla="*/ 0 w 36"/>
                  <a:gd name="T1" fmla="*/ 13 h 20"/>
                  <a:gd name="T2" fmla="*/ 20 w 36"/>
                  <a:gd name="T3" fmla="*/ 4 h 20"/>
                  <a:gd name="T4" fmla="*/ 23 w 36"/>
                  <a:gd name="T5" fmla="*/ 4 h 20"/>
                  <a:gd name="T6" fmla="*/ 27 w 36"/>
                  <a:gd name="T7" fmla="*/ 2 h 20"/>
                  <a:gd name="T8" fmla="*/ 28 w 36"/>
                  <a:gd name="T9" fmla="*/ 0 h 20"/>
                  <a:gd name="T10" fmla="*/ 30 w 36"/>
                  <a:gd name="T11" fmla="*/ 0 h 20"/>
                  <a:gd name="T12" fmla="*/ 32 w 36"/>
                  <a:gd name="T13" fmla="*/ 0 h 20"/>
                  <a:gd name="T14" fmla="*/ 34 w 36"/>
                  <a:gd name="T15" fmla="*/ 0 h 20"/>
                  <a:gd name="T16" fmla="*/ 34 w 36"/>
                  <a:gd name="T17" fmla="*/ 0 h 20"/>
                  <a:gd name="T18" fmla="*/ 34 w 36"/>
                  <a:gd name="T19" fmla="*/ 2 h 20"/>
                  <a:gd name="T20" fmla="*/ 36 w 36"/>
                  <a:gd name="T21" fmla="*/ 2 h 20"/>
                  <a:gd name="T22" fmla="*/ 36 w 36"/>
                  <a:gd name="T23" fmla="*/ 4 h 20"/>
                  <a:gd name="T24" fmla="*/ 36 w 36"/>
                  <a:gd name="T25" fmla="*/ 6 h 20"/>
                  <a:gd name="T26" fmla="*/ 34 w 36"/>
                  <a:gd name="T27" fmla="*/ 8 h 20"/>
                  <a:gd name="T28" fmla="*/ 32 w 36"/>
                  <a:gd name="T29" fmla="*/ 8 h 20"/>
                  <a:gd name="T30" fmla="*/ 30 w 36"/>
                  <a:gd name="T31" fmla="*/ 9 h 20"/>
                  <a:gd name="T32" fmla="*/ 28 w 36"/>
                  <a:gd name="T33" fmla="*/ 11 h 20"/>
                  <a:gd name="T34" fmla="*/ 25 w 36"/>
                  <a:gd name="T35" fmla="*/ 11 h 20"/>
                  <a:gd name="T36" fmla="*/ 21 w 36"/>
                  <a:gd name="T37" fmla="*/ 13 h 20"/>
                  <a:gd name="T38" fmla="*/ 2 w 36"/>
                  <a:gd name="T39" fmla="*/ 20 h 20"/>
                  <a:gd name="T40" fmla="*/ 0 w 36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9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" y="2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69" name="Freeform 117"/>
              <p:cNvSpPr>
                <a:spLocks/>
              </p:cNvSpPr>
              <p:nvPr/>
            </p:nvSpPr>
            <p:spPr bwMode="auto">
              <a:xfrm>
                <a:off x="2069" y="2087"/>
                <a:ext cx="159" cy="54"/>
              </a:xfrm>
              <a:custGeom>
                <a:avLst/>
                <a:gdLst>
                  <a:gd name="T0" fmla="*/ 0 w 159"/>
                  <a:gd name="T1" fmla="*/ 54 h 54"/>
                  <a:gd name="T2" fmla="*/ 159 w 159"/>
                  <a:gd name="T3" fmla="*/ 0 h 54"/>
                  <a:gd name="T4" fmla="*/ 128 w 159"/>
                  <a:gd name="T5" fmla="*/ 40 h 54"/>
                  <a:gd name="T6" fmla="*/ 126 w 159"/>
                  <a:gd name="T7" fmla="*/ 41 h 54"/>
                  <a:gd name="T8" fmla="*/ 124 w 159"/>
                  <a:gd name="T9" fmla="*/ 43 h 54"/>
                  <a:gd name="T10" fmla="*/ 123 w 159"/>
                  <a:gd name="T11" fmla="*/ 43 h 54"/>
                  <a:gd name="T12" fmla="*/ 119 w 159"/>
                  <a:gd name="T13" fmla="*/ 45 h 54"/>
                  <a:gd name="T14" fmla="*/ 117 w 159"/>
                  <a:gd name="T15" fmla="*/ 45 h 54"/>
                  <a:gd name="T16" fmla="*/ 114 w 159"/>
                  <a:gd name="T17" fmla="*/ 45 h 54"/>
                  <a:gd name="T18" fmla="*/ 112 w 159"/>
                  <a:gd name="T19" fmla="*/ 45 h 54"/>
                  <a:gd name="T20" fmla="*/ 110 w 159"/>
                  <a:gd name="T21" fmla="*/ 47 h 54"/>
                  <a:gd name="T22" fmla="*/ 0 w 159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54">
                    <a:moveTo>
                      <a:pt x="0" y="54"/>
                    </a:moveTo>
                    <a:lnTo>
                      <a:pt x="159" y="0"/>
                    </a:lnTo>
                    <a:lnTo>
                      <a:pt x="128" y="40"/>
                    </a:lnTo>
                    <a:lnTo>
                      <a:pt x="126" y="41"/>
                    </a:lnTo>
                    <a:lnTo>
                      <a:pt x="124" y="43"/>
                    </a:lnTo>
                    <a:lnTo>
                      <a:pt x="123" y="43"/>
                    </a:lnTo>
                    <a:lnTo>
                      <a:pt x="119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0" y="4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0" name="Freeform 118"/>
              <p:cNvSpPr>
                <a:spLocks/>
              </p:cNvSpPr>
              <p:nvPr/>
            </p:nvSpPr>
            <p:spPr bwMode="auto">
              <a:xfrm>
                <a:off x="2069" y="2130"/>
                <a:ext cx="159" cy="67"/>
              </a:xfrm>
              <a:custGeom>
                <a:avLst/>
                <a:gdLst>
                  <a:gd name="T0" fmla="*/ 0 w 159"/>
                  <a:gd name="T1" fmla="*/ 67 h 67"/>
                  <a:gd name="T2" fmla="*/ 159 w 159"/>
                  <a:gd name="T3" fmla="*/ 15 h 67"/>
                  <a:gd name="T4" fmla="*/ 112 w 159"/>
                  <a:gd name="T5" fmla="*/ 2 h 67"/>
                  <a:gd name="T6" fmla="*/ 108 w 159"/>
                  <a:gd name="T7" fmla="*/ 0 h 67"/>
                  <a:gd name="T8" fmla="*/ 106 w 159"/>
                  <a:gd name="T9" fmla="*/ 0 h 67"/>
                  <a:gd name="T10" fmla="*/ 105 w 159"/>
                  <a:gd name="T11" fmla="*/ 2 h 67"/>
                  <a:gd name="T12" fmla="*/ 101 w 159"/>
                  <a:gd name="T13" fmla="*/ 2 h 67"/>
                  <a:gd name="T14" fmla="*/ 99 w 159"/>
                  <a:gd name="T15" fmla="*/ 4 h 67"/>
                  <a:gd name="T16" fmla="*/ 97 w 159"/>
                  <a:gd name="T17" fmla="*/ 4 h 67"/>
                  <a:gd name="T18" fmla="*/ 94 w 159"/>
                  <a:gd name="T19" fmla="*/ 6 h 67"/>
                  <a:gd name="T20" fmla="*/ 92 w 159"/>
                  <a:gd name="T21" fmla="*/ 7 h 67"/>
                  <a:gd name="T22" fmla="*/ 0 w 159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67">
                    <a:moveTo>
                      <a:pt x="0" y="67"/>
                    </a:moveTo>
                    <a:lnTo>
                      <a:pt x="159" y="15"/>
                    </a:lnTo>
                    <a:lnTo>
                      <a:pt x="112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2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1" name="Freeform 119"/>
              <p:cNvSpPr>
                <a:spLocks/>
              </p:cNvSpPr>
              <p:nvPr/>
            </p:nvSpPr>
            <p:spPr bwMode="auto">
              <a:xfrm>
                <a:off x="1415" y="2134"/>
                <a:ext cx="825" cy="275"/>
              </a:xfrm>
              <a:custGeom>
                <a:avLst/>
                <a:gdLst>
                  <a:gd name="T0" fmla="*/ 825 w 825"/>
                  <a:gd name="T1" fmla="*/ 16 h 275"/>
                  <a:gd name="T2" fmla="*/ 4 w 825"/>
                  <a:gd name="T3" fmla="*/ 275 h 275"/>
                  <a:gd name="T4" fmla="*/ 0 w 825"/>
                  <a:gd name="T5" fmla="*/ 259 h 275"/>
                  <a:gd name="T6" fmla="*/ 822 w 825"/>
                  <a:gd name="T7" fmla="*/ 0 h 275"/>
                  <a:gd name="T8" fmla="*/ 825 w 825"/>
                  <a:gd name="T9" fmla="*/ 1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5" h="275">
                    <a:moveTo>
                      <a:pt x="825" y="16"/>
                    </a:moveTo>
                    <a:lnTo>
                      <a:pt x="4" y="275"/>
                    </a:lnTo>
                    <a:lnTo>
                      <a:pt x="0" y="259"/>
                    </a:lnTo>
                    <a:lnTo>
                      <a:pt x="822" y="0"/>
                    </a:lnTo>
                    <a:lnTo>
                      <a:pt x="825" y="16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2" name="Freeform 120"/>
              <p:cNvSpPr>
                <a:spLocks/>
              </p:cNvSpPr>
              <p:nvPr/>
            </p:nvSpPr>
            <p:spPr bwMode="auto">
              <a:xfrm>
                <a:off x="1417" y="2143"/>
                <a:ext cx="823" cy="266"/>
              </a:xfrm>
              <a:custGeom>
                <a:avLst/>
                <a:gdLst>
                  <a:gd name="T0" fmla="*/ 823 w 823"/>
                  <a:gd name="T1" fmla="*/ 7 h 266"/>
                  <a:gd name="T2" fmla="*/ 2 w 823"/>
                  <a:gd name="T3" fmla="*/ 266 h 266"/>
                  <a:gd name="T4" fmla="*/ 0 w 823"/>
                  <a:gd name="T5" fmla="*/ 259 h 266"/>
                  <a:gd name="T6" fmla="*/ 821 w 823"/>
                  <a:gd name="T7" fmla="*/ 0 h 266"/>
                  <a:gd name="T8" fmla="*/ 823 w 823"/>
                  <a:gd name="T9" fmla="*/ 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3" h="266">
                    <a:moveTo>
                      <a:pt x="823" y="7"/>
                    </a:moveTo>
                    <a:lnTo>
                      <a:pt x="2" y="266"/>
                    </a:lnTo>
                    <a:lnTo>
                      <a:pt x="0" y="259"/>
                    </a:lnTo>
                    <a:lnTo>
                      <a:pt x="821" y="0"/>
                    </a:lnTo>
                    <a:lnTo>
                      <a:pt x="8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3" name="Freeform 121"/>
              <p:cNvSpPr>
                <a:spLocks/>
              </p:cNvSpPr>
              <p:nvPr/>
            </p:nvSpPr>
            <p:spPr bwMode="auto">
              <a:xfrm>
                <a:off x="2235" y="2127"/>
                <a:ext cx="39" cy="21"/>
              </a:xfrm>
              <a:custGeom>
                <a:avLst/>
                <a:gdLst>
                  <a:gd name="T0" fmla="*/ 0 w 39"/>
                  <a:gd name="T1" fmla="*/ 9 h 21"/>
                  <a:gd name="T2" fmla="*/ 21 w 39"/>
                  <a:gd name="T3" fmla="*/ 1 h 21"/>
                  <a:gd name="T4" fmla="*/ 25 w 39"/>
                  <a:gd name="T5" fmla="*/ 1 h 21"/>
                  <a:gd name="T6" fmla="*/ 28 w 39"/>
                  <a:gd name="T7" fmla="*/ 0 h 21"/>
                  <a:gd name="T8" fmla="*/ 30 w 39"/>
                  <a:gd name="T9" fmla="*/ 0 h 21"/>
                  <a:gd name="T10" fmla="*/ 32 w 39"/>
                  <a:gd name="T11" fmla="*/ 0 h 21"/>
                  <a:gd name="T12" fmla="*/ 34 w 39"/>
                  <a:gd name="T13" fmla="*/ 0 h 21"/>
                  <a:gd name="T14" fmla="*/ 36 w 39"/>
                  <a:gd name="T15" fmla="*/ 0 h 21"/>
                  <a:gd name="T16" fmla="*/ 37 w 39"/>
                  <a:gd name="T17" fmla="*/ 1 h 21"/>
                  <a:gd name="T18" fmla="*/ 37 w 39"/>
                  <a:gd name="T19" fmla="*/ 3 h 21"/>
                  <a:gd name="T20" fmla="*/ 37 w 39"/>
                  <a:gd name="T21" fmla="*/ 5 h 21"/>
                  <a:gd name="T22" fmla="*/ 39 w 39"/>
                  <a:gd name="T23" fmla="*/ 7 h 21"/>
                  <a:gd name="T24" fmla="*/ 37 w 39"/>
                  <a:gd name="T25" fmla="*/ 9 h 21"/>
                  <a:gd name="T26" fmla="*/ 37 w 39"/>
                  <a:gd name="T27" fmla="*/ 9 h 21"/>
                  <a:gd name="T28" fmla="*/ 36 w 39"/>
                  <a:gd name="T29" fmla="*/ 10 h 21"/>
                  <a:gd name="T30" fmla="*/ 34 w 39"/>
                  <a:gd name="T31" fmla="*/ 12 h 21"/>
                  <a:gd name="T32" fmla="*/ 32 w 39"/>
                  <a:gd name="T33" fmla="*/ 12 h 21"/>
                  <a:gd name="T34" fmla="*/ 28 w 39"/>
                  <a:gd name="T35" fmla="*/ 14 h 21"/>
                  <a:gd name="T36" fmla="*/ 25 w 39"/>
                  <a:gd name="T37" fmla="*/ 16 h 21"/>
                  <a:gd name="T38" fmla="*/ 5 w 39"/>
                  <a:gd name="T39" fmla="*/ 21 h 21"/>
                  <a:gd name="T40" fmla="*/ 0 w 39"/>
                  <a:gd name="T4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lnTo>
                      <a:pt x="21" y="1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5" y="2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4" name="Freeform 122"/>
              <p:cNvSpPr>
                <a:spLocks/>
              </p:cNvSpPr>
              <p:nvPr/>
            </p:nvSpPr>
            <p:spPr bwMode="auto">
              <a:xfrm>
                <a:off x="2237" y="2130"/>
                <a:ext cx="37" cy="18"/>
              </a:xfrm>
              <a:custGeom>
                <a:avLst/>
                <a:gdLst>
                  <a:gd name="T0" fmla="*/ 0 w 37"/>
                  <a:gd name="T1" fmla="*/ 11 h 18"/>
                  <a:gd name="T2" fmla="*/ 21 w 37"/>
                  <a:gd name="T3" fmla="*/ 4 h 18"/>
                  <a:gd name="T4" fmla="*/ 25 w 37"/>
                  <a:gd name="T5" fmla="*/ 2 h 18"/>
                  <a:gd name="T6" fmla="*/ 26 w 37"/>
                  <a:gd name="T7" fmla="*/ 2 h 18"/>
                  <a:gd name="T8" fmla="*/ 30 w 37"/>
                  <a:gd name="T9" fmla="*/ 0 h 18"/>
                  <a:gd name="T10" fmla="*/ 32 w 37"/>
                  <a:gd name="T11" fmla="*/ 0 h 18"/>
                  <a:gd name="T12" fmla="*/ 34 w 37"/>
                  <a:gd name="T13" fmla="*/ 0 h 18"/>
                  <a:gd name="T14" fmla="*/ 35 w 37"/>
                  <a:gd name="T15" fmla="*/ 0 h 18"/>
                  <a:gd name="T16" fmla="*/ 35 w 37"/>
                  <a:gd name="T17" fmla="*/ 0 h 18"/>
                  <a:gd name="T18" fmla="*/ 35 w 37"/>
                  <a:gd name="T19" fmla="*/ 0 h 18"/>
                  <a:gd name="T20" fmla="*/ 35 w 37"/>
                  <a:gd name="T21" fmla="*/ 2 h 18"/>
                  <a:gd name="T22" fmla="*/ 37 w 37"/>
                  <a:gd name="T23" fmla="*/ 4 h 18"/>
                  <a:gd name="T24" fmla="*/ 35 w 37"/>
                  <a:gd name="T25" fmla="*/ 6 h 18"/>
                  <a:gd name="T26" fmla="*/ 35 w 37"/>
                  <a:gd name="T27" fmla="*/ 6 h 18"/>
                  <a:gd name="T28" fmla="*/ 34 w 37"/>
                  <a:gd name="T29" fmla="*/ 7 h 18"/>
                  <a:gd name="T30" fmla="*/ 32 w 37"/>
                  <a:gd name="T31" fmla="*/ 9 h 18"/>
                  <a:gd name="T32" fmla="*/ 30 w 37"/>
                  <a:gd name="T33" fmla="*/ 9 h 18"/>
                  <a:gd name="T34" fmla="*/ 26 w 37"/>
                  <a:gd name="T35" fmla="*/ 11 h 18"/>
                  <a:gd name="T36" fmla="*/ 23 w 37"/>
                  <a:gd name="T37" fmla="*/ 13 h 18"/>
                  <a:gd name="T38" fmla="*/ 3 w 37"/>
                  <a:gd name="T39" fmla="*/ 18 h 18"/>
                  <a:gd name="T40" fmla="*/ 0 w 37"/>
                  <a:gd name="T4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8">
                    <a:moveTo>
                      <a:pt x="0" y="11"/>
                    </a:moveTo>
                    <a:lnTo>
                      <a:pt x="21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23" y="13"/>
                    </a:lnTo>
                    <a:lnTo>
                      <a:pt x="3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5" name="Freeform 123"/>
              <p:cNvSpPr>
                <a:spLocks/>
              </p:cNvSpPr>
              <p:nvPr/>
            </p:nvSpPr>
            <p:spPr bwMode="auto">
              <a:xfrm>
                <a:off x="2069" y="2150"/>
                <a:ext cx="160" cy="48"/>
              </a:xfrm>
              <a:custGeom>
                <a:avLst/>
                <a:gdLst>
                  <a:gd name="T0" fmla="*/ 0 w 160"/>
                  <a:gd name="T1" fmla="*/ 48 h 48"/>
                  <a:gd name="T2" fmla="*/ 160 w 160"/>
                  <a:gd name="T3" fmla="*/ 0 h 48"/>
                  <a:gd name="T4" fmla="*/ 130 w 160"/>
                  <a:gd name="T5" fmla="*/ 38 h 48"/>
                  <a:gd name="T6" fmla="*/ 128 w 160"/>
                  <a:gd name="T7" fmla="*/ 40 h 48"/>
                  <a:gd name="T8" fmla="*/ 124 w 160"/>
                  <a:gd name="T9" fmla="*/ 41 h 48"/>
                  <a:gd name="T10" fmla="*/ 123 w 160"/>
                  <a:gd name="T11" fmla="*/ 43 h 48"/>
                  <a:gd name="T12" fmla="*/ 121 w 160"/>
                  <a:gd name="T13" fmla="*/ 43 h 48"/>
                  <a:gd name="T14" fmla="*/ 117 w 160"/>
                  <a:gd name="T15" fmla="*/ 43 h 48"/>
                  <a:gd name="T16" fmla="*/ 115 w 160"/>
                  <a:gd name="T17" fmla="*/ 43 h 48"/>
                  <a:gd name="T18" fmla="*/ 114 w 160"/>
                  <a:gd name="T19" fmla="*/ 45 h 48"/>
                  <a:gd name="T20" fmla="*/ 110 w 160"/>
                  <a:gd name="T21" fmla="*/ 45 h 48"/>
                  <a:gd name="T22" fmla="*/ 0 w 160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48">
                    <a:moveTo>
                      <a:pt x="0" y="48"/>
                    </a:moveTo>
                    <a:lnTo>
                      <a:pt x="160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4" y="41"/>
                    </a:lnTo>
                    <a:lnTo>
                      <a:pt x="123" y="43"/>
                    </a:lnTo>
                    <a:lnTo>
                      <a:pt x="121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4" y="45"/>
                    </a:lnTo>
                    <a:lnTo>
                      <a:pt x="110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3276" name="Group 124"/>
            <p:cNvGrpSpPr>
              <a:grpSpLocks/>
            </p:cNvGrpSpPr>
            <p:nvPr/>
          </p:nvGrpSpPr>
          <p:grpSpPr bwMode="auto">
            <a:xfrm rot="20129668" flipH="1">
              <a:off x="3875" y="3238"/>
              <a:ext cx="915" cy="347"/>
              <a:chOff x="1415" y="2062"/>
              <a:chExt cx="915" cy="347"/>
            </a:xfrm>
          </p:grpSpPr>
          <p:sp>
            <p:nvSpPr>
              <p:cNvPr id="1713277" name="Freeform 125"/>
              <p:cNvSpPr>
                <a:spLocks/>
              </p:cNvSpPr>
              <p:nvPr/>
            </p:nvSpPr>
            <p:spPr bwMode="auto">
              <a:xfrm>
                <a:off x="2121" y="2190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8" name="Freeform 126"/>
              <p:cNvSpPr>
                <a:spLocks/>
              </p:cNvSpPr>
              <p:nvPr/>
            </p:nvSpPr>
            <p:spPr bwMode="auto">
              <a:xfrm>
                <a:off x="1453" y="2198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79" name="Freeform 127"/>
              <p:cNvSpPr>
                <a:spLocks/>
              </p:cNvSpPr>
              <p:nvPr/>
            </p:nvSpPr>
            <p:spPr bwMode="auto">
              <a:xfrm>
                <a:off x="1455" y="2207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0" name="Freeform 128"/>
              <p:cNvSpPr>
                <a:spLocks/>
              </p:cNvSpPr>
              <p:nvPr/>
            </p:nvSpPr>
            <p:spPr bwMode="auto">
              <a:xfrm>
                <a:off x="2292" y="2191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1" name="Freeform 129"/>
              <p:cNvSpPr>
                <a:spLocks/>
              </p:cNvSpPr>
              <p:nvPr/>
            </p:nvSpPr>
            <p:spPr bwMode="auto">
              <a:xfrm>
                <a:off x="2292" y="2197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2" name="Freeform 130"/>
              <p:cNvSpPr>
                <a:spLocks/>
              </p:cNvSpPr>
              <p:nvPr/>
            </p:nvSpPr>
            <p:spPr bwMode="auto">
              <a:xfrm>
                <a:off x="2121" y="2211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3" name="Freeform 131"/>
              <p:cNvSpPr>
                <a:spLocks/>
              </p:cNvSpPr>
              <p:nvPr/>
            </p:nvSpPr>
            <p:spPr bwMode="auto">
              <a:xfrm>
                <a:off x="2068" y="2069"/>
                <a:ext cx="158" cy="68"/>
              </a:xfrm>
              <a:custGeom>
                <a:avLst/>
                <a:gdLst>
                  <a:gd name="T0" fmla="*/ 0 w 158"/>
                  <a:gd name="T1" fmla="*/ 68 h 68"/>
                  <a:gd name="T2" fmla="*/ 158 w 158"/>
                  <a:gd name="T3" fmla="*/ 13 h 68"/>
                  <a:gd name="T4" fmla="*/ 109 w 158"/>
                  <a:gd name="T5" fmla="*/ 2 h 68"/>
                  <a:gd name="T6" fmla="*/ 107 w 158"/>
                  <a:gd name="T7" fmla="*/ 0 h 68"/>
                  <a:gd name="T8" fmla="*/ 104 w 158"/>
                  <a:gd name="T9" fmla="*/ 2 h 68"/>
                  <a:gd name="T10" fmla="*/ 102 w 158"/>
                  <a:gd name="T11" fmla="*/ 2 h 68"/>
                  <a:gd name="T12" fmla="*/ 100 w 158"/>
                  <a:gd name="T13" fmla="*/ 2 h 68"/>
                  <a:gd name="T14" fmla="*/ 97 w 158"/>
                  <a:gd name="T15" fmla="*/ 4 h 68"/>
                  <a:gd name="T16" fmla="*/ 95 w 158"/>
                  <a:gd name="T17" fmla="*/ 5 h 68"/>
                  <a:gd name="T18" fmla="*/ 93 w 158"/>
                  <a:gd name="T19" fmla="*/ 5 h 68"/>
                  <a:gd name="T20" fmla="*/ 89 w 158"/>
                  <a:gd name="T21" fmla="*/ 7 h 68"/>
                  <a:gd name="T22" fmla="*/ 0 w 158"/>
                  <a:gd name="T2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68">
                    <a:moveTo>
                      <a:pt x="0" y="68"/>
                    </a:moveTo>
                    <a:lnTo>
                      <a:pt x="158" y="13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4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89" y="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4" name="Freeform 132"/>
              <p:cNvSpPr>
                <a:spLocks/>
              </p:cNvSpPr>
              <p:nvPr/>
            </p:nvSpPr>
            <p:spPr bwMode="auto">
              <a:xfrm>
                <a:off x="1420" y="2071"/>
                <a:ext cx="818" cy="302"/>
              </a:xfrm>
              <a:custGeom>
                <a:avLst/>
                <a:gdLst>
                  <a:gd name="T0" fmla="*/ 818 w 818"/>
                  <a:gd name="T1" fmla="*/ 14 h 302"/>
                  <a:gd name="T2" fmla="*/ 6 w 818"/>
                  <a:gd name="T3" fmla="*/ 302 h 302"/>
                  <a:gd name="T4" fmla="*/ 0 w 818"/>
                  <a:gd name="T5" fmla="*/ 287 h 302"/>
                  <a:gd name="T6" fmla="*/ 813 w 818"/>
                  <a:gd name="T7" fmla="*/ 0 h 302"/>
                  <a:gd name="T8" fmla="*/ 818 w 818"/>
                  <a:gd name="T9" fmla="*/ 1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302">
                    <a:moveTo>
                      <a:pt x="818" y="14"/>
                    </a:moveTo>
                    <a:lnTo>
                      <a:pt x="6" y="302"/>
                    </a:lnTo>
                    <a:lnTo>
                      <a:pt x="0" y="287"/>
                    </a:lnTo>
                    <a:lnTo>
                      <a:pt x="813" y="0"/>
                    </a:lnTo>
                    <a:lnTo>
                      <a:pt x="818" y="14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5" name="Freeform 133"/>
              <p:cNvSpPr>
                <a:spLocks/>
              </p:cNvSpPr>
              <p:nvPr/>
            </p:nvSpPr>
            <p:spPr bwMode="auto">
              <a:xfrm>
                <a:off x="1424" y="2080"/>
                <a:ext cx="813" cy="293"/>
              </a:xfrm>
              <a:custGeom>
                <a:avLst/>
                <a:gdLst>
                  <a:gd name="T0" fmla="*/ 813 w 813"/>
                  <a:gd name="T1" fmla="*/ 5 h 293"/>
                  <a:gd name="T2" fmla="*/ 2 w 813"/>
                  <a:gd name="T3" fmla="*/ 293 h 293"/>
                  <a:gd name="T4" fmla="*/ 0 w 813"/>
                  <a:gd name="T5" fmla="*/ 287 h 293"/>
                  <a:gd name="T6" fmla="*/ 811 w 813"/>
                  <a:gd name="T7" fmla="*/ 0 h 293"/>
                  <a:gd name="T8" fmla="*/ 813 w 813"/>
                  <a:gd name="T9" fmla="*/ 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293">
                    <a:moveTo>
                      <a:pt x="813" y="5"/>
                    </a:moveTo>
                    <a:lnTo>
                      <a:pt x="2" y="293"/>
                    </a:lnTo>
                    <a:lnTo>
                      <a:pt x="0" y="287"/>
                    </a:lnTo>
                    <a:lnTo>
                      <a:pt x="811" y="0"/>
                    </a:lnTo>
                    <a:lnTo>
                      <a:pt x="8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6" name="Freeform 134"/>
              <p:cNvSpPr>
                <a:spLocks/>
              </p:cNvSpPr>
              <p:nvPr/>
            </p:nvSpPr>
            <p:spPr bwMode="auto">
              <a:xfrm>
                <a:off x="2231" y="2062"/>
                <a:ext cx="40" cy="23"/>
              </a:xfrm>
              <a:custGeom>
                <a:avLst/>
                <a:gdLst>
                  <a:gd name="T0" fmla="*/ 0 w 40"/>
                  <a:gd name="T1" fmla="*/ 11 h 23"/>
                  <a:gd name="T2" fmla="*/ 22 w 40"/>
                  <a:gd name="T3" fmla="*/ 3 h 23"/>
                  <a:gd name="T4" fmla="*/ 25 w 40"/>
                  <a:gd name="T5" fmla="*/ 2 h 23"/>
                  <a:gd name="T6" fmla="*/ 29 w 40"/>
                  <a:gd name="T7" fmla="*/ 0 h 23"/>
                  <a:gd name="T8" fmla="*/ 31 w 40"/>
                  <a:gd name="T9" fmla="*/ 0 h 23"/>
                  <a:gd name="T10" fmla="*/ 32 w 40"/>
                  <a:gd name="T11" fmla="*/ 0 h 23"/>
                  <a:gd name="T12" fmla="*/ 34 w 40"/>
                  <a:gd name="T13" fmla="*/ 0 h 23"/>
                  <a:gd name="T14" fmla="*/ 36 w 40"/>
                  <a:gd name="T15" fmla="*/ 2 h 23"/>
                  <a:gd name="T16" fmla="*/ 38 w 40"/>
                  <a:gd name="T17" fmla="*/ 2 h 23"/>
                  <a:gd name="T18" fmla="*/ 38 w 40"/>
                  <a:gd name="T19" fmla="*/ 3 h 23"/>
                  <a:gd name="T20" fmla="*/ 40 w 40"/>
                  <a:gd name="T21" fmla="*/ 5 h 23"/>
                  <a:gd name="T22" fmla="*/ 40 w 40"/>
                  <a:gd name="T23" fmla="*/ 7 h 23"/>
                  <a:gd name="T24" fmla="*/ 40 w 40"/>
                  <a:gd name="T25" fmla="*/ 9 h 23"/>
                  <a:gd name="T26" fmla="*/ 38 w 40"/>
                  <a:gd name="T27" fmla="*/ 9 h 23"/>
                  <a:gd name="T28" fmla="*/ 36 w 40"/>
                  <a:gd name="T29" fmla="*/ 11 h 23"/>
                  <a:gd name="T30" fmla="*/ 34 w 40"/>
                  <a:gd name="T31" fmla="*/ 12 h 23"/>
                  <a:gd name="T32" fmla="*/ 32 w 40"/>
                  <a:gd name="T33" fmla="*/ 14 h 23"/>
                  <a:gd name="T34" fmla="*/ 29 w 40"/>
                  <a:gd name="T35" fmla="*/ 14 h 23"/>
                  <a:gd name="T36" fmla="*/ 25 w 40"/>
                  <a:gd name="T37" fmla="*/ 16 h 23"/>
                  <a:gd name="T38" fmla="*/ 6 w 40"/>
                  <a:gd name="T39" fmla="*/ 23 h 23"/>
                  <a:gd name="T40" fmla="*/ 0 w 40"/>
                  <a:gd name="T41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23">
                    <a:moveTo>
                      <a:pt x="0" y="11"/>
                    </a:moveTo>
                    <a:lnTo>
                      <a:pt x="22" y="3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5" y="16"/>
                    </a:lnTo>
                    <a:lnTo>
                      <a:pt x="6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7" name="Freeform 135"/>
              <p:cNvSpPr>
                <a:spLocks/>
              </p:cNvSpPr>
              <p:nvPr/>
            </p:nvSpPr>
            <p:spPr bwMode="auto">
              <a:xfrm>
                <a:off x="2235" y="2065"/>
                <a:ext cx="36" cy="20"/>
              </a:xfrm>
              <a:custGeom>
                <a:avLst/>
                <a:gdLst>
                  <a:gd name="T0" fmla="*/ 0 w 36"/>
                  <a:gd name="T1" fmla="*/ 13 h 20"/>
                  <a:gd name="T2" fmla="*/ 20 w 36"/>
                  <a:gd name="T3" fmla="*/ 4 h 20"/>
                  <a:gd name="T4" fmla="*/ 23 w 36"/>
                  <a:gd name="T5" fmla="*/ 4 h 20"/>
                  <a:gd name="T6" fmla="*/ 27 w 36"/>
                  <a:gd name="T7" fmla="*/ 2 h 20"/>
                  <a:gd name="T8" fmla="*/ 28 w 36"/>
                  <a:gd name="T9" fmla="*/ 0 h 20"/>
                  <a:gd name="T10" fmla="*/ 30 w 36"/>
                  <a:gd name="T11" fmla="*/ 0 h 20"/>
                  <a:gd name="T12" fmla="*/ 32 w 36"/>
                  <a:gd name="T13" fmla="*/ 0 h 20"/>
                  <a:gd name="T14" fmla="*/ 34 w 36"/>
                  <a:gd name="T15" fmla="*/ 0 h 20"/>
                  <a:gd name="T16" fmla="*/ 34 w 36"/>
                  <a:gd name="T17" fmla="*/ 0 h 20"/>
                  <a:gd name="T18" fmla="*/ 34 w 36"/>
                  <a:gd name="T19" fmla="*/ 2 h 20"/>
                  <a:gd name="T20" fmla="*/ 36 w 36"/>
                  <a:gd name="T21" fmla="*/ 2 h 20"/>
                  <a:gd name="T22" fmla="*/ 36 w 36"/>
                  <a:gd name="T23" fmla="*/ 4 h 20"/>
                  <a:gd name="T24" fmla="*/ 36 w 36"/>
                  <a:gd name="T25" fmla="*/ 6 h 20"/>
                  <a:gd name="T26" fmla="*/ 34 w 36"/>
                  <a:gd name="T27" fmla="*/ 8 h 20"/>
                  <a:gd name="T28" fmla="*/ 32 w 36"/>
                  <a:gd name="T29" fmla="*/ 8 h 20"/>
                  <a:gd name="T30" fmla="*/ 30 w 36"/>
                  <a:gd name="T31" fmla="*/ 9 h 20"/>
                  <a:gd name="T32" fmla="*/ 28 w 36"/>
                  <a:gd name="T33" fmla="*/ 11 h 20"/>
                  <a:gd name="T34" fmla="*/ 25 w 36"/>
                  <a:gd name="T35" fmla="*/ 11 h 20"/>
                  <a:gd name="T36" fmla="*/ 21 w 36"/>
                  <a:gd name="T37" fmla="*/ 13 h 20"/>
                  <a:gd name="T38" fmla="*/ 2 w 36"/>
                  <a:gd name="T39" fmla="*/ 20 h 20"/>
                  <a:gd name="T40" fmla="*/ 0 w 36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9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" y="2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8" name="Freeform 136"/>
              <p:cNvSpPr>
                <a:spLocks/>
              </p:cNvSpPr>
              <p:nvPr/>
            </p:nvSpPr>
            <p:spPr bwMode="auto">
              <a:xfrm>
                <a:off x="2069" y="2087"/>
                <a:ext cx="159" cy="54"/>
              </a:xfrm>
              <a:custGeom>
                <a:avLst/>
                <a:gdLst>
                  <a:gd name="T0" fmla="*/ 0 w 159"/>
                  <a:gd name="T1" fmla="*/ 54 h 54"/>
                  <a:gd name="T2" fmla="*/ 159 w 159"/>
                  <a:gd name="T3" fmla="*/ 0 h 54"/>
                  <a:gd name="T4" fmla="*/ 128 w 159"/>
                  <a:gd name="T5" fmla="*/ 40 h 54"/>
                  <a:gd name="T6" fmla="*/ 126 w 159"/>
                  <a:gd name="T7" fmla="*/ 41 h 54"/>
                  <a:gd name="T8" fmla="*/ 124 w 159"/>
                  <a:gd name="T9" fmla="*/ 43 h 54"/>
                  <a:gd name="T10" fmla="*/ 123 w 159"/>
                  <a:gd name="T11" fmla="*/ 43 h 54"/>
                  <a:gd name="T12" fmla="*/ 119 w 159"/>
                  <a:gd name="T13" fmla="*/ 45 h 54"/>
                  <a:gd name="T14" fmla="*/ 117 w 159"/>
                  <a:gd name="T15" fmla="*/ 45 h 54"/>
                  <a:gd name="T16" fmla="*/ 114 w 159"/>
                  <a:gd name="T17" fmla="*/ 45 h 54"/>
                  <a:gd name="T18" fmla="*/ 112 w 159"/>
                  <a:gd name="T19" fmla="*/ 45 h 54"/>
                  <a:gd name="T20" fmla="*/ 110 w 159"/>
                  <a:gd name="T21" fmla="*/ 47 h 54"/>
                  <a:gd name="T22" fmla="*/ 0 w 159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54">
                    <a:moveTo>
                      <a:pt x="0" y="54"/>
                    </a:moveTo>
                    <a:lnTo>
                      <a:pt x="159" y="0"/>
                    </a:lnTo>
                    <a:lnTo>
                      <a:pt x="128" y="40"/>
                    </a:lnTo>
                    <a:lnTo>
                      <a:pt x="126" y="41"/>
                    </a:lnTo>
                    <a:lnTo>
                      <a:pt x="124" y="43"/>
                    </a:lnTo>
                    <a:lnTo>
                      <a:pt x="123" y="43"/>
                    </a:lnTo>
                    <a:lnTo>
                      <a:pt x="119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0" y="4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89" name="Freeform 137"/>
              <p:cNvSpPr>
                <a:spLocks/>
              </p:cNvSpPr>
              <p:nvPr/>
            </p:nvSpPr>
            <p:spPr bwMode="auto">
              <a:xfrm>
                <a:off x="2069" y="2130"/>
                <a:ext cx="159" cy="67"/>
              </a:xfrm>
              <a:custGeom>
                <a:avLst/>
                <a:gdLst>
                  <a:gd name="T0" fmla="*/ 0 w 159"/>
                  <a:gd name="T1" fmla="*/ 67 h 67"/>
                  <a:gd name="T2" fmla="*/ 159 w 159"/>
                  <a:gd name="T3" fmla="*/ 15 h 67"/>
                  <a:gd name="T4" fmla="*/ 112 w 159"/>
                  <a:gd name="T5" fmla="*/ 2 h 67"/>
                  <a:gd name="T6" fmla="*/ 108 w 159"/>
                  <a:gd name="T7" fmla="*/ 0 h 67"/>
                  <a:gd name="T8" fmla="*/ 106 w 159"/>
                  <a:gd name="T9" fmla="*/ 0 h 67"/>
                  <a:gd name="T10" fmla="*/ 105 w 159"/>
                  <a:gd name="T11" fmla="*/ 2 h 67"/>
                  <a:gd name="T12" fmla="*/ 101 w 159"/>
                  <a:gd name="T13" fmla="*/ 2 h 67"/>
                  <a:gd name="T14" fmla="*/ 99 w 159"/>
                  <a:gd name="T15" fmla="*/ 4 h 67"/>
                  <a:gd name="T16" fmla="*/ 97 w 159"/>
                  <a:gd name="T17" fmla="*/ 4 h 67"/>
                  <a:gd name="T18" fmla="*/ 94 w 159"/>
                  <a:gd name="T19" fmla="*/ 6 h 67"/>
                  <a:gd name="T20" fmla="*/ 92 w 159"/>
                  <a:gd name="T21" fmla="*/ 7 h 67"/>
                  <a:gd name="T22" fmla="*/ 0 w 159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67">
                    <a:moveTo>
                      <a:pt x="0" y="67"/>
                    </a:moveTo>
                    <a:lnTo>
                      <a:pt x="159" y="15"/>
                    </a:lnTo>
                    <a:lnTo>
                      <a:pt x="112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2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0" name="Freeform 138"/>
              <p:cNvSpPr>
                <a:spLocks/>
              </p:cNvSpPr>
              <p:nvPr/>
            </p:nvSpPr>
            <p:spPr bwMode="auto">
              <a:xfrm>
                <a:off x="1415" y="2134"/>
                <a:ext cx="825" cy="275"/>
              </a:xfrm>
              <a:custGeom>
                <a:avLst/>
                <a:gdLst>
                  <a:gd name="T0" fmla="*/ 825 w 825"/>
                  <a:gd name="T1" fmla="*/ 16 h 275"/>
                  <a:gd name="T2" fmla="*/ 4 w 825"/>
                  <a:gd name="T3" fmla="*/ 275 h 275"/>
                  <a:gd name="T4" fmla="*/ 0 w 825"/>
                  <a:gd name="T5" fmla="*/ 259 h 275"/>
                  <a:gd name="T6" fmla="*/ 822 w 825"/>
                  <a:gd name="T7" fmla="*/ 0 h 275"/>
                  <a:gd name="T8" fmla="*/ 825 w 825"/>
                  <a:gd name="T9" fmla="*/ 1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5" h="275">
                    <a:moveTo>
                      <a:pt x="825" y="16"/>
                    </a:moveTo>
                    <a:lnTo>
                      <a:pt x="4" y="275"/>
                    </a:lnTo>
                    <a:lnTo>
                      <a:pt x="0" y="259"/>
                    </a:lnTo>
                    <a:lnTo>
                      <a:pt x="822" y="0"/>
                    </a:lnTo>
                    <a:lnTo>
                      <a:pt x="825" y="16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1" name="Freeform 139"/>
              <p:cNvSpPr>
                <a:spLocks/>
              </p:cNvSpPr>
              <p:nvPr/>
            </p:nvSpPr>
            <p:spPr bwMode="auto">
              <a:xfrm>
                <a:off x="1417" y="2143"/>
                <a:ext cx="823" cy="266"/>
              </a:xfrm>
              <a:custGeom>
                <a:avLst/>
                <a:gdLst>
                  <a:gd name="T0" fmla="*/ 823 w 823"/>
                  <a:gd name="T1" fmla="*/ 7 h 266"/>
                  <a:gd name="T2" fmla="*/ 2 w 823"/>
                  <a:gd name="T3" fmla="*/ 266 h 266"/>
                  <a:gd name="T4" fmla="*/ 0 w 823"/>
                  <a:gd name="T5" fmla="*/ 259 h 266"/>
                  <a:gd name="T6" fmla="*/ 821 w 823"/>
                  <a:gd name="T7" fmla="*/ 0 h 266"/>
                  <a:gd name="T8" fmla="*/ 823 w 823"/>
                  <a:gd name="T9" fmla="*/ 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3" h="266">
                    <a:moveTo>
                      <a:pt x="823" y="7"/>
                    </a:moveTo>
                    <a:lnTo>
                      <a:pt x="2" y="266"/>
                    </a:lnTo>
                    <a:lnTo>
                      <a:pt x="0" y="259"/>
                    </a:lnTo>
                    <a:lnTo>
                      <a:pt x="821" y="0"/>
                    </a:lnTo>
                    <a:lnTo>
                      <a:pt x="8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2" name="Freeform 140"/>
              <p:cNvSpPr>
                <a:spLocks/>
              </p:cNvSpPr>
              <p:nvPr/>
            </p:nvSpPr>
            <p:spPr bwMode="auto">
              <a:xfrm>
                <a:off x="2235" y="2127"/>
                <a:ext cx="39" cy="21"/>
              </a:xfrm>
              <a:custGeom>
                <a:avLst/>
                <a:gdLst>
                  <a:gd name="T0" fmla="*/ 0 w 39"/>
                  <a:gd name="T1" fmla="*/ 9 h 21"/>
                  <a:gd name="T2" fmla="*/ 21 w 39"/>
                  <a:gd name="T3" fmla="*/ 1 h 21"/>
                  <a:gd name="T4" fmla="*/ 25 w 39"/>
                  <a:gd name="T5" fmla="*/ 1 h 21"/>
                  <a:gd name="T6" fmla="*/ 28 w 39"/>
                  <a:gd name="T7" fmla="*/ 0 h 21"/>
                  <a:gd name="T8" fmla="*/ 30 w 39"/>
                  <a:gd name="T9" fmla="*/ 0 h 21"/>
                  <a:gd name="T10" fmla="*/ 32 w 39"/>
                  <a:gd name="T11" fmla="*/ 0 h 21"/>
                  <a:gd name="T12" fmla="*/ 34 w 39"/>
                  <a:gd name="T13" fmla="*/ 0 h 21"/>
                  <a:gd name="T14" fmla="*/ 36 w 39"/>
                  <a:gd name="T15" fmla="*/ 0 h 21"/>
                  <a:gd name="T16" fmla="*/ 37 w 39"/>
                  <a:gd name="T17" fmla="*/ 1 h 21"/>
                  <a:gd name="T18" fmla="*/ 37 w 39"/>
                  <a:gd name="T19" fmla="*/ 3 h 21"/>
                  <a:gd name="T20" fmla="*/ 37 w 39"/>
                  <a:gd name="T21" fmla="*/ 5 h 21"/>
                  <a:gd name="T22" fmla="*/ 39 w 39"/>
                  <a:gd name="T23" fmla="*/ 7 h 21"/>
                  <a:gd name="T24" fmla="*/ 37 w 39"/>
                  <a:gd name="T25" fmla="*/ 9 h 21"/>
                  <a:gd name="T26" fmla="*/ 37 w 39"/>
                  <a:gd name="T27" fmla="*/ 9 h 21"/>
                  <a:gd name="T28" fmla="*/ 36 w 39"/>
                  <a:gd name="T29" fmla="*/ 10 h 21"/>
                  <a:gd name="T30" fmla="*/ 34 w 39"/>
                  <a:gd name="T31" fmla="*/ 12 h 21"/>
                  <a:gd name="T32" fmla="*/ 32 w 39"/>
                  <a:gd name="T33" fmla="*/ 12 h 21"/>
                  <a:gd name="T34" fmla="*/ 28 w 39"/>
                  <a:gd name="T35" fmla="*/ 14 h 21"/>
                  <a:gd name="T36" fmla="*/ 25 w 39"/>
                  <a:gd name="T37" fmla="*/ 16 h 21"/>
                  <a:gd name="T38" fmla="*/ 5 w 39"/>
                  <a:gd name="T39" fmla="*/ 21 h 21"/>
                  <a:gd name="T40" fmla="*/ 0 w 39"/>
                  <a:gd name="T4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lnTo>
                      <a:pt x="21" y="1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5" y="2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3" name="Freeform 141"/>
              <p:cNvSpPr>
                <a:spLocks/>
              </p:cNvSpPr>
              <p:nvPr/>
            </p:nvSpPr>
            <p:spPr bwMode="auto">
              <a:xfrm>
                <a:off x="2237" y="2130"/>
                <a:ext cx="37" cy="18"/>
              </a:xfrm>
              <a:custGeom>
                <a:avLst/>
                <a:gdLst>
                  <a:gd name="T0" fmla="*/ 0 w 37"/>
                  <a:gd name="T1" fmla="*/ 11 h 18"/>
                  <a:gd name="T2" fmla="*/ 21 w 37"/>
                  <a:gd name="T3" fmla="*/ 4 h 18"/>
                  <a:gd name="T4" fmla="*/ 25 w 37"/>
                  <a:gd name="T5" fmla="*/ 2 h 18"/>
                  <a:gd name="T6" fmla="*/ 26 w 37"/>
                  <a:gd name="T7" fmla="*/ 2 h 18"/>
                  <a:gd name="T8" fmla="*/ 30 w 37"/>
                  <a:gd name="T9" fmla="*/ 0 h 18"/>
                  <a:gd name="T10" fmla="*/ 32 w 37"/>
                  <a:gd name="T11" fmla="*/ 0 h 18"/>
                  <a:gd name="T12" fmla="*/ 34 w 37"/>
                  <a:gd name="T13" fmla="*/ 0 h 18"/>
                  <a:gd name="T14" fmla="*/ 35 w 37"/>
                  <a:gd name="T15" fmla="*/ 0 h 18"/>
                  <a:gd name="T16" fmla="*/ 35 w 37"/>
                  <a:gd name="T17" fmla="*/ 0 h 18"/>
                  <a:gd name="T18" fmla="*/ 35 w 37"/>
                  <a:gd name="T19" fmla="*/ 0 h 18"/>
                  <a:gd name="T20" fmla="*/ 35 w 37"/>
                  <a:gd name="T21" fmla="*/ 2 h 18"/>
                  <a:gd name="T22" fmla="*/ 37 w 37"/>
                  <a:gd name="T23" fmla="*/ 4 h 18"/>
                  <a:gd name="T24" fmla="*/ 35 w 37"/>
                  <a:gd name="T25" fmla="*/ 6 h 18"/>
                  <a:gd name="T26" fmla="*/ 35 w 37"/>
                  <a:gd name="T27" fmla="*/ 6 h 18"/>
                  <a:gd name="T28" fmla="*/ 34 w 37"/>
                  <a:gd name="T29" fmla="*/ 7 h 18"/>
                  <a:gd name="T30" fmla="*/ 32 w 37"/>
                  <a:gd name="T31" fmla="*/ 9 h 18"/>
                  <a:gd name="T32" fmla="*/ 30 w 37"/>
                  <a:gd name="T33" fmla="*/ 9 h 18"/>
                  <a:gd name="T34" fmla="*/ 26 w 37"/>
                  <a:gd name="T35" fmla="*/ 11 h 18"/>
                  <a:gd name="T36" fmla="*/ 23 w 37"/>
                  <a:gd name="T37" fmla="*/ 13 h 18"/>
                  <a:gd name="T38" fmla="*/ 3 w 37"/>
                  <a:gd name="T39" fmla="*/ 18 h 18"/>
                  <a:gd name="T40" fmla="*/ 0 w 37"/>
                  <a:gd name="T4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8">
                    <a:moveTo>
                      <a:pt x="0" y="11"/>
                    </a:moveTo>
                    <a:lnTo>
                      <a:pt x="21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23" y="13"/>
                    </a:lnTo>
                    <a:lnTo>
                      <a:pt x="3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4" name="Freeform 142"/>
              <p:cNvSpPr>
                <a:spLocks/>
              </p:cNvSpPr>
              <p:nvPr/>
            </p:nvSpPr>
            <p:spPr bwMode="auto">
              <a:xfrm>
                <a:off x="2069" y="2150"/>
                <a:ext cx="160" cy="48"/>
              </a:xfrm>
              <a:custGeom>
                <a:avLst/>
                <a:gdLst>
                  <a:gd name="T0" fmla="*/ 0 w 160"/>
                  <a:gd name="T1" fmla="*/ 48 h 48"/>
                  <a:gd name="T2" fmla="*/ 160 w 160"/>
                  <a:gd name="T3" fmla="*/ 0 h 48"/>
                  <a:gd name="T4" fmla="*/ 130 w 160"/>
                  <a:gd name="T5" fmla="*/ 38 h 48"/>
                  <a:gd name="T6" fmla="*/ 128 w 160"/>
                  <a:gd name="T7" fmla="*/ 40 h 48"/>
                  <a:gd name="T8" fmla="*/ 124 w 160"/>
                  <a:gd name="T9" fmla="*/ 41 h 48"/>
                  <a:gd name="T10" fmla="*/ 123 w 160"/>
                  <a:gd name="T11" fmla="*/ 43 h 48"/>
                  <a:gd name="T12" fmla="*/ 121 w 160"/>
                  <a:gd name="T13" fmla="*/ 43 h 48"/>
                  <a:gd name="T14" fmla="*/ 117 w 160"/>
                  <a:gd name="T15" fmla="*/ 43 h 48"/>
                  <a:gd name="T16" fmla="*/ 115 w 160"/>
                  <a:gd name="T17" fmla="*/ 43 h 48"/>
                  <a:gd name="T18" fmla="*/ 114 w 160"/>
                  <a:gd name="T19" fmla="*/ 45 h 48"/>
                  <a:gd name="T20" fmla="*/ 110 w 160"/>
                  <a:gd name="T21" fmla="*/ 45 h 48"/>
                  <a:gd name="T22" fmla="*/ 0 w 160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48">
                    <a:moveTo>
                      <a:pt x="0" y="48"/>
                    </a:moveTo>
                    <a:lnTo>
                      <a:pt x="160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4" y="41"/>
                    </a:lnTo>
                    <a:lnTo>
                      <a:pt x="123" y="43"/>
                    </a:lnTo>
                    <a:lnTo>
                      <a:pt x="121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4" y="45"/>
                    </a:lnTo>
                    <a:lnTo>
                      <a:pt x="110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3295" name="Group 143"/>
            <p:cNvGrpSpPr>
              <a:grpSpLocks/>
            </p:cNvGrpSpPr>
            <p:nvPr/>
          </p:nvGrpSpPr>
          <p:grpSpPr bwMode="auto">
            <a:xfrm rot="21370030" flipH="1">
              <a:off x="3899" y="3022"/>
              <a:ext cx="915" cy="347"/>
              <a:chOff x="1415" y="2062"/>
              <a:chExt cx="915" cy="347"/>
            </a:xfrm>
          </p:grpSpPr>
          <p:sp>
            <p:nvSpPr>
              <p:cNvPr id="1713296" name="Freeform 144"/>
              <p:cNvSpPr>
                <a:spLocks/>
              </p:cNvSpPr>
              <p:nvPr/>
            </p:nvSpPr>
            <p:spPr bwMode="auto">
              <a:xfrm>
                <a:off x="2121" y="2190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7" name="Freeform 145"/>
              <p:cNvSpPr>
                <a:spLocks/>
              </p:cNvSpPr>
              <p:nvPr/>
            </p:nvSpPr>
            <p:spPr bwMode="auto">
              <a:xfrm>
                <a:off x="1453" y="2198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8" name="Freeform 146"/>
              <p:cNvSpPr>
                <a:spLocks/>
              </p:cNvSpPr>
              <p:nvPr/>
            </p:nvSpPr>
            <p:spPr bwMode="auto">
              <a:xfrm>
                <a:off x="1455" y="2207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299" name="Freeform 147"/>
              <p:cNvSpPr>
                <a:spLocks/>
              </p:cNvSpPr>
              <p:nvPr/>
            </p:nvSpPr>
            <p:spPr bwMode="auto">
              <a:xfrm>
                <a:off x="2292" y="2191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0" name="Freeform 148"/>
              <p:cNvSpPr>
                <a:spLocks/>
              </p:cNvSpPr>
              <p:nvPr/>
            </p:nvSpPr>
            <p:spPr bwMode="auto">
              <a:xfrm>
                <a:off x="2292" y="2197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1" name="Freeform 149"/>
              <p:cNvSpPr>
                <a:spLocks/>
              </p:cNvSpPr>
              <p:nvPr/>
            </p:nvSpPr>
            <p:spPr bwMode="auto">
              <a:xfrm>
                <a:off x="2121" y="2211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2" name="Freeform 150"/>
              <p:cNvSpPr>
                <a:spLocks/>
              </p:cNvSpPr>
              <p:nvPr/>
            </p:nvSpPr>
            <p:spPr bwMode="auto">
              <a:xfrm>
                <a:off x="2068" y="2069"/>
                <a:ext cx="158" cy="68"/>
              </a:xfrm>
              <a:custGeom>
                <a:avLst/>
                <a:gdLst>
                  <a:gd name="T0" fmla="*/ 0 w 158"/>
                  <a:gd name="T1" fmla="*/ 68 h 68"/>
                  <a:gd name="T2" fmla="*/ 158 w 158"/>
                  <a:gd name="T3" fmla="*/ 13 h 68"/>
                  <a:gd name="T4" fmla="*/ 109 w 158"/>
                  <a:gd name="T5" fmla="*/ 2 h 68"/>
                  <a:gd name="T6" fmla="*/ 107 w 158"/>
                  <a:gd name="T7" fmla="*/ 0 h 68"/>
                  <a:gd name="T8" fmla="*/ 104 w 158"/>
                  <a:gd name="T9" fmla="*/ 2 h 68"/>
                  <a:gd name="T10" fmla="*/ 102 w 158"/>
                  <a:gd name="T11" fmla="*/ 2 h 68"/>
                  <a:gd name="T12" fmla="*/ 100 w 158"/>
                  <a:gd name="T13" fmla="*/ 2 h 68"/>
                  <a:gd name="T14" fmla="*/ 97 w 158"/>
                  <a:gd name="T15" fmla="*/ 4 h 68"/>
                  <a:gd name="T16" fmla="*/ 95 w 158"/>
                  <a:gd name="T17" fmla="*/ 5 h 68"/>
                  <a:gd name="T18" fmla="*/ 93 w 158"/>
                  <a:gd name="T19" fmla="*/ 5 h 68"/>
                  <a:gd name="T20" fmla="*/ 89 w 158"/>
                  <a:gd name="T21" fmla="*/ 7 h 68"/>
                  <a:gd name="T22" fmla="*/ 0 w 158"/>
                  <a:gd name="T2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68">
                    <a:moveTo>
                      <a:pt x="0" y="68"/>
                    </a:moveTo>
                    <a:lnTo>
                      <a:pt x="158" y="13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4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89" y="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3" name="Freeform 151"/>
              <p:cNvSpPr>
                <a:spLocks/>
              </p:cNvSpPr>
              <p:nvPr/>
            </p:nvSpPr>
            <p:spPr bwMode="auto">
              <a:xfrm>
                <a:off x="1420" y="2071"/>
                <a:ext cx="818" cy="302"/>
              </a:xfrm>
              <a:custGeom>
                <a:avLst/>
                <a:gdLst>
                  <a:gd name="T0" fmla="*/ 818 w 818"/>
                  <a:gd name="T1" fmla="*/ 14 h 302"/>
                  <a:gd name="T2" fmla="*/ 6 w 818"/>
                  <a:gd name="T3" fmla="*/ 302 h 302"/>
                  <a:gd name="T4" fmla="*/ 0 w 818"/>
                  <a:gd name="T5" fmla="*/ 287 h 302"/>
                  <a:gd name="T6" fmla="*/ 813 w 818"/>
                  <a:gd name="T7" fmla="*/ 0 h 302"/>
                  <a:gd name="T8" fmla="*/ 818 w 818"/>
                  <a:gd name="T9" fmla="*/ 1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302">
                    <a:moveTo>
                      <a:pt x="818" y="14"/>
                    </a:moveTo>
                    <a:lnTo>
                      <a:pt x="6" y="302"/>
                    </a:lnTo>
                    <a:lnTo>
                      <a:pt x="0" y="287"/>
                    </a:lnTo>
                    <a:lnTo>
                      <a:pt x="813" y="0"/>
                    </a:lnTo>
                    <a:lnTo>
                      <a:pt x="818" y="14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4" name="Freeform 152"/>
              <p:cNvSpPr>
                <a:spLocks/>
              </p:cNvSpPr>
              <p:nvPr/>
            </p:nvSpPr>
            <p:spPr bwMode="auto">
              <a:xfrm>
                <a:off x="1424" y="2080"/>
                <a:ext cx="813" cy="293"/>
              </a:xfrm>
              <a:custGeom>
                <a:avLst/>
                <a:gdLst>
                  <a:gd name="T0" fmla="*/ 813 w 813"/>
                  <a:gd name="T1" fmla="*/ 5 h 293"/>
                  <a:gd name="T2" fmla="*/ 2 w 813"/>
                  <a:gd name="T3" fmla="*/ 293 h 293"/>
                  <a:gd name="T4" fmla="*/ 0 w 813"/>
                  <a:gd name="T5" fmla="*/ 287 h 293"/>
                  <a:gd name="T6" fmla="*/ 811 w 813"/>
                  <a:gd name="T7" fmla="*/ 0 h 293"/>
                  <a:gd name="T8" fmla="*/ 813 w 813"/>
                  <a:gd name="T9" fmla="*/ 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293">
                    <a:moveTo>
                      <a:pt x="813" y="5"/>
                    </a:moveTo>
                    <a:lnTo>
                      <a:pt x="2" y="293"/>
                    </a:lnTo>
                    <a:lnTo>
                      <a:pt x="0" y="287"/>
                    </a:lnTo>
                    <a:lnTo>
                      <a:pt x="811" y="0"/>
                    </a:lnTo>
                    <a:lnTo>
                      <a:pt x="8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5" name="Freeform 153"/>
              <p:cNvSpPr>
                <a:spLocks/>
              </p:cNvSpPr>
              <p:nvPr/>
            </p:nvSpPr>
            <p:spPr bwMode="auto">
              <a:xfrm>
                <a:off x="2231" y="2062"/>
                <a:ext cx="40" cy="23"/>
              </a:xfrm>
              <a:custGeom>
                <a:avLst/>
                <a:gdLst>
                  <a:gd name="T0" fmla="*/ 0 w 40"/>
                  <a:gd name="T1" fmla="*/ 11 h 23"/>
                  <a:gd name="T2" fmla="*/ 22 w 40"/>
                  <a:gd name="T3" fmla="*/ 3 h 23"/>
                  <a:gd name="T4" fmla="*/ 25 w 40"/>
                  <a:gd name="T5" fmla="*/ 2 h 23"/>
                  <a:gd name="T6" fmla="*/ 29 w 40"/>
                  <a:gd name="T7" fmla="*/ 0 h 23"/>
                  <a:gd name="T8" fmla="*/ 31 w 40"/>
                  <a:gd name="T9" fmla="*/ 0 h 23"/>
                  <a:gd name="T10" fmla="*/ 32 w 40"/>
                  <a:gd name="T11" fmla="*/ 0 h 23"/>
                  <a:gd name="T12" fmla="*/ 34 w 40"/>
                  <a:gd name="T13" fmla="*/ 0 h 23"/>
                  <a:gd name="T14" fmla="*/ 36 w 40"/>
                  <a:gd name="T15" fmla="*/ 2 h 23"/>
                  <a:gd name="T16" fmla="*/ 38 w 40"/>
                  <a:gd name="T17" fmla="*/ 2 h 23"/>
                  <a:gd name="T18" fmla="*/ 38 w 40"/>
                  <a:gd name="T19" fmla="*/ 3 h 23"/>
                  <a:gd name="T20" fmla="*/ 40 w 40"/>
                  <a:gd name="T21" fmla="*/ 5 h 23"/>
                  <a:gd name="T22" fmla="*/ 40 w 40"/>
                  <a:gd name="T23" fmla="*/ 7 h 23"/>
                  <a:gd name="T24" fmla="*/ 40 w 40"/>
                  <a:gd name="T25" fmla="*/ 9 h 23"/>
                  <a:gd name="T26" fmla="*/ 38 w 40"/>
                  <a:gd name="T27" fmla="*/ 9 h 23"/>
                  <a:gd name="T28" fmla="*/ 36 w 40"/>
                  <a:gd name="T29" fmla="*/ 11 h 23"/>
                  <a:gd name="T30" fmla="*/ 34 w 40"/>
                  <a:gd name="T31" fmla="*/ 12 h 23"/>
                  <a:gd name="T32" fmla="*/ 32 w 40"/>
                  <a:gd name="T33" fmla="*/ 14 h 23"/>
                  <a:gd name="T34" fmla="*/ 29 w 40"/>
                  <a:gd name="T35" fmla="*/ 14 h 23"/>
                  <a:gd name="T36" fmla="*/ 25 w 40"/>
                  <a:gd name="T37" fmla="*/ 16 h 23"/>
                  <a:gd name="T38" fmla="*/ 6 w 40"/>
                  <a:gd name="T39" fmla="*/ 23 h 23"/>
                  <a:gd name="T40" fmla="*/ 0 w 40"/>
                  <a:gd name="T41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23">
                    <a:moveTo>
                      <a:pt x="0" y="11"/>
                    </a:moveTo>
                    <a:lnTo>
                      <a:pt x="22" y="3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5" y="16"/>
                    </a:lnTo>
                    <a:lnTo>
                      <a:pt x="6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6" name="Freeform 154"/>
              <p:cNvSpPr>
                <a:spLocks/>
              </p:cNvSpPr>
              <p:nvPr/>
            </p:nvSpPr>
            <p:spPr bwMode="auto">
              <a:xfrm>
                <a:off x="2235" y="2065"/>
                <a:ext cx="36" cy="20"/>
              </a:xfrm>
              <a:custGeom>
                <a:avLst/>
                <a:gdLst>
                  <a:gd name="T0" fmla="*/ 0 w 36"/>
                  <a:gd name="T1" fmla="*/ 13 h 20"/>
                  <a:gd name="T2" fmla="*/ 20 w 36"/>
                  <a:gd name="T3" fmla="*/ 4 h 20"/>
                  <a:gd name="T4" fmla="*/ 23 w 36"/>
                  <a:gd name="T5" fmla="*/ 4 h 20"/>
                  <a:gd name="T6" fmla="*/ 27 w 36"/>
                  <a:gd name="T7" fmla="*/ 2 h 20"/>
                  <a:gd name="T8" fmla="*/ 28 w 36"/>
                  <a:gd name="T9" fmla="*/ 0 h 20"/>
                  <a:gd name="T10" fmla="*/ 30 w 36"/>
                  <a:gd name="T11" fmla="*/ 0 h 20"/>
                  <a:gd name="T12" fmla="*/ 32 w 36"/>
                  <a:gd name="T13" fmla="*/ 0 h 20"/>
                  <a:gd name="T14" fmla="*/ 34 w 36"/>
                  <a:gd name="T15" fmla="*/ 0 h 20"/>
                  <a:gd name="T16" fmla="*/ 34 w 36"/>
                  <a:gd name="T17" fmla="*/ 0 h 20"/>
                  <a:gd name="T18" fmla="*/ 34 w 36"/>
                  <a:gd name="T19" fmla="*/ 2 h 20"/>
                  <a:gd name="T20" fmla="*/ 36 w 36"/>
                  <a:gd name="T21" fmla="*/ 2 h 20"/>
                  <a:gd name="T22" fmla="*/ 36 w 36"/>
                  <a:gd name="T23" fmla="*/ 4 h 20"/>
                  <a:gd name="T24" fmla="*/ 36 w 36"/>
                  <a:gd name="T25" fmla="*/ 6 h 20"/>
                  <a:gd name="T26" fmla="*/ 34 w 36"/>
                  <a:gd name="T27" fmla="*/ 8 h 20"/>
                  <a:gd name="T28" fmla="*/ 32 w 36"/>
                  <a:gd name="T29" fmla="*/ 8 h 20"/>
                  <a:gd name="T30" fmla="*/ 30 w 36"/>
                  <a:gd name="T31" fmla="*/ 9 h 20"/>
                  <a:gd name="T32" fmla="*/ 28 w 36"/>
                  <a:gd name="T33" fmla="*/ 11 h 20"/>
                  <a:gd name="T34" fmla="*/ 25 w 36"/>
                  <a:gd name="T35" fmla="*/ 11 h 20"/>
                  <a:gd name="T36" fmla="*/ 21 w 36"/>
                  <a:gd name="T37" fmla="*/ 13 h 20"/>
                  <a:gd name="T38" fmla="*/ 2 w 36"/>
                  <a:gd name="T39" fmla="*/ 20 h 20"/>
                  <a:gd name="T40" fmla="*/ 0 w 36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9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" y="2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7" name="Freeform 155"/>
              <p:cNvSpPr>
                <a:spLocks/>
              </p:cNvSpPr>
              <p:nvPr/>
            </p:nvSpPr>
            <p:spPr bwMode="auto">
              <a:xfrm>
                <a:off x="2069" y="2087"/>
                <a:ext cx="159" cy="54"/>
              </a:xfrm>
              <a:custGeom>
                <a:avLst/>
                <a:gdLst>
                  <a:gd name="T0" fmla="*/ 0 w 159"/>
                  <a:gd name="T1" fmla="*/ 54 h 54"/>
                  <a:gd name="T2" fmla="*/ 159 w 159"/>
                  <a:gd name="T3" fmla="*/ 0 h 54"/>
                  <a:gd name="T4" fmla="*/ 128 w 159"/>
                  <a:gd name="T5" fmla="*/ 40 h 54"/>
                  <a:gd name="T6" fmla="*/ 126 w 159"/>
                  <a:gd name="T7" fmla="*/ 41 h 54"/>
                  <a:gd name="T8" fmla="*/ 124 w 159"/>
                  <a:gd name="T9" fmla="*/ 43 h 54"/>
                  <a:gd name="T10" fmla="*/ 123 w 159"/>
                  <a:gd name="T11" fmla="*/ 43 h 54"/>
                  <a:gd name="T12" fmla="*/ 119 w 159"/>
                  <a:gd name="T13" fmla="*/ 45 h 54"/>
                  <a:gd name="T14" fmla="*/ 117 w 159"/>
                  <a:gd name="T15" fmla="*/ 45 h 54"/>
                  <a:gd name="T16" fmla="*/ 114 w 159"/>
                  <a:gd name="T17" fmla="*/ 45 h 54"/>
                  <a:gd name="T18" fmla="*/ 112 w 159"/>
                  <a:gd name="T19" fmla="*/ 45 h 54"/>
                  <a:gd name="T20" fmla="*/ 110 w 159"/>
                  <a:gd name="T21" fmla="*/ 47 h 54"/>
                  <a:gd name="T22" fmla="*/ 0 w 159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54">
                    <a:moveTo>
                      <a:pt x="0" y="54"/>
                    </a:moveTo>
                    <a:lnTo>
                      <a:pt x="159" y="0"/>
                    </a:lnTo>
                    <a:lnTo>
                      <a:pt x="128" y="40"/>
                    </a:lnTo>
                    <a:lnTo>
                      <a:pt x="126" y="41"/>
                    </a:lnTo>
                    <a:lnTo>
                      <a:pt x="124" y="43"/>
                    </a:lnTo>
                    <a:lnTo>
                      <a:pt x="123" y="43"/>
                    </a:lnTo>
                    <a:lnTo>
                      <a:pt x="119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0" y="4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8" name="Freeform 156"/>
              <p:cNvSpPr>
                <a:spLocks/>
              </p:cNvSpPr>
              <p:nvPr/>
            </p:nvSpPr>
            <p:spPr bwMode="auto">
              <a:xfrm>
                <a:off x="2069" y="2130"/>
                <a:ext cx="159" cy="67"/>
              </a:xfrm>
              <a:custGeom>
                <a:avLst/>
                <a:gdLst>
                  <a:gd name="T0" fmla="*/ 0 w 159"/>
                  <a:gd name="T1" fmla="*/ 67 h 67"/>
                  <a:gd name="T2" fmla="*/ 159 w 159"/>
                  <a:gd name="T3" fmla="*/ 15 h 67"/>
                  <a:gd name="T4" fmla="*/ 112 w 159"/>
                  <a:gd name="T5" fmla="*/ 2 h 67"/>
                  <a:gd name="T6" fmla="*/ 108 w 159"/>
                  <a:gd name="T7" fmla="*/ 0 h 67"/>
                  <a:gd name="T8" fmla="*/ 106 w 159"/>
                  <a:gd name="T9" fmla="*/ 0 h 67"/>
                  <a:gd name="T10" fmla="*/ 105 w 159"/>
                  <a:gd name="T11" fmla="*/ 2 h 67"/>
                  <a:gd name="T12" fmla="*/ 101 w 159"/>
                  <a:gd name="T13" fmla="*/ 2 h 67"/>
                  <a:gd name="T14" fmla="*/ 99 w 159"/>
                  <a:gd name="T15" fmla="*/ 4 h 67"/>
                  <a:gd name="T16" fmla="*/ 97 w 159"/>
                  <a:gd name="T17" fmla="*/ 4 h 67"/>
                  <a:gd name="T18" fmla="*/ 94 w 159"/>
                  <a:gd name="T19" fmla="*/ 6 h 67"/>
                  <a:gd name="T20" fmla="*/ 92 w 159"/>
                  <a:gd name="T21" fmla="*/ 7 h 67"/>
                  <a:gd name="T22" fmla="*/ 0 w 159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67">
                    <a:moveTo>
                      <a:pt x="0" y="67"/>
                    </a:moveTo>
                    <a:lnTo>
                      <a:pt x="159" y="15"/>
                    </a:lnTo>
                    <a:lnTo>
                      <a:pt x="112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2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09" name="Freeform 157"/>
              <p:cNvSpPr>
                <a:spLocks/>
              </p:cNvSpPr>
              <p:nvPr/>
            </p:nvSpPr>
            <p:spPr bwMode="auto">
              <a:xfrm>
                <a:off x="1415" y="2134"/>
                <a:ext cx="825" cy="275"/>
              </a:xfrm>
              <a:custGeom>
                <a:avLst/>
                <a:gdLst>
                  <a:gd name="T0" fmla="*/ 825 w 825"/>
                  <a:gd name="T1" fmla="*/ 16 h 275"/>
                  <a:gd name="T2" fmla="*/ 4 w 825"/>
                  <a:gd name="T3" fmla="*/ 275 h 275"/>
                  <a:gd name="T4" fmla="*/ 0 w 825"/>
                  <a:gd name="T5" fmla="*/ 259 h 275"/>
                  <a:gd name="T6" fmla="*/ 822 w 825"/>
                  <a:gd name="T7" fmla="*/ 0 h 275"/>
                  <a:gd name="T8" fmla="*/ 825 w 825"/>
                  <a:gd name="T9" fmla="*/ 1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5" h="275">
                    <a:moveTo>
                      <a:pt x="825" y="16"/>
                    </a:moveTo>
                    <a:lnTo>
                      <a:pt x="4" y="275"/>
                    </a:lnTo>
                    <a:lnTo>
                      <a:pt x="0" y="259"/>
                    </a:lnTo>
                    <a:lnTo>
                      <a:pt x="822" y="0"/>
                    </a:lnTo>
                    <a:lnTo>
                      <a:pt x="825" y="16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0" name="Freeform 158"/>
              <p:cNvSpPr>
                <a:spLocks/>
              </p:cNvSpPr>
              <p:nvPr/>
            </p:nvSpPr>
            <p:spPr bwMode="auto">
              <a:xfrm>
                <a:off x="1417" y="2143"/>
                <a:ext cx="823" cy="266"/>
              </a:xfrm>
              <a:custGeom>
                <a:avLst/>
                <a:gdLst>
                  <a:gd name="T0" fmla="*/ 823 w 823"/>
                  <a:gd name="T1" fmla="*/ 7 h 266"/>
                  <a:gd name="T2" fmla="*/ 2 w 823"/>
                  <a:gd name="T3" fmla="*/ 266 h 266"/>
                  <a:gd name="T4" fmla="*/ 0 w 823"/>
                  <a:gd name="T5" fmla="*/ 259 h 266"/>
                  <a:gd name="T6" fmla="*/ 821 w 823"/>
                  <a:gd name="T7" fmla="*/ 0 h 266"/>
                  <a:gd name="T8" fmla="*/ 823 w 823"/>
                  <a:gd name="T9" fmla="*/ 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3" h="266">
                    <a:moveTo>
                      <a:pt x="823" y="7"/>
                    </a:moveTo>
                    <a:lnTo>
                      <a:pt x="2" y="266"/>
                    </a:lnTo>
                    <a:lnTo>
                      <a:pt x="0" y="259"/>
                    </a:lnTo>
                    <a:lnTo>
                      <a:pt x="821" y="0"/>
                    </a:lnTo>
                    <a:lnTo>
                      <a:pt x="8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1" name="Freeform 159"/>
              <p:cNvSpPr>
                <a:spLocks/>
              </p:cNvSpPr>
              <p:nvPr/>
            </p:nvSpPr>
            <p:spPr bwMode="auto">
              <a:xfrm>
                <a:off x="2235" y="2127"/>
                <a:ext cx="39" cy="21"/>
              </a:xfrm>
              <a:custGeom>
                <a:avLst/>
                <a:gdLst>
                  <a:gd name="T0" fmla="*/ 0 w 39"/>
                  <a:gd name="T1" fmla="*/ 9 h 21"/>
                  <a:gd name="T2" fmla="*/ 21 w 39"/>
                  <a:gd name="T3" fmla="*/ 1 h 21"/>
                  <a:gd name="T4" fmla="*/ 25 w 39"/>
                  <a:gd name="T5" fmla="*/ 1 h 21"/>
                  <a:gd name="T6" fmla="*/ 28 w 39"/>
                  <a:gd name="T7" fmla="*/ 0 h 21"/>
                  <a:gd name="T8" fmla="*/ 30 w 39"/>
                  <a:gd name="T9" fmla="*/ 0 h 21"/>
                  <a:gd name="T10" fmla="*/ 32 w 39"/>
                  <a:gd name="T11" fmla="*/ 0 h 21"/>
                  <a:gd name="T12" fmla="*/ 34 w 39"/>
                  <a:gd name="T13" fmla="*/ 0 h 21"/>
                  <a:gd name="T14" fmla="*/ 36 w 39"/>
                  <a:gd name="T15" fmla="*/ 0 h 21"/>
                  <a:gd name="T16" fmla="*/ 37 w 39"/>
                  <a:gd name="T17" fmla="*/ 1 h 21"/>
                  <a:gd name="T18" fmla="*/ 37 w 39"/>
                  <a:gd name="T19" fmla="*/ 3 h 21"/>
                  <a:gd name="T20" fmla="*/ 37 w 39"/>
                  <a:gd name="T21" fmla="*/ 5 h 21"/>
                  <a:gd name="T22" fmla="*/ 39 w 39"/>
                  <a:gd name="T23" fmla="*/ 7 h 21"/>
                  <a:gd name="T24" fmla="*/ 37 w 39"/>
                  <a:gd name="T25" fmla="*/ 9 h 21"/>
                  <a:gd name="T26" fmla="*/ 37 w 39"/>
                  <a:gd name="T27" fmla="*/ 9 h 21"/>
                  <a:gd name="T28" fmla="*/ 36 w 39"/>
                  <a:gd name="T29" fmla="*/ 10 h 21"/>
                  <a:gd name="T30" fmla="*/ 34 w 39"/>
                  <a:gd name="T31" fmla="*/ 12 h 21"/>
                  <a:gd name="T32" fmla="*/ 32 w 39"/>
                  <a:gd name="T33" fmla="*/ 12 h 21"/>
                  <a:gd name="T34" fmla="*/ 28 w 39"/>
                  <a:gd name="T35" fmla="*/ 14 h 21"/>
                  <a:gd name="T36" fmla="*/ 25 w 39"/>
                  <a:gd name="T37" fmla="*/ 16 h 21"/>
                  <a:gd name="T38" fmla="*/ 5 w 39"/>
                  <a:gd name="T39" fmla="*/ 21 h 21"/>
                  <a:gd name="T40" fmla="*/ 0 w 39"/>
                  <a:gd name="T4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lnTo>
                      <a:pt x="21" y="1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5" y="2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2" name="Freeform 160"/>
              <p:cNvSpPr>
                <a:spLocks/>
              </p:cNvSpPr>
              <p:nvPr/>
            </p:nvSpPr>
            <p:spPr bwMode="auto">
              <a:xfrm>
                <a:off x="2237" y="2130"/>
                <a:ext cx="37" cy="18"/>
              </a:xfrm>
              <a:custGeom>
                <a:avLst/>
                <a:gdLst>
                  <a:gd name="T0" fmla="*/ 0 w 37"/>
                  <a:gd name="T1" fmla="*/ 11 h 18"/>
                  <a:gd name="T2" fmla="*/ 21 w 37"/>
                  <a:gd name="T3" fmla="*/ 4 h 18"/>
                  <a:gd name="T4" fmla="*/ 25 w 37"/>
                  <a:gd name="T5" fmla="*/ 2 h 18"/>
                  <a:gd name="T6" fmla="*/ 26 w 37"/>
                  <a:gd name="T7" fmla="*/ 2 h 18"/>
                  <a:gd name="T8" fmla="*/ 30 w 37"/>
                  <a:gd name="T9" fmla="*/ 0 h 18"/>
                  <a:gd name="T10" fmla="*/ 32 w 37"/>
                  <a:gd name="T11" fmla="*/ 0 h 18"/>
                  <a:gd name="T12" fmla="*/ 34 w 37"/>
                  <a:gd name="T13" fmla="*/ 0 h 18"/>
                  <a:gd name="T14" fmla="*/ 35 w 37"/>
                  <a:gd name="T15" fmla="*/ 0 h 18"/>
                  <a:gd name="T16" fmla="*/ 35 w 37"/>
                  <a:gd name="T17" fmla="*/ 0 h 18"/>
                  <a:gd name="T18" fmla="*/ 35 w 37"/>
                  <a:gd name="T19" fmla="*/ 0 h 18"/>
                  <a:gd name="T20" fmla="*/ 35 w 37"/>
                  <a:gd name="T21" fmla="*/ 2 h 18"/>
                  <a:gd name="T22" fmla="*/ 37 w 37"/>
                  <a:gd name="T23" fmla="*/ 4 h 18"/>
                  <a:gd name="T24" fmla="*/ 35 w 37"/>
                  <a:gd name="T25" fmla="*/ 6 h 18"/>
                  <a:gd name="T26" fmla="*/ 35 w 37"/>
                  <a:gd name="T27" fmla="*/ 6 h 18"/>
                  <a:gd name="T28" fmla="*/ 34 w 37"/>
                  <a:gd name="T29" fmla="*/ 7 h 18"/>
                  <a:gd name="T30" fmla="*/ 32 w 37"/>
                  <a:gd name="T31" fmla="*/ 9 h 18"/>
                  <a:gd name="T32" fmla="*/ 30 w 37"/>
                  <a:gd name="T33" fmla="*/ 9 h 18"/>
                  <a:gd name="T34" fmla="*/ 26 w 37"/>
                  <a:gd name="T35" fmla="*/ 11 h 18"/>
                  <a:gd name="T36" fmla="*/ 23 w 37"/>
                  <a:gd name="T37" fmla="*/ 13 h 18"/>
                  <a:gd name="T38" fmla="*/ 3 w 37"/>
                  <a:gd name="T39" fmla="*/ 18 h 18"/>
                  <a:gd name="T40" fmla="*/ 0 w 37"/>
                  <a:gd name="T4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8">
                    <a:moveTo>
                      <a:pt x="0" y="11"/>
                    </a:moveTo>
                    <a:lnTo>
                      <a:pt x="21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23" y="13"/>
                    </a:lnTo>
                    <a:lnTo>
                      <a:pt x="3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3" name="Freeform 161"/>
              <p:cNvSpPr>
                <a:spLocks/>
              </p:cNvSpPr>
              <p:nvPr/>
            </p:nvSpPr>
            <p:spPr bwMode="auto">
              <a:xfrm>
                <a:off x="2069" y="2150"/>
                <a:ext cx="160" cy="48"/>
              </a:xfrm>
              <a:custGeom>
                <a:avLst/>
                <a:gdLst>
                  <a:gd name="T0" fmla="*/ 0 w 160"/>
                  <a:gd name="T1" fmla="*/ 48 h 48"/>
                  <a:gd name="T2" fmla="*/ 160 w 160"/>
                  <a:gd name="T3" fmla="*/ 0 h 48"/>
                  <a:gd name="T4" fmla="*/ 130 w 160"/>
                  <a:gd name="T5" fmla="*/ 38 h 48"/>
                  <a:gd name="T6" fmla="*/ 128 w 160"/>
                  <a:gd name="T7" fmla="*/ 40 h 48"/>
                  <a:gd name="T8" fmla="*/ 124 w 160"/>
                  <a:gd name="T9" fmla="*/ 41 h 48"/>
                  <a:gd name="T10" fmla="*/ 123 w 160"/>
                  <a:gd name="T11" fmla="*/ 43 h 48"/>
                  <a:gd name="T12" fmla="*/ 121 w 160"/>
                  <a:gd name="T13" fmla="*/ 43 h 48"/>
                  <a:gd name="T14" fmla="*/ 117 w 160"/>
                  <a:gd name="T15" fmla="*/ 43 h 48"/>
                  <a:gd name="T16" fmla="*/ 115 w 160"/>
                  <a:gd name="T17" fmla="*/ 43 h 48"/>
                  <a:gd name="T18" fmla="*/ 114 w 160"/>
                  <a:gd name="T19" fmla="*/ 45 h 48"/>
                  <a:gd name="T20" fmla="*/ 110 w 160"/>
                  <a:gd name="T21" fmla="*/ 45 h 48"/>
                  <a:gd name="T22" fmla="*/ 0 w 160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48">
                    <a:moveTo>
                      <a:pt x="0" y="48"/>
                    </a:moveTo>
                    <a:lnTo>
                      <a:pt x="160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4" y="41"/>
                    </a:lnTo>
                    <a:lnTo>
                      <a:pt x="123" y="43"/>
                    </a:lnTo>
                    <a:lnTo>
                      <a:pt x="121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4" y="45"/>
                    </a:lnTo>
                    <a:lnTo>
                      <a:pt x="110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3314" name="Group 162"/>
            <p:cNvGrpSpPr>
              <a:grpSpLocks/>
            </p:cNvGrpSpPr>
            <p:nvPr/>
          </p:nvGrpSpPr>
          <p:grpSpPr bwMode="auto">
            <a:xfrm rot="20485356" flipH="1">
              <a:off x="3851" y="3166"/>
              <a:ext cx="915" cy="347"/>
              <a:chOff x="1415" y="2062"/>
              <a:chExt cx="915" cy="347"/>
            </a:xfrm>
          </p:grpSpPr>
          <p:sp>
            <p:nvSpPr>
              <p:cNvPr id="1713315" name="Freeform 163"/>
              <p:cNvSpPr>
                <a:spLocks/>
              </p:cNvSpPr>
              <p:nvPr/>
            </p:nvSpPr>
            <p:spPr bwMode="auto">
              <a:xfrm>
                <a:off x="2121" y="2190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6" name="Freeform 164"/>
              <p:cNvSpPr>
                <a:spLocks/>
              </p:cNvSpPr>
              <p:nvPr/>
            </p:nvSpPr>
            <p:spPr bwMode="auto">
              <a:xfrm>
                <a:off x="1453" y="2198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7" name="Freeform 165"/>
              <p:cNvSpPr>
                <a:spLocks/>
              </p:cNvSpPr>
              <p:nvPr/>
            </p:nvSpPr>
            <p:spPr bwMode="auto">
              <a:xfrm>
                <a:off x="1455" y="2207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8" name="Freeform 166"/>
              <p:cNvSpPr>
                <a:spLocks/>
              </p:cNvSpPr>
              <p:nvPr/>
            </p:nvSpPr>
            <p:spPr bwMode="auto">
              <a:xfrm>
                <a:off x="2292" y="2191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19" name="Freeform 167"/>
              <p:cNvSpPr>
                <a:spLocks/>
              </p:cNvSpPr>
              <p:nvPr/>
            </p:nvSpPr>
            <p:spPr bwMode="auto">
              <a:xfrm>
                <a:off x="2292" y="2197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0" name="Freeform 168"/>
              <p:cNvSpPr>
                <a:spLocks/>
              </p:cNvSpPr>
              <p:nvPr/>
            </p:nvSpPr>
            <p:spPr bwMode="auto">
              <a:xfrm>
                <a:off x="2121" y="2211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1" name="Freeform 169"/>
              <p:cNvSpPr>
                <a:spLocks/>
              </p:cNvSpPr>
              <p:nvPr/>
            </p:nvSpPr>
            <p:spPr bwMode="auto">
              <a:xfrm>
                <a:off x="2068" y="2069"/>
                <a:ext cx="158" cy="68"/>
              </a:xfrm>
              <a:custGeom>
                <a:avLst/>
                <a:gdLst>
                  <a:gd name="T0" fmla="*/ 0 w 158"/>
                  <a:gd name="T1" fmla="*/ 68 h 68"/>
                  <a:gd name="T2" fmla="*/ 158 w 158"/>
                  <a:gd name="T3" fmla="*/ 13 h 68"/>
                  <a:gd name="T4" fmla="*/ 109 w 158"/>
                  <a:gd name="T5" fmla="*/ 2 h 68"/>
                  <a:gd name="T6" fmla="*/ 107 w 158"/>
                  <a:gd name="T7" fmla="*/ 0 h 68"/>
                  <a:gd name="T8" fmla="*/ 104 w 158"/>
                  <a:gd name="T9" fmla="*/ 2 h 68"/>
                  <a:gd name="T10" fmla="*/ 102 w 158"/>
                  <a:gd name="T11" fmla="*/ 2 h 68"/>
                  <a:gd name="T12" fmla="*/ 100 w 158"/>
                  <a:gd name="T13" fmla="*/ 2 h 68"/>
                  <a:gd name="T14" fmla="*/ 97 w 158"/>
                  <a:gd name="T15" fmla="*/ 4 h 68"/>
                  <a:gd name="T16" fmla="*/ 95 w 158"/>
                  <a:gd name="T17" fmla="*/ 5 h 68"/>
                  <a:gd name="T18" fmla="*/ 93 w 158"/>
                  <a:gd name="T19" fmla="*/ 5 h 68"/>
                  <a:gd name="T20" fmla="*/ 89 w 158"/>
                  <a:gd name="T21" fmla="*/ 7 h 68"/>
                  <a:gd name="T22" fmla="*/ 0 w 158"/>
                  <a:gd name="T2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8" h="68">
                    <a:moveTo>
                      <a:pt x="0" y="68"/>
                    </a:moveTo>
                    <a:lnTo>
                      <a:pt x="158" y="13"/>
                    </a:lnTo>
                    <a:lnTo>
                      <a:pt x="109" y="2"/>
                    </a:lnTo>
                    <a:lnTo>
                      <a:pt x="107" y="0"/>
                    </a:lnTo>
                    <a:lnTo>
                      <a:pt x="104" y="2"/>
                    </a:lnTo>
                    <a:lnTo>
                      <a:pt x="102" y="2"/>
                    </a:lnTo>
                    <a:lnTo>
                      <a:pt x="100" y="2"/>
                    </a:lnTo>
                    <a:lnTo>
                      <a:pt x="97" y="4"/>
                    </a:lnTo>
                    <a:lnTo>
                      <a:pt x="95" y="5"/>
                    </a:lnTo>
                    <a:lnTo>
                      <a:pt x="93" y="5"/>
                    </a:lnTo>
                    <a:lnTo>
                      <a:pt x="89" y="7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2" name="Freeform 170"/>
              <p:cNvSpPr>
                <a:spLocks/>
              </p:cNvSpPr>
              <p:nvPr/>
            </p:nvSpPr>
            <p:spPr bwMode="auto">
              <a:xfrm>
                <a:off x="1420" y="2071"/>
                <a:ext cx="818" cy="302"/>
              </a:xfrm>
              <a:custGeom>
                <a:avLst/>
                <a:gdLst>
                  <a:gd name="T0" fmla="*/ 818 w 818"/>
                  <a:gd name="T1" fmla="*/ 14 h 302"/>
                  <a:gd name="T2" fmla="*/ 6 w 818"/>
                  <a:gd name="T3" fmla="*/ 302 h 302"/>
                  <a:gd name="T4" fmla="*/ 0 w 818"/>
                  <a:gd name="T5" fmla="*/ 287 h 302"/>
                  <a:gd name="T6" fmla="*/ 813 w 818"/>
                  <a:gd name="T7" fmla="*/ 0 h 302"/>
                  <a:gd name="T8" fmla="*/ 818 w 818"/>
                  <a:gd name="T9" fmla="*/ 14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8" h="302">
                    <a:moveTo>
                      <a:pt x="818" y="14"/>
                    </a:moveTo>
                    <a:lnTo>
                      <a:pt x="6" y="302"/>
                    </a:lnTo>
                    <a:lnTo>
                      <a:pt x="0" y="287"/>
                    </a:lnTo>
                    <a:lnTo>
                      <a:pt x="813" y="0"/>
                    </a:lnTo>
                    <a:lnTo>
                      <a:pt x="818" y="14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3" name="Freeform 171"/>
              <p:cNvSpPr>
                <a:spLocks/>
              </p:cNvSpPr>
              <p:nvPr/>
            </p:nvSpPr>
            <p:spPr bwMode="auto">
              <a:xfrm>
                <a:off x="1424" y="2080"/>
                <a:ext cx="813" cy="293"/>
              </a:xfrm>
              <a:custGeom>
                <a:avLst/>
                <a:gdLst>
                  <a:gd name="T0" fmla="*/ 813 w 813"/>
                  <a:gd name="T1" fmla="*/ 5 h 293"/>
                  <a:gd name="T2" fmla="*/ 2 w 813"/>
                  <a:gd name="T3" fmla="*/ 293 h 293"/>
                  <a:gd name="T4" fmla="*/ 0 w 813"/>
                  <a:gd name="T5" fmla="*/ 287 h 293"/>
                  <a:gd name="T6" fmla="*/ 811 w 813"/>
                  <a:gd name="T7" fmla="*/ 0 h 293"/>
                  <a:gd name="T8" fmla="*/ 813 w 813"/>
                  <a:gd name="T9" fmla="*/ 5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3" h="293">
                    <a:moveTo>
                      <a:pt x="813" y="5"/>
                    </a:moveTo>
                    <a:lnTo>
                      <a:pt x="2" y="293"/>
                    </a:lnTo>
                    <a:lnTo>
                      <a:pt x="0" y="287"/>
                    </a:lnTo>
                    <a:lnTo>
                      <a:pt x="811" y="0"/>
                    </a:lnTo>
                    <a:lnTo>
                      <a:pt x="81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4" name="Freeform 172"/>
              <p:cNvSpPr>
                <a:spLocks/>
              </p:cNvSpPr>
              <p:nvPr/>
            </p:nvSpPr>
            <p:spPr bwMode="auto">
              <a:xfrm>
                <a:off x="2231" y="2062"/>
                <a:ext cx="40" cy="23"/>
              </a:xfrm>
              <a:custGeom>
                <a:avLst/>
                <a:gdLst>
                  <a:gd name="T0" fmla="*/ 0 w 40"/>
                  <a:gd name="T1" fmla="*/ 11 h 23"/>
                  <a:gd name="T2" fmla="*/ 22 w 40"/>
                  <a:gd name="T3" fmla="*/ 3 h 23"/>
                  <a:gd name="T4" fmla="*/ 25 w 40"/>
                  <a:gd name="T5" fmla="*/ 2 h 23"/>
                  <a:gd name="T6" fmla="*/ 29 w 40"/>
                  <a:gd name="T7" fmla="*/ 0 h 23"/>
                  <a:gd name="T8" fmla="*/ 31 w 40"/>
                  <a:gd name="T9" fmla="*/ 0 h 23"/>
                  <a:gd name="T10" fmla="*/ 32 w 40"/>
                  <a:gd name="T11" fmla="*/ 0 h 23"/>
                  <a:gd name="T12" fmla="*/ 34 w 40"/>
                  <a:gd name="T13" fmla="*/ 0 h 23"/>
                  <a:gd name="T14" fmla="*/ 36 w 40"/>
                  <a:gd name="T15" fmla="*/ 2 h 23"/>
                  <a:gd name="T16" fmla="*/ 38 w 40"/>
                  <a:gd name="T17" fmla="*/ 2 h 23"/>
                  <a:gd name="T18" fmla="*/ 38 w 40"/>
                  <a:gd name="T19" fmla="*/ 3 h 23"/>
                  <a:gd name="T20" fmla="*/ 40 w 40"/>
                  <a:gd name="T21" fmla="*/ 5 h 23"/>
                  <a:gd name="T22" fmla="*/ 40 w 40"/>
                  <a:gd name="T23" fmla="*/ 7 h 23"/>
                  <a:gd name="T24" fmla="*/ 40 w 40"/>
                  <a:gd name="T25" fmla="*/ 9 h 23"/>
                  <a:gd name="T26" fmla="*/ 38 w 40"/>
                  <a:gd name="T27" fmla="*/ 9 h 23"/>
                  <a:gd name="T28" fmla="*/ 36 w 40"/>
                  <a:gd name="T29" fmla="*/ 11 h 23"/>
                  <a:gd name="T30" fmla="*/ 34 w 40"/>
                  <a:gd name="T31" fmla="*/ 12 h 23"/>
                  <a:gd name="T32" fmla="*/ 32 w 40"/>
                  <a:gd name="T33" fmla="*/ 14 h 23"/>
                  <a:gd name="T34" fmla="*/ 29 w 40"/>
                  <a:gd name="T35" fmla="*/ 14 h 23"/>
                  <a:gd name="T36" fmla="*/ 25 w 40"/>
                  <a:gd name="T37" fmla="*/ 16 h 23"/>
                  <a:gd name="T38" fmla="*/ 6 w 40"/>
                  <a:gd name="T39" fmla="*/ 23 h 23"/>
                  <a:gd name="T40" fmla="*/ 0 w 40"/>
                  <a:gd name="T41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23">
                    <a:moveTo>
                      <a:pt x="0" y="11"/>
                    </a:moveTo>
                    <a:lnTo>
                      <a:pt x="22" y="3"/>
                    </a:lnTo>
                    <a:lnTo>
                      <a:pt x="25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40" y="5"/>
                    </a:lnTo>
                    <a:lnTo>
                      <a:pt x="40" y="7"/>
                    </a:lnTo>
                    <a:lnTo>
                      <a:pt x="40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29" y="14"/>
                    </a:lnTo>
                    <a:lnTo>
                      <a:pt x="25" y="16"/>
                    </a:lnTo>
                    <a:lnTo>
                      <a:pt x="6" y="2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5" name="Freeform 173"/>
              <p:cNvSpPr>
                <a:spLocks/>
              </p:cNvSpPr>
              <p:nvPr/>
            </p:nvSpPr>
            <p:spPr bwMode="auto">
              <a:xfrm>
                <a:off x="2235" y="2065"/>
                <a:ext cx="36" cy="20"/>
              </a:xfrm>
              <a:custGeom>
                <a:avLst/>
                <a:gdLst>
                  <a:gd name="T0" fmla="*/ 0 w 36"/>
                  <a:gd name="T1" fmla="*/ 13 h 20"/>
                  <a:gd name="T2" fmla="*/ 20 w 36"/>
                  <a:gd name="T3" fmla="*/ 4 h 20"/>
                  <a:gd name="T4" fmla="*/ 23 w 36"/>
                  <a:gd name="T5" fmla="*/ 4 h 20"/>
                  <a:gd name="T6" fmla="*/ 27 w 36"/>
                  <a:gd name="T7" fmla="*/ 2 h 20"/>
                  <a:gd name="T8" fmla="*/ 28 w 36"/>
                  <a:gd name="T9" fmla="*/ 0 h 20"/>
                  <a:gd name="T10" fmla="*/ 30 w 36"/>
                  <a:gd name="T11" fmla="*/ 0 h 20"/>
                  <a:gd name="T12" fmla="*/ 32 w 36"/>
                  <a:gd name="T13" fmla="*/ 0 h 20"/>
                  <a:gd name="T14" fmla="*/ 34 w 36"/>
                  <a:gd name="T15" fmla="*/ 0 h 20"/>
                  <a:gd name="T16" fmla="*/ 34 w 36"/>
                  <a:gd name="T17" fmla="*/ 0 h 20"/>
                  <a:gd name="T18" fmla="*/ 34 w 36"/>
                  <a:gd name="T19" fmla="*/ 2 h 20"/>
                  <a:gd name="T20" fmla="*/ 36 w 36"/>
                  <a:gd name="T21" fmla="*/ 2 h 20"/>
                  <a:gd name="T22" fmla="*/ 36 w 36"/>
                  <a:gd name="T23" fmla="*/ 4 h 20"/>
                  <a:gd name="T24" fmla="*/ 36 w 36"/>
                  <a:gd name="T25" fmla="*/ 6 h 20"/>
                  <a:gd name="T26" fmla="*/ 34 w 36"/>
                  <a:gd name="T27" fmla="*/ 8 h 20"/>
                  <a:gd name="T28" fmla="*/ 32 w 36"/>
                  <a:gd name="T29" fmla="*/ 8 h 20"/>
                  <a:gd name="T30" fmla="*/ 30 w 36"/>
                  <a:gd name="T31" fmla="*/ 9 h 20"/>
                  <a:gd name="T32" fmla="*/ 28 w 36"/>
                  <a:gd name="T33" fmla="*/ 11 h 20"/>
                  <a:gd name="T34" fmla="*/ 25 w 36"/>
                  <a:gd name="T35" fmla="*/ 11 h 20"/>
                  <a:gd name="T36" fmla="*/ 21 w 36"/>
                  <a:gd name="T37" fmla="*/ 13 h 20"/>
                  <a:gd name="T38" fmla="*/ 2 w 36"/>
                  <a:gd name="T39" fmla="*/ 20 h 20"/>
                  <a:gd name="T40" fmla="*/ 0 w 36"/>
                  <a:gd name="T4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20">
                    <a:moveTo>
                      <a:pt x="0" y="13"/>
                    </a:moveTo>
                    <a:lnTo>
                      <a:pt x="20" y="4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6" y="6"/>
                    </a:lnTo>
                    <a:lnTo>
                      <a:pt x="34" y="8"/>
                    </a:lnTo>
                    <a:lnTo>
                      <a:pt x="32" y="8"/>
                    </a:lnTo>
                    <a:lnTo>
                      <a:pt x="30" y="9"/>
                    </a:lnTo>
                    <a:lnTo>
                      <a:pt x="28" y="11"/>
                    </a:lnTo>
                    <a:lnTo>
                      <a:pt x="25" y="11"/>
                    </a:lnTo>
                    <a:lnTo>
                      <a:pt x="21" y="13"/>
                    </a:lnTo>
                    <a:lnTo>
                      <a:pt x="2" y="2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6" name="Freeform 174"/>
              <p:cNvSpPr>
                <a:spLocks/>
              </p:cNvSpPr>
              <p:nvPr/>
            </p:nvSpPr>
            <p:spPr bwMode="auto">
              <a:xfrm>
                <a:off x="2069" y="2087"/>
                <a:ext cx="159" cy="54"/>
              </a:xfrm>
              <a:custGeom>
                <a:avLst/>
                <a:gdLst>
                  <a:gd name="T0" fmla="*/ 0 w 159"/>
                  <a:gd name="T1" fmla="*/ 54 h 54"/>
                  <a:gd name="T2" fmla="*/ 159 w 159"/>
                  <a:gd name="T3" fmla="*/ 0 h 54"/>
                  <a:gd name="T4" fmla="*/ 128 w 159"/>
                  <a:gd name="T5" fmla="*/ 40 h 54"/>
                  <a:gd name="T6" fmla="*/ 126 w 159"/>
                  <a:gd name="T7" fmla="*/ 41 h 54"/>
                  <a:gd name="T8" fmla="*/ 124 w 159"/>
                  <a:gd name="T9" fmla="*/ 43 h 54"/>
                  <a:gd name="T10" fmla="*/ 123 w 159"/>
                  <a:gd name="T11" fmla="*/ 43 h 54"/>
                  <a:gd name="T12" fmla="*/ 119 w 159"/>
                  <a:gd name="T13" fmla="*/ 45 h 54"/>
                  <a:gd name="T14" fmla="*/ 117 w 159"/>
                  <a:gd name="T15" fmla="*/ 45 h 54"/>
                  <a:gd name="T16" fmla="*/ 114 w 159"/>
                  <a:gd name="T17" fmla="*/ 45 h 54"/>
                  <a:gd name="T18" fmla="*/ 112 w 159"/>
                  <a:gd name="T19" fmla="*/ 45 h 54"/>
                  <a:gd name="T20" fmla="*/ 110 w 159"/>
                  <a:gd name="T21" fmla="*/ 47 h 54"/>
                  <a:gd name="T22" fmla="*/ 0 w 159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54">
                    <a:moveTo>
                      <a:pt x="0" y="54"/>
                    </a:moveTo>
                    <a:lnTo>
                      <a:pt x="159" y="0"/>
                    </a:lnTo>
                    <a:lnTo>
                      <a:pt x="128" y="40"/>
                    </a:lnTo>
                    <a:lnTo>
                      <a:pt x="126" y="41"/>
                    </a:lnTo>
                    <a:lnTo>
                      <a:pt x="124" y="43"/>
                    </a:lnTo>
                    <a:lnTo>
                      <a:pt x="123" y="43"/>
                    </a:lnTo>
                    <a:lnTo>
                      <a:pt x="119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0" y="47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7" name="Freeform 175"/>
              <p:cNvSpPr>
                <a:spLocks/>
              </p:cNvSpPr>
              <p:nvPr/>
            </p:nvSpPr>
            <p:spPr bwMode="auto">
              <a:xfrm>
                <a:off x="2069" y="2130"/>
                <a:ext cx="159" cy="67"/>
              </a:xfrm>
              <a:custGeom>
                <a:avLst/>
                <a:gdLst>
                  <a:gd name="T0" fmla="*/ 0 w 159"/>
                  <a:gd name="T1" fmla="*/ 67 h 67"/>
                  <a:gd name="T2" fmla="*/ 159 w 159"/>
                  <a:gd name="T3" fmla="*/ 15 h 67"/>
                  <a:gd name="T4" fmla="*/ 112 w 159"/>
                  <a:gd name="T5" fmla="*/ 2 h 67"/>
                  <a:gd name="T6" fmla="*/ 108 w 159"/>
                  <a:gd name="T7" fmla="*/ 0 h 67"/>
                  <a:gd name="T8" fmla="*/ 106 w 159"/>
                  <a:gd name="T9" fmla="*/ 0 h 67"/>
                  <a:gd name="T10" fmla="*/ 105 w 159"/>
                  <a:gd name="T11" fmla="*/ 2 h 67"/>
                  <a:gd name="T12" fmla="*/ 101 w 159"/>
                  <a:gd name="T13" fmla="*/ 2 h 67"/>
                  <a:gd name="T14" fmla="*/ 99 w 159"/>
                  <a:gd name="T15" fmla="*/ 4 h 67"/>
                  <a:gd name="T16" fmla="*/ 97 w 159"/>
                  <a:gd name="T17" fmla="*/ 4 h 67"/>
                  <a:gd name="T18" fmla="*/ 94 w 159"/>
                  <a:gd name="T19" fmla="*/ 6 h 67"/>
                  <a:gd name="T20" fmla="*/ 92 w 159"/>
                  <a:gd name="T21" fmla="*/ 7 h 67"/>
                  <a:gd name="T22" fmla="*/ 0 w 159"/>
                  <a:gd name="T2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9" h="67">
                    <a:moveTo>
                      <a:pt x="0" y="67"/>
                    </a:moveTo>
                    <a:lnTo>
                      <a:pt x="159" y="15"/>
                    </a:lnTo>
                    <a:lnTo>
                      <a:pt x="112" y="2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5" y="2"/>
                    </a:lnTo>
                    <a:lnTo>
                      <a:pt x="101" y="2"/>
                    </a:lnTo>
                    <a:lnTo>
                      <a:pt x="99" y="4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7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8" name="Freeform 176"/>
              <p:cNvSpPr>
                <a:spLocks/>
              </p:cNvSpPr>
              <p:nvPr/>
            </p:nvSpPr>
            <p:spPr bwMode="auto">
              <a:xfrm>
                <a:off x="1415" y="2134"/>
                <a:ext cx="825" cy="275"/>
              </a:xfrm>
              <a:custGeom>
                <a:avLst/>
                <a:gdLst>
                  <a:gd name="T0" fmla="*/ 825 w 825"/>
                  <a:gd name="T1" fmla="*/ 16 h 275"/>
                  <a:gd name="T2" fmla="*/ 4 w 825"/>
                  <a:gd name="T3" fmla="*/ 275 h 275"/>
                  <a:gd name="T4" fmla="*/ 0 w 825"/>
                  <a:gd name="T5" fmla="*/ 259 h 275"/>
                  <a:gd name="T6" fmla="*/ 822 w 825"/>
                  <a:gd name="T7" fmla="*/ 0 h 275"/>
                  <a:gd name="T8" fmla="*/ 825 w 825"/>
                  <a:gd name="T9" fmla="*/ 16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5" h="275">
                    <a:moveTo>
                      <a:pt x="825" y="16"/>
                    </a:moveTo>
                    <a:lnTo>
                      <a:pt x="4" y="275"/>
                    </a:lnTo>
                    <a:lnTo>
                      <a:pt x="0" y="259"/>
                    </a:lnTo>
                    <a:lnTo>
                      <a:pt x="822" y="0"/>
                    </a:lnTo>
                    <a:lnTo>
                      <a:pt x="825" y="16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29" name="Freeform 177"/>
              <p:cNvSpPr>
                <a:spLocks/>
              </p:cNvSpPr>
              <p:nvPr/>
            </p:nvSpPr>
            <p:spPr bwMode="auto">
              <a:xfrm>
                <a:off x="1417" y="2143"/>
                <a:ext cx="823" cy="266"/>
              </a:xfrm>
              <a:custGeom>
                <a:avLst/>
                <a:gdLst>
                  <a:gd name="T0" fmla="*/ 823 w 823"/>
                  <a:gd name="T1" fmla="*/ 7 h 266"/>
                  <a:gd name="T2" fmla="*/ 2 w 823"/>
                  <a:gd name="T3" fmla="*/ 266 h 266"/>
                  <a:gd name="T4" fmla="*/ 0 w 823"/>
                  <a:gd name="T5" fmla="*/ 259 h 266"/>
                  <a:gd name="T6" fmla="*/ 821 w 823"/>
                  <a:gd name="T7" fmla="*/ 0 h 266"/>
                  <a:gd name="T8" fmla="*/ 823 w 823"/>
                  <a:gd name="T9" fmla="*/ 7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3" h="266">
                    <a:moveTo>
                      <a:pt x="823" y="7"/>
                    </a:moveTo>
                    <a:lnTo>
                      <a:pt x="2" y="266"/>
                    </a:lnTo>
                    <a:lnTo>
                      <a:pt x="0" y="259"/>
                    </a:lnTo>
                    <a:lnTo>
                      <a:pt x="821" y="0"/>
                    </a:lnTo>
                    <a:lnTo>
                      <a:pt x="8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0" name="Freeform 178"/>
              <p:cNvSpPr>
                <a:spLocks/>
              </p:cNvSpPr>
              <p:nvPr/>
            </p:nvSpPr>
            <p:spPr bwMode="auto">
              <a:xfrm>
                <a:off x="2235" y="2127"/>
                <a:ext cx="39" cy="21"/>
              </a:xfrm>
              <a:custGeom>
                <a:avLst/>
                <a:gdLst>
                  <a:gd name="T0" fmla="*/ 0 w 39"/>
                  <a:gd name="T1" fmla="*/ 9 h 21"/>
                  <a:gd name="T2" fmla="*/ 21 w 39"/>
                  <a:gd name="T3" fmla="*/ 1 h 21"/>
                  <a:gd name="T4" fmla="*/ 25 w 39"/>
                  <a:gd name="T5" fmla="*/ 1 h 21"/>
                  <a:gd name="T6" fmla="*/ 28 w 39"/>
                  <a:gd name="T7" fmla="*/ 0 h 21"/>
                  <a:gd name="T8" fmla="*/ 30 w 39"/>
                  <a:gd name="T9" fmla="*/ 0 h 21"/>
                  <a:gd name="T10" fmla="*/ 32 w 39"/>
                  <a:gd name="T11" fmla="*/ 0 h 21"/>
                  <a:gd name="T12" fmla="*/ 34 w 39"/>
                  <a:gd name="T13" fmla="*/ 0 h 21"/>
                  <a:gd name="T14" fmla="*/ 36 w 39"/>
                  <a:gd name="T15" fmla="*/ 0 h 21"/>
                  <a:gd name="T16" fmla="*/ 37 w 39"/>
                  <a:gd name="T17" fmla="*/ 1 h 21"/>
                  <a:gd name="T18" fmla="*/ 37 w 39"/>
                  <a:gd name="T19" fmla="*/ 3 h 21"/>
                  <a:gd name="T20" fmla="*/ 37 w 39"/>
                  <a:gd name="T21" fmla="*/ 5 h 21"/>
                  <a:gd name="T22" fmla="*/ 39 w 39"/>
                  <a:gd name="T23" fmla="*/ 7 h 21"/>
                  <a:gd name="T24" fmla="*/ 37 w 39"/>
                  <a:gd name="T25" fmla="*/ 9 h 21"/>
                  <a:gd name="T26" fmla="*/ 37 w 39"/>
                  <a:gd name="T27" fmla="*/ 9 h 21"/>
                  <a:gd name="T28" fmla="*/ 36 w 39"/>
                  <a:gd name="T29" fmla="*/ 10 h 21"/>
                  <a:gd name="T30" fmla="*/ 34 w 39"/>
                  <a:gd name="T31" fmla="*/ 12 h 21"/>
                  <a:gd name="T32" fmla="*/ 32 w 39"/>
                  <a:gd name="T33" fmla="*/ 12 h 21"/>
                  <a:gd name="T34" fmla="*/ 28 w 39"/>
                  <a:gd name="T35" fmla="*/ 14 h 21"/>
                  <a:gd name="T36" fmla="*/ 25 w 39"/>
                  <a:gd name="T37" fmla="*/ 16 h 21"/>
                  <a:gd name="T38" fmla="*/ 5 w 39"/>
                  <a:gd name="T39" fmla="*/ 21 h 21"/>
                  <a:gd name="T40" fmla="*/ 0 w 39"/>
                  <a:gd name="T4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21">
                    <a:moveTo>
                      <a:pt x="0" y="9"/>
                    </a:moveTo>
                    <a:lnTo>
                      <a:pt x="21" y="1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7" y="1"/>
                    </a:lnTo>
                    <a:lnTo>
                      <a:pt x="37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6" y="10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4"/>
                    </a:lnTo>
                    <a:lnTo>
                      <a:pt x="25" y="16"/>
                    </a:lnTo>
                    <a:lnTo>
                      <a:pt x="5" y="2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1" name="Freeform 179"/>
              <p:cNvSpPr>
                <a:spLocks/>
              </p:cNvSpPr>
              <p:nvPr/>
            </p:nvSpPr>
            <p:spPr bwMode="auto">
              <a:xfrm>
                <a:off x="2237" y="2130"/>
                <a:ext cx="37" cy="18"/>
              </a:xfrm>
              <a:custGeom>
                <a:avLst/>
                <a:gdLst>
                  <a:gd name="T0" fmla="*/ 0 w 37"/>
                  <a:gd name="T1" fmla="*/ 11 h 18"/>
                  <a:gd name="T2" fmla="*/ 21 w 37"/>
                  <a:gd name="T3" fmla="*/ 4 h 18"/>
                  <a:gd name="T4" fmla="*/ 25 w 37"/>
                  <a:gd name="T5" fmla="*/ 2 h 18"/>
                  <a:gd name="T6" fmla="*/ 26 w 37"/>
                  <a:gd name="T7" fmla="*/ 2 h 18"/>
                  <a:gd name="T8" fmla="*/ 30 w 37"/>
                  <a:gd name="T9" fmla="*/ 0 h 18"/>
                  <a:gd name="T10" fmla="*/ 32 w 37"/>
                  <a:gd name="T11" fmla="*/ 0 h 18"/>
                  <a:gd name="T12" fmla="*/ 34 w 37"/>
                  <a:gd name="T13" fmla="*/ 0 h 18"/>
                  <a:gd name="T14" fmla="*/ 35 w 37"/>
                  <a:gd name="T15" fmla="*/ 0 h 18"/>
                  <a:gd name="T16" fmla="*/ 35 w 37"/>
                  <a:gd name="T17" fmla="*/ 0 h 18"/>
                  <a:gd name="T18" fmla="*/ 35 w 37"/>
                  <a:gd name="T19" fmla="*/ 0 h 18"/>
                  <a:gd name="T20" fmla="*/ 35 w 37"/>
                  <a:gd name="T21" fmla="*/ 2 h 18"/>
                  <a:gd name="T22" fmla="*/ 37 w 37"/>
                  <a:gd name="T23" fmla="*/ 4 h 18"/>
                  <a:gd name="T24" fmla="*/ 35 w 37"/>
                  <a:gd name="T25" fmla="*/ 6 h 18"/>
                  <a:gd name="T26" fmla="*/ 35 w 37"/>
                  <a:gd name="T27" fmla="*/ 6 h 18"/>
                  <a:gd name="T28" fmla="*/ 34 w 37"/>
                  <a:gd name="T29" fmla="*/ 7 h 18"/>
                  <a:gd name="T30" fmla="*/ 32 w 37"/>
                  <a:gd name="T31" fmla="*/ 9 h 18"/>
                  <a:gd name="T32" fmla="*/ 30 w 37"/>
                  <a:gd name="T33" fmla="*/ 9 h 18"/>
                  <a:gd name="T34" fmla="*/ 26 w 37"/>
                  <a:gd name="T35" fmla="*/ 11 h 18"/>
                  <a:gd name="T36" fmla="*/ 23 w 37"/>
                  <a:gd name="T37" fmla="*/ 13 h 18"/>
                  <a:gd name="T38" fmla="*/ 3 w 37"/>
                  <a:gd name="T39" fmla="*/ 18 h 18"/>
                  <a:gd name="T40" fmla="*/ 0 w 37"/>
                  <a:gd name="T4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18">
                    <a:moveTo>
                      <a:pt x="0" y="11"/>
                    </a:moveTo>
                    <a:lnTo>
                      <a:pt x="21" y="4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26" y="11"/>
                    </a:lnTo>
                    <a:lnTo>
                      <a:pt x="23" y="13"/>
                    </a:lnTo>
                    <a:lnTo>
                      <a:pt x="3" y="18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2" name="Freeform 180"/>
              <p:cNvSpPr>
                <a:spLocks/>
              </p:cNvSpPr>
              <p:nvPr/>
            </p:nvSpPr>
            <p:spPr bwMode="auto">
              <a:xfrm>
                <a:off x="2069" y="2150"/>
                <a:ext cx="160" cy="48"/>
              </a:xfrm>
              <a:custGeom>
                <a:avLst/>
                <a:gdLst>
                  <a:gd name="T0" fmla="*/ 0 w 160"/>
                  <a:gd name="T1" fmla="*/ 48 h 48"/>
                  <a:gd name="T2" fmla="*/ 160 w 160"/>
                  <a:gd name="T3" fmla="*/ 0 h 48"/>
                  <a:gd name="T4" fmla="*/ 130 w 160"/>
                  <a:gd name="T5" fmla="*/ 38 h 48"/>
                  <a:gd name="T6" fmla="*/ 128 w 160"/>
                  <a:gd name="T7" fmla="*/ 40 h 48"/>
                  <a:gd name="T8" fmla="*/ 124 w 160"/>
                  <a:gd name="T9" fmla="*/ 41 h 48"/>
                  <a:gd name="T10" fmla="*/ 123 w 160"/>
                  <a:gd name="T11" fmla="*/ 43 h 48"/>
                  <a:gd name="T12" fmla="*/ 121 w 160"/>
                  <a:gd name="T13" fmla="*/ 43 h 48"/>
                  <a:gd name="T14" fmla="*/ 117 w 160"/>
                  <a:gd name="T15" fmla="*/ 43 h 48"/>
                  <a:gd name="T16" fmla="*/ 115 w 160"/>
                  <a:gd name="T17" fmla="*/ 43 h 48"/>
                  <a:gd name="T18" fmla="*/ 114 w 160"/>
                  <a:gd name="T19" fmla="*/ 45 h 48"/>
                  <a:gd name="T20" fmla="*/ 110 w 160"/>
                  <a:gd name="T21" fmla="*/ 45 h 48"/>
                  <a:gd name="T22" fmla="*/ 0 w 160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" h="48">
                    <a:moveTo>
                      <a:pt x="0" y="48"/>
                    </a:moveTo>
                    <a:lnTo>
                      <a:pt x="160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4" y="41"/>
                    </a:lnTo>
                    <a:lnTo>
                      <a:pt x="123" y="43"/>
                    </a:lnTo>
                    <a:lnTo>
                      <a:pt x="121" y="43"/>
                    </a:lnTo>
                    <a:lnTo>
                      <a:pt x="117" y="43"/>
                    </a:lnTo>
                    <a:lnTo>
                      <a:pt x="115" y="43"/>
                    </a:lnTo>
                    <a:lnTo>
                      <a:pt x="114" y="45"/>
                    </a:lnTo>
                    <a:lnTo>
                      <a:pt x="110" y="45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713333" name="Group 181"/>
            <p:cNvGrpSpPr>
              <a:grpSpLocks/>
            </p:cNvGrpSpPr>
            <p:nvPr/>
          </p:nvGrpSpPr>
          <p:grpSpPr bwMode="auto">
            <a:xfrm>
              <a:off x="4080" y="2818"/>
              <a:ext cx="851" cy="296"/>
              <a:chOff x="1896" y="3154"/>
              <a:chExt cx="851" cy="296"/>
            </a:xfrm>
          </p:grpSpPr>
          <p:sp>
            <p:nvSpPr>
              <p:cNvPr id="1713334" name="Freeform 182"/>
              <p:cNvSpPr>
                <a:spLocks/>
              </p:cNvSpPr>
              <p:nvPr/>
            </p:nvSpPr>
            <p:spPr bwMode="auto">
              <a:xfrm rot="642419" flipH="1">
                <a:off x="1939" y="3173"/>
                <a:ext cx="162" cy="55"/>
              </a:xfrm>
              <a:custGeom>
                <a:avLst/>
                <a:gdLst>
                  <a:gd name="T0" fmla="*/ 0 w 162"/>
                  <a:gd name="T1" fmla="*/ 55 h 55"/>
                  <a:gd name="T2" fmla="*/ 162 w 162"/>
                  <a:gd name="T3" fmla="*/ 17 h 55"/>
                  <a:gd name="T4" fmla="*/ 116 w 162"/>
                  <a:gd name="T5" fmla="*/ 0 h 55"/>
                  <a:gd name="T6" fmla="*/ 114 w 162"/>
                  <a:gd name="T7" fmla="*/ 0 h 55"/>
                  <a:gd name="T8" fmla="*/ 112 w 162"/>
                  <a:gd name="T9" fmla="*/ 0 h 55"/>
                  <a:gd name="T10" fmla="*/ 108 w 162"/>
                  <a:gd name="T11" fmla="*/ 0 h 55"/>
                  <a:gd name="T12" fmla="*/ 107 w 162"/>
                  <a:gd name="T13" fmla="*/ 0 h 55"/>
                  <a:gd name="T14" fmla="*/ 103 w 162"/>
                  <a:gd name="T15" fmla="*/ 1 h 55"/>
                  <a:gd name="T16" fmla="*/ 101 w 162"/>
                  <a:gd name="T17" fmla="*/ 3 h 55"/>
                  <a:gd name="T18" fmla="*/ 99 w 162"/>
                  <a:gd name="T19" fmla="*/ 3 h 55"/>
                  <a:gd name="T20" fmla="*/ 98 w 162"/>
                  <a:gd name="T21" fmla="*/ 5 h 55"/>
                  <a:gd name="T22" fmla="*/ 0 w 162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55">
                    <a:moveTo>
                      <a:pt x="0" y="55"/>
                    </a:moveTo>
                    <a:lnTo>
                      <a:pt x="162" y="17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3" y="1"/>
                    </a:lnTo>
                    <a:lnTo>
                      <a:pt x="101" y="3"/>
                    </a:lnTo>
                    <a:lnTo>
                      <a:pt x="99" y="3"/>
                    </a:lnTo>
                    <a:lnTo>
                      <a:pt x="98" y="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FF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5" name="Freeform 183"/>
              <p:cNvSpPr>
                <a:spLocks/>
              </p:cNvSpPr>
              <p:nvPr/>
            </p:nvSpPr>
            <p:spPr bwMode="auto">
              <a:xfrm rot="642419" flipH="1">
                <a:off x="1904" y="3240"/>
                <a:ext cx="843" cy="207"/>
              </a:xfrm>
              <a:custGeom>
                <a:avLst/>
                <a:gdLst>
                  <a:gd name="T0" fmla="*/ 843 w 843"/>
                  <a:gd name="T1" fmla="*/ 15 h 207"/>
                  <a:gd name="T2" fmla="*/ 3 w 843"/>
                  <a:gd name="T3" fmla="*/ 207 h 207"/>
                  <a:gd name="T4" fmla="*/ 0 w 843"/>
                  <a:gd name="T5" fmla="*/ 191 h 207"/>
                  <a:gd name="T6" fmla="*/ 839 w 843"/>
                  <a:gd name="T7" fmla="*/ 0 h 207"/>
                  <a:gd name="T8" fmla="*/ 843 w 843"/>
                  <a:gd name="T9" fmla="*/ 1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3" h="207">
                    <a:moveTo>
                      <a:pt x="843" y="15"/>
                    </a:moveTo>
                    <a:lnTo>
                      <a:pt x="3" y="207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3" y="15"/>
                    </a:lnTo>
                    <a:close/>
                  </a:path>
                </a:pathLst>
              </a:custGeom>
              <a:solidFill>
                <a:srgbClr val="996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6" name="Freeform 184"/>
              <p:cNvSpPr>
                <a:spLocks/>
              </p:cNvSpPr>
              <p:nvPr/>
            </p:nvSpPr>
            <p:spPr bwMode="auto">
              <a:xfrm rot="642419" flipH="1">
                <a:off x="1904" y="3252"/>
                <a:ext cx="841" cy="198"/>
              </a:xfrm>
              <a:custGeom>
                <a:avLst/>
                <a:gdLst>
                  <a:gd name="T0" fmla="*/ 841 w 841"/>
                  <a:gd name="T1" fmla="*/ 6 h 198"/>
                  <a:gd name="T2" fmla="*/ 1 w 841"/>
                  <a:gd name="T3" fmla="*/ 198 h 198"/>
                  <a:gd name="T4" fmla="*/ 0 w 841"/>
                  <a:gd name="T5" fmla="*/ 191 h 198"/>
                  <a:gd name="T6" fmla="*/ 839 w 841"/>
                  <a:gd name="T7" fmla="*/ 0 h 198"/>
                  <a:gd name="T8" fmla="*/ 841 w 841"/>
                  <a:gd name="T9" fmla="*/ 6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1" h="198">
                    <a:moveTo>
                      <a:pt x="841" y="6"/>
                    </a:moveTo>
                    <a:lnTo>
                      <a:pt x="1" y="198"/>
                    </a:lnTo>
                    <a:lnTo>
                      <a:pt x="0" y="191"/>
                    </a:lnTo>
                    <a:lnTo>
                      <a:pt x="839" y="0"/>
                    </a:lnTo>
                    <a:lnTo>
                      <a:pt x="84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7" name="Freeform 185"/>
              <p:cNvSpPr>
                <a:spLocks/>
              </p:cNvSpPr>
              <p:nvPr/>
            </p:nvSpPr>
            <p:spPr bwMode="auto">
              <a:xfrm rot="642419" flipH="1">
                <a:off x="1896" y="3154"/>
                <a:ext cx="38" cy="22"/>
              </a:xfrm>
              <a:custGeom>
                <a:avLst/>
                <a:gdLst>
                  <a:gd name="T0" fmla="*/ 0 w 38"/>
                  <a:gd name="T1" fmla="*/ 7 h 22"/>
                  <a:gd name="T2" fmla="*/ 22 w 38"/>
                  <a:gd name="T3" fmla="*/ 2 h 22"/>
                  <a:gd name="T4" fmla="*/ 25 w 38"/>
                  <a:gd name="T5" fmla="*/ 2 h 22"/>
                  <a:gd name="T6" fmla="*/ 27 w 38"/>
                  <a:gd name="T7" fmla="*/ 2 h 22"/>
                  <a:gd name="T8" fmla="*/ 31 w 38"/>
                  <a:gd name="T9" fmla="*/ 0 h 22"/>
                  <a:gd name="T10" fmla="*/ 33 w 38"/>
                  <a:gd name="T11" fmla="*/ 2 h 22"/>
                  <a:gd name="T12" fmla="*/ 34 w 38"/>
                  <a:gd name="T13" fmla="*/ 2 h 22"/>
                  <a:gd name="T14" fmla="*/ 36 w 38"/>
                  <a:gd name="T15" fmla="*/ 2 h 22"/>
                  <a:gd name="T16" fmla="*/ 36 w 38"/>
                  <a:gd name="T17" fmla="*/ 4 h 22"/>
                  <a:gd name="T18" fmla="*/ 38 w 38"/>
                  <a:gd name="T19" fmla="*/ 4 h 22"/>
                  <a:gd name="T20" fmla="*/ 38 w 38"/>
                  <a:gd name="T21" fmla="*/ 7 h 22"/>
                  <a:gd name="T22" fmla="*/ 38 w 38"/>
                  <a:gd name="T23" fmla="*/ 9 h 22"/>
                  <a:gd name="T24" fmla="*/ 38 w 38"/>
                  <a:gd name="T25" fmla="*/ 9 h 22"/>
                  <a:gd name="T26" fmla="*/ 36 w 38"/>
                  <a:gd name="T27" fmla="*/ 11 h 22"/>
                  <a:gd name="T28" fmla="*/ 34 w 38"/>
                  <a:gd name="T29" fmla="*/ 13 h 22"/>
                  <a:gd name="T30" fmla="*/ 33 w 38"/>
                  <a:gd name="T31" fmla="*/ 13 h 22"/>
                  <a:gd name="T32" fmla="*/ 31 w 38"/>
                  <a:gd name="T33" fmla="*/ 15 h 22"/>
                  <a:gd name="T34" fmla="*/ 27 w 38"/>
                  <a:gd name="T35" fmla="*/ 15 h 22"/>
                  <a:gd name="T36" fmla="*/ 24 w 38"/>
                  <a:gd name="T37" fmla="*/ 16 h 22"/>
                  <a:gd name="T38" fmla="*/ 2 w 38"/>
                  <a:gd name="T39" fmla="*/ 22 h 22"/>
                  <a:gd name="T40" fmla="*/ 0 w 3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22">
                    <a:moveTo>
                      <a:pt x="0" y="7"/>
                    </a:moveTo>
                    <a:lnTo>
                      <a:pt x="22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9"/>
                    </a:lnTo>
                    <a:lnTo>
                      <a:pt x="36" y="11"/>
                    </a:lnTo>
                    <a:lnTo>
                      <a:pt x="34" y="13"/>
                    </a:lnTo>
                    <a:lnTo>
                      <a:pt x="33" y="13"/>
                    </a:lnTo>
                    <a:lnTo>
                      <a:pt x="31" y="15"/>
                    </a:lnTo>
                    <a:lnTo>
                      <a:pt x="27" y="15"/>
                    </a:lnTo>
                    <a:lnTo>
                      <a:pt x="24" y="16"/>
                    </a:lnTo>
                    <a:lnTo>
                      <a:pt x="2" y="2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8" name="Freeform 186"/>
              <p:cNvSpPr>
                <a:spLocks/>
              </p:cNvSpPr>
              <p:nvPr/>
            </p:nvSpPr>
            <p:spPr bwMode="auto">
              <a:xfrm rot="642419" flipH="1">
                <a:off x="1896" y="3159"/>
                <a:ext cx="38" cy="16"/>
              </a:xfrm>
              <a:custGeom>
                <a:avLst/>
                <a:gdLst>
                  <a:gd name="T0" fmla="*/ 0 w 38"/>
                  <a:gd name="T1" fmla="*/ 7 h 16"/>
                  <a:gd name="T2" fmla="*/ 22 w 38"/>
                  <a:gd name="T3" fmla="*/ 1 h 16"/>
                  <a:gd name="T4" fmla="*/ 25 w 38"/>
                  <a:gd name="T5" fmla="*/ 1 h 16"/>
                  <a:gd name="T6" fmla="*/ 29 w 38"/>
                  <a:gd name="T7" fmla="*/ 0 h 16"/>
                  <a:gd name="T8" fmla="*/ 31 w 38"/>
                  <a:gd name="T9" fmla="*/ 0 h 16"/>
                  <a:gd name="T10" fmla="*/ 34 w 38"/>
                  <a:gd name="T11" fmla="*/ 0 h 16"/>
                  <a:gd name="T12" fmla="*/ 34 w 38"/>
                  <a:gd name="T13" fmla="*/ 0 h 16"/>
                  <a:gd name="T14" fmla="*/ 36 w 38"/>
                  <a:gd name="T15" fmla="*/ 0 h 16"/>
                  <a:gd name="T16" fmla="*/ 38 w 38"/>
                  <a:gd name="T17" fmla="*/ 0 h 16"/>
                  <a:gd name="T18" fmla="*/ 38 w 38"/>
                  <a:gd name="T19" fmla="*/ 0 h 16"/>
                  <a:gd name="T20" fmla="*/ 38 w 38"/>
                  <a:gd name="T21" fmla="*/ 1 h 16"/>
                  <a:gd name="T22" fmla="*/ 38 w 38"/>
                  <a:gd name="T23" fmla="*/ 3 h 16"/>
                  <a:gd name="T24" fmla="*/ 38 w 38"/>
                  <a:gd name="T25" fmla="*/ 5 h 16"/>
                  <a:gd name="T26" fmla="*/ 36 w 38"/>
                  <a:gd name="T27" fmla="*/ 5 h 16"/>
                  <a:gd name="T28" fmla="*/ 34 w 38"/>
                  <a:gd name="T29" fmla="*/ 7 h 16"/>
                  <a:gd name="T30" fmla="*/ 33 w 38"/>
                  <a:gd name="T31" fmla="*/ 7 h 16"/>
                  <a:gd name="T32" fmla="*/ 31 w 38"/>
                  <a:gd name="T33" fmla="*/ 9 h 16"/>
                  <a:gd name="T34" fmla="*/ 27 w 38"/>
                  <a:gd name="T35" fmla="*/ 9 h 16"/>
                  <a:gd name="T36" fmla="*/ 24 w 38"/>
                  <a:gd name="T37" fmla="*/ 10 h 16"/>
                  <a:gd name="T38" fmla="*/ 2 w 38"/>
                  <a:gd name="T39" fmla="*/ 16 h 16"/>
                  <a:gd name="T40" fmla="*/ 0 w 38"/>
                  <a:gd name="T4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16">
                    <a:moveTo>
                      <a:pt x="0" y="7"/>
                    </a:moveTo>
                    <a:lnTo>
                      <a:pt x="22" y="1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5"/>
                    </a:lnTo>
                    <a:lnTo>
                      <a:pt x="36" y="5"/>
                    </a:lnTo>
                    <a:lnTo>
                      <a:pt x="34" y="7"/>
                    </a:lnTo>
                    <a:lnTo>
                      <a:pt x="33" y="7"/>
                    </a:lnTo>
                    <a:lnTo>
                      <a:pt x="31" y="9"/>
                    </a:lnTo>
                    <a:lnTo>
                      <a:pt x="27" y="9"/>
                    </a:lnTo>
                    <a:lnTo>
                      <a:pt x="24" y="10"/>
                    </a:lnTo>
                    <a:lnTo>
                      <a:pt x="2" y="16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13339" name="Freeform 187"/>
              <p:cNvSpPr>
                <a:spLocks/>
              </p:cNvSpPr>
              <p:nvPr/>
            </p:nvSpPr>
            <p:spPr bwMode="auto">
              <a:xfrm rot="642419" flipH="1">
                <a:off x="1934" y="3193"/>
                <a:ext cx="164" cy="41"/>
              </a:xfrm>
              <a:custGeom>
                <a:avLst/>
                <a:gdLst>
                  <a:gd name="T0" fmla="*/ 0 w 164"/>
                  <a:gd name="T1" fmla="*/ 38 h 41"/>
                  <a:gd name="T2" fmla="*/ 164 w 164"/>
                  <a:gd name="T3" fmla="*/ 0 h 41"/>
                  <a:gd name="T4" fmla="*/ 130 w 164"/>
                  <a:gd name="T5" fmla="*/ 38 h 41"/>
                  <a:gd name="T6" fmla="*/ 128 w 164"/>
                  <a:gd name="T7" fmla="*/ 40 h 41"/>
                  <a:gd name="T8" fmla="*/ 125 w 164"/>
                  <a:gd name="T9" fmla="*/ 40 h 41"/>
                  <a:gd name="T10" fmla="*/ 123 w 164"/>
                  <a:gd name="T11" fmla="*/ 41 h 41"/>
                  <a:gd name="T12" fmla="*/ 121 w 164"/>
                  <a:gd name="T13" fmla="*/ 41 h 41"/>
                  <a:gd name="T14" fmla="*/ 117 w 164"/>
                  <a:gd name="T15" fmla="*/ 41 h 41"/>
                  <a:gd name="T16" fmla="*/ 116 w 164"/>
                  <a:gd name="T17" fmla="*/ 41 h 41"/>
                  <a:gd name="T18" fmla="*/ 112 w 164"/>
                  <a:gd name="T19" fmla="*/ 41 h 41"/>
                  <a:gd name="T20" fmla="*/ 110 w 164"/>
                  <a:gd name="T21" fmla="*/ 41 h 41"/>
                  <a:gd name="T22" fmla="*/ 0 w 164"/>
                  <a:gd name="T23" fmla="*/ 3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" h="41">
                    <a:moveTo>
                      <a:pt x="0" y="38"/>
                    </a:moveTo>
                    <a:lnTo>
                      <a:pt x="164" y="0"/>
                    </a:lnTo>
                    <a:lnTo>
                      <a:pt x="130" y="38"/>
                    </a:lnTo>
                    <a:lnTo>
                      <a:pt x="128" y="40"/>
                    </a:lnTo>
                    <a:lnTo>
                      <a:pt x="125" y="40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17" y="41"/>
                    </a:lnTo>
                    <a:lnTo>
                      <a:pt x="116" y="41"/>
                    </a:lnTo>
                    <a:lnTo>
                      <a:pt x="112" y="41"/>
                    </a:lnTo>
                    <a:lnTo>
                      <a:pt x="110" y="41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CC3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713340" name="Group 188"/>
          <p:cNvGrpSpPr>
            <a:grpSpLocks/>
          </p:cNvGrpSpPr>
          <p:nvPr/>
        </p:nvGrpSpPr>
        <p:grpSpPr bwMode="auto">
          <a:xfrm rot="19946565">
            <a:off x="7916863" y="2181225"/>
            <a:ext cx="1171575" cy="407988"/>
            <a:chOff x="1896" y="3154"/>
            <a:chExt cx="851" cy="296"/>
          </a:xfrm>
        </p:grpSpPr>
        <p:sp>
          <p:nvSpPr>
            <p:cNvPr id="1713341" name="Freeform 189"/>
            <p:cNvSpPr>
              <a:spLocks/>
            </p:cNvSpPr>
            <p:nvPr/>
          </p:nvSpPr>
          <p:spPr bwMode="auto">
            <a:xfrm rot="642419" flipH="1">
              <a:off x="1939" y="3173"/>
              <a:ext cx="162" cy="55"/>
            </a:xfrm>
            <a:custGeom>
              <a:avLst/>
              <a:gdLst>
                <a:gd name="T0" fmla="*/ 0 w 162"/>
                <a:gd name="T1" fmla="*/ 55 h 55"/>
                <a:gd name="T2" fmla="*/ 162 w 162"/>
                <a:gd name="T3" fmla="*/ 17 h 55"/>
                <a:gd name="T4" fmla="*/ 116 w 162"/>
                <a:gd name="T5" fmla="*/ 0 h 55"/>
                <a:gd name="T6" fmla="*/ 114 w 162"/>
                <a:gd name="T7" fmla="*/ 0 h 55"/>
                <a:gd name="T8" fmla="*/ 112 w 162"/>
                <a:gd name="T9" fmla="*/ 0 h 55"/>
                <a:gd name="T10" fmla="*/ 108 w 162"/>
                <a:gd name="T11" fmla="*/ 0 h 55"/>
                <a:gd name="T12" fmla="*/ 107 w 162"/>
                <a:gd name="T13" fmla="*/ 0 h 55"/>
                <a:gd name="T14" fmla="*/ 103 w 162"/>
                <a:gd name="T15" fmla="*/ 1 h 55"/>
                <a:gd name="T16" fmla="*/ 101 w 162"/>
                <a:gd name="T17" fmla="*/ 3 h 55"/>
                <a:gd name="T18" fmla="*/ 99 w 162"/>
                <a:gd name="T19" fmla="*/ 3 h 55"/>
                <a:gd name="T20" fmla="*/ 98 w 162"/>
                <a:gd name="T21" fmla="*/ 5 h 55"/>
                <a:gd name="T22" fmla="*/ 0 w 162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55">
                  <a:moveTo>
                    <a:pt x="0" y="55"/>
                  </a:moveTo>
                  <a:lnTo>
                    <a:pt x="162" y="17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2" name="Freeform 190"/>
            <p:cNvSpPr>
              <a:spLocks/>
            </p:cNvSpPr>
            <p:nvPr/>
          </p:nvSpPr>
          <p:spPr bwMode="auto">
            <a:xfrm rot="642419" flipH="1">
              <a:off x="1904" y="3240"/>
              <a:ext cx="843" cy="207"/>
            </a:xfrm>
            <a:custGeom>
              <a:avLst/>
              <a:gdLst>
                <a:gd name="T0" fmla="*/ 843 w 843"/>
                <a:gd name="T1" fmla="*/ 15 h 207"/>
                <a:gd name="T2" fmla="*/ 3 w 843"/>
                <a:gd name="T3" fmla="*/ 207 h 207"/>
                <a:gd name="T4" fmla="*/ 0 w 843"/>
                <a:gd name="T5" fmla="*/ 191 h 207"/>
                <a:gd name="T6" fmla="*/ 839 w 843"/>
                <a:gd name="T7" fmla="*/ 0 h 207"/>
                <a:gd name="T8" fmla="*/ 843 w 843"/>
                <a:gd name="T9" fmla="*/ 1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207">
                  <a:moveTo>
                    <a:pt x="843" y="15"/>
                  </a:moveTo>
                  <a:lnTo>
                    <a:pt x="3" y="207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3" y="1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3" name="Freeform 191"/>
            <p:cNvSpPr>
              <a:spLocks/>
            </p:cNvSpPr>
            <p:nvPr/>
          </p:nvSpPr>
          <p:spPr bwMode="auto">
            <a:xfrm rot="642419" flipH="1">
              <a:off x="1904" y="3252"/>
              <a:ext cx="841" cy="198"/>
            </a:xfrm>
            <a:custGeom>
              <a:avLst/>
              <a:gdLst>
                <a:gd name="T0" fmla="*/ 841 w 841"/>
                <a:gd name="T1" fmla="*/ 6 h 198"/>
                <a:gd name="T2" fmla="*/ 1 w 841"/>
                <a:gd name="T3" fmla="*/ 198 h 198"/>
                <a:gd name="T4" fmla="*/ 0 w 841"/>
                <a:gd name="T5" fmla="*/ 191 h 198"/>
                <a:gd name="T6" fmla="*/ 839 w 841"/>
                <a:gd name="T7" fmla="*/ 0 h 198"/>
                <a:gd name="T8" fmla="*/ 841 w 841"/>
                <a:gd name="T9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1" h="198">
                  <a:moveTo>
                    <a:pt x="841" y="6"/>
                  </a:moveTo>
                  <a:lnTo>
                    <a:pt x="1" y="198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4" name="Freeform 192"/>
            <p:cNvSpPr>
              <a:spLocks/>
            </p:cNvSpPr>
            <p:nvPr/>
          </p:nvSpPr>
          <p:spPr bwMode="auto">
            <a:xfrm rot="642419" flipH="1">
              <a:off x="1896" y="3154"/>
              <a:ext cx="38" cy="22"/>
            </a:xfrm>
            <a:custGeom>
              <a:avLst/>
              <a:gdLst>
                <a:gd name="T0" fmla="*/ 0 w 38"/>
                <a:gd name="T1" fmla="*/ 7 h 22"/>
                <a:gd name="T2" fmla="*/ 22 w 38"/>
                <a:gd name="T3" fmla="*/ 2 h 22"/>
                <a:gd name="T4" fmla="*/ 25 w 38"/>
                <a:gd name="T5" fmla="*/ 2 h 22"/>
                <a:gd name="T6" fmla="*/ 27 w 38"/>
                <a:gd name="T7" fmla="*/ 2 h 22"/>
                <a:gd name="T8" fmla="*/ 31 w 38"/>
                <a:gd name="T9" fmla="*/ 0 h 22"/>
                <a:gd name="T10" fmla="*/ 33 w 38"/>
                <a:gd name="T11" fmla="*/ 2 h 22"/>
                <a:gd name="T12" fmla="*/ 34 w 38"/>
                <a:gd name="T13" fmla="*/ 2 h 22"/>
                <a:gd name="T14" fmla="*/ 36 w 38"/>
                <a:gd name="T15" fmla="*/ 2 h 22"/>
                <a:gd name="T16" fmla="*/ 36 w 38"/>
                <a:gd name="T17" fmla="*/ 4 h 22"/>
                <a:gd name="T18" fmla="*/ 38 w 38"/>
                <a:gd name="T19" fmla="*/ 4 h 22"/>
                <a:gd name="T20" fmla="*/ 38 w 38"/>
                <a:gd name="T21" fmla="*/ 7 h 22"/>
                <a:gd name="T22" fmla="*/ 38 w 38"/>
                <a:gd name="T23" fmla="*/ 9 h 22"/>
                <a:gd name="T24" fmla="*/ 38 w 38"/>
                <a:gd name="T25" fmla="*/ 9 h 22"/>
                <a:gd name="T26" fmla="*/ 36 w 38"/>
                <a:gd name="T27" fmla="*/ 11 h 22"/>
                <a:gd name="T28" fmla="*/ 34 w 38"/>
                <a:gd name="T29" fmla="*/ 13 h 22"/>
                <a:gd name="T30" fmla="*/ 33 w 38"/>
                <a:gd name="T31" fmla="*/ 13 h 22"/>
                <a:gd name="T32" fmla="*/ 31 w 38"/>
                <a:gd name="T33" fmla="*/ 15 h 22"/>
                <a:gd name="T34" fmla="*/ 27 w 38"/>
                <a:gd name="T35" fmla="*/ 15 h 22"/>
                <a:gd name="T36" fmla="*/ 24 w 38"/>
                <a:gd name="T37" fmla="*/ 16 h 22"/>
                <a:gd name="T38" fmla="*/ 2 w 38"/>
                <a:gd name="T39" fmla="*/ 22 h 22"/>
                <a:gd name="T40" fmla="*/ 0 w 38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2">
                  <a:moveTo>
                    <a:pt x="0" y="7"/>
                  </a:move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" y="2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5" name="Freeform 193"/>
            <p:cNvSpPr>
              <a:spLocks/>
            </p:cNvSpPr>
            <p:nvPr/>
          </p:nvSpPr>
          <p:spPr bwMode="auto">
            <a:xfrm rot="642419" flipH="1">
              <a:off x="1896" y="3159"/>
              <a:ext cx="38" cy="16"/>
            </a:xfrm>
            <a:custGeom>
              <a:avLst/>
              <a:gdLst>
                <a:gd name="T0" fmla="*/ 0 w 38"/>
                <a:gd name="T1" fmla="*/ 7 h 16"/>
                <a:gd name="T2" fmla="*/ 22 w 38"/>
                <a:gd name="T3" fmla="*/ 1 h 16"/>
                <a:gd name="T4" fmla="*/ 25 w 38"/>
                <a:gd name="T5" fmla="*/ 1 h 16"/>
                <a:gd name="T6" fmla="*/ 29 w 38"/>
                <a:gd name="T7" fmla="*/ 0 h 16"/>
                <a:gd name="T8" fmla="*/ 31 w 38"/>
                <a:gd name="T9" fmla="*/ 0 h 16"/>
                <a:gd name="T10" fmla="*/ 34 w 38"/>
                <a:gd name="T11" fmla="*/ 0 h 16"/>
                <a:gd name="T12" fmla="*/ 34 w 38"/>
                <a:gd name="T13" fmla="*/ 0 h 16"/>
                <a:gd name="T14" fmla="*/ 36 w 38"/>
                <a:gd name="T15" fmla="*/ 0 h 16"/>
                <a:gd name="T16" fmla="*/ 38 w 38"/>
                <a:gd name="T17" fmla="*/ 0 h 16"/>
                <a:gd name="T18" fmla="*/ 38 w 38"/>
                <a:gd name="T19" fmla="*/ 0 h 16"/>
                <a:gd name="T20" fmla="*/ 38 w 38"/>
                <a:gd name="T21" fmla="*/ 1 h 16"/>
                <a:gd name="T22" fmla="*/ 38 w 38"/>
                <a:gd name="T23" fmla="*/ 3 h 16"/>
                <a:gd name="T24" fmla="*/ 38 w 38"/>
                <a:gd name="T25" fmla="*/ 5 h 16"/>
                <a:gd name="T26" fmla="*/ 36 w 38"/>
                <a:gd name="T27" fmla="*/ 5 h 16"/>
                <a:gd name="T28" fmla="*/ 34 w 38"/>
                <a:gd name="T29" fmla="*/ 7 h 16"/>
                <a:gd name="T30" fmla="*/ 33 w 38"/>
                <a:gd name="T31" fmla="*/ 7 h 16"/>
                <a:gd name="T32" fmla="*/ 31 w 38"/>
                <a:gd name="T33" fmla="*/ 9 h 16"/>
                <a:gd name="T34" fmla="*/ 27 w 38"/>
                <a:gd name="T35" fmla="*/ 9 h 16"/>
                <a:gd name="T36" fmla="*/ 24 w 38"/>
                <a:gd name="T37" fmla="*/ 10 h 16"/>
                <a:gd name="T38" fmla="*/ 2 w 38"/>
                <a:gd name="T39" fmla="*/ 16 h 16"/>
                <a:gd name="T40" fmla="*/ 0 w 38"/>
                <a:gd name="T4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6">
                  <a:moveTo>
                    <a:pt x="0" y="7"/>
                  </a:moveTo>
                  <a:lnTo>
                    <a:pt x="22" y="1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4" y="10"/>
                  </a:lnTo>
                  <a:lnTo>
                    <a:pt x="2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6" name="Freeform 194"/>
            <p:cNvSpPr>
              <a:spLocks/>
            </p:cNvSpPr>
            <p:nvPr/>
          </p:nvSpPr>
          <p:spPr bwMode="auto">
            <a:xfrm rot="642419" flipH="1">
              <a:off x="1934" y="3193"/>
              <a:ext cx="164" cy="41"/>
            </a:xfrm>
            <a:custGeom>
              <a:avLst/>
              <a:gdLst>
                <a:gd name="T0" fmla="*/ 0 w 164"/>
                <a:gd name="T1" fmla="*/ 38 h 41"/>
                <a:gd name="T2" fmla="*/ 164 w 164"/>
                <a:gd name="T3" fmla="*/ 0 h 41"/>
                <a:gd name="T4" fmla="*/ 130 w 164"/>
                <a:gd name="T5" fmla="*/ 38 h 41"/>
                <a:gd name="T6" fmla="*/ 128 w 164"/>
                <a:gd name="T7" fmla="*/ 40 h 41"/>
                <a:gd name="T8" fmla="*/ 125 w 164"/>
                <a:gd name="T9" fmla="*/ 40 h 41"/>
                <a:gd name="T10" fmla="*/ 123 w 164"/>
                <a:gd name="T11" fmla="*/ 41 h 41"/>
                <a:gd name="T12" fmla="*/ 121 w 164"/>
                <a:gd name="T13" fmla="*/ 41 h 41"/>
                <a:gd name="T14" fmla="*/ 117 w 164"/>
                <a:gd name="T15" fmla="*/ 41 h 41"/>
                <a:gd name="T16" fmla="*/ 116 w 164"/>
                <a:gd name="T17" fmla="*/ 41 h 41"/>
                <a:gd name="T18" fmla="*/ 112 w 164"/>
                <a:gd name="T19" fmla="*/ 41 h 41"/>
                <a:gd name="T20" fmla="*/ 110 w 164"/>
                <a:gd name="T21" fmla="*/ 41 h 41"/>
                <a:gd name="T22" fmla="*/ 0 w 164"/>
                <a:gd name="T2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41">
                  <a:moveTo>
                    <a:pt x="0" y="38"/>
                  </a:moveTo>
                  <a:lnTo>
                    <a:pt x="164" y="0"/>
                  </a:lnTo>
                  <a:lnTo>
                    <a:pt x="130" y="38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713347" name="Group 195"/>
          <p:cNvGrpSpPr>
            <a:grpSpLocks/>
          </p:cNvGrpSpPr>
          <p:nvPr/>
        </p:nvGrpSpPr>
        <p:grpSpPr bwMode="auto">
          <a:xfrm>
            <a:off x="4211638" y="1652588"/>
            <a:ext cx="1171575" cy="407987"/>
            <a:chOff x="1896" y="3154"/>
            <a:chExt cx="851" cy="296"/>
          </a:xfrm>
        </p:grpSpPr>
        <p:sp>
          <p:nvSpPr>
            <p:cNvPr id="1713348" name="Freeform 196"/>
            <p:cNvSpPr>
              <a:spLocks/>
            </p:cNvSpPr>
            <p:nvPr/>
          </p:nvSpPr>
          <p:spPr bwMode="auto">
            <a:xfrm rot="642419" flipH="1">
              <a:off x="1939" y="3173"/>
              <a:ext cx="162" cy="55"/>
            </a:xfrm>
            <a:custGeom>
              <a:avLst/>
              <a:gdLst>
                <a:gd name="T0" fmla="*/ 0 w 162"/>
                <a:gd name="T1" fmla="*/ 55 h 55"/>
                <a:gd name="T2" fmla="*/ 162 w 162"/>
                <a:gd name="T3" fmla="*/ 17 h 55"/>
                <a:gd name="T4" fmla="*/ 116 w 162"/>
                <a:gd name="T5" fmla="*/ 0 h 55"/>
                <a:gd name="T6" fmla="*/ 114 w 162"/>
                <a:gd name="T7" fmla="*/ 0 h 55"/>
                <a:gd name="T8" fmla="*/ 112 w 162"/>
                <a:gd name="T9" fmla="*/ 0 h 55"/>
                <a:gd name="T10" fmla="*/ 108 w 162"/>
                <a:gd name="T11" fmla="*/ 0 h 55"/>
                <a:gd name="T12" fmla="*/ 107 w 162"/>
                <a:gd name="T13" fmla="*/ 0 h 55"/>
                <a:gd name="T14" fmla="*/ 103 w 162"/>
                <a:gd name="T15" fmla="*/ 1 h 55"/>
                <a:gd name="T16" fmla="*/ 101 w 162"/>
                <a:gd name="T17" fmla="*/ 3 h 55"/>
                <a:gd name="T18" fmla="*/ 99 w 162"/>
                <a:gd name="T19" fmla="*/ 3 h 55"/>
                <a:gd name="T20" fmla="*/ 98 w 162"/>
                <a:gd name="T21" fmla="*/ 5 h 55"/>
                <a:gd name="T22" fmla="*/ 0 w 162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55">
                  <a:moveTo>
                    <a:pt x="0" y="55"/>
                  </a:moveTo>
                  <a:lnTo>
                    <a:pt x="162" y="17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49" name="Freeform 197"/>
            <p:cNvSpPr>
              <a:spLocks/>
            </p:cNvSpPr>
            <p:nvPr/>
          </p:nvSpPr>
          <p:spPr bwMode="auto">
            <a:xfrm rot="642419" flipH="1">
              <a:off x="1904" y="3240"/>
              <a:ext cx="843" cy="207"/>
            </a:xfrm>
            <a:custGeom>
              <a:avLst/>
              <a:gdLst>
                <a:gd name="T0" fmla="*/ 843 w 843"/>
                <a:gd name="T1" fmla="*/ 15 h 207"/>
                <a:gd name="T2" fmla="*/ 3 w 843"/>
                <a:gd name="T3" fmla="*/ 207 h 207"/>
                <a:gd name="T4" fmla="*/ 0 w 843"/>
                <a:gd name="T5" fmla="*/ 191 h 207"/>
                <a:gd name="T6" fmla="*/ 839 w 843"/>
                <a:gd name="T7" fmla="*/ 0 h 207"/>
                <a:gd name="T8" fmla="*/ 843 w 843"/>
                <a:gd name="T9" fmla="*/ 1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207">
                  <a:moveTo>
                    <a:pt x="843" y="15"/>
                  </a:moveTo>
                  <a:lnTo>
                    <a:pt x="3" y="207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3" y="1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0" name="Freeform 198"/>
            <p:cNvSpPr>
              <a:spLocks/>
            </p:cNvSpPr>
            <p:nvPr/>
          </p:nvSpPr>
          <p:spPr bwMode="auto">
            <a:xfrm rot="642419" flipH="1">
              <a:off x="1904" y="3252"/>
              <a:ext cx="841" cy="198"/>
            </a:xfrm>
            <a:custGeom>
              <a:avLst/>
              <a:gdLst>
                <a:gd name="T0" fmla="*/ 841 w 841"/>
                <a:gd name="T1" fmla="*/ 6 h 198"/>
                <a:gd name="T2" fmla="*/ 1 w 841"/>
                <a:gd name="T3" fmla="*/ 198 h 198"/>
                <a:gd name="T4" fmla="*/ 0 w 841"/>
                <a:gd name="T5" fmla="*/ 191 h 198"/>
                <a:gd name="T6" fmla="*/ 839 w 841"/>
                <a:gd name="T7" fmla="*/ 0 h 198"/>
                <a:gd name="T8" fmla="*/ 841 w 841"/>
                <a:gd name="T9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1" h="198">
                  <a:moveTo>
                    <a:pt x="841" y="6"/>
                  </a:moveTo>
                  <a:lnTo>
                    <a:pt x="1" y="198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1" name="Freeform 199"/>
            <p:cNvSpPr>
              <a:spLocks/>
            </p:cNvSpPr>
            <p:nvPr/>
          </p:nvSpPr>
          <p:spPr bwMode="auto">
            <a:xfrm rot="642419" flipH="1">
              <a:off x="1896" y="3154"/>
              <a:ext cx="38" cy="22"/>
            </a:xfrm>
            <a:custGeom>
              <a:avLst/>
              <a:gdLst>
                <a:gd name="T0" fmla="*/ 0 w 38"/>
                <a:gd name="T1" fmla="*/ 7 h 22"/>
                <a:gd name="T2" fmla="*/ 22 w 38"/>
                <a:gd name="T3" fmla="*/ 2 h 22"/>
                <a:gd name="T4" fmla="*/ 25 w 38"/>
                <a:gd name="T5" fmla="*/ 2 h 22"/>
                <a:gd name="T6" fmla="*/ 27 w 38"/>
                <a:gd name="T7" fmla="*/ 2 h 22"/>
                <a:gd name="T8" fmla="*/ 31 w 38"/>
                <a:gd name="T9" fmla="*/ 0 h 22"/>
                <a:gd name="T10" fmla="*/ 33 w 38"/>
                <a:gd name="T11" fmla="*/ 2 h 22"/>
                <a:gd name="T12" fmla="*/ 34 w 38"/>
                <a:gd name="T13" fmla="*/ 2 h 22"/>
                <a:gd name="T14" fmla="*/ 36 w 38"/>
                <a:gd name="T15" fmla="*/ 2 h 22"/>
                <a:gd name="T16" fmla="*/ 36 w 38"/>
                <a:gd name="T17" fmla="*/ 4 h 22"/>
                <a:gd name="T18" fmla="*/ 38 w 38"/>
                <a:gd name="T19" fmla="*/ 4 h 22"/>
                <a:gd name="T20" fmla="*/ 38 w 38"/>
                <a:gd name="T21" fmla="*/ 7 h 22"/>
                <a:gd name="T22" fmla="*/ 38 w 38"/>
                <a:gd name="T23" fmla="*/ 9 h 22"/>
                <a:gd name="T24" fmla="*/ 38 w 38"/>
                <a:gd name="T25" fmla="*/ 9 h 22"/>
                <a:gd name="T26" fmla="*/ 36 w 38"/>
                <a:gd name="T27" fmla="*/ 11 h 22"/>
                <a:gd name="T28" fmla="*/ 34 w 38"/>
                <a:gd name="T29" fmla="*/ 13 h 22"/>
                <a:gd name="T30" fmla="*/ 33 w 38"/>
                <a:gd name="T31" fmla="*/ 13 h 22"/>
                <a:gd name="T32" fmla="*/ 31 w 38"/>
                <a:gd name="T33" fmla="*/ 15 h 22"/>
                <a:gd name="T34" fmla="*/ 27 w 38"/>
                <a:gd name="T35" fmla="*/ 15 h 22"/>
                <a:gd name="T36" fmla="*/ 24 w 38"/>
                <a:gd name="T37" fmla="*/ 16 h 22"/>
                <a:gd name="T38" fmla="*/ 2 w 38"/>
                <a:gd name="T39" fmla="*/ 22 h 22"/>
                <a:gd name="T40" fmla="*/ 0 w 38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2">
                  <a:moveTo>
                    <a:pt x="0" y="7"/>
                  </a:move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" y="2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2" name="Freeform 200"/>
            <p:cNvSpPr>
              <a:spLocks/>
            </p:cNvSpPr>
            <p:nvPr/>
          </p:nvSpPr>
          <p:spPr bwMode="auto">
            <a:xfrm rot="642419" flipH="1">
              <a:off x="1896" y="3159"/>
              <a:ext cx="38" cy="16"/>
            </a:xfrm>
            <a:custGeom>
              <a:avLst/>
              <a:gdLst>
                <a:gd name="T0" fmla="*/ 0 w 38"/>
                <a:gd name="T1" fmla="*/ 7 h 16"/>
                <a:gd name="T2" fmla="*/ 22 w 38"/>
                <a:gd name="T3" fmla="*/ 1 h 16"/>
                <a:gd name="T4" fmla="*/ 25 w 38"/>
                <a:gd name="T5" fmla="*/ 1 h 16"/>
                <a:gd name="T6" fmla="*/ 29 w 38"/>
                <a:gd name="T7" fmla="*/ 0 h 16"/>
                <a:gd name="T8" fmla="*/ 31 w 38"/>
                <a:gd name="T9" fmla="*/ 0 h 16"/>
                <a:gd name="T10" fmla="*/ 34 w 38"/>
                <a:gd name="T11" fmla="*/ 0 h 16"/>
                <a:gd name="T12" fmla="*/ 34 w 38"/>
                <a:gd name="T13" fmla="*/ 0 h 16"/>
                <a:gd name="T14" fmla="*/ 36 w 38"/>
                <a:gd name="T15" fmla="*/ 0 h 16"/>
                <a:gd name="T16" fmla="*/ 38 w 38"/>
                <a:gd name="T17" fmla="*/ 0 h 16"/>
                <a:gd name="T18" fmla="*/ 38 w 38"/>
                <a:gd name="T19" fmla="*/ 0 h 16"/>
                <a:gd name="T20" fmla="*/ 38 w 38"/>
                <a:gd name="T21" fmla="*/ 1 h 16"/>
                <a:gd name="T22" fmla="*/ 38 w 38"/>
                <a:gd name="T23" fmla="*/ 3 h 16"/>
                <a:gd name="T24" fmla="*/ 38 w 38"/>
                <a:gd name="T25" fmla="*/ 5 h 16"/>
                <a:gd name="T26" fmla="*/ 36 w 38"/>
                <a:gd name="T27" fmla="*/ 5 h 16"/>
                <a:gd name="T28" fmla="*/ 34 w 38"/>
                <a:gd name="T29" fmla="*/ 7 h 16"/>
                <a:gd name="T30" fmla="*/ 33 w 38"/>
                <a:gd name="T31" fmla="*/ 7 h 16"/>
                <a:gd name="T32" fmla="*/ 31 w 38"/>
                <a:gd name="T33" fmla="*/ 9 h 16"/>
                <a:gd name="T34" fmla="*/ 27 w 38"/>
                <a:gd name="T35" fmla="*/ 9 h 16"/>
                <a:gd name="T36" fmla="*/ 24 w 38"/>
                <a:gd name="T37" fmla="*/ 10 h 16"/>
                <a:gd name="T38" fmla="*/ 2 w 38"/>
                <a:gd name="T39" fmla="*/ 16 h 16"/>
                <a:gd name="T40" fmla="*/ 0 w 38"/>
                <a:gd name="T4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6">
                  <a:moveTo>
                    <a:pt x="0" y="7"/>
                  </a:moveTo>
                  <a:lnTo>
                    <a:pt x="22" y="1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4" y="10"/>
                  </a:lnTo>
                  <a:lnTo>
                    <a:pt x="2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3" name="Freeform 201"/>
            <p:cNvSpPr>
              <a:spLocks/>
            </p:cNvSpPr>
            <p:nvPr/>
          </p:nvSpPr>
          <p:spPr bwMode="auto">
            <a:xfrm rot="642419" flipH="1">
              <a:off x="1934" y="3193"/>
              <a:ext cx="164" cy="41"/>
            </a:xfrm>
            <a:custGeom>
              <a:avLst/>
              <a:gdLst>
                <a:gd name="T0" fmla="*/ 0 w 164"/>
                <a:gd name="T1" fmla="*/ 38 h 41"/>
                <a:gd name="T2" fmla="*/ 164 w 164"/>
                <a:gd name="T3" fmla="*/ 0 h 41"/>
                <a:gd name="T4" fmla="*/ 130 w 164"/>
                <a:gd name="T5" fmla="*/ 38 h 41"/>
                <a:gd name="T6" fmla="*/ 128 w 164"/>
                <a:gd name="T7" fmla="*/ 40 h 41"/>
                <a:gd name="T8" fmla="*/ 125 w 164"/>
                <a:gd name="T9" fmla="*/ 40 h 41"/>
                <a:gd name="T10" fmla="*/ 123 w 164"/>
                <a:gd name="T11" fmla="*/ 41 h 41"/>
                <a:gd name="T12" fmla="*/ 121 w 164"/>
                <a:gd name="T13" fmla="*/ 41 h 41"/>
                <a:gd name="T14" fmla="*/ 117 w 164"/>
                <a:gd name="T15" fmla="*/ 41 h 41"/>
                <a:gd name="T16" fmla="*/ 116 w 164"/>
                <a:gd name="T17" fmla="*/ 41 h 41"/>
                <a:gd name="T18" fmla="*/ 112 w 164"/>
                <a:gd name="T19" fmla="*/ 41 h 41"/>
                <a:gd name="T20" fmla="*/ 110 w 164"/>
                <a:gd name="T21" fmla="*/ 41 h 41"/>
                <a:gd name="T22" fmla="*/ 0 w 164"/>
                <a:gd name="T2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41">
                  <a:moveTo>
                    <a:pt x="0" y="38"/>
                  </a:moveTo>
                  <a:lnTo>
                    <a:pt x="164" y="0"/>
                  </a:lnTo>
                  <a:lnTo>
                    <a:pt x="130" y="38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1713354" name="Group 202"/>
          <p:cNvGrpSpPr>
            <a:grpSpLocks/>
          </p:cNvGrpSpPr>
          <p:nvPr/>
        </p:nvGrpSpPr>
        <p:grpSpPr bwMode="auto">
          <a:xfrm rot="-2568007">
            <a:off x="4360863" y="2544763"/>
            <a:ext cx="1171575" cy="407987"/>
            <a:chOff x="1896" y="3154"/>
            <a:chExt cx="851" cy="296"/>
          </a:xfrm>
        </p:grpSpPr>
        <p:sp>
          <p:nvSpPr>
            <p:cNvPr id="1713355" name="Freeform 203"/>
            <p:cNvSpPr>
              <a:spLocks/>
            </p:cNvSpPr>
            <p:nvPr/>
          </p:nvSpPr>
          <p:spPr bwMode="auto">
            <a:xfrm rot="642419" flipH="1">
              <a:off x="1939" y="3173"/>
              <a:ext cx="162" cy="55"/>
            </a:xfrm>
            <a:custGeom>
              <a:avLst/>
              <a:gdLst>
                <a:gd name="T0" fmla="*/ 0 w 162"/>
                <a:gd name="T1" fmla="*/ 55 h 55"/>
                <a:gd name="T2" fmla="*/ 162 w 162"/>
                <a:gd name="T3" fmla="*/ 17 h 55"/>
                <a:gd name="T4" fmla="*/ 116 w 162"/>
                <a:gd name="T5" fmla="*/ 0 h 55"/>
                <a:gd name="T6" fmla="*/ 114 w 162"/>
                <a:gd name="T7" fmla="*/ 0 h 55"/>
                <a:gd name="T8" fmla="*/ 112 w 162"/>
                <a:gd name="T9" fmla="*/ 0 h 55"/>
                <a:gd name="T10" fmla="*/ 108 w 162"/>
                <a:gd name="T11" fmla="*/ 0 h 55"/>
                <a:gd name="T12" fmla="*/ 107 w 162"/>
                <a:gd name="T13" fmla="*/ 0 h 55"/>
                <a:gd name="T14" fmla="*/ 103 w 162"/>
                <a:gd name="T15" fmla="*/ 1 h 55"/>
                <a:gd name="T16" fmla="*/ 101 w 162"/>
                <a:gd name="T17" fmla="*/ 3 h 55"/>
                <a:gd name="T18" fmla="*/ 99 w 162"/>
                <a:gd name="T19" fmla="*/ 3 h 55"/>
                <a:gd name="T20" fmla="*/ 98 w 162"/>
                <a:gd name="T21" fmla="*/ 5 h 55"/>
                <a:gd name="T22" fmla="*/ 0 w 162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55">
                  <a:moveTo>
                    <a:pt x="0" y="55"/>
                  </a:moveTo>
                  <a:lnTo>
                    <a:pt x="162" y="17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6" name="Freeform 204"/>
            <p:cNvSpPr>
              <a:spLocks/>
            </p:cNvSpPr>
            <p:nvPr/>
          </p:nvSpPr>
          <p:spPr bwMode="auto">
            <a:xfrm rot="642419" flipH="1">
              <a:off x="1904" y="3240"/>
              <a:ext cx="843" cy="207"/>
            </a:xfrm>
            <a:custGeom>
              <a:avLst/>
              <a:gdLst>
                <a:gd name="T0" fmla="*/ 843 w 843"/>
                <a:gd name="T1" fmla="*/ 15 h 207"/>
                <a:gd name="T2" fmla="*/ 3 w 843"/>
                <a:gd name="T3" fmla="*/ 207 h 207"/>
                <a:gd name="T4" fmla="*/ 0 w 843"/>
                <a:gd name="T5" fmla="*/ 191 h 207"/>
                <a:gd name="T6" fmla="*/ 839 w 843"/>
                <a:gd name="T7" fmla="*/ 0 h 207"/>
                <a:gd name="T8" fmla="*/ 843 w 843"/>
                <a:gd name="T9" fmla="*/ 1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207">
                  <a:moveTo>
                    <a:pt x="843" y="15"/>
                  </a:moveTo>
                  <a:lnTo>
                    <a:pt x="3" y="207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3" y="1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7" name="Freeform 205"/>
            <p:cNvSpPr>
              <a:spLocks/>
            </p:cNvSpPr>
            <p:nvPr/>
          </p:nvSpPr>
          <p:spPr bwMode="auto">
            <a:xfrm rot="642419" flipH="1">
              <a:off x="1904" y="3252"/>
              <a:ext cx="841" cy="198"/>
            </a:xfrm>
            <a:custGeom>
              <a:avLst/>
              <a:gdLst>
                <a:gd name="T0" fmla="*/ 841 w 841"/>
                <a:gd name="T1" fmla="*/ 6 h 198"/>
                <a:gd name="T2" fmla="*/ 1 w 841"/>
                <a:gd name="T3" fmla="*/ 198 h 198"/>
                <a:gd name="T4" fmla="*/ 0 w 841"/>
                <a:gd name="T5" fmla="*/ 191 h 198"/>
                <a:gd name="T6" fmla="*/ 839 w 841"/>
                <a:gd name="T7" fmla="*/ 0 h 198"/>
                <a:gd name="T8" fmla="*/ 841 w 841"/>
                <a:gd name="T9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1" h="198">
                  <a:moveTo>
                    <a:pt x="841" y="6"/>
                  </a:moveTo>
                  <a:lnTo>
                    <a:pt x="1" y="198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8" name="Freeform 206"/>
            <p:cNvSpPr>
              <a:spLocks/>
            </p:cNvSpPr>
            <p:nvPr/>
          </p:nvSpPr>
          <p:spPr bwMode="auto">
            <a:xfrm rot="642419" flipH="1">
              <a:off x="1896" y="3154"/>
              <a:ext cx="38" cy="22"/>
            </a:xfrm>
            <a:custGeom>
              <a:avLst/>
              <a:gdLst>
                <a:gd name="T0" fmla="*/ 0 w 38"/>
                <a:gd name="T1" fmla="*/ 7 h 22"/>
                <a:gd name="T2" fmla="*/ 22 w 38"/>
                <a:gd name="T3" fmla="*/ 2 h 22"/>
                <a:gd name="T4" fmla="*/ 25 w 38"/>
                <a:gd name="T5" fmla="*/ 2 h 22"/>
                <a:gd name="T6" fmla="*/ 27 w 38"/>
                <a:gd name="T7" fmla="*/ 2 h 22"/>
                <a:gd name="T8" fmla="*/ 31 w 38"/>
                <a:gd name="T9" fmla="*/ 0 h 22"/>
                <a:gd name="T10" fmla="*/ 33 w 38"/>
                <a:gd name="T11" fmla="*/ 2 h 22"/>
                <a:gd name="T12" fmla="*/ 34 w 38"/>
                <a:gd name="T13" fmla="*/ 2 h 22"/>
                <a:gd name="T14" fmla="*/ 36 w 38"/>
                <a:gd name="T15" fmla="*/ 2 h 22"/>
                <a:gd name="T16" fmla="*/ 36 w 38"/>
                <a:gd name="T17" fmla="*/ 4 h 22"/>
                <a:gd name="T18" fmla="*/ 38 w 38"/>
                <a:gd name="T19" fmla="*/ 4 h 22"/>
                <a:gd name="T20" fmla="*/ 38 w 38"/>
                <a:gd name="T21" fmla="*/ 7 h 22"/>
                <a:gd name="T22" fmla="*/ 38 w 38"/>
                <a:gd name="T23" fmla="*/ 9 h 22"/>
                <a:gd name="T24" fmla="*/ 38 w 38"/>
                <a:gd name="T25" fmla="*/ 9 h 22"/>
                <a:gd name="T26" fmla="*/ 36 w 38"/>
                <a:gd name="T27" fmla="*/ 11 h 22"/>
                <a:gd name="T28" fmla="*/ 34 w 38"/>
                <a:gd name="T29" fmla="*/ 13 h 22"/>
                <a:gd name="T30" fmla="*/ 33 w 38"/>
                <a:gd name="T31" fmla="*/ 13 h 22"/>
                <a:gd name="T32" fmla="*/ 31 w 38"/>
                <a:gd name="T33" fmla="*/ 15 h 22"/>
                <a:gd name="T34" fmla="*/ 27 w 38"/>
                <a:gd name="T35" fmla="*/ 15 h 22"/>
                <a:gd name="T36" fmla="*/ 24 w 38"/>
                <a:gd name="T37" fmla="*/ 16 h 22"/>
                <a:gd name="T38" fmla="*/ 2 w 38"/>
                <a:gd name="T39" fmla="*/ 22 h 22"/>
                <a:gd name="T40" fmla="*/ 0 w 38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2">
                  <a:moveTo>
                    <a:pt x="0" y="7"/>
                  </a:move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" y="2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59" name="Freeform 207"/>
            <p:cNvSpPr>
              <a:spLocks/>
            </p:cNvSpPr>
            <p:nvPr/>
          </p:nvSpPr>
          <p:spPr bwMode="auto">
            <a:xfrm rot="642419" flipH="1">
              <a:off x="1896" y="3159"/>
              <a:ext cx="38" cy="16"/>
            </a:xfrm>
            <a:custGeom>
              <a:avLst/>
              <a:gdLst>
                <a:gd name="T0" fmla="*/ 0 w 38"/>
                <a:gd name="T1" fmla="*/ 7 h 16"/>
                <a:gd name="T2" fmla="*/ 22 w 38"/>
                <a:gd name="T3" fmla="*/ 1 h 16"/>
                <a:gd name="T4" fmla="*/ 25 w 38"/>
                <a:gd name="T5" fmla="*/ 1 h 16"/>
                <a:gd name="T6" fmla="*/ 29 w 38"/>
                <a:gd name="T7" fmla="*/ 0 h 16"/>
                <a:gd name="T8" fmla="*/ 31 w 38"/>
                <a:gd name="T9" fmla="*/ 0 h 16"/>
                <a:gd name="T10" fmla="*/ 34 w 38"/>
                <a:gd name="T11" fmla="*/ 0 h 16"/>
                <a:gd name="T12" fmla="*/ 34 w 38"/>
                <a:gd name="T13" fmla="*/ 0 h 16"/>
                <a:gd name="T14" fmla="*/ 36 w 38"/>
                <a:gd name="T15" fmla="*/ 0 h 16"/>
                <a:gd name="T16" fmla="*/ 38 w 38"/>
                <a:gd name="T17" fmla="*/ 0 h 16"/>
                <a:gd name="T18" fmla="*/ 38 w 38"/>
                <a:gd name="T19" fmla="*/ 0 h 16"/>
                <a:gd name="T20" fmla="*/ 38 w 38"/>
                <a:gd name="T21" fmla="*/ 1 h 16"/>
                <a:gd name="T22" fmla="*/ 38 w 38"/>
                <a:gd name="T23" fmla="*/ 3 h 16"/>
                <a:gd name="T24" fmla="*/ 38 w 38"/>
                <a:gd name="T25" fmla="*/ 5 h 16"/>
                <a:gd name="T26" fmla="*/ 36 w 38"/>
                <a:gd name="T27" fmla="*/ 5 h 16"/>
                <a:gd name="T28" fmla="*/ 34 w 38"/>
                <a:gd name="T29" fmla="*/ 7 h 16"/>
                <a:gd name="T30" fmla="*/ 33 w 38"/>
                <a:gd name="T31" fmla="*/ 7 h 16"/>
                <a:gd name="T32" fmla="*/ 31 w 38"/>
                <a:gd name="T33" fmla="*/ 9 h 16"/>
                <a:gd name="T34" fmla="*/ 27 w 38"/>
                <a:gd name="T35" fmla="*/ 9 h 16"/>
                <a:gd name="T36" fmla="*/ 24 w 38"/>
                <a:gd name="T37" fmla="*/ 10 h 16"/>
                <a:gd name="T38" fmla="*/ 2 w 38"/>
                <a:gd name="T39" fmla="*/ 16 h 16"/>
                <a:gd name="T40" fmla="*/ 0 w 38"/>
                <a:gd name="T4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6">
                  <a:moveTo>
                    <a:pt x="0" y="7"/>
                  </a:moveTo>
                  <a:lnTo>
                    <a:pt x="22" y="1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4" y="10"/>
                  </a:lnTo>
                  <a:lnTo>
                    <a:pt x="2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60" name="Freeform 208"/>
            <p:cNvSpPr>
              <a:spLocks/>
            </p:cNvSpPr>
            <p:nvPr/>
          </p:nvSpPr>
          <p:spPr bwMode="auto">
            <a:xfrm rot="642419" flipH="1">
              <a:off x="1934" y="3193"/>
              <a:ext cx="164" cy="41"/>
            </a:xfrm>
            <a:custGeom>
              <a:avLst/>
              <a:gdLst>
                <a:gd name="T0" fmla="*/ 0 w 164"/>
                <a:gd name="T1" fmla="*/ 38 h 41"/>
                <a:gd name="T2" fmla="*/ 164 w 164"/>
                <a:gd name="T3" fmla="*/ 0 h 41"/>
                <a:gd name="T4" fmla="*/ 130 w 164"/>
                <a:gd name="T5" fmla="*/ 38 h 41"/>
                <a:gd name="T6" fmla="*/ 128 w 164"/>
                <a:gd name="T7" fmla="*/ 40 h 41"/>
                <a:gd name="T8" fmla="*/ 125 w 164"/>
                <a:gd name="T9" fmla="*/ 40 h 41"/>
                <a:gd name="T10" fmla="*/ 123 w 164"/>
                <a:gd name="T11" fmla="*/ 41 h 41"/>
                <a:gd name="T12" fmla="*/ 121 w 164"/>
                <a:gd name="T13" fmla="*/ 41 h 41"/>
                <a:gd name="T14" fmla="*/ 117 w 164"/>
                <a:gd name="T15" fmla="*/ 41 h 41"/>
                <a:gd name="T16" fmla="*/ 116 w 164"/>
                <a:gd name="T17" fmla="*/ 41 h 41"/>
                <a:gd name="T18" fmla="*/ 112 w 164"/>
                <a:gd name="T19" fmla="*/ 41 h 41"/>
                <a:gd name="T20" fmla="*/ 110 w 164"/>
                <a:gd name="T21" fmla="*/ 41 h 41"/>
                <a:gd name="T22" fmla="*/ 0 w 164"/>
                <a:gd name="T2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41">
                  <a:moveTo>
                    <a:pt x="0" y="38"/>
                  </a:moveTo>
                  <a:lnTo>
                    <a:pt x="164" y="0"/>
                  </a:lnTo>
                  <a:lnTo>
                    <a:pt x="130" y="38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1713361" name="Text Box 209"/>
          <p:cNvSpPr txBox="1">
            <a:spLocks noChangeArrowheads="1"/>
          </p:cNvSpPr>
          <p:nvPr/>
        </p:nvSpPr>
        <p:spPr bwMode="auto">
          <a:xfrm>
            <a:off x="1009650" y="1330325"/>
            <a:ext cx="2628900" cy="79375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en-US" sz="2300" b="1" baseline="0" dirty="0">
                <a:solidFill>
                  <a:srgbClr val="000099"/>
                </a:solidFill>
                <a:latin typeface="Arial" charset="0"/>
              </a:rPr>
              <a:t>Discovery-based</a:t>
            </a:r>
            <a:br>
              <a:rPr lang="en-US" altLang="en-US" sz="2300" b="1" baseline="0" dirty="0">
                <a:solidFill>
                  <a:srgbClr val="000099"/>
                </a:solidFill>
                <a:latin typeface="Arial" charset="0"/>
              </a:rPr>
            </a:br>
            <a:endParaRPr lang="en-US" altLang="en-US" sz="2300" baseline="0" dirty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713362" name="Rectangle 210"/>
          <p:cNvSpPr>
            <a:spLocks noGrp="1" noChangeArrowheads="1"/>
          </p:cNvSpPr>
          <p:nvPr>
            <p:ph type="title"/>
          </p:nvPr>
        </p:nvSpPr>
        <p:spPr>
          <a:xfrm>
            <a:off x="1028700" y="122238"/>
            <a:ext cx="6877050" cy="685800"/>
          </a:xfrm>
          <a:noFill/>
          <a:ln/>
        </p:spPr>
        <p:txBody>
          <a:bodyPr/>
          <a:lstStyle/>
          <a:p>
            <a:pPr algn="l"/>
            <a:r>
              <a:rPr lang="en-US" altLang="en-US" sz="3600" b="1" dirty="0">
                <a:solidFill>
                  <a:srgbClr val="000099"/>
                </a:solidFill>
                <a:latin typeface="Book Antiqua" pitchFamily="18" charset="0"/>
              </a:rPr>
              <a:t>Broad Vision</a:t>
            </a:r>
          </a:p>
        </p:txBody>
      </p:sp>
      <p:grpSp>
        <p:nvGrpSpPr>
          <p:cNvPr id="1713363" name="Group 211"/>
          <p:cNvGrpSpPr>
            <a:grpSpLocks/>
          </p:cNvGrpSpPr>
          <p:nvPr/>
        </p:nvGrpSpPr>
        <p:grpSpPr bwMode="auto">
          <a:xfrm>
            <a:off x="1003300" y="2894013"/>
            <a:ext cx="4225925" cy="427037"/>
            <a:chOff x="632" y="2215"/>
            <a:chExt cx="2518" cy="269"/>
          </a:xfrm>
        </p:grpSpPr>
        <p:sp>
          <p:nvSpPr>
            <p:cNvPr id="1713364" name="Line 212"/>
            <p:cNvSpPr>
              <a:spLocks noChangeShapeType="1"/>
            </p:cNvSpPr>
            <p:nvPr/>
          </p:nvSpPr>
          <p:spPr bwMode="auto">
            <a:xfrm>
              <a:off x="636" y="2484"/>
              <a:ext cx="2514" cy="0"/>
            </a:xfrm>
            <a:prstGeom prst="line">
              <a:avLst/>
            </a:prstGeom>
            <a:noFill/>
            <a:ln w="57150">
              <a:solidFill>
                <a:srgbClr val="000099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65" name="Text Box 213"/>
            <p:cNvSpPr txBox="1">
              <a:spLocks noChangeArrowheads="1"/>
            </p:cNvSpPr>
            <p:nvPr/>
          </p:nvSpPr>
          <p:spPr bwMode="auto">
            <a:xfrm>
              <a:off x="632" y="2215"/>
              <a:ext cx="463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1" hangingPunct="1"/>
              <a:r>
                <a:rPr lang="en-US" altLang="en-US" sz="2000" b="1" baseline="0" dirty="0">
                  <a:solidFill>
                    <a:srgbClr val="000099"/>
                  </a:solidFill>
                  <a:latin typeface="Arial" charset="0"/>
                </a:rPr>
                <a:t>Time</a:t>
              </a:r>
            </a:p>
          </p:txBody>
        </p:sp>
      </p:grpSp>
      <p:grpSp>
        <p:nvGrpSpPr>
          <p:cNvPr id="1713366" name="Group 214"/>
          <p:cNvGrpSpPr>
            <a:grpSpLocks/>
          </p:cNvGrpSpPr>
          <p:nvPr/>
        </p:nvGrpSpPr>
        <p:grpSpPr bwMode="auto">
          <a:xfrm>
            <a:off x="1028700" y="3816350"/>
            <a:ext cx="3771900" cy="2324100"/>
            <a:chOff x="648" y="2404"/>
            <a:chExt cx="2376" cy="1464"/>
          </a:xfrm>
        </p:grpSpPr>
        <p:sp>
          <p:nvSpPr>
            <p:cNvPr id="1713367" name="AutoShape 215"/>
            <p:cNvSpPr>
              <a:spLocks noChangeArrowheads="1"/>
            </p:cNvSpPr>
            <p:nvPr/>
          </p:nvSpPr>
          <p:spPr bwMode="auto">
            <a:xfrm>
              <a:off x="648" y="2404"/>
              <a:ext cx="2376" cy="1464"/>
            </a:xfrm>
            <a:prstGeom prst="rightArrow">
              <a:avLst>
                <a:gd name="adj1" fmla="val 50000"/>
                <a:gd name="adj2" fmla="val 40574"/>
              </a:avLst>
            </a:prstGeom>
            <a:solidFill>
              <a:srgbClr val="0000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68" name="Text Box 216"/>
            <p:cNvSpPr txBox="1">
              <a:spLocks noChangeArrowheads="1"/>
            </p:cNvSpPr>
            <p:nvPr/>
          </p:nvSpPr>
          <p:spPr bwMode="auto">
            <a:xfrm>
              <a:off x="724" y="2876"/>
              <a:ext cx="1960" cy="5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en-US" sz="2300" b="1" baseline="0" dirty="0">
                  <a:solidFill>
                    <a:srgbClr val="F8F8F8"/>
                  </a:solidFill>
                  <a:latin typeface="Arial" charset="0"/>
                </a:rPr>
                <a:t>Oxide </a:t>
              </a:r>
              <a:r>
                <a:rPr lang="en-US" altLang="en-US" sz="2300" b="1" baseline="0" dirty="0" smtClean="0">
                  <a:solidFill>
                    <a:srgbClr val="F8F8F8"/>
                  </a:solidFill>
                  <a:latin typeface="Arial" charset="0"/>
                </a:rPr>
                <a:t>Surfaces      By </a:t>
              </a:r>
              <a:r>
                <a:rPr lang="en-US" altLang="en-US" sz="2300" b="1" baseline="0" dirty="0">
                  <a:solidFill>
                    <a:srgbClr val="F8F8F8"/>
                  </a:solidFill>
                  <a:latin typeface="Arial" charset="0"/>
                </a:rPr>
                <a:t>Design</a:t>
              </a:r>
            </a:p>
          </p:txBody>
        </p:sp>
      </p:grpSp>
      <p:grpSp>
        <p:nvGrpSpPr>
          <p:cNvPr id="1713369" name="Group 217"/>
          <p:cNvGrpSpPr>
            <a:grpSpLocks/>
          </p:cNvGrpSpPr>
          <p:nvPr/>
        </p:nvGrpSpPr>
        <p:grpSpPr bwMode="auto">
          <a:xfrm rot="20859240">
            <a:off x="8069263" y="1514475"/>
            <a:ext cx="1171575" cy="407988"/>
            <a:chOff x="1896" y="3154"/>
            <a:chExt cx="851" cy="296"/>
          </a:xfrm>
        </p:grpSpPr>
        <p:sp>
          <p:nvSpPr>
            <p:cNvPr id="1713370" name="Freeform 218"/>
            <p:cNvSpPr>
              <a:spLocks/>
            </p:cNvSpPr>
            <p:nvPr/>
          </p:nvSpPr>
          <p:spPr bwMode="auto">
            <a:xfrm rot="642419" flipH="1">
              <a:off x="1939" y="3173"/>
              <a:ext cx="162" cy="55"/>
            </a:xfrm>
            <a:custGeom>
              <a:avLst/>
              <a:gdLst>
                <a:gd name="T0" fmla="*/ 0 w 162"/>
                <a:gd name="T1" fmla="*/ 55 h 55"/>
                <a:gd name="T2" fmla="*/ 162 w 162"/>
                <a:gd name="T3" fmla="*/ 17 h 55"/>
                <a:gd name="T4" fmla="*/ 116 w 162"/>
                <a:gd name="T5" fmla="*/ 0 h 55"/>
                <a:gd name="T6" fmla="*/ 114 w 162"/>
                <a:gd name="T7" fmla="*/ 0 h 55"/>
                <a:gd name="T8" fmla="*/ 112 w 162"/>
                <a:gd name="T9" fmla="*/ 0 h 55"/>
                <a:gd name="T10" fmla="*/ 108 w 162"/>
                <a:gd name="T11" fmla="*/ 0 h 55"/>
                <a:gd name="T12" fmla="*/ 107 w 162"/>
                <a:gd name="T13" fmla="*/ 0 h 55"/>
                <a:gd name="T14" fmla="*/ 103 w 162"/>
                <a:gd name="T15" fmla="*/ 1 h 55"/>
                <a:gd name="T16" fmla="*/ 101 w 162"/>
                <a:gd name="T17" fmla="*/ 3 h 55"/>
                <a:gd name="T18" fmla="*/ 99 w 162"/>
                <a:gd name="T19" fmla="*/ 3 h 55"/>
                <a:gd name="T20" fmla="*/ 98 w 162"/>
                <a:gd name="T21" fmla="*/ 5 h 55"/>
                <a:gd name="T22" fmla="*/ 0 w 162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55">
                  <a:moveTo>
                    <a:pt x="0" y="55"/>
                  </a:moveTo>
                  <a:lnTo>
                    <a:pt x="162" y="17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7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3"/>
                  </a:lnTo>
                  <a:lnTo>
                    <a:pt x="98" y="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FF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71" name="Freeform 219"/>
            <p:cNvSpPr>
              <a:spLocks/>
            </p:cNvSpPr>
            <p:nvPr/>
          </p:nvSpPr>
          <p:spPr bwMode="auto">
            <a:xfrm rot="642419" flipH="1">
              <a:off x="1904" y="3240"/>
              <a:ext cx="843" cy="207"/>
            </a:xfrm>
            <a:custGeom>
              <a:avLst/>
              <a:gdLst>
                <a:gd name="T0" fmla="*/ 843 w 843"/>
                <a:gd name="T1" fmla="*/ 15 h 207"/>
                <a:gd name="T2" fmla="*/ 3 w 843"/>
                <a:gd name="T3" fmla="*/ 207 h 207"/>
                <a:gd name="T4" fmla="*/ 0 w 843"/>
                <a:gd name="T5" fmla="*/ 191 h 207"/>
                <a:gd name="T6" fmla="*/ 839 w 843"/>
                <a:gd name="T7" fmla="*/ 0 h 207"/>
                <a:gd name="T8" fmla="*/ 843 w 843"/>
                <a:gd name="T9" fmla="*/ 1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3" h="207">
                  <a:moveTo>
                    <a:pt x="843" y="15"/>
                  </a:moveTo>
                  <a:lnTo>
                    <a:pt x="3" y="207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3" y="15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72" name="Freeform 220"/>
            <p:cNvSpPr>
              <a:spLocks/>
            </p:cNvSpPr>
            <p:nvPr/>
          </p:nvSpPr>
          <p:spPr bwMode="auto">
            <a:xfrm rot="642419" flipH="1">
              <a:off x="1904" y="3252"/>
              <a:ext cx="841" cy="198"/>
            </a:xfrm>
            <a:custGeom>
              <a:avLst/>
              <a:gdLst>
                <a:gd name="T0" fmla="*/ 841 w 841"/>
                <a:gd name="T1" fmla="*/ 6 h 198"/>
                <a:gd name="T2" fmla="*/ 1 w 841"/>
                <a:gd name="T3" fmla="*/ 198 h 198"/>
                <a:gd name="T4" fmla="*/ 0 w 841"/>
                <a:gd name="T5" fmla="*/ 191 h 198"/>
                <a:gd name="T6" fmla="*/ 839 w 841"/>
                <a:gd name="T7" fmla="*/ 0 h 198"/>
                <a:gd name="T8" fmla="*/ 841 w 841"/>
                <a:gd name="T9" fmla="*/ 6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1" h="198">
                  <a:moveTo>
                    <a:pt x="841" y="6"/>
                  </a:moveTo>
                  <a:lnTo>
                    <a:pt x="1" y="198"/>
                  </a:lnTo>
                  <a:lnTo>
                    <a:pt x="0" y="191"/>
                  </a:lnTo>
                  <a:lnTo>
                    <a:pt x="839" y="0"/>
                  </a:lnTo>
                  <a:lnTo>
                    <a:pt x="84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73" name="Freeform 221"/>
            <p:cNvSpPr>
              <a:spLocks/>
            </p:cNvSpPr>
            <p:nvPr/>
          </p:nvSpPr>
          <p:spPr bwMode="auto">
            <a:xfrm rot="642419" flipH="1">
              <a:off x="1896" y="3154"/>
              <a:ext cx="38" cy="22"/>
            </a:xfrm>
            <a:custGeom>
              <a:avLst/>
              <a:gdLst>
                <a:gd name="T0" fmla="*/ 0 w 38"/>
                <a:gd name="T1" fmla="*/ 7 h 22"/>
                <a:gd name="T2" fmla="*/ 22 w 38"/>
                <a:gd name="T3" fmla="*/ 2 h 22"/>
                <a:gd name="T4" fmla="*/ 25 w 38"/>
                <a:gd name="T5" fmla="*/ 2 h 22"/>
                <a:gd name="T6" fmla="*/ 27 w 38"/>
                <a:gd name="T7" fmla="*/ 2 h 22"/>
                <a:gd name="T8" fmla="*/ 31 w 38"/>
                <a:gd name="T9" fmla="*/ 0 h 22"/>
                <a:gd name="T10" fmla="*/ 33 w 38"/>
                <a:gd name="T11" fmla="*/ 2 h 22"/>
                <a:gd name="T12" fmla="*/ 34 w 38"/>
                <a:gd name="T13" fmla="*/ 2 h 22"/>
                <a:gd name="T14" fmla="*/ 36 w 38"/>
                <a:gd name="T15" fmla="*/ 2 h 22"/>
                <a:gd name="T16" fmla="*/ 36 w 38"/>
                <a:gd name="T17" fmla="*/ 4 h 22"/>
                <a:gd name="T18" fmla="*/ 38 w 38"/>
                <a:gd name="T19" fmla="*/ 4 h 22"/>
                <a:gd name="T20" fmla="*/ 38 w 38"/>
                <a:gd name="T21" fmla="*/ 7 h 22"/>
                <a:gd name="T22" fmla="*/ 38 w 38"/>
                <a:gd name="T23" fmla="*/ 9 h 22"/>
                <a:gd name="T24" fmla="*/ 38 w 38"/>
                <a:gd name="T25" fmla="*/ 9 h 22"/>
                <a:gd name="T26" fmla="*/ 36 w 38"/>
                <a:gd name="T27" fmla="*/ 11 h 22"/>
                <a:gd name="T28" fmla="*/ 34 w 38"/>
                <a:gd name="T29" fmla="*/ 13 h 22"/>
                <a:gd name="T30" fmla="*/ 33 w 38"/>
                <a:gd name="T31" fmla="*/ 13 h 22"/>
                <a:gd name="T32" fmla="*/ 31 w 38"/>
                <a:gd name="T33" fmla="*/ 15 h 22"/>
                <a:gd name="T34" fmla="*/ 27 w 38"/>
                <a:gd name="T35" fmla="*/ 15 h 22"/>
                <a:gd name="T36" fmla="*/ 24 w 38"/>
                <a:gd name="T37" fmla="*/ 16 h 22"/>
                <a:gd name="T38" fmla="*/ 2 w 38"/>
                <a:gd name="T39" fmla="*/ 22 h 22"/>
                <a:gd name="T40" fmla="*/ 0 w 38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22">
                  <a:moveTo>
                    <a:pt x="0" y="7"/>
                  </a:moveTo>
                  <a:lnTo>
                    <a:pt x="22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11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1" y="15"/>
                  </a:lnTo>
                  <a:lnTo>
                    <a:pt x="27" y="15"/>
                  </a:lnTo>
                  <a:lnTo>
                    <a:pt x="24" y="16"/>
                  </a:lnTo>
                  <a:lnTo>
                    <a:pt x="2" y="22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74" name="Freeform 222"/>
            <p:cNvSpPr>
              <a:spLocks/>
            </p:cNvSpPr>
            <p:nvPr/>
          </p:nvSpPr>
          <p:spPr bwMode="auto">
            <a:xfrm rot="642419" flipH="1">
              <a:off x="1896" y="3159"/>
              <a:ext cx="38" cy="16"/>
            </a:xfrm>
            <a:custGeom>
              <a:avLst/>
              <a:gdLst>
                <a:gd name="T0" fmla="*/ 0 w 38"/>
                <a:gd name="T1" fmla="*/ 7 h 16"/>
                <a:gd name="T2" fmla="*/ 22 w 38"/>
                <a:gd name="T3" fmla="*/ 1 h 16"/>
                <a:gd name="T4" fmla="*/ 25 w 38"/>
                <a:gd name="T5" fmla="*/ 1 h 16"/>
                <a:gd name="T6" fmla="*/ 29 w 38"/>
                <a:gd name="T7" fmla="*/ 0 h 16"/>
                <a:gd name="T8" fmla="*/ 31 w 38"/>
                <a:gd name="T9" fmla="*/ 0 h 16"/>
                <a:gd name="T10" fmla="*/ 34 w 38"/>
                <a:gd name="T11" fmla="*/ 0 h 16"/>
                <a:gd name="T12" fmla="*/ 34 w 38"/>
                <a:gd name="T13" fmla="*/ 0 h 16"/>
                <a:gd name="T14" fmla="*/ 36 w 38"/>
                <a:gd name="T15" fmla="*/ 0 h 16"/>
                <a:gd name="T16" fmla="*/ 38 w 38"/>
                <a:gd name="T17" fmla="*/ 0 h 16"/>
                <a:gd name="T18" fmla="*/ 38 w 38"/>
                <a:gd name="T19" fmla="*/ 0 h 16"/>
                <a:gd name="T20" fmla="*/ 38 w 38"/>
                <a:gd name="T21" fmla="*/ 1 h 16"/>
                <a:gd name="T22" fmla="*/ 38 w 38"/>
                <a:gd name="T23" fmla="*/ 3 h 16"/>
                <a:gd name="T24" fmla="*/ 38 w 38"/>
                <a:gd name="T25" fmla="*/ 5 h 16"/>
                <a:gd name="T26" fmla="*/ 36 w 38"/>
                <a:gd name="T27" fmla="*/ 5 h 16"/>
                <a:gd name="T28" fmla="*/ 34 w 38"/>
                <a:gd name="T29" fmla="*/ 7 h 16"/>
                <a:gd name="T30" fmla="*/ 33 w 38"/>
                <a:gd name="T31" fmla="*/ 7 h 16"/>
                <a:gd name="T32" fmla="*/ 31 w 38"/>
                <a:gd name="T33" fmla="*/ 9 h 16"/>
                <a:gd name="T34" fmla="*/ 27 w 38"/>
                <a:gd name="T35" fmla="*/ 9 h 16"/>
                <a:gd name="T36" fmla="*/ 24 w 38"/>
                <a:gd name="T37" fmla="*/ 10 h 16"/>
                <a:gd name="T38" fmla="*/ 2 w 38"/>
                <a:gd name="T39" fmla="*/ 16 h 16"/>
                <a:gd name="T40" fmla="*/ 0 w 38"/>
                <a:gd name="T4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16">
                  <a:moveTo>
                    <a:pt x="0" y="7"/>
                  </a:moveTo>
                  <a:lnTo>
                    <a:pt x="22" y="1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7" y="9"/>
                  </a:lnTo>
                  <a:lnTo>
                    <a:pt x="24" y="10"/>
                  </a:lnTo>
                  <a:lnTo>
                    <a:pt x="2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713375" name="Freeform 223"/>
            <p:cNvSpPr>
              <a:spLocks/>
            </p:cNvSpPr>
            <p:nvPr/>
          </p:nvSpPr>
          <p:spPr bwMode="auto">
            <a:xfrm rot="642419" flipH="1">
              <a:off x="1934" y="3193"/>
              <a:ext cx="164" cy="41"/>
            </a:xfrm>
            <a:custGeom>
              <a:avLst/>
              <a:gdLst>
                <a:gd name="T0" fmla="*/ 0 w 164"/>
                <a:gd name="T1" fmla="*/ 38 h 41"/>
                <a:gd name="T2" fmla="*/ 164 w 164"/>
                <a:gd name="T3" fmla="*/ 0 h 41"/>
                <a:gd name="T4" fmla="*/ 130 w 164"/>
                <a:gd name="T5" fmla="*/ 38 h 41"/>
                <a:gd name="T6" fmla="*/ 128 w 164"/>
                <a:gd name="T7" fmla="*/ 40 h 41"/>
                <a:gd name="T8" fmla="*/ 125 w 164"/>
                <a:gd name="T9" fmla="*/ 40 h 41"/>
                <a:gd name="T10" fmla="*/ 123 w 164"/>
                <a:gd name="T11" fmla="*/ 41 h 41"/>
                <a:gd name="T12" fmla="*/ 121 w 164"/>
                <a:gd name="T13" fmla="*/ 41 h 41"/>
                <a:gd name="T14" fmla="*/ 117 w 164"/>
                <a:gd name="T15" fmla="*/ 41 h 41"/>
                <a:gd name="T16" fmla="*/ 116 w 164"/>
                <a:gd name="T17" fmla="*/ 41 h 41"/>
                <a:gd name="T18" fmla="*/ 112 w 164"/>
                <a:gd name="T19" fmla="*/ 41 h 41"/>
                <a:gd name="T20" fmla="*/ 110 w 164"/>
                <a:gd name="T21" fmla="*/ 41 h 41"/>
                <a:gd name="T22" fmla="*/ 0 w 164"/>
                <a:gd name="T23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41">
                  <a:moveTo>
                    <a:pt x="0" y="38"/>
                  </a:moveTo>
                  <a:lnTo>
                    <a:pt x="164" y="0"/>
                  </a:lnTo>
                  <a:lnTo>
                    <a:pt x="130" y="38"/>
                  </a:lnTo>
                  <a:lnTo>
                    <a:pt x="128" y="40"/>
                  </a:lnTo>
                  <a:lnTo>
                    <a:pt x="125" y="40"/>
                  </a:lnTo>
                  <a:lnTo>
                    <a:pt x="123" y="41"/>
                  </a:lnTo>
                  <a:lnTo>
                    <a:pt x="121" y="41"/>
                  </a:lnTo>
                  <a:lnTo>
                    <a:pt x="117" y="41"/>
                  </a:lnTo>
                  <a:lnTo>
                    <a:pt x="116" y="41"/>
                  </a:lnTo>
                  <a:lnTo>
                    <a:pt x="112" y="41"/>
                  </a:lnTo>
                  <a:lnTo>
                    <a:pt x="110" y="4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CC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</p:grpSp>
      <p:sp>
        <p:nvSpPr>
          <p:cNvPr id="1713376" name="Text Box 224"/>
          <p:cNvSpPr txBox="1">
            <a:spLocks noChangeArrowheads="1"/>
          </p:cNvSpPr>
          <p:nvPr/>
        </p:nvSpPr>
        <p:spPr bwMode="auto">
          <a:xfrm>
            <a:off x="242888" y="6092825"/>
            <a:ext cx="8685212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en-US" sz="1600" baseline="0" dirty="0">
                <a:solidFill>
                  <a:srgbClr val="000000"/>
                </a:solidFill>
                <a:latin typeface="Arial" charset="0"/>
              </a:rPr>
              <a:t>Adapted From: Paget Donnelly, Nanomaterials By Design, Chemical Industry R&amp;D Roadmap, www.chemicalvision2020.org/downloads/nanochemroadmap_presentation_1-5-04.ppt </a:t>
            </a:r>
          </a:p>
        </p:txBody>
      </p:sp>
    </p:spTree>
    <p:extLst>
      <p:ext uri="{BB962C8B-B14F-4D97-AF65-F5344CB8AC3E}">
        <p14:creationId xmlns:p14="http://schemas.microsoft.com/office/powerpoint/2010/main" val="28119518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13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1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15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16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7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1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0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2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0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3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34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7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8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0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3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34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35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36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39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0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1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2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43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45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46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47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48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713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4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6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63" dur="100" decel="5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23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64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23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65" dur="100" decel="100000" autoRev="1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13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1106" name="Picture 27" descr="BiPhase Thermodynamics.tif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0" y="3790950"/>
            <a:ext cx="14890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1107" name="Picture 13" descr="image00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0450" y="122238"/>
            <a:ext cx="2063750" cy="1655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11108" name="Group 91"/>
          <p:cNvGrpSpPr>
            <a:grpSpLocks noChangeAspect="1"/>
          </p:cNvGrpSpPr>
          <p:nvPr/>
        </p:nvGrpSpPr>
        <p:grpSpPr bwMode="auto">
          <a:xfrm>
            <a:off x="1143000" y="3805238"/>
            <a:ext cx="1120775" cy="2220912"/>
            <a:chOff x="2590800" y="1981200"/>
            <a:chExt cx="1504950" cy="2982913"/>
          </a:xfrm>
        </p:grpSpPr>
        <p:pic>
          <p:nvPicPr>
            <p:cNvPr id="1711109" name="Picture 12" descr="Ient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7150" y="1990725"/>
              <a:ext cx="1487488" cy="2973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1110" name="Rectangle 13"/>
            <p:cNvSpPr>
              <a:spLocks noChangeAspect="1" noChangeArrowheads="1"/>
            </p:cNvSpPr>
            <p:nvPr/>
          </p:nvSpPr>
          <p:spPr bwMode="auto">
            <a:xfrm>
              <a:off x="2597150" y="1981200"/>
              <a:ext cx="1487488" cy="29733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1" hangingPunct="1"/>
              <a:endParaRPr lang="en-US" sz="1800" baseline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711111" name="Line 15"/>
            <p:cNvSpPr>
              <a:spLocks noChangeAspect="1" noChangeShapeType="1"/>
            </p:cNvSpPr>
            <p:nvPr/>
          </p:nvSpPr>
          <p:spPr bwMode="auto">
            <a:xfrm>
              <a:off x="2597150" y="2847975"/>
              <a:ext cx="1457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2" name="Line 16"/>
            <p:cNvSpPr>
              <a:spLocks noChangeAspect="1" noChangeShapeType="1"/>
            </p:cNvSpPr>
            <p:nvPr/>
          </p:nvSpPr>
          <p:spPr bwMode="auto">
            <a:xfrm>
              <a:off x="2597150" y="4721225"/>
              <a:ext cx="1457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3" name="Line 17"/>
            <p:cNvSpPr>
              <a:spLocks noChangeAspect="1" noChangeShapeType="1"/>
            </p:cNvSpPr>
            <p:nvPr/>
          </p:nvSpPr>
          <p:spPr bwMode="auto">
            <a:xfrm>
              <a:off x="2613025" y="4333875"/>
              <a:ext cx="14573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4" name="Line 18"/>
            <p:cNvSpPr>
              <a:spLocks noChangeAspect="1" noChangeShapeType="1"/>
            </p:cNvSpPr>
            <p:nvPr/>
          </p:nvSpPr>
          <p:spPr bwMode="auto">
            <a:xfrm>
              <a:off x="2597150" y="3227388"/>
              <a:ext cx="14874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5" name="Line 19"/>
            <p:cNvSpPr>
              <a:spLocks noChangeAspect="1" noChangeShapeType="1"/>
            </p:cNvSpPr>
            <p:nvPr/>
          </p:nvSpPr>
          <p:spPr bwMode="auto">
            <a:xfrm>
              <a:off x="3346450" y="3978275"/>
              <a:ext cx="725488" cy="725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6" name="Line 20"/>
            <p:cNvSpPr>
              <a:spLocks noChangeAspect="1" noChangeShapeType="1"/>
            </p:cNvSpPr>
            <p:nvPr/>
          </p:nvSpPr>
          <p:spPr bwMode="auto">
            <a:xfrm>
              <a:off x="2605088" y="2476500"/>
              <a:ext cx="1106488" cy="1104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7" name="Line 21"/>
            <p:cNvSpPr>
              <a:spLocks noChangeAspect="1" noChangeShapeType="1"/>
            </p:cNvSpPr>
            <p:nvPr/>
          </p:nvSpPr>
          <p:spPr bwMode="auto">
            <a:xfrm flipH="1">
              <a:off x="2965450" y="2484438"/>
              <a:ext cx="1130300" cy="1117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8" name="Line 22"/>
            <p:cNvSpPr>
              <a:spLocks noChangeAspect="1" noChangeShapeType="1"/>
            </p:cNvSpPr>
            <p:nvPr/>
          </p:nvSpPr>
          <p:spPr bwMode="auto">
            <a:xfrm flipH="1">
              <a:off x="2600325" y="3968750"/>
              <a:ext cx="738188" cy="738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19" name="Line 23"/>
            <p:cNvSpPr>
              <a:spLocks noChangeAspect="1" noChangeShapeType="1"/>
            </p:cNvSpPr>
            <p:nvPr/>
          </p:nvSpPr>
          <p:spPr bwMode="auto">
            <a:xfrm>
              <a:off x="2595563" y="3983038"/>
              <a:ext cx="985838" cy="981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0" name="Line 24"/>
            <p:cNvSpPr>
              <a:spLocks noChangeAspect="1" noChangeShapeType="1"/>
            </p:cNvSpPr>
            <p:nvPr/>
          </p:nvSpPr>
          <p:spPr bwMode="auto">
            <a:xfrm>
              <a:off x="2590800" y="4729163"/>
              <a:ext cx="211138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1" name="Line 25"/>
            <p:cNvSpPr>
              <a:spLocks noChangeAspect="1" noChangeShapeType="1"/>
            </p:cNvSpPr>
            <p:nvPr/>
          </p:nvSpPr>
          <p:spPr bwMode="auto">
            <a:xfrm>
              <a:off x="3355975" y="2476500"/>
              <a:ext cx="736600" cy="7381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2" name="Line 26"/>
            <p:cNvSpPr>
              <a:spLocks noChangeAspect="1" noChangeShapeType="1"/>
            </p:cNvSpPr>
            <p:nvPr/>
          </p:nvSpPr>
          <p:spPr bwMode="auto">
            <a:xfrm flipH="1">
              <a:off x="2590800" y="2476500"/>
              <a:ext cx="758825" cy="7604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3" name="Line 27"/>
            <p:cNvSpPr>
              <a:spLocks noChangeAspect="1" noChangeShapeType="1"/>
            </p:cNvSpPr>
            <p:nvPr/>
          </p:nvSpPr>
          <p:spPr bwMode="auto">
            <a:xfrm flipH="1">
              <a:off x="3081338" y="3960813"/>
              <a:ext cx="1001713" cy="10001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4" name="Line 28"/>
            <p:cNvSpPr>
              <a:spLocks noChangeAspect="1" noChangeShapeType="1"/>
            </p:cNvSpPr>
            <p:nvPr/>
          </p:nvSpPr>
          <p:spPr bwMode="auto">
            <a:xfrm>
              <a:off x="3355975" y="2476500"/>
              <a:ext cx="0" cy="73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5" name="Line 29"/>
            <p:cNvSpPr>
              <a:spLocks noChangeAspect="1" noChangeShapeType="1"/>
            </p:cNvSpPr>
            <p:nvPr/>
          </p:nvSpPr>
          <p:spPr bwMode="auto">
            <a:xfrm>
              <a:off x="3721100" y="2855913"/>
              <a:ext cx="0" cy="73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6" name="Line 30"/>
            <p:cNvSpPr>
              <a:spLocks noChangeAspect="1" noChangeShapeType="1"/>
            </p:cNvSpPr>
            <p:nvPr/>
          </p:nvSpPr>
          <p:spPr bwMode="auto">
            <a:xfrm>
              <a:off x="2970213" y="2863850"/>
              <a:ext cx="0" cy="73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7" name="Line 31"/>
            <p:cNvSpPr>
              <a:spLocks noChangeAspect="1" noChangeShapeType="1"/>
            </p:cNvSpPr>
            <p:nvPr/>
          </p:nvSpPr>
          <p:spPr bwMode="auto">
            <a:xfrm>
              <a:off x="3333750" y="3978275"/>
              <a:ext cx="0" cy="73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8" name="Line 32"/>
            <p:cNvSpPr>
              <a:spLocks noChangeAspect="1" noChangeShapeType="1"/>
            </p:cNvSpPr>
            <p:nvPr/>
          </p:nvSpPr>
          <p:spPr bwMode="auto">
            <a:xfrm>
              <a:off x="3705225" y="4357688"/>
              <a:ext cx="0" cy="590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29" name="Line 33"/>
            <p:cNvSpPr>
              <a:spLocks noChangeAspect="1" noChangeShapeType="1"/>
            </p:cNvSpPr>
            <p:nvPr/>
          </p:nvSpPr>
          <p:spPr bwMode="auto">
            <a:xfrm>
              <a:off x="2962275" y="4357688"/>
              <a:ext cx="0" cy="590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30" name="Line 34"/>
            <p:cNvSpPr>
              <a:spLocks noChangeShapeType="1"/>
            </p:cNvSpPr>
            <p:nvPr/>
          </p:nvSpPr>
          <p:spPr bwMode="auto">
            <a:xfrm>
              <a:off x="2593975" y="3238500"/>
              <a:ext cx="368300" cy="355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31" name="Line 35"/>
            <p:cNvSpPr>
              <a:spLocks noChangeShapeType="1"/>
            </p:cNvSpPr>
            <p:nvPr/>
          </p:nvSpPr>
          <p:spPr bwMode="auto">
            <a:xfrm flipH="1">
              <a:off x="3724275" y="3225800"/>
              <a:ext cx="368300" cy="3556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11132" name="Text Box 49"/>
            <p:cNvSpPr txBox="1">
              <a:spLocks noChangeArrowheads="1"/>
            </p:cNvSpPr>
            <p:nvPr/>
          </p:nvSpPr>
          <p:spPr bwMode="auto">
            <a:xfrm>
              <a:off x="3272930" y="1981200"/>
              <a:ext cx="609654" cy="614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/>
              <a:r>
                <a:rPr lang="en-US" baseline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Ti</a:t>
              </a:r>
            </a:p>
          </p:txBody>
        </p:sp>
      </p:grpSp>
      <p:pic>
        <p:nvPicPr>
          <p:cNvPr id="1711133" name="Picture 31" descr="surf_montage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4795838"/>
            <a:ext cx="12414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11134" name="Group 130"/>
          <p:cNvGrpSpPr>
            <a:grpSpLocks/>
          </p:cNvGrpSpPr>
          <p:nvPr/>
        </p:nvGrpSpPr>
        <p:grpSpPr bwMode="auto">
          <a:xfrm>
            <a:off x="1679575" y="1854200"/>
            <a:ext cx="1711325" cy="1749425"/>
            <a:chOff x="990600" y="2514600"/>
            <a:chExt cx="1711360" cy="1749425"/>
          </a:xfrm>
        </p:grpSpPr>
        <p:pic>
          <p:nvPicPr>
            <p:cNvPr id="1711135" name="Picture 5" descr="dif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600" y="2514600"/>
              <a:ext cx="1711360" cy="1749425"/>
            </a:xfrm>
            <a:prstGeom prst="rect">
              <a:avLst/>
            </a:prstGeom>
            <a:noFill/>
            <a:ln w="31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11136" name="Rectangle 6"/>
            <p:cNvSpPr>
              <a:spLocks noChangeArrowheads="1"/>
            </p:cNvSpPr>
            <p:nvPr/>
          </p:nvSpPr>
          <p:spPr bwMode="auto">
            <a:xfrm>
              <a:off x="1692508" y="2997459"/>
              <a:ext cx="180995" cy="374555"/>
            </a:xfrm>
            <a:prstGeom prst="rect">
              <a:avLst/>
            </a:prstGeom>
            <a:noFill/>
            <a:ln w="2540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1" hangingPunct="1"/>
              <a:endParaRPr lang="en-US" sz="1800" baseline="0">
                <a:solidFill>
                  <a:srgbClr val="FF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711137" name="Rectangle 16"/>
            <p:cNvSpPr>
              <a:spLocks noChangeArrowheads="1"/>
            </p:cNvSpPr>
            <p:nvPr/>
          </p:nvSpPr>
          <p:spPr bwMode="auto">
            <a:xfrm>
              <a:off x="1870864" y="3385347"/>
              <a:ext cx="352106" cy="190327"/>
            </a:xfrm>
            <a:prstGeom prst="rect">
              <a:avLst/>
            </a:prstGeom>
            <a:noFill/>
            <a:ln w="28575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eaLnBrk="1" hangingPunct="1"/>
              <a:endParaRPr lang="en-US" sz="1800" baseline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711138" name="Text Box 17"/>
            <p:cNvSpPr txBox="1">
              <a:spLocks noChangeArrowheads="1"/>
            </p:cNvSpPr>
            <p:nvPr/>
          </p:nvSpPr>
          <p:spPr bwMode="auto">
            <a:xfrm>
              <a:off x="2006958" y="2786640"/>
              <a:ext cx="50764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1000" baseline="0">
                  <a:solidFill>
                    <a:srgbClr val="FFFFFF"/>
                  </a:solidFill>
                  <a:cs typeface="Arial" charset="0"/>
                </a:rPr>
                <a:t>(110)</a:t>
              </a:r>
            </a:p>
          </p:txBody>
        </p:sp>
      </p:grpSp>
      <p:sp>
        <p:nvSpPr>
          <p:cNvPr id="132" name="Rectangle 3"/>
          <p:cNvSpPr txBox="1">
            <a:spLocks noChangeArrowheads="1"/>
          </p:cNvSpPr>
          <p:nvPr/>
        </p:nvSpPr>
        <p:spPr bwMode="auto">
          <a:xfrm>
            <a:off x="260350" y="719138"/>
            <a:ext cx="16764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82575" indent="-2825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Single Crystal</a:t>
            </a:r>
          </a:p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 Growth</a:t>
            </a:r>
          </a:p>
        </p:txBody>
      </p:sp>
      <p:sp>
        <p:nvSpPr>
          <p:cNvPr id="133" name="Rectangle 3"/>
          <p:cNvSpPr txBox="1">
            <a:spLocks noChangeArrowheads="1"/>
          </p:cNvSpPr>
          <p:nvPr/>
        </p:nvSpPr>
        <p:spPr bwMode="auto">
          <a:xfrm>
            <a:off x="-79375" y="2393950"/>
            <a:ext cx="182880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82575" indent="-2825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 dirty="0" smtClean="0">
                <a:solidFill>
                  <a:srgbClr val="000000"/>
                </a:solidFill>
                <a:cs typeface="Arial" charset="0"/>
              </a:rPr>
              <a:t>Crystallography</a:t>
            </a:r>
            <a:endParaRPr lang="en-US" sz="1600" baseline="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34" name="Rectangle 3"/>
          <p:cNvSpPr txBox="1">
            <a:spLocks noChangeArrowheads="1"/>
          </p:cNvSpPr>
          <p:nvPr/>
        </p:nvSpPr>
        <p:spPr bwMode="auto">
          <a:xfrm>
            <a:off x="1023938" y="6019800"/>
            <a:ext cx="25765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82575" indent="-2825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Direct Methods &amp; DFT</a:t>
            </a:r>
          </a:p>
        </p:txBody>
      </p:sp>
      <p:grpSp>
        <p:nvGrpSpPr>
          <p:cNvPr id="1711142" name="Group 155"/>
          <p:cNvGrpSpPr>
            <a:grpSpLocks noChangeAspect="1"/>
          </p:cNvGrpSpPr>
          <p:nvPr/>
        </p:nvGrpSpPr>
        <p:grpSpPr bwMode="auto">
          <a:xfrm>
            <a:off x="3810000" y="4171950"/>
            <a:ext cx="1676400" cy="1871663"/>
            <a:chOff x="3733800" y="3886200"/>
            <a:chExt cx="2085195" cy="2329110"/>
          </a:xfrm>
        </p:grpSpPr>
        <p:pic>
          <p:nvPicPr>
            <p:cNvPr id="1711143" name="Picture 13" descr="asta_new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3800" y="3919211"/>
              <a:ext cx="1936645" cy="2296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" name="Text Box 14"/>
            <p:cNvSpPr txBox="1">
              <a:spLocks noChangeArrowheads="1"/>
            </p:cNvSpPr>
            <p:nvPr/>
          </p:nvSpPr>
          <p:spPr bwMode="auto">
            <a:xfrm>
              <a:off x="5088387" y="3967196"/>
              <a:ext cx="341609" cy="2666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800" b="1" baseline="0" dirty="0">
                  <a:solidFill>
                    <a:srgbClr val="000000"/>
                  </a:solidFill>
                  <a:latin typeface="Times New Roman"/>
                  <a:cs typeface="Arial" charset="0"/>
                </a:rPr>
                <a:t>Ti</a:t>
              </a:r>
            </a:p>
          </p:txBody>
        </p:sp>
        <p:sp>
          <p:nvSpPr>
            <p:cNvPr id="82" name="Text Box 15"/>
            <p:cNvSpPr txBox="1">
              <a:spLocks noChangeArrowheads="1"/>
            </p:cNvSpPr>
            <p:nvPr/>
          </p:nvSpPr>
          <p:spPr bwMode="auto">
            <a:xfrm>
              <a:off x="5358910" y="3886200"/>
              <a:ext cx="327786" cy="266693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800" b="1" baseline="0" dirty="0">
                  <a:solidFill>
                    <a:srgbClr val="000000"/>
                  </a:solidFill>
                  <a:latin typeface="Times New Roman"/>
                  <a:cs typeface="Arial" charset="0"/>
                </a:rPr>
                <a:t>O</a:t>
              </a:r>
            </a:p>
          </p:txBody>
        </p:sp>
        <p:sp>
          <p:nvSpPr>
            <p:cNvPr id="83" name="Text Box 16"/>
            <p:cNvSpPr txBox="1">
              <a:spLocks noChangeArrowheads="1"/>
            </p:cNvSpPr>
            <p:nvPr/>
          </p:nvSpPr>
          <p:spPr bwMode="auto">
            <a:xfrm>
              <a:off x="5455666" y="4583551"/>
              <a:ext cx="363329" cy="266691"/>
            </a:xfrm>
            <a:prstGeom prst="rect">
              <a:avLst/>
            </a:prstGeom>
            <a:noFill/>
            <a:ln w="12700">
              <a:noFill/>
              <a:miter lim="800000"/>
              <a:headEnd type="none" w="sm" len="sm"/>
              <a:tailEnd type="none" w="sm" len="sm"/>
            </a:ln>
            <a:effectLst/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800" b="1" baseline="0" dirty="0" err="1">
                  <a:solidFill>
                    <a:srgbClr val="000000"/>
                  </a:solidFill>
                  <a:latin typeface="Times New Roman"/>
                  <a:cs typeface="Arial" charset="0"/>
                </a:rPr>
                <a:t>Sr</a:t>
              </a:r>
              <a:endParaRPr lang="en-US" sz="800" b="1" baseline="0" dirty="0">
                <a:solidFill>
                  <a:srgbClr val="000000"/>
                </a:solidFill>
                <a:latin typeface="Times New Roman"/>
                <a:cs typeface="Arial" charset="0"/>
              </a:endParaRPr>
            </a:p>
          </p:txBody>
        </p:sp>
      </p:grpSp>
      <p:grpSp>
        <p:nvGrpSpPr>
          <p:cNvPr id="1711147" name="Group 154"/>
          <p:cNvGrpSpPr>
            <a:grpSpLocks/>
          </p:cNvGrpSpPr>
          <p:nvPr/>
        </p:nvGrpSpPr>
        <p:grpSpPr bwMode="auto">
          <a:xfrm>
            <a:off x="5157788" y="146050"/>
            <a:ext cx="1676400" cy="1674813"/>
            <a:chOff x="6400800" y="1219332"/>
            <a:chExt cx="1676400" cy="1676267"/>
          </a:xfrm>
        </p:grpSpPr>
        <p:pic>
          <p:nvPicPr>
            <p:cNvPr id="1711148" name="Picture 5" descr="S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0800" y="1219332"/>
              <a:ext cx="1675293" cy="1676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11149" name="Text Box 6"/>
            <p:cNvSpPr txBox="1">
              <a:spLocks noChangeAspect="1" noChangeArrowheads="1"/>
            </p:cNvSpPr>
            <p:nvPr/>
          </p:nvSpPr>
          <p:spPr bwMode="auto">
            <a:xfrm>
              <a:off x="7315200" y="2514268"/>
              <a:ext cx="762000" cy="2748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en-US" sz="1200" b="1" baseline="0">
                  <a:solidFill>
                    <a:srgbClr val="FFFFFF"/>
                  </a:solidFill>
                  <a:cs typeface="Arial" charset="0"/>
                </a:rPr>
                <a:t>10 nm</a:t>
              </a:r>
            </a:p>
          </p:txBody>
        </p:sp>
        <p:sp>
          <p:nvSpPr>
            <p:cNvPr id="1711150" name="Rectangle 7"/>
            <p:cNvSpPr>
              <a:spLocks noChangeAspect="1" noChangeArrowheads="1"/>
            </p:cNvSpPr>
            <p:nvPr/>
          </p:nvSpPr>
          <p:spPr bwMode="auto">
            <a:xfrm>
              <a:off x="7620000" y="2743200"/>
              <a:ext cx="174246" cy="467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1" hangingPunct="1"/>
              <a:endParaRPr lang="en-US" sz="1800" baseline="0">
                <a:solidFill>
                  <a:srgbClr val="000000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159" name="TextBox 158"/>
          <p:cNvSpPr txBox="1">
            <a:spLocks noChangeArrowheads="1"/>
          </p:cNvSpPr>
          <p:nvPr/>
        </p:nvSpPr>
        <p:spPr bwMode="auto">
          <a:xfrm>
            <a:off x="6858000" y="438150"/>
            <a:ext cx="14795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r>
              <a:rPr lang="en-US" sz="1600" baseline="0">
                <a:solidFill>
                  <a:srgbClr val="000000"/>
                </a:solidFill>
                <a:cs typeface="Arial" charset="0"/>
              </a:rPr>
              <a:t>Nanoparticle</a:t>
            </a:r>
          </a:p>
          <a:p>
            <a:pPr algn="ctr" eaLnBrk="1" hangingPunct="1"/>
            <a:r>
              <a:rPr lang="en-US" sz="1600" baseline="0">
                <a:solidFill>
                  <a:srgbClr val="000000"/>
                </a:solidFill>
                <a:cs typeface="Arial" charset="0"/>
              </a:rPr>
              <a:t>Synthesis</a:t>
            </a:r>
          </a:p>
        </p:txBody>
      </p:sp>
      <p:pic>
        <p:nvPicPr>
          <p:cNvPr id="1711152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58" t="1068" r="10434" b="3743"/>
          <a:stretch>
            <a:fillRect/>
          </a:stretch>
        </p:blipFill>
        <p:spPr bwMode="auto">
          <a:xfrm>
            <a:off x="5764213" y="1830388"/>
            <a:ext cx="2225675" cy="191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2" name="Rectangle 3"/>
          <p:cNvSpPr txBox="1">
            <a:spLocks noChangeArrowheads="1"/>
          </p:cNvSpPr>
          <p:nvPr/>
        </p:nvSpPr>
        <p:spPr bwMode="auto">
          <a:xfrm>
            <a:off x="5181600" y="5162550"/>
            <a:ext cx="12954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82575" indent="-2825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Surface </a:t>
            </a:r>
          </a:p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Structure</a:t>
            </a:r>
          </a:p>
        </p:txBody>
      </p:sp>
      <p:grpSp>
        <p:nvGrpSpPr>
          <p:cNvPr id="1711154" name="Group 61"/>
          <p:cNvGrpSpPr>
            <a:grpSpLocks/>
          </p:cNvGrpSpPr>
          <p:nvPr/>
        </p:nvGrpSpPr>
        <p:grpSpPr bwMode="auto">
          <a:xfrm>
            <a:off x="3597275" y="1716088"/>
            <a:ext cx="2157413" cy="2363787"/>
            <a:chOff x="3596640" y="2049379"/>
            <a:chExt cx="2157984" cy="2364127"/>
          </a:xfrm>
        </p:grpSpPr>
        <p:sp>
          <p:nvSpPr>
            <p:cNvPr id="169" name="TextBox 168"/>
            <p:cNvSpPr txBox="1"/>
            <p:nvPr/>
          </p:nvSpPr>
          <p:spPr>
            <a:xfrm>
              <a:off x="3710970" y="2924217"/>
              <a:ext cx="1927735" cy="82244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 eaLnBrk="1" hangingPunct="1">
                <a:defRPr/>
              </a:pPr>
              <a:r>
                <a:rPr lang="en-US" b="1" baseline="0" dirty="0">
                  <a:solidFill>
                    <a:srgbClr val="FF0000"/>
                  </a:solidFill>
                  <a:latin typeface="Times New Roman"/>
                  <a:cs typeface="Arial" charset="0"/>
                </a:rPr>
                <a:t>Catalytic Oxides</a:t>
              </a:r>
            </a:p>
          </p:txBody>
        </p:sp>
        <p:sp>
          <p:nvSpPr>
            <p:cNvPr id="53" name="Oval 52"/>
            <p:cNvSpPr/>
            <p:nvPr/>
          </p:nvSpPr>
          <p:spPr>
            <a:xfrm>
              <a:off x="3641725" y="2273300"/>
              <a:ext cx="2065338" cy="2090738"/>
            </a:xfrm>
            <a:prstGeom prst="ellipse">
              <a:avLst/>
            </a:prstGeom>
            <a:noFill/>
            <a:ln w="76200">
              <a:gradFill flip="none" rotWithShape="1">
                <a:gsLst>
                  <a:gs pos="0">
                    <a:schemeClr val="accent2"/>
                  </a:gs>
                  <a:gs pos="100000">
                    <a:schemeClr val="accent5"/>
                  </a:gs>
                  <a:gs pos="100000">
                    <a:schemeClr val="accent1">
                      <a:tint val="23500"/>
                      <a:satMod val="160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4190522" y="2209739"/>
              <a:ext cx="228661" cy="3048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4571623" y="2049379"/>
              <a:ext cx="228661" cy="3048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4968603" y="2181160"/>
              <a:ext cx="228661" cy="3048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>
            <a:xfrm rot="16200000" flipH="1">
              <a:off x="5071834" y="2541574"/>
              <a:ext cx="284204" cy="7940"/>
            </a:xfrm>
            <a:prstGeom prst="line">
              <a:avLst/>
            </a:prstGeom>
            <a:ln w="762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rot="21600000" flipH="1">
              <a:off x="5190912" y="2405030"/>
              <a:ext cx="284238" cy="6351"/>
            </a:xfrm>
            <a:prstGeom prst="line">
              <a:avLst/>
            </a:prstGeom>
            <a:ln w="762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6" name="Rectangle 3"/>
          <p:cNvSpPr txBox="1">
            <a:spLocks noChangeArrowheads="1"/>
          </p:cNvSpPr>
          <p:nvPr/>
        </p:nvSpPr>
        <p:spPr bwMode="auto">
          <a:xfrm>
            <a:off x="6972300" y="1835150"/>
            <a:ext cx="1295400" cy="62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marL="282575" indent="-2825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Catalytic</a:t>
            </a:r>
          </a:p>
          <a:p>
            <a:pPr algn="ctr" eaLnBrk="1" hangingPunct="1">
              <a:spcBef>
                <a:spcPct val="10000"/>
              </a:spcBef>
              <a:spcAft>
                <a:spcPct val="10000"/>
              </a:spcAft>
              <a:buClr>
                <a:srgbClr val="2461AA"/>
              </a:buClr>
            </a:pPr>
            <a:r>
              <a:rPr lang="en-US" sz="1600" baseline="0">
                <a:solidFill>
                  <a:srgbClr val="000000"/>
                </a:solidFill>
                <a:cs typeface="Arial" charset="0"/>
              </a:rPr>
              <a:t>Activity</a:t>
            </a:r>
          </a:p>
        </p:txBody>
      </p:sp>
      <p:sp>
        <p:nvSpPr>
          <p:cNvPr id="1711165" name="Text Box 61"/>
          <p:cNvSpPr txBox="1">
            <a:spLocks noChangeArrowheads="1"/>
          </p:cNvSpPr>
          <p:nvPr/>
        </p:nvSpPr>
        <p:spPr bwMode="auto">
          <a:xfrm>
            <a:off x="6400800" y="5791200"/>
            <a:ext cx="2362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sz="1600" baseline="0">
                <a:solidFill>
                  <a:srgbClr val="000000"/>
                </a:solidFill>
                <a:latin typeface="Arial" charset="0"/>
                <a:cs typeface="Arial" charset="0"/>
              </a:rPr>
              <a:t>Thermodynamics</a:t>
            </a:r>
          </a:p>
        </p:txBody>
      </p:sp>
      <p:sp>
        <p:nvSpPr>
          <p:cNvPr id="1711166" name="Text Box 62"/>
          <p:cNvSpPr txBox="1">
            <a:spLocks noChangeArrowheads="1"/>
          </p:cNvSpPr>
          <p:nvPr/>
        </p:nvSpPr>
        <p:spPr bwMode="auto">
          <a:xfrm>
            <a:off x="3924300" y="2517775"/>
            <a:ext cx="1485900" cy="1006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</a:pPr>
            <a:r>
              <a:rPr lang="en-US" sz="2000" b="1" i="1" baseline="0">
                <a:solidFill>
                  <a:srgbClr val="FF0000"/>
                </a:solidFill>
                <a:latin typeface="Arial" charset="0"/>
                <a:cs typeface="Arial" charset="0"/>
              </a:rPr>
              <a:t>Bridge the Materials Gap</a:t>
            </a:r>
          </a:p>
        </p:txBody>
      </p:sp>
      <p:pic>
        <p:nvPicPr>
          <p:cNvPr id="1711167" name="Picture 63" descr="wien2k_logo_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638" y="3802063"/>
            <a:ext cx="754062" cy="846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06755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question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46724" y="1820008"/>
            <a:ext cx="7772400" cy="4114800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/>
              <a:t>What is the structure of oxide surfaces, what are the building blocks and does it have short-range, long-range or other order/disorder?</a:t>
            </a:r>
          </a:p>
          <a:p>
            <a:pPr marL="0" indent="0" algn="ctr">
              <a:buNone/>
            </a:pPr>
            <a:endParaRPr lang="en-US" dirty="0" smtClean="0"/>
          </a:p>
          <a:p>
            <a:pPr marL="0" indent="0" algn="ctr">
              <a:buNone/>
            </a:pPr>
            <a:r>
              <a:rPr lang="en-US" dirty="0" smtClean="0"/>
              <a:t>Do Pauling’s rules apply to surfaces?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1452" y="5017977"/>
            <a:ext cx="4036402" cy="1523622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4132385" y="5359400"/>
            <a:ext cx="527538" cy="791308"/>
          </a:xfrm>
          <a:prstGeom prst="rect">
            <a:avLst/>
          </a:prstGeom>
          <a:solidFill>
            <a:schemeClr val="bg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Left-Right Arrow 6"/>
          <p:cNvSpPr/>
          <p:nvPr/>
        </p:nvSpPr>
        <p:spPr bwMode="auto">
          <a:xfrm>
            <a:off x="4202724" y="5649546"/>
            <a:ext cx="439615" cy="237392"/>
          </a:xfrm>
          <a:prstGeom prst="leftRightArrow">
            <a:avLst/>
          </a:prstGeom>
          <a:solidFill>
            <a:schemeClr val="accent1"/>
          </a:solidFill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755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Pauling’s Rules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T</a:t>
            </a:r>
            <a:r>
              <a:rPr lang="en-US" dirty="0" smtClean="0"/>
              <a:t>he </a:t>
            </a:r>
            <a:r>
              <a:rPr lang="en-US" dirty="0"/>
              <a:t>radius ratio rule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 smtClean="0"/>
              <a:t>The electrostatic </a:t>
            </a:r>
            <a:r>
              <a:rPr lang="en-US" dirty="0"/>
              <a:t>valence </a:t>
            </a:r>
            <a:r>
              <a:rPr lang="en-US" dirty="0" smtClean="0"/>
              <a:t>rule</a:t>
            </a:r>
          </a:p>
          <a:p>
            <a:pPr lvl="1"/>
            <a:r>
              <a:rPr lang="en-US" dirty="0" smtClean="0"/>
              <a:t>Bond Valence </a:t>
            </a:r>
            <a:r>
              <a:rPr lang="en-US" dirty="0"/>
              <a:t>S</a:t>
            </a:r>
            <a:r>
              <a:rPr lang="en-US" dirty="0" smtClean="0"/>
              <a:t>ums &amp; local </a:t>
            </a:r>
            <a:r>
              <a:rPr lang="en-US" dirty="0" err="1" smtClean="0"/>
              <a:t>electroneutrality</a:t>
            </a:r>
            <a:endParaRPr lang="en-US" dirty="0"/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S</a:t>
            </a:r>
            <a:r>
              <a:rPr lang="en-US" dirty="0" smtClean="0"/>
              <a:t>haring </a:t>
            </a:r>
            <a:r>
              <a:rPr lang="en-US" dirty="0"/>
              <a:t>of polyhedron corners, edges and faces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C</a:t>
            </a:r>
            <a:r>
              <a:rPr lang="en-US" dirty="0" smtClean="0"/>
              <a:t>rystals </a:t>
            </a:r>
            <a:r>
              <a:rPr lang="en-US" dirty="0"/>
              <a:t>containing different cations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T</a:t>
            </a:r>
            <a:r>
              <a:rPr lang="en-US" dirty="0" smtClean="0"/>
              <a:t>he </a:t>
            </a:r>
            <a:r>
              <a:rPr lang="en-US" dirty="0"/>
              <a:t>rule of </a:t>
            </a:r>
            <a:r>
              <a:rPr lang="en-US" dirty="0" smtClean="0"/>
              <a:t>parsimony</a:t>
            </a:r>
          </a:p>
          <a:p>
            <a:pPr lvl="1"/>
            <a:r>
              <a:rPr lang="en-US" dirty="0" smtClean="0"/>
              <a:t>The number of building blocks is small</a:t>
            </a:r>
            <a:endParaRPr lang="en-US" dirty="0"/>
          </a:p>
          <a:p>
            <a:endParaRPr lang="en-US" dirty="0"/>
          </a:p>
        </p:txBody>
      </p:sp>
      <p:pic>
        <p:nvPicPr>
          <p:cNvPr id="4" name="Picture 6" descr="Pauli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1"/>
            <a:ext cx="1964267" cy="17616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6479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973" name="Text Box 5"/>
          <p:cNvSpPr txBox="1">
            <a:spLocks noChangeArrowheads="1"/>
          </p:cNvSpPr>
          <p:nvPr/>
        </p:nvSpPr>
        <p:spPr bwMode="auto">
          <a:xfrm>
            <a:off x="1284171" y="4986072"/>
            <a:ext cx="2089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aseline="0" dirty="0">
                <a:solidFill>
                  <a:srgbClr val="000000"/>
                </a:solidFill>
              </a:rPr>
              <a:t>100-300 </a:t>
            </a:r>
            <a:r>
              <a:rPr lang="en-US" altLang="en-US" baseline="0" dirty="0" err="1">
                <a:solidFill>
                  <a:srgbClr val="000000"/>
                </a:solidFill>
              </a:rPr>
              <a:t>keV</a:t>
            </a:r>
            <a:endParaRPr lang="en-US" altLang="en-US" baseline="0" dirty="0">
              <a:solidFill>
                <a:srgbClr val="000000"/>
              </a:solidFill>
            </a:endParaRPr>
          </a:p>
        </p:txBody>
      </p:sp>
      <p:sp>
        <p:nvSpPr>
          <p:cNvPr id="1619974" name="Text Box 6"/>
          <p:cNvSpPr txBox="1">
            <a:spLocks noChangeArrowheads="1"/>
          </p:cNvSpPr>
          <p:nvPr/>
        </p:nvSpPr>
        <p:spPr bwMode="auto">
          <a:xfrm>
            <a:off x="1297748" y="5595113"/>
            <a:ext cx="6968195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ts val="0"/>
              </a:spcBef>
            </a:pPr>
            <a:r>
              <a:rPr lang="en-US" altLang="en-US" sz="2000" baseline="0" dirty="0">
                <a:solidFill>
                  <a:srgbClr val="000000"/>
                </a:solidFill>
              </a:rPr>
              <a:t>Both give </a:t>
            </a:r>
            <a:r>
              <a:rPr lang="en-US" altLang="en-US" sz="2000" baseline="0" dirty="0" smtClean="0">
                <a:solidFill>
                  <a:srgbClr val="000000"/>
                </a:solidFill>
              </a:rPr>
              <a:t>approximately kinematical </a:t>
            </a:r>
            <a:r>
              <a:rPr lang="en-US" altLang="en-US" sz="2000" baseline="0" dirty="0">
                <a:solidFill>
                  <a:srgbClr val="000000"/>
                </a:solidFill>
              </a:rPr>
              <a:t>data for </a:t>
            </a:r>
            <a:r>
              <a:rPr lang="en-US" altLang="en-US" sz="2000" baseline="0" dirty="0" smtClean="0">
                <a:solidFill>
                  <a:srgbClr val="000000"/>
                </a:solidFill>
              </a:rPr>
              <a:t>surfaces </a:t>
            </a:r>
          </a:p>
          <a:p>
            <a:pPr>
              <a:spcBef>
                <a:spcPts val="0"/>
              </a:spcBef>
            </a:pPr>
            <a:r>
              <a:rPr lang="en-US" altLang="en-US" sz="2000" baseline="0" dirty="0" smtClean="0">
                <a:solidFill>
                  <a:srgbClr val="000000"/>
                </a:solidFill>
              </a:rPr>
              <a:t>Weak Signals</a:t>
            </a:r>
          </a:p>
          <a:p>
            <a:pPr>
              <a:spcBef>
                <a:spcPts val="0"/>
              </a:spcBef>
            </a:pPr>
            <a:r>
              <a:rPr lang="en-US" altLang="en-US" sz="2000" baseline="0" dirty="0" smtClean="0">
                <a:solidFill>
                  <a:srgbClr val="000000"/>
                </a:solidFill>
              </a:rPr>
              <a:t>Electron scattering is substantially stronger than x-ray, better S/N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49697" y="2238872"/>
            <a:ext cx="4035623" cy="238056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41" y="1957044"/>
            <a:ext cx="3824869" cy="2868652"/>
          </a:xfrm>
          <a:prstGeom prst="rect">
            <a:avLst/>
          </a:prstGeom>
        </p:spPr>
      </p:pic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Key experimental tools</a:t>
            </a:r>
            <a:endParaRPr lang="en-US" dirty="0"/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6090346" y="4937338"/>
            <a:ext cx="2089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baseline="0" dirty="0" smtClean="0">
                <a:solidFill>
                  <a:srgbClr val="000000"/>
                </a:solidFill>
              </a:rPr>
              <a:t>7 </a:t>
            </a:r>
            <a:r>
              <a:rPr lang="en-US" altLang="en-US" baseline="0" dirty="0" err="1" smtClean="0">
                <a:solidFill>
                  <a:srgbClr val="000000"/>
                </a:solidFill>
              </a:rPr>
              <a:t>GeV</a:t>
            </a:r>
            <a:endParaRPr lang="en-US" altLang="en-US" baseline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27821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First Core Method</a:t>
            </a:r>
            <a:endParaRPr lang="en-US" dirty="0"/>
          </a:p>
        </p:txBody>
      </p:sp>
      <p:sp>
        <p:nvSpPr>
          <p:cNvPr id="1715203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3352800" y="1804988"/>
            <a:ext cx="5105400" cy="1447800"/>
          </a:xfrm>
        </p:spPr>
        <p:txBody>
          <a:bodyPr/>
          <a:lstStyle/>
          <a:p>
            <a:pPr>
              <a:lnSpc>
                <a:spcPct val="9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Incident 100-300 kV electrons</a:t>
            </a:r>
          </a:p>
          <a:p>
            <a:pPr>
              <a:lnSpc>
                <a:spcPct val="9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Collect images or diffraction information</a:t>
            </a:r>
          </a:p>
        </p:txBody>
      </p:sp>
      <p:pic>
        <p:nvPicPr>
          <p:cNvPr id="1715204" name="Picture 4" descr="mscoperay"/>
          <p:cNvPicPr>
            <a:picLocks noGrp="1" noChangeAspect="1" noChangeArrowheads="1"/>
          </p:cNvPicPr>
          <p:nvPr>
            <p:ph type="chart" sz="half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76225" y="1766888"/>
            <a:ext cx="3101975" cy="4495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15206" name="Text Box 6"/>
          <p:cNvSpPr txBox="1">
            <a:spLocks noChangeArrowheads="1"/>
          </p:cNvSpPr>
          <p:nvPr/>
        </p:nvSpPr>
        <p:spPr bwMode="auto">
          <a:xfrm>
            <a:off x="292100" y="6235700"/>
            <a:ext cx="3924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>
                <a:solidFill>
                  <a:srgbClr val="000000"/>
                </a:solidFill>
              </a:rPr>
              <a:t>+</a:t>
            </a:r>
            <a:r>
              <a:rPr lang="en-US" baseline="0" dirty="0" err="1">
                <a:solidFill>
                  <a:srgbClr val="000000"/>
                </a:solidFill>
              </a:rPr>
              <a:t>SXRD</a:t>
            </a:r>
            <a:r>
              <a:rPr lang="en-US" baseline="0" dirty="0">
                <a:solidFill>
                  <a:srgbClr val="000000"/>
                </a:solidFill>
              </a:rPr>
              <a:t>, </a:t>
            </a:r>
            <a:r>
              <a:rPr lang="en-US" baseline="0" dirty="0" smtClean="0">
                <a:solidFill>
                  <a:srgbClr val="000000"/>
                </a:solidFill>
              </a:rPr>
              <a:t>STM, XPS, DFT….</a:t>
            </a:r>
            <a:endParaRPr lang="en-US" baseline="0" dirty="0">
              <a:solidFill>
                <a:srgbClr val="000000"/>
              </a:solidFill>
            </a:endParaRPr>
          </a:p>
        </p:txBody>
      </p:sp>
      <p:pic>
        <p:nvPicPr>
          <p:cNvPr id="1715205" name="Picture 5" descr="Picture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1188" y="2524125"/>
            <a:ext cx="3790950" cy="396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 bwMode="auto">
          <a:xfrm>
            <a:off x="6039133" y="2695434"/>
            <a:ext cx="627797" cy="675564"/>
          </a:xfrm>
          <a:prstGeom prst="rect">
            <a:avLst/>
          </a:prstGeom>
          <a:solidFill>
            <a:schemeClr val="bg1"/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Down Arrow 8"/>
          <p:cNvSpPr/>
          <p:nvPr/>
        </p:nvSpPr>
        <p:spPr bwMode="auto">
          <a:xfrm rot="1860000">
            <a:off x="5633109" y="4731079"/>
            <a:ext cx="233834" cy="527771"/>
          </a:xfrm>
          <a:prstGeom prst="downArrow">
            <a:avLst>
              <a:gd name="adj1" fmla="val 36555"/>
              <a:gd name="adj2" fmla="val 76891"/>
            </a:avLst>
          </a:prstGeom>
          <a:solidFill>
            <a:srgbClr val="00B050"/>
          </a:solidFill>
          <a:ln w="12699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0" name="Down Arrow 9"/>
          <p:cNvSpPr/>
          <p:nvPr/>
        </p:nvSpPr>
        <p:spPr bwMode="auto">
          <a:xfrm rot="-1740000">
            <a:off x="6646307" y="4730914"/>
            <a:ext cx="233834" cy="527771"/>
          </a:xfrm>
          <a:prstGeom prst="downArrow">
            <a:avLst>
              <a:gd name="adj1" fmla="val 36555"/>
              <a:gd name="adj2" fmla="val 76891"/>
            </a:avLst>
          </a:prstGeom>
          <a:solidFill>
            <a:srgbClr val="00B050"/>
          </a:solidFill>
          <a:ln w="12699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Down Arrow 10"/>
          <p:cNvSpPr/>
          <p:nvPr/>
        </p:nvSpPr>
        <p:spPr bwMode="auto">
          <a:xfrm>
            <a:off x="6185135" y="4800599"/>
            <a:ext cx="214794" cy="434535"/>
          </a:xfrm>
          <a:prstGeom prst="downArrow">
            <a:avLst>
              <a:gd name="adj1" fmla="val 36555"/>
              <a:gd name="adj2" fmla="val 76891"/>
            </a:avLst>
          </a:prstGeom>
          <a:solidFill>
            <a:srgbClr val="00B050"/>
          </a:solidFill>
          <a:ln w="12699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Down Arrow 11"/>
          <p:cNvSpPr/>
          <p:nvPr/>
        </p:nvSpPr>
        <p:spPr bwMode="auto">
          <a:xfrm>
            <a:off x="6180455" y="2769331"/>
            <a:ext cx="233834" cy="527771"/>
          </a:xfrm>
          <a:prstGeom prst="downArrow">
            <a:avLst>
              <a:gd name="adj1" fmla="val 36555"/>
              <a:gd name="adj2" fmla="val 76891"/>
            </a:avLst>
          </a:prstGeom>
          <a:solidFill>
            <a:srgbClr val="00B050"/>
          </a:solidFill>
          <a:ln w="12699" cap="flat" cmpd="sng" algn="ctr">
            <a:solidFill>
              <a:srgbClr val="00B05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394613" y="2415388"/>
            <a:ext cx="5841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baseline="0" dirty="0">
                <a:solidFill>
                  <a:srgbClr val="00B050"/>
                </a:solidFill>
              </a:rPr>
              <a:t>e</a:t>
            </a:r>
            <a:r>
              <a:rPr lang="en-US" sz="4000" b="1" dirty="0" smtClean="0">
                <a:solidFill>
                  <a:srgbClr val="00B050"/>
                </a:solidFill>
              </a:rPr>
              <a:t>-</a:t>
            </a:r>
            <a:endParaRPr lang="en-US" sz="4000" b="1" baseline="0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2810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250" name="Rectangle 2"/>
          <p:cNvSpPr>
            <a:spLocks noGrp="1" noChangeArrowheads="1"/>
          </p:cNvSpPr>
          <p:nvPr>
            <p:ph type="body" idx="4294967295"/>
          </p:nvPr>
        </p:nvSpPr>
        <p:spPr>
          <a:xfrm>
            <a:off x="635000" y="2171700"/>
            <a:ext cx="7772400" cy="4114800"/>
          </a:xfrm>
        </p:spPr>
        <p:txBody>
          <a:bodyPr/>
          <a:lstStyle/>
          <a:p>
            <a:pPr>
              <a:lnSpc>
                <a:spcPct val="8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Cut 3mm disc or mount sample</a:t>
            </a:r>
          </a:p>
          <a:p>
            <a:pPr>
              <a:lnSpc>
                <a:spcPct val="8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Dimple thin to 10 </a:t>
            </a:r>
            <a:r>
              <a:rPr lang="en-US" sz="2800">
                <a:latin typeface="Symbol" pitchFamily="18" charset="2"/>
              </a:rPr>
              <a:t>m</a:t>
            </a:r>
            <a:r>
              <a:rPr lang="en-US" sz="2800"/>
              <a:t>m</a:t>
            </a:r>
          </a:p>
          <a:p>
            <a:pPr>
              <a:lnSpc>
                <a:spcPct val="8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Thin to &lt; 0.1 </a:t>
            </a:r>
            <a:r>
              <a:rPr lang="en-US" sz="2800">
                <a:latin typeface="Symbol" pitchFamily="18" charset="2"/>
              </a:rPr>
              <a:t>m</a:t>
            </a:r>
            <a:r>
              <a:rPr lang="en-US" sz="2800"/>
              <a:t>m</a:t>
            </a:r>
          </a:p>
          <a:p>
            <a:pPr lvl="1">
              <a:lnSpc>
                <a:spcPct val="80000"/>
              </a:lnSpc>
            </a:pPr>
            <a:r>
              <a:rPr lang="en-US" sz="2400"/>
              <a:t>Ion beam (damage)</a:t>
            </a:r>
          </a:p>
          <a:p>
            <a:pPr lvl="1">
              <a:lnSpc>
                <a:spcPct val="80000"/>
              </a:lnSpc>
            </a:pPr>
            <a:r>
              <a:rPr lang="en-US" sz="2400"/>
              <a:t>Chemical (?)</a:t>
            </a:r>
          </a:p>
          <a:p>
            <a:pPr>
              <a:lnSpc>
                <a:spcPct val="8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Anneal damage (</a:t>
            </a:r>
            <a:r>
              <a:rPr lang="en-US" sz="2800" i="1">
                <a:solidFill>
                  <a:schemeClr val="accent2"/>
                </a:solidFill>
              </a:rPr>
              <a:t>carefully!)</a:t>
            </a:r>
          </a:p>
          <a:p>
            <a:pPr>
              <a:lnSpc>
                <a:spcPct val="80000"/>
              </a:lnSpc>
              <a:buSzPct val="125000"/>
              <a:buFont typeface="Wingdings" pitchFamily="2" charset="2"/>
              <a:buChar char="§"/>
            </a:pPr>
            <a:r>
              <a:rPr lang="en-US" sz="2800"/>
              <a:t>Last step similar to making new oxides</a:t>
            </a:r>
          </a:p>
          <a:p>
            <a:pPr lvl="1">
              <a:lnSpc>
                <a:spcPct val="80000"/>
              </a:lnSpc>
            </a:pPr>
            <a:r>
              <a:rPr lang="en-US" sz="2400"/>
              <a:t>Try a time/temperature: if it works, celebrate</a:t>
            </a:r>
          </a:p>
          <a:p>
            <a:pPr lvl="1">
              <a:lnSpc>
                <a:spcPct val="80000"/>
              </a:lnSpc>
            </a:pPr>
            <a:r>
              <a:rPr lang="en-US" sz="2400"/>
              <a:t>If it does not, try again…..</a:t>
            </a:r>
          </a:p>
          <a:p>
            <a:pPr lvl="1">
              <a:lnSpc>
                <a:spcPct val="80000"/>
              </a:lnSpc>
            </a:pPr>
            <a:r>
              <a:rPr lang="en-US" sz="2400"/>
              <a:t>All you need are enough slaves grads/undergrads</a:t>
            </a:r>
          </a:p>
        </p:txBody>
      </p:sp>
      <p:sp>
        <p:nvSpPr>
          <p:cNvPr id="171725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Sample preparation (an art)</a:t>
            </a:r>
          </a:p>
        </p:txBody>
      </p:sp>
      <p:sp>
        <p:nvSpPr>
          <p:cNvPr id="1717252" name="Text Box 4"/>
          <p:cNvSpPr txBox="1">
            <a:spLocks noChangeArrowheads="1"/>
          </p:cNvSpPr>
          <p:nvPr/>
        </p:nvSpPr>
        <p:spPr bwMode="auto">
          <a:xfrm>
            <a:off x="6819900" y="1781175"/>
            <a:ext cx="16002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Dimple Wheel</a:t>
            </a:r>
          </a:p>
        </p:txBody>
      </p:sp>
      <p:sp>
        <p:nvSpPr>
          <p:cNvPr id="1717253" name="Line 5"/>
          <p:cNvSpPr>
            <a:spLocks noChangeShapeType="1"/>
          </p:cNvSpPr>
          <p:nvPr/>
        </p:nvSpPr>
        <p:spPr bwMode="auto">
          <a:xfrm flipV="1">
            <a:off x="4635500" y="5803900"/>
            <a:ext cx="635000" cy="2667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17254" name="Group 6"/>
          <p:cNvGrpSpPr>
            <a:grpSpLocks/>
          </p:cNvGrpSpPr>
          <p:nvPr/>
        </p:nvGrpSpPr>
        <p:grpSpPr bwMode="auto">
          <a:xfrm>
            <a:off x="5229225" y="3494088"/>
            <a:ext cx="3479800" cy="1160462"/>
            <a:chOff x="2864" y="2544"/>
            <a:chExt cx="1256" cy="568"/>
          </a:xfrm>
        </p:grpSpPr>
        <p:sp>
          <p:nvSpPr>
            <p:cNvPr id="1717255" name="Rectangle 7"/>
            <p:cNvSpPr>
              <a:spLocks noChangeArrowheads="1"/>
            </p:cNvSpPr>
            <p:nvPr/>
          </p:nvSpPr>
          <p:spPr bwMode="auto">
            <a:xfrm>
              <a:off x="2880" y="2704"/>
              <a:ext cx="1200" cy="240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256" name="Oval 8"/>
            <p:cNvSpPr>
              <a:spLocks noChangeArrowheads="1"/>
            </p:cNvSpPr>
            <p:nvPr/>
          </p:nvSpPr>
          <p:spPr bwMode="auto">
            <a:xfrm>
              <a:off x="3008" y="2568"/>
              <a:ext cx="936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257" name="Oval 9"/>
            <p:cNvSpPr>
              <a:spLocks noChangeArrowheads="1"/>
            </p:cNvSpPr>
            <p:nvPr/>
          </p:nvSpPr>
          <p:spPr bwMode="auto">
            <a:xfrm>
              <a:off x="3024" y="2848"/>
              <a:ext cx="936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258" name="Rectangle 10"/>
            <p:cNvSpPr>
              <a:spLocks noChangeArrowheads="1"/>
            </p:cNvSpPr>
            <p:nvPr/>
          </p:nvSpPr>
          <p:spPr bwMode="auto">
            <a:xfrm>
              <a:off x="2864" y="2952"/>
              <a:ext cx="1256" cy="1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259" name="Rectangle 11"/>
            <p:cNvSpPr>
              <a:spLocks noChangeArrowheads="1"/>
            </p:cNvSpPr>
            <p:nvPr/>
          </p:nvSpPr>
          <p:spPr bwMode="auto">
            <a:xfrm>
              <a:off x="2872" y="2952"/>
              <a:ext cx="1208" cy="1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7260" name="Rectangle 12"/>
            <p:cNvSpPr>
              <a:spLocks noChangeArrowheads="1"/>
            </p:cNvSpPr>
            <p:nvPr/>
          </p:nvSpPr>
          <p:spPr bwMode="auto">
            <a:xfrm>
              <a:off x="2880" y="2544"/>
              <a:ext cx="1208" cy="1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17261" name="Oval 13"/>
          <p:cNvSpPr>
            <a:spLocks noChangeArrowheads="1"/>
          </p:cNvSpPr>
          <p:nvPr/>
        </p:nvSpPr>
        <p:spPr bwMode="auto">
          <a:xfrm>
            <a:off x="6456363" y="2963863"/>
            <a:ext cx="1154112" cy="1004887"/>
          </a:xfrm>
          <a:prstGeom prst="ellipse">
            <a:avLst/>
          </a:prstGeom>
          <a:gradFill rotWithShape="0">
            <a:gsLst>
              <a:gs pos="0">
                <a:srgbClr val="777777"/>
              </a:gs>
              <a:gs pos="100000">
                <a:srgbClr val="777777">
                  <a:gamma/>
                  <a:shade val="46275"/>
                  <a:invGamma/>
                </a:srgbClr>
              </a:gs>
            </a:gsLst>
            <a:lin ang="27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2" name="Oval 14"/>
          <p:cNvSpPr>
            <a:spLocks noChangeArrowheads="1"/>
          </p:cNvSpPr>
          <p:nvPr/>
        </p:nvSpPr>
        <p:spPr bwMode="auto">
          <a:xfrm>
            <a:off x="6292850" y="2963863"/>
            <a:ext cx="1150938" cy="1004887"/>
          </a:xfrm>
          <a:prstGeom prst="ellipse">
            <a:avLst/>
          </a:prstGeom>
          <a:gradFill rotWithShape="0">
            <a:gsLst>
              <a:gs pos="0">
                <a:schemeClr val="folHlink"/>
              </a:gs>
              <a:gs pos="100000">
                <a:schemeClr val="folHlink">
                  <a:gamma/>
                  <a:shade val="46275"/>
                  <a:invGamma/>
                </a:schemeClr>
              </a:gs>
            </a:gsLst>
            <a:lin ang="27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3" name="Line 15"/>
          <p:cNvSpPr>
            <a:spLocks noChangeShapeType="1"/>
          </p:cNvSpPr>
          <p:nvPr/>
        </p:nvSpPr>
        <p:spPr bwMode="auto">
          <a:xfrm>
            <a:off x="6878638" y="2317750"/>
            <a:ext cx="0" cy="116363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4" name="Oval 16"/>
          <p:cNvSpPr>
            <a:spLocks noChangeArrowheads="1"/>
          </p:cNvSpPr>
          <p:nvPr/>
        </p:nvSpPr>
        <p:spPr bwMode="auto">
          <a:xfrm>
            <a:off x="6805613" y="3409950"/>
            <a:ext cx="107950" cy="80963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5" name="Arc 17"/>
          <p:cNvSpPr>
            <a:spLocks/>
          </p:cNvSpPr>
          <p:nvPr/>
        </p:nvSpPr>
        <p:spPr bwMode="auto">
          <a:xfrm>
            <a:off x="7261225" y="2820988"/>
            <a:ext cx="693738" cy="638175"/>
          </a:xfrm>
          <a:custGeom>
            <a:avLst/>
            <a:gdLst>
              <a:gd name="G0" fmla="+- 0 0 0"/>
              <a:gd name="G1" fmla="+- 21600 0 0"/>
              <a:gd name="G2" fmla="+- 21600 0 0"/>
              <a:gd name="T0" fmla="*/ 0 w 21600"/>
              <a:gd name="T1" fmla="*/ 0 h 27416"/>
              <a:gd name="T2" fmla="*/ 20802 w 21600"/>
              <a:gd name="T3" fmla="*/ 27416 h 27416"/>
              <a:gd name="T4" fmla="*/ 0 w 21600"/>
              <a:gd name="T5" fmla="*/ 21600 h 27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600" h="27416" fill="none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3565"/>
                  <a:pt x="21331" y="25522"/>
                  <a:pt x="20802" y="27416"/>
                </a:cubicBezTo>
              </a:path>
              <a:path w="21600" h="27416" stroke="0" extrusionOk="0">
                <a:moveTo>
                  <a:pt x="0" y="0"/>
                </a:moveTo>
                <a:cubicBezTo>
                  <a:pt x="11929" y="0"/>
                  <a:pt x="21600" y="9670"/>
                  <a:pt x="21600" y="21600"/>
                </a:cubicBezTo>
                <a:cubicBezTo>
                  <a:pt x="21600" y="23565"/>
                  <a:pt x="21331" y="25522"/>
                  <a:pt x="20802" y="27416"/>
                </a:cubicBezTo>
                <a:lnTo>
                  <a:pt x="0" y="21600"/>
                </a:lnTo>
                <a:close/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6" name="Text Box 18"/>
          <p:cNvSpPr txBox="1">
            <a:spLocks noChangeArrowheads="1"/>
          </p:cNvSpPr>
          <p:nvPr/>
        </p:nvSpPr>
        <p:spPr bwMode="auto">
          <a:xfrm>
            <a:off x="6310313" y="4246563"/>
            <a:ext cx="10953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en-US" baseline="0"/>
              <a:t>Sample</a:t>
            </a:r>
          </a:p>
        </p:txBody>
      </p:sp>
      <p:sp>
        <p:nvSpPr>
          <p:cNvPr id="1717267" name="Line 19"/>
          <p:cNvSpPr>
            <a:spLocks noChangeShapeType="1"/>
          </p:cNvSpPr>
          <p:nvPr/>
        </p:nvSpPr>
        <p:spPr bwMode="auto">
          <a:xfrm flipH="1" flipV="1">
            <a:off x="5673725" y="4098925"/>
            <a:ext cx="88582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7268" name="Line 20"/>
          <p:cNvSpPr>
            <a:spLocks noChangeShapeType="1"/>
          </p:cNvSpPr>
          <p:nvPr/>
        </p:nvSpPr>
        <p:spPr bwMode="auto">
          <a:xfrm flipV="1">
            <a:off x="5283200" y="3810000"/>
            <a:ext cx="349250" cy="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7269" name="Line 21"/>
          <p:cNvSpPr>
            <a:spLocks noChangeShapeType="1"/>
          </p:cNvSpPr>
          <p:nvPr/>
        </p:nvSpPr>
        <p:spPr bwMode="auto">
          <a:xfrm>
            <a:off x="8204200" y="3816350"/>
            <a:ext cx="3937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73966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Acknowledgements</a:t>
            </a:r>
          </a:p>
        </p:txBody>
      </p:sp>
      <p:sp>
        <p:nvSpPr>
          <p:cNvPr id="15380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60400" y="1787692"/>
            <a:ext cx="7772400" cy="4114800"/>
          </a:xfrm>
        </p:spPr>
        <p:txBody>
          <a:bodyPr/>
          <a:lstStyle/>
          <a:p>
            <a:pPr>
              <a:lnSpc>
                <a:spcPct val="90000"/>
              </a:lnSpc>
              <a:spcBef>
                <a:spcPts val="0"/>
              </a:spcBef>
              <a:buNone/>
            </a:pPr>
            <a:r>
              <a:rPr lang="en-US" sz="2000" dirty="0"/>
              <a:t>TEM: </a:t>
            </a:r>
            <a:r>
              <a:rPr lang="en-US" sz="2000" dirty="0">
                <a:solidFill>
                  <a:srgbClr val="FF0000"/>
                </a:solidFill>
              </a:rPr>
              <a:t>N. Erdman </a:t>
            </a:r>
            <a:r>
              <a:rPr lang="en-US" sz="2000" dirty="0"/>
              <a:t>(JEOL), </a:t>
            </a:r>
            <a:r>
              <a:rPr lang="en-US" sz="2000" dirty="0">
                <a:solidFill>
                  <a:srgbClr val="FF0000"/>
                </a:solidFill>
              </a:rPr>
              <a:t>A. Subramanian </a:t>
            </a:r>
            <a:r>
              <a:rPr lang="en-US" sz="2000" dirty="0"/>
              <a:t>(Intel), </a:t>
            </a:r>
            <a:r>
              <a:rPr lang="en-US" sz="2000" dirty="0">
                <a:solidFill>
                  <a:srgbClr val="FF0000"/>
                </a:solidFill>
              </a:rPr>
              <a:t>A. </a:t>
            </a:r>
            <a:r>
              <a:rPr lang="en-US" sz="2000" dirty="0" err="1">
                <a:solidFill>
                  <a:srgbClr val="FF0000"/>
                </a:solidFill>
              </a:rPr>
              <a:t>Chiaramonti</a:t>
            </a:r>
            <a:r>
              <a:rPr lang="en-US" sz="2000" dirty="0">
                <a:solidFill>
                  <a:srgbClr val="FF0000"/>
                </a:solidFill>
              </a:rPr>
              <a:t> </a:t>
            </a:r>
            <a:r>
              <a:rPr lang="en-US" sz="2000" dirty="0"/>
              <a:t>(</a:t>
            </a:r>
            <a:r>
              <a:rPr lang="en-US" sz="2000" dirty="0" err="1"/>
              <a:t>NIST</a:t>
            </a:r>
            <a:r>
              <a:rPr lang="en-US" sz="2000" dirty="0"/>
              <a:t>), </a:t>
            </a:r>
            <a:r>
              <a:rPr lang="en-US" sz="2000" dirty="0">
                <a:solidFill>
                  <a:srgbClr val="FF0000"/>
                </a:solidFill>
              </a:rPr>
              <a:t>A. </a:t>
            </a:r>
            <a:r>
              <a:rPr lang="en-US" sz="2000" dirty="0" smtClean="0">
                <a:solidFill>
                  <a:srgbClr val="FF0000"/>
                </a:solidFill>
              </a:rPr>
              <a:t>Becerra </a:t>
            </a:r>
            <a:r>
              <a:rPr lang="en-US" sz="2000" dirty="0" smtClean="0"/>
              <a:t>(Dow), </a:t>
            </a:r>
            <a:r>
              <a:rPr lang="en-US" sz="2000" dirty="0" smtClean="0">
                <a:solidFill>
                  <a:srgbClr val="FF0000"/>
                </a:solidFill>
              </a:rPr>
              <a:t>J. </a:t>
            </a:r>
            <a:r>
              <a:rPr lang="en-US" sz="2000" dirty="0" err="1" smtClean="0">
                <a:solidFill>
                  <a:srgbClr val="FF0000"/>
                </a:solidFill>
              </a:rPr>
              <a:t>Enterkin</a:t>
            </a:r>
            <a:r>
              <a:rPr lang="en-US" sz="2000" dirty="0" smtClean="0">
                <a:solidFill>
                  <a:srgbClr val="FF0000"/>
                </a:solidFill>
              </a:rPr>
              <a:t> </a:t>
            </a:r>
            <a:r>
              <a:rPr lang="en-US" sz="2000" dirty="0" smtClean="0"/>
              <a:t>(Philips 66), E. Ringe (Rice), </a:t>
            </a:r>
            <a:r>
              <a:rPr lang="en-US" sz="2000" dirty="0" smtClean="0">
                <a:solidFill>
                  <a:srgbClr val="FF0000"/>
                </a:solidFill>
              </a:rPr>
              <a:t>D</a:t>
            </a:r>
            <a:r>
              <a:rPr lang="en-US" sz="2000" dirty="0">
                <a:solidFill>
                  <a:srgbClr val="FF0000"/>
                </a:solidFill>
              </a:rPr>
              <a:t>. </a:t>
            </a:r>
            <a:r>
              <a:rPr lang="en-US" sz="2000" dirty="0" err="1" smtClean="0">
                <a:solidFill>
                  <a:srgbClr val="FF0000"/>
                </a:solidFill>
              </a:rPr>
              <a:t>Keinzle</a:t>
            </a:r>
            <a:r>
              <a:rPr lang="en-US" sz="2000" dirty="0" smtClean="0">
                <a:solidFill>
                  <a:srgbClr val="FF0000"/>
                </a:solidFill>
              </a:rPr>
              <a:t> </a:t>
            </a:r>
            <a:r>
              <a:rPr lang="en-US" sz="2000" dirty="0" smtClean="0"/>
              <a:t>(</a:t>
            </a:r>
            <a:r>
              <a:rPr lang="en-US" sz="2000" dirty="0"/>
              <a:t>Premier International)</a:t>
            </a:r>
            <a:r>
              <a:rPr lang="en-US" sz="2000" dirty="0" smtClean="0"/>
              <a:t>, Y. Lin (TDK), L. Crosby, D. </a:t>
            </a:r>
            <a:r>
              <a:rPr lang="en-US" sz="2000" dirty="0" err="1" smtClean="0"/>
              <a:t>Alpay</a:t>
            </a:r>
            <a:r>
              <a:rPr lang="en-US" sz="2000" dirty="0" smtClean="0"/>
              <a:t>, L. Peng, L. </a:t>
            </a:r>
            <a:r>
              <a:rPr lang="en-US" sz="2000" dirty="0" err="1" smtClean="0"/>
              <a:t>Lian</a:t>
            </a:r>
            <a:r>
              <a:rPr lang="en-US" sz="2000" dirty="0" smtClean="0"/>
              <a:t>, P. </a:t>
            </a:r>
            <a:r>
              <a:rPr lang="en-US" sz="2000" dirty="0" err="1" smtClean="0"/>
              <a:t>Koirla</a:t>
            </a:r>
            <a:endParaRPr lang="en-US" sz="2000" dirty="0"/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 err="1"/>
              <a:t>DFT</a:t>
            </a:r>
            <a:r>
              <a:rPr lang="en-US" sz="2000" dirty="0"/>
              <a:t>: </a:t>
            </a:r>
            <a:r>
              <a:rPr lang="en-US" sz="2000" dirty="0">
                <a:solidFill>
                  <a:srgbClr val="FF0000"/>
                </a:solidFill>
              </a:rPr>
              <a:t>A. Becerra</a:t>
            </a:r>
            <a:r>
              <a:rPr lang="en-US" sz="2000" dirty="0"/>
              <a:t>, </a:t>
            </a:r>
            <a:r>
              <a:rPr lang="en-US" sz="2000" dirty="0">
                <a:solidFill>
                  <a:srgbClr val="FF0000"/>
                </a:solidFill>
              </a:rPr>
              <a:t>J. </a:t>
            </a:r>
            <a:r>
              <a:rPr lang="en-US" sz="2000" dirty="0" err="1">
                <a:solidFill>
                  <a:srgbClr val="FF0000"/>
                </a:solidFill>
              </a:rPr>
              <a:t>En</a:t>
            </a:r>
            <a:r>
              <a:rPr lang="en-US" sz="2000" dirty="0" err="1"/>
              <a:t>terkin</a:t>
            </a:r>
            <a:r>
              <a:rPr lang="en-US" sz="2000" dirty="0"/>
              <a:t>, </a:t>
            </a:r>
            <a:r>
              <a:rPr lang="en-US" sz="2000" dirty="0">
                <a:solidFill>
                  <a:srgbClr val="FF0000"/>
                </a:solidFill>
              </a:rPr>
              <a:t>D. </a:t>
            </a:r>
            <a:r>
              <a:rPr lang="en-US" sz="2000" dirty="0" err="1">
                <a:solidFill>
                  <a:srgbClr val="FF0000"/>
                </a:solidFill>
              </a:rPr>
              <a:t>Keinzle</a:t>
            </a:r>
            <a:r>
              <a:rPr lang="en-US" sz="2000" dirty="0" smtClean="0"/>
              <a:t>, Y. Lin, S. Cook </a:t>
            </a:r>
            <a:r>
              <a:rPr lang="en-US" sz="2000" dirty="0"/>
              <a:t>&amp; </a:t>
            </a:r>
            <a:r>
              <a:rPr lang="en-US" sz="2000" dirty="0" smtClean="0"/>
              <a:t>LDM</a:t>
            </a:r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 smtClean="0"/>
              <a:t>Modelling: E. </a:t>
            </a:r>
            <a:r>
              <a:rPr lang="en-US" sz="2000" dirty="0" err="1" smtClean="0"/>
              <a:t>Ringe</a:t>
            </a:r>
            <a:r>
              <a:rPr lang="en-US" sz="2000" dirty="0" smtClean="0"/>
              <a:t>, L. Peng, S. Cook, P. </a:t>
            </a:r>
            <a:r>
              <a:rPr lang="en-US" sz="2000" dirty="0" err="1" smtClean="0"/>
              <a:t>Koirla</a:t>
            </a:r>
            <a:r>
              <a:rPr lang="en-US" sz="2000" dirty="0" smtClean="0"/>
              <a:t>, &amp; LDM</a:t>
            </a:r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 smtClean="0"/>
              <a:t>STM: </a:t>
            </a:r>
            <a:r>
              <a:rPr lang="en-US" sz="2000" dirty="0" smtClean="0">
                <a:solidFill>
                  <a:srgbClr val="FF0000"/>
                </a:solidFill>
              </a:rPr>
              <a:t>R. Shams</a:t>
            </a:r>
            <a:r>
              <a:rPr lang="en-US" sz="2000" dirty="0" smtClean="0"/>
              <a:t>, </a:t>
            </a:r>
            <a:r>
              <a:rPr lang="en-US" sz="2000" dirty="0" smtClean="0">
                <a:solidFill>
                  <a:srgbClr val="FF0000"/>
                </a:solidFill>
              </a:rPr>
              <a:t>B. Russell</a:t>
            </a:r>
            <a:r>
              <a:rPr lang="en-US" sz="2000" dirty="0" smtClean="0"/>
              <a:t>, Z. Wang</a:t>
            </a:r>
            <a:endParaRPr lang="en-US" sz="2000" dirty="0"/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/>
              <a:t>STM Simulations: </a:t>
            </a:r>
            <a:r>
              <a:rPr lang="en-US" sz="2000" dirty="0">
                <a:solidFill>
                  <a:srgbClr val="FF0000"/>
                </a:solidFill>
              </a:rPr>
              <a:t>A. </a:t>
            </a:r>
            <a:r>
              <a:rPr lang="en-US" sz="2000" dirty="0" smtClean="0">
                <a:solidFill>
                  <a:srgbClr val="FF0000"/>
                </a:solidFill>
              </a:rPr>
              <a:t>Becerra</a:t>
            </a:r>
            <a:r>
              <a:rPr lang="en-US" sz="2000" dirty="0" smtClean="0"/>
              <a:t>, Y. Lin &amp; LDM</a:t>
            </a:r>
          </a:p>
          <a:p>
            <a:pPr>
              <a:lnSpc>
                <a:spcPct val="90000"/>
              </a:lnSpc>
              <a:spcBef>
                <a:spcPts val="0"/>
              </a:spcBef>
              <a:buNone/>
            </a:pPr>
            <a:r>
              <a:rPr lang="en-US" sz="2000" dirty="0"/>
              <a:t>Synthesis: L. Hu, Y. Lin, C. </a:t>
            </a:r>
            <a:r>
              <a:rPr lang="en-US" sz="2000" dirty="0" smtClean="0"/>
              <a:t>Wang, L. Crosby, B.-R. Chen</a:t>
            </a:r>
            <a:endParaRPr lang="en-US" sz="2000" dirty="0"/>
          </a:p>
          <a:p>
            <a:pPr>
              <a:lnSpc>
                <a:spcPct val="90000"/>
              </a:lnSpc>
              <a:spcBef>
                <a:spcPts val="0"/>
              </a:spcBef>
              <a:buNone/>
            </a:pPr>
            <a:r>
              <a:rPr lang="en-US" sz="2000" dirty="0"/>
              <a:t>Catalysis:  L. Hu, Y. Lin, C. </a:t>
            </a:r>
            <a:r>
              <a:rPr lang="en-US" sz="2000" dirty="0" smtClean="0"/>
              <a:t>Wang, B.-R. Chen</a:t>
            </a:r>
            <a:endParaRPr lang="en-US" sz="2000" dirty="0"/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 smtClean="0"/>
              <a:t>Collaborators</a:t>
            </a:r>
            <a:r>
              <a:rPr lang="en-US" sz="2000" dirty="0"/>
              <a:t>:</a:t>
            </a:r>
          </a:p>
          <a:p>
            <a:pPr>
              <a:lnSpc>
                <a:spcPct val="90000"/>
              </a:lnSpc>
              <a:spcBef>
                <a:spcPts val="0"/>
              </a:spcBef>
              <a:buFont typeface="Monotype Sorts" pitchFamily="2" charset="2"/>
              <a:buNone/>
            </a:pPr>
            <a:r>
              <a:rPr lang="en-US" sz="2000" dirty="0"/>
              <a:t>	</a:t>
            </a:r>
            <a:r>
              <a:rPr lang="en-US" sz="2000" dirty="0">
                <a:solidFill>
                  <a:srgbClr val="FF0000"/>
                </a:solidFill>
              </a:rPr>
              <a:t>K. </a:t>
            </a:r>
            <a:r>
              <a:rPr lang="en-US" sz="2000" dirty="0" smtClean="0">
                <a:solidFill>
                  <a:srgbClr val="FF0000"/>
                </a:solidFill>
              </a:rPr>
              <a:t>R. Poeppelmeier </a:t>
            </a:r>
            <a:r>
              <a:rPr lang="en-US" sz="2000" dirty="0"/>
              <a:t>(NU), P.C. Stair (NU), </a:t>
            </a:r>
            <a:r>
              <a:rPr lang="en-US" sz="2000" dirty="0" smtClean="0"/>
              <a:t>M. </a:t>
            </a:r>
            <a:r>
              <a:rPr lang="en-US" sz="2000" dirty="0" err="1" smtClean="0"/>
              <a:t>Bedzyk</a:t>
            </a:r>
            <a:r>
              <a:rPr lang="en-US" sz="2000" dirty="0" smtClean="0"/>
              <a:t> (NU), R. Van </a:t>
            </a:r>
            <a:r>
              <a:rPr lang="en-US" sz="2000" dirty="0" err="1" smtClean="0"/>
              <a:t>Duyne</a:t>
            </a:r>
            <a:r>
              <a:rPr lang="en-US" sz="2000" dirty="0" smtClean="0"/>
              <a:t> (NU), P. </a:t>
            </a:r>
            <a:r>
              <a:rPr lang="en-US" sz="2000" dirty="0" err="1" smtClean="0"/>
              <a:t>Blaha</a:t>
            </a:r>
            <a:r>
              <a:rPr lang="en-US" sz="2000" dirty="0" smtClean="0"/>
              <a:t> (Vienna), </a:t>
            </a:r>
            <a:r>
              <a:rPr lang="en-US" sz="2000" dirty="0" smtClean="0">
                <a:solidFill>
                  <a:srgbClr val="FF0000"/>
                </a:solidFill>
              </a:rPr>
              <a:t>M</a:t>
            </a:r>
            <a:r>
              <a:rPr lang="en-US" sz="2000" dirty="0">
                <a:solidFill>
                  <a:srgbClr val="FF0000"/>
                </a:solidFill>
              </a:rPr>
              <a:t>. Castell </a:t>
            </a:r>
            <a:r>
              <a:rPr lang="en-US" sz="2000" dirty="0"/>
              <a:t>(Oxford), O. </a:t>
            </a:r>
            <a:r>
              <a:rPr lang="en-US" sz="2000" dirty="0" err="1"/>
              <a:t>Warschkow</a:t>
            </a:r>
            <a:r>
              <a:rPr lang="en-US" sz="2000" dirty="0"/>
              <a:t> (U. Sydney</a:t>
            </a:r>
            <a:r>
              <a:rPr lang="en-US" sz="2000" dirty="0" smtClean="0"/>
              <a:t>), U Diebold (Vienna), C. Marshall (ANL), S. </a:t>
            </a:r>
            <a:r>
              <a:rPr lang="en-US" sz="2000" dirty="0" err="1" smtClean="0"/>
              <a:t>Overbury</a:t>
            </a:r>
            <a:r>
              <a:rPr lang="en-US" sz="2000" dirty="0" smtClean="0"/>
              <a:t> (ORNL), J. </a:t>
            </a:r>
            <a:r>
              <a:rPr lang="en-US" sz="2000" dirty="0" err="1" smtClean="0"/>
              <a:t>Ciston</a:t>
            </a:r>
            <a:r>
              <a:rPr lang="en-US" sz="2000" dirty="0" smtClean="0"/>
              <a:t> (LBNL), L. Allen (Melbourne)</a:t>
            </a:r>
            <a:endParaRPr lang="en-US" sz="2000" dirty="0"/>
          </a:p>
        </p:txBody>
      </p:sp>
      <p:pic>
        <p:nvPicPr>
          <p:cNvPr id="15380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" y="6088063"/>
            <a:ext cx="16795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8053" name="Group 5"/>
          <p:cNvGrpSpPr>
            <a:grpSpLocks noChangeAspect="1"/>
          </p:cNvGrpSpPr>
          <p:nvPr/>
        </p:nvGrpSpPr>
        <p:grpSpPr bwMode="auto">
          <a:xfrm>
            <a:off x="7497763" y="6134100"/>
            <a:ext cx="1339850" cy="490538"/>
            <a:chOff x="220" y="1101"/>
            <a:chExt cx="5418" cy="2100"/>
          </a:xfrm>
        </p:grpSpPr>
        <p:pic>
          <p:nvPicPr>
            <p:cNvPr id="1538054" name="Picture 6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5" y="1495"/>
              <a:ext cx="3627" cy="11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8055" name="Rectangle 7"/>
            <p:cNvSpPr>
              <a:spLocks noChangeAspect="1" noChangeArrowheads="1"/>
            </p:cNvSpPr>
            <p:nvPr/>
          </p:nvSpPr>
          <p:spPr bwMode="auto">
            <a:xfrm>
              <a:off x="1902" y="2725"/>
              <a:ext cx="3736" cy="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accent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56" name="Oval 8"/>
            <p:cNvSpPr>
              <a:spLocks noChangeAspect="1" noChangeArrowheads="1"/>
            </p:cNvSpPr>
            <p:nvPr/>
          </p:nvSpPr>
          <p:spPr bwMode="auto">
            <a:xfrm>
              <a:off x="1996" y="2730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57" name="Oval 9"/>
            <p:cNvSpPr>
              <a:spLocks noChangeAspect="1" noChangeArrowheads="1"/>
            </p:cNvSpPr>
            <p:nvPr/>
          </p:nvSpPr>
          <p:spPr bwMode="auto">
            <a:xfrm>
              <a:off x="2158" y="273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58" name="Oval 10"/>
            <p:cNvSpPr>
              <a:spLocks noChangeAspect="1" noChangeArrowheads="1"/>
            </p:cNvSpPr>
            <p:nvPr/>
          </p:nvSpPr>
          <p:spPr bwMode="auto">
            <a:xfrm>
              <a:off x="1996" y="2892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59" name="Oval 11"/>
            <p:cNvSpPr>
              <a:spLocks noChangeAspect="1" noChangeArrowheads="1"/>
            </p:cNvSpPr>
            <p:nvPr/>
          </p:nvSpPr>
          <p:spPr bwMode="auto">
            <a:xfrm>
              <a:off x="2158" y="289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0" name="Oval 12"/>
            <p:cNvSpPr>
              <a:spLocks noChangeAspect="1" noChangeArrowheads="1"/>
            </p:cNvSpPr>
            <p:nvPr/>
          </p:nvSpPr>
          <p:spPr bwMode="auto">
            <a:xfrm>
              <a:off x="2643" y="273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1" name="Oval 13"/>
            <p:cNvSpPr>
              <a:spLocks noChangeAspect="1" noChangeArrowheads="1"/>
            </p:cNvSpPr>
            <p:nvPr/>
          </p:nvSpPr>
          <p:spPr bwMode="auto">
            <a:xfrm>
              <a:off x="2481" y="2730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2" name="Oval 14"/>
            <p:cNvSpPr>
              <a:spLocks noChangeAspect="1" noChangeArrowheads="1"/>
            </p:cNvSpPr>
            <p:nvPr/>
          </p:nvSpPr>
          <p:spPr bwMode="auto">
            <a:xfrm>
              <a:off x="2320" y="273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3" name="Oval 15"/>
            <p:cNvSpPr>
              <a:spLocks noChangeAspect="1" noChangeArrowheads="1"/>
            </p:cNvSpPr>
            <p:nvPr/>
          </p:nvSpPr>
          <p:spPr bwMode="auto">
            <a:xfrm>
              <a:off x="2805" y="273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4" name="Oval 16"/>
            <p:cNvSpPr>
              <a:spLocks noChangeAspect="1" noChangeArrowheads="1"/>
            </p:cNvSpPr>
            <p:nvPr/>
          </p:nvSpPr>
          <p:spPr bwMode="auto">
            <a:xfrm>
              <a:off x="2643" y="289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5" name="Oval 17"/>
            <p:cNvSpPr>
              <a:spLocks noChangeAspect="1" noChangeArrowheads="1"/>
            </p:cNvSpPr>
            <p:nvPr/>
          </p:nvSpPr>
          <p:spPr bwMode="auto">
            <a:xfrm>
              <a:off x="2481" y="2892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6" name="Oval 18"/>
            <p:cNvSpPr>
              <a:spLocks noChangeAspect="1" noChangeArrowheads="1"/>
            </p:cNvSpPr>
            <p:nvPr/>
          </p:nvSpPr>
          <p:spPr bwMode="auto">
            <a:xfrm>
              <a:off x="2320" y="289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7" name="Oval 19"/>
            <p:cNvSpPr>
              <a:spLocks noChangeAspect="1" noChangeArrowheads="1"/>
            </p:cNvSpPr>
            <p:nvPr/>
          </p:nvSpPr>
          <p:spPr bwMode="auto">
            <a:xfrm>
              <a:off x="2805" y="289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8" name="Oval 20"/>
            <p:cNvSpPr>
              <a:spLocks noChangeAspect="1" noChangeArrowheads="1"/>
            </p:cNvSpPr>
            <p:nvPr/>
          </p:nvSpPr>
          <p:spPr bwMode="auto">
            <a:xfrm>
              <a:off x="1996" y="1101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69" name="Oval 21"/>
            <p:cNvSpPr>
              <a:spLocks noChangeAspect="1" noChangeArrowheads="1"/>
            </p:cNvSpPr>
            <p:nvPr/>
          </p:nvSpPr>
          <p:spPr bwMode="auto">
            <a:xfrm>
              <a:off x="2158" y="1101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0" name="Oval 22"/>
            <p:cNvSpPr>
              <a:spLocks noChangeAspect="1" noChangeArrowheads="1"/>
            </p:cNvSpPr>
            <p:nvPr/>
          </p:nvSpPr>
          <p:spPr bwMode="auto">
            <a:xfrm>
              <a:off x="1996" y="1263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1" name="Oval 23"/>
            <p:cNvSpPr>
              <a:spLocks noChangeAspect="1" noChangeArrowheads="1"/>
            </p:cNvSpPr>
            <p:nvPr/>
          </p:nvSpPr>
          <p:spPr bwMode="auto">
            <a:xfrm>
              <a:off x="2158" y="126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2" name="Oval 24"/>
            <p:cNvSpPr>
              <a:spLocks noChangeAspect="1" noChangeArrowheads="1"/>
            </p:cNvSpPr>
            <p:nvPr/>
          </p:nvSpPr>
          <p:spPr bwMode="auto">
            <a:xfrm>
              <a:off x="2643" y="1101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3" name="Oval 25"/>
            <p:cNvSpPr>
              <a:spLocks noChangeAspect="1" noChangeArrowheads="1"/>
            </p:cNvSpPr>
            <p:nvPr/>
          </p:nvSpPr>
          <p:spPr bwMode="auto">
            <a:xfrm>
              <a:off x="2481" y="1101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4" name="Oval 26"/>
            <p:cNvSpPr>
              <a:spLocks noChangeAspect="1" noChangeArrowheads="1"/>
            </p:cNvSpPr>
            <p:nvPr/>
          </p:nvSpPr>
          <p:spPr bwMode="auto">
            <a:xfrm>
              <a:off x="2320" y="1101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5" name="Oval 27"/>
            <p:cNvSpPr>
              <a:spLocks noChangeAspect="1" noChangeArrowheads="1"/>
            </p:cNvSpPr>
            <p:nvPr/>
          </p:nvSpPr>
          <p:spPr bwMode="auto">
            <a:xfrm>
              <a:off x="2805" y="1101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6" name="Oval 28"/>
            <p:cNvSpPr>
              <a:spLocks noChangeAspect="1" noChangeArrowheads="1"/>
            </p:cNvSpPr>
            <p:nvPr/>
          </p:nvSpPr>
          <p:spPr bwMode="auto">
            <a:xfrm>
              <a:off x="2643" y="126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7" name="Oval 29"/>
            <p:cNvSpPr>
              <a:spLocks noChangeAspect="1" noChangeArrowheads="1"/>
            </p:cNvSpPr>
            <p:nvPr/>
          </p:nvSpPr>
          <p:spPr bwMode="auto">
            <a:xfrm>
              <a:off x="2481" y="1263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8" name="Oval 30"/>
            <p:cNvSpPr>
              <a:spLocks noChangeAspect="1" noChangeArrowheads="1"/>
            </p:cNvSpPr>
            <p:nvPr/>
          </p:nvSpPr>
          <p:spPr bwMode="auto">
            <a:xfrm>
              <a:off x="2320" y="126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79" name="Oval 31"/>
            <p:cNvSpPr>
              <a:spLocks noChangeAspect="1" noChangeArrowheads="1"/>
            </p:cNvSpPr>
            <p:nvPr/>
          </p:nvSpPr>
          <p:spPr bwMode="auto">
            <a:xfrm>
              <a:off x="2805" y="126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0" name="Oval 32"/>
            <p:cNvSpPr>
              <a:spLocks noChangeAspect="1" noChangeArrowheads="1"/>
            </p:cNvSpPr>
            <p:nvPr/>
          </p:nvSpPr>
          <p:spPr bwMode="auto">
            <a:xfrm>
              <a:off x="4601" y="2885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1" name="Oval 33"/>
            <p:cNvSpPr>
              <a:spLocks noChangeAspect="1" noChangeArrowheads="1"/>
            </p:cNvSpPr>
            <p:nvPr/>
          </p:nvSpPr>
          <p:spPr bwMode="auto">
            <a:xfrm>
              <a:off x="4440" y="288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2" name="Oval 34"/>
            <p:cNvSpPr>
              <a:spLocks noChangeAspect="1" noChangeArrowheads="1"/>
            </p:cNvSpPr>
            <p:nvPr/>
          </p:nvSpPr>
          <p:spPr bwMode="auto">
            <a:xfrm>
              <a:off x="4278" y="288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3" name="Oval 35"/>
            <p:cNvSpPr>
              <a:spLocks noChangeAspect="1" noChangeArrowheads="1"/>
            </p:cNvSpPr>
            <p:nvPr/>
          </p:nvSpPr>
          <p:spPr bwMode="auto">
            <a:xfrm>
              <a:off x="4763" y="288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4" name="Oval 36"/>
            <p:cNvSpPr>
              <a:spLocks noChangeAspect="1" noChangeArrowheads="1"/>
            </p:cNvSpPr>
            <p:nvPr/>
          </p:nvSpPr>
          <p:spPr bwMode="auto">
            <a:xfrm>
              <a:off x="3305" y="2733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5" name="Oval 37"/>
            <p:cNvSpPr>
              <a:spLocks noChangeAspect="1" noChangeArrowheads="1"/>
            </p:cNvSpPr>
            <p:nvPr/>
          </p:nvSpPr>
          <p:spPr bwMode="auto">
            <a:xfrm>
              <a:off x="3144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6" name="Oval 38"/>
            <p:cNvSpPr>
              <a:spLocks noChangeAspect="1" noChangeArrowheads="1"/>
            </p:cNvSpPr>
            <p:nvPr/>
          </p:nvSpPr>
          <p:spPr bwMode="auto">
            <a:xfrm>
              <a:off x="2982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7" name="Oval 39"/>
            <p:cNvSpPr>
              <a:spLocks noChangeAspect="1" noChangeArrowheads="1"/>
            </p:cNvSpPr>
            <p:nvPr/>
          </p:nvSpPr>
          <p:spPr bwMode="auto">
            <a:xfrm>
              <a:off x="3467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8" name="Oval 40"/>
            <p:cNvSpPr>
              <a:spLocks noChangeAspect="1" noChangeArrowheads="1"/>
            </p:cNvSpPr>
            <p:nvPr/>
          </p:nvSpPr>
          <p:spPr bwMode="auto">
            <a:xfrm>
              <a:off x="3305" y="2895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89" name="Oval 41"/>
            <p:cNvSpPr>
              <a:spLocks noChangeAspect="1" noChangeArrowheads="1"/>
            </p:cNvSpPr>
            <p:nvPr/>
          </p:nvSpPr>
          <p:spPr bwMode="auto">
            <a:xfrm>
              <a:off x="3144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0" name="Oval 42"/>
            <p:cNvSpPr>
              <a:spLocks noChangeAspect="1" noChangeArrowheads="1"/>
            </p:cNvSpPr>
            <p:nvPr/>
          </p:nvSpPr>
          <p:spPr bwMode="auto">
            <a:xfrm>
              <a:off x="2982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1" name="Oval 43"/>
            <p:cNvSpPr>
              <a:spLocks noChangeAspect="1" noChangeArrowheads="1"/>
            </p:cNvSpPr>
            <p:nvPr/>
          </p:nvSpPr>
          <p:spPr bwMode="auto">
            <a:xfrm>
              <a:off x="3467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2" name="Oval 44"/>
            <p:cNvSpPr>
              <a:spLocks noChangeAspect="1" noChangeArrowheads="1"/>
            </p:cNvSpPr>
            <p:nvPr/>
          </p:nvSpPr>
          <p:spPr bwMode="auto">
            <a:xfrm>
              <a:off x="3952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3" name="Oval 45"/>
            <p:cNvSpPr>
              <a:spLocks noChangeAspect="1" noChangeArrowheads="1"/>
            </p:cNvSpPr>
            <p:nvPr/>
          </p:nvSpPr>
          <p:spPr bwMode="auto">
            <a:xfrm>
              <a:off x="3790" y="2733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4" name="Oval 46"/>
            <p:cNvSpPr>
              <a:spLocks noChangeAspect="1" noChangeArrowheads="1"/>
            </p:cNvSpPr>
            <p:nvPr/>
          </p:nvSpPr>
          <p:spPr bwMode="auto">
            <a:xfrm>
              <a:off x="3629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5" name="Oval 47"/>
            <p:cNvSpPr>
              <a:spLocks noChangeAspect="1" noChangeArrowheads="1"/>
            </p:cNvSpPr>
            <p:nvPr/>
          </p:nvSpPr>
          <p:spPr bwMode="auto">
            <a:xfrm>
              <a:off x="4114" y="2733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6" name="Oval 48"/>
            <p:cNvSpPr>
              <a:spLocks noChangeAspect="1" noChangeArrowheads="1"/>
            </p:cNvSpPr>
            <p:nvPr/>
          </p:nvSpPr>
          <p:spPr bwMode="auto">
            <a:xfrm>
              <a:off x="3952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7" name="Oval 49"/>
            <p:cNvSpPr>
              <a:spLocks noChangeAspect="1" noChangeArrowheads="1"/>
            </p:cNvSpPr>
            <p:nvPr/>
          </p:nvSpPr>
          <p:spPr bwMode="auto">
            <a:xfrm>
              <a:off x="3790" y="2895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8" name="Oval 50"/>
            <p:cNvSpPr>
              <a:spLocks noChangeAspect="1" noChangeArrowheads="1"/>
            </p:cNvSpPr>
            <p:nvPr/>
          </p:nvSpPr>
          <p:spPr bwMode="auto">
            <a:xfrm>
              <a:off x="3629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099" name="Oval 51"/>
            <p:cNvSpPr>
              <a:spLocks noChangeAspect="1" noChangeArrowheads="1"/>
            </p:cNvSpPr>
            <p:nvPr/>
          </p:nvSpPr>
          <p:spPr bwMode="auto">
            <a:xfrm>
              <a:off x="4114" y="2895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0" name="Oval 52"/>
            <p:cNvSpPr>
              <a:spLocks noChangeAspect="1" noChangeArrowheads="1"/>
            </p:cNvSpPr>
            <p:nvPr/>
          </p:nvSpPr>
          <p:spPr bwMode="auto">
            <a:xfrm>
              <a:off x="1999" y="3069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1" name="Oval 53"/>
            <p:cNvSpPr>
              <a:spLocks noChangeAspect="1" noChangeArrowheads="1"/>
            </p:cNvSpPr>
            <p:nvPr/>
          </p:nvSpPr>
          <p:spPr bwMode="auto">
            <a:xfrm>
              <a:off x="2161" y="3069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2" name="Oval 54"/>
            <p:cNvSpPr>
              <a:spLocks noChangeAspect="1" noChangeArrowheads="1"/>
            </p:cNvSpPr>
            <p:nvPr/>
          </p:nvSpPr>
          <p:spPr bwMode="auto">
            <a:xfrm>
              <a:off x="2646" y="3069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3" name="Oval 55"/>
            <p:cNvSpPr>
              <a:spLocks noChangeAspect="1" noChangeArrowheads="1"/>
            </p:cNvSpPr>
            <p:nvPr/>
          </p:nvSpPr>
          <p:spPr bwMode="auto">
            <a:xfrm>
              <a:off x="2484" y="3069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4" name="Oval 56"/>
            <p:cNvSpPr>
              <a:spLocks noChangeAspect="1" noChangeArrowheads="1"/>
            </p:cNvSpPr>
            <p:nvPr/>
          </p:nvSpPr>
          <p:spPr bwMode="auto">
            <a:xfrm>
              <a:off x="2323" y="3069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5" name="Oval 57"/>
            <p:cNvSpPr>
              <a:spLocks noChangeAspect="1" noChangeArrowheads="1"/>
            </p:cNvSpPr>
            <p:nvPr/>
          </p:nvSpPr>
          <p:spPr bwMode="auto">
            <a:xfrm>
              <a:off x="2808" y="3069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6" name="Oval 58"/>
            <p:cNvSpPr>
              <a:spLocks noChangeAspect="1" noChangeArrowheads="1"/>
            </p:cNvSpPr>
            <p:nvPr/>
          </p:nvSpPr>
          <p:spPr bwMode="auto">
            <a:xfrm>
              <a:off x="4604" y="3070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7" name="Oval 59"/>
            <p:cNvSpPr>
              <a:spLocks noChangeAspect="1" noChangeArrowheads="1"/>
            </p:cNvSpPr>
            <p:nvPr/>
          </p:nvSpPr>
          <p:spPr bwMode="auto">
            <a:xfrm>
              <a:off x="4443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8" name="Oval 60"/>
            <p:cNvSpPr>
              <a:spLocks noChangeAspect="1" noChangeArrowheads="1"/>
            </p:cNvSpPr>
            <p:nvPr/>
          </p:nvSpPr>
          <p:spPr bwMode="auto">
            <a:xfrm>
              <a:off x="4281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09" name="Oval 61"/>
            <p:cNvSpPr>
              <a:spLocks noChangeAspect="1" noChangeArrowheads="1"/>
            </p:cNvSpPr>
            <p:nvPr/>
          </p:nvSpPr>
          <p:spPr bwMode="auto">
            <a:xfrm>
              <a:off x="4766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0" name="Oval 62"/>
            <p:cNvSpPr>
              <a:spLocks noChangeAspect="1" noChangeArrowheads="1"/>
            </p:cNvSpPr>
            <p:nvPr/>
          </p:nvSpPr>
          <p:spPr bwMode="auto">
            <a:xfrm>
              <a:off x="3308" y="3072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1" name="Oval 63"/>
            <p:cNvSpPr>
              <a:spLocks noChangeAspect="1" noChangeArrowheads="1"/>
            </p:cNvSpPr>
            <p:nvPr/>
          </p:nvSpPr>
          <p:spPr bwMode="auto">
            <a:xfrm>
              <a:off x="3147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2" name="Oval 64"/>
            <p:cNvSpPr>
              <a:spLocks noChangeAspect="1" noChangeArrowheads="1"/>
            </p:cNvSpPr>
            <p:nvPr/>
          </p:nvSpPr>
          <p:spPr bwMode="auto">
            <a:xfrm>
              <a:off x="2985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3" name="Oval 65"/>
            <p:cNvSpPr>
              <a:spLocks noChangeAspect="1" noChangeArrowheads="1"/>
            </p:cNvSpPr>
            <p:nvPr/>
          </p:nvSpPr>
          <p:spPr bwMode="auto">
            <a:xfrm>
              <a:off x="3470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4" name="Oval 66"/>
            <p:cNvSpPr>
              <a:spLocks noChangeAspect="1" noChangeArrowheads="1"/>
            </p:cNvSpPr>
            <p:nvPr/>
          </p:nvSpPr>
          <p:spPr bwMode="auto">
            <a:xfrm>
              <a:off x="5251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5" name="Oval 67"/>
            <p:cNvSpPr>
              <a:spLocks noChangeAspect="1" noChangeArrowheads="1"/>
            </p:cNvSpPr>
            <p:nvPr/>
          </p:nvSpPr>
          <p:spPr bwMode="auto">
            <a:xfrm>
              <a:off x="5089" y="3070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6" name="Oval 68"/>
            <p:cNvSpPr>
              <a:spLocks noChangeAspect="1" noChangeArrowheads="1"/>
            </p:cNvSpPr>
            <p:nvPr/>
          </p:nvSpPr>
          <p:spPr bwMode="auto">
            <a:xfrm>
              <a:off x="4928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7" name="Oval 69"/>
            <p:cNvSpPr>
              <a:spLocks noChangeAspect="1" noChangeArrowheads="1"/>
            </p:cNvSpPr>
            <p:nvPr/>
          </p:nvSpPr>
          <p:spPr bwMode="auto">
            <a:xfrm>
              <a:off x="5413" y="3070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8" name="Oval 70"/>
            <p:cNvSpPr>
              <a:spLocks noChangeAspect="1" noChangeArrowheads="1"/>
            </p:cNvSpPr>
            <p:nvPr/>
          </p:nvSpPr>
          <p:spPr bwMode="auto">
            <a:xfrm>
              <a:off x="3955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19" name="Oval 71"/>
            <p:cNvSpPr>
              <a:spLocks noChangeAspect="1" noChangeArrowheads="1"/>
            </p:cNvSpPr>
            <p:nvPr/>
          </p:nvSpPr>
          <p:spPr bwMode="auto">
            <a:xfrm>
              <a:off x="3793" y="3072"/>
              <a:ext cx="130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20" name="Oval 72"/>
            <p:cNvSpPr>
              <a:spLocks noChangeAspect="1" noChangeArrowheads="1"/>
            </p:cNvSpPr>
            <p:nvPr/>
          </p:nvSpPr>
          <p:spPr bwMode="auto">
            <a:xfrm>
              <a:off x="3632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121" name="Oval 73"/>
            <p:cNvSpPr>
              <a:spLocks noChangeAspect="1" noChangeArrowheads="1"/>
            </p:cNvSpPr>
            <p:nvPr/>
          </p:nvSpPr>
          <p:spPr bwMode="auto">
            <a:xfrm>
              <a:off x="4117" y="3072"/>
              <a:ext cx="129" cy="129"/>
            </a:xfrm>
            <a:prstGeom prst="ellipse">
              <a:avLst/>
            </a:prstGeom>
            <a:solidFill>
              <a:srgbClr val="89AAD1">
                <a:alpha val="60001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grpSp>
          <p:nvGrpSpPr>
            <p:cNvPr id="1538122" name="Group 74"/>
            <p:cNvGrpSpPr>
              <a:grpSpLocks noChangeAspect="1"/>
            </p:cNvGrpSpPr>
            <p:nvPr/>
          </p:nvGrpSpPr>
          <p:grpSpPr bwMode="auto">
            <a:xfrm>
              <a:off x="548" y="1101"/>
              <a:ext cx="132" cy="2097"/>
              <a:chOff x="1675" y="1086"/>
              <a:chExt cx="132" cy="2097"/>
            </a:xfrm>
          </p:grpSpPr>
          <p:sp>
            <p:nvSpPr>
              <p:cNvPr id="1538123" name="Oval 7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4" name="Oval 7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5" name="Oval 7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6" name="Oval 7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7" name="Oval 7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8" name="Oval 8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29" name="Oval 8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0" name="Oval 8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1" name="Oval 8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2" name="Oval 8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3" name="Oval 8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4" name="Oval 8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5" name="Oval 8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3A70B2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136" name="Group 88"/>
            <p:cNvGrpSpPr>
              <a:grpSpLocks noChangeAspect="1"/>
            </p:cNvGrpSpPr>
            <p:nvPr/>
          </p:nvGrpSpPr>
          <p:grpSpPr bwMode="auto">
            <a:xfrm>
              <a:off x="384" y="1103"/>
              <a:ext cx="132" cy="2097"/>
              <a:chOff x="1675" y="1086"/>
              <a:chExt cx="132" cy="2097"/>
            </a:xfrm>
          </p:grpSpPr>
          <p:sp>
            <p:nvSpPr>
              <p:cNvPr id="1538137" name="Oval 89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8" name="Oval 90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39" name="Oval 91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0" name="Oval 92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1" name="Oval 93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2" name="Oval 94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3" name="Oval 95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4" name="Oval 96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5" name="Oval 97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6" name="Oval 98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7" name="Oval 99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8" name="Oval 100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49" name="Oval 101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150" name="Group 102"/>
            <p:cNvGrpSpPr>
              <a:grpSpLocks noChangeAspect="1"/>
            </p:cNvGrpSpPr>
            <p:nvPr/>
          </p:nvGrpSpPr>
          <p:grpSpPr bwMode="auto">
            <a:xfrm>
              <a:off x="220" y="1103"/>
              <a:ext cx="132" cy="2097"/>
              <a:chOff x="1675" y="1086"/>
              <a:chExt cx="132" cy="2097"/>
            </a:xfrm>
          </p:grpSpPr>
          <p:sp>
            <p:nvSpPr>
              <p:cNvPr id="1538151" name="Oval 103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2" name="Oval 104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3" name="Oval 105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4" name="Oval 106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5" name="Oval 107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6" name="Oval 108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7" name="Oval 109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8" name="Oval 110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59" name="Oval 111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0" name="Oval 112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1" name="Oval 113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2" name="Oval 114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3" name="Oval 115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2461A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164" name="Group 116"/>
            <p:cNvGrpSpPr>
              <a:grpSpLocks noChangeAspect="1"/>
            </p:cNvGrpSpPr>
            <p:nvPr/>
          </p:nvGrpSpPr>
          <p:grpSpPr bwMode="auto">
            <a:xfrm>
              <a:off x="1836" y="1102"/>
              <a:ext cx="132" cy="2097"/>
              <a:chOff x="1675" y="1086"/>
              <a:chExt cx="132" cy="2097"/>
            </a:xfrm>
          </p:grpSpPr>
          <p:sp>
            <p:nvSpPr>
              <p:cNvPr id="1538165" name="Oval 117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6" name="Oval 118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7" name="Oval 119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8" name="Oval 120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69" name="Oval 121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0" name="Oval 122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1" name="Oval 123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2" name="Oval 124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3" name="Oval 125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4" name="Oval 126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5" name="Oval 127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6" name="Oval 128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77" name="Oval 129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8A9D1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178" name="Group 130"/>
            <p:cNvGrpSpPr>
              <a:grpSpLocks noChangeAspect="1"/>
            </p:cNvGrpSpPr>
            <p:nvPr/>
          </p:nvGrpSpPr>
          <p:grpSpPr bwMode="auto">
            <a:xfrm>
              <a:off x="1676" y="1104"/>
              <a:ext cx="132" cy="2097"/>
              <a:chOff x="1675" y="1086"/>
              <a:chExt cx="132" cy="2097"/>
            </a:xfrm>
          </p:grpSpPr>
          <p:sp>
            <p:nvSpPr>
              <p:cNvPr id="1538179" name="Oval 131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0" name="Oval 132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1" name="Oval 133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2" name="Oval 134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3" name="Oval 135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4" name="Oval 136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5" name="Oval 137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6" name="Oval 138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7" name="Oval 139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8" name="Oval 140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89" name="Oval 141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0" name="Oval 142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1" name="Oval 143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4A7D0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192" name="Group 144"/>
            <p:cNvGrpSpPr>
              <a:grpSpLocks noChangeAspect="1"/>
            </p:cNvGrpSpPr>
            <p:nvPr/>
          </p:nvGrpSpPr>
          <p:grpSpPr bwMode="auto">
            <a:xfrm>
              <a:off x="1520" y="1104"/>
              <a:ext cx="132" cy="2097"/>
              <a:chOff x="1675" y="1086"/>
              <a:chExt cx="132" cy="2097"/>
            </a:xfrm>
          </p:grpSpPr>
          <p:sp>
            <p:nvSpPr>
              <p:cNvPr id="1538193" name="Oval 14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4" name="Oval 14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5" name="Oval 14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6" name="Oval 14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7" name="Oval 14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8" name="Oval 15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199" name="Oval 15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0" name="Oval 15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1" name="Oval 15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2" name="Oval 15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3" name="Oval 15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4" name="Oval 15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5" name="Oval 15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7DA2CD">
                  <a:alpha val="60001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206" name="Group 158"/>
            <p:cNvGrpSpPr>
              <a:grpSpLocks noChangeAspect="1"/>
            </p:cNvGrpSpPr>
            <p:nvPr/>
          </p:nvGrpSpPr>
          <p:grpSpPr bwMode="auto">
            <a:xfrm>
              <a:off x="1352" y="1102"/>
              <a:ext cx="132" cy="2097"/>
              <a:chOff x="1675" y="1086"/>
              <a:chExt cx="132" cy="2097"/>
            </a:xfrm>
          </p:grpSpPr>
          <p:sp>
            <p:nvSpPr>
              <p:cNvPr id="1538207" name="Oval 159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8" name="Oval 160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09" name="Oval 161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0" name="Oval 162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1" name="Oval 163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2" name="Oval 164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3" name="Oval 165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4" name="Oval 166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5" name="Oval 167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6" name="Oval 168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7" name="Oval 169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8" name="Oval 170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19" name="Oval 171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80A4CE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220" name="Group 172"/>
            <p:cNvGrpSpPr>
              <a:grpSpLocks noChangeAspect="1"/>
            </p:cNvGrpSpPr>
            <p:nvPr/>
          </p:nvGrpSpPr>
          <p:grpSpPr bwMode="auto">
            <a:xfrm>
              <a:off x="1184" y="1104"/>
              <a:ext cx="132" cy="2097"/>
              <a:chOff x="1675" y="1086"/>
              <a:chExt cx="132" cy="2097"/>
            </a:xfrm>
          </p:grpSpPr>
          <p:sp>
            <p:nvSpPr>
              <p:cNvPr id="1538221" name="Oval 173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2" name="Oval 174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3" name="Oval 175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4" name="Oval 176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5" name="Oval 177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6" name="Oval 178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7" name="Oval 179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8" name="Oval 180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29" name="Oval 181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0" name="Oval 182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1" name="Oval 183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2" name="Oval 184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3" name="Oval 185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789DCA">
                  <a:alpha val="7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234" name="Group 186"/>
            <p:cNvGrpSpPr>
              <a:grpSpLocks noChangeAspect="1"/>
            </p:cNvGrpSpPr>
            <p:nvPr/>
          </p:nvGrpSpPr>
          <p:grpSpPr bwMode="auto">
            <a:xfrm>
              <a:off x="1028" y="1104"/>
              <a:ext cx="132" cy="2097"/>
              <a:chOff x="1675" y="1086"/>
              <a:chExt cx="132" cy="2097"/>
            </a:xfrm>
          </p:grpSpPr>
          <p:sp>
            <p:nvSpPr>
              <p:cNvPr id="1538235" name="Oval 187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6" name="Oval 188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7" name="Oval 189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8" name="Oval 190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39" name="Oval 191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0" name="Oval 192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1" name="Oval 193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2" name="Oval 194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3" name="Oval 195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4" name="Oval 196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5" name="Oval 197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6" name="Oval 198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47" name="Oval 199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6993C5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248" name="Group 200"/>
            <p:cNvGrpSpPr>
              <a:grpSpLocks noChangeAspect="1"/>
            </p:cNvGrpSpPr>
            <p:nvPr/>
          </p:nvGrpSpPr>
          <p:grpSpPr bwMode="auto">
            <a:xfrm>
              <a:off x="860" y="1104"/>
              <a:ext cx="132" cy="2097"/>
              <a:chOff x="1675" y="1086"/>
              <a:chExt cx="132" cy="2097"/>
            </a:xfrm>
          </p:grpSpPr>
          <p:sp>
            <p:nvSpPr>
              <p:cNvPr id="1538249" name="Oval 201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0" name="Oval 202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1" name="Oval 203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2" name="Oval 204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3" name="Oval 205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4" name="Oval 206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5" name="Oval 207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6" name="Oval 208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7" name="Oval 209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8" name="Oval 210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59" name="Oval 211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0" name="Oval 212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1" name="Oval 213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5080BB">
                  <a:alpha val="8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1538262" name="Group 214"/>
            <p:cNvGrpSpPr>
              <a:grpSpLocks noChangeAspect="1"/>
            </p:cNvGrpSpPr>
            <p:nvPr/>
          </p:nvGrpSpPr>
          <p:grpSpPr bwMode="auto">
            <a:xfrm>
              <a:off x="704" y="1104"/>
              <a:ext cx="132" cy="2097"/>
              <a:chOff x="1675" y="1086"/>
              <a:chExt cx="132" cy="2097"/>
            </a:xfrm>
          </p:grpSpPr>
          <p:sp>
            <p:nvSpPr>
              <p:cNvPr id="1538263" name="Oval 215"/>
              <p:cNvSpPr>
                <a:spLocks noChangeAspect="1" noChangeArrowheads="1"/>
              </p:cNvSpPr>
              <p:nvPr/>
            </p:nvSpPr>
            <p:spPr bwMode="auto">
              <a:xfrm>
                <a:off x="1675" y="2386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4" name="Oval 216"/>
              <p:cNvSpPr>
                <a:spLocks noChangeAspect="1" noChangeArrowheads="1"/>
              </p:cNvSpPr>
              <p:nvPr/>
            </p:nvSpPr>
            <p:spPr bwMode="auto">
              <a:xfrm>
                <a:off x="1675" y="2548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5" name="Oval 217"/>
              <p:cNvSpPr>
                <a:spLocks noChangeAspect="1" noChangeArrowheads="1"/>
              </p:cNvSpPr>
              <p:nvPr/>
            </p:nvSpPr>
            <p:spPr bwMode="auto">
              <a:xfrm>
                <a:off x="1675" y="2715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6" name="Oval 218"/>
              <p:cNvSpPr>
                <a:spLocks noChangeAspect="1" noChangeArrowheads="1"/>
              </p:cNvSpPr>
              <p:nvPr/>
            </p:nvSpPr>
            <p:spPr bwMode="auto">
              <a:xfrm>
                <a:off x="1675" y="2877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7" name="Oval 219"/>
              <p:cNvSpPr>
                <a:spLocks noChangeAspect="1" noChangeArrowheads="1"/>
              </p:cNvSpPr>
              <p:nvPr/>
            </p:nvSpPr>
            <p:spPr bwMode="auto">
              <a:xfrm>
                <a:off x="1675" y="2062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8" name="Oval 220"/>
              <p:cNvSpPr>
                <a:spLocks noChangeAspect="1" noChangeArrowheads="1"/>
              </p:cNvSpPr>
              <p:nvPr/>
            </p:nvSpPr>
            <p:spPr bwMode="auto">
              <a:xfrm>
                <a:off x="1675" y="2224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69" name="Oval 221"/>
              <p:cNvSpPr>
                <a:spLocks noChangeAspect="1" noChangeArrowheads="1"/>
              </p:cNvSpPr>
              <p:nvPr/>
            </p:nvSpPr>
            <p:spPr bwMode="auto">
              <a:xfrm>
                <a:off x="1675" y="1410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0" name="Oval 222"/>
              <p:cNvSpPr>
                <a:spLocks noChangeAspect="1" noChangeArrowheads="1"/>
              </p:cNvSpPr>
              <p:nvPr/>
            </p:nvSpPr>
            <p:spPr bwMode="auto">
              <a:xfrm>
                <a:off x="1675" y="1571"/>
                <a:ext cx="129" cy="130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1" name="Oval 223"/>
              <p:cNvSpPr>
                <a:spLocks noChangeAspect="1" noChangeArrowheads="1"/>
              </p:cNvSpPr>
              <p:nvPr/>
            </p:nvSpPr>
            <p:spPr bwMode="auto">
              <a:xfrm>
                <a:off x="1675" y="1739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2" name="Oval 224"/>
              <p:cNvSpPr>
                <a:spLocks noChangeAspect="1" noChangeArrowheads="1"/>
              </p:cNvSpPr>
              <p:nvPr/>
            </p:nvSpPr>
            <p:spPr bwMode="auto">
              <a:xfrm>
                <a:off x="1675" y="1901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3" name="Oval 225"/>
              <p:cNvSpPr>
                <a:spLocks noChangeAspect="1" noChangeArrowheads="1"/>
              </p:cNvSpPr>
              <p:nvPr/>
            </p:nvSpPr>
            <p:spPr bwMode="auto">
              <a:xfrm>
                <a:off x="1675" y="1086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4" name="Oval 226"/>
              <p:cNvSpPr>
                <a:spLocks noChangeAspect="1" noChangeArrowheads="1"/>
              </p:cNvSpPr>
              <p:nvPr/>
            </p:nvSpPr>
            <p:spPr bwMode="auto">
              <a:xfrm>
                <a:off x="1675" y="1248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38275" name="Oval 227"/>
              <p:cNvSpPr>
                <a:spLocks noChangeAspect="1" noChangeArrowheads="1"/>
              </p:cNvSpPr>
              <p:nvPr/>
            </p:nvSpPr>
            <p:spPr bwMode="auto">
              <a:xfrm>
                <a:off x="1678" y="3054"/>
                <a:ext cx="129" cy="129"/>
              </a:xfrm>
              <a:prstGeom prst="ellipse">
                <a:avLst/>
              </a:prstGeom>
              <a:solidFill>
                <a:srgbClr val="5B88C0">
                  <a:alpha val="89999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538276" name="Line 228"/>
            <p:cNvSpPr>
              <a:spLocks noChangeAspect="1" noChangeShapeType="1"/>
            </p:cNvSpPr>
            <p:nvPr/>
          </p:nvSpPr>
          <p:spPr bwMode="auto">
            <a:xfrm>
              <a:off x="1994" y="2624"/>
              <a:ext cx="883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277" name="Line 229"/>
            <p:cNvSpPr>
              <a:spLocks noChangeAspect="1" noChangeShapeType="1"/>
            </p:cNvSpPr>
            <p:nvPr/>
          </p:nvSpPr>
          <p:spPr bwMode="auto">
            <a:xfrm>
              <a:off x="2090" y="2720"/>
              <a:ext cx="883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38278" name="Line 230"/>
            <p:cNvSpPr>
              <a:spLocks noChangeAspect="1" noChangeShapeType="1"/>
            </p:cNvSpPr>
            <p:nvPr/>
          </p:nvSpPr>
          <p:spPr bwMode="auto">
            <a:xfrm flipH="1">
              <a:off x="3061" y="2624"/>
              <a:ext cx="1399" cy="0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1538280" name="Picture 232" descr="NWU_logo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5363" y="6084888"/>
            <a:ext cx="1311275" cy="773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281" name="Picture 233" descr="doe_logo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2838" y="5989638"/>
            <a:ext cx="687387" cy="679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8286" name="Picture 238" descr="Oxford Materials Logo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2538" y="6111875"/>
            <a:ext cx="2219325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389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SrTiO</a:t>
            </a:r>
            <a:r>
              <a:rPr lang="en-US" baseline="-25000"/>
              <a:t>3</a:t>
            </a:r>
            <a:r>
              <a:rPr lang="en-US"/>
              <a:t> (111): Pre-annealing</a:t>
            </a:r>
          </a:p>
        </p:txBody>
      </p:sp>
      <p:sp>
        <p:nvSpPr>
          <p:cNvPr id="17192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ctr">
              <a:buSzTx/>
              <a:buFont typeface="Wingdings" pitchFamily="2" charset="2"/>
              <a:buNone/>
            </a:pPr>
            <a:r>
              <a:rPr lang="en-US" sz="2400"/>
              <a:t>Sample is under stress, disordered, and non-stoichiometric</a:t>
            </a:r>
          </a:p>
        </p:txBody>
      </p:sp>
      <p:grpSp>
        <p:nvGrpSpPr>
          <p:cNvPr id="1719300" name="Group 4"/>
          <p:cNvGrpSpPr>
            <a:grpSpLocks/>
          </p:cNvGrpSpPr>
          <p:nvPr/>
        </p:nvGrpSpPr>
        <p:grpSpPr bwMode="auto">
          <a:xfrm>
            <a:off x="685800" y="2489200"/>
            <a:ext cx="3316288" cy="3443288"/>
            <a:chOff x="288" y="1824"/>
            <a:chExt cx="2033" cy="2033"/>
          </a:xfrm>
        </p:grpSpPr>
        <p:pic>
          <p:nvPicPr>
            <p:cNvPr id="1719301" name="Picture 5" descr="1805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1824"/>
              <a:ext cx="2033" cy="20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19302" name="Text Box 6"/>
            <p:cNvSpPr txBox="1">
              <a:spLocks noChangeArrowheads="1"/>
            </p:cNvSpPr>
            <p:nvPr/>
          </p:nvSpPr>
          <p:spPr bwMode="auto">
            <a:xfrm>
              <a:off x="1488" y="2110"/>
              <a:ext cx="440" cy="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800" baseline="0">
                  <a:solidFill>
                    <a:schemeClr val="bg1"/>
                  </a:solidFill>
                  <a:latin typeface="Arial" charset="0"/>
                  <a:ea typeface="ＭＳ Ｐゴシック" pitchFamily="-112" charset="-128"/>
                </a:rPr>
                <a:t>(110)</a:t>
              </a:r>
            </a:p>
          </p:txBody>
        </p:sp>
      </p:grpSp>
      <p:grpSp>
        <p:nvGrpSpPr>
          <p:cNvPr id="1719303" name="Group 7"/>
          <p:cNvGrpSpPr>
            <a:grpSpLocks/>
          </p:cNvGrpSpPr>
          <p:nvPr/>
        </p:nvGrpSpPr>
        <p:grpSpPr bwMode="auto">
          <a:xfrm>
            <a:off x="4038600" y="2479675"/>
            <a:ext cx="2981325" cy="3451225"/>
            <a:chOff x="3360" y="1728"/>
            <a:chExt cx="2118" cy="2118"/>
          </a:xfrm>
        </p:grpSpPr>
        <p:pic>
          <p:nvPicPr>
            <p:cNvPr id="1719304" name="Picture 8" descr="1806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1728"/>
              <a:ext cx="2118" cy="21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19305" name="Line 9"/>
            <p:cNvSpPr>
              <a:spLocks noChangeShapeType="1"/>
            </p:cNvSpPr>
            <p:nvPr/>
          </p:nvSpPr>
          <p:spPr bwMode="auto">
            <a:xfrm>
              <a:off x="3504" y="3600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9306" name="Text Box 10"/>
            <p:cNvSpPr txBox="1">
              <a:spLocks noChangeArrowheads="1"/>
            </p:cNvSpPr>
            <p:nvPr/>
          </p:nvSpPr>
          <p:spPr bwMode="auto">
            <a:xfrm>
              <a:off x="3398" y="3607"/>
              <a:ext cx="551" cy="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400" baseline="0">
                  <a:latin typeface="Arial" charset="0"/>
                  <a:ea typeface="ＭＳ Ｐゴシック" pitchFamily="-112" charset="-128"/>
                </a:rPr>
                <a:t>100 nm</a:t>
              </a:r>
            </a:p>
          </p:txBody>
        </p:sp>
      </p:grpSp>
      <p:sp>
        <p:nvSpPr>
          <p:cNvPr id="1719307" name="Line 11"/>
          <p:cNvSpPr>
            <a:spLocks noChangeShapeType="1"/>
          </p:cNvSpPr>
          <p:nvPr/>
        </p:nvSpPr>
        <p:spPr bwMode="auto">
          <a:xfrm flipV="1">
            <a:off x="1816100" y="4991100"/>
            <a:ext cx="504825" cy="112077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9308" name="Text Box 12"/>
          <p:cNvSpPr txBox="1">
            <a:spLocks noChangeArrowheads="1"/>
          </p:cNvSpPr>
          <p:nvPr/>
        </p:nvSpPr>
        <p:spPr bwMode="auto">
          <a:xfrm>
            <a:off x="1219200" y="6045200"/>
            <a:ext cx="167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aseline="0">
                <a:latin typeface="Arial" charset="0"/>
                <a:ea typeface="ＭＳ Ｐゴシック" pitchFamily="-112" charset="-128"/>
              </a:rPr>
              <a:t>diffuse ring</a:t>
            </a:r>
          </a:p>
        </p:txBody>
      </p:sp>
      <p:grpSp>
        <p:nvGrpSpPr>
          <p:cNvPr id="1719309" name="Group 13"/>
          <p:cNvGrpSpPr>
            <a:grpSpLocks/>
          </p:cNvGrpSpPr>
          <p:nvPr/>
        </p:nvGrpSpPr>
        <p:grpSpPr bwMode="auto">
          <a:xfrm>
            <a:off x="6618288" y="4178300"/>
            <a:ext cx="2081212" cy="2413000"/>
            <a:chOff x="3984" y="1056"/>
            <a:chExt cx="1311" cy="1520"/>
          </a:xfrm>
        </p:grpSpPr>
        <p:grpSp>
          <p:nvGrpSpPr>
            <p:cNvPr id="1719310" name="Group 14"/>
            <p:cNvGrpSpPr>
              <a:grpSpLocks/>
            </p:cNvGrpSpPr>
            <p:nvPr/>
          </p:nvGrpSpPr>
          <p:grpSpPr bwMode="auto">
            <a:xfrm>
              <a:off x="3984" y="1344"/>
              <a:ext cx="1311" cy="1232"/>
              <a:chOff x="3936" y="2016"/>
              <a:chExt cx="1311" cy="1232"/>
            </a:xfrm>
          </p:grpSpPr>
          <p:grpSp>
            <p:nvGrpSpPr>
              <p:cNvPr id="1719311" name="Group 15"/>
              <p:cNvGrpSpPr>
                <a:grpSpLocks/>
              </p:cNvGrpSpPr>
              <p:nvPr/>
            </p:nvGrpSpPr>
            <p:grpSpPr bwMode="auto">
              <a:xfrm>
                <a:off x="3936" y="2016"/>
                <a:ext cx="1311" cy="1232"/>
                <a:chOff x="3792" y="1730"/>
                <a:chExt cx="1647" cy="1476"/>
              </a:xfrm>
            </p:grpSpPr>
            <p:pic>
              <p:nvPicPr>
                <p:cNvPr id="1719312" name="Picture 16" descr="wedge sample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984" y="1730"/>
                  <a:ext cx="1455" cy="100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699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sp>
              <p:nvSpPr>
                <p:cNvPr id="1719313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4080" y="2736"/>
                  <a:ext cx="1" cy="240"/>
                </a:xfrm>
                <a:prstGeom prst="line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9314" name="Line 18"/>
                <p:cNvSpPr>
                  <a:spLocks noChangeShapeType="1"/>
                </p:cNvSpPr>
                <p:nvPr/>
              </p:nvSpPr>
              <p:spPr bwMode="auto">
                <a:xfrm>
                  <a:off x="4080" y="2448"/>
                  <a:ext cx="1" cy="192"/>
                </a:xfrm>
                <a:prstGeom prst="line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 type="triangl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719315" name="Text Box 19"/>
                <p:cNvSpPr txBox="1">
                  <a:spLocks noChangeArrowheads="1"/>
                </p:cNvSpPr>
                <p:nvPr/>
              </p:nvSpPr>
              <p:spPr bwMode="auto">
                <a:xfrm>
                  <a:off x="3792" y="2976"/>
                  <a:ext cx="1104" cy="23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r>
                    <a:rPr lang="en-US" sz="1400" baseline="0">
                      <a:latin typeface="Verdana" pitchFamily="34" charset="0"/>
                    </a:rPr>
                    <a:t>~100 </a:t>
                  </a:r>
                  <a:r>
                    <a:rPr lang="en-US" sz="1200" b="1" baseline="0">
                      <a:latin typeface="Verdana" pitchFamily="34" charset="0"/>
                    </a:rPr>
                    <a:t>Å</a:t>
                  </a:r>
                  <a:endParaRPr lang="en-US" sz="2000" baseline="0">
                    <a:latin typeface="Verdana" pitchFamily="34" charset="0"/>
                  </a:endParaRPr>
                </a:p>
              </p:txBody>
            </p:sp>
          </p:grpSp>
          <p:sp>
            <p:nvSpPr>
              <p:cNvPr id="1719316" name="Oval 20"/>
              <p:cNvSpPr>
                <a:spLocks noChangeAspect="1" noChangeArrowheads="1"/>
              </p:cNvSpPr>
              <p:nvPr/>
            </p:nvSpPr>
            <p:spPr bwMode="auto">
              <a:xfrm>
                <a:off x="4368" y="3072"/>
                <a:ext cx="29" cy="29"/>
              </a:xfrm>
              <a:prstGeom prst="ellipse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19317" name="Text Box 21"/>
            <p:cNvSpPr txBox="1">
              <a:spLocks noChangeArrowheads="1"/>
            </p:cNvSpPr>
            <p:nvPr/>
          </p:nvSpPr>
          <p:spPr bwMode="auto">
            <a:xfrm>
              <a:off x="4800" y="1056"/>
              <a:ext cx="387" cy="17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baseline="0">
                  <a:latin typeface="Verdana" pitchFamily="34" charset="0"/>
                </a:rPr>
                <a:t>[111]</a:t>
              </a:r>
              <a:endParaRPr lang="en-US" sz="2000" baseline="0">
                <a:latin typeface="Verdana" pitchFamily="34" charset="0"/>
              </a:endParaRPr>
            </a:p>
          </p:txBody>
        </p:sp>
        <p:sp>
          <p:nvSpPr>
            <p:cNvPr id="1719318" name="Line 22"/>
            <p:cNvSpPr>
              <a:spLocks noChangeShapeType="1"/>
            </p:cNvSpPr>
            <p:nvPr/>
          </p:nvSpPr>
          <p:spPr bwMode="auto">
            <a:xfrm flipV="1">
              <a:off x="5040" y="1200"/>
              <a:ext cx="0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9319" name="Line 23"/>
            <p:cNvSpPr>
              <a:spLocks noChangeShapeType="1"/>
            </p:cNvSpPr>
            <p:nvPr/>
          </p:nvSpPr>
          <p:spPr bwMode="auto">
            <a:xfrm flipV="1">
              <a:off x="4224" y="2160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9320" name="Line 24"/>
            <p:cNvSpPr>
              <a:spLocks noChangeShapeType="1"/>
            </p:cNvSpPr>
            <p:nvPr/>
          </p:nvSpPr>
          <p:spPr bwMode="auto">
            <a:xfrm>
              <a:off x="4224" y="1968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19321" name="Text Box 25"/>
          <p:cNvSpPr txBox="1">
            <a:spLocks noChangeArrowheads="1"/>
          </p:cNvSpPr>
          <p:nvPr/>
        </p:nvSpPr>
        <p:spPr bwMode="auto">
          <a:xfrm>
            <a:off x="584200" y="6477000"/>
            <a:ext cx="5067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it-IT" altLang="ko-KR" sz="1600" baseline="0">
                <a:ea typeface="굴림" charset="-127"/>
              </a:rPr>
              <a:t>A. N. Chiaramonti</a:t>
            </a:r>
            <a:r>
              <a:rPr lang="it-IT" altLang="ko-KR" sz="1600" i="1" baseline="0">
                <a:ea typeface="굴림" charset="-127"/>
              </a:rPr>
              <a:t> et al.</a:t>
            </a:r>
            <a:r>
              <a:rPr lang="it-IT" altLang="ko-KR" sz="1600" baseline="0">
                <a:ea typeface="굴림" charset="-127"/>
              </a:rPr>
              <a:t>, Surf. Sci. </a:t>
            </a:r>
            <a:r>
              <a:rPr lang="it-IT" altLang="ko-KR" sz="1600" b="1" baseline="0">
                <a:ea typeface="굴림" charset="-127"/>
              </a:rPr>
              <a:t>602</a:t>
            </a:r>
            <a:r>
              <a:rPr lang="it-IT" altLang="ko-KR" sz="1600" baseline="0">
                <a:ea typeface="굴림" charset="-127"/>
              </a:rPr>
              <a:t>, 3018 (2008).</a:t>
            </a:r>
            <a:r>
              <a:rPr lang="en-US" altLang="ko-KR">
                <a:ea typeface="굴림" charset="-127"/>
              </a:rPr>
              <a:t> </a:t>
            </a:r>
            <a:endParaRPr lang="en-US"/>
          </a:p>
        </p:txBody>
      </p:sp>
      <p:pic>
        <p:nvPicPr>
          <p:cNvPr id="1719322" name="Picture 26" descr="ann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62062" cy="1749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1346" name="Picture 2" descr="Pic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203200"/>
            <a:ext cx="3724275" cy="2792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21347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Annealing</a:t>
            </a:r>
          </a:p>
        </p:txBody>
      </p:sp>
      <p:pic>
        <p:nvPicPr>
          <p:cNvPr id="1721348" name="Picture 4" descr="STF%2016-18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75" y="1676400"/>
            <a:ext cx="3022600" cy="2624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21349" name="Picture 5" descr="LOWPRES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3738" y="4279900"/>
            <a:ext cx="2840037" cy="213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21350" name="Text Box 6"/>
          <p:cNvSpPr txBox="1">
            <a:spLocks noChangeArrowheads="1"/>
          </p:cNvSpPr>
          <p:nvPr/>
        </p:nvSpPr>
        <p:spPr bwMode="auto">
          <a:xfrm>
            <a:off x="1435100" y="5346700"/>
            <a:ext cx="16891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i="1" baseline="0">
                <a:solidFill>
                  <a:srgbClr val="000000"/>
                </a:solidFill>
              </a:rPr>
              <a:t>In-situ</a:t>
            </a:r>
          </a:p>
        </p:txBody>
      </p:sp>
      <p:sp>
        <p:nvSpPr>
          <p:cNvPr id="1721351" name="Text Box 7"/>
          <p:cNvSpPr txBox="1">
            <a:spLocks noChangeArrowheads="1"/>
          </p:cNvSpPr>
          <p:nvPr/>
        </p:nvSpPr>
        <p:spPr bwMode="auto">
          <a:xfrm>
            <a:off x="6883400" y="4406900"/>
            <a:ext cx="16891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i="1" baseline="0">
                <a:solidFill>
                  <a:srgbClr val="000000"/>
                </a:solidFill>
              </a:rPr>
              <a:t>Ex-situ</a:t>
            </a:r>
          </a:p>
        </p:txBody>
      </p:sp>
      <p:pic>
        <p:nvPicPr>
          <p:cNvPr id="1721352" name="Picture 8" descr="gascell_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2679700"/>
            <a:ext cx="3208338" cy="2406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0263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SrTiO</a:t>
            </a:r>
            <a:r>
              <a:rPr lang="en-US" baseline="-25000"/>
              <a:t>3</a:t>
            </a:r>
            <a:r>
              <a:rPr lang="en-US"/>
              <a:t> (111): Annealed</a:t>
            </a:r>
          </a:p>
        </p:txBody>
      </p:sp>
      <p:sp>
        <p:nvSpPr>
          <p:cNvPr id="1723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57800" y="1714500"/>
            <a:ext cx="3886200" cy="4530725"/>
          </a:xfrm>
        </p:spPr>
        <p:txBody>
          <a:bodyPr/>
          <a:lstStyle/>
          <a:p>
            <a:pPr>
              <a:lnSpc>
                <a:spcPct val="90000"/>
              </a:lnSpc>
              <a:buSzTx/>
              <a:buFont typeface="Wingdings" pitchFamily="2" charset="2"/>
              <a:buChar char="§"/>
            </a:pPr>
            <a:r>
              <a:rPr lang="en-US" sz="2800"/>
              <a:t>Surfaces are:</a:t>
            </a:r>
          </a:p>
          <a:p>
            <a:pPr lvl="1">
              <a:lnSpc>
                <a:spcPct val="90000"/>
              </a:lnSpc>
            </a:pPr>
            <a:r>
              <a:rPr lang="en-US" sz="2400"/>
              <a:t>ordered, flat </a:t>
            </a:r>
          </a:p>
          <a:p>
            <a:pPr lvl="1">
              <a:lnSpc>
                <a:spcPct val="90000"/>
              </a:lnSpc>
            </a:pPr>
            <a:r>
              <a:rPr lang="en-US" sz="2400"/>
              <a:t>covered in large often triangular terraces and step bunches</a:t>
            </a:r>
          </a:p>
          <a:p>
            <a:pPr>
              <a:lnSpc>
                <a:spcPct val="90000"/>
              </a:lnSpc>
              <a:buSzTx/>
              <a:buFont typeface="Wingdings" pitchFamily="2" charset="2"/>
              <a:buChar char="§"/>
            </a:pPr>
            <a:r>
              <a:rPr lang="en-US" sz="2800"/>
              <a:t>Reconstructed</a:t>
            </a:r>
          </a:p>
          <a:p>
            <a:pPr>
              <a:lnSpc>
                <a:spcPct val="90000"/>
              </a:lnSpc>
              <a:buSzTx/>
              <a:buFont typeface="Wingdings" pitchFamily="2" charset="2"/>
              <a:buChar char="§"/>
            </a:pPr>
            <a:r>
              <a:rPr lang="en-US" sz="2800"/>
              <a:t>Air stable (months)</a:t>
            </a:r>
          </a:p>
          <a:p>
            <a:pPr>
              <a:lnSpc>
                <a:spcPct val="90000"/>
              </a:lnSpc>
              <a:buSzTx/>
              <a:buFont typeface="Wingdings" pitchFamily="2" charset="2"/>
              <a:buChar char="§"/>
            </a:pPr>
            <a:r>
              <a:rPr lang="en-US" sz="2800"/>
              <a:t>Reproducible </a:t>
            </a:r>
          </a:p>
          <a:p>
            <a:pPr>
              <a:lnSpc>
                <a:spcPct val="90000"/>
              </a:lnSpc>
            </a:pPr>
            <a:endParaRPr lang="en-US" sz="2800"/>
          </a:p>
          <a:p>
            <a:pPr>
              <a:lnSpc>
                <a:spcPct val="90000"/>
              </a:lnSpc>
            </a:pPr>
            <a:endParaRPr lang="en-US" sz="2800"/>
          </a:p>
          <a:p>
            <a:pPr>
              <a:lnSpc>
                <a:spcPct val="90000"/>
              </a:lnSpc>
            </a:pPr>
            <a:endParaRPr lang="en-US" sz="2800"/>
          </a:p>
        </p:txBody>
      </p:sp>
      <p:pic>
        <p:nvPicPr>
          <p:cNvPr id="1723396" name="Picture 4" descr="ann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88" y="1460500"/>
            <a:ext cx="4722812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23397" name="Line 5"/>
          <p:cNvSpPr>
            <a:spLocks noChangeShapeType="1"/>
          </p:cNvSpPr>
          <p:nvPr/>
        </p:nvSpPr>
        <p:spPr bwMode="auto">
          <a:xfrm>
            <a:off x="4454525" y="5870575"/>
            <a:ext cx="611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398" name="Text Box 6"/>
          <p:cNvSpPr txBox="1">
            <a:spLocks noChangeArrowheads="1"/>
          </p:cNvSpPr>
          <p:nvPr/>
        </p:nvSpPr>
        <p:spPr bwMode="auto">
          <a:xfrm>
            <a:off x="4327525" y="5916613"/>
            <a:ext cx="862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aseline="0">
                <a:latin typeface="Arial" charset="0"/>
                <a:ea typeface="ＭＳ Ｐゴシック" pitchFamily="-112" charset="-128"/>
              </a:rPr>
              <a:t>100 nm</a:t>
            </a:r>
          </a:p>
        </p:txBody>
      </p:sp>
      <p:graphicFrame>
        <p:nvGraphicFramePr>
          <p:cNvPr id="1723399" name="Object 7"/>
          <p:cNvGraphicFramePr>
            <a:graphicFrameLocks noChangeAspect="1"/>
          </p:cNvGraphicFramePr>
          <p:nvPr/>
        </p:nvGraphicFramePr>
        <p:xfrm>
          <a:off x="5314950" y="5005388"/>
          <a:ext cx="3105150" cy="1300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23556" name="CorelDRAW" r:id="rId5" imgW="9161374" imgH="3839261" progId="CorelDraw.Graphic.8">
                  <p:embed/>
                </p:oleObj>
              </mc:Choice>
              <mc:Fallback>
                <p:oleObj name="CorelDRAW" r:id="rId5" imgW="9161374" imgH="3839261" progId="CorelDraw.Graphic.8">
                  <p:embed/>
                  <p:pic>
                    <p:nvPicPr>
                      <p:cNvPr id="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14950" y="5005388"/>
                        <a:ext cx="3105150" cy="13001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23400" name="Picture 8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479675" cy="244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23401" name="Text Box 9"/>
          <p:cNvSpPr txBox="1">
            <a:spLocks noChangeArrowheads="1"/>
          </p:cNvSpPr>
          <p:nvPr/>
        </p:nvSpPr>
        <p:spPr bwMode="auto">
          <a:xfrm>
            <a:off x="584200" y="6477000"/>
            <a:ext cx="50673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it-IT" altLang="ko-KR" sz="1600" baseline="0">
                <a:ea typeface="굴림" charset="-127"/>
              </a:rPr>
              <a:t>A. N. Chiaramonti</a:t>
            </a:r>
            <a:r>
              <a:rPr lang="it-IT" altLang="ko-KR" sz="1600" i="1" baseline="0">
                <a:ea typeface="굴림" charset="-127"/>
              </a:rPr>
              <a:t> et al.</a:t>
            </a:r>
            <a:r>
              <a:rPr lang="it-IT" altLang="ko-KR" sz="1600" baseline="0">
                <a:ea typeface="굴림" charset="-127"/>
              </a:rPr>
              <a:t>, Surf. Sci. </a:t>
            </a:r>
            <a:r>
              <a:rPr lang="it-IT" altLang="ko-KR" sz="1600" b="1" baseline="0">
                <a:ea typeface="굴림" charset="-127"/>
              </a:rPr>
              <a:t>602</a:t>
            </a:r>
            <a:r>
              <a:rPr lang="it-IT" altLang="ko-KR" sz="1600" baseline="0">
                <a:ea typeface="굴림" charset="-127"/>
              </a:rPr>
              <a:t>, 3018 (2008).</a:t>
            </a:r>
            <a:r>
              <a:rPr lang="en-US" altLang="ko-KR">
                <a:ea typeface="굴림" charset="-127"/>
              </a:rPr>
              <a:t> 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362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</p:spPr>
        <p:txBody>
          <a:bodyPr/>
          <a:lstStyle/>
          <a:p>
            <a:r>
              <a:rPr lang="en-US" altLang="en-US" dirty="0" smtClean="0"/>
              <a:t>Second Core: Solve Structures</a:t>
            </a:r>
            <a:endParaRPr lang="en-US" altLang="en-US" dirty="0"/>
          </a:p>
        </p:txBody>
      </p:sp>
      <p:grpSp>
        <p:nvGrpSpPr>
          <p:cNvPr id="1807363" name="Group 3"/>
          <p:cNvGrpSpPr>
            <a:grpSpLocks/>
          </p:cNvGrpSpPr>
          <p:nvPr/>
        </p:nvGrpSpPr>
        <p:grpSpPr bwMode="auto">
          <a:xfrm>
            <a:off x="304800" y="1724025"/>
            <a:ext cx="3595688" cy="4735513"/>
            <a:chOff x="192" y="1086"/>
            <a:chExt cx="2265" cy="2983"/>
          </a:xfrm>
        </p:grpSpPr>
        <p:grpSp>
          <p:nvGrpSpPr>
            <p:cNvPr id="1807364" name="Group 4"/>
            <p:cNvGrpSpPr>
              <a:grpSpLocks/>
            </p:cNvGrpSpPr>
            <p:nvPr/>
          </p:nvGrpSpPr>
          <p:grpSpPr bwMode="auto">
            <a:xfrm>
              <a:off x="192" y="1935"/>
              <a:ext cx="2265" cy="2134"/>
              <a:chOff x="192" y="1935"/>
              <a:chExt cx="2265" cy="2134"/>
            </a:xfrm>
          </p:grpSpPr>
          <p:sp>
            <p:nvSpPr>
              <p:cNvPr id="1807365" name="Rectangle 5"/>
              <p:cNvSpPr>
                <a:spLocks noChangeArrowheads="1"/>
              </p:cNvSpPr>
              <p:nvPr/>
            </p:nvSpPr>
            <p:spPr bwMode="auto">
              <a:xfrm>
                <a:off x="192" y="1935"/>
                <a:ext cx="1398" cy="1307"/>
              </a:xfrm>
              <a:prstGeom prst="rect">
                <a:avLst/>
              </a:prstGeom>
              <a:solidFill>
                <a:schemeClr val="bg1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807366" name="Group 6"/>
              <p:cNvGrpSpPr>
                <a:grpSpLocks/>
              </p:cNvGrpSpPr>
              <p:nvPr/>
            </p:nvGrpSpPr>
            <p:grpSpPr bwMode="auto">
              <a:xfrm>
                <a:off x="1408" y="2050"/>
                <a:ext cx="1049" cy="2019"/>
                <a:chOff x="1408" y="2050"/>
                <a:chExt cx="1049" cy="2019"/>
              </a:xfrm>
            </p:grpSpPr>
            <p:grpSp>
              <p:nvGrpSpPr>
                <p:cNvPr id="1807367" name="Group 7"/>
                <p:cNvGrpSpPr>
                  <a:grpSpLocks/>
                </p:cNvGrpSpPr>
                <p:nvPr/>
              </p:nvGrpSpPr>
              <p:grpSpPr bwMode="auto">
                <a:xfrm>
                  <a:off x="1412" y="2810"/>
                  <a:ext cx="187" cy="491"/>
                  <a:chOff x="1412" y="2810"/>
                  <a:chExt cx="187" cy="491"/>
                </a:xfrm>
              </p:grpSpPr>
              <p:grpSp>
                <p:nvGrpSpPr>
                  <p:cNvPr id="1807368" name="Group 8"/>
                  <p:cNvGrpSpPr>
                    <a:grpSpLocks/>
                  </p:cNvGrpSpPr>
                  <p:nvPr/>
                </p:nvGrpSpPr>
                <p:grpSpPr bwMode="auto">
                  <a:xfrm>
                    <a:off x="1412" y="2865"/>
                    <a:ext cx="146" cy="436"/>
                    <a:chOff x="1412" y="2865"/>
                    <a:chExt cx="146" cy="436"/>
                  </a:xfrm>
                </p:grpSpPr>
                <p:sp>
                  <p:nvSpPr>
                    <p:cNvPr id="1807369" name="Freeform 9"/>
                    <p:cNvSpPr>
                      <a:spLocks/>
                    </p:cNvSpPr>
                    <p:nvPr/>
                  </p:nvSpPr>
                  <p:spPr bwMode="auto">
                    <a:xfrm>
                      <a:off x="1412" y="2865"/>
                      <a:ext cx="136" cy="298"/>
                    </a:xfrm>
                    <a:custGeom>
                      <a:avLst/>
                      <a:gdLst>
                        <a:gd name="T0" fmla="*/ 66 w 136"/>
                        <a:gd name="T1" fmla="*/ 42 h 298"/>
                        <a:gd name="T2" fmla="*/ 82 w 136"/>
                        <a:gd name="T3" fmla="*/ 68 h 298"/>
                        <a:gd name="T4" fmla="*/ 93 w 136"/>
                        <a:gd name="T5" fmla="*/ 88 h 298"/>
                        <a:gd name="T6" fmla="*/ 100 w 136"/>
                        <a:gd name="T7" fmla="*/ 103 h 298"/>
                        <a:gd name="T8" fmla="*/ 103 w 136"/>
                        <a:gd name="T9" fmla="*/ 118 h 298"/>
                        <a:gd name="T10" fmla="*/ 104 w 136"/>
                        <a:gd name="T11" fmla="*/ 128 h 298"/>
                        <a:gd name="T12" fmla="*/ 102 w 136"/>
                        <a:gd name="T13" fmla="*/ 137 h 298"/>
                        <a:gd name="T14" fmla="*/ 97 w 136"/>
                        <a:gd name="T15" fmla="*/ 141 h 298"/>
                        <a:gd name="T16" fmla="*/ 76 w 136"/>
                        <a:gd name="T17" fmla="*/ 153 h 298"/>
                        <a:gd name="T18" fmla="*/ 59 w 136"/>
                        <a:gd name="T19" fmla="*/ 155 h 298"/>
                        <a:gd name="T20" fmla="*/ 43 w 136"/>
                        <a:gd name="T21" fmla="*/ 160 h 298"/>
                        <a:gd name="T22" fmla="*/ 20 w 136"/>
                        <a:gd name="T23" fmla="*/ 168 h 298"/>
                        <a:gd name="T24" fmla="*/ 7 w 136"/>
                        <a:gd name="T25" fmla="*/ 177 h 298"/>
                        <a:gd name="T26" fmla="*/ 1 w 136"/>
                        <a:gd name="T27" fmla="*/ 189 h 298"/>
                        <a:gd name="T28" fmla="*/ 0 w 136"/>
                        <a:gd name="T29" fmla="*/ 205 h 298"/>
                        <a:gd name="T30" fmla="*/ 2 w 136"/>
                        <a:gd name="T31" fmla="*/ 224 h 298"/>
                        <a:gd name="T32" fmla="*/ 13 w 136"/>
                        <a:gd name="T33" fmla="*/ 260 h 298"/>
                        <a:gd name="T34" fmla="*/ 21 w 136"/>
                        <a:gd name="T35" fmla="*/ 286 h 298"/>
                        <a:gd name="T36" fmla="*/ 29 w 136"/>
                        <a:gd name="T37" fmla="*/ 297 h 298"/>
                        <a:gd name="T38" fmla="*/ 58 w 136"/>
                        <a:gd name="T39" fmla="*/ 284 h 298"/>
                        <a:gd name="T40" fmla="*/ 39 w 136"/>
                        <a:gd name="T41" fmla="*/ 241 h 298"/>
                        <a:gd name="T42" fmla="*/ 32 w 136"/>
                        <a:gd name="T43" fmla="*/ 216 h 298"/>
                        <a:gd name="T44" fmla="*/ 35 w 136"/>
                        <a:gd name="T45" fmla="*/ 196 h 298"/>
                        <a:gd name="T46" fmla="*/ 47 w 136"/>
                        <a:gd name="T47" fmla="*/ 185 h 298"/>
                        <a:gd name="T48" fmla="*/ 69 w 136"/>
                        <a:gd name="T49" fmla="*/ 184 h 298"/>
                        <a:gd name="T50" fmla="*/ 98 w 136"/>
                        <a:gd name="T51" fmla="*/ 178 h 298"/>
                        <a:gd name="T52" fmla="*/ 120 w 136"/>
                        <a:gd name="T53" fmla="*/ 162 h 298"/>
                        <a:gd name="T54" fmla="*/ 130 w 136"/>
                        <a:gd name="T55" fmla="*/ 153 h 298"/>
                        <a:gd name="T56" fmla="*/ 134 w 136"/>
                        <a:gd name="T57" fmla="*/ 142 h 298"/>
                        <a:gd name="T58" fmla="*/ 135 w 136"/>
                        <a:gd name="T59" fmla="*/ 127 h 298"/>
                        <a:gd name="T60" fmla="*/ 134 w 136"/>
                        <a:gd name="T61" fmla="*/ 111 h 298"/>
                        <a:gd name="T62" fmla="*/ 120 w 136"/>
                        <a:gd name="T63" fmla="*/ 74 h 298"/>
                        <a:gd name="T64" fmla="*/ 104 w 136"/>
                        <a:gd name="T65" fmla="*/ 42 h 298"/>
                        <a:gd name="T66" fmla="*/ 90 w 136"/>
                        <a:gd name="T67" fmla="*/ 17 h 298"/>
                        <a:gd name="T68" fmla="*/ 78 w 136"/>
                        <a:gd name="T69" fmla="*/ 0 h 298"/>
                        <a:gd name="T70" fmla="*/ 66 w 136"/>
                        <a:gd name="T71" fmla="*/ 42 h 2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136" h="298">
                          <a:moveTo>
                            <a:pt x="66" y="42"/>
                          </a:moveTo>
                          <a:lnTo>
                            <a:pt x="82" y="68"/>
                          </a:lnTo>
                          <a:lnTo>
                            <a:pt x="93" y="88"/>
                          </a:lnTo>
                          <a:lnTo>
                            <a:pt x="100" y="103"/>
                          </a:lnTo>
                          <a:lnTo>
                            <a:pt x="103" y="118"/>
                          </a:lnTo>
                          <a:lnTo>
                            <a:pt x="104" y="128"/>
                          </a:lnTo>
                          <a:lnTo>
                            <a:pt x="102" y="137"/>
                          </a:lnTo>
                          <a:lnTo>
                            <a:pt x="97" y="141"/>
                          </a:lnTo>
                          <a:lnTo>
                            <a:pt x="76" y="153"/>
                          </a:lnTo>
                          <a:lnTo>
                            <a:pt x="59" y="155"/>
                          </a:lnTo>
                          <a:lnTo>
                            <a:pt x="43" y="160"/>
                          </a:lnTo>
                          <a:lnTo>
                            <a:pt x="20" y="168"/>
                          </a:lnTo>
                          <a:lnTo>
                            <a:pt x="7" y="177"/>
                          </a:lnTo>
                          <a:lnTo>
                            <a:pt x="1" y="189"/>
                          </a:lnTo>
                          <a:lnTo>
                            <a:pt x="0" y="205"/>
                          </a:lnTo>
                          <a:lnTo>
                            <a:pt x="2" y="224"/>
                          </a:lnTo>
                          <a:lnTo>
                            <a:pt x="13" y="260"/>
                          </a:lnTo>
                          <a:lnTo>
                            <a:pt x="21" y="286"/>
                          </a:lnTo>
                          <a:lnTo>
                            <a:pt x="29" y="297"/>
                          </a:lnTo>
                          <a:lnTo>
                            <a:pt x="58" y="284"/>
                          </a:lnTo>
                          <a:lnTo>
                            <a:pt x="39" y="241"/>
                          </a:lnTo>
                          <a:lnTo>
                            <a:pt x="32" y="216"/>
                          </a:lnTo>
                          <a:lnTo>
                            <a:pt x="35" y="196"/>
                          </a:lnTo>
                          <a:lnTo>
                            <a:pt x="47" y="185"/>
                          </a:lnTo>
                          <a:lnTo>
                            <a:pt x="69" y="184"/>
                          </a:lnTo>
                          <a:lnTo>
                            <a:pt x="98" y="178"/>
                          </a:lnTo>
                          <a:lnTo>
                            <a:pt x="120" y="162"/>
                          </a:lnTo>
                          <a:lnTo>
                            <a:pt x="130" y="153"/>
                          </a:lnTo>
                          <a:lnTo>
                            <a:pt x="134" y="142"/>
                          </a:lnTo>
                          <a:lnTo>
                            <a:pt x="135" y="127"/>
                          </a:lnTo>
                          <a:lnTo>
                            <a:pt x="134" y="111"/>
                          </a:lnTo>
                          <a:lnTo>
                            <a:pt x="120" y="74"/>
                          </a:lnTo>
                          <a:lnTo>
                            <a:pt x="104" y="42"/>
                          </a:lnTo>
                          <a:lnTo>
                            <a:pt x="90" y="17"/>
                          </a:lnTo>
                          <a:lnTo>
                            <a:pt x="78" y="0"/>
                          </a:lnTo>
                          <a:lnTo>
                            <a:pt x="66" y="42"/>
                          </a:lnTo>
                        </a:path>
                      </a:pathLst>
                    </a:custGeom>
                    <a:solidFill>
                      <a:srgbClr val="9F3F00"/>
                    </a:solidFill>
                    <a:ln w="12699" cap="rnd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7370" name="Freeform 10"/>
                    <p:cNvSpPr>
                      <a:spLocks/>
                    </p:cNvSpPr>
                    <p:nvPr/>
                  </p:nvSpPr>
                  <p:spPr bwMode="auto">
                    <a:xfrm>
                      <a:off x="1426" y="3142"/>
                      <a:ext cx="132" cy="159"/>
                    </a:xfrm>
                    <a:custGeom>
                      <a:avLst/>
                      <a:gdLst>
                        <a:gd name="T0" fmla="*/ 14 w 132"/>
                        <a:gd name="T1" fmla="*/ 5 h 159"/>
                        <a:gd name="T2" fmla="*/ 6 w 132"/>
                        <a:gd name="T3" fmla="*/ 13 h 159"/>
                        <a:gd name="T4" fmla="*/ 0 w 132"/>
                        <a:gd name="T5" fmla="*/ 22 h 159"/>
                        <a:gd name="T6" fmla="*/ 0 w 132"/>
                        <a:gd name="T7" fmla="*/ 34 h 159"/>
                        <a:gd name="T8" fmla="*/ 0 w 132"/>
                        <a:gd name="T9" fmla="*/ 45 h 159"/>
                        <a:gd name="T10" fmla="*/ 3 w 132"/>
                        <a:gd name="T11" fmla="*/ 58 h 159"/>
                        <a:gd name="T12" fmla="*/ 10 w 132"/>
                        <a:gd name="T13" fmla="*/ 71 h 159"/>
                        <a:gd name="T14" fmla="*/ 18 w 132"/>
                        <a:gd name="T15" fmla="*/ 79 h 159"/>
                        <a:gd name="T16" fmla="*/ 28 w 132"/>
                        <a:gd name="T17" fmla="*/ 85 h 159"/>
                        <a:gd name="T18" fmla="*/ 39 w 132"/>
                        <a:gd name="T19" fmla="*/ 87 h 159"/>
                        <a:gd name="T20" fmla="*/ 54 w 132"/>
                        <a:gd name="T21" fmla="*/ 87 h 159"/>
                        <a:gd name="T22" fmla="*/ 71 w 132"/>
                        <a:gd name="T23" fmla="*/ 92 h 159"/>
                        <a:gd name="T24" fmla="*/ 82 w 132"/>
                        <a:gd name="T25" fmla="*/ 97 h 159"/>
                        <a:gd name="T26" fmla="*/ 92 w 132"/>
                        <a:gd name="T27" fmla="*/ 104 h 159"/>
                        <a:gd name="T28" fmla="*/ 97 w 132"/>
                        <a:gd name="T29" fmla="*/ 119 h 159"/>
                        <a:gd name="T30" fmla="*/ 99 w 132"/>
                        <a:gd name="T31" fmla="*/ 140 h 159"/>
                        <a:gd name="T32" fmla="*/ 97 w 132"/>
                        <a:gd name="T33" fmla="*/ 158 h 159"/>
                        <a:gd name="T34" fmla="*/ 111 w 132"/>
                        <a:gd name="T35" fmla="*/ 148 h 159"/>
                        <a:gd name="T36" fmla="*/ 121 w 132"/>
                        <a:gd name="T37" fmla="*/ 135 h 159"/>
                        <a:gd name="T38" fmla="*/ 127 w 132"/>
                        <a:gd name="T39" fmla="*/ 127 h 159"/>
                        <a:gd name="T40" fmla="*/ 129 w 132"/>
                        <a:gd name="T41" fmla="*/ 116 h 159"/>
                        <a:gd name="T42" fmla="*/ 131 w 132"/>
                        <a:gd name="T43" fmla="*/ 103 h 159"/>
                        <a:gd name="T44" fmla="*/ 126 w 132"/>
                        <a:gd name="T45" fmla="*/ 88 h 159"/>
                        <a:gd name="T46" fmla="*/ 117 w 132"/>
                        <a:gd name="T47" fmla="*/ 70 h 159"/>
                        <a:gd name="T48" fmla="*/ 105 w 132"/>
                        <a:gd name="T49" fmla="*/ 55 h 159"/>
                        <a:gd name="T50" fmla="*/ 92 w 132"/>
                        <a:gd name="T51" fmla="*/ 41 h 159"/>
                        <a:gd name="T52" fmla="*/ 65 w 132"/>
                        <a:gd name="T53" fmla="*/ 19 h 159"/>
                        <a:gd name="T54" fmla="*/ 49 w 132"/>
                        <a:gd name="T55" fmla="*/ 6 h 159"/>
                        <a:gd name="T56" fmla="*/ 38 w 132"/>
                        <a:gd name="T57" fmla="*/ 0 h 159"/>
                        <a:gd name="T58" fmla="*/ 23 w 132"/>
                        <a:gd name="T59" fmla="*/ 0 h 159"/>
                        <a:gd name="T60" fmla="*/ 14 w 132"/>
                        <a:gd name="T61" fmla="*/ 5 h 15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</a:cxnLst>
                      <a:rect l="0" t="0" r="r" b="b"/>
                      <a:pathLst>
                        <a:path w="132" h="159">
                          <a:moveTo>
                            <a:pt x="14" y="5"/>
                          </a:moveTo>
                          <a:lnTo>
                            <a:pt x="6" y="13"/>
                          </a:lnTo>
                          <a:lnTo>
                            <a:pt x="0" y="22"/>
                          </a:lnTo>
                          <a:lnTo>
                            <a:pt x="0" y="34"/>
                          </a:lnTo>
                          <a:lnTo>
                            <a:pt x="0" y="45"/>
                          </a:lnTo>
                          <a:lnTo>
                            <a:pt x="3" y="58"/>
                          </a:lnTo>
                          <a:lnTo>
                            <a:pt x="10" y="71"/>
                          </a:lnTo>
                          <a:lnTo>
                            <a:pt x="18" y="79"/>
                          </a:lnTo>
                          <a:lnTo>
                            <a:pt x="28" y="85"/>
                          </a:lnTo>
                          <a:lnTo>
                            <a:pt x="39" y="87"/>
                          </a:lnTo>
                          <a:lnTo>
                            <a:pt x="54" y="87"/>
                          </a:lnTo>
                          <a:lnTo>
                            <a:pt x="71" y="92"/>
                          </a:lnTo>
                          <a:lnTo>
                            <a:pt x="82" y="97"/>
                          </a:lnTo>
                          <a:lnTo>
                            <a:pt x="92" y="104"/>
                          </a:lnTo>
                          <a:lnTo>
                            <a:pt x="97" y="119"/>
                          </a:lnTo>
                          <a:lnTo>
                            <a:pt x="99" y="140"/>
                          </a:lnTo>
                          <a:lnTo>
                            <a:pt x="97" y="158"/>
                          </a:lnTo>
                          <a:lnTo>
                            <a:pt x="111" y="148"/>
                          </a:lnTo>
                          <a:lnTo>
                            <a:pt x="121" y="135"/>
                          </a:lnTo>
                          <a:lnTo>
                            <a:pt x="127" y="127"/>
                          </a:lnTo>
                          <a:lnTo>
                            <a:pt x="129" y="116"/>
                          </a:lnTo>
                          <a:lnTo>
                            <a:pt x="131" y="103"/>
                          </a:lnTo>
                          <a:lnTo>
                            <a:pt x="126" y="88"/>
                          </a:lnTo>
                          <a:lnTo>
                            <a:pt x="117" y="70"/>
                          </a:lnTo>
                          <a:lnTo>
                            <a:pt x="105" y="55"/>
                          </a:lnTo>
                          <a:lnTo>
                            <a:pt x="92" y="41"/>
                          </a:lnTo>
                          <a:lnTo>
                            <a:pt x="65" y="19"/>
                          </a:lnTo>
                          <a:lnTo>
                            <a:pt x="49" y="6"/>
                          </a:lnTo>
                          <a:lnTo>
                            <a:pt x="38" y="0"/>
                          </a:lnTo>
                          <a:lnTo>
                            <a:pt x="23" y="0"/>
                          </a:lnTo>
                          <a:lnTo>
                            <a:pt x="14" y="5"/>
                          </a:lnTo>
                        </a:path>
                      </a:pathLst>
                    </a:custGeom>
                    <a:solidFill>
                      <a:srgbClr val="3F1F00"/>
                    </a:solidFill>
                    <a:ln w="12699" cap="rnd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807371" name="Freeform 11"/>
                  <p:cNvSpPr>
                    <a:spLocks/>
                  </p:cNvSpPr>
                  <p:nvPr/>
                </p:nvSpPr>
                <p:spPr bwMode="auto">
                  <a:xfrm>
                    <a:off x="1493" y="2810"/>
                    <a:ext cx="106" cy="84"/>
                  </a:xfrm>
                  <a:custGeom>
                    <a:avLst/>
                    <a:gdLst>
                      <a:gd name="T0" fmla="*/ 0 w 106"/>
                      <a:gd name="T1" fmla="*/ 83 h 84"/>
                      <a:gd name="T2" fmla="*/ 84 w 106"/>
                      <a:gd name="T3" fmla="*/ 0 h 84"/>
                      <a:gd name="T4" fmla="*/ 105 w 106"/>
                      <a:gd name="T5" fmla="*/ 29 h 84"/>
                      <a:gd name="T6" fmla="*/ 0 w 106"/>
                      <a:gd name="T7" fmla="*/ 8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6" h="84">
                        <a:moveTo>
                          <a:pt x="0" y="83"/>
                        </a:moveTo>
                        <a:lnTo>
                          <a:pt x="84" y="0"/>
                        </a:lnTo>
                        <a:lnTo>
                          <a:pt x="105" y="29"/>
                        </a:lnTo>
                        <a:lnTo>
                          <a:pt x="0" y="83"/>
                        </a:lnTo>
                      </a:path>
                    </a:pathLst>
                  </a:custGeom>
                  <a:solidFill>
                    <a:schemeClr val="tx1"/>
                  </a:solidFill>
                  <a:ln w="12699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807372" name="Group 12"/>
                <p:cNvGrpSpPr>
                  <a:grpSpLocks/>
                </p:cNvGrpSpPr>
                <p:nvPr/>
              </p:nvGrpSpPr>
              <p:grpSpPr bwMode="auto">
                <a:xfrm>
                  <a:off x="1408" y="2050"/>
                  <a:ext cx="1049" cy="2019"/>
                  <a:chOff x="1408" y="2050"/>
                  <a:chExt cx="1049" cy="2019"/>
                </a:xfrm>
              </p:grpSpPr>
              <p:graphicFrame>
                <p:nvGraphicFramePr>
                  <p:cNvPr id="1807373" name="Object 13">
                    <a:hlinkClick r:id="" action="ppaction://ole?verb=0"/>
                  </p:cNvPr>
                  <p:cNvGraphicFramePr>
                    <a:graphicFrameLocks/>
                  </p:cNvGraphicFramePr>
                  <p:nvPr/>
                </p:nvGraphicFramePr>
                <p:xfrm>
                  <a:off x="1408" y="2050"/>
                  <a:ext cx="1049" cy="2019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792282" name="Microsoft ClipArt Gallery" r:id="rId4" imgW="1674720" imgH="3214440" progId="MS_ClipArt_Gallery">
                          <p:embed/>
                        </p:oleObj>
                      </mc:Choice>
                      <mc:Fallback>
                        <p:oleObj name="Microsoft ClipArt Gallery" r:id="rId4" imgW="1674720" imgH="3214440" progId="MS_ClipArt_Gallery">
                          <p:embed/>
                          <p:pic>
                            <p:nvPicPr>
                              <p:cNvPr id="0" name=""/>
                              <p:cNvPicPr>
                                <a:picLocks noChangeArrowheads="1"/>
                              </p:cNvPicPr>
                              <p:nvPr/>
                            </p:nvPicPr>
                            <p:blipFill>
                              <a:blip r:embed="rId5">
                                <a:extLst>
                                  <a:ext uri="{28A0092B-C50C-407E-A947-70E740481C1C}">
                                    <a14:useLocalDpi xmlns:a14="http://schemas.microsoft.com/office/drawing/2010/main" val="0"/>
                                  </a:ext>
                                </a:extLst>
                              </a:blip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1408" y="2050"/>
                                <a:ext cx="1049" cy="2019"/>
                              </a:xfrm>
                              <a:prstGeom prst="rect">
                                <a:avLst/>
                              </a:prstGeom>
                              <a:noFill/>
                              <a:ln>
                                <a:noFill/>
                              </a:ln>
                              <a:effectLst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chemeClr val="accent1"/>
                                    </a:solidFill>
                                  </a14:hiddenFill>
                                </a:ext>
                                <a:ext uri="{91240B29-F687-4F45-9708-019B960494DF}">
                                  <a14:hiddenLine xmlns:a14="http://schemas.microsoft.com/office/drawing/2010/main" w="12699">
                                    <a:solidFill>
                                      <a:schemeClr val="tx1"/>
                                    </a:solidFill>
                                    <a:miter lim="800000"/>
                                    <a:headEnd/>
                                    <a:tailEnd/>
                                  </a14:hiddenLine>
                                </a:ext>
                                <a:ext uri="{AF507438-7753-43E0-B8FC-AC1667EBCBE1}">
                                  <a14:hiddenEffects xmlns:a14="http://schemas.microsoft.com/office/drawing/2010/main">
                                    <a:effectLst>
                                      <a:outerShdw dist="35921" dir="2700000" algn="ctr" rotWithShape="0">
                                        <a:schemeClr val="bg2"/>
                                      </a:outerShdw>
                                    </a:effectLst>
                                  </a14:hiddenEffects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  <p:grpSp>
                <p:nvGrpSpPr>
                  <p:cNvPr id="1807374" name="Group 14"/>
                  <p:cNvGrpSpPr>
                    <a:grpSpLocks/>
                  </p:cNvGrpSpPr>
                  <p:nvPr/>
                </p:nvGrpSpPr>
                <p:grpSpPr bwMode="auto">
                  <a:xfrm>
                    <a:off x="1971" y="2189"/>
                    <a:ext cx="451" cy="811"/>
                    <a:chOff x="1971" y="2189"/>
                    <a:chExt cx="451" cy="811"/>
                  </a:xfrm>
                </p:grpSpPr>
                <p:sp>
                  <p:nvSpPr>
                    <p:cNvPr id="1807375" name="Freeform 15"/>
                    <p:cNvSpPr>
                      <a:spLocks/>
                    </p:cNvSpPr>
                    <p:nvPr/>
                  </p:nvSpPr>
                  <p:spPr bwMode="auto">
                    <a:xfrm>
                      <a:off x="2277" y="2477"/>
                      <a:ext cx="145" cy="523"/>
                    </a:xfrm>
                    <a:custGeom>
                      <a:avLst/>
                      <a:gdLst>
                        <a:gd name="T0" fmla="*/ 55 w 145"/>
                        <a:gd name="T1" fmla="*/ 0 h 523"/>
                        <a:gd name="T2" fmla="*/ 0 w 145"/>
                        <a:gd name="T3" fmla="*/ 392 h 523"/>
                        <a:gd name="T4" fmla="*/ 0 w 145"/>
                        <a:gd name="T5" fmla="*/ 482 h 523"/>
                        <a:gd name="T6" fmla="*/ 33 w 145"/>
                        <a:gd name="T7" fmla="*/ 482 h 523"/>
                        <a:gd name="T8" fmla="*/ 55 w 145"/>
                        <a:gd name="T9" fmla="*/ 452 h 523"/>
                        <a:gd name="T10" fmla="*/ 89 w 145"/>
                        <a:gd name="T11" fmla="*/ 432 h 523"/>
                        <a:gd name="T12" fmla="*/ 122 w 145"/>
                        <a:gd name="T13" fmla="*/ 462 h 523"/>
                        <a:gd name="T14" fmla="*/ 133 w 145"/>
                        <a:gd name="T15" fmla="*/ 492 h 523"/>
                        <a:gd name="T16" fmla="*/ 144 w 145"/>
                        <a:gd name="T17" fmla="*/ 522 h 523"/>
                        <a:gd name="T18" fmla="*/ 55 w 145"/>
                        <a:gd name="T19" fmla="*/ 0 h 52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145" h="523">
                          <a:moveTo>
                            <a:pt x="55" y="0"/>
                          </a:moveTo>
                          <a:lnTo>
                            <a:pt x="0" y="392"/>
                          </a:lnTo>
                          <a:lnTo>
                            <a:pt x="0" y="482"/>
                          </a:lnTo>
                          <a:lnTo>
                            <a:pt x="33" y="482"/>
                          </a:lnTo>
                          <a:lnTo>
                            <a:pt x="55" y="452"/>
                          </a:lnTo>
                          <a:lnTo>
                            <a:pt x="89" y="432"/>
                          </a:lnTo>
                          <a:lnTo>
                            <a:pt x="122" y="462"/>
                          </a:lnTo>
                          <a:lnTo>
                            <a:pt x="133" y="492"/>
                          </a:lnTo>
                          <a:lnTo>
                            <a:pt x="144" y="522"/>
                          </a:lnTo>
                          <a:lnTo>
                            <a:pt x="55" y="0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 w="12699" cap="rnd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7376" name="Freeform 16"/>
                    <p:cNvSpPr>
                      <a:spLocks/>
                    </p:cNvSpPr>
                    <p:nvPr/>
                  </p:nvSpPr>
                  <p:spPr bwMode="auto">
                    <a:xfrm>
                      <a:off x="1971" y="2189"/>
                      <a:ext cx="433" cy="361"/>
                    </a:xfrm>
                    <a:custGeom>
                      <a:avLst/>
                      <a:gdLst>
                        <a:gd name="T0" fmla="*/ 45 w 433"/>
                        <a:gd name="T1" fmla="*/ 0 h 361"/>
                        <a:gd name="T2" fmla="*/ 198 w 433"/>
                        <a:gd name="T3" fmla="*/ 81 h 361"/>
                        <a:gd name="T4" fmla="*/ 261 w 433"/>
                        <a:gd name="T5" fmla="*/ 135 h 361"/>
                        <a:gd name="T6" fmla="*/ 369 w 433"/>
                        <a:gd name="T7" fmla="*/ 198 h 361"/>
                        <a:gd name="T8" fmla="*/ 432 w 433"/>
                        <a:gd name="T9" fmla="*/ 243 h 361"/>
                        <a:gd name="T10" fmla="*/ 387 w 433"/>
                        <a:gd name="T11" fmla="*/ 261 h 361"/>
                        <a:gd name="T12" fmla="*/ 360 w 433"/>
                        <a:gd name="T13" fmla="*/ 324 h 361"/>
                        <a:gd name="T14" fmla="*/ 306 w 433"/>
                        <a:gd name="T15" fmla="*/ 360 h 361"/>
                        <a:gd name="T16" fmla="*/ 234 w 433"/>
                        <a:gd name="T17" fmla="*/ 297 h 361"/>
                        <a:gd name="T18" fmla="*/ 243 w 433"/>
                        <a:gd name="T19" fmla="*/ 297 h 361"/>
                        <a:gd name="T20" fmla="*/ 243 w 433"/>
                        <a:gd name="T21" fmla="*/ 270 h 361"/>
                        <a:gd name="T22" fmla="*/ 234 w 433"/>
                        <a:gd name="T23" fmla="*/ 243 h 361"/>
                        <a:gd name="T24" fmla="*/ 207 w 433"/>
                        <a:gd name="T25" fmla="*/ 234 h 361"/>
                        <a:gd name="T26" fmla="*/ 180 w 433"/>
                        <a:gd name="T27" fmla="*/ 234 h 361"/>
                        <a:gd name="T28" fmla="*/ 99 w 433"/>
                        <a:gd name="T29" fmla="*/ 171 h 361"/>
                        <a:gd name="T30" fmla="*/ 27 w 433"/>
                        <a:gd name="T31" fmla="*/ 135 h 361"/>
                        <a:gd name="T32" fmla="*/ 0 w 433"/>
                        <a:gd name="T33" fmla="*/ 90 h 361"/>
                        <a:gd name="T34" fmla="*/ 45 w 433"/>
                        <a:gd name="T35" fmla="*/ 0 h 36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433" h="361">
                          <a:moveTo>
                            <a:pt x="45" y="0"/>
                          </a:moveTo>
                          <a:lnTo>
                            <a:pt x="198" y="81"/>
                          </a:lnTo>
                          <a:lnTo>
                            <a:pt x="261" y="135"/>
                          </a:lnTo>
                          <a:lnTo>
                            <a:pt x="369" y="198"/>
                          </a:lnTo>
                          <a:lnTo>
                            <a:pt x="432" y="243"/>
                          </a:lnTo>
                          <a:lnTo>
                            <a:pt x="387" y="261"/>
                          </a:lnTo>
                          <a:lnTo>
                            <a:pt x="360" y="324"/>
                          </a:lnTo>
                          <a:lnTo>
                            <a:pt x="306" y="360"/>
                          </a:lnTo>
                          <a:lnTo>
                            <a:pt x="234" y="297"/>
                          </a:lnTo>
                          <a:lnTo>
                            <a:pt x="243" y="297"/>
                          </a:lnTo>
                          <a:lnTo>
                            <a:pt x="243" y="270"/>
                          </a:lnTo>
                          <a:lnTo>
                            <a:pt x="234" y="243"/>
                          </a:lnTo>
                          <a:lnTo>
                            <a:pt x="207" y="234"/>
                          </a:lnTo>
                          <a:lnTo>
                            <a:pt x="180" y="234"/>
                          </a:lnTo>
                          <a:lnTo>
                            <a:pt x="99" y="171"/>
                          </a:lnTo>
                          <a:lnTo>
                            <a:pt x="27" y="135"/>
                          </a:lnTo>
                          <a:lnTo>
                            <a:pt x="0" y="90"/>
                          </a:lnTo>
                          <a:lnTo>
                            <a:pt x="45" y="0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 w="12699" cap="rnd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7377" name="Freeform 17"/>
                    <p:cNvSpPr>
                      <a:spLocks/>
                    </p:cNvSpPr>
                    <p:nvPr/>
                  </p:nvSpPr>
                  <p:spPr bwMode="auto">
                    <a:xfrm>
                      <a:off x="2277" y="2432"/>
                      <a:ext cx="127" cy="100"/>
                    </a:xfrm>
                    <a:custGeom>
                      <a:avLst/>
                      <a:gdLst>
                        <a:gd name="T0" fmla="*/ 18 w 127"/>
                        <a:gd name="T1" fmla="*/ 27 h 100"/>
                        <a:gd name="T2" fmla="*/ 0 w 127"/>
                        <a:gd name="T3" fmla="*/ 99 h 100"/>
                        <a:gd name="T4" fmla="*/ 45 w 127"/>
                        <a:gd name="T5" fmla="*/ 90 h 100"/>
                        <a:gd name="T6" fmla="*/ 81 w 127"/>
                        <a:gd name="T7" fmla="*/ 90 h 100"/>
                        <a:gd name="T8" fmla="*/ 108 w 127"/>
                        <a:gd name="T9" fmla="*/ 63 h 100"/>
                        <a:gd name="T10" fmla="*/ 126 w 127"/>
                        <a:gd name="T11" fmla="*/ 36 h 100"/>
                        <a:gd name="T12" fmla="*/ 99 w 127"/>
                        <a:gd name="T13" fmla="*/ 36 h 100"/>
                        <a:gd name="T14" fmla="*/ 72 w 127"/>
                        <a:gd name="T15" fmla="*/ 36 h 100"/>
                        <a:gd name="T16" fmla="*/ 54 w 127"/>
                        <a:gd name="T17" fmla="*/ 9 h 100"/>
                        <a:gd name="T18" fmla="*/ 27 w 127"/>
                        <a:gd name="T19" fmla="*/ 0 h 100"/>
                        <a:gd name="T20" fmla="*/ 18 w 127"/>
                        <a:gd name="T21" fmla="*/ 27 h 1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</a:cxnLst>
                      <a:rect l="0" t="0" r="r" b="b"/>
                      <a:pathLst>
                        <a:path w="127" h="100">
                          <a:moveTo>
                            <a:pt x="18" y="27"/>
                          </a:moveTo>
                          <a:lnTo>
                            <a:pt x="0" y="99"/>
                          </a:lnTo>
                          <a:lnTo>
                            <a:pt x="45" y="90"/>
                          </a:lnTo>
                          <a:lnTo>
                            <a:pt x="81" y="90"/>
                          </a:lnTo>
                          <a:lnTo>
                            <a:pt x="108" y="63"/>
                          </a:lnTo>
                          <a:lnTo>
                            <a:pt x="126" y="36"/>
                          </a:lnTo>
                          <a:lnTo>
                            <a:pt x="99" y="36"/>
                          </a:lnTo>
                          <a:lnTo>
                            <a:pt x="72" y="36"/>
                          </a:lnTo>
                          <a:lnTo>
                            <a:pt x="54" y="9"/>
                          </a:lnTo>
                          <a:lnTo>
                            <a:pt x="27" y="0"/>
                          </a:lnTo>
                          <a:lnTo>
                            <a:pt x="18" y="27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 w="12699" cap="rnd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807378" name="Freeform 18"/>
                    <p:cNvSpPr>
                      <a:spLocks/>
                    </p:cNvSpPr>
                    <p:nvPr/>
                  </p:nvSpPr>
                  <p:spPr bwMode="auto">
                    <a:xfrm>
                      <a:off x="2322" y="2477"/>
                      <a:ext cx="100" cy="253"/>
                    </a:xfrm>
                    <a:custGeom>
                      <a:avLst/>
                      <a:gdLst>
                        <a:gd name="T0" fmla="*/ 0 w 100"/>
                        <a:gd name="T1" fmla="*/ 36 h 253"/>
                        <a:gd name="T2" fmla="*/ 9 w 100"/>
                        <a:gd name="T3" fmla="*/ 252 h 253"/>
                        <a:gd name="T4" fmla="*/ 36 w 100"/>
                        <a:gd name="T5" fmla="*/ 252 h 253"/>
                        <a:gd name="T6" fmla="*/ 54 w 100"/>
                        <a:gd name="T7" fmla="*/ 225 h 253"/>
                        <a:gd name="T8" fmla="*/ 81 w 100"/>
                        <a:gd name="T9" fmla="*/ 225 h 253"/>
                        <a:gd name="T10" fmla="*/ 99 w 100"/>
                        <a:gd name="T11" fmla="*/ 252 h 253"/>
                        <a:gd name="T12" fmla="*/ 54 w 100"/>
                        <a:gd name="T13" fmla="*/ 0 h 253"/>
                        <a:gd name="T14" fmla="*/ 0 w 100"/>
                        <a:gd name="T15" fmla="*/ 36 h 25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100" h="253">
                          <a:moveTo>
                            <a:pt x="0" y="36"/>
                          </a:moveTo>
                          <a:lnTo>
                            <a:pt x="9" y="252"/>
                          </a:lnTo>
                          <a:lnTo>
                            <a:pt x="36" y="252"/>
                          </a:lnTo>
                          <a:lnTo>
                            <a:pt x="54" y="225"/>
                          </a:lnTo>
                          <a:lnTo>
                            <a:pt x="81" y="225"/>
                          </a:lnTo>
                          <a:lnTo>
                            <a:pt x="99" y="252"/>
                          </a:lnTo>
                          <a:lnTo>
                            <a:pt x="54" y="0"/>
                          </a:lnTo>
                          <a:lnTo>
                            <a:pt x="0" y="36"/>
                          </a:lnTo>
                        </a:path>
                      </a:pathLst>
                    </a:custGeom>
                    <a:solidFill>
                      <a:schemeClr val="accent1"/>
                    </a:solidFill>
                    <a:ln w="12699" cap="rnd" cmpd="sng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1807379" name="Freeform 19"/>
              <p:cNvSpPr>
                <a:spLocks/>
              </p:cNvSpPr>
              <p:nvPr/>
            </p:nvSpPr>
            <p:spPr bwMode="auto">
              <a:xfrm>
                <a:off x="474" y="2212"/>
                <a:ext cx="267" cy="129"/>
              </a:xfrm>
              <a:custGeom>
                <a:avLst/>
                <a:gdLst>
                  <a:gd name="T0" fmla="*/ 254 w 267"/>
                  <a:gd name="T1" fmla="*/ 95 h 129"/>
                  <a:gd name="T2" fmla="*/ 235 w 267"/>
                  <a:gd name="T3" fmla="*/ 79 h 129"/>
                  <a:gd name="T4" fmla="*/ 211 w 267"/>
                  <a:gd name="T5" fmla="*/ 60 h 129"/>
                  <a:gd name="T6" fmla="*/ 191 w 267"/>
                  <a:gd name="T7" fmla="*/ 45 h 129"/>
                  <a:gd name="T8" fmla="*/ 152 w 267"/>
                  <a:gd name="T9" fmla="*/ 32 h 129"/>
                  <a:gd name="T10" fmla="*/ 103 w 267"/>
                  <a:gd name="T11" fmla="*/ 19 h 129"/>
                  <a:gd name="T12" fmla="*/ 62 w 267"/>
                  <a:gd name="T13" fmla="*/ 6 h 129"/>
                  <a:gd name="T14" fmla="*/ 49 w 267"/>
                  <a:gd name="T15" fmla="*/ 2 h 129"/>
                  <a:gd name="T16" fmla="*/ 19 w 267"/>
                  <a:gd name="T17" fmla="*/ 0 h 129"/>
                  <a:gd name="T18" fmla="*/ 0 w 267"/>
                  <a:gd name="T19" fmla="*/ 1 h 129"/>
                  <a:gd name="T20" fmla="*/ 12 w 267"/>
                  <a:gd name="T21" fmla="*/ 20 h 129"/>
                  <a:gd name="T22" fmla="*/ 21 w 267"/>
                  <a:gd name="T23" fmla="*/ 36 h 129"/>
                  <a:gd name="T24" fmla="*/ 34 w 267"/>
                  <a:gd name="T25" fmla="*/ 56 h 129"/>
                  <a:gd name="T26" fmla="*/ 52 w 267"/>
                  <a:gd name="T27" fmla="*/ 75 h 129"/>
                  <a:gd name="T28" fmla="*/ 62 w 267"/>
                  <a:gd name="T29" fmla="*/ 85 h 129"/>
                  <a:gd name="T30" fmla="*/ 79 w 267"/>
                  <a:gd name="T31" fmla="*/ 95 h 129"/>
                  <a:gd name="T32" fmla="*/ 98 w 267"/>
                  <a:gd name="T33" fmla="*/ 100 h 129"/>
                  <a:gd name="T34" fmla="*/ 116 w 267"/>
                  <a:gd name="T35" fmla="*/ 106 h 129"/>
                  <a:gd name="T36" fmla="*/ 133 w 267"/>
                  <a:gd name="T37" fmla="*/ 106 h 129"/>
                  <a:gd name="T38" fmla="*/ 152 w 267"/>
                  <a:gd name="T39" fmla="*/ 106 h 129"/>
                  <a:gd name="T40" fmla="*/ 166 w 267"/>
                  <a:gd name="T41" fmla="*/ 107 h 129"/>
                  <a:gd name="T42" fmla="*/ 187 w 267"/>
                  <a:gd name="T43" fmla="*/ 112 h 129"/>
                  <a:gd name="T44" fmla="*/ 201 w 267"/>
                  <a:gd name="T45" fmla="*/ 121 h 129"/>
                  <a:gd name="T46" fmla="*/ 208 w 267"/>
                  <a:gd name="T47" fmla="*/ 128 h 129"/>
                  <a:gd name="T48" fmla="*/ 224 w 267"/>
                  <a:gd name="T49" fmla="*/ 116 h 129"/>
                  <a:gd name="T50" fmla="*/ 248 w 267"/>
                  <a:gd name="T51" fmla="*/ 106 h 129"/>
                  <a:gd name="T52" fmla="*/ 266 w 267"/>
                  <a:gd name="T53" fmla="*/ 102 h 129"/>
                  <a:gd name="T54" fmla="*/ 254 w 267"/>
                  <a:gd name="T55" fmla="*/ 9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29">
                    <a:moveTo>
                      <a:pt x="254" y="95"/>
                    </a:moveTo>
                    <a:lnTo>
                      <a:pt x="235" y="79"/>
                    </a:lnTo>
                    <a:lnTo>
                      <a:pt x="211" y="60"/>
                    </a:lnTo>
                    <a:lnTo>
                      <a:pt x="191" y="45"/>
                    </a:lnTo>
                    <a:lnTo>
                      <a:pt x="152" y="32"/>
                    </a:lnTo>
                    <a:lnTo>
                      <a:pt x="103" y="19"/>
                    </a:lnTo>
                    <a:lnTo>
                      <a:pt x="62" y="6"/>
                    </a:lnTo>
                    <a:lnTo>
                      <a:pt x="49" y="2"/>
                    </a:lnTo>
                    <a:lnTo>
                      <a:pt x="19" y="0"/>
                    </a:lnTo>
                    <a:lnTo>
                      <a:pt x="0" y="1"/>
                    </a:lnTo>
                    <a:lnTo>
                      <a:pt x="12" y="20"/>
                    </a:lnTo>
                    <a:lnTo>
                      <a:pt x="21" y="36"/>
                    </a:lnTo>
                    <a:lnTo>
                      <a:pt x="34" y="56"/>
                    </a:lnTo>
                    <a:lnTo>
                      <a:pt x="52" y="75"/>
                    </a:lnTo>
                    <a:lnTo>
                      <a:pt x="62" y="85"/>
                    </a:lnTo>
                    <a:lnTo>
                      <a:pt x="79" y="95"/>
                    </a:lnTo>
                    <a:lnTo>
                      <a:pt x="98" y="100"/>
                    </a:lnTo>
                    <a:lnTo>
                      <a:pt x="116" y="106"/>
                    </a:lnTo>
                    <a:lnTo>
                      <a:pt x="133" y="106"/>
                    </a:lnTo>
                    <a:lnTo>
                      <a:pt x="152" y="106"/>
                    </a:lnTo>
                    <a:lnTo>
                      <a:pt x="166" y="107"/>
                    </a:lnTo>
                    <a:lnTo>
                      <a:pt x="187" y="112"/>
                    </a:lnTo>
                    <a:lnTo>
                      <a:pt x="201" y="121"/>
                    </a:lnTo>
                    <a:lnTo>
                      <a:pt x="208" y="128"/>
                    </a:lnTo>
                    <a:lnTo>
                      <a:pt x="224" y="116"/>
                    </a:lnTo>
                    <a:lnTo>
                      <a:pt x="248" y="106"/>
                    </a:lnTo>
                    <a:lnTo>
                      <a:pt x="266" y="102"/>
                    </a:lnTo>
                    <a:lnTo>
                      <a:pt x="254" y="95"/>
                    </a:lnTo>
                  </a:path>
                </a:pathLst>
              </a:custGeom>
              <a:solidFill>
                <a:srgbClr val="9F3F00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0" name="Freeform 20"/>
              <p:cNvSpPr>
                <a:spLocks/>
              </p:cNvSpPr>
              <p:nvPr/>
            </p:nvSpPr>
            <p:spPr bwMode="auto">
              <a:xfrm>
                <a:off x="574" y="2040"/>
                <a:ext cx="770" cy="1045"/>
              </a:xfrm>
              <a:custGeom>
                <a:avLst/>
                <a:gdLst>
                  <a:gd name="T0" fmla="*/ 273 w 770"/>
                  <a:gd name="T1" fmla="*/ 273 h 1045"/>
                  <a:gd name="T2" fmla="*/ 370 w 770"/>
                  <a:gd name="T3" fmla="*/ 359 h 1045"/>
                  <a:gd name="T4" fmla="*/ 491 w 770"/>
                  <a:gd name="T5" fmla="*/ 456 h 1045"/>
                  <a:gd name="T6" fmla="*/ 580 w 770"/>
                  <a:gd name="T7" fmla="*/ 559 h 1045"/>
                  <a:gd name="T8" fmla="*/ 686 w 770"/>
                  <a:gd name="T9" fmla="*/ 709 h 1045"/>
                  <a:gd name="T10" fmla="*/ 749 w 770"/>
                  <a:gd name="T11" fmla="*/ 775 h 1045"/>
                  <a:gd name="T12" fmla="*/ 769 w 770"/>
                  <a:gd name="T13" fmla="*/ 876 h 1045"/>
                  <a:gd name="T14" fmla="*/ 760 w 770"/>
                  <a:gd name="T15" fmla="*/ 932 h 1045"/>
                  <a:gd name="T16" fmla="*/ 711 w 770"/>
                  <a:gd name="T17" fmla="*/ 986 h 1045"/>
                  <a:gd name="T18" fmla="*/ 625 w 770"/>
                  <a:gd name="T19" fmla="*/ 1007 h 1045"/>
                  <a:gd name="T20" fmla="*/ 512 w 770"/>
                  <a:gd name="T21" fmla="*/ 1036 h 1045"/>
                  <a:gd name="T22" fmla="*/ 347 w 770"/>
                  <a:gd name="T23" fmla="*/ 1015 h 1045"/>
                  <a:gd name="T24" fmla="*/ 262 w 770"/>
                  <a:gd name="T25" fmla="*/ 1001 h 1045"/>
                  <a:gd name="T26" fmla="*/ 457 w 770"/>
                  <a:gd name="T27" fmla="*/ 990 h 1045"/>
                  <a:gd name="T28" fmla="*/ 370 w 770"/>
                  <a:gd name="T29" fmla="*/ 961 h 1045"/>
                  <a:gd name="T30" fmla="*/ 393 w 770"/>
                  <a:gd name="T31" fmla="*/ 930 h 1045"/>
                  <a:gd name="T32" fmla="*/ 484 w 770"/>
                  <a:gd name="T33" fmla="*/ 895 h 1045"/>
                  <a:gd name="T34" fmla="*/ 373 w 770"/>
                  <a:gd name="T35" fmla="*/ 829 h 1045"/>
                  <a:gd name="T36" fmla="*/ 304 w 770"/>
                  <a:gd name="T37" fmla="*/ 835 h 1045"/>
                  <a:gd name="T38" fmla="*/ 204 w 770"/>
                  <a:gd name="T39" fmla="*/ 959 h 1045"/>
                  <a:gd name="T40" fmla="*/ 157 w 770"/>
                  <a:gd name="T41" fmla="*/ 1033 h 1045"/>
                  <a:gd name="T42" fmla="*/ 83 w 770"/>
                  <a:gd name="T43" fmla="*/ 1033 h 1045"/>
                  <a:gd name="T44" fmla="*/ 215 w 770"/>
                  <a:gd name="T45" fmla="*/ 844 h 1045"/>
                  <a:gd name="T46" fmla="*/ 221 w 770"/>
                  <a:gd name="T47" fmla="*/ 804 h 1045"/>
                  <a:gd name="T48" fmla="*/ 94 w 770"/>
                  <a:gd name="T49" fmla="*/ 955 h 1045"/>
                  <a:gd name="T50" fmla="*/ 54 w 770"/>
                  <a:gd name="T51" fmla="*/ 1015 h 1045"/>
                  <a:gd name="T52" fmla="*/ 0 w 770"/>
                  <a:gd name="T53" fmla="*/ 1007 h 1045"/>
                  <a:gd name="T54" fmla="*/ 112 w 770"/>
                  <a:gd name="T55" fmla="*/ 861 h 1045"/>
                  <a:gd name="T56" fmla="*/ 178 w 770"/>
                  <a:gd name="T57" fmla="*/ 694 h 1045"/>
                  <a:gd name="T58" fmla="*/ 195 w 770"/>
                  <a:gd name="T59" fmla="*/ 571 h 1045"/>
                  <a:gd name="T60" fmla="*/ 205 w 770"/>
                  <a:gd name="T61" fmla="*/ 516 h 1045"/>
                  <a:gd name="T62" fmla="*/ 166 w 770"/>
                  <a:gd name="T63" fmla="*/ 487 h 1045"/>
                  <a:gd name="T64" fmla="*/ 141 w 770"/>
                  <a:gd name="T65" fmla="*/ 511 h 1045"/>
                  <a:gd name="T66" fmla="*/ 123 w 770"/>
                  <a:gd name="T67" fmla="*/ 513 h 1045"/>
                  <a:gd name="T68" fmla="*/ 121 w 770"/>
                  <a:gd name="T69" fmla="*/ 490 h 1045"/>
                  <a:gd name="T70" fmla="*/ 105 w 770"/>
                  <a:gd name="T71" fmla="*/ 472 h 1045"/>
                  <a:gd name="T72" fmla="*/ 79 w 770"/>
                  <a:gd name="T73" fmla="*/ 467 h 1045"/>
                  <a:gd name="T74" fmla="*/ 59 w 770"/>
                  <a:gd name="T75" fmla="*/ 482 h 1045"/>
                  <a:gd name="T76" fmla="*/ 37 w 770"/>
                  <a:gd name="T77" fmla="*/ 498 h 1045"/>
                  <a:gd name="T78" fmla="*/ 24 w 770"/>
                  <a:gd name="T79" fmla="*/ 483 h 1045"/>
                  <a:gd name="T80" fmla="*/ 14 w 770"/>
                  <a:gd name="T81" fmla="*/ 464 h 1045"/>
                  <a:gd name="T82" fmla="*/ 29 w 770"/>
                  <a:gd name="T83" fmla="*/ 427 h 1045"/>
                  <a:gd name="T84" fmla="*/ 43 w 770"/>
                  <a:gd name="T85" fmla="*/ 361 h 1045"/>
                  <a:gd name="T86" fmla="*/ 54 w 770"/>
                  <a:gd name="T87" fmla="*/ 304 h 1045"/>
                  <a:gd name="T88" fmla="*/ 112 w 770"/>
                  <a:gd name="T89" fmla="*/ 244 h 1045"/>
                  <a:gd name="T90" fmla="*/ 54 w 770"/>
                  <a:gd name="T91" fmla="*/ 89 h 1045"/>
                  <a:gd name="T92" fmla="*/ 91 w 770"/>
                  <a:gd name="T93" fmla="*/ 34 h 1045"/>
                  <a:gd name="T94" fmla="*/ 163 w 770"/>
                  <a:gd name="T95" fmla="*/ 189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70" h="1045">
                    <a:moveTo>
                      <a:pt x="174" y="249"/>
                    </a:moveTo>
                    <a:lnTo>
                      <a:pt x="224" y="258"/>
                    </a:lnTo>
                    <a:lnTo>
                      <a:pt x="273" y="273"/>
                    </a:lnTo>
                    <a:lnTo>
                      <a:pt x="310" y="288"/>
                    </a:lnTo>
                    <a:lnTo>
                      <a:pt x="336" y="313"/>
                    </a:lnTo>
                    <a:lnTo>
                      <a:pt x="370" y="359"/>
                    </a:lnTo>
                    <a:lnTo>
                      <a:pt x="401" y="404"/>
                    </a:lnTo>
                    <a:lnTo>
                      <a:pt x="439" y="436"/>
                    </a:lnTo>
                    <a:lnTo>
                      <a:pt x="491" y="456"/>
                    </a:lnTo>
                    <a:lnTo>
                      <a:pt x="525" y="483"/>
                    </a:lnTo>
                    <a:lnTo>
                      <a:pt x="551" y="516"/>
                    </a:lnTo>
                    <a:lnTo>
                      <a:pt x="580" y="559"/>
                    </a:lnTo>
                    <a:lnTo>
                      <a:pt x="608" y="608"/>
                    </a:lnTo>
                    <a:lnTo>
                      <a:pt x="654" y="669"/>
                    </a:lnTo>
                    <a:lnTo>
                      <a:pt x="686" y="709"/>
                    </a:lnTo>
                    <a:lnTo>
                      <a:pt x="715" y="735"/>
                    </a:lnTo>
                    <a:lnTo>
                      <a:pt x="734" y="754"/>
                    </a:lnTo>
                    <a:lnTo>
                      <a:pt x="749" y="775"/>
                    </a:lnTo>
                    <a:lnTo>
                      <a:pt x="763" y="813"/>
                    </a:lnTo>
                    <a:lnTo>
                      <a:pt x="769" y="855"/>
                    </a:lnTo>
                    <a:lnTo>
                      <a:pt x="769" y="876"/>
                    </a:lnTo>
                    <a:lnTo>
                      <a:pt x="769" y="895"/>
                    </a:lnTo>
                    <a:lnTo>
                      <a:pt x="765" y="913"/>
                    </a:lnTo>
                    <a:lnTo>
                      <a:pt x="760" y="932"/>
                    </a:lnTo>
                    <a:lnTo>
                      <a:pt x="750" y="949"/>
                    </a:lnTo>
                    <a:lnTo>
                      <a:pt x="737" y="967"/>
                    </a:lnTo>
                    <a:lnTo>
                      <a:pt x="711" y="986"/>
                    </a:lnTo>
                    <a:lnTo>
                      <a:pt x="690" y="995"/>
                    </a:lnTo>
                    <a:lnTo>
                      <a:pt x="664" y="1002"/>
                    </a:lnTo>
                    <a:lnTo>
                      <a:pt x="625" y="1007"/>
                    </a:lnTo>
                    <a:lnTo>
                      <a:pt x="585" y="1007"/>
                    </a:lnTo>
                    <a:lnTo>
                      <a:pt x="563" y="1004"/>
                    </a:lnTo>
                    <a:lnTo>
                      <a:pt x="512" y="1036"/>
                    </a:lnTo>
                    <a:lnTo>
                      <a:pt x="457" y="1015"/>
                    </a:lnTo>
                    <a:lnTo>
                      <a:pt x="381" y="1033"/>
                    </a:lnTo>
                    <a:lnTo>
                      <a:pt x="347" y="1015"/>
                    </a:lnTo>
                    <a:lnTo>
                      <a:pt x="301" y="1036"/>
                    </a:lnTo>
                    <a:lnTo>
                      <a:pt x="281" y="1044"/>
                    </a:lnTo>
                    <a:lnTo>
                      <a:pt x="262" y="1001"/>
                    </a:lnTo>
                    <a:lnTo>
                      <a:pt x="330" y="990"/>
                    </a:lnTo>
                    <a:lnTo>
                      <a:pt x="401" y="992"/>
                    </a:lnTo>
                    <a:lnTo>
                      <a:pt x="457" y="990"/>
                    </a:lnTo>
                    <a:lnTo>
                      <a:pt x="505" y="953"/>
                    </a:lnTo>
                    <a:lnTo>
                      <a:pt x="433" y="961"/>
                    </a:lnTo>
                    <a:lnTo>
                      <a:pt x="370" y="961"/>
                    </a:lnTo>
                    <a:lnTo>
                      <a:pt x="312" y="950"/>
                    </a:lnTo>
                    <a:lnTo>
                      <a:pt x="347" y="910"/>
                    </a:lnTo>
                    <a:lnTo>
                      <a:pt x="393" y="930"/>
                    </a:lnTo>
                    <a:lnTo>
                      <a:pt x="433" y="936"/>
                    </a:lnTo>
                    <a:lnTo>
                      <a:pt x="476" y="927"/>
                    </a:lnTo>
                    <a:lnTo>
                      <a:pt x="484" y="895"/>
                    </a:lnTo>
                    <a:lnTo>
                      <a:pt x="482" y="872"/>
                    </a:lnTo>
                    <a:lnTo>
                      <a:pt x="437" y="858"/>
                    </a:lnTo>
                    <a:lnTo>
                      <a:pt x="373" y="829"/>
                    </a:lnTo>
                    <a:lnTo>
                      <a:pt x="341" y="813"/>
                    </a:lnTo>
                    <a:lnTo>
                      <a:pt x="324" y="800"/>
                    </a:lnTo>
                    <a:lnTo>
                      <a:pt x="304" y="835"/>
                    </a:lnTo>
                    <a:lnTo>
                      <a:pt x="278" y="883"/>
                    </a:lnTo>
                    <a:lnTo>
                      <a:pt x="235" y="924"/>
                    </a:lnTo>
                    <a:lnTo>
                      <a:pt x="204" y="959"/>
                    </a:lnTo>
                    <a:lnTo>
                      <a:pt x="178" y="995"/>
                    </a:lnTo>
                    <a:lnTo>
                      <a:pt x="174" y="1019"/>
                    </a:lnTo>
                    <a:lnTo>
                      <a:pt x="157" y="1033"/>
                    </a:lnTo>
                    <a:lnTo>
                      <a:pt x="132" y="1042"/>
                    </a:lnTo>
                    <a:lnTo>
                      <a:pt x="105" y="1042"/>
                    </a:lnTo>
                    <a:lnTo>
                      <a:pt x="83" y="1033"/>
                    </a:lnTo>
                    <a:lnTo>
                      <a:pt x="143" y="984"/>
                    </a:lnTo>
                    <a:lnTo>
                      <a:pt x="189" y="898"/>
                    </a:lnTo>
                    <a:lnTo>
                      <a:pt x="215" y="844"/>
                    </a:lnTo>
                    <a:lnTo>
                      <a:pt x="233" y="795"/>
                    </a:lnTo>
                    <a:lnTo>
                      <a:pt x="238" y="746"/>
                    </a:lnTo>
                    <a:lnTo>
                      <a:pt x="221" y="804"/>
                    </a:lnTo>
                    <a:lnTo>
                      <a:pt x="184" y="867"/>
                    </a:lnTo>
                    <a:lnTo>
                      <a:pt x="163" y="898"/>
                    </a:lnTo>
                    <a:lnTo>
                      <a:pt x="94" y="955"/>
                    </a:lnTo>
                    <a:lnTo>
                      <a:pt x="65" y="979"/>
                    </a:lnTo>
                    <a:lnTo>
                      <a:pt x="63" y="1001"/>
                    </a:lnTo>
                    <a:lnTo>
                      <a:pt x="54" y="1015"/>
                    </a:lnTo>
                    <a:lnTo>
                      <a:pt x="20" y="1024"/>
                    </a:lnTo>
                    <a:lnTo>
                      <a:pt x="0" y="1024"/>
                    </a:lnTo>
                    <a:lnTo>
                      <a:pt x="0" y="1007"/>
                    </a:lnTo>
                    <a:lnTo>
                      <a:pt x="20" y="990"/>
                    </a:lnTo>
                    <a:lnTo>
                      <a:pt x="54" y="961"/>
                    </a:lnTo>
                    <a:lnTo>
                      <a:pt x="112" y="861"/>
                    </a:lnTo>
                    <a:lnTo>
                      <a:pt x="157" y="797"/>
                    </a:lnTo>
                    <a:lnTo>
                      <a:pt x="181" y="746"/>
                    </a:lnTo>
                    <a:lnTo>
                      <a:pt x="178" y="694"/>
                    </a:lnTo>
                    <a:lnTo>
                      <a:pt x="184" y="631"/>
                    </a:lnTo>
                    <a:lnTo>
                      <a:pt x="188" y="606"/>
                    </a:lnTo>
                    <a:lnTo>
                      <a:pt x="195" y="571"/>
                    </a:lnTo>
                    <a:lnTo>
                      <a:pt x="203" y="551"/>
                    </a:lnTo>
                    <a:lnTo>
                      <a:pt x="205" y="533"/>
                    </a:lnTo>
                    <a:lnTo>
                      <a:pt x="205" y="516"/>
                    </a:lnTo>
                    <a:lnTo>
                      <a:pt x="195" y="500"/>
                    </a:lnTo>
                    <a:lnTo>
                      <a:pt x="181" y="495"/>
                    </a:lnTo>
                    <a:lnTo>
                      <a:pt x="166" y="487"/>
                    </a:lnTo>
                    <a:lnTo>
                      <a:pt x="158" y="496"/>
                    </a:lnTo>
                    <a:lnTo>
                      <a:pt x="148" y="508"/>
                    </a:lnTo>
                    <a:lnTo>
                      <a:pt x="141" y="511"/>
                    </a:lnTo>
                    <a:lnTo>
                      <a:pt x="132" y="517"/>
                    </a:lnTo>
                    <a:lnTo>
                      <a:pt x="123" y="519"/>
                    </a:lnTo>
                    <a:lnTo>
                      <a:pt x="123" y="513"/>
                    </a:lnTo>
                    <a:lnTo>
                      <a:pt x="123" y="506"/>
                    </a:lnTo>
                    <a:lnTo>
                      <a:pt x="122" y="497"/>
                    </a:lnTo>
                    <a:lnTo>
                      <a:pt x="121" y="490"/>
                    </a:lnTo>
                    <a:lnTo>
                      <a:pt x="116" y="484"/>
                    </a:lnTo>
                    <a:lnTo>
                      <a:pt x="112" y="476"/>
                    </a:lnTo>
                    <a:lnTo>
                      <a:pt x="105" y="472"/>
                    </a:lnTo>
                    <a:lnTo>
                      <a:pt x="98" y="468"/>
                    </a:lnTo>
                    <a:lnTo>
                      <a:pt x="89" y="466"/>
                    </a:lnTo>
                    <a:lnTo>
                      <a:pt x="79" y="467"/>
                    </a:lnTo>
                    <a:lnTo>
                      <a:pt x="69" y="471"/>
                    </a:lnTo>
                    <a:lnTo>
                      <a:pt x="62" y="476"/>
                    </a:lnTo>
                    <a:lnTo>
                      <a:pt x="59" y="482"/>
                    </a:lnTo>
                    <a:lnTo>
                      <a:pt x="55" y="488"/>
                    </a:lnTo>
                    <a:lnTo>
                      <a:pt x="47" y="494"/>
                    </a:lnTo>
                    <a:lnTo>
                      <a:pt x="37" y="498"/>
                    </a:lnTo>
                    <a:lnTo>
                      <a:pt x="30" y="497"/>
                    </a:lnTo>
                    <a:lnTo>
                      <a:pt x="25" y="493"/>
                    </a:lnTo>
                    <a:lnTo>
                      <a:pt x="24" y="483"/>
                    </a:lnTo>
                    <a:lnTo>
                      <a:pt x="23" y="476"/>
                    </a:lnTo>
                    <a:lnTo>
                      <a:pt x="20" y="469"/>
                    </a:lnTo>
                    <a:lnTo>
                      <a:pt x="14" y="464"/>
                    </a:lnTo>
                    <a:lnTo>
                      <a:pt x="9" y="458"/>
                    </a:lnTo>
                    <a:lnTo>
                      <a:pt x="3" y="453"/>
                    </a:lnTo>
                    <a:lnTo>
                      <a:pt x="29" y="427"/>
                    </a:lnTo>
                    <a:lnTo>
                      <a:pt x="39" y="406"/>
                    </a:lnTo>
                    <a:lnTo>
                      <a:pt x="43" y="391"/>
                    </a:lnTo>
                    <a:lnTo>
                      <a:pt x="43" y="361"/>
                    </a:lnTo>
                    <a:lnTo>
                      <a:pt x="44" y="342"/>
                    </a:lnTo>
                    <a:lnTo>
                      <a:pt x="49" y="319"/>
                    </a:lnTo>
                    <a:lnTo>
                      <a:pt x="54" y="304"/>
                    </a:lnTo>
                    <a:lnTo>
                      <a:pt x="63" y="276"/>
                    </a:lnTo>
                    <a:lnTo>
                      <a:pt x="85" y="252"/>
                    </a:lnTo>
                    <a:lnTo>
                      <a:pt x="112" y="244"/>
                    </a:lnTo>
                    <a:lnTo>
                      <a:pt x="85" y="186"/>
                    </a:lnTo>
                    <a:lnTo>
                      <a:pt x="60" y="126"/>
                    </a:lnTo>
                    <a:lnTo>
                      <a:pt x="54" y="89"/>
                    </a:lnTo>
                    <a:lnTo>
                      <a:pt x="51" y="45"/>
                    </a:lnTo>
                    <a:lnTo>
                      <a:pt x="54" y="0"/>
                    </a:lnTo>
                    <a:lnTo>
                      <a:pt x="91" y="34"/>
                    </a:lnTo>
                    <a:lnTo>
                      <a:pt x="120" y="74"/>
                    </a:lnTo>
                    <a:lnTo>
                      <a:pt x="141" y="124"/>
                    </a:lnTo>
                    <a:lnTo>
                      <a:pt x="163" y="189"/>
                    </a:lnTo>
                    <a:lnTo>
                      <a:pt x="174" y="249"/>
                    </a:lnTo>
                  </a:path>
                </a:pathLst>
              </a:custGeom>
              <a:solidFill>
                <a:srgbClr val="9F3F00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1" name="Freeform 21"/>
              <p:cNvSpPr>
                <a:spLocks/>
              </p:cNvSpPr>
              <p:nvPr/>
            </p:nvSpPr>
            <p:spPr bwMode="auto">
              <a:xfrm>
                <a:off x="650" y="2341"/>
                <a:ext cx="123" cy="131"/>
              </a:xfrm>
              <a:custGeom>
                <a:avLst/>
                <a:gdLst>
                  <a:gd name="T0" fmla="*/ 89 w 123"/>
                  <a:gd name="T1" fmla="*/ 1 h 131"/>
                  <a:gd name="T2" fmla="*/ 77 w 123"/>
                  <a:gd name="T3" fmla="*/ 7 h 131"/>
                  <a:gd name="T4" fmla="*/ 65 w 123"/>
                  <a:gd name="T5" fmla="*/ 14 h 131"/>
                  <a:gd name="T6" fmla="*/ 57 w 123"/>
                  <a:gd name="T7" fmla="*/ 28 h 131"/>
                  <a:gd name="T8" fmla="*/ 50 w 123"/>
                  <a:gd name="T9" fmla="*/ 41 h 131"/>
                  <a:gd name="T10" fmla="*/ 44 w 123"/>
                  <a:gd name="T11" fmla="*/ 58 h 131"/>
                  <a:gd name="T12" fmla="*/ 41 w 123"/>
                  <a:gd name="T13" fmla="*/ 73 h 131"/>
                  <a:gd name="T14" fmla="*/ 39 w 123"/>
                  <a:gd name="T15" fmla="*/ 86 h 131"/>
                  <a:gd name="T16" fmla="*/ 31 w 123"/>
                  <a:gd name="T17" fmla="*/ 106 h 131"/>
                  <a:gd name="T18" fmla="*/ 23 w 123"/>
                  <a:gd name="T19" fmla="*/ 116 h 131"/>
                  <a:gd name="T20" fmla="*/ 10 w 123"/>
                  <a:gd name="T21" fmla="*/ 123 h 131"/>
                  <a:gd name="T22" fmla="*/ 0 w 123"/>
                  <a:gd name="T23" fmla="*/ 130 h 131"/>
                  <a:gd name="T24" fmla="*/ 19 w 123"/>
                  <a:gd name="T25" fmla="*/ 127 h 131"/>
                  <a:gd name="T26" fmla="*/ 30 w 123"/>
                  <a:gd name="T27" fmla="*/ 124 h 131"/>
                  <a:gd name="T28" fmla="*/ 43 w 123"/>
                  <a:gd name="T29" fmla="*/ 117 h 131"/>
                  <a:gd name="T30" fmla="*/ 50 w 123"/>
                  <a:gd name="T31" fmla="*/ 99 h 131"/>
                  <a:gd name="T32" fmla="*/ 58 w 123"/>
                  <a:gd name="T33" fmla="*/ 74 h 131"/>
                  <a:gd name="T34" fmla="*/ 63 w 123"/>
                  <a:gd name="T35" fmla="*/ 52 h 131"/>
                  <a:gd name="T36" fmla="*/ 68 w 123"/>
                  <a:gd name="T37" fmla="*/ 43 h 131"/>
                  <a:gd name="T38" fmla="*/ 78 w 123"/>
                  <a:gd name="T39" fmla="*/ 34 h 131"/>
                  <a:gd name="T40" fmla="*/ 90 w 123"/>
                  <a:gd name="T41" fmla="*/ 33 h 131"/>
                  <a:gd name="T42" fmla="*/ 98 w 123"/>
                  <a:gd name="T43" fmla="*/ 33 h 131"/>
                  <a:gd name="T44" fmla="*/ 104 w 123"/>
                  <a:gd name="T45" fmla="*/ 33 h 131"/>
                  <a:gd name="T46" fmla="*/ 113 w 123"/>
                  <a:gd name="T47" fmla="*/ 31 h 131"/>
                  <a:gd name="T48" fmla="*/ 118 w 123"/>
                  <a:gd name="T49" fmla="*/ 28 h 131"/>
                  <a:gd name="T50" fmla="*/ 122 w 123"/>
                  <a:gd name="T51" fmla="*/ 20 h 131"/>
                  <a:gd name="T52" fmla="*/ 121 w 123"/>
                  <a:gd name="T53" fmla="*/ 9 h 131"/>
                  <a:gd name="T54" fmla="*/ 115 w 123"/>
                  <a:gd name="T55" fmla="*/ 4 h 131"/>
                  <a:gd name="T56" fmla="*/ 103 w 123"/>
                  <a:gd name="T57" fmla="*/ 0 h 131"/>
                  <a:gd name="T58" fmla="*/ 89 w 123"/>
                  <a:gd name="T59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" h="131">
                    <a:moveTo>
                      <a:pt x="89" y="1"/>
                    </a:moveTo>
                    <a:lnTo>
                      <a:pt x="77" y="7"/>
                    </a:lnTo>
                    <a:lnTo>
                      <a:pt x="65" y="14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44" y="58"/>
                    </a:lnTo>
                    <a:lnTo>
                      <a:pt x="41" y="73"/>
                    </a:lnTo>
                    <a:lnTo>
                      <a:pt x="39" y="86"/>
                    </a:lnTo>
                    <a:lnTo>
                      <a:pt x="31" y="106"/>
                    </a:lnTo>
                    <a:lnTo>
                      <a:pt x="23" y="116"/>
                    </a:lnTo>
                    <a:lnTo>
                      <a:pt x="10" y="123"/>
                    </a:lnTo>
                    <a:lnTo>
                      <a:pt x="0" y="130"/>
                    </a:lnTo>
                    <a:lnTo>
                      <a:pt x="19" y="127"/>
                    </a:lnTo>
                    <a:lnTo>
                      <a:pt x="30" y="124"/>
                    </a:lnTo>
                    <a:lnTo>
                      <a:pt x="43" y="117"/>
                    </a:lnTo>
                    <a:lnTo>
                      <a:pt x="50" y="99"/>
                    </a:lnTo>
                    <a:lnTo>
                      <a:pt x="58" y="74"/>
                    </a:lnTo>
                    <a:lnTo>
                      <a:pt x="63" y="52"/>
                    </a:lnTo>
                    <a:lnTo>
                      <a:pt x="68" y="43"/>
                    </a:lnTo>
                    <a:lnTo>
                      <a:pt x="78" y="34"/>
                    </a:lnTo>
                    <a:lnTo>
                      <a:pt x="90" y="33"/>
                    </a:lnTo>
                    <a:lnTo>
                      <a:pt x="98" y="33"/>
                    </a:lnTo>
                    <a:lnTo>
                      <a:pt x="104" y="33"/>
                    </a:lnTo>
                    <a:lnTo>
                      <a:pt x="113" y="31"/>
                    </a:lnTo>
                    <a:lnTo>
                      <a:pt x="118" y="28"/>
                    </a:lnTo>
                    <a:lnTo>
                      <a:pt x="122" y="20"/>
                    </a:lnTo>
                    <a:lnTo>
                      <a:pt x="121" y="9"/>
                    </a:lnTo>
                    <a:lnTo>
                      <a:pt x="115" y="4"/>
                    </a:lnTo>
                    <a:lnTo>
                      <a:pt x="103" y="0"/>
                    </a:lnTo>
                    <a:lnTo>
                      <a:pt x="89" y="1"/>
                    </a:lnTo>
                  </a:path>
                </a:pathLst>
              </a:custGeom>
              <a:solidFill>
                <a:srgbClr val="BF7F1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2" name="Freeform 22"/>
              <p:cNvSpPr>
                <a:spLocks/>
              </p:cNvSpPr>
              <p:nvPr/>
            </p:nvSpPr>
            <p:spPr bwMode="auto">
              <a:xfrm>
                <a:off x="574" y="2489"/>
                <a:ext cx="159" cy="151"/>
              </a:xfrm>
              <a:custGeom>
                <a:avLst/>
                <a:gdLst>
                  <a:gd name="T0" fmla="*/ 39 w 159"/>
                  <a:gd name="T1" fmla="*/ 0 h 151"/>
                  <a:gd name="T2" fmla="*/ 45 w 159"/>
                  <a:gd name="T3" fmla="*/ 7 h 151"/>
                  <a:gd name="T4" fmla="*/ 51 w 159"/>
                  <a:gd name="T5" fmla="*/ 12 h 151"/>
                  <a:gd name="T6" fmla="*/ 55 w 159"/>
                  <a:gd name="T7" fmla="*/ 17 h 151"/>
                  <a:gd name="T8" fmla="*/ 57 w 159"/>
                  <a:gd name="T9" fmla="*/ 21 h 151"/>
                  <a:gd name="T10" fmla="*/ 60 w 159"/>
                  <a:gd name="T11" fmla="*/ 28 h 151"/>
                  <a:gd name="T12" fmla="*/ 60 w 159"/>
                  <a:gd name="T13" fmla="*/ 32 h 151"/>
                  <a:gd name="T14" fmla="*/ 61 w 159"/>
                  <a:gd name="T15" fmla="*/ 37 h 151"/>
                  <a:gd name="T16" fmla="*/ 61 w 159"/>
                  <a:gd name="T17" fmla="*/ 40 h 151"/>
                  <a:gd name="T18" fmla="*/ 64 w 159"/>
                  <a:gd name="T19" fmla="*/ 44 h 151"/>
                  <a:gd name="T20" fmla="*/ 70 w 159"/>
                  <a:gd name="T21" fmla="*/ 46 h 151"/>
                  <a:gd name="T22" fmla="*/ 77 w 159"/>
                  <a:gd name="T23" fmla="*/ 43 h 151"/>
                  <a:gd name="T24" fmla="*/ 85 w 159"/>
                  <a:gd name="T25" fmla="*/ 39 h 151"/>
                  <a:gd name="T26" fmla="*/ 91 w 159"/>
                  <a:gd name="T27" fmla="*/ 33 h 151"/>
                  <a:gd name="T28" fmla="*/ 96 w 159"/>
                  <a:gd name="T29" fmla="*/ 26 h 151"/>
                  <a:gd name="T30" fmla="*/ 102 w 159"/>
                  <a:gd name="T31" fmla="*/ 19 h 151"/>
                  <a:gd name="T32" fmla="*/ 109 w 159"/>
                  <a:gd name="T33" fmla="*/ 16 h 151"/>
                  <a:gd name="T34" fmla="*/ 116 w 159"/>
                  <a:gd name="T35" fmla="*/ 13 h 151"/>
                  <a:gd name="T36" fmla="*/ 126 w 159"/>
                  <a:gd name="T37" fmla="*/ 14 h 151"/>
                  <a:gd name="T38" fmla="*/ 135 w 159"/>
                  <a:gd name="T39" fmla="*/ 16 h 151"/>
                  <a:gd name="T40" fmla="*/ 144 w 159"/>
                  <a:gd name="T41" fmla="*/ 21 h 151"/>
                  <a:gd name="T42" fmla="*/ 149 w 159"/>
                  <a:gd name="T43" fmla="*/ 28 h 151"/>
                  <a:gd name="T44" fmla="*/ 152 w 159"/>
                  <a:gd name="T45" fmla="*/ 32 h 151"/>
                  <a:gd name="T46" fmla="*/ 156 w 159"/>
                  <a:gd name="T47" fmla="*/ 41 h 151"/>
                  <a:gd name="T48" fmla="*/ 157 w 159"/>
                  <a:gd name="T49" fmla="*/ 50 h 151"/>
                  <a:gd name="T50" fmla="*/ 158 w 159"/>
                  <a:gd name="T51" fmla="*/ 58 h 151"/>
                  <a:gd name="T52" fmla="*/ 158 w 159"/>
                  <a:gd name="T53" fmla="*/ 66 h 151"/>
                  <a:gd name="T54" fmla="*/ 146 w 159"/>
                  <a:gd name="T55" fmla="*/ 77 h 151"/>
                  <a:gd name="T56" fmla="*/ 124 w 159"/>
                  <a:gd name="T57" fmla="*/ 90 h 151"/>
                  <a:gd name="T58" fmla="*/ 112 w 159"/>
                  <a:gd name="T59" fmla="*/ 103 h 151"/>
                  <a:gd name="T60" fmla="*/ 104 w 159"/>
                  <a:gd name="T61" fmla="*/ 122 h 151"/>
                  <a:gd name="T62" fmla="*/ 99 w 159"/>
                  <a:gd name="T63" fmla="*/ 140 h 151"/>
                  <a:gd name="T64" fmla="*/ 94 w 159"/>
                  <a:gd name="T65" fmla="*/ 146 h 151"/>
                  <a:gd name="T66" fmla="*/ 87 w 159"/>
                  <a:gd name="T67" fmla="*/ 147 h 151"/>
                  <a:gd name="T68" fmla="*/ 76 w 159"/>
                  <a:gd name="T69" fmla="*/ 141 h 151"/>
                  <a:gd name="T70" fmla="*/ 69 w 159"/>
                  <a:gd name="T71" fmla="*/ 132 h 151"/>
                  <a:gd name="T72" fmla="*/ 64 w 159"/>
                  <a:gd name="T73" fmla="*/ 133 h 151"/>
                  <a:gd name="T74" fmla="*/ 57 w 159"/>
                  <a:gd name="T75" fmla="*/ 141 h 151"/>
                  <a:gd name="T76" fmla="*/ 51 w 159"/>
                  <a:gd name="T77" fmla="*/ 148 h 151"/>
                  <a:gd name="T78" fmla="*/ 44 w 159"/>
                  <a:gd name="T79" fmla="*/ 150 h 151"/>
                  <a:gd name="T80" fmla="*/ 39 w 159"/>
                  <a:gd name="T81" fmla="*/ 150 h 151"/>
                  <a:gd name="T82" fmla="*/ 32 w 159"/>
                  <a:gd name="T83" fmla="*/ 146 h 151"/>
                  <a:gd name="T84" fmla="*/ 29 w 159"/>
                  <a:gd name="T85" fmla="*/ 138 h 151"/>
                  <a:gd name="T86" fmla="*/ 20 w 159"/>
                  <a:gd name="T87" fmla="*/ 138 h 151"/>
                  <a:gd name="T88" fmla="*/ 12 w 159"/>
                  <a:gd name="T89" fmla="*/ 138 h 151"/>
                  <a:gd name="T90" fmla="*/ 7 w 159"/>
                  <a:gd name="T91" fmla="*/ 134 h 151"/>
                  <a:gd name="T92" fmla="*/ 3 w 159"/>
                  <a:gd name="T93" fmla="*/ 130 h 151"/>
                  <a:gd name="T94" fmla="*/ 1 w 159"/>
                  <a:gd name="T95" fmla="*/ 123 h 151"/>
                  <a:gd name="T96" fmla="*/ 0 w 159"/>
                  <a:gd name="T97" fmla="*/ 116 h 151"/>
                  <a:gd name="T98" fmla="*/ 2 w 159"/>
                  <a:gd name="T99" fmla="*/ 110 h 151"/>
                  <a:gd name="T100" fmla="*/ 4 w 159"/>
                  <a:gd name="T101" fmla="*/ 106 h 151"/>
                  <a:gd name="T102" fmla="*/ 9 w 159"/>
                  <a:gd name="T103" fmla="*/ 100 h 151"/>
                  <a:gd name="T104" fmla="*/ 12 w 159"/>
                  <a:gd name="T105" fmla="*/ 91 h 151"/>
                  <a:gd name="T106" fmla="*/ 13 w 159"/>
                  <a:gd name="T107" fmla="*/ 86 h 151"/>
                  <a:gd name="T108" fmla="*/ 14 w 159"/>
                  <a:gd name="T109" fmla="*/ 78 h 151"/>
                  <a:gd name="T110" fmla="*/ 14 w 159"/>
                  <a:gd name="T111" fmla="*/ 70 h 151"/>
                  <a:gd name="T112" fmla="*/ 12 w 159"/>
                  <a:gd name="T113" fmla="*/ 61 h 151"/>
                  <a:gd name="T114" fmla="*/ 6 w 159"/>
                  <a:gd name="T115" fmla="*/ 56 h 151"/>
                  <a:gd name="T116" fmla="*/ 3 w 159"/>
                  <a:gd name="T117" fmla="*/ 46 h 151"/>
                  <a:gd name="T118" fmla="*/ 6 w 159"/>
                  <a:gd name="T119" fmla="*/ 34 h 151"/>
                  <a:gd name="T120" fmla="*/ 19 w 159"/>
                  <a:gd name="T121" fmla="*/ 19 h 151"/>
                  <a:gd name="T122" fmla="*/ 39 w 159"/>
                  <a:gd name="T12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9" h="151">
                    <a:moveTo>
                      <a:pt x="39" y="0"/>
                    </a:moveTo>
                    <a:lnTo>
                      <a:pt x="45" y="7"/>
                    </a:lnTo>
                    <a:lnTo>
                      <a:pt x="51" y="12"/>
                    </a:lnTo>
                    <a:lnTo>
                      <a:pt x="55" y="17"/>
                    </a:lnTo>
                    <a:lnTo>
                      <a:pt x="57" y="21"/>
                    </a:lnTo>
                    <a:lnTo>
                      <a:pt x="60" y="28"/>
                    </a:lnTo>
                    <a:lnTo>
                      <a:pt x="60" y="32"/>
                    </a:lnTo>
                    <a:lnTo>
                      <a:pt x="61" y="37"/>
                    </a:lnTo>
                    <a:lnTo>
                      <a:pt x="61" y="40"/>
                    </a:lnTo>
                    <a:lnTo>
                      <a:pt x="64" y="44"/>
                    </a:lnTo>
                    <a:lnTo>
                      <a:pt x="70" y="46"/>
                    </a:lnTo>
                    <a:lnTo>
                      <a:pt x="77" y="43"/>
                    </a:lnTo>
                    <a:lnTo>
                      <a:pt x="85" y="39"/>
                    </a:lnTo>
                    <a:lnTo>
                      <a:pt x="91" y="33"/>
                    </a:lnTo>
                    <a:lnTo>
                      <a:pt x="96" y="26"/>
                    </a:lnTo>
                    <a:lnTo>
                      <a:pt x="102" y="19"/>
                    </a:lnTo>
                    <a:lnTo>
                      <a:pt x="109" y="16"/>
                    </a:lnTo>
                    <a:lnTo>
                      <a:pt x="116" y="13"/>
                    </a:lnTo>
                    <a:lnTo>
                      <a:pt x="126" y="14"/>
                    </a:lnTo>
                    <a:lnTo>
                      <a:pt x="135" y="16"/>
                    </a:lnTo>
                    <a:lnTo>
                      <a:pt x="144" y="21"/>
                    </a:lnTo>
                    <a:lnTo>
                      <a:pt x="149" y="28"/>
                    </a:lnTo>
                    <a:lnTo>
                      <a:pt x="152" y="32"/>
                    </a:lnTo>
                    <a:lnTo>
                      <a:pt x="156" y="41"/>
                    </a:lnTo>
                    <a:lnTo>
                      <a:pt x="157" y="50"/>
                    </a:lnTo>
                    <a:lnTo>
                      <a:pt x="158" y="58"/>
                    </a:lnTo>
                    <a:lnTo>
                      <a:pt x="158" y="66"/>
                    </a:lnTo>
                    <a:lnTo>
                      <a:pt x="146" y="77"/>
                    </a:lnTo>
                    <a:lnTo>
                      <a:pt x="124" y="90"/>
                    </a:lnTo>
                    <a:lnTo>
                      <a:pt x="112" y="103"/>
                    </a:lnTo>
                    <a:lnTo>
                      <a:pt x="104" y="122"/>
                    </a:lnTo>
                    <a:lnTo>
                      <a:pt x="99" y="140"/>
                    </a:lnTo>
                    <a:lnTo>
                      <a:pt x="94" y="146"/>
                    </a:lnTo>
                    <a:lnTo>
                      <a:pt x="87" y="147"/>
                    </a:lnTo>
                    <a:lnTo>
                      <a:pt x="76" y="141"/>
                    </a:lnTo>
                    <a:lnTo>
                      <a:pt x="69" y="132"/>
                    </a:lnTo>
                    <a:lnTo>
                      <a:pt x="64" y="133"/>
                    </a:lnTo>
                    <a:lnTo>
                      <a:pt x="57" y="141"/>
                    </a:lnTo>
                    <a:lnTo>
                      <a:pt x="51" y="148"/>
                    </a:lnTo>
                    <a:lnTo>
                      <a:pt x="44" y="150"/>
                    </a:lnTo>
                    <a:lnTo>
                      <a:pt x="39" y="150"/>
                    </a:lnTo>
                    <a:lnTo>
                      <a:pt x="32" y="146"/>
                    </a:lnTo>
                    <a:lnTo>
                      <a:pt x="29" y="138"/>
                    </a:lnTo>
                    <a:lnTo>
                      <a:pt x="20" y="138"/>
                    </a:lnTo>
                    <a:lnTo>
                      <a:pt x="12" y="138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1" y="123"/>
                    </a:lnTo>
                    <a:lnTo>
                      <a:pt x="0" y="116"/>
                    </a:lnTo>
                    <a:lnTo>
                      <a:pt x="2" y="110"/>
                    </a:lnTo>
                    <a:lnTo>
                      <a:pt x="4" y="106"/>
                    </a:lnTo>
                    <a:lnTo>
                      <a:pt x="9" y="100"/>
                    </a:lnTo>
                    <a:lnTo>
                      <a:pt x="12" y="91"/>
                    </a:lnTo>
                    <a:lnTo>
                      <a:pt x="13" y="86"/>
                    </a:lnTo>
                    <a:lnTo>
                      <a:pt x="14" y="78"/>
                    </a:lnTo>
                    <a:lnTo>
                      <a:pt x="14" y="70"/>
                    </a:lnTo>
                    <a:lnTo>
                      <a:pt x="12" y="61"/>
                    </a:lnTo>
                    <a:lnTo>
                      <a:pt x="6" y="56"/>
                    </a:lnTo>
                    <a:lnTo>
                      <a:pt x="3" y="46"/>
                    </a:lnTo>
                    <a:lnTo>
                      <a:pt x="6" y="34"/>
                    </a:lnTo>
                    <a:lnTo>
                      <a:pt x="19" y="19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BF7F1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3" name="Freeform 23"/>
              <p:cNvSpPr>
                <a:spLocks/>
              </p:cNvSpPr>
              <p:nvPr/>
            </p:nvSpPr>
            <p:spPr bwMode="auto">
              <a:xfrm>
                <a:off x="603" y="2532"/>
                <a:ext cx="19" cy="27"/>
              </a:xfrm>
              <a:custGeom>
                <a:avLst/>
                <a:gdLst>
                  <a:gd name="T0" fmla="*/ 0 w 19"/>
                  <a:gd name="T1" fmla="*/ 0 h 27"/>
                  <a:gd name="T2" fmla="*/ 8 w 19"/>
                  <a:gd name="T3" fmla="*/ 1 h 27"/>
                  <a:gd name="T4" fmla="*/ 13 w 19"/>
                  <a:gd name="T5" fmla="*/ 4 h 27"/>
                  <a:gd name="T6" fmla="*/ 18 w 19"/>
                  <a:gd name="T7" fmla="*/ 9 h 27"/>
                  <a:gd name="T8" fmla="*/ 18 w 19"/>
                  <a:gd name="T9" fmla="*/ 12 h 27"/>
                  <a:gd name="T10" fmla="*/ 18 w 19"/>
                  <a:gd name="T11" fmla="*/ 16 h 27"/>
                  <a:gd name="T12" fmla="*/ 15 w 19"/>
                  <a:gd name="T13" fmla="*/ 21 h 27"/>
                  <a:gd name="T14" fmla="*/ 3 w 19"/>
                  <a:gd name="T15" fmla="*/ 26 h 27"/>
                  <a:gd name="T16" fmla="*/ 10 w 19"/>
                  <a:gd name="T17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7">
                    <a:moveTo>
                      <a:pt x="0" y="0"/>
                    </a:moveTo>
                    <a:lnTo>
                      <a:pt x="8" y="1"/>
                    </a:lnTo>
                    <a:lnTo>
                      <a:pt x="13" y="4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3" y="26"/>
                    </a:lnTo>
                    <a:lnTo>
                      <a:pt x="10" y="22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4" name="Freeform 24"/>
              <p:cNvSpPr>
                <a:spLocks/>
              </p:cNvSpPr>
              <p:nvPr/>
            </p:nvSpPr>
            <p:spPr bwMode="auto">
              <a:xfrm>
                <a:off x="602" y="2546"/>
                <a:ext cx="97" cy="78"/>
              </a:xfrm>
              <a:custGeom>
                <a:avLst/>
                <a:gdLst>
                  <a:gd name="T0" fmla="*/ 0 w 97"/>
                  <a:gd name="T1" fmla="*/ 77 h 78"/>
                  <a:gd name="T2" fmla="*/ 9 w 97"/>
                  <a:gd name="T3" fmla="*/ 73 h 78"/>
                  <a:gd name="T4" fmla="*/ 16 w 97"/>
                  <a:gd name="T5" fmla="*/ 66 h 78"/>
                  <a:gd name="T6" fmla="*/ 21 w 97"/>
                  <a:gd name="T7" fmla="*/ 59 h 78"/>
                  <a:gd name="T8" fmla="*/ 32 w 97"/>
                  <a:gd name="T9" fmla="*/ 50 h 78"/>
                  <a:gd name="T10" fmla="*/ 39 w 97"/>
                  <a:gd name="T11" fmla="*/ 46 h 78"/>
                  <a:gd name="T12" fmla="*/ 47 w 97"/>
                  <a:gd name="T13" fmla="*/ 42 h 78"/>
                  <a:gd name="T14" fmla="*/ 56 w 97"/>
                  <a:gd name="T15" fmla="*/ 36 h 78"/>
                  <a:gd name="T16" fmla="*/ 63 w 97"/>
                  <a:gd name="T17" fmla="*/ 26 h 78"/>
                  <a:gd name="T18" fmla="*/ 69 w 97"/>
                  <a:gd name="T19" fmla="*/ 15 h 78"/>
                  <a:gd name="T20" fmla="*/ 73 w 97"/>
                  <a:gd name="T21" fmla="*/ 9 h 78"/>
                  <a:gd name="T22" fmla="*/ 81 w 97"/>
                  <a:gd name="T23" fmla="*/ 4 h 78"/>
                  <a:gd name="T24" fmla="*/ 92 w 97"/>
                  <a:gd name="T25" fmla="*/ 1 h 78"/>
                  <a:gd name="T26" fmla="*/ 96 w 97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0" y="77"/>
                    </a:moveTo>
                    <a:lnTo>
                      <a:pt x="9" y="73"/>
                    </a:lnTo>
                    <a:lnTo>
                      <a:pt x="16" y="66"/>
                    </a:lnTo>
                    <a:lnTo>
                      <a:pt x="21" y="59"/>
                    </a:lnTo>
                    <a:lnTo>
                      <a:pt x="32" y="50"/>
                    </a:lnTo>
                    <a:lnTo>
                      <a:pt x="39" y="46"/>
                    </a:lnTo>
                    <a:lnTo>
                      <a:pt x="47" y="42"/>
                    </a:lnTo>
                    <a:lnTo>
                      <a:pt x="56" y="36"/>
                    </a:lnTo>
                    <a:lnTo>
                      <a:pt x="63" y="26"/>
                    </a:lnTo>
                    <a:lnTo>
                      <a:pt x="69" y="15"/>
                    </a:lnTo>
                    <a:lnTo>
                      <a:pt x="73" y="9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96" y="0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5" name="Freeform 25"/>
              <p:cNvSpPr>
                <a:spLocks/>
              </p:cNvSpPr>
              <p:nvPr/>
            </p:nvSpPr>
            <p:spPr bwMode="auto">
              <a:xfrm>
                <a:off x="642" y="2601"/>
                <a:ext cx="19" cy="19"/>
              </a:xfrm>
              <a:custGeom>
                <a:avLst/>
                <a:gdLst>
                  <a:gd name="T0" fmla="*/ 0 w 19"/>
                  <a:gd name="T1" fmla="*/ 18 h 19"/>
                  <a:gd name="T2" fmla="*/ 2 w 19"/>
                  <a:gd name="T3" fmla="*/ 14 h 19"/>
                  <a:gd name="T4" fmla="*/ 4 w 19"/>
                  <a:gd name="T5" fmla="*/ 10 h 19"/>
                  <a:gd name="T6" fmla="*/ 8 w 19"/>
                  <a:gd name="T7" fmla="*/ 7 h 19"/>
                  <a:gd name="T8" fmla="*/ 12 w 19"/>
                  <a:gd name="T9" fmla="*/ 6 h 19"/>
                  <a:gd name="T10" fmla="*/ 16 w 19"/>
                  <a:gd name="T11" fmla="*/ 4 h 19"/>
                  <a:gd name="T12" fmla="*/ 18 w 19"/>
                  <a:gd name="T13" fmla="*/ 1 h 19"/>
                  <a:gd name="T14" fmla="*/ 18 w 1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0" y="18"/>
                    </a:moveTo>
                    <a:lnTo>
                      <a:pt x="2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18" y="1"/>
                    </a:lnTo>
                    <a:lnTo>
                      <a:pt x="18" y="0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6" name="Freeform 26"/>
              <p:cNvSpPr>
                <a:spLocks/>
              </p:cNvSpPr>
              <p:nvPr/>
            </p:nvSpPr>
            <p:spPr bwMode="auto">
              <a:xfrm>
                <a:off x="660" y="2087"/>
                <a:ext cx="89" cy="219"/>
              </a:xfrm>
              <a:custGeom>
                <a:avLst/>
                <a:gdLst>
                  <a:gd name="T0" fmla="*/ 2 w 89"/>
                  <a:gd name="T1" fmla="*/ 0 h 219"/>
                  <a:gd name="T2" fmla="*/ 2 w 89"/>
                  <a:gd name="T3" fmla="*/ 22 h 219"/>
                  <a:gd name="T4" fmla="*/ 0 w 89"/>
                  <a:gd name="T5" fmla="*/ 48 h 219"/>
                  <a:gd name="T6" fmla="*/ 3 w 89"/>
                  <a:gd name="T7" fmla="*/ 77 h 219"/>
                  <a:gd name="T8" fmla="*/ 8 w 89"/>
                  <a:gd name="T9" fmla="*/ 104 h 219"/>
                  <a:gd name="T10" fmla="*/ 18 w 89"/>
                  <a:gd name="T11" fmla="*/ 129 h 219"/>
                  <a:gd name="T12" fmla="*/ 29 w 89"/>
                  <a:gd name="T13" fmla="*/ 153 h 219"/>
                  <a:gd name="T14" fmla="*/ 47 w 89"/>
                  <a:gd name="T15" fmla="*/ 174 h 219"/>
                  <a:gd name="T16" fmla="*/ 66 w 89"/>
                  <a:gd name="T17" fmla="*/ 198 h 219"/>
                  <a:gd name="T18" fmla="*/ 82 w 89"/>
                  <a:gd name="T19" fmla="*/ 218 h 219"/>
                  <a:gd name="T20" fmla="*/ 86 w 89"/>
                  <a:gd name="T21" fmla="*/ 194 h 219"/>
                  <a:gd name="T22" fmla="*/ 88 w 89"/>
                  <a:gd name="T23" fmla="*/ 158 h 219"/>
                  <a:gd name="T24" fmla="*/ 84 w 89"/>
                  <a:gd name="T25" fmla="*/ 133 h 219"/>
                  <a:gd name="T26" fmla="*/ 74 w 89"/>
                  <a:gd name="T27" fmla="*/ 103 h 219"/>
                  <a:gd name="T28" fmla="*/ 60 w 89"/>
                  <a:gd name="T29" fmla="*/ 72 h 219"/>
                  <a:gd name="T30" fmla="*/ 41 w 89"/>
                  <a:gd name="T31" fmla="*/ 43 h 219"/>
                  <a:gd name="T32" fmla="*/ 26 w 89"/>
                  <a:gd name="T33" fmla="*/ 23 h 219"/>
                  <a:gd name="T34" fmla="*/ 2 w 89"/>
                  <a:gd name="T3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219">
                    <a:moveTo>
                      <a:pt x="2" y="0"/>
                    </a:moveTo>
                    <a:lnTo>
                      <a:pt x="2" y="22"/>
                    </a:lnTo>
                    <a:lnTo>
                      <a:pt x="0" y="48"/>
                    </a:lnTo>
                    <a:lnTo>
                      <a:pt x="3" y="77"/>
                    </a:lnTo>
                    <a:lnTo>
                      <a:pt x="8" y="104"/>
                    </a:lnTo>
                    <a:lnTo>
                      <a:pt x="18" y="129"/>
                    </a:lnTo>
                    <a:lnTo>
                      <a:pt x="29" y="153"/>
                    </a:lnTo>
                    <a:lnTo>
                      <a:pt x="47" y="174"/>
                    </a:lnTo>
                    <a:lnTo>
                      <a:pt x="66" y="198"/>
                    </a:lnTo>
                    <a:lnTo>
                      <a:pt x="82" y="218"/>
                    </a:lnTo>
                    <a:lnTo>
                      <a:pt x="86" y="194"/>
                    </a:lnTo>
                    <a:lnTo>
                      <a:pt x="88" y="158"/>
                    </a:lnTo>
                    <a:lnTo>
                      <a:pt x="84" y="133"/>
                    </a:lnTo>
                    <a:lnTo>
                      <a:pt x="74" y="103"/>
                    </a:lnTo>
                    <a:lnTo>
                      <a:pt x="60" y="72"/>
                    </a:lnTo>
                    <a:lnTo>
                      <a:pt x="41" y="43"/>
                    </a:lnTo>
                    <a:lnTo>
                      <a:pt x="26" y="23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9F7F5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7" name="Freeform 27"/>
              <p:cNvSpPr>
                <a:spLocks/>
              </p:cNvSpPr>
              <p:nvPr/>
            </p:nvSpPr>
            <p:spPr bwMode="auto">
              <a:xfrm>
                <a:off x="642" y="2304"/>
                <a:ext cx="81" cy="93"/>
              </a:xfrm>
              <a:custGeom>
                <a:avLst/>
                <a:gdLst>
                  <a:gd name="T0" fmla="*/ 19 w 81"/>
                  <a:gd name="T1" fmla="*/ 92 h 93"/>
                  <a:gd name="T2" fmla="*/ 0 w 81"/>
                  <a:gd name="T3" fmla="*/ 92 h 93"/>
                  <a:gd name="T4" fmla="*/ 22 w 81"/>
                  <a:gd name="T5" fmla="*/ 69 h 93"/>
                  <a:gd name="T6" fmla="*/ 3 w 81"/>
                  <a:gd name="T7" fmla="*/ 77 h 93"/>
                  <a:gd name="T8" fmla="*/ 31 w 81"/>
                  <a:gd name="T9" fmla="*/ 54 h 93"/>
                  <a:gd name="T10" fmla="*/ 7 w 81"/>
                  <a:gd name="T11" fmla="*/ 60 h 93"/>
                  <a:gd name="T12" fmla="*/ 38 w 81"/>
                  <a:gd name="T13" fmla="*/ 37 h 93"/>
                  <a:gd name="T14" fmla="*/ 6 w 81"/>
                  <a:gd name="T15" fmla="*/ 43 h 93"/>
                  <a:gd name="T16" fmla="*/ 18 w 81"/>
                  <a:gd name="T17" fmla="*/ 30 h 93"/>
                  <a:gd name="T18" fmla="*/ 31 w 81"/>
                  <a:gd name="T19" fmla="*/ 16 h 93"/>
                  <a:gd name="T20" fmla="*/ 48 w 81"/>
                  <a:gd name="T21" fmla="*/ 7 h 93"/>
                  <a:gd name="T22" fmla="*/ 70 w 81"/>
                  <a:gd name="T23" fmla="*/ 0 h 93"/>
                  <a:gd name="T24" fmla="*/ 80 w 81"/>
                  <a:gd name="T2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93">
                    <a:moveTo>
                      <a:pt x="19" y="92"/>
                    </a:moveTo>
                    <a:lnTo>
                      <a:pt x="0" y="92"/>
                    </a:lnTo>
                    <a:lnTo>
                      <a:pt x="22" y="69"/>
                    </a:lnTo>
                    <a:lnTo>
                      <a:pt x="3" y="77"/>
                    </a:lnTo>
                    <a:lnTo>
                      <a:pt x="31" y="54"/>
                    </a:lnTo>
                    <a:lnTo>
                      <a:pt x="7" y="60"/>
                    </a:lnTo>
                    <a:lnTo>
                      <a:pt x="38" y="37"/>
                    </a:lnTo>
                    <a:lnTo>
                      <a:pt x="6" y="43"/>
                    </a:lnTo>
                    <a:lnTo>
                      <a:pt x="18" y="30"/>
                    </a:lnTo>
                    <a:lnTo>
                      <a:pt x="31" y="16"/>
                    </a:lnTo>
                    <a:lnTo>
                      <a:pt x="48" y="7"/>
                    </a:lnTo>
                    <a:lnTo>
                      <a:pt x="70" y="0"/>
                    </a:lnTo>
                    <a:lnTo>
                      <a:pt x="80" y="0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88" name="Freeform 28"/>
              <p:cNvSpPr>
                <a:spLocks/>
              </p:cNvSpPr>
              <p:nvPr/>
            </p:nvSpPr>
            <p:spPr bwMode="auto">
              <a:xfrm>
                <a:off x="750" y="2281"/>
                <a:ext cx="344" cy="247"/>
              </a:xfrm>
              <a:custGeom>
                <a:avLst/>
                <a:gdLst>
                  <a:gd name="T0" fmla="*/ 0 w 344"/>
                  <a:gd name="T1" fmla="*/ 9 h 247"/>
                  <a:gd name="T2" fmla="*/ 19 w 344"/>
                  <a:gd name="T3" fmla="*/ 1 h 247"/>
                  <a:gd name="T4" fmla="*/ 32 w 344"/>
                  <a:gd name="T5" fmla="*/ 0 h 247"/>
                  <a:gd name="T6" fmla="*/ 50 w 344"/>
                  <a:gd name="T7" fmla="*/ 4 h 247"/>
                  <a:gd name="T8" fmla="*/ 56 w 344"/>
                  <a:gd name="T9" fmla="*/ 12 h 247"/>
                  <a:gd name="T10" fmla="*/ 41 w 344"/>
                  <a:gd name="T11" fmla="*/ 15 h 247"/>
                  <a:gd name="T12" fmla="*/ 25 w 344"/>
                  <a:gd name="T13" fmla="*/ 26 h 247"/>
                  <a:gd name="T14" fmla="*/ 59 w 344"/>
                  <a:gd name="T15" fmla="*/ 18 h 247"/>
                  <a:gd name="T16" fmla="*/ 82 w 344"/>
                  <a:gd name="T17" fmla="*/ 14 h 247"/>
                  <a:gd name="T18" fmla="*/ 63 w 344"/>
                  <a:gd name="T19" fmla="*/ 29 h 247"/>
                  <a:gd name="T20" fmla="*/ 92 w 344"/>
                  <a:gd name="T21" fmla="*/ 22 h 247"/>
                  <a:gd name="T22" fmla="*/ 110 w 344"/>
                  <a:gd name="T23" fmla="*/ 22 h 247"/>
                  <a:gd name="T24" fmla="*/ 91 w 344"/>
                  <a:gd name="T25" fmla="*/ 32 h 247"/>
                  <a:gd name="T26" fmla="*/ 84 w 344"/>
                  <a:gd name="T27" fmla="*/ 39 h 247"/>
                  <a:gd name="T28" fmla="*/ 117 w 344"/>
                  <a:gd name="T29" fmla="*/ 34 h 247"/>
                  <a:gd name="T30" fmla="*/ 132 w 344"/>
                  <a:gd name="T31" fmla="*/ 34 h 247"/>
                  <a:gd name="T32" fmla="*/ 115 w 344"/>
                  <a:gd name="T33" fmla="*/ 45 h 247"/>
                  <a:gd name="T34" fmla="*/ 112 w 344"/>
                  <a:gd name="T35" fmla="*/ 50 h 247"/>
                  <a:gd name="T36" fmla="*/ 153 w 344"/>
                  <a:gd name="T37" fmla="*/ 47 h 247"/>
                  <a:gd name="T38" fmla="*/ 142 w 344"/>
                  <a:gd name="T39" fmla="*/ 58 h 247"/>
                  <a:gd name="T40" fmla="*/ 175 w 344"/>
                  <a:gd name="T41" fmla="*/ 65 h 247"/>
                  <a:gd name="T42" fmla="*/ 189 w 344"/>
                  <a:gd name="T43" fmla="*/ 73 h 247"/>
                  <a:gd name="T44" fmla="*/ 167 w 344"/>
                  <a:gd name="T45" fmla="*/ 73 h 247"/>
                  <a:gd name="T46" fmla="*/ 198 w 344"/>
                  <a:gd name="T47" fmla="*/ 87 h 247"/>
                  <a:gd name="T48" fmla="*/ 211 w 344"/>
                  <a:gd name="T49" fmla="*/ 101 h 247"/>
                  <a:gd name="T50" fmla="*/ 194 w 344"/>
                  <a:gd name="T51" fmla="*/ 99 h 247"/>
                  <a:gd name="T52" fmla="*/ 179 w 344"/>
                  <a:gd name="T53" fmla="*/ 96 h 247"/>
                  <a:gd name="T54" fmla="*/ 218 w 344"/>
                  <a:gd name="T55" fmla="*/ 118 h 247"/>
                  <a:gd name="T56" fmla="*/ 233 w 344"/>
                  <a:gd name="T57" fmla="*/ 130 h 247"/>
                  <a:gd name="T58" fmla="*/ 206 w 344"/>
                  <a:gd name="T59" fmla="*/ 126 h 247"/>
                  <a:gd name="T60" fmla="*/ 200 w 344"/>
                  <a:gd name="T61" fmla="*/ 128 h 247"/>
                  <a:gd name="T62" fmla="*/ 191 w 344"/>
                  <a:gd name="T63" fmla="*/ 128 h 247"/>
                  <a:gd name="T64" fmla="*/ 241 w 344"/>
                  <a:gd name="T65" fmla="*/ 143 h 247"/>
                  <a:gd name="T66" fmla="*/ 254 w 344"/>
                  <a:gd name="T67" fmla="*/ 151 h 247"/>
                  <a:gd name="T68" fmla="*/ 229 w 344"/>
                  <a:gd name="T69" fmla="*/ 149 h 247"/>
                  <a:gd name="T70" fmla="*/ 210 w 344"/>
                  <a:gd name="T71" fmla="*/ 152 h 247"/>
                  <a:gd name="T72" fmla="*/ 200 w 344"/>
                  <a:gd name="T73" fmla="*/ 158 h 247"/>
                  <a:gd name="T74" fmla="*/ 241 w 344"/>
                  <a:gd name="T75" fmla="*/ 162 h 247"/>
                  <a:gd name="T76" fmla="*/ 260 w 344"/>
                  <a:gd name="T77" fmla="*/ 167 h 247"/>
                  <a:gd name="T78" fmla="*/ 274 w 344"/>
                  <a:gd name="T79" fmla="*/ 172 h 247"/>
                  <a:gd name="T80" fmla="*/ 257 w 344"/>
                  <a:gd name="T81" fmla="*/ 182 h 247"/>
                  <a:gd name="T82" fmla="*/ 251 w 344"/>
                  <a:gd name="T83" fmla="*/ 186 h 247"/>
                  <a:gd name="T84" fmla="*/ 288 w 344"/>
                  <a:gd name="T85" fmla="*/ 192 h 247"/>
                  <a:gd name="T86" fmla="*/ 298 w 344"/>
                  <a:gd name="T87" fmla="*/ 196 h 247"/>
                  <a:gd name="T88" fmla="*/ 287 w 344"/>
                  <a:gd name="T89" fmla="*/ 201 h 247"/>
                  <a:gd name="T90" fmla="*/ 285 w 344"/>
                  <a:gd name="T91" fmla="*/ 205 h 247"/>
                  <a:gd name="T92" fmla="*/ 306 w 344"/>
                  <a:gd name="T93" fmla="*/ 213 h 247"/>
                  <a:gd name="T94" fmla="*/ 325 w 344"/>
                  <a:gd name="T95" fmla="*/ 218 h 247"/>
                  <a:gd name="T96" fmla="*/ 313 w 344"/>
                  <a:gd name="T97" fmla="*/ 224 h 247"/>
                  <a:gd name="T98" fmla="*/ 339 w 344"/>
                  <a:gd name="T99" fmla="*/ 240 h 247"/>
                  <a:gd name="T100" fmla="*/ 343 w 344"/>
                  <a:gd name="T10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4" h="247">
                    <a:moveTo>
                      <a:pt x="0" y="9"/>
                    </a:moveTo>
                    <a:lnTo>
                      <a:pt x="19" y="1"/>
                    </a:lnTo>
                    <a:lnTo>
                      <a:pt x="32" y="0"/>
                    </a:lnTo>
                    <a:lnTo>
                      <a:pt x="50" y="4"/>
                    </a:lnTo>
                    <a:lnTo>
                      <a:pt x="56" y="12"/>
                    </a:lnTo>
                    <a:lnTo>
                      <a:pt x="41" y="15"/>
                    </a:lnTo>
                    <a:lnTo>
                      <a:pt x="25" y="26"/>
                    </a:lnTo>
                    <a:lnTo>
                      <a:pt x="59" y="18"/>
                    </a:lnTo>
                    <a:lnTo>
                      <a:pt x="82" y="14"/>
                    </a:lnTo>
                    <a:lnTo>
                      <a:pt x="63" y="29"/>
                    </a:lnTo>
                    <a:lnTo>
                      <a:pt x="92" y="22"/>
                    </a:lnTo>
                    <a:lnTo>
                      <a:pt x="110" y="22"/>
                    </a:lnTo>
                    <a:lnTo>
                      <a:pt x="91" y="32"/>
                    </a:lnTo>
                    <a:lnTo>
                      <a:pt x="84" y="39"/>
                    </a:lnTo>
                    <a:lnTo>
                      <a:pt x="117" y="34"/>
                    </a:lnTo>
                    <a:lnTo>
                      <a:pt x="132" y="34"/>
                    </a:lnTo>
                    <a:lnTo>
                      <a:pt x="115" y="45"/>
                    </a:lnTo>
                    <a:lnTo>
                      <a:pt x="112" y="50"/>
                    </a:lnTo>
                    <a:lnTo>
                      <a:pt x="153" y="47"/>
                    </a:lnTo>
                    <a:lnTo>
                      <a:pt x="142" y="58"/>
                    </a:lnTo>
                    <a:lnTo>
                      <a:pt x="175" y="65"/>
                    </a:lnTo>
                    <a:lnTo>
                      <a:pt x="189" y="73"/>
                    </a:lnTo>
                    <a:lnTo>
                      <a:pt x="167" y="73"/>
                    </a:lnTo>
                    <a:lnTo>
                      <a:pt x="198" y="87"/>
                    </a:lnTo>
                    <a:lnTo>
                      <a:pt x="211" y="101"/>
                    </a:lnTo>
                    <a:lnTo>
                      <a:pt x="194" y="99"/>
                    </a:lnTo>
                    <a:lnTo>
                      <a:pt x="179" y="96"/>
                    </a:lnTo>
                    <a:lnTo>
                      <a:pt x="218" y="118"/>
                    </a:lnTo>
                    <a:lnTo>
                      <a:pt x="233" y="130"/>
                    </a:lnTo>
                    <a:lnTo>
                      <a:pt x="206" y="126"/>
                    </a:lnTo>
                    <a:lnTo>
                      <a:pt x="200" y="128"/>
                    </a:lnTo>
                    <a:lnTo>
                      <a:pt x="191" y="128"/>
                    </a:lnTo>
                    <a:lnTo>
                      <a:pt x="241" y="143"/>
                    </a:lnTo>
                    <a:lnTo>
                      <a:pt x="254" y="151"/>
                    </a:lnTo>
                    <a:lnTo>
                      <a:pt x="229" y="149"/>
                    </a:lnTo>
                    <a:lnTo>
                      <a:pt x="210" y="152"/>
                    </a:lnTo>
                    <a:lnTo>
                      <a:pt x="200" y="158"/>
                    </a:lnTo>
                    <a:lnTo>
                      <a:pt x="241" y="162"/>
                    </a:lnTo>
                    <a:lnTo>
                      <a:pt x="260" y="167"/>
                    </a:lnTo>
                    <a:lnTo>
                      <a:pt x="274" y="172"/>
                    </a:lnTo>
                    <a:lnTo>
                      <a:pt x="257" y="182"/>
                    </a:lnTo>
                    <a:lnTo>
                      <a:pt x="251" y="186"/>
                    </a:lnTo>
                    <a:lnTo>
                      <a:pt x="288" y="192"/>
                    </a:lnTo>
                    <a:lnTo>
                      <a:pt x="298" y="196"/>
                    </a:lnTo>
                    <a:lnTo>
                      <a:pt x="287" y="201"/>
                    </a:lnTo>
                    <a:lnTo>
                      <a:pt x="285" y="205"/>
                    </a:lnTo>
                    <a:lnTo>
                      <a:pt x="306" y="213"/>
                    </a:lnTo>
                    <a:lnTo>
                      <a:pt x="325" y="218"/>
                    </a:lnTo>
                    <a:lnTo>
                      <a:pt x="313" y="224"/>
                    </a:lnTo>
                    <a:lnTo>
                      <a:pt x="339" y="240"/>
                    </a:lnTo>
                    <a:lnTo>
                      <a:pt x="343" y="246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7389" name="Group 29"/>
              <p:cNvGrpSpPr>
                <a:grpSpLocks/>
              </p:cNvGrpSpPr>
              <p:nvPr/>
            </p:nvGrpSpPr>
            <p:grpSpPr bwMode="auto">
              <a:xfrm>
                <a:off x="690" y="2363"/>
                <a:ext cx="57" cy="98"/>
                <a:chOff x="690" y="2363"/>
                <a:chExt cx="57" cy="98"/>
              </a:xfrm>
            </p:grpSpPr>
            <p:sp>
              <p:nvSpPr>
                <p:cNvPr id="1807390" name="Freeform 30"/>
                <p:cNvSpPr>
                  <a:spLocks/>
                </p:cNvSpPr>
                <p:nvPr/>
              </p:nvSpPr>
              <p:spPr bwMode="auto">
                <a:xfrm>
                  <a:off x="690" y="2363"/>
                  <a:ext cx="57" cy="98"/>
                </a:xfrm>
                <a:custGeom>
                  <a:avLst/>
                  <a:gdLst>
                    <a:gd name="T0" fmla="*/ 52 w 57"/>
                    <a:gd name="T1" fmla="*/ 0 h 98"/>
                    <a:gd name="T2" fmla="*/ 41 w 57"/>
                    <a:gd name="T3" fmla="*/ 2 h 98"/>
                    <a:gd name="T4" fmla="*/ 30 w 57"/>
                    <a:gd name="T5" fmla="*/ 10 h 98"/>
                    <a:gd name="T6" fmla="*/ 21 w 57"/>
                    <a:gd name="T7" fmla="*/ 21 h 98"/>
                    <a:gd name="T8" fmla="*/ 16 w 57"/>
                    <a:gd name="T9" fmla="*/ 30 h 98"/>
                    <a:gd name="T10" fmla="*/ 7 w 57"/>
                    <a:gd name="T11" fmla="*/ 61 h 98"/>
                    <a:gd name="T12" fmla="*/ 1 w 57"/>
                    <a:gd name="T13" fmla="*/ 80 h 98"/>
                    <a:gd name="T14" fmla="*/ 0 w 57"/>
                    <a:gd name="T15" fmla="*/ 93 h 98"/>
                    <a:gd name="T16" fmla="*/ 2 w 57"/>
                    <a:gd name="T17" fmla="*/ 97 h 98"/>
                    <a:gd name="T18" fmla="*/ 15 w 57"/>
                    <a:gd name="T19" fmla="*/ 97 h 98"/>
                    <a:gd name="T20" fmla="*/ 37 w 57"/>
                    <a:gd name="T21" fmla="*/ 97 h 98"/>
                    <a:gd name="T22" fmla="*/ 46 w 57"/>
                    <a:gd name="T23" fmla="*/ 95 h 98"/>
                    <a:gd name="T24" fmla="*/ 48 w 57"/>
                    <a:gd name="T25" fmla="*/ 83 h 98"/>
                    <a:gd name="T26" fmla="*/ 47 w 57"/>
                    <a:gd name="T27" fmla="*/ 68 h 98"/>
                    <a:gd name="T28" fmla="*/ 46 w 57"/>
                    <a:gd name="T29" fmla="*/ 49 h 98"/>
                    <a:gd name="T30" fmla="*/ 48 w 57"/>
                    <a:gd name="T31" fmla="*/ 32 h 98"/>
                    <a:gd name="T32" fmla="*/ 52 w 57"/>
                    <a:gd name="T33" fmla="*/ 19 h 98"/>
                    <a:gd name="T34" fmla="*/ 56 w 57"/>
                    <a:gd name="T35" fmla="*/ 6 h 98"/>
                    <a:gd name="T36" fmla="*/ 52 w 57"/>
                    <a:gd name="T3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98">
                      <a:moveTo>
                        <a:pt x="52" y="0"/>
                      </a:moveTo>
                      <a:lnTo>
                        <a:pt x="41" y="2"/>
                      </a:lnTo>
                      <a:lnTo>
                        <a:pt x="30" y="10"/>
                      </a:lnTo>
                      <a:lnTo>
                        <a:pt x="21" y="21"/>
                      </a:lnTo>
                      <a:lnTo>
                        <a:pt x="16" y="30"/>
                      </a:lnTo>
                      <a:lnTo>
                        <a:pt x="7" y="61"/>
                      </a:lnTo>
                      <a:lnTo>
                        <a:pt x="1" y="80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15" y="97"/>
                      </a:lnTo>
                      <a:lnTo>
                        <a:pt x="37" y="97"/>
                      </a:lnTo>
                      <a:lnTo>
                        <a:pt x="46" y="95"/>
                      </a:lnTo>
                      <a:lnTo>
                        <a:pt x="48" y="83"/>
                      </a:lnTo>
                      <a:lnTo>
                        <a:pt x="47" y="68"/>
                      </a:lnTo>
                      <a:lnTo>
                        <a:pt x="46" y="49"/>
                      </a:lnTo>
                      <a:lnTo>
                        <a:pt x="48" y="32"/>
                      </a:lnTo>
                      <a:lnTo>
                        <a:pt x="52" y="19"/>
                      </a:lnTo>
                      <a:lnTo>
                        <a:pt x="56" y="6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FFFFF"/>
                </a:solidFill>
                <a:ln w="12699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07391" name="Group 31"/>
                <p:cNvGrpSpPr>
                  <a:grpSpLocks/>
                </p:cNvGrpSpPr>
                <p:nvPr/>
              </p:nvGrpSpPr>
              <p:grpSpPr bwMode="auto">
                <a:xfrm>
                  <a:off x="691" y="2424"/>
                  <a:ext cx="25" cy="27"/>
                  <a:chOff x="691" y="2424"/>
                  <a:chExt cx="25" cy="27"/>
                </a:xfrm>
              </p:grpSpPr>
              <p:sp>
                <p:nvSpPr>
                  <p:cNvPr id="1807392" name="Oval 32"/>
                  <p:cNvSpPr>
                    <a:spLocks noChangeArrowheads="1"/>
                  </p:cNvSpPr>
                  <p:nvPr/>
                </p:nvSpPr>
                <p:spPr bwMode="auto">
                  <a:xfrm>
                    <a:off x="691" y="2424"/>
                    <a:ext cx="25" cy="27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699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07393" name="Oval 33"/>
                  <p:cNvSpPr>
                    <a:spLocks noChangeArrowheads="1"/>
                  </p:cNvSpPr>
                  <p:nvPr/>
                </p:nvSpPr>
                <p:spPr bwMode="auto">
                  <a:xfrm>
                    <a:off x="698" y="2432"/>
                    <a:ext cx="1" cy="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699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7394" name="Freeform 34"/>
              <p:cNvSpPr>
                <a:spLocks/>
              </p:cNvSpPr>
              <p:nvPr/>
            </p:nvSpPr>
            <p:spPr bwMode="auto">
              <a:xfrm>
                <a:off x="967" y="2548"/>
                <a:ext cx="45" cy="184"/>
              </a:xfrm>
              <a:custGeom>
                <a:avLst/>
                <a:gdLst>
                  <a:gd name="T0" fmla="*/ 37 w 45"/>
                  <a:gd name="T1" fmla="*/ 0 h 184"/>
                  <a:gd name="T2" fmla="*/ 23 w 45"/>
                  <a:gd name="T3" fmla="*/ 22 h 184"/>
                  <a:gd name="T4" fmla="*/ 14 w 45"/>
                  <a:gd name="T5" fmla="*/ 47 h 184"/>
                  <a:gd name="T6" fmla="*/ 5 w 45"/>
                  <a:gd name="T7" fmla="*/ 78 h 184"/>
                  <a:gd name="T8" fmla="*/ 1 w 45"/>
                  <a:gd name="T9" fmla="*/ 111 h 184"/>
                  <a:gd name="T10" fmla="*/ 0 w 45"/>
                  <a:gd name="T11" fmla="*/ 131 h 184"/>
                  <a:gd name="T12" fmla="*/ 0 w 45"/>
                  <a:gd name="T13" fmla="*/ 157 h 184"/>
                  <a:gd name="T14" fmla="*/ 2 w 45"/>
                  <a:gd name="T15" fmla="*/ 177 h 184"/>
                  <a:gd name="T16" fmla="*/ 6 w 45"/>
                  <a:gd name="T17" fmla="*/ 183 h 184"/>
                  <a:gd name="T18" fmla="*/ 13 w 45"/>
                  <a:gd name="T19" fmla="*/ 182 h 184"/>
                  <a:gd name="T20" fmla="*/ 13 w 45"/>
                  <a:gd name="T21" fmla="*/ 175 h 184"/>
                  <a:gd name="T22" fmla="*/ 12 w 45"/>
                  <a:gd name="T23" fmla="*/ 151 h 184"/>
                  <a:gd name="T24" fmla="*/ 14 w 45"/>
                  <a:gd name="T25" fmla="*/ 122 h 184"/>
                  <a:gd name="T26" fmla="*/ 17 w 45"/>
                  <a:gd name="T27" fmla="*/ 92 h 184"/>
                  <a:gd name="T28" fmla="*/ 22 w 45"/>
                  <a:gd name="T29" fmla="*/ 66 h 184"/>
                  <a:gd name="T30" fmla="*/ 27 w 45"/>
                  <a:gd name="T31" fmla="*/ 47 h 184"/>
                  <a:gd name="T32" fmla="*/ 35 w 45"/>
                  <a:gd name="T33" fmla="*/ 25 h 184"/>
                  <a:gd name="T34" fmla="*/ 44 w 45"/>
                  <a:gd name="T35" fmla="*/ 11 h 184"/>
                  <a:gd name="T36" fmla="*/ 42 w 45"/>
                  <a:gd name="T37" fmla="*/ 1 h 184"/>
                  <a:gd name="T38" fmla="*/ 37 w 45"/>
                  <a:gd name="T3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" h="184">
                    <a:moveTo>
                      <a:pt x="37" y="0"/>
                    </a:moveTo>
                    <a:lnTo>
                      <a:pt x="23" y="22"/>
                    </a:lnTo>
                    <a:lnTo>
                      <a:pt x="14" y="47"/>
                    </a:lnTo>
                    <a:lnTo>
                      <a:pt x="5" y="78"/>
                    </a:lnTo>
                    <a:lnTo>
                      <a:pt x="1" y="111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6" y="183"/>
                    </a:lnTo>
                    <a:lnTo>
                      <a:pt x="13" y="182"/>
                    </a:lnTo>
                    <a:lnTo>
                      <a:pt x="13" y="175"/>
                    </a:lnTo>
                    <a:lnTo>
                      <a:pt x="12" y="151"/>
                    </a:lnTo>
                    <a:lnTo>
                      <a:pt x="14" y="122"/>
                    </a:lnTo>
                    <a:lnTo>
                      <a:pt x="17" y="92"/>
                    </a:lnTo>
                    <a:lnTo>
                      <a:pt x="22" y="66"/>
                    </a:lnTo>
                    <a:lnTo>
                      <a:pt x="27" y="47"/>
                    </a:lnTo>
                    <a:lnTo>
                      <a:pt x="35" y="25"/>
                    </a:lnTo>
                    <a:lnTo>
                      <a:pt x="44" y="11"/>
                    </a:lnTo>
                    <a:lnTo>
                      <a:pt x="42" y="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3F1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699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95" name="Freeform 35"/>
              <p:cNvSpPr>
                <a:spLocks/>
              </p:cNvSpPr>
              <p:nvPr/>
            </p:nvSpPr>
            <p:spPr bwMode="auto">
              <a:xfrm>
                <a:off x="723" y="2391"/>
                <a:ext cx="89" cy="173"/>
              </a:xfrm>
              <a:custGeom>
                <a:avLst/>
                <a:gdLst>
                  <a:gd name="T0" fmla="*/ 0 w 89"/>
                  <a:gd name="T1" fmla="*/ 158 h 173"/>
                  <a:gd name="T2" fmla="*/ 20 w 89"/>
                  <a:gd name="T3" fmla="*/ 172 h 173"/>
                  <a:gd name="T4" fmla="*/ 23 w 89"/>
                  <a:gd name="T5" fmla="*/ 151 h 173"/>
                  <a:gd name="T6" fmla="*/ 36 w 89"/>
                  <a:gd name="T7" fmla="*/ 161 h 173"/>
                  <a:gd name="T8" fmla="*/ 32 w 89"/>
                  <a:gd name="T9" fmla="*/ 138 h 173"/>
                  <a:gd name="T10" fmla="*/ 47 w 89"/>
                  <a:gd name="T11" fmla="*/ 151 h 173"/>
                  <a:gd name="T12" fmla="*/ 49 w 89"/>
                  <a:gd name="T13" fmla="*/ 123 h 173"/>
                  <a:gd name="T14" fmla="*/ 66 w 89"/>
                  <a:gd name="T15" fmla="*/ 131 h 173"/>
                  <a:gd name="T16" fmla="*/ 55 w 89"/>
                  <a:gd name="T17" fmla="*/ 111 h 173"/>
                  <a:gd name="T18" fmla="*/ 76 w 89"/>
                  <a:gd name="T19" fmla="*/ 119 h 173"/>
                  <a:gd name="T20" fmla="*/ 70 w 89"/>
                  <a:gd name="T21" fmla="*/ 101 h 173"/>
                  <a:gd name="T22" fmla="*/ 87 w 89"/>
                  <a:gd name="T23" fmla="*/ 105 h 173"/>
                  <a:gd name="T24" fmla="*/ 76 w 89"/>
                  <a:gd name="T25" fmla="*/ 79 h 173"/>
                  <a:gd name="T26" fmla="*/ 88 w 89"/>
                  <a:gd name="T27" fmla="*/ 81 h 173"/>
                  <a:gd name="T28" fmla="*/ 67 w 89"/>
                  <a:gd name="T29" fmla="*/ 58 h 173"/>
                  <a:gd name="T30" fmla="*/ 80 w 89"/>
                  <a:gd name="T31" fmla="*/ 54 h 173"/>
                  <a:gd name="T32" fmla="*/ 65 w 89"/>
                  <a:gd name="T33" fmla="*/ 16 h 173"/>
                  <a:gd name="T34" fmla="*/ 66 w 89"/>
                  <a:gd name="T35" fmla="*/ 0 h 173"/>
                  <a:gd name="T36" fmla="*/ 88 w 89"/>
                  <a:gd name="T37" fmla="*/ 34 h 173"/>
                  <a:gd name="T38" fmla="*/ 82 w 89"/>
                  <a:gd name="T39" fmla="*/ 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" h="173">
                    <a:moveTo>
                      <a:pt x="0" y="158"/>
                    </a:moveTo>
                    <a:lnTo>
                      <a:pt x="20" y="172"/>
                    </a:lnTo>
                    <a:lnTo>
                      <a:pt x="23" y="151"/>
                    </a:lnTo>
                    <a:lnTo>
                      <a:pt x="36" y="161"/>
                    </a:lnTo>
                    <a:lnTo>
                      <a:pt x="32" y="138"/>
                    </a:lnTo>
                    <a:lnTo>
                      <a:pt x="47" y="151"/>
                    </a:lnTo>
                    <a:lnTo>
                      <a:pt x="49" y="123"/>
                    </a:lnTo>
                    <a:lnTo>
                      <a:pt x="66" y="131"/>
                    </a:lnTo>
                    <a:lnTo>
                      <a:pt x="55" y="111"/>
                    </a:lnTo>
                    <a:lnTo>
                      <a:pt x="76" y="119"/>
                    </a:lnTo>
                    <a:lnTo>
                      <a:pt x="70" y="101"/>
                    </a:lnTo>
                    <a:lnTo>
                      <a:pt x="87" y="105"/>
                    </a:lnTo>
                    <a:lnTo>
                      <a:pt x="76" y="79"/>
                    </a:lnTo>
                    <a:lnTo>
                      <a:pt x="88" y="81"/>
                    </a:lnTo>
                    <a:lnTo>
                      <a:pt x="67" y="58"/>
                    </a:lnTo>
                    <a:lnTo>
                      <a:pt x="80" y="54"/>
                    </a:lnTo>
                    <a:lnTo>
                      <a:pt x="65" y="16"/>
                    </a:lnTo>
                    <a:lnTo>
                      <a:pt x="66" y="0"/>
                    </a:lnTo>
                    <a:lnTo>
                      <a:pt x="88" y="34"/>
                    </a:lnTo>
                    <a:lnTo>
                      <a:pt x="82" y="1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7396" name="Group 36"/>
              <p:cNvGrpSpPr>
                <a:grpSpLocks/>
              </p:cNvGrpSpPr>
              <p:nvPr/>
            </p:nvGrpSpPr>
            <p:grpSpPr bwMode="auto">
              <a:xfrm>
                <a:off x="1235" y="2057"/>
                <a:ext cx="187" cy="491"/>
                <a:chOff x="1235" y="2057"/>
                <a:chExt cx="187" cy="491"/>
              </a:xfrm>
            </p:grpSpPr>
            <p:grpSp>
              <p:nvGrpSpPr>
                <p:cNvPr id="1807397" name="Group 37"/>
                <p:cNvGrpSpPr>
                  <a:grpSpLocks/>
                </p:cNvGrpSpPr>
                <p:nvPr/>
              </p:nvGrpSpPr>
              <p:grpSpPr bwMode="auto">
                <a:xfrm>
                  <a:off x="1235" y="2112"/>
                  <a:ext cx="146" cy="436"/>
                  <a:chOff x="1235" y="2112"/>
                  <a:chExt cx="146" cy="436"/>
                </a:xfrm>
              </p:grpSpPr>
              <p:sp>
                <p:nvSpPr>
                  <p:cNvPr id="1807398" name="Freeform 38"/>
                  <p:cNvSpPr>
                    <a:spLocks/>
                  </p:cNvSpPr>
                  <p:nvPr/>
                </p:nvSpPr>
                <p:spPr bwMode="auto">
                  <a:xfrm>
                    <a:off x="1235" y="2112"/>
                    <a:ext cx="136" cy="298"/>
                  </a:xfrm>
                  <a:custGeom>
                    <a:avLst/>
                    <a:gdLst>
                      <a:gd name="T0" fmla="*/ 66 w 136"/>
                      <a:gd name="T1" fmla="*/ 42 h 298"/>
                      <a:gd name="T2" fmla="*/ 82 w 136"/>
                      <a:gd name="T3" fmla="*/ 68 h 298"/>
                      <a:gd name="T4" fmla="*/ 93 w 136"/>
                      <a:gd name="T5" fmla="*/ 88 h 298"/>
                      <a:gd name="T6" fmla="*/ 100 w 136"/>
                      <a:gd name="T7" fmla="*/ 103 h 298"/>
                      <a:gd name="T8" fmla="*/ 103 w 136"/>
                      <a:gd name="T9" fmla="*/ 118 h 298"/>
                      <a:gd name="T10" fmla="*/ 104 w 136"/>
                      <a:gd name="T11" fmla="*/ 128 h 298"/>
                      <a:gd name="T12" fmla="*/ 102 w 136"/>
                      <a:gd name="T13" fmla="*/ 137 h 298"/>
                      <a:gd name="T14" fmla="*/ 97 w 136"/>
                      <a:gd name="T15" fmla="*/ 141 h 298"/>
                      <a:gd name="T16" fmla="*/ 76 w 136"/>
                      <a:gd name="T17" fmla="*/ 153 h 298"/>
                      <a:gd name="T18" fmla="*/ 59 w 136"/>
                      <a:gd name="T19" fmla="*/ 155 h 298"/>
                      <a:gd name="T20" fmla="*/ 43 w 136"/>
                      <a:gd name="T21" fmla="*/ 160 h 298"/>
                      <a:gd name="T22" fmla="*/ 20 w 136"/>
                      <a:gd name="T23" fmla="*/ 168 h 298"/>
                      <a:gd name="T24" fmla="*/ 7 w 136"/>
                      <a:gd name="T25" fmla="*/ 177 h 298"/>
                      <a:gd name="T26" fmla="*/ 1 w 136"/>
                      <a:gd name="T27" fmla="*/ 189 h 298"/>
                      <a:gd name="T28" fmla="*/ 0 w 136"/>
                      <a:gd name="T29" fmla="*/ 205 h 298"/>
                      <a:gd name="T30" fmla="*/ 2 w 136"/>
                      <a:gd name="T31" fmla="*/ 224 h 298"/>
                      <a:gd name="T32" fmla="*/ 13 w 136"/>
                      <a:gd name="T33" fmla="*/ 260 h 298"/>
                      <a:gd name="T34" fmla="*/ 21 w 136"/>
                      <a:gd name="T35" fmla="*/ 286 h 298"/>
                      <a:gd name="T36" fmla="*/ 29 w 136"/>
                      <a:gd name="T37" fmla="*/ 297 h 298"/>
                      <a:gd name="T38" fmla="*/ 58 w 136"/>
                      <a:gd name="T39" fmla="*/ 284 h 298"/>
                      <a:gd name="T40" fmla="*/ 39 w 136"/>
                      <a:gd name="T41" fmla="*/ 241 h 298"/>
                      <a:gd name="T42" fmla="*/ 32 w 136"/>
                      <a:gd name="T43" fmla="*/ 216 h 298"/>
                      <a:gd name="T44" fmla="*/ 35 w 136"/>
                      <a:gd name="T45" fmla="*/ 196 h 298"/>
                      <a:gd name="T46" fmla="*/ 47 w 136"/>
                      <a:gd name="T47" fmla="*/ 185 h 298"/>
                      <a:gd name="T48" fmla="*/ 69 w 136"/>
                      <a:gd name="T49" fmla="*/ 184 h 298"/>
                      <a:gd name="T50" fmla="*/ 98 w 136"/>
                      <a:gd name="T51" fmla="*/ 178 h 298"/>
                      <a:gd name="T52" fmla="*/ 120 w 136"/>
                      <a:gd name="T53" fmla="*/ 162 h 298"/>
                      <a:gd name="T54" fmla="*/ 130 w 136"/>
                      <a:gd name="T55" fmla="*/ 153 h 298"/>
                      <a:gd name="T56" fmla="*/ 134 w 136"/>
                      <a:gd name="T57" fmla="*/ 142 h 298"/>
                      <a:gd name="T58" fmla="*/ 135 w 136"/>
                      <a:gd name="T59" fmla="*/ 127 h 298"/>
                      <a:gd name="T60" fmla="*/ 134 w 136"/>
                      <a:gd name="T61" fmla="*/ 111 h 298"/>
                      <a:gd name="T62" fmla="*/ 120 w 136"/>
                      <a:gd name="T63" fmla="*/ 74 h 298"/>
                      <a:gd name="T64" fmla="*/ 104 w 136"/>
                      <a:gd name="T65" fmla="*/ 42 h 298"/>
                      <a:gd name="T66" fmla="*/ 90 w 136"/>
                      <a:gd name="T67" fmla="*/ 17 h 298"/>
                      <a:gd name="T68" fmla="*/ 78 w 136"/>
                      <a:gd name="T69" fmla="*/ 0 h 298"/>
                      <a:gd name="T70" fmla="*/ 66 w 136"/>
                      <a:gd name="T71" fmla="*/ 42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36" h="298">
                        <a:moveTo>
                          <a:pt x="66" y="42"/>
                        </a:moveTo>
                        <a:lnTo>
                          <a:pt x="82" y="68"/>
                        </a:lnTo>
                        <a:lnTo>
                          <a:pt x="93" y="88"/>
                        </a:lnTo>
                        <a:lnTo>
                          <a:pt x="100" y="103"/>
                        </a:lnTo>
                        <a:lnTo>
                          <a:pt x="103" y="118"/>
                        </a:lnTo>
                        <a:lnTo>
                          <a:pt x="104" y="128"/>
                        </a:lnTo>
                        <a:lnTo>
                          <a:pt x="102" y="137"/>
                        </a:lnTo>
                        <a:lnTo>
                          <a:pt x="97" y="141"/>
                        </a:lnTo>
                        <a:lnTo>
                          <a:pt x="76" y="153"/>
                        </a:lnTo>
                        <a:lnTo>
                          <a:pt x="59" y="155"/>
                        </a:lnTo>
                        <a:lnTo>
                          <a:pt x="43" y="160"/>
                        </a:lnTo>
                        <a:lnTo>
                          <a:pt x="20" y="168"/>
                        </a:lnTo>
                        <a:lnTo>
                          <a:pt x="7" y="177"/>
                        </a:lnTo>
                        <a:lnTo>
                          <a:pt x="1" y="189"/>
                        </a:lnTo>
                        <a:lnTo>
                          <a:pt x="0" y="205"/>
                        </a:lnTo>
                        <a:lnTo>
                          <a:pt x="2" y="224"/>
                        </a:lnTo>
                        <a:lnTo>
                          <a:pt x="13" y="260"/>
                        </a:lnTo>
                        <a:lnTo>
                          <a:pt x="21" y="286"/>
                        </a:lnTo>
                        <a:lnTo>
                          <a:pt x="29" y="297"/>
                        </a:lnTo>
                        <a:lnTo>
                          <a:pt x="58" y="284"/>
                        </a:lnTo>
                        <a:lnTo>
                          <a:pt x="39" y="241"/>
                        </a:lnTo>
                        <a:lnTo>
                          <a:pt x="32" y="216"/>
                        </a:lnTo>
                        <a:lnTo>
                          <a:pt x="35" y="196"/>
                        </a:lnTo>
                        <a:lnTo>
                          <a:pt x="47" y="185"/>
                        </a:lnTo>
                        <a:lnTo>
                          <a:pt x="69" y="184"/>
                        </a:lnTo>
                        <a:lnTo>
                          <a:pt x="98" y="178"/>
                        </a:lnTo>
                        <a:lnTo>
                          <a:pt x="120" y="162"/>
                        </a:lnTo>
                        <a:lnTo>
                          <a:pt x="130" y="153"/>
                        </a:lnTo>
                        <a:lnTo>
                          <a:pt x="134" y="142"/>
                        </a:lnTo>
                        <a:lnTo>
                          <a:pt x="135" y="127"/>
                        </a:lnTo>
                        <a:lnTo>
                          <a:pt x="134" y="111"/>
                        </a:lnTo>
                        <a:lnTo>
                          <a:pt x="120" y="74"/>
                        </a:lnTo>
                        <a:lnTo>
                          <a:pt x="104" y="42"/>
                        </a:lnTo>
                        <a:lnTo>
                          <a:pt x="90" y="17"/>
                        </a:lnTo>
                        <a:lnTo>
                          <a:pt x="78" y="0"/>
                        </a:lnTo>
                        <a:lnTo>
                          <a:pt x="66" y="42"/>
                        </a:lnTo>
                      </a:path>
                    </a:pathLst>
                  </a:custGeom>
                  <a:solidFill>
                    <a:srgbClr val="9F3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7399" name="Freeform 39"/>
                  <p:cNvSpPr>
                    <a:spLocks/>
                  </p:cNvSpPr>
                  <p:nvPr/>
                </p:nvSpPr>
                <p:spPr bwMode="auto">
                  <a:xfrm>
                    <a:off x="1249" y="2389"/>
                    <a:ext cx="132" cy="159"/>
                  </a:xfrm>
                  <a:custGeom>
                    <a:avLst/>
                    <a:gdLst>
                      <a:gd name="T0" fmla="*/ 14 w 132"/>
                      <a:gd name="T1" fmla="*/ 5 h 159"/>
                      <a:gd name="T2" fmla="*/ 6 w 132"/>
                      <a:gd name="T3" fmla="*/ 13 h 159"/>
                      <a:gd name="T4" fmla="*/ 0 w 132"/>
                      <a:gd name="T5" fmla="*/ 22 h 159"/>
                      <a:gd name="T6" fmla="*/ 0 w 132"/>
                      <a:gd name="T7" fmla="*/ 34 h 159"/>
                      <a:gd name="T8" fmla="*/ 0 w 132"/>
                      <a:gd name="T9" fmla="*/ 45 h 159"/>
                      <a:gd name="T10" fmla="*/ 3 w 132"/>
                      <a:gd name="T11" fmla="*/ 58 h 159"/>
                      <a:gd name="T12" fmla="*/ 10 w 132"/>
                      <a:gd name="T13" fmla="*/ 71 h 159"/>
                      <a:gd name="T14" fmla="*/ 18 w 132"/>
                      <a:gd name="T15" fmla="*/ 79 h 159"/>
                      <a:gd name="T16" fmla="*/ 28 w 132"/>
                      <a:gd name="T17" fmla="*/ 85 h 159"/>
                      <a:gd name="T18" fmla="*/ 39 w 132"/>
                      <a:gd name="T19" fmla="*/ 87 h 159"/>
                      <a:gd name="T20" fmla="*/ 54 w 132"/>
                      <a:gd name="T21" fmla="*/ 87 h 159"/>
                      <a:gd name="T22" fmla="*/ 71 w 132"/>
                      <a:gd name="T23" fmla="*/ 92 h 159"/>
                      <a:gd name="T24" fmla="*/ 82 w 132"/>
                      <a:gd name="T25" fmla="*/ 97 h 159"/>
                      <a:gd name="T26" fmla="*/ 92 w 132"/>
                      <a:gd name="T27" fmla="*/ 104 h 159"/>
                      <a:gd name="T28" fmla="*/ 97 w 132"/>
                      <a:gd name="T29" fmla="*/ 119 h 159"/>
                      <a:gd name="T30" fmla="*/ 99 w 132"/>
                      <a:gd name="T31" fmla="*/ 140 h 159"/>
                      <a:gd name="T32" fmla="*/ 97 w 132"/>
                      <a:gd name="T33" fmla="*/ 158 h 159"/>
                      <a:gd name="T34" fmla="*/ 111 w 132"/>
                      <a:gd name="T35" fmla="*/ 148 h 159"/>
                      <a:gd name="T36" fmla="*/ 121 w 132"/>
                      <a:gd name="T37" fmla="*/ 135 h 159"/>
                      <a:gd name="T38" fmla="*/ 127 w 132"/>
                      <a:gd name="T39" fmla="*/ 127 h 159"/>
                      <a:gd name="T40" fmla="*/ 129 w 132"/>
                      <a:gd name="T41" fmla="*/ 116 h 159"/>
                      <a:gd name="T42" fmla="*/ 131 w 132"/>
                      <a:gd name="T43" fmla="*/ 103 h 159"/>
                      <a:gd name="T44" fmla="*/ 126 w 132"/>
                      <a:gd name="T45" fmla="*/ 88 h 159"/>
                      <a:gd name="T46" fmla="*/ 117 w 132"/>
                      <a:gd name="T47" fmla="*/ 70 h 159"/>
                      <a:gd name="T48" fmla="*/ 105 w 132"/>
                      <a:gd name="T49" fmla="*/ 55 h 159"/>
                      <a:gd name="T50" fmla="*/ 92 w 132"/>
                      <a:gd name="T51" fmla="*/ 41 h 159"/>
                      <a:gd name="T52" fmla="*/ 65 w 132"/>
                      <a:gd name="T53" fmla="*/ 19 h 159"/>
                      <a:gd name="T54" fmla="*/ 49 w 132"/>
                      <a:gd name="T55" fmla="*/ 6 h 159"/>
                      <a:gd name="T56" fmla="*/ 38 w 132"/>
                      <a:gd name="T57" fmla="*/ 0 h 159"/>
                      <a:gd name="T58" fmla="*/ 23 w 132"/>
                      <a:gd name="T59" fmla="*/ 0 h 159"/>
                      <a:gd name="T60" fmla="*/ 14 w 132"/>
                      <a:gd name="T61" fmla="*/ 5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32" h="159">
                        <a:moveTo>
                          <a:pt x="14" y="5"/>
                        </a:moveTo>
                        <a:lnTo>
                          <a:pt x="6" y="13"/>
                        </a:lnTo>
                        <a:lnTo>
                          <a:pt x="0" y="22"/>
                        </a:lnTo>
                        <a:lnTo>
                          <a:pt x="0" y="34"/>
                        </a:lnTo>
                        <a:lnTo>
                          <a:pt x="0" y="45"/>
                        </a:lnTo>
                        <a:lnTo>
                          <a:pt x="3" y="58"/>
                        </a:lnTo>
                        <a:lnTo>
                          <a:pt x="10" y="71"/>
                        </a:lnTo>
                        <a:lnTo>
                          <a:pt x="18" y="79"/>
                        </a:lnTo>
                        <a:lnTo>
                          <a:pt x="28" y="85"/>
                        </a:lnTo>
                        <a:lnTo>
                          <a:pt x="39" y="87"/>
                        </a:lnTo>
                        <a:lnTo>
                          <a:pt x="54" y="87"/>
                        </a:lnTo>
                        <a:lnTo>
                          <a:pt x="71" y="92"/>
                        </a:lnTo>
                        <a:lnTo>
                          <a:pt x="82" y="97"/>
                        </a:lnTo>
                        <a:lnTo>
                          <a:pt x="92" y="104"/>
                        </a:lnTo>
                        <a:lnTo>
                          <a:pt x="97" y="119"/>
                        </a:lnTo>
                        <a:lnTo>
                          <a:pt x="99" y="140"/>
                        </a:lnTo>
                        <a:lnTo>
                          <a:pt x="97" y="158"/>
                        </a:lnTo>
                        <a:lnTo>
                          <a:pt x="111" y="148"/>
                        </a:lnTo>
                        <a:lnTo>
                          <a:pt x="121" y="135"/>
                        </a:lnTo>
                        <a:lnTo>
                          <a:pt x="127" y="127"/>
                        </a:lnTo>
                        <a:lnTo>
                          <a:pt x="129" y="116"/>
                        </a:lnTo>
                        <a:lnTo>
                          <a:pt x="131" y="103"/>
                        </a:lnTo>
                        <a:lnTo>
                          <a:pt x="126" y="88"/>
                        </a:lnTo>
                        <a:lnTo>
                          <a:pt x="117" y="70"/>
                        </a:lnTo>
                        <a:lnTo>
                          <a:pt x="105" y="55"/>
                        </a:lnTo>
                        <a:lnTo>
                          <a:pt x="92" y="41"/>
                        </a:lnTo>
                        <a:lnTo>
                          <a:pt x="65" y="19"/>
                        </a:lnTo>
                        <a:lnTo>
                          <a:pt x="49" y="6"/>
                        </a:lnTo>
                        <a:lnTo>
                          <a:pt x="38" y="0"/>
                        </a:lnTo>
                        <a:lnTo>
                          <a:pt x="23" y="0"/>
                        </a:lnTo>
                        <a:lnTo>
                          <a:pt x="14" y="5"/>
                        </a:lnTo>
                      </a:path>
                    </a:pathLst>
                  </a:custGeom>
                  <a:solidFill>
                    <a:srgbClr val="3F1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7400" name="Freeform 40"/>
                <p:cNvSpPr>
                  <a:spLocks/>
                </p:cNvSpPr>
                <p:nvPr/>
              </p:nvSpPr>
              <p:spPr bwMode="auto">
                <a:xfrm>
                  <a:off x="1316" y="2057"/>
                  <a:ext cx="106" cy="84"/>
                </a:xfrm>
                <a:custGeom>
                  <a:avLst/>
                  <a:gdLst>
                    <a:gd name="T0" fmla="*/ 0 w 106"/>
                    <a:gd name="T1" fmla="*/ 83 h 84"/>
                    <a:gd name="T2" fmla="*/ 84 w 106"/>
                    <a:gd name="T3" fmla="*/ 0 h 84"/>
                    <a:gd name="T4" fmla="*/ 105 w 106"/>
                    <a:gd name="T5" fmla="*/ 29 h 84"/>
                    <a:gd name="T6" fmla="*/ 0 w 106"/>
                    <a:gd name="T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84">
                      <a:moveTo>
                        <a:pt x="0" y="83"/>
                      </a:moveTo>
                      <a:lnTo>
                        <a:pt x="84" y="0"/>
                      </a:lnTo>
                      <a:lnTo>
                        <a:pt x="105" y="29"/>
                      </a:lnTo>
                      <a:lnTo>
                        <a:pt x="0" y="83"/>
                      </a:lnTo>
                    </a:path>
                  </a:pathLst>
                </a:custGeom>
                <a:solidFill>
                  <a:schemeClr val="tx1"/>
                </a:solidFill>
                <a:ln w="12699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07401" name="Group 41"/>
              <p:cNvGrpSpPr>
                <a:grpSpLocks/>
              </p:cNvGrpSpPr>
              <p:nvPr/>
            </p:nvGrpSpPr>
            <p:grpSpPr bwMode="auto">
              <a:xfrm>
                <a:off x="530" y="2486"/>
                <a:ext cx="187" cy="491"/>
                <a:chOff x="530" y="2486"/>
                <a:chExt cx="187" cy="491"/>
              </a:xfrm>
            </p:grpSpPr>
            <p:grpSp>
              <p:nvGrpSpPr>
                <p:cNvPr id="1807402" name="Group 42"/>
                <p:cNvGrpSpPr>
                  <a:grpSpLocks/>
                </p:cNvGrpSpPr>
                <p:nvPr/>
              </p:nvGrpSpPr>
              <p:grpSpPr bwMode="auto">
                <a:xfrm>
                  <a:off x="530" y="2541"/>
                  <a:ext cx="146" cy="436"/>
                  <a:chOff x="530" y="2541"/>
                  <a:chExt cx="146" cy="436"/>
                </a:xfrm>
              </p:grpSpPr>
              <p:sp>
                <p:nvSpPr>
                  <p:cNvPr id="1807403" name="Freeform 43"/>
                  <p:cNvSpPr>
                    <a:spLocks/>
                  </p:cNvSpPr>
                  <p:nvPr/>
                </p:nvSpPr>
                <p:spPr bwMode="auto">
                  <a:xfrm>
                    <a:off x="530" y="2541"/>
                    <a:ext cx="136" cy="298"/>
                  </a:xfrm>
                  <a:custGeom>
                    <a:avLst/>
                    <a:gdLst>
                      <a:gd name="T0" fmla="*/ 66 w 136"/>
                      <a:gd name="T1" fmla="*/ 42 h 298"/>
                      <a:gd name="T2" fmla="*/ 82 w 136"/>
                      <a:gd name="T3" fmla="*/ 68 h 298"/>
                      <a:gd name="T4" fmla="*/ 93 w 136"/>
                      <a:gd name="T5" fmla="*/ 88 h 298"/>
                      <a:gd name="T6" fmla="*/ 100 w 136"/>
                      <a:gd name="T7" fmla="*/ 103 h 298"/>
                      <a:gd name="T8" fmla="*/ 103 w 136"/>
                      <a:gd name="T9" fmla="*/ 118 h 298"/>
                      <a:gd name="T10" fmla="*/ 104 w 136"/>
                      <a:gd name="T11" fmla="*/ 128 h 298"/>
                      <a:gd name="T12" fmla="*/ 102 w 136"/>
                      <a:gd name="T13" fmla="*/ 137 h 298"/>
                      <a:gd name="T14" fmla="*/ 97 w 136"/>
                      <a:gd name="T15" fmla="*/ 141 h 298"/>
                      <a:gd name="T16" fmla="*/ 76 w 136"/>
                      <a:gd name="T17" fmla="*/ 153 h 298"/>
                      <a:gd name="T18" fmla="*/ 59 w 136"/>
                      <a:gd name="T19" fmla="*/ 155 h 298"/>
                      <a:gd name="T20" fmla="*/ 43 w 136"/>
                      <a:gd name="T21" fmla="*/ 160 h 298"/>
                      <a:gd name="T22" fmla="*/ 20 w 136"/>
                      <a:gd name="T23" fmla="*/ 168 h 298"/>
                      <a:gd name="T24" fmla="*/ 7 w 136"/>
                      <a:gd name="T25" fmla="*/ 177 h 298"/>
                      <a:gd name="T26" fmla="*/ 1 w 136"/>
                      <a:gd name="T27" fmla="*/ 189 h 298"/>
                      <a:gd name="T28" fmla="*/ 0 w 136"/>
                      <a:gd name="T29" fmla="*/ 205 h 298"/>
                      <a:gd name="T30" fmla="*/ 2 w 136"/>
                      <a:gd name="T31" fmla="*/ 224 h 298"/>
                      <a:gd name="T32" fmla="*/ 13 w 136"/>
                      <a:gd name="T33" fmla="*/ 260 h 298"/>
                      <a:gd name="T34" fmla="*/ 21 w 136"/>
                      <a:gd name="T35" fmla="*/ 286 h 298"/>
                      <a:gd name="T36" fmla="*/ 29 w 136"/>
                      <a:gd name="T37" fmla="*/ 297 h 298"/>
                      <a:gd name="T38" fmla="*/ 58 w 136"/>
                      <a:gd name="T39" fmla="*/ 284 h 298"/>
                      <a:gd name="T40" fmla="*/ 39 w 136"/>
                      <a:gd name="T41" fmla="*/ 241 h 298"/>
                      <a:gd name="T42" fmla="*/ 32 w 136"/>
                      <a:gd name="T43" fmla="*/ 216 h 298"/>
                      <a:gd name="T44" fmla="*/ 35 w 136"/>
                      <a:gd name="T45" fmla="*/ 196 h 298"/>
                      <a:gd name="T46" fmla="*/ 47 w 136"/>
                      <a:gd name="T47" fmla="*/ 185 h 298"/>
                      <a:gd name="T48" fmla="*/ 69 w 136"/>
                      <a:gd name="T49" fmla="*/ 184 h 298"/>
                      <a:gd name="T50" fmla="*/ 98 w 136"/>
                      <a:gd name="T51" fmla="*/ 178 h 298"/>
                      <a:gd name="T52" fmla="*/ 120 w 136"/>
                      <a:gd name="T53" fmla="*/ 162 h 298"/>
                      <a:gd name="T54" fmla="*/ 130 w 136"/>
                      <a:gd name="T55" fmla="*/ 153 h 298"/>
                      <a:gd name="T56" fmla="*/ 134 w 136"/>
                      <a:gd name="T57" fmla="*/ 142 h 298"/>
                      <a:gd name="T58" fmla="*/ 135 w 136"/>
                      <a:gd name="T59" fmla="*/ 127 h 298"/>
                      <a:gd name="T60" fmla="*/ 134 w 136"/>
                      <a:gd name="T61" fmla="*/ 111 h 298"/>
                      <a:gd name="T62" fmla="*/ 120 w 136"/>
                      <a:gd name="T63" fmla="*/ 74 h 298"/>
                      <a:gd name="T64" fmla="*/ 104 w 136"/>
                      <a:gd name="T65" fmla="*/ 42 h 298"/>
                      <a:gd name="T66" fmla="*/ 90 w 136"/>
                      <a:gd name="T67" fmla="*/ 17 h 298"/>
                      <a:gd name="T68" fmla="*/ 78 w 136"/>
                      <a:gd name="T69" fmla="*/ 0 h 298"/>
                      <a:gd name="T70" fmla="*/ 66 w 136"/>
                      <a:gd name="T71" fmla="*/ 42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36" h="298">
                        <a:moveTo>
                          <a:pt x="66" y="42"/>
                        </a:moveTo>
                        <a:lnTo>
                          <a:pt x="82" y="68"/>
                        </a:lnTo>
                        <a:lnTo>
                          <a:pt x="93" y="88"/>
                        </a:lnTo>
                        <a:lnTo>
                          <a:pt x="100" y="103"/>
                        </a:lnTo>
                        <a:lnTo>
                          <a:pt x="103" y="118"/>
                        </a:lnTo>
                        <a:lnTo>
                          <a:pt x="104" y="128"/>
                        </a:lnTo>
                        <a:lnTo>
                          <a:pt x="102" y="137"/>
                        </a:lnTo>
                        <a:lnTo>
                          <a:pt x="97" y="141"/>
                        </a:lnTo>
                        <a:lnTo>
                          <a:pt x="76" y="153"/>
                        </a:lnTo>
                        <a:lnTo>
                          <a:pt x="59" y="155"/>
                        </a:lnTo>
                        <a:lnTo>
                          <a:pt x="43" y="160"/>
                        </a:lnTo>
                        <a:lnTo>
                          <a:pt x="20" y="168"/>
                        </a:lnTo>
                        <a:lnTo>
                          <a:pt x="7" y="177"/>
                        </a:lnTo>
                        <a:lnTo>
                          <a:pt x="1" y="189"/>
                        </a:lnTo>
                        <a:lnTo>
                          <a:pt x="0" y="205"/>
                        </a:lnTo>
                        <a:lnTo>
                          <a:pt x="2" y="224"/>
                        </a:lnTo>
                        <a:lnTo>
                          <a:pt x="13" y="260"/>
                        </a:lnTo>
                        <a:lnTo>
                          <a:pt x="21" y="286"/>
                        </a:lnTo>
                        <a:lnTo>
                          <a:pt x="29" y="297"/>
                        </a:lnTo>
                        <a:lnTo>
                          <a:pt x="58" y="284"/>
                        </a:lnTo>
                        <a:lnTo>
                          <a:pt x="39" y="241"/>
                        </a:lnTo>
                        <a:lnTo>
                          <a:pt x="32" y="216"/>
                        </a:lnTo>
                        <a:lnTo>
                          <a:pt x="35" y="196"/>
                        </a:lnTo>
                        <a:lnTo>
                          <a:pt x="47" y="185"/>
                        </a:lnTo>
                        <a:lnTo>
                          <a:pt x="69" y="184"/>
                        </a:lnTo>
                        <a:lnTo>
                          <a:pt x="98" y="178"/>
                        </a:lnTo>
                        <a:lnTo>
                          <a:pt x="120" y="162"/>
                        </a:lnTo>
                        <a:lnTo>
                          <a:pt x="130" y="153"/>
                        </a:lnTo>
                        <a:lnTo>
                          <a:pt x="134" y="142"/>
                        </a:lnTo>
                        <a:lnTo>
                          <a:pt x="135" y="127"/>
                        </a:lnTo>
                        <a:lnTo>
                          <a:pt x="134" y="111"/>
                        </a:lnTo>
                        <a:lnTo>
                          <a:pt x="120" y="74"/>
                        </a:lnTo>
                        <a:lnTo>
                          <a:pt x="104" y="42"/>
                        </a:lnTo>
                        <a:lnTo>
                          <a:pt x="90" y="17"/>
                        </a:lnTo>
                        <a:lnTo>
                          <a:pt x="78" y="0"/>
                        </a:lnTo>
                        <a:lnTo>
                          <a:pt x="66" y="42"/>
                        </a:lnTo>
                      </a:path>
                    </a:pathLst>
                  </a:custGeom>
                  <a:solidFill>
                    <a:srgbClr val="9F3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7404" name="Freeform 44"/>
                  <p:cNvSpPr>
                    <a:spLocks/>
                  </p:cNvSpPr>
                  <p:nvPr/>
                </p:nvSpPr>
                <p:spPr bwMode="auto">
                  <a:xfrm>
                    <a:off x="544" y="2818"/>
                    <a:ext cx="132" cy="159"/>
                  </a:xfrm>
                  <a:custGeom>
                    <a:avLst/>
                    <a:gdLst>
                      <a:gd name="T0" fmla="*/ 14 w 132"/>
                      <a:gd name="T1" fmla="*/ 5 h 159"/>
                      <a:gd name="T2" fmla="*/ 6 w 132"/>
                      <a:gd name="T3" fmla="*/ 13 h 159"/>
                      <a:gd name="T4" fmla="*/ 0 w 132"/>
                      <a:gd name="T5" fmla="*/ 22 h 159"/>
                      <a:gd name="T6" fmla="*/ 0 w 132"/>
                      <a:gd name="T7" fmla="*/ 34 h 159"/>
                      <a:gd name="T8" fmla="*/ 0 w 132"/>
                      <a:gd name="T9" fmla="*/ 45 h 159"/>
                      <a:gd name="T10" fmla="*/ 3 w 132"/>
                      <a:gd name="T11" fmla="*/ 58 h 159"/>
                      <a:gd name="T12" fmla="*/ 10 w 132"/>
                      <a:gd name="T13" fmla="*/ 71 h 159"/>
                      <a:gd name="T14" fmla="*/ 18 w 132"/>
                      <a:gd name="T15" fmla="*/ 79 h 159"/>
                      <a:gd name="T16" fmla="*/ 28 w 132"/>
                      <a:gd name="T17" fmla="*/ 85 h 159"/>
                      <a:gd name="T18" fmla="*/ 39 w 132"/>
                      <a:gd name="T19" fmla="*/ 87 h 159"/>
                      <a:gd name="T20" fmla="*/ 54 w 132"/>
                      <a:gd name="T21" fmla="*/ 87 h 159"/>
                      <a:gd name="T22" fmla="*/ 71 w 132"/>
                      <a:gd name="T23" fmla="*/ 92 h 159"/>
                      <a:gd name="T24" fmla="*/ 82 w 132"/>
                      <a:gd name="T25" fmla="*/ 97 h 159"/>
                      <a:gd name="T26" fmla="*/ 92 w 132"/>
                      <a:gd name="T27" fmla="*/ 104 h 159"/>
                      <a:gd name="T28" fmla="*/ 97 w 132"/>
                      <a:gd name="T29" fmla="*/ 119 h 159"/>
                      <a:gd name="T30" fmla="*/ 99 w 132"/>
                      <a:gd name="T31" fmla="*/ 140 h 159"/>
                      <a:gd name="T32" fmla="*/ 97 w 132"/>
                      <a:gd name="T33" fmla="*/ 158 h 159"/>
                      <a:gd name="T34" fmla="*/ 111 w 132"/>
                      <a:gd name="T35" fmla="*/ 148 h 159"/>
                      <a:gd name="T36" fmla="*/ 121 w 132"/>
                      <a:gd name="T37" fmla="*/ 135 h 159"/>
                      <a:gd name="T38" fmla="*/ 127 w 132"/>
                      <a:gd name="T39" fmla="*/ 127 h 159"/>
                      <a:gd name="T40" fmla="*/ 129 w 132"/>
                      <a:gd name="T41" fmla="*/ 116 h 159"/>
                      <a:gd name="T42" fmla="*/ 131 w 132"/>
                      <a:gd name="T43" fmla="*/ 103 h 159"/>
                      <a:gd name="T44" fmla="*/ 126 w 132"/>
                      <a:gd name="T45" fmla="*/ 88 h 159"/>
                      <a:gd name="T46" fmla="*/ 117 w 132"/>
                      <a:gd name="T47" fmla="*/ 70 h 159"/>
                      <a:gd name="T48" fmla="*/ 105 w 132"/>
                      <a:gd name="T49" fmla="*/ 55 h 159"/>
                      <a:gd name="T50" fmla="*/ 92 w 132"/>
                      <a:gd name="T51" fmla="*/ 41 h 159"/>
                      <a:gd name="T52" fmla="*/ 65 w 132"/>
                      <a:gd name="T53" fmla="*/ 19 h 159"/>
                      <a:gd name="T54" fmla="*/ 49 w 132"/>
                      <a:gd name="T55" fmla="*/ 6 h 159"/>
                      <a:gd name="T56" fmla="*/ 38 w 132"/>
                      <a:gd name="T57" fmla="*/ 0 h 159"/>
                      <a:gd name="T58" fmla="*/ 23 w 132"/>
                      <a:gd name="T59" fmla="*/ 0 h 159"/>
                      <a:gd name="T60" fmla="*/ 14 w 132"/>
                      <a:gd name="T61" fmla="*/ 5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32" h="159">
                        <a:moveTo>
                          <a:pt x="14" y="5"/>
                        </a:moveTo>
                        <a:lnTo>
                          <a:pt x="6" y="13"/>
                        </a:lnTo>
                        <a:lnTo>
                          <a:pt x="0" y="22"/>
                        </a:lnTo>
                        <a:lnTo>
                          <a:pt x="0" y="34"/>
                        </a:lnTo>
                        <a:lnTo>
                          <a:pt x="0" y="45"/>
                        </a:lnTo>
                        <a:lnTo>
                          <a:pt x="3" y="58"/>
                        </a:lnTo>
                        <a:lnTo>
                          <a:pt x="10" y="71"/>
                        </a:lnTo>
                        <a:lnTo>
                          <a:pt x="18" y="79"/>
                        </a:lnTo>
                        <a:lnTo>
                          <a:pt x="28" y="85"/>
                        </a:lnTo>
                        <a:lnTo>
                          <a:pt x="39" y="87"/>
                        </a:lnTo>
                        <a:lnTo>
                          <a:pt x="54" y="87"/>
                        </a:lnTo>
                        <a:lnTo>
                          <a:pt x="71" y="92"/>
                        </a:lnTo>
                        <a:lnTo>
                          <a:pt x="82" y="97"/>
                        </a:lnTo>
                        <a:lnTo>
                          <a:pt x="92" y="104"/>
                        </a:lnTo>
                        <a:lnTo>
                          <a:pt x="97" y="119"/>
                        </a:lnTo>
                        <a:lnTo>
                          <a:pt x="99" y="140"/>
                        </a:lnTo>
                        <a:lnTo>
                          <a:pt x="97" y="158"/>
                        </a:lnTo>
                        <a:lnTo>
                          <a:pt x="111" y="148"/>
                        </a:lnTo>
                        <a:lnTo>
                          <a:pt x="121" y="135"/>
                        </a:lnTo>
                        <a:lnTo>
                          <a:pt x="127" y="127"/>
                        </a:lnTo>
                        <a:lnTo>
                          <a:pt x="129" y="116"/>
                        </a:lnTo>
                        <a:lnTo>
                          <a:pt x="131" y="103"/>
                        </a:lnTo>
                        <a:lnTo>
                          <a:pt x="126" y="88"/>
                        </a:lnTo>
                        <a:lnTo>
                          <a:pt x="117" y="70"/>
                        </a:lnTo>
                        <a:lnTo>
                          <a:pt x="105" y="55"/>
                        </a:lnTo>
                        <a:lnTo>
                          <a:pt x="92" y="41"/>
                        </a:lnTo>
                        <a:lnTo>
                          <a:pt x="65" y="19"/>
                        </a:lnTo>
                        <a:lnTo>
                          <a:pt x="49" y="6"/>
                        </a:lnTo>
                        <a:lnTo>
                          <a:pt x="38" y="0"/>
                        </a:lnTo>
                        <a:lnTo>
                          <a:pt x="23" y="0"/>
                        </a:lnTo>
                        <a:lnTo>
                          <a:pt x="14" y="5"/>
                        </a:lnTo>
                      </a:path>
                    </a:pathLst>
                  </a:custGeom>
                  <a:solidFill>
                    <a:srgbClr val="3F1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7405" name="Freeform 45"/>
                <p:cNvSpPr>
                  <a:spLocks/>
                </p:cNvSpPr>
                <p:nvPr/>
              </p:nvSpPr>
              <p:spPr bwMode="auto">
                <a:xfrm>
                  <a:off x="611" y="2486"/>
                  <a:ext cx="106" cy="84"/>
                </a:xfrm>
                <a:custGeom>
                  <a:avLst/>
                  <a:gdLst>
                    <a:gd name="T0" fmla="*/ 0 w 106"/>
                    <a:gd name="T1" fmla="*/ 83 h 84"/>
                    <a:gd name="T2" fmla="*/ 84 w 106"/>
                    <a:gd name="T3" fmla="*/ 0 h 84"/>
                    <a:gd name="T4" fmla="*/ 105 w 106"/>
                    <a:gd name="T5" fmla="*/ 29 h 84"/>
                    <a:gd name="T6" fmla="*/ 0 w 106"/>
                    <a:gd name="T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84">
                      <a:moveTo>
                        <a:pt x="0" y="83"/>
                      </a:moveTo>
                      <a:lnTo>
                        <a:pt x="84" y="0"/>
                      </a:lnTo>
                      <a:lnTo>
                        <a:pt x="105" y="29"/>
                      </a:lnTo>
                      <a:lnTo>
                        <a:pt x="0" y="83"/>
                      </a:lnTo>
                    </a:path>
                  </a:pathLst>
                </a:custGeom>
                <a:solidFill>
                  <a:schemeClr val="tx1"/>
                </a:solidFill>
                <a:ln w="12699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07406" name="Group 46"/>
              <p:cNvGrpSpPr>
                <a:grpSpLocks/>
              </p:cNvGrpSpPr>
              <p:nvPr/>
            </p:nvGrpSpPr>
            <p:grpSpPr bwMode="auto">
              <a:xfrm>
                <a:off x="323" y="2171"/>
                <a:ext cx="187" cy="491"/>
                <a:chOff x="323" y="2171"/>
                <a:chExt cx="187" cy="491"/>
              </a:xfrm>
            </p:grpSpPr>
            <p:grpSp>
              <p:nvGrpSpPr>
                <p:cNvPr id="1807407" name="Group 47"/>
                <p:cNvGrpSpPr>
                  <a:grpSpLocks/>
                </p:cNvGrpSpPr>
                <p:nvPr/>
              </p:nvGrpSpPr>
              <p:grpSpPr bwMode="auto">
                <a:xfrm>
                  <a:off x="323" y="2226"/>
                  <a:ext cx="146" cy="436"/>
                  <a:chOff x="323" y="2226"/>
                  <a:chExt cx="146" cy="436"/>
                </a:xfrm>
              </p:grpSpPr>
              <p:sp>
                <p:nvSpPr>
                  <p:cNvPr id="1807408" name="Freeform 48"/>
                  <p:cNvSpPr>
                    <a:spLocks/>
                  </p:cNvSpPr>
                  <p:nvPr/>
                </p:nvSpPr>
                <p:spPr bwMode="auto">
                  <a:xfrm>
                    <a:off x="323" y="2226"/>
                    <a:ext cx="136" cy="298"/>
                  </a:xfrm>
                  <a:custGeom>
                    <a:avLst/>
                    <a:gdLst>
                      <a:gd name="T0" fmla="*/ 66 w 136"/>
                      <a:gd name="T1" fmla="*/ 42 h 298"/>
                      <a:gd name="T2" fmla="*/ 82 w 136"/>
                      <a:gd name="T3" fmla="*/ 68 h 298"/>
                      <a:gd name="T4" fmla="*/ 93 w 136"/>
                      <a:gd name="T5" fmla="*/ 88 h 298"/>
                      <a:gd name="T6" fmla="*/ 100 w 136"/>
                      <a:gd name="T7" fmla="*/ 103 h 298"/>
                      <a:gd name="T8" fmla="*/ 103 w 136"/>
                      <a:gd name="T9" fmla="*/ 118 h 298"/>
                      <a:gd name="T10" fmla="*/ 104 w 136"/>
                      <a:gd name="T11" fmla="*/ 128 h 298"/>
                      <a:gd name="T12" fmla="*/ 102 w 136"/>
                      <a:gd name="T13" fmla="*/ 137 h 298"/>
                      <a:gd name="T14" fmla="*/ 97 w 136"/>
                      <a:gd name="T15" fmla="*/ 141 h 298"/>
                      <a:gd name="T16" fmla="*/ 76 w 136"/>
                      <a:gd name="T17" fmla="*/ 153 h 298"/>
                      <a:gd name="T18" fmla="*/ 59 w 136"/>
                      <a:gd name="T19" fmla="*/ 155 h 298"/>
                      <a:gd name="T20" fmla="*/ 43 w 136"/>
                      <a:gd name="T21" fmla="*/ 160 h 298"/>
                      <a:gd name="T22" fmla="*/ 20 w 136"/>
                      <a:gd name="T23" fmla="*/ 168 h 298"/>
                      <a:gd name="T24" fmla="*/ 7 w 136"/>
                      <a:gd name="T25" fmla="*/ 177 h 298"/>
                      <a:gd name="T26" fmla="*/ 1 w 136"/>
                      <a:gd name="T27" fmla="*/ 189 h 298"/>
                      <a:gd name="T28" fmla="*/ 0 w 136"/>
                      <a:gd name="T29" fmla="*/ 205 h 298"/>
                      <a:gd name="T30" fmla="*/ 2 w 136"/>
                      <a:gd name="T31" fmla="*/ 224 h 298"/>
                      <a:gd name="T32" fmla="*/ 13 w 136"/>
                      <a:gd name="T33" fmla="*/ 260 h 298"/>
                      <a:gd name="T34" fmla="*/ 21 w 136"/>
                      <a:gd name="T35" fmla="*/ 286 h 298"/>
                      <a:gd name="T36" fmla="*/ 29 w 136"/>
                      <a:gd name="T37" fmla="*/ 297 h 298"/>
                      <a:gd name="T38" fmla="*/ 58 w 136"/>
                      <a:gd name="T39" fmla="*/ 284 h 298"/>
                      <a:gd name="T40" fmla="*/ 39 w 136"/>
                      <a:gd name="T41" fmla="*/ 241 h 298"/>
                      <a:gd name="T42" fmla="*/ 32 w 136"/>
                      <a:gd name="T43" fmla="*/ 216 h 298"/>
                      <a:gd name="T44" fmla="*/ 35 w 136"/>
                      <a:gd name="T45" fmla="*/ 196 h 298"/>
                      <a:gd name="T46" fmla="*/ 47 w 136"/>
                      <a:gd name="T47" fmla="*/ 185 h 298"/>
                      <a:gd name="T48" fmla="*/ 69 w 136"/>
                      <a:gd name="T49" fmla="*/ 184 h 298"/>
                      <a:gd name="T50" fmla="*/ 98 w 136"/>
                      <a:gd name="T51" fmla="*/ 178 h 298"/>
                      <a:gd name="T52" fmla="*/ 120 w 136"/>
                      <a:gd name="T53" fmla="*/ 162 h 298"/>
                      <a:gd name="T54" fmla="*/ 130 w 136"/>
                      <a:gd name="T55" fmla="*/ 153 h 298"/>
                      <a:gd name="T56" fmla="*/ 134 w 136"/>
                      <a:gd name="T57" fmla="*/ 142 h 298"/>
                      <a:gd name="T58" fmla="*/ 135 w 136"/>
                      <a:gd name="T59" fmla="*/ 127 h 298"/>
                      <a:gd name="T60" fmla="*/ 134 w 136"/>
                      <a:gd name="T61" fmla="*/ 111 h 298"/>
                      <a:gd name="T62" fmla="*/ 120 w 136"/>
                      <a:gd name="T63" fmla="*/ 74 h 298"/>
                      <a:gd name="T64" fmla="*/ 104 w 136"/>
                      <a:gd name="T65" fmla="*/ 42 h 298"/>
                      <a:gd name="T66" fmla="*/ 90 w 136"/>
                      <a:gd name="T67" fmla="*/ 17 h 298"/>
                      <a:gd name="T68" fmla="*/ 78 w 136"/>
                      <a:gd name="T69" fmla="*/ 0 h 298"/>
                      <a:gd name="T70" fmla="*/ 66 w 136"/>
                      <a:gd name="T71" fmla="*/ 42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36" h="298">
                        <a:moveTo>
                          <a:pt x="66" y="42"/>
                        </a:moveTo>
                        <a:lnTo>
                          <a:pt x="82" y="68"/>
                        </a:lnTo>
                        <a:lnTo>
                          <a:pt x="93" y="88"/>
                        </a:lnTo>
                        <a:lnTo>
                          <a:pt x="100" y="103"/>
                        </a:lnTo>
                        <a:lnTo>
                          <a:pt x="103" y="118"/>
                        </a:lnTo>
                        <a:lnTo>
                          <a:pt x="104" y="128"/>
                        </a:lnTo>
                        <a:lnTo>
                          <a:pt x="102" y="137"/>
                        </a:lnTo>
                        <a:lnTo>
                          <a:pt x="97" y="141"/>
                        </a:lnTo>
                        <a:lnTo>
                          <a:pt x="76" y="153"/>
                        </a:lnTo>
                        <a:lnTo>
                          <a:pt x="59" y="155"/>
                        </a:lnTo>
                        <a:lnTo>
                          <a:pt x="43" y="160"/>
                        </a:lnTo>
                        <a:lnTo>
                          <a:pt x="20" y="168"/>
                        </a:lnTo>
                        <a:lnTo>
                          <a:pt x="7" y="177"/>
                        </a:lnTo>
                        <a:lnTo>
                          <a:pt x="1" y="189"/>
                        </a:lnTo>
                        <a:lnTo>
                          <a:pt x="0" y="205"/>
                        </a:lnTo>
                        <a:lnTo>
                          <a:pt x="2" y="224"/>
                        </a:lnTo>
                        <a:lnTo>
                          <a:pt x="13" y="260"/>
                        </a:lnTo>
                        <a:lnTo>
                          <a:pt x="21" y="286"/>
                        </a:lnTo>
                        <a:lnTo>
                          <a:pt x="29" y="297"/>
                        </a:lnTo>
                        <a:lnTo>
                          <a:pt x="58" y="284"/>
                        </a:lnTo>
                        <a:lnTo>
                          <a:pt x="39" y="241"/>
                        </a:lnTo>
                        <a:lnTo>
                          <a:pt x="32" y="216"/>
                        </a:lnTo>
                        <a:lnTo>
                          <a:pt x="35" y="196"/>
                        </a:lnTo>
                        <a:lnTo>
                          <a:pt x="47" y="185"/>
                        </a:lnTo>
                        <a:lnTo>
                          <a:pt x="69" y="184"/>
                        </a:lnTo>
                        <a:lnTo>
                          <a:pt x="98" y="178"/>
                        </a:lnTo>
                        <a:lnTo>
                          <a:pt x="120" y="162"/>
                        </a:lnTo>
                        <a:lnTo>
                          <a:pt x="130" y="153"/>
                        </a:lnTo>
                        <a:lnTo>
                          <a:pt x="134" y="142"/>
                        </a:lnTo>
                        <a:lnTo>
                          <a:pt x="135" y="127"/>
                        </a:lnTo>
                        <a:lnTo>
                          <a:pt x="134" y="111"/>
                        </a:lnTo>
                        <a:lnTo>
                          <a:pt x="120" y="74"/>
                        </a:lnTo>
                        <a:lnTo>
                          <a:pt x="104" y="42"/>
                        </a:lnTo>
                        <a:lnTo>
                          <a:pt x="90" y="17"/>
                        </a:lnTo>
                        <a:lnTo>
                          <a:pt x="78" y="0"/>
                        </a:lnTo>
                        <a:lnTo>
                          <a:pt x="66" y="42"/>
                        </a:lnTo>
                      </a:path>
                    </a:pathLst>
                  </a:custGeom>
                  <a:solidFill>
                    <a:srgbClr val="9F3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7409" name="Freeform 49"/>
                  <p:cNvSpPr>
                    <a:spLocks/>
                  </p:cNvSpPr>
                  <p:nvPr/>
                </p:nvSpPr>
                <p:spPr bwMode="auto">
                  <a:xfrm>
                    <a:off x="337" y="2503"/>
                    <a:ext cx="132" cy="159"/>
                  </a:xfrm>
                  <a:custGeom>
                    <a:avLst/>
                    <a:gdLst>
                      <a:gd name="T0" fmla="*/ 14 w 132"/>
                      <a:gd name="T1" fmla="*/ 5 h 159"/>
                      <a:gd name="T2" fmla="*/ 6 w 132"/>
                      <a:gd name="T3" fmla="*/ 13 h 159"/>
                      <a:gd name="T4" fmla="*/ 0 w 132"/>
                      <a:gd name="T5" fmla="*/ 22 h 159"/>
                      <a:gd name="T6" fmla="*/ 0 w 132"/>
                      <a:gd name="T7" fmla="*/ 34 h 159"/>
                      <a:gd name="T8" fmla="*/ 0 w 132"/>
                      <a:gd name="T9" fmla="*/ 45 h 159"/>
                      <a:gd name="T10" fmla="*/ 3 w 132"/>
                      <a:gd name="T11" fmla="*/ 58 h 159"/>
                      <a:gd name="T12" fmla="*/ 10 w 132"/>
                      <a:gd name="T13" fmla="*/ 71 h 159"/>
                      <a:gd name="T14" fmla="*/ 18 w 132"/>
                      <a:gd name="T15" fmla="*/ 79 h 159"/>
                      <a:gd name="T16" fmla="*/ 28 w 132"/>
                      <a:gd name="T17" fmla="*/ 85 h 159"/>
                      <a:gd name="T18" fmla="*/ 39 w 132"/>
                      <a:gd name="T19" fmla="*/ 87 h 159"/>
                      <a:gd name="T20" fmla="*/ 54 w 132"/>
                      <a:gd name="T21" fmla="*/ 87 h 159"/>
                      <a:gd name="T22" fmla="*/ 71 w 132"/>
                      <a:gd name="T23" fmla="*/ 92 h 159"/>
                      <a:gd name="T24" fmla="*/ 82 w 132"/>
                      <a:gd name="T25" fmla="*/ 97 h 159"/>
                      <a:gd name="T26" fmla="*/ 92 w 132"/>
                      <a:gd name="T27" fmla="*/ 104 h 159"/>
                      <a:gd name="T28" fmla="*/ 97 w 132"/>
                      <a:gd name="T29" fmla="*/ 119 h 159"/>
                      <a:gd name="T30" fmla="*/ 99 w 132"/>
                      <a:gd name="T31" fmla="*/ 140 h 159"/>
                      <a:gd name="T32" fmla="*/ 97 w 132"/>
                      <a:gd name="T33" fmla="*/ 158 h 159"/>
                      <a:gd name="T34" fmla="*/ 111 w 132"/>
                      <a:gd name="T35" fmla="*/ 148 h 159"/>
                      <a:gd name="T36" fmla="*/ 121 w 132"/>
                      <a:gd name="T37" fmla="*/ 135 h 159"/>
                      <a:gd name="T38" fmla="*/ 127 w 132"/>
                      <a:gd name="T39" fmla="*/ 127 h 159"/>
                      <a:gd name="T40" fmla="*/ 129 w 132"/>
                      <a:gd name="T41" fmla="*/ 116 h 159"/>
                      <a:gd name="T42" fmla="*/ 131 w 132"/>
                      <a:gd name="T43" fmla="*/ 103 h 159"/>
                      <a:gd name="T44" fmla="*/ 126 w 132"/>
                      <a:gd name="T45" fmla="*/ 88 h 159"/>
                      <a:gd name="T46" fmla="*/ 117 w 132"/>
                      <a:gd name="T47" fmla="*/ 70 h 159"/>
                      <a:gd name="T48" fmla="*/ 105 w 132"/>
                      <a:gd name="T49" fmla="*/ 55 h 159"/>
                      <a:gd name="T50" fmla="*/ 92 w 132"/>
                      <a:gd name="T51" fmla="*/ 41 h 159"/>
                      <a:gd name="T52" fmla="*/ 65 w 132"/>
                      <a:gd name="T53" fmla="*/ 19 h 159"/>
                      <a:gd name="T54" fmla="*/ 49 w 132"/>
                      <a:gd name="T55" fmla="*/ 6 h 159"/>
                      <a:gd name="T56" fmla="*/ 38 w 132"/>
                      <a:gd name="T57" fmla="*/ 0 h 159"/>
                      <a:gd name="T58" fmla="*/ 23 w 132"/>
                      <a:gd name="T59" fmla="*/ 0 h 159"/>
                      <a:gd name="T60" fmla="*/ 14 w 132"/>
                      <a:gd name="T61" fmla="*/ 5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32" h="159">
                        <a:moveTo>
                          <a:pt x="14" y="5"/>
                        </a:moveTo>
                        <a:lnTo>
                          <a:pt x="6" y="13"/>
                        </a:lnTo>
                        <a:lnTo>
                          <a:pt x="0" y="22"/>
                        </a:lnTo>
                        <a:lnTo>
                          <a:pt x="0" y="34"/>
                        </a:lnTo>
                        <a:lnTo>
                          <a:pt x="0" y="45"/>
                        </a:lnTo>
                        <a:lnTo>
                          <a:pt x="3" y="58"/>
                        </a:lnTo>
                        <a:lnTo>
                          <a:pt x="10" y="71"/>
                        </a:lnTo>
                        <a:lnTo>
                          <a:pt x="18" y="79"/>
                        </a:lnTo>
                        <a:lnTo>
                          <a:pt x="28" y="85"/>
                        </a:lnTo>
                        <a:lnTo>
                          <a:pt x="39" y="87"/>
                        </a:lnTo>
                        <a:lnTo>
                          <a:pt x="54" y="87"/>
                        </a:lnTo>
                        <a:lnTo>
                          <a:pt x="71" y="92"/>
                        </a:lnTo>
                        <a:lnTo>
                          <a:pt x="82" y="97"/>
                        </a:lnTo>
                        <a:lnTo>
                          <a:pt x="92" y="104"/>
                        </a:lnTo>
                        <a:lnTo>
                          <a:pt x="97" y="119"/>
                        </a:lnTo>
                        <a:lnTo>
                          <a:pt x="99" y="140"/>
                        </a:lnTo>
                        <a:lnTo>
                          <a:pt x="97" y="158"/>
                        </a:lnTo>
                        <a:lnTo>
                          <a:pt x="111" y="148"/>
                        </a:lnTo>
                        <a:lnTo>
                          <a:pt x="121" y="135"/>
                        </a:lnTo>
                        <a:lnTo>
                          <a:pt x="127" y="127"/>
                        </a:lnTo>
                        <a:lnTo>
                          <a:pt x="129" y="116"/>
                        </a:lnTo>
                        <a:lnTo>
                          <a:pt x="131" y="103"/>
                        </a:lnTo>
                        <a:lnTo>
                          <a:pt x="126" y="88"/>
                        </a:lnTo>
                        <a:lnTo>
                          <a:pt x="117" y="70"/>
                        </a:lnTo>
                        <a:lnTo>
                          <a:pt x="105" y="55"/>
                        </a:lnTo>
                        <a:lnTo>
                          <a:pt x="92" y="41"/>
                        </a:lnTo>
                        <a:lnTo>
                          <a:pt x="65" y="19"/>
                        </a:lnTo>
                        <a:lnTo>
                          <a:pt x="49" y="6"/>
                        </a:lnTo>
                        <a:lnTo>
                          <a:pt x="38" y="0"/>
                        </a:lnTo>
                        <a:lnTo>
                          <a:pt x="23" y="0"/>
                        </a:lnTo>
                        <a:lnTo>
                          <a:pt x="14" y="5"/>
                        </a:lnTo>
                      </a:path>
                    </a:pathLst>
                  </a:custGeom>
                  <a:solidFill>
                    <a:srgbClr val="3F1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7410" name="Freeform 50"/>
                <p:cNvSpPr>
                  <a:spLocks/>
                </p:cNvSpPr>
                <p:nvPr/>
              </p:nvSpPr>
              <p:spPr bwMode="auto">
                <a:xfrm>
                  <a:off x="404" y="2171"/>
                  <a:ext cx="106" cy="84"/>
                </a:xfrm>
                <a:custGeom>
                  <a:avLst/>
                  <a:gdLst>
                    <a:gd name="T0" fmla="*/ 0 w 106"/>
                    <a:gd name="T1" fmla="*/ 83 h 84"/>
                    <a:gd name="T2" fmla="*/ 84 w 106"/>
                    <a:gd name="T3" fmla="*/ 0 h 84"/>
                    <a:gd name="T4" fmla="*/ 105 w 106"/>
                    <a:gd name="T5" fmla="*/ 29 h 84"/>
                    <a:gd name="T6" fmla="*/ 0 w 106"/>
                    <a:gd name="T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84">
                      <a:moveTo>
                        <a:pt x="0" y="83"/>
                      </a:moveTo>
                      <a:lnTo>
                        <a:pt x="84" y="0"/>
                      </a:lnTo>
                      <a:lnTo>
                        <a:pt x="105" y="29"/>
                      </a:lnTo>
                      <a:lnTo>
                        <a:pt x="0" y="83"/>
                      </a:lnTo>
                    </a:path>
                  </a:pathLst>
                </a:custGeom>
                <a:solidFill>
                  <a:schemeClr val="tx1"/>
                </a:solidFill>
                <a:ln w="12699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807411" name="Rectangle 51"/>
            <p:cNvSpPr>
              <a:spLocks noChangeArrowheads="1"/>
            </p:cNvSpPr>
            <p:nvPr/>
          </p:nvSpPr>
          <p:spPr bwMode="auto">
            <a:xfrm>
              <a:off x="195" y="1086"/>
              <a:ext cx="2010" cy="51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altLang="en-US" baseline="0" dirty="0"/>
                <a:t>Indirect Methods:</a:t>
              </a:r>
            </a:p>
            <a:p>
              <a:r>
                <a:rPr lang="en-US" altLang="en-US" baseline="0" dirty="0"/>
                <a:t>	“Trial and Error”</a:t>
              </a:r>
            </a:p>
          </p:txBody>
        </p:sp>
      </p:grpSp>
      <p:grpSp>
        <p:nvGrpSpPr>
          <p:cNvPr id="1807412" name="Group 52"/>
          <p:cNvGrpSpPr>
            <a:grpSpLocks/>
          </p:cNvGrpSpPr>
          <p:nvPr/>
        </p:nvGrpSpPr>
        <p:grpSpPr bwMode="auto">
          <a:xfrm>
            <a:off x="4491038" y="1704975"/>
            <a:ext cx="4510087" cy="4875213"/>
            <a:chOff x="2829" y="1074"/>
            <a:chExt cx="2841" cy="3071"/>
          </a:xfrm>
        </p:grpSpPr>
        <p:grpSp>
          <p:nvGrpSpPr>
            <p:cNvPr id="1807413" name="Group 53"/>
            <p:cNvGrpSpPr>
              <a:grpSpLocks/>
            </p:cNvGrpSpPr>
            <p:nvPr/>
          </p:nvGrpSpPr>
          <p:grpSpPr bwMode="auto">
            <a:xfrm>
              <a:off x="3024" y="1986"/>
              <a:ext cx="2368" cy="2159"/>
              <a:chOff x="3024" y="1986"/>
              <a:chExt cx="2368" cy="2159"/>
            </a:xfrm>
          </p:grpSpPr>
          <p:sp>
            <p:nvSpPr>
              <p:cNvPr id="1807414" name="Rectangle 54"/>
              <p:cNvSpPr>
                <a:spLocks noChangeArrowheads="1"/>
              </p:cNvSpPr>
              <p:nvPr/>
            </p:nvSpPr>
            <p:spPr bwMode="auto">
              <a:xfrm>
                <a:off x="3024" y="1986"/>
                <a:ext cx="1398" cy="1307"/>
              </a:xfrm>
              <a:prstGeom prst="rect">
                <a:avLst/>
              </a:prstGeom>
              <a:solidFill>
                <a:schemeClr val="bg1"/>
              </a:solidFill>
              <a:ln w="12699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dist="107763" dir="2700000" algn="ctr" rotWithShape="0">
                  <a:schemeClr val="bg2"/>
                </a:outer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7415" name="Freeform 55"/>
              <p:cNvSpPr>
                <a:spLocks/>
              </p:cNvSpPr>
              <p:nvPr/>
            </p:nvSpPr>
            <p:spPr bwMode="auto">
              <a:xfrm>
                <a:off x="3306" y="2263"/>
                <a:ext cx="267" cy="129"/>
              </a:xfrm>
              <a:custGeom>
                <a:avLst/>
                <a:gdLst>
                  <a:gd name="T0" fmla="*/ 254 w 267"/>
                  <a:gd name="T1" fmla="*/ 95 h 129"/>
                  <a:gd name="T2" fmla="*/ 235 w 267"/>
                  <a:gd name="T3" fmla="*/ 79 h 129"/>
                  <a:gd name="T4" fmla="*/ 211 w 267"/>
                  <a:gd name="T5" fmla="*/ 60 h 129"/>
                  <a:gd name="T6" fmla="*/ 191 w 267"/>
                  <a:gd name="T7" fmla="*/ 45 h 129"/>
                  <a:gd name="T8" fmla="*/ 152 w 267"/>
                  <a:gd name="T9" fmla="*/ 32 h 129"/>
                  <a:gd name="T10" fmla="*/ 103 w 267"/>
                  <a:gd name="T11" fmla="*/ 19 h 129"/>
                  <a:gd name="T12" fmla="*/ 62 w 267"/>
                  <a:gd name="T13" fmla="*/ 6 h 129"/>
                  <a:gd name="T14" fmla="*/ 49 w 267"/>
                  <a:gd name="T15" fmla="*/ 2 h 129"/>
                  <a:gd name="T16" fmla="*/ 19 w 267"/>
                  <a:gd name="T17" fmla="*/ 0 h 129"/>
                  <a:gd name="T18" fmla="*/ 0 w 267"/>
                  <a:gd name="T19" fmla="*/ 1 h 129"/>
                  <a:gd name="T20" fmla="*/ 12 w 267"/>
                  <a:gd name="T21" fmla="*/ 20 h 129"/>
                  <a:gd name="T22" fmla="*/ 21 w 267"/>
                  <a:gd name="T23" fmla="*/ 36 h 129"/>
                  <a:gd name="T24" fmla="*/ 34 w 267"/>
                  <a:gd name="T25" fmla="*/ 56 h 129"/>
                  <a:gd name="T26" fmla="*/ 52 w 267"/>
                  <a:gd name="T27" fmla="*/ 75 h 129"/>
                  <a:gd name="T28" fmla="*/ 62 w 267"/>
                  <a:gd name="T29" fmla="*/ 85 h 129"/>
                  <a:gd name="T30" fmla="*/ 79 w 267"/>
                  <a:gd name="T31" fmla="*/ 95 h 129"/>
                  <a:gd name="T32" fmla="*/ 98 w 267"/>
                  <a:gd name="T33" fmla="*/ 100 h 129"/>
                  <a:gd name="T34" fmla="*/ 116 w 267"/>
                  <a:gd name="T35" fmla="*/ 106 h 129"/>
                  <a:gd name="T36" fmla="*/ 133 w 267"/>
                  <a:gd name="T37" fmla="*/ 106 h 129"/>
                  <a:gd name="T38" fmla="*/ 152 w 267"/>
                  <a:gd name="T39" fmla="*/ 106 h 129"/>
                  <a:gd name="T40" fmla="*/ 166 w 267"/>
                  <a:gd name="T41" fmla="*/ 107 h 129"/>
                  <a:gd name="T42" fmla="*/ 187 w 267"/>
                  <a:gd name="T43" fmla="*/ 112 h 129"/>
                  <a:gd name="T44" fmla="*/ 201 w 267"/>
                  <a:gd name="T45" fmla="*/ 121 h 129"/>
                  <a:gd name="T46" fmla="*/ 208 w 267"/>
                  <a:gd name="T47" fmla="*/ 128 h 129"/>
                  <a:gd name="T48" fmla="*/ 224 w 267"/>
                  <a:gd name="T49" fmla="*/ 116 h 129"/>
                  <a:gd name="T50" fmla="*/ 248 w 267"/>
                  <a:gd name="T51" fmla="*/ 106 h 129"/>
                  <a:gd name="T52" fmla="*/ 266 w 267"/>
                  <a:gd name="T53" fmla="*/ 102 h 129"/>
                  <a:gd name="T54" fmla="*/ 254 w 267"/>
                  <a:gd name="T55" fmla="*/ 9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7" h="129">
                    <a:moveTo>
                      <a:pt x="254" y="95"/>
                    </a:moveTo>
                    <a:lnTo>
                      <a:pt x="235" y="79"/>
                    </a:lnTo>
                    <a:lnTo>
                      <a:pt x="211" y="60"/>
                    </a:lnTo>
                    <a:lnTo>
                      <a:pt x="191" y="45"/>
                    </a:lnTo>
                    <a:lnTo>
                      <a:pt x="152" y="32"/>
                    </a:lnTo>
                    <a:lnTo>
                      <a:pt x="103" y="19"/>
                    </a:lnTo>
                    <a:lnTo>
                      <a:pt x="62" y="6"/>
                    </a:lnTo>
                    <a:lnTo>
                      <a:pt x="49" y="2"/>
                    </a:lnTo>
                    <a:lnTo>
                      <a:pt x="19" y="0"/>
                    </a:lnTo>
                    <a:lnTo>
                      <a:pt x="0" y="1"/>
                    </a:lnTo>
                    <a:lnTo>
                      <a:pt x="12" y="20"/>
                    </a:lnTo>
                    <a:lnTo>
                      <a:pt x="21" y="36"/>
                    </a:lnTo>
                    <a:lnTo>
                      <a:pt x="34" y="56"/>
                    </a:lnTo>
                    <a:lnTo>
                      <a:pt x="52" y="75"/>
                    </a:lnTo>
                    <a:lnTo>
                      <a:pt x="62" y="85"/>
                    </a:lnTo>
                    <a:lnTo>
                      <a:pt x="79" y="95"/>
                    </a:lnTo>
                    <a:lnTo>
                      <a:pt x="98" y="100"/>
                    </a:lnTo>
                    <a:lnTo>
                      <a:pt x="116" y="106"/>
                    </a:lnTo>
                    <a:lnTo>
                      <a:pt x="133" y="106"/>
                    </a:lnTo>
                    <a:lnTo>
                      <a:pt x="152" y="106"/>
                    </a:lnTo>
                    <a:lnTo>
                      <a:pt x="166" y="107"/>
                    </a:lnTo>
                    <a:lnTo>
                      <a:pt x="187" y="112"/>
                    </a:lnTo>
                    <a:lnTo>
                      <a:pt x="201" y="121"/>
                    </a:lnTo>
                    <a:lnTo>
                      <a:pt x="208" y="128"/>
                    </a:lnTo>
                    <a:lnTo>
                      <a:pt x="224" y="116"/>
                    </a:lnTo>
                    <a:lnTo>
                      <a:pt x="248" y="106"/>
                    </a:lnTo>
                    <a:lnTo>
                      <a:pt x="266" y="102"/>
                    </a:lnTo>
                    <a:lnTo>
                      <a:pt x="254" y="95"/>
                    </a:lnTo>
                  </a:path>
                </a:pathLst>
              </a:custGeom>
              <a:solidFill>
                <a:srgbClr val="9F3F00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16" name="Freeform 56"/>
              <p:cNvSpPr>
                <a:spLocks/>
              </p:cNvSpPr>
              <p:nvPr/>
            </p:nvSpPr>
            <p:spPr bwMode="auto">
              <a:xfrm>
                <a:off x="3406" y="2091"/>
                <a:ext cx="770" cy="1045"/>
              </a:xfrm>
              <a:custGeom>
                <a:avLst/>
                <a:gdLst>
                  <a:gd name="T0" fmla="*/ 273 w 770"/>
                  <a:gd name="T1" fmla="*/ 273 h 1045"/>
                  <a:gd name="T2" fmla="*/ 370 w 770"/>
                  <a:gd name="T3" fmla="*/ 359 h 1045"/>
                  <a:gd name="T4" fmla="*/ 491 w 770"/>
                  <a:gd name="T5" fmla="*/ 456 h 1045"/>
                  <a:gd name="T6" fmla="*/ 580 w 770"/>
                  <a:gd name="T7" fmla="*/ 559 h 1045"/>
                  <a:gd name="T8" fmla="*/ 686 w 770"/>
                  <a:gd name="T9" fmla="*/ 709 h 1045"/>
                  <a:gd name="T10" fmla="*/ 749 w 770"/>
                  <a:gd name="T11" fmla="*/ 775 h 1045"/>
                  <a:gd name="T12" fmla="*/ 769 w 770"/>
                  <a:gd name="T13" fmla="*/ 876 h 1045"/>
                  <a:gd name="T14" fmla="*/ 760 w 770"/>
                  <a:gd name="T15" fmla="*/ 932 h 1045"/>
                  <a:gd name="T16" fmla="*/ 711 w 770"/>
                  <a:gd name="T17" fmla="*/ 986 h 1045"/>
                  <a:gd name="T18" fmla="*/ 625 w 770"/>
                  <a:gd name="T19" fmla="*/ 1007 h 1045"/>
                  <a:gd name="T20" fmla="*/ 512 w 770"/>
                  <a:gd name="T21" fmla="*/ 1036 h 1045"/>
                  <a:gd name="T22" fmla="*/ 347 w 770"/>
                  <a:gd name="T23" fmla="*/ 1015 h 1045"/>
                  <a:gd name="T24" fmla="*/ 262 w 770"/>
                  <a:gd name="T25" fmla="*/ 1001 h 1045"/>
                  <a:gd name="T26" fmla="*/ 457 w 770"/>
                  <a:gd name="T27" fmla="*/ 990 h 1045"/>
                  <a:gd name="T28" fmla="*/ 370 w 770"/>
                  <a:gd name="T29" fmla="*/ 961 h 1045"/>
                  <a:gd name="T30" fmla="*/ 393 w 770"/>
                  <a:gd name="T31" fmla="*/ 930 h 1045"/>
                  <a:gd name="T32" fmla="*/ 484 w 770"/>
                  <a:gd name="T33" fmla="*/ 895 h 1045"/>
                  <a:gd name="T34" fmla="*/ 373 w 770"/>
                  <a:gd name="T35" fmla="*/ 829 h 1045"/>
                  <a:gd name="T36" fmla="*/ 304 w 770"/>
                  <a:gd name="T37" fmla="*/ 835 h 1045"/>
                  <a:gd name="T38" fmla="*/ 204 w 770"/>
                  <a:gd name="T39" fmla="*/ 959 h 1045"/>
                  <a:gd name="T40" fmla="*/ 157 w 770"/>
                  <a:gd name="T41" fmla="*/ 1033 h 1045"/>
                  <a:gd name="T42" fmla="*/ 83 w 770"/>
                  <a:gd name="T43" fmla="*/ 1033 h 1045"/>
                  <a:gd name="T44" fmla="*/ 215 w 770"/>
                  <a:gd name="T45" fmla="*/ 844 h 1045"/>
                  <a:gd name="T46" fmla="*/ 221 w 770"/>
                  <a:gd name="T47" fmla="*/ 804 h 1045"/>
                  <a:gd name="T48" fmla="*/ 94 w 770"/>
                  <a:gd name="T49" fmla="*/ 955 h 1045"/>
                  <a:gd name="T50" fmla="*/ 54 w 770"/>
                  <a:gd name="T51" fmla="*/ 1015 h 1045"/>
                  <a:gd name="T52" fmla="*/ 0 w 770"/>
                  <a:gd name="T53" fmla="*/ 1007 h 1045"/>
                  <a:gd name="T54" fmla="*/ 112 w 770"/>
                  <a:gd name="T55" fmla="*/ 861 h 1045"/>
                  <a:gd name="T56" fmla="*/ 178 w 770"/>
                  <a:gd name="T57" fmla="*/ 694 h 1045"/>
                  <a:gd name="T58" fmla="*/ 195 w 770"/>
                  <a:gd name="T59" fmla="*/ 571 h 1045"/>
                  <a:gd name="T60" fmla="*/ 205 w 770"/>
                  <a:gd name="T61" fmla="*/ 516 h 1045"/>
                  <a:gd name="T62" fmla="*/ 166 w 770"/>
                  <a:gd name="T63" fmla="*/ 487 h 1045"/>
                  <a:gd name="T64" fmla="*/ 141 w 770"/>
                  <a:gd name="T65" fmla="*/ 511 h 1045"/>
                  <a:gd name="T66" fmla="*/ 123 w 770"/>
                  <a:gd name="T67" fmla="*/ 513 h 1045"/>
                  <a:gd name="T68" fmla="*/ 121 w 770"/>
                  <a:gd name="T69" fmla="*/ 490 h 1045"/>
                  <a:gd name="T70" fmla="*/ 105 w 770"/>
                  <a:gd name="T71" fmla="*/ 472 h 1045"/>
                  <a:gd name="T72" fmla="*/ 79 w 770"/>
                  <a:gd name="T73" fmla="*/ 467 h 1045"/>
                  <a:gd name="T74" fmla="*/ 59 w 770"/>
                  <a:gd name="T75" fmla="*/ 482 h 1045"/>
                  <a:gd name="T76" fmla="*/ 37 w 770"/>
                  <a:gd name="T77" fmla="*/ 498 h 1045"/>
                  <a:gd name="T78" fmla="*/ 24 w 770"/>
                  <a:gd name="T79" fmla="*/ 483 h 1045"/>
                  <a:gd name="T80" fmla="*/ 14 w 770"/>
                  <a:gd name="T81" fmla="*/ 464 h 1045"/>
                  <a:gd name="T82" fmla="*/ 29 w 770"/>
                  <a:gd name="T83" fmla="*/ 427 h 1045"/>
                  <a:gd name="T84" fmla="*/ 43 w 770"/>
                  <a:gd name="T85" fmla="*/ 361 h 1045"/>
                  <a:gd name="T86" fmla="*/ 54 w 770"/>
                  <a:gd name="T87" fmla="*/ 304 h 1045"/>
                  <a:gd name="T88" fmla="*/ 112 w 770"/>
                  <a:gd name="T89" fmla="*/ 244 h 1045"/>
                  <a:gd name="T90" fmla="*/ 54 w 770"/>
                  <a:gd name="T91" fmla="*/ 89 h 1045"/>
                  <a:gd name="T92" fmla="*/ 91 w 770"/>
                  <a:gd name="T93" fmla="*/ 34 h 1045"/>
                  <a:gd name="T94" fmla="*/ 163 w 770"/>
                  <a:gd name="T95" fmla="*/ 189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70" h="1045">
                    <a:moveTo>
                      <a:pt x="174" y="249"/>
                    </a:moveTo>
                    <a:lnTo>
                      <a:pt x="224" y="258"/>
                    </a:lnTo>
                    <a:lnTo>
                      <a:pt x="273" y="273"/>
                    </a:lnTo>
                    <a:lnTo>
                      <a:pt x="310" y="288"/>
                    </a:lnTo>
                    <a:lnTo>
                      <a:pt x="336" y="313"/>
                    </a:lnTo>
                    <a:lnTo>
                      <a:pt x="370" y="359"/>
                    </a:lnTo>
                    <a:lnTo>
                      <a:pt x="401" y="404"/>
                    </a:lnTo>
                    <a:lnTo>
                      <a:pt x="439" y="436"/>
                    </a:lnTo>
                    <a:lnTo>
                      <a:pt x="491" y="456"/>
                    </a:lnTo>
                    <a:lnTo>
                      <a:pt x="525" y="483"/>
                    </a:lnTo>
                    <a:lnTo>
                      <a:pt x="551" y="516"/>
                    </a:lnTo>
                    <a:lnTo>
                      <a:pt x="580" y="559"/>
                    </a:lnTo>
                    <a:lnTo>
                      <a:pt x="608" y="608"/>
                    </a:lnTo>
                    <a:lnTo>
                      <a:pt x="654" y="669"/>
                    </a:lnTo>
                    <a:lnTo>
                      <a:pt x="686" y="709"/>
                    </a:lnTo>
                    <a:lnTo>
                      <a:pt x="715" y="735"/>
                    </a:lnTo>
                    <a:lnTo>
                      <a:pt x="734" y="754"/>
                    </a:lnTo>
                    <a:lnTo>
                      <a:pt x="749" y="775"/>
                    </a:lnTo>
                    <a:lnTo>
                      <a:pt x="763" y="813"/>
                    </a:lnTo>
                    <a:lnTo>
                      <a:pt x="769" y="855"/>
                    </a:lnTo>
                    <a:lnTo>
                      <a:pt x="769" y="876"/>
                    </a:lnTo>
                    <a:lnTo>
                      <a:pt x="769" y="895"/>
                    </a:lnTo>
                    <a:lnTo>
                      <a:pt x="765" y="913"/>
                    </a:lnTo>
                    <a:lnTo>
                      <a:pt x="760" y="932"/>
                    </a:lnTo>
                    <a:lnTo>
                      <a:pt x="750" y="949"/>
                    </a:lnTo>
                    <a:lnTo>
                      <a:pt x="737" y="967"/>
                    </a:lnTo>
                    <a:lnTo>
                      <a:pt x="711" y="986"/>
                    </a:lnTo>
                    <a:lnTo>
                      <a:pt x="690" y="995"/>
                    </a:lnTo>
                    <a:lnTo>
                      <a:pt x="664" y="1002"/>
                    </a:lnTo>
                    <a:lnTo>
                      <a:pt x="625" y="1007"/>
                    </a:lnTo>
                    <a:lnTo>
                      <a:pt x="585" y="1007"/>
                    </a:lnTo>
                    <a:lnTo>
                      <a:pt x="563" y="1004"/>
                    </a:lnTo>
                    <a:lnTo>
                      <a:pt x="512" y="1036"/>
                    </a:lnTo>
                    <a:lnTo>
                      <a:pt x="457" y="1015"/>
                    </a:lnTo>
                    <a:lnTo>
                      <a:pt x="381" y="1033"/>
                    </a:lnTo>
                    <a:lnTo>
                      <a:pt x="347" y="1015"/>
                    </a:lnTo>
                    <a:lnTo>
                      <a:pt x="301" y="1036"/>
                    </a:lnTo>
                    <a:lnTo>
                      <a:pt x="281" y="1044"/>
                    </a:lnTo>
                    <a:lnTo>
                      <a:pt x="262" y="1001"/>
                    </a:lnTo>
                    <a:lnTo>
                      <a:pt x="330" y="990"/>
                    </a:lnTo>
                    <a:lnTo>
                      <a:pt x="401" y="992"/>
                    </a:lnTo>
                    <a:lnTo>
                      <a:pt x="457" y="990"/>
                    </a:lnTo>
                    <a:lnTo>
                      <a:pt x="505" y="953"/>
                    </a:lnTo>
                    <a:lnTo>
                      <a:pt x="433" y="961"/>
                    </a:lnTo>
                    <a:lnTo>
                      <a:pt x="370" y="961"/>
                    </a:lnTo>
                    <a:lnTo>
                      <a:pt x="312" y="950"/>
                    </a:lnTo>
                    <a:lnTo>
                      <a:pt x="347" y="910"/>
                    </a:lnTo>
                    <a:lnTo>
                      <a:pt x="393" y="930"/>
                    </a:lnTo>
                    <a:lnTo>
                      <a:pt x="433" y="936"/>
                    </a:lnTo>
                    <a:lnTo>
                      <a:pt x="476" y="927"/>
                    </a:lnTo>
                    <a:lnTo>
                      <a:pt x="484" y="895"/>
                    </a:lnTo>
                    <a:lnTo>
                      <a:pt x="482" y="872"/>
                    </a:lnTo>
                    <a:lnTo>
                      <a:pt x="437" y="858"/>
                    </a:lnTo>
                    <a:lnTo>
                      <a:pt x="373" y="829"/>
                    </a:lnTo>
                    <a:lnTo>
                      <a:pt x="341" y="813"/>
                    </a:lnTo>
                    <a:lnTo>
                      <a:pt x="324" y="800"/>
                    </a:lnTo>
                    <a:lnTo>
                      <a:pt x="304" y="835"/>
                    </a:lnTo>
                    <a:lnTo>
                      <a:pt x="278" y="883"/>
                    </a:lnTo>
                    <a:lnTo>
                      <a:pt x="235" y="924"/>
                    </a:lnTo>
                    <a:lnTo>
                      <a:pt x="204" y="959"/>
                    </a:lnTo>
                    <a:lnTo>
                      <a:pt x="178" y="995"/>
                    </a:lnTo>
                    <a:lnTo>
                      <a:pt x="174" y="1019"/>
                    </a:lnTo>
                    <a:lnTo>
                      <a:pt x="157" y="1033"/>
                    </a:lnTo>
                    <a:lnTo>
                      <a:pt x="132" y="1042"/>
                    </a:lnTo>
                    <a:lnTo>
                      <a:pt x="105" y="1042"/>
                    </a:lnTo>
                    <a:lnTo>
                      <a:pt x="83" y="1033"/>
                    </a:lnTo>
                    <a:lnTo>
                      <a:pt x="143" y="984"/>
                    </a:lnTo>
                    <a:lnTo>
                      <a:pt x="189" y="898"/>
                    </a:lnTo>
                    <a:lnTo>
                      <a:pt x="215" y="844"/>
                    </a:lnTo>
                    <a:lnTo>
                      <a:pt x="233" y="795"/>
                    </a:lnTo>
                    <a:lnTo>
                      <a:pt x="238" y="746"/>
                    </a:lnTo>
                    <a:lnTo>
                      <a:pt x="221" y="804"/>
                    </a:lnTo>
                    <a:lnTo>
                      <a:pt x="184" y="867"/>
                    </a:lnTo>
                    <a:lnTo>
                      <a:pt x="163" y="898"/>
                    </a:lnTo>
                    <a:lnTo>
                      <a:pt x="94" y="955"/>
                    </a:lnTo>
                    <a:lnTo>
                      <a:pt x="65" y="979"/>
                    </a:lnTo>
                    <a:lnTo>
                      <a:pt x="63" y="1001"/>
                    </a:lnTo>
                    <a:lnTo>
                      <a:pt x="54" y="1015"/>
                    </a:lnTo>
                    <a:lnTo>
                      <a:pt x="20" y="1024"/>
                    </a:lnTo>
                    <a:lnTo>
                      <a:pt x="0" y="1024"/>
                    </a:lnTo>
                    <a:lnTo>
                      <a:pt x="0" y="1007"/>
                    </a:lnTo>
                    <a:lnTo>
                      <a:pt x="20" y="990"/>
                    </a:lnTo>
                    <a:lnTo>
                      <a:pt x="54" y="961"/>
                    </a:lnTo>
                    <a:lnTo>
                      <a:pt x="112" y="861"/>
                    </a:lnTo>
                    <a:lnTo>
                      <a:pt x="157" y="797"/>
                    </a:lnTo>
                    <a:lnTo>
                      <a:pt x="181" y="746"/>
                    </a:lnTo>
                    <a:lnTo>
                      <a:pt x="178" y="694"/>
                    </a:lnTo>
                    <a:lnTo>
                      <a:pt x="184" y="631"/>
                    </a:lnTo>
                    <a:lnTo>
                      <a:pt x="188" y="606"/>
                    </a:lnTo>
                    <a:lnTo>
                      <a:pt x="195" y="571"/>
                    </a:lnTo>
                    <a:lnTo>
                      <a:pt x="203" y="551"/>
                    </a:lnTo>
                    <a:lnTo>
                      <a:pt x="205" y="533"/>
                    </a:lnTo>
                    <a:lnTo>
                      <a:pt x="205" y="516"/>
                    </a:lnTo>
                    <a:lnTo>
                      <a:pt x="195" y="500"/>
                    </a:lnTo>
                    <a:lnTo>
                      <a:pt x="181" y="495"/>
                    </a:lnTo>
                    <a:lnTo>
                      <a:pt x="166" y="487"/>
                    </a:lnTo>
                    <a:lnTo>
                      <a:pt x="158" y="496"/>
                    </a:lnTo>
                    <a:lnTo>
                      <a:pt x="148" y="508"/>
                    </a:lnTo>
                    <a:lnTo>
                      <a:pt x="141" y="511"/>
                    </a:lnTo>
                    <a:lnTo>
                      <a:pt x="132" y="517"/>
                    </a:lnTo>
                    <a:lnTo>
                      <a:pt x="123" y="519"/>
                    </a:lnTo>
                    <a:lnTo>
                      <a:pt x="123" y="513"/>
                    </a:lnTo>
                    <a:lnTo>
                      <a:pt x="123" y="506"/>
                    </a:lnTo>
                    <a:lnTo>
                      <a:pt x="122" y="497"/>
                    </a:lnTo>
                    <a:lnTo>
                      <a:pt x="121" y="490"/>
                    </a:lnTo>
                    <a:lnTo>
                      <a:pt x="116" y="484"/>
                    </a:lnTo>
                    <a:lnTo>
                      <a:pt x="112" y="476"/>
                    </a:lnTo>
                    <a:lnTo>
                      <a:pt x="105" y="472"/>
                    </a:lnTo>
                    <a:lnTo>
                      <a:pt x="98" y="468"/>
                    </a:lnTo>
                    <a:lnTo>
                      <a:pt x="89" y="466"/>
                    </a:lnTo>
                    <a:lnTo>
                      <a:pt x="79" y="467"/>
                    </a:lnTo>
                    <a:lnTo>
                      <a:pt x="69" y="471"/>
                    </a:lnTo>
                    <a:lnTo>
                      <a:pt x="62" y="476"/>
                    </a:lnTo>
                    <a:lnTo>
                      <a:pt x="59" y="482"/>
                    </a:lnTo>
                    <a:lnTo>
                      <a:pt x="55" y="488"/>
                    </a:lnTo>
                    <a:lnTo>
                      <a:pt x="47" y="494"/>
                    </a:lnTo>
                    <a:lnTo>
                      <a:pt x="37" y="498"/>
                    </a:lnTo>
                    <a:lnTo>
                      <a:pt x="30" y="497"/>
                    </a:lnTo>
                    <a:lnTo>
                      <a:pt x="25" y="493"/>
                    </a:lnTo>
                    <a:lnTo>
                      <a:pt x="24" y="483"/>
                    </a:lnTo>
                    <a:lnTo>
                      <a:pt x="23" y="476"/>
                    </a:lnTo>
                    <a:lnTo>
                      <a:pt x="20" y="469"/>
                    </a:lnTo>
                    <a:lnTo>
                      <a:pt x="14" y="464"/>
                    </a:lnTo>
                    <a:lnTo>
                      <a:pt x="9" y="458"/>
                    </a:lnTo>
                    <a:lnTo>
                      <a:pt x="3" y="453"/>
                    </a:lnTo>
                    <a:lnTo>
                      <a:pt x="29" y="427"/>
                    </a:lnTo>
                    <a:lnTo>
                      <a:pt x="39" y="406"/>
                    </a:lnTo>
                    <a:lnTo>
                      <a:pt x="43" y="391"/>
                    </a:lnTo>
                    <a:lnTo>
                      <a:pt x="43" y="361"/>
                    </a:lnTo>
                    <a:lnTo>
                      <a:pt x="44" y="342"/>
                    </a:lnTo>
                    <a:lnTo>
                      <a:pt x="49" y="319"/>
                    </a:lnTo>
                    <a:lnTo>
                      <a:pt x="54" y="304"/>
                    </a:lnTo>
                    <a:lnTo>
                      <a:pt x="63" y="276"/>
                    </a:lnTo>
                    <a:lnTo>
                      <a:pt x="85" y="252"/>
                    </a:lnTo>
                    <a:lnTo>
                      <a:pt x="112" y="244"/>
                    </a:lnTo>
                    <a:lnTo>
                      <a:pt x="85" y="186"/>
                    </a:lnTo>
                    <a:lnTo>
                      <a:pt x="60" y="126"/>
                    </a:lnTo>
                    <a:lnTo>
                      <a:pt x="54" y="89"/>
                    </a:lnTo>
                    <a:lnTo>
                      <a:pt x="51" y="45"/>
                    </a:lnTo>
                    <a:lnTo>
                      <a:pt x="54" y="0"/>
                    </a:lnTo>
                    <a:lnTo>
                      <a:pt x="91" y="34"/>
                    </a:lnTo>
                    <a:lnTo>
                      <a:pt x="120" y="74"/>
                    </a:lnTo>
                    <a:lnTo>
                      <a:pt x="141" y="124"/>
                    </a:lnTo>
                    <a:lnTo>
                      <a:pt x="163" y="189"/>
                    </a:lnTo>
                    <a:lnTo>
                      <a:pt x="174" y="249"/>
                    </a:lnTo>
                  </a:path>
                </a:pathLst>
              </a:custGeom>
              <a:solidFill>
                <a:srgbClr val="9F3F00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17" name="Freeform 57"/>
              <p:cNvSpPr>
                <a:spLocks/>
              </p:cNvSpPr>
              <p:nvPr/>
            </p:nvSpPr>
            <p:spPr bwMode="auto">
              <a:xfrm>
                <a:off x="3482" y="2392"/>
                <a:ext cx="123" cy="131"/>
              </a:xfrm>
              <a:custGeom>
                <a:avLst/>
                <a:gdLst>
                  <a:gd name="T0" fmla="*/ 89 w 123"/>
                  <a:gd name="T1" fmla="*/ 1 h 131"/>
                  <a:gd name="T2" fmla="*/ 77 w 123"/>
                  <a:gd name="T3" fmla="*/ 7 h 131"/>
                  <a:gd name="T4" fmla="*/ 65 w 123"/>
                  <a:gd name="T5" fmla="*/ 14 h 131"/>
                  <a:gd name="T6" fmla="*/ 57 w 123"/>
                  <a:gd name="T7" fmla="*/ 28 h 131"/>
                  <a:gd name="T8" fmla="*/ 50 w 123"/>
                  <a:gd name="T9" fmla="*/ 41 h 131"/>
                  <a:gd name="T10" fmla="*/ 44 w 123"/>
                  <a:gd name="T11" fmla="*/ 58 h 131"/>
                  <a:gd name="T12" fmla="*/ 41 w 123"/>
                  <a:gd name="T13" fmla="*/ 73 h 131"/>
                  <a:gd name="T14" fmla="*/ 39 w 123"/>
                  <a:gd name="T15" fmla="*/ 86 h 131"/>
                  <a:gd name="T16" fmla="*/ 31 w 123"/>
                  <a:gd name="T17" fmla="*/ 106 h 131"/>
                  <a:gd name="T18" fmla="*/ 23 w 123"/>
                  <a:gd name="T19" fmla="*/ 116 h 131"/>
                  <a:gd name="T20" fmla="*/ 10 w 123"/>
                  <a:gd name="T21" fmla="*/ 123 h 131"/>
                  <a:gd name="T22" fmla="*/ 0 w 123"/>
                  <a:gd name="T23" fmla="*/ 130 h 131"/>
                  <a:gd name="T24" fmla="*/ 19 w 123"/>
                  <a:gd name="T25" fmla="*/ 127 h 131"/>
                  <a:gd name="T26" fmla="*/ 30 w 123"/>
                  <a:gd name="T27" fmla="*/ 124 h 131"/>
                  <a:gd name="T28" fmla="*/ 43 w 123"/>
                  <a:gd name="T29" fmla="*/ 117 h 131"/>
                  <a:gd name="T30" fmla="*/ 50 w 123"/>
                  <a:gd name="T31" fmla="*/ 99 h 131"/>
                  <a:gd name="T32" fmla="*/ 58 w 123"/>
                  <a:gd name="T33" fmla="*/ 74 h 131"/>
                  <a:gd name="T34" fmla="*/ 63 w 123"/>
                  <a:gd name="T35" fmla="*/ 52 h 131"/>
                  <a:gd name="T36" fmla="*/ 68 w 123"/>
                  <a:gd name="T37" fmla="*/ 43 h 131"/>
                  <a:gd name="T38" fmla="*/ 78 w 123"/>
                  <a:gd name="T39" fmla="*/ 34 h 131"/>
                  <a:gd name="T40" fmla="*/ 90 w 123"/>
                  <a:gd name="T41" fmla="*/ 33 h 131"/>
                  <a:gd name="T42" fmla="*/ 98 w 123"/>
                  <a:gd name="T43" fmla="*/ 33 h 131"/>
                  <a:gd name="T44" fmla="*/ 104 w 123"/>
                  <a:gd name="T45" fmla="*/ 33 h 131"/>
                  <a:gd name="T46" fmla="*/ 113 w 123"/>
                  <a:gd name="T47" fmla="*/ 31 h 131"/>
                  <a:gd name="T48" fmla="*/ 118 w 123"/>
                  <a:gd name="T49" fmla="*/ 28 h 131"/>
                  <a:gd name="T50" fmla="*/ 122 w 123"/>
                  <a:gd name="T51" fmla="*/ 20 h 131"/>
                  <a:gd name="T52" fmla="*/ 121 w 123"/>
                  <a:gd name="T53" fmla="*/ 9 h 131"/>
                  <a:gd name="T54" fmla="*/ 115 w 123"/>
                  <a:gd name="T55" fmla="*/ 4 h 131"/>
                  <a:gd name="T56" fmla="*/ 103 w 123"/>
                  <a:gd name="T57" fmla="*/ 0 h 131"/>
                  <a:gd name="T58" fmla="*/ 89 w 123"/>
                  <a:gd name="T59" fmla="*/ 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3" h="131">
                    <a:moveTo>
                      <a:pt x="89" y="1"/>
                    </a:moveTo>
                    <a:lnTo>
                      <a:pt x="77" y="7"/>
                    </a:lnTo>
                    <a:lnTo>
                      <a:pt x="65" y="14"/>
                    </a:lnTo>
                    <a:lnTo>
                      <a:pt x="57" y="28"/>
                    </a:lnTo>
                    <a:lnTo>
                      <a:pt x="50" y="41"/>
                    </a:lnTo>
                    <a:lnTo>
                      <a:pt x="44" y="58"/>
                    </a:lnTo>
                    <a:lnTo>
                      <a:pt x="41" y="73"/>
                    </a:lnTo>
                    <a:lnTo>
                      <a:pt x="39" y="86"/>
                    </a:lnTo>
                    <a:lnTo>
                      <a:pt x="31" y="106"/>
                    </a:lnTo>
                    <a:lnTo>
                      <a:pt x="23" y="116"/>
                    </a:lnTo>
                    <a:lnTo>
                      <a:pt x="10" y="123"/>
                    </a:lnTo>
                    <a:lnTo>
                      <a:pt x="0" y="130"/>
                    </a:lnTo>
                    <a:lnTo>
                      <a:pt x="19" y="127"/>
                    </a:lnTo>
                    <a:lnTo>
                      <a:pt x="30" y="124"/>
                    </a:lnTo>
                    <a:lnTo>
                      <a:pt x="43" y="117"/>
                    </a:lnTo>
                    <a:lnTo>
                      <a:pt x="50" y="99"/>
                    </a:lnTo>
                    <a:lnTo>
                      <a:pt x="58" y="74"/>
                    </a:lnTo>
                    <a:lnTo>
                      <a:pt x="63" y="52"/>
                    </a:lnTo>
                    <a:lnTo>
                      <a:pt x="68" y="43"/>
                    </a:lnTo>
                    <a:lnTo>
                      <a:pt x="78" y="34"/>
                    </a:lnTo>
                    <a:lnTo>
                      <a:pt x="90" y="33"/>
                    </a:lnTo>
                    <a:lnTo>
                      <a:pt x="98" y="33"/>
                    </a:lnTo>
                    <a:lnTo>
                      <a:pt x="104" y="33"/>
                    </a:lnTo>
                    <a:lnTo>
                      <a:pt x="113" y="31"/>
                    </a:lnTo>
                    <a:lnTo>
                      <a:pt x="118" y="28"/>
                    </a:lnTo>
                    <a:lnTo>
                      <a:pt x="122" y="20"/>
                    </a:lnTo>
                    <a:lnTo>
                      <a:pt x="121" y="9"/>
                    </a:lnTo>
                    <a:lnTo>
                      <a:pt x="115" y="4"/>
                    </a:lnTo>
                    <a:lnTo>
                      <a:pt x="103" y="0"/>
                    </a:lnTo>
                    <a:lnTo>
                      <a:pt x="89" y="1"/>
                    </a:lnTo>
                  </a:path>
                </a:pathLst>
              </a:custGeom>
              <a:solidFill>
                <a:srgbClr val="BF7F1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18" name="Freeform 58"/>
              <p:cNvSpPr>
                <a:spLocks/>
              </p:cNvSpPr>
              <p:nvPr/>
            </p:nvSpPr>
            <p:spPr bwMode="auto">
              <a:xfrm>
                <a:off x="3406" y="2540"/>
                <a:ext cx="159" cy="151"/>
              </a:xfrm>
              <a:custGeom>
                <a:avLst/>
                <a:gdLst>
                  <a:gd name="T0" fmla="*/ 39 w 159"/>
                  <a:gd name="T1" fmla="*/ 0 h 151"/>
                  <a:gd name="T2" fmla="*/ 45 w 159"/>
                  <a:gd name="T3" fmla="*/ 7 h 151"/>
                  <a:gd name="T4" fmla="*/ 51 w 159"/>
                  <a:gd name="T5" fmla="*/ 12 h 151"/>
                  <a:gd name="T6" fmla="*/ 55 w 159"/>
                  <a:gd name="T7" fmla="*/ 17 h 151"/>
                  <a:gd name="T8" fmla="*/ 57 w 159"/>
                  <a:gd name="T9" fmla="*/ 21 h 151"/>
                  <a:gd name="T10" fmla="*/ 60 w 159"/>
                  <a:gd name="T11" fmla="*/ 28 h 151"/>
                  <a:gd name="T12" fmla="*/ 60 w 159"/>
                  <a:gd name="T13" fmla="*/ 32 h 151"/>
                  <a:gd name="T14" fmla="*/ 61 w 159"/>
                  <a:gd name="T15" fmla="*/ 37 h 151"/>
                  <a:gd name="T16" fmla="*/ 61 w 159"/>
                  <a:gd name="T17" fmla="*/ 40 h 151"/>
                  <a:gd name="T18" fmla="*/ 64 w 159"/>
                  <a:gd name="T19" fmla="*/ 44 h 151"/>
                  <a:gd name="T20" fmla="*/ 70 w 159"/>
                  <a:gd name="T21" fmla="*/ 46 h 151"/>
                  <a:gd name="T22" fmla="*/ 77 w 159"/>
                  <a:gd name="T23" fmla="*/ 43 h 151"/>
                  <a:gd name="T24" fmla="*/ 85 w 159"/>
                  <a:gd name="T25" fmla="*/ 39 h 151"/>
                  <a:gd name="T26" fmla="*/ 91 w 159"/>
                  <a:gd name="T27" fmla="*/ 33 h 151"/>
                  <a:gd name="T28" fmla="*/ 96 w 159"/>
                  <a:gd name="T29" fmla="*/ 26 h 151"/>
                  <a:gd name="T30" fmla="*/ 102 w 159"/>
                  <a:gd name="T31" fmla="*/ 19 h 151"/>
                  <a:gd name="T32" fmla="*/ 109 w 159"/>
                  <a:gd name="T33" fmla="*/ 16 h 151"/>
                  <a:gd name="T34" fmla="*/ 116 w 159"/>
                  <a:gd name="T35" fmla="*/ 13 h 151"/>
                  <a:gd name="T36" fmla="*/ 126 w 159"/>
                  <a:gd name="T37" fmla="*/ 14 h 151"/>
                  <a:gd name="T38" fmla="*/ 135 w 159"/>
                  <a:gd name="T39" fmla="*/ 16 h 151"/>
                  <a:gd name="T40" fmla="*/ 144 w 159"/>
                  <a:gd name="T41" fmla="*/ 21 h 151"/>
                  <a:gd name="T42" fmla="*/ 149 w 159"/>
                  <a:gd name="T43" fmla="*/ 28 h 151"/>
                  <a:gd name="T44" fmla="*/ 152 w 159"/>
                  <a:gd name="T45" fmla="*/ 32 h 151"/>
                  <a:gd name="T46" fmla="*/ 156 w 159"/>
                  <a:gd name="T47" fmla="*/ 41 h 151"/>
                  <a:gd name="T48" fmla="*/ 157 w 159"/>
                  <a:gd name="T49" fmla="*/ 50 h 151"/>
                  <a:gd name="T50" fmla="*/ 158 w 159"/>
                  <a:gd name="T51" fmla="*/ 58 h 151"/>
                  <a:gd name="T52" fmla="*/ 158 w 159"/>
                  <a:gd name="T53" fmla="*/ 66 h 151"/>
                  <a:gd name="T54" fmla="*/ 146 w 159"/>
                  <a:gd name="T55" fmla="*/ 77 h 151"/>
                  <a:gd name="T56" fmla="*/ 124 w 159"/>
                  <a:gd name="T57" fmla="*/ 90 h 151"/>
                  <a:gd name="T58" fmla="*/ 112 w 159"/>
                  <a:gd name="T59" fmla="*/ 103 h 151"/>
                  <a:gd name="T60" fmla="*/ 104 w 159"/>
                  <a:gd name="T61" fmla="*/ 122 h 151"/>
                  <a:gd name="T62" fmla="*/ 99 w 159"/>
                  <a:gd name="T63" fmla="*/ 140 h 151"/>
                  <a:gd name="T64" fmla="*/ 94 w 159"/>
                  <a:gd name="T65" fmla="*/ 146 h 151"/>
                  <a:gd name="T66" fmla="*/ 87 w 159"/>
                  <a:gd name="T67" fmla="*/ 147 h 151"/>
                  <a:gd name="T68" fmla="*/ 76 w 159"/>
                  <a:gd name="T69" fmla="*/ 141 h 151"/>
                  <a:gd name="T70" fmla="*/ 69 w 159"/>
                  <a:gd name="T71" fmla="*/ 132 h 151"/>
                  <a:gd name="T72" fmla="*/ 64 w 159"/>
                  <a:gd name="T73" fmla="*/ 133 h 151"/>
                  <a:gd name="T74" fmla="*/ 57 w 159"/>
                  <a:gd name="T75" fmla="*/ 141 h 151"/>
                  <a:gd name="T76" fmla="*/ 51 w 159"/>
                  <a:gd name="T77" fmla="*/ 148 h 151"/>
                  <a:gd name="T78" fmla="*/ 44 w 159"/>
                  <a:gd name="T79" fmla="*/ 150 h 151"/>
                  <a:gd name="T80" fmla="*/ 39 w 159"/>
                  <a:gd name="T81" fmla="*/ 150 h 151"/>
                  <a:gd name="T82" fmla="*/ 32 w 159"/>
                  <a:gd name="T83" fmla="*/ 146 h 151"/>
                  <a:gd name="T84" fmla="*/ 29 w 159"/>
                  <a:gd name="T85" fmla="*/ 138 h 151"/>
                  <a:gd name="T86" fmla="*/ 20 w 159"/>
                  <a:gd name="T87" fmla="*/ 138 h 151"/>
                  <a:gd name="T88" fmla="*/ 12 w 159"/>
                  <a:gd name="T89" fmla="*/ 138 h 151"/>
                  <a:gd name="T90" fmla="*/ 7 w 159"/>
                  <a:gd name="T91" fmla="*/ 134 h 151"/>
                  <a:gd name="T92" fmla="*/ 3 w 159"/>
                  <a:gd name="T93" fmla="*/ 130 h 151"/>
                  <a:gd name="T94" fmla="*/ 1 w 159"/>
                  <a:gd name="T95" fmla="*/ 123 h 151"/>
                  <a:gd name="T96" fmla="*/ 0 w 159"/>
                  <a:gd name="T97" fmla="*/ 116 h 151"/>
                  <a:gd name="T98" fmla="*/ 2 w 159"/>
                  <a:gd name="T99" fmla="*/ 110 h 151"/>
                  <a:gd name="T100" fmla="*/ 4 w 159"/>
                  <a:gd name="T101" fmla="*/ 106 h 151"/>
                  <a:gd name="T102" fmla="*/ 9 w 159"/>
                  <a:gd name="T103" fmla="*/ 100 h 151"/>
                  <a:gd name="T104" fmla="*/ 12 w 159"/>
                  <a:gd name="T105" fmla="*/ 91 h 151"/>
                  <a:gd name="T106" fmla="*/ 13 w 159"/>
                  <a:gd name="T107" fmla="*/ 86 h 151"/>
                  <a:gd name="T108" fmla="*/ 14 w 159"/>
                  <a:gd name="T109" fmla="*/ 78 h 151"/>
                  <a:gd name="T110" fmla="*/ 14 w 159"/>
                  <a:gd name="T111" fmla="*/ 70 h 151"/>
                  <a:gd name="T112" fmla="*/ 12 w 159"/>
                  <a:gd name="T113" fmla="*/ 61 h 151"/>
                  <a:gd name="T114" fmla="*/ 6 w 159"/>
                  <a:gd name="T115" fmla="*/ 56 h 151"/>
                  <a:gd name="T116" fmla="*/ 3 w 159"/>
                  <a:gd name="T117" fmla="*/ 46 h 151"/>
                  <a:gd name="T118" fmla="*/ 6 w 159"/>
                  <a:gd name="T119" fmla="*/ 34 h 151"/>
                  <a:gd name="T120" fmla="*/ 19 w 159"/>
                  <a:gd name="T121" fmla="*/ 19 h 151"/>
                  <a:gd name="T122" fmla="*/ 39 w 159"/>
                  <a:gd name="T123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9" h="151">
                    <a:moveTo>
                      <a:pt x="39" y="0"/>
                    </a:moveTo>
                    <a:lnTo>
                      <a:pt x="45" y="7"/>
                    </a:lnTo>
                    <a:lnTo>
                      <a:pt x="51" y="12"/>
                    </a:lnTo>
                    <a:lnTo>
                      <a:pt x="55" y="17"/>
                    </a:lnTo>
                    <a:lnTo>
                      <a:pt x="57" y="21"/>
                    </a:lnTo>
                    <a:lnTo>
                      <a:pt x="60" y="28"/>
                    </a:lnTo>
                    <a:lnTo>
                      <a:pt x="60" y="32"/>
                    </a:lnTo>
                    <a:lnTo>
                      <a:pt x="61" y="37"/>
                    </a:lnTo>
                    <a:lnTo>
                      <a:pt x="61" y="40"/>
                    </a:lnTo>
                    <a:lnTo>
                      <a:pt x="64" y="44"/>
                    </a:lnTo>
                    <a:lnTo>
                      <a:pt x="70" y="46"/>
                    </a:lnTo>
                    <a:lnTo>
                      <a:pt x="77" y="43"/>
                    </a:lnTo>
                    <a:lnTo>
                      <a:pt x="85" y="39"/>
                    </a:lnTo>
                    <a:lnTo>
                      <a:pt x="91" y="33"/>
                    </a:lnTo>
                    <a:lnTo>
                      <a:pt x="96" y="26"/>
                    </a:lnTo>
                    <a:lnTo>
                      <a:pt x="102" y="19"/>
                    </a:lnTo>
                    <a:lnTo>
                      <a:pt x="109" y="16"/>
                    </a:lnTo>
                    <a:lnTo>
                      <a:pt x="116" y="13"/>
                    </a:lnTo>
                    <a:lnTo>
                      <a:pt x="126" y="14"/>
                    </a:lnTo>
                    <a:lnTo>
                      <a:pt x="135" y="16"/>
                    </a:lnTo>
                    <a:lnTo>
                      <a:pt x="144" y="21"/>
                    </a:lnTo>
                    <a:lnTo>
                      <a:pt x="149" y="28"/>
                    </a:lnTo>
                    <a:lnTo>
                      <a:pt x="152" y="32"/>
                    </a:lnTo>
                    <a:lnTo>
                      <a:pt x="156" y="41"/>
                    </a:lnTo>
                    <a:lnTo>
                      <a:pt x="157" y="50"/>
                    </a:lnTo>
                    <a:lnTo>
                      <a:pt x="158" y="58"/>
                    </a:lnTo>
                    <a:lnTo>
                      <a:pt x="158" y="66"/>
                    </a:lnTo>
                    <a:lnTo>
                      <a:pt x="146" y="77"/>
                    </a:lnTo>
                    <a:lnTo>
                      <a:pt x="124" y="90"/>
                    </a:lnTo>
                    <a:lnTo>
                      <a:pt x="112" y="103"/>
                    </a:lnTo>
                    <a:lnTo>
                      <a:pt x="104" y="122"/>
                    </a:lnTo>
                    <a:lnTo>
                      <a:pt x="99" y="140"/>
                    </a:lnTo>
                    <a:lnTo>
                      <a:pt x="94" y="146"/>
                    </a:lnTo>
                    <a:lnTo>
                      <a:pt x="87" y="147"/>
                    </a:lnTo>
                    <a:lnTo>
                      <a:pt x="76" y="141"/>
                    </a:lnTo>
                    <a:lnTo>
                      <a:pt x="69" y="132"/>
                    </a:lnTo>
                    <a:lnTo>
                      <a:pt x="64" y="133"/>
                    </a:lnTo>
                    <a:lnTo>
                      <a:pt x="57" y="141"/>
                    </a:lnTo>
                    <a:lnTo>
                      <a:pt x="51" y="148"/>
                    </a:lnTo>
                    <a:lnTo>
                      <a:pt x="44" y="150"/>
                    </a:lnTo>
                    <a:lnTo>
                      <a:pt x="39" y="150"/>
                    </a:lnTo>
                    <a:lnTo>
                      <a:pt x="32" y="146"/>
                    </a:lnTo>
                    <a:lnTo>
                      <a:pt x="29" y="138"/>
                    </a:lnTo>
                    <a:lnTo>
                      <a:pt x="20" y="138"/>
                    </a:lnTo>
                    <a:lnTo>
                      <a:pt x="12" y="138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1" y="123"/>
                    </a:lnTo>
                    <a:lnTo>
                      <a:pt x="0" y="116"/>
                    </a:lnTo>
                    <a:lnTo>
                      <a:pt x="2" y="110"/>
                    </a:lnTo>
                    <a:lnTo>
                      <a:pt x="4" y="106"/>
                    </a:lnTo>
                    <a:lnTo>
                      <a:pt x="9" y="100"/>
                    </a:lnTo>
                    <a:lnTo>
                      <a:pt x="12" y="91"/>
                    </a:lnTo>
                    <a:lnTo>
                      <a:pt x="13" y="86"/>
                    </a:lnTo>
                    <a:lnTo>
                      <a:pt x="14" y="78"/>
                    </a:lnTo>
                    <a:lnTo>
                      <a:pt x="14" y="70"/>
                    </a:lnTo>
                    <a:lnTo>
                      <a:pt x="12" y="61"/>
                    </a:lnTo>
                    <a:lnTo>
                      <a:pt x="6" y="56"/>
                    </a:lnTo>
                    <a:lnTo>
                      <a:pt x="3" y="46"/>
                    </a:lnTo>
                    <a:lnTo>
                      <a:pt x="6" y="34"/>
                    </a:lnTo>
                    <a:lnTo>
                      <a:pt x="19" y="19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BF7F1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19" name="Freeform 59"/>
              <p:cNvSpPr>
                <a:spLocks/>
              </p:cNvSpPr>
              <p:nvPr/>
            </p:nvSpPr>
            <p:spPr bwMode="auto">
              <a:xfrm>
                <a:off x="3435" y="2583"/>
                <a:ext cx="19" cy="27"/>
              </a:xfrm>
              <a:custGeom>
                <a:avLst/>
                <a:gdLst>
                  <a:gd name="T0" fmla="*/ 0 w 19"/>
                  <a:gd name="T1" fmla="*/ 0 h 27"/>
                  <a:gd name="T2" fmla="*/ 8 w 19"/>
                  <a:gd name="T3" fmla="*/ 1 h 27"/>
                  <a:gd name="T4" fmla="*/ 13 w 19"/>
                  <a:gd name="T5" fmla="*/ 4 h 27"/>
                  <a:gd name="T6" fmla="*/ 18 w 19"/>
                  <a:gd name="T7" fmla="*/ 9 h 27"/>
                  <a:gd name="T8" fmla="*/ 18 w 19"/>
                  <a:gd name="T9" fmla="*/ 12 h 27"/>
                  <a:gd name="T10" fmla="*/ 18 w 19"/>
                  <a:gd name="T11" fmla="*/ 16 h 27"/>
                  <a:gd name="T12" fmla="*/ 15 w 19"/>
                  <a:gd name="T13" fmla="*/ 21 h 27"/>
                  <a:gd name="T14" fmla="*/ 3 w 19"/>
                  <a:gd name="T15" fmla="*/ 26 h 27"/>
                  <a:gd name="T16" fmla="*/ 10 w 19"/>
                  <a:gd name="T17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7">
                    <a:moveTo>
                      <a:pt x="0" y="0"/>
                    </a:moveTo>
                    <a:lnTo>
                      <a:pt x="8" y="1"/>
                    </a:lnTo>
                    <a:lnTo>
                      <a:pt x="13" y="4"/>
                    </a:lnTo>
                    <a:lnTo>
                      <a:pt x="18" y="9"/>
                    </a:lnTo>
                    <a:lnTo>
                      <a:pt x="18" y="12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3" y="26"/>
                    </a:lnTo>
                    <a:lnTo>
                      <a:pt x="10" y="22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20" name="Freeform 60"/>
              <p:cNvSpPr>
                <a:spLocks/>
              </p:cNvSpPr>
              <p:nvPr/>
            </p:nvSpPr>
            <p:spPr bwMode="auto">
              <a:xfrm>
                <a:off x="3434" y="2597"/>
                <a:ext cx="97" cy="78"/>
              </a:xfrm>
              <a:custGeom>
                <a:avLst/>
                <a:gdLst>
                  <a:gd name="T0" fmla="*/ 0 w 97"/>
                  <a:gd name="T1" fmla="*/ 77 h 78"/>
                  <a:gd name="T2" fmla="*/ 9 w 97"/>
                  <a:gd name="T3" fmla="*/ 73 h 78"/>
                  <a:gd name="T4" fmla="*/ 16 w 97"/>
                  <a:gd name="T5" fmla="*/ 66 h 78"/>
                  <a:gd name="T6" fmla="*/ 21 w 97"/>
                  <a:gd name="T7" fmla="*/ 59 h 78"/>
                  <a:gd name="T8" fmla="*/ 32 w 97"/>
                  <a:gd name="T9" fmla="*/ 50 h 78"/>
                  <a:gd name="T10" fmla="*/ 39 w 97"/>
                  <a:gd name="T11" fmla="*/ 46 h 78"/>
                  <a:gd name="T12" fmla="*/ 47 w 97"/>
                  <a:gd name="T13" fmla="*/ 42 h 78"/>
                  <a:gd name="T14" fmla="*/ 56 w 97"/>
                  <a:gd name="T15" fmla="*/ 36 h 78"/>
                  <a:gd name="T16" fmla="*/ 63 w 97"/>
                  <a:gd name="T17" fmla="*/ 26 h 78"/>
                  <a:gd name="T18" fmla="*/ 69 w 97"/>
                  <a:gd name="T19" fmla="*/ 15 h 78"/>
                  <a:gd name="T20" fmla="*/ 73 w 97"/>
                  <a:gd name="T21" fmla="*/ 9 h 78"/>
                  <a:gd name="T22" fmla="*/ 81 w 97"/>
                  <a:gd name="T23" fmla="*/ 4 h 78"/>
                  <a:gd name="T24" fmla="*/ 92 w 97"/>
                  <a:gd name="T25" fmla="*/ 1 h 78"/>
                  <a:gd name="T26" fmla="*/ 96 w 97"/>
                  <a:gd name="T27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78">
                    <a:moveTo>
                      <a:pt x="0" y="77"/>
                    </a:moveTo>
                    <a:lnTo>
                      <a:pt x="9" y="73"/>
                    </a:lnTo>
                    <a:lnTo>
                      <a:pt x="16" y="66"/>
                    </a:lnTo>
                    <a:lnTo>
                      <a:pt x="21" y="59"/>
                    </a:lnTo>
                    <a:lnTo>
                      <a:pt x="32" y="50"/>
                    </a:lnTo>
                    <a:lnTo>
                      <a:pt x="39" y="46"/>
                    </a:lnTo>
                    <a:lnTo>
                      <a:pt x="47" y="42"/>
                    </a:lnTo>
                    <a:lnTo>
                      <a:pt x="56" y="36"/>
                    </a:lnTo>
                    <a:lnTo>
                      <a:pt x="63" y="26"/>
                    </a:lnTo>
                    <a:lnTo>
                      <a:pt x="69" y="15"/>
                    </a:lnTo>
                    <a:lnTo>
                      <a:pt x="73" y="9"/>
                    </a:lnTo>
                    <a:lnTo>
                      <a:pt x="81" y="4"/>
                    </a:lnTo>
                    <a:lnTo>
                      <a:pt x="92" y="1"/>
                    </a:lnTo>
                    <a:lnTo>
                      <a:pt x="96" y="0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21" name="Freeform 61"/>
              <p:cNvSpPr>
                <a:spLocks/>
              </p:cNvSpPr>
              <p:nvPr/>
            </p:nvSpPr>
            <p:spPr bwMode="auto">
              <a:xfrm>
                <a:off x="3474" y="2652"/>
                <a:ext cx="19" cy="19"/>
              </a:xfrm>
              <a:custGeom>
                <a:avLst/>
                <a:gdLst>
                  <a:gd name="T0" fmla="*/ 0 w 19"/>
                  <a:gd name="T1" fmla="*/ 18 h 19"/>
                  <a:gd name="T2" fmla="*/ 2 w 19"/>
                  <a:gd name="T3" fmla="*/ 14 h 19"/>
                  <a:gd name="T4" fmla="*/ 4 w 19"/>
                  <a:gd name="T5" fmla="*/ 10 h 19"/>
                  <a:gd name="T6" fmla="*/ 8 w 19"/>
                  <a:gd name="T7" fmla="*/ 7 h 19"/>
                  <a:gd name="T8" fmla="*/ 12 w 19"/>
                  <a:gd name="T9" fmla="*/ 6 h 19"/>
                  <a:gd name="T10" fmla="*/ 16 w 19"/>
                  <a:gd name="T11" fmla="*/ 4 h 19"/>
                  <a:gd name="T12" fmla="*/ 18 w 19"/>
                  <a:gd name="T13" fmla="*/ 1 h 19"/>
                  <a:gd name="T14" fmla="*/ 18 w 1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0" y="18"/>
                    </a:moveTo>
                    <a:lnTo>
                      <a:pt x="2" y="14"/>
                    </a:lnTo>
                    <a:lnTo>
                      <a:pt x="4" y="10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18" y="1"/>
                    </a:lnTo>
                    <a:lnTo>
                      <a:pt x="18" y="0"/>
                    </a:lnTo>
                  </a:path>
                </a:pathLst>
              </a:custGeom>
              <a:noFill/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22" name="Freeform 62"/>
              <p:cNvSpPr>
                <a:spLocks/>
              </p:cNvSpPr>
              <p:nvPr/>
            </p:nvSpPr>
            <p:spPr bwMode="auto">
              <a:xfrm>
                <a:off x="3492" y="2138"/>
                <a:ext cx="89" cy="219"/>
              </a:xfrm>
              <a:custGeom>
                <a:avLst/>
                <a:gdLst>
                  <a:gd name="T0" fmla="*/ 2 w 89"/>
                  <a:gd name="T1" fmla="*/ 0 h 219"/>
                  <a:gd name="T2" fmla="*/ 2 w 89"/>
                  <a:gd name="T3" fmla="*/ 22 h 219"/>
                  <a:gd name="T4" fmla="*/ 0 w 89"/>
                  <a:gd name="T5" fmla="*/ 48 h 219"/>
                  <a:gd name="T6" fmla="*/ 3 w 89"/>
                  <a:gd name="T7" fmla="*/ 77 h 219"/>
                  <a:gd name="T8" fmla="*/ 8 w 89"/>
                  <a:gd name="T9" fmla="*/ 104 h 219"/>
                  <a:gd name="T10" fmla="*/ 18 w 89"/>
                  <a:gd name="T11" fmla="*/ 129 h 219"/>
                  <a:gd name="T12" fmla="*/ 29 w 89"/>
                  <a:gd name="T13" fmla="*/ 153 h 219"/>
                  <a:gd name="T14" fmla="*/ 47 w 89"/>
                  <a:gd name="T15" fmla="*/ 174 h 219"/>
                  <a:gd name="T16" fmla="*/ 66 w 89"/>
                  <a:gd name="T17" fmla="*/ 198 h 219"/>
                  <a:gd name="T18" fmla="*/ 82 w 89"/>
                  <a:gd name="T19" fmla="*/ 218 h 219"/>
                  <a:gd name="T20" fmla="*/ 86 w 89"/>
                  <a:gd name="T21" fmla="*/ 194 h 219"/>
                  <a:gd name="T22" fmla="*/ 88 w 89"/>
                  <a:gd name="T23" fmla="*/ 158 h 219"/>
                  <a:gd name="T24" fmla="*/ 84 w 89"/>
                  <a:gd name="T25" fmla="*/ 133 h 219"/>
                  <a:gd name="T26" fmla="*/ 74 w 89"/>
                  <a:gd name="T27" fmla="*/ 103 h 219"/>
                  <a:gd name="T28" fmla="*/ 60 w 89"/>
                  <a:gd name="T29" fmla="*/ 72 h 219"/>
                  <a:gd name="T30" fmla="*/ 41 w 89"/>
                  <a:gd name="T31" fmla="*/ 43 h 219"/>
                  <a:gd name="T32" fmla="*/ 26 w 89"/>
                  <a:gd name="T33" fmla="*/ 23 h 219"/>
                  <a:gd name="T34" fmla="*/ 2 w 89"/>
                  <a:gd name="T3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219">
                    <a:moveTo>
                      <a:pt x="2" y="0"/>
                    </a:moveTo>
                    <a:lnTo>
                      <a:pt x="2" y="22"/>
                    </a:lnTo>
                    <a:lnTo>
                      <a:pt x="0" y="48"/>
                    </a:lnTo>
                    <a:lnTo>
                      <a:pt x="3" y="77"/>
                    </a:lnTo>
                    <a:lnTo>
                      <a:pt x="8" y="104"/>
                    </a:lnTo>
                    <a:lnTo>
                      <a:pt x="18" y="129"/>
                    </a:lnTo>
                    <a:lnTo>
                      <a:pt x="29" y="153"/>
                    </a:lnTo>
                    <a:lnTo>
                      <a:pt x="47" y="174"/>
                    </a:lnTo>
                    <a:lnTo>
                      <a:pt x="66" y="198"/>
                    </a:lnTo>
                    <a:lnTo>
                      <a:pt x="82" y="218"/>
                    </a:lnTo>
                    <a:lnTo>
                      <a:pt x="86" y="194"/>
                    </a:lnTo>
                    <a:lnTo>
                      <a:pt x="88" y="158"/>
                    </a:lnTo>
                    <a:lnTo>
                      <a:pt x="84" y="133"/>
                    </a:lnTo>
                    <a:lnTo>
                      <a:pt x="74" y="103"/>
                    </a:lnTo>
                    <a:lnTo>
                      <a:pt x="60" y="72"/>
                    </a:lnTo>
                    <a:lnTo>
                      <a:pt x="41" y="43"/>
                    </a:lnTo>
                    <a:lnTo>
                      <a:pt x="26" y="23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9F7F5F"/>
              </a:solidFill>
              <a:ln w="12699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23" name="Freeform 63"/>
              <p:cNvSpPr>
                <a:spLocks/>
              </p:cNvSpPr>
              <p:nvPr/>
            </p:nvSpPr>
            <p:spPr bwMode="auto">
              <a:xfrm>
                <a:off x="3474" y="2355"/>
                <a:ext cx="81" cy="93"/>
              </a:xfrm>
              <a:custGeom>
                <a:avLst/>
                <a:gdLst>
                  <a:gd name="T0" fmla="*/ 19 w 81"/>
                  <a:gd name="T1" fmla="*/ 92 h 93"/>
                  <a:gd name="T2" fmla="*/ 0 w 81"/>
                  <a:gd name="T3" fmla="*/ 92 h 93"/>
                  <a:gd name="T4" fmla="*/ 22 w 81"/>
                  <a:gd name="T5" fmla="*/ 69 h 93"/>
                  <a:gd name="T6" fmla="*/ 3 w 81"/>
                  <a:gd name="T7" fmla="*/ 77 h 93"/>
                  <a:gd name="T8" fmla="*/ 31 w 81"/>
                  <a:gd name="T9" fmla="*/ 54 h 93"/>
                  <a:gd name="T10" fmla="*/ 7 w 81"/>
                  <a:gd name="T11" fmla="*/ 60 h 93"/>
                  <a:gd name="T12" fmla="*/ 38 w 81"/>
                  <a:gd name="T13" fmla="*/ 37 h 93"/>
                  <a:gd name="T14" fmla="*/ 6 w 81"/>
                  <a:gd name="T15" fmla="*/ 43 h 93"/>
                  <a:gd name="T16" fmla="*/ 18 w 81"/>
                  <a:gd name="T17" fmla="*/ 30 h 93"/>
                  <a:gd name="T18" fmla="*/ 31 w 81"/>
                  <a:gd name="T19" fmla="*/ 16 h 93"/>
                  <a:gd name="T20" fmla="*/ 48 w 81"/>
                  <a:gd name="T21" fmla="*/ 7 h 93"/>
                  <a:gd name="T22" fmla="*/ 70 w 81"/>
                  <a:gd name="T23" fmla="*/ 0 h 93"/>
                  <a:gd name="T24" fmla="*/ 80 w 81"/>
                  <a:gd name="T2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93">
                    <a:moveTo>
                      <a:pt x="19" y="92"/>
                    </a:moveTo>
                    <a:lnTo>
                      <a:pt x="0" y="92"/>
                    </a:lnTo>
                    <a:lnTo>
                      <a:pt x="22" y="69"/>
                    </a:lnTo>
                    <a:lnTo>
                      <a:pt x="3" y="77"/>
                    </a:lnTo>
                    <a:lnTo>
                      <a:pt x="31" y="54"/>
                    </a:lnTo>
                    <a:lnTo>
                      <a:pt x="7" y="60"/>
                    </a:lnTo>
                    <a:lnTo>
                      <a:pt x="38" y="37"/>
                    </a:lnTo>
                    <a:lnTo>
                      <a:pt x="6" y="43"/>
                    </a:lnTo>
                    <a:lnTo>
                      <a:pt x="18" y="30"/>
                    </a:lnTo>
                    <a:lnTo>
                      <a:pt x="31" y="16"/>
                    </a:lnTo>
                    <a:lnTo>
                      <a:pt x="48" y="7"/>
                    </a:lnTo>
                    <a:lnTo>
                      <a:pt x="70" y="0"/>
                    </a:lnTo>
                    <a:lnTo>
                      <a:pt x="80" y="0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24" name="Freeform 64"/>
              <p:cNvSpPr>
                <a:spLocks/>
              </p:cNvSpPr>
              <p:nvPr/>
            </p:nvSpPr>
            <p:spPr bwMode="auto">
              <a:xfrm>
                <a:off x="3582" y="2332"/>
                <a:ext cx="344" cy="247"/>
              </a:xfrm>
              <a:custGeom>
                <a:avLst/>
                <a:gdLst>
                  <a:gd name="T0" fmla="*/ 0 w 344"/>
                  <a:gd name="T1" fmla="*/ 9 h 247"/>
                  <a:gd name="T2" fmla="*/ 19 w 344"/>
                  <a:gd name="T3" fmla="*/ 1 h 247"/>
                  <a:gd name="T4" fmla="*/ 32 w 344"/>
                  <a:gd name="T5" fmla="*/ 0 h 247"/>
                  <a:gd name="T6" fmla="*/ 50 w 344"/>
                  <a:gd name="T7" fmla="*/ 4 h 247"/>
                  <a:gd name="T8" fmla="*/ 56 w 344"/>
                  <a:gd name="T9" fmla="*/ 12 h 247"/>
                  <a:gd name="T10" fmla="*/ 41 w 344"/>
                  <a:gd name="T11" fmla="*/ 15 h 247"/>
                  <a:gd name="T12" fmla="*/ 25 w 344"/>
                  <a:gd name="T13" fmla="*/ 26 h 247"/>
                  <a:gd name="T14" fmla="*/ 59 w 344"/>
                  <a:gd name="T15" fmla="*/ 18 h 247"/>
                  <a:gd name="T16" fmla="*/ 82 w 344"/>
                  <a:gd name="T17" fmla="*/ 14 h 247"/>
                  <a:gd name="T18" fmla="*/ 63 w 344"/>
                  <a:gd name="T19" fmla="*/ 29 h 247"/>
                  <a:gd name="T20" fmla="*/ 92 w 344"/>
                  <a:gd name="T21" fmla="*/ 22 h 247"/>
                  <a:gd name="T22" fmla="*/ 110 w 344"/>
                  <a:gd name="T23" fmla="*/ 22 h 247"/>
                  <a:gd name="T24" fmla="*/ 91 w 344"/>
                  <a:gd name="T25" fmla="*/ 32 h 247"/>
                  <a:gd name="T26" fmla="*/ 84 w 344"/>
                  <a:gd name="T27" fmla="*/ 39 h 247"/>
                  <a:gd name="T28" fmla="*/ 117 w 344"/>
                  <a:gd name="T29" fmla="*/ 34 h 247"/>
                  <a:gd name="T30" fmla="*/ 132 w 344"/>
                  <a:gd name="T31" fmla="*/ 34 h 247"/>
                  <a:gd name="T32" fmla="*/ 115 w 344"/>
                  <a:gd name="T33" fmla="*/ 45 h 247"/>
                  <a:gd name="T34" fmla="*/ 112 w 344"/>
                  <a:gd name="T35" fmla="*/ 50 h 247"/>
                  <a:gd name="T36" fmla="*/ 153 w 344"/>
                  <a:gd name="T37" fmla="*/ 47 h 247"/>
                  <a:gd name="T38" fmla="*/ 142 w 344"/>
                  <a:gd name="T39" fmla="*/ 58 h 247"/>
                  <a:gd name="T40" fmla="*/ 175 w 344"/>
                  <a:gd name="T41" fmla="*/ 65 h 247"/>
                  <a:gd name="T42" fmla="*/ 189 w 344"/>
                  <a:gd name="T43" fmla="*/ 73 h 247"/>
                  <a:gd name="T44" fmla="*/ 167 w 344"/>
                  <a:gd name="T45" fmla="*/ 73 h 247"/>
                  <a:gd name="T46" fmla="*/ 198 w 344"/>
                  <a:gd name="T47" fmla="*/ 87 h 247"/>
                  <a:gd name="T48" fmla="*/ 211 w 344"/>
                  <a:gd name="T49" fmla="*/ 101 h 247"/>
                  <a:gd name="T50" fmla="*/ 194 w 344"/>
                  <a:gd name="T51" fmla="*/ 99 h 247"/>
                  <a:gd name="T52" fmla="*/ 179 w 344"/>
                  <a:gd name="T53" fmla="*/ 96 h 247"/>
                  <a:gd name="T54" fmla="*/ 218 w 344"/>
                  <a:gd name="T55" fmla="*/ 118 h 247"/>
                  <a:gd name="T56" fmla="*/ 233 w 344"/>
                  <a:gd name="T57" fmla="*/ 130 h 247"/>
                  <a:gd name="T58" fmla="*/ 206 w 344"/>
                  <a:gd name="T59" fmla="*/ 126 h 247"/>
                  <a:gd name="T60" fmla="*/ 200 w 344"/>
                  <a:gd name="T61" fmla="*/ 128 h 247"/>
                  <a:gd name="T62" fmla="*/ 191 w 344"/>
                  <a:gd name="T63" fmla="*/ 128 h 247"/>
                  <a:gd name="T64" fmla="*/ 241 w 344"/>
                  <a:gd name="T65" fmla="*/ 143 h 247"/>
                  <a:gd name="T66" fmla="*/ 254 w 344"/>
                  <a:gd name="T67" fmla="*/ 151 h 247"/>
                  <a:gd name="T68" fmla="*/ 229 w 344"/>
                  <a:gd name="T69" fmla="*/ 149 h 247"/>
                  <a:gd name="T70" fmla="*/ 210 w 344"/>
                  <a:gd name="T71" fmla="*/ 152 h 247"/>
                  <a:gd name="T72" fmla="*/ 200 w 344"/>
                  <a:gd name="T73" fmla="*/ 158 h 247"/>
                  <a:gd name="T74" fmla="*/ 241 w 344"/>
                  <a:gd name="T75" fmla="*/ 162 h 247"/>
                  <a:gd name="T76" fmla="*/ 260 w 344"/>
                  <a:gd name="T77" fmla="*/ 167 h 247"/>
                  <a:gd name="T78" fmla="*/ 274 w 344"/>
                  <a:gd name="T79" fmla="*/ 172 h 247"/>
                  <a:gd name="T80" fmla="*/ 257 w 344"/>
                  <a:gd name="T81" fmla="*/ 182 h 247"/>
                  <a:gd name="T82" fmla="*/ 251 w 344"/>
                  <a:gd name="T83" fmla="*/ 186 h 247"/>
                  <a:gd name="T84" fmla="*/ 288 w 344"/>
                  <a:gd name="T85" fmla="*/ 192 h 247"/>
                  <a:gd name="T86" fmla="*/ 298 w 344"/>
                  <a:gd name="T87" fmla="*/ 196 h 247"/>
                  <a:gd name="T88" fmla="*/ 287 w 344"/>
                  <a:gd name="T89" fmla="*/ 201 h 247"/>
                  <a:gd name="T90" fmla="*/ 285 w 344"/>
                  <a:gd name="T91" fmla="*/ 205 h 247"/>
                  <a:gd name="T92" fmla="*/ 306 w 344"/>
                  <a:gd name="T93" fmla="*/ 213 h 247"/>
                  <a:gd name="T94" fmla="*/ 325 w 344"/>
                  <a:gd name="T95" fmla="*/ 218 h 247"/>
                  <a:gd name="T96" fmla="*/ 313 w 344"/>
                  <a:gd name="T97" fmla="*/ 224 h 247"/>
                  <a:gd name="T98" fmla="*/ 339 w 344"/>
                  <a:gd name="T99" fmla="*/ 240 h 247"/>
                  <a:gd name="T100" fmla="*/ 343 w 344"/>
                  <a:gd name="T10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4" h="247">
                    <a:moveTo>
                      <a:pt x="0" y="9"/>
                    </a:moveTo>
                    <a:lnTo>
                      <a:pt x="19" y="1"/>
                    </a:lnTo>
                    <a:lnTo>
                      <a:pt x="32" y="0"/>
                    </a:lnTo>
                    <a:lnTo>
                      <a:pt x="50" y="4"/>
                    </a:lnTo>
                    <a:lnTo>
                      <a:pt x="56" y="12"/>
                    </a:lnTo>
                    <a:lnTo>
                      <a:pt x="41" y="15"/>
                    </a:lnTo>
                    <a:lnTo>
                      <a:pt x="25" y="26"/>
                    </a:lnTo>
                    <a:lnTo>
                      <a:pt x="59" y="18"/>
                    </a:lnTo>
                    <a:lnTo>
                      <a:pt x="82" y="14"/>
                    </a:lnTo>
                    <a:lnTo>
                      <a:pt x="63" y="29"/>
                    </a:lnTo>
                    <a:lnTo>
                      <a:pt x="92" y="22"/>
                    </a:lnTo>
                    <a:lnTo>
                      <a:pt x="110" y="22"/>
                    </a:lnTo>
                    <a:lnTo>
                      <a:pt x="91" y="32"/>
                    </a:lnTo>
                    <a:lnTo>
                      <a:pt x="84" y="39"/>
                    </a:lnTo>
                    <a:lnTo>
                      <a:pt x="117" y="34"/>
                    </a:lnTo>
                    <a:lnTo>
                      <a:pt x="132" y="34"/>
                    </a:lnTo>
                    <a:lnTo>
                      <a:pt x="115" y="45"/>
                    </a:lnTo>
                    <a:lnTo>
                      <a:pt x="112" y="50"/>
                    </a:lnTo>
                    <a:lnTo>
                      <a:pt x="153" y="47"/>
                    </a:lnTo>
                    <a:lnTo>
                      <a:pt x="142" y="58"/>
                    </a:lnTo>
                    <a:lnTo>
                      <a:pt x="175" y="65"/>
                    </a:lnTo>
                    <a:lnTo>
                      <a:pt x="189" y="73"/>
                    </a:lnTo>
                    <a:lnTo>
                      <a:pt x="167" y="73"/>
                    </a:lnTo>
                    <a:lnTo>
                      <a:pt x="198" y="87"/>
                    </a:lnTo>
                    <a:lnTo>
                      <a:pt x="211" y="101"/>
                    </a:lnTo>
                    <a:lnTo>
                      <a:pt x="194" y="99"/>
                    </a:lnTo>
                    <a:lnTo>
                      <a:pt x="179" y="96"/>
                    </a:lnTo>
                    <a:lnTo>
                      <a:pt x="218" y="118"/>
                    </a:lnTo>
                    <a:lnTo>
                      <a:pt x="233" y="130"/>
                    </a:lnTo>
                    <a:lnTo>
                      <a:pt x="206" y="126"/>
                    </a:lnTo>
                    <a:lnTo>
                      <a:pt x="200" y="128"/>
                    </a:lnTo>
                    <a:lnTo>
                      <a:pt x="191" y="128"/>
                    </a:lnTo>
                    <a:lnTo>
                      <a:pt x="241" y="143"/>
                    </a:lnTo>
                    <a:lnTo>
                      <a:pt x="254" y="151"/>
                    </a:lnTo>
                    <a:lnTo>
                      <a:pt x="229" y="149"/>
                    </a:lnTo>
                    <a:lnTo>
                      <a:pt x="210" y="152"/>
                    </a:lnTo>
                    <a:lnTo>
                      <a:pt x="200" y="158"/>
                    </a:lnTo>
                    <a:lnTo>
                      <a:pt x="241" y="162"/>
                    </a:lnTo>
                    <a:lnTo>
                      <a:pt x="260" y="167"/>
                    </a:lnTo>
                    <a:lnTo>
                      <a:pt x="274" y="172"/>
                    </a:lnTo>
                    <a:lnTo>
                      <a:pt x="257" y="182"/>
                    </a:lnTo>
                    <a:lnTo>
                      <a:pt x="251" y="186"/>
                    </a:lnTo>
                    <a:lnTo>
                      <a:pt x="288" y="192"/>
                    </a:lnTo>
                    <a:lnTo>
                      <a:pt x="298" y="196"/>
                    </a:lnTo>
                    <a:lnTo>
                      <a:pt x="287" y="201"/>
                    </a:lnTo>
                    <a:lnTo>
                      <a:pt x="285" y="205"/>
                    </a:lnTo>
                    <a:lnTo>
                      <a:pt x="306" y="213"/>
                    </a:lnTo>
                    <a:lnTo>
                      <a:pt x="325" y="218"/>
                    </a:lnTo>
                    <a:lnTo>
                      <a:pt x="313" y="224"/>
                    </a:lnTo>
                    <a:lnTo>
                      <a:pt x="339" y="240"/>
                    </a:lnTo>
                    <a:lnTo>
                      <a:pt x="343" y="246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7425" name="Group 65"/>
              <p:cNvGrpSpPr>
                <a:grpSpLocks/>
              </p:cNvGrpSpPr>
              <p:nvPr/>
            </p:nvGrpSpPr>
            <p:grpSpPr bwMode="auto">
              <a:xfrm>
                <a:off x="3522" y="2414"/>
                <a:ext cx="57" cy="98"/>
                <a:chOff x="3522" y="2414"/>
                <a:chExt cx="57" cy="98"/>
              </a:xfrm>
            </p:grpSpPr>
            <p:sp>
              <p:nvSpPr>
                <p:cNvPr id="1807426" name="Freeform 66"/>
                <p:cNvSpPr>
                  <a:spLocks/>
                </p:cNvSpPr>
                <p:nvPr/>
              </p:nvSpPr>
              <p:spPr bwMode="auto">
                <a:xfrm>
                  <a:off x="3522" y="2414"/>
                  <a:ext cx="57" cy="98"/>
                </a:xfrm>
                <a:custGeom>
                  <a:avLst/>
                  <a:gdLst>
                    <a:gd name="T0" fmla="*/ 52 w 57"/>
                    <a:gd name="T1" fmla="*/ 0 h 98"/>
                    <a:gd name="T2" fmla="*/ 41 w 57"/>
                    <a:gd name="T3" fmla="*/ 2 h 98"/>
                    <a:gd name="T4" fmla="*/ 30 w 57"/>
                    <a:gd name="T5" fmla="*/ 10 h 98"/>
                    <a:gd name="T6" fmla="*/ 21 w 57"/>
                    <a:gd name="T7" fmla="*/ 21 h 98"/>
                    <a:gd name="T8" fmla="*/ 16 w 57"/>
                    <a:gd name="T9" fmla="*/ 30 h 98"/>
                    <a:gd name="T10" fmla="*/ 7 w 57"/>
                    <a:gd name="T11" fmla="*/ 61 h 98"/>
                    <a:gd name="T12" fmla="*/ 1 w 57"/>
                    <a:gd name="T13" fmla="*/ 80 h 98"/>
                    <a:gd name="T14" fmla="*/ 0 w 57"/>
                    <a:gd name="T15" fmla="*/ 93 h 98"/>
                    <a:gd name="T16" fmla="*/ 2 w 57"/>
                    <a:gd name="T17" fmla="*/ 97 h 98"/>
                    <a:gd name="T18" fmla="*/ 15 w 57"/>
                    <a:gd name="T19" fmla="*/ 97 h 98"/>
                    <a:gd name="T20" fmla="*/ 37 w 57"/>
                    <a:gd name="T21" fmla="*/ 97 h 98"/>
                    <a:gd name="T22" fmla="*/ 46 w 57"/>
                    <a:gd name="T23" fmla="*/ 95 h 98"/>
                    <a:gd name="T24" fmla="*/ 48 w 57"/>
                    <a:gd name="T25" fmla="*/ 83 h 98"/>
                    <a:gd name="T26" fmla="*/ 47 w 57"/>
                    <a:gd name="T27" fmla="*/ 68 h 98"/>
                    <a:gd name="T28" fmla="*/ 46 w 57"/>
                    <a:gd name="T29" fmla="*/ 49 h 98"/>
                    <a:gd name="T30" fmla="*/ 48 w 57"/>
                    <a:gd name="T31" fmla="*/ 32 h 98"/>
                    <a:gd name="T32" fmla="*/ 52 w 57"/>
                    <a:gd name="T33" fmla="*/ 19 h 98"/>
                    <a:gd name="T34" fmla="*/ 56 w 57"/>
                    <a:gd name="T35" fmla="*/ 6 h 98"/>
                    <a:gd name="T36" fmla="*/ 52 w 57"/>
                    <a:gd name="T37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98">
                      <a:moveTo>
                        <a:pt x="52" y="0"/>
                      </a:moveTo>
                      <a:lnTo>
                        <a:pt x="41" y="2"/>
                      </a:lnTo>
                      <a:lnTo>
                        <a:pt x="30" y="10"/>
                      </a:lnTo>
                      <a:lnTo>
                        <a:pt x="21" y="21"/>
                      </a:lnTo>
                      <a:lnTo>
                        <a:pt x="16" y="30"/>
                      </a:lnTo>
                      <a:lnTo>
                        <a:pt x="7" y="61"/>
                      </a:lnTo>
                      <a:lnTo>
                        <a:pt x="1" y="80"/>
                      </a:lnTo>
                      <a:lnTo>
                        <a:pt x="0" y="93"/>
                      </a:lnTo>
                      <a:lnTo>
                        <a:pt x="2" y="97"/>
                      </a:lnTo>
                      <a:lnTo>
                        <a:pt x="15" y="97"/>
                      </a:lnTo>
                      <a:lnTo>
                        <a:pt x="37" y="97"/>
                      </a:lnTo>
                      <a:lnTo>
                        <a:pt x="46" y="95"/>
                      </a:lnTo>
                      <a:lnTo>
                        <a:pt x="48" y="83"/>
                      </a:lnTo>
                      <a:lnTo>
                        <a:pt x="47" y="68"/>
                      </a:lnTo>
                      <a:lnTo>
                        <a:pt x="46" y="49"/>
                      </a:lnTo>
                      <a:lnTo>
                        <a:pt x="48" y="32"/>
                      </a:lnTo>
                      <a:lnTo>
                        <a:pt x="52" y="19"/>
                      </a:lnTo>
                      <a:lnTo>
                        <a:pt x="56" y="6"/>
                      </a:lnTo>
                      <a:lnTo>
                        <a:pt x="52" y="0"/>
                      </a:lnTo>
                    </a:path>
                  </a:pathLst>
                </a:custGeom>
                <a:solidFill>
                  <a:srgbClr val="FFFFFF"/>
                </a:solidFill>
                <a:ln w="12699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07427" name="Group 67"/>
                <p:cNvGrpSpPr>
                  <a:grpSpLocks/>
                </p:cNvGrpSpPr>
                <p:nvPr/>
              </p:nvGrpSpPr>
              <p:grpSpPr bwMode="auto">
                <a:xfrm>
                  <a:off x="3523" y="2475"/>
                  <a:ext cx="25" cy="27"/>
                  <a:chOff x="3523" y="2475"/>
                  <a:chExt cx="25" cy="27"/>
                </a:xfrm>
              </p:grpSpPr>
              <p:sp>
                <p:nvSpPr>
                  <p:cNvPr id="1807428" name="Oval 68"/>
                  <p:cNvSpPr>
                    <a:spLocks noChangeArrowheads="1"/>
                  </p:cNvSpPr>
                  <p:nvPr/>
                </p:nvSpPr>
                <p:spPr bwMode="auto">
                  <a:xfrm>
                    <a:off x="3523" y="2475"/>
                    <a:ext cx="25" cy="27"/>
                  </a:xfrm>
                  <a:prstGeom prst="ellipse">
                    <a:avLst/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699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807429" name="Oval 69"/>
                  <p:cNvSpPr>
                    <a:spLocks noChangeArrowheads="1"/>
                  </p:cNvSpPr>
                  <p:nvPr/>
                </p:nvSpPr>
                <p:spPr bwMode="auto">
                  <a:xfrm>
                    <a:off x="3530" y="2483"/>
                    <a:ext cx="1" cy="3"/>
                  </a:xfrm>
                  <a:prstGeom prst="ellipse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12699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807430" name="Freeform 70"/>
              <p:cNvSpPr>
                <a:spLocks/>
              </p:cNvSpPr>
              <p:nvPr/>
            </p:nvSpPr>
            <p:spPr bwMode="auto">
              <a:xfrm>
                <a:off x="3799" y="2599"/>
                <a:ext cx="45" cy="184"/>
              </a:xfrm>
              <a:custGeom>
                <a:avLst/>
                <a:gdLst>
                  <a:gd name="T0" fmla="*/ 37 w 45"/>
                  <a:gd name="T1" fmla="*/ 0 h 184"/>
                  <a:gd name="T2" fmla="*/ 23 w 45"/>
                  <a:gd name="T3" fmla="*/ 22 h 184"/>
                  <a:gd name="T4" fmla="*/ 14 w 45"/>
                  <a:gd name="T5" fmla="*/ 47 h 184"/>
                  <a:gd name="T6" fmla="*/ 5 w 45"/>
                  <a:gd name="T7" fmla="*/ 78 h 184"/>
                  <a:gd name="T8" fmla="*/ 1 w 45"/>
                  <a:gd name="T9" fmla="*/ 111 h 184"/>
                  <a:gd name="T10" fmla="*/ 0 w 45"/>
                  <a:gd name="T11" fmla="*/ 131 h 184"/>
                  <a:gd name="T12" fmla="*/ 0 w 45"/>
                  <a:gd name="T13" fmla="*/ 157 h 184"/>
                  <a:gd name="T14" fmla="*/ 2 w 45"/>
                  <a:gd name="T15" fmla="*/ 177 h 184"/>
                  <a:gd name="T16" fmla="*/ 6 w 45"/>
                  <a:gd name="T17" fmla="*/ 183 h 184"/>
                  <a:gd name="T18" fmla="*/ 13 w 45"/>
                  <a:gd name="T19" fmla="*/ 182 h 184"/>
                  <a:gd name="T20" fmla="*/ 13 w 45"/>
                  <a:gd name="T21" fmla="*/ 175 h 184"/>
                  <a:gd name="T22" fmla="*/ 12 w 45"/>
                  <a:gd name="T23" fmla="*/ 151 h 184"/>
                  <a:gd name="T24" fmla="*/ 14 w 45"/>
                  <a:gd name="T25" fmla="*/ 122 h 184"/>
                  <a:gd name="T26" fmla="*/ 17 w 45"/>
                  <a:gd name="T27" fmla="*/ 92 h 184"/>
                  <a:gd name="T28" fmla="*/ 22 w 45"/>
                  <a:gd name="T29" fmla="*/ 66 h 184"/>
                  <a:gd name="T30" fmla="*/ 27 w 45"/>
                  <a:gd name="T31" fmla="*/ 47 h 184"/>
                  <a:gd name="T32" fmla="*/ 35 w 45"/>
                  <a:gd name="T33" fmla="*/ 25 h 184"/>
                  <a:gd name="T34" fmla="*/ 44 w 45"/>
                  <a:gd name="T35" fmla="*/ 11 h 184"/>
                  <a:gd name="T36" fmla="*/ 42 w 45"/>
                  <a:gd name="T37" fmla="*/ 1 h 184"/>
                  <a:gd name="T38" fmla="*/ 37 w 45"/>
                  <a:gd name="T3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" h="184">
                    <a:moveTo>
                      <a:pt x="37" y="0"/>
                    </a:moveTo>
                    <a:lnTo>
                      <a:pt x="23" y="22"/>
                    </a:lnTo>
                    <a:lnTo>
                      <a:pt x="14" y="47"/>
                    </a:lnTo>
                    <a:lnTo>
                      <a:pt x="5" y="78"/>
                    </a:lnTo>
                    <a:lnTo>
                      <a:pt x="1" y="111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2" y="177"/>
                    </a:lnTo>
                    <a:lnTo>
                      <a:pt x="6" y="183"/>
                    </a:lnTo>
                    <a:lnTo>
                      <a:pt x="13" y="182"/>
                    </a:lnTo>
                    <a:lnTo>
                      <a:pt x="13" y="175"/>
                    </a:lnTo>
                    <a:lnTo>
                      <a:pt x="12" y="151"/>
                    </a:lnTo>
                    <a:lnTo>
                      <a:pt x="14" y="122"/>
                    </a:lnTo>
                    <a:lnTo>
                      <a:pt x="17" y="92"/>
                    </a:lnTo>
                    <a:lnTo>
                      <a:pt x="22" y="66"/>
                    </a:lnTo>
                    <a:lnTo>
                      <a:pt x="27" y="47"/>
                    </a:lnTo>
                    <a:lnTo>
                      <a:pt x="35" y="25"/>
                    </a:lnTo>
                    <a:lnTo>
                      <a:pt x="44" y="11"/>
                    </a:lnTo>
                    <a:lnTo>
                      <a:pt x="42" y="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3F1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699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31" name="Freeform 71"/>
              <p:cNvSpPr>
                <a:spLocks/>
              </p:cNvSpPr>
              <p:nvPr/>
            </p:nvSpPr>
            <p:spPr bwMode="auto">
              <a:xfrm>
                <a:off x="3555" y="2442"/>
                <a:ext cx="89" cy="173"/>
              </a:xfrm>
              <a:custGeom>
                <a:avLst/>
                <a:gdLst>
                  <a:gd name="T0" fmla="*/ 0 w 89"/>
                  <a:gd name="T1" fmla="*/ 158 h 173"/>
                  <a:gd name="T2" fmla="*/ 20 w 89"/>
                  <a:gd name="T3" fmla="*/ 172 h 173"/>
                  <a:gd name="T4" fmla="*/ 23 w 89"/>
                  <a:gd name="T5" fmla="*/ 151 h 173"/>
                  <a:gd name="T6" fmla="*/ 36 w 89"/>
                  <a:gd name="T7" fmla="*/ 161 h 173"/>
                  <a:gd name="T8" fmla="*/ 32 w 89"/>
                  <a:gd name="T9" fmla="*/ 138 h 173"/>
                  <a:gd name="T10" fmla="*/ 47 w 89"/>
                  <a:gd name="T11" fmla="*/ 151 h 173"/>
                  <a:gd name="T12" fmla="*/ 49 w 89"/>
                  <a:gd name="T13" fmla="*/ 123 h 173"/>
                  <a:gd name="T14" fmla="*/ 66 w 89"/>
                  <a:gd name="T15" fmla="*/ 131 h 173"/>
                  <a:gd name="T16" fmla="*/ 55 w 89"/>
                  <a:gd name="T17" fmla="*/ 111 h 173"/>
                  <a:gd name="T18" fmla="*/ 76 w 89"/>
                  <a:gd name="T19" fmla="*/ 119 h 173"/>
                  <a:gd name="T20" fmla="*/ 70 w 89"/>
                  <a:gd name="T21" fmla="*/ 101 h 173"/>
                  <a:gd name="T22" fmla="*/ 87 w 89"/>
                  <a:gd name="T23" fmla="*/ 105 h 173"/>
                  <a:gd name="T24" fmla="*/ 76 w 89"/>
                  <a:gd name="T25" fmla="*/ 79 h 173"/>
                  <a:gd name="T26" fmla="*/ 88 w 89"/>
                  <a:gd name="T27" fmla="*/ 81 h 173"/>
                  <a:gd name="T28" fmla="*/ 67 w 89"/>
                  <a:gd name="T29" fmla="*/ 58 h 173"/>
                  <a:gd name="T30" fmla="*/ 80 w 89"/>
                  <a:gd name="T31" fmla="*/ 54 h 173"/>
                  <a:gd name="T32" fmla="*/ 65 w 89"/>
                  <a:gd name="T33" fmla="*/ 16 h 173"/>
                  <a:gd name="T34" fmla="*/ 66 w 89"/>
                  <a:gd name="T35" fmla="*/ 0 h 173"/>
                  <a:gd name="T36" fmla="*/ 88 w 89"/>
                  <a:gd name="T37" fmla="*/ 34 h 173"/>
                  <a:gd name="T38" fmla="*/ 82 w 89"/>
                  <a:gd name="T39" fmla="*/ 1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9" h="173">
                    <a:moveTo>
                      <a:pt x="0" y="158"/>
                    </a:moveTo>
                    <a:lnTo>
                      <a:pt x="20" y="172"/>
                    </a:lnTo>
                    <a:lnTo>
                      <a:pt x="23" y="151"/>
                    </a:lnTo>
                    <a:lnTo>
                      <a:pt x="36" y="161"/>
                    </a:lnTo>
                    <a:lnTo>
                      <a:pt x="32" y="138"/>
                    </a:lnTo>
                    <a:lnTo>
                      <a:pt x="47" y="151"/>
                    </a:lnTo>
                    <a:lnTo>
                      <a:pt x="49" y="123"/>
                    </a:lnTo>
                    <a:lnTo>
                      <a:pt x="66" y="131"/>
                    </a:lnTo>
                    <a:lnTo>
                      <a:pt x="55" y="111"/>
                    </a:lnTo>
                    <a:lnTo>
                      <a:pt x="76" y="119"/>
                    </a:lnTo>
                    <a:lnTo>
                      <a:pt x="70" y="101"/>
                    </a:lnTo>
                    <a:lnTo>
                      <a:pt x="87" y="105"/>
                    </a:lnTo>
                    <a:lnTo>
                      <a:pt x="76" y="79"/>
                    </a:lnTo>
                    <a:lnTo>
                      <a:pt x="88" y="81"/>
                    </a:lnTo>
                    <a:lnTo>
                      <a:pt x="67" y="58"/>
                    </a:lnTo>
                    <a:lnTo>
                      <a:pt x="80" y="54"/>
                    </a:lnTo>
                    <a:lnTo>
                      <a:pt x="65" y="16"/>
                    </a:lnTo>
                    <a:lnTo>
                      <a:pt x="66" y="0"/>
                    </a:lnTo>
                    <a:lnTo>
                      <a:pt x="88" y="34"/>
                    </a:lnTo>
                    <a:lnTo>
                      <a:pt x="82" y="1"/>
                    </a:lnTo>
                  </a:path>
                </a:pathLst>
              </a:custGeom>
              <a:noFill/>
              <a:ln w="12699" cap="rnd" cmpd="sng">
                <a:solidFill>
                  <a:srgbClr val="BF7F1F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807432" name="Group 72"/>
              <p:cNvGrpSpPr>
                <a:grpSpLocks/>
              </p:cNvGrpSpPr>
              <p:nvPr/>
            </p:nvGrpSpPr>
            <p:grpSpPr bwMode="auto">
              <a:xfrm>
                <a:off x="4085" y="2909"/>
                <a:ext cx="187" cy="491"/>
                <a:chOff x="4085" y="2909"/>
                <a:chExt cx="187" cy="491"/>
              </a:xfrm>
            </p:grpSpPr>
            <p:grpSp>
              <p:nvGrpSpPr>
                <p:cNvPr id="1807433" name="Group 73"/>
                <p:cNvGrpSpPr>
                  <a:grpSpLocks/>
                </p:cNvGrpSpPr>
                <p:nvPr/>
              </p:nvGrpSpPr>
              <p:grpSpPr bwMode="auto">
                <a:xfrm>
                  <a:off x="4085" y="2964"/>
                  <a:ext cx="146" cy="436"/>
                  <a:chOff x="4085" y="2964"/>
                  <a:chExt cx="146" cy="436"/>
                </a:xfrm>
              </p:grpSpPr>
              <p:sp>
                <p:nvSpPr>
                  <p:cNvPr id="1807434" name="Freeform 74"/>
                  <p:cNvSpPr>
                    <a:spLocks/>
                  </p:cNvSpPr>
                  <p:nvPr/>
                </p:nvSpPr>
                <p:spPr bwMode="auto">
                  <a:xfrm>
                    <a:off x="4085" y="2964"/>
                    <a:ext cx="136" cy="298"/>
                  </a:xfrm>
                  <a:custGeom>
                    <a:avLst/>
                    <a:gdLst>
                      <a:gd name="T0" fmla="*/ 66 w 136"/>
                      <a:gd name="T1" fmla="*/ 42 h 298"/>
                      <a:gd name="T2" fmla="*/ 82 w 136"/>
                      <a:gd name="T3" fmla="*/ 68 h 298"/>
                      <a:gd name="T4" fmla="*/ 93 w 136"/>
                      <a:gd name="T5" fmla="*/ 88 h 298"/>
                      <a:gd name="T6" fmla="*/ 100 w 136"/>
                      <a:gd name="T7" fmla="*/ 103 h 298"/>
                      <a:gd name="T8" fmla="*/ 103 w 136"/>
                      <a:gd name="T9" fmla="*/ 118 h 298"/>
                      <a:gd name="T10" fmla="*/ 104 w 136"/>
                      <a:gd name="T11" fmla="*/ 128 h 298"/>
                      <a:gd name="T12" fmla="*/ 102 w 136"/>
                      <a:gd name="T13" fmla="*/ 137 h 298"/>
                      <a:gd name="T14" fmla="*/ 97 w 136"/>
                      <a:gd name="T15" fmla="*/ 141 h 298"/>
                      <a:gd name="T16" fmla="*/ 76 w 136"/>
                      <a:gd name="T17" fmla="*/ 153 h 298"/>
                      <a:gd name="T18" fmla="*/ 59 w 136"/>
                      <a:gd name="T19" fmla="*/ 155 h 298"/>
                      <a:gd name="T20" fmla="*/ 43 w 136"/>
                      <a:gd name="T21" fmla="*/ 160 h 298"/>
                      <a:gd name="T22" fmla="*/ 20 w 136"/>
                      <a:gd name="T23" fmla="*/ 168 h 298"/>
                      <a:gd name="T24" fmla="*/ 7 w 136"/>
                      <a:gd name="T25" fmla="*/ 177 h 298"/>
                      <a:gd name="T26" fmla="*/ 1 w 136"/>
                      <a:gd name="T27" fmla="*/ 189 h 298"/>
                      <a:gd name="T28" fmla="*/ 0 w 136"/>
                      <a:gd name="T29" fmla="*/ 205 h 298"/>
                      <a:gd name="T30" fmla="*/ 2 w 136"/>
                      <a:gd name="T31" fmla="*/ 224 h 298"/>
                      <a:gd name="T32" fmla="*/ 13 w 136"/>
                      <a:gd name="T33" fmla="*/ 260 h 298"/>
                      <a:gd name="T34" fmla="*/ 21 w 136"/>
                      <a:gd name="T35" fmla="*/ 286 h 298"/>
                      <a:gd name="T36" fmla="*/ 29 w 136"/>
                      <a:gd name="T37" fmla="*/ 297 h 298"/>
                      <a:gd name="T38" fmla="*/ 58 w 136"/>
                      <a:gd name="T39" fmla="*/ 284 h 298"/>
                      <a:gd name="T40" fmla="*/ 39 w 136"/>
                      <a:gd name="T41" fmla="*/ 241 h 298"/>
                      <a:gd name="T42" fmla="*/ 32 w 136"/>
                      <a:gd name="T43" fmla="*/ 216 h 298"/>
                      <a:gd name="T44" fmla="*/ 35 w 136"/>
                      <a:gd name="T45" fmla="*/ 196 h 298"/>
                      <a:gd name="T46" fmla="*/ 47 w 136"/>
                      <a:gd name="T47" fmla="*/ 185 h 298"/>
                      <a:gd name="T48" fmla="*/ 69 w 136"/>
                      <a:gd name="T49" fmla="*/ 184 h 298"/>
                      <a:gd name="T50" fmla="*/ 98 w 136"/>
                      <a:gd name="T51" fmla="*/ 178 h 298"/>
                      <a:gd name="T52" fmla="*/ 120 w 136"/>
                      <a:gd name="T53" fmla="*/ 162 h 298"/>
                      <a:gd name="T54" fmla="*/ 130 w 136"/>
                      <a:gd name="T55" fmla="*/ 153 h 298"/>
                      <a:gd name="T56" fmla="*/ 134 w 136"/>
                      <a:gd name="T57" fmla="*/ 142 h 298"/>
                      <a:gd name="T58" fmla="*/ 135 w 136"/>
                      <a:gd name="T59" fmla="*/ 127 h 298"/>
                      <a:gd name="T60" fmla="*/ 134 w 136"/>
                      <a:gd name="T61" fmla="*/ 111 h 298"/>
                      <a:gd name="T62" fmla="*/ 120 w 136"/>
                      <a:gd name="T63" fmla="*/ 74 h 298"/>
                      <a:gd name="T64" fmla="*/ 104 w 136"/>
                      <a:gd name="T65" fmla="*/ 42 h 298"/>
                      <a:gd name="T66" fmla="*/ 90 w 136"/>
                      <a:gd name="T67" fmla="*/ 17 h 298"/>
                      <a:gd name="T68" fmla="*/ 78 w 136"/>
                      <a:gd name="T69" fmla="*/ 0 h 298"/>
                      <a:gd name="T70" fmla="*/ 66 w 136"/>
                      <a:gd name="T71" fmla="*/ 42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36" h="298">
                        <a:moveTo>
                          <a:pt x="66" y="42"/>
                        </a:moveTo>
                        <a:lnTo>
                          <a:pt x="82" y="68"/>
                        </a:lnTo>
                        <a:lnTo>
                          <a:pt x="93" y="88"/>
                        </a:lnTo>
                        <a:lnTo>
                          <a:pt x="100" y="103"/>
                        </a:lnTo>
                        <a:lnTo>
                          <a:pt x="103" y="118"/>
                        </a:lnTo>
                        <a:lnTo>
                          <a:pt x="104" y="128"/>
                        </a:lnTo>
                        <a:lnTo>
                          <a:pt x="102" y="137"/>
                        </a:lnTo>
                        <a:lnTo>
                          <a:pt x="97" y="141"/>
                        </a:lnTo>
                        <a:lnTo>
                          <a:pt x="76" y="153"/>
                        </a:lnTo>
                        <a:lnTo>
                          <a:pt x="59" y="155"/>
                        </a:lnTo>
                        <a:lnTo>
                          <a:pt x="43" y="160"/>
                        </a:lnTo>
                        <a:lnTo>
                          <a:pt x="20" y="168"/>
                        </a:lnTo>
                        <a:lnTo>
                          <a:pt x="7" y="177"/>
                        </a:lnTo>
                        <a:lnTo>
                          <a:pt x="1" y="189"/>
                        </a:lnTo>
                        <a:lnTo>
                          <a:pt x="0" y="205"/>
                        </a:lnTo>
                        <a:lnTo>
                          <a:pt x="2" y="224"/>
                        </a:lnTo>
                        <a:lnTo>
                          <a:pt x="13" y="260"/>
                        </a:lnTo>
                        <a:lnTo>
                          <a:pt x="21" y="286"/>
                        </a:lnTo>
                        <a:lnTo>
                          <a:pt x="29" y="297"/>
                        </a:lnTo>
                        <a:lnTo>
                          <a:pt x="58" y="284"/>
                        </a:lnTo>
                        <a:lnTo>
                          <a:pt x="39" y="241"/>
                        </a:lnTo>
                        <a:lnTo>
                          <a:pt x="32" y="216"/>
                        </a:lnTo>
                        <a:lnTo>
                          <a:pt x="35" y="196"/>
                        </a:lnTo>
                        <a:lnTo>
                          <a:pt x="47" y="185"/>
                        </a:lnTo>
                        <a:lnTo>
                          <a:pt x="69" y="184"/>
                        </a:lnTo>
                        <a:lnTo>
                          <a:pt x="98" y="178"/>
                        </a:lnTo>
                        <a:lnTo>
                          <a:pt x="120" y="162"/>
                        </a:lnTo>
                        <a:lnTo>
                          <a:pt x="130" y="153"/>
                        </a:lnTo>
                        <a:lnTo>
                          <a:pt x="134" y="142"/>
                        </a:lnTo>
                        <a:lnTo>
                          <a:pt x="135" y="127"/>
                        </a:lnTo>
                        <a:lnTo>
                          <a:pt x="134" y="111"/>
                        </a:lnTo>
                        <a:lnTo>
                          <a:pt x="120" y="74"/>
                        </a:lnTo>
                        <a:lnTo>
                          <a:pt x="104" y="42"/>
                        </a:lnTo>
                        <a:lnTo>
                          <a:pt x="90" y="17"/>
                        </a:lnTo>
                        <a:lnTo>
                          <a:pt x="78" y="0"/>
                        </a:lnTo>
                        <a:lnTo>
                          <a:pt x="66" y="42"/>
                        </a:lnTo>
                      </a:path>
                    </a:pathLst>
                  </a:custGeom>
                  <a:solidFill>
                    <a:srgbClr val="9F3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07435" name="Freeform 75"/>
                  <p:cNvSpPr>
                    <a:spLocks/>
                  </p:cNvSpPr>
                  <p:nvPr/>
                </p:nvSpPr>
                <p:spPr bwMode="auto">
                  <a:xfrm>
                    <a:off x="4099" y="3241"/>
                    <a:ext cx="132" cy="159"/>
                  </a:xfrm>
                  <a:custGeom>
                    <a:avLst/>
                    <a:gdLst>
                      <a:gd name="T0" fmla="*/ 14 w 132"/>
                      <a:gd name="T1" fmla="*/ 5 h 159"/>
                      <a:gd name="T2" fmla="*/ 6 w 132"/>
                      <a:gd name="T3" fmla="*/ 13 h 159"/>
                      <a:gd name="T4" fmla="*/ 0 w 132"/>
                      <a:gd name="T5" fmla="*/ 22 h 159"/>
                      <a:gd name="T6" fmla="*/ 0 w 132"/>
                      <a:gd name="T7" fmla="*/ 34 h 159"/>
                      <a:gd name="T8" fmla="*/ 0 w 132"/>
                      <a:gd name="T9" fmla="*/ 45 h 159"/>
                      <a:gd name="T10" fmla="*/ 3 w 132"/>
                      <a:gd name="T11" fmla="*/ 58 h 159"/>
                      <a:gd name="T12" fmla="*/ 10 w 132"/>
                      <a:gd name="T13" fmla="*/ 71 h 159"/>
                      <a:gd name="T14" fmla="*/ 18 w 132"/>
                      <a:gd name="T15" fmla="*/ 79 h 159"/>
                      <a:gd name="T16" fmla="*/ 28 w 132"/>
                      <a:gd name="T17" fmla="*/ 85 h 159"/>
                      <a:gd name="T18" fmla="*/ 39 w 132"/>
                      <a:gd name="T19" fmla="*/ 87 h 159"/>
                      <a:gd name="T20" fmla="*/ 54 w 132"/>
                      <a:gd name="T21" fmla="*/ 87 h 159"/>
                      <a:gd name="T22" fmla="*/ 71 w 132"/>
                      <a:gd name="T23" fmla="*/ 92 h 159"/>
                      <a:gd name="T24" fmla="*/ 82 w 132"/>
                      <a:gd name="T25" fmla="*/ 97 h 159"/>
                      <a:gd name="T26" fmla="*/ 92 w 132"/>
                      <a:gd name="T27" fmla="*/ 104 h 159"/>
                      <a:gd name="T28" fmla="*/ 97 w 132"/>
                      <a:gd name="T29" fmla="*/ 119 h 159"/>
                      <a:gd name="T30" fmla="*/ 99 w 132"/>
                      <a:gd name="T31" fmla="*/ 140 h 159"/>
                      <a:gd name="T32" fmla="*/ 97 w 132"/>
                      <a:gd name="T33" fmla="*/ 158 h 159"/>
                      <a:gd name="T34" fmla="*/ 111 w 132"/>
                      <a:gd name="T35" fmla="*/ 148 h 159"/>
                      <a:gd name="T36" fmla="*/ 121 w 132"/>
                      <a:gd name="T37" fmla="*/ 135 h 159"/>
                      <a:gd name="T38" fmla="*/ 127 w 132"/>
                      <a:gd name="T39" fmla="*/ 127 h 159"/>
                      <a:gd name="T40" fmla="*/ 129 w 132"/>
                      <a:gd name="T41" fmla="*/ 116 h 159"/>
                      <a:gd name="T42" fmla="*/ 131 w 132"/>
                      <a:gd name="T43" fmla="*/ 103 h 159"/>
                      <a:gd name="T44" fmla="*/ 126 w 132"/>
                      <a:gd name="T45" fmla="*/ 88 h 159"/>
                      <a:gd name="T46" fmla="*/ 117 w 132"/>
                      <a:gd name="T47" fmla="*/ 70 h 159"/>
                      <a:gd name="T48" fmla="*/ 105 w 132"/>
                      <a:gd name="T49" fmla="*/ 55 h 159"/>
                      <a:gd name="T50" fmla="*/ 92 w 132"/>
                      <a:gd name="T51" fmla="*/ 41 h 159"/>
                      <a:gd name="T52" fmla="*/ 65 w 132"/>
                      <a:gd name="T53" fmla="*/ 19 h 159"/>
                      <a:gd name="T54" fmla="*/ 49 w 132"/>
                      <a:gd name="T55" fmla="*/ 6 h 159"/>
                      <a:gd name="T56" fmla="*/ 38 w 132"/>
                      <a:gd name="T57" fmla="*/ 0 h 159"/>
                      <a:gd name="T58" fmla="*/ 23 w 132"/>
                      <a:gd name="T59" fmla="*/ 0 h 159"/>
                      <a:gd name="T60" fmla="*/ 14 w 132"/>
                      <a:gd name="T61" fmla="*/ 5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132" h="159">
                        <a:moveTo>
                          <a:pt x="14" y="5"/>
                        </a:moveTo>
                        <a:lnTo>
                          <a:pt x="6" y="13"/>
                        </a:lnTo>
                        <a:lnTo>
                          <a:pt x="0" y="22"/>
                        </a:lnTo>
                        <a:lnTo>
                          <a:pt x="0" y="34"/>
                        </a:lnTo>
                        <a:lnTo>
                          <a:pt x="0" y="45"/>
                        </a:lnTo>
                        <a:lnTo>
                          <a:pt x="3" y="58"/>
                        </a:lnTo>
                        <a:lnTo>
                          <a:pt x="10" y="71"/>
                        </a:lnTo>
                        <a:lnTo>
                          <a:pt x="18" y="79"/>
                        </a:lnTo>
                        <a:lnTo>
                          <a:pt x="28" y="85"/>
                        </a:lnTo>
                        <a:lnTo>
                          <a:pt x="39" y="87"/>
                        </a:lnTo>
                        <a:lnTo>
                          <a:pt x="54" y="87"/>
                        </a:lnTo>
                        <a:lnTo>
                          <a:pt x="71" y="92"/>
                        </a:lnTo>
                        <a:lnTo>
                          <a:pt x="82" y="97"/>
                        </a:lnTo>
                        <a:lnTo>
                          <a:pt x="92" y="104"/>
                        </a:lnTo>
                        <a:lnTo>
                          <a:pt x="97" y="119"/>
                        </a:lnTo>
                        <a:lnTo>
                          <a:pt x="99" y="140"/>
                        </a:lnTo>
                        <a:lnTo>
                          <a:pt x="97" y="158"/>
                        </a:lnTo>
                        <a:lnTo>
                          <a:pt x="111" y="148"/>
                        </a:lnTo>
                        <a:lnTo>
                          <a:pt x="121" y="135"/>
                        </a:lnTo>
                        <a:lnTo>
                          <a:pt x="127" y="127"/>
                        </a:lnTo>
                        <a:lnTo>
                          <a:pt x="129" y="116"/>
                        </a:lnTo>
                        <a:lnTo>
                          <a:pt x="131" y="103"/>
                        </a:lnTo>
                        <a:lnTo>
                          <a:pt x="126" y="88"/>
                        </a:lnTo>
                        <a:lnTo>
                          <a:pt x="117" y="70"/>
                        </a:lnTo>
                        <a:lnTo>
                          <a:pt x="105" y="55"/>
                        </a:lnTo>
                        <a:lnTo>
                          <a:pt x="92" y="41"/>
                        </a:lnTo>
                        <a:lnTo>
                          <a:pt x="65" y="19"/>
                        </a:lnTo>
                        <a:lnTo>
                          <a:pt x="49" y="6"/>
                        </a:lnTo>
                        <a:lnTo>
                          <a:pt x="38" y="0"/>
                        </a:lnTo>
                        <a:lnTo>
                          <a:pt x="23" y="0"/>
                        </a:lnTo>
                        <a:lnTo>
                          <a:pt x="14" y="5"/>
                        </a:lnTo>
                      </a:path>
                    </a:pathLst>
                  </a:custGeom>
                  <a:solidFill>
                    <a:srgbClr val="3F1F00"/>
                  </a:solidFill>
                  <a:ln w="12699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807436" name="Freeform 76"/>
                <p:cNvSpPr>
                  <a:spLocks/>
                </p:cNvSpPr>
                <p:nvPr/>
              </p:nvSpPr>
              <p:spPr bwMode="auto">
                <a:xfrm>
                  <a:off x="4166" y="2909"/>
                  <a:ext cx="106" cy="84"/>
                </a:xfrm>
                <a:custGeom>
                  <a:avLst/>
                  <a:gdLst>
                    <a:gd name="T0" fmla="*/ 0 w 106"/>
                    <a:gd name="T1" fmla="*/ 83 h 84"/>
                    <a:gd name="T2" fmla="*/ 84 w 106"/>
                    <a:gd name="T3" fmla="*/ 0 h 84"/>
                    <a:gd name="T4" fmla="*/ 105 w 106"/>
                    <a:gd name="T5" fmla="*/ 29 h 84"/>
                    <a:gd name="T6" fmla="*/ 0 w 106"/>
                    <a:gd name="T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6" h="84">
                      <a:moveTo>
                        <a:pt x="0" y="83"/>
                      </a:moveTo>
                      <a:lnTo>
                        <a:pt x="84" y="0"/>
                      </a:lnTo>
                      <a:lnTo>
                        <a:pt x="105" y="29"/>
                      </a:lnTo>
                      <a:lnTo>
                        <a:pt x="0" y="83"/>
                      </a:lnTo>
                    </a:path>
                  </a:pathLst>
                </a:custGeom>
                <a:solidFill>
                  <a:schemeClr val="tx1"/>
                </a:solidFill>
                <a:ln w="12699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aphicFrame>
            <p:nvGraphicFramePr>
              <p:cNvPr id="1807437" name="Object 77">
                <a:hlinkClick r:id="" action="ppaction://ole?verb=0"/>
              </p:cNvPr>
              <p:cNvGraphicFramePr>
                <a:graphicFrameLocks/>
              </p:cNvGraphicFramePr>
              <p:nvPr/>
            </p:nvGraphicFramePr>
            <p:xfrm>
              <a:off x="4343" y="2126"/>
              <a:ext cx="1049" cy="2019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283" name="Microsoft ClipArt Gallery" r:id="rId6" imgW="1674720" imgH="3214440" progId="MS_ClipArt_Gallery">
                      <p:embed/>
                    </p:oleObj>
                  </mc:Choice>
                  <mc:Fallback>
                    <p:oleObj name="Microsoft ClipArt Gallery" r:id="rId6" imgW="1674720" imgH="3214440" progId="MS_ClipArt_Gallery">
                      <p:embed/>
                      <p:pic>
                        <p:nvPicPr>
                          <p:cNvPr id="0" name=""/>
                          <p:cNvPicPr>
                            <a:picLocks noChangeArrowheads="1"/>
                          </p:cNvPicPr>
                          <p:nvPr/>
                        </p:nvPicPr>
                        <p:blipFill>
                          <a:blip r:embed="rId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343" y="2126"/>
                            <a:ext cx="1049" cy="2019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12699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807438" name="Rectangle 78"/>
            <p:cNvSpPr>
              <a:spLocks noChangeArrowheads="1"/>
            </p:cNvSpPr>
            <p:nvPr/>
          </p:nvSpPr>
          <p:spPr bwMode="auto">
            <a:xfrm>
              <a:off x="2829" y="1074"/>
              <a:ext cx="2841" cy="7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488" tIns="44450" rIns="90488" bIns="44450">
              <a:spAutoFit/>
            </a:bodyPr>
            <a:lstStyle/>
            <a:p>
              <a:r>
                <a:rPr lang="en-US" altLang="en-US" baseline="0" dirty="0"/>
                <a:t>Direct Methods:</a:t>
              </a:r>
            </a:p>
            <a:p>
              <a:r>
                <a:rPr lang="en-US" altLang="en-US" baseline="0" dirty="0"/>
                <a:t>	Using available information</a:t>
              </a:r>
            </a:p>
            <a:p>
              <a:r>
                <a:rPr lang="en-US" altLang="en-US" baseline="0" dirty="0"/>
                <a:t>	to find solutions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80038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7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9445" name="Rectangle 37"/>
          <p:cNvSpPr>
            <a:spLocks noChangeArrowheads="1"/>
          </p:cNvSpPr>
          <p:nvPr/>
        </p:nvSpPr>
        <p:spPr bwMode="auto">
          <a:xfrm>
            <a:off x="3968925" y="5667022"/>
            <a:ext cx="5287963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r>
              <a:rPr lang="it-IT" sz="1400" b="1" i="1" baseline="0" dirty="0" smtClean="0"/>
              <a:t>Not as simple as it looks !</a:t>
            </a:r>
          </a:p>
          <a:p>
            <a:r>
              <a:rPr lang="it-IT" sz="1400" baseline="0" dirty="0" smtClean="0"/>
              <a:t>L</a:t>
            </a:r>
            <a:r>
              <a:rPr lang="it-IT" sz="1400" baseline="0" dirty="0"/>
              <a:t>. D. Marks, W. Sinkler, and E. Landree, Acta Cryst A</a:t>
            </a:r>
            <a:r>
              <a:rPr lang="it-IT" sz="1400" b="1" baseline="0" dirty="0"/>
              <a:t>55</a:t>
            </a:r>
            <a:r>
              <a:rPr lang="it-IT" sz="1400" baseline="0" dirty="0"/>
              <a:t>, 601 (1999) L. D. Marks, Phys. Rev. B </a:t>
            </a:r>
            <a:r>
              <a:rPr lang="it-IT" sz="1400" b="1" baseline="0" dirty="0"/>
              <a:t>60</a:t>
            </a:r>
            <a:r>
              <a:rPr lang="it-IT" sz="1400" baseline="0" dirty="0"/>
              <a:t>, 2771 (1999)</a:t>
            </a:r>
          </a:p>
          <a:p>
            <a:r>
              <a:rPr lang="it-IT" sz="1400" baseline="0" dirty="0"/>
              <a:t>L. D. Marks</a:t>
            </a:r>
            <a:r>
              <a:rPr lang="it-IT" sz="1400" i="1" baseline="0" dirty="0"/>
              <a:t> et al.</a:t>
            </a:r>
            <a:r>
              <a:rPr lang="it-IT" sz="1400" baseline="0" dirty="0"/>
              <a:t>, Surf. Rev. Lett. </a:t>
            </a:r>
            <a:r>
              <a:rPr lang="it-IT" sz="1400" b="1" baseline="0" dirty="0"/>
              <a:t>5</a:t>
            </a:r>
            <a:r>
              <a:rPr lang="it-IT" sz="1400" baseline="0" dirty="0"/>
              <a:t>, 1087 (1998).</a:t>
            </a:r>
            <a:endParaRPr lang="en-US" sz="1400" baseline="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Second Core: </a:t>
            </a:r>
            <a:r>
              <a:rPr lang="en-US" dirty="0"/>
              <a:t>Direct Methods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7954" y="2307804"/>
            <a:ext cx="6806769" cy="3956841"/>
          </a:xfrm>
          <a:prstGeom prst="rect">
            <a:avLst/>
          </a:prstGeom>
        </p:spPr>
      </p:pic>
      <p:sp>
        <p:nvSpPr>
          <p:cNvPr id="40" name="Rectangle 37"/>
          <p:cNvSpPr>
            <a:spLocks noChangeArrowheads="1"/>
          </p:cNvSpPr>
          <p:nvPr/>
        </p:nvSpPr>
        <p:spPr bwMode="auto">
          <a:xfrm>
            <a:off x="702734" y="1751265"/>
            <a:ext cx="7755466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it-IT" sz="2000" b="1" baseline="0" dirty="0" smtClean="0"/>
              <a:t>R. Gerschberg and W. O. Saxton, Optik 35</a:t>
            </a:r>
            <a:r>
              <a:rPr lang="it-IT" sz="2000" b="1" baseline="0" dirty="0"/>
              <a:t>, </a:t>
            </a:r>
            <a:r>
              <a:rPr lang="it-IT" sz="2000" b="1" baseline="0" dirty="0" smtClean="0"/>
              <a:t>237 (1972)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Third Tool: </a:t>
            </a:r>
            <a:r>
              <a:rPr lang="en-US" altLang="en-US" dirty="0"/>
              <a:t>DFT</a:t>
            </a:r>
          </a:p>
        </p:txBody>
      </p:sp>
      <p:sp>
        <p:nvSpPr>
          <p:cNvPr id="1731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961313" cy="4114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 dirty="0"/>
              <a:t>GIGO – DFT only refines, it is not a search method </a:t>
            </a:r>
            <a:endParaRPr lang="en-US" altLang="en-US" dirty="0" smtClean="0"/>
          </a:p>
          <a:p>
            <a:pPr>
              <a:lnSpc>
                <a:spcPct val="90000"/>
              </a:lnSpc>
            </a:pPr>
            <a:r>
              <a:rPr lang="en-US" altLang="en-US" dirty="0" smtClean="0"/>
              <a:t>DFT </a:t>
            </a:r>
            <a:r>
              <a:rPr lang="en-US" altLang="en-US" dirty="0"/>
              <a:t>energies </a:t>
            </a:r>
            <a:r>
              <a:rPr lang="en-US" altLang="en-US" dirty="0" smtClean="0"/>
              <a:t>can have </a:t>
            </a:r>
            <a:r>
              <a:rPr lang="en-US" altLang="en-US" dirty="0"/>
              <a:t>serious errors for oxides</a:t>
            </a:r>
          </a:p>
          <a:p>
            <a:pPr>
              <a:lnSpc>
                <a:spcPct val="90000"/>
              </a:lnSpc>
            </a:pPr>
            <a:r>
              <a:rPr lang="en-US" dirty="0"/>
              <a:t>All </a:t>
            </a:r>
            <a:r>
              <a:rPr lang="en-US" dirty="0" err="1"/>
              <a:t>DFTs</a:t>
            </a:r>
            <a:r>
              <a:rPr lang="en-US" dirty="0"/>
              <a:t> are equal, but </a:t>
            </a:r>
            <a:r>
              <a:rPr lang="en-US" dirty="0" smtClean="0"/>
              <a:t>some </a:t>
            </a:r>
            <a:r>
              <a:rPr lang="en-US" dirty="0" err="1" smtClean="0"/>
              <a:t>DFTs</a:t>
            </a:r>
            <a:r>
              <a:rPr lang="en-US" dirty="0" smtClean="0"/>
              <a:t> </a:t>
            </a:r>
            <a:r>
              <a:rPr lang="en-US" dirty="0"/>
              <a:t>are more equal than others</a:t>
            </a:r>
          </a:p>
          <a:p>
            <a:pPr>
              <a:lnSpc>
                <a:spcPct val="90000"/>
              </a:lnSpc>
            </a:pPr>
            <a:endParaRPr lang="en-US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3934691" y="5389418"/>
            <a:ext cx="997527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Atoms</a:t>
            </a:r>
            <a:endParaRPr lang="en-US" baseline="0" dirty="0"/>
          </a:p>
        </p:txBody>
      </p:sp>
      <p:sp>
        <p:nvSpPr>
          <p:cNvPr id="8" name="TextBox 7"/>
          <p:cNvSpPr txBox="1"/>
          <p:nvPr/>
        </p:nvSpPr>
        <p:spPr>
          <a:xfrm>
            <a:off x="7342909" y="5375564"/>
            <a:ext cx="997527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Paper</a:t>
            </a:r>
            <a:endParaRPr lang="en-US" baseline="0" dirty="0"/>
          </a:p>
        </p:txBody>
      </p:sp>
      <p:sp>
        <p:nvSpPr>
          <p:cNvPr id="3" name="TextBox 2"/>
          <p:cNvSpPr txBox="1"/>
          <p:nvPr/>
        </p:nvSpPr>
        <p:spPr>
          <a:xfrm>
            <a:off x="5347855" y="5264728"/>
            <a:ext cx="1524000" cy="830997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aseline="0" dirty="0" smtClean="0">
                <a:solidFill>
                  <a:schemeClr val="bg1"/>
                </a:solidFill>
              </a:rPr>
              <a:t>DFT Black Box</a:t>
            </a:r>
            <a:endParaRPr lang="en-US" baseline="0" dirty="0">
              <a:solidFill>
                <a:schemeClr val="bg1"/>
              </a:solidFill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4932218" y="5653376"/>
            <a:ext cx="347448" cy="0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Arrow Connector 14"/>
          <p:cNvCxnSpPr/>
          <p:nvPr/>
        </p:nvCxnSpPr>
        <p:spPr bwMode="auto">
          <a:xfrm flipV="1">
            <a:off x="6977028" y="5630847"/>
            <a:ext cx="347448" cy="0"/>
          </a:xfrm>
          <a:prstGeom prst="straightConnector1">
            <a:avLst/>
          </a:prstGeom>
          <a:solidFill>
            <a:schemeClr val="accent1"/>
          </a:solidFill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" name="&quot;No&quot; Symbol 5"/>
          <p:cNvSpPr/>
          <p:nvPr/>
        </p:nvSpPr>
        <p:spPr bwMode="auto">
          <a:xfrm>
            <a:off x="5012267" y="4651020"/>
            <a:ext cx="2212622" cy="2026356"/>
          </a:xfrm>
          <a:prstGeom prst="noSmoking">
            <a:avLst>
              <a:gd name="adj" fmla="val 11760"/>
            </a:avLst>
          </a:prstGeom>
          <a:solidFill>
            <a:schemeClr val="accent2">
              <a:alpha val="60000"/>
            </a:schemeClr>
          </a:solidFill>
          <a:ln w="12699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17358" y="6412832"/>
            <a:ext cx="40185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Apologies to George Orwell</a:t>
            </a:r>
            <a:endParaRPr lang="en-US" sz="1600" baseline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746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3000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Perovskite</a:t>
            </a:r>
            <a:r>
              <a:rPr lang="en-US" dirty="0"/>
              <a:t> </a:t>
            </a:r>
            <a:r>
              <a:rPr lang="en-US" dirty="0" smtClean="0"/>
              <a:t>Surfaces (2002)</a:t>
            </a:r>
            <a:endParaRPr lang="en-US" dirty="0"/>
          </a:p>
        </p:txBody>
      </p:sp>
      <p:sp>
        <p:nvSpPr>
          <p:cNvPr id="1493001" name="Rectangle 9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SzPct val="125000"/>
              <a:buFont typeface="Wingdings" pitchFamily="2" charset="2"/>
              <a:buChar char="§"/>
            </a:pPr>
            <a:r>
              <a:rPr lang="en-US" dirty="0"/>
              <a:t>~43,000 articles on </a:t>
            </a:r>
            <a:r>
              <a:rPr lang="en-US" dirty="0" err="1"/>
              <a:t>perovskites</a:t>
            </a:r>
            <a:endParaRPr lang="en-US" dirty="0"/>
          </a:p>
          <a:p>
            <a:pPr lvl="1"/>
            <a:r>
              <a:rPr lang="en-US" dirty="0"/>
              <a:t>~21,000 on strontium </a:t>
            </a:r>
            <a:r>
              <a:rPr lang="en-US" dirty="0" err="1"/>
              <a:t>titanate</a:t>
            </a:r>
            <a:endParaRPr lang="en-US" dirty="0"/>
          </a:p>
          <a:p>
            <a:pPr>
              <a:buSzPct val="125000"/>
              <a:buFont typeface="Wingdings" pitchFamily="2" charset="2"/>
              <a:buChar char="§"/>
            </a:pPr>
            <a:r>
              <a:rPr lang="en-US" dirty="0"/>
              <a:t>637 articles on </a:t>
            </a:r>
            <a:r>
              <a:rPr lang="en-US" dirty="0" err="1"/>
              <a:t>perovskite</a:t>
            </a:r>
            <a:r>
              <a:rPr lang="en-US" dirty="0"/>
              <a:t> surface structures</a:t>
            </a:r>
          </a:p>
          <a:p>
            <a:pPr lvl="1"/>
            <a:r>
              <a:rPr lang="en-US" dirty="0"/>
              <a:t>571 articles say what reconstruction is present</a:t>
            </a:r>
          </a:p>
          <a:p>
            <a:pPr>
              <a:buSzPct val="125000"/>
              <a:buFont typeface="Wingdings" pitchFamily="2" charset="2"/>
              <a:buChar char="§"/>
            </a:pPr>
            <a:r>
              <a:rPr lang="en-US" dirty="0"/>
              <a:t>N</a:t>
            </a:r>
            <a:r>
              <a:rPr lang="en-US" dirty="0" smtClean="0"/>
              <a:t>one provide </a:t>
            </a:r>
            <a:r>
              <a:rPr lang="en-US" dirty="0"/>
              <a:t>crystallographic solutions to surface </a:t>
            </a:r>
            <a:r>
              <a:rPr lang="en-US" dirty="0" smtClean="0"/>
              <a:t>structures</a:t>
            </a:r>
            <a:endParaRPr lang="en-US" dirty="0"/>
          </a:p>
        </p:txBody>
      </p:sp>
      <p:sp>
        <p:nvSpPr>
          <p:cNvPr id="5" name="Slide Number Placeholder 4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20708A50-6504-46AF-AFFB-957CD7383339}" type="slidenum">
              <a:rPr lang="en-US" sz="1200" baseline="0">
                <a:solidFill>
                  <a:srgbClr val="000000">
                    <a:tint val="75000"/>
                  </a:srgbClr>
                </a:solidFill>
                <a:latin typeface="Times New Roman"/>
              </a:rPr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26</a:t>
            </a:fld>
            <a:endParaRPr lang="en-US" sz="1200" baseline="0">
              <a:solidFill>
                <a:srgbClr val="000000">
                  <a:tint val="75000"/>
                </a:srgbClr>
              </a:solidFill>
              <a:latin typeface="Times New Roman"/>
            </a:endParaRPr>
          </a:p>
        </p:txBody>
      </p:sp>
      <p:pic>
        <p:nvPicPr>
          <p:cNvPr id="1492997" name="Picture 8" descr="D:\Documents and Settings\Jimbo\My Documents\Research\SrTiO3\SrTiO3_unit_cell.BMP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AAAAAA"/>
              </a:clrFrom>
              <a:clrTo>
                <a:srgbClr val="AAAAA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14300"/>
            <a:ext cx="18288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40194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9984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1510678"/>
              </p:ext>
            </p:extLst>
          </p:nvPr>
        </p:nvGraphicFramePr>
        <p:xfrm>
          <a:off x="444500" y="2108200"/>
          <a:ext cx="3302000" cy="3297238"/>
        </p:xfrm>
        <a:graphic>
          <a:graphicData uri="http://schemas.openxmlformats.org/drawingml/2006/table">
            <a:tbl>
              <a:tblPr/>
              <a:tblGrid>
                <a:gridCol w="1419225"/>
                <a:gridCol w="827088"/>
                <a:gridCol w="1055687"/>
              </a:tblGrid>
              <a:tr h="706438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(001)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(110)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(111)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417763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2x1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Symbol" panose="05050102010706020507" pitchFamily="18" charset="2"/>
                        </a:rPr>
                        <a:t>Ö</a:t>
                      </a: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2x</a:t>
                      </a: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Symbol" panose="05050102010706020507" pitchFamily="18" charset="2"/>
                        </a:rPr>
                        <a:t>Ö</a:t>
                      </a: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2x2 </a:t>
                      </a:r>
                      <a:endParaRPr kumimoji="0" lang="en-US" altLang="en-US" sz="2000" b="0" i="0" u="none" strike="noStrike" cap="none" normalizeH="0" baseline="30000" smtClean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c4x2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</a:rPr>
                        <a:t>c6x2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</a:rPr>
                        <a:t>√5x√5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75000"/>
                        <a:buFontTx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</a:rPr>
                        <a:t>√13x√13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3x1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4x1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5x1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</a:rPr>
                        <a:t>6x1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</a:rPr>
                        <a:t>2x4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anose="020B0604020202020204" pitchFamily="34" charset="0"/>
                        </a:rPr>
                        <a:t>2x5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75000"/>
                        <a:buFont typeface="Monotype Sorts" pitchFamily="2" charset="2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100000"/>
                        <a:defRPr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</a:rPr>
                        <a:t>2x2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</a:rPr>
                        <a:t>3x3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Arial" panose="020B0604020202020204" pitchFamily="34" charset="0"/>
                        </a:rPr>
                        <a:t>4x4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5x5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6x6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r>
                        <a:rPr kumimoji="0" lang="en-US" altLang="en-US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</a:rPr>
                        <a:t>9x9</a:t>
                      </a: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 typeface="Wingdings" panose="05000000000000000000" pitchFamily="2" charset="2"/>
                        <a:buNone/>
                        <a:tabLst/>
                      </a:pPr>
                      <a:endParaRPr kumimoji="0" lang="en-US" altLang="en-US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699856" name="Rectangle 1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SrTiO</a:t>
            </a:r>
            <a:r>
              <a:rPr lang="en-US" altLang="en-US" baseline="-25000" dirty="0"/>
              <a:t>3</a:t>
            </a:r>
            <a:r>
              <a:rPr lang="en-US" altLang="en-US" dirty="0"/>
              <a:t> </a:t>
            </a:r>
            <a:r>
              <a:rPr lang="en-US" altLang="en-US" dirty="0" smtClean="0"/>
              <a:t>reconstructions (2015)</a:t>
            </a:r>
            <a:endParaRPr lang="en-US" alt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78489" y="2009422"/>
            <a:ext cx="4179711" cy="4086578"/>
          </a:xfrm>
        </p:spPr>
        <p:txBody>
          <a:bodyPr/>
          <a:lstStyle/>
          <a:p>
            <a:r>
              <a:rPr lang="en-US" dirty="0" smtClean="0"/>
              <a:t>About 40 different reconstructions reported</a:t>
            </a:r>
          </a:p>
          <a:p>
            <a:r>
              <a:rPr lang="en-US" dirty="0" smtClean="0"/>
              <a:t>15 have been solved </a:t>
            </a:r>
          </a:p>
          <a:p>
            <a:r>
              <a:rPr lang="en-US" dirty="0" smtClean="0"/>
              <a:t>The most complex surfaces of </a:t>
            </a:r>
            <a:r>
              <a:rPr lang="en-US" i="1" dirty="0" smtClean="0"/>
              <a:t>any</a:t>
            </a:r>
            <a:r>
              <a:rPr lang="en-US" dirty="0" smtClean="0"/>
              <a:t> known material</a:t>
            </a:r>
            <a:endParaRPr lang="en-US" dirty="0"/>
          </a:p>
        </p:txBody>
      </p:sp>
      <p:sp>
        <p:nvSpPr>
          <p:cNvPr id="1699861" name="Text Box 21"/>
          <p:cNvSpPr txBox="1">
            <a:spLocks noChangeArrowheads="1"/>
          </p:cNvSpPr>
          <p:nvPr/>
        </p:nvSpPr>
        <p:spPr bwMode="auto">
          <a:xfrm>
            <a:off x="368300" y="5588000"/>
            <a:ext cx="3416300" cy="10416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baseline="0" dirty="0" smtClean="0">
                <a:solidFill>
                  <a:srgbClr val="0000FF"/>
                </a:solidFill>
              </a:rPr>
              <a:t>Previously published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baseline="0" dirty="0" smtClean="0">
                <a:solidFill>
                  <a:srgbClr val="FF0000"/>
                </a:solidFill>
              </a:rPr>
              <a:t>Today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altLang="en-US" baseline="0" dirty="0" smtClean="0">
                <a:solidFill>
                  <a:srgbClr val="FF00FF"/>
                </a:solidFill>
              </a:rPr>
              <a:t>Submitted</a:t>
            </a:r>
          </a:p>
        </p:txBody>
      </p:sp>
    </p:spTree>
    <p:extLst>
      <p:ext uri="{BB962C8B-B14F-4D97-AF65-F5344CB8AC3E}">
        <p14:creationId xmlns:p14="http://schemas.microsoft.com/office/powerpoint/2010/main" val="2643834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</a:t>
            </a:r>
            <a:r>
              <a:rPr lang="en-US" dirty="0"/>
              <a:t>examples</a:t>
            </a:r>
          </a:p>
        </p:txBody>
      </p:sp>
      <p:sp>
        <p:nvSpPr>
          <p:cNvPr id="1735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Connect TED, DFT, STM (and chemistry); the SrTiO</a:t>
            </a:r>
            <a:r>
              <a:rPr lang="en-US" baseline="-25000" dirty="0">
                <a:solidFill>
                  <a:srgbClr val="FF0000"/>
                </a:solidFill>
              </a:rPr>
              <a:t>3</a:t>
            </a:r>
            <a:r>
              <a:rPr lang="en-US" dirty="0">
                <a:solidFill>
                  <a:srgbClr val="FF0000"/>
                </a:solidFill>
              </a:rPr>
              <a:t> (110) surface</a:t>
            </a:r>
          </a:p>
          <a:p>
            <a:r>
              <a:rPr lang="en-US" dirty="0"/>
              <a:t>What lies beyond order: glass-like </a:t>
            </a:r>
            <a:r>
              <a:rPr lang="en-US" dirty="0" err="1" smtClean="0"/>
              <a:t>tilings</a:t>
            </a:r>
            <a:r>
              <a:rPr lang="en-US" dirty="0" smtClean="0"/>
              <a:t> (constrained Ising model) </a:t>
            </a:r>
            <a:r>
              <a:rPr lang="en-US" dirty="0"/>
              <a:t>on SrTiO</a:t>
            </a:r>
            <a:r>
              <a:rPr lang="en-US" baseline="-25000" dirty="0"/>
              <a:t>3</a:t>
            </a:r>
            <a:r>
              <a:rPr lang="en-US" dirty="0"/>
              <a:t>, the 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13x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</a:t>
            </a:r>
            <a:r>
              <a:rPr lang="en-US" dirty="0"/>
              <a:t> (001) </a:t>
            </a:r>
            <a:r>
              <a:rPr lang="en-US" dirty="0" smtClean="0"/>
              <a:t>reconstruction</a:t>
            </a:r>
          </a:p>
          <a:p>
            <a:r>
              <a:rPr lang="en-US" dirty="0" smtClean="0"/>
              <a:t>Entropy and disorder, more complex Pott’s model for SrTiO</a:t>
            </a:r>
            <a:r>
              <a:rPr lang="en-US" baseline="-25000" dirty="0" smtClean="0"/>
              <a:t>3</a:t>
            </a:r>
            <a:r>
              <a:rPr lang="en-US" dirty="0" smtClean="0"/>
              <a:t> (111)</a:t>
            </a:r>
          </a:p>
          <a:p>
            <a:r>
              <a:rPr lang="en-US" dirty="0" smtClean="0"/>
              <a:t>What happens with nanoscale oxides?</a:t>
            </a:r>
          </a:p>
        </p:txBody>
      </p:sp>
    </p:spTree>
    <p:extLst>
      <p:ext uri="{BB962C8B-B14F-4D97-AF65-F5344CB8AC3E}">
        <p14:creationId xmlns:p14="http://schemas.microsoft.com/office/powerpoint/2010/main" val="402656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970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r>
              <a:rPr lang="en-US"/>
              <a:t>SrTiO</a:t>
            </a:r>
            <a:r>
              <a:rPr lang="en-US" baseline="-25000"/>
              <a:t>3 </a:t>
            </a:r>
            <a:r>
              <a:rPr lang="en-US"/>
              <a:t>(110): 900C in O</a:t>
            </a:r>
            <a:r>
              <a:rPr lang="en-US" baseline="-25000"/>
              <a:t>2</a:t>
            </a:r>
            <a:endParaRPr lang="en-US"/>
          </a:p>
        </p:txBody>
      </p:sp>
      <p:grpSp>
        <p:nvGrpSpPr>
          <p:cNvPr id="1747971" name="Group 9"/>
          <p:cNvGrpSpPr>
            <a:grpSpLocks/>
          </p:cNvGrpSpPr>
          <p:nvPr/>
        </p:nvGrpSpPr>
        <p:grpSpPr bwMode="auto">
          <a:xfrm>
            <a:off x="471488" y="2278063"/>
            <a:ext cx="4176712" cy="3856037"/>
            <a:chOff x="2011363" y="3008313"/>
            <a:chExt cx="4176712" cy="3856037"/>
          </a:xfrm>
        </p:grpSpPr>
        <p:pic>
          <p:nvPicPr>
            <p:cNvPr id="1747972" name="Picture 4" descr="110df"/>
            <p:cNvPicPr>
              <a:picLocks noChangeAspect="1" noChangeArrowheads="1"/>
            </p:cNvPicPr>
            <p:nvPr/>
          </p:nvPicPr>
          <p:blipFill>
            <a:blip r:embed="rId3" cstate="print">
              <a:lum bright="-6000" contrast="6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850" t="13612" r="3419" b="284"/>
            <a:stretch>
              <a:fillRect/>
            </a:stretch>
          </p:blipFill>
          <p:spPr bwMode="auto">
            <a:xfrm>
              <a:off x="2011363" y="3008313"/>
              <a:ext cx="4176712" cy="3856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7973" name="Rectangle 5"/>
            <p:cNvSpPr>
              <a:spLocks noChangeAspect="1" noChangeArrowheads="1"/>
            </p:cNvSpPr>
            <p:nvPr/>
          </p:nvSpPr>
          <p:spPr bwMode="auto">
            <a:xfrm>
              <a:off x="5376863" y="6434138"/>
              <a:ext cx="739775" cy="33496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1" hangingPunct="1">
                <a:spcAft>
                  <a:spcPts val="1000"/>
                </a:spcAft>
              </a:pPr>
              <a:r>
                <a:rPr lang="en-US" sz="1600" b="1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40 nm</a:t>
              </a:r>
              <a:endParaRPr lang="en-US" sz="1800" baseline="0">
                <a:latin typeface="Arial" charset="0"/>
                <a:cs typeface="Arial" charset="0"/>
              </a:endParaRPr>
            </a:p>
          </p:txBody>
        </p:sp>
        <p:sp>
          <p:nvSpPr>
            <p:cNvPr id="1747974" name="Line 6"/>
            <p:cNvSpPr>
              <a:spLocks noChangeAspect="1" noChangeShapeType="1"/>
            </p:cNvSpPr>
            <p:nvPr/>
          </p:nvSpPr>
          <p:spPr bwMode="auto">
            <a:xfrm rot="-5400000">
              <a:off x="5749132" y="6469856"/>
              <a:ext cx="6350" cy="51276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/>
            <a:lstStyle/>
            <a:p>
              <a:endParaRPr lang="en-US"/>
            </a:p>
          </p:txBody>
        </p:sp>
      </p:grpSp>
      <p:grpSp>
        <p:nvGrpSpPr>
          <p:cNvPr id="5" name="Group 13"/>
          <p:cNvGrpSpPr>
            <a:grpSpLocks/>
          </p:cNvGrpSpPr>
          <p:nvPr/>
        </p:nvGrpSpPr>
        <p:grpSpPr bwMode="auto">
          <a:xfrm>
            <a:off x="5334000" y="2520950"/>
            <a:ext cx="3370263" cy="3370263"/>
            <a:chOff x="5773999" y="3486236"/>
            <a:chExt cx="3370001" cy="3371764"/>
          </a:xfrm>
        </p:grpSpPr>
        <p:pic>
          <p:nvPicPr>
            <p:cNvPr id="1747976" name="Picture 7" descr="dp110"/>
            <p:cNvPicPr>
              <a:picLocks noChangeAspect="1" noChangeArrowheads="1"/>
            </p:cNvPicPr>
            <p:nvPr/>
          </p:nvPicPr>
          <p:blipFill>
            <a:blip r:embed="rId4" cstate="print">
              <a:lum bright="-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673" t="16785" r="16817" b="13805"/>
            <a:stretch>
              <a:fillRect/>
            </a:stretch>
          </p:blipFill>
          <p:spPr bwMode="auto">
            <a:xfrm>
              <a:off x="5773999" y="3486236"/>
              <a:ext cx="3370001" cy="3371764"/>
            </a:xfrm>
            <a:prstGeom prst="rect">
              <a:avLst/>
            </a:prstGeom>
            <a:noFill/>
            <a:ln w="31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7977" name="Text Box 8"/>
            <p:cNvSpPr txBox="1">
              <a:spLocks noChangeArrowheads="1"/>
            </p:cNvSpPr>
            <p:nvPr/>
          </p:nvSpPr>
          <p:spPr bwMode="auto">
            <a:xfrm>
              <a:off x="7086600" y="6096000"/>
              <a:ext cx="48895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hangingPunct="1">
                <a:spcAft>
                  <a:spcPts val="1000"/>
                </a:spcAft>
              </a:pPr>
              <a:r>
                <a:rPr lang="en-US" sz="1400" b="1" baseline="0">
                  <a:solidFill>
                    <a:srgbClr val="FFFFFF"/>
                  </a:solidFill>
                  <a:latin typeface="Calibri" pitchFamily="34" charset="0"/>
                  <a:cs typeface="Arial" charset="0"/>
                </a:rPr>
                <a:t>001</a:t>
              </a:r>
              <a:endParaRPr lang="en-US" sz="1800" baseline="0">
                <a:cs typeface="Arial" charset="0"/>
              </a:endParaRPr>
            </a:p>
          </p:txBody>
        </p:sp>
        <p:sp>
          <p:nvSpPr>
            <p:cNvPr id="1747978" name="Text Box 9"/>
            <p:cNvSpPr txBox="1">
              <a:spLocks noChangeArrowheads="1"/>
            </p:cNvSpPr>
            <p:nvPr/>
          </p:nvSpPr>
          <p:spPr bwMode="auto">
            <a:xfrm>
              <a:off x="8534400" y="4922838"/>
              <a:ext cx="48895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 type="none" w="sm" len="sm"/>
                  <a:tailEnd type="none" w="sm" len="sm"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r" eaLnBrk="1" hangingPunct="1">
                <a:spcAft>
                  <a:spcPts val="1000"/>
                </a:spcAft>
              </a:pPr>
              <a:r>
                <a:rPr lang="en-US" sz="1400" b="1" baseline="0">
                  <a:solidFill>
                    <a:srgbClr val="FFFFFF"/>
                  </a:solidFill>
                  <a:latin typeface="Calibri" pitchFamily="34" charset="0"/>
                  <a:cs typeface="Arial" charset="0"/>
                </a:rPr>
                <a:t>1x1</a:t>
              </a:r>
              <a:endParaRPr lang="en-US" sz="1800" baseline="0">
                <a:cs typeface="Arial" charset="0"/>
              </a:endParaRPr>
            </a:p>
          </p:txBody>
        </p:sp>
      </p:grpSp>
      <p:sp>
        <p:nvSpPr>
          <p:cNvPr id="20" name="Slide Number Placeholder 19"/>
          <p:cNvSpPr txBox="1">
            <a:spLocks noGrp="1"/>
          </p:cNvSpPr>
          <p:nvPr/>
        </p:nvSpPr>
        <p:spPr>
          <a:xfrm>
            <a:off x="6553200" y="5632450"/>
            <a:ext cx="2133600" cy="365125"/>
          </a:xfrm>
          <a:prstGeom prst="rect">
            <a:avLst/>
          </a:prstGeom>
          <a:noFill/>
        </p:spPr>
        <p:txBody>
          <a:bodyPr anchor="ctr"/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62CEAC5A-8724-4725-B843-9E563D6E4ED0}" type="slidenum">
              <a:rPr lang="en-US" sz="1200" baseline="0">
                <a:solidFill>
                  <a:schemeClr val="tx1">
                    <a:tint val="75000"/>
                  </a:schemeClr>
                </a:solidFill>
                <a:latin typeface="+mn-lt"/>
              </a:rPr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29</a:t>
            </a:fld>
            <a:endParaRPr lang="en-US" sz="1200" baseline="0">
              <a:solidFill>
                <a:schemeClr val="tx1">
                  <a:tint val="75000"/>
                </a:schemeClr>
              </a:solidFill>
              <a:latin typeface="+mn-lt"/>
            </a:endParaRPr>
          </a:p>
        </p:txBody>
      </p:sp>
      <p:sp>
        <p:nvSpPr>
          <p:cNvPr id="1747980" name="Rectangle 12"/>
          <p:cNvSpPr>
            <a:spLocks noChangeArrowheads="1"/>
          </p:cNvSpPr>
          <p:nvPr/>
        </p:nvSpPr>
        <p:spPr bwMode="auto">
          <a:xfrm>
            <a:off x="527050" y="6269981"/>
            <a:ext cx="388042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r>
              <a:rPr lang="it-IT" baseline="0" dirty="0"/>
              <a:t>N. Erdman, PhD Thesis, 2002</a:t>
            </a:r>
          </a:p>
        </p:txBody>
      </p:sp>
      <p:sp>
        <p:nvSpPr>
          <p:cNvPr id="1747981" name="Text Box 13"/>
          <p:cNvSpPr txBox="1">
            <a:spLocks noChangeArrowheads="1"/>
          </p:cNvSpPr>
          <p:nvPr/>
        </p:nvSpPr>
        <p:spPr bwMode="auto">
          <a:xfrm>
            <a:off x="2635250" y="1844675"/>
            <a:ext cx="1671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Dark Field</a:t>
            </a:r>
          </a:p>
        </p:txBody>
      </p:sp>
      <p:pic>
        <p:nvPicPr>
          <p:cNvPr id="1747982" name="Picture 14" descr="Natasha2,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13686" cy="1467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14643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41338" y="1847850"/>
            <a:ext cx="7772400" cy="4530725"/>
          </a:xfrm>
        </p:spPr>
        <p:txBody>
          <a:bodyPr/>
          <a:lstStyle/>
          <a:p>
            <a:pPr>
              <a:lnSpc>
                <a:spcPct val="90000"/>
              </a:lnSpc>
              <a:buSzPct val="125000"/>
              <a:buFont typeface="Wingdings" pitchFamily="2" charset="2"/>
              <a:buChar char="§"/>
            </a:pPr>
            <a:r>
              <a:rPr lang="en-US" dirty="0"/>
              <a:t>Oxide surfaces are everywhere: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Everything in this room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Active catalysts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Catalytic </a:t>
            </a:r>
            <a:r>
              <a:rPr lang="en-US" dirty="0" smtClean="0"/>
              <a:t>supports</a:t>
            </a:r>
            <a:endParaRPr lang="en-US" dirty="0"/>
          </a:p>
          <a:p>
            <a:pPr lvl="1">
              <a:lnSpc>
                <a:spcPct val="90000"/>
              </a:lnSpc>
            </a:pPr>
            <a:r>
              <a:rPr lang="en-US" dirty="0" err="1" smtClean="0"/>
              <a:t>Multiferroic</a:t>
            </a:r>
            <a:r>
              <a:rPr lang="en-US" dirty="0" smtClean="0"/>
              <a:t> Oxides</a:t>
            </a:r>
            <a:endParaRPr lang="en-US" dirty="0"/>
          </a:p>
          <a:p>
            <a:pPr lvl="1">
              <a:lnSpc>
                <a:spcPct val="90000"/>
              </a:lnSpc>
            </a:pPr>
            <a:r>
              <a:rPr lang="en-US" dirty="0"/>
              <a:t>Solid Oxide Fuel Cells</a:t>
            </a:r>
          </a:p>
          <a:p>
            <a:pPr lvl="1">
              <a:lnSpc>
                <a:spcPct val="90000"/>
              </a:lnSpc>
            </a:pPr>
            <a:r>
              <a:rPr lang="en-US" dirty="0"/>
              <a:t>Corrosion </a:t>
            </a:r>
            <a:r>
              <a:rPr lang="en-US" dirty="0" smtClean="0"/>
              <a:t>products</a:t>
            </a:r>
          </a:p>
          <a:p>
            <a:pPr lvl="1">
              <a:lnSpc>
                <a:spcPct val="90000"/>
              </a:lnSpc>
            </a:pPr>
            <a:r>
              <a:rPr lang="en-US" dirty="0" smtClean="0"/>
              <a:t>Metal implants</a:t>
            </a:r>
            <a:endParaRPr lang="en-US" dirty="0"/>
          </a:p>
          <a:p>
            <a:pPr lvl="1">
              <a:lnSpc>
                <a:spcPct val="90000"/>
              </a:lnSpc>
            </a:pPr>
            <a:r>
              <a:rPr lang="en-US" dirty="0"/>
              <a:t>Buildings (cement)</a:t>
            </a:r>
          </a:p>
        </p:txBody>
      </p:sp>
      <p:pic>
        <p:nvPicPr>
          <p:cNvPr id="1464324" name="Picture 4" descr="Bahai temple at Wilmette (click here to open a new window with this photo in computer wallpaper format)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6975" y="2587625"/>
            <a:ext cx="3378200" cy="3171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64325" name="Text Box 5"/>
          <p:cNvSpPr txBox="1">
            <a:spLocks noChangeArrowheads="1"/>
          </p:cNvSpPr>
          <p:nvPr/>
        </p:nvSpPr>
        <p:spPr bwMode="auto">
          <a:xfrm>
            <a:off x="5346700" y="6045200"/>
            <a:ext cx="34925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800" baseline="0" dirty="0"/>
              <a:t>Baha’i Temple, </a:t>
            </a:r>
            <a:r>
              <a:rPr lang="en-US" sz="1800" baseline="0" dirty="0" smtClean="0"/>
              <a:t>Wilmette, IL</a:t>
            </a:r>
            <a:endParaRPr lang="en-US" sz="1800" baseline="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018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pPr eaLnBrk="1" hangingPunct="1"/>
            <a:r>
              <a:rPr lang="en-US"/>
              <a:t> 1000 °C in flowing O</a:t>
            </a:r>
            <a:r>
              <a:rPr lang="en-US" baseline="-25000"/>
              <a:t>2</a:t>
            </a:r>
            <a:endParaRPr lang="en-US"/>
          </a:p>
        </p:txBody>
      </p:sp>
      <p:sp>
        <p:nvSpPr>
          <p:cNvPr id="1750019" name="TextBox 7"/>
          <p:cNvSpPr txBox="1">
            <a:spLocks noChangeArrowheads="1"/>
          </p:cNvSpPr>
          <p:nvPr/>
        </p:nvSpPr>
        <p:spPr bwMode="auto">
          <a:xfrm>
            <a:off x="2971800" y="5929313"/>
            <a:ext cx="3155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>
                <a:cs typeface="Arial" charset="0"/>
              </a:rPr>
              <a:t>DP’s from Arun Subramanian</a:t>
            </a:r>
          </a:p>
        </p:txBody>
      </p:sp>
      <p:grpSp>
        <p:nvGrpSpPr>
          <p:cNvPr id="1750020" name="Group 12"/>
          <p:cNvGrpSpPr>
            <a:grpSpLocks/>
          </p:cNvGrpSpPr>
          <p:nvPr/>
        </p:nvGrpSpPr>
        <p:grpSpPr bwMode="auto">
          <a:xfrm>
            <a:off x="1054100" y="1617663"/>
            <a:ext cx="6965950" cy="5049837"/>
            <a:chOff x="1371600" y="2366963"/>
            <a:chExt cx="6343650" cy="4491037"/>
          </a:xfrm>
        </p:grpSpPr>
        <p:graphicFrame>
          <p:nvGraphicFramePr>
            <p:cNvPr id="1750021" name="Object 2"/>
            <p:cNvGraphicFramePr>
              <a:graphicFrameLocks noChangeAspect="1"/>
            </p:cNvGraphicFramePr>
            <p:nvPr/>
          </p:nvGraphicFramePr>
          <p:xfrm>
            <a:off x="1371600" y="2366963"/>
            <a:ext cx="6343650" cy="44910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0187" name="Image" r:id="rId4" imgW="4215873" imgH="2984127" progId="">
                    <p:embed/>
                  </p:oleObj>
                </mc:Choice>
                <mc:Fallback>
                  <p:oleObj name="Image" r:id="rId4" imgW="4215873" imgH="2984127" progId="">
                    <p:embed/>
                    <p:pic>
                      <p:nvPicPr>
                        <p:cNvPr id="0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71600" y="2366963"/>
                          <a:ext cx="6343650" cy="44910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50022" name="Text Box 6"/>
            <p:cNvSpPr txBox="1">
              <a:spLocks noChangeAspect="1" noChangeArrowheads="1"/>
            </p:cNvSpPr>
            <p:nvPr/>
          </p:nvSpPr>
          <p:spPr bwMode="auto">
            <a:xfrm>
              <a:off x="5989106" y="3929861"/>
              <a:ext cx="611524" cy="570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 _</a:t>
              </a:r>
            </a:p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(110)</a:t>
              </a:r>
            </a:p>
          </p:txBody>
        </p:sp>
        <p:sp>
          <p:nvSpPr>
            <p:cNvPr id="1750023" name="Text Box 7"/>
            <p:cNvSpPr txBox="1">
              <a:spLocks noChangeAspect="1" noChangeArrowheads="1"/>
            </p:cNvSpPr>
            <p:nvPr/>
          </p:nvSpPr>
          <p:spPr bwMode="auto">
            <a:xfrm>
              <a:off x="4617155" y="5638177"/>
              <a:ext cx="611523" cy="326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(001)</a:t>
              </a:r>
            </a:p>
          </p:txBody>
        </p:sp>
        <p:sp>
          <p:nvSpPr>
            <p:cNvPr id="1750024" name="Text Box 7"/>
            <p:cNvSpPr txBox="1">
              <a:spLocks noChangeAspect="1" noChangeArrowheads="1"/>
            </p:cNvSpPr>
            <p:nvPr/>
          </p:nvSpPr>
          <p:spPr bwMode="auto">
            <a:xfrm>
              <a:off x="5172296" y="4524242"/>
              <a:ext cx="468401" cy="3261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1x1</a:t>
              </a:r>
            </a:p>
          </p:txBody>
        </p:sp>
      </p:grpSp>
      <p:sp>
        <p:nvSpPr>
          <p:cNvPr id="1750026" name="Text Box 10"/>
          <p:cNvSpPr txBox="1">
            <a:spLocks noChangeArrowheads="1"/>
          </p:cNvSpPr>
          <p:nvPr/>
        </p:nvSpPr>
        <p:spPr bwMode="auto">
          <a:xfrm>
            <a:off x="3276600" y="3352800"/>
            <a:ext cx="1079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solidFill>
                  <a:schemeClr val="accent2"/>
                </a:solidFill>
              </a:rPr>
              <a:t>3</a:t>
            </a:r>
          </a:p>
        </p:txBody>
      </p:sp>
      <p:sp>
        <p:nvSpPr>
          <p:cNvPr id="1750027" name="Line 11"/>
          <p:cNvSpPr>
            <a:spLocks noChangeShapeType="1"/>
          </p:cNvSpPr>
          <p:nvPr/>
        </p:nvSpPr>
        <p:spPr bwMode="auto">
          <a:xfrm>
            <a:off x="3263900" y="3403600"/>
            <a:ext cx="39370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028" name="Line 12"/>
          <p:cNvSpPr>
            <a:spLocks noChangeShapeType="1"/>
          </p:cNvSpPr>
          <p:nvPr/>
        </p:nvSpPr>
        <p:spPr bwMode="auto">
          <a:xfrm>
            <a:off x="3263900" y="3771900"/>
            <a:ext cx="39370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029" name="Line 13"/>
          <p:cNvSpPr>
            <a:spLocks noChangeShapeType="1"/>
          </p:cNvSpPr>
          <p:nvPr/>
        </p:nvSpPr>
        <p:spPr bwMode="auto">
          <a:xfrm>
            <a:off x="3759200" y="2108200"/>
            <a:ext cx="12700" cy="4191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030" name="Line 14"/>
          <p:cNvSpPr>
            <a:spLocks noChangeShapeType="1"/>
          </p:cNvSpPr>
          <p:nvPr/>
        </p:nvSpPr>
        <p:spPr bwMode="auto">
          <a:xfrm>
            <a:off x="2984500" y="2095500"/>
            <a:ext cx="12700" cy="4191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0031" name="Text Box 15"/>
          <p:cNvSpPr txBox="1">
            <a:spLocks noChangeArrowheads="1"/>
          </p:cNvSpPr>
          <p:nvPr/>
        </p:nvSpPr>
        <p:spPr bwMode="auto">
          <a:xfrm>
            <a:off x="3213100" y="2108200"/>
            <a:ext cx="10795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solidFill>
                  <a:schemeClr val="accent2"/>
                </a:solidFill>
              </a:rPr>
              <a:t>1</a:t>
            </a:r>
          </a:p>
        </p:txBody>
      </p:sp>
      <p:pic>
        <p:nvPicPr>
          <p:cNvPr id="1750032" name="Picture 16" descr="aru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65250" cy="1557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066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r>
              <a:rPr lang="en-US"/>
              <a:t>Direct Methods Solution</a:t>
            </a:r>
          </a:p>
        </p:txBody>
      </p:sp>
      <p:pic>
        <p:nvPicPr>
          <p:cNvPr id="1752067" name="Picture 2" descr="D:\Documents and Settings\Jimbo\My Documents\Research\Papers &amp; Presentations\Seminar\pm_scattering_potential_map.b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50" y="1447800"/>
            <a:ext cx="7754938" cy="542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2069" name="AutoShape 5" descr="?ui=2&amp;ik=d131d9e8e8&amp;view=att&amp;th=12b2f507c8d4f789&amp;attid=0"/>
          <p:cNvSpPr>
            <a:spLocks noChangeAspect="1" noChangeArrowheads="1"/>
          </p:cNvSpPr>
          <p:nvPr/>
        </p:nvSpPr>
        <p:spPr bwMode="auto">
          <a:xfrm>
            <a:off x="4419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2070" name="Picture 6" descr="J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77950" cy="1455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114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r>
              <a:rPr lang="en-US"/>
              <a:t>Atomic Positions Refined</a:t>
            </a:r>
          </a:p>
        </p:txBody>
      </p:sp>
      <p:pic>
        <p:nvPicPr>
          <p:cNvPr id="460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788" y="1447800"/>
            <a:ext cx="7737475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2BCAA4EE-A3C9-4C21-99A9-83C04CDE0504}" type="slidenum">
              <a:rPr lang="en-US" sz="1200" baseline="0">
                <a:solidFill>
                  <a:schemeClr val="tx1">
                    <a:tint val="75000"/>
                  </a:schemeClr>
                </a:solidFill>
                <a:latin typeface="+mn-lt"/>
              </a:rPr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32</a:t>
            </a:fld>
            <a:endParaRPr lang="en-US" sz="1200" baseline="0">
              <a:solidFill>
                <a:schemeClr val="tx1">
                  <a:tint val="75000"/>
                </a:schemeClr>
              </a:solidFill>
              <a:latin typeface="+mn-lt"/>
            </a:endParaRPr>
          </a:p>
        </p:txBody>
      </p:sp>
      <p:pic>
        <p:nvPicPr>
          <p:cNvPr id="5" name="Picture 2" descr="D:\Documents and Settings\Jimbo\My Documents\Research\Papers &amp; Presentations\Seminar\Surface.BMP"/>
          <p:cNvPicPr>
            <a:picLocks noChangeArrowheads="1"/>
          </p:cNvPicPr>
          <p:nvPr/>
        </p:nvPicPr>
        <p:blipFill>
          <a:blip r:embed="rId4">
            <a:clrChange>
              <a:clrFrom>
                <a:srgbClr val="00FF80"/>
              </a:clrFrom>
              <a:clrTo>
                <a:srgbClr val="00FF8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-139700"/>
            <a:ext cx="8340725" cy="826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54118" name="Picture 6" descr="wien2k_logo_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239713"/>
            <a:ext cx="703262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162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pPr eaLnBrk="1" hangingPunct="1"/>
            <a:r>
              <a:rPr lang="en-US"/>
              <a:t>SrTiO</a:t>
            </a:r>
            <a:r>
              <a:rPr lang="en-US" baseline="-25000"/>
              <a:t>3</a:t>
            </a:r>
            <a:r>
              <a:rPr lang="en-US"/>
              <a:t> (110) 3x1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4294967295"/>
          </p:nvPr>
        </p:nvSpPr>
        <p:spPr>
          <a:xfrm>
            <a:off x="203200" y="1905000"/>
            <a:ext cx="6553200" cy="3810000"/>
          </a:xfrm>
        </p:spPr>
        <p:txBody>
          <a:bodyPr lIns="91440" tIns="45720" rIns="91440" bIns="45720">
            <a:normAutofit/>
          </a:bodyPr>
          <a:lstStyle/>
          <a:p>
            <a:pPr eaLnBrk="1" hangingPunct="1">
              <a:lnSpc>
                <a:spcPct val="90000"/>
              </a:lnSpc>
              <a:buFont typeface="Wingdings" pitchFamily="2" charset="2"/>
              <a:buChar char="§"/>
            </a:pPr>
            <a:r>
              <a:rPr lang="en-US" sz="2600"/>
              <a:t>TiO</a:t>
            </a:r>
            <a:r>
              <a:rPr lang="en-US" sz="2600" baseline="-25000"/>
              <a:t>2</a:t>
            </a:r>
            <a:r>
              <a:rPr lang="en-US" sz="2600"/>
              <a:t> overall surface stoichiometry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/>
              <a:t>Ti</a:t>
            </a:r>
            <a:r>
              <a:rPr lang="en-US" sz="2200" baseline="-25000"/>
              <a:t>5</a:t>
            </a:r>
            <a:r>
              <a:rPr lang="en-US" sz="2200"/>
              <a:t>O</a:t>
            </a:r>
            <a:r>
              <a:rPr lang="en-US" sz="2200" baseline="-25000"/>
              <a:t>7</a:t>
            </a:r>
            <a:r>
              <a:rPr lang="en-US" sz="2200"/>
              <a:t> atop O</a:t>
            </a:r>
            <a:r>
              <a:rPr lang="en-US" sz="2200" baseline="-25000"/>
              <a:t>2</a:t>
            </a:r>
            <a:r>
              <a:rPr lang="en-US" sz="2200"/>
              <a:t> termination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/>
              <a:t>Ti</a:t>
            </a:r>
            <a:r>
              <a:rPr lang="en-US" sz="2200" baseline="-25000"/>
              <a:t>5</a:t>
            </a:r>
            <a:r>
              <a:rPr lang="en-US" sz="2200"/>
              <a:t>O</a:t>
            </a:r>
            <a:r>
              <a:rPr lang="en-US" sz="2200" baseline="-25000"/>
              <a:t>13</a:t>
            </a:r>
            <a:r>
              <a:rPr lang="en-US" sz="2200"/>
              <a:t> atop SrTiO termination</a:t>
            </a:r>
          </a:p>
          <a:p>
            <a:pPr eaLnBrk="1" hangingPunct="1">
              <a:lnSpc>
                <a:spcPct val="90000"/>
              </a:lnSpc>
              <a:buFont typeface="Wingdings" pitchFamily="2" charset="2"/>
              <a:buChar char="§"/>
            </a:pPr>
            <a:r>
              <a:rPr lang="en-US" sz="2600"/>
              <a:t>Surface composed of corner sharing TiO</a:t>
            </a:r>
            <a:r>
              <a:rPr lang="en-US" sz="2600" baseline="-25000"/>
              <a:t>4</a:t>
            </a:r>
            <a:r>
              <a:rPr lang="en-US" sz="2600"/>
              <a:t> tetrahedra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/>
              <a:t>Arranged in rings of 6 or 8 tetrahedra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/>
              <a:t>4 corner share with bulk octahedra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200"/>
              <a:t>1 edge shares with bulk octahedron</a:t>
            </a:r>
          </a:p>
        </p:txBody>
      </p:sp>
      <p:sp>
        <p:nvSpPr>
          <p:cNvPr id="1756164" name="TextBox 3"/>
          <p:cNvSpPr txBox="1">
            <a:spLocks noChangeArrowheads="1"/>
          </p:cNvSpPr>
          <p:nvPr/>
        </p:nvSpPr>
        <p:spPr bwMode="auto">
          <a:xfrm>
            <a:off x="0" y="6611938"/>
            <a:ext cx="2209800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000" baseline="0">
                <a:latin typeface="Calibri" pitchFamily="34" charset="0"/>
                <a:cs typeface="Arial" charset="0"/>
              </a:rPr>
              <a:t>Enterkin et. al., Nature Materials, 2010</a:t>
            </a:r>
          </a:p>
        </p:txBody>
      </p:sp>
      <p:pic>
        <p:nvPicPr>
          <p:cNvPr id="1756165" name="Picture 3" descr="C:\Documents and Settings\Jimbo\Desktop\STO110_pics_for_LDM\3x1.jpg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25" y="1905000"/>
            <a:ext cx="3203575" cy="320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6166" name="TextBox 7"/>
          <p:cNvSpPr txBox="1">
            <a:spLocks noChangeArrowheads="1"/>
          </p:cNvSpPr>
          <p:nvPr/>
        </p:nvSpPr>
        <p:spPr bwMode="auto">
          <a:xfrm>
            <a:off x="5029200" y="6396038"/>
            <a:ext cx="4114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200" baseline="0">
                <a:latin typeface="Calibri" pitchFamily="34" charset="0"/>
                <a:cs typeface="Arial" charset="0"/>
              </a:rPr>
              <a:t>Blue polyhedra are surface polyhedra, gold are bulk octahedra, orange spheres Sr, blue spheres Ti, red spheres O</a:t>
            </a:r>
          </a:p>
        </p:txBody>
      </p:sp>
      <p:pic>
        <p:nvPicPr>
          <p:cNvPr id="1756167" name="Picture 8" descr="C:\Documents and Settings\Jimbo\Desktop\STO110_pics_for_LDM\3x1_surface2.tif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43000" y="4114800"/>
            <a:ext cx="11430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210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pPr eaLnBrk="1" hangingPunct="1"/>
            <a:r>
              <a:rPr lang="en-US"/>
              <a:t>SrTiO</a:t>
            </a:r>
            <a:r>
              <a:rPr lang="en-US" baseline="-25000"/>
              <a:t>3</a:t>
            </a:r>
            <a:r>
              <a:rPr lang="en-US"/>
              <a:t> (110) nx1 </a:t>
            </a:r>
          </a:p>
        </p:txBody>
      </p:sp>
      <p:pic>
        <p:nvPicPr>
          <p:cNvPr id="5" name="Picture 4" descr="D:\Documents and Settings\Jimbo\My Documents\Research\Papers &amp; Presentations\Seminar\Solution_top_view_polyhedra.BMP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555555"/>
              </a:clrFrom>
              <a:clrTo>
                <a:srgbClr val="55555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1295400"/>
            <a:ext cx="5561013" cy="556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8212" name="TextBox 9"/>
          <p:cNvSpPr txBox="1">
            <a:spLocks noChangeArrowheads="1"/>
          </p:cNvSpPr>
          <p:nvPr/>
        </p:nvSpPr>
        <p:spPr bwMode="auto">
          <a:xfrm>
            <a:off x="10363200" y="1447800"/>
            <a:ext cx="557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3x1</a:t>
            </a:r>
          </a:p>
        </p:txBody>
      </p:sp>
      <p:pic>
        <p:nvPicPr>
          <p:cNvPr id="64516" name="Picture 4" descr="D:\Documents and Settings\Jimbo\My Documents\Research\Papers &amp; Presentations\Seminar\4x1_top_view_polyhedra.BMP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555555"/>
              </a:clrFrom>
              <a:clrTo>
                <a:srgbClr val="55555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3" b="26045"/>
          <a:stretch>
            <a:fillRect/>
          </a:stretch>
        </p:blipFill>
        <p:spPr bwMode="auto">
          <a:xfrm>
            <a:off x="990600" y="2057400"/>
            <a:ext cx="731520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8214" name="TextBox 11"/>
          <p:cNvSpPr txBox="1">
            <a:spLocks noChangeArrowheads="1"/>
          </p:cNvSpPr>
          <p:nvPr/>
        </p:nvSpPr>
        <p:spPr bwMode="auto">
          <a:xfrm>
            <a:off x="9448800" y="2438400"/>
            <a:ext cx="557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4x1</a:t>
            </a:r>
          </a:p>
        </p:txBody>
      </p:sp>
      <p:grpSp>
        <p:nvGrpSpPr>
          <p:cNvPr id="2" name="Group 53"/>
          <p:cNvGrpSpPr>
            <a:grpSpLocks/>
          </p:cNvGrpSpPr>
          <p:nvPr/>
        </p:nvGrpSpPr>
        <p:grpSpPr bwMode="auto">
          <a:xfrm>
            <a:off x="6692900" y="609600"/>
            <a:ext cx="2451100" cy="2451100"/>
            <a:chOff x="8903203" y="5181600"/>
            <a:chExt cx="2450597" cy="2450597"/>
          </a:xfrm>
        </p:grpSpPr>
        <p:pic>
          <p:nvPicPr>
            <p:cNvPr id="1758216" name="Picture 5" descr="D:\Documents and Settings\Jimbo\My Documents\Research\Papers &amp; Presentations\Seminar\nx1_top_view_polyhedra.BMP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555555"/>
                </a:clrFrom>
                <a:clrTo>
                  <a:srgbClr val="555555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03203" y="5181600"/>
              <a:ext cx="2450597" cy="24505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8217" name="TextBox 12"/>
            <p:cNvSpPr txBox="1">
              <a:spLocks noChangeArrowheads="1"/>
            </p:cNvSpPr>
            <p:nvPr/>
          </p:nvSpPr>
          <p:spPr bwMode="auto">
            <a:xfrm>
              <a:off x="10515600" y="7162800"/>
              <a:ext cx="59343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∞x1</a:t>
              </a:r>
            </a:p>
          </p:txBody>
        </p:sp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2590800" y="2362200"/>
            <a:ext cx="3962400" cy="3276600"/>
            <a:chOff x="2590800" y="2362200"/>
            <a:chExt cx="3962400" cy="3276602"/>
          </a:xfrm>
        </p:grpSpPr>
        <p:grpSp>
          <p:nvGrpSpPr>
            <p:cNvPr id="1758220" name="Group 26"/>
            <p:cNvGrpSpPr>
              <a:grpSpLocks/>
            </p:cNvGrpSpPr>
            <p:nvPr/>
          </p:nvGrpSpPr>
          <p:grpSpPr bwMode="auto">
            <a:xfrm>
              <a:off x="4343400" y="2362200"/>
              <a:ext cx="457200" cy="3276602"/>
              <a:chOff x="4343400" y="2362200"/>
              <a:chExt cx="457200" cy="3276602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rot="16200000" flipH="1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/>
              <p:cNvCxnSpPr/>
              <p:nvPr/>
            </p:nvCxnSpPr>
            <p:spPr>
              <a:xfrm rot="5400000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58223" name="Group 27"/>
            <p:cNvGrpSpPr>
              <a:grpSpLocks/>
            </p:cNvGrpSpPr>
            <p:nvPr/>
          </p:nvGrpSpPr>
          <p:grpSpPr bwMode="auto">
            <a:xfrm>
              <a:off x="6096000" y="2362200"/>
              <a:ext cx="457200" cy="3276602"/>
              <a:chOff x="4343400" y="2362200"/>
              <a:chExt cx="457200" cy="3276602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 rot="16200000" flipH="1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 rot="5400000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58226" name="Group 30"/>
            <p:cNvGrpSpPr>
              <a:grpSpLocks/>
            </p:cNvGrpSpPr>
            <p:nvPr/>
          </p:nvGrpSpPr>
          <p:grpSpPr bwMode="auto">
            <a:xfrm>
              <a:off x="2590800" y="2362200"/>
              <a:ext cx="457200" cy="3276602"/>
              <a:chOff x="4343400" y="2362200"/>
              <a:chExt cx="457200" cy="3276602"/>
            </a:xfrm>
          </p:grpSpPr>
          <p:cxnSp>
            <p:nvCxnSpPr>
              <p:cNvPr id="32" name="Straight Connector 31"/>
              <p:cNvCxnSpPr/>
              <p:nvPr/>
            </p:nvCxnSpPr>
            <p:spPr>
              <a:xfrm rot="16200000" flipH="1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 rot="5400000">
                <a:off x="2933699" y="3771901"/>
                <a:ext cx="3276602" cy="457200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64515" name="Picture 3" descr="D:\Documents and Settings\Jimbo\My Documents\Research\Papers &amp; Presentations\Seminar\2x1_top_view_polyhedra.BMP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555555"/>
              </a:clrFrom>
              <a:clrTo>
                <a:srgbClr val="55555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2286000"/>
            <a:ext cx="3732213" cy="373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37"/>
          <p:cNvGrpSpPr>
            <a:grpSpLocks/>
          </p:cNvGrpSpPr>
          <p:nvPr/>
        </p:nvGrpSpPr>
        <p:grpSpPr bwMode="auto">
          <a:xfrm>
            <a:off x="2514600" y="2209800"/>
            <a:ext cx="4114800" cy="3581400"/>
            <a:chOff x="2514600" y="2209800"/>
            <a:chExt cx="4114800" cy="3581400"/>
          </a:xfrm>
        </p:grpSpPr>
        <p:sp>
          <p:nvSpPr>
            <p:cNvPr id="35" name="Oval 34"/>
            <p:cNvSpPr/>
            <p:nvPr/>
          </p:nvSpPr>
          <p:spPr>
            <a:xfrm>
              <a:off x="4267200" y="2209800"/>
              <a:ext cx="609600" cy="3505200"/>
            </a:xfrm>
            <a:prstGeom prst="ellipse">
              <a:avLst/>
            </a:pr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6019800" y="2209800"/>
              <a:ext cx="609600" cy="3505200"/>
            </a:xfrm>
            <a:prstGeom prst="ellipse">
              <a:avLst/>
            </a:pr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2514600" y="2286000"/>
              <a:ext cx="609600" cy="3505200"/>
            </a:xfrm>
            <a:prstGeom prst="ellipse">
              <a:avLst/>
            </a:pr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baseline="0">
                <a:solidFill>
                  <a:srgbClr val="FFFFFF"/>
                </a:solidFill>
              </a:endParaRPr>
            </a:p>
          </p:txBody>
        </p:sp>
      </p:grp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152400" y="2525713"/>
            <a:ext cx="557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2x1</a:t>
            </a:r>
          </a:p>
        </p:txBody>
      </p:sp>
      <p:grpSp>
        <p:nvGrpSpPr>
          <p:cNvPr id="9" name="Group 14"/>
          <p:cNvGrpSpPr>
            <a:grpSpLocks/>
          </p:cNvGrpSpPr>
          <p:nvPr/>
        </p:nvGrpSpPr>
        <p:grpSpPr bwMode="auto">
          <a:xfrm>
            <a:off x="0" y="2362200"/>
            <a:ext cx="2779713" cy="2779713"/>
            <a:chOff x="5486400" y="1411219"/>
            <a:chExt cx="2779781" cy="2779781"/>
          </a:xfrm>
        </p:grpSpPr>
        <p:pic>
          <p:nvPicPr>
            <p:cNvPr id="1758236" name="Picture 42" descr="D:\Documents and Settings\Jimbo\My Documents\Research\Papers &amp; Presentations\Seminar\Solution_top_view_polyhedra.BMP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555555"/>
                </a:clrFrom>
                <a:clrTo>
                  <a:srgbClr val="555555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6400" y="1411219"/>
              <a:ext cx="2779781" cy="27797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8237" name="TextBox 43"/>
            <p:cNvSpPr txBox="1">
              <a:spLocks noChangeArrowheads="1"/>
            </p:cNvSpPr>
            <p:nvPr/>
          </p:nvSpPr>
          <p:spPr bwMode="auto">
            <a:xfrm>
              <a:off x="5486400" y="3621019"/>
              <a:ext cx="5565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3x1</a:t>
              </a:r>
            </a:p>
          </p:txBody>
        </p:sp>
      </p:grpSp>
      <p:sp>
        <p:nvSpPr>
          <p:cNvPr id="49" name="TextBox 48"/>
          <p:cNvSpPr txBox="1">
            <a:spLocks noChangeArrowheads="1"/>
          </p:cNvSpPr>
          <p:nvPr/>
        </p:nvSpPr>
        <p:spPr bwMode="auto">
          <a:xfrm>
            <a:off x="0" y="6488113"/>
            <a:ext cx="557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4x1</a:t>
            </a:r>
          </a:p>
        </p:txBody>
      </p:sp>
      <p:grpSp>
        <p:nvGrpSpPr>
          <p:cNvPr id="10" name="Group 50"/>
          <p:cNvGrpSpPr>
            <a:grpSpLocks/>
          </p:cNvGrpSpPr>
          <p:nvPr/>
        </p:nvGrpSpPr>
        <p:grpSpPr bwMode="auto">
          <a:xfrm>
            <a:off x="2743200" y="2438400"/>
            <a:ext cx="3657600" cy="3657600"/>
            <a:chOff x="4818063" y="4449763"/>
            <a:chExt cx="3657600" cy="3657600"/>
          </a:xfrm>
        </p:grpSpPr>
        <p:pic>
          <p:nvPicPr>
            <p:cNvPr id="1758240" name="Picture 1" descr="D:\Documents and Settings\Jimbo\My Documents\Research\Papers &amp; Presentations\Seminar\Images\5x1_top_view_polyhedra.BMP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555555"/>
                </a:clrFrom>
                <a:clrTo>
                  <a:srgbClr val="555555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8063" y="4449763"/>
              <a:ext cx="3657600" cy="365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8241" name="TextBox 49"/>
            <p:cNvSpPr txBox="1">
              <a:spLocks noChangeArrowheads="1"/>
            </p:cNvSpPr>
            <p:nvPr/>
          </p:nvSpPr>
          <p:spPr bwMode="auto">
            <a:xfrm>
              <a:off x="7772400" y="6858000"/>
              <a:ext cx="5565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5x1</a:t>
              </a:r>
            </a:p>
          </p:txBody>
        </p:sp>
      </p:grpSp>
      <p:grpSp>
        <p:nvGrpSpPr>
          <p:cNvPr id="11" name="Group 52"/>
          <p:cNvGrpSpPr>
            <a:grpSpLocks/>
          </p:cNvGrpSpPr>
          <p:nvPr/>
        </p:nvGrpSpPr>
        <p:grpSpPr bwMode="auto">
          <a:xfrm>
            <a:off x="2743200" y="2133600"/>
            <a:ext cx="3657600" cy="3657600"/>
            <a:chOff x="8153400" y="-685800"/>
            <a:chExt cx="3657600" cy="3657600"/>
          </a:xfrm>
        </p:grpSpPr>
        <p:pic>
          <p:nvPicPr>
            <p:cNvPr id="1758243" name="Picture 2" descr="D:\Documents and Settings\Jimbo\My Documents\Research\Papers &amp; Presentations\Seminar\Images\6x1_top_view_polyhedra.BMP"/>
            <p:cNvPicPr>
              <a:picLocks noChangeAspect="1" noChangeArrowheads="1"/>
            </p:cNvPicPr>
            <p:nvPr/>
          </p:nvPicPr>
          <p:blipFill>
            <a:blip r:embed="rId8">
              <a:clrChange>
                <a:clrFrom>
                  <a:srgbClr val="555555"/>
                </a:clrFrom>
                <a:clrTo>
                  <a:srgbClr val="555555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3400" y="-685800"/>
              <a:ext cx="3657600" cy="365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8244" name="TextBox 8"/>
            <p:cNvSpPr txBox="1">
              <a:spLocks noChangeArrowheads="1"/>
            </p:cNvSpPr>
            <p:nvPr/>
          </p:nvSpPr>
          <p:spPr bwMode="auto">
            <a:xfrm>
              <a:off x="11049000" y="1600200"/>
              <a:ext cx="55656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6x1</a:t>
              </a:r>
            </a:p>
          </p:txBody>
        </p:sp>
      </p:grpSp>
      <p:sp>
        <p:nvSpPr>
          <p:cNvPr id="41" name="Content Placeholder 2"/>
          <p:cNvSpPr>
            <a:spLocks noGrp="1"/>
          </p:cNvSpPr>
          <p:nvPr>
            <p:ph idx="4294967295"/>
          </p:nvPr>
        </p:nvSpPr>
        <p:spPr>
          <a:xfrm>
            <a:off x="685800" y="1663700"/>
            <a:ext cx="7772400" cy="4114800"/>
          </a:xfrm>
        </p:spPr>
        <p:txBody>
          <a:bodyPr lIns="91440" tIns="45720" rIns="91440" bIns="45720"/>
          <a:lstStyle/>
          <a:p>
            <a:pPr eaLnBrk="1" hangingPunct="1">
              <a:buFont typeface="Wingdings" pitchFamily="2" charset="2"/>
              <a:buChar char="§"/>
            </a:pPr>
            <a:r>
              <a:rPr lang="en-US" sz="2800"/>
              <a:t>Expansion to other nx1 by changing the number of TiO</a:t>
            </a:r>
            <a:r>
              <a:rPr lang="en-US" sz="2800" baseline="-25000"/>
              <a:t>4</a:t>
            </a:r>
            <a:r>
              <a:rPr lang="en-US" sz="2800"/>
              <a:t> surface tetrahedra per ring</a:t>
            </a:r>
          </a:p>
        </p:txBody>
      </p:sp>
      <p:pic>
        <p:nvPicPr>
          <p:cNvPr id="1758246" name="Picture 38" descr="wien2k_logo_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214313"/>
            <a:ext cx="703262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846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500" fill="hold"/>
                                        <p:tgtEl>
                                          <p:spTgt spid="64515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4.10731E-6 L -0.36233 -0.33834 " pathEditMode="relative" rAng="0" ptsTypes="AA">
                                      <p:cBhvr>
                                        <p:cTn id="21" dur="500" fill="hold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00" y="-1690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5" dur="500" fill="hold"/>
                                        <p:tgtEl>
                                          <p:spTgt spid="6451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7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95837E-6 L -0.31666 0.24422 " pathEditMode="relative" rAng="0" ptsTypes="AA">
                                      <p:cBhvr>
                                        <p:cTn id="48" dur="500" fill="hold"/>
                                        <p:tgtEl>
                                          <p:spTgt spid="64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800" y="12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49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765E-6 L 0.28333 0.24421 " pathEditMode="relative" rAng="0" ptsTypes="AA">
                                      <p:cBhvr>
                                        <p:cTn id="6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00" y="122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29325E-6 L 0.29167 -3.29325E-6 " pathEditMode="relative" rAng="0" ptsTypes="AA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9" grpId="0"/>
      <p:bldP spid="41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0258" name="Picture 25" descr="D:\Documents and Settings\Jimbo\My Documents\Research\Papers &amp; Presentations\Papers\STO 110 3x1\Figures\Supplementary Figures\SupFig3a_notext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3063" y="1397000"/>
            <a:ext cx="3705225" cy="302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0259" name="Title 1"/>
          <p:cNvSpPr>
            <a:spLocks noGrp="1"/>
          </p:cNvSpPr>
          <p:nvPr>
            <p:ph type="title" idx="4294967295"/>
          </p:nvPr>
        </p:nvSpPr>
        <p:spPr>
          <a:xfrm>
            <a:off x="685800" y="177800"/>
            <a:ext cx="7772400" cy="1181100"/>
          </a:xfrm>
        </p:spPr>
        <p:txBody>
          <a:bodyPr lIns="91440" tIns="45720" rIns="91440" bIns="45720" anchor="ctr"/>
          <a:lstStyle/>
          <a:p>
            <a:pPr eaLnBrk="1" hangingPunct="1"/>
            <a:r>
              <a:rPr lang="en-US"/>
              <a:t>Intergrowths</a:t>
            </a:r>
          </a:p>
        </p:txBody>
      </p:sp>
      <p:sp>
        <p:nvSpPr>
          <p:cNvPr id="1760260" name="Content Placeholder 2"/>
          <p:cNvSpPr>
            <a:spLocks noGrp="1"/>
          </p:cNvSpPr>
          <p:nvPr>
            <p:ph idx="4294967295"/>
          </p:nvPr>
        </p:nvSpPr>
        <p:spPr>
          <a:xfrm>
            <a:off x="0" y="1633538"/>
            <a:ext cx="5016500" cy="4114800"/>
          </a:xfrm>
        </p:spPr>
        <p:txBody>
          <a:bodyPr lIns="91440" tIns="45720" rIns="91440" bIns="45720"/>
          <a:lstStyle/>
          <a:p>
            <a:pPr eaLnBrk="1" hangingPunct="1">
              <a:buFont typeface="Wingdings" pitchFamily="2" charset="2"/>
              <a:buNone/>
            </a:pPr>
            <a:r>
              <a:rPr lang="en-US"/>
              <a:t>STM with simulations (DFT)</a:t>
            </a:r>
          </a:p>
        </p:txBody>
      </p:sp>
      <p:sp>
        <p:nvSpPr>
          <p:cNvPr id="1760261" name="TextBox 10"/>
          <p:cNvSpPr txBox="1">
            <a:spLocks noChangeArrowheads="1"/>
          </p:cNvSpPr>
          <p:nvPr/>
        </p:nvSpPr>
        <p:spPr bwMode="auto">
          <a:xfrm>
            <a:off x="88899" y="6356126"/>
            <a:ext cx="391704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1800" baseline="0" dirty="0" err="1">
                <a:latin typeface="Calibri" pitchFamily="34" charset="0"/>
                <a:cs typeface="Arial" charset="0"/>
              </a:rPr>
              <a:t>Enterkin</a:t>
            </a:r>
            <a:r>
              <a:rPr lang="en-US" sz="1800" baseline="0" dirty="0">
                <a:latin typeface="Calibri" pitchFamily="34" charset="0"/>
                <a:cs typeface="Arial" charset="0"/>
              </a:rPr>
              <a:t> et. al., Nature Materials, 2010</a:t>
            </a:r>
          </a:p>
        </p:txBody>
      </p:sp>
      <p:pic>
        <p:nvPicPr>
          <p:cNvPr id="1760262" name="Picture 23" descr="D:\Documents and Settings\Jimbo\My Documents\Research\Papers &amp; Presentations\Papers\STO 110 3x1\Figures\Enterkin_Figure4_Notext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2855913"/>
            <a:ext cx="4694238" cy="3240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60263" name="Group 8"/>
          <p:cNvGrpSpPr>
            <a:grpSpLocks/>
          </p:cNvGrpSpPr>
          <p:nvPr/>
        </p:nvGrpSpPr>
        <p:grpSpPr bwMode="auto">
          <a:xfrm>
            <a:off x="2019300" y="3771900"/>
            <a:ext cx="1736725" cy="1055688"/>
            <a:chOff x="3733800" y="3505200"/>
            <a:chExt cx="1737291" cy="1055132"/>
          </a:xfrm>
        </p:grpSpPr>
        <p:sp>
          <p:nvSpPr>
            <p:cNvPr id="1760264" name="TextBox 5"/>
            <p:cNvSpPr txBox="1">
              <a:spLocks noChangeArrowheads="1"/>
            </p:cNvSpPr>
            <p:nvPr/>
          </p:nvSpPr>
          <p:spPr bwMode="auto">
            <a:xfrm>
              <a:off x="3733800" y="41910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4x1</a:t>
              </a:r>
            </a:p>
          </p:txBody>
        </p:sp>
        <p:sp>
          <p:nvSpPr>
            <p:cNvPr id="1760265" name="TextBox 6"/>
            <p:cNvSpPr txBox="1">
              <a:spLocks noChangeArrowheads="1"/>
            </p:cNvSpPr>
            <p:nvPr/>
          </p:nvSpPr>
          <p:spPr bwMode="auto">
            <a:xfrm>
              <a:off x="4419600" y="35052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3x1</a:t>
              </a:r>
            </a:p>
          </p:txBody>
        </p:sp>
        <p:sp>
          <p:nvSpPr>
            <p:cNvPr id="1760266" name="TextBox 7"/>
            <p:cNvSpPr txBox="1">
              <a:spLocks noChangeArrowheads="1"/>
            </p:cNvSpPr>
            <p:nvPr/>
          </p:nvSpPr>
          <p:spPr bwMode="auto">
            <a:xfrm>
              <a:off x="4953000" y="35052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3x1</a:t>
              </a:r>
            </a:p>
          </p:txBody>
        </p:sp>
      </p:grpSp>
      <p:pic>
        <p:nvPicPr>
          <p:cNvPr id="1760267" name="Picture 24" descr="D:\Documents and Settings\Jimbo\My Documents\Research\Papers &amp; Presentations\Papers\STO 110 3x1\Figures\Supplementary Figures\SupFig3b_notext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4175" y="4419600"/>
            <a:ext cx="3679825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60268" name="Group 19"/>
          <p:cNvGrpSpPr>
            <a:grpSpLocks/>
          </p:cNvGrpSpPr>
          <p:nvPr/>
        </p:nvGrpSpPr>
        <p:grpSpPr bwMode="auto">
          <a:xfrm>
            <a:off x="6577013" y="5424488"/>
            <a:ext cx="2362200" cy="369887"/>
            <a:chOff x="6019800" y="1295400"/>
            <a:chExt cx="2362200" cy="369332"/>
          </a:xfrm>
        </p:grpSpPr>
        <p:sp>
          <p:nvSpPr>
            <p:cNvPr id="1760269" name="TextBox 20"/>
            <p:cNvSpPr txBox="1">
              <a:spLocks noChangeArrowheads="1"/>
            </p:cNvSpPr>
            <p:nvPr/>
          </p:nvSpPr>
          <p:spPr bwMode="auto">
            <a:xfrm>
              <a:off x="7863909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6x1</a:t>
              </a:r>
            </a:p>
          </p:txBody>
        </p:sp>
        <p:sp>
          <p:nvSpPr>
            <p:cNvPr id="1760270" name="TextBox 21"/>
            <p:cNvSpPr txBox="1">
              <a:spLocks noChangeArrowheads="1"/>
            </p:cNvSpPr>
            <p:nvPr/>
          </p:nvSpPr>
          <p:spPr bwMode="auto">
            <a:xfrm>
              <a:off x="6934200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5x1</a:t>
              </a:r>
            </a:p>
          </p:txBody>
        </p:sp>
        <p:sp>
          <p:nvSpPr>
            <p:cNvPr id="1760271" name="TextBox 22"/>
            <p:cNvSpPr txBox="1">
              <a:spLocks noChangeArrowheads="1"/>
            </p:cNvSpPr>
            <p:nvPr/>
          </p:nvSpPr>
          <p:spPr bwMode="auto">
            <a:xfrm>
              <a:off x="6019800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6x1</a:t>
              </a:r>
            </a:p>
          </p:txBody>
        </p:sp>
      </p:grpSp>
      <p:grpSp>
        <p:nvGrpSpPr>
          <p:cNvPr id="1760272" name="Group 17"/>
          <p:cNvGrpSpPr>
            <a:grpSpLocks/>
          </p:cNvGrpSpPr>
          <p:nvPr/>
        </p:nvGrpSpPr>
        <p:grpSpPr bwMode="auto">
          <a:xfrm>
            <a:off x="6426200" y="2195513"/>
            <a:ext cx="1965325" cy="369887"/>
            <a:chOff x="6172200" y="1295400"/>
            <a:chExt cx="1965891" cy="369332"/>
          </a:xfrm>
        </p:grpSpPr>
        <p:sp>
          <p:nvSpPr>
            <p:cNvPr id="1760273" name="TextBox 14"/>
            <p:cNvSpPr txBox="1">
              <a:spLocks noChangeArrowheads="1"/>
            </p:cNvSpPr>
            <p:nvPr/>
          </p:nvSpPr>
          <p:spPr bwMode="auto">
            <a:xfrm>
              <a:off x="7620000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4x1</a:t>
              </a:r>
            </a:p>
          </p:txBody>
        </p:sp>
        <p:sp>
          <p:nvSpPr>
            <p:cNvPr id="1760274" name="TextBox 15"/>
            <p:cNvSpPr txBox="1">
              <a:spLocks noChangeArrowheads="1"/>
            </p:cNvSpPr>
            <p:nvPr/>
          </p:nvSpPr>
          <p:spPr bwMode="auto">
            <a:xfrm>
              <a:off x="6934200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4x1</a:t>
              </a:r>
            </a:p>
          </p:txBody>
        </p:sp>
        <p:sp>
          <p:nvSpPr>
            <p:cNvPr id="1760275" name="TextBox 16"/>
            <p:cNvSpPr txBox="1">
              <a:spLocks noChangeArrowheads="1"/>
            </p:cNvSpPr>
            <p:nvPr/>
          </p:nvSpPr>
          <p:spPr bwMode="auto">
            <a:xfrm>
              <a:off x="6172200" y="1295400"/>
              <a:ext cx="518091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chemeClr val="bg1"/>
                  </a:solidFill>
                  <a:latin typeface="Calibri" pitchFamily="34" charset="0"/>
                  <a:cs typeface="Arial" charset="0"/>
                </a:rPr>
                <a:t>5x1</a:t>
              </a:r>
            </a:p>
          </p:txBody>
        </p:sp>
      </p:grpSp>
      <p:pic>
        <p:nvPicPr>
          <p:cNvPr id="1760276" name="Picture 20" descr="Marti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00" y="-11289"/>
            <a:ext cx="1385767" cy="17497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60277" name="Picture 21" descr="wien2k_logo_1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0725" y="6178550"/>
            <a:ext cx="604838" cy="679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4000" dirty="0" smtClean="0"/>
              <a:t>Bond </a:t>
            </a:r>
            <a:r>
              <a:rPr lang="en-US" altLang="en-US" sz="4000" dirty="0"/>
              <a:t>Valence Sums (</a:t>
            </a:r>
            <a:r>
              <a:rPr lang="en-US" altLang="en-US" sz="4000" dirty="0" err="1"/>
              <a:t>BVS</a:t>
            </a:r>
            <a:r>
              <a:rPr lang="en-US" altLang="en-US" sz="4000" dirty="0"/>
              <a:t>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spcAft>
                <a:spcPct val="15000"/>
              </a:spcAft>
              <a:buSzPct val="150000"/>
              <a:buFont typeface="Wingdings" panose="05000000000000000000" pitchFamily="2" charset="2"/>
              <a:buChar char="§"/>
            </a:pPr>
            <a:r>
              <a:rPr lang="en-US" altLang="en-US" sz="2800" dirty="0"/>
              <a:t>Development of electronegativity/positivity concepts from work of Pauling and others</a:t>
            </a:r>
          </a:p>
          <a:p>
            <a:pPr>
              <a:spcAft>
                <a:spcPct val="15000"/>
              </a:spcAft>
              <a:buSzPct val="150000"/>
              <a:buFont typeface="Wingdings" panose="05000000000000000000" pitchFamily="2" charset="2"/>
              <a:buChar char="§"/>
            </a:pPr>
            <a:r>
              <a:rPr lang="en-US" altLang="en-US" sz="2800" dirty="0"/>
              <a:t>Idea is that the valence of an atom is the sum of the individual bond valences surrounding the atom </a:t>
            </a:r>
          </a:p>
          <a:p>
            <a:pPr>
              <a:spcAft>
                <a:spcPct val="15000"/>
              </a:spcAft>
              <a:buSzPct val="150000"/>
              <a:buFont typeface="Wingdings" panose="05000000000000000000" pitchFamily="2" charset="2"/>
              <a:buChar char="§"/>
            </a:pPr>
            <a:r>
              <a:rPr lang="en-US" altLang="en-US" sz="2800" dirty="0"/>
              <a:t>If </a:t>
            </a:r>
            <a:r>
              <a:rPr lang="en-US" altLang="en-US" sz="2800" dirty="0" err="1"/>
              <a:t>BVS</a:t>
            </a:r>
            <a:r>
              <a:rPr lang="en-US" altLang="en-US" sz="2800" dirty="0"/>
              <a:t> is “right”, energy is low; if </a:t>
            </a:r>
            <a:r>
              <a:rPr lang="en-US" altLang="en-US" sz="2800" dirty="0" err="1"/>
              <a:t>BVS</a:t>
            </a:r>
            <a:r>
              <a:rPr lang="en-US" altLang="en-US" sz="2800" dirty="0"/>
              <a:t> not right often problems with structure</a:t>
            </a:r>
          </a:p>
          <a:p>
            <a:pPr>
              <a:spcAft>
                <a:spcPct val="15000"/>
              </a:spcAft>
              <a:buSzPct val="150000"/>
              <a:buFont typeface="Wingdings" panose="05000000000000000000" pitchFamily="2" charset="2"/>
              <a:buChar char="§"/>
            </a:pPr>
            <a:r>
              <a:rPr lang="en-US" altLang="en-US" sz="2800" dirty="0"/>
              <a:t>This is a </a:t>
            </a:r>
            <a:r>
              <a:rPr lang="en-US" altLang="en-US" sz="2800" i="1" dirty="0"/>
              <a:t>Bulk</a:t>
            </a:r>
            <a:r>
              <a:rPr lang="en-US" altLang="en-US" sz="2800" dirty="0"/>
              <a:t> concept, used in surface science all the </a:t>
            </a:r>
            <a:r>
              <a:rPr lang="en-US" altLang="en-US" sz="2800" dirty="0" smtClean="0"/>
              <a:t>time (e.g. XPS is calibrated against </a:t>
            </a:r>
            <a:r>
              <a:rPr lang="en-US" altLang="en-US" sz="2800" dirty="0" err="1" smtClean="0"/>
              <a:t>BVS</a:t>
            </a:r>
            <a:r>
              <a:rPr lang="en-US" altLang="en-US" sz="2800" dirty="0" smtClean="0"/>
              <a:t>)</a:t>
            </a:r>
            <a:endParaRPr lang="en-US" altLang="en-US" sz="2800" dirty="0"/>
          </a:p>
          <a:p>
            <a:endParaRPr lang="en-US" sz="2800" dirty="0"/>
          </a:p>
        </p:txBody>
      </p:sp>
      <p:pic>
        <p:nvPicPr>
          <p:cNvPr id="4" name="Picture 6" descr="Pauli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990272" cy="1784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114800" y="6457890"/>
            <a:ext cx="59861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aseline="0" dirty="0" err="1" smtClean="0">
                <a:solidFill>
                  <a:srgbClr val="000000"/>
                </a:solidFill>
              </a:rPr>
              <a:t>BVS</a:t>
            </a:r>
            <a:r>
              <a:rPr lang="en-US" sz="2000" baseline="0" dirty="0" smtClean="0">
                <a:solidFill>
                  <a:srgbClr val="000000"/>
                </a:solidFill>
              </a:rPr>
              <a:t> &amp; DFT are consistent, as they have to be</a:t>
            </a:r>
            <a:endParaRPr lang="en-US" sz="2000" baseline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411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22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pPr eaLnBrk="1" hangingPunct="1"/>
            <a:r>
              <a:rPr lang="en-US"/>
              <a:t>STO (110) Bond Valence Sums</a:t>
            </a:r>
          </a:p>
        </p:txBody>
      </p:sp>
      <p:graphicFrame>
        <p:nvGraphicFramePr>
          <p:cNvPr id="1515523" name="Group 3"/>
          <p:cNvGraphicFramePr>
            <a:graphicFrameLocks noGrp="1"/>
          </p:cNvGraphicFramePr>
          <p:nvPr>
            <p:ph idx="4294967295"/>
          </p:nvPr>
        </p:nvGraphicFramePr>
        <p:xfrm>
          <a:off x="479425" y="1295400"/>
          <a:ext cx="7866063" cy="2133600"/>
        </p:xfrm>
        <a:graphic>
          <a:graphicData uri="http://schemas.openxmlformats.org/drawingml/2006/table">
            <a:tbl>
              <a:tblPr/>
              <a:tblGrid>
                <a:gridCol w="993775"/>
                <a:gridCol w="658813"/>
                <a:gridCol w="638175"/>
                <a:gridCol w="920750"/>
                <a:gridCol w="776287"/>
                <a:gridCol w="776288"/>
                <a:gridCol w="774700"/>
                <a:gridCol w="776287"/>
                <a:gridCol w="774700"/>
                <a:gridCol w="776288"/>
              </a:tblGrid>
              <a:tr h="53340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Bond Valence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Sr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Half-O</a:t>
                      </a:r>
                      <a:r>
                        <a:rPr kumimoji="0" lang="en-US" sz="2000" b="0" i="0" u="none" strike="noStrike" cap="none" normalizeH="0" baseline="-2500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  <a:endParaRPr kumimoji="0" lang="en-US" sz="2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ymbol" pitchFamily="18" charset="2"/>
                        </a:rPr>
                        <a:t>¥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2x1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Surf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Ti(Sr)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1.88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3.83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3.41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3.87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3.93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3.99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4.06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4.02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Surf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1.49-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1.94-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1.21-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1.88-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1.95-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1.99-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2.05-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2.07-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3400"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Sub-surf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O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2.61-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1.88-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2.07-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2.02-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2.04-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2.05-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2.05-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tx2"/>
                        </a:buClr>
                        <a:buSzPct val="75000"/>
                        <a:buFontTx/>
                        <a:buNone/>
                        <a:tabLst/>
                      </a:pPr>
                      <a:r>
                        <a:rPr kumimoji="0" lang="en-US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1.94-</a:t>
                      </a:r>
                    </a:p>
                  </a:txBody>
                  <a:tcPr marL="9525" marR="9525" marT="9525" marB="0" anchor="b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1515563" name="Group 9"/>
          <p:cNvGrpSpPr>
            <a:grpSpLocks/>
          </p:cNvGrpSpPr>
          <p:nvPr/>
        </p:nvGrpSpPr>
        <p:grpSpPr bwMode="auto">
          <a:xfrm>
            <a:off x="473075" y="3360964"/>
            <a:ext cx="7877175" cy="3365500"/>
            <a:chOff x="-6096" y="3499104"/>
            <a:chExt cx="9156192" cy="3364992"/>
          </a:xfrm>
        </p:grpSpPr>
        <p:graphicFrame>
          <p:nvGraphicFramePr>
            <p:cNvPr id="5" name="Chart 4"/>
            <p:cNvGraphicFramePr>
              <a:graphicFrameLocks/>
            </p:cNvGraphicFramePr>
            <p:nvPr/>
          </p:nvGraphicFramePr>
          <p:xfrm>
            <a:off x="0" y="3505200"/>
            <a:ext cx="9144000" cy="33528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515565" name="TextBox 6"/>
            <p:cNvSpPr txBox="1">
              <a:spLocks noChangeArrowheads="1"/>
            </p:cNvSpPr>
            <p:nvPr/>
          </p:nvSpPr>
          <p:spPr bwMode="auto">
            <a:xfrm>
              <a:off x="3277717" y="3657830"/>
              <a:ext cx="1065560" cy="14650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Surface Energy</a:t>
              </a:r>
            </a:p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(eV per 1x1 unit)</a:t>
              </a:r>
            </a:p>
          </p:txBody>
        </p:sp>
        <p:sp>
          <p:nvSpPr>
            <p:cNvPr id="1515566" name="TextBox 7"/>
            <p:cNvSpPr txBox="1">
              <a:spLocks noChangeArrowheads="1"/>
            </p:cNvSpPr>
            <p:nvPr/>
          </p:nvSpPr>
          <p:spPr bwMode="auto">
            <a:xfrm>
              <a:off x="3809907" y="6211732"/>
              <a:ext cx="2086991" cy="366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X: TiO</a:t>
              </a:r>
              <a:r>
                <a:rPr lang="en-US" sz="1800" baseline="-2500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2</a:t>
              </a:r>
              <a:r>
                <a:rPr lang="en-US" sz="18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 at Surface</a:t>
              </a:r>
            </a:p>
          </p:txBody>
        </p:sp>
        <p:sp>
          <p:nvSpPr>
            <p:cNvPr id="1515567" name="TextBox 8"/>
            <p:cNvSpPr txBox="1">
              <a:spLocks noChangeArrowheads="1"/>
            </p:cNvSpPr>
            <p:nvPr/>
          </p:nvSpPr>
          <p:spPr bwMode="auto">
            <a:xfrm>
              <a:off x="7928532" y="6273635"/>
              <a:ext cx="1214183" cy="336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en-US" sz="1600" baseline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15568" name="TextBox 9"/>
            <p:cNvSpPr txBox="1">
              <a:spLocks noChangeArrowheads="1"/>
            </p:cNvSpPr>
            <p:nvPr/>
          </p:nvSpPr>
          <p:spPr bwMode="auto">
            <a:xfrm>
              <a:off x="-560" y="5181600"/>
              <a:ext cx="1653355" cy="580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n-US" sz="16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SrO monolayer</a:t>
              </a:r>
            </a:p>
            <a:p>
              <a:pPr eaLnBrk="1" hangingPunct="1"/>
              <a:r>
                <a:rPr lang="en-US" sz="1600" baseline="0">
                  <a:solidFill>
                    <a:srgbClr val="000000"/>
                  </a:solidFill>
                  <a:latin typeface="Calibri" pitchFamily="34" charset="0"/>
                  <a:cs typeface="Arial" charset="0"/>
                </a:rPr>
                <a:t>at Surface</a:t>
              </a:r>
            </a:p>
          </p:txBody>
        </p:sp>
      </p:grpSp>
      <p:sp>
        <p:nvSpPr>
          <p:cNvPr id="1515570" name="Oval 50"/>
          <p:cNvSpPr>
            <a:spLocks noChangeArrowheads="1"/>
          </p:cNvSpPr>
          <p:nvPr/>
        </p:nvSpPr>
        <p:spPr bwMode="auto">
          <a:xfrm>
            <a:off x="5318125" y="1628775"/>
            <a:ext cx="2359025" cy="2144713"/>
          </a:xfrm>
          <a:prstGeom prst="ellips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sp>
        <p:nvSpPr>
          <p:cNvPr id="1515571" name="Line 51"/>
          <p:cNvSpPr>
            <a:spLocks noChangeShapeType="1"/>
          </p:cNvSpPr>
          <p:nvPr/>
        </p:nvSpPr>
        <p:spPr bwMode="auto">
          <a:xfrm>
            <a:off x="6307138" y="3759200"/>
            <a:ext cx="355600" cy="21478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1515572" name="Picture 52" descr="wien2k_logo_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038" y="3535363"/>
            <a:ext cx="703262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15573" name="Text Box 53"/>
          <p:cNvSpPr txBox="1">
            <a:spLocks noChangeArrowheads="1"/>
          </p:cNvSpPr>
          <p:nvPr/>
        </p:nvSpPr>
        <p:spPr bwMode="auto">
          <a:xfrm>
            <a:off x="8102600" y="4203700"/>
            <a:ext cx="95250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>
                <a:solidFill>
                  <a:srgbClr val="000000"/>
                </a:solidFill>
              </a:rPr>
              <a:t>TPSSh</a:t>
            </a:r>
          </a:p>
        </p:txBody>
      </p:sp>
    </p:spTree>
    <p:extLst>
      <p:ext uri="{BB962C8B-B14F-4D97-AF65-F5344CB8AC3E}">
        <p14:creationId xmlns:p14="http://schemas.microsoft.com/office/powerpoint/2010/main" val="1713664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</a:t>
            </a:r>
            <a:r>
              <a:rPr lang="en-US" dirty="0"/>
              <a:t>examples</a:t>
            </a:r>
          </a:p>
        </p:txBody>
      </p:sp>
      <p:sp>
        <p:nvSpPr>
          <p:cNvPr id="1735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Connect TED, DFT, STM (and chemistry); the SrTiO</a:t>
            </a:r>
            <a:r>
              <a:rPr lang="en-US" baseline="-25000" dirty="0"/>
              <a:t>3</a:t>
            </a:r>
            <a:r>
              <a:rPr lang="en-US" dirty="0"/>
              <a:t> (110) surface</a:t>
            </a:r>
          </a:p>
          <a:p>
            <a:r>
              <a:rPr lang="en-US" dirty="0">
                <a:solidFill>
                  <a:srgbClr val="FF0000"/>
                </a:solidFill>
              </a:rPr>
              <a:t>What lies beyond order: glass-like </a:t>
            </a:r>
            <a:r>
              <a:rPr lang="en-US" dirty="0" err="1" smtClean="0">
                <a:solidFill>
                  <a:srgbClr val="FF0000"/>
                </a:solidFill>
              </a:rPr>
              <a:t>tilings</a:t>
            </a:r>
            <a:r>
              <a:rPr lang="en-US" dirty="0" smtClean="0">
                <a:solidFill>
                  <a:srgbClr val="FF0000"/>
                </a:solidFill>
              </a:rPr>
              <a:t> (constrained Ising model) </a:t>
            </a:r>
            <a:r>
              <a:rPr lang="en-US" dirty="0">
                <a:solidFill>
                  <a:srgbClr val="FF0000"/>
                </a:solidFill>
              </a:rPr>
              <a:t>on SrTiO</a:t>
            </a:r>
            <a:r>
              <a:rPr lang="en-US" baseline="-25000" dirty="0">
                <a:solidFill>
                  <a:srgbClr val="FF0000"/>
                </a:solidFill>
              </a:rPr>
              <a:t>3</a:t>
            </a:r>
            <a:r>
              <a:rPr lang="en-US" dirty="0">
                <a:solidFill>
                  <a:srgbClr val="FF0000"/>
                </a:solidFill>
              </a:rPr>
              <a:t>, the </a:t>
            </a:r>
            <a:r>
              <a:rPr lang="en-US" dirty="0" err="1">
                <a:solidFill>
                  <a:srgbClr val="FF0000"/>
                </a:solidFill>
                <a:latin typeface="Symbol" pitchFamily="18" charset="2"/>
              </a:rPr>
              <a:t>Ö</a:t>
            </a:r>
            <a:r>
              <a:rPr lang="en-US" dirty="0" err="1">
                <a:solidFill>
                  <a:srgbClr val="FF0000"/>
                </a:solidFill>
              </a:rPr>
              <a:t>13x</a:t>
            </a:r>
            <a:r>
              <a:rPr lang="en-US" dirty="0" err="1">
                <a:solidFill>
                  <a:srgbClr val="FF0000"/>
                </a:solidFill>
                <a:latin typeface="Symbol" pitchFamily="18" charset="2"/>
              </a:rPr>
              <a:t>Ö</a:t>
            </a:r>
            <a:r>
              <a:rPr lang="en-US" dirty="0" err="1">
                <a:solidFill>
                  <a:srgbClr val="FF0000"/>
                </a:solidFill>
              </a:rPr>
              <a:t>13</a:t>
            </a:r>
            <a:r>
              <a:rPr lang="en-US" dirty="0">
                <a:solidFill>
                  <a:srgbClr val="FF0000"/>
                </a:solidFill>
              </a:rPr>
              <a:t> (001) </a:t>
            </a:r>
            <a:r>
              <a:rPr lang="en-US" dirty="0" smtClean="0">
                <a:solidFill>
                  <a:srgbClr val="FF0000"/>
                </a:solidFill>
              </a:rPr>
              <a:t>reconstruction</a:t>
            </a:r>
          </a:p>
          <a:p>
            <a:r>
              <a:rPr lang="en-US" dirty="0" smtClean="0"/>
              <a:t>Entropy and disorder, more complex Pott’s model for SrTiO</a:t>
            </a:r>
            <a:r>
              <a:rPr lang="en-US" baseline="-25000" dirty="0" smtClean="0"/>
              <a:t>3</a:t>
            </a:r>
            <a:r>
              <a:rPr lang="en-US" dirty="0" smtClean="0"/>
              <a:t> (111)</a:t>
            </a:r>
          </a:p>
          <a:p>
            <a:r>
              <a:rPr lang="en-US" dirty="0" smtClean="0"/>
              <a:t>What happens with nanoscale oxides?</a:t>
            </a:r>
          </a:p>
        </p:txBody>
      </p:sp>
    </p:spTree>
    <p:extLst>
      <p:ext uri="{BB962C8B-B14F-4D97-AF65-F5344CB8AC3E}">
        <p14:creationId xmlns:p14="http://schemas.microsoft.com/office/powerpoint/2010/main" val="498837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4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STiO</a:t>
            </a:r>
            <a:r>
              <a:rPr lang="en-US" baseline="-25000"/>
              <a:t>3 </a:t>
            </a:r>
            <a:r>
              <a:rPr lang="en-US"/>
              <a:t>(001) Energies</a:t>
            </a:r>
          </a:p>
        </p:txBody>
      </p:sp>
      <p:graphicFrame>
        <p:nvGraphicFramePr>
          <p:cNvPr id="2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92583752"/>
              </p:ext>
            </p:extLst>
          </p:nvPr>
        </p:nvGraphicFramePr>
        <p:xfrm>
          <a:off x="1777484" y="2017617"/>
          <a:ext cx="5379938" cy="3978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66404" name="Text Box 4"/>
          <p:cNvSpPr txBox="1">
            <a:spLocks noChangeArrowheads="1"/>
          </p:cNvSpPr>
          <p:nvPr/>
        </p:nvSpPr>
        <p:spPr bwMode="auto">
          <a:xfrm>
            <a:off x="1332140" y="43434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SrO</a:t>
            </a:r>
          </a:p>
        </p:txBody>
      </p:sp>
      <p:sp>
        <p:nvSpPr>
          <p:cNvPr id="1766405" name="Text Box 5"/>
          <p:cNvSpPr txBox="1">
            <a:spLocks noChangeArrowheads="1"/>
          </p:cNvSpPr>
          <p:nvPr/>
        </p:nvSpPr>
        <p:spPr bwMode="auto">
          <a:xfrm>
            <a:off x="6913790" y="3781425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Ö</a:t>
            </a:r>
            <a:r>
              <a:rPr lang="en-US" baseline="0"/>
              <a:t>2</a:t>
            </a:r>
          </a:p>
        </p:txBody>
      </p:sp>
      <p:sp>
        <p:nvSpPr>
          <p:cNvPr id="1766406" name="Text Box 6"/>
          <p:cNvSpPr txBox="1">
            <a:spLocks noChangeArrowheads="1"/>
          </p:cNvSpPr>
          <p:nvPr/>
        </p:nvSpPr>
        <p:spPr bwMode="auto">
          <a:xfrm>
            <a:off x="6304190" y="3009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2x2</a:t>
            </a:r>
          </a:p>
        </p:txBody>
      </p:sp>
      <p:sp>
        <p:nvSpPr>
          <p:cNvPr id="1766407" name="Text Box 7"/>
          <p:cNvSpPr txBox="1">
            <a:spLocks noChangeArrowheads="1"/>
          </p:cNvSpPr>
          <p:nvPr/>
        </p:nvSpPr>
        <p:spPr bwMode="auto">
          <a:xfrm>
            <a:off x="6942365" y="2657475"/>
            <a:ext cx="866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c4x2</a:t>
            </a:r>
          </a:p>
        </p:txBody>
      </p:sp>
      <p:sp>
        <p:nvSpPr>
          <p:cNvPr id="1766408" name="Text Box 8"/>
          <p:cNvSpPr txBox="1">
            <a:spLocks noChangeArrowheads="1"/>
          </p:cNvSpPr>
          <p:nvPr/>
        </p:nvSpPr>
        <p:spPr bwMode="auto">
          <a:xfrm>
            <a:off x="3694340" y="4038600"/>
            <a:ext cx="828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endParaRPr lang="en-US" baseline="0"/>
          </a:p>
        </p:txBody>
      </p:sp>
      <p:sp>
        <p:nvSpPr>
          <p:cNvPr id="1766409" name="Text Box 9"/>
          <p:cNvSpPr txBox="1">
            <a:spLocks noChangeArrowheads="1"/>
          </p:cNvSpPr>
          <p:nvPr/>
        </p:nvSpPr>
        <p:spPr bwMode="auto">
          <a:xfrm>
            <a:off x="3967390" y="5775325"/>
            <a:ext cx="2447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r>
              <a:rPr lang="en-US" baseline="0"/>
              <a:t> per 1x1</a:t>
            </a:r>
          </a:p>
        </p:txBody>
      </p:sp>
      <p:sp>
        <p:nvSpPr>
          <p:cNvPr id="1766410" name="Text Box 10"/>
          <p:cNvSpPr txBox="1">
            <a:spLocks noChangeArrowheads="1"/>
          </p:cNvSpPr>
          <p:nvPr/>
        </p:nvSpPr>
        <p:spPr bwMode="auto">
          <a:xfrm>
            <a:off x="2506890" y="1724025"/>
            <a:ext cx="3006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eV/1x1 cell, revTPSSh</a:t>
            </a:r>
          </a:p>
        </p:txBody>
      </p:sp>
      <p:sp>
        <p:nvSpPr>
          <p:cNvPr id="1766419" name="Text Box 19"/>
          <p:cNvSpPr txBox="1">
            <a:spLocks noChangeArrowheads="1"/>
          </p:cNvSpPr>
          <p:nvPr/>
        </p:nvSpPr>
        <p:spPr bwMode="auto">
          <a:xfrm>
            <a:off x="1778228" y="6254750"/>
            <a:ext cx="54260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it-IT" altLang="ko-KR" sz="1600" baseline="0">
                <a:ea typeface="굴림" charset="-127"/>
              </a:rPr>
              <a:t>For errors, see L. D. Marks</a:t>
            </a:r>
            <a:r>
              <a:rPr lang="it-IT" altLang="ko-KR" sz="1600" i="1" baseline="0">
                <a:ea typeface="굴림" charset="-127"/>
              </a:rPr>
              <a:t> et al.</a:t>
            </a:r>
            <a:r>
              <a:rPr lang="it-IT" altLang="ko-KR" sz="1600" baseline="0">
                <a:ea typeface="굴림" charset="-127"/>
              </a:rPr>
              <a:t>, Surf. Sci. </a:t>
            </a:r>
            <a:r>
              <a:rPr lang="it-IT" altLang="ko-KR" sz="1600" b="1" baseline="0">
                <a:ea typeface="굴림" charset="-127"/>
              </a:rPr>
              <a:t>603</a:t>
            </a:r>
            <a:r>
              <a:rPr lang="it-IT" altLang="ko-KR" sz="1600" baseline="0">
                <a:ea typeface="굴림" charset="-127"/>
              </a:rPr>
              <a:t>, 2179 (2009) For revTSPP </a:t>
            </a:r>
            <a:r>
              <a:rPr lang="en-US" sz="1600" baseline="0"/>
              <a:t>J.P. Perdew, PRL </a:t>
            </a:r>
            <a:r>
              <a:rPr lang="en-US" sz="1600" b="1" baseline="0"/>
              <a:t>103</a:t>
            </a:r>
            <a:r>
              <a:rPr lang="en-US" sz="1600" baseline="0"/>
              <a:t>, 026403 (2009)</a:t>
            </a:r>
          </a:p>
        </p:txBody>
      </p:sp>
      <p:pic>
        <p:nvPicPr>
          <p:cNvPr id="1766420" name="Picture 20" descr="wien2k_logo_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5763" y="5857875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9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90500"/>
            <a:ext cx="7772400" cy="1181100"/>
          </a:xfrm>
        </p:spPr>
        <p:txBody>
          <a:bodyPr/>
          <a:lstStyle/>
          <a:p>
            <a:r>
              <a:rPr lang="en-US" dirty="0"/>
              <a:t>Looking to the future</a:t>
            </a:r>
          </a:p>
        </p:txBody>
      </p:sp>
      <p:pic>
        <p:nvPicPr>
          <p:cNvPr id="1705987" name="Picture 3"/>
          <p:cNvPicPr>
            <a:picLocks noGrp="1" noChangeAspect="1" noChangeArrowheads="1"/>
          </p:cNvPicPr>
          <p:nvPr>
            <p:ph type="body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086350" y="1893983"/>
            <a:ext cx="3395663" cy="39243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05988" name="Text Box 4"/>
          <p:cNvSpPr txBox="1">
            <a:spLocks noChangeArrowheads="1"/>
          </p:cNvSpPr>
          <p:nvPr/>
        </p:nvSpPr>
        <p:spPr bwMode="auto">
          <a:xfrm>
            <a:off x="552450" y="2009775"/>
            <a:ext cx="4238625" cy="44627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800" baseline="0" dirty="0">
                <a:solidFill>
                  <a:srgbClr val="000000"/>
                </a:solidFill>
              </a:rPr>
              <a:t>Need </a:t>
            </a:r>
            <a:r>
              <a:rPr lang="en-US" sz="2800" baseline="0" dirty="0" smtClean="0">
                <a:solidFill>
                  <a:srgbClr val="000000"/>
                </a:solidFill>
              </a:rPr>
              <a:t>to better understand oxide surfaces:</a:t>
            </a:r>
            <a:endParaRPr lang="en-US" sz="2800" baseline="0" dirty="0">
              <a:solidFill>
                <a:srgbClr val="000000"/>
              </a:solidFill>
            </a:endParaRPr>
          </a:p>
          <a:p>
            <a:pPr>
              <a:spcBef>
                <a:spcPct val="50000"/>
              </a:spcBef>
            </a:pPr>
            <a:r>
              <a:rPr lang="en-US" i="1" baseline="0" dirty="0" smtClean="0">
                <a:solidFill>
                  <a:srgbClr val="000000"/>
                </a:solidFill>
              </a:rPr>
              <a:t>Reduce corrosion, ~3% of GDP</a:t>
            </a:r>
          </a:p>
          <a:p>
            <a:pPr>
              <a:spcBef>
                <a:spcPct val="50000"/>
              </a:spcBef>
            </a:pPr>
            <a:r>
              <a:rPr lang="en-US" i="1" baseline="0" dirty="0" smtClean="0">
                <a:solidFill>
                  <a:srgbClr val="000000"/>
                </a:solidFill>
              </a:rPr>
              <a:t>Reduce friction, ~ 5% of GDP</a:t>
            </a:r>
          </a:p>
          <a:p>
            <a:pPr>
              <a:spcBef>
                <a:spcPct val="50000"/>
              </a:spcBef>
            </a:pPr>
            <a:r>
              <a:rPr lang="en-US" i="1" baseline="0" dirty="0" smtClean="0">
                <a:solidFill>
                  <a:srgbClr val="000000"/>
                </a:solidFill>
              </a:rPr>
              <a:t>Understand why implants fail</a:t>
            </a:r>
          </a:p>
          <a:p>
            <a:pPr>
              <a:spcBef>
                <a:spcPct val="50000"/>
              </a:spcBef>
            </a:pPr>
            <a:r>
              <a:rPr lang="en-US" i="1" baseline="0" dirty="0" smtClean="0">
                <a:solidFill>
                  <a:srgbClr val="000000"/>
                </a:solidFill>
              </a:rPr>
              <a:t>Quality control for low-power oxide electronics</a:t>
            </a:r>
          </a:p>
          <a:p>
            <a:pPr>
              <a:spcBef>
                <a:spcPct val="50000"/>
              </a:spcBef>
            </a:pPr>
            <a:r>
              <a:rPr lang="en-US" i="1" baseline="0" dirty="0">
                <a:solidFill>
                  <a:srgbClr val="000000"/>
                </a:solidFill>
              </a:rPr>
              <a:t>Deliberate design of better </a:t>
            </a:r>
            <a:r>
              <a:rPr lang="en-US" i="1" baseline="0" dirty="0" smtClean="0">
                <a:solidFill>
                  <a:srgbClr val="000000"/>
                </a:solidFill>
              </a:rPr>
              <a:t>catalysts</a:t>
            </a:r>
            <a:endParaRPr lang="en-US" i="1" baseline="0" dirty="0">
              <a:solidFill>
                <a:srgbClr val="000000"/>
              </a:solidFill>
            </a:endParaRPr>
          </a:p>
        </p:txBody>
      </p:sp>
      <p:grpSp>
        <p:nvGrpSpPr>
          <p:cNvPr id="1705989" name="Group 5"/>
          <p:cNvGrpSpPr>
            <a:grpSpLocks/>
          </p:cNvGrpSpPr>
          <p:nvPr/>
        </p:nvGrpSpPr>
        <p:grpSpPr bwMode="auto">
          <a:xfrm>
            <a:off x="6184900" y="6019800"/>
            <a:ext cx="2420938" cy="639763"/>
            <a:chOff x="4128" y="3840"/>
            <a:chExt cx="1525" cy="403"/>
          </a:xfrm>
        </p:grpSpPr>
        <p:sp>
          <p:nvSpPr>
            <p:cNvPr id="1705990" name="Text Box 6"/>
            <p:cNvSpPr txBox="1">
              <a:spLocks noChangeArrowheads="1"/>
            </p:cNvSpPr>
            <p:nvPr/>
          </p:nvSpPr>
          <p:spPr bwMode="auto">
            <a:xfrm>
              <a:off x="4128" y="3840"/>
              <a:ext cx="1525" cy="4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baseline="0" dirty="0">
                  <a:solidFill>
                    <a:srgbClr val="000000"/>
                  </a:solidFill>
                  <a:latin typeface="Helvetica" pitchFamily="34" charset="0"/>
                </a:rPr>
                <a:t>Image Source:</a:t>
              </a:r>
            </a:p>
            <a:p>
              <a:r>
                <a:rPr lang="en-US" sz="1200" baseline="0" dirty="0">
                  <a:solidFill>
                    <a:srgbClr val="000000"/>
                  </a:solidFill>
                  <a:latin typeface="Helvetica" pitchFamily="34" charset="0"/>
                </a:rPr>
                <a:t>John Stringer</a:t>
              </a:r>
            </a:p>
            <a:p>
              <a:r>
                <a:rPr lang="en-US" sz="1200" baseline="0" dirty="0">
                  <a:solidFill>
                    <a:srgbClr val="000000"/>
                  </a:solidFill>
                  <a:latin typeface="Helvetica" pitchFamily="34" charset="0"/>
                </a:rPr>
                <a:t>Electric Power Research Institute</a:t>
              </a:r>
            </a:p>
          </p:txBody>
        </p:sp>
        <p:grpSp>
          <p:nvGrpSpPr>
            <p:cNvPr id="1705991" name="Group 7"/>
            <p:cNvGrpSpPr>
              <a:grpSpLocks/>
            </p:cNvGrpSpPr>
            <p:nvPr/>
          </p:nvGrpSpPr>
          <p:grpSpPr bwMode="auto">
            <a:xfrm>
              <a:off x="4947" y="3924"/>
              <a:ext cx="572" cy="111"/>
              <a:chOff x="5582" y="4009"/>
              <a:chExt cx="573" cy="111"/>
            </a:xfrm>
          </p:grpSpPr>
          <p:sp>
            <p:nvSpPr>
              <p:cNvPr id="1705992" name="Freeform 8"/>
              <p:cNvSpPr>
                <a:spLocks/>
              </p:cNvSpPr>
              <p:nvPr/>
            </p:nvSpPr>
            <p:spPr bwMode="auto">
              <a:xfrm>
                <a:off x="5582" y="4009"/>
                <a:ext cx="160" cy="110"/>
              </a:xfrm>
              <a:custGeom>
                <a:avLst/>
                <a:gdLst>
                  <a:gd name="T0" fmla="*/ 23 w 160"/>
                  <a:gd name="T1" fmla="*/ 109 h 110"/>
                  <a:gd name="T2" fmla="*/ 12 w 160"/>
                  <a:gd name="T3" fmla="*/ 103 h 110"/>
                  <a:gd name="T4" fmla="*/ 4 w 160"/>
                  <a:gd name="T5" fmla="*/ 94 h 110"/>
                  <a:gd name="T6" fmla="*/ 0 w 160"/>
                  <a:gd name="T7" fmla="*/ 83 h 110"/>
                  <a:gd name="T8" fmla="*/ 0 w 160"/>
                  <a:gd name="T9" fmla="*/ 69 h 110"/>
                  <a:gd name="T10" fmla="*/ 0 w 160"/>
                  <a:gd name="T11" fmla="*/ 57 h 110"/>
                  <a:gd name="T12" fmla="*/ 0 w 160"/>
                  <a:gd name="T13" fmla="*/ 45 h 110"/>
                  <a:gd name="T14" fmla="*/ 0 w 160"/>
                  <a:gd name="T15" fmla="*/ 33 h 110"/>
                  <a:gd name="T16" fmla="*/ 1 w 160"/>
                  <a:gd name="T17" fmla="*/ 20 h 110"/>
                  <a:gd name="T18" fmla="*/ 6 w 160"/>
                  <a:gd name="T19" fmla="*/ 10 h 110"/>
                  <a:gd name="T20" fmla="*/ 15 w 160"/>
                  <a:gd name="T21" fmla="*/ 4 h 110"/>
                  <a:gd name="T22" fmla="*/ 27 w 160"/>
                  <a:gd name="T23" fmla="*/ 0 h 110"/>
                  <a:gd name="T24" fmla="*/ 152 w 160"/>
                  <a:gd name="T25" fmla="*/ 0 h 110"/>
                  <a:gd name="T26" fmla="*/ 156 w 160"/>
                  <a:gd name="T27" fmla="*/ 2 h 110"/>
                  <a:gd name="T28" fmla="*/ 159 w 160"/>
                  <a:gd name="T29" fmla="*/ 5 h 110"/>
                  <a:gd name="T30" fmla="*/ 160 w 160"/>
                  <a:gd name="T31" fmla="*/ 9 h 110"/>
                  <a:gd name="T32" fmla="*/ 160 w 160"/>
                  <a:gd name="T33" fmla="*/ 13 h 110"/>
                  <a:gd name="T34" fmla="*/ 159 w 160"/>
                  <a:gd name="T35" fmla="*/ 17 h 110"/>
                  <a:gd name="T36" fmla="*/ 157 w 160"/>
                  <a:gd name="T37" fmla="*/ 20 h 110"/>
                  <a:gd name="T38" fmla="*/ 153 w 160"/>
                  <a:gd name="T39" fmla="*/ 21 h 110"/>
                  <a:gd name="T40" fmla="*/ 140 w 160"/>
                  <a:gd name="T41" fmla="*/ 22 h 110"/>
                  <a:gd name="T42" fmla="*/ 111 w 160"/>
                  <a:gd name="T43" fmla="*/ 22 h 110"/>
                  <a:gd name="T44" fmla="*/ 81 w 160"/>
                  <a:gd name="T45" fmla="*/ 22 h 110"/>
                  <a:gd name="T46" fmla="*/ 52 w 160"/>
                  <a:gd name="T47" fmla="*/ 22 h 110"/>
                  <a:gd name="T48" fmla="*/ 31 w 160"/>
                  <a:gd name="T49" fmla="*/ 22 h 110"/>
                  <a:gd name="T50" fmla="*/ 27 w 160"/>
                  <a:gd name="T51" fmla="*/ 22 h 110"/>
                  <a:gd name="T52" fmla="*/ 25 w 160"/>
                  <a:gd name="T53" fmla="*/ 24 h 110"/>
                  <a:gd name="T54" fmla="*/ 23 w 160"/>
                  <a:gd name="T55" fmla="*/ 27 h 110"/>
                  <a:gd name="T56" fmla="*/ 23 w 160"/>
                  <a:gd name="T57" fmla="*/ 34 h 110"/>
                  <a:gd name="T58" fmla="*/ 23 w 160"/>
                  <a:gd name="T59" fmla="*/ 46 h 110"/>
                  <a:gd name="T60" fmla="*/ 23 w 160"/>
                  <a:gd name="T61" fmla="*/ 58 h 110"/>
                  <a:gd name="T62" fmla="*/ 23 w 160"/>
                  <a:gd name="T63" fmla="*/ 70 h 110"/>
                  <a:gd name="T64" fmla="*/ 23 w 160"/>
                  <a:gd name="T65" fmla="*/ 81 h 110"/>
                  <a:gd name="T66" fmla="*/ 24 w 160"/>
                  <a:gd name="T67" fmla="*/ 84 h 110"/>
                  <a:gd name="T68" fmla="*/ 26 w 160"/>
                  <a:gd name="T69" fmla="*/ 87 h 110"/>
                  <a:gd name="T70" fmla="*/ 29 w 160"/>
                  <a:gd name="T71" fmla="*/ 89 h 110"/>
                  <a:gd name="T72" fmla="*/ 37 w 160"/>
                  <a:gd name="T73" fmla="*/ 90 h 110"/>
                  <a:gd name="T74" fmla="*/ 63 w 160"/>
                  <a:gd name="T75" fmla="*/ 90 h 110"/>
                  <a:gd name="T76" fmla="*/ 95 w 160"/>
                  <a:gd name="T77" fmla="*/ 90 h 110"/>
                  <a:gd name="T78" fmla="*/ 129 w 160"/>
                  <a:gd name="T79" fmla="*/ 90 h 110"/>
                  <a:gd name="T80" fmla="*/ 152 w 160"/>
                  <a:gd name="T81" fmla="*/ 90 h 110"/>
                  <a:gd name="T82" fmla="*/ 156 w 160"/>
                  <a:gd name="T83" fmla="*/ 91 h 110"/>
                  <a:gd name="T84" fmla="*/ 159 w 160"/>
                  <a:gd name="T85" fmla="*/ 93 h 110"/>
                  <a:gd name="T86" fmla="*/ 160 w 160"/>
                  <a:gd name="T87" fmla="*/ 97 h 110"/>
                  <a:gd name="T88" fmla="*/ 160 w 160"/>
                  <a:gd name="T89" fmla="*/ 102 h 110"/>
                  <a:gd name="T90" fmla="*/ 159 w 160"/>
                  <a:gd name="T91" fmla="*/ 106 h 110"/>
                  <a:gd name="T92" fmla="*/ 156 w 160"/>
                  <a:gd name="T93" fmla="*/ 108 h 110"/>
                  <a:gd name="T94" fmla="*/ 153 w 160"/>
                  <a:gd name="T95" fmla="*/ 110 h 110"/>
                  <a:gd name="T96" fmla="*/ 31 w 160"/>
                  <a:gd name="T9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0" h="110">
                    <a:moveTo>
                      <a:pt x="31" y="110"/>
                    </a:moveTo>
                    <a:lnTo>
                      <a:pt x="27" y="110"/>
                    </a:lnTo>
                    <a:lnTo>
                      <a:pt x="23" y="109"/>
                    </a:lnTo>
                    <a:lnTo>
                      <a:pt x="19" y="108"/>
                    </a:lnTo>
                    <a:lnTo>
                      <a:pt x="15" y="106"/>
                    </a:lnTo>
                    <a:lnTo>
                      <a:pt x="12" y="103"/>
                    </a:lnTo>
                    <a:lnTo>
                      <a:pt x="9" y="101"/>
                    </a:lnTo>
                    <a:lnTo>
                      <a:pt x="6" y="98"/>
                    </a:lnTo>
                    <a:lnTo>
                      <a:pt x="4" y="94"/>
                    </a:lnTo>
                    <a:lnTo>
                      <a:pt x="2" y="91"/>
                    </a:lnTo>
                    <a:lnTo>
                      <a:pt x="1" y="87"/>
                    </a:lnTo>
                    <a:lnTo>
                      <a:pt x="0" y="83"/>
                    </a:lnTo>
                    <a:lnTo>
                      <a:pt x="0" y="78"/>
                    </a:lnTo>
                    <a:lnTo>
                      <a:pt x="0" y="73"/>
                    </a:lnTo>
                    <a:lnTo>
                      <a:pt x="0" y="69"/>
                    </a:lnTo>
                    <a:lnTo>
                      <a:pt x="0" y="65"/>
                    </a:lnTo>
                    <a:lnTo>
                      <a:pt x="0" y="61"/>
                    </a:lnTo>
                    <a:lnTo>
                      <a:pt x="0" y="57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1" y="20"/>
                    </a:lnTo>
                    <a:lnTo>
                      <a:pt x="2" y="16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9" y="8"/>
                    </a:lnTo>
                    <a:lnTo>
                      <a:pt x="12" y="5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3" y="1"/>
                    </a:lnTo>
                    <a:lnTo>
                      <a:pt x="27" y="0"/>
                    </a:lnTo>
                    <a:lnTo>
                      <a:pt x="31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3" y="1"/>
                    </a:lnTo>
                    <a:lnTo>
                      <a:pt x="155" y="1"/>
                    </a:lnTo>
                    <a:lnTo>
                      <a:pt x="156" y="2"/>
                    </a:lnTo>
                    <a:lnTo>
                      <a:pt x="157" y="3"/>
                    </a:lnTo>
                    <a:lnTo>
                      <a:pt x="158" y="4"/>
                    </a:lnTo>
                    <a:lnTo>
                      <a:pt x="159" y="5"/>
                    </a:lnTo>
                    <a:lnTo>
                      <a:pt x="159" y="6"/>
                    </a:lnTo>
                    <a:lnTo>
                      <a:pt x="160" y="7"/>
                    </a:lnTo>
                    <a:lnTo>
                      <a:pt x="160" y="9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0" y="13"/>
                    </a:lnTo>
                    <a:lnTo>
                      <a:pt x="160" y="15"/>
                    </a:lnTo>
                    <a:lnTo>
                      <a:pt x="159" y="16"/>
                    </a:lnTo>
                    <a:lnTo>
                      <a:pt x="159" y="17"/>
                    </a:lnTo>
                    <a:lnTo>
                      <a:pt x="158" y="18"/>
                    </a:lnTo>
                    <a:lnTo>
                      <a:pt x="158" y="19"/>
                    </a:lnTo>
                    <a:lnTo>
                      <a:pt x="157" y="20"/>
                    </a:lnTo>
                    <a:lnTo>
                      <a:pt x="156" y="20"/>
                    </a:lnTo>
                    <a:lnTo>
                      <a:pt x="155" y="21"/>
                    </a:lnTo>
                    <a:lnTo>
                      <a:pt x="153" y="21"/>
                    </a:lnTo>
                    <a:lnTo>
                      <a:pt x="152" y="21"/>
                    </a:lnTo>
                    <a:lnTo>
                      <a:pt x="150" y="21"/>
                    </a:lnTo>
                    <a:lnTo>
                      <a:pt x="140" y="22"/>
                    </a:lnTo>
                    <a:lnTo>
                      <a:pt x="130" y="22"/>
                    </a:lnTo>
                    <a:lnTo>
                      <a:pt x="121" y="22"/>
                    </a:lnTo>
                    <a:lnTo>
                      <a:pt x="111" y="22"/>
                    </a:lnTo>
                    <a:lnTo>
                      <a:pt x="101" y="22"/>
                    </a:lnTo>
                    <a:lnTo>
                      <a:pt x="91" y="22"/>
                    </a:lnTo>
                    <a:lnTo>
                      <a:pt x="81" y="22"/>
                    </a:lnTo>
                    <a:lnTo>
                      <a:pt x="71" y="22"/>
                    </a:lnTo>
                    <a:lnTo>
                      <a:pt x="62" y="22"/>
                    </a:lnTo>
                    <a:lnTo>
                      <a:pt x="52" y="22"/>
                    </a:lnTo>
                    <a:lnTo>
                      <a:pt x="42" y="22"/>
                    </a:lnTo>
                    <a:lnTo>
                      <a:pt x="31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3"/>
                    </a:lnTo>
                    <a:lnTo>
                      <a:pt x="25" y="24"/>
                    </a:lnTo>
                    <a:lnTo>
                      <a:pt x="25" y="24"/>
                    </a:lnTo>
                    <a:lnTo>
                      <a:pt x="24" y="25"/>
                    </a:lnTo>
                    <a:lnTo>
                      <a:pt x="23" y="26"/>
                    </a:lnTo>
                    <a:lnTo>
                      <a:pt x="23" y="27"/>
                    </a:lnTo>
                    <a:lnTo>
                      <a:pt x="23" y="28"/>
                    </a:lnTo>
                    <a:lnTo>
                      <a:pt x="23" y="29"/>
                    </a:lnTo>
                    <a:lnTo>
                      <a:pt x="23" y="34"/>
                    </a:lnTo>
                    <a:lnTo>
                      <a:pt x="23" y="38"/>
                    </a:lnTo>
                    <a:lnTo>
                      <a:pt x="23" y="42"/>
                    </a:lnTo>
                    <a:lnTo>
                      <a:pt x="23" y="46"/>
                    </a:lnTo>
                    <a:lnTo>
                      <a:pt x="23" y="50"/>
                    </a:lnTo>
                    <a:lnTo>
                      <a:pt x="23" y="54"/>
                    </a:lnTo>
                    <a:lnTo>
                      <a:pt x="23" y="58"/>
                    </a:lnTo>
                    <a:lnTo>
                      <a:pt x="23" y="62"/>
                    </a:lnTo>
                    <a:lnTo>
                      <a:pt x="23" y="66"/>
                    </a:lnTo>
                    <a:lnTo>
                      <a:pt x="23" y="70"/>
                    </a:lnTo>
                    <a:lnTo>
                      <a:pt x="23" y="74"/>
                    </a:lnTo>
                    <a:lnTo>
                      <a:pt x="23" y="78"/>
                    </a:lnTo>
                    <a:lnTo>
                      <a:pt x="23" y="81"/>
                    </a:lnTo>
                    <a:lnTo>
                      <a:pt x="23" y="82"/>
                    </a:lnTo>
                    <a:lnTo>
                      <a:pt x="23" y="83"/>
                    </a:lnTo>
                    <a:lnTo>
                      <a:pt x="24" y="84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6" y="87"/>
                    </a:lnTo>
                    <a:lnTo>
                      <a:pt x="27" y="88"/>
                    </a:lnTo>
                    <a:lnTo>
                      <a:pt x="28" y="88"/>
                    </a:lnTo>
                    <a:lnTo>
                      <a:pt x="29" y="89"/>
                    </a:lnTo>
                    <a:lnTo>
                      <a:pt x="31" y="89"/>
                    </a:lnTo>
                    <a:lnTo>
                      <a:pt x="31" y="90"/>
                    </a:lnTo>
                    <a:lnTo>
                      <a:pt x="37" y="90"/>
                    </a:lnTo>
                    <a:lnTo>
                      <a:pt x="44" y="90"/>
                    </a:lnTo>
                    <a:lnTo>
                      <a:pt x="53" y="90"/>
                    </a:lnTo>
                    <a:lnTo>
                      <a:pt x="63" y="90"/>
                    </a:lnTo>
                    <a:lnTo>
                      <a:pt x="73" y="90"/>
                    </a:lnTo>
                    <a:lnTo>
                      <a:pt x="84" y="90"/>
                    </a:lnTo>
                    <a:lnTo>
                      <a:pt x="95" y="90"/>
                    </a:lnTo>
                    <a:lnTo>
                      <a:pt x="106" y="90"/>
                    </a:lnTo>
                    <a:lnTo>
                      <a:pt x="118" y="90"/>
                    </a:lnTo>
                    <a:lnTo>
                      <a:pt x="129" y="90"/>
                    </a:lnTo>
                    <a:lnTo>
                      <a:pt x="140" y="90"/>
                    </a:lnTo>
                    <a:lnTo>
                      <a:pt x="150" y="90"/>
                    </a:lnTo>
                    <a:lnTo>
                      <a:pt x="152" y="90"/>
                    </a:lnTo>
                    <a:lnTo>
                      <a:pt x="153" y="90"/>
                    </a:lnTo>
                    <a:lnTo>
                      <a:pt x="154" y="90"/>
                    </a:lnTo>
                    <a:lnTo>
                      <a:pt x="156" y="91"/>
                    </a:lnTo>
                    <a:lnTo>
                      <a:pt x="157" y="92"/>
                    </a:lnTo>
                    <a:lnTo>
                      <a:pt x="158" y="93"/>
                    </a:lnTo>
                    <a:lnTo>
                      <a:pt x="159" y="93"/>
                    </a:lnTo>
                    <a:lnTo>
                      <a:pt x="159" y="95"/>
                    </a:lnTo>
                    <a:lnTo>
                      <a:pt x="160" y="96"/>
                    </a:lnTo>
                    <a:lnTo>
                      <a:pt x="160" y="97"/>
                    </a:lnTo>
                    <a:lnTo>
                      <a:pt x="160" y="99"/>
                    </a:lnTo>
                    <a:lnTo>
                      <a:pt x="160" y="101"/>
                    </a:lnTo>
                    <a:lnTo>
                      <a:pt x="160" y="102"/>
                    </a:lnTo>
                    <a:lnTo>
                      <a:pt x="160" y="103"/>
                    </a:lnTo>
                    <a:lnTo>
                      <a:pt x="160" y="105"/>
                    </a:lnTo>
                    <a:lnTo>
                      <a:pt x="159" y="106"/>
                    </a:lnTo>
                    <a:lnTo>
                      <a:pt x="158" y="107"/>
                    </a:lnTo>
                    <a:lnTo>
                      <a:pt x="157" y="108"/>
                    </a:lnTo>
                    <a:lnTo>
                      <a:pt x="156" y="108"/>
                    </a:lnTo>
                    <a:lnTo>
                      <a:pt x="155" y="109"/>
                    </a:lnTo>
                    <a:lnTo>
                      <a:pt x="154" y="110"/>
                    </a:lnTo>
                    <a:lnTo>
                      <a:pt x="153" y="110"/>
                    </a:lnTo>
                    <a:lnTo>
                      <a:pt x="151" y="110"/>
                    </a:lnTo>
                    <a:lnTo>
                      <a:pt x="150" y="110"/>
                    </a:lnTo>
                    <a:lnTo>
                      <a:pt x="31" y="110"/>
                    </a:lnTo>
                    <a:lnTo>
                      <a:pt x="31" y="11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5993" name="Freeform 9"/>
              <p:cNvSpPr>
                <a:spLocks/>
              </p:cNvSpPr>
              <p:nvPr/>
            </p:nvSpPr>
            <p:spPr bwMode="auto">
              <a:xfrm>
                <a:off x="6129" y="4009"/>
                <a:ext cx="26" cy="109"/>
              </a:xfrm>
              <a:custGeom>
                <a:avLst/>
                <a:gdLst>
                  <a:gd name="T0" fmla="*/ 26 w 26"/>
                  <a:gd name="T1" fmla="*/ 10 h 109"/>
                  <a:gd name="T2" fmla="*/ 24 w 26"/>
                  <a:gd name="T3" fmla="*/ 7 h 109"/>
                  <a:gd name="T4" fmla="*/ 23 w 26"/>
                  <a:gd name="T5" fmla="*/ 5 h 109"/>
                  <a:gd name="T6" fmla="*/ 20 w 26"/>
                  <a:gd name="T7" fmla="*/ 3 h 109"/>
                  <a:gd name="T8" fmla="*/ 18 w 26"/>
                  <a:gd name="T9" fmla="*/ 1 h 109"/>
                  <a:gd name="T10" fmla="*/ 15 w 26"/>
                  <a:gd name="T11" fmla="*/ 0 h 109"/>
                  <a:gd name="T12" fmla="*/ 12 w 26"/>
                  <a:gd name="T13" fmla="*/ 0 h 109"/>
                  <a:gd name="T14" fmla="*/ 8 w 26"/>
                  <a:gd name="T15" fmla="*/ 1 h 109"/>
                  <a:gd name="T16" fmla="*/ 5 w 26"/>
                  <a:gd name="T17" fmla="*/ 2 h 109"/>
                  <a:gd name="T18" fmla="*/ 3 w 26"/>
                  <a:gd name="T19" fmla="*/ 4 h 109"/>
                  <a:gd name="T20" fmla="*/ 1 w 26"/>
                  <a:gd name="T21" fmla="*/ 7 h 109"/>
                  <a:gd name="T22" fmla="*/ 0 w 26"/>
                  <a:gd name="T23" fmla="*/ 9 h 109"/>
                  <a:gd name="T24" fmla="*/ 0 w 26"/>
                  <a:gd name="T25" fmla="*/ 18 h 109"/>
                  <a:gd name="T26" fmla="*/ 0 w 26"/>
                  <a:gd name="T27" fmla="*/ 35 h 109"/>
                  <a:gd name="T28" fmla="*/ 0 w 26"/>
                  <a:gd name="T29" fmla="*/ 52 h 109"/>
                  <a:gd name="T30" fmla="*/ 0 w 26"/>
                  <a:gd name="T31" fmla="*/ 68 h 109"/>
                  <a:gd name="T32" fmla="*/ 0 w 26"/>
                  <a:gd name="T33" fmla="*/ 84 h 109"/>
                  <a:gd name="T34" fmla="*/ 0 w 26"/>
                  <a:gd name="T35" fmla="*/ 95 h 109"/>
                  <a:gd name="T36" fmla="*/ 1 w 26"/>
                  <a:gd name="T37" fmla="*/ 101 h 109"/>
                  <a:gd name="T38" fmla="*/ 2 w 26"/>
                  <a:gd name="T39" fmla="*/ 103 h 109"/>
                  <a:gd name="T40" fmla="*/ 3 w 26"/>
                  <a:gd name="T41" fmla="*/ 105 h 109"/>
                  <a:gd name="T42" fmla="*/ 6 w 26"/>
                  <a:gd name="T43" fmla="*/ 107 h 109"/>
                  <a:gd name="T44" fmla="*/ 9 w 26"/>
                  <a:gd name="T45" fmla="*/ 108 h 109"/>
                  <a:gd name="T46" fmla="*/ 12 w 26"/>
                  <a:gd name="T47" fmla="*/ 109 h 109"/>
                  <a:gd name="T48" fmla="*/ 15 w 26"/>
                  <a:gd name="T49" fmla="*/ 109 h 109"/>
                  <a:gd name="T50" fmla="*/ 18 w 26"/>
                  <a:gd name="T51" fmla="*/ 108 h 109"/>
                  <a:gd name="T52" fmla="*/ 20 w 26"/>
                  <a:gd name="T53" fmla="*/ 107 h 109"/>
                  <a:gd name="T54" fmla="*/ 22 w 26"/>
                  <a:gd name="T55" fmla="*/ 105 h 109"/>
                  <a:gd name="T56" fmla="*/ 24 w 26"/>
                  <a:gd name="T57" fmla="*/ 102 h 109"/>
                  <a:gd name="T58" fmla="*/ 25 w 26"/>
                  <a:gd name="T59" fmla="*/ 99 h 109"/>
                  <a:gd name="T60" fmla="*/ 25 w 26"/>
                  <a:gd name="T61" fmla="*/ 91 h 109"/>
                  <a:gd name="T62" fmla="*/ 25 w 26"/>
                  <a:gd name="T63" fmla="*/ 75 h 109"/>
                  <a:gd name="T64" fmla="*/ 25 w 26"/>
                  <a:gd name="T65" fmla="*/ 61 h 109"/>
                  <a:gd name="T66" fmla="*/ 25 w 26"/>
                  <a:gd name="T67" fmla="*/ 47 h 109"/>
                  <a:gd name="T68" fmla="*/ 26 w 26"/>
                  <a:gd name="T69" fmla="*/ 33 h 109"/>
                  <a:gd name="T70" fmla="*/ 26 w 26"/>
                  <a:gd name="T71" fmla="*/ 18 h 109"/>
                  <a:gd name="T72" fmla="*/ 26 w 26"/>
                  <a:gd name="T73" fmla="*/ 1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109">
                    <a:moveTo>
                      <a:pt x="26" y="11"/>
                    </a:moveTo>
                    <a:lnTo>
                      <a:pt x="26" y="10"/>
                    </a:lnTo>
                    <a:lnTo>
                      <a:pt x="25" y="8"/>
                    </a:lnTo>
                    <a:lnTo>
                      <a:pt x="24" y="7"/>
                    </a:lnTo>
                    <a:lnTo>
                      <a:pt x="24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0" y="3"/>
                    </a:lnTo>
                    <a:lnTo>
                      <a:pt x="19" y="2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0" y="35"/>
                    </a:lnTo>
                    <a:lnTo>
                      <a:pt x="0" y="43"/>
                    </a:lnTo>
                    <a:lnTo>
                      <a:pt x="0" y="52"/>
                    </a:lnTo>
                    <a:lnTo>
                      <a:pt x="0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1"/>
                    </a:lnTo>
                    <a:lnTo>
                      <a:pt x="1" y="102"/>
                    </a:lnTo>
                    <a:lnTo>
                      <a:pt x="2" y="103"/>
                    </a:lnTo>
                    <a:lnTo>
                      <a:pt x="2" y="104"/>
                    </a:lnTo>
                    <a:lnTo>
                      <a:pt x="3" y="105"/>
                    </a:lnTo>
                    <a:lnTo>
                      <a:pt x="5" y="106"/>
                    </a:lnTo>
                    <a:lnTo>
                      <a:pt x="6" y="107"/>
                    </a:lnTo>
                    <a:lnTo>
                      <a:pt x="7" y="108"/>
                    </a:lnTo>
                    <a:lnTo>
                      <a:pt x="9" y="108"/>
                    </a:lnTo>
                    <a:lnTo>
                      <a:pt x="10" y="109"/>
                    </a:lnTo>
                    <a:lnTo>
                      <a:pt x="12" y="109"/>
                    </a:lnTo>
                    <a:lnTo>
                      <a:pt x="13" y="109"/>
                    </a:lnTo>
                    <a:lnTo>
                      <a:pt x="15" y="109"/>
                    </a:lnTo>
                    <a:lnTo>
                      <a:pt x="16" y="109"/>
                    </a:lnTo>
                    <a:lnTo>
                      <a:pt x="18" y="108"/>
                    </a:lnTo>
                    <a:lnTo>
                      <a:pt x="19" y="108"/>
                    </a:lnTo>
                    <a:lnTo>
                      <a:pt x="20" y="107"/>
                    </a:lnTo>
                    <a:lnTo>
                      <a:pt x="21" y="106"/>
                    </a:lnTo>
                    <a:lnTo>
                      <a:pt x="22" y="105"/>
                    </a:lnTo>
                    <a:lnTo>
                      <a:pt x="23" y="103"/>
                    </a:lnTo>
                    <a:lnTo>
                      <a:pt x="24" y="102"/>
                    </a:lnTo>
                    <a:lnTo>
                      <a:pt x="24" y="101"/>
                    </a:lnTo>
                    <a:lnTo>
                      <a:pt x="25" y="99"/>
                    </a:lnTo>
                    <a:lnTo>
                      <a:pt x="25" y="98"/>
                    </a:lnTo>
                    <a:lnTo>
                      <a:pt x="25" y="91"/>
                    </a:lnTo>
                    <a:lnTo>
                      <a:pt x="25" y="84"/>
                    </a:lnTo>
                    <a:lnTo>
                      <a:pt x="25" y="75"/>
                    </a:lnTo>
                    <a:lnTo>
                      <a:pt x="25" y="68"/>
                    </a:lnTo>
                    <a:lnTo>
                      <a:pt x="25" y="61"/>
                    </a:lnTo>
                    <a:lnTo>
                      <a:pt x="25" y="54"/>
                    </a:lnTo>
                    <a:lnTo>
                      <a:pt x="25" y="47"/>
                    </a:lnTo>
                    <a:lnTo>
                      <a:pt x="26" y="40"/>
                    </a:lnTo>
                    <a:lnTo>
                      <a:pt x="26" y="33"/>
                    </a:lnTo>
                    <a:lnTo>
                      <a:pt x="26" y="26"/>
                    </a:lnTo>
                    <a:lnTo>
                      <a:pt x="26" y="18"/>
                    </a:lnTo>
                    <a:lnTo>
                      <a:pt x="26" y="11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5994" name="Freeform 10"/>
              <p:cNvSpPr>
                <a:spLocks/>
              </p:cNvSpPr>
              <p:nvPr/>
            </p:nvSpPr>
            <p:spPr bwMode="auto">
              <a:xfrm>
                <a:off x="5617" y="4050"/>
                <a:ext cx="117" cy="23"/>
              </a:xfrm>
              <a:custGeom>
                <a:avLst/>
                <a:gdLst>
                  <a:gd name="T0" fmla="*/ 12 w 117"/>
                  <a:gd name="T1" fmla="*/ 23 h 23"/>
                  <a:gd name="T2" fmla="*/ 10 w 117"/>
                  <a:gd name="T3" fmla="*/ 23 h 23"/>
                  <a:gd name="T4" fmla="*/ 9 w 117"/>
                  <a:gd name="T5" fmla="*/ 22 h 23"/>
                  <a:gd name="T6" fmla="*/ 7 w 117"/>
                  <a:gd name="T7" fmla="*/ 22 h 23"/>
                  <a:gd name="T8" fmla="*/ 6 w 117"/>
                  <a:gd name="T9" fmla="*/ 21 h 23"/>
                  <a:gd name="T10" fmla="*/ 5 w 117"/>
                  <a:gd name="T11" fmla="*/ 21 h 23"/>
                  <a:gd name="T12" fmla="*/ 4 w 117"/>
                  <a:gd name="T13" fmla="*/ 20 h 23"/>
                  <a:gd name="T14" fmla="*/ 3 w 117"/>
                  <a:gd name="T15" fmla="*/ 19 h 23"/>
                  <a:gd name="T16" fmla="*/ 2 w 117"/>
                  <a:gd name="T17" fmla="*/ 17 h 23"/>
                  <a:gd name="T18" fmla="*/ 1 w 117"/>
                  <a:gd name="T19" fmla="*/ 16 h 23"/>
                  <a:gd name="T20" fmla="*/ 1 w 117"/>
                  <a:gd name="T21" fmla="*/ 15 h 23"/>
                  <a:gd name="T22" fmla="*/ 0 w 117"/>
                  <a:gd name="T23" fmla="*/ 13 h 23"/>
                  <a:gd name="T24" fmla="*/ 0 w 117"/>
                  <a:gd name="T25" fmla="*/ 12 h 23"/>
                  <a:gd name="T26" fmla="*/ 0 w 117"/>
                  <a:gd name="T27" fmla="*/ 10 h 23"/>
                  <a:gd name="T28" fmla="*/ 1 w 117"/>
                  <a:gd name="T29" fmla="*/ 9 h 23"/>
                  <a:gd name="T30" fmla="*/ 1 w 117"/>
                  <a:gd name="T31" fmla="*/ 7 h 23"/>
                  <a:gd name="T32" fmla="*/ 2 w 117"/>
                  <a:gd name="T33" fmla="*/ 6 h 23"/>
                  <a:gd name="T34" fmla="*/ 2 w 117"/>
                  <a:gd name="T35" fmla="*/ 5 h 23"/>
                  <a:gd name="T36" fmla="*/ 4 w 117"/>
                  <a:gd name="T37" fmla="*/ 4 h 23"/>
                  <a:gd name="T38" fmla="*/ 4 w 117"/>
                  <a:gd name="T39" fmla="*/ 3 h 23"/>
                  <a:gd name="T40" fmla="*/ 5 w 117"/>
                  <a:gd name="T41" fmla="*/ 2 h 23"/>
                  <a:gd name="T42" fmla="*/ 7 w 117"/>
                  <a:gd name="T43" fmla="*/ 1 h 23"/>
                  <a:gd name="T44" fmla="*/ 8 w 117"/>
                  <a:gd name="T45" fmla="*/ 1 h 23"/>
                  <a:gd name="T46" fmla="*/ 9 w 117"/>
                  <a:gd name="T47" fmla="*/ 1 h 23"/>
                  <a:gd name="T48" fmla="*/ 11 w 117"/>
                  <a:gd name="T49" fmla="*/ 0 h 23"/>
                  <a:gd name="T50" fmla="*/ 105 w 117"/>
                  <a:gd name="T51" fmla="*/ 0 h 23"/>
                  <a:gd name="T52" fmla="*/ 107 w 117"/>
                  <a:gd name="T53" fmla="*/ 1 h 23"/>
                  <a:gd name="T54" fmla="*/ 109 w 117"/>
                  <a:gd name="T55" fmla="*/ 1 h 23"/>
                  <a:gd name="T56" fmla="*/ 110 w 117"/>
                  <a:gd name="T57" fmla="*/ 1 h 23"/>
                  <a:gd name="T58" fmla="*/ 112 w 117"/>
                  <a:gd name="T59" fmla="*/ 2 h 23"/>
                  <a:gd name="T60" fmla="*/ 113 w 117"/>
                  <a:gd name="T61" fmla="*/ 3 h 23"/>
                  <a:gd name="T62" fmla="*/ 114 w 117"/>
                  <a:gd name="T63" fmla="*/ 4 h 23"/>
                  <a:gd name="T64" fmla="*/ 115 w 117"/>
                  <a:gd name="T65" fmla="*/ 5 h 23"/>
                  <a:gd name="T66" fmla="*/ 116 w 117"/>
                  <a:gd name="T67" fmla="*/ 6 h 23"/>
                  <a:gd name="T68" fmla="*/ 116 w 117"/>
                  <a:gd name="T69" fmla="*/ 8 h 23"/>
                  <a:gd name="T70" fmla="*/ 117 w 117"/>
                  <a:gd name="T71" fmla="*/ 9 h 23"/>
                  <a:gd name="T72" fmla="*/ 117 w 117"/>
                  <a:gd name="T73" fmla="*/ 11 h 23"/>
                  <a:gd name="T74" fmla="*/ 117 w 117"/>
                  <a:gd name="T75" fmla="*/ 12 h 23"/>
                  <a:gd name="T76" fmla="*/ 117 w 117"/>
                  <a:gd name="T77" fmla="*/ 14 h 23"/>
                  <a:gd name="T78" fmla="*/ 117 w 117"/>
                  <a:gd name="T79" fmla="*/ 15 h 23"/>
                  <a:gd name="T80" fmla="*/ 116 w 117"/>
                  <a:gd name="T81" fmla="*/ 17 h 23"/>
                  <a:gd name="T82" fmla="*/ 116 w 117"/>
                  <a:gd name="T83" fmla="*/ 18 h 23"/>
                  <a:gd name="T84" fmla="*/ 115 w 117"/>
                  <a:gd name="T85" fmla="*/ 19 h 23"/>
                  <a:gd name="T86" fmla="*/ 114 w 117"/>
                  <a:gd name="T87" fmla="*/ 20 h 23"/>
                  <a:gd name="T88" fmla="*/ 113 w 117"/>
                  <a:gd name="T89" fmla="*/ 21 h 23"/>
                  <a:gd name="T90" fmla="*/ 112 w 117"/>
                  <a:gd name="T91" fmla="*/ 22 h 23"/>
                  <a:gd name="T92" fmla="*/ 110 w 117"/>
                  <a:gd name="T93" fmla="*/ 22 h 23"/>
                  <a:gd name="T94" fmla="*/ 109 w 117"/>
                  <a:gd name="T95" fmla="*/ 22 h 23"/>
                  <a:gd name="T96" fmla="*/ 107 w 117"/>
                  <a:gd name="T97" fmla="*/ 23 h 23"/>
                  <a:gd name="T98" fmla="*/ 105 w 117"/>
                  <a:gd name="T99" fmla="*/ 23 h 23"/>
                  <a:gd name="T100" fmla="*/ 12 w 117"/>
                  <a:gd name="T101" fmla="*/ 23 h 23"/>
                  <a:gd name="T102" fmla="*/ 12 w 117"/>
                  <a:gd name="T10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23">
                    <a:moveTo>
                      <a:pt x="12" y="23"/>
                    </a:moveTo>
                    <a:lnTo>
                      <a:pt x="10" y="23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5" y="21"/>
                    </a:lnTo>
                    <a:lnTo>
                      <a:pt x="4" y="20"/>
                    </a:lnTo>
                    <a:lnTo>
                      <a:pt x="3" y="19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1" y="0"/>
                    </a:lnTo>
                    <a:lnTo>
                      <a:pt x="105" y="0"/>
                    </a:lnTo>
                    <a:lnTo>
                      <a:pt x="107" y="1"/>
                    </a:lnTo>
                    <a:lnTo>
                      <a:pt x="109" y="1"/>
                    </a:lnTo>
                    <a:lnTo>
                      <a:pt x="110" y="1"/>
                    </a:lnTo>
                    <a:lnTo>
                      <a:pt x="112" y="2"/>
                    </a:lnTo>
                    <a:lnTo>
                      <a:pt x="113" y="3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7" y="9"/>
                    </a:lnTo>
                    <a:lnTo>
                      <a:pt x="117" y="11"/>
                    </a:lnTo>
                    <a:lnTo>
                      <a:pt x="117" y="12"/>
                    </a:lnTo>
                    <a:lnTo>
                      <a:pt x="117" y="14"/>
                    </a:lnTo>
                    <a:lnTo>
                      <a:pt x="117" y="15"/>
                    </a:lnTo>
                    <a:lnTo>
                      <a:pt x="116" y="17"/>
                    </a:lnTo>
                    <a:lnTo>
                      <a:pt x="116" y="18"/>
                    </a:lnTo>
                    <a:lnTo>
                      <a:pt x="115" y="19"/>
                    </a:lnTo>
                    <a:lnTo>
                      <a:pt x="114" y="20"/>
                    </a:lnTo>
                    <a:lnTo>
                      <a:pt x="113" y="21"/>
                    </a:lnTo>
                    <a:lnTo>
                      <a:pt x="112" y="22"/>
                    </a:lnTo>
                    <a:lnTo>
                      <a:pt x="110" y="22"/>
                    </a:lnTo>
                    <a:lnTo>
                      <a:pt x="109" y="22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2" y="23"/>
                    </a:lnTo>
                    <a:lnTo>
                      <a:pt x="12" y="2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5995" name="Freeform 11"/>
              <p:cNvSpPr>
                <a:spLocks/>
              </p:cNvSpPr>
              <p:nvPr/>
            </p:nvSpPr>
            <p:spPr bwMode="auto">
              <a:xfrm>
                <a:off x="5757" y="4009"/>
                <a:ext cx="173" cy="111"/>
              </a:xfrm>
              <a:custGeom>
                <a:avLst/>
                <a:gdLst>
                  <a:gd name="T0" fmla="*/ 0 w 173"/>
                  <a:gd name="T1" fmla="*/ 18 h 111"/>
                  <a:gd name="T2" fmla="*/ 3 w 173"/>
                  <a:gd name="T3" fmla="*/ 9 h 111"/>
                  <a:gd name="T4" fmla="*/ 9 w 173"/>
                  <a:gd name="T5" fmla="*/ 4 h 111"/>
                  <a:gd name="T6" fmla="*/ 20 w 173"/>
                  <a:gd name="T7" fmla="*/ 0 h 111"/>
                  <a:gd name="T8" fmla="*/ 142 w 173"/>
                  <a:gd name="T9" fmla="*/ 0 h 111"/>
                  <a:gd name="T10" fmla="*/ 155 w 173"/>
                  <a:gd name="T11" fmla="*/ 4 h 111"/>
                  <a:gd name="T12" fmla="*/ 165 w 173"/>
                  <a:gd name="T13" fmla="*/ 12 h 111"/>
                  <a:gd name="T14" fmla="*/ 171 w 173"/>
                  <a:gd name="T15" fmla="*/ 23 h 111"/>
                  <a:gd name="T16" fmla="*/ 172 w 173"/>
                  <a:gd name="T17" fmla="*/ 36 h 111"/>
                  <a:gd name="T18" fmla="*/ 168 w 173"/>
                  <a:gd name="T19" fmla="*/ 49 h 111"/>
                  <a:gd name="T20" fmla="*/ 159 w 173"/>
                  <a:gd name="T21" fmla="*/ 58 h 111"/>
                  <a:gd name="T22" fmla="*/ 147 w 173"/>
                  <a:gd name="T23" fmla="*/ 63 h 111"/>
                  <a:gd name="T24" fmla="*/ 129 w 173"/>
                  <a:gd name="T25" fmla="*/ 64 h 111"/>
                  <a:gd name="T26" fmla="*/ 106 w 173"/>
                  <a:gd name="T27" fmla="*/ 64 h 111"/>
                  <a:gd name="T28" fmla="*/ 83 w 173"/>
                  <a:gd name="T29" fmla="*/ 64 h 111"/>
                  <a:gd name="T30" fmla="*/ 60 w 173"/>
                  <a:gd name="T31" fmla="*/ 64 h 111"/>
                  <a:gd name="T32" fmla="*/ 43 w 173"/>
                  <a:gd name="T33" fmla="*/ 64 h 111"/>
                  <a:gd name="T34" fmla="*/ 38 w 173"/>
                  <a:gd name="T35" fmla="*/ 62 h 111"/>
                  <a:gd name="T36" fmla="*/ 35 w 173"/>
                  <a:gd name="T37" fmla="*/ 60 h 111"/>
                  <a:gd name="T38" fmla="*/ 33 w 173"/>
                  <a:gd name="T39" fmla="*/ 56 h 111"/>
                  <a:gd name="T40" fmla="*/ 33 w 173"/>
                  <a:gd name="T41" fmla="*/ 51 h 111"/>
                  <a:gd name="T42" fmla="*/ 34 w 173"/>
                  <a:gd name="T43" fmla="*/ 47 h 111"/>
                  <a:gd name="T44" fmla="*/ 37 w 173"/>
                  <a:gd name="T45" fmla="*/ 44 h 111"/>
                  <a:gd name="T46" fmla="*/ 41 w 173"/>
                  <a:gd name="T47" fmla="*/ 43 h 111"/>
                  <a:gd name="T48" fmla="*/ 52 w 173"/>
                  <a:gd name="T49" fmla="*/ 43 h 111"/>
                  <a:gd name="T50" fmla="*/ 75 w 173"/>
                  <a:gd name="T51" fmla="*/ 43 h 111"/>
                  <a:gd name="T52" fmla="*/ 99 w 173"/>
                  <a:gd name="T53" fmla="*/ 43 h 111"/>
                  <a:gd name="T54" fmla="*/ 122 w 173"/>
                  <a:gd name="T55" fmla="*/ 43 h 111"/>
                  <a:gd name="T56" fmla="*/ 139 w 173"/>
                  <a:gd name="T57" fmla="*/ 42 h 111"/>
                  <a:gd name="T58" fmla="*/ 143 w 173"/>
                  <a:gd name="T59" fmla="*/ 41 h 111"/>
                  <a:gd name="T60" fmla="*/ 146 w 173"/>
                  <a:gd name="T61" fmla="*/ 38 h 111"/>
                  <a:gd name="T62" fmla="*/ 148 w 173"/>
                  <a:gd name="T63" fmla="*/ 35 h 111"/>
                  <a:gd name="T64" fmla="*/ 148 w 173"/>
                  <a:gd name="T65" fmla="*/ 30 h 111"/>
                  <a:gd name="T66" fmla="*/ 147 w 173"/>
                  <a:gd name="T67" fmla="*/ 26 h 111"/>
                  <a:gd name="T68" fmla="*/ 144 w 173"/>
                  <a:gd name="T69" fmla="*/ 23 h 111"/>
                  <a:gd name="T70" fmla="*/ 141 w 173"/>
                  <a:gd name="T71" fmla="*/ 22 h 111"/>
                  <a:gd name="T72" fmla="*/ 31 w 173"/>
                  <a:gd name="T73" fmla="*/ 21 h 111"/>
                  <a:gd name="T74" fmla="*/ 27 w 173"/>
                  <a:gd name="T75" fmla="*/ 22 h 111"/>
                  <a:gd name="T76" fmla="*/ 25 w 173"/>
                  <a:gd name="T77" fmla="*/ 23 h 111"/>
                  <a:gd name="T78" fmla="*/ 23 w 173"/>
                  <a:gd name="T79" fmla="*/ 26 h 111"/>
                  <a:gd name="T80" fmla="*/ 22 w 173"/>
                  <a:gd name="T81" fmla="*/ 29 h 111"/>
                  <a:gd name="T82" fmla="*/ 22 w 173"/>
                  <a:gd name="T83" fmla="*/ 47 h 111"/>
                  <a:gd name="T84" fmla="*/ 22 w 173"/>
                  <a:gd name="T85" fmla="*/ 65 h 111"/>
                  <a:gd name="T86" fmla="*/ 22 w 173"/>
                  <a:gd name="T87" fmla="*/ 84 h 111"/>
                  <a:gd name="T88" fmla="*/ 22 w 173"/>
                  <a:gd name="T89" fmla="*/ 102 h 111"/>
                  <a:gd name="T90" fmla="*/ 21 w 173"/>
                  <a:gd name="T91" fmla="*/ 106 h 111"/>
                  <a:gd name="T92" fmla="*/ 19 w 173"/>
                  <a:gd name="T93" fmla="*/ 108 h 111"/>
                  <a:gd name="T94" fmla="*/ 15 w 173"/>
                  <a:gd name="T95" fmla="*/ 110 h 111"/>
                  <a:gd name="T96" fmla="*/ 11 w 173"/>
                  <a:gd name="T97" fmla="*/ 111 h 111"/>
                  <a:gd name="T98" fmla="*/ 7 w 173"/>
                  <a:gd name="T99" fmla="*/ 110 h 111"/>
                  <a:gd name="T100" fmla="*/ 4 w 173"/>
                  <a:gd name="T101" fmla="*/ 108 h 111"/>
                  <a:gd name="T102" fmla="*/ 1 w 173"/>
                  <a:gd name="T103" fmla="*/ 105 h 111"/>
                  <a:gd name="T104" fmla="*/ 0 w 173"/>
                  <a:gd name="T105" fmla="*/ 102 h 111"/>
                  <a:gd name="T106" fmla="*/ 0 w 173"/>
                  <a:gd name="T107" fmla="*/ 82 h 111"/>
                  <a:gd name="T108" fmla="*/ 0 w 173"/>
                  <a:gd name="T109" fmla="*/ 62 h 111"/>
                  <a:gd name="T110" fmla="*/ 0 w 173"/>
                  <a:gd name="T111" fmla="*/ 43 h 111"/>
                  <a:gd name="T112" fmla="*/ 0 w 173"/>
                  <a:gd name="T113" fmla="*/ 2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3" h="111">
                    <a:moveTo>
                      <a:pt x="0" y="24"/>
                    </a:moveTo>
                    <a:lnTo>
                      <a:pt x="0" y="21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2" y="2"/>
                    </a:lnTo>
                    <a:lnTo>
                      <a:pt x="16" y="1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7" y="1"/>
                    </a:lnTo>
                    <a:lnTo>
                      <a:pt x="151" y="3"/>
                    </a:lnTo>
                    <a:lnTo>
                      <a:pt x="155" y="4"/>
                    </a:lnTo>
                    <a:lnTo>
                      <a:pt x="159" y="7"/>
                    </a:lnTo>
                    <a:lnTo>
                      <a:pt x="162" y="9"/>
                    </a:lnTo>
                    <a:lnTo>
                      <a:pt x="165" y="12"/>
                    </a:lnTo>
                    <a:lnTo>
                      <a:pt x="168" y="15"/>
                    </a:lnTo>
                    <a:lnTo>
                      <a:pt x="170" y="19"/>
                    </a:lnTo>
                    <a:lnTo>
                      <a:pt x="171" y="23"/>
                    </a:lnTo>
                    <a:lnTo>
                      <a:pt x="172" y="27"/>
                    </a:lnTo>
                    <a:lnTo>
                      <a:pt x="173" y="32"/>
                    </a:lnTo>
                    <a:lnTo>
                      <a:pt x="172" y="36"/>
                    </a:lnTo>
                    <a:lnTo>
                      <a:pt x="171" y="41"/>
                    </a:lnTo>
                    <a:lnTo>
                      <a:pt x="170" y="45"/>
                    </a:lnTo>
                    <a:lnTo>
                      <a:pt x="168" y="49"/>
                    </a:lnTo>
                    <a:lnTo>
                      <a:pt x="165" y="52"/>
                    </a:lnTo>
                    <a:lnTo>
                      <a:pt x="162" y="55"/>
                    </a:lnTo>
                    <a:lnTo>
                      <a:pt x="159" y="58"/>
                    </a:lnTo>
                    <a:lnTo>
                      <a:pt x="155" y="60"/>
                    </a:lnTo>
                    <a:lnTo>
                      <a:pt x="151" y="62"/>
                    </a:lnTo>
                    <a:lnTo>
                      <a:pt x="147" y="63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9" y="64"/>
                    </a:lnTo>
                    <a:lnTo>
                      <a:pt x="122" y="64"/>
                    </a:lnTo>
                    <a:lnTo>
                      <a:pt x="114" y="64"/>
                    </a:lnTo>
                    <a:lnTo>
                      <a:pt x="106" y="64"/>
                    </a:lnTo>
                    <a:lnTo>
                      <a:pt x="99" y="64"/>
                    </a:lnTo>
                    <a:lnTo>
                      <a:pt x="91" y="64"/>
                    </a:lnTo>
                    <a:lnTo>
                      <a:pt x="83" y="64"/>
                    </a:lnTo>
                    <a:lnTo>
                      <a:pt x="75" y="64"/>
                    </a:lnTo>
                    <a:lnTo>
                      <a:pt x="68" y="64"/>
                    </a:lnTo>
                    <a:lnTo>
                      <a:pt x="60" y="64"/>
                    </a:lnTo>
                    <a:lnTo>
                      <a:pt x="52" y="64"/>
                    </a:lnTo>
                    <a:lnTo>
                      <a:pt x="44" y="64"/>
                    </a:lnTo>
                    <a:lnTo>
                      <a:pt x="43" y="64"/>
                    </a:lnTo>
                    <a:lnTo>
                      <a:pt x="41" y="63"/>
                    </a:lnTo>
                    <a:lnTo>
                      <a:pt x="40" y="63"/>
                    </a:lnTo>
                    <a:lnTo>
                      <a:pt x="38" y="62"/>
                    </a:lnTo>
                    <a:lnTo>
                      <a:pt x="37" y="62"/>
                    </a:lnTo>
                    <a:lnTo>
                      <a:pt x="36" y="61"/>
                    </a:lnTo>
                    <a:lnTo>
                      <a:pt x="35" y="60"/>
                    </a:lnTo>
                    <a:lnTo>
                      <a:pt x="34" y="58"/>
                    </a:lnTo>
                    <a:lnTo>
                      <a:pt x="34" y="57"/>
                    </a:lnTo>
                    <a:lnTo>
                      <a:pt x="33" y="56"/>
                    </a:lnTo>
                    <a:lnTo>
                      <a:pt x="33" y="54"/>
                    </a:lnTo>
                    <a:lnTo>
                      <a:pt x="33" y="53"/>
                    </a:lnTo>
                    <a:lnTo>
                      <a:pt x="33" y="51"/>
                    </a:lnTo>
                    <a:lnTo>
                      <a:pt x="33" y="50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5" y="46"/>
                    </a:lnTo>
                    <a:lnTo>
                      <a:pt x="36" y="45"/>
                    </a:lnTo>
                    <a:lnTo>
                      <a:pt x="37" y="44"/>
                    </a:lnTo>
                    <a:lnTo>
                      <a:pt x="38" y="44"/>
                    </a:lnTo>
                    <a:lnTo>
                      <a:pt x="40" y="43"/>
                    </a:lnTo>
                    <a:lnTo>
                      <a:pt x="41" y="43"/>
                    </a:lnTo>
                    <a:lnTo>
                      <a:pt x="43" y="43"/>
                    </a:lnTo>
                    <a:lnTo>
                      <a:pt x="44" y="42"/>
                    </a:lnTo>
                    <a:lnTo>
                      <a:pt x="52" y="43"/>
                    </a:lnTo>
                    <a:lnTo>
                      <a:pt x="60" y="43"/>
                    </a:lnTo>
                    <a:lnTo>
                      <a:pt x="68" y="43"/>
                    </a:lnTo>
                    <a:lnTo>
                      <a:pt x="75" y="43"/>
                    </a:lnTo>
                    <a:lnTo>
                      <a:pt x="83" y="43"/>
                    </a:lnTo>
                    <a:lnTo>
                      <a:pt x="91" y="43"/>
                    </a:lnTo>
                    <a:lnTo>
                      <a:pt x="99" y="43"/>
                    </a:lnTo>
                    <a:lnTo>
                      <a:pt x="106" y="43"/>
                    </a:lnTo>
                    <a:lnTo>
                      <a:pt x="114" y="43"/>
                    </a:lnTo>
                    <a:lnTo>
                      <a:pt x="122" y="43"/>
                    </a:lnTo>
                    <a:lnTo>
                      <a:pt x="129" y="43"/>
                    </a:lnTo>
                    <a:lnTo>
                      <a:pt x="138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2" y="42"/>
                    </a:lnTo>
                    <a:lnTo>
                      <a:pt x="143" y="41"/>
                    </a:lnTo>
                    <a:lnTo>
                      <a:pt x="144" y="40"/>
                    </a:lnTo>
                    <a:lnTo>
                      <a:pt x="145" y="39"/>
                    </a:lnTo>
                    <a:lnTo>
                      <a:pt x="146" y="38"/>
                    </a:lnTo>
                    <a:lnTo>
                      <a:pt x="147" y="37"/>
                    </a:lnTo>
                    <a:lnTo>
                      <a:pt x="148" y="36"/>
                    </a:lnTo>
                    <a:lnTo>
                      <a:pt x="148" y="35"/>
                    </a:lnTo>
                    <a:lnTo>
                      <a:pt x="148" y="33"/>
                    </a:lnTo>
                    <a:lnTo>
                      <a:pt x="148" y="32"/>
                    </a:lnTo>
                    <a:lnTo>
                      <a:pt x="148" y="30"/>
                    </a:lnTo>
                    <a:lnTo>
                      <a:pt x="148" y="29"/>
                    </a:lnTo>
                    <a:lnTo>
                      <a:pt x="148" y="27"/>
                    </a:lnTo>
                    <a:lnTo>
                      <a:pt x="147" y="26"/>
                    </a:lnTo>
                    <a:lnTo>
                      <a:pt x="146" y="25"/>
                    </a:lnTo>
                    <a:lnTo>
                      <a:pt x="145" y="24"/>
                    </a:lnTo>
                    <a:lnTo>
                      <a:pt x="144" y="23"/>
                    </a:lnTo>
                    <a:lnTo>
                      <a:pt x="143" y="23"/>
                    </a:lnTo>
                    <a:lnTo>
                      <a:pt x="142" y="22"/>
                    </a:lnTo>
                    <a:lnTo>
                      <a:pt x="141" y="22"/>
                    </a:lnTo>
                    <a:lnTo>
                      <a:pt x="139" y="22"/>
                    </a:lnTo>
                    <a:lnTo>
                      <a:pt x="138" y="21"/>
                    </a:lnTo>
                    <a:lnTo>
                      <a:pt x="31" y="21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4" y="24"/>
                    </a:lnTo>
                    <a:lnTo>
                      <a:pt x="23" y="25"/>
                    </a:lnTo>
                    <a:lnTo>
                      <a:pt x="23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2" y="29"/>
                    </a:lnTo>
                    <a:lnTo>
                      <a:pt x="22" y="35"/>
                    </a:lnTo>
                    <a:lnTo>
                      <a:pt x="22" y="41"/>
                    </a:lnTo>
                    <a:lnTo>
                      <a:pt x="22" y="47"/>
                    </a:lnTo>
                    <a:lnTo>
                      <a:pt x="22" y="53"/>
                    </a:lnTo>
                    <a:lnTo>
                      <a:pt x="22" y="59"/>
                    </a:lnTo>
                    <a:lnTo>
                      <a:pt x="22" y="65"/>
                    </a:lnTo>
                    <a:lnTo>
                      <a:pt x="22" y="71"/>
                    </a:lnTo>
                    <a:lnTo>
                      <a:pt x="22" y="77"/>
                    </a:lnTo>
                    <a:lnTo>
                      <a:pt x="22" y="84"/>
                    </a:lnTo>
                    <a:lnTo>
                      <a:pt x="22" y="90"/>
                    </a:lnTo>
                    <a:lnTo>
                      <a:pt x="22" y="96"/>
                    </a:lnTo>
                    <a:lnTo>
                      <a:pt x="22" y="102"/>
                    </a:lnTo>
                    <a:lnTo>
                      <a:pt x="22" y="104"/>
                    </a:lnTo>
                    <a:lnTo>
                      <a:pt x="21" y="105"/>
                    </a:lnTo>
                    <a:lnTo>
                      <a:pt x="21" y="106"/>
                    </a:lnTo>
                    <a:lnTo>
                      <a:pt x="21" y="107"/>
                    </a:lnTo>
                    <a:lnTo>
                      <a:pt x="20" y="108"/>
                    </a:lnTo>
                    <a:lnTo>
                      <a:pt x="19" y="108"/>
                    </a:lnTo>
                    <a:lnTo>
                      <a:pt x="18" y="109"/>
                    </a:lnTo>
                    <a:lnTo>
                      <a:pt x="17" y="110"/>
                    </a:lnTo>
                    <a:lnTo>
                      <a:pt x="15" y="110"/>
                    </a:lnTo>
                    <a:lnTo>
                      <a:pt x="14" y="110"/>
                    </a:lnTo>
                    <a:lnTo>
                      <a:pt x="13" y="110"/>
                    </a:lnTo>
                    <a:lnTo>
                      <a:pt x="11" y="111"/>
                    </a:lnTo>
                    <a:lnTo>
                      <a:pt x="10" y="110"/>
                    </a:lnTo>
                    <a:lnTo>
                      <a:pt x="9" y="110"/>
                    </a:lnTo>
                    <a:lnTo>
                      <a:pt x="7" y="110"/>
                    </a:lnTo>
                    <a:lnTo>
                      <a:pt x="6" y="110"/>
                    </a:lnTo>
                    <a:lnTo>
                      <a:pt x="5" y="109"/>
                    </a:lnTo>
                    <a:lnTo>
                      <a:pt x="4" y="108"/>
                    </a:lnTo>
                    <a:lnTo>
                      <a:pt x="3" y="107"/>
                    </a:lnTo>
                    <a:lnTo>
                      <a:pt x="2" y="106"/>
                    </a:lnTo>
                    <a:lnTo>
                      <a:pt x="1" y="105"/>
                    </a:lnTo>
                    <a:lnTo>
                      <a:pt x="0" y="104"/>
                    </a:lnTo>
                    <a:lnTo>
                      <a:pt x="0" y="103"/>
                    </a:lnTo>
                    <a:lnTo>
                      <a:pt x="0" y="102"/>
                    </a:lnTo>
                    <a:lnTo>
                      <a:pt x="0" y="95"/>
                    </a:lnTo>
                    <a:lnTo>
                      <a:pt x="0" y="89"/>
                    </a:lnTo>
                    <a:lnTo>
                      <a:pt x="0" y="82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0" y="37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705996" name="Freeform 12"/>
              <p:cNvSpPr>
                <a:spLocks/>
              </p:cNvSpPr>
              <p:nvPr/>
            </p:nvSpPr>
            <p:spPr bwMode="auto">
              <a:xfrm>
                <a:off x="5941" y="4009"/>
                <a:ext cx="173" cy="111"/>
              </a:xfrm>
              <a:custGeom>
                <a:avLst/>
                <a:gdLst>
                  <a:gd name="T0" fmla="*/ 53 w 173"/>
                  <a:gd name="T1" fmla="*/ 45 h 111"/>
                  <a:gd name="T2" fmla="*/ 40 w 173"/>
                  <a:gd name="T3" fmla="*/ 55 h 111"/>
                  <a:gd name="T4" fmla="*/ 34 w 173"/>
                  <a:gd name="T5" fmla="*/ 71 h 111"/>
                  <a:gd name="T6" fmla="*/ 36 w 173"/>
                  <a:gd name="T7" fmla="*/ 89 h 111"/>
                  <a:gd name="T8" fmla="*/ 47 w 173"/>
                  <a:gd name="T9" fmla="*/ 103 h 111"/>
                  <a:gd name="T10" fmla="*/ 63 w 173"/>
                  <a:gd name="T11" fmla="*/ 110 h 111"/>
                  <a:gd name="T12" fmla="*/ 164 w 173"/>
                  <a:gd name="T13" fmla="*/ 110 h 111"/>
                  <a:gd name="T14" fmla="*/ 169 w 173"/>
                  <a:gd name="T15" fmla="*/ 107 h 111"/>
                  <a:gd name="T16" fmla="*/ 172 w 173"/>
                  <a:gd name="T17" fmla="*/ 102 h 111"/>
                  <a:gd name="T18" fmla="*/ 172 w 173"/>
                  <a:gd name="T19" fmla="*/ 97 h 111"/>
                  <a:gd name="T20" fmla="*/ 169 w 173"/>
                  <a:gd name="T21" fmla="*/ 92 h 111"/>
                  <a:gd name="T22" fmla="*/ 164 w 173"/>
                  <a:gd name="T23" fmla="*/ 90 h 111"/>
                  <a:gd name="T24" fmla="*/ 146 w 173"/>
                  <a:gd name="T25" fmla="*/ 89 h 111"/>
                  <a:gd name="T26" fmla="*/ 116 w 173"/>
                  <a:gd name="T27" fmla="*/ 89 h 111"/>
                  <a:gd name="T28" fmla="*/ 86 w 173"/>
                  <a:gd name="T29" fmla="*/ 89 h 111"/>
                  <a:gd name="T30" fmla="*/ 67 w 173"/>
                  <a:gd name="T31" fmla="*/ 89 h 111"/>
                  <a:gd name="T32" fmla="*/ 61 w 173"/>
                  <a:gd name="T33" fmla="*/ 85 h 111"/>
                  <a:gd name="T34" fmla="*/ 58 w 173"/>
                  <a:gd name="T35" fmla="*/ 80 h 111"/>
                  <a:gd name="T36" fmla="*/ 59 w 173"/>
                  <a:gd name="T37" fmla="*/ 72 h 111"/>
                  <a:gd name="T38" fmla="*/ 61 w 173"/>
                  <a:gd name="T39" fmla="*/ 67 h 111"/>
                  <a:gd name="T40" fmla="*/ 67 w 173"/>
                  <a:gd name="T41" fmla="*/ 64 h 111"/>
                  <a:gd name="T42" fmla="*/ 81 w 173"/>
                  <a:gd name="T43" fmla="*/ 64 h 111"/>
                  <a:gd name="T44" fmla="*/ 104 w 173"/>
                  <a:gd name="T45" fmla="*/ 64 h 111"/>
                  <a:gd name="T46" fmla="*/ 127 w 173"/>
                  <a:gd name="T47" fmla="*/ 64 h 111"/>
                  <a:gd name="T48" fmla="*/ 149 w 173"/>
                  <a:gd name="T49" fmla="*/ 63 h 111"/>
                  <a:gd name="T50" fmla="*/ 164 w 173"/>
                  <a:gd name="T51" fmla="*/ 55 h 111"/>
                  <a:gd name="T52" fmla="*/ 172 w 173"/>
                  <a:gd name="T53" fmla="*/ 41 h 111"/>
                  <a:gd name="T54" fmla="*/ 172 w 173"/>
                  <a:gd name="T55" fmla="*/ 23 h 111"/>
                  <a:gd name="T56" fmla="*/ 165 w 173"/>
                  <a:gd name="T57" fmla="*/ 9 h 111"/>
                  <a:gd name="T58" fmla="*/ 149 w 173"/>
                  <a:gd name="T59" fmla="*/ 1 h 111"/>
                  <a:gd name="T60" fmla="*/ 120 w 173"/>
                  <a:gd name="T61" fmla="*/ 0 h 111"/>
                  <a:gd name="T62" fmla="*/ 84 w 173"/>
                  <a:gd name="T63" fmla="*/ 0 h 111"/>
                  <a:gd name="T64" fmla="*/ 48 w 173"/>
                  <a:gd name="T65" fmla="*/ 0 h 111"/>
                  <a:gd name="T66" fmla="*/ 21 w 173"/>
                  <a:gd name="T67" fmla="*/ 1 h 111"/>
                  <a:gd name="T68" fmla="*/ 8 w 173"/>
                  <a:gd name="T69" fmla="*/ 7 h 111"/>
                  <a:gd name="T70" fmla="*/ 1 w 173"/>
                  <a:gd name="T71" fmla="*/ 20 h 111"/>
                  <a:gd name="T72" fmla="*/ 0 w 173"/>
                  <a:gd name="T73" fmla="*/ 104 h 111"/>
                  <a:gd name="T74" fmla="*/ 3 w 173"/>
                  <a:gd name="T75" fmla="*/ 108 h 111"/>
                  <a:gd name="T76" fmla="*/ 7 w 173"/>
                  <a:gd name="T77" fmla="*/ 110 h 111"/>
                  <a:gd name="T78" fmla="*/ 13 w 173"/>
                  <a:gd name="T79" fmla="*/ 110 h 111"/>
                  <a:gd name="T80" fmla="*/ 18 w 173"/>
                  <a:gd name="T81" fmla="*/ 109 h 111"/>
                  <a:gd name="T82" fmla="*/ 22 w 173"/>
                  <a:gd name="T83" fmla="*/ 105 h 111"/>
                  <a:gd name="T84" fmla="*/ 22 w 173"/>
                  <a:gd name="T85" fmla="*/ 96 h 111"/>
                  <a:gd name="T86" fmla="*/ 22 w 173"/>
                  <a:gd name="T87" fmla="*/ 71 h 111"/>
                  <a:gd name="T88" fmla="*/ 22 w 173"/>
                  <a:gd name="T89" fmla="*/ 47 h 111"/>
                  <a:gd name="T90" fmla="*/ 22 w 173"/>
                  <a:gd name="T91" fmla="*/ 28 h 111"/>
                  <a:gd name="T92" fmla="*/ 24 w 173"/>
                  <a:gd name="T93" fmla="*/ 24 h 111"/>
                  <a:gd name="T94" fmla="*/ 28 w 173"/>
                  <a:gd name="T95" fmla="*/ 22 h 111"/>
                  <a:gd name="T96" fmla="*/ 40 w 173"/>
                  <a:gd name="T97" fmla="*/ 22 h 111"/>
                  <a:gd name="T98" fmla="*/ 75 w 173"/>
                  <a:gd name="T99" fmla="*/ 22 h 111"/>
                  <a:gd name="T100" fmla="*/ 111 w 173"/>
                  <a:gd name="T101" fmla="*/ 22 h 111"/>
                  <a:gd name="T102" fmla="*/ 139 w 173"/>
                  <a:gd name="T103" fmla="*/ 22 h 111"/>
                  <a:gd name="T104" fmla="*/ 145 w 173"/>
                  <a:gd name="T105" fmla="*/ 23 h 111"/>
                  <a:gd name="T106" fmla="*/ 148 w 173"/>
                  <a:gd name="T107" fmla="*/ 28 h 111"/>
                  <a:gd name="T108" fmla="*/ 149 w 173"/>
                  <a:gd name="T109" fmla="*/ 34 h 111"/>
                  <a:gd name="T110" fmla="*/ 147 w 173"/>
                  <a:gd name="T111" fmla="*/ 39 h 111"/>
                  <a:gd name="T112" fmla="*/ 142 w 173"/>
                  <a:gd name="T113" fmla="*/ 43 h 111"/>
                  <a:gd name="T114" fmla="*/ 67 w 173"/>
                  <a:gd name="T115" fmla="*/ 4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3" h="111">
                    <a:moveTo>
                      <a:pt x="67" y="42"/>
                    </a:moveTo>
                    <a:lnTo>
                      <a:pt x="62" y="43"/>
                    </a:lnTo>
                    <a:lnTo>
                      <a:pt x="58" y="44"/>
                    </a:lnTo>
                    <a:lnTo>
                      <a:pt x="53" y="45"/>
                    </a:lnTo>
                    <a:lnTo>
                      <a:pt x="50" y="47"/>
                    </a:lnTo>
                    <a:lnTo>
                      <a:pt x="46" y="49"/>
                    </a:lnTo>
                    <a:lnTo>
                      <a:pt x="43" y="52"/>
                    </a:lnTo>
                    <a:lnTo>
                      <a:pt x="40" y="55"/>
                    </a:lnTo>
                    <a:lnTo>
                      <a:pt x="38" y="58"/>
                    </a:lnTo>
                    <a:lnTo>
                      <a:pt x="36" y="62"/>
                    </a:lnTo>
                    <a:lnTo>
                      <a:pt x="35" y="66"/>
                    </a:lnTo>
                    <a:lnTo>
                      <a:pt x="34" y="71"/>
                    </a:lnTo>
                    <a:lnTo>
                      <a:pt x="34" y="75"/>
                    </a:lnTo>
                    <a:lnTo>
                      <a:pt x="34" y="81"/>
                    </a:lnTo>
                    <a:lnTo>
                      <a:pt x="35" y="85"/>
                    </a:lnTo>
                    <a:lnTo>
                      <a:pt x="36" y="89"/>
                    </a:lnTo>
                    <a:lnTo>
                      <a:pt x="38" y="93"/>
                    </a:lnTo>
                    <a:lnTo>
                      <a:pt x="40" y="97"/>
                    </a:lnTo>
                    <a:lnTo>
                      <a:pt x="43" y="100"/>
                    </a:lnTo>
                    <a:lnTo>
                      <a:pt x="47" y="103"/>
                    </a:lnTo>
                    <a:lnTo>
                      <a:pt x="50" y="105"/>
                    </a:lnTo>
                    <a:lnTo>
                      <a:pt x="54" y="107"/>
                    </a:lnTo>
                    <a:lnTo>
                      <a:pt x="59" y="109"/>
                    </a:lnTo>
                    <a:lnTo>
                      <a:pt x="63" y="110"/>
                    </a:lnTo>
                    <a:lnTo>
                      <a:pt x="68" y="110"/>
                    </a:lnTo>
                    <a:lnTo>
                      <a:pt x="162" y="110"/>
                    </a:lnTo>
                    <a:lnTo>
                      <a:pt x="163" y="110"/>
                    </a:lnTo>
                    <a:lnTo>
                      <a:pt x="164" y="110"/>
                    </a:lnTo>
                    <a:lnTo>
                      <a:pt x="166" y="109"/>
                    </a:lnTo>
                    <a:lnTo>
                      <a:pt x="167" y="109"/>
                    </a:lnTo>
                    <a:lnTo>
                      <a:pt x="168" y="108"/>
                    </a:lnTo>
                    <a:lnTo>
                      <a:pt x="169" y="107"/>
                    </a:lnTo>
                    <a:lnTo>
                      <a:pt x="170" y="106"/>
                    </a:lnTo>
                    <a:lnTo>
                      <a:pt x="171" y="105"/>
                    </a:lnTo>
                    <a:lnTo>
                      <a:pt x="171" y="104"/>
                    </a:lnTo>
                    <a:lnTo>
                      <a:pt x="172" y="102"/>
                    </a:lnTo>
                    <a:lnTo>
                      <a:pt x="172" y="101"/>
                    </a:lnTo>
                    <a:lnTo>
                      <a:pt x="173" y="100"/>
                    </a:lnTo>
                    <a:lnTo>
                      <a:pt x="172" y="98"/>
                    </a:lnTo>
                    <a:lnTo>
                      <a:pt x="172" y="97"/>
                    </a:lnTo>
                    <a:lnTo>
                      <a:pt x="171" y="95"/>
                    </a:lnTo>
                    <a:lnTo>
                      <a:pt x="171" y="94"/>
                    </a:lnTo>
                    <a:lnTo>
                      <a:pt x="170" y="93"/>
                    </a:lnTo>
                    <a:lnTo>
                      <a:pt x="169" y="92"/>
                    </a:lnTo>
                    <a:lnTo>
                      <a:pt x="168" y="91"/>
                    </a:lnTo>
                    <a:lnTo>
                      <a:pt x="167" y="91"/>
                    </a:lnTo>
                    <a:lnTo>
                      <a:pt x="166" y="90"/>
                    </a:lnTo>
                    <a:lnTo>
                      <a:pt x="164" y="90"/>
                    </a:lnTo>
                    <a:lnTo>
                      <a:pt x="163" y="90"/>
                    </a:lnTo>
                    <a:lnTo>
                      <a:pt x="162" y="90"/>
                    </a:lnTo>
                    <a:lnTo>
                      <a:pt x="154" y="89"/>
                    </a:lnTo>
                    <a:lnTo>
                      <a:pt x="146" y="89"/>
                    </a:lnTo>
                    <a:lnTo>
                      <a:pt x="139" y="89"/>
                    </a:lnTo>
                    <a:lnTo>
                      <a:pt x="131" y="89"/>
                    </a:lnTo>
                    <a:lnTo>
                      <a:pt x="124" y="89"/>
                    </a:lnTo>
                    <a:lnTo>
                      <a:pt x="116" y="89"/>
                    </a:lnTo>
                    <a:lnTo>
                      <a:pt x="109" y="89"/>
                    </a:lnTo>
                    <a:lnTo>
                      <a:pt x="101" y="89"/>
                    </a:lnTo>
                    <a:lnTo>
                      <a:pt x="93" y="89"/>
                    </a:lnTo>
                    <a:lnTo>
                      <a:pt x="86" y="89"/>
                    </a:lnTo>
                    <a:lnTo>
                      <a:pt x="78" y="89"/>
                    </a:lnTo>
                    <a:lnTo>
                      <a:pt x="70" y="90"/>
                    </a:lnTo>
                    <a:lnTo>
                      <a:pt x="68" y="89"/>
                    </a:lnTo>
                    <a:lnTo>
                      <a:pt x="67" y="89"/>
                    </a:lnTo>
                    <a:lnTo>
                      <a:pt x="65" y="88"/>
                    </a:lnTo>
                    <a:lnTo>
                      <a:pt x="63" y="87"/>
                    </a:lnTo>
                    <a:lnTo>
                      <a:pt x="62" y="86"/>
                    </a:lnTo>
                    <a:lnTo>
                      <a:pt x="61" y="85"/>
                    </a:lnTo>
                    <a:lnTo>
                      <a:pt x="60" y="84"/>
                    </a:lnTo>
                    <a:lnTo>
                      <a:pt x="59" y="82"/>
                    </a:lnTo>
                    <a:lnTo>
                      <a:pt x="59" y="81"/>
                    </a:lnTo>
                    <a:lnTo>
                      <a:pt x="58" y="80"/>
                    </a:lnTo>
                    <a:lnTo>
                      <a:pt x="58" y="77"/>
                    </a:lnTo>
                    <a:lnTo>
                      <a:pt x="58" y="76"/>
                    </a:lnTo>
                    <a:lnTo>
                      <a:pt x="58" y="74"/>
                    </a:lnTo>
                    <a:lnTo>
                      <a:pt x="59" y="72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1" y="69"/>
                    </a:lnTo>
                    <a:lnTo>
                      <a:pt x="61" y="67"/>
                    </a:lnTo>
                    <a:lnTo>
                      <a:pt x="63" y="66"/>
                    </a:lnTo>
                    <a:lnTo>
                      <a:pt x="64" y="65"/>
                    </a:lnTo>
                    <a:lnTo>
                      <a:pt x="65" y="65"/>
                    </a:lnTo>
                    <a:lnTo>
                      <a:pt x="67" y="64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5" y="64"/>
                    </a:lnTo>
                    <a:lnTo>
                      <a:pt x="81" y="64"/>
                    </a:lnTo>
                    <a:lnTo>
                      <a:pt x="87" y="64"/>
                    </a:lnTo>
                    <a:lnTo>
                      <a:pt x="92" y="64"/>
                    </a:lnTo>
                    <a:lnTo>
                      <a:pt x="98" y="64"/>
                    </a:lnTo>
                    <a:lnTo>
                      <a:pt x="104" y="64"/>
                    </a:lnTo>
                    <a:lnTo>
                      <a:pt x="109" y="64"/>
                    </a:lnTo>
                    <a:lnTo>
                      <a:pt x="115" y="64"/>
                    </a:lnTo>
                    <a:lnTo>
                      <a:pt x="121" y="64"/>
                    </a:lnTo>
                    <a:lnTo>
                      <a:pt x="127" y="64"/>
                    </a:lnTo>
                    <a:lnTo>
                      <a:pt x="132" y="64"/>
                    </a:lnTo>
                    <a:lnTo>
                      <a:pt x="138" y="64"/>
                    </a:lnTo>
                    <a:lnTo>
                      <a:pt x="144" y="64"/>
                    </a:lnTo>
                    <a:lnTo>
                      <a:pt x="149" y="63"/>
                    </a:lnTo>
                    <a:lnTo>
                      <a:pt x="154" y="62"/>
                    </a:lnTo>
                    <a:lnTo>
                      <a:pt x="158" y="60"/>
                    </a:lnTo>
                    <a:lnTo>
                      <a:pt x="162" y="58"/>
                    </a:lnTo>
                    <a:lnTo>
                      <a:pt x="164" y="55"/>
                    </a:lnTo>
                    <a:lnTo>
                      <a:pt x="167" y="52"/>
                    </a:lnTo>
                    <a:lnTo>
                      <a:pt x="169" y="49"/>
                    </a:lnTo>
                    <a:lnTo>
                      <a:pt x="171" y="45"/>
                    </a:lnTo>
                    <a:lnTo>
                      <a:pt x="172" y="41"/>
                    </a:lnTo>
                    <a:lnTo>
                      <a:pt x="172" y="37"/>
                    </a:lnTo>
                    <a:lnTo>
                      <a:pt x="173" y="32"/>
                    </a:lnTo>
                    <a:lnTo>
                      <a:pt x="172" y="28"/>
                    </a:lnTo>
                    <a:lnTo>
                      <a:pt x="172" y="23"/>
                    </a:lnTo>
                    <a:lnTo>
                      <a:pt x="171" y="20"/>
                    </a:lnTo>
                    <a:lnTo>
                      <a:pt x="169" y="16"/>
                    </a:lnTo>
                    <a:lnTo>
                      <a:pt x="167" y="13"/>
                    </a:lnTo>
                    <a:lnTo>
                      <a:pt x="165" y="9"/>
                    </a:lnTo>
                    <a:lnTo>
                      <a:pt x="162" y="7"/>
                    </a:lnTo>
                    <a:lnTo>
                      <a:pt x="158" y="5"/>
                    </a:lnTo>
                    <a:lnTo>
                      <a:pt x="154" y="3"/>
                    </a:lnTo>
                    <a:lnTo>
                      <a:pt x="149" y="1"/>
                    </a:lnTo>
                    <a:lnTo>
                      <a:pt x="144" y="1"/>
                    </a:lnTo>
                    <a:lnTo>
                      <a:pt x="137" y="0"/>
                    </a:lnTo>
                    <a:lnTo>
                      <a:pt x="129" y="0"/>
                    </a:lnTo>
                    <a:lnTo>
                      <a:pt x="120" y="0"/>
                    </a:lnTo>
                    <a:lnTo>
                      <a:pt x="111" y="0"/>
                    </a:lnTo>
                    <a:lnTo>
                      <a:pt x="102" y="0"/>
                    </a:lnTo>
                    <a:lnTo>
                      <a:pt x="93" y="0"/>
                    </a:lnTo>
                    <a:lnTo>
                      <a:pt x="84" y="0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6" y="0"/>
                    </a:lnTo>
                    <a:lnTo>
                      <a:pt x="21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10" y="5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3" y="13"/>
                    </a:lnTo>
                    <a:lnTo>
                      <a:pt x="2" y="16"/>
                    </a:lnTo>
                    <a:lnTo>
                      <a:pt x="1" y="20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1" y="105"/>
                    </a:lnTo>
                    <a:lnTo>
                      <a:pt x="1" y="106"/>
                    </a:lnTo>
                    <a:lnTo>
                      <a:pt x="2" y="107"/>
                    </a:lnTo>
                    <a:lnTo>
                      <a:pt x="3" y="108"/>
                    </a:lnTo>
                    <a:lnTo>
                      <a:pt x="4" y="108"/>
                    </a:lnTo>
                    <a:lnTo>
                      <a:pt x="5" y="109"/>
                    </a:lnTo>
                    <a:lnTo>
                      <a:pt x="6" y="110"/>
                    </a:lnTo>
                    <a:lnTo>
                      <a:pt x="7" y="110"/>
                    </a:lnTo>
                    <a:lnTo>
                      <a:pt x="9" y="110"/>
                    </a:lnTo>
                    <a:lnTo>
                      <a:pt x="10" y="110"/>
                    </a:lnTo>
                    <a:lnTo>
                      <a:pt x="12" y="111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6" y="110"/>
                    </a:lnTo>
                    <a:lnTo>
                      <a:pt x="17" y="110"/>
                    </a:lnTo>
                    <a:lnTo>
                      <a:pt x="18" y="109"/>
                    </a:lnTo>
                    <a:lnTo>
                      <a:pt x="19" y="108"/>
                    </a:lnTo>
                    <a:lnTo>
                      <a:pt x="20" y="107"/>
                    </a:lnTo>
                    <a:lnTo>
                      <a:pt x="21" y="106"/>
                    </a:lnTo>
                    <a:lnTo>
                      <a:pt x="22" y="105"/>
                    </a:lnTo>
                    <a:lnTo>
                      <a:pt x="22" y="104"/>
                    </a:lnTo>
                    <a:lnTo>
                      <a:pt x="22" y="103"/>
                    </a:lnTo>
                    <a:lnTo>
                      <a:pt x="22" y="102"/>
                    </a:lnTo>
                    <a:lnTo>
                      <a:pt x="22" y="96"/>
                    </a:lnTo>
                    <a:lnTo>
                      <a:pt x="22" y="90"/>
                    </a:lnTo>
                    <a:lnTo>
                      <a:pt x="22" y="84"/>
                    </a:lnTo>
                    <a:lnTo>
                      <a:pt x="22" y="76"/>
                    </a:lnTo>
                    <a:lnTo>
                      <a:pt x="22" y="71"/>
                    </a:lnTo>
                    <a:lnTo>
                      <a:pt x="22" y="65"/>
                    </a:lnTo>
                    <a:lnTo>
                      <a:pt x="22" y="59"/>
                    </a:lnTo>
                    <a:lnTo>
                      <a:pt x="22" y="53"/>
                    </a:lnTo>
                    <a:lnTo>
                      <a:pt x="22" y="47"/>
                    </a:lnTo>
                    <a:lnTo>
                      <a:pt x="22" y="42"/>
                    </a:lnTo>
                    <a:lnTo>
                      <a:pt x="22" y="36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3" y="27"/>
                    </a:lnTo>
                    <a:lnTo>
                      <a:pt x="23" y="26"/>
                    </a:lnTo>
                    <a:lnTo>
                      <a:pt x="24" y="25"/>
                    </a:lnTo>
                    <a:lnTo>
                      <a:pt x="24" y="24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9" y="22"/>
                    </a:lnTo>
                    <a:lnTo>
                      <a:pt x="30" y="22"/>
                    </a:lnTo>
                    <a:lnTo>
                      <a:pt x="31" y="21"/>
                    </a:lnTo>
                    <a:lnTo>
                      <a:pt x="40" y="22"/>
                    </a:lnTo>
                    <a:lnTo>
                      <a:pt x="49" y="22"/>
                    </a:lnTo>
                    <a:lnTo>
                      <a:pt x="58" y="22"/>
                    </a:lnTo>
                    <a:lnTo>
                      <a:pt x="67" y="22"/>
                    </a:lnTo>
                    <a:lnTo>
                      <a:pt x="75" y="22"/>
                    </a:lnTo>
                    <a:lnTo>
                      <a:pt x="84" y="22"/>
                    </a:lnTo>
                    <a:lnTo>
                      <a:pt x="93" y="22"/>
                    </a:lnTo>
                    <a:lnTo>
                      <a:pt x="102" y="22"/>
                    </a:lnTo>
                    <a:lnTo>
                      <a:pt x="111" y="22"/>
                    </a:lnTo>
                    <a:lnTo>
                      <a:pt x="120" y="22"/>
                    </a:lnTo>
                    <a:lnTo>
                      <a:pt x="129" y="22"/>
                    </a:lnTo>
                    <a:lnTo>
                      <a:pt x="138" y="21"/>
                    </a:lnTo>
                    <a:lnTo>
                      <a:pt x="139" y="22"/>
                    </a:lnTo>
                    <a:lnTo>
                      <a:pt x="141" y="22"/>
                    </a:lnTo>
                    <a:lnTo>
                      <a:pt x="142" y="22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6" y="25"/>
                    </a:lnTo>
                    <a:lnTo>
                      <a:pt x="147" y="25"/>
                    </a:lnTo>
                    <a:lnTo>
                      <a:pt x="147" y="27"/>
                    </a:lnTo>
                    <a:lnTo>
                      <a:pt x="148" y="28"/>
                    </a:lnTo>
                    <a:lnTo>
                      <a:pt x="148" y="29"/>
                    </a:lnTo>
                    <a:lnTo>
                      <a:pt x="149" y="31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8" y="35"/>
                    </a:lnTo>
                    <a:lnTo>
                      <a:pt x="148" y="37"/>
                    </a:lnTo>
                    <a:lnTo>
                      <a:pt x="147" y="38"/>
                    </a:lnTo>
                    <a:lnTo>
                      <a:pt x="147" y="39"/>
                    </a:lnTo>
                    <a:lnTo>
                      <a:pt x="146" y="40"/>
                    </a:lnTo>
                    <a:lnTo>
                      <a:pt x="145" y="41"/>
                    </a:lnTo>
                    <a:lnTo>
                      <a:pt x="143" y="42"/>
                    </a:lnTo>
                    <a:lnTo>
                      <a:pt x="142" y="43"/>
                    </a:lnTo>
                    <a:lnTo>
                      <a:pt x="141" y="43"/>
                    </a:lnTo>
                    <a:lnTo>
                      <a:pt x="139" y="43"/>
                    </a:lnTo>
                    <a:lnTo>
                      <a:pt x="138" y="43"/>
                    </a:lnTo>
                    <a:lnTo>
                      <a:pt x="67" y="42"/>
                    </a:lnTo>
                    <a:lnTo>
                      <a:pt x="67" y="4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>
                  <a:solidFill>
                    <a:srgbClr val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7044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Common features: 1x1 Base</a:t>
            </a:r>
          </a:p>
        </p:txBody>
      </p:sp>
      <p:pic>
        <p:nvPicPr>
          <p:cNvPr id="1768452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1951038"/>
            <a:ext cx="5124450" cy="460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68453" name="Rectangle 5"/>
          <p:cNvSpPr>
            <a:spLocks noChangeArrowheads="1"/>
          </p:cNvSpPr>
          <p:nvPr/>
        </p:nvSpPr>
        <p:spPr bwMode="auto">
          <a:xfrm>
            <a:off x="220663" y="4919663"/>
            <a:ext cx="8645525" cy="193833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8454" name="Text Box 6"/>
          <p:cNvSpPr txBox="1">
            <a:spLocks noChangeArrowheads="1"/>
          </p:cNvSpPr>
          <p:nvPr/>
        </p:nvSpPr>
        <p:spPr bwMode="auto">
          <a:xfrm>
            <a:off x="828731" y="5405438"/>
            <a:ext cx="3622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Building Blocks:</a:t>
            </a:r>
          </a:p>
        </p:txBody>
      </p:sp>
      <p:sp>
        <p:nvSpPr>
          <p:cNvPr id="1768455" name="Text Box 7"/>
          <p:cNvSpPr txBox="1">
            <a:spLocks noChangeArrowheads="1"/>
          </p:cNvSpPr>
          <p:nvPr/>
        </p:nvSpPr>
        <p:spPr bwMode="auto">
          <a:xfrm>
            <a:off x="4097338" y="6099175"/>
            <a:ext cx="4178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  5-fold Ti                    6-fold Ti</a:t>
            </a:r>
          </a:p>
        </p:txBody>
      </p:sp>
      <p:pic>
        <p:nvPicPr>
          <p:cNvPr id="1768456" name="Picture 8" descr="Picture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86" t="32393" r="16086" b="37376"/>
          <a:stretch>
            <a:fillRect/>
          </a:stretch>
        </p:blipFill>
        <p:spPr bwMode="auto">
          <a:xfrm>
            <a:off x="4181475" y="4964113"/>
            <a:ext cx="4208463" cy="1211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8457" name="Text Box 9"/>
          <p:cNvSpPr txBox="1">
            <a:spLocks noChangeArrowheads="1"/>
          </p:cNvSpPr>
          <p:nvPr/>
        </p:nvSpPr>
        <p:spPr bwMode="auto">
          <a:xfrm>
            <a:off x="2500313" y="1657350"/>
            <a:ext cx="77644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Top View                                    Side View</a:t>
            </a:r>
          </a:p>
        </p:txBody>
      </p:sp>
      <p:pic>
        <p:nvPicPr>
          <p:cNvPr id="10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017520" y="5998780"/>
            <a:ext cx="27432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Text Box 6"/>
          <p:cNvSpPr txBox="1">
            <a:spLocks noChangeArrowheads="1"/>
          </p:cNvSpPr>
          <p:nvPr/>
        </p:nvSpPr>
        <p:spPr bwMode="auto">
          <a:xfrm>
            <a:off x="839242" y="5951976"/>
            <a:ext cx="3622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 err="1" smtClean="0"/>
              <a:t>Sr</a:t>
            </a:r>
            <a:r>
              <a:rPr lang="en-US" baseline="0" dirty="0" smtClean="0"/>
              <a:t> (not critical)</a:t>
            </a:r>
            <a:endParaRPr lang="en-US" baseline="0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88900" y="2120414"/>
            <a:ext cx="2834886" cy="2834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4552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2x2 Structure</a:t>
            </a:r>
          </a:p>
        </p:txBody>
      </p:sp>
      <p:pic>
        <p:nvPicPr>
          <p:cNvPr id="17704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1951038"/>
            <a:ext cx="5124450" cy="460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70500" name="Picture 4" descr="2x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77" r="13297" b="29584"/>
          <a:stretch>
            <a:fillRect/>
          </a:stretch>
        </p:blipFill>
        <p:spPr bwMode="auto">
          <a:xfrm>
            <a:off x="1531938" y="2614613"/>
            <a:ext cx="3508375" cy="282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0501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25" y="2027238"/>
            <a:ext cx="2552700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70502" name="Rectangle 6"/>
          <p:cNvSpPr>
            <a:spLocks noChangeArrowheads="1"/>
          </p:cNvSpPr>
          <p:nvPr/>
        </p:nvSpPr>
        <p:spPr bwMode="auto">
          <a:xfrm>
            <a:off x="912813" y="6527770"/>
            <a:ext cx="519937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r>
              <a:rPr lang="it-IT" altLang="ko-KR" sz="2000" baseline="0" dirty="0">
                <a:ea typeface="굴림" charset="-127"/>
              </a:rPr>
              <a:t>O. Warschkow</a:t>
            </a:r>
            <a:r>
              <a:rPr lang="it-IT" altLang="ko-KR" sz="2000" i="1" baseline="0" dirty="0">
                <a:ea typeface="굴림" charset="-127"/>
              </a:rPr>
              <a:t> et al.</a:t>
            </a:r>
            <a:r>
              <a:rPr lang="it-IT" altLang="ko-KR" sz="2000" baseline="0" dirty="0">
                <a:ea typeface="굴림" charset="-127"/>
              </a:rPr>
              <a:t>, Surf. Sci. </a:t>
            </a:r>
            <a:r>
              <a:rPr lang="it-IT" altLang="ko-KR" sz="2000" b="1" baseline="0" dirty="0">
                <a:ea typeface="굴림" charset="-127"/>
              </a:rPr>
              <a:t>573</a:t>
            </a:r>
            <a:r>
              <a:rPr lang="it-IT" altLang="ko-KR" sz="2000" baseline="0" dirty="0">
                <a:ea typeface="굴림" charset="-127"/>
              </a:rPr>
              <a:t>, 446 (2004).</a:t>
            </a:r>
            <a:r>
              <a:rPr lang="en-US" altLang="ko-KR" sz="2000" baseline="0" dirty="0">
                <a:ea typeface="굴림" charset="-127"/>
              </a:rPr>
              <a:t> </a:t>
            </a:r>
          </a:p>
        </p:txBody>
      </p:sp>
      <p:sp>
        <p:nvSpPr>
          <p:cNvPr id="1770503" name="Text Box 7"/>
          <p:cNvSpPr txBox="1">
            <a:spLocks noChangeArrowheads="1"/>
          </p:cNvSpPr>
          <p:nvPr/>
        </p:nvSpPr>
        <p:spPr bwMode="auto">
          <a:xfrm>
            <a:off x="2500313" y="1657350"/>
            <a:ext cx="77644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Top View                                    Side View</a:t>
            </a:r>
          </a:p>
        </p:txBody>
      </p:sp>
      <p:pic>
        <p:nvPicPr>
          <p:cNvPr id="1770504" name="Picture 8" descr="Oliver Warschkow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" y="16580"/>
            <a:ext cx="1904530" cy="1428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Symbol" pitchFamily="18" charset="2"/>
              </a:rPr>
              <a:t>Ö</a:t>
            </a:r>
            <a:r>
              <a:rPr lang="en-US"/>
              <a:t>2x</a:t>
            </a:r>
            <a:r>
              <a:rPr lang="en-US">
                <a:latin typeface="Symbol" pitchFamily="18" charset="2"/>
              </a:rPr>
              <a:t>Ö</a:t>
            </a:r>
            <a:r>
              <a:rPr lang="en-US"/>
              <a:t>2 R45</a:t>
            </a:r>
          </a:p>
        </p:txBody>
      </p:sp>
      <p:pic>
        <p:nvPicPr>
          <p:cNvPr id="17725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1951038"/>
            <a:ext cx="5124450" cy="460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7254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25" y="2027238"/>
            <a:ext cx="2552700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72549" name="Picture 5" descr="R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97" t="23668" r="15956" b="11833"/>
          <a:stretch>
            <a:fillRect/>
          </a:stretch>
        </p:blipFill>
        <p:spPr bwMode="auto">
          <a:xfrm rot="-2741049">
            <a:off x="2024857" y="3213894"/>
            <a:ext cx="2541587" cy="208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2550" name="Rectangle 6"/>
          <p:cNvSpPr>
            <a:spLocks noChangeArrowheads="1"/>
          </p:cNvSpPr>
          <p:nvPr/>
        </p:nvSpPr>
        <p:spPr bwMode="auto">
          <a:xfrm>
            <a:off x="912813" y="6530945"/>
            <a:ext cx="5199372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r>
              <a:rPr lang="it-IT" altLang="ko-KR" sz="2000" baseline="0" dirty="0">
                <a:ea typeface="굴림" charset="-127"/>
              </a:rPr>
              <a:t>O. Warschkow</a:t>
            </a:r>
            <a:r>
              <a:rPr lang="it-IT" altLang="ko-KR" sz="2000" i="1" baseline="0" dirty="0">
                <a:ea typeface="굴림" charset="-127"/>
              </a:rPr>
              <a:t> et al.</a:t>
            </a:r>
            <a:r>
              <a:rPr lang="it-IT" altLang="ko-KR" sz="2000" baseline="0" dirty="0">
                <a:ea typeface="굴림" charset="-127"/>
              </a:rPr>
              <a:t>, Surf. Sci. </a:t>
            </a:r>
            <a:r>
              <a:rPr lang="it-IT" altLang="ko-KR" sz="2000" b="1" baseline="0" dirty="0">
                <a:ea typeface="굴림" charset="-127"/>
              </a:rPr>
              <a:t>573</a:t>
            </a:r>
            <a:r>
              <a:rPr lang="it-IT" altLang="ko-KR" sz="2000" baseline="0" dirty="0">
                <a:ea typeface="굴림" charset="-127"/>
              </a:rPr>
              <a:t>, 446 (2004).</a:t>
            </a:r>
            <a:r>
              <a:rPr lang="en-US" altLang="ko-KR" sz="2000" baseline="0" dirty="0">
                <a:ea typeface="굴림" charset="-127"/>
              </a:rPr>
              <a:t> </a:t>
            </a:r>
          </a:p>
        </p:txBody>
      </p:sp>
      <p:sp>
        <p:nvSpPr>
          <p:cNvPr id="1772551" name="Text Box 7"/>
          <p:cNvSpPr txBox="1">
            <a:spLocks noChangeArrowheads="1"/>
          </p:cNvSpPr>
          <p:nvPr/>
        </p:nvSpPr>
        <p:spPr bwMode="auto">
          <a:xfrm>
            <a:off x="2500313" y="1657350"/>
            <a:ext cx="77644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Top View                                    Side View</a:t>
            </a:r>
          </a:p>
        </p:txBody>
      </p:sp>
      <p:pic>
        <p:nvPicPr>
          <p:cNvPr id="9" name="Picture 8" descr="Oliver Warschkow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9" y="16580"/>
            <a:ext cx="1904530" cy="14283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c(4x2)</a:t>
            </a:r>
          </a:p>
        </p:txBody>
      </p:sp>
      <p:pic>
        <p:nvPicPr>
          <p:cNvPr id="177459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75" y="1951038"/>
            <a:ext cx="5124450" cy="4606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74596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25" y="2027238"/>
            <a:ext cx="2552700" cy="417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74597" name="Picture 5" descr="4x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297" t="29584" r="39890" b="29584"/>
          <a:stretch>
            <a:fillRect/>
          </a:stretch>
        </p:blipFill>
        <p:spPr bwMode="auto">
          <a:xfrm>
            <a:off x="933450" y="2166938"/>
            <a:ext cx="4059238" cy="3184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4598" name="Rectangle 6"/>
          <p:cNvSpPr>
            <a:spLocks noChangeArrowheads="1"/>
          </p:cNvSpPr>
          <p:nvPr/>
        </p:nvSpPr>
        <p:spPr bwMode="auto">
          <a:xfrm>
            <a:off x="912813" y="6530945"/>
            <a:ext cx="595893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r>
              <a:rPr lang="it-IT" sz="2000" baseline="0" dirty="0"/>
              <a:t>N. Erdman</a:t>
            </a:r>
            <a:r>
              <a:rPr lang="it-IT" sz="2000" i="1" baseline="0" dirty="0"/>
              <a:t> et al.</a:t>
            </a:r>
            <a:r>
              <a:rPr lang="it-IT" sz="2000" baseline="0" dirty="0"/>
              <a:t>, J. Am. Chem. Soc. </a:t>
            </a:r>
            <a:r>
              <a:rPr lang="it-IT" sz="2000" b="1" baseline="0" dirty="0"/>
              <a:t>125</a:t>
            </a:r>
            <a:r>
              <a:rPr lang="it-IT" sz="2000" baseline="0" dirty="0"/>
              <a:t>, 10050 (2003).</a:t>
            </a:r>
          </a:p>
        </p:txBody>
      </p:sp>
      <p:sp>
        <p:nvSpPr>
          <p:cNvPr id="1774599" name="Text Box 7"/>
          <p:cNvSpPr txBox="1">
            <a:spLocks noChangeArrowheads="1"/>
          </p:cNvSpPr>
          <p:nvPr/>
        </p:nvSpPr>
        <p:spPr bwMode="auto">
          <a:xfrm>
            <a:off x="2500313" y="1657350"/>
            <a:ext cx="77644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Top View                                    Side View</a:t>
            </a:r>
          </a:p>
        </p:txBody>
      </p:sp>
      <p:pic>
        <p:nvPicPr>
          <p:cNvPr id="9" name="Picture 14" descr="Natasha2,jp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313686" cy="1467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Constrained Ising Model</a:t>
            </a:r>
            <a:endParaRPr lang="en-US" dirty="0"/>
          </a:p>
        </p:txBody>
      </p:sp>
      <p:pic>
        <p:nvPicPr>
          <p:cNvPr id="28" name="Picture 2" descr="http://www.numis.northwestern.edu/Research/Staff/Say/say.pn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10058"/>
            <a:ext cx="1223010" cy="1418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/>
          <p:cNvGrpSpPr/>
          <p:nvPr/>
        </p:nvGrpSpPr>
        <p:grpSpPr>
          <a:xfrm>
            <a:off x="650875" y="1788037"/>
            <a:ext cx="7601585" cy="4747260"/>
            <a:chOff x="650875" y="1777404"/>
            <a:chExt cx="7601585" cy="4747260"/>
          </a:xfrm>
        </p:grpSpPr>
        <p:pic>
          <p:nvPicPr>
            <p:cNvPr id="1774595" name="Picture 3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954" b="27477"/>
            <a:stretch/>
          </p:blipFill>
          <p:spPr bwMode="auto">
            <a:xfrm>
              <a:off x="650875" y="1937743"/>
              <a:ext cx="5075555" cy="33410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774597" name="Picture 5" descr="4x2"/>
            <p:cNvPicPr>
              <a:picLocks noChangeAspect="1" noChangeArrowheads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297" t="29584" r="39865" b="30785"/>
            <a:stretch/>
          </p:blipFill>
          <p:spPr bwMode="auto">
            <a:xfrm>
              <a:off x="933450" y="2153643"/>
              <a:ext cx="4061460" cy="3090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3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5314949" y="1941552"/>
              <a:ext cx="2937511" cy="33372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" name="Group 2"/>
            <p:cNvGrpSpPr/>
            <p:nvPr/>
          </p:nvGrpSpPr>
          <p:grpSpPr>
            <a:xfrm>
              <a:off x="5074920" y="3225204"/>
              <a:ext cx="1123950" cy="1304865"/>
              <a:chOff x="5074920" y="3238500"/>
              <a:chExt cx="1123950" cy="1304865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5074920" y="360045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5810250" y="360426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5455920" y="395859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5444490" y="323850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>
              <a:off x="6473190" y="2497494"/>
              <a:ext cx="1123950" cy="1304865"/>
              <a:chOff x="5074920" y="3238500"/>
              <a:chExt cx="1123950" cy="1304865"/>
            </a:xfrm>
          </p:grpSpPr>
          <p:sp>
            <p:nvSpPr>
              <p:cNvPr id="16" name="TextBox 15"/>
              <p:cNvSpPr txBox="1"/>
              <p:nvPr/>
            </p:nvSpPr>
            <p:spPr>
              <a:xfrm>
                <a:off x="5074920" y="360045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5810250" y="360426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455920" y="395859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5444490" y="323850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6473190" y="3914814"/>
              <a:ext cx="1123950" cy="1304865"/>
              <a:chOff x="5074920" y="3238500"/>
              <a:chExt cx="1123950" cy="1304865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5074920" y="360045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5810250" y="360426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455920" y="395859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444490" y="323850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</p:grpSp>
        <p:pic>
          <p:nvPicPr>
            <p:cNvPr id="25" name="Picture 8" descr="Picture1"/>
            <p:cNvPicPr>
              <a:picLocks noChangeAspect="1" noChangeArrowheads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086" t="32393" r="62514" b="39167"/>
            <a:stretch/>
          </p:blipFill>
          <p:spPr bwMode="auto">
            <a:xfrm>
              <a:off x="1966458" y="5385157"/>
              <a:ext cx="1327785" cy="1139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TextBox 26"/>
            <p:cNvSpPr txBox="1"/>
            <p:nvPr/>
          </p:nvSpPr>
          <p:spPr>
            <a:xfrm>
              <a:off x="3393303" y="5732184"/>
              <a:ext cx="119253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aseline="0" dirty="0" smtClean="0">
                  <a:solidFill>
                    <a:srgbClr val="FF0000"/>
                  </a:solidFill>
                  <a:latin typeface="Rockwell Extra Bold" panose="02060903040505020403" pitchFamily="18" charset="0"/>
                </a:rPr>
                <a:t>=   1</a:t>
              </a:r>
              <a:endParaRPr lang="en-US" sz="3200" baseline="0" dirty="0">
                <a:solidFill>
                  <a:srgbClr val="FF0000"/>
                </a:solidFill>
                <a:latin typeface="Rockwell Extra Bold" panose="02060903040505020403" pitchFamily="18" charset="0"/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5067300" y="1777404"/>
              <a:ext cx="1123950" cy="1304865"/>
              <a:chOff x="5074920" y="3238500"/>
              <a:chExt cx="1123950" cy="1304865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5074920" y="360045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5810250" y="360426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455920" y="395859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5444490" y="3238500"/>
                <a:ext cx="388620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baseline="0" dirty="0" smtClean="0">
                    <a:solidFill>
                      <a:srgbClr val="FF0000"/>
                    </a:solidFill>
                    <a:latin typeface="Rockwell Extra Bold" panose="02060903040505020403" pitchFamily="18" charset="0"/>
                  </a:rPr>
                  <a:t>1</a:t>
                </a:r>
                <a:endParaRPr lang="en-US" sz="3200" baseline="0" dirty="0">
                  <a:solidFill>
                    <a:srgbClr val="FF0000"/>
                  </a:solidFill>
                  <a:latin typeface="Rockwell Extra Bold" panose="02060903040505020403" pitchFamily="18" charset="0"/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5067300" y="4985424"/>
              <a:ext cx="388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aseline="0" dirty="0" smtClean="0">
                  <a:solidFill>
                    <a:srgbClr val="FF0000"/>
                  </a:solidFill>
                  <a:latin typeface="Rockwell Extra Bold" panose="02060903040505020403" pitchFamily="18" charset="0"/>
                </a:rPr>
                <a:t>1</a:t>
              </a:r>
              <a:endParaRPr lang="en-US" sz="3200" baseline="0" dirty="0">
                <a:solidFill>
                  <a:srgbClr val="FF0000"/>
                </a:solidFill>
                <a:latin typeface="Rockwell Extra Bold" panose="02060903040505020403" pitchFamily="18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802630" y="4989234"/>
              <a:ext cx="388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aseline="0" dirty="0" smtClean="0">
                  <a:solidFill>
                    <a:srgbClr val="FF0000"/>
                  </a:solidFill>
                  <a:latin typeface="Rockwell Extra Bold" panose="02060903040505020403" pitchFamily="18" charset="0"/>
                </a:rPr>
                <a:t>1</a:t>
              </a:r>
              <a:endParaRPr lang="en-US" sz="3200" baseline="0" dirty="0">
                <a:solidFill>
                  <a:srgbClr val="FF0000"/>
                </a:solidFill>
                <a:latin typeface="Rockwell Extra Bold" panose="02060903040505020403" pitchFamily="18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436870" y="4623474"/>
              <a:ext cx="38862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aseline="0" dirty="0" smtClean="0">
                  <a:solidFill>
                    <a:srgbClr val="FF0000"/>
                  </a:solidFill>
                  <a:latin typeface="Rockwell Extra Bold" panose="02060903040505020403" pitchFamily="18" charset="0"/>
                </a:rPr>
                <a:t>1</a:t>
              </a:r>
              <a:endParaRPr lang="en-US" sz="3200" baseline="0" dirty="0">
                <a:solidFill>
                  <a:srgbClr val="FF0000"/>
                </a:solidFill>
                <a:latin typeface="Rockwell Extra Bold" panose="02060903040505020403" pitchFamily="18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5314949" y="5580832"/>
            <a:ext cx="314325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aseline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Pauling’s 5</a:t>
            </a:r>
            <a:r>
              <a:rPr lang="en-US" sz="280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</a:t>
            </a:r>
            <a:r>
              <a:rPr lang="en-US" sz="2800" baseline="0" dirty="0" smtClean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rule, parsimony</a:t>
            </a:r>
            <a:endParaRPr lang="en-US" sz="2800" baseline="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1300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STiO</a:t>
            </a:r>
            <a:r>
              <a:rPr lang="en-US" baseline="-25000"/>
              <a:t>3 </a:t>
            </a:r>
            <a:r>
              <a:rPr lang="en-US"/>
              <a:t>(001) Energies</a:t>
            </a:r>
          </a:p>
        </p:txBody>
      </p:sp>
      <p:graphicFrame>
        <p:nvGraphicFramePr>
          <p:cNvPr id="2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9130758"/>
              </p:ext>
            </p:extLst>
          </p:nvPr>
        </p:nvGraphicFramePr>
        <p:xfrm>
          <a:off x="2016967" y="2017617"/>
          <a:ext cx="5379938" cy="39784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76644" name="Text Box 4"/>
          <p:cNvSpPr txBox="1">
            <a:spLocks noChangeArrowheads="1"/>
          </p:cNvSpPr>
          <p:nvPr/>
        </p:nvSpPr>
        <p:spPr bwMode="auto">
          <a:xfrm>
            <a:off x="1571623" y="43434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SrO</a:t>
            </a:r>
          </a:p>
        </p:txBody>
      </p:sp>
      <p:sp>
        <p:nvSpPr>
          <p:cNvPr id="1776645" name="Text Box 5"/>
          <p:cNvSpPr txBox="1">
            <a:spLocks noChangeArrowheads="1"/>
          </p:cNvSpPr>
          <p:nvPr/>
        </p:nvSpPr>
        <p:spPr bwMode="auto">
          <a:xfrm>
            <a:off x="7153273" y="3781425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Ö</a:t>
            </a:r>
            <a:r>
              <a:rPr lang="en-US" baseline="0"/>
              <a:t>2</a:t>
            </a:r>
          </a:p>
        </p:txBody>
      </p:sp>
      <p:sp>
        <p:nvSpPr>
          <p:cNvPr id="1776646" name="Text Box 6"/>
          <p:cNvSpPr txBox="1">
            <a:spLocks noChangeArrowheads="1"/>
          </p:cNvSpPr>
          <p:nvPr/>
        </p:nvSpPr>
        <p:spPr bwMode="auto">
          <a:xfrm>
            <a:off x="6543673" y="3009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2x2</a:t>
            </a:r>
          </a:p>
        </p:txBody>
      </p:sp>
      <p:sp>
        <p:nvSpPr>
          <p:cNvPr id="1776647" name="Text Box 7"/>
          <p:cNvSpPr txBox="1">
            <a:spLocks noChangeArrowheads="1"/>
          </p:cNvSpPr>
          <p:nvPr/>
        </p:nvSpPr>
        <p:spPr bwMode="auto">
          <a:xfrm>
            <a:off x="7181848" y="2657475"/>
            <a:ext cx="866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c4x2</a:t>
            </a:r>
          </a:p>
        </p:txBody>
      </p:sp>
      <p:sp>
        <p:nvSpPr>
          <p:cNvPr id="1776648" name="Text Box 8"/>
          <p:cNvSpPr txBox="1">
            <a:spLocks noChangeArrowheads="1"/>
          </p:cNvSpPr>
          <p:nvPr/>
        </p:nvSpPr>
        <p:spPr bwMode="auto">
          <a:xfrm>
            <a:off x="3933823" y="4038600"/>
            <a:ext cx="828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endParaRPr lang="en-US" baseline="0"/>
          </a:p>
        </p:txBody>
      </p:sp>
      <p:sp>
        <p:nvSpPr>
          <p:cNvPr id="1776649" name="Text Box 9"/>
          <p:cNvSpPr txBox="1">
            <a:spLocks noChangeArrowheads="1"/>
          </p:cNvSpPr>
          <p:nvPr/>
        </p:nvSpPr>
        <p:spPr bwMode="auto">
          <a:xfrm>
            <a:off x="4206873" y="5788025"/>
            <a:ext cx="2447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r>
              <a:rPr lang="en-US" baseline="0"/>
              <a:t> per 1x1</a:t>
            </a:r>
          </a:p>
        </p:txBody>
      </p:sp>
      <p:sp>
        <p:nvSpPr>
          <p:cNvPr id="1776650" name="Text Box 10"/>
          <p:cNvSpPr txBox="1">
            <a:spLocks noChangeArrowheads="1"/>
          </p:cNvSpPr>
          <p:nvPr/>
        </p:nvSpPr>
        <p:spPr bwMode="auto">
          <a:xfrm>
            <a:off x="2746373" y="1724025"/>
            <a:ext cx="3006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eV/1x1 cell, revTPSSh</a:t>
            </a:r>
          </a:p>
        </p:txBody>
      </p:sp>
      <p:sp>
        <p:nvSpPr>
          <p:cNvPr id="1776659" name="Text Box 19"/>
          <p:cNvSpPr txBox="1">
            <a:spLocks noChangeArrowheads="1"/>
          </p:cNvSpPr>
          <p:nvPr/>
        </p:nvSpPr>
        <p:spPr bwMode="auto">
          <a:xfrm>
            <a:off x="5029198" y="4572000"/>
            <a:ext cx="19812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solidFill>
                  <a:schemeClr val="accent2"/>
                </a:solidFill>
              </a:rPr>
              <a:t>Intermediate compositions?</a:t>
            </a:r>
          </a:p>
        </p:txBody>
      </p:sp>
      <p:sp>
        <p:nvSpPr>
          <p:cNvPr id="1776660" name="Text Box 20"/>
          <p:cNvSpPr txBox="1">
            <a:spLocks noChangeArrowheads="1"/>
          </p:cNvSpPr>
          <p:nvPr/>
        </p:nvSpPr>
        <p:spPr bwMode="auto">
          <a:xfrm>
            <a:off x="2017711" y="6196694"/>
            <a:ext cx="58689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it-IT" altLang="ko-KR" sz="1800" baseline="0" dirty="0">
                <a:ea typeface="굴림" charset="-127"/>
              </a:rPr>
              <a:t>For errors, see L. D. Marks</a:t>
            </a:r>
            <a:r>
              <a:rPr lang="it-IT" altLang="ko-KR" sz="1800" i="1" baseline="0" dirty="0">
                <a:ea typeface="굴림" charset="-127"/>
              </a:rPr>
              <a:t> et al.</a:t>
            </a:r>
            <a:r>
              <a:rPr lang="it-IT" altLang="ko-KR" sz="1800" baseline="0" dirty="0">
                <a:ea typeface="굴림" charset="-127"/>
              </a:rPr>
              <a:t>, Surf. Sci. </a:t>
            </a:r>
            <a:r>
              <a:rPr lang="it-IT" altLang="ko-KR" sz="1800" b="1" baseline="0" dirty="0">
                <a:ea typeface="굴림" charset="-127"/>
              </a:rPr>
              <a:t>603</a:t>
            </a:r>
            <a:r>
              <a:rPr lang="it-IT" altLang="ko-KR" sz="1800" baseline="0" dirty="0">
                <a:ea typeface="굴림" charset="-127"/>
              </a:rPr>
              <a:t>, 2179 (2009) For revTSPP </a:t>
            </a:r>
            <a:r>
              <a:rPr lang="en-US" sz="1800" baseline="0" dirty="0"/>
              <a:t>J.P. </a:t>
            </a:r>
            <a:r>
              <a:rPr lang="en-US" sz="1800" baseline="0" dirty="0" err="1"/>
              <a:t>Perdew</a:t>
            </a:r>
            <a:r>
              <a:rPr lang="en-US" sz="1800" baseline="0" dirty="0"/>
              <a:t>, </a:t>
            </a:r>
            <a:r>
              <a:rPr lang="en-US" sz="1800" baseline="0" dirty="0" err="1"/>
              <a:t>PRL</a:t>
            </a:r>
            <a:r>
              <a:rPr lang="en-US" sz="1800" baseline="0" dirty="0"/>
              <a:t> </a:t>
            </a:r>
            <a:r>
              <a:rPr lang="en-US" sz="1800" b="1" baseline="0" dirty="0"/>
              <a:t>103</a:t>
            </a:r>
            <a:r>
              <a:rPr lang="en-US" sz="1800" baseline="0" dirty="0"/>
              <a:t>, 026403 (2009)</a:t>
            </a:r>
          </a:p>
        </p:txBody>
      </p:sp>
      <p:pic>
        <p:nvPicPr>
          <p:cNvPr id="1776661" name="Picture 21" descr="wien2k_logo_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9900" y="5868988"/>
            <a:ext cx="703263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Symbol" pitchFamily="18" charset="2"/>
              </a:rPr>
              <a:t>Ö</a:t>
            </a:r>
            <a:r>
              <a:rPr lang="en-US"/>
              <a:t>13x</a:t>
            </a:r>
            <a:r>
              <a:rPr lang="en-US">
                <a:latin typeface="Symbol" pitchFamily="18" charset="2"/>
              </a:rPr>
              <a:t>Ö</a:t>
            </a:r>
            <a:r>
              <a:rPr lang="en-US"/>
              <a:t>13 R33.7 SrTiO</a:t>
            </a:r>
            <a:r>
              <a:rPr lang="en-US" baseline="-25000"/>
              <a:t>3</a:t>
            </a:r>
            <a:r>
              <a:rPr lang="en-US"/>
              <a:t> (100)</a:t>
            </a:r>
          </a:p>
        </p:txBody>
      </p:sp>
      <p:pic>
        <p:nvPicPr>
          <p:cNvPr id="1778691" name="Picture 3" descr="Rt13 DP with cells"/>
          <p:cNvPicPr>
            <a:picLocks noGrp="1" noChangeAspect="1" noChangeArrowheads="1"/>
          </p:cNvPicPr>
          <p:nvPr>
            <p:ph type="body" sz="half" idx="1"/>
          </p:nvPr>
        </p:nvPicPr>
        <p:blipFill>
          <a:blip r:embed="rId3" cstate="print">
            <a:lum bright="4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5800" y="2192338"/>
            <a:ext cx="3810000" cy="36909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7869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2197100"/>
            <a:ext cx="3810000" cy="3898900"/>
          </a:xfrm>
        </p:spPr>
        <p:txBody>
          <a:bodyPr/>
          <a:lstStyle/>
          <a:p>
            <a:pPr>
              <a:buSzTx/>
              <a:buFont typeface="Wingdings" pitchFamily="2" charset="2"/>
              <a:buChar char="§"/>
            </a:pPr>
            <a:r>
              <a:rPr lang="en-US"/>
              <a:t>Make a “normal” sample</a:t>
            </a:r>
          </a:p>
          <a:p>
            <a:pPr>
              <a:buSzTx/>
              <a:buFont typeface="Wingdings" pitchFamily="2" charset="2"/>
              <a:buChar char="§"/>
            </a:pPr>
            <a:r>
              <a:rPr lang="en-US"/>
              <a:t>Buffer-etched </a:t>
            </a:r>
            <a:r>
              <a:rPr lang="en-US" i="1"/>
              <a:t>then</a:t>
            </a:r>
            <a:r>
              <a:rPr lang="en-US"/>
              <a:t> annealed</a:t>
            </a:r>
          </a:p>
          <a:p>
            <a:pPr>
              <a:buSzTx/>
              <a:buFont typeface="Wingdings" pitchFamily="2" charset="2"/>
              <a:buChar char="§"/>
            </a:pPr>
            <a:r>
              <a:rPr lang="en-US"/>
              <a:t>Changes surface TiO</a:t>
            </a:r>
            <a:r>
              <a:rPr lang="en-US" baseline="-25000"/>
              <a:t>2</a:t>
            </a:r>
            <a:r>
              <a:rPr lang="en-US"/>
              <a:t> excess</a:t>
            </a:r>
          </a:p>
        </p:txBody>
      </p:sp>
      <p:sp>
        <p:nvSpPr>
          <p:cNvPr id="1778693" name="Text Box 5"/>
          <p:cNvSpPr txBox="1">
            <a:spLocks noChangeArrowheads="1"/>
          </p:cNvSpPr>
          <p:nvPr/>
        </p:nvSpPr>
        <p:spPr bwMode="auto">
          <a:xfrm>
            <a:off x="5626100" y="2794000"/>
            <a:ext cx="22479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778694" name="Text Box 6"/>
          <p:cNvSpPr txBox="1">
            <a:spLocks noChangeArrowheads="1"/>
          </p:cNvSpPr>
          <p:nvPr/>
        </p:nvSpPr>
        <p:spPr bwMode="auto">
          <a:xfrm>
            <a:off x="5207000" y="2565400"/>
            <a:ext cx="33401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endParaRPr lang="en-US"/>
          </a:p>
        </p:txBody>
      </p:sp>
      <p:pic>
        <p:nvPicPr>
          <p:cNvPr id="1778695" name="Picture 7" descr="rt13 D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866900" cy="2319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778696" name="Picture 8" descr="dani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4845050"/>
            <a:ext cx="1270000" cy="16906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78697" name="Rectangle 9"/>
          <p:cNvSpPr>
            <a:spLocks noChangeArrowheads="1"/>
          </p:cNvSpPr>
          <p:nvPr/>
        </p:nvSpPr>
        <p:spPr bwMode="auto">
          <a:xfrm>
            <a:off x="582613" y="5995085"/>
            <a:ext cx="538801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r>
              <a:rPr lang="it-IT" altLang="ko-KR" sz="1800" baseline="0" dirty="0">
                <a:ea typeface="굴림" charset="-127"/>
              </a:rPr>
              <a:t>D. M. Kienzle,  A. E. Becerra-Toledo, and L. D. Marks, </a:t>
            </a:r>
          </a:p>
          <a:p>
            <a:pPr eaLnBrk="1" hangingPunct="1"/>
            <a:r>
              <a:rPr lang="nb-NO" altLang="ko-KR" sz="1800" baseline="0" dirty="0">
                <a:ea typeface="굴림" charset="-127"/>
              </a:rPr>
              <a:t>Phys. Rev. Lett. 106, 176102 (2011)</a:t>
            </a:r>
            <a:r>
              <a:rPr lang="it-IT" altLang="ko-KR" sz="1800" baseline="0" dirty="0">
                <a:ea typeface="굴림" charset="-127"/>
              </a:rPr>
              <a:t>  </a:t>
            </a:r>
          </a:p>
        </p:txBody>
      </p:sp>
      <p:pic>
        <p:nvPicPr>
          <p:cNvPr id="1778698" name="Picture 10" descr="Andre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3638" y="4814888"/>
            <a:ext cx="1304925" cy="171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0738" name="Picture 2" descr="Uniq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3333"/>
          <a:stretch>
            <a:fillRect/>
          </a:stretch>
        </p:blipFill>
        <p:spPr bwMode="auto">
          <a:xfrm>
            <a:off x="977900" y="1866900"/>
            <a:ext cx="6845300" cy="456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073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Symbol" pitchFamily="18" charset="2"/>
              </a:rPr>
              <a:t>(001) Ö</a:t>
            </a:r>
            <a:r>
              <a:rPr lang="en-US"/>
              <a:t>13x</a:t>
            </a:r>
            <a:r>
              <a:rPr lang="en-US">
                <a:latin typeface="Symbol" pitchFamily="18" charset="2"/>
              </a:rPr>
              <a:t>Ö</a:t>
            </a:r>
            <a:r>
              <a:rPr lang="en-US"/>
              <a:t>13 Initial Map</a:t>
            </a:r>
          </a:p>
        </p:txBody>
      </p:sp>
      <p:pic>
        <p:nvPicPr>
          <p:cNvPr id="1780740" name="Picture 4" descr="Rt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275" y="1770063"/>
            <a:ext cx="5395913" cy="4637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4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 smtClean="0"/>
              <a:t>Larger </a:t>
            </a:r>
            <a:r>
              <a:rPr lang="en-US" altLang="en-US" dirty="0" err="1" smtClean="0"/>
              <a:t>tilings</a:t>
            </a:r>
            <a:r>
              <a:rPr lang="en-US" altLang="en-US" dirty="0" smtClean="0"/>
              <a:t> (Ising Model)</a:t>
            </a:r>
            <a:endParaRPr lang="en-US" altLang="en-US" dirty="0"/>
          </a:p>
        </p:txBody>
      </p:sp>
      <p:pic>
        <p:nvPicPr>
          <p:cNvPr id="178483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1747838"/>
            <a:ext cx="4867275" cy="437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84836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8438" y="4318000"/>
            <a:ext cx="2252662" cy="2024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84837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6850" y="1924050"/>
            <a:ext cx="2300288" cy="2271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84838" name="Text Box 6"/>
          <p:cNvSpPr txBox="1">
            <a:spLocks noChangeArrowheads="1"/>
          </p:cNvSpPr>
          <p:nvPr/>
        </p:nvSpPr>
        <p:spPr bwMode="auto">
          <a:xfrm>
            <a:off x="1905000" y="5943600"/>
            <a:ext cx="18923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800" baseline="0">
                <a:solidFill>
                  <a:srgbClr val="000000"/>
                </a:solidFill>
                <a:latin typeface="Symbol" panose="05050102010706020507" pitchFamily="18" charset="2"/>
              </a:rPr>
              <a:t>Ö</a:t>
            </a:r>
            <a:r>
              <a:rPr lang="en-US" altLang="en-US" sz="2800" baseline="0">
                <a:solidFill>
                  <a:srgbClr val="000000"/>
                </a:solidFill>
              </a:rPr>
              <a:t>13x</a:t>
            </a:r>
            <a:r>
              <a:rPr lang="en-US" altLang="en-US" sz="2800" baseline="0">
                <a:solidFill>
                  <a:srgbClr val="000000"/>
                </a:solidFill>
                <a:latin typeface="Symbol" panose="05050102010706020507" pitchFamily="18" charset="2"/>
              </a:rPr>
              <a:t>Ö</a:t>
            </a:r>
            <a:r>
              <a:rPr lang="en-US" altLang="en-US" sz="2800" baseline="0">
                <a:solidFill>
                  <a:srgbClr val="000000"/>
                </a:solidFill>
              </a:rPr>
              <a:t>13</a:t>
            </a:r>
          </a:p>
        </p:txBody>
      </p:sp>
      <p:sp>
        <p:nvSpPr>
          <p:cNvPr id="1784839" name="Text Box 7"/>
          <p:cNvSpPr txBox="1">
            <a:spLocks noChangeArrowheads="1"/>
          </p:cNvSpPr>
          <p:nvPr/>
        </p:nvSpPr>
        <p:spPr bwMode="auto">
          <a:xfrm>
            <a:off x="7569200" y="2667000"/>
            <a:ext cx="18923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800" baseline="0">
                <a:solidFill>
                  <a:srgbClr val="000000"/>
                </a:solidFill>
              </a:rPr>
              <a:t>3x3</a:t>
            </a:r>
          </a:p>
        </p:txBody>
      </p:sp>
      <p:sp>
        <p:nvSpPr>
          <p:cNvPr id="1784840" name="Text Box 8"/>
          <p:cNvSpPr txBox="1">
            <a:spLocks noChangeArrowheads="1"/>
          </p:cNvSpPr>
          <p:nvPr/>
        </p:nvSpPr>
        <p:spPr bwMode="auto">
          <a:xfrm>
            <a:off x="7518400" y="4953000"/>
            <a:ext cx="18923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800" baseline="0">
                <a:solidFill>
                  <a:srgbClr val="000000"/>
                </a:solidFill>
                <a:latin typeface="Symbol" panose="05050102010706020507" pitchFamily="18" charset="2"/>
              </a:rPr>
              <a:t>Ö</a:t>
            </a:r>
            <a:r>
              <a:rPr lang="en-US" altLang="en-US" sz="2800" baseline="0">
                <a:solidFill>
                  <a:srgbClr val="000000"/>
                </a:solidFill>
              </a:rPr>
              <a:t>5x</a:t>
            </a:r>
            <a:r>
              <a:rPr lang="en-US" altLang="en-US" sz="2800" baseline="0">
                <a:solidFill>
                  <a:srgbClr val="000000"/>
                </a:solidFill>
                <a:latin typeface="Symbol" panose="05050102010706020507" pitchFamily="18" charset="2"/>
              </a:rPr>
              <a:t>Ö</a:t>
            </a:r>
            <a:r>
              <a:rPr lang="en-US" altLang="en-US" sz="2800" baseline="0">
                <a:solidFill>
                  <a:srgbClr val="000000"/>
                </a:solidFill>
              </a:rPr>
              <a:t>5</a:t>
            </a:r>
          </a:p>
        </p:txBody>
      </p:sp>
      <p:pic>
        <p:nvPicPr>
          <p:cNvPr id="1784841" name="Picture 9" descr="wien2k_logo_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175" y="287338"/>
            <a:ext cx="703263" cy="788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879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79072143"/>
              </p:ext>
            </p:extLst>
          </p:nvPr>
        </p:nvGraphicFramePr>
        <p:xfrm>
          <a:off x="1344230" y="2022036"/>
          <a:ext cx="5368103" cy="3939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909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Stable according to DFT</a:t>
            </a:r>
          </a:p>
        </p:txBody>
      </p:sp>
      <p:sp>
        <p:nvSpPr>
          <p:cNvPr id="1790980" name="Text Box 4"/>
          <p:cNvSpPr txBox="1">
            <a:spLocks noChangeArrowheads="1"/>
          </p:cNvSpPr>
          <p:nvPr/>
        </p:nvSpPr>
        <p:spPr bwMode="auto">
          <a:xfrm>
            <a:off x="885825" y="43434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SrO</a:t>
            </a:r>
          </a:p>
        </p:txBody>
      </p:sp>
      <p:sp>
        <p:nvSpPr>
          <p:cNvPr id="1790981" name="Text Box 5"/>
          <p:cNvSpPr txBox="1">
            <a:spLocks noChangeArrowheads="1"/>
          </p:cNvSpPr>
          <p:nvPr/>
        </p:nvSpPr>
        <p:spPr bwMode="auto">
          <a:xfrm>
            <a:off x="6467475" y="3781425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Ö</a:t>
            </a:r>
            <a:r>
              <a:rPr lang="en-US" baseline="0"/>
              <a:t>2</a:t>
            </a:r>
          </a:p>
        </p:txBody>
      </p:sp>
      <p:sp>
        <p:nvSpPr>
          <p:cNvPr id="1790982" name="Text Box 6"/>
          <p:cNvSpPr txBox="1">
            <a:spLocks noChangeArrowheads="1"/>
          </p:cNvSpPr>
          <p:nvPr/>
        </p:nvSpPr>
        <p:spPr bwMode="auto">
          <a:xfrm>
            <a:off x="5857875" y="3009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2x2</a:t>
            </a:r>
          </a:p>
        </p:txBody>
      </p:sp>
      <p:sp>
        <p:nvSpPr>
          <p:cNvPr id="1790983" name="Text Box 7"/>
          <p:cNvSpPr txBox="1">
            <a:spLocks noChangeArrowheads="1"/>
          </p:cNvSpPr>
          <p:nvPr/>
        </p:nvSpPr>
        <p:spPr bwMode="auto">
          <a:xfrm>
            <a:off x="6496050" y="2657475"/>
            <a:ext cx="866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c4x2</a:t>
            </a:r>
          </a:p>
        </p:txBody>
      </p:sp>
      <p:sp>
        <p:nvSpPr>
          <p:cNvPr id="1790984" name="Text Box 8"/>
          <p:cNvSpPr txBox="1">
            <a:spLocks noChangeArrowheads="1"/>
          </p:cNvSpPr>
          <p:nvPr/>
        </p:nvSpPr>
        <p:spPr bwMode="auto">
          <a:xfrm>
            <a:off x="3248025" y="4038600"/>
            <a:ext cx="828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endParaRPr lang="en-US" baseline="0"/>
          </a:p>
        </p:txBody>
      </p:sp>
      <p:sp>
        <p:nvSpPr>
          <p:cNvPr id="1790985" name="Text Box 9"/>
          <p:cNvSpPr txBox="1">
            <a:spLocks noChangeArrowheads="1"/>
          </p:cNvSpPr>
          <p:nvPr/>
        </p:nvSpPr>
        <p:spPr bwMode="auto">
          <a:xfrm>
            <a:off x="5502275" y="5033963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Ö</a:t>
            </a:r>
            <a:r>
              <a:rPr lang="en-US" baseline="0"/>
              <a:t>13</a:t>
            </a:r>
          </a:p>
        </p:txBody>
      </p:sp>
      <p:sp>
        <p:nvSpPr>
          <p:cNvPr id="1790986" name="Text Box 10"/>
          <p:cNvSpPr txBox="1">
            <a:spLocks noChangeArrowheads="1"/>
          </p:cNvSpPr>
          <p:nvPr/>
        </p:nvSpPr>
        <p:spPr bwMode="auto">
          <a:xfrm>
            <a:off x="5068888" y="36830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Ö</a:t>
            </a:r>
            <a:r>
              <a:rPr lang="en-US" baseline="0"/>
              <a:t>5</a:t>
            </a:r>
          </a:p>
        </p:txBody>
      </p:sp>
      <p:sp>
        <p:nvSpPr>
          <p:cNvPr id="1790987" name="Text Box 11"/>
          <p:cNvSpPr txBox="1">
            <a:spLocks noChangeArrowheads="1"/>
          </p:cNvSpPr>
          <p:nvPr/>
        </p:nvSpPr>
        <p:spPr bwMode="auto">
          <a:xfrm>
            <a:off x="6249988" y="4406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>
                <a:latin typeface="Symbol" pitchFamily="18" charset="2"/>
              </a:rPr>
              <a:t>3</a:t>
            </a:r>
            <a:r>
              <a:rPr lang="en-US" baseline="0"/>
              <a:t>x</a:t>
            </a:r>
            <a:r>
              <a:rPr lang="en-US" baseline="0">
                <a:latin typeface="Symbol" pitchFamily="18" charset="2"/>
              </a:rPr>
              <a:t>3</a:t>
            </a:r>
            <a:endParaRPr lang="en-US" baseline="0"/>
          </a:p>
        </p:txBody>
      </p:sp>
      <p:sp>
        <p:nvSpPr>
          <p:cNvPr id="1790988" name="Text Box 12"/>
          <p:cNvSpPr txBox="1">
            <a:spLocks noChangeArrowheads="1"/>
          </p:cNvSpPr>
          <p:nvPr/>
        </p:nvSpPr>
        <p:spPr bwMode="auto">
          <a:xfrm>
            <a:off x="3521075" y="5953125"/>
            <a:ext cx="2447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TiO</a:t>
            </a:r>
            <a:r>
              <a:rPr lang="en-US" baseline="-25000"/>
              <a:t>2</a:t>
            </a:r>
            <a:r>
              <a:rPr lang="en-US" baseline="0"/>
              <a:t> per 1x1</a:t>
            </a:r>
          </a:p>
        </p:txBody>
      </p:sp>
      <p:sp>
        <p:nvSpPr>
          <p:cNvPr id="1790989" name="Text Box 13"/>
          <p:cNvSpPr txBox="1">
            <a:spLocks noChangeArrowheads="1"/>
          </p:cNvSpPr>
          <p:nvPr/>
        </p:nvSpPr>
        <p:spPr bwMode="auto">
          <a:xfrm>
            <a:off x="2060575" y="1724025"/>
            <a:ext cx="3006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eV/1x1 cell, revTPSSh</a:t>
            </a:r>
          </a:p>
        </p:txBody>
      </p:sp>
      <p:pic>
        <p:nvPicPr>
          <p:cNvPr id="1790990" name="Picture 14" descr="wien2k_logo_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038" y="5784850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0991" name="Text Box 15"/>
          <p:cNvSpPr txBox="1">
            <a:spLocks noChangeArrowheads="1"/>
          </p:cNvSpPr>
          <p:nvPr/>
        </p:nvSpPr>
        <p:spPr bwMode="auto">
          <a:xfrm>
            <a:off x="4000500" y="2654300"/>
            <a:ext cx="2044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/>
              <a:t>        </a:t>
            </a:r>
            <a:r>
              <a:rPr lang="en-US" baseline="0">
                <a:solidFill>
                  <a:schemeClr val="tx2"/>
                </a:solidFill>
              </a:rPr>
              <a:t>Glasses</a:t>
            </a:r>
          </a:p>
        </p:txBody>
      </p:sp>
      <p:sp>
        <p:nvSpPr>
          <p:cNvPr id="1790992" name="Line 16"/>
          <p:cNvSpPr>
            <a:spLocks noChangeShapeType="1"/>
          </p:cNvSpPr>
          <p:nvPr/>
        </p:nvSpPr>
        <p:spPr bwMode="auto">
          <a:xfrm>
            <a:off x="4089400" y="2882900"/>
            <a:ext cx="482600" cy="127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0993" name="Line 17"/>
          <p:cNvSpPr>
            <a:spLocks noChangeShapeType="1"/>
          </p:cNvSpPr>
          <p:nvPr/>
        </p:nvSpPr>
        <p:spPr bwMode="auto">
          <a:xfrm flipH="1">
            <a:off x="5740400" y="2882900"/>
            <a:ext cx="482600" cy="12700"/>
          </a:xfrm>
          <a:prstGeom prst="line">
            <a:avLst/>
          </a:prstGeom>
          <a:noFill/>
          <a:ln w="28575">
            <a:solidFill>
              <a:schemeClr val="tx2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Rectangle 9"/>
          <p:cNvSpPr>
            <a:spLocks noChangeArrowheads="1"/>
          </p:cNvSpPr>
          <p:nvPr/>
        </p:nvSpPr>
        <p:spPr bwMode="auto">
          <a:xfrm>
            <a:off x="319314" y="6387016"/>
            <a:ext cx="785472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eaLnBrk="1" hangingPunct="1"/>
            <a:r>
              <a:rPr lang="it-IT" altLang="ko-KR" sz="1800" baseline="0" dirty="0">
                <a:ea typeface="굴림" charset="-127"/>
              </a:rPr>
              <a:t>D. M. Kienzle,  A. E. Becerra-Toledo, and L. D. Marks, </a:t>
            </a:r>
            <a:r>
              <a:rPr lang="nb-NO" altLang="ko-KR" sz="1800" baseline="0" dirty="0" smtClean="0">
                <a:ea typeface="굴림" charset="-127"/>
              </a:rPr>
              <a:t>PRL. </a:t>
            </a:r>
            <a:r>
              <a:rPr lang="nb-NO" altLang="ko-KR" sz="1800" baseline="0" dirty="0">
                <a:ea typeface="굴림" charset="-127"/>
              </a:rPr>
              <a:t>106, 176102 (2011)</a:t>
            </a:r>
            <a:r>
              <a:rPr lang="it-IT" altLang="ko-KR" sz="1800" baseline="0" dirty="0">
                <a:ea typeface="굴림" charset="-127"/>
              </a:rPr>
              <a:t> 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 bwMode="auto">
          <a:xfrm>
            <a:off x="7075714" y="157176"/>
            <a:ext cx="544286" cy="293915"/>
          </a:xfrm>
          <a:prstGeom prst="rect">
            <a:avLst/>
          </a:prstGeom>
          <a:solidFill>
            <a:schemeClr val="bg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1793026" name="Picture 2" descr="CG65_rusted_deck_and_ventilation_equipment_support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318" y="970153"/>
            <a:ext cx="3494043" cy="2620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</p:pic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404631" y="3631049"/>
            <a:ext cx="3353326" cy="8182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vert="horz" wrap="square" lIns="36576" tIns="36576" rIns="36576" bIns="36576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z="1600" baseline="0" dirty="0" smtClean="0">
                <a:solidFill>
                  <a:srgbClr val="000000"/>
                </a:solidFill>
                <a:latin typeface="Calibri" panose="020F0502020204030204" pitchFamily="34" charset="0"/>
              </a:rPr>
              <a:t>Rusted Deck and Ventilation Equipment</a:t>
            </a:r>
          </a:p>
          <a:p>
            <a:r>
              <a:rPr lang="en-US" altLang="en-US" sz="1600" baseline="0" dirty="0" smtClean="0">
                <a:solidFill>
                  <a:srgbClr val="000000"/>
                </a:solidFill>
                <a:latin typeface="Calibri" panose="020F0502020204030204" pitchFamily="34" charset="0"/>
              </a:rPr>
              <a:t>Source:  www.corrdefense.org</a:t>
            </a:r>
            <a:endParaRPr lang="en-US" altLang="en-US" sz="1800" baseline="0" dirty="0" smtClean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123825" y="938289"/>
            <a:ext cx="463731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Much of the science of corrosion was developed in the </a:t>
            </a:r>
            <a:r>
              <a:rPr lang="en-US" sz="2000" baseline="0" dirty="0" err="1" smtClean="0">
                <a:solidFill>
                  <a:srgbClr val="000000"/>
                </a:solidFill>
                <a:latin typeface="+mn-lt"/>
              </a:rPr>
              <a:t>1980’s</a:t>
            </a:r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 or earlier</a:t>
            </a:r>
          </a:p>
          <a:p>
            <a:endParaRPr lang="en-US" sz="2000" baseline="0" dirty="0">
              <a:solidFill>
                <a:srgbClr val="000000"/>
              </a:solidFill>
              <a:latin typeface="+mn-lt"/>
            </a:endParaRPr>
          </a:p>
          <a:p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What is really going on at the atomic scale?</a:t>
            </a:r>
          </a:p>
          <a:p>
            <a:endParaRPr lang="en-US" sz="2000" baseline="0" dirty="0">
              <a:solidFill>
                <a:srgbClr val="000000"/>
              </a:solidFill>
              <a:latin typeface="+mn-lt"/>
            </a:endParaRPr>
          </a:p>
          <a:p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What can 21</a:t>
            </a:r>
            <a:r>
              <a:rPr lang="en-US" sz="2000" dirty="0" smtClean="0">
                <a:solidFill>
                  <a:srgbClr val="000000"/>
                </a:solidFill>
                <a:latin typeface="+mn-lt"/>
              </a:rPr>
              <a:t>st</a:t>
            </a:r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 Century tools tell us about ways to minimize corrosion?</a:t>
            </a:r>
          </a:p>
          <a:p>
            <a:endParaRPr lang="en-US" sz="2000" baseline="0" dirty="0">
              <a:solidFill>
                <a:srgbClr val="000000"/>
              </a:solidFill>
              <a:latin typeface="+mn-lt"/>
            </a:endParaRPr>
          </a:p>
          <a:p>
            <a:r>
              <a:rPr lang="en-US" sz="2000" baseline="0" dirty="0" smtClean="0">
                <a:solidFill>
                  <a:srgbClr val="000000"/>
                </a:solidFill>
                <a:latin typeface="+mn-lt"/>
              </a:rPr>
              <a:t>Tuesday’s Lecture</a:t>
            </a:r>
            <a:endParaRPr lang="en-US" sz="2000" baseline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Corrosion Costs ~ 350 Billion $/</a:t>
            </a:r>
            <a:r>
              <a:rPr lang="en-US" dirty="0" err="1" smtClean="0"/>
              <a:t>Yr</a:t>
            </a:r>
            <a:r>
              <a:rPr lang="en-US" dirty="0" smtClean="0"/>
              <a:t> in the US</a:t>
            </a:r>
            <a:endParaRPr lang="en-US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5110" y="4716236"/>
            <a:ext cx="1540826" cy="128016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60626" y="4733654"/>
            <a:ext cx="1792238" cy="128016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3522" y="4714004"/>
            <a:ext cx="2344398" cy="128016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26139" y="4699191"/>
            <a:ext cx="2054038" cy="1280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13213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</a:t>
            </a:r>
            <a:r>
              <a:rPr lang="en-US" dirty="0"/>
              <a:t>examples</a:t>
            </a:r>
          </a:p>
        </p:txBody>
      </p:sp>
      <p:sp>
        <p:nvSpPr>
          <p:cNvPr id="1735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Connect TED, DFT, STM (and chemistry); the SrTiO</a:t>
            </a:r>
            <a:r>
              <a:rPr lang="en-US" baseline="-25000" dirty="0"/>
              <a:t>3</a:t>
            </a:r>
            <a:r>
              <a:rPr lang="en-US" dirty="0"/>
              <a:t> (110) surface</a:t>
            </a:r>
          </a:p>
          <a:p>
            <a:r>
              <a:rPr lang="en-US" dirty="0"/>
              <a:t>What lies beyond order: glass-like </a:t>
            </a:r>
            <a:r>
              <a:rPr lang="en-US" dirty="0" err="1" smtClean="0"/>
              <a:t>tilings</a:t>
            </a:r>
            <a:r>
              <a:rPr lang="en-US" dirty="0" smtClean="0"/>
              <a:t> (constrained Ising model) </a:t>
            </a:r>
            <a:r>
              <a:rPr lang="en-US" dirty="0"/>
              <a:t>on SrTiO</a:t>
            </a:r>
            <a:r>
              <a:rPr lang="en-US" baseline="-25000" dirty="0"/>
              <a:t>3</a:t>
            </a:r>
            <a:r>
              <a:rPr lang="en-US" dirty="0"/>
              <a:t>, the 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13x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</a:t>
            </a:r>
            <a:r>
              <a:rPr lang="en-US" dirty="0"/>
              <a:t> (001) </a:t>
            </a:r>
            <a:r>
              <a:rPr lang="en-US" dirty="0" smtClean="0"/>
              <a:t>reconstruction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Entropy and disorder, more complex Pott’s model for SrTiO</a:t>
            </a:r>
            <a:r>
              <a:rPr lang="en-US" baseline="-25000" dirty="0" smtClean="0">
                <a:solidFill>
                  <a:srgbClr val="FF0000"/>
                </a:solidFill>
              </a:rPr>
              <a:t>3</a:t>
            </a:r>
            <a:r>
              <a:rPr lang="en-US" dirty="0" smtClean="0">
                <a:solidFill>
                  <a:srgbClr val="FF0000"/>
                </a:solidFill>
              </a:rPr>
              <a:t> (111)</a:t>
            </a:r>
          </a:p>
          <a:p>
            <a:r>
              <a:rPr lang="en-US" dirty="0" smtClean="0"/>
              <a:t>What happens with nanoscale oxides?</a:t>
            </a:r>
          </a:p>
        </p:txBody>
      </p:sp>
    </p:spTree>
    <p:extLst>
      <p:ext uri="{BB962C8B-B14F-4D97-AF65-F5344CB8AC3E}">
        <p14:creationId xmlns:p14="http://schemas.microsoft.com/office/powerpoint/2010/main" val="1107363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ctr"/>
            <a:r>
              <a:rPr lang="en-US" dirty="0" smtClean="0"/>
              <a:t>In This House We Obey The Laws of Thermodynamics</a:t>
            </a:r>
            <a:endParaRPr lang="en-US" dirty="0"/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Homer Simpson</a:t>
            </a:r>
          </a:p>
          <a:p>
            <a:endParaRPr lang="en-US" dirty="0"/>
          </a:p>
          <a:p>
            <a:r>
              <a:rPr lang="en-US" i="1" dirty="0" smtClean="0"/>
              <a:t>aka Free Energy</a:t>
            </a:r>
          </a:p>
          <a:p>
            <a:r>
              <a:rPr lang="en-US" i="1" dirty="0" smtClean="0"/>
              <a:t>Enthalpy and Entropy</a:t>
            </a:r>
            <a:endParaRPr lang="en-US" i="1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2171700" cy="2105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476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SrTiO</a:t>
            </a:r>
            <a:r>
              <a:rPr lang="en-US" baseline="-25000" dirty="0"/>
              <a:t>3</a:t>
            </a:r>
            <a:r>
              <a:rPr lang="en-US" dirty="0"/>
              <a:t> (</a:t>
            </a:r>
            <a:r>
              <a:rPr lang="en-US" dirty="0" smtClean="0"/>
              <a:t>111)</a:t>
            </a:r>
            <a:endParaRPr lang="en-US" dirty="0"/>
          </a:p>
        </p:txBody>
      </p:sp>
      <p:sp>
        <p:nvSpPr>
          <p:cNvPr id="1723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257800" y="1965960"/>
            <a:ext cx="3886200" cy="4279265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2800" dirty="0" smtClean="0"/>
              <a:t>Complex series of </a:t>
            </a:r>
            <a:r>
              <a:rPr lang="en-US" sz="2800" dirty="0" err="1" smtClean="0"/>
              <a:t>nxn</a:t>
            </a:r>
            <a:r>
              <a:rPr lang="en-US" sz="2800" dirty="0" smtClean="0"/>
              <a:t> reconstructions, 2&lt;n&lt;6</a:t>
            </a:r>
          </a:p>
          <a:p>
            <a:pPr>
              <a:lnSpc>
                <a:spcPct val="90000"/>
              </a:lnSpc>
            </a:pPr>
            <a:r>
              <a:rPr lang="en-US" sz="2800" dirty="0" smtClean="0"/>
              <a:t>Similar to other surfaces or not?</a:t>
            </a:r>
            <a:endParaRPr lang="en-US" sz="2800" dirty="0"/>
          </a:p>
        </p:txBody>
      </p:sp>
      <p:pic>
        <p:nvPicPr>
          <p:cNvPr id="1723396" name="Picture 4" descr="ann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88" y="1460500"/>
            <a:ext cx="4722812" cy="480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23397" name="Line 5"/>
          <p:cNvSpPr>
            <a:spLocks noChangeShapeType="1"/>
          </p:cNvSpPr>
          <p:nvPr/>
        </p:nvSpPr>
        <p:spPr bwMode="auto">
          <a:xfrm>
            <a:off x="4454525" y="5870575"/>
            <a:ext cx="611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3398" name="Text Box 6"/>
          <p:cNvSpPr txBox="1">
            <a:spLocks noChangeArrowheads="1"/>
          </p:cNvSpPr>
          <p:nvPr/>
        </p:nvSpPr>
        <p:spPr bwMode="auto">
          <a:xfrm>
            <a:off x="4327525" y="5916613"/>
            <a:ext cx="862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aseline="0">
                <a:latin typeface="Arial" charset="0"/>
                <a:ea typeface="ＭＳ Ｐゴシック" pitchFamily="-112" charset="-128"/>
              </a:rPr>
              <a:t>100 nm</a:t>
            </a:r>
          </a:p>
        </p:txBody>
      </p:sp>
      <p:pic>
        <p:nvPicPr>
          <p:cNvPr id="1723400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0148" y="3814011"/>
            <a:ext cx="2479675" cy="2441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723401" name="Text Box 9"/>
          <p:cNvSpPr txBox="1">
            <a:spLocks noChangeArrowheads="1"/>
          </p:cNvSpPr>
          <p:nvPr/>
        </p:nvSpPr>
        <p:spPr bwMode="auto">
          <a:xfrm>
            <a:off x="584200" y="6477000"/>
            <a:ext cx="7073900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r>
              <a:rPr lang="en-US" sz="1600" baseline="0" dirty="0"/>
              <a:t>L. D. </a:t>
            </a:r>
            <a:r>
              <a:rPr lang="en-US" sz="1600" baseline="0" dirty="0" smtClean="0"/>
              <a:t>Marks, </a:t>
            </a:r>
            <a:r>
              <a:rPr lang="en-US" sz="1600" baseline="0" dirty="0"/>
              <a:t>A. N. </a:t>
            </a:r>
            <a:r>
              <a:rPr lang="en-US" sz="1600" baseline="0" dirty="0" err="1" smtClean="0"/>
              <a:t>Chiaramonti1</a:t>
            </a:r>
            <a:r>
              <a:rPr lang="en-US" sz="1600" baseline="0" dirty="0" smtClean="0"/>
              <a:t>, </a:t>
            </a:r>
            <a:r>
              <a:rPr lang="en-GB" sz="1600" baseline="0" dirty="0"/>
              <a:t>S. U. </a:t>
            </a:r>
            <a:r>
              <a:rPr lang="en-GB" sz="1600" baseline="0" dirty="0" smtClean="0"/>
              <a:t>Rahman </a:t>
            </a:r>
            <a:r>
              <a:rPr lang="en-US" sz="1600" baseline="0" dirty="0"/>
              <a:t>and M. R. </a:t>
            </a:r>
            <a:r>
              <a:rPr lang="en-US" sz="1600" baseline="0" dirty="0" smtClean="0"/>
              <a:t>Castell, </a:t>
            </a:r>
            <a:r>
              <a:rPr lang="en-US" sz="1600" baseline="0" dirty="0" err="1" smtClean="0"/>
              <a:t>PRL</a:t>
            </a:r>
            <a:r>
              <a:rPr lang="en-US" sz="1600" baseline="0" dirty="0" smtClean="0"/>
              <a:t>, in press</a:t>
            </a:r>
            <a:endParaRPr lang="en-US" sz="1600" baseline="0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136194" cy="1442966"/>
          </a:xfrm>
          <a:prstGeom prst="rect">
            <a:avLst/>
          </a:prstGeom>
        </p:spPr>
      </p:pic>
      <p:pic>
        <p:nvPicPr>
          <p:cNvPr id="11" name="Picture 20" descr="Marti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2791" y="-1"/>
            <a:ext cx="1163188" cy="1468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286095" y="-1"/>
            <a:ext cx="1123149" cy="1468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0090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Is it just enthalpy that matters?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400" dirty="0"/>
              <a:t>At elevated temperatures configurational entropy can dominate for Potts/Ising models </a:t>
            </a:r>
          </a:p>
          <a:p>
            <a:r>
              <a:rPr lang="en-US" sz="2400" dirty="0"/>
              <a:t>In an ideal solution model with variable TiO</a:t>
            </a:r>
            <a:r>
              <a:rPr lang="en-US" sz="2400" baseline="-25000" dirty="0"/>
              <a:t>2</a:t>
            </a:r>
            <a:r>
              <a:rPr lang="en-US" sz="2400" dirty="0"/>
              <a:t> excess at the surface, </a:t>
            </a:r>
          </a:p>
          <a:p>
            <a:endParaRPr lang="en-US" sz="2400" dirty="0" smtClean="0"/>
          </a:p>
          <a:p>
            <a:endParaRPr lang="en-US" sz="2400" dirty="0"/>
          </a:p>
          <a:p>
            <a:r>
              <a:rPr lang="en-US" sz="2400" i="1" dirty="0"/>
              <a:t>c</a:t>
            </a:r>
            <a:r>
              <a:rPr lang="en-US" sz="2400" i="1" baseline="-25000" dirty="0"/>
              <a:t>i</a:t>
            </a:r>
            <a:r>
              <a:rPr lang="en-US" sz="2400" dirty="0"/>
              <a:t> is the fraction of each surface phase, </a:t>
            </a:r>
            <a:r>
              <a:rPr lang="en-US" sz="2400" i="1" dirty="0" err="1"/>
              <a:t>G</a:t>
            </a:r>
            <a:r>
              <a:rPr lang="en-US" sz="2400" i="1" baseline="-25000" dirty="0" err="1"/>
              <a:t>i</a:t>
            </a:r>
            <a:r>
              <a:rPr lang="en-US" sz="2400" dirty="0"/>
              <a:t> the free energy per 1×1 unit cell, </a:t>
            </a:r>
            <a:r>
              <a:rPr lang="en-US" sz="2400" i="1" dirty="0" err="1"/>
              <a:t>n</a:t>
            </a:r>
            <a:r>
              <a:rPr lang="en-US" sz="2400" i="1" baseline="-25000" dirty="0" err="1"/>
              <a:t>i</a:t>
            </a:r>
            <a:r>
              <a:rPr lang="en-US" sz="2400" dirty="0"/>
              <a:t> the number of cells in the surface unit cell, fi the TiO</a:t>
            </a:r>
            <a:r>
              <a:rPr lang="en-US" sz="2400" baseline="-25000" dirty="0"/>
              <a:t>2</a:t>
            </a:r>
            <a:r>
              <a:rPr lang="en-US" sz="2400" dirty="0"/>
              <a:t> excess per 1×1 unit cell and </a:t>
            </a:r>
            <a:r>
              <a:rPr lang="en-US" sz="2400" i="1" dirty="0">
                <a:latin typeface="Symbol" panose="05050102010706020507" pitchFamily="18" charset="2"/>
              </a:rPr>
              <a:t></a:t>
            </a:r>
            <a:r>
              <a:rPr lang="en-US" sz="2400" dirty="0"/>
              <a:t> the TiO</a:t>
            </a:r>
            <a:r>
              <a:rPr lang="en-US" sz="2400" baseline="-25000" dirty="0"/>
              <a:t>2</a:t>
            </a:r>
            <a:r>
              <a:rPr lang="en-US" sz="2400" dirty="0"/>
              <a:t> surface chemical potential.</a:t>
            </a:r>
          </a:p>
          <a:p>
            <a:endParaRPr lang="en-US" sz="24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r="63419" b="34148"/>
          <a:stretch/>
        </p:blipFill>
        <p:spPr>
          <a:xfrm>
            <a:off x="2537991" y="3501545"/>
            <a:ext cx="3765661" cy="8955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043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3x3 &amp; 4x4 ordered</a:t>
            </a:r>
            <a:endParaRPr lang="en-US" dirty="0"/>
          </a:p>
        </p:txBody>
      </p:sp>
      <p:grpSp>
        <p:nvGrpSpPr>
          <p:cNvPr id="8" name="Group 7"/>
          <p:cNvGrpSpPr>
            <a:grpSpLocks noChangeAspect="1"/>
          </p:cNvGrpSpPr>
          <p:nvPr/>
        </p:nvGrpSpPr>
        <p:grpSpPr>
          <a:xfrm>
            <a:off x="1612913" y="2376249"/>
            <a:ext cx="5159744" cy="4132835"/>
            <a:chOff x="685799" y="1487253"/>
            <a:chExt cx="6103621" cy="467070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97230" y="1487253"/>
              <a:ext cx="6092190" cy="2689309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85799" y="3945535"/>
              <a:ext cx="5920741" cy="2212421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671441" y="3273191"/>
            <a:ext cx="75438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3x3</a:t>
            </a:r>
          </a:p>
          <a:p>
            <a:endParaRPr lang="en-US" baseline="0" dirty="0"/>
          </a:p>
          <a:p>
            <a:endParaRPr lang="en-US" baseline="0" dirty="0" smtClean="0"/>
          </a:p>
          <a:p>
            <a:endParaRPr lang="en-US" baseline="0" dirty="0"/>
          </a:p>
          <a:p>
            <a:endParaRPr lang="en-US" baseline="0" dirty="0" smtClean="0"/>
          </a:p>
          <a:p>
            <a:endParaRPr lang="en-US" baseline="0" dirty="0"/>
          </a:p>
          <a:p>
            <a:r>
              <a:rPr lang="en-US" baseline="0" dirty="0" smtClean="0"/>
              <a:t>4x4</a:t>
            </a:r>
            <a:endParaRPr lang="en-US" baseline="0" dirty="0"/>
          </a:p>
        </p:txBody>
      </p:sp>
      <p:sp>
        <p:nvSpPr>
          <p:cNvPr id="10" name="TextBox 9"/>
          <p:cNvSpPr txBox="1"/>
          <p:nvPr/>
        </p:nvSpPr>
        <p:spPr>
          <a:xfrm>
            <a:off x="6802723" y="2532593"/>
            <a:ext cx="1862811" cy="340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>
                <a:solidFill>
                  <a:srgbClr val="006600"/>
                </a:solidFill>
              </a:rPr>
              <a:t>Green TiO</a:t>
            </a:r>
            <a:r>
              <a:rPr lang="en-US" baseline="-25000" dirty="0" smtClean="0">
                <a:solidFill>
                  <a:srgbClr val="006600"/>
                </a:solidFill>
              </a:rPr>
              <a:t>4</a:t>
            </a:r>
            <a:r>
              <a:rPr lang="en-US" baseline="0" dirty="0" smtClean="0">
                <a:solidFill>
                  <a:srgbClr val="006600"/>
                </a:solidFill>
              </a:rPr>
              <a:t>, similar to (110)</a:t>
            </a:r>
          </a:p>
          <a:p>
            <a:endParaRPr lang="en-US" baseline="0" dirty="0"/>
          </a:p>
          <a:p>
            <a:r>
              <a:rPr lang="en-US" baseline="0" dirty="0" smtClean="0">
                <a:solidFill>
                  <a:srgbClr val="4F09B7"/>
                </a:solidFill>
              </a:rPr>
              <a:t>Purple, TiO</a:t>
            </a:r>
            <a:r>
              <a:rPr lang="en-US" baseline="-25000" dirty="0" smtClean="0">
                <a:solidFill>
                  <a:srgbClr val="4F09B7"/>
                </a:solidFill>
              </a:rPr>
              <a:t>5</a:t>
            </a:r>
            <a:r>
              <a:rPr lang="en-US" baseline="0" dirty="0" smtClean="0">
                <a:solidFill>
                  <a:srgbClr val="4F09B7"/>
                </a:solidFill>
              </a:rPr>
              <a:t>, similar to (001)</a:t>
            </a:r>
          </a:p>
          <a:p>
            <a:endParaRPr lang="en-US" baseline="0" dirty="0"/>
          </a:p>
          <a:p>
            <a:r>
              <a:rPr lang="en-US" baseline="0" dirty="0" smtClean="0">
                <a:solidFill>
                  <a:schemeClr val="accent2">
                    <a:lumMod val="75000"/>
                  </a:schemeClr>
                </a:solidFill>
              </a:rPr>
              <a:t>Brown TiO</a:t>
            </a:r>
            <a:r>
              <a:rPr lang="en-US" baseline="-25000" dirty="0" smtClean="0">
                <a:solidFill>
                  <a:schemeClr val="accent2">
                    <a:lumMod val="75000"/>
                  </a:schemeClr>
                </a:solidFill>
              </a:rPr>
              <a:t>6</a:t>
            </a:r>
            <a:r>
              <a:rPr lang="en-US" baseline="0" dirty="0" smtClean="0">
                <a:solidFill>
                  <a:schemeClr val="accent2">
                    <a:lumMod val="75000"/>
                  </a:schemeClr>
                </a:solidFill>
              </a:rPr>
              <a:t> </a:t>
            </a:r>
            <a:endParaRPr lang="en-US" baseline="0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2755730" cy="265897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3681663" y="1925052"/>
            <a:ext cx="44637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Similarities to both (110) &amp; (001)</a:t>
            </a:r>
            <a:endParaRPr lang="en-US" baseline="0" dirty="0"/>
          </a:p>
        </p:txBody>
      </p:sp>
      <p:sp>
        <p:nvSpPr>
          <p:cNvPr id="14" name="TextBox 13"/>
          <p:cNvSpPr txBox="1"/>
          <p:nvPr/>
        </p:nvSpPr>
        <p:spPr>
          <a:xfrm>
            <a:off x="2683042" y="0"/>
            <a:ext cx="818147" cy="469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TED</a:t>
            </a:r>
            <a:endParaRPr lang="en-US" baseline="0" dirty="0"/>
          </a:p>
        </p:txBody>
      </p:sp>
      <p:pic>
        <p:nvPicPr>
          <p:cNvPr id="15" name="Picture 11" descr="wien2k_logo_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0364" y="5880543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cygwin\home\LDM\3x3.tif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flipV="1">
            <a:off x="3082412" y="2743199"/>
            <a:ext cx="1143002" cy="103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1589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2x2 more complex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5466" y="1918519"/>
            <a:ext cx="5682474" cy="464986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520690" y="4366260"/>
            <a:ext cx="261747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More than one 2x2 structure</a:t>
            </a:r>
            <a:endParaRPr lang="en-US" baseline="0" dirty="0"/>
          </a:p>
        </p:txBody>
      </p:sp>
      <p:pic>
        <p:nvPicPr>
          <p:cNvPr id="8" name="Picture 11" descr="wien2k_logo_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0364" y="5880543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117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122133" y="1187237"/>
            <a:ext cx="6754953" cy="5182845"/>
            <a:chOff x="1110703" y="398567"/>
            <a:chExt cx="6754953" cy="5182845"/>
          </a:xfrm>
          <a:solidFill>
            <a:schemeClr val="bg1"/>
          </a:solidFill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110703" y="398567"/>
              <a:ext cx="6754953" cy="4907705"/>
            </a:xfrm>
            <a:prstGeom prst="rect">
              <a:avLst/>
            </a:prstGeom>
            <a:grpFill/>
          </p:spPr>
        </p:pic>
        <p:sp>
          <p:nvSpPr>
            <p:cNvPr id="3" name="TextBox 2"/>
            <p:cNvSpPr txBox="1"/>
            <p:nvPr/>
          </p:nvSpPr>
          <p:spPr>
            <a:xfrm>
              <a:off x="3383280" y="5212080"/>
              <a:ext cx="3017520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TiO</a:t>
              </a:r>
              <a:r>
                <a:rPr lang="en-US" baseline="-25000" dirty="0" smtClean="0"/>
                <a:t>2</a:t>
              </a:r>
              <a:r>
                <a:rPr lang="en-US" dirty="0" smtClean="0"/>
                <a:t> excess per 1</a:t>
              </a:r>
              <a:r>
                <a:rPr lang="en-US" dirty="0"/>
                <a:t>×</a:t>
              </a:r>
              <a:r>
                <a:rPr lang="en-US" dirty="0" smtClean="0"/>
                <a:t>1 unit cell</a:t>
              </a:r>
              <a:endParaRPr lang="en-US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696720" y="487680"/>
              <a:ext cx="477520" cy="369332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eV</a:t>
              </a:r>
              <a:endParaRPr lang="en-US" dirty="0"/>
            </a:p>
          </p:txBody>
        </p:sp>
      </p:grp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Convex Hull</a:t>
            </a:r>
            <a:endParaRPr lang="en-US" dirty="0"/>
          </a:p>
        </p:txBody>
      </p:sp>
      <p:pic>
        <p:nvPicPr>
          <p:cNvPr id="9" name="Picture 11" descr="wien2k_logo_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0364" y="5880543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6686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Chart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36230260"/>
              </p:ext>
            </p:extLst>
          </p:nvPr>
        </p:nvGraphicFramePr>
        <p:xfrm>
          <a:off x="783275" y="1048490"/>
          <a:ext cx="7279575" cy="51895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7" name="Picture 2" descr="C:\Users\LDM\Desktop\Dropbox\STO_111\Paper_Structures\Trans\4x2b.gif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3925" y="502227"/>
            <a:ext cx="1802254" cy="15968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C:\Users\LDM\Desktop\Dropbox\STO_111\Paper_Structures\Trans\4x2d.gif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4881" y="419100"/>
            <a:ext cx="1727677" cy="1530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:\Users\LDM\Desktop\Dropbox\STO_111\Paper_Structures\Trans\L4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375" y="1689324"/>
            <a:ext cx="1872205" cy="1624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LDM\Desktop\Dropbox\STO_111\Paper_Structures\Trans\Small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8080" y="2526641"/>
            <a:ext cx="1815419" cy="1608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LDM\Desktop\Dropbox\STO_111\Paper_Structures\Trans\UV.gif"/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340" r="12434"/>
          <a:stretch/>
        </p:blipFill>
        <p:spPr bwMode="auto">
          <a:xfrm>
            <a:off x="3402271" y="787238"/>
            <a:ext cx="1119358" cy="1453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LDM\Desktop\Dropbox\STO_111\Paper_Structures\Trans\Glass.gif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5632" y="502227"/>
            <a:ext cx="1552829" cy="1375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6" name="Straight Arrow Connector 15"/>
          <p:cNvCxnSpPr/>
          <p:nvPr/>
        </p:nvCxnSpPr>
        <p:spPr>
          <a:xfrm>
            <a:off x="4345874" y="2117271"/>
            <a:ext cx="1425039" cy="119940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5165271" y="1962892"/>
            <a:ext cx="665019" cy="118753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/>
          <p:nvPr/>
        </p:nvCxnSpPr>
        <p:spPr>
          <a:xfrm>
            <a:off x="5877791" y="1832264"/>
            <a:ext cx="11875" cy="100940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flipH="1">
            <a:off x="5996545" y="1891640"/>
            <a:ext cx="653142" cy="143691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/>
          <p:nvPr/>
        </p:nvCxnSpPr>
        <p:spPr>
          <a:xfrm flipH="1" flipV="1">
            <a:off x="7635339" y="2509157"/>
            <a:ext cx="391888" cy="24938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flipH="1">
            <a:off x="1412668" y="3352306"/>
            <a:ext cx="356260" cy="4750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8" name="Picture 6" descr="C:\Users\LDM\Desktop\Dropbox\STO_111\Paper_Structures\Trans\UU.gi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4846" y="4900613"/>
            <a:ext cx="1213350" cy="10750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Picture 7" descr="C:\Users\LDM\Desktop\Dropbox\STO_111\Paper_Structures\Trans\4x2.gif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9639" y="4391066"/>
            <a:ext cx="1858532" cy="1646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8" name="Straight Arrow Connector 27"/>
          <p:cNvCxnSpPr/>
          <p:nvPr/>
        </p:nvCxnSpPr>
        <p:spPr>
          <a:xfrm flipV="1">
            <a:off x="5034643" y="4539838"/>
            <a:ext cx="95002" cy="3800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H="1" flipV="1">
            <a:off x="5236524" y="4456712"/>
            <a:ext cx="558140" cy="39188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0" name="Picture 8" descr="C:\Users\LDM\Desktop\Dropbox\STO_111\Paper_Structures\Trans\4x2H1.gif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697" y="2241468"/>
            <a:ext cx="2068909" cy="1833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2" name="Straight Arrow Connector 31"/>
          <p:cNvCxnSpPr/>
          <p:nvPr/>
        </p:nvCxnSpPr>
        <p:spPr>
          <a:xfrm>
            <a:off x="4096492" y="3364181"/>
            <a:ext cx="1377538" cy="41563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C:\Users\LDM\Desktop\Dropbox\STO_111_Paper\Structure GIFs\L4F.gif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5323" y="416266"/>
            <a:ext cx="1531917" cy="1357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25" name="Straight Arrow Connector 24"/>
          <p:cNvCxnSpPr/>
          <p:nvPr/>
        </p:nvCxnSpPr>
        <p:spPr>
          <a:xfrm flipH="1">
            <a:off x="6055921" y="1820388"/>
            <a:ext cx="1543792" cy="15437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88199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Configurational disorder, Potts prediction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lum contrast="17000"/>
          </a:blip>
          <a:stretch>
            <a:fillRect/>
          </a:stretch>
        </p:blipFill>
        <p:spPr>
          <a:xfrm>
            <a:off x="182881" y="671163"/>
            <a:ext cx="5788244" cy="618683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057900" y="2062716"/>
            <a:ext cx="2667000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3 dimer orientations of 2x2, rotational glass</a:t>
            </a:r>
          </a:p>
          <a:p>
            <a:endParaRPr lang="en-US" baseline="0" dirty="0"/>
          </a:p>
          <a:p>
            <a:endParaRPr lang="en-US" baseline="0" dirty="0" smtClean="0"/>
          </a:p>
          <a:p>
            <a:endParaRPr lang="en-US" baseline="0" dirty="0"/>
          </a:p>
          <a:p>
            <a:endParaRPr lang="en-US" baseline="0" dirty="0" smtClean="0"/>
          </a:p>
          <a:p>
            <a:r>
              <a:rPr lang="en-US" baseline="0" dirty="0" smtClean="0"/>
              <a:t>3x3 (crosses) embedded</a:t>
            </a:r>
          </a:p>
          <a:p>
            <a:endParaRPr lang="en-US" baseline="0" dirty="0"/>
          </a:p>
          <a:p>
            <a:r>
              <a:rPr lang="en-US" baseline="0" dirty="0" smtClean="0"/>
              <a:t>Result is general</a:t>
            </a:r>
            <a:endParaRPr lang="en-US" baseline="0" dirty="0"/>
          </a:p>
        </p:txBody>
      </p:sp>
      <p:grpSp>
        <p:nvGrpSpPr>
          <p:cNvPr id="17" name="Group 16"/>
          <p:cNvGrpSpPr/>
          <p:nvPr/>
        </p:nvGrpSpPr>
        <p:grpSpPr>
          <a:xfrm>
            <a:off x="7105650" y="3086100"/>
            <a:ext cx="1333500" cy="1333500"/>
            <a:chOff x="7105650" y="3086100"/>
            <a:chExt cx="1333500" cy="1333500"/>
          </a:xfrm>
        </p:grpSpPr>
        <p:sp>
          <p:nvSpPr>
            <p:cNvPr id="5" name="Oval 4"/>
            <p:cNvSpPr/>
            <p:nvPr/>
          </p:nvSpPr>
          <p:spPr bwMode="auto">
            <a:xfrm>
              <a:off x="7105650" y="3086100"/>
              <a:ext cx="1333500" cy="1333500"/>
            </a:xfrm>
            <a:prstGeom prst="ellipse">
              <a:avLst/>
            </a:prstGeom>
            <a:noFill/>
            <a:ln w="12699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3000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  <p:cxnSp>
          <p:nvCxnSpPr>
            <p:cNvPr id="7" name="Straight Arrow Connector 6"/>
            <p:cNvCxnSpPr>
              <a:endCxn id="5" idx="7"/>
            </p:cNvCxnSpPr>
            <p:nvPr/>
          </p:nvCxnSpPr>
          <p:spPr bwMode="auto">
            <a:xfrm flipV="1">
              <a:off x="7772400" y="3281387"/>
              <a:ext cx="471463" cy="452413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Straight Arrow Connector 13"/>
            <p:cNvCxnSpPr/>
            <p:nvPr/>
          </p:nvCxnSpPr>
          <p:spPr bwMode="auto">
            <a:xfrm rot="14400000" flipV="1">
              <a:off x="7223051" y="3401890"/>
              <a:ext cx="471463" cy="452413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" name="Straight Arrow Connector 15"/>
            <p:cNvCxnSpPr/>
            <p:nvPr/>
          </p:nvCxnSpPr>
          <p:spPr bwMode="auto">
            <a:xfrm rot="7200000" flipV="1">
              <a:off x="7641266" y="3830735"/>
              <a:ext cx="471463" cy="452413"/>
            </a:xfrm>
            <a:prstGeom prst="straightConnector1">
              <a:avLst/>
            </a:prstGeom>
            <a:solidFill>
              <a:schemeClr val="accent1"/>
            </a:solidFill>
            <a:ln w="28575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642231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6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</a:t>
            </a:r>
            <a:r>
              <a:rPr lang="en-US" dirty="0"/>
              <a:t>examples</a:t>
            </a:r>
          </a:p>
        </p:txBody>
      </p:sp>
      <p:sp>
        <p:nvSpPr>
          <p:cNvPr id="1735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Connect TED, DFT, STM (and chemistry); the SrTiO</a:t>
            </a:r>
            <a:r>
              <a:rPr lang="en-US" baseline="-25000" dirty="0"/>
              <a:t>3</a:t>
            </a:r>
            <a:r>
              <a:rPr lang="en-US" dirty="0"/>
              <a:t> (110) surface</a:t>
            </a:r>
          </a:p>
          <a:p>
            <a:r>
              <a:rPr lang="en-US" dirty="0"/>
              <a:t>What lies beyond order: glass-like </a:t>
            </a:r>
            <a:r>
              <a:rPr lang="en-US" dirty="0" err="1" smtClean="0"/>
              <a:t>tilings</a:t>
            </a:r>
            <a:r>
              <a:rPr lang="en-US" dirty="0" smtClean="0"/>
              <a:t> (constrained Ising model) </a:t>
            </a:r>
            <a:r>
              <a:rPr lang="en-US" dirty="0"/>
              <a:t>on SrTiO</a:t>
            </a:r>
            <a:r>
              <a:rPr lang="en-US" baseline="-25000" dirty="0"/>
              <a:t>3</a:t>
            </a:r>
            <a:r>
              <a:rPr lang="en-US" dirty="0"/>
              <a:t>, the 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13x</a:t>
            </a:r>
            <a:r>
              <a:rPr lang="en-US" dirty="0" err="1">
                <a:latin typeface="Symbol" pitchFamily="18" charset="2"/>
              </a:rPr>
              <a:t>Ö</a:t>
            </a:r>
            <a:r>
              <a:rPr lang="en-US" dirty="0" err="1"/>
              <a:t>13</a:t>
            </a:r>
            <a:r>
              <a:rPr lang="en-US" dirty="0"/>
              <a:t> (001) </a:t>
            </a:r>
            <a:r>
              <a:rPr lang="en-US" dirty="0" smtClean="0"/>
              <a:t>reconstruction</a:t>
            </a:r>
          </a:p>
          <a:p>
            <a:r>
              <a:rPr lang="en-US" dirty="0" smtClean="0"/>
              <a:t>Entropy and disorder, more complex Pott’s model for SrTiO</a:t>
            </a:r>
            <a:r>
              <a:rPr lang="en-US" baseline="-25000" dirty="0" smtClean="0"/>
              <a:t>3</a:t>
            </a:r>
            <a:r>
              <a:rPr lang="en-US" dirty="0" smtClean="0"/>
              <a:t> (111)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What happens with nanoscale oxides?</a:t>
            </a:r>
          </a:p>
        </p:txBody>
      </p:sp>
    </p:spTree>
    <p:extLst>
      <p:ext uri="{BB962C8B-B14F-4D97-AF65-F5344CB8AC3E}">
        <p14:creationId xmlns:p14="http://schemas.microsoft.com/office/powerpoint/2010/main" val="35770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Friction</a:t>
            </a:r>
          </a:p>
        </p:txBody>
      </p:sp>
      <p:sp>
        <p:nvSpPr>
          <p:cNvPr id="5498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2895600"/>
            <a:ext cx="7848600" cy="3495675"/>
          </a:xfrm>
        </p:spPr>
        <p:txBody>
          <a:bodyPr/>
          <a:lstStyle/>
          <a:p>
            <a:pPr algn="ctr">
              <a:lnSpc>
                <a:spcPct val="90000"/>
              </a:lnSpc>
              <a:buFont typeface="Monotype Sorts" pitchFamily="2" charset="2"/>
              <a:buNone/>
            </a:pPr>
            <a:r>
              <a:rPr lang="en-US" sz="3600" dirty="0" smtClean="0"/>
              <a:t>~5</a:t>
            </a:r>
            <a:r>
              <a:rPr lang="en-US" sz="3600" dirty="0"/>
              <a:t>% of GDP</a:t>
            </a:r>
          </a:p>
          <a:p>
            <a:pPr algn="ctr">
              <a:lnSpc>
                <a:spcPct val="90000"/>
              </a:lnSpc>
              <a:buFont typeface="Monotype Sorts" pitchFamily="2" charset="2"/>
              <a:buNone/>
            </a:pPr>
            <a:r>
              <a:rPr lang="en-US" sz="3600" dirty="0" smtClean="0"/>
              <a:t>30</a:t>
            </a:r>
            <a:r>
              <a:rPr lang="en-US" sz="3600" dirty="0"/>
              <a:t>% of power in a new auto engine</a:t>
            </a:r>
          </a:p>
          <a:p>
            <a:pPr algn="ctr">
              <a:lnSpc>
                <a:spcPct val="90000"/>
              </a:lnSpc>
              <a:buFont typeface="Monotype Sorts" pitchFamily="2" charset="2"/>
              <a:buNone/>
            </a:pPr>
            <a:endParaRPr lang="en-US" sz="4000" dirty="0"/>
          </a:p>
        </p:txBody>
      </p:sp>
      <p:pic>
        <p:nvPicPr>
          <p:cNvPr id="549892" name="Picture 4" descr="Energy consumed by a typical gasoline vehicl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343400"/>
            <a:ext cx="4191000" cy="2404583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549893" name="Text Box 5"/>
          <p:cNvSpPr txBox="1">
            <a:spLocks noChangeArrowheads="1"/>
          </p:cNvSpPr>
          <p:nvPr/>
        </p:nvSpPr>
        <p:spPr bwMode="auto">
          <a:xfrm>
            <a:off x="6096000" y="6450568"/>
            <a:ext cx="37465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800" baseline="0" dirty="0">
                <a:solidFill>
                  <a:srgbClr val="000000"/>
                </a:solidFill>
              </a:rPr>
              <a:t>http://www.fueleconomy.gov</a:t>
            </a: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152400" y="152400"/>
            <a:ext cx="4267200" cy="2515809"/>
            <a:chOff x="914400" y="2667000"/>
            <a:chExt cx="7246088" cy="3548200"/>
          </a:xfrm>
        </p:grpSpPr>
        <p:pic>
          <p:nvPicPr>
            <p:cNvPr id="7" name="Picture 2" descr="D:\NW\presentations\Moving Djehutihotep Statue - Copyright Al-Ahram Weekly.jpg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914400" y="2667000"/>
              <a:ext cx="7246088" cy="3548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AutoShape 5"/>
            <p:cNvSpPr>
              <a:spLocks noChangeArrowheads="1"/>
            </p:cNvSpPr>
            <p:nvPr/>
          </p:nvSpPr>
          <p:spPr bwMode="auto">
            <a:xfrm>
              <a:off x="3505200" y="4495800"/>
              <a:ext cx="774700" cy="1270000"/>
            </a:xfrm>
            <a:prstGeom prst="roundRect">
              <a:avLst>
                <a:gd name="adj" fmla="val 16667"/>
              </a:avLst>
            </a:prstGeom>
            <a:noFill/>
            <a:ln w="57150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81000" y="4724400"/>
            <a:ext cx="3810000" cy="17851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baseline="0" dirty="0">
                <a:solidFill>
                  <a:srgbClr val="000000"/>
                </a:solidFill>
              </a:rPr>
              <a:t>“…the greatest source of new energy is the energy we waste today.”</a:t>
            </a:r>
          </a:p>
          <a:p>
            <a:pPr>
              <a:spcBef>
                <a:spcPct val="50000"/>
              </a:spcBef>
            </a:pPr>
            <a:r>
              <a:rPr lang="en-US" sz="2000" baseline="0" dirty="0">
                <a:solidFill>
                  <a:srgbClr val="000000"/>
                </a:solidFill>
              </a:rPr>
              <a:t>Samuel </a:t>
            </a:r>
            <a:r>
              <a:rPr lang="en-US" sz="2000" baseline="0" dirty="0" err="1">
                <a:solidFill>
                  <a:srgbClr val="000000"/>
                </a:solidFill>
              </a:rPr>
              <a:t>Bodman</a:t>
            </a:r>
            <a:r>
              <a:rPr lang="en-US" sz="2000" baseline="0" dirty="0">
                <a:solidFill>
                  <a:srgbClr val="000000"/>
                </a:solidFill>
              </a:rPr>
              <a:t>, U.S. Secretary of Energy, 2008</a:t>
            </a:r>
          </a:p>
        </p:txBody>
      </p:sp>
    </p:spTree>
    <p:extLst>
      <p:ext uri="{BB962C8B-B14F-4D97-AF65-F5344CB8AC3E}">
        <p14:creationId xmlns:p14="http://schemas.microsoft.com/office/powerpoint/2010/main" val="1065506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C:\Users\lin\Desktop\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766" y="2065358"/>
            <a:ext cx="1612036" cy="16120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C:\Users\lin\Desktop\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9714" y="2094386"/>
            <a:ext cx="1670094" cy="1670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itle 2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</a:t>
            </a:r>
            <a:r>
              <a:rPr lang="en-US" dirty="0" smtClean="0"/>
              <a:t>anoparticle surfaces?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2416885" y="1712686"/>
            <a:ext cx="86505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aseline="0" dirty="0" smtClean="0">
                <a:solidFill>
                  <a:srgbClr val="000000"/>
                </a:solidFill>
              </a:rPr>
              <a:t>Oleic Acid                      Acetic Acid</a:t>
            </a:r>
            <a:endParaRPr lang="en-US" sz="2000" baseline="0" dirty="0">
              <a:solidFill>
                <a:srgbClr val="000000"/>
              </a:solidFill>
            </a:endParaRPr>
          </a:p>
        </p:txBody>
      </p:sp>
      <p:pic>
        <p:nvPicPr>
          <p:cNvPr id="1792002" name="Picture 2" descr="C:\Program Files (x86)\Apache Software Foundation\Apache2.2\WebPage\Research\Staff\yuyuan\portrait6.jpg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13674" y="0"/>
            <a:ext cx="1474813" cy="17126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0" name="Group 39"/>
          <p:cNvGrpSpPr/>
          <p:nvPr/>
        </p:nvGrpSpPr>
        <p:grpSpPr>
          <a:xfrm>
            <a:off x="1959408" y="3341145"/>
            <a:ext cx="2641588" cy="3123500"/>
            <a:chOff x="624120" y="3521257"/>
            <a:chExt cx="2641588" cy="3123500"/>
          </a:xfrm>
        </p:grpSpPr>
        <p:pic>
          <p:nvPicPr>
            <p:cNvPr id="6" name="Picture 43" descr="C:\Users\lin\Desktop\largecrop.tif"/>
            <p:cNvPicPr>
              <a:picLocks noChangeAspect="1" noChangeArrowheads="1"/>
            </p:cNvPicPr>
            <p:nvPr/>
          </p:nvPicPr>
          <p:blipFill rotWithShape="1">
            <a:blip r:embed="rId5"/>
            <a:srcRect l="14422" r="62355" b="25717"/>
            <a:stretch/>
          </p:blipFill>
          <p:spPr bwMode="auto">
            <a:xfrm>
              <a:off x="624120" y="3521257"/>
              <a:ext cx="2194560" cy="26520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3" descr="G:\glue20120726\Image # 22, F = 24Å, T = 72Å.tiff"/>
            <p:cNvPicPr>
              <a:picLocks noChangeAspect="1" noChangeArrowheads="1"/>
            </p:cNvPicPr>
            <p:nvPr/>
          </p:nvPicPr>
          <p:blipFill rotWithShape="1"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contrast="-3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3608"/>
            <a:stretch/>
          </p:blipFill>
          <p:spPr bwMode="auto">
            <a:xfrm rot="16200000">
              <a:off x="293017" y="4508847"/>
              <a:ext cx="2455804" cy="60501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11"/>
            <p:cNvSpPr txBox="1">
              <a:spLocks noChangeArrowheads="1"/>
            </p:cNvSpPr>
            <p:nvPr/>
          </p:nvSpPr>
          <p:spPr bwMode="auto">
            <a:xfrm>
              <a:off x="778017" y="3767190"/>
              <a:ext cx="866815" cy="4207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US" b="1" dirty="0">
                  <a:solidFill>
                    <a:srgbClr val="FFFFFF"/>
                  </a:solidFill>
                  <a:latin typeface="Calibri" pitchFamily="34" charset="0"/>
                </a:rPr>
                <a:t>1nm</a:t>
              </a:r>
            </a:p>
          </p:txBody>
        </p:sp>
        <p:cxnSp>
          <p:nvCxnSpPr>
            <p:cNvPr id="16" name="Straight Connector 10"/>
            <p:cNvCxnSpPr/>
            <p:nvPr/>
          </p:nvCxnSpPr>
          <p:spPr>
            <a:xfrm rot="5400000">
              <a:off x="1107048" y="3750042"/>
              <a:ext cx="0" cy="612775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extBox 36"/>
            <p:cNvSpPr txBox="1"/>
            <p:nvPr/>
          </p:nvSpPr>
          <p:spPr>
            <a:xfrm>
              <a:off x="943428" y="6183092"/>
              <a:ext cx="232228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aseline="0" dirty="0" smtClean="0">
                  <a:solidFill>
                    <a:srgbClr val="000000"/>
                  </a:solidFill>
                </a:rPr>
                <a:t>SrO surface</a:t>
              </a:r>
              <a:endParaRPr lang="en-US" baseline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520919" y="29028"/>
            <a:ext cx="74051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aseline="0" dirty="0" smtClean="0">
                <a:solidFill>
                  <a:srgbClr val="000000"/>
                </a:solidFill>
              </a:rPr>
              <a:t>PRL </a:t>
            </a:r>
            <a:r>
              <a:rPr lang="en-US" sz="1800" b="1" baseline="0" dirty="0" smtClean="0">
                <a:solidFill>
                  <a:srgbClr val="000000"/>
                </a:solidFill>
              </a:rPr>
              <a:t>111</a:t>
            </a:r>
            <a:r>
              <a:rPr lang="en-US" sz="1800" b="1" baseline="0" dirty="0">
                <a:solidFill>
                  <a:srgbClr val="000000"/>
                </a:solidFill>
              </a:rPr>
              <a:t>, 156101 (2013)</a:t>
            </a:r>
          </a:p>
          <a:p>
            <a:r>
              <a:rPr lang="en-US" sz="1800" baseline="0" dirty="0" smtClean="0">
                <a:solidFill>
                  <a:srgbClr val="000000"/>
                </a:solidFill>
              </a:rPr>
              <a:t> </a:t>
            </a:r>
            <a:endParaRPr lang="en-US" sz="1800" baseline="0" dirty="0">
              <a:solidFill>
                <a:srgbClr val="000000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500115" y="3335383"/>
            <a:ext cx="2735887" cy="3156898"/>
            <a:chOff x="4500115" y="3515495"/>
            <a:chExt cx="2735887" cy="3156898"/>
          </a:xfrm>
        </p:grpSpPr>
        <p:grpSp>
          <p:nvGrpSpPr>
            <p:cNvPr id="41" name="Group 40"/>
            <p:cNvGrpSpPr/>
            <p:nvPr/>
          </p:nvGrpSpPr>
          <p:grpSpPr>
            <a:xfrm>
              <a:off x="4500115" y="3515495"/>
              <a:ext cx="2735887" cy="3156898"/>
              <a:chOff x="3156876" y="3515495"/>
              <a:chExt cx="2735887" cy="3156898"/>
            </a:xfrm>
          </p:grpSpPr>
          <p:grpSp>
            <p:nvGrpSpPr>
              <p:cNvPr id="29" name="Group 28"/>
              <p:cNvGrpSpPr/>
              <p:nvPr/>
            </p:nvGrpSpPr>
            <p:grpSpPr>
              <a:xfrm>
                <a:off x="3156876" y="3515495"/>
                <a:ext cx="2194560" cy="2633157"/>
                <a:chOff x="2953680" y="3646121"/>
                <a:chExt cx="2194560" cy="2633157"/>
              </a:xfrm>
            </p:grpSpPr>
            <p:pic>
              <p:nvPicPr>
                <p:cNvPr id="12" name="Picture 3" descr="C:\Users\lin\Desktop\cropped.tif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/>
              </p:blipFill>
              <p:spPr bwMode="auto">
                <a:xfrm>
                  <a:off x="2953680" y="3646121"/>
                  <a:ext cx="2194560" cy="263315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cxnSp>
              <p:nvCxnSpPr>
                <p:cNvPr id="15" name="直接连接符 28"/>
                <p:cNvCxnSpPr/>
                <p:nvPr/>
              </p:nvCxnSpPr>
              <p:spPr>
                <a:xfrm>
                  <a:off x="3054561" y="4112485"/>
                  <a:ext cx="582074" cy="0"/>
                </a:xfrm>
                <a:prstGeom prst="line">
                  <a:avLst/>
                </a:prstGeom>
                <a:ln w="38100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" name="TextBox 12"/>
                <p:cNvSpPr txBox="1"/>
                <p:nvPr/>
              </p:nvSpPr>
              <p:spPr>
                <a:xfrm>
                  <a:off x="3031987" y="3806280"/>
                  <a:ext cx="722483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rgbClr val="FFFFFF"/>
                      </a:solidFill>
                    </a:rPr>
                    <a:t>1</a:t>
                  </a:r>
                  <a:r>
                    <a:rPr lang="en-US" altLang="zh-CN" b="1" dirty="0" smtClean="0">
                      <a:solidFill>
                        <a:srgbClr val="FFFFFF"/>
                      </a:solidFill>
                    </a:rPr>
                    <a:t>nm</a:t>
                  </a:r>
                  <a:endParaRPr lang="en-US" b="1" dirty="0">
                    <a:solidFill>
                      <a:srgbClr val="FFFFFF"/>
                    </a:solidFill>
                  </a:endParaRPr>
                </a:p>
              </p:txBody>
            </p:sp>
          </p:grpSp>
          <p:sp>
            <p:nvSpPr>
              <p:cNvPr id="38" name="TextBox 37"/>
              <p:cNvSpPr txBox="1"/>
              <p:nvPr/>
            </p:nvSpPr>
            <p:spPr>
              <a:xfrm>
                <a:off x="3643072" y="6210728"/>
                <a:ext cx="2249691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aseline="0" dirty="0" smtClean="0">
                    <a:solidFill>
                      <a:srgbClr val="000000"/>
                    </a:solidFill>
                  </a:rPr>
                  <a:t>TiO</a:t>
                </a:r>
                <a:r>
                  <a:rPr lang="en-US" baseline="-25000" dirty="0" smtClean="0">
                    <a:solidFill>
                      <a:srgbClr val="000000"/>
                    </a:solidFill>
                  </a:rPr>
                  <a:t>2</a:t>
                </a:r>
                <a:r>
                  <a:rPr lang="en-US" baseline="0" dirty="0" smtClean="0">
                    <a:solidFill>
                      <a:srgbClr val="000000"/>
                    </a:solidFill>
                  </a:rPr>
                  <a:t> DL</a:t>
                </a:r>
                <a:endParaRPr lang="en-US" baseline="0" dirty="0">
                  <a:solidFill>
                    <a:srgbClr val="000000"/>
                  </a:solidFill>
                </a:endParaRPr>
              </a:p>
            </p:txBody>
          </p:sp>
        </p:grpSp>
        <p:pic>
          <p:nvPicPr>
            <p:cNvPr id="27" name="Picture 6" descr="E:\negative\Image # 6, F = 30Å, T = 76Å.tiff"/>
            <p:cNvPicPr>
              <a:picLocks noChangeAspect="1" noChangeArrowheads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 rot="5400000">
              <a:off x="4928342" y="4125127"/>
              <a:ext cx="1443677" cy="5774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" name="TextBox 4"/>
          <p:cNvSpPr txBox="1"/>
          <p:nvPr/>
        </p:nvSpPr>
        <p:spPr>
          <a:xfrm>
            <a:off x="1560601" y="6475020"/>
            <a:ext cx="89500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aseline="0" dirty="0" smtClean="0">
                <a:solidFill>
                  <a:srgbClr val="000000"/>
                </a:solidFill>
                <a:latin typeface="Times New Roman"/>
              </a:rPr>
              <a:t>Profile imaging: L. D. Marks &amp; D. J. Smith,</a:t>
            </a:r>
            <a:r>
              <a:rPr lang="fr-FR" sz="1800" baseline="0" dirty="0">
                <a:solidFill>
                  <a:srgbClr val="000000"/>
                </a:solidFill>
                <a:latin typeface="Times New Roman"/>
              </a:rPr>
              <a:t> Nature, 1983. </a:t>
            </a:r>
            <a:r>
              <a:rPr lang="fr-FR" sz="1800" b="1" baseline="0" dirty="0" smtClean="0">
                <a:solidFill>
                  <a:srgbClr val="000000"/>
                </a:solidFill>
                <a:latin typeface="Times New Roman"/>
              </a:rPr>
              <a:t>303</a:t>
            </a:r>
            <a:r>
              <a:rPr lang="fr-FR" sz="1800" baseline="0" dirty="0" smtClean="0">
                <a:solidFill>
                  <a:srgbClr val="000000"/>
                </a:solidFill>
                <a:latin typeface="Times New Roman"/>
              </a:rPr>
              <a:t> 316</a:t>
            </a:r>
            <a:r>
              <a:rPr lang="en-US" sz="1800" baseline="0" dirty="0" smtClean="0">
                <a:solidFill>
                  <a:srgbClr val="000000"/>
                </a:solidFill>
                <a:latin typeface="Times New Roman"/>
              </a:rPr>
              <a:t> </a:t>
            </a:r>
            <a:endParaRPr lang="en-US" sz="1800" baseline="0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509164" y="2202872"/>
            <a:ext cx="13854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>
                <a:solidFill>
                  <a:srgbClr val="000000"/>
                </a:solidFill>
              </a:rPr>
              <a:t>ANL </a:t>
            </a:r>
            <a:r>
              <a:rPr lang="en-US" baseline="0" dirty="0" err="1" smtClean="0">
                <a:solidFill>
                  <a:srgbClr val="000000"/>
                </a:solidFill>
              </a:rPr>
              <a:t>ACAT</a:t>
            </a:r>
            <a:endParaRPr lang="en-US" baseline="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514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/>
          <p:cNvGraphicFramePr>
            <a:graphicFrameLocks/>
          </p:cNvGraphicFramePr>
          <p:nvPr>
            <p:extLst/>
          </p:nvPr>
        </p:nvGraphicFramePr>
        <p:xfrm>
          <a:off x="1344230" y="2022036"/>
          <a:ext cx="5368103" cy="3939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9097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Determined by solubility/chemisorption</a:t>
            </a:r>
            <a:endParaRPr lang="en-US" dirty="0"/>
          </a:p>
        </p:txBody>
      </p:sp>
      <p:sp>
        <p:nvSpPr>
          <p:cNvPr id="1790980" name="Text Box 4"/>
          <p:cNvSpPr txBox="1">
            <a:spLocks noChangeArrowheads="1"/>
          </p:cNvSpPr>
          <p:nvPr/>
        </p:nvSpPr>
        <p:spPr bwMode="auto">
          <a:xfrm>
            <a:off x="885825" y="43434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SrO</a:t>
            </a:r>
          </a:p>
        </p:txBody>
      </p:sp>
      <p:sp>
        <p:nvSpPr>
          <p:cNvPr id="1790981" name="Text Box 5"/>
          <p:cNvSpPr txBox="1">
            <a:spLocks noChangeArrowheads="1"/>
          </p:cNvSpPr>
          <p:nvPr/>
        </p:nvSpPr>
        <p:spPr bwMode="auto">
          <a:xfrm>
            <a:off x="6467475" y="3781425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>
                <a:latin typeface="Symbol" pitchFamily="18" charset="2"/>
              </a:rPr>
              <a:t>Ö</a:t>
            </a:r>
            <a:r>
              <a:rPr lang="en-US" baseline="0" dirty="0"/>
              <a:t>2</a:t>
            </a:r>
          </a:p>
        </p:txBody>
      </p:sp>
      <p:sp>
        <p:nvSpPr>
          <p:cNvPr id="1790982" name="Text Box 6"/>
          <p:cNvSpPr txBox="1">
            <a:spLocks noChangeArrowheads="1"/>
          </p:cNvSpPr>
          <p:nvPr/>
        </p:nvSpPr>
        <p:spPr bwMode="auto">
          <a:xfrm>
            <a:off x="5857875" y="3009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2x2</a:t>
            </a:r>
          </a:p>
        </p:txBody>
      </p:sp>
      <p:sp>
        <p:nvSpPr>
          <p:cNvPr id="1790983" name="Text Box 7"/>
          <p:cNvSpPr txBox="1">
            <a:spLocks noChangeArrowheads="1"/>
          </p:cNvSpPr>
          <p:nvPr/>
        </p:nvSpPr>
        <p:spPr bwMode="auto">
          <a:xfrm>
            <a:off x="6496050" y="2657475"/>
            <a:ext cx="8667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c4x2</a:t>
            </a:r>
          </a:p>
        </p:txBody>
      </p:sp>
      <p:sp>
        <p:nvSpPr>
          <p:cNvPr id="1790984" name="Text Box 8"/>
          <p:cNvSpPr txBox="1">
            <a:spLocks noChangeArrowheads="1"/>
          </p:cNvSpPr>
          <p:nvPr/>
        </p:nvSpPr>
        <p:spPr bwMode="auto">
          <a:xfrm>
            <a:off x="3248025" y="4038600"/>
            <a:ext cx="828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TiO</a:t>
            </a:r>
            <a:r>
              <a:rPr lang="en-US" baseline="-25000" dirty="0"/>
              <a:t>2</a:t>
            </a:r>
            <a:endParaRPr lang="en-US" baseline="0" dirty="0"/>
          </a:p>
        </p:txBody>
      </p:sp>
      <p:sp>
        <p:nvSpPr>
          <p:cNvPr id="1790985" name="Text Box 9"/>
          <p:cNvSpPr txBox="1">
            <a:spLocks noChangeArrowheads="1"/>
          </p:cNvSpPr>
          <p:nvPr/>
        </p:nvSpPr>
        <p:spPr bwMode="auto">
          <a:xfrm>
            <a:off x="5502275" y="5033963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>
                <a:latin typeface="Symbol" pitchFamily="18" charset="2"/>
              </a:rPr>
              <a:t>Ö</a:t>
            </a:r>
            <a:r>
              <a:rPr lang="en-US" baseline="0" dirty="0"/>
              <a:t>13</a:t>
            </a:r>
          </a:p>
        </p:txBody>
      </p:sp>
      <p:sp>
        <p:nvSpPr>
          <p:cNvPr id="1790986" name="Text Box 10"/>
          <p:cNvSpPr txBox="1">
            <a:spLocks noChangeArrowheads="1"/>
          </p:cNvSpPr>
          <p:nvPr/>
        </p:nvSpPr>
        <p:spPr bwMode="auto">
          <a:xfrm>
            <a:off x="5068888" y="36830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>
                <a:latin typeface="Symbol" pitchFamily="18" charset="2"/>
              </a:rPr>
              <a:t>Ö</a:t>
            </a:r>
            <a:r>
              <a:rPr lang="en-US" baseline="0" dirty="0"/>
              <a:t>5</a:t>
            </a:r>
          </a:p>
        </p:txBody>
      </p:sp>
      <p:sp>
        <p:nvSpPr>
          <p:cNvPr id="1790987" name="Text Box 11"/>
          <p:cNvSpPr txBox="1">
            <a:spLocks noChangeArrowheads="1"/>
          </p:cNvSpPr>
          <p:nvPr/>
        </p:nvSpPr>
        <p:spPr bwMode="auto">
          <a:xfrm>
            <a:off x="6249988" y="4406900"/>
            <a:ext cx="7334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>
                <a:latin typeface="Symbol" pitchFamily="18" charset="2"/>
              </a:rPr>
              <a:t>3</a:t>
            </a:r>
            <a:r>
              <a:rPr lang="en-US" baseline="0" dirty="0"/>
              <a:t>x</a:t>
            </a:r>
            <a:r>
              <a:rPr lang="en-US" baseline="0" dirty="0">
                <a:latin typeface="Symbol" pitchFamily="18" charset="2"/>
              </a:rPr>
              <a:t>3</a:t>
            </a:r>
            <a:endParaRPr lang="en-US" baseline="0" dirty="0"/>
          </a:p>
        </p:txBody>
      </p:sp>
      <p:sp>
        <p:nvSpPr>
          <p:cNvPr id="1790988" name="Text Box 12"/>
          <p:cNvSpPr txBox="1">
            <a:spLocks noChangeArrowheads="1"/>
          </p:cNvSpPr>
          <p:nvPr/>
        </p:nvSpPr>
        <p:spPr bwMode="auto">
          <a:xfrm>
            <a:off x="3521075" y="5953125"/>
            <a:ext cx="24479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TiO</a:t>
            </a:r>
            <a:r>
              <a:rPr lang="en-US" baseline="-25000" dirty="0"/>
              <a:t>2</a:t>
            </a:r>
            <a:r>
              <a:rPr lang="en-US" baseline="0" dirty="0"/>
              <a:t> per 1x1</a:t>
            </a:r>
          </a:p>
        </p:txBody>
      </p:sp>
      <p:sp>
        <p:nvSpPr>
          <p:cNvPr id="1790989" name="Text Box 13"/>
          <p:cNvSpPr txBox="1">
            <a:spLocks noChangeArrowheads="1"/>
          </p:cNvSpPr>
          <p:nvPr/>
        </p:nvSpPr>
        <p:spPr bwMode="auto">
          <a:xfrm>
            <a:off x="2060575" y="1724025"/>
            <a:ext cx="30067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aseline="0" dirty="0"/>
              <a:t>eV/1x1 cell, revTPSSh</a:t>
            </a:r>
          </a:p>
        </p:txBody>
      </p:sp>
      <p:pic>
        <p:nvPicPr>
          <p:cNvPr id="1790990" name="Picture 14" descr="wien2k_logo_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038" y="5784850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Rectangle 9"/>
          <p:cNvSpPr>
            <a:spLocks noChangeArrowheads="1"/>
          </p:cNvSpPr>
          <p:nvPr/>
        </p:nvSpPr>
        <p:spPr bwMode="auto">
          <a:xfrm>
            <a:off x="319314" y="6387016"/>
            <a:ext cx="785472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eaLnBrk="1" hangingPunct="1"/>
            <a:r>
              <a:rPr lang="it-IT" altLang="ko-KR" sz="1800" baseline="0" dirty="0">
                <a:ea typeface="굴림" charset="-127"/>
              </a:rPr>
              <a:t>D. M. Kienzle,  A. E. Becerra-Toledo, and L. D. Marks, </a:t>
            </a:r>
            <a:r>
              <a:rPr lang="nb-NO" altLang="ko-KR" sz="1800" baseline="0" dirty="0" smtClean="0">
                <a:ea typeface="굴림" charset="-127"/>
              </a:rPr>
              <a:t>PRL. </a:t>
            </a:r>
            <a:r>
              <a:rPr lang="nb-NO" altLang="ko-KR" sz="1800" baseline="0" dirty="0">
                <a:ea typeface="굴림" charset="-127"/>
              </a:rPr>
              <a:t>106, 176102 (2011)</a:t>
            </a:r>
            <a:r>
              <a:rPr lang="it-IT" altLang="ko-KR" sz="1800" baseline="0" dirty="0">
                <a:ea typeface="굴림" charset="-127"/>
              </a:rPr>
              <a:t>  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5624512" y="4010025"/>
            <a:ext cx="466725" cy="1481138"/>
          </a:xfrm>
          <a:prstGeom prst="ellipse">
            <a:avLst/>
          </a:prstGeom>
          <a:noFill/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6075471" y="3482866"/>
            <a:ext cx="1109663" cy="80010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7252463" y="2996437"/>
            <a:ext cx="14028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>
                <a:solidFill>
                  <a:srgbClr val="FF0000"/>
                </a:solidFill>
              </a:rPr>
              <a:t>Acetic Acid</a:t>
            </a:r>
          </a:p>
        </p:txBody>
      </p:sp>
      <p:sp>
        <p:nvSpPr>
          <p:cNvPr id="23" name="Oval 22"/>
          <p:cNvSpPr/>
          <p:nvPr/>
        </p:nvSpPr>
        <p:spPr bwMode="auto">
          <a:xfrm>
            <a:off x="1281276" y="3817719"/>
            <a:ext cx="466725" cy="1481138"/>
          </a:xfrm>
          <a:prstGeom prst="ellipse">
            <a:avLst/>
          </a:prstGeom>
          <a:noFill/>
          <a:ln w="28575" cap="flat" cmpd="sng" algn="ctr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51135" y="3180013"/>
            <a:ext cx="14028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>
                <a:solidFill>
                  <a:schemeClr val="tx2"/>
                </a:solidFill>
              </a:rPr>
              <a:t>Oleic </a:t>
            </a:r>
            <a:r>
              <a:rPr lang="en-US" baseline="0" dirty="0">
                <a:solidFill>
                  <a:schemeClr val="tx2"/>
                </a:solidFill>
              </a:rPr>
              <a:t>Acid</a:t>
            </a:r>
          </a:p>
        </p:txBody>
      </p:sp>
    </p:spTree>
    <p:extLst>
      <p:ext uri="{BB962C8B-B14F-4D97-AF65-F5344CB8AC3E}">
        <p14:creationId xmlns:p14="http://schemas.microsoft.com/office/powerpoint/2010/main" val="4038760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101" y="2420837"/>
            <a:ext cx="3515410" cy="3515410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4254499" y="1739900"/>
            <a:ext cx="4332528" cy="3002422"/>
            <a:chOff x="1837666" y="2531175"/>
            <a:chExt cx="4332528" cy="3002422"/>
          </a:xfrm>
        </p:grpSpPr>
        <p:pic>
          <p:nvPicPr>
            <p:cNvPr id="19" name="Content Placeholder 3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-3116"/>
            <a:stretch/>
          </p:blipFill>
          <p:spPr>
            <a:xfrm rot="10800000">
              <a:off x="1837666" y="2531175"/>
              <a:ext cx="4332528" cy="3002422"/>
            </a:xfrm>
            <a:prstGeom prst="rect">
              <a:avLst/>
            </a:prstGeom>
          </p:spPr>
        </p:pic>
        <p:cxnSp>
          <p:nvCxnSpPr>
            <p:cNvPr id="20" name="Straight Connector 19"/>
            <p:cNvCxnSpPr/>
            <p:nvPr/>
          </p:nvCxnSpPr>
          <p:spPr>
            <a:xfrm flipV="1">
              <a:off x="3461255" y="3613165"/>
              <a:ext cx="226241" cy="4268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20"/>
            <p:cNvGrpSpPr/>
            <p:nvPr/>
          </p:nvGrpSpPr>
          <p:grpSpPr>
            <a:xfrm>
              <a:off x="3132769" y="2618726"/>
              <a:ext cx="840865" cy="1173466"/>
              <a:chOff x="2502449" y="2609848"/>
              <a:chExt cx="840865" cy="1173466"/>
            </a:xfrm>
          </p:grpSpPr>
          <p:pic>
            <p:nvPicPr>
              <p:cNvPr id="22" name="Picture 21"/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922437" y="2609849"/>
                <a:ext cx="420877" cy="1173465"/>
              </a:xfrm>
              <a:prstGeom prst="rect">
                <a:avLst/>
              </a:prstGeom>
            </p:spPr>
          </p:pic>
          <p:pic>
            <p:nvPicPr>
              <p:cNvPr id="23" name="Picture 22"/>
              <p:cNvPicPr>
                <a:picLocks noChangeAspect="1"/>
              </p:cNvPicPr>
              <p:nvPr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502449" y="2609848"/>
                <a:ext cx="420877" cy="1173465"/>
              </a:xfrm>
              <a:prstGeom prst="rect">
                <a:avLst/>
              </a:prstGeom>
            </p:spPr>
          </p:pic>
        </p:grpSp>
      </p:grpSp>
      <p:cxnSp>
        <p:nvCxnSpPr>
          <p:cNvPr id="6" name="Straight Connector 5"/>
          <p:cNvCxnSpPr/>
          <p:nvPr/>
        </p:nvCxnSpPr>
        <p:spPr bwMode="auto">
          <a:xfrm>
            <a:off x="5588847" y="1833035"/>
            <a:ext cx="1270" cy="228600"/>
          </a:xfrm>
          <a:prstGeom prst="line">
            <a:avLst/>
          </a:prstGeom>
          <a:solidFill>
            <a:schemeClr val="accent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5" name="Straight Connector 14"/>
          <p:cNvCxnSpPr/>
          <p:nvPr/>
        </p:nvCxnSpPr>
        <p:spPr bwMode="auto">
          <a:xfrm>
            <a:off x="6428822" y="1822404"/>
            <a:ext cx="1270" cy="228600"/>
          </a:xfrm>
          <a:prstGeom prst="line">
            <a:avLst/>
          </a:prstGeom>
          <a:solidFill>
            <a:schemeClr val="accent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" name="TextBox 9"/>
          <p:cNvSpPr txBox="1"/>
          <p:nvPr/>
        </p:nvSpPr>
        <p:spPr>
          <a:xfrm>
            <a:off x="4719717" y="5270500"/>
            <a:ext cx="32639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aseline="0" dirty="0" smtClean="0"/>
              <a:t>4x1 Reconstruction on SrTiO</a:t>
            </a:r>
            <a:r>
              <a:rPr lang="en-US" baseline="-25000" dirty="0" smtClean="0"/>
              <a:t>3</a:t>
            </a:r>
            <a:r>
              <a:rPr lang="en-US" baseline="0" dirty="0" smtClean="0"/>
              <a:t> {110} facets</a:t>
            </a:r>
            <a:endParaRPr lang="en-US" baseline="0" dirty="0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Glycerol Synthesis</a:t>
            </a:r>
            <a:endParaRPr lang="en-US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5"/>
          <a:srcRect l="14000" t="11333" r="25667" b="25667"/>
          <a:stretch/>
        </p:blipFill>
        <p:spPr>
          <a:xfrm>
            <a:off x="1644" y="-292"/>
            <a:ext cx="1381180" cy="144222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85472" y="-2733"/>
            <a:ext cx="1442792" cy="144617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464575" y="6101497"/>
            <a:ext cx="1612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SEM</a:t>
            </a:r>
            <a:endParaRPr lang="en-US" baseline="0" dirty="0"/>
          </a:p>
        </p:txBody>
      </p:sp>
      <p:sp>
        <p:nvSpPr>
          <p:cNvPr id="17" name="TextBox 16"/>
          <p:cNvSpPr txBox="1"/>
          <p:nvPr/>
        </p:nvSpPr>
        <p:spPr>
          <a:xfrm>
            <a:off x="7612467" y="4831661"/>
            <a:ext cx="1612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/>
              <a:t>HREM</a:t>
            </a:r>
            <a:endParaRPr lang="en-US" baseline="0" dirty="0"/>
          </a:p>
        </p:txBody>
      </p:sp>
    </p:spTree>
    <p:extLst>
      <p:ext uri="{BB962C8B-B14F-4D97-AF65-F5344CB8AC3E}">
        <p14:creationId xmlns:p14="http://schemas.microsoft.com/office/powerpoint/2010/main" val="3773893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3" name="Picture 3" descr="D:\Documents and Settings\Jimbo\My Documents\Research\Papers &amp; Presentations\Papers\Pt on STO Winterbottom\Figures\Pt_Winterbottom_blank.t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47800"/>
            <a:ext cx="9144000" cy="221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4" name="Picture 4" descr="D:\Documents and Settings\Jimbo\My Documents\Research\Papers &amp; Presentations\Papers\Pt on STO Winterbottom\Figures\Pt_Winterbottom.t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47800"/>
            <a:ext cx="9144000" cy="221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1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r>
              <a:rPr lang="en-US" smtClean="0"/>
              <a:t>Wulff &amp; Winterbottom</a:t>
            </a:r>
          </a:p>
        </p:txBody>
      </p:sp>
      <p:sp>
        <p:nvSpPr>
          <p:cNvPr id="4" name="Slide Number Placeholder 3"/>
          <p:cNvSpPr txBox="1">
            <a:spLocks noGrp="1"/>
          </p:cNvSpPr>
          <p:nvPr/>
        </p:nvSpPr>
        <p:spPr>
          <a:xfrm>
            <a:off x="6553200" y="6356350"/>
            <a:ext cx="2133600" cy="365125"/>
          </a:xfrm>
          <a:prstGeom prst="rect">
            <a:avLst/>
          </a:prstGeom>
          <a:noFill/>
        </p:spPr>
        <p:txBody>
          <a:bodyPr anchor="ctr"/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464550D5-9B21-4740-9137-4F3F8716F0D9}" type="slidenum">
              <a:rPr lang="en-US" sz="1200" baseline="0">
                <a:solidFill>
                  <a:srgbClr val="000000">
                    <a:tint val="75000"/>
                  </a:srgbClr>
                </a:solidFill>
                <a:latin typeface="Times New Roman"/>
              </a:rPr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63</a:t>
            </a:fld>
            <a:endParaRPr lang="en-US" sz="1200" baseline="0">
              <a:solidFill>
                <a:srgbClr val="000000">
                  <a:tint val="75000"/>
                </a:srgbClr>
              </a:solidFill>
              <a:latin typeface="Times New Roman"/>
            </a:endParaRPr>
          </a:p>
        </p:txBody>
      </p:sp>
      <p:sp>
        <p:nvSpPr>
          <p:cNvPr id="4103" name="Rectangle 210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endParaRPr lang="en-US" sz="1800" baseline="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4104" name="Rectangle 34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eaLnBrk="1" hangingPunct="1"/>
            <a:endParaRPr lang="en-US" sz="1800" baseline="0">
              <a:solidFill>
                <a:srgbClr val="000000"/>
              </a:solidFill>
              <a:latin typeface="Calibri" pitchFamily="34" charset="0"/>
            </a:endParaRPr>
          </a:p>
        </p:txBody>
      </p:sp>
      <p:grpSp>
        <p:nvGrpSpPr>
          <p:cNvPr id="2" name="Group 474"/>
          <p:cNvGrpSpPr>
            <a:grpSpLocks/>
          </p:cNvGrpSpPr>
          <p:nvPr/>
        </p:nvGrpSpPr>
        <p:grpSpPr bwMode="auto">
          <a:xfrm>
            <a:off x="0" y="5551448"/>
            <a:ext cx="9144000" cy="935038"/>
            <a:chOff x="0" y="5693717"/>
            <a:chExt cx="9144000" cy="935683"/>
          </a:xfrm>
        </p:grpSpPr>
        <p:grpSp>
          <p:nvGrpSpPr>
            <p:cNvPr id="4416" name="Group 226"/>
            <p:cNvGrpSpPr>
              <a:grpSpLocks/>
            </p:cNvGrpSpPr>
            <p:nvPr/>
          </p:nvGrpSpPr>
          <p:grpSpPr bwMode="auto">
            <a:xfrm>
              <a:off x="0" y="5693717"/>
              <a:ext cx="8934852" cy="460644"/>
              <a:chOff x="1268" y="10414"/>
              <a:chExt cx="9313" cy="480"/>
            </a:xfrm>
          </p:grpSpPr>
          <p:sp>
            <p:nvSpPr>
              <p:cNvPr id="4423" name="Text Box 228"/>
              <p:cNvSpPr txBox="1">
                <a:spLocks noChangeArrowheads="1"/>
              </p:cNvSpPr>
              <p:nvPr/>
            </p:nvSpPr>
            <p:spPr bwMode="auto">
              <a:xfrm>
                <a:off x="1268" y="10414"/>
                <a:ext cx="1782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800" baseline="0">
                    <a:solidFill>
                      <a:srgbClr val="000000"/>
                    </a:solidFill>
                    <a:cs typeface="Times New Roman" pitchFamily="18" charset="0"/>
                  </a:rPr>
                  <a:t>Increasing γ</a:t>
                </a:r>
                <a:r>
                  <a:rPr lang="en-US" sz="1800" baseline="-30000">
                    <a:solidFill>
                      <a:srgbClr val="000000"/>
                    </a:solidFill>
                    <a:cs typeface="Times New Roman" pitchFamily="18" charset="0"/>
                  </a:rPr>
                  <a:t>int</a:t>
                </a:r>
                <a:endParaRPr lang="en-US" sz="18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cxnSp>
            <p:nvCxnSpPr>
              <p:cNvPr id="4424" name="AutoShape 227"/>
              <p:cNvCxnSpPr>
                <a:cxnSpLocks noChangeShapeType="1"/>
              </p:cNvCxnSpPr>
              <p:nvPr/>
            </p:nvCxnSpPr>
            <p:spPr bwMode="auto">
              <a:xfrm flipH="1">
                <a:off x="3050" y="10639"/>
                <a:ext cx="7531" cy="0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417" name="Group 223"/>
            <p:cNvGrpSpPr>
              <a:grpSpLocks/>
            </p:cNvGrpSpPr>
            <p:nvPr/>
          </p:nvGrpSpPr>
          <p:grpSpPr bwMode="auto">
            <a:xfrm>
              <a:off x="0" y="5902926"/>
              <a:ext cx="9144000" cy="460644"/>
              <a:chOff x="1268" y="10632"/>
              <a:chExt cx="9531" cy="480"/>
            </a:xfrm>
          </p:grpSpPr>
          <p:sp>
            <p:nvSpPr>
              <p:cNvPr id="4421" name="Text Box 225"/>
              <p:cNvSpPr txBox="1">
                <a:spLocks noChangeArrowheads="1"/>
              </p:cNvSpPr>
              <p:nvPr/>
            </p:nvSpPr>
            <p:spPr bwMode="auto">
              <a:xfrm>
                <a:off x="8955" y="10632"/>
                <a:ext cx="1844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800" baseline="0">
                    <a:solidFill>
                      <a:srgbClr val="000000"/>
                    </a:solidFill>
                    <a:cs typeface="Times New Roman" pitchFamily="18" charset="0"/>
                  </a:rPr>
                  <a:t>Increasing γ</a:t>
                </a:r>
                <a:r>
                  <a:rPr lang="en-US" sz="1800" baseline="-30000">
                    <a:solidFill>
                      <a:srgbClr val="000000"/>
                    </a:solidFill>
                    <a:cs typeface="Times New Roman" pitchFamily="18" charset="0"/>
                  </a:rPr>
                  <a:t>sub</a:t>
                </a:r>
                <a:endParaRPr lang="en-US" sz="18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cxnSp>
            <p:nvCxnSpPr>
              <p:cNvPr id="4422" name="AutoShape 224"/>
              <p:cNvCxnSpPr>
                <a:cxnSpLocks noChangeShapeType="1"/>
              </p:cNvCxnSpPr>
              <p:nvPr/>
            </p:nvCxnSpPr>
            <p:spPr bwMode="auto">
              <a:xfrm flipH="1">
                <a:off x="1268" y="10872"/>
                <a:ext cx="7531" cy="0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 type="stealth" w="med" len="lg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418" name="Group 220"/>
            <p:cNvGrpSpPr>
              <a:grpSpLocks/>
            </p:cNvGrpSpPr>
            <p:nvPr/>
          </p:nvGrpSpPr>
          <p:grpSpPr bwMode="auto">
            <a:xfrm>
              <a:off x="0" y="6168756"/>
              <a:ext cx="9144000" cy="460644"/>
              <a:chOff x="1268" y="10909"/>
              <a:chExt cx="9531" cy="480"/>
            </a:xfrm>
          </p:grpSpPr>
          <p:sp>
            <p:nvSpPr>
              <p:cNvPr id="4419" name="Text Box 222"/>
              <p:cNvSpPr txBox="1">
                <a:spLocks noChangeArrowheads="1"/>
              </p:cNvSpPr>
              <p:nvPr/>
            </p:nvSpPr>
            <p:spPr bwMode="auto">
              <a:xfrm>
                <a:off x="9017" y="10909"/>
                <a:ext cx="1782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800" baseline="0">
                    <a:solidFill>
                      <a:srgbClr val="000000"/>
                    </a:solidFill>
                    <a:cs typeface="Times New Roman" pitchFamily="18" charset="0"/>
                  </a:rPr>
                  <a:t>Increasing γ</a:t>
                </a:r>
                <a:r>
                  <a:rPr lang="en-US" sz="1800" baseline="-30000">
                    <a:solidFill>
                      <a:srgbClr val="000000"/>
                    </a:solidFill>
                    <a:cs typeface="Times New Roman" pitchFamily="18" charset="0"/>
                  </a:rPr>
                  <a:t>Pt</a:t>
                </a:r>
                <a:endParaRPr lang="en-US" sz="18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cxnSp>
            <p:nvCxnSpPr>
              <p:cNvPr id="4420" name="AutoShape 221"/>
              <p:cNvCxnSpPr>
                <a:cxnSpLocks noChangeShapeType="1"/>
              </p:cNvCxnSpPr>
              <p:nvPr/>
            </p:nvCxnSpPr>
            <p:spPr bwMode="auto">
              <a:xfrm flipH="1">
                <a:off x="1268" y="11149"/>
                <a:ext cx="7531" cy="0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 type="stealth" w="med" len="lg"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cxnSp>
        <p:nvCxnSpPr>
          <p:cNvPr id="236" name="Straight Connector 235"/>
          <p:cNvCxnSpPr/>
          <p:nvPr/>
        </p:nvCxnSpPr>
        <p:spPr>
          <a:xfrm rot="10800000">
            <a:off x="304800" y="2362200"/>
            <a:ext cx="8229600" cy="1588"/>
          </a:xfrm>
          <a:prstGeom prst="line">
            <a:avLst/>
          </a:prstGeom>
          <a:ln w="31750">
            <a:solidFill>
              <a:srgbClr val="00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3172" name="Rectangle 249"/>
          <p:cNvSpPr>
            <a:spLocks noChangeArrowheads="1"/>
          </p:cNvSpPr>
          <p:nvPr/>
        </p:nvSpPr>
        <p:spPr bwMode="auto">
          <a:xfrm>
            <a:off x="0" y="6334780"/>
            <a:ext cx="914400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J. A.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Enterkin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K. R.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Poeppelmeier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L. D. Marks,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Nano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Lett</a:t>
            </a:r>
            <a:r>
              <a:rPr lang="en-US" sz="1400" i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</a:t>
            </a:r>
            <a:r>
              <a:rPr lang="en-US" sz="1400" u="sng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11</a:t>
            </a:r>
            <a:r>
              <a:rPr lang="en-US" sz="1400" i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993 </a:t>
            </a:r>
            <a:r>
              <a:rPr lang="en-US" sz="1400" b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(2011)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; G. Z. Wulff,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Kristallogr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Mineral  </a:t>
            </a:r>
            <a:r>
              <a:rPr lang="en-US" sz="1400" u="sng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4490 </a:t>
            </a:r>
            <a:r>
              <a:rPr lang="en-US" sz="1400" b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(1901)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; </a:t>
            </a:r>
            <a:r>
              <a:rPr lang="en-US" sz="1400" baseline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W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. L.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Winterbottom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Acta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baseline="0" dirty="0" err="1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Metallurgica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u="sng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15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, 303 </a:t>
            </a:r>
            <a:r>
              <a:rPr lang="en-US" sz="1400" b="1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(1967)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endParaRPr lang="en-US" sz="1400" b="1" baseline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7" name="Group 240"/>
          <p:cNvGrpSpPr>
            <a:grpSpLocks/>
          </p:cNvGrpSpPr>
          <p:nvPr/>
        </p:nvGrpSpPr>
        <p:grpSpPr bwMode="auto">
          <a:xfrm>
            <a:off x="4114800" y="3195638"/>
            <a:ext cx="990600" cy="690562"/>
            <a:chOff x="4114800" y="2129135"/>
            <a:chExt cx="990600" cy="690265"/>
          </a:xfrm>
        </p:grpSpPr>
        <p:sp>
          <p:nvSpPr>
            <p:cNvPr id="239" name="Arc 238"/>
            <p:cNvSpPr/>
            <p:nvPr/>
          </p:nvSpPr>
          <p:spPr>
            <a:xfrm>
              <a:off x="4448175" y="2590898"/>
              <a:ext cx="304800" cy="228502"/>
            </a:xfrm>
            <a:prstGeom prst="arc">
              <a:avLst>
                <a:gd name="adj1" fmla="val 20058697"/>
                <a:gd name="adj2" fmla="val 12515812"/>
              </a:avLst>
            </a:prstGeom>
            <a:ln>
              <a:solidFill>
                <a:schemeClr val="tx1"/>
              </a:solidFill>
              <a:headEnd type="stealth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baseline="0">
                <a:solidFill>
                  <a:srgbClr val="000000"/>
                </a:solidFill>
              </a:endParaRPr>
            </a:p>
          </p:txBody>
        </p:sp>
        <p:sp>
          <p:nvSpPr>
            <p:cNvPr id="4415" name="TextBox 239"/>
            <p:cNvSpPr txBox="1">
              <a:spLocks noChangeArrowheads="1"/>
            </p:cNvSpPr>
            <p:nvPr/>
          </p:nvSpPr>
          <p:spPr bwMode="auto">
            <a:xfrm>
              <a:off x="4114800" y="2129135"/>
              <a:ext cx="99060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200" baseline="0">
                  <a:solidFill>
                    <a:srgbClr val="000000"/>
                  </a:solidFill>
                  <a:cs typeface="Times New Roman" pitchFamily="18" charset="0"/>
                </a:rPr>
                <a:t>45° rotation around [100]</a:t>
              </a:r>
            </a:p>
          </p:txBody>
        </p:sp>
      </p:grpSp>
      <p:sp>
        <p:nvSpPr>
          <p:cNvPr id="242" name="TextBox 241"/>
          <p:cNvSpPr txBox="1">
            <a:spLocks noChangeArrowheads="1"/>
          </p:cNvSpPr>
          <p:nvPr/>
        </p:nvSpPr>
        <p:spPr bwMode="auto">
          <a:xfrm>
            <a:off x="228600" y="3276600"/>
            <a:ext cx="1371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cs typeface="Times New Roman" pitchFamily="18" charset="0"/>
              </a:rPr>
              <a:t>Projection down [010]</a:t>
            </a:r>
          </a:p>
        </p:txBody>
      </p:sp>
      <p:sp>
        <p:nvSpPr>
          <p:cNvPr id="243" name="TextBox 242"/>
          <p:cNvSpPr txBox="1">
            <a:spLocks noChangeArrowheads="1"/>
          </p:cNvSpPr>
          <p:nvPr/>
        </p:nvSpPr>
        <p:spPr bwMode="auto">
          <a:xfrm>
            <a:off x="7543800" y="3276600"/>
            <a:ext cx="1371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800" baseline="0">
                <a:solidFill>
                  <a:srgbClr val="000000"/>
                </a:solidFill>
                <a:cs typeface="Times New Roman" pitchFamily="18" charset="0"/>
              </a:rPr>
              <a:t>Projection down [110]</a:t>
            </a:r>
          </a:p>
        </p:txBody>
      </p:sp>
      <p:grpSp>
        <p:nvGrpSpPr>
          <p:cNvPr id="8" name="Group 240"/>
          <p:cNvGrpSpPr>
            <a:grpSpLocks/>
          </p:cNvGrpSpPr>
          <p:nvPr/>
        </p:nvGrpSpPr>
        <p:grpSpPr bwMode="auto">
          <a:xfrm>
            <a:off x="1619250" y="2384425"/>
            <a:ext cx="4046538" cy="2478088"/>
            <a:chOff x="15430500" y="8915400"/>
            <a:chExt cx="8149590" cy="4991100"/>
          </a:xfrm>
        </p:grpSpPr>
        <p:grpSp>
          <p:nvGrpSpPr>
            <p:cNvPr id="4337" name="Group 204"/>
            <p:cNvGrpSpPr>
              <a:grpSpLocks/>
            </p:cNvGrpSpPr>
            <p:nvPr/>
          </p:nvGrpSpPr>
          <p:grpSpPr bwMode="auto">
            <a:xfrm>
              <a:off x="19528790" y="11411175"/>
              <a:ext cx="4051300" cy="1892673"/>
              <a:chOff x="4329" y="5630"/>
              <a:chExt cx="3190" cy="1490"/>
            </a:xfrm>
          </p:grpSpPr>
          <p:cxnSp>
            <p:nvCxnSpPr>
              <p:cNvPr id="4409" name="AutoShape 209"/>
              <p:cNvCxnSpPr>
                <a:cxnSpLocks noChangeShapeType="1"/>
              </p:cNvCxnSpPr>
              <p:nvPr/>
            </p:nvCxnSpPr>
            <p:spPr bwMode="auto">
              <a:xfrm>
                <a:off x="4591" y="5630"/>
                <a:ext cx="2320" cy="4"/>
              </a:xfrm>
              <a:prstGeom prst="straightConnector1">
                <a:avLst/>
              </a:prstGeom>
              <a:noFill/>
              <a:ln w="9525">
                <a:solidFill>
                  <a:srgbClr val="7F7F7F"/>
                </a:solidFill>
                <a:prstDash val="dash"/>
                <a:round/>
                <a:headEnd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410" name="AutoShape 208"/>
              <p:cNvCxnSpPr>
                <a:cxnSpLocks noChangeShapeType="1"/>
              </p:cNvCxnSpPr>
              <p:nvPr/>
            </p:nvCxnSpPr>
            <p:spPr bwMode="auto">
              <a:xfrm>
                <a:off x="4329" y="7120"/>
                <a:ext cx="3190" cy="0"/>
              </a:xfrm>
              <a:prstGeom prst="straightConnector1">
                <a:avLst/>
              </a:prstGeom>
              <a:noFill/>
              <a:ln w="9525">
                <a:solidFill>
                  <a:srgbClr val="7F7F7F"/>
                </a:solidFill>
                <a:prstDash val="dash"/>
                <a:round/>
                <a:headEnd/>
                <a:tailEnd type="none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4411" name="Group 205"/>
              <p:cNvGrpSpPr>
                <a:grpSpLocks/>
              </p:cNvGrpSpPr>
              <p:nvPr/>
            </p:nvGrpSpPr>
            <p:grpSpPr bwMode="auto">
              <a:xfrm>
                <a:off x="5277" y="5634"/>
                <a:ext cx="749" cy="1480"/>
                <a:chOff x="5277" y="5634"/>
                <a:chExt cx="749" cy="1480"/>
              </a:xfrm>
            </p:grpSpPr>
            <p:sp>
              <p:nvSpPr>
                <p:cNvPr id="4412" name="Text Box 207"/>
                <p:cNvSpPr txBox="1">
                  <a:spLocks noChangeArrowheads="1"/>
                </p:cNvSpPr>
                <p:nvPr/>
              </p:nvSpPr>
              <p:spPr bwMode="auto">
                <a:xfrm>
                  <a:off x="5277" y="6169"/>
                  <a:ext cx="749" cy="5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 type="none" w="sm" len="med"/>
                    </a14:hiddenLine>
                  </a:ext>
                </a:extLst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sz="1200" baseline="0">
                      <a:solidFill>
                        <a:srgbClr val="000000"/>
                      </a:solidFill>
                      <a:cs typeface="Times New Roman" pitchFamily="18" charset="0"/>
                    </a:rPr>
                    <a:t>γ</a:t>
                  </a:r>
                  <a:r>
                    <a:rPr lang="en-US" sz="1200" baseline="-30000">
                      <a:solidFill>
                        <a:srgbClr val="000000"/>
                      </a:solidFill>
                      <a:cs typeface="Times New Roman" pitchFamily="18" charset="0"/>
                    </a:rPr>
                    <a:t>100</a:t>
                  </a:r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cxnSp>
              <p:nvCxnSpPr>
                <p:cNvPr id="4413" name="AutoShape 206"/>
                <p:cNvCxnSpPr>
                  <a:cxnSpLocks noChangeShapeType="1"/>
                </p:cNvCxnSpPr>
                <p:nvPr/>
              </p:nvCxnSpPr>
              <p:spPr bwMode="auto">
                <a:xfrm>
                  <a:off x="5828" y="5634"/>
                  <a:ext cx="1" cy="1480"/>
                </a:xfrm>
                <a:prstGeom prst="straightConnector1">
                  <a:avLst/>
                </a:prstGeom>
                <a:noFill/>
                <a:ln w="19050">
                  <a:solidFill>
                    <a:srgbClr val="5A5A5A"/>
                  </a:solidFill>
                  <a:round/>
                  <a:headEnd type="stealth" w="lg" len="lg"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338" name="Group 341"/>
            <p:cNvGrpSpPr>
              <a:grpSpLocks/>
            </p:cNvGrpSpPr>
            <p:nvPr/>
          </p:nvGrpSpPr>
          <p:grpSpPr bwMode="auto">
            <a:xfrm>
              <a:off x="15430500" y="8915400"/>
              <a:ext cx="5676900" cy="4991100"/>
              <a:chOff x="15430500" y="8915400"/>
              <a:chExt cx="5676900" cy="4991100"/>
            </a:xfrm>
          </p:grpSpPr>
          <p:grpSp>
            <p:nvGrpSpPr>
              <p:cNvPr id="4339" name="Group 115"/>
              <p:cNvGrpSpPr>
                <a:grpSpLocks/>
              </p:cNvGrpSpPr>
              <p:nvPr/>
            </p:nvGrpSpPr>
            <p:grpSpPr bwMode="auto">
              <a:xfrm>
                <a:off x="15430500" y="8915400"/>
                <a:ext cx="4998720" cy="4991100"/>
                <a:chOff x="1788" y="545"/>
                <a:chExt cx="3936" cy="3929"/>
              </a:xfrm>
            </p:grpSpPr>
            <p:grpSp>
              <p:nvGrpSpPr>
                <p:cNvPr id="4370" name="Group 150"/>
                <p:cNvGrpSpPr>
                  <a:grpSpLocks/>
                </p:cNvGrpSpPr>
                <p:nvPr/>
              </p:nvGrpSpPr>
              <p:grpSpPr bwMode="auto">
                <a:xfrm>
                  <a:off x="2868" y="1627"/>
                  <a:ext cx="1772" cy="1764"/>
                  <a:chOff x="3083" y="2403"/>
                  <a:chExt cx="1772" cy="1764"/>
                </a:xfrm>
              </p:grpSpPr>
              <p:sp>
                <p:nvSpPr>
                  <p:cNvPr id="4405" name="AutoShape 154" descr="Wide downward diagonal"/>
                  <p:cNvSpPr>
                    <a:spLocks noChangeArrowheads="1"/>
                  </p:cNvSpPr>
                  <p:nvPr/>
                </p:nvSpPr>
                <p:spPr bwMode="auto">
                  <a:xfrm rot="2700000">
                    <a:off x="3563" y="3139"/>
                    <a:ext cx="74" cy="1034"/>
                  </a:xfrm>
                  <a:prstGeom prst="triangle">
                    <a:avLst>
                      <a:gd name="adj" fmla="val 50000"/>
                    </a:avLst>
                  </a:prstGeom>
                  <a:pattFill prst="wdDnDiag">
                    <a:fgClr>
                      <a:srgbClr val="7F7F7F"/>
                    </a:fgClr>
                    <a:bgClr>
                      <a:srgbClr val="FFFFFF"/>
                    </a:bgClr>
                  </a:patt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prstDash val="sysDot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1" hangingPunct="1"/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4406" name="AutoShape 153" descr="Wide upward diagonal"/>
                  <p:cNvSpPr>
                    <a:spLocks noChangeArrowheads="1"/>
                  </p:cNvSpPr>
                  <p:nvPr/>
                </p:nvSpPr>
                <p:spPr bwMode="auto">
                  <a:xfrm rot="8100000">
                    <a:off x="3564" y="2403"/>
                    <a:ext cx="72" cy="1033"/>
                  </a:xfrm>
                  <a:prstGeom prst="triangle">
                    <a:avLst>
                      <a:gd name="adj" fmla="val 50000"/>
                    </a:avLst>
                  </a:prstGeom>
                  <a:pattFill prst="wdUpDiag">
                    <a:fgClr>
                      <a:srgbClr val="7F7F7F"/>
                    </a:fgClr>
                    <a:bgClr>
                      <a:srgbClr val="FFFFFF"/>
                    </a:bgClr>
                  </a:patt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prstDash val="dash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1" hangingPunct="1"/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4407" name="AutoShape 152" descr="Wide downward diagonal"/>
                  <p:cNvSpPr>
                    <a:spLocks noChangeArrowheads="1"/>
                  </p:cNvSpPr>
                  <p:nvPr/>
                </p:nvSpPr>
                <p:spPr bwMode="auto">
                  <a:xfrm rot="-8100000">
                    <a:off x="4301" y="2400"/>
                    <a:ext cx="74" cy="1034"/>
                  </a:xfrm>
                  <a:prstGeom prst="triangle">
                    <a:avLst>
                      <a:gd name="adj" fmla="val 50000"/>
                    </a:avLst>
                  </a:prstGeom>
                  <a:pattFill prst="wdDnDiag">
                    <a:fgClr>
                      <a:srgbClr val="7F7F7F"/>
                    </a:fgClr>
                    <a:bgClr>
                      <a:srgbClr val="FFFFFF"/>
                    </a:bgClr>
                  </a:patt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prstDash val="sysDot"/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eaLnBrk="1" hangingPunct="1"/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4408" name="AutoShape 151"/>
                  <p:cNvSpPr>
                    <a:spLocks noChangeArrowheads="1"/>
                  </p:cNvSpPr>
                  <p:nvPr/>
                </p:nvSpPr>
                <p:spPr bwMode="auto">
                  <a:xfrm rot="-2700000">
                    <a:off x="4300" y="3134"/>
                    <a:ext cx="74" cy="103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808080"/>
                  </a:solidFill>
                  <a:ln w="9525">
                    <a:solidFill>
                      <a:srgbClr val="80808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371" name="Group 116"/>
                <p:cNvGrpSpPr>
                  <a:grpSpLocks/>
                </p:cNvGrpSpPr>
                <p:nvPr/>
              </p:nvGrpSpPr>
              <p:grpSpPr bwMode="auto">
                <a:xfrm>
                  <a:off x="1788" y="545"/>
                  <a:ext cx="3936" cy="3929"/>
                  <a:chOff x="2003" y="1321"/>
                  <a:chExt cx="3936" cy="3929"/>
                </a:xfrm>
              </p:grpSpPr>
              <p:grpSp>
                <p:nvGrpSpPr>
                  <p:cNvPr id="4372" name="Group 134"/>
                  <p:cNvGrpSpPr>
                    <a:grpSpLocks/>
                  </p:cNvGrpSpPr>
                  <p:nvPr/>
                </p:nvGrpSpPr>
                <p:grpSpPr bwMode="auto">
                  <a:xfrm>
                    <a:off x="2003" y="1321"/>
                    <a:ext cx="3936" cy="3929"/>
                    <a:chOff x="2003" y="1321"/>
                    <a:chExt cx="3936" cy="3929"/>
                  </a:xfrm>
                </p:grpSpPr>
                <p:grpSp>
                  <p:nvGrpSpPr>
                    <p:cNvPr id="4390" name="Group 14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86" y="1801"/>
                      <a:ext cx="2974" cy="2973"/>
                      <a:chOff x="2029" y="8087"/>
                      <a:chExt cx="2974" cy="2973"/>
                    </a:xfrm>
                  </p:grpSpPr>
                  <p:cxnSp>
                    <p:nvCxnSpPr>
                      <p:cNvPr id="4401" name="AutoShape 149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2274" y="11060"/>
                        <a:ext cx="2499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402" name="AutoShape 148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2274" y="8087"/>
                        <a:ext cx="2480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403" name="AutoShape 14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rot="5400000">
                        <a:off x="3763" y="9573"/>
                        <a:ext cx="2480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404" name="AutoShape 14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rot="5400000">
                        <a:off x="789" y="9573"/>
                        <a:ext cx="2480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4391" name="Group 14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003" y="1321"/>
                      <a:ext cx="3936" cy="3929"/>
                      <a:chOff x="1546" y="7607"/>
                      <a:chExt cx="3936" cy="3929"/>
                    </a:xfrm>
                  </p:grpSpPr>
                  <p:cxnSp>
                    <p:nvCxnSpPr>
                      <p:cNvPr id="4397" name="AutoShape 14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1546" y="7608"/>
                        <a:ext cx="1768" cy="1767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98" name="AutoShape 14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3714" y="9768"/>
                        <a:ext cx="1768" cy="1767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99" name="AutoShape 142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rot="5400000" flipV="1">
                        <a:off x="1547" y="9768"/>
                        <a:ext cx="1768" cy="1767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400" name="AutoShape 141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rot="5400000" flipV="1">
                        <a:off x="3715" y="7607"/>
                        <a:ext cx="1768" cy="1767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4392" name="Group 13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2486" y="1801"/>
                      <a:ext cx="2974" cy="2973"/>
                      <a:chOff x="2486" y="1801"/>
                      <a:chExt cx="2974" cy="2973"/>
                    </a:xfrm>
                  </p:grpSpPr>
                  <p:cxnSp>
                    <p:nvCxnSpPr>
                      <p:cNvPr id="4393" name="AutoShape 139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2486" y="3286"/>
                        <a:ext cx="1487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94" name="AutoShape 138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3973" y="3286"/>
                        <a:ext cx="1487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95" name="AutoShape 137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3973" y="1801"/>
                        <a:ext cx="0" cy="1485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96" name="AutoShape 13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3973" y="3286"/>
                        <a:ext cx="0" cy="1488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4373" name="Group 117"/>
                  <p:cNvGrpSpPr>
                    <a:grpSpLocks/>
                  </p:cNvGrpSpPr>
                  <p:nvPr/>
                </p:nvGrpSpPr>
                <p:grpSpPr bwMode="auto">
                  <a:xfrm>
                    <a:off x="2486" y="1801"/>
                    <a:ext cx="2974" cy="2973"/>
                    <a:chOff x="2029" y="8087"/>
                    <a:chExt cx="2974" cy="2973"/>
                  </a:xfrm>
                </p:grpSpPr>
                <p:cxnSp>
                  <p:nvCxnSpPr>
                    <p:cNvPr id="4374" name="AutoShape 133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2029" y="8890"/>
                      <a:ext cx="0" cy="1357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75" name="AutoShape 132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5003" y="8890"/>
                      <a:ext cx="0" cy="1357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76" name="AutoShape 131"/>
                    <p:cNvCxnSpPr>
                      <a:cxnSpLocks noChangeShapeType="1"/>
                    </p:cNvCxnSpPr>
                    <p:nvPr/>
                  </p:nvCxnSpPr>
                  <p:spPr bwMode="auto">
                    <a:xfrm rot="5400000">
                      <a:off x="3517" y="7408"/>
                      <a:ext cx="0" cy="1357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77" name="AutoShape 130"/>
                    <p:cNvCxnSpPr>
                      <a:cxnSpLocks noChangeShapeType="1"/>
                    </p:cNvCxnSpPr>
                    <p:nvPr/>
                  </p:nvCxnSpPr>
                  <p:spPr bwMode="auto">
                    <a:xfrm rot="5400000">
                      <a:off x="3517" y="10381"/>
                      <a:ext cx="0" cy="1357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78" name="AutoShape 129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2029" y="10247"/>
                      <a:ext cx="809" cy="813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79" name="AutoShape 128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2029" y="8087"/>
                      <a:ext cx="809" cy="803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0" name="AutoShape 127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4195" y="8087"/>
                      <a:ext cx="808" cy="803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1" name="AutoShape 126"/>
                    <p:cNvCxnSpPr>
                      <a:cxnSpLocks noChangeShapeType="1"/>
                    </p:cNvCxnSpPr>
                    <p:nvPr/>
                  </p:nvCxnSpPr>
                  <p:spPr bwMode="auto">
                    <a:xfrm flipH="1">
                      <a:off x="4195" y="10247"/>
                      <a:ext cx="808" cy="813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2" name="AutoShape 125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2029" y="9572"/>
                      <a:ext cx="809" cy="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3" name="AutoShape 124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4194" y="9572"/>
                      <a:ext cx="809" cy="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4" name="AutoShape 123"/>
                    <p:cNvCxnSpPr>
                      <a:cxnSpLocks noChangeShapeType="1"/>
                    </p:cNvCxnSpPr>
                    <p:nvPr/>
                  </p:nvCxnSpPr>
                  <p:spPr bwMode="auto">
                    <a:xfrm rot="5400000">
                      <a:off x="3111" y="8492"/>
                      <a:ext cx="809" cy="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5" name="AutoShape 122"/>
                    <p:cNvCxnSpPr>
                      <a:cxnSpLocks noChangeShapeType="1"/>
                    </p:cNvCxnSpPr>
                    <p:nvPr/>
                  </p:nvCxnSpPr>
                  <p:spPr bwMode="auto">
                    <a:xfrm rot="5400000">
                      <a:off x="3111" y="10652"/>
                      <a:ext cx="809" cy="0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6" name="AutoShape 121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2838" y="9572"/>
                      <a:ext cx="678" cy="675"/>
                    </a:xfrm>
                    <a:prstGeom prst="straightConnector1">
                      <a:avLst/>
                    </a:prstGeom>
                    <a:noFill/>
                    <a:ln w="635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7" name="AutoShape 120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3516" y="9572"/>
                      <a:ext cx="678" cy="675"/>
                    </a:xfrm>
                    <a:prstGeom prst="straightConnector1">
                      <a:avLst/>
                    </a:prstGeom>
                    <a:noFill/>
                    <a:ln w="635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8" name="AutoShape 119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3516" y="8896"/>
                      <a:ext cx="678" cy="676"/>
                    </a:xfrm>
                    <a:prstGeom prst="straightConnector1">
                      <a:avLst/>
                    </a:prstGeom>
                    <a:noFill/>
                    <a:ln w="635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89" name="AutoShape 118"/>
                    <p:cNvCxnSpPr>
                      <a:cxnSpLocks noChangeShapeType="1"/>
                    </p:cNvCxnSpPr>
                    <p:nvPr/>
                  </p:nvCxnSpPr>
                  <p:spPr bwMode="auto">
                    <a:xfrm flipH="1">
                      <a:off x="2838" y="8896"/>
                      <a:ext cx="678" cy="676"/>
                    </a:xfrm>
                    <a:prstGeom prst="straightConnector1">
                      <a:avLst/>
                    </a:prstGeom>
                    <a:noFill/>
                    <a:ln w="635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</p:grpSp>
          <p:grpSp>
            <p:nvGrpSpPr>
              <p:cNvPr id="4340" name="Group 161"/>
              <p:cNvGrpSpPr>
                <a:grpSpLocks/>
              </p:cNvGrpSpPr>
              <p:nvPr/>
            </p:nvGrpSpPr>
            <p:grpSpPr bwMode="auto">
              <a:xfrm>
                <a:off x="19545300" y="9296502"/>
                <a:ext cx="1562100" cy="926066"/>
                <a:chOff x="4342" y="3965"/>
                <a:chExt cx="1230" cy="729"/>
              </a:xfrm>
            </p:grpSpPr>
            <p:grpSp>
              <p:nvGrpSpPr>
                <p:cNvPr id="4364" name="Group 165"/>
                <p:cNvGrpSpPr>
                  <a:grpSpLocks/>
                </p:cNvGrpSpPr>
                <p:nvPr/>
              </p:nvGrpSpPr>
              <p:grpSpPr bwMode="auto">
                <a:xfrm>
                  <a:off x="4657" y="4385"/>
                  <a:ext cx="915" cy="309"/>
                  <a:chOff x="4657" y="4385"/>
                  <a:chExt cx="915" cy="309"/>
                </a:xfrm>
              </p:grpSpPr>
              <p:sp>
                <p:nvSpPr>
                  <p:cNvPr id="4368" name="Text Box 16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851" y="4385"/>
                    <a:ext cx="721" cy="3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 type="none" w="sm" len="med"/>
                      </a14:hiddenLine>
                    </a:ext>
                  </a:extLst>
                </p:spPr>
                <p:txBody>
                  <a:bodyPr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sz="1200" baseline="0">
                        <a:solidFill>
                          <a:srgbClr val="000000"/>
                        </a:solidFill>
                        <a:cs typeface="Times New Roman" pitchFamily="18" charset="0"/>
                      </a:rPr>
                      <a:t>100</a:t>
                    </a:r>
                  </a:p>
                </p:txBody>
              </p:sp>
              <p:cxnSp>
                <p:nvCxnSpPr>
                  <p:cNvPr id="4369" name="AutoShape 166"/>
                  <p:cNvCxnSpPr>
                    <a:cxnSpLocks noChangeShapeType="1"/>
                  </p:cNvCxnSpPr>
                  <p:nvPr/>
                </p:nvCxnSpPr>
                <p:spPr bwMode="auto">
                  <a:xfrm>
                    <a:off x="4657" y="4615"/>
                    <a:ext cx="301" cy="0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lg" len="lg"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  <p:grpSp>
              <p:nvGrpSpPr>
                <p:cNvPr id="4365" name="Group 162"/>
                <p:cNvGrpSpPr>
                  <a:grpSpLocks/>
                </p:cNvGrpSpPr>
                <p:nvPr/>
              </p:nvGrpSpPr>
              <p:grpSpPr bwMode="auto">
                <a:xfrm>
                  <a:off x="4342" y="3965"/>
                  <a:ext cx="717" cy="650"/>
                  <a:chOff x="4342" y="3965"/>
                  <a:chExt cx="717" cy="650"/>
                </a:xfrm>
              </p:grpSpPr>
              <p:sp>
                <p:nvSpPr>
                  <p:cNvPr id="4366" name="Text Box 16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342" y="3965"/>
                    <a:ext cx="717" cy="36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 type="none" w="sm" len="med"/>
                      </a14:hiddenLine>
                    </a:ext>
                  </a:extLst>
                </p:spPr>
                <p:txBody>
                  <a:bodyPr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sz="1200" baseline="0">
                        <a:solidFill>
                          <a:srgbClr val="000000"/>
                        </a:solidFill>
                        <a:cs typeface="Times New Roman" pitchFamily="18" charset="0"/>
                      </a:rPr>
                      <a:t>001</a:t>
                    </a:r>
                  </a:p>
                </p:txBody>
              </p:sp>
              <p:cxnSp>
                <p:nvCxnSpPr>
                  <p:cNvPr id="4367" name="AutoShape 163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4657" y="4302"/>
                    <a:ext cx="0" cy="313"/>
                  </a:xfrm>
                  <a:prstGeom prst="straightConnector1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lg" len="lg"/>
                    <a:tailEnd type="stealth" w="lg" len="lg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4341" name="Group 155"/>
              <p:cNvGrpSpPr>
                <a:grpSpLocks/>
              </p:cNvGrpSpPr>
              <p:nvPr/>
            </p:nvGrpSpPr>
            <p:grpSpPr bwMode="auto">
              <a:xfrm>
                <a:off x="17872710" y="11218489"/>
                <a:ext cx="1508760" cy="1312243"/>
                <a:chOff x="3025" y="5478"/>
                <a:chExt cx="1188" cy="1033"/>
              </a:xfrm>
            </p:grpSpPr>
            <p:sp>
              <p:nvSpPr>
                <p:cNvPr id="4359" name="Text Box 160"/>
                <p:cNvSpPr txBox="1">
                  <a:spLocks noChangeArrowheads="1"/>
                </p:cNvSpPr>
                <p:nvPr/>
              </p:nvSpPr>
              <p:spPr bwMode="auto">
                <a:xfrm>
                  <a:off x="3562" y="5704"/>
                  <a:ext cx="651" cy="4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 type="none" w="sm" len="med"/>
                    </a14:hiddenLine>
                  </a:ext>
                </a:extLst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/>
                  <a:r>
                    <a:rPr lang="en-US" sz="1200" baseline="0">
                      <a:solidFill>
                        <a:srgbClr val="000000"/>
                      </a:solidFill>
                      <a:cs typeface="Times New Roman" pitchFamily="18" charset="0"/>
                    </a:rPr>
                    <a:t>γ</a:t>
                  </a:r>
                  <a:r>
                    <a:rPr lang="en-US" sz="1200" baseline="-30000">
                      <a:solidFill>
                        <a:srgbClr val="000000"/>
                      </a:solidFill>
                      <a:cs typeface="Times New Roman" pitchFamily="18" charset="0"/>
                    </a:rPr>
                    <a:t>111</a:t>
                  </a:r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grpSp>
              <p:nvGrpSpPr>
                <p:cNvPr id="4360" name="Group 156"/>
                <p:cNvGrpSpPr>
                  <a:grpSpLocks/>
                </p:cNvGrpSpPr>
                <p:nvPr/>
              </p:nvGrpSpPr>
              <p:grpSpPr bwMode="auto">
                <a:xfrm>
                  <a:off x="3025" y="5478"/>
                  <a:ext cx="843" cy="1033"/>
                  <a:chOff x="5492" y="1506"/>
                  <a:chExt cx="843" cy="1033"/>
                </a:xfrm>
              </p:grpSpPr>
              <p:sp>
                <p:nvSpPr>
                  <p:cNvPr id="4361" name="AutoShape 159"/>
                  <p:cNvSpPr>
                    <a:spLocks noChangeArrowheads="1"/>
                  </p:cNvSpPr>
                  <p:nvPr/>
                </p:nvSpPr>
                <p:spPr bwMode="auto">
                  <a:xfrm rot="-2700000">
                    <a:off x="5865" y="1506"/>
                    <a:ext cx="74" cy="103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5A5A5A"/>
                  </a:solidFill>
                  <a:ln w="9525">
                    <a:solidFill>
                      <a:srgbClr val="5A5A5A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eaLnBrk="1" hangingPunct="1"/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271" name="AutoShape 1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92" y="1611"/>
                    <a:ext cx="93" cy="96"/>
                  </a:xfrm>
                  <a:prstGeom prst="straightConnector1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sz="1200" baseline="0">
                      <a:solidFill>
                        <a:prstClr val="black"/>
                      </a:solidFill>
                      <a:cs typeface="Times New Roman" pitchFamily="18" charset="0"/>
                    </a:endParaRPr>
                  </a:p>
                </p:txBody>
              </p:sp>
              <p:sp>
                <p:nvSpPr>
                  <p:cNvPr id="272" name="AutoShape 15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10" y="2326"/>
                    <a:ext cx="126" cy="121"/>
                  </a:xfrm>
                  <a:prstGeom prst="straightConnector1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eaLnBrk="1" fontAlgn="auto" hangingPunct="1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 sz="1200" baseline="0">
                      <a:solidFill>
                        <a:prstClr val="black"/>
                      </a:solidFill>
                      <a:cs typeface="Times New Roman" pitchFamily="18" charset="0"/>
                    </a:endParaRPr>
                  </a:p>
                </p:txBody>
              </p:sp>
            </p:grpSp>
          </p:grpSp>
          <p:grpSp>
            <p:nvGrpSpPr>
              <p:cNvPr id="4342" name="Group 1296"/>
              <p:cNvGrpSpPr>
                <a:grpSpLocks/>
              </p:cNvGrpSpPr>
              <p:nvPr/>
            </p:nvGrpSpPr>
            <p:grpSpPr bwMode="auto">
              <a:xfrm>
                <a:off x="16260079" y="11734784"/>
                <a:ext cx="1923781" cy="581091"/>
                <a:chOff x="29556979" y="18897602"/>
                <a:chExt cx="1923781" cy="581091"/>
              </a:xfrm>
            </p:grpSpPr>
            <p:cxnSp>
              <p:nvCxnSpPr>
                <p:cNvPr id="4356" name="AutoShape 113"/>
                <p:cNvCxnSpPr>
                  <a:cxnSpLocks noChangeShapeType="1"/>
                </p:cNvCxnSpPr>
                <p:nvPr/>
              </p:nvCxnSpPr>
              <p:spPr bwMode="auto">
                <a:xfrm rot="2700000">
                  <a:off x="30538420" y="18306604"/>
                  <a:ext cx="0" cy="1884680"/>
                </a:xfrm>
                <a:prstGeom prst="straightConnector1">
                  <a:avLst/>
                </a:prstGeom>
                <a:noFill/>
                <a:ln w="19050">
                  <a:solidFill>
                    <a:srgbClr val="5A5A5A"/>
                  </a:solidFill>
                  <a:round/>
                  <a:headEnd type="stealth" w="lg" len="lg"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4357" name="Group 1295"/>
                <p:cNvGrpSpPr>
                  <a:grpSpLocks/>
                </p:cNvGrpSpPr>
                <p:nvPr/>
              </p:nvGrpSpPr>
              <p:grpSpPr bwMode="auto">
                <a:xfrm>
                  <a:off x="29556979" y="18897602"/>
                  <a:ext cx="1010672" cy="581091"/>
                  <a:chOff x="29556979" y="18897602"/>
                  <a:chExt cx="1010672" cy="581091"/>
                </a:xfrm>
              </p:grpSpPr>
              <p:sp>
                <p:nvSpPr>
                  <p:cNvPr id="4358" name="Text Box 1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9088" y="18897602"/>
                    <a:ext cx="888563" cy="48347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 type="none" w="sm" len="med"/>
                      </a14:hiddenLine>
                    </a:ext>
                  </a:extLst>
                </p:spPr>
                <p:txBody>
                  <a:bodyPr/>
                  <a:lstStyle>
                    <a:lvl1pPr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eaLnBrk="1" hangingPunct="1"/>
                    <a:r>
                      <a:rPr lang="en-US" sz="1200" baseline="0">
                        <a:solidFill>
                          <a:srgbClr val="000000"/>
                        </a:solidFill>
                        <a:cs typeface="Times New Roman" pitchFamily="18" charset="0"/>
                      </a:rPr>
                      <a:t>γ</a:t>
                    </a:r>
                    <a:r>
                      <a:rPr lang="en-US" sz="1200" baseline="-30000">
                        <a:solidFill>
                          <a:srgbClr val="000000"/>
                        </a:solidFill>
                        <a:cs typeface="Times New Roman" pitchFamily="18" charset="0"/>
                      </a:rPr>
                      <a:t>111</a:t>
                    </a:r>
                    <a:endParaRPr lang="en-US" sz="1200" baseline="0">
                      <a:solidFill>
                        <a:srgbClr val="000000"/>
                      </a:solidFill>
                      <a:cs typeface="Times New Roman" pitchFamily="18" charset="0"/>
                    </a:endParaRPr>
                  </a:p>
                </p:txBody>
              </p:sp>
              <p:graphicFrame>
                <p:nvGraphicFramePr>
                  <p:cNvPr id="4098" name="Object 241"/>
                  <p:cNvGraphicFramePr>
                    <a:graphicFrameLocks noChangeAspect="1"/>
                  </p:cNvGraphicFramePr>
                  <p:nvPr/>
                </p:nvGraphicFramePr>
                <p:xfrm>
                  <a:off x="29556979" y="18945294"/>
                  <a:ext cx="320041" cy="533399"/>
                </p:xfrm>
                <a:graphic>
                  <a:graphicData uri="http://schemas.openxmlformats.org/presentationml/2006/ole">
                    <mc:AlternateContent xmlns:mc="http://schemas.openxmlformats.org/markup-compatibility/2006">
                      <mc:Choice xmlns:v="urn:schemas-microsoft-com:vml" Requires="v">
                        <p:oleObj spid="_x0000_s1793036" name="Equation" r:id="rId6" imgW="266400" imgH="444240" progId="Equation.3">
                          <p:embed/>
                        </p:oleObj>
                      </mc:Choice>
                      <mc:Fallback>
                        <p:oleObj name="Equation" r:id="rId6" imgW="266400" imgH="444240" progId="Equation.3">
                          <p:embed/>
                          <p:pic>
                            <p:nvPicPr>
                              <p:cNvPr id="0" name=""/>
                              <p:cNvPicPr>
                                <a:picLocks noChangeAspect="1" noChangeArrowheads="1"/>
                              </p:cNvPicPr>
                              <p:nvPr/>
                            </p:nvPicPr>
                            <p:blipFill>
                              <a:blip r:embed="rId7">
                                <a:extLst>
                                  <a:ext uri="{28A0092B-C50C-407E-A947-70E740481C1C}">
                                    <a14:useLocalDpi xmlns:a14="http://schemas.microsoft.com/office/drawing/2010/main" val="0"/>
                                  </a:ext>
                                </a:extLst>
                              </a:blip>
                              <a:srcRect/>
                              <a:stretch>
                                <a:fillRect/>
                              </a:stretch>
                            </p:blipFill>
                            <p:spPr bwMode="auto">
                              <a:xfrm>
                                <a:off x="29556979" y="18945294"/>
                                <a:ext cx="320041" cy="533399"/>
                              </a:xfrm>
                              <a:prstGeom prst="rect">
                                <a:avLst/>
                              </a:prstGeom>
                              <a:noFill/>
                              <a:extLst>
                                <a:ext uri="{909E8E84-426E-40DD-AFC4-6F175D3DCCD1}">
                                  <a14:hiddenFill xmlns:a14="http://schemas.microsoft.com/office/drawing/2010/main">
                                    <a:solidFill>
                                      <a:srgbClr val="FFFFFF"/>
                                    </a:solidFill>
                                  </a14:hiddenFill>
                                </a:ext>
                              </a:extLst>
                            </p:spPr>
                          </p:pic>
                        </p:oleObj>
                      </mc:Fallback>
                    </mc:AlternateContent>
                  </a:graphicData>
                </a:graphic>
              </p:graphicFrame>
            </p:grpSp>
          </p:grpSp>
          <p:grpSp>
            <p:nvGrpSpPr>
              <p:cNvPr id="4343" name="Group 339"/>
              <p:cNvGrpSpPr>
                <a:grpSpLocks/>
              </p:cNvGrpSpPr>
              <p:nvPr/>
            </p:nvGrpSpPr>
            <p:grpSpPr bwMode="auto">
              <a:xfrm>
                <a:off x="16025812" y="9503859"/>
                <a:ext cx="3816855" cy="3817998"/>
                <a:chOff x="16025812" y="9503859"/>
                <a:chExt cx="3816855" cy="3817998"/>
              </a:xfrm>
            </p:grpSpPr>
            <p:sp>
              <p:nvSpPr>
                <p:cNvPr id="4344" name="AutoShape 151"/>
                <p:cNvSpPr>
                  <a:spLocks noChangeArrowheads="1"/>
                </p:cNvSpPr>
                <p:nvPr/>
              </p:nvSpPr>
              <p:spPr bwMode="auto">
                <a:xfrm rot="10800000">
                  <a:off x="17895759" y="12235812"/>
                  <a:ext cx="73152" cy="10515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45" name="AutoShape 151"/>
                <p:cNvSpPr>
                  <a:spLocks noChangeArrowheads="1"/>
                </p:cNvSpPr>
                <p:nvPr/>
              </p:nvSpPr>
              <p:spPr bwMode="auto">
                <a:xfrm>
                  <a:off x="17892715" y="9540240"/>
                  <a:ext cx="73152" cy="10515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46" name="AutoShape 151"/>
                <p:cNvSpPr>
                  <a:spLocks noChangeArrowheads="1"/>
                </p:cNvSpPr>
                <p:nvPr/>
              </p:nvSpPr>
              <p:spPr bwMode="auto">
                <a:xfrm rot="5400000">
                  <a:off x="19243930" y="10883648"/>
                  <a:ext cx="73152" cy="10515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47" name="AutoShape 151"/>
                <p:cNvSpPr>
                  <a:spLocks noChangeArrowheads="1"/>
                </p:cNvSpPr>
                <p:nvPr/>
              </p:nvSpPr>
              <p:spPr bwMode="auto">
                <a:xfrm rot="-5400000">
                  <a:off x="16549306" y="10882884"/>
                  <a:ext cx="73152" cy="10515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48" name="AutoShape 151"/>
                <p:cNvSpPr>
                  <a:spLocks noChangeArrowheads="1"/>
                </p:cNvSpPr>
                <p:nvPr/>
              </p:nvSpPr>
              <p:spPr bwMode="auto">
                <a:xfrm rot="10800000">
                  <a:off x="19806091" y="11407135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49" name="AutoShape 151"/>
                <p:cNvSpPr>
                  <a:spLocks noChangeArrowheads="1"/>
                </p:cNvSpPr>
                <p:nvPr/>
              </p:nvSpPr>
              <p:spPr bwMode="auto">
                <a:xfrm rot="10800000">
                  <a:off x="16025812" y="11415711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0" name="AutoShape 151"/>
                <p:cNvSpPr>
                  <a:spLocks noChangeArrowheads="1"/>
                </p:cNvSpPr>
                <p:nvPr/>
              </p:nvSpPr>
              <p:spPr bwMode="auto">
                <a:xfrm>
                  <a:off x="19802474" y="10587037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1" name="AutoShape 151"/>
                <p:cNvSpPr>
                  <a:spLocks noChangeArrowheads="1"/>
                </p:cNvSpPr>
                <p:nvPr/>
              </p:nvSpPr>
              <p:spPr bwMode="auto">
                <a:xfrm>
                  <a:off x="16025815" y="10582274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2" name="AutoShape 151"/>
                <p:cNvSpPr>
                  <a:spLocks noChangeArrowheads="1"/>
                </p:cNvSpPr>
                <p:nvPr/>
              </p:nvSpPr>
              <p:spPr bwMode="auto">
                <a:xfrm rot="5400000">
                  <a:off x="18329721" y="9110667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3" name="AutoShape 151"/>
                <p:cNvSpPr>
                  <a:spLocks noChangeArrowheads="1"/>
                </p:cNvSpPr>
                <p:nvPr/>
              </p:nvSpPr>
              <p:spPr bwMode="auto">
                <a:xfrm rot="-5400000">
                  <a:off x="17496284" y="9114284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4" name="AutoShape 151"/>
                <p:cNvSpPr>
                  <a:spLocks noChangeArrowheads="1"/>
                </p:cNvSpPr>
                <p:nvPr/>
              </p:nvSpPr>
              <p:spPr bwMode="auto">
                <a:xfrm rot="5400000">
                  <a:off x="18324958" y="12892089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4355" name="AutoShape 151"/>
                <p:cNvSpPr>
                  <a:spLocks noChangeArrowheads="1"/>
                </p:cNvSpPr>
                <p:nvPr/>
              </p:nvSpPr>
              <p:spPr bwMode="auto">
                <a:xfrm rot="-5400000">
                  <a:off x="17496284" y="12890942"/>
                  <a:ext cx="36576" cy="822960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0000"/>
                </a:solidFill>
                <a:ln w="9525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eaLnBrk="1" hangingPunct="1"/>
                  <a:endParaRPr lang="en-US" sz="1200" baseline="0">
                    <a:solidFill>
                      <a:srgbClr val="000000"/>
                    </a:solidFill>
                    <a:cs typeface="Times New Roman" pitchFamily="18" charset="0"/>
                  </a:endParaRPr>
                </a:p>
              </p:txBody>
            </p:sp>
          </p:grpSp>
        </p:grpSp>
      </p:grpSp>
      <p:grpSp>
        <p:nvGrpSpPr>
          <p:cNvPr id="28" name="Group 322"/>
          <p:cNvGrpSpPr>
            <a:grpSpLocks/>
          </p:cNvGrpSpPr>
          <p:nvPr/>
        </p:nvGrpSpPr>
        <p:grpSpPr bwMode="auto">
          <a:xfrm>
            <a:off x="5146675" y="2514600"/>
            <a:ext cx="2436813" cy="2209800"/>
            <a:chOff x="22504400" y="9191061"/>
            <a:chExt cx="4887515" cy="4432158"/>
          </a:xfrm>
        </p:grpSpPr>
        <p:grpSp>
          <p:nvGrpSpPr>
            <p:cNvPr id="4291" name="Group 1291"/>
            <p:cNvGrpSpPr>
              <a:grpSpLocks/>
            </p:cNvGrpSpPr>
            <p:nvPr/>
          </p:nvGrpSpPr>
          <p:grpSpPr bwMode="auto">
            <a:xfrm>
              <a:off x="22504400" y="9191061"/>
              <a:ext cx="4887515" cy="4432158"/>
              <a:chOff x="35801300" y="16353879"/>
              <a:chExt cx="4887515" cy="4432158"/>
            </a:xfrm>
          </p:grpSpPr>
          <p:sp>
            <p:nvSpPr>
              <p:cNvPr id="4305" name="Text Box 178"/>
              <p:cNvSpPr txBox="1">
                <a:spLocks noChangeArrowheads="1"/>
              </p:cNvSpPr>
              <p:nvPr/>
            </p:nvSpPr>
            <p:spPr bwMode="auto">
              <a:xfrm>
                <a:off x="38100001" y="19050000"/>
                <a:ext cx="910034" cy="665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 type="none" w="sm" len="med"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200" baseline="0">
                    <a:solidFill>
                      <a:srgbClr val="000000"/>
                    </a:solidFill>
                    <a:cs typeface="Times New Roman" pitchFamily="18" charset="0"/>
                  </a:rPr>
                  <a:t>γ</a:t>
                </a:r>
                <a:r>
                  <a:rPr lang="en-US" sz="1200" baseline="-30000">
                    <a:solidFill>
                      <a:srgbClr val="000000"/>
                    </a:solidFill>
                    <a:cs typeface="Times New Roman" pitchFamily="18" charset="0"/>
                  </a:rPr>
                  <a:t>111</a:t>
                </a:r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6" name="Text Box 175"/>
              <p:cNvSpPr txBox="1">
                <a:spLocks noChangeArrowheads="1"/>
              </p:cNvSpPr>
              <p:nvPr/>
            </p:nvSpPr>
            <p:spPr bwMode="auto">
              <a:xfrm>
                <a:off x="39166798" y="16459219"/>
                <a:ext cx="912813" cy="5058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 type="none" w="sm" len="med"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200" baseline="0">
                    <a:solidFill>
                      <a:srgbClr val="000000"/>
                    </a:solidFill>
                    <a:cs typeface="Times New Roman" pitchFamily="18" charset="0"/>
                  </a:rPr>
                  <a:t>001</a:t>
                </a:r>
              </a:p>
            </p:txBody>
          </p:sp>
          <p:sp>
            <p:nvSpPr>
              <p:cNvPr id="4307" name="Text Box 172"/>
              <p:cNvSpPr txBox="1">
                <a:spLocks noChangeArrowheads="1"/>
              </p:cNvSpPr>
              <p:nvPr/>
            </p:nvSpPr>
            <p:spPr bwMode="auto">
              <a:xfrm>
                <a:off x="39774019" y="17068800"/>
                <a:ext cx="914796" cy="5074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 type="none" w="sm" len="med"/>
                  </a14:hiddenLine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en-US" sz="1200" baseline="0">
                    <a:solidFill>
                      <a:srgbClr val="000000"/>
                    </a:solidFill>
                    <a:cs typeface="Times New Roman" pitchFamily="18" charset="0"/>
                  </a:rPr>
                  <a:t>110</a:t>
                </a:r>
              </a:p>
            </p:txBody>
          </p:sp>
          <p:grpSp>
            <p:nvGrpSpPr>
              <p:cNvPr id="4308" name="Group 1287"/>
              <p:cNvGrpSpPr>
                <a:grpSpLocks/>
              </p:cNvGrpSpPr>
              <p:nvPr/>
            </p:nvGrpSpPr>
            <p:grpSpPr bwMode="auto">
              <a:xfrm>
                <a:off x="35801300" y="16353879"/>
                <a:ext cx="4452620" cy="4432158"/>
                <a:chOff x="31883350" y="16139830"/>
                <a:chExt cx="2226310" cy="2216079"/>
              </a:xfrm>
            </p:grpSpPr>
            <p:grpSp>
              <p:nvGrpSpPr>
                <p:cNvPr id="4309" name="Group 179"/>
                <p:cNvGrpSpPr>
                  <a:grpSpLocks noChangeAspect="1"/>
                </p:cNvGrpSpPr>
                <p:nvPr/>
              </p:nvGrpSpPr>
              <p:grpSpPr bwMode="auto">
                <a:xfrm>
                  <a:off x="31883350" y="16139830"/>
                  <a:ext cx="2226310" cy="2216079"/>
                  <a:chOff x="6295" y="7822"/>
                  <a:chExt cx="3506" cy="3489"/>
                </a:xfrm>
              </p:grpSpPr>
              <p:grpSp>
                <p:nvGrpSpPr>
                  <p:cNvPr id="4313" name="Group 192"/>
                  <p:cNvGrpSpPr>
                    <a:grpSpLocks/>
                  </p:cNvGrpSpPr>
                  <p:nvPr/>
                </p:nvGrpSpPr>
                <p:grpSpPr bwMode="auto">
                  <a:xfrm>
                    <a:off x="6295" y="7822"/>
                    <a:ext cx="3506" cy="3489"/>
                    <a:chOff x="6295" y="7822"/>
                    <a:chExt cx="3506" cy="3489"/>
                  </a:xfrm>
                </p:grpSpPr>
                <p:grpSp>
                  <p:nvGrpSpPr>
                    <p:cNvPr id="4326" name="Group 197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295" y="7822"/>
                      <a:ext cx="3506" cy="3489"/>
                      <a:chOff x="6295" y="7822"/>
                      <a:chExt cx="3506" cy="3489"/>
                    </a:xfrm>
                  </p:grpSpPr>
                  <p:cxnSp>
                    <p:nvCxnSpPr>
                      <p:cNvPr id="4331" name="AutoShape 203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6295" y="9262"/>
                        <a:ext cx="1453" cy="2049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2" name="AutoShape 202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8342" y="7822"/>
                        <a:ext cx="1453" cy="2049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3" name="AutoShape 201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>
                        <a:off x="6301" y="7828"/>
                        <a:ext cx="1453" cy="2049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4" name="AutoShape 200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H="1">
                        <a:off x="8348" y="9262"/>
                        <a:ext cx="1453" cy="2049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5" name="AutoShape 199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7083" y="11060"/>
                        <a:ext cx="1932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6" name="AutoShape 198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7083" y="8087"/>
                        <a:ext cx="1932" cy="0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  <p:grpSp>
                  <p:nvGrpSpPr>
                    <p:cNvPr id="4327" name="Group 193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7015" y="8087"/>
                      <a:ext cx="2056" cy="2973"/>
                      <a:chOff x="7015" y="8087"/>
                      <a:chExt cx="2056" cy="2973"/>
                    </a:xfrm>
                  </p:grpSpPr>
                  <p:cxnSp>
                    <p:nvCxnSpPr>
                      <p:cNvPr id="4328" name="AutoShape 196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7015" y="8843"/>
                        <a:ext cx="2050" cy="1446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29" name="AutoShape 195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 flipV="1">
                        <a:off x="7021" y="8849"/>
                        <a:ext cx="2050" cy="1446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  <p:cxnSp>
                    <p:nvCxnSpPr>
                      <p:cNvPr id="4330" name="AutoShape 194"/>
                      <p:cNvCxnSpPr>
                        <a:cxnSpLocks noChangeShapeType="1"/>
                      </p:cNvCxnSpPr>
                      <p:nvPr/>
                    </p:nvCxnSpPr>
                    <p:spPr bwMode="auto">
                      <a:xfrm>
                        <a:off x="8049" y="8087"/>
                        <a:ext cx="0" cy="2973"/>
                      </a:xfrm>
                      <a:prstGeom prst="straightConnector1">
                        <a:avLst/>
                      </a:prstGeom>
                      <a:noFill/>
                      <a:ln w="9525">
                        <a:solidFill>
                          <a:srgbClr val="7F7F7F"/>
                        </a:solidFill>
                        <a:prstDash val="dash"/>
                        <a:round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</a:extLst>
                    </p:spPr>
                  </p:cxnSp>
                </p:grpSp>
              </p:grpSp>
              <p:grpSp>
                <p:nvGrpSpPr>
                  <p:cNvPr id="4314" name="Group 180"/>
                  <p:cNvGrpSpPr>
                    <a:grpSpLocks/>
                  </p:cNvGrpSpPr>
                  <p:nvPr/>
                </p:nvGrpSpPr>
                <p:grpSpPr bwMode="auto">
                  <a:xfrm>
                    <a:off x="6517" y="8087"/>
                    <a:ext cx="3064" cy="2969"/>
                    <a:chOff x="6517" y="8087"/>
                    <a:chExt cx="3064" cy="2969"/>
                  </a:xfrm>
                </p:grpSpPr>
                <p:cxnSp>
                  <p:nvCxnSpPr>
                    <p:cNvPr id="4315" name="AutoShape 191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6517" y="9572"/>
                      <a:ext cx="1050" cy="1484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16" name="AutoShape 190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8531" y="8088"/>
                      <a:ext cx="1050" cy="1484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17" name="AutoShape 189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6517" y="8087"/>
                      <a:ext cx="1050" cy="1485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18" name="AutoShape 188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8531" y="9571"/>
                      <a:ext cx="1050" cy="1485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19" name="AutoShape 187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7567" y="11056"/>
                      <a:ext cx="964" cy="0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0" name="AutoShape 186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7567" y="8087"/>
                      <a:ext cx="964" cy="0"/>
                    </a:xfrm>
                    <a:prstGeom prst="straightConnector1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1" name="AutoShape 185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7453" y="9571"/>
                      <a:ext cx="1200" cy="1"/>
                    </a:xfrm>
                    <a:prstGeom prst="straightConnector1">
                      <a:avLst/>
                    </a:prstGeom>
                    <a:noFill/>
                    <a:ln w="635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2" name="AutoShape 184"/>
                    <p:cNvCxnSpPr>
                      <a:cxnSpLocks noChangeShapeType="1"/>
                    </p:cNvCxnSpPr>
                    <p:nvPr/>
                  </p:nvCxnSpPr>
                  <p:spPr bwMode="auto">
                    <a:xfrm>
                      <a:off x="6982" y="8914"/>
                      <a:ext cx="471" cy="658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3" name="AutoShape 183"/>
                    <p:cNvCxnSpPr>
                      <a:cxnSpLocks noChangeShapeType="1"/>
                    </p:cNvCxnSpPr>
                    <p:nvPr/>
                  </p:nvCxnSpPr>
                  <p:spPr bwMode="auto">
                    <a:xfrm flipV="1">
                      <a:off x="6982" y="9571"/>
                      <a:ext cx="471" cy="658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4" name="AutoShape 182"/>
                    <p:cNvCxnSpPr>
                      <a:cxnSpLocks noChangeShapeType="1"/>
                    </p:cNvCxnSpPr>
                    <p:nvPr/>
                  </p:nvCxnSpPr>
                  <p:spPr bwMode="auto">
                    <a:xfrm flipH="1" flipV="1">
                      <a:off x="8653" y="9571"/>
                      <a:ext cx="467" cy="658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  <p:cxnSp>
                  <p:nvCxnSpPr>
                    <p:cNvPr id="4325" name="AutoShape 181"/>
                    <p:cNvCxnSpPr>
                      <a:cxnSpLocks noChangeShapeType="1"/>
                    </p:cNvCxnSpPr>
                    <p:nvPr/>
                  </p:nvCxnSpPr>
                  <p:spPr bwMode="auto">
                    <a:xfrm flipH="1">
                      <a:off x="8653" y="8914"/>
                      <a:ext cx="467" cy="657"/>
                    </a:xfrm>
                    <a:prstGeom prst="straightConnector1">
                      <a:avLst/>
                    </a:prstGeom>
                    <a:noFill/>
                    <a:ln w="3810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</p:cxnSp>
              </p:grpSp>
            </p:grpSp>
            <p:cxnSp>
              <p:nvCxnSpPr>
                <p:cNvPr id="4310" name="AutoShape 177"/>
                <p:cNvCxnSpPr>
                  <a:cxnSpLocks noChangeShapeType="1"/>
                </p:cNvCxnSpPr>
                <p:nvPr/>
              </p:nvCxnSpPr>
              <p:spPr bwMode="auto">
                <a:xfrm>
                  <a:off x="32997140" y="17247552"/>
                  <a:ext cx="645160" cy="463033"/>
                </a:xfrm>
                <a:prstGeom prst="straightConnector1">
                  <a:avLst/>
                </a:prstGeom>
                <a:noFill/>
                <a:ln w="19050">
                  <a:solidFill>
                    <a:srgbClr val="5A5A5A"/>
                  </a:solidFill>
                  <a:round/>
                  <a:headEnd type="stealth" w="lg" len="lg"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311" name="AutoShape 174"/>
                <p:cNvCxnSpPr>
                  <a:cxnSpLocks noChangeShapeType="1"/>
                </p:cNvCxnSpPr>
                <p:nvPr/>
              </p:nvCxnSpPr>
              <p:spPr bwMode="auto">
                <a:xfrm flipV="1">
                  <a:off x="33739455" y="16421842"/>
                  <a:ext cx="0" cy="198805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 type="none" w="lg" len="lg"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312" name="AutoShape 171"/>
                <p:cNvCxnSpPr>
                  <a:cxnSpLocks noChangeShapeType="1"/>
                </p:cNvCxnSpPr>
                <p:nvPr/>
              </p:nvCxnSpPr>
              <p:spPr bwMode="auto">
                <a:xfrm>
                  <a:off x="33739455" y="16620647"/>
                  <a:ext cx="191135" cy="0"/>
                </a:xfrm>
                <a:prstGeom prst="straightConnector1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 type="none" w="lg" len="lg"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4292" name="Group 350"/>
            <p:cNvGrpSpPr>
              <a:grpSpLocks/>
            </p:cNvGrpSpPr>
            <p:nvPr/>
          </p:nvGrpSpPr>
          <p:grpSpPr bwMode="auto">
            <a:xfrm>
              <a:off x="23067302" y="9448163"/>
              <a:ext cx="3340991" cy="3934774"/>
              <a:chOff x="23067302" y="9448163"/>
              <a:chExt cx="3340991" cy="3934774"/>
            </a:xfrm>
          </p:grpSpPr>
          <p:sp>
            <p:nvSpPr>
              <p:cNvPr id="4293" name="AutoShape 151"/>
              <p:cNvSpPr>
                <a:spLocks noChangeArrowheads="1"/>
              </p:cNvSpPr>
              <p:nvPr/>
            </p:nvSpPr>
            <p:spPr bwMode="auto">
              <a:xfrm rot="8700000">
                <a:off x="25742930" y="11312887"/>
                <a:ext cx="91440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4" name="AutoShape 151"/>
              <p:cNvSpPr>
                <a:spLocks noChangeArrowheads="1"/>
              </p:cNvSpPr>
              <p:nvPr/>
            </p:nvSpPr>
            <p:spPr bwMode="auto">
              <a:xfrm rot="2100000">
                <a:off x="25745283" y="10503257"/>
                <a:ext cx="91440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5" name="AutoShape 151"/>
              <p:cNvSpPr>
                <a:spLocks noChangeArrowheads="1"/>
              </p:cNvSpPr>
              <p:nvPr/>
            </p:nvSpPr>
            <p:spPr bwMode="auto">
              <a:xfrm rot="-8700000">
                <a:off x="23635500" y="11317650"/>
                <a:ext cx="91440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6" name="AutoShape 151"/>
              <p:cNvSpPr>
                <a:spLocks noChangeArrowheads="1"/>
              </p:cNvSpPr>
              <p:nvPr/>
            </p:nvSpPr>
            <p:spPr bwMode="auto">
              <a:xfrm rot="-2100000">
                <a:off x="23636128" y="10507940"/>
                <a:ext cx="91440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7" name="AutoShape 151"/>
              <p:cNvSpPr>
                <a:spLocks noChangeArrowheads="1"/>
              </p:cNvSpPr>
              <p:nvPr/>
            </p:nvSpPr>
            <p:spPr bwMode="auto">
              <a:xfrm rot="-8700000">
                <a:off x="23069322" y="10483241"/>
                <a:ext cx="54864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8" name="AutoShape 151"/>
              <p:cNvSpPr>
                <a:spLocks noChangeArrowheads="1"/>
              </p:cNvSpPr>
              <p:nvPr/>
            </p:nvSpPr>
            <p:spPr bwMode="auto">
              <a:xfrm rot="2100000">
                <a:off x="26348666" y="11342340"/>
                <a:ext cx="54864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99" name="AutoShape 151"/>
              <p:cNvSpPr>
                <a:spLocks noChangeArrowheads="1"/>
              </p:cNvSpPr>
              <p:nvPr/>
            </p:nvSpPr>
            <p:spPr bwMode="auto">
              <a:xfrm rot="8700000">
                <a:off x="26353429" y="10485088"/>
                <a:ext cx="54864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0" name="AutoShape 151"/>
              <p:cNvSpPr>
                <a:spLocks noChangeArrowheads="1"/>
              </p:cNvSpPr>
              <p:nvPr/>
            </p:nvSpPr>
            <p:spPr bwMode="auto">
              <a:xfrm rot="-2100000">
                <a:off x="23067302" y="11342340"/>
                <a:ext cx="54864" cy="10058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1" name="AutoShape 151"/>
              <p:cNvSpPr>
                <a:spLocks noChangeArrowheads="1"/>
              </p:cNvSpPr>
              <p:nvPr/>
            </p:nvSpPr>
            <p:spPr bwMode="auto">
              <a:xfrm rot="-8700000">
                <a:off x="25709373" y="12134537"/>
                <a:ext cx="54864" cy="12344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2" name="AutoShape 151"/>
              <p:cNvSpPr>
                <a:spLocks noChangeArrowheads="1"/>
              </p:cNvSpPr>
              <p:nvPr/>
            </p:nvSpPr>
            <p:spPr bwMode="auto">
              <a:xfrm rot="8700000">
                <a:off x="23713884" y="12148497"/>
                <a:ext cx="54864" cy="12344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3" name="AutoShape 151"/>
              <p:cNvSpPr>
                <a:spLocks noChangeArrowheads="1"/>
              </p:cNvSpPr>
              <p:nvPr/>
            </p:nvSpPr>
            <p:spPr bwMode="auto">
              <a:xfrm rot="-2100000">
                <a:off x="25704610" y="9448163"/>
                <a:ext cx="54864" cy="12344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304" name="AutoShape 151"/>
              <p:cNvSpPr>
                <a:spLocks noChangeArrowheads="1"/>
              </p:cNvSpPr>
              <p:nvPr/>
            </p:nvSpPr>
            <p:spPr bwMode="auto">
              <a:xfrm rot="2100000">
                <a:off x="23713378" y="9453248"/>
                <a:ext cx="54864" cy="1234440"/>
              </a:xfrm>
              <a:prstGeom prst="triangle">
                <a:avLst>
                  <a:gd name="adj" fmla="val 50000"/>
                </a:avLst>
              </a:prstGeom>
              <a:solidFill>
                <a:srgbClr val="FF0000"/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1" hangingPunct="1"/>
                <a:endParaRPr lang="en-US" sz="1200" baseline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4427" name="Group 654"/>
          <p:cNvGrpSpPr>
            <a:grpSpLocks/>
          </p:cNvGrpSpPr>
          <p:nvPr/>
        </p:nvGrpSpPr>
        <p:grpSpPr bwMode="auto">
          <a:xfrm>
            <a:off x="22225" y="3722648"/>
            <a:ext cx="9067800" cy="1905000"/>
            <a:chOff x="15029928" y="16636540"/>
            <a:chExt cx="12764544" cy="2682482"/>
          </a:xfrm>
        </p:grpSpPr>
        <p:cxnSp>
          <p:nvCxnSpPr>
            <p:cNvPr id="4187" name="AutoShape 278"/>
            <p:cNvCxnSpPr>
              <a:cxnSpLocks noChangeShapeType="1"/>
            </p:cNvCxnSpPr>
            <p:nvPr/>
          </p:nvCxnSpPr>
          <p:spPr bwMode="auto">
            <a:xfrm>
              <a:off x="27698340" y="16689449"/>
              <a:ext cx="0" cy="103212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 type="stealth" w="sm" len="lg"/>
              <a:tailEnd type="stealth" w="sm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88" name="AutoShape 274"/>
            <p:cNvCxnSpPr>
              <a:cxnSpLocks noChangeShapeType="1"/>
            </p:cNvCxnSpPr>
            <p:nvPr/>
          </p:nvCxnSpPr>
          <p:spPr bwMode="auto">
            <a:xfrm>
              <a:off x="25010870" y="17209109"/>
              <a:ext cx="1439" cy="512462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 type="stealth" w="sm" len="med"/>
              <a:tailEnd type="stealth" w="sm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89" name="AutoShape 324"/>
            <p:cNvCxnSpPr>
              <a:cxnSpLocks noChangeShapeType="1"/>
            </p:cNvCxnSpPr>
            <p:nvPr/>
          </p:nvCxnSpPr>
          <p:spPr bwMode="auto">
            <a:xfrm>
              <a:off x="20135689" y="17721570"/>
              <a:ext cx="2285280" cy="1440"/>
            </a:xfrm>
            <a:prstGeom prst="straightConnector1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0" name="AutoShape 280"/>
            <p:cNvCxnSpPr>
              <a:cxnSpLocks noChangeShapeType="1"/>
            </p:cNvCxnSpPr>
            <p:nvPr/>
          </p:nvCxnSpPr>
          <p:spPr bwMode="auto">
            <a:xfrm>
              <a:off x="25413060" y="16688010"/>
              <a:ext cx="2285280" cy="1440"/>
            </a:xfrm>
            <a:prstGeom prst="straightConnector1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1" name="AutoShape 256"/>
            <p:cNvCxnSpPr>
              <a:cxnSpLocks noChangeShapeType="1"/>
            </p:cNvCxnSpPr>
            <p:nvPr/>
          </p:nvCxnSpPr>
          <p:spPr bwMode="auto">
            <a:xfrm>
              <a:off x="22725590" y="17209109"/>
              <a:ext cx="2285280" cy="1440"/>
            </a:xfrm>
            <a:prstGeom prst="straightConnector1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92" name="AutoShape 232"/>
            <p:cNvCxnSpPr>
              <a:cxnSpLocks noChangeShapeType="1"/>
            </p:cNvCxnSpPr>
            <p:nvPr/>
          </p:nvCxnSpPr>
          <p:spPr bwMode="auto">
            <a:xfrm>
              <a:off x="17315568" y="17707894"/>
              <a:ext cx="0" cy="1098338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 type="stealth" w="sm" len="lg"/>
              <a:tailEnd type="stealth" w="sm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193" name="Text Box 344"/>
            <p:cNvSpPr txBox="1">
              <a:spLocks noChangeArrowheads="1"/>
            </p:cNvSpPr>
            <p:nvPr/>
          </p:nvSpPr>
          <p:spPr bwMode="auto">
            <a:xfrm>
              <a:off x="20238345" y="18785622"/>
              <a:ext cx="2079968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Int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–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Sub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= 0</a:t>
              </a:r>
            </a:p>
          </p:txBody>
        </p:sp>
        <p:grpSp>
          <p:nvGrpSpPr>
            <p:cNvPr id="4194" name="Group 550"/>
            <p:cNvGrpSpPr>
              <a:grpSpLocks/>
            </p:cNvGrpSpPr>
            <p:nvPr/>
          </p:nvGrpSpPr>
          <p:grpSpPr bwMode="auto">
            <a:xfrm>
              <a:off x="20210523" y="16652030"/>
              <a:ext cx="2139932" cy="2140535"/>
              <a:chOff x="20210523" y="16652030"/>
              <a:chExt cx="2139932" cy="2140535"/>
            </a:xfrm>
          </p:grpSpPr>
          <p:cxnSp>
            <p:nvCxnSpPr>
              <p:cNvPr id="4273" name="AutoShape 343"/>
              <p:cNvCxnSpPr>
                <a:cxnSpLocks noChangeShapeType="1"/>
              </p:cNvCxnSpPr>
              <p:nvPr/>
            </p:nvCxnSpPr>
            <p:spPr bwMode="auto">
              <a:xfrm>
                <a:off x="20210523" y="17230709"/>
                <a:ext cx="0" cy="49086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4" name="AutoShape 342"/>
              <p:cNvCxnSpPr>
                <a:cxnSpLocks noChangeShapeType="1"/>
              </p:cNvCxnSpPr>
              <p:nvPr/>
            </p:nvCxnSpPr>
            <p:spPr bwMode="auto">
              <a:xfrm>
                <a:off x="22350455" y="17230709"/>
                <a:ext cx="0" cy="49086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5" name="AutoShape 341"/>
              <p:cNvCxnSpPr>
                <a:cxnSpLocks noChangeShapeType="1"/>
              </p:cNvCxnSpPr>
              <p:nvPr/>
            </p:nvCxnSpPr>
            <p:spPr bwMode="auto">
              <a:xfrm rot="5400000">
                <a:off x="21281208" y="16164177"/>
                <a:ext cx="0" cy="97570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6" name="AutoShape 340"/>
              <p:cNvCxnSpPr>
                <a:cxnSpLocks noChangeShapeType="1"/>
              </p:cNvCxnSpPr>
              <p:nvPr/>
            </p:nvCxnSpPr>
            <p:spPr bwMode="auto">
              <a:xfrm rot="5400000">
                <a:off x="21281208" y="18304712"/>
                <a:ext cx="0" cy="97570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7" name="AutoShape 339"/>
              <p:cNvCxnSpPr>
                <a:cxnSpLocks noChangeShapeType="1"/>
              </p:cNvCxnSpPr>
              <p:nvPr/>
            </p:nvCxnSpPr>
            <p:spPr bwMode="auto">
              <a:xfrm>
                <a:off x="20210523" y="18206689"/>
                <a:ext cx="582833" cy="5858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8" name="AutoShape 338"/>
              <p:cNvCxnSpPr>
                <a:cxnSpLocks noChangeShapeType="1"/>
              </p:cNvCxnSpPr>
              <p:nvPr/>
            </p:nvCxnSpPr>
            <p:spPr bwMode="auto">
              <a:xfrm flipV="1">
                <a:off x="20210523" y="16652030"/>
                <a:ext cx="582833" cy="57867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9" name="AutoShape 337"/>
              <p:cNvCxnSpPr>
                <a:cxnSpLocks noChangeShapeType="1"/>
              </p:cNvCxnSpPr>
              <p:nvPr/>
            </p:nvCxnSpPr>
            <p:spPr bwMode="auto">
              <a:xfrm>
                <a:off x="21769061" y="16652030"/>
                <a:ext cx="581394" cy="57867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0" name="AutoShape 336"/>
              <p:cNvCxnSpPr>
                <a:cxnSpLocks noChangeShapeType="1"/>
              </p:cNvCxnSpPr>
              <p:nvPr/>
            </p:nvCxnSpPr>
            <p:spPr bwMode="auto">
              <a:xfrm flipH="1">
                <a:off x="21769061" y="18206689"/>
                <a:ext cx="581394" cy="585876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1" name="AutoShape 335"/>
              <p:cNvCxnSpPr>
                <a:cxnSpLocks noChangeShapeType="1"/>
              </p:cNvCxnSpPr>
              <p:nvPr/>
            </p:nvCxnSpPr>
            <p:spPr bwMode="auto">
              <a:xfrm>
                <a:off x="20210523" y="17721578"/>
                <a:ext cx="58283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2" name="AutoShape 334"/>
              <p:cNvCxnSpPr>
                <a:cxnSpLocks noChangeShapeType="1"/>
              </p:cNvCxnSpPr>
              <p:nvPr/>
            </p:nvCxnSpPr>
            <p:spPr bwMode="auto">
              <a:xfrm>
                <a:off x="21769061" y="17721578"/>
                <a:ext cx="581394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3" name="AutoShape 333"/>
              <p:cNvCxnSpPr>
                <a:cxnSpLocks noChangeShapeType="1"/>
              </p:cNvCxnSpPr>
              <p:nvPr/>
            </p:nvCxnSpPr>
            <p:spPr bwMode="auto">
              <a:xfrm rot="5400000">
                <a:off x="20988990" y="16944248"/>
                <a:ext cx="582998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4" name="AutoShape 332"/>
              <p:cNvCxnSpPr>
                <a:cxnSpLocks noChangeShapeType="1"/>
              </p:cNvCxnSpPr>
              <p:nvPr/>
            </p:nvCxnSpPr>
            <p:spPr bwMode="auto">
              <a:xfrm rot="5400000">
                <a:off x="20988990" y="18498907"/>
                <a:ext cx="582998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5" name="AutoShape 331"/>
              <p:cNvCxnSpPr>
                <a:cxnSpLocks noChangeShapeType="1"/>
              </p:cNvCxnSpPr>
              <p:nvPr/>
            </p:nvCxnSpPr>
            <p:spPr bwMode="auto">
              <a:xfrm>
                <a:off x="20793356" y="17721578"/>
                <a:ext cx="487853" cy="4851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6" name="AutoShape 330"/>
              <p:cNvCxnSpPr>
                <a:cxnSpLocks noChangeShapeType="1"/>
              </p:cNvCxnSpPr>
              <p:nvPr/>
            </p:nvCxnSpPr>
            <p:spPr bwMode="auto">
              <a:xfrm flipV="1">
                <a:off x="21281208" y="17721578"/>
                <a:ext cx="487853" cy="4851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7" name="AutoShape 329"/>
              <p:cNvCxnSpPr>
                <a:cxnSpLocks noChangeShapeType="1"/>
              </p:cNvCxnSpPr>
              <p:nvPr/>
            </p:nvCxnSpPr>
            <p:spPr bwMode="auto">
              <a:xfrm>
                <a:off x="21281208" y="17235028"/>
                <a:ext cx="487853" cy="486551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8" name="AutoShape 328"/>
              <p:cNvCxnSpPr>
                <a:cxnSpLocks noChangeShapeType="1"/>
              </p:cNvCxnSpPr>
              <p:nvPr/>
            </p:nvCxnSpPr>
            <p:spPr bwMode="auto">
              <a:xfrm flipH="1">
                <a:off x="20793356" y="17235028"/>
                <a:ext cx="487853" cy="486551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89" name="AutoShape 327"/>
              <p:cNvCxnSpPr>
                <a:cxnSpLocks noChangeShapeType="1"/>
              </p:cNvCxnSpPr>
              <p:nvPr/>
            </p:nvCxnSpPr>
            <p:spPr bwMode="auto">
              <a:xfrm flipV="1">
                <a:off x="20210523" y="17721578"/>
                <a:ext cx="0" cy="4851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90" name="AutoShape 326"/>
              <p:cNvCxnSpPr>
                <a:cxnSpLocks noChangeShapeType="1"/>
              </p:cNvCxnSpPr>
              <p:nvPr/>
            </p:nvCxnSpPr>
            <p:spPr bwMode="auto">
              <a:xfrm flipV="1">
                <a:off x="22350455" y="17721578"/>
                <a:ext cx="0" cy="485111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95" name="Text Box 298"/>
            <p:cNvSpPr txBox="1">
              <a:spLocks noChangeArrowheads="1"/>
            </p:cNvSpPr>
            <p:nvPr/>
          </p:nvSpPr>
          <p:spPr bwMode="auto">
            <a:xfrm>
              <a:off x="25316928" y="18785622"/>
              <a:ext cx="2477544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Int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–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Sub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≤ -γ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Pt</a:t>
              </a:r>
              <a:endParaRPr lang="en-US" sz="1600" baseline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4196" name="Group 551"/>
            <p:cNvGrpSpPr>
              <a:grpSpLocks/>
            </p:cNvGrpSpPr>
            <p:nvPr/>
          </p:nvGrpSpPr>
          <p:grpSpPr bwMode="auto">
            <a:xfrm>
              <a:off x="25480698" y="16651671"/>
              <a:ext cx="2139932" cy="2140895"/>
              <a:chOff x="25480698" y="16651671"/>
              <a:chExt cx="2139932" cy="2140895"/>
            </a:xfrm>
          </p:grpSpPr>
          <p:cxnSp>
            <p:nvCxnSpPr>
              <p:cNvPr id="4257" name="AutoShape 297"/>
              <p:cNvCxnSpPr>
                <a:cxnSpLocks noChangeShapeType="1"/>
              </p:cNvCxnSpPr>
              <p:nvPr/>
            </p:nvCxnSpPr>
            <p:spPr bwMode="auto">
              <a:xfrm>
                <a:off x="25480698" y="17230184"/>
                <a:ext cx="0" cy="97702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8" name="AutoShape 296"/>
              <p:cNvCxnSpPr>
                <a:cxnSpLocks noChangeShapeType="1"/>
              </p:cNvCxnSpPr>
              <p:nvPr/>
            </p:nvCxnSpPr>
            <p:spPr bwMode="auto">
              <a:xfrm>
                <a:off x="27620630" y="17230184"/>
                <a:ext cx="0" cy="97702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9" name="AutoShape 295"/>
              <p:cNvCxnSpPr>
                <a:cxnSpLocks noChangeShapeType="1"/>
              </p:cNvCxnSpPr>
              <p:nvPr/>
            </p:nvCxnSpPr>
            <p:spPr bwMode="auto">
              <a:xfrm rot="5400000">
                <a:off x="26551384" y="16163458"/>
                <a:ext cx="0" cy="97642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0" name="AutoShape 294"/>
              <p:cNvCxnSpPr>
                <a:cxnSpLocks noChangeShapeType="1"/>
              </p:cNvCxnSpPr>
              <p:nvPr/>
            </p:nvCxnSpPr>
            <p:spPr bwMode="auto">
              <a:xfrm rot="5400000">
                <a:off x="26551384" y="18303994"/>
                <a:ext cx="0" cy="97642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1" name="AutoShape 293"/>
              <p:cNvCxnSpPr>
                <a:cxnSpLocks noChangeShapeType="1"/>
              </p:cNvCxnSpPr>
              <p:nvPr/>
            </p:nvCxnSpPr>
            <p:spPr bwMode="auto">
              <a:xfrm>
                <a:off x="25480698" y="18207213"/>
                <a:ext cx="582113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2" name="AutoShape 292"/>
              <p:cNvCxnSpPr>
                <a:cxnSpLocks noChangeShapeType="1"/>
              </p:cNvCxnSpPr>
              <p:nvPr/>
            </p:nvCxnSpPr>
            <p:spPr bwMode="auto">
              <a:xfrm flipV="1">
                <a:off x="25480698" y="16652030"/>
                <a:ext cx="582113" cy="5781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3" name="AutoShape 291"/>
              <p:cNvCxnSpPr>
                <a:cxnSpLocks noChangeShapeType="1"/>
              </p:cNvCxnSpPr>
              <p:nvPr/>
            </p:nvCxnSpPr>
            <p:spPr bwMode="auto">
              <a:xfrm>
                <a:off x="27039236" y="16652030"/>
                <a:ext cx="581394" cy="57815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4" name="AutoShape 290"/>
              <p:cNvCxnSpPr>
                <a:cxnSpLocks noChangeShapeType="1"/>
              </p:cNvCxnSpPr>
              <p:nvPr/>
            </p:nvCxnSpPr>
            <p:spPr bwMode="auto">
              <a:xfrm flipH="1">
                <a:off x="27039236" y="18207213"/>
                <a:ext cx="581394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5" name="AutoShape 289"/>
              <p:cNvCxnSpPr>
                <a:cxnSpLocks noChangeShapeType="1"/>
              </p:cNvCxnSpPr>
              <p:nvPr/>
            </p:nvCxnSpPr>
            <p:spPr bwMode="auto">
              <a:xfrm>
                <a:off x="25480698" y="17721218"/>
                <a:ext cx="58211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6" name="AutoShape 288"/>
              <p:cNvCxnSpPr>
                <a:cxnSpLocks noChangeShapeType="1"/>
              </p:cNvCxnSpPr>
              <p:nvPr/>
            </p:nvCxnSpPr>
            <p:spPr bwMode="auto">
              <a:xfrm>
                <a:off x="27038517" y="17721218"/>
                <a:ext cx="58211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7" name="AutoShape 287"/>
              <p:cNvCxnSpPr>
                <a:cxnSpLocks noChangeShapeType="1"/>
              </p:cNvCxnSpPr>
              <p:nvPr/>
            </p:nvCxnSpPr>
            <p:spPr bwMode="auto">
              <a:xfrm rot="5400000">
                <a:off x="26259067" y="16943627"/>
                <a:ext cx="58247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8" name="AutoShape 286"/>
              <p:cNvCxnSpPr>
                <a:cxnSpLocks noChangeShapeType="1"/>
              </p:cNvCxnSpPr>
              <p:nvPr/>
            </p:nvCxnSpPr>
            <p:spPr bwMode="auto">
              <a:xfrm rot="5400000">
                <a:off x="26259067" y="18498809"/>
                <a:ext cx="58247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69" name="AutoShape 285"/>
              <p:cNvCxnSpPr>
                <a:cxnSpLocks noChangeShapeType="1"/>
              </p:cNvCxnSpPr>
              <p:nvPr/>
            </p:nvCxnSpPr>
            <p:spPr bwMode="auto">
              <a:xfrm>
                <a:off x="26062811" y="17721218"/>
                <a:ext cx="487853" cy="48599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0" name="AutoShape 284"/>
              <p:cNvCxnSpPr>
                <a:cxnSpLocks noChangeShapeType="1"/>
              </p:cNvCxnSpPr>
              <p:nvPr/>
            </p:nvCxnSpPr>
            <p:spPr bwMode="auto">
              <a:xfrm flipV="1">
                <a:off x="26550664" y="17721218"/>
                <a:ext cx="487853" cy="48599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1" name="AutoShape 283"/>
              <p:cNvCxnSpPr>
                <a:cxnSpLocks noChangeShapeType="1"/>
              </p:cNvCxnSpPr>
              <p:nvPr/>
            </p:nvCxnSpPr>
            <p:spPr bwMode="auto">
              <a:xfrm>
                <a:off x="26550664" y="17234503"/>
                <a:ext cx="487853" cy="48671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72" name="AutoShape 282"/>
              <p:cNvCxnSpPr>
                <a:cxnSpLocks noChangeShapeType="1"/>
              </p:cNvCxnSpPr>
              <p:nvPr/>
            </p:nvCxnSpPr>
            <p:spPr bwMode="auto">
              <a:xfrm flipH="1">
                <a:off x="26062811" y="17234503"/>
                <a:ext cx="487853" cy="48671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97" name="Text Box 275"/>
            <p:cNvSpPr txBox="1">
              <a:spLocks noChangeArrowheads="1"/>
            </p:cNvSpPr>
            <p:nvPr/>
          </p:nvSpPr>
          <p:spPr bwMode="auto">
            <a:xfrm>
              <a:off x="22611649" y="18785622"/>
              <a:ext cx="2514600" cy="5333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-γ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Pt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&lt;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Int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–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Sub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&lt; 0</a:t>
              </a:r>
            </a:p>
          </p:txBody>
        </p:sp>
        <p:grpSp>
          <p:nvGrpSpPr>
            <p:cNvPr id="4198" name="Group 552"/>
            <p:cNvGrpSpPr>
              <a:grpSpLocks/>
            </p:cNvGrpSpPr>
            <p:nvPr/>
          </p:nvGrpSpPr>
          <p:grpSpPr bwMode="auto">
            <a:xfrm>
              <a:off x="22800424" y="16651672"/>
              <a:ext cx="2139932" cy="2140894"/>
              <a:chOff x="22800424" y="16651672"/>
              <a:chExt cx="2139932" cy="2140894"/>
            </a:xfrm>
          </p:grpSpPr>
          <p:cxnSp>
            <p:nvCxnSpPr>
              <p:cNvPr id="4241" name="AutoShape 273"/>
              <p:cNvCxnSpPr>
                <a:cxnSpLocks noChangeShapeType="1"/>
              </p:cNvCxnSpPr>
              <p:nvPr/>
            </p:nvCxnSpPr>
            <p:spPr bwMode="auto">
              <a:xfrm>
                <a:off x="22800424" y="17230184"/>
                <a:ext cx="0" cy="97702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2" name="AutoShape 272"/>
              <p:cNvCxnSpPr>
                <a:cxnSpLocks noChangeShapeType="1"/>
              </p:cNvCxnSpPr>
              <p:nvPr/>
            </p:nvCxnSpPr>
            <p:spPr bwMode="auto">
              <a:xfrm>
                <a:off x="24940356" y="17230184"/>
                <a:ext cx="0" cy="977029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3" name="AutoShape 271"/>
              <p:cNvCxnSpPr>
                <a:cxnSpLocks noChangeShapeType="1"/>
              </p:cNvCxnSpPr>
              <p:nvPr/>
            </p:nvCxnSpPr>
            <p:spPr bwMode="auto">
              <a:xfrm rot="5400000">
                <a:off x="23871110" y="16163459"/>
                <a:ext cx="0" cy="97642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4" name="AutoShape 270"/>
              <p:cNvCxnSpPr>
                <a:cxnSpLocks noChangeShapeType="1"/>
              </p:cNvCxnSpPr>
              <p:nvPr/>
            </p:nvCxnSpPr>
            <p:spPr bwMode="auto">
              <a:xfrm rot="5400000">
                <a:off x="23871110" y="18303994"/>
                <a:ext cx="0" cy="97642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5" name="AutoShape 269"/>
              <p:cNvCxnSpPr>
                <a:cxnSpLocks noChangeShapeType="1"/>
              </p:cNvCxnSpPr>
              <p:nvPr/>
            </p:nvCxnSpPr>
            <p:spPr bwMode="auto">
              <a:xfrm>
                <a:off x="22800424" y="18207213"/>
                <a:ext cx="582113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6" name="AutoShape 268"/>
              <p:cNvCxnSpPr>
                <a:cxnSpLocks noChangeShapeType="1"/>
              </p:cNvCxnSpPr>
              <p:nvPr/>
            </p:nvCxnSpPr>
            <p:spPr bwMode="auto">
              <a:xfrm flipV="1">
                <a:off x="22800424" y="16652031"/>
                <a:ext cx="582113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7" name="AutoShape 267"/>
              <p:cNvCxnSpPr>
                <a:cxnSpLocks noChangeShapeType="1"/>
              </p:cNvCxnSpPr>
              <p:nvPr/>
            </p:nvCxnSpPr>
            <p:spPr bwMode="auto">
              <a:xfrm>
                <a:off x="24358962" y="16652031"/>
                <a:ext cx="581394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8" name="AutoShape 266"/>
              <p:cNvCxnSpPr>
                <a:cxnSpLocks noChangeShapeType="1"/>
              </p:cNvCxnSpPr>
              <p:nvPr/>
            </p:nvCxnSpPr>
            <p:spPr bwMode="auto">
              <a:xfrm flipH="1">
                <a:off x="24358962" y="18207213"/>
                <a:ext cx="581394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9" name="AutoShape 265"/>
              <p:cNvCxnSpPr>
                <a:cxnSpLocks noChangeShapeType="1"/>
              </p:cNvCxnSpPr>
              <p:nvPr/>
            </p:nvCxnSpPr>
            <p:spPr bwMode="auto">
              <a:xfrm>
                <a:off x="22800424" y="17721219"/>
                <a:ext cx="58211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0" name="AutoShape 264"/>
              <p:cNvCxnSpPr>
                <a:cxnSpLocks noChangeShapeType="1"/>
              </p:cNvCxnSpPr>
              <p:nvPr/>
            </p:nvCxnSpPr>
            <p:spPr bwMode="auto">
              <a:xfrm>
                <a:off x="24358243" y="17721219"/>
                <a:ext cx="58211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1" name="AutoShape 263"/>
              <p:cNvCxnSpPr>
                <a:cxnSpLocks noChangeShapeType="1"/>
              </p:cNvCxnSpPr>
              <p:nvPr/>
            </p:nvCxnSpPr>
            <p:spPr bwMode="auto">
              <a:xfrm rot="5400000">
                <a:off x="23578794" y="16943628"/>
                <a:ext cx="58247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2" name="AutoShape 262"/>
              <p:cNvCxnSpPr>
                <a:cxnSpLocks noChangeShapeType="1"/>
              </p:cNvCxnSpPr>
              <p:nvPr/>
            </p:nvCxnSpPr>
            <p:spPr bwMode="auto">
              <a:xfrm rot="5400000">
                <a:off x="23578794" y="18498809"/>
                <a:ext cx="58247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3" name="AutoShape 261"/>
              <p:cNvCxnSpPr>
                <a:cxnSpLocks noChangeShapeType="1"/>
              </p:cNvCxnSpPr>
              <p:nvPr/>
            </p:nvCxnSpPr>
            <p:spPr bwMode="auto">
              <a:xfrm>
                <a:off x="23382537" y="17721219"/>
                <a:ext cx="487853" cy="4859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4" name="AutoShape 260"/>
              <p:cNvCxnSpPr>
                <a:cxnSpLocks noChangeShapeType="1"/>
              </p:cNvCxnSpPr>
              <p:nvPr/>
            </p:nvCxnSpPr>
            <p:spPr bwMode="auto">
              <a:xfrm flipV="1">
                <a:off x="23870390" y="17721219"/>
                <a:ext cx="487853" cy="48599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5" name="AutoShape 259"/>
              <p:cNvCxnSpPr>
                <a:cxnSpLocks noChangeShapeType="1"/>
              </p:cNvCxnSpPr>
              <p:nvPr/>
            </p:nvCxnSpPr>
            <p:spPr bwMode="auto">
              <a:xfrm>
                <a:off x="23870390" y="17234504"/>
                <a:ext cx="487853" cy="48671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56" name="AutoShape 258"/>
              <p:cNvCxnSpPr>
                <a:cxnSpLocks noChangeShapeType="1"/>
              </p:cNvCxnSpPr>
              <p:nvPr/>
            </p:nvCxnSpPr>
            <p:spPr bwMode="auto">
              <a:xfrm flipH="1">
                <a:off x="23382537" y="17234504"/>
                <a:ext cx="487853" cy="486714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199" name="Text Box 252"/>
            <p:cNvSpPr txBox="1">
              <a:spLocks noChangeArrowheads="1"/>
            </p:cNvSpPr>
            <p:nvPr/>
          </p:nvSpPr>
          <p:spPr bwMode="auto">
            <a:xfrm>
              <a:off x="15029928" y="18785622"/>
              <a:ext cx="2286000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Int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–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Sub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=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Pt</a:t>
              </a:r>
              <a:endParaRPr lang="en-US" sz="1600" baseline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4200" name="Group 553"/>
            <p:cNvGrpSpPr>
              <a:grpSpLocks/>
            </p:cNvGrpSpPr>
            <p:nvPr/>
          </p:nvGrpSpPr>
          <p:grpSpPr bwMode="auto">
            <a:xfrm>
              <a:off x="15105122" y="16636540"/>
              <a:ext cx="2139932" cy="2140894"/>
              <a:chOff x="15105122" y="16636540"/>
              <a:chExt cx="2139932" cy="2140894"/>
            </a:xfrm>
          </p:grpSpPr>
          <p:cxnSp>
            <p:nvCxnSpPr>
              <p:cNvPr id="4225" name="AutoShape 251"/>
              <p:cNvCxnSpPr>
                <a:cxnSpLocks noChangeShapeType="1"/>
              </p:cNvCxnSpPr>
              <p:nvPr/>
            </p:nvCxnSpPr>
            <p:spPr bwMode="auto">
              <a:xfrm>
                <a:off x="15105122" y="17215052"/>
                <a:ext cx="0" cy="97702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6" name="AutoShape 250"/>
              <p:cNvCxnSpPr>
                <a:cxnSpLocks noChangeShapeType="1"/>
              </p:cNvCxnSpPr>
              <p:nvPr/>
            </p:nvCxnSpPr>
            <p:spPr bwMode="auto">
              <a:xfrm>
                <a:off x="17245054" y="17215052"/>
                <a:ext cx="0" cy="97702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7" name="AutoShape 249"/>
              <p:cNvCxnSpPr>
                <a:cxnSpLocks noChangeShapeType="1"/>
              </p:cNvCxnSpPr>
              <p:nvPr/>
            </p:nvCxnSpPr>
            <p:spPr bwMode="auto">
              <a:xfrm rot="5400000">
                <a:off x="16175808" y="16148327"/>
                <a:ext cx="0" cy="97642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8" name="AutoShape 248"/>
              <p:cNvCxnSpPr>
                <a:cxnSpLocks noChangeShapeType="1"/>
              </p:cNvCxnSpPr>
              <p:nvPr/>
            </p:nvCxnSpPr>
            <p:spPr bwMode="auto">
              <a:xfrm rot="5400000">
                <a:off x="16175808" y="18288862"/>
                <a:ext cx="0" cy="97642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9" name="AutoShape 247"/>
              <p:cNvCxnSpPr>
                <a:cxnSpLocks noChangeShapeType="1"/>
              </p:cNvCxnSpPr>
              <p:nvPr/>
            </p:nvCxnSpPr>
            <p:spPr bwMode="auto">
              <a:xfrm>
                <a:off x="15105122" y="18192081"/>
                <a:ext cx="582113" cy="5853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0" name="AutoShape 246"/>
              <p:cNvCxnSpPr>
                <a:cxnSpLocks noChangeShapeType="1"/>
              </p:cNvCxnSpPr>
              <p:nvPr/>
            </p:nvCxnSpPr>
            <p:spPr bwMode="auto">
              <a:xfrm flipV="1">
                <a:off x="15105122" y="16636899"/>
                <a:ext cx="582113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1" name="AutoShape 245"/>
              <p:cNvCxnSpPr>
                <a:cxnSpLocks noChangeShapeType="1"/>
              </p:cNvCxnSpPr>
              <p:nvPr/>
            </p:nvCxnSpPr>
            <p:spPr bwMode="auto">
              <a:xfrm>
                <a:off x="16663660" y="16636899"/>
                <a:ext cx="581394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2" name="AutoShape 244"/>
              <p:cNvCxnSpPr>
                <a:cxnSpLocks noChangeShapeType="1"/>
              </p:cNvCxnSpPr>
              <p:nvPr/>
            </p:nvCxnSpPr>
            <p:spPr bwMode="auto">
              <a:xfrm flipH="1">
                <a:off x="16663660" y="18192081"/>
                <a:ext cx="581394" cy="5853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3" name="AutoShape 243"/>
              <p:cNvCxnSpPr>
                <a:cxnSpLocks noChangeShapeType="1"/>
              </p:cNvCxnSpPr>
              <p:nvPr/>
            </p:nvCxnSpPr>
            <p:spPr bwMode="auto">
              <a:xfrm>
                <a:off x="15105122" y="17706087"/>
                <a:ext cx="58211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4" name="AutoShape 242"/>
              <p:cNvCxnSpPr>
                <a:cxnSpLocks noChangeShapeType="1"/>
              </p:cNvCxnSpPr>
              <p:nvPr/>
            </p:nvCxnSpPr>
            <p:spPr bwMode="auto">
              <a:xfrm>
                <a:off x="16662941" y="17706087"/>
                <a:ext cx="58211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5" name="AutoShape 241"/>
              <p:cNvCxnSpPr>
                <a:cxnSpLocks noChangeShapeType="1"/>
              </p:cNvCxnSpPr>
              <p:nvPr/>
            </p:nvCxnSpPr>
            <p:spPr bwMode="auto">
              <a:xfrm rot="5400000">
                <a:off x="15883492" y="16928496"/>
                <a:ext cx="58247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6" name="AutoShape 240"/>
              <p:cNvCxnSpPr>
                <a:cxnSpLocks noChangeShapeType="1"/>
              </p:cNvCxnSpPr>
              <p:nvPr/>
            </p:nvCxnSpPr>
            <p:spPr bwMode="auto">
              <a:xfrm rot="5400000">
                <a:off x="15883492" y="18483677"/>
                <a:ext cx="58247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7" name="AutoShape 239"/>
              <p:cNvCxnSpPr>
                <a:cxnSpLocks noChangeShapeType="1"/>
              </p:cNvCxnSpPr>
              <p:nvPr/>
            </p:nvCxnSpPr>
            <p:spPr bwMode="auto">
              <a:xfrm>
                <a:off x="15687235" y="17706087"/>
                <a:ext cx="487853" cy="48599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8" name="AutoShape 238"/>
              <p:cNvCxnSpPr>
                <a:cxnSpLocks noChangeShapeType="1"/>
              </p:cNvCxnSpPr>
              <p:nvPr/>
            </p:nvCxnSpPr>
            <p:spPr bwMode="auto">
              <a:xfrm flipV="1">
                <a:off x="16175088" y="17706087"/>
                <a:ext cx="487853" cy="48599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39" name="AutoShape 237"/>
              <p:cNvCxnSpPr>
                <a:cxnSpLocks noChangeShapeType="1"/>
              </p:cNvCxnSpPr>
              <p:nvPr/>
            </p:nvCxnSpPr>
            <p:spPr bwMode="auto">
              <a:xfrm>
                <a:off x="16175088" y="17219372"/>
                <a:ext cx="487853" cy="48671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40" name="AutoShape 236"/>
              <p:cNvCxnSpPr>
                <a:cxnSpLocks noChangeShapeType="1"/>
              </p:cNvCxnSpPr>
              <p:nvPr/>
            </p:nvCxnSpPr>
            <p:spPr bwMode="auto">
              <a:xfrm flipH="1">
                <a:off x="15687235" y="17219372"/>
                <a:ext cx="487853" cy="48671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4201" name="Text Box 321"/>
            <p:cNvSpPr txBox="1">
              <a:spLocks noChangeArrowheads="1"/>
            </p:cNvSpPr>
            <p:nvPr/>
          </p:nvSpPr>
          <p:spPr bwMode="auto">
            <a:xfrm>
              <a:off x="17506608" y="18785622"/>
              <a:ext cx="2438401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0 &lt;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Int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–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Sub</a:t>
              </a:r>
              <a:r>
                <a:rPr lang="en-US" sz="1600" baseline="0">
                  <a:solidFill>
                    <a:srgbClr val="000000"/>
                  </a:solidFill>
                  <a:cs typeface="Times New Roman" pitchFamily="18" charset="0"/>
                </a:rPr>
                <a:t> &lt; γ</a:t>
              </a:r>
              <a:r>
                <a:rPr lang="en-US" sz="1600" baseline="-30000">
                  <a:solidFill>
                    <a:srgbClr val="000000"/>
                  </a:solidFill>
                  <a:cs typeface="Times New Roman" pitchFamily="18" charset="0"/>
                </a:rPr>
                <a:t>Pt</a:t>
              </a:r>
              <a:endParaRPr lang="en-US" sz="1600" baseline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grpSp>
          <p:nvGrpSpPr>
            <p:cNvPr id="4202" name="Group 554"/>
            <p:cNvGrpSpPr>
              <a:grpSpLocks/>
            </p:cNvGrpSpPr>
            <p:nvPr/>
          </p:nvGrpSpPr>
          <p:grpSpPr bwMode="auto">
            <a:xfrm>
              <a:off x="17657921" y="16651663"/>
              <a:ext cx="2154241" cy="2140894"/>
              <a:chOff x="17657921" y="16651663"/>
              <a:chExt cx="2154241" cy="2140894"/>
            </a:xfrm>
          </p:grpSpPr>
          <p:cxnSp>
            <p:nvCxnSpPr>
              <p:cNvPr id="4207" name="AutoShape 320"/>
              <p:cNvCxnSpPr>
                <a:cxnSpLocks noChangeShapeType="1"/>
              </p:cNvCxnSpPr>
              <p:nvPr/>
            </p:nvCxnSpPr>
            <p:spPr bwMode="auto">
              <a:xfrm>
                <a:off x="17660879" y="17230175"/>
                <a:ext cx="0" cy="97702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8" name="AutoShape 319"/>
              <p:cNvCxnSpPr>
                <a:cxnSpLocks noChangeShapeType="1"/>
              </p:cNvCxnSpPr>
              <p:nvPr/>
            </p:nvCxnSpPr>
            <p:spPr bwMode="auto">
              <a:xfrm>
                <a:off x="19800811" y="17230175"/>
                <a:ext cx="0" cy="977029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9" name="AutoShape 318"/>
              <p:cNvCxnSpPr>
                <a:cxnSpLocks noChangeShapeType="1"/>
              </p:cNvCxnSpPr>
              <p:nvPr/>
            </p:nvCxnSpPr>
            <p:spPr bwMode="auto">
              <a:xfrm rot="5400000">
                <a:off x="18731565" y="16163450"/>
                <a:ext cx="0" cy="976425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0" name="AutoShape 317"/>
              <p:cNvCxnSpPr>
                <a:cxnSpLocks noChangeShapeType="1"/>
              </p:cNvCxnSpPr>
              <p:nvPr/>
            </p:nvCxnSpPr>
            <p:spPr bwMode="auto">
              <a:xfrm rot="5400000">
                <a:off x="18731565" y="18303985"/>
                <a:ext cx="0" cy="976425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1" name="AutoShape 316"/>
              <p:cNvCxnSpPr>
                <a:cxnSpLocks noChangeShapeType="1"/>
              </p:cNvCxnSpPr>
              <p:nvPr/>
            </p:nvCxnSpPr>
            <p:spPr bwMode="auto">
              <a:xfrm>
                <a:off x="17660879" y="18207204"/>
                <a:ext cx="582113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2" name="AutoShape 315"/>
              <p:cNvCxnSpPr>
                <a:cxnSpLocks noChangeShapeType="1"/>
              </p:cNvCxnSpPr>
              <p:nvPr/>
            </p:nvCxnSpPr>
            <p:spPr bwMode="auto">
              <a:xfrm flipV="1">
                <a:off x="17660879" y="16652022"/>
                <a:ext cx="582113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3" name="AutoShape 314"/>
              <p:cNvCxnSpPr>
                <a:cxnSpLocks noChangeShapeType="1"/>
              </p:cNvCxnSpPr>
              <p:nvPr/>
            </p:nvCxnSpPr>
            <p:spPr bwMode="auto">
              <a:xfrm>
                <a:off x="19219417" y="16652022"/>
                <a:ext cx="581394" cy="578153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4" name="AutoShape 313"/>
              <p:cNvCxnSpPr>
                <a:cxnSpLocks noChangeShapeType="1"/>
              </p:cNvCxnSpPr>
              <p:nvPr/>
            </p:nvCxnSpPr>
            <p:spPr bwMode="auto">
              <a:xfrm flipH="1">
                <a:off x="19219417" y="18207204"/>
                <a:ext cx="581394" cy="585353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5" name="AutoShape 312"/>
              <p:cNvCxnSpPr>
                <a:cxnSpLocks noChangeShapeType="1"/>
              </p:cNvCxnSpPr>
              <p:nvPr/>
            </p:nvCxnSpPr>
            <p:spPr bwMode="auto">
              <a:xfrm>
                <a:off x="17660879" y="17721210"/>
                <a:ext cx="58211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6" name="AutoShape 311"/>
              <p:cNvCxnSpPr>
                <a:cxnSpLocks noChangeShapeType="1"/>
              </p:cNvCxnSpPr>
              <p:nvPr/>
            </p:nvCxnSpPr>
            <p:spPr bwMode="auto">
              <a:xfrm>
                <a:off x="19218698" y="17721210"/>
                <a:ext cx="58211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7" name="AutoShape 310"/>
              <p:cNvCxnSpPr>
                <a:cxnSpLocks noChangeShapeType="1"/>
              </p:cNvCxnSpPr>
              <p:nvPr/>
            </p:nvCxnSpPr>
            <p:spPr bwMode="auto">
              <a:xfrm rot="5400000">
                <a:off x="18439249" y="16943619"/>
                <a:ext cx="582473" cy="0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8" name="AutoShape 309"/>
              <p:cNvCxnSpPr>
                <a:cxnSpLocks noChangeShapeType="1"/>
              </p:cNvCxnSpPr>
              <p:nvPr/>
            </p:nvCxnSpPr>
            <p:spPr bwMode="auto">
              <a:xfrm rot="5400000">
                <a:off x="18439249" y="18498800"/>
                <a:ext cx="582473" cy="0"/>
              </a:xfrm>
              <a:prstGeom prst="straightConnector1">
                <a:avLst/>
              </a:prstGeom>
              <a:noFill/>
              <a:ln w="12700">
                <a:solidFill>
                  <a:srgbClr val="0000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19" name="AutoShape 308"/>
              <p:cNvCxnSpPr>
                <a:cxnSpLocks noChangeShapeType="1"/>
              </p:cNvCxnSpPr>
              <p:nvPr/>
            </p:nvCxnSpPr>
            <p:spPr bwMode="auto">
              <a:xfrm>
                <a:off x="18242992" y="17721210"/>
                <a:ext cx="487853" cy="48599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0" name="AutoShape 307"/>
              <p:cNvCxnSpPr>
                <a:cxnSpLocks noChangeShapeType="1"/>
              </p:cNvCxnSpPr>
              <p:nvPr/>
            </p:nvCxnSpPr>
            <p:spPr bwMode="auto">
              <a:xfrm flipV="1">
                <a:off x="18730845" y="17721210"/>
                <a:ext cx="487853" cy="48599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1" name="AutoShape 306"/>
              <p:cNvCxnSpPr>
                <a:cxnSpLocks noChangeShapeType="1"/>
              </p:cNvCxnSpPr>
              <p:nvPr/>
            </p:nvCxnSpPr>
            <p:spPr bwMode="auto">
              <a:xfrm>
                <a:off x="18730845" y="17234495"/>
                <a:ext cx="487853" cy="48671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22" name="AutoShape 305"/>
              <p:cNvCxnSpPr>
                <a:cxnSpLocks noChangeShapeType="1"/>
              </p:cNvCxnSpPr>
              <p:nvPr/>
            </p:nvCxnSpPr>
            <p:spPr bwMode="auto">
              <a:xfrm flipH="1">
                <a:off x="18242992" y="17234495"/>
                <a:ext cx="487853" cy="486714"/>
              </a:xfrm>
              <a:prstGeom prst="straightConnector1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07" name="Straight Connector 406"/>
              <p:cNvCxnSpPr/>
              <p:nvPr/>
            </p:nvCxnSpPr>
            <p:spPr>
              <a:xfrm rot="16200000" flipH="1">
                <a:off x="17657908" y="18201336"/>
                <a:ext cx="91652" cy="91623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8" name="Straight Connector 407"/>
              <p:cNvCxnSpPr/>
              <p:nvPr/>
            </p:nvCxnSpPr>
            <p:spPr>
              <a:xfrm rot="10800000" flipV="1">
                <a:off x="19720540" y="18201321"/>
                <a:ext cx="91622" cy="91652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" name="Group 555"/>
            <p:cNvGrpSpPr>
              <a:grpSpLocks/>
            </p:cNvGrpSpPr>
            <p:nvPr/>
          </p:nvGrpSpPr>
          <p:grpSpPr bwMode="auto">
            <a:xfrm>
              <a:off x="17583168" y="17721570"/>
              <a:ext cx="2285280" cy="580118"/>
              <a:chOff x="17583168" y="17721570"/>
              <a:chExt cx="2285280" cy="580118"/>
            </a:xfrm>
          </p:grpSpPr>
          <p:cxnSp>
            <p:nvCxnSpPr>
              <p:cNvPr id="4205" name="AutoShape 301"/>
              <p:cNvCxnSpPr>
                <a:cxnSpLocks noChangeShapeType="1"/>
              </p:cNvCxnSpPr>
              <p:nvPr/>
            </p:nvCxnSpPr>
            <p:spPr bwMode="auto">
              <a:xfrm>
                <a:off x="19868448" y="17721570"/>
                <a:ext cx="0" cy="578679"/>
              </a:xfrm>
              <a:prstGeom prst="straightConnector1">
                <a:avLst/>
              </a:prstGeom>
              <a:noFill/>
              <a:ln w="9525">
                <a:solidFill>
                  <a:srgbClr val="000000"/>
                </a:solidFill>
                <a:round/>
                <a:headEnd type="stealth" w="sm" len="med"/>
                <a:tailEnd type="stealth" w="sm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206" name="AutoShape 303"/>
              <p:cNvCxnSpPr>
                <a:cxnSpLocks noChangeShapeType="1"/>
              </p:cNvCxnSpPr>
              <p:nvPr/>
            </p:nvCxnSpPr>
            <p:spPr bwMode="auto">
              <a:xfrm>
                <a:off x="17583168" y="18300248"/>
                <a:ext cx="2285280" cy="1440"/>
              </a:xfrm>
              <a:prstGeom prst="straightConnector1">
                <a:avLst/>
              </a:prstGeom>
              <a:noFill/>
              <a:ln w="38100">
                <a:solidFill>
                  <a:srgbClr val="00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cxnSp>
          <p:nvCxnSpPr>
            <p:cNvPr id="4204" name="AutoShape 234"/>
            <p:cNvCxnSpPr>
              <a:cxnSpLocks noChangeShapeType="1"/>
            </p:cNvCxnSpPr>
            <p:nvPr/>
          </p:nvCxnSpPr>
          <p:spPr bwMode="auto">
            <a:xfrm>
              <a:off x="15030288" y="18806231"/>
              <a:ext cx="2285280" cy="1440"/>
            </a:xfrm>
            <a:prstGeom prst="straightConnector1">
              <a:avLst/>
            </a:prstGeom>
            <a:noFill/>
            <a:ln w="381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335" name="Picture 5" descr="Enterkin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29" y="0"/>
            <a:ext cx="1163296" cy="1459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032275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2" grpId="0"/>
      <p:bldP spid="242" grpId="1"/>
      <p:bldP spid="243" grpId="0"/>
      <p:bldP spid="243" grpId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itle 1"/>
          <p:cNvSpPr>
            <a:spLocks noGrp="1"/>
          </p:cNvSpPr>
          <p:nvPr>
            <p:ph type="title" idx="4294967295"/>
          </p:nvPr>
        </p:nvSpPr>
        <p:spPr/>
        <p:txBody>
          <a:bodyPr lIns="91440" tIns="45720" rIns="91440" bIns="45720" anchor="ctr"/>
          <a:lstStyle/>
          <a:p>
            <a:pPr eaLnBrk="1" hangingPunct="1"/>
            <a:r>
              <a:rPr lang="en-US" smtClean="0"/>
              <a:t>Propane Oxidation</a:t>
            </a:r>
          </a:p>
        </p:txBody>
      </p:sp>
      <p:sp>
        <p:nvSpPr>
          <p:cNvPr id="46083" name="Content Placeholder 2"/>
          <p:cNvSpPr>
            <a:spLocks noGrp="1"/>
          </p:cNvSpPr>
          <p:nvPr>
            <p:ph idx="4294967295"/>
          </p:nvPr>
        </p:nvSpPr>
        <p:spPr>
          <a:xfrm>
            <a:off x="0" y="1854200"/>
            <a:ext cx="4343400" cy="5181600"/>
          </a:xfrm>
        </p:spPr>
        <p:txBody>
          <a:bodyPr lIns="91440" tIns="45720" rIns="91440" bIns="45720"/>
          <a:lstStyle/>
          <a:p>
            <a:pPr eaLnBrk="1" hangingPunct="1">
              <a:buFont typeface="Monotype Sorts" pitchFamily="2" charset="2"/>
              <a:buNone/>
            </a:pPr>
            <a:r>
              <a:rPr lang="en-US" sz="3000" smtClean="0"/>
              <a:t>	Pt/SrTiO</a:t>
            </a:r>
            <a:r>
              <a:rPr lang="en-US" sz="3000" baseline="-25000" smtClean="0"/>
              <a:t>3</a:t>
            </a:r>
            <a:r>
              <a:rPr lang="en-US" sz="3000" smtClean="0"/>
              <a:t> epitaxy stabilizes metallic Pt</a:t>
            </a:r>
          </a:p>
          <a:p>
            <a:pPr lvl="1" eaLnBrk="1" hangingPunct="1">
              <a:buFontTx/>
              <a:buChar char="-"/>
            </a:pPr>
            <a:r>
              <a:rPr lang="en-US" sz="2600" smtClean="0"/>
              <a:t>For particle of radius R </a:t>
            </a:r>
            <a:r>
              <a:rPr lang="en-US" sz="2600" smtClean="0">
                <a:latin typeface="Symbol" pitchFamily="18" charset="2"/>
              </a:rPr>
              <a:t>D</a:t>
            </a:r>
            <a:r>
              <a:rPr lang="en-US" sz="2600" smtClean="0"/>
              <a:t>G=</a:t>
            </a:r>
            <a:r>
              <a:rPr lang="en-US" sz="2600" smtClean="0">
                <a:latin typeface="Symbol" pitchFamily="18" charset="2"/>
              </a:rPr>
              <a:t>D</a:t>
            </a:r>
            <a:r>
              <a:rPr lang="en-US" sz="2600" smtClean="0"/>
              <a:t>G</a:t>
            </a:r>
            <a:r>
              <a:rPr lang="en-US" sz="2600" baseline="-25000" smtClean="0"/>
              <a:t>Ox</a:t>
            </a:r>
            <a:r>
              <a:rPr lang="en-US" sz="2600" smtClean="0"/>
              <a:t>+3</a:t>
            </a:r>
            <a:r>
              <a:rPr lang="en-US" sz="2600" smtClean="0">
                <a:latin typeface="Symbol" pitchFamily="18" charset="2"/>
              </a:rPr>
              <a:t>Dg</a:t>
            </a:r>
            <a:r>
              <a:rPr lang="en-US" sz="2600" baseline="-25000" smtClean="0"/>
              <a:t>Int</a:t>
            </a:r>
            <a:r>
              <a:rPr lang="en-US" sz="2600" smtClean="0"/>
              <a:t>/2R </a:t>
            </a:r>
          </a:p>
          <a:p>
            <a:pPr lvl="1" eaLnBrk="1" hangingPunct="1">
              <a:buFontTx/>
              <a:buChar char="-"/>
            </a:pPr>
            <a:r>
              <a:rPr lang="en-US" sz="2600" smtClean="0"/>
              <a:t>More reactive Pt/PtO</a:t>
            </a:r>
            <a:r>
              <a:rPr lang="en-US" sz="2600" baseline="-25000" smtClean="0"/>
              <a:t>x</a:t>
            </a:r>
            <a:r>
              <a:rPr lang="en-US" sz="2600" smtClean="0"/>
              <a:t> core/shell structure in oxidizing conditions</a:t>
            </a:r>
          </a:p>
          <a:p>
            <a:pPr lvl="1" eaLnBrk="1" hangingPunct="1">
              <a:buFontTx/>
              <a:buChar char="-"/>
            </a:pPr>
            <a:r>
              <a:rPr lang="en-US" sz="2600" smtClean="0"/>
              <a:t>Flux of reactants also different for different surfaces</a:t>
            </a:r>
          </a:p>
        </p:txBody>
      </p:sp>
      <p:sp>
        <p:nvSpPr>
          <p:cNvPr id="1771524" name="Rectangle 3"/>
          <p:cNvSpPr>
            <a:spLocks noChangeArrowheads="1"/>
          </p:cNvSpPr>
          <p:nvPr/>
        </p:nvSpPr>
        <p:spPr bwMode="auto">
          <a:xfrm>
            <a:off x="0" y="6477000"/>
            <a:ext cx="9144000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J. A. </a:t>
            </a:r>
            <a:r>
              <a:rPr lang="en-US" sz="1400" baseline="0" dirty="0" err="1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Enterkin</a:t>
            </a:r>
            <a:r>
              <a:rPr lang="en-US" sz="1400" baseline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1400" baseline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et al,, </a:t>
            </a:r>
            <a:r>
              <a:rPr lang="en-US" sz="1400" baseline="0" dirty="0" smtClean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ACS </a:t>
            </a:r>
            <a:r>
              <a:rPr lang="en-US" sz="1400" baseline="0" dirty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Catalysis </a:t>
            </a:r>
            <a:r>
              <a:rPr lang="en-US" sz="1400" u="sng" baseline="0" dirty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en-US" sz="1400" baseline="0" dirty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, </a:t>
            </a:r>
            <a:r>
              <a:rPr lang="en-US" sz="1400" baseline="0" dirty="0" smtClean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629 </a:t>
            </a:r>
            <a:r>
              <a:rPr lang="en-US" sz="1400" b="1" baseline="0" dirty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(2011)</a:t>
            </a:r>
            <a:r>
              <a:rPr lang="en-US" sz="1400" baseline="0" dirty="0">
                <a:solidFill>
                  <a:srgbClr val="050C15"/>
                </a:solidFill>
                <a:latin typeface="Arial" pitchFamily="34" charset="0"/>
                <a:cs typeface="Arial" pitchFamily="34" charset="0"/>
              </a:rPr>
              <a:t> </a:t>
            </a:r>
          </a:p>
        </p:txBody>
      </p:sp>
      <p:graphicFrame>
        <p:nvGraphicFramePr>
          <p:cNvPr id="10" name="Chart 9"/>
          <p:cNvGraphicFramePr>
            <a:graphicFrameLocks/>
          </p:cNvGraphicFramePr>
          <p:nvPr/>
        </p:nvGraphicFramePr>
        <p:xfrm>
          <a:off x="4272857" y="1793735"/>
          <a:ext cx="4344786" cy="46611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46086" name="Picture 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95" r="61563" b="72301"/>
          <a:stretch>
            <a:fillRect/>
          </a:stretch>
        </p:blipFill>
        <p:spPr bwMode="auto">
          <a:xfrm>
            <a:off x="1265238" y="750888"/>
            <a:ext cx="1408112" cy="674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6017669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4200" dirty="0"/>
              <a:t>Reality </a:t>
            </a:r>
            <a:r>
              <a:rPr lang="en-US" sz="4200" dirty="0" smtClean="0"/>
              <a:t>Checkpoint</a:t>
            </a:r>
            <a:endParaRPr lang="en-US" sz="4200" dirty="0"/>
          </a:p>
        </p:txBody>
      </p:sp>
      <p:sp>
        <p:nvSpPr>
          <p:cNvPr id="2580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6600" y="1892300"/>
            <a:ext cx="7772400" cy="4648200"/>
          </a:xfrm>
        </p:spPr>
        <p:txBody>
          <a:bodyPr/>
          <a:lstStyle/>
          <a:p>
            <a:endParaRPr lang="en-US" dirty="0" smtClean="0"/>
          </a:p>
          <a:p>
            <a:pPr marL="0" indent="0" algn="ctr">
              <a:buNone/>
            </a:pPr>
            <a:r>
              <a:rPr lang="en-US" dirty="0" smtClean="0"/>
              <a:t>The results shown are just the tip of the iceberg</a:t>
            </a:r>
          </a:p>
          <a:p>
            <a:pPr marL="0" indent="0" algn="ctr">
              <a:buNone/>
            </a:pPr>
            <a:r>
              <a:rPr lang="en-US" i="1" dirty="0" smtClean="0"/>
              <a:t>There are many more kinetic/thermodynamic reconstructions</a:t>
            </a:r>
          </a:p>
          <a:p>
            <a:pPr marL="0" indent="0" algn="ctr">
              <a:buNone/>
            </a:pPr>
            <a:r>
              <a:rPr lang="en-US" i="1" dirty="0" smtClean="0"/>
              <a:t>Coupling nanoparticles with oxide surfaces &amp; catalysis is complex </a:t>
            </a:r>
          </a:p>
        </p:txBody>
      </p:sp>
      <p:pic>
        <p:nvPicPr>
          <p:cNvPr id="258052" name="Picture 4" descr="Reality Checkpoin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176338" cy="196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36940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505" y="4352968"/>
            <a:ext cx="3007723" cy="22328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l="6445" t="5008" r="6450"/>
          <a:stretch/>
        </p:blipFill>
        <p:spPr>
          <a:xfrm>
            <a:off x="4495800" y="4136572"/>
            <a:ext cx="3592286" cy="226614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5327" y="1796142"/>
            <a:ext cx="3889098" cy="23622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147167" cy="1527717"/>
          </a:xfrm>
          <a:prstGeom prst="rect">
            <a:avLst/>
          </a:prstGeom>
        </p:spPr>
      </p:pic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LaAlO</a:t>
            </a:r>
            <a:r>
              <a:rPr lang="en-US" baseline="-25000" dirty="0" err="1" smtClean="0"/>
              <a:t>3</a:t>
            </a:r>
            <a:r>
              <a:rPr lang="en-US" dirty="0" smtClean="0"/>
              <a:t> (110) </a:t>
            </a:r>
            <a:r>
              <a:rPr lang="en-US" dirty="0" err="1" smtClean="0"/>
              <a:t>3x1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947057" y="4474028"/>
            <a:ext cx="14804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XPS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11052" y="1"/>
            <a:ext cx="57042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aseline="0" dirty="0" smtClean="0">
                <a:solidFill>
                  <a:srgbClr val="000000"/>
                </a:solidFill>
              </a:rPr>
              <a:t>Kienzle, </a:t>
            </a:r>
            <a:r>
              <a:rPr lang="en-US" sz="1800" baseline="0" dirty="0" err="1" smtClean="0">
                <a:solidFill>
                  <a:srgbClr val="000000"/>
                </a:solidFill>
              </a:rPr>
              <a:t>Koirala</a:t>
            </a:r>
            <a:r>
              <a:rPr lang="en-US" sz="1800" baseline="0" dirty="0" smtClean="0">
                <a:solidFill>
                  <a:srgbClr val="000000"/>
                </a:solidFill>
              </a:rPr>
              <a:t> &amp; Marks, Surface Science 633. 60, 2015</a:t>
            </a:r>
            <a:endParaRPr lang="en-US" sz="1800" baseline="0" dirty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87685" y="6400800"/>
            <a:ext cx="36140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aseline="0" dirty="0" smtClean="0">
                <a:solidFill>
                  <a:srgbClr val="000000"/>
                </a:solidFill>
              </a:rPr>
              <a:t>Convex Hull with Al &amp; H</a:t>
            </a:r>
            <a:r>
              <a:rPr lang="en-US" sz="1800" baseline="-25000" dirty="0" smtClean="0">
                <a:solidFill>
                  <a:srgbClr val="000000"/>
                </a:solidFill>
              </a:rPr>
              <a:t>2</a:t>
            </a:r>
            <a:r>
              <a:rPr lang="en-US" sz="1800" baseline="0" dirty="0" smtClean="0">
                <a:solidFill>
                  <a:srgbClr val="000000"/>
                </a:solidFill>
              </a:rPr>
              <a:t>O</a:t>
            </a:r>
            <a:endParaRPr lang="en-US" sz="1800" baseline="0" dirty="0">
              <a:solidFill>
                <a:srgbClr val="000000"/>
              </a:solidFill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86000" y="1779462"/>
            <a:ext cx="1887282" cy="187622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2034" y="2032435"/>
            <a:ext cx="2468214" cy="233273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8"/>
          <a:srcRect l="10194" t="6004" r="18002" b="2439"/>
          <a:stretch/>
        </p:blipFill>
        <p:spPr>
          <a:xfrm>
            <a:off x="1226633" y="0"/>
            <a:ext cx="1137425" cy="1508325"/>
          </a:xfrm>
          <a:prstGeom prst="rect">
            <a:avLst/>
          </a:prstGeom>
        </p:spPr>
      </p:pic>
      <p:pic>
        <p:nvPicPr>
          <p:cNvPr id="13" name="Picture 11" descr="wien2k_logo_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038" y="5784850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502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SrTiO</a:t>
            </a:r>
            <a:r>
              <a:rPr lang="en-US" baseline="-25000" dirty="0" smtClean="0"/>
              <a:t>3</a:t>
            </a:r>
            <a:r>
              <a:rPr lang="en-US" dirty="0" smtClean="0"/>
              <a:t> (110)</a:t>
            </a:r>
            <a:endParaRPr lang="en-US" dirty="0"/>
          </a:p>
        </p:txBody>
      </p:sp>
      <p:pic>
        <p:nvPicPr>
          <p:cNvPr id="1797122" name="Picture 2" descr="http://www.tuwien.ac.at/typo3temp/pics/a1693fca42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295574" y="160020"/>
            <a:ext cx="1390476" cy="1245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46304"/>
            <a:ext cx="1304544" cy="126187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1490" y="2080260"/>
            <a:ext cx="1996866" cy="20002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97389" y="1908810"/>
            <a:ext cx="4725005" cy="353187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440" y="4235880"/>
            <a:ext cx="3383280" cy="2717965"/>
          </a:xfrm>
          <a:prstGeom prst="rect">
            <a:avLst/>
          </a:prstGeom>
        </p:spPr>
      </p:pic>
      <p:cxnSp>
        <p:nvCxnSpPr>
          <p:cNvPr id="12" name="Straight Arrow Connector 11"/>
          <p:cNvCxnSpPr/>
          <p:nvPr/>
        </p:nvCxnSpPr>
        <p:spPr bwMode="auto">
          <a:xfrm>
            <a:off x="6800850" y="2091690"/>
            <a:ext cx="1303020" cy="22860"/>
          </a:xfrm>
          <a:prstGeom prst="straightConnector1">
            <a:avLst/>
          </a:prstGeom>
          <a:solidFill>
            <a:schemeClr val="accent1"/>
          </a:solidFill>
          <a:ln w="12699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3" name="TextBox 12"/>
          <p:cNvSpPr txBox="1"/>
          <p:nvPr/>
        </p:nvSpPr>
        <p:spPr>
          <a:xfrm>
            <a:off x="6995160" y="1874520"/>
            <a:ext cx="1371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2D</a:t>
            </a:r>
            <a:r>
              <a:rPr lang="en-US" dirty="0" smtClean="0">
                <a:solidFill>
                  <a:srgbClr val="000000"/>
                </a:solidFill>
              </a:rPr>
              <a:t> Alloy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66210" y="5750004"/>
            <a:ext cx="4331970" cy="9594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aseline="0" dirty="0">
                <a:solidFill>
                  <a:srgbClr val="000000"/>
                </a:solidFill>
              </a:rPr>
              <a:t>Z. </a:t>
            </a:r>
            <a:r>
              <a:rPr lang="en-US" sz="1400" baseline="0" dirty="0" smtClean="0">
                <a:solidFill>
                  <a:srgbClr val="000000"/>
                </a:solidFill>
              </a:rPr>
              <a:t>Wang, </a:t>
            </a:r>
            <a:r>
              <a:rPr lang="en-US" sz="1400" baseline="0" dirty="0">
                <a:solidFill>
                  <a:srgbClr val="000000"/>
                </a:solidFill>
              </a:rPr>
              <a:t>A. </a:t>
            </a:r>
            <a:r>
              <a:rPr lang="en-US" sz="1400" baseline="0" dirty="0" smtClean="0">
                <a:solidFill>
                  <a:srgbClr val="000000"/>
                </a:solidFill>
              </a:rPr>
              <a:t>Loon, </a:t>
            </a:r>
            <a:r>
              <a:rPr lang="en-US" sz="1400" baseline="0" dirty="0">
                <a:solidFill>
                  <a:srgbClr val="000000"/>
                </a:solidFill>
              </a:rPr>
              <a:t>A. </a:t>
            </a:r>
            <a:r>
              <a:rPr lang="en-US" sz="1400" baseline="0" dirty="0" smtClean="0">
                <a:solidFill>
                  <a:srgbClr val="000000"/>
                </a:solidFill>
              </a:rPr>
              <a:t>Subramanian, </a:t>
            </a:r>
            <a:r>
              <a:rPr lang="en-US" sz="1400" baseline="0" dirty="0">
                <a:solidFill>
                  <a:srgbClr val="000000"/>
                </a:solidFill>
              </a:rPr>
              <a:t>S. </a:t>
            </a:r>
            <a:r>
              <a:rPr lang="en-US" sz="1400" baseline="0" dirty="0" err="1" smtClean="0">
                <a:solidFill>
                  <a:srgbClr val="000000"/>
                </a:solidFill>
              </a:rPr>
              <a:t>Gerhold</a:t>
            </a:r>
            <a:r>
              <a:rPr lang="en-US" sz="1400" baseline="0" dirty="0" smtClean="0">
                <a:solidFill>
                  <a:srgbClr val="000000"/>
                </a:solidFill>
              </a:rPr>
              <a:t>, </a:t>
            </a:r>
            <a:r>
              <a:rPr lang="en-US" sz="1400" baseline="0" dirty="0">
                <a:solidFill>
                  <a:srgbClr val="000000"/>
                </a:solidFill>
              </a:rPr>
              <a:t>E. </a:t>
            </a:r>
            <a:r>
              <a:rPr lang="en-US" sz="1400" baseline="0" dirty="0" smtClean="0">
                <a:solidFill>
                  <a:srgbClr val="000000"/>
                </a:solidFill>
              </a:rPr>
              <a:t>McDermott, </a:t>
            </a:r>
            <a:r>
              <a:rPr lang="en-US" sz="1400" baseline="0" dirty="0">
                <a:solidFill>
                  <a:srgbClr val="000000"/>
                </a:solidFill>
              </a:rPr>
              <a:t>J. A. </a:t>
            </a:r>
            <a:r>
              <a:rPr lang="en-US" sz="1400" baseline="0" dirty="0" err="1" smtClean="0">
                <a:solidFill>
                  <a:srgbClr val="000000"/>
                </a:solidFill>
              </a:rPr>
              <a:t>Enterkin</a:t>
            </a:r>
            <a:r>
              <a:rPr lang="en-US" sz="1400" baseline="0" dirty="0" smtClean="0">
                <a:solidFill>
                  <a:srgbClr val="000000"/>
                </a:solidFill>
              </a:rPr>
              <a:t>, </a:t>
            </a:r>
            <a:r>
              <a:rPr lang="en-US" sz="1400" baseline="0" dirty="0">
                <a:solidFill>
                  <a:srgbClr val="000000"/>
                </a:solidFill>
              </a:rPr>
              <a:t>M. </a:t>
            </a:r>
            <a:r>
              <a:rPr lang="en-US" sz="1400" baseline="0" dirty="0" err="1" smtClean="0">
                <a:solidFill>
                  <a:srgbClr val="000000"/>
                </a:solidFill>
              </a:rPr>
              <a:t>Hieckel</a:t>
            </a:r>
            <a:r>
              <a:rPr lang="en-US" sz="1400" baseline="0" dirty="0" smtClean="0">
                <a:solidFill>
                  <a:srgbClr val="000000"/>
                </a:solidFill>
              </a:rPr>
              <a:t>, </a:t>
            </a:r>
            <a:r>
              <a:rPr lang="en-US" sz="1400" baseline="0" dirty="0">
                <a:solidFill>
                  <a:srgbClr val="000000"/>
                </a:solidFill>
              </a:rPr>
              <a:t>B. C. </a:t>
            </a:r>
            <a:r>
              <a:rPr lang="en-US" sz="1400" baseline="0" dirty="0" smtClean="0">
                <a:solidFill>
                  <a:srgbClr val="000000"/>
                </a:solidFill>
              </a:rPr>
              <a:t>Russell, </a:t>
            </a:r>
            <a:r>
              <a:rPr lang="en-US" sz="1400" baseline="0" dirty="0">
                <a:solidFill>
                  <a:srgbClr val="000000"/>
                </a:solidFill>
              </a:rPr>
              <a:t>R. J. </a:t>
            </a:r>
            <a:r>
              <a:rPr lang="en-US" sz="1400" baseline="0" dirty="0" smtClean="0">
                <a:solidFill>
                  <a:srgbClr val="000000"/>
                </a:solidFill>
              </a:rPr>
              <a:t>Green, </a:t>
            </a:r>
            <a:r>
              <a:rPr lang="en-US" sz="1400" baseline="0" dirty="0">
                <a:solidFill>
                  <a:srgbClr val="000000"/>
                </a:solidFill>
              </a:rPr>
              <a:t>A. </a:t>
            </a:r>
            <a:r>
              <a:rPr lang="en-US" sz="1400" baseline="0" dirty="0" err="1" smtClean="0">
                <a:solidFill>
                  <a:srgbClr val="000000"/>
                </a:solidFill>
              </a:rPr>
              <a:t>Moewes</a:t>
            </a:r>
            <a:r>
              <a:rPr lang="en-US" sz="1400" baseline="0" dirty="0" smtClean="0">
                <a:solidFill>
                  <a:srgbClr val="000000"/>
                </a:solidFill>
              </a:rPr>
              <a:t>, </a:t>
            </a:r>
            <a:r>
              <a:rPr lang="en-US" sz="1400" baseline="0" dirty="0">
                <a:solidFill>
                  <a:srgbClr val="000000"/>
                </a:solidFill>
              </a:rPr>
              <a:t>J. </a:t>
            </a:r>
            <a:r>
              <a:rPr lang="en-US" sz="1400" baseline="0" dirty="0" err="1" smtClean="0">
                <a:solidFill>
                  <a:srgbClr val="000000"/>
                </a:solidFill>
              </a:rPr>
              <a:t>Guo</a:t>
            </a:r>
            <a:r>
              <a:rPr lang="en-US" sz="1400" baseline="0" dirty="0" smtClean="0">
                <a:solidFill>
                  <a:srgbClr val="000000"/>
                </a:solidFill>
              </a:rPr>
              <a:t>, </a:t>
            </a:r>
            <a:r>
              <a:rPr lang="en-US" sz="1400" baseline="0" dirty="0">
                <a:solidFill>
                  <a:srgbClr val="000000"/>
                </a:solidFill>
              </a:rPr>
              <a:t>P. </a:t>
            </a:r>
            <a:r>
              <a:rPr lang="en-US" sz="1400" baseline="0" dirty="0" smtClean="0">
                <a:solidFill>
                  <a:srgbClr val="000000"/>
                </a:solidFill>
              </a:rPr>
              <a:t>Blaha, </a:t>
            </a:r>
            <a:r>
              <a:rPr lang="en-US" sz="1400" baseline="0" dirty="0">
                <a:solidFill>
                  <a:srgbClr val="000000"/>
                </a:solidFill>
              </a:rPr>
              <a:t>M. R. </a:t>
            </a:r>
            <a:r>
              <a:rPr lang="en-US" sz="1400" baseline="0" dirty="0" smtClean="0">
                <a:solidFill>
                  <a:srgbClr val="000000"/>
                </a:solidFill>
              </a:rPr>
              <a:t>Castell, </a:t>
            </a:r>
            <a:r>
              <a:rPr lang="en-US" sz="1400" baseline="0" dirty="0">
                <a:solidFill>
                  <a:srgbClr val="000000"/>
                </a:solidFill>
              </a:rPr>
              <a:t>U. </a:t>
            </a:r>
            <a:r>
              <a:rPr lang="en-US" sz="1400" baseline="0" dirty="0" err="1">
                <a:solidFill>
                  <a:srgbClr val="000000"/>
                </a:solidFill>
              </a:rPr>
              <a:t>Diebold1</a:t>
            </a:r>
            <a:r>
              <a:rPr lang="en-US" sz="1400" baseline="0" dirty="0">
                <a:solidFill>
                  <a:srgbClr val="000000"/>
                </a:solidFill>
              </a:rPr>
              <a:t>, and L. D. </a:t>
            </a:r>
            <a:r>
              <a:rPr lang="en-US" sz="1400" baseline="0" dirty="0" smtClean="0">
                <a:solidFill>
                  <a:srgbClr val="000000"/>
                </a:solidFill>
              </a:rPr>
              <a:t>Marks, in preparation </a:t>
            </a:r>
            <a:endParaRPr lang="en-US" sz="1400" baseline="0" dirty="0">
              <a:solidFill>
                <a:srgbClr val="000000"/>
              </a:solidFill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8420" y="72390"/>
            <a:ext cx="1344930" cy="1344930"/>
          </a:xfrm>
          <a:prstGeom prst="rect">
            <a:avLst/>
          </a:prstGeom>
        </p:spPr>
      </p:pic>
      <p:pic>
        <p:nvPicPr>
          <p:cNvPr id="16" name="Picture 11" descr="wien2k_logo_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8726" y="2031557"/>
            <a:ext cx="703262" cy="788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88896" y="68734"/>
            <a:ext cx="1065295" cy="1344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48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9937" y="4798821"/>
            <a:ext cx="4036402" cy="1523622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 bwMode="auto">
          <a:xfrm>
            <a:off x="4110870" y="5019924"/>
            <a:ext cx="527538" cy="791308"/>
          </a:xfrm>
          <a:prstGeom prst="rect">
            <a:avLst/>
          </a:prstGeom>
          <a:solidFill>
            <a:schemeClr val="bg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" name="Left-Right Arrow 6"/>
          <p:cNvSpPr/>
          <p:nvPr/>
        </p:nvSpPr>
        <p:spPr bwMode="auto">
          <a:xfrm>
            <a:off x="4181209" y="5430389"/>
            <a:ext cx="439615" cy="237392"/>
          </a:xfrm>
          <a:prstGeom prst="leftRightArrow">
            <a:avLst/>
          </a:prstGeom>
          <a:solidFill>
            <a:schemeClr val="accent1"/>
          </a:solidFill>
          <a:ln w="12699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3000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" name="AutoShape 4" descr="Image result for thomas mann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Take home message</a:t>
            </a:r>
            <a:endParaRPr lang="en-US" dirty="0"/>
          </a:p>
        </p:txBody>
      </p:sp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752208" y="1951318"/>
            <a:ext cx="7772400" cy="4114800"/>
          </a:xfrm>
        </p:spPr>
        <p:txBody>
          <a:bodyPr/>
          <a:lstStyle/>
          <a:p>
            <a:r>
              <a:rPr lang="en-US" sz="2800" dirty="0" smtClean="0"/>
              <a:t>Oxide surfaces are complex, but manageable</a:t>
            </a:r>
          </a:p>
          <a:p>
            <a:pPr lvl="1"/>
            <a:r>
              <a:rPr lang="en-US" dirty="0" smtClean="0"/>
              <a:t>Remember Pauling’s rules</a:t>
            </a:r>
          </a:p>
          <a:p>
            <a:pPr lvl="1"/>
            <a:r>
              <a:rPr lang="en-US" dirty="0" smtClean="0"/>
              <a:t>Local order of polyhedral units, not random</a:t>
            </a:r>
          </a:p>
          <a:p>
            <a:pPr lvl="1"/>
            <a:r>
              <a:rPr lang="en-US" dirty="0" smtClean="0"/>
              <a:t>Structure determined by a subtle interplay of entropy, kinetics and thermodynamics</a:t>
            </a:r>
            <a:endParaRPr lang="en-US" dirty="0"/>
          </a:p>
        </p:txBody>
      </p:sp>
      <p:pic>
        <p:nvPicPr>
          <p:cNvPr id="10" name="Picture 6" descr="Pauli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1"/>
            <a:ext cx="1964267" cy="17616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4946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2"/>
          <p:cNvSpPr>
            <a:spLocks noChangeArrowheads="1"/>
          </p:cNvSpPr>
          <p:nvPr/>
        </p:nvSpPr>
        <p:spPr bwMode="auto">
          <a:xfrm>
            <a:off x="4676775" y="5881688"/>
            <a:ext cx="4570413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This cartoon is almost certainly far from reality about the surface structure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title"/>
          </p:nvPr>
        </p:nvSpPr>
        <p:spPr>
          <a:xfrm>
            <a:off x="1060450" y="492125"/>
            <a:ext cx="7556500" cy="685800"/>
          </a:xfrm>
        </p:spPr>
        <p:txBody>
          <a:bodyPr/>
          <a:lstStyle/>
          <a:p>
            <a:r>
              <a:rPr lang="en-US" altLang="en-US"/>
              <a:t>….at an oxide surface</a:t>
            </a:r>
            <a:r>
              <a:rPr lang="en-US" altLang="en-US" sz="2800" b="1">
                <a:latin typeface="Arial" panose="020B0604020202020204" pitchFamily="34" charset="0"/>
              </a:rPr>
              <a:t> </a:t>
            </a:r>
            <a:endParaRPr lang="en-US" altLang="en-US" sz="2800" b="1" u="sng">
              <a:latin typeface="Arial" panose="020B0604020202020204" pitchFamily="34" charset="0"/>
            </a:endParaRPr>
          </a:p>
        </p:txBody>
      </p:sp>
      <p:grpSp>
        <p:nvGrpSpPr>
          <p:cNvPr id="644100" name="Group 4"/>
          <p:cNvGrpSpPr>
            <a:grpSpLocks/>
          </p:cNvGrpSpPr>
          <p:nvPr/>
        </p:nvGrpSpPr>
        <p:grpSpPr bwMode="auto">
          <a:xfrm>
            <a:off x="4710113" y="2641600"/>
            <a:ext cx="4530725" cy="3001963"/>
            <a:chOff x="2806" y="2294"/>
            <a:chExt cx="2940" cy="2017"/>
          </a:xfrm>
        </p:grpSpPr>
        <p:sp>
          <p:nvSpPr>
            <p:cNvPr id="644101" name="Text Box 5"/>
            <p:cNvSpPr txBox="1">
              <a:spLocks noChangeArrowheads="1"/>
            </p:cNvSpPr>
            <p:nvPr/>
          </p:nvSpPr>
          <p:spPr bwMode="auto">
            <a:xfrm>
              <a:off x="2832" y="4080"/>
              <a:ext cx="291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(VO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    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+ 2O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bulk</a:t>
              </a:r>
              <a:endParaRPr lang="en-US" altLang="en-US" sz="2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2" name="Line 6"/>
            <p:cNvSpPr>
              <a:spLocks noChangeAspect="1" noChangeShapeType="1"/>
            </p:cNvSpPr>
            <p:nvPr/>
          </p:nvSpPr>
          <p:spPr bwMode="auto">
            <a:xfrm rot="5400000" flipH="1">
              <a:off x="3496" y="3207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03" name="Text Box 7"/>
            <p:cNvSpPr txBox="1">
              <a:spLocks noChangeAspect="1" noChangeArrowheads="1"/>
            </p:cNvSpPr>
            <p:nvPr/>
          </p:nvSpPr>
          <p:spPr bwMode="auto">
            <a:xfrm>
              <a:off x="3871" y="3355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4" name="Text Box 8"/>
            <p:cNvSpPr txBox="1">
              <a:spLocks noChangeAspect="1" noChangeArrowheads="1"/>
            </p:cNvSpPr>
            <p:nvPr/>
          </p:nvSpPr>
          <p:spPr bwMode="auto">
            <a:xfrm>
              <a:off x="3848" y="3620"/>
              <a:ext cx="2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05" name="Text Box 9"/>
            <p:cNvSpPr txBox="1">
              <a:spLocks noChangeAspect="1" noChangeArrowheads="1"/>
            </p:cNvSpPr>
            <p:nvPr/>
          </p:nvSpPr>
          <p:spPr bwMode="auto">
            <a:xfrm>
              <a:off x="3532" y="323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6" name="Text Box 10"/>
            <p:cNvSpPr txBox="1">
              <a:spLocks noChangeAspect="1" noChangeArrowheads="1"/>
            </p:cNvSpPr>
            <p:nvPr/>
          </p:nvSpPr>
          <p:spPr bwMode="auto">
            <a:xfrm>
              <a:off x="4121" y="3256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7" name="Text Box 11"/>
            <p:cNvSpPr txBox="1">
              <a:spLocks noChangeAspect="1" noChangeArrowheads="1"/>
            </p:cNvSpPr>
            <p:nvPr/>
          </p:nvSpPr>
          <p:spPr bwMode="auto">
            <a:xfrm>
              <a:off x="4122" y="2942"/>
              <a:ext cx="21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8" name="Text Box 12"/>
            <p:cNvSpPr txBox="1">
              <a:spLocks noChangeAspect="1" noChangeArrowheads="1"/>
            </p:cNvSpPr>
            <p:nvPr/>
          </p:nvSpPr>
          <p:spPr bwMode="auto">
            <a:xfrm>
              <a:off x="3570" y="3620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9" name="Line 13"/>
            <p:cNvSpPr>
              <a:spLocks noChangeAspect="1" noChangeShapeType="1"/>
            </p:cNvSpPr>
            <p:nvPr/>
          </p:nvSpPr>
          <p:spPr bwMode="auto">
            <a:xfrm>
              <a:off x="3667" y="3100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0" name="Line 14"/>
            <p:cNvSpPr>
              <a:spLocks noChangeAspect="1" noChangeShapeType="1"/>
            </p:cNvSpPr>
            <p:nvPr/>
          </p:nvSpPr>
          <p:spPr bwMode="auto">
            <a:xfrm>
              <a:off x="3667" y="3406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1" name="Line 15"/>
            <p:cNvSpPr>
              <a:spLocks noChangeAspect="1" noChangeShapeType="1"/>
            </p:cNvSpPr>
            <p:nvPr/>
          </p:nvSpPr>
          <p:spPr bwMode="auto">
            <a:xfrm rot="-5400000">
              <a:off x="3524" y="3355"/>
              <a:ext cx="76" cy="1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2" name="Line 16"/>
            <p:cNvSpPr>
              <a:spLocks noChangeAspect="1" noChangeShapeType="1"/>
            </p:cNvSpPr>
            <p:nvPr/>
          </p:nvSpPr>
          <p:spPr bwMode="auto">
            <a:xfrm>
              <a:off x="3962" y="3516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3" name="Line 17"/>
            <p:cNvSpPr>
              <a:spLocks noChangeAspect="1" noChangeShapeType="1"/>
            </p:cNvSpPr>
            <p:nvPr/>
          </p:nvSpPr>
          <p:spPr bwMode="auto">
            <a:xfrm rot="-5400000">
              <a:off x="3811" y="3641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4" name="Line 18"/>
            <p:cNvSpPr>
              <a:spLocks noChangeAspect="1" noChangeShapeType="1"/>
            </p:cNvSpPr>
            <p:nvPr/>
          </p:nvSpPr>
          <p:spPr bwMode="auto">
            <a:xfrm rot="-5400000">
              <a:off x="3517" y="3642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5" name="Line 19"/>
            <p:cNvSpPr>
              <a:spLocks noChangeAspect="1" noChangeShapeType="1"/>
            </p:cNvSpPr>
            <p:nvPr/>
          </p:nvSpPr>
          <p:spPr bwMode="auto">
            <a:xfrm rot="5400000" flipH="1">
              <a:off x="3784" y="3334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6" name="Line 20"/>
            <p:cNvSpPr>
              <a:spLocks noChangeAspect="1" noChangeShapeType="1"/>
            </p:cNvSpPr>
            <p:nvPr/>
          </p:nvSpPr>
          <p:spPr bwMode="auto">
            <a:xfrm rot="-5400000">
              <a:off x="3756" y="3172"/>
              <a:ext cx="81" cy="1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7" name="Line 21"/>
            <p:cNvSpPr>
              <a:spLocks noChangeAspect="1" noChangeShapeType="1"/>
            </p:cNvSpPr>
            <p:nvPr/>
          </p:nvSpPr>
          <p:spPr bwMode="auto">
            <a:xfrm rot="-5400000">
              <a:off x="4049" y="3336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18" name="Group 22"/>
            <p:cNvGrpSpPr>
              <a:grpSpLocks noChangeAspect="1"/>
            </p:cNvGrpSpPr>
            <p:nvPr/>
          </p:nvGrpSpPr>
          <p:grpSpPr bwMode="auto">
            <a:xfrm>
              <a:off x="4199" y="3121"/>
              <a:ext cx="40" cy="154"/>
              <a:chOff x="2241" y="3885"/>
              <a:chExt cx="63" cy="241"/>
            </a:xfrm>
          </p:grpSpPr>
          <p:sp>
            <p:nvSpPr>
              <p:cNvPr id="644119" name="Line 23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20" name="Line 24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21" name="Line 25"/>
            <p:cNvSpPr>
              <a:spLocks noChangeAspect="1" noChangeShapeType="1"/>
            </p:cNvSpPr>
            <p:nvPr/>
          </p:nvSpPr>
          <p:spPr bwMode="auto">
            <a:xfrm>
              <a:off x="3972" y="3799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2" name="Line 26"/>
            <p:cNvSpPr>
              <a:spLocks noChangeAspect="1" noChangeShapeType="1"/>
            </p:cNvSpPr>
            <p:nvPr/>
          </p:nvSpPr>
          <p:spPr bwMode="auto">
            <a:xfrm rot="-5400000">
              <a:off x="4164" y="3486"/>
              <a:ext cx="167" cy="2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3" name="Text Box 27"/>
            <p:cNvSpPr txBox="1">
              <a:spLocks noChangeAspect="1" noChangeArrowheads="1"/>
            </p:cNvSpPr>
            <p:nvPr/>
          </p:nvSpPr>
          <p:spPr bwMode="auto">
            <a:xfrm flipH="1">
              <a:off x="4368" y="3426"/>
              <a:ext cx="208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4" name="Line 28"/>
            <p:cNvSpPr>
              <a:spLocks noChangeAspect="1" noChangeShapeType="1"/>
            </p:cNvSpPr>
            <p:nvPr/>
          </p:nvSpPr>
          <p:spPr bwMode="auto">
            <a:xfrm rot="5400000" flipH="1">
              <a:off x="4269" y="3358"/>
              <a:ext cx="124" cy="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5" name="Text Box 29"/>
            <p:cNvSpPr txBox="1">
              <a:spLocks noChangeAspect="1" noChangeArrowheads="1"/>
            </p:cNvSpPr>
            <p:nvPr/>
          </p:nvSpPr>
          <p:spPr bwMode="auto">
            <a:xfrm flipH="1" flipV="1">
              <a:off x="4342" y="3071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6" name="Line 30"/>
            <p:cNvSpPr>
              <a:spLocks noChangeAspect="1" noChangeShapeType="1"/>
            </p:cNvSpPr>
            <p:nvPr/>
          </p:nvSpPr>
          <p:spPr bwMode="auto">
            <a:xfrm rot="-5400000" flipH="1" flipV="1">
              <a:off x="4292" y="3213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7" name="Line 31"/>
            <p:cNvSpPr>
              <a:spLocks noChangeAspect="1" noChangeShapeType="1"/>
            </p:cNvSpPr>
            <p:nvPr/>
          </p:nvSpPr>
          <p:spPr bwMode="auto">
            <a:xfrm rot="-5400000">
              <a:off x="3803" y="3755"/>
              <a:ext cx="76" cy="1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8" name="Line 32"/>
            <p:cNvSpPr>
              <a:spLocks noChangeAspect="1" noChangeShapeType="1"/>
            </p:cNvSpPr>
            <p:nvPr/>
          </p:nvSpPr>
          <p:spPr bwMode="auto">
            <a:xfrm rot="5400000" flipH="1">
              <a:off x="4083" y="3757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9" name="Line 33"/>
            <p:cNvSpPr>
              <a:spLocks noChangeAspect="1" noChangeShapeType="1"/>
            </p:cNvSpPr>
            <p:nvPr/>
          </p:nvSpPr>
          <p:spPr bwMode="auto">
            <a:xfrm rot="-5400000">
              <a:off x="5350" y="3205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0" name="Text Box 34"/>
            <p:cNvSpPr txBox="1">
              <a:spLocks noChangeAspect="1" noChangeArrowheads="1"/>
            </p:cNvSpPr>
            <p:nvPr/>
          </p:nvSpPr>
          <p:spPr bwMode="auto">
            <a:xfrm flipH="1">
              <a:off x="4858" y="3362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1" name="Text Box 35"/>
            <p:cNvSpPr txBox="1">
              <a:spLocks noChangeAspect="1" noChangeArrowheads="1"/>
            </p:cNvSpPr>
            <p:nvPr/>
          </p:nvSpPr>
          <p:spPr bwMode="auto">
            <a:xfrm flipH="1">
              <a:off x="4791" y="3627"/>
              <a:ext cx="294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32" name="Text Box 36"/>
            <p:cNvSpPr txBox="1">
              <a:spLocks noChangeAspect="1" noChangeArrowheads="1"/>
            </p:cNvSpPr>
            <p:nvPr/>
          </p:nvSpPr>
          <p:spPr bwMode="auto">
            <a:xfrm flipH="1">
              <a:off x="5118" y="322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3" name="Text Box 37"/>
            <p:cNvSpPr txBox="1">
              <a:spLocks noChangeAspect="1" noChangeArrowheads="1"/>
            </p:cNvSpPr>
            <p:nvPr/>
          </p:nvSpPr>
          <p:spPr bwMode="auto">
            <a:xfrm flipH="1">
              <a:off x="4599" y="3247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4" name="Text Box 38"/>
            <p:cNvSpPr txBox="1">
              <a:spLocks noChangeAspect="1" noChangeArrowheads="1"/>
            </p:cNvSpPr>
            <p:nvPr/>
          </p:nvSpPr>
          <p:spPr bwMode="auto">
            <a:xfrm flipH="1">
              <a:off x="4593" y="2954"/>
              <a:ext cx="216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5" name="Text Box 39"/>
            <p:cNvSpPr txBox="1">
              <a:spLocks noChangeAspect="1" noChangeArrowheads="1"/>
            </p:cNvSpPr>
            <p:nvPr/>
          </p:nvSpPr>
          <p:spPr bwMode="auto">
            <a:xfrm flipH="1">
              <a:off x="5157" y="3618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6" name="Line 40"/>
            <p:cNvSpPr>
              <a:spLocks noChangeAspect="1" noChangeShapeType="1"/>
            </p:cNvSpPr>
            <p:nvPr/>
          </p:nvSpPr>
          <p:spPr bwMode="auto">
            <a:xfrm flipH="1">
              <a:off x="5242" y="3098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7" name="Line 41"/>
            <p:cNvSpPr>
              <a:spLocks noChangeAspect="1" noChangeShapeType="1"/>
            </p:cNvSpPr>
            <p:nvPr/>
          </p:nvSpPr>
          <p:spPr bwMode="auto">
            <a:xfrm flipH="1">
              <a:off x="5242" y="3404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8" name="Line 42"/>
            <p:cNvSpPr>
              <a:spLocks noChangeAspect="1" noChangeShapeType="1"/>
            </p:cNvSpPr>
            <p:nvPr/>
          </p:nvSpPr>
          <p:spPr bwMode="auto">
            <a:xfrm rot="5400000" flipH="1">
              <a:off x="5339" y="3383"/>
              <a:ext cx="5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9" name="Line 43"/>
            <p:cNvSpPr>
              <a:spLocks noChangeAspect="1" noChangeShapeType="1"/>
            </p:cNvSpPr>
            <p:nvPr/>
          </p:nvSpPr>
          <p:spPr bwMode="auto">
            <a:xfrm flipH="1">
              <a:off x="4946" y="3514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0" name="Line 44"/>
            <p:cNvSpPr>
              <a:spLocks noChangeAspect="1" noChangeShapeType="1"/>
            </p:cNvSpPr>
            <p:nvPr/>
          </p:nvSpPr>
          <p:spPr bwMode="auto">
            <a:xfrm rot="5400000" flipH="1">
              <a:off x="5098" y="3639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1" name="Line 45"/>
            <p:cNvSpPr>
              <a:spLocks noChangeAspect="1" noChangeShapeType="1"/>
            </p:cNvSpPr>
            <p:nvPr/>
          </p:nvSpPr>
          <p:spPr bwMode="auto">
            <a:xfrm rot="5400000" flipH="1">
              <a:off x="5392" y="3641"/>
              <a:ext cx="0" cy="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2" name="Line 46"/>
            <p:cNvSpPr>
              <a:spLocks noChangeAspect="1" noChangeShapeType="1"/>
            </p:cNvSpPr>
            <p:nvPr/>
          </p:nvSpPr>
          <p:spPr bwMode="auto">
            <a:xfrm rot="-5400000">
              <a:off x="5033" y="3332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3" name="Line 47"/>
            <p:cNvSpPr>
              <a:spLocks noChangeAspect="1" noChangeShapeType="1"/>
            </p:cNvSpPr>
            <p:nvPr/>
          </p:nvSpPr>
          <p:spPr bwMode="auto">
            <a:xfrm rot="5400000" flipH="1">
              <a:off x="5068" y="3191"/>
              <a:ext cx="71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4" name="Line 48"/>
            <p:cNvSpPr>
              <a:spLocks noChangeAspect="1" noChangeShapeType="1"/>
            </p:cNvSpPr>
            <p:nvPr/>
          </p:nvSpPr>
          <p:spPr bwMode="auto">
            <a:xfrm rot="5400000" flipH="1">
              <a:off x="4767" y="3334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45" name="Group 49"/>
            <p:cNvGrpSpPr>
              <a:grpSpLocks noChangeAspect="1"/>
            </p:cNvGrpSpPr>
            <p:nvPr/>
          </p:nvGrpSpPr>
          <p:grpSpPr bwMode="auto">
            <a:xfrm flipH="1">
              <a:off x="4670" y="3120"/>
              <a:ext cx="39" cy="154"/>
              <a:chOff x="2241" y="3885"/>
              <a:chExt cx="63" cy="241"/>
            </a:xfrm>
          </p:grpSpPr>
          <p:sp>
            <p:nvSpPr>
              <p:cNvPr id="644146" name="Line 50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47" name="Line 51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48" name="Line 52"/>
            <p:cNvSpPr>
              <a:spLocks noChangeAspect="1" noChangeShapeType="1"/>
            </p:cNvSpPr>
            <p:nvPr/>
          </p:nvSpPr>
          <p:spPr bwMode="auto">
            <a:xfrm flipH="1">
              <a:off x="4936" y="379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9" name="Line 53"/>
            <p:cNvSpPr>
              <a:spLocks noChangeAspect="1" noChangeShapeType="1"/>
            </p:cNvSpPr>
            <p:nvPr/>
          </p:nvSpPr>
          <p:spPr bwMode="auto">
            <a:xfrm rot="5400000" flipH="1">
              <a:off x="4577" y="3484"/>
              <a:ext cx="167" cy="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0" name="Line 54"/>
            <p:cNvSpPr>
              <a:spLocks noChangeAspect="1" noChangeShapeType="1"/>
            </p:cNvSpPr>
            <p:nvPr/>
          </p:nvSpPr>
          <p:spPr bwMode="auto">
            <a:xfrm rot="-5400000">
              <a:off x="4516" y="3356"/>
              <a:ext cx="124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1" name="Line 55"/>
            <p:cNvSpPr>
              <a:spLocks noChangeAspect="1" noChangeShapeType="1"/>
            </p:cNvSpPr>
            <p:nvPr/>
          </p:nvSpPr>
          <p:spPr bwMode="auto">
            <a:xfrm rot="5400000" flipV="1">
              <a:off x="4531" y="3211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2" name="Line 56"/>
            <p:cNvSpPr>
              <a:spLocks noChangeAspect="1" noChangeShapeType="1"/>
            </p:cNvSpPr>
            <p:nvPr/>
          </p:nvSpPr>
          <p:spPr bwMode="auto">
            <a:xfrm rot="5400000" flipH="1">
              <a:off x="5031" y="3755"/>
              <a:ext cx="76" cy="1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3" name="Line 57"/>
            <p:cNvSpPr>
              <a:spLocks noChangeAspect="1" noChangeShapeType="1"/>
            </p:cNvSpPr>
            <p:nvPr/>
          </p:nvSpPr>
          <p:spPr bwMode="auto">
            <a:xfrm rot="-5400000">
              <a:off x="4734" y="3756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4" name="Line 58"/>
            <p:cNvSpPr>
              <a:spLocks noChangeAspect="1" noChangeShapeType="1"/>
            </p:cNvSpPr>
            <p:nvPr/>
          </p:nvSpPr>
          <p:spPr bwMode="auto">
            <a:xfrm>
              <a:off x="2846" y="3525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5" name="Text Box 59"/>
            <p:cNvSpPr txBox="1">
              <a:spLocks noChangeAspect="1" noChangeArrowheads="1"/>
            </p:cNvSpPr>
            <p:nvPr/>
          </p:nvSpPr>
          <p:spPr bwMode="auto">
            <a:xfrm>
              <a:off x="2892" y="3233"/>
              <a:ext cx="468" cy="1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surface</a:t>
              </a:r>
              <a:endParaRPr lang="en-US" altLang="en-US" sz="13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56" name="Text Box 60"/>
            <p:cNvSpPr txBox="1">
              <a:spLocks noChangeAspect="1" noChangeArrowheads="1"/>
            </p:cNvSpPr>
            <p:nvPr/>
          </p:nvSpPr>
          <p:spPr bwMode="auto">
            <a:xfrm>
              <a:off x="2951" y="3539"/>
              <a:ext cx="31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bulk</a:t>
              </a:r>
            </a:p>
          </p:txBody>
        </p:sp>
        <p:sp>
          <p:nvSpPr>
            <p:cNvPr id="644157" name="AutoShape 61"/>
            <p:cNvSpPr>
              <a:spLocks noChangeAspect="1" noChangeArrowheads="1"/>
            </p:cNvSpPr>
            <p:nvPr/>
          </p:nvSpPr>
          <p:spPr bwMode="auto">
            <a:xfrm flipH="1">
              <a:off x="3775" y="2811"/>
              <a:ext cx="435" cy="117"/>
            </a:xfrm>
            <a:prstGeom prst="curvedDownArrow">
              <a:avLst>
                <a:gd name="adj1" fmla="val 74359"/>
                <a:gd name="adj2" fmla="val 148718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8" name="AutoShape 62"/>
            <p:cNvSpPr>
              <a:spLocks noChangeAspect="1" noChangeArrowheads="1"/>
            </p:cNvSpPr>
            <p:nvPr/>
          </p:nvSpPr>
          <p:spPr bwMode="auto">
            <a:xfrm>
              <a:off x="3864" y="2951"/>
              <a:ext cx="337" cy="79"/>
            </a:xfrm>
            <a:prstGeom prst="curvedUpArrow">
              <a:avLst>
                <a:gd name="adj1" fmla="val 85316"/>
                <a:gd name="adj2" fmla="val 170633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9" name="Text Box 63"/>
            <p:cNvSpPr txBox="1">
              <a:spLocks noChangeAspect="1" noChangeArrowheads="1"/>
            </p:cNvSpPr>
            <p:nvPr/>
          </p:nvSpPr>
          <p:spPr bwMode="auto">
            <a:xfrm>
              <a:off x="2806" y="2294"/>
              <a:ext cx="2469" cy="5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1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alkane  +  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lattice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olefin + water</a:t>
              </a: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(Reactants)                           (Products)</a:t>
              </a:r>
            </a:p>
          </p:txBody>
        </p:sp>
        <p:sp>
          <p:nvSpPr>
            <p:cNvPr id="644160" name="Text Box 64"/>
            <p:cNvSpPr txBox="1">
              <a:spLocks noChangeAspect="1" noChangeArrowheads="1"/>
            </p:cNvSpPr>
            <p:nvPr/>
          </p:nvSpPr>
          <p:spPr bwMode="auto">
            <a:xfrm>
              <a:off x="3813" y="2392"/>
              <a:ext cx="37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O=O</a:t>
              </a:r>
            </a:p>
          </p:txBody>
        </p:sp>
        <p:sp>
          <p:nvSpPr>
            <p:cNvPr id="644161" name="Text Box 65"/>
            <p:cNvSpPr txBox="1">
              <a:spLocks noChangeAspect="1" noChangeArrowheads="1"/>
            </p:cNvSpPr>
            <p:nvPr/>
          </p:nvSpPr>
          <p:spPr bwMode="auto">
            <a:xfrm>
              <a:off x="3901" y="2824"/>
              <a:ext cx="289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2" name="Text Box 66"/>
            <p:cNvSpPr txBox="1">
              <a:spLocks noChangeAspect="1" noChangeArrowheads="1"/>
            </p:cNvSpPr>
            <p:nvPr/>
          </p:nvSpPr>
          <p:spPr bwMode="auto">
            <a:xfrm>
              <a:off x="3904" y="2629"/>
              <a:ext cx="26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2e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3" name="Line 67"/>
            <p:cNvSpPr>
              <a:spLocks noChangeAspect="1" noChangeShapeType="1"/>
            </p:cNvSpPr>
            <p:nvPr/>
          </p:nvSpPr>
          <p:spPr bwMode="auto">
            <a:xfrm flipV="1">
              <a:off x="2846" y="3097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4" name="Line 68"/>
            <p:cNvSpPr>
              <a:spLocks noChangeShapeType="1"/>
            </p:cNvSpPr>
            <p:nvPr/>
          </p:nvSpPr>
          <p:spPr bwMode="auto">
            <a:xfrm>
              <a:off x="3776" y="2573"/>
              <a:ext cx="4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5" name="Line 69"/>
            <p:cNvSpPr>
              <a:spLocks noChangeShapeType="1"/>
            </p:cNvSpPr>
            <p:nvPr/>
          </p:nvSpPr>
          <p:spPr bwMode="auto">
            <a:xfrm>
              <a:off x="3587" y="4178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6" name="Line 70"/>
            <p:cNvSpPr>
              <a:spLocks noChangeShapeType="1"/>
            </p:cNvSpPr>
            <p:nvPr/>
          </p:nvSpPr>
          <p:spPr bwMode="auto">
            <a:xfrm flipH="1">
              <a:off x="3587" y="4240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7" name="Line 71"/>
            <p:cNvSpPr>
              <a:spLocks noChangeAspect="1" noChangeShapeType="1"/>
            </p:cNvSpPr>
            <p:nvPr/>
          </p:nvSpPr>
          <p:spPr bwMode="auto">
            <a:xfrm rot="5400000" flipH="1">
              <a:off x="3098" y="3292"/>
              <a:ext cx="0" cy="3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168" name="Text Box 72"/>
          <p:cNvSpPr txBox="1">
            <a:spLocks noChangeArrowheads="1"/>
          </p:cNvSpPr>
          <p:nvPr/>
        </p:nvSpPr>
        <p:spPr bwMode="auto">
          <a:xfrm>
            <a:off x="550088" y="5667375"/>
            <a:ext cx="3818711" cy="919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1800" baseline="0" dirty="0">
                <a:solidFill>
                  <a:srgbClr val="000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The activity and selectivity are 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closely related to the structures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of the catalyst used.</a:t>
            </a:r>
            <a:endParaRPr lang="en-US" altLang="en-US" sz="1800" baseline="0" dirty="0" smtClean="0">
              <a:solidFill>
                <a:srgbClr val="000000"/>
              </a:solidFill>
            </a:endParaRPr>
          </a:p>
        </p:txBody>
      </p:sp>
      <p:grpSp>
        <p:nvGrpSpPr>
          <p:cNvPr id="644172" name="Group 76"/>
          <p:cNvGrpSpPr>
            <a:grpSpLocks/>
          </p:cNvGrpSpPr>
          <p:nvPr/>
        </p:nvGrpSpPr>
        <p:grpSpPr bwMode="auto">
          <a:xfrm>
            <a:off x="1852613" y="2700338"/>
            <a:ext cx="2125662" cy="1141412"/>
            <a:chOff x="825" y="2983"/>
            <a:chExt cx="1638" cy="952"/>
          </a:xfrm>
        </p:grpSpPr>
        <p:sp>
          <p:nvSpPr>
            <p:cNvPr id="644173" name="Line 77"/>
            <p:cNvSpPr>
              <a:spLocks noChangeShapeType="1"/>
            </p:cNvSpPr>
            <p:nvPr/>
          </p:nvSpPr>
          <p:spPr bwMode="auto">
            <a:xfrm>
              <a:off x="1464" y="30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4" name="Line 78"/>
            <p:cNvSpPr>
              <a:spLocks noChangeShapeType="1"/>
            </p:cNvSpPr>
            <p:nvPr/>
          </p:nvSpPr>
          <p:spPr bwMode="auto">
            <a:xfrm flipH="1">
              <a:off x="879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5" name="Line 79"/>
            <p:cNvSpPr>
              <a:spLocks noChangeShapeType="1"/>
            </p:cNvSpPr>
            <p:nvPr/>
          </p:nvSpPr>
          <p:spPr bwMode="auto">
            <a:xfrm flipV="1">
              <a:off x="1050" y="379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6" name="Line 80"/>
            <p:cNvSpPr>
              <a:spLocks noChangeShapeType="1"/>
            </p:cNvSpPr>
            <p:nvPr/>
          </p:nvSpPr>
          <p:spPr bwMode="auto">
            <a:xfrm flipV="1">
              <a:off x="1446" y="3354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7" name="Line 81"/>
            <p:cNvSpPr>
              <a:spLocks noChangeShapeType="1"/>
            </p:cNvSpPr>
            <p:nvPr/>
          </p:nvSpPr>
          <p:spPr bwMode="auto">
            <a:xfrm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8" name="Line 82"/>
            <p:cNvSpPr>
              <a:spLocks noChangeShapeType="1"/>
            </p:cNvSpPr>
            <p:nvPr/>
          </p:nvSpPr>
          <p:spPr bwMode="auto">
            <a:xfrm flipH="1">
              <a:off x="897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9" name="Freeform 83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0" name="Freeform 84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1" name="Line 85"/>
            <p:cNvSpPr>
              <a:spLocks noChangeShapeType="1"/>
            </p:cNvSpPr>
            <p:nvPr/>
          </p:nvSpPr>
          <p:spPr bwMode="auto">
            <a:xfrm flipV="1">
              <a:off x="2400" y="347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2" name="Freeform 86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0 w 45"/>
                <a:gd name="T27" fmla="*/ 0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0 h 42"/>
                <a:gd name="T36" fmla="*/ 45 w 45"/>
                <a:gd name="T37" fmla="*/ 0 h 42"/>
                <a:gd name="T38" fmla="*/ 45 w 45"/>
                <a:gd name="T39" fmla="*/ 7 h 42"/>
                <a:gd name="T40" fmla="*/ 45 w 45"/>
                <a:gd name="T4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3" name="Freeform 87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1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1 h 42"/>
                <a:gd name="T30" fmla="*/ 0 w 45"/>
                <a:gd name="T31" fmla="*/ 21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4" name="Line 88"/>
            <p:cNvSpPr>
              <a:spLocks noChangeShapeType="1"/>
            </p:cNvSpPr>
            <p:nvPr/>
          </p:nvSpPr>
          <p:spPr bwMode="auto">
            <a:xfrm flipV="1">
              <a:off x="2400" y="3270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5" name="Freeform 89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6" name="Freeform 90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7" name="Freeform 91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8" name="Freeform 92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9" name="Line 93"/>
            <p:cNvSpPr>
              <a:spLocks noChangeShapeType="1"/>
            </p:cNvSpPr>
            <p:nvPr/>
          </p:nvSpPr>
          <p:spPr bwMode="auto">
            <a:xfrm flipH="1" flipV="1">
              <a:off x="2229" y="3130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0" name="Freeform 94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35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1" name="Freeform 95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27 w 54"/>
                <a:gd name="T13" fmla="*/ 35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35 h 42"/>
                <a:gd name="T22" fmla="*/ 9 w 54"/>
                <a:gd name="T23" fmla="*/ 35 h 42"/>
                <a:gd name="T24" fmla="*/ 0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0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2" name="Line 96"/>
            <p:cNvSpPr>
              <a:spLocks noChangeShapeType="1"/>
            </p:cNvSpPr>
            <p:nvPr/>
          </p:nvSpPr>
          <p:spPr bwMode="auto">
            <a:xfrm flipH="1" flipV="1">
              <a:off x="1833" y="356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3" name="Line 97"/>
            <p:cNvSpPr>
              <a:spLocks noChangeShapeType="1"/>
            </p:cNvSpPr>
            <p:nvPr/>
          </p:nvSpPr>
          <p:spPr bwMode="auto">
            <a:xfrm flipV="1">
              <a:off x="1635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4" name="Freeform 98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7 h 21"/>
                <a:gd name="T20" fmla="*/ 9 w 36"/>
                <a:gd name="T21" fmla="*/ 0 h 21"/>
                <a:gd name="T22" fmla="*/ 18 w 36"/>
                <a:gd name="T23" fmla="*/ 0 h 21"/>
                <a:gd name="T24" fmla="*/ 27 w 36"/>
                <a:gd name="T25" fmla="*/ 0 h 21"/>
                <a:gd name="T26" fmla="*/ 36 w 36"/>
                <a:gd name="T27" fmla="*/ 0 h 21"/>
                <a:gd name="T28" fmla="*/ 36 w 36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5" name="Freeform 99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6" name="Freeform 100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0 h 28"/>
                <a:gd name="T20" fmla="*/ 18 w 27"/>
                <a:gd name="T21" fmla="*/ 0 h 28"/>
                <a:gd name="T22" fmla="*/ 27 w 27"/>
                <a:gd name="T23" fmla="*/ 7 h 28"/>
                <a:gd name="T24" fmla="*/ 27 w 27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7" name="Freeform 101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8" name="Line 102"/>
            <p:cNvSpPr>
              <a:spLocks noChangeShapeType="1"/>
            </p:cNvSpPr>
            <p:nvPr/>
          </p:nvSpPr>
          <p:spPr bwMode="auto">
            <a:xfrm flipH="1">
              <a:off x="1662" y="3564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9" name="Line 103"/>
            <p:cNvSpPr>
              <a:spLocks noChangeShapeType="1"/>
            </p:cNvSpPr>
            <p:nvPr/>
          </p:nvSpPr>
          <p:spPr bwMode="auto">
            <a:xfrm flipH="1">
              <a:off x="2049" y="3130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0" name="Freeform 104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1" name="Freeform 105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2" name="Freeform 106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72 w 81"/>
                <a:gd name="T45" fmla="*/ 21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3" name="Freeform 107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4" name="Freeform 108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5" name="Freeform 109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6" name="Line 110"/>
            <p:cNvSpPr>
              <a:spLocks noChangeShapeType="1"/>
            </p:cNvSpPr>
            <p:nvPr/>
          </p:nvSpPr>
          <p:spPr bwMode="auto">
            <a:xfrm flipH="1">
              <a:off x="1068" y="3711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7" name="Freeform 111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7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8" name="Freeform 112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7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9" name="Freeform 113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0" name="Freeform 114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1" name="Line 115"/>
            <p:cNvSpPr>
              <a:spLocks noChangeShapeType="1"/>
            </p:cNvSpPr>
            <p:nvPr/>
          </p:nvSpPr>
          <p:spPr bwMode="auto">
            <a:xfrm flipH="1">
              <a:off x="1464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2" name="Freeform 116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3" name="Freeform 117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4" name="Line 118"/>
            <p:cNvSpPr>
              <a:spLocks noChangeShapeType="1"/>
            </p:cNvSpPr>
            <p:nvPr/>
          </p:nvSpPr>
          <p:spPr bwMode="auto">
            <a:xfrm flipH="1" flipV="1">
              <a:off x="1626" y="303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5" name="Line 119"/>
            <p:cNvSpPr>
              <a:spLocks noChangeShapeType="1"/>
            </p:cNvSpPr>
            <p:nvPr/>
          </p:nvSpPr>
          <p:spPr bwMode="auto">
            <a:xfrm flipH="1" flipV="1">
              <a:off x="897" y="3697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6" name="Freeform 120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7" name="Freeform 121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8" name="Line 122"/>
            <p:cNvSpPr>
              <a:spLocks noChangeShapeType="1"/>
            </p:cNvSpPr>
            <p:nvPr/>
          </p:nvSpPr>
          <p:spPr bwMode="auto">
            <a:xfrm flipH="1" flipV="1">
              <a:off x="1284" y="327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9" name="Freeform 123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0" name="Freeform 124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1" name="Freeform 125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2" name="Freeform 126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3" name="Line 127"/>
            <p:cNvSpPr>
              <a:spLocks noChangeShapeType="1"/>
            </p:cNvSpPr>
            <p:nvPr/>
          </p:nvSpPr>
          <p:spPr bwMode="auto">
            <a:xfrm flipV="1">
              <a:off x="861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4" name="Freeform 128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45 w 63"/>
                <a:gd name="T7" fmla="*/ 35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0 w 63"/>
                <a:gd name="T19" fmla="*/ 35 h 42"/>
                <a:gd name="T20" fmla="*/ 0 w 63"/>
                <a:gd name="T21" fmla="*/ 28 h 42"/>
                <a:gd name="T22" fmla="*/ 0 w 63"/>
                <a:gd name="T23" fmla="*/ 21 h 42"/>
                <a:gd name="T24" fmla="*/ 0 w 63"/>
                <a:gd name="T25" fmla="*/ 14 h 42"/>
                <a:gd name="T26" fmla="*/ 9 w 63"/>
                <a:gd name="T27" fmla="*/ 7 h 42"/>
                <a:gd name="T28" fmla="*/ 18 w 63"/>
                <a:gd name="T29" fmla="*/ 7 h 42"/>
                <a:gd name="T30" fmla="*/ 18 w 63"/>
                <a:gd name="T31" fmla="*/ 0 h 42"/>
                <a:gd name="T32" fmla="*/ 27 w 63"/>
                <a:gd name="T33" fmla="*/ 0 h 42"/>
                <a:gd name="T34" fmla="*/ 36 w 63"/>
                <a:gd name="T35" fmla="*/ 0 h 42"/>
                <a:gd name="T36" fmla="*/ 45 w 63"/>
                <a:gd name="T37" fmla="*/ 7 h 42"/>
                <a:gd name="T38" fmla="*/ 54 w 63"/>
                <a:gd name="T39" fmla="*/ 7 h 42"/>
                <a:gd name="T40" fmla="*/ 54 w 63"/>
                <a:gd name="T41" fmla="*/ 14 h 42"/>
                <a:gd name="T42" fmla="*/ 63 w 63"/>
                <a:gd name="T43" fmla="*/ 14 h 42"/>
                <a:gd name="T44" fmla="*/ 63 w 63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5" name="Freeform 129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36 w 63"/>
                <a:gd name="T15" fmla="*/ 42 h 42"/>
                <a:gd name="T16" fmla="*/ 27 w 63"/>
                <a:gd name="T17" fmla="*/ 42 h 42"/>
                <a:gd name="T18" fmla="*/ 27 w 63"/>
                <a:gd name="T19" fmla="*/ 42 h 42"/>
                <a:gd name="T20" fmla="*/ 18 w 63"/>
                <a:gd name="T21" fmla="*/ 42 h 42"/>
                <a:gd name="T22" fmla="*/ 18 w 63"/>
                <a:gd name="T23" fmla="*/ 42 h 42"/>
                <a:gd name="T24" fmla="*/ 9 w 63"/>
                <a:gd name="T25" fmla="*/ 35 h 42"/>
                <a:gd name="T26" fmla="*/ 9 w 63"/>
                <a:gd name="T27" fmla="*/ 35 h 42"/>
                <a:gd name="T28" fmla="*/ 0 w 63"/>
                <a:gd name="T29" fmla="*/ 35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0 w 63"/>
                <a:gd name="T37" fmla="*/ 14 h 42"/>
                <a:gd name="T38" fmla="*/ 9 w 63"/>
                <a:gd name="T39" fmla="*/ 7 h 42"/>
                <a:gd name="T40" fmla="*/ 9 w 63"/>
                <a:gd name="T41" fmla="*/ 7 h 42"/>
                <a:gd name="T42" fmla="*/ 18 w 63"/>
                <a:gd name="T43" fmla="*/ 7 h 42"/>
                <a:gd name="T44" fmla="*/ 18 w 63"/>
                <a:gd name="T45" fmla="*/ 0 h 42"/>
                <a:gd name="T46" fmla="*/ 27 w 63"/>
                <a:gd name="T47" fmla="*/ 0 h 42"/>
                <a:gd name="T48" fmla="*/ 27 w 63"/>
                <a:gd name="T49" fmla="*/ 0 h 42"/>
                <a:gd name="T50" fmla="*/ 36 w 63"/>
                <a:gd name="T51" fmla="*/ 0 h 42"/>
                <a:gd name="T52" fmla="*/ 36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6" name="Line 130"/>
            <p:cNvSpPr>
              <a:spLocks noChangeShapeType="1"/>
            </p:cNvSpPr>
            <p:nvPr/>
          </p:nvSpPr>
          <p:spPr bwMode="auto">
            <a:xfrm flipV="1">
              <a:off x="861" y="3277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7" name="Freeform 131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72 w 81"/>
                <a:gd name="T53" fmla="*/ 7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8" name="Freeform 132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9" name="Line 133"/>
            <p:cNvSpPr>
              <a:spLocks noChangeShapeType="1"/>
            </p:cNvSpPr>
            <p:nvPr/>
          </p:nvSpPr>
          <p:spPr bwMode="auto">
            <a:xfrm flipH="1">
              <a:off x="2220" y="366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0" name="Line 134"/>
            <p:cNvSpPr>
              <a:spLocks noChangeShapeType="1"/>
            </p:cNvSpPr>
            <p:nvPr/>
          </p:nvSpPr>
          <p:spPr bwMode="auto">
            <a:xfrm>
              <a:off x="2049" y="365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1" name="Line 135"/>
            <p:cNvSpPr>
              <a:spLocks noChangeShapeType="1"/>
            </p:cNvSpPr>
            <p:nvPr/>
          </p:nvSpPr>
          <p:spPr bwMode="auto">
            <a:xfrm flipV="1">
              <a:off x="2220" y="3039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2" name="Line 136"/>
            <p:cNvSpPr>
              <a:spLocks noChangeShapeType="1"/>
            </p:cNvSpPr>
            <p:nvPr/>
          </p:nvSpPr>
          <p:spPr bwMode="auto">
            <a:xfrm flipV="1">
              <a:off x="1824" y="3473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3" name="Line 137"/>
            <p:cNvSpPr>
              <a:spLocks noChangeShapeType="1"/>
            </p:cNvSpPr>
            <p:nvPr/>
          </p:nvSpPr>
          <p:spPr bwMode="auto">
            <a:xfrm flipH="1">
              <a:off x="2256" y="344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4" name="Line 138"/>
            <p:cNvSpPr>
              <a:spLocks noChangeShapeType="1"/>
            </p:cNvSpPr>
            <p:nvPr/>
          </p:nvSpPr>
          <p:spPr bwMode="auto">
            <a:xfrm>
              <a:off x="1662" y="3886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5" name="Line 139"/>
            <p:cNvSpPr>
              <a:spLocks noChangeShapeType="1"/>
            </p:cNvSpPr>
            <p:nvPr/>
          </p:nvSpPr>
          <p:spPr bwMode="auto">
            <a:xfrm>
              <a:off x="1050" y="3795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6" name="Line 140"/>
            <p:cNvSpPr>
              <a:spLocks noChangeShapeType="1"/>
            </p:cNvSpPr>
            <p:nvPr/>
          </p:nvSpPr>
          <p:spPr bwMode="auto">
            <a:xfrm flipH="1">
              <a:off x="1455" y="367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7" name="Line 141"/>
            <p:cNvSpPr>
              <a:spLocks noChangeShapeType="1"/>
            </p:cNvSpPr>
            <p:nvPr/>
          </p:nvSpPr>
          <p:spPr bwMode="auto">
            <a:xfrm flipH="1">
              <a:off x="1869" y="3214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8" name="Line 142"/>
            <p:cNvSpPr>
              <a:spLocks noChangeShapeType="1"/>
            </p:cNvSpPr>
            <p:nvPr/>
          </p:nvSpPr>
          <p:spPr bwMode="auto">
            <a:xfrm>
              <a:off x="1446" y="335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9" name="Line 143"/>
            <p:cNvSpPr>
              <a:spLocks noChangeShapeType="1"/>
            </p:cNvSpPr>
            <p:nvPr/>
          </p:nvSpPr>
          <p:spPr bwMode="auto">
            <a:xfrm flipH="1">
              <a:off x="1491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0" name="Line 144"/>
            <p:cNvSpPr>
              <a:spLocks noChangeShapeType="1"/>
            </p:cNvSpPr>
            <p:nvPr/>
          </p:nvSpPr>
          <p:spPr bwMode="auto">
            <a:xfrm flipV="1">
              <a:off x="1275" y="3676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1" name="Line 145"/>
            <p:cNvSpPr>
              <a:spLocks noChangeShapeType="1"/>
            </p:cNvSpPr>
            <p:nvPr/>
          </p:nvSpPr>
          <p:spPr bwMode="auto">
            <a:xfrm>
              <a:off x="1671" y="3235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2" name="Line 146"/>
            <p:cNvSpPr>
              <a:spLocks noChangeShapeType="1"/>
            </p:cNvSpPr>
            <p:nvPr/>
          </p:nvSpPr>
          <p:spPr bwMode="auto">
            <a:xfrm>
              <a:off x="1644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3" name="Line 147"/>
            <p:cNvSpPr>
              <a:spLocks noChangeShapeType="1"/>
            </p:cNvSpPr>
            <p:nvPr/>
          </p:nvSpPr>
          <p:spPr bwMode="auto">
            <a:xfrm flipH="1" flipV="1"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4" name="Line 148"/>
            <p:cNvSpPr>
              <a:spLocks noChangeShapeType="1"/>
            </p:cNvSpPr>
            <p:nvPr/>
          </p:nvSpPr>
          <p:spPr bwMode="auto">
            <a:xfrm flipH="1">
              <a:off x="1473" y="301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5" name="Line 149"/>
            <p:cNvSpPr>
              <a:spLocks noChangeShapeType="1"/>
            </p:cNvSpPr>
            <p:nvPr/>
          </p:nvSpPr>
          <p:spPr bwMode="auto">
            <a:xfrm flipV="1">
              <a:off x="897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6" name="Line 150"/>
            <p:cNvSpPr>
              <a:spLocks noChangeShapeType="1"/>
            </p:cNvSpPr>
            <p:nvPr/>
          </p:nvSpPr>
          <p:spPr bwMode="auto">
            <a:xfrm>
              <a:off x="879" y="345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7" name="Freeform 151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54 w 81"/>
                <a:gd name="T45" fmla="*/ 0 h 56"/>
                <a:gd name="T46" fmla="*/ 63 w 81"/>
                <a:gd name="T47" fmla="*/ 0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8" name="Freeform 152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18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36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9" name="Line 153"/>
            <p:cNvSpPr>
              <a:spLocks noChangeShapeType="1"/>
            </p:cNvSpPr>
            <p:nvPr/>
          </p:nvSpPr>
          <p:spPr bwMode="auto">
            <a:xfrm flipH="1" flipV="1">
              <a:off x="2211" y="369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0" name="Freeform 154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1" name="Freeform 155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14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14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2" name="Freeform 156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9 w 54"/>
                <a:gd name="T23" fmla="*/ 14 h 49"/>
                <a:gd name="T24" fmla="*/ 9 w 54"/>
                <a:gd name="T25" fmla="*/ 7 h 49"/>
                <a:gd name="T26" fmla="*/ 18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0 h 49"/>
                <a:gd name="T36" fmla="*/ 45 w 54"/>
                <a:gd name="T37" fmla="*/ 7 h 49"/>
                <a:gd name="T38" fmla="*/ 54 w 54"/>
                <a:gd name="T39" fmla="*/ 7 h 49"/>
                <a:gd name="T40" fmla="*/ 54 w 54"/>
                <a:gd name="T41" fmla="*/ 14 h 49"/>
                <a:gd name="T42" fmla="*/ 54 w 54"/>
                <a:gd name="T4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3" name="Freeform 157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9 h 49"/>
                <a:gd name="T16" fmla="*/ 36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7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36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54 w 54"/>
                <a:gd name="T59" fmla="*/ 7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4" name="Freeform 158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2 h 56"/>
                <a:gd name="T26" fmla="*/ 9 w 81"/>
                <a:gd name="T27" fmla="*/ 35 h 56"/>
                <a:gd name="T28" fmla="*/ 0 w 81"/>
                <a:gd name="T29" fmla="*/ 28 h 56"/>
                <a:gd name="T30" fmla="*/ 9 w 81"/>
                <a:gd name="T31" fmla="*/ 21 h 56"/>
                <a:gd name="T32" fmla="*/ 9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5" name="Freeform 159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9 w 81"/>
                <a:gd name="T31" fmla="*/ 35 h 56"/>
                <a:gd name="T32" fmla="*/ 0 w 81"/>
                <a:gd name="T33" fmla="*/ 28 h 56"/>
                <a:gd name="T34" fmla="*/ 9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6" name="Freeform 160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7" name="Freeform 161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8" name="Freeform 162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9" name="Freeform 163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0" name="Line 164"/>
            <p:cNvSpPr>
              <a:spLocks noChangeShapeType="1"/>
            </p:cNvSpPr>
            <p:nvPr/>
          </p:nvSpPr>
          <p:spPr bwMode="auto">
            <a:xfrm flipV="1">
              <a:off x="2211" y="348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1" name="Line 165"/>
            <p:cNvSpPr>
              <a:spLocks noChangeShapeType="1"/>
            </p:cNvSpPr>
            <p:nvPr/>
          </p:nvSpPr>
          <p:spPr bwMode="auto">
            <a:xfrm flipV="1">
              <a:off x="1824" y="326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2" name="Line 166"/>
            <p:cNvSpPr>
              <a:spLocks noChangeShapeType="1"/>
            </p:cNvSpPr>
            <p:nvPr/>
          </p:nvSpPr>
          <p:spPr bwMode="auto">
            <a:xfrm flipH="1">
              <a:off x="1437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3" name="Freeform 167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18 w 81"/>
                <a:gd name="T17" fmla="*/ 56 h 56"/>
                <a:gd name="T18" fmla="*/ 18 w 81"/>
                <a:gd name="T19" fmla="*/ 49 h 56"/>
                <a:gd name="T20" fmla="*/ 9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63 w 81"/>
                <a:gd name="T47" fmla="*/ 7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4" name="Freeform 168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18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63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5" name="Freeform 169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45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6" name="Freeform 170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7" name="Freeform 171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0 w 54"/>
                <a:gd name="T25" fmla="*/ 7 h 49"/>
                <a:gd name="T26" fmla="*/ 9 w 54"/>
                <a:gd name="T27" fmla="*/ 7 h 49"/>
                <a:gd name="T28" fmla="*/ 9 w 54"/>
                <a:gd name="T29" fmla="*/ 0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7 h 49"/>
                <a:gd name="T36" fmla="*/ 45 w 54"/>
                <a:gd name="T37" fmla="*/ 7 h 49"/>
                <a:gd name="T38" fmla="*/ 45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8" name="Freeform 172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0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7 h 49"/>
                <a:gd name="T40" fmla="*/ 0 w 54"/>
                <a:gd name="T41" fmla="*/ 7 h 49"/>
                <a:gd name="T42" fmla="*/ 9 w 54"/>
                <a:gd name="T43" fmla="*/ 7 h 49"/>
                <a:gd name="T44" fmla="*/ 9 w 54"/>
                <a:gd name="T45" fmla="*/ 0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7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9" name="Freeform 173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0" name="Freeform 174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1" name="Line 175"/>
            <p:cNvSpPr>
              <a:spLocks noChangeShapeType="1"/>
            </p:cNvSpPr>
            <p:nvPr/>
          </p:nvSpPr>
          <p:spPr bwMode="auto">
            <a:xfrm>
              <a:off x="1437" y="3697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2" name="Freeform 176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3" name="Freeform 177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4" name="Freeform 178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5" name="Freeform 179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6" name="Line 180"/>
            <p:cNvSpPr>
              <a:spLocks noChangeShapeType="1"/>
            </p:cNvSpPr>
            <p:nvPr/>
          </p:nvSpPr>
          <p:spPr bwMode="auto">
            <a:xfrm flipH="1" flipV="1">
              <a:off x="1824" y="3046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7" name="Line 181"/>
            <p:cNvSpPr>
              <a:spLocks noChangeShapeType="1"/>
            </p:cNvSpPr>
            <p:nvPr/>
          </p:nvSpPr>
          <p:spPr bwMode="auto">
            <a:xfrm>
              <a:off x="1050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8" name="Freeform 182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2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0 w 54"/>
                <a:gd name="T29" fmla="*/ 7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9" name="Freeform 183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0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0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0" name="Freeform 184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9 w 81"/>
                <a:gd name="T31" fmla="*/ 28 h 63"/>
                <a:gd name="T32" fmla="*/ 9 w 81"/>
                <a:gd name="T33" fmla="*/ 21 h 63"/>
                <a:gd name="T34" fmla="*/ 18 w 81"/>
                <a:gd name="T35" fmla="*/ 21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1" name="Freeform 185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18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18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2" name="Line 186"/>
            <p:cNvSpPr>
              <a:spLocks noChangeShapeType="1"/>
            </p:cNvSpPr>
            <p:nvPr/>
          </p:nvSpPr>
          <p:spPr bwMode="auto">
            <a:xfrm flipH="1">
              <a:off x="1050" y="3263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3" name="Freeform 187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9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4" name="Freeform 188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5" name="Freeform 189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35 h 56"/>
                <a:gd name="T30" fmla="*/ 0 w 81"/>
                <a:gd name="T31" fmla="*/ 28 h 56"/>
                <a:gd name="T32" fmla="*/ 0 w 81"/>
                <a:gd name="T33" fmla="*/ 21 h 56"/>
                <a:gd name="T34" fmla="*/ 9 w 81"/>
                <a:gd name="T35" fmla="*/ 14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6" name="Freeform 190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9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81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7" name="Line 191"/>
            <p:cNvSpPr>
              <a:spLocks noChangeShapeType="1"/>
            </p:cNvSpPr>
            <p:nvPr/>
          </p:nvSpPr>
          <p:spPr bwMode="auto">
            <a:xfrm>
              <a:off x="2265" y="389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8" name="Line 192"/>
            <p:cNvSpPr>
              <a:spLocks noChangeShapeType="1"/>
            </p:cNvSpPr>
            <p:nvPr/>
          </p:nvSpPr>
          <p:spPr bwMode="auto">
            <a:xfrm>
              <a:off x="2220" y="3676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9" name="Line 193"/>
            <p:cNvSpPr>
              <a:spLocks noChangeShapeType="1"/>
            </p:cNvSpPr>
            <p:nvPr/>
          </p:nvSpPr>
          <p:spPr bwMode="auto">
            <a:xfrm flipH="1">
              <a:off x="2058" y="3676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0" name="Line 194"/>
            <p:cNvSpPr>
              <a:spLocks noChangeShapeType="1"/>
            </p:cNvSpPr>
            <p:nvPr/>
          </p:nvSpPr>
          <p:spPr bwMode="auto">
            <a:xfrm>
              <a:off x="2247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1" name="Line 195"/>
            <p:cNvSpPr>
              <a:spLocks noChangeShapeType="1"/>
            </p:cNvSpPr>
            <p:nvPr/>
          </p:nvSpPr>
          <p:spPr bwMode="auto">
            <a:xfrm flipH="1">
              <a:off x="1662" y="345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2" name="Line 196"/>
            <p:cNvSpPr>
              <a:spLocks noChangeShapeType="1"/>
            </p:cNvSpPr>
            <p:nvPr/>
          </p:nvSpPr>
          <p:spPr bwMode="auto">
            <a:xfrm flipV="1">
              <a:off x="1833" y="3802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3" name="Line 197"/>
            <p:cNvSpPr>
              <a:spLocks noChangeShapeType="1"/>
            </p:cNvSpPr>
            <p:nvPr/>
          </p:nvSpPr>
          <p:spPr bwMode="auto">
            <a:xfrm flipV="1">
              <a:off x="2229" y="3354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4" name="Line 198"/>
            <p:cNvSpPr>
              <a:spLocks noChangeShapeType="1"/>
            </p:cNvSpPr>
            <p:nvPr/>
          </p:nvSpPr>
          <p:spPr bwMode="auto">
            <a:xfrm>
              <a:off x="1491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5" name="Line 199"/>
            <p:cNvSpPr>
              <a:spLocks noChangeShapeType="1"/>
            </p:cNvSpPr>
            <p:nvPr/>
          </p:nvSpPr>
          <p:spPr bwMode="auto">
            <a:xfrm flipH="1">
              <a:off x="897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6" name="Line 200"/>
            <p:cNvSpPr>
              <a:spLocks noChangeShapeType="1"/>
            </p:cNvSpPr>
            <p:nvPr/>
          </p:nvSpPr>
          <p:spPr bwMode="auto">
            <a:xfrm>
              <a:off x="1455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7" name="Line 201"/>
            <p:cNvSpPr>
              <a:spLocks noChangeShapeType="1"/>
            </p:cNvSpPr>
            <p:nvPr/>
          </p:nvSpPr>
          <p:spPr bwMode="auto">
            <a:xfrm>
              <a:off x="1869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8" name="Line 202"/>
            <p:cNvSpPr>
              <a:spLocks noChangeShapeType="1"/>
            </p:cNvSpPr>
            <p:nvPr/>
          </p:nvSpPr>
          <p:spPr bwMode="auto">
            <a:xfrm flipH="1" flipV="1">
              <a:off x="1284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9" name="Line 203"/>
            <p:cNvSpPr>
              <a:spLocks noChangeShapeType="1"/>
            </p:cNvSpPr>
            <p:nvPr/>
          </p:nvSpPr>
          <p:spPr bwMode="auto">
            <a:xfrm flipH="1">
              <a:off x="1680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0" name="Line 204"/>
            <p:cNvSpPr>
              <a:spLocks noChangeShapeType="1"/>
            </p:cNvSpPr>
            <p:nvPr/>
          </p:nvSpPr>
          <p:spPr bwMode="auto">
            <a:xfrm flipV="1">
              <a:off x="1095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1" name="Line 205"/>
            <p:cNvSpPr>
              <a:spLocks noChangeShapeType="1"/>
            </p:cNvSpPr>
            <p:nvPr/>
          </p:nvSpPr>
          <p:spPr bwMode="auto">
            <a:xfrm flipH="1">
              <a:off x="879" y="302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2" name="Line 206"/>
            <p:cNvSpPr>
              <a:spLocks noChangeShapeType="1"/>
            </p:cNvSpPr>
            <p:nvPr/>
          </p:nvSpPr>
          <p:spPr bwMode="auto">
            <a:xfrm>
              <a:off x="1050" y="3480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3" name="Line 207"/>
            <p:cNvSpPr>
              <a:spLocks noChangeShapeType="1"/>
            </p:cNvSpPr>
            <p:nvPr/>
          </p:nvSpPr>
          <p:spPr bwMode="auto">
            <a:xfrm flipH="1">
              <a:off x="906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4" name="Line 208"/>
            <p:cNvSpPr>
              <a:spLocks noChangeShapeType="1"/>
            </p:cNvSpPr>
            <p:nvPr/>
          </p:nvSpPr>
          <p:spPr bwMode="auto">
            <a:xfrm>
              <a:off x="1455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5" name="Freeform 209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6" name="Freeform 210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7" name="Line 211"/>
            <p:cNvSpPr>
              <a:spLocks noChangeShapeType="1"/>
            </p:cNvSpPr>
            <p:nvPr/>
          </p:nvSpPr>
          <p:spPr bwMode="auto">
            <a:xfrm flipH="1" flipV="1">
              <a:off x="2418" y="371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8" name="Freeform 212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9 w 90"/>
                <a:gd name="T25" fmla="*/ 49 h 63"/>
                <a:gd name="T26" fmla="*/ 9 w 90"/>
                <a:gd name="T27" fmla="*/ 42 h 63"/>
                <a:gd name="T28" fmla="*/ 9 w 90"/>
                <a:gd name="T29" fmla="*/ 35 h 63"/>
                <a:gd name="T30" fmla="*/ 0 w 90"/>
                <a:gd name="T31" fmla="*/ 28 h 63"/>
                <a:gd name="T32" fmla="*/ 9 w 90"/>
                <a:gd name="T33" fmla="*/ 28 h 63"/>
                <a:gd name="T34" fmla="*/ 9 w 90"/>
                <a:gd name="T35" fmla="*/ 21 h 63"/>
                <a:gd name="T36" fmla="*/ 9 w 90"/>
                <a:gd name="T37" fmla="*/ 14 h 63"/>
                <a:gd name="T38" fmla="*/ 18 w 90"/>
                <a:gd name="T39" fmla="*/ 7 h 63"/>
                <a:gd name="T40" fmla="*/ 27 w 90"/>
                <a:gd name="T41" fmla="*/ 0 h 63"/>
                <a:gd name="T42" fmla="*/ 36 w 90"/>
                <a:gd name="T43" fmla="*/ 0 h 63"/>
                <a:gd name="T44" fmla="*/ 45 w 90"/>
                <a:gd name="T45" fmla="*/ 0 h 63"/>
                <a:gd name="T46" fmla="*/ 54 w 90"/>
                <a:gd name="T47" fmla="*/ 0 h 63"/>
                <a:gd name="T48" fmla="*/ 63 w 90"/>
                <a:gd name="T49" fmla="*/ 0 h 63"/>
                <a:gd name="T50" fmla="*/ 63 w 90"/>
                <a:gd name="T51" fmla="*/ 7 h 63"/>
                <a:gd name="T52" fmla="*/ 72 w 90"/>
                <a:gd name="T53" fmla="*/ 7 h 63"/>
                <a:gd name="T54" fmla="*/ 72 w 90"/>
                <a:gd name="T55" fmla="*/ 14 h 63"/>
                <a:gd name="T56" fmla="*/ 81 w 90"/>
                <a:gd name="T57" fmla="*/ 21 h 63"/>
                <a:gd name="T58" fmla="*/ 81 w 90"/>
                <a:gd name="T59" fmla="*/ 28 h 63"/>
                <a:gd name="T60" fmla="*/ 90 w 90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9" name="Freeform 213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7 h 63"/>
                <a:gd name="T42" fmla="*/ 18 w 90"/>
                <a:gd name="T43" fmla="*/ 7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7 h 63"/>
                <a:gd name="T56" fmla="*/ 72 w 90"/>
                <a:gd name="T57" fmla="*/ 7 h 63"/>
                <a:gd name="T58" fmla="*/ 72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0" name="Freeform 214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1" name="Freeform 215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9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2" name="Freeform 216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3" name="Freeform 217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4" name="Line 218"/>
            <p:cNvSpPr>
              <a:spLocks noChangeShapeType="1"/>
            </p:cNvSpPr>
            <p:nvPr/>
          </p:nvSpPr>
          <p:spPr bwMode="auto">
            <a:xfrm flipH="1">
              <a:off x="1851" y="3711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5" name="Line 219"/>
            <p:cNvSpPr>
              <a:spLocks noChangeShapeType="1"/>
            </p:cNvSpPr>
            <p:nvPr/>
          </p:nvSpPr>
          <p:spPr bwMode="auto">
            <a:xfrm flipH="1">
              <a:off x="2247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6" name="Line 220"/>
            <p:cNvSpPr>
              <a:spLocks noChangeShapeType="1"/>
            </p:cNvSpPr>
            <p:nvPr/>
          </p:nvSpPr>
          <p:spPr bwMode="auto">
            <a:xfrm flipV="1">
              <a:off x="2418" y="30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7" name="Freeform 221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8" name="Freeform 222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27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9" name="Freeform 223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0" name="Freeform 224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21 h 21"/>
                <a:gd name="T10" fmla="*/ 27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27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1" name="Freeform 225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9 w 54"/>
                <a:gd name="T19" fmla="*/ 21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2" name="Freeform 226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54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3" name="Line 227"/>
            <p:cNvSpPr>
              <a:spLocks noChangeShapeType="1"/>
            </p:cNvSpPr>
            <p:nvPr/>
          </p:nvSpPr>
          <p:spPr bwMode="auto">
            <a:xfrm flipH="1" flipV="1">
              <a:off x="1671" y="3697"/>
              <a:ext cx="153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4" name="Line 228"/>
            <p:cNvSpPr>
              <a:spLocks noChangeShapeType="1"/>
            </p:cNvSpPr>
            <p:nvPr/>
          </p:nvSpPr>
          <p:spPr bwMode="auto">
            <a:xfrm flipH="1" flipV="1">
              <a:off x="2067" y="327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5" name="Freeform 229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6" name="Freeform 230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7" name="Freeform 231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7 h 63"/>
                <a:gd name="T42" fmla="*/ 63 w 72"/>
                <a:gd name="T43" fmla="*/ 7 h 63"/>
                <a:gd name="T44" fmla="*/ 72 w 72"/>
                <a:gd name="T45" fmla="*/ 14 h 63"/>
                <a:gd name="T46" fmla="*/ 72 w 72"/>
                <a:gd name="T47" fmla="*/ 21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8" name="Freeform 232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9" name="Line 233"/>
            <p:cNvSpPr>
              <a:spLocks noChangeShapeType="1"/>
            </p:cNvSpPr>
            <p:nvPr/>
          </p:nvSpPr>
          <p:spPr bwMode="auto">
            <a:xfrm flipV="1">
              <a:off x="1644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0" name="Freeform 234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42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  <a:gd name="T42" fmla="*/ 54 w 54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1" name="Freeform 235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2" name="Line 236"/>
            <p:cNvSpPr>
              <a:spLocks noChangeShapeType="1"/>
            </p:cNvSpPr>
            <p:nvPr/>
          </p:nvSpPr>
          <p:spPr bwMode="auto">
            <a:xfrm flipV="1">
              <a:off x="1644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3" name="Freeform 237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4" name="Freeform 238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5" name="Freeform 239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6" name="Freeform 240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7" name="Freeform 241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8" name="Freeform 242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9" name="Line 243"/>
            <p:cNvSpPr>
              <a:spLocks noChangeShapeType="1"/>
            </p:cNvSpPr>
            <p:nvPr/>
          </p:nvSpPr>
          <p:spPr bwMode="auto">
            <a:xfrm flipH="1" flipV="1">
              <a:off x="1077" y="3578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0" name="Line 244"/>
            <p:cNvSpPr>
              <a:spLocks noChangeShapeType="1"/>
            </p:cNvSpPr>
            <p:nvPr/>
          </p:nvSpPr>
          <p:spPr bwMode="auto">
            <a:xfrm flipH="1" flipV="1">
              <a:off x="870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1" name="Line 245"/>
            <p:cNvSpPr>
              <a:spLocks noChangeShapeType="1"/>
            </p:cNvSpPr>
            <p:nvPr/>
          </p:nvSpPr>
          <p:spPr bwMode="auto">
            <a:xfrm flipH="1" flipV="1">
              <a:off x="1464" y="3137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2" name="Freeform 246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27 w 36"/>
                <a:gd name="T5" fmla="*/ 14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3" name="Freeform 247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7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14 h 21"/>
                <a:gd name="T10" fmla="*/ 27 w 36"/>
                <a:gd name="T11" fmla="*/ 14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14 h 21"/>
                <a:gd name="T24" fmla="*/ 9 w 36"/>
                <a:gd name="T25" fmla="*/ 14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7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4" name="Line 248"/>
            <p:cNvSpPr>
              <a:spLocks noChangeShapeType="1"/>
            </p:cNvSpPr>
            <p:nvPr/>
          </p:nvSpPr>
          <p:spPr bwMode="auto">
            <a:xfrm flipH="1">
              <a:off x="906" y="3578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5" name="Freeform 249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9 w 81"/>
                <a:gd name="T29" fmla="*/ 42 h 70"/>
                <a:gd name="T30" fmla="*/ 0 w 81"/>
                <a:gd name="T31" fmla="*/ 35 h 70"/>
                <a:gd name="T32" fmla="*/ 9 w 81"/>
                <a:gd name="T33" fmla="*/ 28 h 70"/>
                <a:gd name="T34" fmla="*/ 9 w 81"/>
                <a:gd name="T35" fmla="*/ 21 h 70"/>
                <a:gd name="T36" fmla="*/ 18 w 81"/>
                <a:gd name="T37" fmla="*/ 14 h 70"/>
                <a:gd name="T38" fmla="*/ 27 w 81"/>
                <a:gd name="T39" fmla="*/ 14 h 70"/>
                <a:gd name="T40" fmla="*/ 27 w 81"/>
                <a:gd name="T41" fmla="*/ 7 h 70"/>
                <a:gd name="T42" fmla="*/ 36 w 81"/>
                <a:gd name="T43" fmla="*/ 7 h 70"/>
                <a:gd name="T44" fmla="*/ 45 w 81"/>
                <a:gd name="T45" fmla="*/ 0 h 70"/>
                <a:gd name="T46" fmla="*/ 54 w 81"/>
                <a:gd name="T47" fmla="*/ 7 h 70"/>
                <a:gd name="T48" fmla="*/ 63 w 81"/>
                <a:gd name="T49" fmla="*/ 7 h 70"/>
                <a:gd name="T50" fmla="*/ 72 w 81"/>
                <a:gd name="T51" fmla="*/ 14 h 70"/>
                <a:gd name="T52" fmla="*/ 81 w 81"/>
                <a:gd name="T53" fmla="*/ 21 h 70"/>
                <a:gd name="T54" fmla="*/ 81 w 81"/>
                <a:gd name="T55" fmla="*/ 28 h 70"/>
                <a:gd name="T56" fmla="*/ 81 w 81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6" name="Freeform 250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27 w 81"/>
                <a:gd name="T23" fmla="*/ 63 h 70"/>
                <a:gd name="T24" fmla="*/ 18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9 w 81"/>
                <a:gd name="T31" fmla="*/ 42 h 70"/>
                <a:gd name="T32" fmla="*/ 0 w 81"/>
                <a:gd name="T33" fmla="*/ 35 h 70"/>
                <a:gd name="T34" fmla="*/ 9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18 w 81"/>
                <a:gd name="T41" fmla="*/ 14 h 70"/>
                <a:gd name="T42" fmla="*/ 27 w 81"/>
                <a:gd name="T43" fmla="*/ 14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63 w 81"/>
                <a:gd name="T53" fmla="*/ 7 h 70"/>
                <a:gd name="T54" fmla="*/ 72 w 81"/>
                <a:gd name="T55" fmla="*/ 14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7" name="Freeform 251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18 w 27"/>
                <a:gd name="T5" fmla="*/ 21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18 w 27"/>
                <a:gd name="T25" fmla="*/ 7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8" name="Freeform 252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18 w 27"/>
                <a:gd name="T9" fmla="*/ 21 h 28"/>
                <a:gd name="T10" fmla="*/ 18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18 w 27"/>
                <a:gd name="T55" fmla="*/ 0 h 28"/>
                <a:gd name="T56" fmla="*/ 18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9" name="Line 253"/>
            <p:cNvSpPr>
              <a:spLocks noChangeShapeType="1"/>
            </p:cNvSpPr>
            <p:nvPr/>
          </p:nvSpPr>
          <p:spPr bwMode="auto">
            <a:xfrm flipH="1">
              <a:off x="1293" y="313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0" name="Freeform 254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63 w 81"/>
                <a:gd name="T7" fmla="*/ 56 h 70"/>
                <a:gd name="T8" fmla="*/ 54 w 81"/>
                <a:gd name="T9" fmla="*/ 63 h 70"/>
                <a:gd name="T10" fmla="*/ 45 w 81"/>
                <a:gd name="T11" fmla="*/ 63 h 70"/>
                <a:gd name="T12" fmla="*/ 36 w 81"/>
                <a:gd name="T13" fmla="*/ 70 h 70"/>
                <a:gd name="T14" fmla="*/ 27 w 81"/>
                <a:gd name="T15" fmla="*/ 63 h 70"/>
                <a:gd name="T16" fmla="*/ 18 w 81"/>
                <a:gd name="T17" fmla="*/ 56 h 70"/>
                <a:gd name="T18" fmla="*/ 9 w 81"/>
                <a:gd name="T19" fmla="*/ 56 h 70"/>
                <a:gd name="T20" fmla="*/ 0 w 81"/>
                <a:gd name="T21" fmla="*/ 49 h 70"/>
                <a:gd name="T22" fmla="*/ 0 w 81"/>
                <a:gd name="T23" fmla="*/ 42 h 70"/>
                <a:gd name="T24" fmla="*/ 0 w 81"/>
                <a:gd name="T25" fmla="*/ 28 h 70"/>
                <a:gd name="T26" fmla="*/ 0 w 81"/>
                <a:gd name="T27" fmla="*/ 21 h 70"/>
                <a:gd name="T28" fmla="*/ 0 w 81"/>
                <a:gd name="T29" fmla="*/ 14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36 w 81"/>
                <a:gd name="T37" fmla="*/ 0 h 70"/>
                <a:gd name="T38" fmla="*/ 45 w 81"/>
                <a:gd name="T39" fmla="*/ 7 h 70"/>
                <a:gd name="T40" fmla="*/ 54 w 81"/>
                <a:gd name="T41" fmla="*/ 7 h 70"/>
                <a:gd name="T42" fmla="*/ 63 w 81"/>
                <a:gd name="T43" fmla="*/ 7 h 70"/>
                <a:gd name="T44" fmla="*/ 63 w 81"/>
                <a:gd name="T45" fmla="*/ 14 h 70"/>
                <a:gd name="T46" fmla="*/ 72 w 81"/>
                <a:gd name="T47" fmla="*/ 14 h 70"/>
                <a:gd name="T48" fmla="*/ 72 w 81"/>
                <a:gd name="T49" fmla="*/ 21 h 70"/>
                <a:gd name="T50" fmla="*/ 81 w 81"/>
                <a:gd name="T51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1" name="Freeform 255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0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0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2" name="Freeform 256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3" name="Freeform 257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4" name="Line 258"/>
            <p:cNvSpPr>
              <a:spLocks noChangeShapeType="1"/>
            </p:cNvSpPr>
            <p:nvPr/>
          </p:nvSpPr>
          <p:spPr bwMode="auto">
            <a:xfrm flipV="1">
              <a:off x="870" y="30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5" name="Freeform 259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6" name="Freeform 260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7" name="Line 261"/>
            <p:cNvSpPr>
              <a:spLocks noChangeShapeType="1"/>
            </p:cNvSpPr>
            <p:nvPr/>
          </p:nvSpPr>
          <p:spPr bwMode="auto">
            <a:xfrm flipH="1">
              <a:off x="2238" y="367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8" name="Line 262"/>
            <p:cNvSpPr>
              <a:spLocks noChangeShapeType="1"/>
            </p:cNvSpPr>
            <p:nvPr/>
          </p:nvSpPr>
          <p:spPr bwMode="auto">
            <a:xfrm>
              <a:off x="1833" y="3802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9" name="Line 263"/>
            <p:cNvSpPr>
              <a:spLocks noChangeShapeType="1"/>
            </p:cNvSpPr>
            <p:nvPr/>
          </p:nvSpPr>
          <p:spPr bwMode="auto">
            <a:xfrm flipH="1">
              <a:off x="2274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0" name="Line 264"/>
            <p:cNvSpPr>
              <a:spLocks noChangeShapeType="1"/>
            </p:cNvSpPr>
            <p:nvPr/>
          </p:nvSpPr>
          <p:spPr bwMode="auto">
            <a:xfrm>
              <a:off x="2229" y="3354"/>
              <a:ext cx="18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1" name="Line 265"/>
            <p:cNvSpPr>
              <a:spLocks noChangeShapeType="1"/>
            </p:cNvSpPr>
            <p:nvPr/>
          </p:nvSpPr>
          <p:spPr bwMode="auto">
            <a:xfrm flipV="1">
              <a:off x="2058" y="368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2" name="Line 266"/>
            <p:cNvSpPr>
              <a:spLocks noChangeShapeType="1"/>
            </p:cNvSpPr>
            <p:nvPr/>
          </p:nvSpPr>
          <p:spPr bwMode="auto">
            <a:xfrm flipH="1">
              <a:off x="1464" y="3676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3" name="Line 267"/>
            <p:cNvSpPr>
              <a:spLocks noChangeShapeType="1"/>
            </p:cNvSpPr>
            <p:nvPr/>
          </p:nvSpPr>
          <p:spPr bwMode="auto">
            <a:xfrm flipH="1" flipV="1">
              <a:off x="1878" y="3242"/>
              <a:ext cx="126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4" name="Line 268"/>
            <p:cNvSpPr>
              <a:spLocks noChangeShapeType="1"/>
            </p:cNvSpPr>
            <p:nvPr/>
          </p:nvSpPr>
          <p:spPr bwMode="auto">
            <a:xfrm flipH="1">
              <a:off x="2265" y="30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5" name="Line 269"/>
            <p:cNvSpPr>
              <a:spLocks noChangeShapeType="1"/>
            </p:cNvSpPr>
            <p:nvPr/>
          </p:nvSpPr>
          <p:spPr bwMode="auto">
            <a:xfrm>
              <a:off x="1284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6" name="Line 270"/>
            <p:cNvSpPr>
              <a:spLocks noChangeShapeType="1"/>
            </p:cNvSpPr>
            <p:nvPr/>
          </p:nvSpPr>
          <p:spPr bwMode="auto">
            <a:xfrm flipV="1">
              <a:off x="1680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7" name="Line 271"/>
            <p:cNvSpPr>
              <a:spLocks noChangeShapeType="1"/>
            </p:cNvSpPr>
            <p:nvPr/>
          </p:nvSpPr>
          <p:spPr bwMode="auto">
            <a:xfrm flipV="1">
              <a:off x="1059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8" name="Line 272"/>
            <p:cNvSpPr>
              <a:spLocks noChangeShapeType="1"/>
            </p:cNvSpPr>
            <p:nvPr/>
          </p:nvSpPr>
          <p:spPr bwMode="auto">
            <a:xfrm flipV="1">
              <a:off x="1455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9" name="Line 273"/>
            <p:cNvSpPr>
              <a:spLocks noChangeShapeType="1"/>
            </p:cNvSpPr>
            <p:nvPr/>
          </p:nvSpPr>
          <p:spPr bwMode="auto">
            <a:xfrm>
              <a:off x="1662" y="346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0" name="Line 274"/>
            <p:cNvSpPr>
              <a:spLocks noChangeShapeType="1"/>
            </p:cNvSpPr>
            <p:nvPr/>
          </p:nvSpPr>
          <p:spPr bwMode="auto">
            <a:xfrm flipH="1">
              <a:off x="1500" y="3466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1" name="Line 275"/>
            <p:cNvSpPr>
              <a:spLocks noChangeShapeType="1"/>
            </p:cNvSpPr>
            <p:nvPr/>
          </p:nvSpPr>
          <p:spPr bwMode="auto">
            <a:xfrm>
              <a:off x="897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2" name="Line 276"/>
            <p:cNvSpPr>
              <a:spLocks noChangeShapeType="1"/>
            </p:cNvSpPr>
            <p:nvPr/>
          </p:nvSpPr>
          <p:spPr bwMode="auto">
            <a:xfrm flipH="1">
              <a:off x="1104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373" name="Group 277"/>
          <p:cNvGrpSpPr>
            <a:grpSpLocks/>
          </p:cNvGrpSpPr>
          <p:nvPr/>
        </p:nvGrpSpPr>
        <p:grpSpPr bwMode="auto">
          <a:xfrm>
            <a:off x="1863725" y="2708275"/>
            <a:ext cx="2151063" cy="1149350"/>
            <a:chOff x="834" y="2990"/>
            <a:chExt cx="1656" cy="959"/>
          </a:xfrm>
        </p:grpSpPr>
        <p:sp>
          <p:nvSpPr>
            <p:cNvPr id="644374" name="Line 278"/>
            <p:cNvSpPr>
              <a:spLocks noChangeShapeType="1"/>
            </p:cNvSpPr>
            <p:nvPr/>
          </p:nvSpPr>
          <p:spPr bwMode="auto">
            <a:xfrm>
              <a:off x="906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5" name="Line 279"/>
            <p:cNvSpPr>
              <a:spLocks noChangeShapeType="1"/>
            </p:cNvSpPr>
            <p:nvPr/>
          </p:nvSpPr>
          <p:spPr bwMode="auto">
            <a:xfrm>
              <a:off x="879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6" name="Freeform 280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7" name="Freeform 281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8" name="Freeform 282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9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27 w 81"/>
                <a:gd name="T15" fmla="*/ 56 h 56"/>
                <a:gd name="T16" fmla="*/ 18 w 81"/>
                <a:gd name="T17" fmla="*/ 49 h 56"/>
                <a:gd name="T18" fmla="*/ 9 w 81"/>
                <a:gd name="T19" fmla="*/ 49 h 56"/>
                <a:gd name="T20" fmla="*/ 9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9 w 81"/>
                <a:gd name="T29" fmla="*/ 14 h 56"/>
                <a:gd name="T30" fmla="*/ 9 w 81"/>
                <a:gd name="T31" fmla="*/ 7 h 56"/>
                <a:gd name="T32" fmla="*/ 18 w 81"/>
                <a:gd name="T33" fmla="*/ 0 h 56"/>
                <a:gd name="T34" fmla="*/ 27 w 81"/>
                <a:gd name="T35" fmla="*/ 0 h 56"/>
                <a:gd name="T36" fmla="*/ 45 w 81"/>
                <a:gd name="T37" fmla="*/ 0 h 56"/>
                <a:gd name="T38" fmla="*/ 54 w 81"/>
                <a:gd name="T39" fmla="*/ 0 h 56"/>
                <a:gd name="T40" fmla="*/ 63 w 81"/>
                <a:gd name="T41" fmla="*/ 0 h 56"/>
                <a:gd name="T42" fmla="*/ 72 w 81"/>
                <a:gd name="T43" fmla="*/ 7 h 56"/>
                <a:gd name="T44" fmla="*/ 72 w 81"/>
                <a:gd name="T45" fmla="*/ 14 h 56"/>
                <a:gd name="T46" fmla="*/ 81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9" name="Freeform 283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72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0" name="Line 284"/>
            <p:cNvSpPr>
              <a:spLocks noChangeShapeType="1"/>
            </p:cNvSpPr>
            <p:nvPr/>
          </p:nvSpPr>
          <p:spPr bwMode="auto">
            <a:xfrm flipH="1">
              <a:off x="2220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1" name="Freeform 285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72 w 90"/>
                <a:gd name="T9" fmla="*/ 63 h 63"/>
                <a:gd name="T10" fmla="*/ 63 w 90"/>
                <a:gd name="T11" fmla="*/ 63 h 63"/>
                <a:gd name="T12" fmla="*/ 54 w 90"/>
                <a:gd name="T13" fmla="*/ 63 h 63"/>
                <a:gd name="T14" fmla="*/ 45 w 90"/>
                <a:gd name="T15" fmla="*/ 63 h 63"/>
                <a:gd name="T16" fmla="*/ 36 w 90"/>
                <a:gd name="T17" fmla="*/ 63 h 63"/>
                <a:gd name="T18" fmla="*/ 27 w 90"/>
                <a:gd name="T19" fmla="*/ 63 h 63"/>
                <a:gd name="T20" fmla="*/ 18 w 90"/>
                <a:gd name="T21" fmla="*/ 56 h 63"/>
                <a:gd name="T22" fmla="*/ 18 w 90"/>
                <a:gd name="T23" fmla="*/ 49 h 63"/>
                <a:gd name="T24" fmla="*/ 9 w 90"/>
                <a:gd name="T25" fmla="*/ 49 h 63"/>
                <a:gd name="T26" fmla="*/ 9 w 90"/>
                <a:gd name="T27" fmla="*/ 42 h 63"/>
                <a:gd name="T28" fmla="*/ 0 w 90"/>
                <a:gd name="T29" fmla="*/ 35 h 63"/>
                <a:gd name="T30" fmla="*/ 9 w 90"/>
                <a:gd name="T31" fmla="*/ 28 h 63"/>
                <a:gd name="T32" fmla="*/ 9 w 90"/>
                <a:gd name="T33" fmla="*/ 21 h 63"/>
                <a:gd name="T34" fmla="*/ 18 w 90"/>
                <a:gd name="T35" fmla="*/ 14 h 63"/>
                <a:gd name="T36" fmla="*/ 27 w 90"/>
                <a:gd name="T37" fmla="*/ 7 h 63"/>
                <a:gd name="T38" fmla="*/ 36 w 90"/>
                <a:gd name="T39" fmla="*/ 7 h 63"/>
                <a:gd name="T40" fmla="*/ 45 w 90"/>
                <a:gd name="T41" fmla="*/ 0 h 63"/>
                <a:gd name="T42" fmla="*/ 54 w 90"/>
                <a:gd name="T43" fmla="*/ 7 h 63"/>
                <a:gd name="T44" fmla="*/ 63 w 90"/>
                <a:gd name="T45" fmla="*/ 7 h 63"/>
                <a:gd name="T46" fmla="*/ 72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2" name="Freeform 286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72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27 w 90"/>
                <a:gd name="T23" fmla="*/ 63 h 63"/>
                <a:gd name="T24" fmla="*/ 18 w 90"/>
                <a:gd name="T25" fmla="*/ 56 h 63"/>
                <a:gd name="T26" fmla="*/ 18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18 w 90"/>
                <a:gd name="T39" fmla="*/ 14 h 63"/>
                <a:gd name="T40" fmla="*/ 18 w 90"/>
                <a:gd name="T41" fmla="*/ 14 h 63"/>
                <a:gd name="T42" fmla="*/ 27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72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3" name="Freeform 287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9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4" name="Freeform 288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5" name="Line 289"/>
            <p:cNvSpPr>
              <a:spLocks noChangeShapeType="1"/>
            </p:cNvSpPr>
            <p:nvPr/>
          </p:nvSpPr>
          <p:spPr bwMode="auto">
            <a:xfrm>
              <a:off x="2220" y="3704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6" name="Freeform 290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7" name="Freeform 291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8" name="Line 292"/>
            <p:cNvSpPr>
              <a:spLocks noChangeShapeType="1"/>
            </p:cNvSpPr>
            <p:nvPr/>
          </p:nvSpPr>
          <p:spPr bwMode="auto">
            <a:xfrm flipH="1" flipV="1">
              <a:off x="1446" y="3704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9" name="Freeform 293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7 h 63"/>
                <a:gd name="T40" fmla="*/ 45 w 81"/>
                <a:gd name="T41" fmla="*/ 0 h 63"/>
                <a:gd name="T42" fmla="*/ 45 w 81"/>
                <a:gd name="T43" fmla="*/ 7 h 63"/>
                <a:gd name="T44" fmla="*/ 54 w 81"/>
                <a:gd name="T45" fmla="*/ 7 h 63"/>
                <a:gd name="T46" fmla="*/ 63 w 81"/>
                <a:gd name="T47" fmla="*/ 7 h 63"/>
                <a:gd name="T48" fmla="*/ 63 w 81"/>
                <a:gd name="T49" fmla="*/ 14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0" name="Freeform 294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1" name="Line 295"/>
            <p:cNvSpPr>
              <a:spLocks noChangeShapeType="1"/>
            </p:cNvSpPr>
            <p:nvPr/>
          </p:nvSpPr>
          <p:spPr bwMode="auto">
            <a:xfrm>
              <a:off x="1833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2" name="Freeform 296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3" name="Freeform 297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4" name="Freeform 298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5" name="Freeform 299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6" name="Freeform 300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7" name="Freeform 301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8" name="Freeform 302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36 w 54"/>
                <a:gd name="T31" fmla="*/ 0 h 49"/>
                <a:gd name="T32" fmla="*/ 45 w 54"/>
                <a:gd name="T33" fmla="*/ 7 h 49"/>
                <a:gd name="T34" fmla="*/ 45 w 54"/>
                <a:gd name="T35" fmla="*/ 14 h 49"/>
                <a:gd name="T36" fmla="*/ 54 w 54"/>
                <a:gd name="T37" fmla="*/ 14 h 49"/>
                <a:gd name="T38" fmla="*/ 54 w 54"/>
                <a:gd name="T3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9" name="Freeform 303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0" name="Line 304"/>
            <p:cNvSpPr>
              <a:spLocks noChangeShapeType="1"/>
            </p:cNvSpPr>
            <p:nvPr/>
          </p:nvSpPr>
          <p:spPr bwMode="auto">
            <a:xfrm flipH="1">
              <a:off x="1842" y="327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1" name="Line 305"/>
            <p:cNvSpPr>
              <a:spLocks noChangeShapeType="1"/>
            </p:cNvSpPr>
            <p:nvPr/>
          </p:nvSpPr>
          <p:spPr bwMode="auto">
            <a:xfrm flipV="1">
              <a:off x="1068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2" name="Freeform 306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9 h 56"/>
                <a:gd name="T8" fmla="*/ 72 w 81"/>
                <a:gd name="T9" fmla="*/ 56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18 w 81"/>
                <a:gd name="T23" fmla="*/ 42 h 56"/>
                <a:gd name="T24" fmla="*/ 9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9 w 81"/>
                <a:gd name="T33" fmla="*/ 14 h 56"/>
                <a:gd name="T34" fmla="*/ 18 w 81"/>
                <a:gd name="T35" fmla="*/ 7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72 w 81"/>
                <a:gd name="T47" fmla="*/ 0 h 56"/>
                <a:gd name="T48" fmla="*/ 72 w 81"/>
                <a:gd name="T49" fmla="*/ 7 h 56"/>
                <a:gd name="T50" fmla="*/ 81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3" name="Freeform 307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2 h 56"/>
                <a:gd name="T8" fmla="*/ 72 w 81"/>
                <a:gd name="T9" fmla="*/ 49 h 56"/>
                <a:gd name="T10" fmla="*/ 72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27 w 81"/>
                <a:gd name="T23" fmla="*/ 56 h 56"/>
                <a:gd name="T24" fmla="*/ 18 w 81"/>
                <a:gd name="T25" fmla="*/ 49 h 56"/>
                <a:gd name="T26" fmla="*/ 18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18 w 81"/>
                <a:gd name="T39" fmla="*/ 7 h 56"/>
                <a:gd name="T40" fmla="*/ 18 w 81"/>
                <a:gd name="T41" fmla="*/ 7 h 56"/>
                <a:gd name="T42" fmla="*/ 27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72 w 81"/>
                <a:gd name="T55" fmla="*/ 0 h 56"/>
                <a:gd name="T56" fmla="*/ 72 w 81"/>
                <a:gd name="T57" fmla="*/ 7 h 56"/>
                <a:gd name="T58" fmla="*/ 81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4" name="Line 308"/>
            <p:cNvSpPr>
              <a:spLocks noChangeShapeType="1"/>
            </p:cNvSpPr>
            <p:nvPr/>
          </p:nvSpPr>
          <p:spPr bwMode="auto">
            <a:xfrm flipV="1">
              <a:off x="1446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5" name="Freeform 309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6" name="Freeform 310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7" name="Freeform 311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63 w 90"/>
                <a:gd name="T9" fmla="*/ 63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63 h 63"/>
                <a:gd name="T18" fmla="*/ 18 w 90"/>
                <a:gd name="T19" fmla="*/ 63 h 63"/>
                <a:gd name="T20" fmla="*/ 18 w 90"/>
                <a:gd name="T21" fmla="*/ 56 h 63"/>
                <a:gd name="T22" fmla="*/ 9 w 90"/>
                <a:gd name="T23" fmla="*/ 49 h 63"/>
                <a:gd name="T24" fmla="*/ 9 w 90"/>
                <a:gd name="T25" fmla="*/ 42 h 63"/>
                <a:gd name="T26" fmla="*/ 0 w 90"/>
                <a:gd name="T27" fmla="*/ 35 h 63"/>
                <a:gd name="T28" fmla="*/ 9 w 90"/>
                <a:gd name="T29" fmla="*/ 28 h 63"/>
                <a:gd name="T30" fmla="*/ 9 w 90"/>
                <a:gd name="T31" fmla="*/ 21 h 63"/>
                <a:gd name="T32" fmla="*/ 9 w 90"/>
                <a:gd name="T33" fmla="*/ 14 h 63"/>
                <a:gd name="T34" fmla="*/ 18 w 90"/>
                <a:gd name="T35" fmla="*/ 14 h 63"/>
                <a:gd name="T36" fmla="*/ 18 w 90"/>
                <a:gd name="T37" fmla="*/ 7 h 63"/>
                <a:gd name="T38" fmla="*/ 27 w 90"/>
                <a:gd name="T39" fmla="*/ 7 h 63"/>
                <a:gd name="T40" fmla="*/ 36 w 90"/>
                <a:gd name="T41" fmla="*/ 7 h 63"/>
                <a:gd name="T42" fmla="*/ 45 w 90"/>
                <a:gd name="T43" fmla="*/ 0 h 63"/>
                <a:gd name="T44" fmla="*/ 54 w 90"/>
                <a:gd name="T45" fmla="*/ 7 h 63"/>
                <a:gd name="T46" fmla="*/ 63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8" name="Freeform 312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63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63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14 h 63"/>
                <a:gd name="T42" fmla="*/ 18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63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9" name="Freeform 313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0" name="Freeform 314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1" name="Freeform 315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35 h 70"/>
                <a:gd name="T32" fmla="*/ 0 w 81"/>
                <a:gd name="T33" fmla="*/ 28 h 70"/>
                <a:gd name="T34" fmla="*/ 0 w 81"/>
                <a:gd name="T35" fmla="*/ 21 h 70"/>
                <a:gd name="T36" fmla="*/ 9 w 81"/>
                <a:gd name="T37" fmla="*/ 14 h 70"/>
                <a:gd name="T38" fmla="*/ 18 w 81"/>
                <a:gd name="T39" fmla="*/ 14 h 70"/>
                <a:gd name="T40" fmla="*/ 18 w 81"/>
                <a:gd name="T41" fmla="*/ 7 h 70"/>
                <a:gd name="T42" fmla="*/ 27 w 81"/>
                <a:gd name="T43" fmla="*/ 7 h 70"/>
                <a:gd name="T44" fmla="*/ 36 w 81"/>
                <a:gd name="T45" fmla="*/ 7 h 70"/>
                <a:gd name="T46" fmla="*/ 36 w 81"/>
                <a:gd name="T47" fmla="*/ 0 h 70"/>
                <a:gd name="T48" fmla="*/ 45 w 81"/>
                <a:gd name="T49" fmla="*/ 7 h 70"/>
                <a:gd name="T50" fmla="*/ 63 w 81"/>
                <a:gd name="T51" fmla="*/ 7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  <a:gd name="T58" fmla="*/ 81 w 81"/>
                <a:gd name="T5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2" name="Freeform 316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63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3" name="Line 317"/>
            <p:cNvSpPr>
              <a:spLocks noChangeShapeType="1"/>
            </p:cNvSpPr>
            <p:nvPr/>
          </p:nvSpPr>
          <p:spPr bwMode="auto">
            <a:xfrm flipH="1" flipV="1">
              <a:off x="1059" y="306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4" name="Freeform 318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5" name="Freeform 319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6" name="Line 320"/>
            <p:cNvSpPr>
              <a:spLocks noChangeShapeType="1"/>
            </p:cNvSpPr>
            <p:nvPr/>
          </p:nvSpPr>
          <p:spPr bwMode="auto">
            <a:xfrm>
              <a:off x="2265" y="3459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7" name="Line 321"/>
            <p:cNvSpPr>
              <a:spLocks noChangeShapeType="1"/>
            </p:cNvSpPr>
            <p:nvPr/>
          </p:nvSpPr>
          <p:spPr bwMode="auto">
            <a:xfrm>
              <a:off x="2238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8" name="Line 322"/>
            <p:cNvSpPr>
              <a:spLocks noChangeShapeType="1"/>
            </p:cNvSpPr>
            <p:nvPr/>
          </p:nvSpPr>
          <p:spPr bwMode="auto">
            <a:xfrm flipH="1">
              <a:off x="1680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9" name="Line 323"/>
            <p:cNvSpPr>
              <a:spLocks noChangeShapeType="1"/>
            </p:cNvSpPr>
            <p:nvPr/>
          </p:nvSpPr>
          <p:spPr bwMode="auto">
            <a:xfrm flipH="1" flipV="1">
              <a:off x="2067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0" name="Line 324"/>
            <p:cNvSpPr>
              <a:spLocks noChangeShapeType="1"/>
            </p:cNvSpPr>
            <p:nvPr/>
          </p:nvSpPr>
          <p:spPr bwMode="auto">
            <a:xfrm>
              <a:off x="150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1" name="Line 325"/>
            <p:cNvSpPr>
              <a:spLocks noChangeShapeType="1"/>
            </p:cNvSpPr>
            <p:nvPr/>
          </p:nvSpPr>
          <p:spPr bwMode="auto">
            <a:xfrm>
              <a:off x="1464" y="3683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2" name="Line 326"/>
            <p:cNvSpPr>
              <a:spLocks noChangeShapeType="1"/>
            </p:cNvSpPr>
            <p:nvPr/>
          </p:nvSpPr>
          <p:spPr bwMode="auto">
            <a:xfrm flipV="1">
              <a:off x="1878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3" name="Line 327"/>
            <p:cNvSpPr>
              <a:spLocks noChangeShapeType="1"/>
            </p:cNvSpPr>
            <p:nvPr/>
          </p:nvSpPr>
          <p:spPr bwMode="auto">
            <a:xfrm flipH="1">
              <a:off x="1671" y="302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4" name="Line 328"/>
            <p:cNvSpPr>
              <a:spLocks noChangeShapeType="1"/>
            </p:cNvSpPr>
            <p:nvPr/>
          </p:nvSpPr>
          <p:spPr bwMode="auto">
            <a:xfrm>
              <a:off x="2238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5" name="Line 329"/>
            <p:cNvSpPr>
              <a:spLocks noChangeShapeType="1"/>
            </p:cNvSpPr>
            <p:nvPr/>
          </p:nvSpPr>
          <p:spPr bwMode="auto">
            <a:xfrm flipH="1">
              <a:off x="1293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6" name="Line 330"/>
            <p:cNvSpPr>
              <a:spLocks noChangeShapeType="1"/>
            </p:cNvSpPr>
            <p:nvPr/>
          </p:nvSpPr>
          <p:spPr bwMode="auto">
            <a:xfrm>
              <a:off x="1833" y="348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7" name="Line 331"/>
            <p:cNvSpPr>
              <a:spLocks noChangeShapeType="1"/>
            </p:cNvSpPr>
            <p:nvPr/>
          </p:nvSpPr>
          <p:spPr bwMode="auto">
            <a:xfrm flipH="1">
              <a:off x="1689" y="324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8" name="Line 332"/>
            <p:cNvSpPr>
              <a:spLocks noChangeShapeType="1"/>
            </p:cNvSpPr>
            <p:nvPr/>
          </p:nvSpPr>
          <p:spPr bwMode="auto">
            <a:xfrm>
              <a:off x="149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9" name="Line 333"/>
            <p:cNvSpPr>
              <a:spLocks noChangeShapeType="1"/>
            </p:cNvSpPr>
            <p:nvPr/>
          </p:nvSpPr>
          <p:spPr bwMode="auto">
            <a:xfrm flipH="1">
              <a:off x="897" y="347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0" name="Line 334"/>
            <p:cNvSpPr>
              <a:spLocks noChangeShapeType="1"/>
            </p:cNvSpPr>
            <p:nvPr/>
          </p:nvSpPr>
          <p:spPr bwMode="auto">
            <a:xfrm flipV="1">
              <a:off x="1068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1" name="Line 335"/>
            <p:cNvSpPr>
              <a:spLocks noChangeShapeType="1"/>
            </p:cNvSpPr>
            <p:nvPr/>
          </p:nvSpPr>
          <p:spPr bwMode="auto">
            <a:xfrm flipV="1">
              <a:off x="1473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2" name="Line 336"/>
            <p:cNvSpPr>
              <a:spLocks noChangeShapeType="1"/>
            </p:cNvSpPr>
            <p:nvPr/>
          </p:nvSpPr>
          <p:spPr bwMode="auto">
            <a:xfrm>
              <a:off x="1104" y="3249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3" name="Line 337"/>
            <p:cNvSpPr>
              <a:spLocks noChangeShapeType="1"/>
            </p:cNvSpPr>
            <p:nvPr/>
          </p:nvSpPr>
          <p:spPr bwMode="auto">
            <a:xfrm flipH="1">
              <a:off x="915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4" name="Freeform 338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56 h 63"/>
                <a:gd name="T14" fmla="*/ 36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5" name="Freeform 339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6" name="Line 340"/>
            <p:cNvSpPr>
              <a:spLocks noChangeShapeType="1"/>
            </p:cNvSpPr>
            <p:nvPr/>
          </p:nvSpPr>
          <p:spPr bwMode="auto">
            <a:xfrm flipV="1">
              <a:off x="2427" y="348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7" name="Freeform 341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35 h 42"/>
                <a:gd name="T4" fmla="*/ 54 w 63"/>
                <a:gd name="T5" fmla="*/ 35 h 42"/>
                <a:gd name="T6" fmla="*/ 54 w 63"/>
                <a:gd name="T7" fmla="*/ 42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9 w 63"/>
                <a:gd name="T19" fmla="*/ 28 h 42"/>
                <a:gd name="T20" fmla="*/ 0 w 63"/>
                <a:gd name="T21" fmla="*/ 28 h 42"/>
                <a:gd name="T22" fmla="*/ 9 w 63"/>
                <a:gd name="T23" fmla="*/ 21 h 42"/>
                <a:gd name="T24" fmla="*/ 9 w 63"/>
                <a:gd name="T25" fmla="*/ 14 h 42"/>
                <a:gd name="T26" fmla="*/ 18 w 63"/>
                <a:gd name="T27" fmla="*/ 7 h 42"/>
                <a:gd name="T28" fmla="*/ 27 w 63"/>
                <a:gd name="T29" fmla="*/ 7 h 42"/>
                <a:gd name="T30" fmla="*/ 36 w 63"/>
                <a:gd name="T31" fmla="*/ 0 h 42"/>
                <a:gd name="T32" fmla="*/ 36 w 63"/>
                <a:gd name="T33" fmla="*/ 7 h 42"/>
                <a:gd name="T34" fmla="*/ 45 w 63"/>
                <a:gd name="T35" fmla="*/ 7 h 42"/>
                <a:gd name="T36" fmla="*/ 54 w 63"/>
                <a:gd name="T37" fmla="*/ 7 h 42"/>
                <a:gd name="T38" fmla="*/ 54 w 63"/>
                <a:gd name="T39" fmla="*/ 14 h 42"/>
                <a:gd name="T40" fmla="*/ 63 w 63"/>
                <a:gd name="T41" fmla="*/ 14 h 42"/>
                <a:gd name="T42" fmla="*/ 63 w 63"/>
                <a:gd name="T43" fmla="*/ 21 h 42"/>
                <a:gd name="T44" fmla="*/ 63 w 63"/>
                <a:gd name="T4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8" name="Freeform 342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28 h 42"/>
                <a:gd name="T4" fmla="*/ 63 w 63"/>
                <a:gd name="T5" fmla="*/ 35 h 42"/>
                <a:gd name="T6" fmla="*/ 54 w 63"/>
                <a:gd name="T7" fmla="*/ 35 h 42"/>
                <a:gd name="T8" fmla="*/ 54 w 63"/>
                <a:gd name="T9" fmla="*/ 42 h 42"/>
                <a:gd name="T10" fmla="*/ 45 w 63"/>
                <a:gd name="T11" fmla="*/ 42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42 h 42"/>
                <a:gd name="T24" fmla="*/ 18 w 63"/>
                <a:gd name="T25" fmla="*/ 42 h 42"/>
                <a:gd name="T26" fmla="*/ 9 w 63"/>
                <a:gd name="T27" fmla="*/ 35 h 42"/>
                <a:gd name="T28" fmla="*/ 9 w 63"/>
                <a:gd name="T29" fmla="*/ 35 h 42"/>
                <a:gd name="T30" fmla="*/ 9 w 63"/>
                <a:gd name="T31" fmla="*/ 28 h 42"/>
                <a:gd name="T32" fmla="*/ 0 w 63"/>
                <a:gd name="T33" fmla="*/ 28 h 42"/>
                <a:gd name="T34" fmla="*/ 9 w 63"/>
                <a:gd name="T35" fmla="*/ 21 h 42"/>
                <a:gd name="T36" fmla="*/ 9 w 63"/>
                <a:gd name="T37" fmla="*/ 14 h 42"/>
                <a:gd name="T38" fmla="*/ 9 w 63"/>
                <a:gd name="T39" fmla="*/ 14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7 h 42"/>
                <a:gd name="T46" fmla="*/ 27 w 63"/>
                <a:gd name="T47" fmla="*/ 7 h 42"/>
                <a:gd name="T48" fmla="*/ 36 w 63"/>
                <a:gd name="T49" fmla="*/ 0 h 42"/>
                <a:gd name="T50" fmla="*/ 36 w 63"/>
                <a:gd name="T51" fmla="*/ 7 h 42"/>
                <a:gd name="T52" fmla="*/ 45 w 63"/>
                <a:gd name="T53" fmla="*/ 7 h 42"/>
                <a:gd name="T54" fmla="*/ 45 w 63"/>
                <a:gd name="T55" fmla="*/ 7 h 42"/>
                <a:gd name="T56" fmla="*/ 54 w 63"/>
                <a:gd name="T57" fmla="*/ 7 h 42"/>
                <a:gd name="T58" fmla="*/ 54 w 63"/>
                <a:gd name="T59" fmla="*/ 14 h 42"/>
                <a:gd name="T60" fmla="*/ 63 w 63"/>
                <a:gd name="T61" fmla="*/ 14 h 42"/>
                <a:gd name="T62" fmla="*/ 63 w 63"/>
                <a:gd name="T63" fmla="*/ 21 h 42"/>
                <a:gd name="T64" fmla="*/ 63 w 63"/>
                <a:gd name="T65" fmla="*/ 28 h 42"/>
                <a:gd name="T66" fmla="*/ 63 w 63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28"/>
                  </a:ln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6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9" name="Line 343"/>
            <p:cNvSpPr>
              <a:spLocks noChangeShapeType="1"/>
            </p:cNvSpPr>
            <p:nvPr/>
          </p:nvSpPr>
          <p:spPr bwMode="auto">
            <a:xfrm flipV="1">
              <a:off x="243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0" name="Freeform 344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9 w 81"/>
                <a:gd name="T33" fmla="*/ 28 h 63"/>
                <a:gd name="T34" fmla="*/ 9 w 81"/>
                <a:gd name="T35" fmla="*/ 21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1" name="Freeform 345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2" name="Freeform 346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3" name="Freeform 347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4" name="Line 348"/>
            <p:cNvSpPr>
              <a:spLocks noChangeShapeType="1"/>
            </p:cNvSpPr>
            <p:nvPr/>
          </p:nvSpPr>
          <p:spPr bwMode="auto">
            <a:xfrm flipH="1" flipV="1">
              <a:off x="2256" y="3137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5" name="Freeform 349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6" name="Freeform 350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7" name="Line 351"/>
            <p:cNvSpPr>
              <a:spLocks noChangeShapeType="1"/>
            </p:cNvSpPr>
            <p:nvPr/>
          </p:nvSpPr>
          <p:spPr bwMode="auto">
            <a:xfrm flipH="1" flipV="1">
              <a:off x="1860" y="3578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8" name="Line 352"/>
            <p:cNvSpPr>
              <a:spLocks noChangeShapeType="1"/>
            </p:cNvSpPr>
            <p:nvPr/>
          </p:nvSpPr>
          <p:spPr bwMode="auto">
            <a:xfrm flipH="1" flipV="1">
              <a:off x="1653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9" name="Freeform 353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0" name="Freeform 354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1" name="Freeform 355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2" name="Freeform 356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14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14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3" name="Line 357"/>
            <p:cNvSpPr>
              <a:spLocks noChangeShapeType="1"/>
            </p:cNvSpPr>
            <p:nvPr/>
          </p:nvSpPr>
          <p:spPr bwMode="auto">
            <a:xfrm flipH="1">
              <a:off x="1680" y="3578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4" name="Line 358"/>
            <p:cNvSpPr>
              <a:spLocks noChangeShapeType="1"/>
            </p:cNvSpPr>
            <p:nvPr/>
          </p:nvSpPr>
          <p:spPr bwMode="auto">
            <a:xfrm flipH="1">
              <a:off x="2085" y="313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5" name="Freeform 359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6" name="Freeform 360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7" name="Freeform 361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54 w 81"/>
                <a:gd name="T11" fmla="*/ 63 h 70"/>
                <a:gd name="T12" fmla="*/ 45 w 81"/>
                <a:gd name="T13" fmla="*/ 63 h 70"/>
                <a:gd name="T14" fmla="*/ 45 w 81"/>
                <a:gd name="T15" fmla="*/ 70 h 70"/>
                <a:gd name="T16" fmla="*/ 36 w 81"/>
                <a:gd name="T17" fmla="*/ 63 h 70"/>
                <a:gd name="T18" fmla="*/ 27 w 81"/>
                <a:gd name="T19" fmla="*/ 63 h 70"/>
                <a:gd name="T20" fmla="*/ 18 w 81"/>
                <a:gd name="T21" fmla="*/ 56 h 70"/>
                <a:gd name="T22" fmla="*/ 9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28 h 70"/>
                <a:gd name="T32" fmla="*/ 0 w 81"/>
                <a:gd name="T33" fmla="*/ 21 h 70"/>
                <a:gd name="T34" fmla="*/ 9 w 81"/>
                <a:gd name="T35" fmla="*/ 14 h 70"/>
                <a:gd name="T36" fmla="*/ 18 w 81"/>
                <a:gd name="T37" fmla="*/ 7 h 70"/>
                <a:gd name="T38" fmla="*/ 27 w 81"/>
                <a:gd name="T39" fmla="*/ 7 h 70"/>
                <a:gd name="T40" fmla="*/ 36 w 81"/>
                <a:gd name="T41" fmla="*/ 7 h 70"/>
                <a:gd name="T42" fmla="*/ 45 w 81"/>
                <a:gd name="T43" fmla="*/ 0 h 70"/>
                <a:gd name="T44" fmla="*/ 45 w 81"/>
                <a:gd name="T45" fmla="*/ 7 h 70"/>
                <a:gd name="T46" fmla="*/ 54 w 81"/>
                <a:gd name="T47" fmla="*/ 7 h 70"/>
                <a:gd name="T48" fmla="*/ 63 w 81"/>
                <a:gd name="T49" fmla="*/ 7 h 70"/>
                <a:gd name="T50" fmla="*/ 63 w 81"/>
                <a:gd name="T51" fmla="*/ 14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8" name="Freeform 362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9" name="Freeform 363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63 w 81"/>
                <a:gd name="T9" fmla="*/ 63 h 70"/>
                <a:gd name="T10" fmla="*/ 54 w 81"/>
                <a:gd name="T11" fmla="*/ 63 h 70"/>
                <a:gd name="T12" fmla="*/ 45 w 81"/>
                <a:gd name="T13" fmla="*/ 70 h 70"/>
                <a:gd name="T14" fmla="*/ 27 w 81"/>
                <a:gd name="T15" fmla="*/ 63 h 70"/>
                <a:gd name="T16" fmla="*/ 18 w 81"/>
                <a:gd name="T17" fmla="*/ 63 h 70"/>
                <a:gd name="T18" fmla="*/ 9 w 81"/>
                <a:gd name="T19" fmla="*/ 56 h 70"/>
                <a:gd name="T20" fmla="*/ 9 w 81"/>
                <a:gd name="T21" fmla="*/ 49 h 70"/>
                <a:gd name="T22" fmla="*/ 0 w 81"/>
                <a:gd name="T23" fmla="*/ 42 h 70"/>
                <a:gd name="T24" fmla="*/ 0 w 81"/>
                <a:gd name="T25" fmla="*/ 35 h 70"/>
                <a:gd name="T26" fmla="*/ 0 w 81"/>
                <a:gd name="T27" fmla="*/ 28 h 70"/>
                <a:gd name="T28" fmla="*/ 9 w 81"/>
                <a:gd name="T29" fmla="*/ 21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45 w 81"/>
                <a:gd name="T37" fmla="*/ 0 h 70"/>
                <a:gd name="T38" fmla="*/ 54 w 81"/>
                <a:gd name="T39" fmla="*/ 7 h 70"/>
                <a:gd name="T40" fmla="*/ 63 w 81"/>
                <a:gd name="T41" fmla="*/ 7 h 70"/>
                <a:gd name="T42" fmla="*/ 72 w 81"/>
                <a:gd name="T43" fmla="*/ 14 h 70"/>
                <a:gd name="T44" fmla="*/ 72 w 81"/>
                <a:gd name="T45" fmla="*/ 21 h 70"/>
                <a:gd name="T46" fmla="*/ 81 w 81"/>
                <a:gd name="T47" fmla="*/ 28 h 70"/>
                <a:gd name="T48" fmla="*/ 81 w 81"/>
                <a:gd name="T4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0" name="Freeform 364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9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21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1" name="Line 365"/>
            <p:cNvSpPr>
              <a:spLocks noChangeShapeType="1"/>
            </p:cNvSpPr>
            <p:nvPr/>
          </p:nvSpPr>
          <p:spPr bwMode="auto">
            <a:xfrm flipH="1">
              <a:off x="1086" y="3732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2" name="Freeform 366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9 w 36"/>
                <a:gd name="T15" fmla="*/ 7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7 h 21"/>
                <a:gd name="T22" fmla="*/ 36 w 36"/>
                <a:gd name="T2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3" name="Freeform 367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9 w 36"/>
                <a:gd name="T31" fmla="*/ 14 h 21"/>
                <a:gd name="T32" fmla="*/ 0 w 36"/>
                <a:gd name="T33" fmla="*/ 14 h 21"/>
                <a:gd name="T34" fmla="*/ 9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4" name="Freeform 368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9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5" name="Freeform 369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6" name="Line 370"/>
            <p:cNvSpPr>
              <a:spLocks noChangeShapeType="1"/>
            </p:cNvSpPr>
            <p:nvPr/>
          </p:nvSpPr>
          <p:spPr bwMode="auto">
            <a:xfrm flipH="1">
              <a:off x="1482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7" name="Freeform 371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27 w 36"/>
                <a:gd name="T3" fmla="*/ 28 h 28"/>
                <a:gd name="T4" fmla="*/ 18 w 36"/>
                <a:gd name="T5" fmla="*/ 28 h 28"/>
                <a:gd name="T6" fmla="*/ 9 w 36"/>
                <a:gd name="T7" fmla="*/ 28 h 28"/>
                <a:gd name="T8" fmla="*/ 0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18 w 36"/>
                <a:gd name="T19" fmla="*/ 0 h 28"/>
                <a:gd name="T20" fmla="*/ 18 w 36"/>
                <a:gd name="T21" fmla="*/ 7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  <a:gd name="T28" fmla="*/ 36 w 36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8" name="Freeform 372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36 w 36"/>
                <a:gd name="T3" fmla="*/ 21 h 28"/>
                <a:gd name="T4" fmla="*/ 36 w 36"/>
                <a:gd name="T5" fmla="*/ 21 h 28"/>
                <a:gd name="T6" fmla="*/ 27 w 36"/>
                <a:gd name="T7" fmla="*/ 28 h 28"/>
                <a:gd name="T8" fmla="*/ 27 w 36"/>
                <a:gd name="T9" fmla="*/ 28 h 28"/>
                <a:gd name="T10" fmla="*/ 18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0 w 36"/>
                <a:gd name="T25" fmla="*/ 28 h 28"/>
                <a:gd name="T26" fmla="*/ 0 w 36"/>
                <a:gd name="T27" fmla="*/ 28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21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9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18 w 36"/>
                <a:gd name="T53" fmla="*/ 7 h 28"/>
                <a:gd name="T54" fmla="*/ 18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21 h 28"/>
                <a:gd name="T66" fmla="*/ 36 w 36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9" name="Line 373"/>
            <p:cNvSpPr>
              <a:spLocks noChangeShapeType="1"/>
            </p:cNvSpPr>
            <p:nvPr/>
          </p:nvSpPr>
          <p:spPr bwMode="auto">
            <a:xfrm flipH="1" flipV="1">
              <a:off x="1653" y="30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0" name="Line 374"/>
            <p:cNvSpPr>
              <a:spLocks noChangeShapeType="1"/>
            </p:cNvSpPr>
            <p:nvPr/>
          </p:nvSpPr>
          <p:spPr bwMode="auto">
            <a:xfrm flipH="1" flipV="1">
              <a:off x="915" y="3711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1" name="Freeform 375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2" name="Freeform 376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18 w 54"/>
                <a:gd name="T19" fmla="*/ 35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3" name="Line 377"/>
            <p:cNvSpPr>
              <a:spLocks noChangeShapeType="1"/>
            </p:cNvSpPr>
            <p:nvPr/>
          </p:nvSpPr>
          <p:spPr bwMode="auto">
            <a:xfrm flipH="1" flipV="1">
              <a:off x="1302" y="328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4" name="Freeform 378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18 w 81"/>
                <a:gd name="T35" fmla="*/ 14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5" name="Freeform 379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18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18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6" name="Freeform 380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7" name="Freeform 381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8" name="Line 382"/>
            <p:cNvSpPr>
              <a:spLocks noChangeShapeType="1"/>
            </p:cNvSpPr>
            <p:nvPr/>
          </p:nvSpPr>
          <p:spPr bwMode="auto">
            <a:xfrm flipV="1">
              <a:off x="879" y="3501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9" name="Freeform 383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27 w 54"/>
                <a:gd name="T13" fmla="*/ 42 h 49"/>
                <a:gd name="T14" fmla="*/ 18 w 54"/>
                <a:gd name="T15" fmla="*/ 42 h 49"/>
                <a:gd name="T16" fmla="*/ 9 w 54"/>
                <a:gd name="T17" fmla="*/ 35 h 49"/>
                <a:gd name="T18" fmla="*/ 9 w 54"/>
                <a:gd name="T19" fmla="*/ 28 h 49"/>
                <a:gd name="T20" fmla="*/ 0 w 54"/>
                <a:gd name="T21" fmla="*/ 28 h 49"/>
                <a:gd name="T22" fmla="*/ 0 w 54"/>
                <a:gd name="T23" fmla="*/ 21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7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0 h 49"/>
                <a:gd name="T36" fmla="*/ 45 w 54"/>
                <a:gd name="T37" fmla="*/ 0 h 49"/>
                <a:gd name="T38" fmla="*/ 45 w 54"/>
                <a:gd name="T39" fmla="*/ 7 h 49"/>
                <a:gd name="T40" fmla="*/ 54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0" name="Freeform 384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54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27 w 54"/>
                <a:gd name="T19" fmla="*/ 42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14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54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1" name="Line 385"/>
            <p:cNvSpPr>
              <a:spLocks noChangeShapeType="1"/>
            </p:cNvSpPr>
            <p:nvPr/>
          </p:nvSpPr>
          <p:spPr bwMode="auto">
            <a:xfrm flipV="1">
              <a:off x="879" y="329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2" name="Freeform 386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3" name="Freeform 387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4" name="Line 388"/>
            <p:cNvSpPr>
              <a:spLocks noChangeShapeType="1"/>
            </p:cNvSpPr>
            <p:nvPr/>
          </p:nvSpPr>
          <p:spPr bwMode="auto">
            <a:xfrm flipH="1">
              <a:off x="2256" y="3676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5" name="Line 389"/>
            <p:cNvSpPr>
              <a:spLocks noChangeShapeType="1"/>
            </p:cNvSpPr>
            <p:nvPr/>
          </p:nvSpPr>
          <p:spPr bwMode="auto">
            <a:xfrm>
              <a:off x="2067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6" name="Line 390"/>
            <p:cNvSpPr>
              <a:spLocks noChangeShapeType="1"/>
            </p:cNvSpPr>
            <p:nvPr/>
          </p:nvSpPr>
          <p:spPr bwMode="auto">
            <a:xfrm flipV="1">
              <a:off x="2247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7" name="Line 391"/>
            <p:cNvSpPr>
              <a:spLocks noChangeShapeType="1"/>
            </p:cNvSpPr>
            <p:nvPr/>
          </p:nvSpPr>
          <p:spPr bwMode="auto">
            <a:xfrm flipV="1">
              <a:off x="1842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8" name="Line 392"/>
            <p:cNvSpPr>
              <a:spLocks noChangeShapeType="1"/>
            </p:cNvSpPr>
            <p:nvPr/>
          </p:nvSpPr>
          <p:spPr bwMode="auto">
            <a:xfrm flipH="1">
              <a:off x="2283" y="3466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9" name="Line 393"/>
            <p:cNvSpPr>
              <a:spLocks noChangeShapeType="1"/>
            </p:cNvSpPr>
            <p:nvPr/>
          </p:nvSpPr>
          <p:spPr bwMode="auto">
            <a:xfrm>
              <a:off x="168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0" name="Line 394"/>
            <p:cNvSpPr>
              <a:spLocks noChangeShapeType="1"/>
            </p:cNvSpPr>
            <p:nvPr/>
          </p:nvSpPr>
          <p:spPr bwMode="auto">
            <a:xfrm>
              <a:off x="1077" y="381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1" name="Line 395"/>
            <p:cNvSpPr>
              <a:spLocks noChangeShapeType="1"/>
            </p:cNvSpPr>
            <p:nvPr/>
          </p:nvSpPr>
          <p:spPr bwMode="auto">
            <a:xfrm flipH="1">
              <a:off x="1473" y="369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2" name="Line 396"/>
            <p:cNvSpPr>
              <a:spLocks noChangeShapeType="1"/>
            </p:cNvSpPr>
            <p:nvPr/>
          </p:nvSpPr>
          <p:spPr bwMode="auto">
            <a:xfrm flipH="1">
              <a:off x="1887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3" name="Line 397"/>
            <p:cNvSpPr>
              <a:spLocks noChangeShapeType="1"/>
            </p:cNvSpPr>
            <p:nvPr/>
          </p:nvSpPr>
          <p:spPr bwMode="auto">
            <a:xfrm>
              <a:off x="1473" y="337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4" name="Line 398"/>
            <p:cNvSpPr>
              <a:spLocks noChangeShapeType="1"/>
            </p:cNvSpPr>
            <p:nvPr/>
          </p:nvSpPr>
          <p:spPr bwMode="auto">
            <a:xfrm flipH="1">
              <a:off x="1509" y="390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5" name="Line 399"/>
            <p:cNvSpPr>
              <a:spLocks noChangeShapeType="1"/>
            </p:cNvSpPr>
            <p:nvPr/>
          </p:nvSpPr>
          <p:spPr bwMode="auto">
            <a:xfrm flipV="1">
              <a:off x="1302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6" name="Line 400"/>
            <p:cNvSpPr>
              <a:spLocks noChangeShapeType="1"/>
            </p:cNvSpPr>
            <p:nvPr/>
          </p:nvSpPr>
          <p:spPr bwMode="auto">
            <a:xfrm>
              <a:off x="1689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7" name="Line 401"/>
            <p:cNvSpPr>
              <a:spLocks noChangeShapeType="1"/>
            </p:cNvSpPr>
            <p:nvPr/>
          </p:nvSpPr>
          <p:spPr bwMode="auto">
            <a:xfrm>
              <a:off x="167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8" name="Line 402"/>
            <p:cNvSpPr>
              <a:spLocks noChangeShapeType="1"/>
            </p:cNvSpPr>
            <p:nvPr/>
          </p:nvSpPr>
          <p:spPr bwMode="auto">
            <a:xfrm flipH="1" flipV="1">
              <a:off x="1113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9" name="Line 403"/>
            <p:cNvSpPr>
              <a:spLocks noChangeShapeType="1"/>
            </p:cNvSpPr>
            <p:nvPr/>
          </p:nvSpPr>
          <p:spPr bwMode="auto">
            <a:xfrm flipH="1">
              <a:off x="1500" y="3032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0" name="Line 404"/>
            <p:cNvSpPr>
              <a:spLocks noChangeShapeType="1"/>
            </p:cNvSpPr>
            <p:nvPr/>
          </p:nvSpPr>
          <p:spPr bwMode="auto">
            <a:xfrm flipV="1">
              <a:off x="915" y="325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1" name="Line 405"/>
            <p:cNvSpPr>
              <a:spLocks noChangeShapeType="1"/>
            </p:cNvSpPr>
            <p:nvPr/>
          </p:nvSpPr>
          <p:spPr bwMode="auto">
            <a:xfrm>
              <a:off x="897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2" name="Freeform 406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3" name="Freeform 407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4" name="Line 408"/>
            <p:cNvSpPr>
              <a:spLocks noChangeShapeType="1"/>
            </p:cNvSpPr>
            <p:nvPr/>
          </p:nvSpPr>
          <p:spPr bwMode="auto">
            <a:xfrm flipH="1" flipV="1">
              <a:off x="2238" y="371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5" name="Freeform 409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6" name="Freeform 410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7" name="Freeform 411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45 w 45"/>
                <a:gd name="T31" fmla="*/ 7 h 42"/>
                <a:gd name="T32" fmla="*/ 45 w 45"/>
                <a:gd name="T33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8" name="Freeform 412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9" name="Freeform 413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8 h 70"/>
                <a:gd name="T62" fmla="*/ 81 w 81"/>
                <a:gd name="T63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0" name="Freeform 414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1" name="Freeform 415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45 w 81"/>
                <a:gd name="T45" fmla="*/ 0 h 63"/>
                <a:gd name="T46" fmla="*/ 54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2" name="Freeform 416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3" name="Freeform 417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4" name="Freeform 418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5" name="Line 419"/>
            <p:cNvSpPr>
              <a:spLocks noChangeShapeType="1"/>
            </p:cNvSpPr>
            <p:nvPr/>
          </p:nvSpPr>
          <p:spPr bwMode="auto">
            <a:xfrm flipV="1">
              <a:off x="2238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6" name="Line 420"/>
            <p:cNvSpPr>
              <a:spLocks noChangeShapeType="1"/>
            </p:cNvSpPr>
            <p:nvPr/>
          </p:nvSpPr>
          <p:spPr bwMode="auto">
            <a:xfrm flipV="1">
              <a:off x="1851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7" name="Line 421"/>
            <p:cNvSpPr>
              <a:spLocks noChangeShapeType="1"/>
            </p:cNvSpPr>
            <p:nvPr/>
          </p:nvSpPr>
          <p:spPr bwMode="auto">
            <a:xfrm flipH="1">
              <a:off x="1455" y="350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8" name="Freeform 422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9" name="Freeform 423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0" name="Freeform 424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1" name="Freeform 425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2" name="Freeform 426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3" name="Freeform 427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4" name="Freeform 428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0 w 81"/>
                <a:gd name="T37" fmla="*/ 7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0 h 63"/>
                <a:gd name="T52" fmla="*/ 72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5" name="Freeform 429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6" name="Line 430"/>
            <p:cNvSpPr>
              <a:spLocks noChangeShapeType="1"/>
            </p:cNvSpPr>
            <p:nvPr/>
          </p:nvSpPr>
          <p:spPr bwMode="auto">
            <a:xfrm>
              <a:off x="1464" y="371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7" name="Freeform 431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14 h 63"/>
                <a:gd name="T28" fmla="*/ 9 w 81"/>
                <a:gd name="T29" fmla="*/ 7 h 63"/>
                <a:gd name="T30" fmla="*/ 18 w 81"/>
                <a:gd name="T31" fmla="*/ 7 h 63"/>
                <a:gd name="T32" fmla="*/ 27 w 81"/>
                <a:gd name="T33" fmla="*/ 0 h 63"/>
                <a:gd name="T34" fmla="*/ 45 w 81"/>
                <a:gd name="T35" fmla="*/ 0 h 63"/>
                <a:gd name="T36" fmla="*/ 54 w 81"/>
                <a:gd name="T37" fmla="*/ 0 h 63"/>
                <a:gd name="T38" fmla="*/ 63 w 81"/>
                <a:gd name="T39" fmla="*/ 7 h 63"/>
                <a:gd name="T40" fmla="*/ 72 w 81"/>
                <a:gd name="T41" fmla="*/ 7 h 63"/>
                <a:gd name="T42" fmla="*/ 81 w 81"/>
                <a:gd name="T43" fmla="*/ 14 h 63"/>
                <a:gd name="T44" fmla="*/ 81 w 81"/>
                <a:gd name="T45" fmla="*/ 28 h 63"/>
                <a:gd name="T46" fmla="*/ 81 w 81"/>
                <a:gd name="T4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8" name="Freeform 432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9" name="Freeform 433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0" name="Freeform 434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1" name="Line 435"/>
            <p:cNvSpPr>
              <a:spLocks noChangeShapeType="1"/>
            </p:cNvSpPr>
            <p:nvPr/>
          </p:nvSpPr>
          <p:spPr bwMode="auto">
            <a:xfrm flipH="1" flipV="1">
              <a:off x="1842" y="3060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2" name="Line 436"/>
            <p:cNvSpPr>
              <a:spLocks noChangeShapeType="1"/>
            </p:cNvSpPr>
            <p:nvPr/>
          </p:nvSpPr>
          <p:spPr bwMode="auto">
            <a:xfrm>
              <a:off x="1068" y="306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3" name="Freeform 437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4" name="Freeform 438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5" name="Freeform 439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6" name="Freeform 440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7" name="Line 441"/>
            <p:cNvSpPr>
              <a:spLocks noChangeShapeType="1"/>
            </p:cNvSpPr>
            <p:nvPr/>
          </p:nvSpPr>
          <p:spPr bwMode="auto">
            <a:xfrm flipH="1">
              <a:off x="1077" y="327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8" name="Freeform 442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9 w 81"/>
                <a:gd name="T17" fmla="*/ 56 h 63"/>
                <a:gd name="T18" fmla="*/ 0 w 81"/>
                <a:gd name="T19" fmla="*/ 42 h 63"/>
                <a:gd name="T20" fmla="*/ 0 w 81"/>
                <a:gd name="T21" fmla="*/ 35 h 63"/>
                <a:gd name="T22" fmla="*/ 0 w 81"/>
                <a:gd name="T23" fmla="*/ 28 h 63"/>
                <a:gd name="T24" fmla="*/ 0 w 81"/>
                <a:gd name="T25" fmla="*/ 21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54 w 81"/>
                <a:gd name="T37" fmla="*/ 7 h 63"/>
                <a:gd name="T38" fmla="*/ 63 w 81"/>
                <a:gd name="T39" fmla="*/ 7 h 63"/>
                <a:gd name="T40" fmla="*/ 72 w 81"/>
                <a:gd name="T41" fmla="*/ 14 h 63"/>
                <a:gd name="T42" fmla="*/ 72 w 81"/>
                <a:gd name="T43" fmla="*/ 21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9" name="Freeform 443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0" name="Freeform 444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1" name="Freeform 445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2" name="Line 446"/>
            <p:cNvSpPr>
              <a:spLocks noChangeShapeType="1"/>
            </p:cNvSpPr>
            <p:nvPr/>
          </p:nvSpPr>
          <p:spPr bwMode="auto">
            <a:xfrm>
              <a:off x="2292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3" name="Line 447"/>
            <p:cNvSpPr>
              <a:spLocks noChangeShapeType="1"/>
            </p:cNvSpPr>
            <p:nvPr/>
          </p:nvSpPr>
          <p:spPr bwMode="auto">
            <a:xfrm>
              <a:off x="2256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4" name="Line 448"/>
            <p:cNvSpPr>
              <a:spLocks noChangeShapeType="1"/>
            </p:cNvSpPr>
            <p:nvPr/>
          </p:nvSpPr>
          <p:spPr bwMode="auto">
            <a:xfrm flipH="1">
              <a:off x="2085" y="3690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5" name="Line 449"/>
            <p:cNvSpPr>
              <a:spLocks noChangeShapeType="1"/>
            </p:cNvSpPr>
            <p:nvPr/>
          </p:nvSpPr>
          <p:spPr bwMode="auto">
            <a:xfrm>
              <a:off x="2274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6" name="Line 450"/>
            <p:cNvSpPr>
              <a:spLocks noChangeShapeType="1"/>
            </p:cNvSpPr>
            <p:nvPr/>
          </p:nvSpPr>
          <p:spPr bwMode="auto">
            <a:xfrm flipH="1">
              <a:off x="1680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7" name="Line 451"/>
            <p:cNvSpPr>
              <a:spLocks noChangeShapeType="1"/>
            </p:cNvSpPr>
            <p:nvPr/>
          </p:nvSpPr>
          <p:spPr bwMode="auto">
            <a:xfrm flipV="1">
              <a:off x="1851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8" name="Line 452"/>
            <p:cNvSpPr>
              <a:spLocks noChangeShapeType="1"/>
            </p:cNvSpPr>
            <p:nvPr/>
          </p:nvSpPr>
          <p:spPr bwMode="auto">
            <a:xfrm flipV="1">
              <a:off x="2256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9" name="Line 453"/>
            <p:cNvSpPr>
              <a:spLocks noChangeShapeType="1"/>
            </p:cNvSpPr>
            <p:nvPr/>
          </p:nvSpPr>
          <p:spPr bwMode="auto">
            <a:xfrm>
              <a:off x="1509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0" name="Line 454"/>
            <p:cNvSpPr>
              <a:spLocks noChangeShapeType="1"/>
            </p:cNvSpPr>
            <p:nvPr/>
          </p:nvSpPr>
          <p:spPr bwMode="auto">
            <a:xfrm flipH="1">
              <a:off x="915" y="391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1" name="Line 455"/>
            <p:cNvSpPr>
              <a:spLocks noChangeShapeType="1"/>
            </p:cNvSpPr>
            <p:nvPr/>
          </p:nvSpPr>
          <p:spPr bwMode="auto">
            <a:xfrm flipV="1">
              <a:off x="1473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2" name="Line 456"/>
            <p:cNvSpPr>
              <a:spLocks noChangeShapeType="1"/>
            </p:cNvSpPr>
            <p:nvPr/>
          </p:nvSpPr>
          <p:spPr bwMode="auto">
            <a:xfrm>
              <a:off x="1887" y="3249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3" name="Line 457"/>
            <p:cNvSpPr>
              <a:spLocks noChangeShapeType="1"/>
            </p:cNvSpPr>
            <p:nvPr/>
          </p:nvSpPr>
          <p:spPr bwMode="auto">
            <a:xfrm flipH="1" flipV="1">
              <a:off x="1302" y="3683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4" name="Line 458"/>
            <p:cNvSpPr>
              <a:spLocks noChangeShapeType="1"/>
            </p:cNvSpPr>
            <p:nvPr/>
          </p:nvSpPr>
          <p:spPr bwMode="auto">
            <a:xfrm flipH="1">
              <a:off x="1698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5" name="Line 459"/>
            <p:cNvSpPr>
              <a:spLocks noChangeShapeType="1"/>
            </p:cNvSpPr>
            <p:nvPr/>
          </p:nvSpPr>
          <p:spPr bwMode="auto">
            <a:xfrm flipV="1">
              <a:off x="1113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6" name="Line 460"/>
            <p:cNvSpPr>
              <a:spLocks noChangeShapeType="1"/>
            </p:cNvSpPr>
            <p:nvPr/>
          </p:nvSpPr>
          <p:spPr bwMode="auto">
            <a:xfrm flipH="1">
              <a:off x="906" y="303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7" name="Line 461"/>
            <p:cNvSpPr>
              <a:spLocks noChangeShapeType="1"/>
            </p:cNvSpPr>
            <p:nvPr/>
          </p:nvSpPr>
          <p:spPr bwMode="auto">
            <a:xfrm>
              <a:off x="1077" y="350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8" name="Line 462"/>
            <p:cNvSpPr>
              <a:spLocks noChangeShapeType="1"/>
            </p:cNvSpPr>
            <p:nvPr/>
          </p:nvSpPr>
          <p:spPr bwMode="auto">
            <a:xfrm flipH="1">
              <a:off x="924" y="325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9" name="Line 463"/>
            <p:cNvSpPr>
              <a:spLocks noChangeShapeType="1"/>
            </p:cNvSpPr>
            <p:nvPr/>
          </p:nvSpPr>
          <p:spPr bwMode="auto">
            <a:xfrm>
              <a:off x="1473" y="3053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0" name="Freeform 464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9 w 54"/>
                <a:gd name="T21" fmla="*/ 35 h 49"/>
                <a:gd name="T22" fmla="*/ 0 w 54"/>
                <a:gd name="T23" fmla="*/ 35 h 49"/>
                <a:gd name="T24" fmla="*/ 0 w 54"/>
                <a:gd name="T25" fmla="*/ 28 h 49"/>
                <a:gd name="T26" fmla="*/ 0 w 54"/>
                <a:gd name="T27" fmla="*/ 21 h 49"/>
                <a:gd name="T28" fmla="*/ 0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1" name="Freeform 465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2" name="Line 466"/>
            <p:cNvSpPr>
              <a:spLocks noChangeShapeType="1"/>
            </p:cNvSpPr>
            <p:nvPr/>
          </p:nvSpPr>
          <p:spPr bwMode="auto">
            <a:xfrm flipH="1" flipV="1">
              <a:off x="244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3" name="Freeform 467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4" name="Freeform 468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5" name="Freeform 469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6" name="Freeform 470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7" name="Freeform 471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8" name="Freeform 472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9" name="Line 473"/>
            <p:cNvSpPr>
              <a:spLocks noChangeShapeType="1"/>
            </p:cNvSpPr>
            <p:nvPr/>
          </p:nvSpPr>
          <p:spPr bwMode="auto">
            <a:xfrm flipH="1">
              <a:off x="1878" y="3732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0" name="Line 474"/>
            <p:cNvSpPr>
              <a:spLocks noChangeShapeType="1"/>
            </p:cNvSpPr>
            <p:nvPr/>
          </p:nvSpPr>
          <p:spPr bwMode="auto">
            <a:xfrm flipH="1">
              <a:off x="2274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1" name="Line 475"/>
            <p:cNvSpPr>
              <a:spLocks noChangeShapeType="1"/>
            </p:cNvSpPr>
            <p:nvPr/>
          </p:nvSpPr>
          <p:spPr bwMode="auto">
            <a:xfrm flipV="1">
              <a:off x="2445" y="304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2" name="Freeform 476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21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27 w 36"/>
                <a:gd name="T25" fmla="*/ 7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3" name="Freeform 477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21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21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7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7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574" name="Freeform 478"/>
          <p:cNvSpPr>
            <a:spLocks/>
          </p:cNvSpPr>
          <p:nvPr/>
        </p:nvSpPr>
        <p:spPr bwMode="auto">
          <a:xfrm>
            <a:off x="36988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21 h 21"/>
              <a:gd name="T4" fmla="*/ 18 w 27"/>
              <a:gd name="T5" fmla="*/ 21 h 21"/>
              <a:gd name="T6" fmla="*/ 9 w 27"/>
              <a:gd name="T7" fmla="*/ 21 h 21"/>
              <a:gd name="T8" fmla="*/ 0 w 27"/>
              <a:gd name="T9" fmla="*/ 21 h 21"/>
              <a:gd name="T10" fmla="*/ 0 w 27"/>
              <a:gd name="T11" fmla="*/ 14 h 21"/>
              <a:gd name="T12" fmla="*/ 0 w 27"/>
              <a:gd name="T13" fmla="*/ 7 h 21"/>
              <a:gd name="T14" fmla="*/ 0 w 27"/>
              <a:gd name="T15" fmla="*/ 0 h 21"/>
              <a:gd name="T16" fmla="*/ 9 w 27"/>
              <a:gd name="T17" fmla="*/ 0 h 21"/>
              <a:gd name="T18" fmla="*/ 18 w 27"/>
              <a:gd name="T19" fmla="*/ 0 h 21"/>
              <a:gd name="T20" fmla="*/ 27 w 27"/>
              <a:gd name="T21" fmla="*/ 0 h 21"/>
              <a:gd name="T22" fmla="*/ 27 w 27"/>
              <a:gd name="T23" fmla="*/ 7 h 21"/>
              <a:gd name="T24" fmla="*/ 27 w 27"/>
              <a:gd name="T25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21"/>
                </a:lnTo>
                <a:lnTo>
                  <a:pt x="18" y="21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5" name="Freeform 479"/>
          <p:cNvSpPr>
            <a:spLocks/>
          </p:cNvSpPr>
          <p:nvPr/>
        </p:nvSpPr>
        <p:spPr bwMode="auto">
          <a:xfrm>
            <a:off x="36988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14 h 21"/>
              <a:gd name="T4" fmla="*/ 27 w 27"/>
              <a:gd name="T5" fmla="*/ 14 h 21"/>
              <a:gd name="T6" fmla="*/ 27 w 27"/>
              <a:gd name="T7" fmla="*/ 21 h 21"/>
              <a:gd name="T8" fmla="*/ 27 w 27"/>
              <a:gd name="T9" fmla="*/ 21 h 21"/>
              <a:gd name="T10" fmla="*/ 18 w 27"/>
              <a:gd name="T11" fmla="*/ 21 h 21"/>
              <a:gd name="T12" fmla="*/ 18 w 27"/>
              <a:gd name="T13" fmla="*/ 21 h 21"/>
              <a:gd name="T14" fmla="*/ 18 w 27"/>
              <a:gd name="T15" fmla="*/ 21 h 21"/>
              <a:gd name="T16" fmla="*/ 9 w 27"/>
              <a:gd name="T17" fmla="*/ 21 h 21"/>
              <a:gd name="T18" fmla="*/ 9 w 27"/>
              <a:gd name="T19" fmla="*/ 21 h 21"/>
              <a:gd name="T20" fmla="*/ 9 w 27"/>
              <a:gd name="T21" fmla="*/ 21 h 21"/>
              <a:gd name="T22" fmla="*/ 0 w 27"/>
              <a:gd name="T23" fmla="*/ 21 h 21"/>
              <a:gd name="T24" fmla="*/ 0 w 27"/>
              <a:gd name="T25" fmla="*/ 21 h 21"/>
              <a:gd name="T26" fmla="*/ 0 w 27"/>
              <a:gd name="T27" fmla="*/ 21 h 21"/>
              <a:gd name="T28" fmla="*/ 0 w 27"/>
              <a:gd name="T29" fmla="*/ 14 h 21"/>
              <a:gd name="T30" fmla="*/ 0 w 27"/>
              <a:gd name="T31" fmla="*/ 14 h 21"/>
              <a:gd name="T32" fmla="*/ 0 w 27"/>
              <a:gd name="T33" fmla="*/ 14 h 21"/>
              <a:gd name="T34" fmla="*/ 0 w 27"/>
              <a:gd name="T35" fmla="*/ 7 h 21"/>
              <a:gd name="T36" fmla="*/ 0 w 27"/>
              <a:gd name="T37" fmla="*/ 7 h 21"/>
              <a:gd name="T38" fmla="*/ 0 w 27"/>
              <a:gd name="T39" fmla="*/ 0 h 21"/>
              <a:gd name="T40" fmla="*/ 0 w 27"/>
              <a:gd name="T41" fmla="*/ 0 h 21"/>
              <a:gd name="T42" fmla="*/ 0 w 27"/>
              <a:gd name="T43" fmla="*/ 0 h 21"/>
              <a:gd name="T44" fmla="*/ 9 w 27"/>
              <a:gd name="T45" fmla="*/ 0 h 21"/>
              <a:gd name="T46" fmla="*/ 9 w 27"/>
              <a:gd name="T47" fmla="*/ 0 h 21"/>
              <a:gd name="T48" fmla="*/ 9 w 27"/>
              <a:gd name="T49" fmla="*/ 0 h 21"/>
              <a:gd name="T50" fmla="*/ 18 w 27"/>
              <a:gd name="T51" fmla="*/ 0 h 21"/>
              <a:gd name="T52" fmla="*/ 18 w 27"/>
              <a:gd name="T53" fmla="*/ 0 h 21"/>
              <a:gd name="T54" fmla="*/ 18 w 27"/>
              <a:gd name="T55" fmla="*/ 0 h 21"/>
              <a:gd name="T56" fmla="*/ 27 w 27"/>
              <a:gd name="T57" fmla="*/ 0 h 21"/>
              <a:gd name="T58" fmla="*/ 27 w 27"/>
              <a:gd name="T59" fmla="*/ 0 h 21"/>
              <a:gd name="T60" fmla="*/ 27 w 27"/>
              <a:gd name="T61" fmla="*/ 7 h 21"/>
              <a:gd name="T62" fmla="*/ 27 w 27"/>
              <a:gd name="T63" fmla="*/ 7 h 21"/>
              <a:gd name="T64" fmla="*/ 27 w 27"/>
              <a:gd name="T65" fmla="*/ 14 h 21"/>
              <a:gd name="T66" fmla="*/ 27 w 27"/>
              <a:gd name="T67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14"/>
                </a:ln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6" name="Freeform 480"/>
          <p:cNvSpPr>
            <a:spLocks/>
          </p:cNvSpPr>
          <p:nvPr/>
        </p:nvSpPr>
        <p:spPr bwMode="auto">
          <a:xfrm>
            <a:off x="39195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45 w 54"/>
              <a:gd name="T5" fmla="*/ 28 h 42"/>
              <a:gd name="T6" fmla="*/ 45 w 54"/>
              <a:gd name="T7" fmla="*/ 35 h 42"/>
              <a:gd name="T8" fmla="*/ 36 w 54"/>
              <a:gd name="T9" fmla="*/ 35 h 42"/>
              <a:gd name="T10" fmla="*/ 27 w 54"/>
              <a:gd name="T11" fmla="*/ 35 h 42"/>
              <a:gd name="T12" fmla="*/ 27 w 54"/>
              <a:gd name="T13" fmla="*/ 42 h 42"/>
              <a:gd name="T14" fmla="*/ 18 w 54"/>
              <a:gd name="T15" fmla="*/ 35 h 42"/>
              <a:gd name="T16" fmla="*/ 9 w 54"/>
              <a:gd name="T17" fmla="*/ 35 h 42"/>
              <a:gd name="T18" fmla="*/ 0 w 54"/>
              <a:gd name="T19" fmla="*/ 28 h 42"/>
              <a:gd name="T20" fmla="*/ 0 w 54"/>
              <a:gd name="T21" fmla="*/ 21 h 42"/>
              <a:gd name="T22" fmla="*/ 0 w 54"/>
              <a:gd name="T23" fmla="*/ 14 h 42"/>
              <a:gd name="T24" fmla="*/ 0 w 54"/>
              <a:gd name="T25" fmla="*/ 7 h 42"/>
              <a:gd name="T26" fmla="*/ 9 w 54"/>
              <a:gd name="T27" fmla="*/ 0 h 42"/>
              <a:gd name="T28" fmla="*/ 18 w 54"/>
              <a:gd name="T29" fmla="*/ 0 h 42"/>
              <a:gd name="T30" fmla="*/ 27 w 54"/>
              <a:gd name="T31" fmla="*/ 0 h 42"/>
              <a:gd name="T32" fmla="*/ 36 w 54"/>
              <a:gd name="T33" fmla="*/ 0 h 42"/>
              <a:gd name="T34" fmla="*/ 45 w 54"/>
              <a:gd name="T35" fmla="*/ 0 h 42"/>
              <a:gd name="T36" fmla="*/ 45 w 54"/>
              <a:gd name="T37" fmla="*/ 7 h 42"/>
              <a:gd name="T38" fmla="*/ 54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9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7" name="Freeform 481"/>
          <p:cNvSpPr>
            <a:spLocks/>
          </p:cNvSpPr>
          <p:nvPr/>
        </p:nvSpPr>
        <p:spPr bwMode="auto">
          <a:xfrm>
            <a:off x="39195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1 h 42"/>
              <a:gd name="T4" fmla="*/ 54 w 54"/>
              <a:gd name="T5" fmla="*/ 28 h 42"/>
              <a:gd name="T6" fmla="*/ 45 w 54"/>
              <a:gd name="T7" fmla="*/ 28 h 42"/>
              <a:gd name="T8" fmla="*/ 45 w 54"/>
              <a:gd name="T9" fmla="*/ 35 h 42"/>
              <a:gd name="T10" fmla="*/ 45 w 54"/>
              <a:gd name="T11" fmla="*/ 35 h 42"/>
              <a:gd name="T12" fmla="*/ 36 w 54"/>
              <a:gd name="T13" fmla="*/ 35 h 42"/>
              <a:gd name="T14" fmla="*/ 27 w 54"/>
              <a:gd name="T15" fmla="*/ 35 h 42"/>
              <a:gd name="T16" fmla="*/ 27 w 54"/>
              <a:gd name="T17" fmla="*/ 42 h 42"/>
              <a:gd name="T18" fmla="*/ 18 w 54"/>
              <a:gd name="T19" fmla="*/ 35 h 42"/>
              <a:gd name="T20" fmla="*/ 18 w 54"/>
              <a:gd name="T21" fmla="*/ 35 h 42"/>
              <a:gd name="T22" fmla="*/ 9 w 54"/>
              <a:gd name="T23" fmla="*/ 35 h 42"/>
              <a:gd name="T24" fmla="*/ 9 w 54"/>
              <a:gd name="T25" fmla="*/ 35 h 42"/>
              <a:gd name="T26" fmla="*/ 0 w 54"/>
              <a:gd name="T27" fmla="*/ 28 h 42"/>
              <a:gd name="T28" fmla="*/ 0 w 54"/>
              <a:gd name="T29" fmla="*/ 28 h 42"/>
              <a:gd name="T30" fmla="*/ 0 w 54"/>
              <a:gd name="T31" fmla="*/ 21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7 h 42"/>
              <a:gd name="T38" fmla="*/ 0 w 54"/>
              <a:gd name="T39" fmla="*/ 7 h 42"/>
              <a:gd name="T40" fmla="*/ 9 w 54"/>
              <a:gd name="T41" fmla="*/ 0 h 42"/>
              <a:gd name="T42" fmla="*/ 9 w 54"/>
              <a:gd name="T43" fmla="*/ 0 h 42"/>
              <a:gd name="T44" fmla="*/ 18 w 54"/>
              <a:gd name="T45" fmla="*/ 0 h 42"/>
              <a:gd name="T46" fmla="*/ 18 w 54"/>
              <a:gd name="T47" fmla="*/ 0 h 42"/>
              <a:gd name="T48" fmla="*/ 27 w 54"/>
              <a:gd name="T49" fmla="*/ 0 h 42"/>
              <a:gd name="T50" fmla="*/ 27 w 54"/>
              <a:gd name="T51" fmla="*/ 0 h 42"/>
              <a:gd name="T52" fmla="*/ 36 w 54"/>
              <a:gd name="T53" fmla="*/ 0 h 42"/>
              <a:gd name="T54" fmla="*/ 45 w 54"/>
              <a:gd name="T55" fmla="*/ 0 h 42"/>
              <a:gd name="T56" fmla="*/ 45 w 54"/>
              <a:gd name="T57" fmla="*/ 0 h 42"/>
              <a:gd name="T58" fmla="*/ 45 w 54"/>
              <a:gd name="T59" fmla="*/ 7 h 42"/>
              <a:gd name="T60" fmla="*/ 54 w 54"/>
              <a:gd name="T61" fmla="*/ 7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1"/>
                </a:ln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18" y="35"/>
                </a:lnTo>
                <a:lnTo>
                  <a:pt x="9" y="35"/>
                </a:lnTo>
                <a:lnTo>
                  <a:pt x="9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8" name="Line 482"/>
          <p:cNvSpPr>
            <a:spLocks noChangeShapeType="1"/>
          </p:cNvSpPr>
          <p:nvPr/>
        </p:nvSpPr>
        <p:spPr bwMode="auto">
          <a:xfrm flipH="1" flipV="1">
            <a:off x="2986088" y="3573463"/>
            <a:ext cx="198437" cy="107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9" name="Line 483"/>
          <p:cNvSpPr>
            <a:spLocks noChangeShapeType="1"/>
          </p:cNvSpPr>
          <p:nvPr/>
        </p:nvSpPr>
        <p:spPr bwMode="auto">
          <a:xfrm flipH="1" flipV="1">
            <a:off x="3498850" y="3060700"/>
            <a:ext cx="200025" cy="841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0" name="Freeform 484"/>
          <p:cNvSpPr>
            <a:spLocks/>
          </p:cNvSpPr>
          <p:nvPr/>
        </p:nvSpPr>
        <p:spPr bwMode="auto">
          <a:xfrm>
            <a:off x="28924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21 h 63"/>
              <a:gd name="T34" fmla="*/ 9 w 81"/>
              <a:gd name="T35" fmla="*/ 14 h 63"/>
              <a:gd name="T36" fmla="*/ 18 w 81"/>
              <a:gd name="T37" fmla="*/ 14 h 63"/>
              <a:gd name="T38" fmla="*/ 27 w 81"/>
              <a:gd name="T39" fmla="*/ 7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1" name="Freeform 485"/>
          <p:cNvSpPr>
            <a:spLocks/>
          </p:cNvSpPr>
          <p:nvPr/>
        </p:nvSpPr>
        <p:spPr bwMode="auto">
          <a:xfrm>
            <a:off x="28924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9 w 81"/>
              <a:gd name="T25" fmla="*/ 56 h 63"/>
              <a:gd name="T26" fmla="*/ 9 w 81"/>
              <a:gd name="T27" fmla="*/ 56 h 63"/>
              <a:gd name="T28" fmla="*/ 0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21 h 63"/>
              <a:gd name="T40" fmla="*/ 9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2" name="Freeform 486"/>
          <p:cNvSpPr>
            <a:spLocks/>
          </p:cNvSpPr>
          <p:nvPr/>
        </p:nvSpPr>
        <p:spPr bwMode="auto">
          <a:xfrm>
            <a:off x="33940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63 w 90"/>
              <a:gd name="T11" fmla="*/ 63 h 63"/>
              <a:gd name="T12" fmla="*/ 54 w 90"/>
              <a:gd name="T13" fmla="*/ 63 h 63"/>
              <a:gd name="T14" fmla="*/ 45 w 90"/>
              <a:gd name="T15" fmla="*/ 63 h 63"/>
              <a:gd name="T16" fmla="*/ 36 w 90"/>
              <a:gd name="T17" fmla="*/ 63 h 63"/>
              <a:gd name="T18" fmla="*/ 27 w 90"/>
              <a:gd name="T19" fmla="*/ 63 h 63"/>
              <a:gd name="T20" fmla="*/ 27 w 90"/>
              <a:gd name="T21" fmla="*/ 56 h 63"/>
              <a:gd name="T22" fmla="*/ 18 w 90"/>
              <a:gd name="T23" fmla="*/ 56 h 63"/>
              <a:gd name="T24" fmla="*/ 9 w 90"/>
              <a:gd name="T25" fmla="*/ 49 h 63"/>
              <a:gd name="T26" fmla="*/ 9 w 90"/>
              <a:gd name="T27" fmla="*/ 42 h 63"/>
              <a:gd name="T28" fmla="*/ 9 w 90"/>
              <a:gd name="T29" fmla="*/ 35 h 63"/>
              <a:gd name="T30" fmla="*/ 0 w 90"/>
              <a:gd name="T31" fmla="*/ 28 h 63"/>
              <a:gd name="T32" fmla="*/ 9 w 90"/>
              <a:gd name="T33" fmla="*/ 28 h 63"/>
              <a:gd name="T34" fmla="*/ 9 w 90"/>
              <a:gd name="T35" fmla="*/ 21 h 63"/>
              <a:gd name="T36" fmla="*/ 9 w 90"/>
              <a:gd name="T37" fmla="*/ 14 h 63"/>
              <a:gd name="T38" fmla="*/ 18 w 90"/>
              <a:gd name="T39" fmla="*/ 7 h 63"/>
              <a:gd name="T40" fmla="*/ 27 w 90"/>
              <a:gd name="T41" fmla="*/ 0 h 63"/>
              <a:gd name="T42" fmla="*/ 36 w 90"/>
              <a:gd name="T43" fmla="*/ 0 h 63"/>
              <a:gd name="T44" fmla="*/ 45 w 90"/>
              <a:gd name="T45" fmla="*/ 0 h 63"/>
              <a:gd name="T46" fmla="*/ 54 w 90"/>
              <a:gd name="T47" fmla="*/ 0 h 63"/>
              <a:gd name="T48" fmla="*/ 63 w 90"/>
              <a:gd name="T49" fmla="*/ 0 h 63"/>
              <a:gd name="T50" fmla="*/ 72 w 90"/>
              <a:gd name="T51" fmla="*/ 0 h 63"/>
              <a:gd name="T52" fmla="*/ 72 w 90"/>
              <a:gd name="T53" fmla="*/ 7 h 63"/>
              <a:gd name="T54" fmla="*/ 81 w 90"/>
              <a:gd name="T55" fmla="*/ 14 h 63"/>
              <a:gd name="T56" fmla="*/ 81 w 90"/>
              <a:gd name="T57" fmla="*/ 21 h 63"/>
              <a:gd name="T58" fmla="*/ 81 w 90"/>
              <a:gd name="T59" fmla="*/ 28 h 63"/>
              <a:gd name="T60" fmla="*/ 90 w 90"/>
              <a:gd name="T61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3" name="Freeform 487"/>
          <p:cNvSpPr>
            <a:spLocks/>
          </p:cNvSpPr>
          <p:nvPr/>
        </p:nvSpPr>
        <p:spPr bwMode="auto">
          <a:xfrm>
            <a:off x="33940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72 w 90"/>
              <a:gd name="T11" fmla="*/ 56 h 63"/>
              <a:gd name="T12" fmla="*/ 63 w 90"/>
              <a:gd name="T13" fmla="*/ 63 h 63"/>
              <a:gd name="T14" fmla="*/ 54 w 90"/>
              <a:gd name="T15" fmla="*/ 63 h 63"/>
              <a:gd name="T16" fmla="*/ 45 w 90"/>
              <a:gd name="T17" fmla="*/ 63 h 63"/>
              <a:gd name="T18" fmla="*/ 36 w 90"/>
              <a:gd name="T19" fmla="*/ 63 h 63"/>
              <a:gd name="T20" fmla="*/ 27 w 90"/>
              <a:gd name="T21" fmla="*/ 63 h 63"/>
              <a:gd name="T22" fmla="*/ 27 w 90"/>
              <a:gd name="T23" fmla="*/ 56 h 63"/>
              <a:gd name="T24" fmla="*/ 18 w 90"/>
              <a:gd name="T25" fmla="*/ 56 h 63"/>
              <a:gd name="T26" fmla="*/ 9 w 90"/>
              <a:gd name="T27" fmla="*/ 49 h 63"/>
              <a:gd name="T28" fmla="*/ 9 w 90"/>
              <a:gd name="T29" fmla="*/ 42 h 63"/>
              <a:gd name="T30" fmla="*/ 9 w 90"/>
              <a:gd name="T31" fmla="*/ 35 h 63"/>
              <a:gd name="T32" fmla="*/ 0 w 90"/>
              <a:gd name="T33" fmla="*/ 28 h 63"/>
              <a:gd name="T34" fmla="*/ 9 w 90"/>
              <a:gd name="T35" fmla="*/ 28 h 63"/>
              <a:gd name="T36" fmla="*/ 9 w 90"/>
              <a:gd name="T37" fmla="*/ 21 h 63"/>
              <a:gd name="T38" fmla="*/ 9 w 90"/>
              <a:gd name="T39" fmla="*/ 14 h 63"/>
              <a:gd name="T40" fmla="*/ 18 w 90"/>
              <a:gd name="T41" fmla="*/ 7 h 63"/>
              <a:gd name="T42" fmla="*/ 27 w 90"/>
              <a:gd name="T43" fmla="*/ 0 h 63"/>
              <a:gd name="T44" fmla="*/ 27 w 90"/>
              <a:gd name="T45" fmla="*/ 0 h 63"/>
              <a:gd name="T46" fmla="*/ 36 w 90"/>
              <a:gd name="T47" fmla="*/ 0 h 63"/>
              <a:gd name="T48" fmla="*/ 45 w 90"/>
              <a:gd name="T49" fmla="*/ 0 h 63"/>
              <a:gd name="T50" fmla="*/ 54 w 90"/>
              <a:gd name="T51" fmla="*/ 0 h 63"/>
              <a:gd name="T52" fmla="*/ 63 w 90"/>
              <a:gd name="T53" fmla="*/ 0 h 63"/>
              <a:gd name="T54" fmla="*/ 72 w 90"/>
              <a:gd name="T55" fmla="*/ 0 h 63"/>
              <a:gd name="T56" fmla="*/ 72 w 90"/>
              <a:gd name="T57" fmla="*/ 7 h 63"/>
              <a:gd name="T58" fmla="*/ 81 w 90"/>
              <a:gd name="T59" fmla="*/ 14 h 63"/>
              <a:gd name="T60" fmla="*/ 81 w 90"/>
              <a:gd name="T61" fmla="*/ 21 h 63"/>
              <a:gd name="T62" fmla="*/ 81 w 90"/>
              <a:gd name="T63" fmla="*/ 28 h 63"/>
              <a:gd name="T64" fmla="*/ 90 w 90"/>
              <a:gd name="T65" fmla="*/ 28 h 63"/>
              <a:gd name="T66" fmla="*/ 90 w 90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lnTo>
                  <a:pt x="90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4" name="Line 488"/>
          <p:cNvSpPr>
            <a:spLocks noChangeShapeType="1"/>
          </p:cNvSpPr>
          <p:nvPr/>
        </p:nvSpPr>
        <p:spPr bwMode="auto">
          <a:xfrm flipV="1">
            <a:off x="2951163" y="3321050"/>
            <a:ext cx="1587" cy="184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5" name="Freeform 489"/>
          <p:cNvSpPr>
            <a:spLocks/>
          </p:cNvSpPr>
          <p:nvPr/>
        </p:nvSpPr>
        <p:spPr bwMode="auto">
          <a:xfrm>
            <a:off x="29146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35 h 49"/>
              <a:gd name="T6" fmla="*/ 45 w 54"/>
              <a:gd name="T7" fmla="*/ 35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9 h 49"/>
              <a:gd name="T14" fmla="*/ 18 w 54"/>
              <a:gd name="T15" fmla="*/ 42 h 49"/>
              <a:gd name="T16" fmla="*/ 9 w 54"/>
              <a:gd name="T17" fmla="*/ 42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0 w 54"/>
              <a:gd name="T27" fmla="*/ 7 h 49"/>
              <a:gd name="T28" fmla="*/ 9 w 54"/>
              <a:gd name="T29" fmla="*/ 7 h 49"/>
              <a:gd name="T30" fmla="*/ 18 w 54"/>
              <a:gd name="T31" fmla="*/ 0 h 49"/>
              <a:gd name="T32" fmla="*/ 27 w 54"/>
              <a:gd name="T33" fmla="*/ 0 h 49"/>
              <a:gd name="T34" fmla="*/ 36 w 54"/>
              <a:gd name="T35" fmla="*/ 0 h 49"/>
              <a:gd name="T36" fmla="*/ 36 w 54"/>
              <a:gd name="T37" fmla="*/ 7 h 49"/>
              <a:gd name="T38" fmla="*/ 45 w 54"/>
              <a:gd name="T39" fmla="*/ 7 h 49"/>
              <a:gd name="T40" fmla="*/ 54 w 54"/>
              <a:gd name="T41" fmla="*/ 14 h 49"/>
              <a:gd name="T42" fmla="*/ 54 w 54"/>
              <a:gd name="T43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6" name="Freeform 490"/>
          <p:cNvSpPr>
            <a:spLocks/>
          </p:cNvSpPr>
          <p:nvPr/>
        </p:nvSpPr>
        <p:spPr bwMode="auto">
          <a:xfrm>
            <a:off x="29146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54 w 54"/>
              <a:gd name="T7" fmla="*/ 35 h 49"/>
              <a:gd name="T8" fmla="*/ 45 w 54"/>
              <a:gd name="T9" fmla="*/ 35 h 49"/>
              <a:gd name="T10" fmla="*/ 36 w 54"/>
              <a:gd name="T11" fmla="*/ 42 h 49"/>
              <a:gd name="T12" fmla="*/ 36 w 54"/>
              <a:gd name="T13" fmla="*/ 42 h 49"/>
              <a:gd name="T14" fmla="*/ 27 w 54"/>
              <a:gd name="T15" fmla="*/ 49 h 49"/>
              <a:gd name="T16" fmla="*/ 27 w 54"/>
              <a:gd name="T17" fmla="*/ 49 h 49"/>
              <a:gd name="T18" fmla="*/ 18 w 54"/>
              <a:gd name="T19" fmla="*/ 49 h 49"/>
              <a:gd name="T20" fmla="*/ 18 w 54"/>
              <a:gd name="T21" fmla="*/ 42 h 49"/>
              <a:gd name="T22" fmla="*/ 9 w 54"/>
              <a:gd name="T23" fmla="*/ 42 h 49"/>
              <a:gd name="T24" fmla="*/ 0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0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27 w 54"/>
              <a:gd name="T51" fmla="*/ 0 h 49"/>
              <a:gd name="T52" fmla="*/ 36 w 54"/>
              <a:gd name="T53" fmla="*/ 0 h 49"/>
              <a:gd name="T54" fmla="*/ 36 w 54"/>
              <a:gd name="T55" fmla="*/ 7 h 49"/>
              <a:gd name="T56" fmla="*/ 45 w 54"/>
              <a:gd name="T57" fmla="*/ 7 h 49"/>
              <a:gd name="T58" fmla="*/ 54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7" name="Line 491"/>
          <p:cNvSpPr>
            <a:spLocks noChangeShapeType="1"/>
          </p:cNvSpPr>
          <p:nvPr/>
        </p:nvSpPr>
        <p:spPr bwMode="auto">
          <a:xfrm flipV="1">
            <a:off x="2951163" y="3068638"/>
            <a:ext cx="1587" cy="193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8" name="Freeform 492"/>
          <p:cNvSpPr>
            <a:spLocks/>
          </p:cNvSpPr>
          <p:nvPr/>
        </p:nvSpPr>
        <p:spPr bwMode="auto">
          <a:xfrm>
            <a:off x="23891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9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9 w 81"/>
              <a:gd name="T35" fmla="*/ 14 h 63"/>
              <a:gd name="T36" fmla="*/ 9 w 81"/>
              <a:gd name="T37" fmla="*/ 7 h 63"/>
              <a:gd name="T38" fmla="*/ 18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0 h 63"/>
              <a:gd name="T48" fmla="*/ 63 w 81"/>
              <a:gd name="T49" fmla="*/ 7 h 63"/>
              <a:gd name="T50" fmla="*/ 72 w 81"/>
              <a:gd name="T51" fmla="*/ 7 h 63"/>
              <a:gd name="T52" fmla="*/ 81 w 81"/>
              <a:gd name="T53" fmla="*/ 14 h 63"/>
              <a:gd name="T54" fmla="*/ 81 w 81"/>
              <a:gd name="T55" fmla="*/ 21 h 63"/>
              <a:gd name="T56" fmla="*/ 81 w 81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9" name="Freeform 493"/>
          <p:cNvSpPr>
            <a:spLocks/>
          </p:cNvSpPr>
          <p:nvPr/>
        </p:nvSpPr>
        <p:spPr bwMode="auto">
          <a:xfrm>
            <a:off x="23891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9 w 81"/>
              <a:gd name="T29" fmla="*/ 42 h 63"/>
              <a:gd name="T30" fmla="*/ 0 w 81"/>
              <a:gd name="T31" fmla="*/ 35 h 63"/>
              <a:gd name="T32" fmla="*/ 0 w 81"/>
              <a:gd name="T33" fmla="*/ 28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28 h 63"/>
              <a:gd name="T66" fmla="*/ 81 w 81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0" name="Freeform 494"/>
          <p:cNvSpPr>
            <a:spLocks/>
          </p:cNvSpPr>
          <p:nvPr/>
        </p:nvSpPr>
        <p:spPr bwMode="auto">
          <a:xfrm>
            <a:off x="29051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0 w 81"/>
              <a:gd name="T33" fmla="*/ 14 h 63"/>
              <a:gd name="T34" fmla="*/ 9 w 81"/>
              <a:gd name="T35" fmla="*/ 14 h 63"/>
              <a:gd name="T36" fmla="*/ 9 w 81"/>
              <a:gd name="T37" fmla="*/ 7 h 63"/>
              <a:gd name="T38" fmla="*/ 27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7 h 63"/>
              <a:gd name="T48" fmla="*/ 63 w 81"/>
              <a:gd name="T49" fmla="*/ 7 h 63"/>
              <a:gd name="T50" fmla="*/ 72 w 81"/>
              <a:gd name="T51" fmla="*/ 14 h 63"/>
              <a:gd name="T52" fmla="*/ 72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1" name="Freeform 495"/>
          <p:cNvSpPr>
            <a:spLocks/>
          </p:cNvSpPr>
          <p:nvPr/>
        </p:nvSpPr>
        <p:spPr bwMode="auto">
          <a:xfrm>
            <a:off x="29051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27 w 81"/>
              <a:gd name="T21" fmla="*/ 63 h 63"/>
              <a:gd name="T22" fmla="*/ 9 w 81"/>
              <a:gd name="T23" fmla="*/ 56 h 63"/>
              <a:gd name="T24" fmla="*/ 9 w 81"/>
              <a:gd name="T25" fmla="*/ 56 h 63"/>
              <a:gd name="T26" fmla="*/ 0 w 81"/>
              <a:gd name="T27" fmla="*/ 49 h 63"/>
              <a:gd name="T28" fmla="*/ 0 w 81"/>
              <a:gd name="T29" fmla="*/ 42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0 w 81"/>
              <a:gd name="T39" fmla="*/ 14 h 63"/>
              <a:gd name="T40" fmla="*/ 9 w 81"/>
              <a:gd name="T41" fmla="*/ 14 h 63"/>
              <a:gd name="T42" fmla="*/ 9 w 81"/>
              <a:gd name="T43" fmla="*/ 7 h 63"/>
              <a:gd name="T44" fmla="*/ 27 w 81"/>
              <a:gd name="T45" fmla="*/ 7 h 63"/>
              <a:gd name="T46" fmla="*/ 27 w 81"/>
              <a:gd name="T47" fmla="*/ 0 h 63"/>
              <a:gd name="T48" fmla="*/ 36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7 h 63"/>
              <a:gd name="T56" fmla="*/ 72 w 81"/>
              <a:gd name="T57" fmla="*/ 14 h 63"/>
              <a:gd name="T58" fmla="*/ 72 w 81"/>
              <a:gd name="T59" fmla="*/ 14 h 63"/>
              <a:gd name="T60" fmla="*/ 72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2" name="Freeform 496"/>
          <p:cNvSpPr>
            <a:spLocks/>
          </p:cNvSpPr>
          <p:nvPr/>
        </p:nvSpPr>
        <p:spPr bwMode="auto">
          <a:xfrm>
            <a:off x="19097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42 h 42"/>
              <a:gd name="T10" fmla="*/ 36 w 54"/>
              <a:gd name="T11" fmla="*/ 42 h 42"/>
              <a:gd name="T12" fmla="*/ 27 w 54"/>
              <a:gd name="T13" fmla="*/ 42 h 42"/>
              <a:gd name="T14" fmla="*/ 18 w 54"/>
              <a:gd name="T15" fmla="*/ 42 h 42"/>
              <a:gd name="T16" fmla="*/ 9 w 54"/>
              <a:gd name="T17" fmla="*/ 42 h 42"/>
              <a:gd name="T18" fmla="*/ 9 w 54"/>
              <a:gd name="T19" fmla="*/ 35 h 42"/>
              <a:gd name="T20" fmla="*/ 0 w 54"/>
              <a:gd name="T21" fmla="*/ 35 h 42"/>
              <a:gd name="T22" fmla="*/ 0 w 54"/>
              <a:gd name="T23" fmla="*/ 28 h 42"/>
              <a:gd name="T24" fmla="*/ 0 w 54"/>
              <a:gd name="T25" fmla="*/ 21 h 42"/>
              <a:gd name="T26" fmla="*/ 0 w 54"/>
              <a:gd name="T27" fmla="*/ 14 h 42"/>
              <a:gd name="T28" fmla="*/ 0 w 54"/>
              <a:gd name="T29" fmla="*/ 7 h 42"/>
              <a:gd name="T30" fmla="*/ 9 w 54"/>
              <a:gd name="T31" fmla="*/ 7 h 42"/>
              <a:gd name="T32" fmla="*/ 18 w 54"/>
              <a:gd name="T33" fmla="*/ 0 h 42"/>
              <a:gd name="T34" fmla="*/ 27 w 54"/>
              <a:gd name="T35" fmla="*/ 0 h 42"/>
              <a:gd name="T36" fmla="*/ 36 w 54"/>
              <a:gd name="T37" fmla="*/ 0 h 42"/>
              <a:gd name="T38" fmla="*/ 45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3" name="Freeform 497"/>
          <p:cNvSpPr>
            <a:spLocks/>
          </p:cNvSpPr>
          <p:nvPr/>
        </p:nvSpPr>
        <p:spPr bwMode="auto">
          <a:xfrm>
            <a:off x="19097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35 h 42"/>
              <a:gd name="T10" fmla="*/ 45 w 54"/>
              <a:gd name="T11" fmla="*/ 42 h 42"/>
              <a:gd name="T12" fmla="*/ 36 w 54"/>
              <a:gd name="T13" fmla="*/ 42 h 42"/>
              <a:gd name="T14" fmla="*/ 36 w 54"/>
              <a:gd name="T15" fmla="*/ 42 h 42"/>
              <a:gd name="T16" fmla="*/ 27 w 54"/>
              <a:gd name="T17" fmla="*/ 42 h 42"/>
              <a:gd name="T18" fmla="*/ 27 w 54"/>
              <a:gd name="T19" fmla="*/ 42 h 42"/>
              <a:gd name="T20" fmla="*/ 18 w 54"/>
              <a:gd name="T21" fmla="*/ 42 h 42"/>
              <a:gd name="T22" fmla="*/ 9 w 54"/>
              <a:gd name="T23" fmla="*/ 42 h 42"/>
              <a:gd name="T24" fmla="*/ 9 w 54"/>
              <a:gd name="T25" fmla="*/ 35 h 42"/>
              <a:gd name="T26" fmla="*/ 0 w 54"/>
              <a:gd name="T27" fmla="*/ 35 h 42"/>
              <a:gd name="T28" fmla="*/ 0 w 54"/>
              <a:gd name="T29" fmla="*/ 35 h 42"/>
              <a:gd name="T30" fmla="*/ 0 w 54"/>
              <a:gd name="T31" fmla="*/ 28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14 h 42"/>
              <a:gd name="T38" fmla="*/ 0 w 54"/>
              <a:gd name="T39" fmla="*/ 7 h 42"/>
              <a:gd name="T40" fmla="*/ 9 w 54"/>
              <a:gd name="T41" fmla="*/ 7 h 42"/>
              <a:gd name="T42" fmla="*/ 9 w 54"/>
              <a:gd name="T43" fmla="*/ 7 h 42"/>
              <a:gd name="T44" fmla="*/ 18 w 54"/>
              <a:gd name="T45" fmla="*/ 0 h 42"/>
              <a:gd name="T46" fmla="*/ 27 w 54"/>
              <a:gd name="T47" fmla="*/ 0 h 42"/>
              <a:gd name="T48" fmla="*/ 27 w 54"/>
              <a:gd name="T49" fmla="*/ 0 h 42"/>
              <a:gd name="T50" fmla="*/ 36 w 54"/>
              <a:gd name="T51" fmla="*/ 0 h 42"/>
              <a:gd name="T52" fmla="*/ 36 w 54"/>
              <a:gd name="T53" fmla="*/ 0 h 42"/>
              <a:gd name="T54" fmla="*/ 45 w 54"/>
              <a:gd name="T55" fmla="*/ 7 h 42"/>
              <a:gd name="T56" fmla="*/ 45 w 54"/>
              <a:gd name="T57" fmla="*/ 7 h 42"/>
              <a:gd name="T58" fmla="*/ 45 w 54"/>
              <a:gd name="T59" fmla="*/ 7 h 42"/>
              <a:gd name="T60" fmla="*/ 54 w 54"/>
              <a:gd name="T61" fmla="*/ 14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4" name="Line 498"/>
          <p:cNvSpPr>
            <a:spLocks noChangeShapeType="1"/>
          </p:cNvSpPr>
          <p:nvPr/>
        </p:nvSpPr>
        <p:spPr bwMode="auto">
          <a:xfrm flipH="1" flipV="1">
            <a:off x="2203450" y="3430588"/>
            <a:ext cx="198438" cy="825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5" name="Line 499"/>
          <p:cNvSpPr>
            <a:spLocks noChangeShapeType="1"/>
          </p:cNvSpPr>
          <p:nvPr/>
        </p:nvSpPr>
        <p:spPr bwMode="auto">
          <a:xfrm flipH="1" flipV="1">
            <a:off x="1935163" y="3606800"/>
            <a:ext cx="11112" cy="192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6" name="Line 500"/>
          <p:cNvSpPr>
            <a:spLocks noChangeShapeType="1"/>
          </p:cNvSpPr>
          <p:nvPr/>
        </p:nvSpPr>
        <p:spPr bwMode="auto">
          <a:xfrm flipH="1" flipV="1">
            <a:off x="2716213" y="2900363"/>
            <a:ext cx="188912" cy="1111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7" name="Freeform 501"/>
          <p:cNvSpPr>
            <a:spLocks/>
          </p:cNvSpPr>
          <p:nvPr/>
        </p:nvSpPr>
        <p:spPr bwMode="auto">
          <a:xfrm>
            <a:off x="21685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21 h 28"/>
              <a:gd name="T4" fmla="*/ 18 w 27"/>
              <a:gd name="T5" fmla="*/ 28 h 28"/>
              <a:gd name="T6" fmla="*/ 9 w 27"/>
              <a:gd name="T7" fmla="*/ 28 h 28"/>
              <a:gd name="T8" fmla="*/ 0 w 27"/>
              <a:gd name="T9" fmla="*/ 28 h 28"/>
              <a:gd name="T10" fmla="*/ 0 w 27"/>
              <a:gd name="T11" fmla="*/ 21 h 28"/>
              <a:gd name="T12" fmla="*/ 0 w 27"/>
              <a:gd name="T13" fmla="*/ 14 h 28"/>
              <a:gd name="T14" fmla="*/ 0 w 27"/>
              <a:gd name="T15" fmla="*/ 7 h 28"/>
              <a:gd name="T16" fmla="*/ 9 w 27"/>
              <a:gd name="T17" fmla="*/ 7 h 28"/>
              <a:gd name="T18" fmla="*/ 9 w 27"/>
              <a:gd name="T19" fmla="*/ 0 h 28"/>
              <a:gd name="T20" fmla="*/ 18 w 27"/>
              <a:gd name="T21" fmla="*/ 7 h 28"/>
              <a:gd name="T22" fmla="*/ 27 w 27"/>
              <a:gd name="T23" fmla="*/ 7 h 28"/>
              <a:gd name="T24" fmla="*/ 27 w 27"/>
              <a:gd name="T25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21"/>
                </a:lnTo>
                <a:lnTo>
                  <a:pt x="18" y="28"/>
                </a:lnTo>
                <a:lnTo>
                  <a:pt x="9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8" name="Freeform 502"/>
          <p:cNvSpPr>
            <a:spLocks/>
          </p:cNvSpPr>
          <p:nvPr/>
        </p:nvSpPr>
        <p:spPr bwMode="auto">
          <a:xfrm>
            <a:off x="21685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14 h 28"/>
              <a:gd name="T4" fmla="*/ 27 w 27"/>
              <a:gd name="T5" fmla="*/ 21 h 28"/>
              <a:gd name="T6" fmla="*/ 27 w 27"/>
              <a:gd name="T7" fmla="*/ 21 h 28"/>
              <a:gd name="T8" fmla="*/ 18 w 27"/>
              <a:gd name="T9" fmla="*/ 28 h 28"/>
              <a:gd name="T10" fmla="*/ 18 w 27"/>
              <a:gd name="T11" fmla="*/ 28 h 28"/>
              <a:gd name="T12" fmla="*/ 18 w 27"/>
              <a:gd name="T13" fmla="*/ 28 h 28"/>
              <a:gd name="T14" fmla="*/ 18 w 27"/>
              <a:gd name="T15" fmla="*/ 28 h 28"/>
              <a:gd name="T16" fmla="*/ 9 w 27"/>
              <a:gd name="T17" fmla="*/ 28 h 28"/>
              <a:gd name="T18" fmla="*/ 9 w 27"/>
              <a:gd name="T19" fmla="*/ 28 h 28"/>
              <a:gd name="T20" fmla="*/ 9 w 27"/>
              <a:gd name="T21" fmla="*/ 28 h 28"/>
              <a:gd name="T22" fmla="*/ 0 w 27"/>
              <a:gd name="T23" fmla="*/ 28 h 28"/>
              <a:gd name="T24" fmla="*/ 0 w 27"/>
              <a:gd name="T25" fmla="*/ 28 h 28"/>
              <a:gd name="T26" fmla="*/ 0 w 27"/>
              <a:gd name="T27" fmla="*/ 21 h 28"/>
              <a:gd name="T28" fmla="*/ 0 w 27"/>
              <a:gd name="T29" fmla="*/ 21 h 28"/>
              <a:gd name="T30" fmla="*/ 0 w 27"/>
              <a:gd name="T31" fmla="*/ 14 h 28"/>
              <a:gd name="T32" fmla="*/ 0 w 27"/>
              <a:gd name="T33" fmla="*/ 14 h 28"/>
              <a:gd name="T34" fmla="*/ 0 w 27"/>
              <a:gd name="T35" fmla="*/ 14 h 28"/>
              <a:gd name="T36" fmla="*/ 0 w 27"/>
              <a:gd name="T37" fmla="*/ 7 h 28"/>
              <a:gd name="T38" fmla="*/ 0 w 27"/>
              <a:gd name="T39" fmla="*/ 7 h 28"/>
              <a:gd name="T40" fmla="*/ 0 w 27"/>
              <a:gd name="T41" fmla="*/ 7 h 28"/>
              <a:gd name="T42" fmla="*/ 0 w 27"/>
              <a:gd name="T43" fmla="*/ 7 h 28"/>
              <a:gd name="T44" fmla="*/ 9 w 27"/>
              <a:gd name="T45" fmla="*/ 7 h 28"/>
              <a:gd name="T46" fmla="*/ 9 w 27"/>
              <a:gd name="T47" fmla="*/ 7 h 28"/>
              <a:gd name="T48" fmla="*/ 9 w 27"/>
              <a:gd name="T49" fmla="*/ 0 h 28"/>
              <a:gd name="T50" fmla="*/ 18 w 27"/>
              <a:gd name="T51" fmla="*/ 7 h 28"/>
              <a:gd name="T52" fmla="*/ 18 w 27"/>
              <a:gd name="T53" fmla="*/ 7 h 28"/>
              <a:gd name="T54" fmla="*/ 18 w 27"/>
              <a:gd name="T55" fmla="*/ 7 h 28"/>
              <a:gd name="T56" fmla="*/ 18 w 27"/>
              <a:gd name="T57" fmla="*/ 7 h 28"/>
              <a:gd name="T58" fmla="*/ 27 w 27"/>
              <a:gd name="T59" fmla="*/ 7 h 28"/>
              <a:gd name="T60" fmla="*/ 27 w 27"/>
              <a:gd name="T61" fmla="*/ 7 h 28"/>
              <a:gd name="T62" fmla="*/ 27 w 27"/>
              <a:gd name="T63" fmla="*/ 14 h 28"/>
              <a:gd name="T64" fmla="*/ 27 w 27"/>
              <a:gd name="T65" fmla="*/ 14 h 28"/>
              <a:gd name="T66" fmla="*/ 27 w 27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9" name="Line 503"/>
          <p:cNvSpPr>
            <a:spLocks noChangeShapeType="1"/>
          </p:cNvSpPr>
          <p:nvPr/>
        </p:nvSpPr>
        <p:spPr bwMode="auto">
          <a:xfrm flipH="1">
            <a:off x="1968500" y="3438525"/>
            <a:ext cx="200025" cy="1000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0" name="Freeform 504"/>
          <p:cNvSpPr>
            <a:spLocks/>
          </p:cNvSpPr>
          <p:nvPr/>
        </p:nvSpPr>
        <p:spPr bwMode="auto">
          <a:xfrm>
            <a:off x="18875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54 w 72"/>
              <a:gd name="T11" fmla="*/ 63 h 63"/>
              <a:gd name="T12" fmla="*/ 45 w 72"/>
              <a:gd name="T13" fmla="*/ 63 h 63"/>
              <a:gd name="T14" fmla="*/ 36 w 72"/>
              <a:gd name="T15" fmla="*/ 63 h 63"/>
              <a:gd name="T16" fmla="*/ 27 w 72"/>
              <a:gd name="T17" fmla="*/ 63 h 63"/>
              <a:gd name="T18" fmla="*/ 18 w 72"/>
              <a:gd name="T19" fmla="*/ 63 h 63"/>
              <a:gd name="T20" fmla="*/ 18 w 72"/>
              <a:gd name="T21" fmla="*/ 56 h 63"/>
              <a:gd name="T22" fmla="*/ 9 w 72"/>
              <a:gd name="T23" fmla="*/ 56 h 63"/>
              <a:gd name="T24" fmla="*/ 0 w 72"/>
              <a:gd name="T25" fmla="*/ 49 h 63"/>
              <a:gd name="T26" fmla="*/ 0 w 72"/>
              <a:gd name="T27" fmla="*/ 42 h 63"/>
              <a:gd name="T28" fmla="*/ 0 w 72"/>
              <a:gd name="T29" fmla="*/ 35 h 63"/>
              <a:gd name="T30" fmla="*/ 0 w 72"/>
              <a:gd name="T31" fmla="*/ 28 h 63"/>
              <a:gd name="T32" fmla="*/ 0 w 72"/>
              <a:gd name="T33" fmla="*/ 21 h 63"/>
              <a:gd name="T34" fmla="*/ 0 w 72"/>
              <a:gd name="T35" fmla="*/ 14 h 63"/>
              <a:gd name="T36" fmla="*/ 9 w 72"/>
              <a:gd name="T37" fmla="*/ 7 h 63"/>
              <a:gd name="T38" fmla="*/ 18 w 72"/>
              <a:gd name="T39" fmla="*/ 7 h 63"/>
              <a:gd name="T40" fmla="*/ 18 w 72"/>
              <a:gd name="T41" fmla="*/ 0 h 63"/>
              <a:gd name="T42" fmla="*/ 27 w 72"/>
              <a:gd name="T43" fmla="*/ 0 h 63"/>
              <a:gd name="T44" fmla="*/ 36 w 72"/>
              <a:gd name="T45" fmla="*/ 0 h 63"/>
              <a:gd name="T46" fmla="*/ 45 w 72"/>
              <a:gd name="T47" fmla="*/ 0 h 63"/>
              <a:gd name="T48" fmla="*/ 54 w 72"/>
              <a:gd name="T49" fmla="*/ 0 h 63"/>
              <a:gd name="T50" fmla="*/ 63 w 72"/>
              <a:gd name="T51" fmla="*/ 7 h 63"/>
              <a:gd name="T52" fmla="*/ 72 w 72"/>
              <a:gd name="T53" fmla="*/ 14 h 63"/>
              <a:gd name="T54" fmla="*/ 72 w 72"/>
              <a:gd name="T55" fmla="*/ 21 h 63"/>
              <a:gd name="T56" fmla="*/ 72 w 72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1" name="Freeform 505"/>
          <p:cNvSpPr>
            <a:spLocks/>
          </p:cNvSpPr>
          <p:nvPr/>
        </p:nvSpPr>
        <p:spPr bwMode="auto">
          <a:xfrm>
            <a:off x="18875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63 w 72"/>
              <a:gd name="T11" fmla="*/ 56 h 63"/>
              <a:gd name="T12" fmla="*/ 54 w 72"/>
              <a:gd name="T13" fmla="*/ 63 h 63"/>
              <a:gd name="T14" fmla="*/ 45 w 72"/>
              <a:gd name="T15" fmla="*/ 63 h 63"/>
              <a:gd name="T16" fmla="*/ 36 w 72"/>
              <a:gd name="T17" fmla="*/ 63 h 63"/>
              <a:gd name="T18" fmla="*/ 27 w 72"/>
              <a:gd name="T19" fmla="*/ 63 h 63"/>
              <a:gd name="T20" fmla="*/ 18 w 72"/>
              <a:gd name="T21" fmla="*/ 63 h 63"/>
              <a:gd name="T22" fmla="*/ 18 w 72"/>
              <a:gd name="T23" fmla="*/ 56 h 63"/>
              <a:gd name="T24" fmla="*/ 9 w 72"/>
              <a:gd name="T25" fmla="*/ 56 h 63"/>
              <a:gd name="T26" fmla="*/ 0 w 72"/>
              <a:gd name="T27" fmla="*/ 49 h 63"/>
              <a:gd name="T28" fmla="*/ 0 w 72"/>
              <a:gd name="T29" fmla="*/ 42 h 63"/>
              <a:gd name="T30" fmla="*/ 0 w 72"/>
              <a:gd name="T31" fmla="*/ 35 h 63"/>
              <a:gd name="T32" fmla="*/ 0 w 72"/>
              <a:gd name="T33" fmla="*/ 28 h 63"/>
              <a:gd name="T34" fmla="*/ 0 w 72"/>
              <a:gd name="T35" fmla="*/ 28 h 63"/>
              <a:gd name="T36" fmla="*/ 0 w 72"/>
              <a:gd name="T37" fmla="*/ 21 h 63"/>
              <a:gd name="T38" fmla="*/ 0 w 72"/>
              <a:gd name="T39" fmla="*/ 14 h 63"/>
              <a:gd name="T40" fmla="*/ 9 w 72"/>
              <a:gd name="T41" fmla="*/ 7 h 63"/>
              <a:gd name="T42" fmla="*/ 18 w 72"/>
              <a:gd name="T43" fmla="*/ 7 h 63"/>
              <a:gd name="T44" fmla="*/ 18 w 72"/>
              <a:gd name="T45" fmla="*/ 0 h 63"/>
              <a:gd name="T46" fmla="*/ 27 w 72"/>
              <a:gd name="T47" fmla="*/ 0 h 63"/>
              <a:gd name="T48" fmla="*/ 36 w 72"/>
              <a:gd name="T49" fmla="*/ 0 h 63"/>
              <a:gd name="T50" fmla="*/ 45 w 72"/>
              <a:gd name="T51" fmla="*/ 0 h 63"/>
              <a:gd name="T52" fmla="*/ 54 w 72"/>
              <a:gd name="T53" fmla="*/ 0 h 63"/>
              <a:gd name="T54" fmla="*/ 63 w 72"/>
              <a:gd name="T55" fmla="*/ 7 h 63"/>
              <a:gd name="T56" fmla="*/ 63 w 72"/>
              <a:gd name="T57" fmla="*/ 7 h 63"/>
              <a:gd name="T58" fmla="*/ 72 w 72"/>
              <a:gd name="T59" fmla="*/ 14 h 63"/>
              <a:gd name="T60" fmla="*/ 72 w 72"/>
              <a:gd name="T61" fmla="*/ 21 h 63"/>
              <a:gd name="T62" fmla="*/ 72 w 72"/>
              <a:gd name="T63" fmla="*/ 28 h 63"/>
              <a:gd name="T64" fmla="*/ 72 w 72"/>
              <a:gd name="T65" fmla="*/ 28 h 63"/>
              <a:gd name="T66" fmla="*/ 72 w 72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2" name="Freeform 506"/>
          <p:cNvSpPr>
            <a:spLocks/>
          </p:cNvSpPr>
          <p:nvPr/>
        </p:nvSpPr>
        <p:spPr bwMode="auto">
          <a:xfrm>
            <a:off x="26828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18 w 36"/>
              <a:gd name="T7" fmla="*/ 21 h 28"/>
              <a:gd name="T8" fmla="*/ 9 w 36"/>
              <a:gd name="T9" fmla="*/ 28 h 28"/>
              <a:gd name="T10" fmla="*/ 9 w 36"/>
              <a:gd name="T11" fmla="*/ 21 h 28"/>
              <a:gd name="T12" fmla="*/ 0 w 36"/>
              <a:gd name="T13" fmla="*/ 21 h 28"/>
              <a:gd name="T14" fmla="*/ 0 w 36"/>
              <a:gd name="T15" fmla="*/ 14 h 28"/>
              <a:gd name="T16" fmla="*/ 0 w 36"/>
              <a:gd name="T17" fmla="*/ 7 h 28"/>
              <a:gd name="T18" fmla="*/ 9 w 36"/>
              <a:gd name="T19" fmla="*/ 0 h 28"/>
              <a:gd name="T20" fmla="*/ 18 w 36"/>
              <a:gd name="T21" fmla="*/ 0 h 28"/>
              <a:gd name="T22" fmla="*/ 27 w 36"/>
              <a:gd name="T23" fmla="*/ 0 h 28"/>
              <a:gd name="T24" fmla="*/ 27 w 36"/>
              <a:gd name="T25" fmla="*/ 7 h 28"/>
              <a:gd name="T26" fmla="*/ 27 w 36"/>
              <a:gd name="T27" fmla="*/ 14 h 28"/>
              <a:gd name="T28" fmla="*/ 36 w 36"/>
              <a:gd name="T29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3" name="Freeform 507"/>
          <p:cNvSpPr>
            <a:spLocks/>
          </p:cNvSpPr>
          <p:nvPr/>
        </p:nvSpPr>
        <p:spPr bwMode="auto">
          <a:xfrm>
            <a:off x="26828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27 w 36"/>
              <a:gd name="T7" fmla="*/ 21 h 28"/>
              <a:gd name="T8" fmla="*/ 27 w 36"/>
              <a:gd name="T9" fmla="*/ 21 h 28"/>
              <a:gd name="T10" fmla="*/ 27 w 36"/>
              <a:gd name="T11" fmla="*/ 21 h 28"/>
              <a:gd name="T12" fmla="*/ 27 w 36"/>
              <a:gd name="T13" fmla="*/ 21 h 28"/>
              <a:gd name="T14" fmla="*/ 18 w 36"/>
              <a:gd name="T15" fmla="*/ 21 h 28"/>
              <a:gd name="T16" fmla="*/ 9 w 36"/>
              <a:gd name="T17" fmla="*/ 28 h 28"/>
              <a:gd name="T18" fmla="*/ 9 w 36"/>
              <a:gd name="T19" fmla="*/ 21 h 28"/>
              <a:gd name="T20" fmla="*/ 9 w 36"/>
              <a:gd name="T21" fmla="*/ 21 h 28"/>
              <a:gd name="T22" fmla="*/ 0 w 36"/>
              <a:gd name="T23" fmla="*/ 21 h 28"/>
              <a:gd name="T24" fmla="*/ 0 w 36"/>
              <a:gd name="T25" fmla="*/ 21 h 28"/>
              <a:gd name="T26" fmla="*/ 0 w 36"/>
              <a:gd name="T27" fmla="*/ 21 h 28"/>
              <a:gd name="T28" fmla="*/ 0 w 36"/>
              <a:gd name="T29" fmla="*/ 21 h 28"/>
              <a:gd name="T30" fmla="*/ 0 w 36"/>
              <a:gd name="T31" fmla="*/ 14 h 28"/>
              <a:gd name="T32" fmla="*/ 0 w 36"/>
              <a:gd name="T33" fmla="*/ 14 h 28"/>
              <a:gd name="T34" fmla="*/ 0 w 36"/>
              <a:gd name="T35" fmla="*/ 14 h 28"/>
              <a:gd name="T36" fmla="*/ 0 w 36"/>
              <a:gd name="T37" fmla="*/ 7 h 28"/>
              <a:gd name="T38" fmla="*/ 0 w 36"/>
              <a:gd name="T39" fmla="*/ 7 h 28"/>
              <a:gd name="T40" fmla="*/ 0 w 36"/>
              <a:gd name="T41" fmla="*/ 7 h 28"/>
              <a:gd name="T42" fmla="*/ 0 w 36"/>
              <a:gd name="T43" fmla="*/ 7 h 28"/>
              <a:gd name="T44" fmla="*/ 9 w 36"/>
              <a:gd name="T45" fmla="*/ 0 h 28"/>
              <a:gd name="T46" fmla="*/ 9 w 36"/>
              <a:gd name="T47" fmla="*/ 0 h 28"/>
              <a:gd name="T48" fmla="*/ 9 w 36"/>
              <a:gd name="T49" fmla="*/ 0 h 28"/>
              <a:gd name="T50" fmla="*/ 18 w 36"/>
              <a:gd name="T51" fmla="*/ 0 h 28"/>
              <a:gd name="T52" fmla="*/ 27 w 36"/>
              <a:gd name="T53" fmla="*/ 0 h 28"/>
              <a:gd name="T54" fmla="*/ 27 w 36"/>
              <a:gd name="T55" fmla="*/ 7 h 28"/>
              <a:gd name="T56" fmla="*/ 27 w 36"/>
              <a:gd name="T57" fmla="*/ 7 h 28"/>
              <a:gd name="T58" fmla="*/ 27 w 36"/>
              <a:gd name="T59" fmla="*/ 7 h 28"/>
              <a:gd name="T60" fmla="*/ 27 w 36"/>
              <a:gd name="T61" fmla="*/ 7 h 28"/>
              <a:gd name="T62" fmla="*/ 27 w 36"/>
              <a:gd name="T63" fmla="*/ 14 h 28"/>
              <a:gd name="T64" fmla="*/ 36 w 36"/>
              <a:gd name="T65" fmla="*/ 14 h 28"/>
              <a:gd name="T66" fmla="*/ 36 w 36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lnTo>
                  <a:pt x="36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4" name="Line 508"/>
          <p:cNvSpPr>
            <a:spLocks noChangeShapeType="1"/>
          </p:cNvSpPr>
          <p:nvPr/>
        </p:nvSpPr>
        <p:spPr bwMode="auto">
          <a:xfrm flipH="1">
            <a:off x="2493963" y="2900363"/>
            <a:ext cx="188912" cy="85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5" name="Freeform 509"/>
          <p:cNvSpPr>
            <a:spLocks/>
          </p:cNvSpPr>
          <p:nvPr/>
        </p:nvSpPr>
        <p:spPr bwMode="auto">
          <a:xfrm>
            <a:off x="23891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56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56 h 63"/>
              <a:gd name="T20" fmla="*/ 9 w 81"/>
              <a:gd name="T21" fmla="*/ 56 h 63"/>
              <a:gd name="T22" fmla="*/ 9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14 h 63"/>
              <a:gd name="T34" fmla="*/ 9 w 81"/>
              <a:gd name="T35" fmla="*/ 7 h 63"/>
              <a:gd name="T36" fmla="*/ 18 w 81"/>
              <a:gd name="T37" fmla="*/ 7 h 63"/>
              <a:gd name="T38" fmla="*/ 27 w 81"/>
              <a:gd name="T39" fmla="*/ 0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0 h 63"/>
              <a:gd name="T46" fmla="*/ 63 w 81"/>
              <a:gd name="T47" fmla="*/ 7 h 63"/>
              <a:gd name="T48" fmla="*/ 72 w 81"/>
              <a:gd name="T49" fmla="*/ 7 h 63"/>
              <a:gd name="T50" fmla="*/ 81 w 81"/>
              <a:gd name="T51" fmla="*/ 14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6" name="Freeform 510"/>
          <p:cNvSpPr>
            <a:spLocks/>
          </p:cNvSpPr>
          <p:nvPr/>
        </p:nvSpPr>
        <p:spPr bwMode="auto">
          <a:xfrm>
            <a:off x="23891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0 w 81"/>
              <a:gd name="T29" fmla="*/ 42 h 63"/>
              <a:gd name="T30" fmla="*/ 0 w 81"/>
              <a:gd name="T31" fmla="*/ 35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7" name="Freeform 511"/>
          <p:cNvSpPr>
            <a:spLocks/>
          </p:cNvSpPr>
          <p:nvPr/>
        </p:nvSpPr>
        <p:spPr bwMode="auto">
          <a:xfrm>
            <a:off x="18875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0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18 w 81"/>
              <a:gd name="T35" fmla="*/ 14 h 63"/>
              <a:gd name="T36" fmla="*/ 27 w 81"/>
              <a:gd name="T37" fmla="*/ 7 h 63"/>
              <a:gd name="T38" fmla="*/ 36 w 81"/>
              <a:gd name="T39" fmla="*/ 0 h 63"/>
              <a:gd name="T40" fmla="*/ 45 w 81"/>
              <a:gd name="T41" fmla="*/ 0 h 63"/>
              <a:gd name="T42" fmla="*/ 54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8" name="Freeform 512"/>
          <p:cNvSpPr>
            <a:spLocks/>
          </p:cNvSpPr>
          <p:nvPr/>
        </p:nvSpPr>
        <p:spPr bwMode="auto">
          <a:xfrm>
            <a:off x="18875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18 w 81"/>
              <a:gd name="T25" fmla="*/ 56 h 63"/>
              <a:gd name="T26" fmla="*/ 9 w 81"/>
              <a:gd name="T27" fmla="*/ 56 h 63"/>
              <a:gd name="T28" fmla="*/ 9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21 h 63"/>
              <a:gd name="T40" fmla="*/ 18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21"/>
                </a:lnTo>
                <a:lnTo>
                  <a:pt x="18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9" name="Line 513"/>
          <p:cNvSpPr>
            <a:spLocks noChangeShapeType="1"/>
          </p:cNvSpPr>
          <p:nvPr/>
        </p:nvSpPr>
        <p:spPr bwMode="auto">
          <a:xfrm flipH="1" flipV="1">
            <a:off x="1935163" y="2800350"/>
            <a:ext cx="11112" cy="185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0" name="Freeform 514"/>
          <p:cNvSpPr>
            <a:spLocks/>
          </p:cNvSpPr>
          <p:nvPr/>
        </p:nvSpPr>
        <p:spPr bwMode="auto">
          <a:xfrm>
            <a:off x="19002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45 w 54"/>
              <a:gd name="T5" fmla="*/ 35 h 49"/>
              <a:gd name="T6" fmla="*/ 45 w 54"/>
              <a:gd name="T7" fmla="*/ 42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2 h 49"/>
              <a:gd name="T14" fmla="*/ 9 w 54"/>
              <a:gd name="T15" fmla="*/ 42 h 49"/>
              <a:gd name="T16" fmla="*/ 9 w 54"/>
              <a:gd name="T17" fmla="*/ 35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9 w 54"/>
              <a:gd name="T27" fmla="*/ 7 h 49"/>
              <a:gd name="T28" fmla="*/ 18 w 54"/>
              <a:gd name="T29" fmla="*/ 0 h 49"/>
              <a:gd name="T30" fmla="*/ 27 w 54"/>
              <a:gd name="T31" fmla="*/ 0 h 49"/>
              <a:gd name="T32" fmla="*/ 36 w 54"/>
              <a:gd name="T33" fmla="*/ 0 h 49"/>
              <a:gd name="T34" fmla="*/ 45 w 54"/>
              <a:gd name="T35" fmla="*/ 7 h 49"/>
              <a:gd name="T36" fmla="*/ 45 w 54"/>
              <a:gd name="T37" fmla="*/ 14 h 49"/>
              <a:gd name="T38" fmla="*/ 54 w 54"/>
              <a:gd name="T39" fmla="*/ 14 h 49"/>
              <a:gd name="T40" fmla="*/ 54 w 54"/>
              <a:gd name="T4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1" name="Freeform 515"/>
          <p:cNvSpPr>
            <a:spLocks/>
          </p:cNvSpPr>
          <p:nvPr/>
        </p:nvSpPr>
        <p:spPr bwMode="auto">
          <a:xfrm>
            <a:off x="19002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45 w 54"/>
              <a:gd name="T7" fmla="*/ 35 h 49"/>
              <a:gd name="T8" fmla="*/ 45 w 54"/>
              <a:gd name="T9" fmla="*/ 35 h 49"/>
              <a:gd name="T10" fmla="*/ 45 w 54"/>
              <a:gd name="T11" fmla="*/ 42 h 49"/>
              <a:gd name="T12" fmla="*/ 36 w 54"/>
              <a:gd name="T13" fmla="*/ 42 h 49"/>
              <a:gd name="T14" fmla="*/ 36 w 54"/>
              <a:gd name="T15" fmla="*/ 42 h 49"/>
              <a:gd name="T16" fmla="*/ 27 w 54"/>
              <a:gd name="T17" fmla="*/ 49 h 49"/>
              <a:gd name="T18" fmla="*/ 18 w 54"/>
              <a:gd name="T19" fmla="*/ 42 h 49"/>
              <a:gd name="T20" fmla="*/ 18 w 54"/>
              <a:gd name="T21" fmla="*/ 42 h 49"/>
              <a:gd name="T22" fmla="*/ 9 w 54"/>
              <a:gd name="T23" fmla="*/ 42 h 49"/>
              <a:gd name="T24" fmla="*/ 9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9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36 w 54"/>
              <a:gd name="T51" fmla="*/ 0 h 49"/>
              <a:gd name="T52" fmla="*/ 36 w 54"/>
              <a:gd name="T53" fmla="*/ 0 h 49"/>
              <a:gd name="T54" fmla="*/ 45 w 54"/>
              <a:gd name="T55" fmla="*/ 7 h 49"/>
              <a:gd name="T56" fmla="*/ 45 w 54"/>
              <a:gd name="T57" fmla="*/ 7 h 49"/>
              <a:gd name="T58" fmla="*/ 45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grpSp>
        <p:nvGrpSpPr>
          <p:cNvPr id="644612" name="Group 516"/>
          <p:cNvGrpSpPr>
            <a:grpSpLocks/>
          </p:cNvGrpSpPr>
          <p:nvPr/>
        </p:nvGrpSpPr>
        <p:grpSpPr bwMode="auto">
          <a:xfrm>
            <a:off x="1868488" y="4357688"/>
            <a:ext cx="2151062" cy="1133475"/>
            <a:chOff x="3255" y="3004"/>
            <a:chExt cx="1656" cy="945"/>
          </a:xfrm>
        </p:grpSpPr>
        <p:sp>
          <p:nvSpPr>
            <p:cNvPr id="644613" name="Freeform 517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4" name="Freeform 518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5" name="Line 519"/>
            <p:cNvSpPr>
              <a:spLocks noChangeShapeType="1"/>
            </p:cNvSpPr>
            <p:nvPr/>
          </p:nvSpPr>
          <p:spPr bwMode="auto">
            <a:xfrm flipV="1">
              <a:off x="4866" y="371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6" name="Freeform 520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27 w 72"/>
                <a:gd name="T13" fmla="*/ 56 h 56"/>
                <a:gd name="T14" fmla="*/ 18 w 72"/>
                <a:gd name="T15" fmla="*/ 56 h 56"/>
                <a:gd name="T16" fmla="*/ 9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0 h 56"/>
                <a:gd name="T36" fmla="*/ 27 w 72"/>
                <a:gd name="T37" fmla="*/ 0 h 56"/>
                <a:gd name="T38" fmla="*/ 45 w 72"/>
                <a:gd name="T39" fmla="*/ 0 h 56"/>
                <a:gd name="T40" fmla="*/ 54 w 72"/>
                <a:gd name="T41" fmla="*/ 7 h 56"/>
                <a:gd name="T42" fmla="*/ 63 w 72"/>
                <a:gd name="T43" fmla="*/ 7 h 56"/>
                <a:gd name="T44" fmla="*/ 63 w 72"/>
                <a:gd name="T45" fmla="*/ 14 h 56"/>
                <a:gd name="T46" fmla="*/ 72 w 72"/>
                <a:gd name="T47" fmla="*/ 14 h 56"/>
                <a:gd name="T48" fmla="*/ 72 w 72"/>
                <a:gd name="T49" fmla="*/ 21 h 56"/>
                <a:gd name="T50" fmla="*/ 72 w 72"/>
                <a:gd name="T5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7" name="Freeform 521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45 w 72"/>
                <a:gd name="T13" fmla="*/ 56 h 56"/>
                <a:gd name="T14" fmla="*/ 45 w 72"/>
                <a:gd name="T15" fmla="*/ 56 h 56"/>
                <a:gd name="T16" fmla="*/ 27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9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27 w 72"/>
                <a:gd name="T49" fmla="*/ 0 h 56"/>
                <a:gd name="T50" fmla="*/ 45 w 72"/>
                <a:gd name="T51" fmla="*/ 0 h 56"/>
                <a:gd name="T52" fmla="*/ 45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8" name="Freeform 522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9" name="Freeform 523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0" name="Line 524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1" name="Line 525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2" name="Freeform 526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3" name="Freeform 527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4" name="Line 528"/>
            <p:cNvSpPr>
              <a:spLocks noChangeShapeType="1"/>
            </p:cNvSpPr>
            <p:nvPr/>
          </p:nvSpPr>
          <p:spPr bwMode="auto">
            <a:xfrm flipV="1">
              <a:off x="4866" y="350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5" name="Freeform 529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6" name="Freeform 530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7" name="Freeform 531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8" name="Freeform 532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9" name="Line 533"/>
            <p:cNvSpPr>
              <a:spLocks noChangeShapeType="1"/>
            </p:cNvSpPr>
            <p:nvPr/>
          </p:nvSpPr>
          <p:spPr bwMode="auto">
            <a:xfrm flipV="1">
              <a:off x="4083" y="371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0" name="Freeform 534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1" name="Freeform 535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2" name="Line 536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3" name="Line 537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4" name="Freeform 538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5" name="Freeform 539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6" name="Freeform 540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7" name="Freeform 541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8" name="Line 542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9" name="Line 543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0" name="Freeform 544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0 w 72"/>
                <a:gd name="T25" fmla="*/ 42 h 56"/>
                <a:gd name="T26" fmla="*/ 0 w 72"/>
                <a:gd name="T27" fmla="*/ 35 h 56"/>
                <a:gd name="T28" fmla="*/ 0 w 72"/>
                <a:gd name="T29" fmla="*/ 28 h 56"/>
                <a:gd name="T30" fmla="*/ 0 w 72"/>
                <a:gd name="T31" fmla="*/ 21 h 56"/>
                <a:gd name="T32" fmla="*/ 0 w 72"/>
                <a:gd name="T33" fmla="*/ 14 h 56"/>
                <a:gd name="T34" fmla="*/ 0 w 72"/>
                <a:gd name="T35" fmla="*/ 7 h 56"/>
                <a:gd name="T36" fmla="*/ 9 w 72"/>
                <a:gd name="T37" fmla="*/ 7 h 56"/>
                <a:gd name="T38" fmla="*/ 9 w 72"/>
                <a:gd name="T39" fmla="*/ 0 h 56"/>
                <a:gd name="T40" fmla="*/ 18 w 72"/>
                <a:gd name="T41" fmla="*/ 0 h 56"/>
                <a:gd name="T42" fmla="*/ 27 w 72"/>
                <a:gd name="T43" fmla="*/ 0 h 56"/>
                <a:gd name="T44" fmla="*/ 36 w 72"/>
                <a:gd name="T45" fmla="*/ 0 h 56"/>
                <a:gd name="T46" fmla="*/ 45 w 72"/>
                <a:gd name="T47" fmla="*/ 0 h 56"/>
                <a:gd name="T48" fmla="*/ 54 w 72"/>
                <a:gd name="T49" fmla="*/ 0 h 56"/>
                <a:gd name="T50" fmla="*/ 63 w 72"/>
                <a:gd name="T51" fmla="*/ 7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1" name="Freeform 545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9 w 72"/>
                <a:gd name="T25" fmla="*/ 49 h 56"/>
                <a:gd name="T26" fmla="*/ 0 w 72"/>
                <a:gd name="T27" fmla="*/ 42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7 h 56"/>
                <a:gd name="T40" fmla="*/ 9 w 72"/>
                <a:gd name="T41" fmla="*/ 7 h 56"/>
                <a:gd name="T42" fmla="*/ 9 w 72"/>
                <a:gd name="T43" fmla="*/ 0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0 h 56"/>
                <a:gd name="T56" fmla="*/ 63 w 72"/>
                <a:gd name="T57" fmla="*/ 7 h 56"/>
                <a:gd name="T58" fmla="*/ 63 w 72"/>
                <a:gd name="T59" fmla="*/ 7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2" name="Freeform 546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27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9 w 72"/>
                <a:gd name="T33" fmla="*/ 7 h 63"/>
                <a:gd name="T34" fmla="*/ 9 w 72"/>
                <a:gd name="T35" fmla="*/ 0 h 63"/>
                <a:gd name="T36" fmla="*/ 27 w 72"/>
                <a:gd name="T37" fmla="*/ 0 h 63"/>
                <a:gd name="T38" fmla="*/ 36 w 72"/>
                <a:gd name="T39" fmla="*/ 0 h 63"/>
                <a:gd name="T40" fmla="*/ 45 w 72"/>
                <a:gd name="T41" fmla="*/ 0 h 63"/>
                <a:gd name="T42" fmla="*/ 54 w 72"/>
                <a:gd name="T43" fmla="*/ 0 h 63"/>
                <a:gd name="T44" fmla="*/ 63 w 72"/>
                <a:gd name="T45" fmla="*/ 7 h 63"/>
                <a:gd name="T46" fmla="*/ 72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3" name="Freeform 547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27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4" name="Line 548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5" name="Line 549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6" name="Freeform 550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7" name="Freeform 551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27 w 45"/>
                <a:gd name="T13" fmla="*/ 35 h 35"/>
                <a:gd name="T14" fmla="*/ 27 w 45"/>
                <a:gd name="T15" fmla="*/ 35 h 35"/>
                <a:gd name="T16" fmla="*/ 18 w 45"/>
                <a:gd name="T17" fmla="*/ 35 h 35"/>
                <a:gd name="T18" fmla="*/ 18 w 45"/>
                <a:gd name="T19" fmla="*/ 35 h 35"/>
                <a:gd name="T20" fmla="*/ 9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9 w 45"/>
                <a:gd name="T45" fmla="*/ 0 h 35"/>
                <a:gd name="T46" fmla="*/ 18 w 45"/>
                <a:gd name="T47" fmla="*/ 0 h 35"/>
                <a:gd name="T48" fmla="*/ 18 w 45"/>
                <a:gd name="T49" fmla="*/ 0 h 35"/>
                <a:gd name="T50" fmla="*/ 27 w 45"/>
                <a:gd name="T51" fmla="*/ 0 h 35"/>
                <a:gd name="T52" fmla="*/ 27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8" name="Line 552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9" name="Line 553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0" name="Freeform 554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63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1" name="Freeform 555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2" name="Freeform 556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3" name="Freeform 557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4" name="Line 558"/>
            <p:cNvSpPr>
              <a:spLocks noChangeShapeType="1"/>
            </p:cNvSpPr>
            <p:nvPr/>
          </p:nvSpPr>
          <p:spPr bwMode="auto">
            <a:xfrm>
              <a:off x="4470" y="306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5" name="Freeform 559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36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6" name="Freeform 560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7" name="Freeform 561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8" name="Freeform 562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9" name="Line 563"/>
            <p:cNvSpPr>
              <a:spLocks noChangeShapeType="1"/>
            </p:cNvSpPr>
            <p:nvPr/>
          </p:nvSpPr>
          <p:spPr bwMode="auto">
            <a:xfrm flipV="1">
              <a:off x="4470" y="3277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0" name="Line 564"/>
            <p:cNvSpPr>
              <a:spLocks noChangeShapeType="1"/>
            </p:cNvSpPr>
            <p:nvPr/>
          </p:nvSpPr>
          <p:spPr bwMode="auto">
            <a:xfrm flipV="1">
              <a:off x="4083" y="350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1" name="Freeform 565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2" name="Freeform 566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3" name="Freeform 567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4" name="Freeform 568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5" name="Line 569"/>
            <p:cNvSpPr>
              <a:spLocks noChangeShapeType="1"/>
            </p:cNvSpPr>
            <p:nvPr/>
          </p:nvSpPr>
          <p:spPr bwMode="auto">
            <a:xfrm flipV="1">
              <a:off x="3300" y="371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6" name="Freeform 570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7" name="Freeform 571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8" name="Line 572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9" name="Line 573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0" name="Freeform 574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1" name="Freeform 575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2" name="Freeform 576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3" name="Freeform 577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4" name="Line 578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5" name="Line 579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6" name="Freeform 580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7 h 63"/>
                <a:gd name="T38" fmla="*/ 27 w 72"/>
                <a:gd name="T39" fmla="*/ 7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7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7" name="Freeform 581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63 h 63"/>
                <a:gd name="T22" fmla="*/ 18 w 72"/>
                <a:gd name="T23" fmla="*/ 56 h 63"/>
                <a:gd name="T24" fmla="*/ 9 w 72"/>
                <a:gd name="T25" fmla="*/ 49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27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8" name="Line 582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9" name="Line 583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0" name="Freeform 584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1" name="Freeform 585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2" name="Freeform 586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56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9 w 72"/>
                <a:gd name="T31" fmla="*/ 21 h 63"/>
                <a:gd name="T32" fmla="*/ 9 w 72"/>
                <a:gd name="T33" fmla="*/ 14 h 63"/>
                <a:gd name="T34" fmla="*/ 18 w 72"/>
                <a:gd name="T35" fmla="*/ 7 h 63"/>
                <a:gd name="T36" fmla="*/ 27 w 72"/>
                <a:gd name="T37" fmla="*/ 7 h 63"/>
                <a:gd name="T38" fmla="*/ 36 w 72"/>
                <a:gd name="T39" fmla="*/ 0 h 63"/>
                <a:gd name="T40" fmla="*/ 45 w 72"/>
                <a:gd name="T41" fmla="*/ 7 h 63"/>
                <a:gd name="T42" fmla="*/ 54 w 72"/>
                <a:gd name="T43" fmla="*/ 7 h 63"/>
                <a:gd name="T44" fmla="*/ 63 w 72"/>
                <a:gd name="T45" fmla="*/ 7 h 63"/>
                <a:gd name="T46" fmla="*/ 63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  <a:gd name="T52" fmla="*/ 72 w 72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3" name="Freeform 587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56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21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7 h 63"/>
                <a:gd name="T48" fmla="*/ 36 w 72"/>
                <a:gd name="T49" fmla="*/ 0 h 63"/>
                <a:gd name="T50" fmla="*/ 45 w 72"/>
                <a:gd name="T51" fmla="*/ 7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4" name="Line 588"/>
            <p:cNvSpPr>
              <a:spLocks noChangeShapeType="1"/>
            </p:cNvSpPr>
            <p:nvPr/>
          </p:nvSpPr>
          <p:spPr bwMode="auto">
            <a:xfrm>
              <a:off x="3687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5" name="Freeform 589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35 h 63"/>
                <a:gd name="T22" fmla="*/ 0 w 81"/>
                <a:gd name="T23" fmla="*/ 35 h 63"/>
                <a:gd name="T24" fmla="*/ 9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6" name="Freeform 590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9 w 81"/>
                <a:gd name="T31" fmla="*/ 35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7" name="Freeform 591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27 w 45"/>
                <a:gd name="T7" fmla="*/ 42 h 42"/>
                <a:gd name="T8" fmla="*/ 18 w 45"/>
                <a:gd name="T9" fmla="*/ 42 h 42"/>
                <a:gd name="T10" fmla="*/ 9 w 45"/>
                <a:gd name="T11" fmla="*/ 35 h 42"/>
                <a:gd name="T12" fmla="*/ 0 w 45"/>
                <a:gd name="T13" fmla="*/ 35 h 42"/>
                <a:gd name="T14" fmla="*/ 0 w 45"/>
                <a:gd name="T15" fmla="*/ 28 h 42"/>
                <a:gd name="T16" fmla="*/ 0 w 45"/>
                <a:gd name="T17" fmla="*/ 21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36 w 45"/>
                <a:gd name="T31" fmla="*/ 7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8" name="Freeform 592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9" name="Line 593"/>
            <p:cNvSpPr>
              <a:spLocks noChangeShapeType="1"/>
            </p:cNvSpPr>
            <p:nvPr/>
          </p:nvSpPr>
          <p:spPr bwMode="auto">
            <a:xfrm flipV="1">
              <a:off x="3696" y="3284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0" name="Line 594"/>
            <p:cNvSpPr>
              <a:spLocks noChangeShapeType="1"/>
            </p:cNvSpPr>
            <p:nvPr/>
          </p:nvSpPr>
          <p:spPr bwMode="auto">
            <a:xfrm flipV="1">
              <a:off x="3300" y="350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1" name="Line 595"/>
            <p:cNvSpPr>
              <a:spLocks noChangeShapeType="1"/>
            </p:cNvSpPr>
            <p:nvPr/>
          </p:nvSpPr>
          <p:spPr bwMode="auto">
            <a:xfrm flipV="1">
              <a:off x="4866" y="3809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2" name="Line 596"/>
            <p:cNvSpPr>
              <a:spLocks noChangeShapeType="1"/>
            </p:cNvSpPr>
            <p:nvPr/>
          </p:nvSpPr>
          <p:spPr bwMode="auto">
            <a:xfrm flipH="1">
              <a:off x="4695" y="391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3" name="Freeform 597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18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35 h 56"/>
                <a:gd name="T26" fmla="*/ 0 w 81"/>
                <a:gd name="T27" fmla="*/ 28 h 56"/>
                <a:gd name="T28" fmla="*/ 0 w 81"/>
                <a:gd name="T29" fmla="*/ 21 h 56"/>
                <a:gd name="T30" fmla="*/ 9 w 81"/>
                <a:gd name="T31" fmla="*/ 14 h 56"/>
                <a:gd name="T32" fmla="*/ 18 w 81"/>
                <a:gd name="T33" fmla="*/ 7 h 56"/>
                <a:gd name="T34" fmla="*/ 18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63 w 81"/>
                <a:gd name="T43" fmla="*/ 0 h 56"/>
                <a:gd name="T44" fmla="*/ 72 w 81"/>
                <a:gd name="T45" fmla="*/ 7 h 56"/>
                <a:gd name="T46" fmla="*/ 72 w 81"/>
                <a:gd name="T47" fmla="*/ 14 h 56"/>
                <a:gd name="T48" fmla="*/ 81 w 81"/>
                <a:gd name="T49" fmla="*/ 14 h 56"/>
                <a:gd name="T50" fmla="*/ 81 w 81"/>
                <a:gd name="T51" fmla="*/ 21 h 56"/>
                <a:gd name="T52" fmla="*/ 81 w 81"/>
                <a:gd name="T53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4" name="Freeform 598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5" name="Line 599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6" name="Line 600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7" name="Freeform 601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8" name="Freeform 602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9" name="Freeform 603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0" name="Freeform 604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1" name="Line 605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2" name="Line 606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3" name="Freeform 607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4" name="Freeform 608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5" name="Line 609"/>
            <p:cNvSpPr>
              <a:spLocks noChangeShapeType="1"/>
            </p:cNvSpPr>
            <p:nvPr/>
          </p:nvSpPr>
          <p:spPr bwMode="auto">
            <a:xfrm>
              <a:off x="4506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6" name="Line 610"/>
            <p:cNvSpPr>
              <a:spLocks noChangeShapeType="1"/>
            </p:cNvSpPr>
            <p:nvPr/>
          </p:nvSpPr>
          <p:spPr bwMode="auto">
            <a:xfrm flipH="1">
              <a:off x="4308" y="390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7" name="Line 611"/>
            <p:cNvSpPr>
              <a:spLocks noChangeShapeType="1"/>
            </p:cNvSpPr>
            <p:nvPr/>
          </p:nvSpPr>
          <p:spPr bwMode="auto">
            <a:xfrm flipH="1">
              <a:off x="4695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8" name="Line 612"/>
            <p:cNvSpPr>
              <a:spLocks noChangeShapeType="1"/>
            </p:cNvSpPr>
            <p:nvPr/>
          </p:nvSpPr>
          <p:spPr bwMode="auto">
            <a:xfrm>
              <a:off x="4119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9" name="Line 613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0" name="Line 614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1" name="Line 615"/>
            <p:cNvSpPr>
              <a:spLocks noChangeShapeType="1"/>
            </p:cNvSpPr>
            <p:nvPr/>
          </p:nvSpPr>
          <p:spPr bwMode="auto">
            <a:xfrm flipV="1">
              <a:off x="4083" y="381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2" name="Line 616"/>
            <p:cNvSpPr>
              <a:spLocks noChangeShapeType="1"/>
            </p:cNvSpPr>
            <p:nvPr/>
          </p:nvSpPr>
          <p:spPr bwMode="auto">
            <a:xfrm flipH="1">
              <a:off x="3912" y="391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3" name="Line 617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4" name="Line 618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5" name="Line 619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6" name="Line 620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7" name="Line 621"/>
            <p:cNvSpPr>
              <a:spLocks noChangeShapeType="1"/>
            </p:cNvSpPr>
            <p:nvPr/>
          </p:nvSpPr>
          <p:spPr bwMode="auto">
            <a:xfrm>
              <a:off x="3723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8" name="Line 622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9" name="Line 623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0" name="Line 624"/>
            <p:cNvSpPr>
              <a:spLocks noChangeShapeType="1"/>
            </p:cNvSpPr>
            <p:nvPr/>
          </p:nvSpPr>
          <p:spPr bwMode="auto">
            <a:xfrm>
              <a:off x="4110" y="369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1" name="Line 625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2" name="Line 626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3" name="Line 627"/>
            <p:cNvSpPr>
              <a:spLocks noChangeShapeType="1"/>
            </p:cNvSpPr>
            <p:nvPr/>
          </p:nvSpPr>
          <p:spPr bwMode="auto">
            <a:xfrm flipH="1">
              <a:off x="469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4" name="Line 628"/>
            <p:cNvSpPr>
              <a:spLocks noChangeShapeType="1"/>
            </p:cNvSpPr>
            <p:nvPr/>
          </p:nvSpPr>
          <p:spPr bwMode="auto">
            <a:xfrm flipH="1">
              <a:off x="3525" y="3907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5" name="Line 629"/>
            <p:cNvSpPr>
              <a:spLocks noChangeShapeType="1"/>
            </p:cNvSpPr>
            <p:nvPr/>
          </p:nvSpPr>
          <p:spPr bwMode="auto">
            <a:xfrm>
              <a:off x="4497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6" name="Line 630"/>
            <p:cNvSpPr>
              <a:spLocks noChangeShapeType="1"/>
            </p:cNvSpPr>
            <p:nvPr/>
          </p:nvSpPr>
          <p:spPr bwMode="auto">
            <a:xfrm flipH="1">
              <a:off x="3912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7" name="Line 631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8" name="Line 632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9" name="Line 633"/>
            <p:cNvSpPr>
              <a:spLocks noChangeShapeType="1"/>
            </p:cNvSpPr>
            <p:nvPr/>
          </p:nvSpPr>
          <p:spPr bwMode="auto">
            <a:xfrm>
              <a:off x="3336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0" name="Line 634"/>
            <p:cNvSpPr>
              <a:spLocks noChangeShapeType="1"/>
            </p:cNvSpPr>
            <p:nvPr/>
          </p:nvSpPr>
          <p:spPr bwMode="auto">
            <a:xfrm>
              <a:off x="4497" y="303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1" name="Line 635"/>
            <p:cNvSpPr>
              <a:spLocks noChangeShapeType="1"/>
            </p:cNvSpPr>
            <p:nvPr/>
          </p:nvSpPr>
          <p:spPr bwMode="auto">
            <a:xfrm>
              <a:off x="4470" y="305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2" name="Line 636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3" name="Line 637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4" name="Line 638"/>
            <p:cNvSpPr>
              <a:spLocks noChangeShapeType="1"/>
            </p:cNvSpPr>
            <p:nvPr/>
          </p:nvSpPr>
          <p:spPr bwMode="auto">
            <a:xfrm flipH="1">
              <a:off x="4299" y="326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5" name="Line 639"/>
            <p:cNvSpPr>
              <a:spLocks noChangeShapeType="1"/>
            </p:cNvSpPr>
            <p:nvPr/>
          </p:nvSpPr>
          <p:spPr bwMode="auto">
            <a:xfrm flipV="1">
              <a:off x="3300" y="3823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6" name="Line 640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7" name="Line 641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8" name="Line 642"/>
            <p:cNvSpPr>
              <a:spLocks noChangeShapeType="1"/>
            </p:cNvSpPr>
            <p:nvPr/>
          </p:nvSpPr>
          <p:spPr bwMode="auto">
            <a:xfrm flipH="1">
              <a:off x="4299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9" name="Line 643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0" name="Line 644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1" name="Line 645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2" name="Line 646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3" name="Line 647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4" name="Line 648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5" name="Line 649"/>
            <p:cNvSpPr>
              <a:spLocks noChangeShapeType="1"/>
            </p:cNvSpPr>
            <p:nvPr/>
          </p:nvSpPr>
          <p:spPr bwMode="auto">
            <a:xfrm>
              <a:off x="4110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6" name="Line 650"/>
            <p:cNvSpPr>
              <a:spLocks noChangeShapeType="1"/>
            </p:cNvSpPr>
            <p:nvPr/>
          </p:nvSpPr>
          <p:spPr bwMode="auto">
            <a:xfrm>
              <a:off x="3327" y="3697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7" name="Line 651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8" name="Line 652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9" name="Line 653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0" name="Line 654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1" name="Line 655"/>
            <p:cNvSpPr>
              <a:spLocks noChangeShapeType="1"/>
            </p:cNvSpPr>
            <p:nvPr/>
          </p:nvSpPr>
          <p:spPr bwMode="auto">
            <a:xfrm flipH="1">
              <a:off x="391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2" name="Line 656"/>
            <p:cNvSpPr>
              <a:spLocks noChangeShapeType="1"/>
            </p:cNvSpPr>
            <p:nvPr/>
          </p:nvSpPr>
          <p:spPr bwMode="auto">
            <a:xfrm>
              <a:off x="3714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3" name="Line 657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4" name="Line 658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5" name="Line 659"/>
            <p:cNvSpPr>
              <a:spLocks noChangeShapeType="1"/>
            </p:cNvSpPr>
            <p:nvPr/>
          </p:nvSpPr>
          <p:spPr bwMode="auto">
            <a:xfrm>
              <a:off x="3714" y="303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6" name="Line 660"/>
            <p:cNvSpPr>
              <a:spLocks noChangeShapeType="1"/>
            </p:cNvSpPr>
            <p:nvPr/>
          </p:nvSpPr>
          <p:spPr bwMode="auto">
            <a:xfrm>
              <a:off x="3696" y="3060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7" name="Line 661"/>
            <p:cNvSpPr>
              <a:spLocks noChangeShapeType="1"/>
            </p:cNvSpPr>
            <p:nvPr/>
          </p:nvSpPr>
          <p:spPr bwMode="auto">
            <a:xfrm flipH="1">
              <a:off x="3516" y="3263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8" name="Line 662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9" name="Line 663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0" name="Line 664"/>
            <p:cNvSpPr>
              <a:spLocks noChangeShapeType="1"/>
            </p:cNvSpPr>
            <p:nvPr/>
          </p:nvSpPr>
          <p:spPr bwMode="auto">
            <a:xfrm flipH="1">
              <a:off x="3516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1" name="Line 665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2" name="Line 666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3" name="Line 667"/>
            <p:cNvSpPr>
              <a:spLocks noChangeShapeType="1"/>
            </p:cNvSpPr>
            <p:nvPr/>
          </p:nvSpPr>
          <p:spPr bwMode="auto">
            <a:xfrm>
              <a:off x="3327" y="3053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4" name="Freeform 668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18 w 27"/>
                <a:gd name="T3" fmla="*/ 21 h 28"/>
                <a:gd name="T4" fmla="*/ 18 w 27"/>
                <a:gd name="T5" fmla="*/ 28 h 28"/>
                <a:gd name="T6" fmla="*/ 9 w 27"/>
                <a:gd name="T7" fmla="*/ 28 h 28"/>
                <a:gd name="T8" fmla="*/ 0 w 27"/>
                <a:gd name="T9" fmla="*/ 28 h 28"/>
                <a:gd name="T10" fmla="*/ 0 w 27"/>
                <a:gd name="T11" fmla="*/ 21 h 28"/>
                <a:gd name="T12" fmla="*/ 0 w 27"/>
                <a:gd name="T13" fmla="*/ 14 h 28"/>
                <a:gd name="T14" fmla="*/ 0 w 27"/>
                <a:gd name="T15" fmla="*/ 7 h 28"/>
                <a:gd name="T16" fmla="*/ 9 w 27"/>
                <a:gd name="T17" fmla="*/ 7 h 28"/>
                <a:gd name="T18" fmla="*/ 9 w 27"/>
                <a:gd name="T19" fmla="*/ 0 h 28"/>
                <a:gd name="T20" fmla="*/ 9 w 27"/>
                <a:gd name="T21" fmla="*/ 7 h 28"/>
                <a:gd name="T22" fmla="*/ 18 w 27"/>
                <a:gd name="T23" fmla="*/ 7 h 28"/>
                <a:gd name="T24" fmla="*/ 18 w 27"/>
                <a:gd name="T25" fmla="*/ 14 h 28"/>
                <a:gd name="T26" fmla="*/ 27 w 27"/>
                <a:gd name="T27" fmla="*/ 14 h 28"/>
                <a:gd name="T28" fmla="*/ 27 w 27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5" name="Freeform 669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27 w 27"/>
                <a:gd name="T3" fmla="*/ 21 h 28"/>
                <a:gd name="T4" fmla="*/ 27 w 27"/>
                <a:gd name="T5" fmla="*/ 21 h 28"/>
                <a:gd name="T6" fmla="*/ 18 w 27"/>
                <a:gd name="T7" fmla="*/ 21 h 28"/>
                <a:gd name="T8" fmla="*/ 18 w 27"/>
                <a:gd name="T9" fmla="*/ 28 h 28"/>
                <a:gd name="T10" fmla="*/ 18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21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14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7 h 28"/>
                <a:gd name="T48" fmla="*/ 9 w 27"/>
                <a:gd name="T49" fmla="*/ 0 h 28"/>
                <a:gd name="T50" fmla="*/ 9 w 27"/>
                <a:gd name="T51" fmla="*/ 7 h 28"/>
                <a:gd name="T52" fmla="*/ 18 w 27"/>
                <a:gd name="T53" fmla="*/ 7 h 28"/>
                <a:gd name="T54" fmla="*/ 18 w 27"/>
                <a:gd name="T55" fmla="*/ 7 h 28"/>
                <a:gd name="T56" fmla="*/ 18 w 27"/>
                <a:gd name="T57" fmla="*/ 7 h 28"/>
                <a:gd name="T58" fmla="*/ 18 w 27"/>
                <a:gd name="T59" fmla="*/ 14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21 h 28"/>
                <a:gd name="T66" fmla="*/ 27 w 27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6" name="Freeform 670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7" name="Freeform 671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18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18 w 54"/>
                <a:gd name="T41" fmla="*/ 7 h 42"/>
                <a:gd name="T42" fmla="*/ 18 w 54"/>
                <a:gd name="T43" fmla="*/ 0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8" name="Line 672"/>
            <p:cNvSpPr>
              <a:spLocks noChangeShapeType="1"/>
            </p:cNvSpPr>
            <p:nvPr/>
          </p:nvSpPr>
          <p:spPr bwMode="auto">
            <a:xfrm flipH="1" flipV="1">
              <a:off x="4695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9" name="Line 673"/>
            <p:cNvSpPr>
              <a:spLocks noChangeShapeType="1"/>
            </p:cNvSpPr>
            <p:nvPr/>
          </p:nvSpPr>
          <p:spPr bwMode="auto">
            <a:xfrm flipH="1" flipV="1">
              <a:off x="4668" y="371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0" name="Freeform 674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36 w 72"/>
                <a:gd name="T13" fmla="*/ 56 h 56"/>
                <a:gd name="T14" fmla="*/ 27 w 72"/>
                <a:gd name="T15" fmla="*/ 56 h 56"/>
                <a:gd name="T16" fmla="*/ 18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7 h 56"/>
                <a:gd name="T36" fmla="*/ 18 w 72"/>
                <a:gd name="T37" fmla="*/ 0 h 56"/>
                <a:gd name="T38" fmla="*/ 27 w 72"/>
                <a:gd name="T39" fmla="*/ 0 h 56"/>
                <a:gd name="T40" fmla="*/ 36 w 72"/>
                <a:gd name="T41" fmla="*/ 0 h 56"/>
                <a:gd name="T42" fmla="*/ 45 w 72"/>
                <a:gd name="T43" fmla="*/ 0 h 56"/>
                <a:gd name="T44" fmla="*/ 54 w 72"/>
                <a:gd name="T45" fmla="*/ 0 h 56"/>
                <a:gd name="T46" fmla="*/ 54 w 72"/>
                <a:gd name="T47" fmla="*/ 7 h 56"/>
                <a:gd name="T48" fmla="*/ 63 w 72"/>
                <a:gd name="T49" fmla="*/ 7 h 56"/>
                <a:gd name="T50" fmla="*/ 63 w 72"/>
                <a:gd name="T51" fmla="*/ 14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1" name="Freeform 675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18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18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2" name="Freeform 676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3" name="Freeform 677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9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4" name="Line 678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5" name="Line 679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6" name="Line 680"/>
            <p:cNvSpPr>
              <a:spLocks noChangeShapeType="1"/>
            </p:cNvSpPr>
            <p:nvPr/>
          </p:nvSpPr>
          <p:spPr bwMode="auto">
            <a:xfrm flipV="1">
              <a:off x="4290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7" name="Freeform 681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8" name="Freeform 682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9" name="Freeform 683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0" name="Freeform 684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1" name="Freeform 685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2" name="Freeform 686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3" name="Line 687"/>
            <p:cNvSpPr>
              <a:spLocks noChangeShapeType="1"/>
            </p:cNvSpPr>
            <p:nvPr/>
          </p:nvSpPr>
          <p:spPr bwMode="auto">
            <a:xfrm flipH="1">
              <a:off x="4110" y="371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4" name="Line 688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5" name="Line 689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6" name="Freeform 690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14 h 28"/>
                <a:gd name="T16" fmla="*/ 9 w 36"/>
                <a:gd name="T17" fmla="*/ 7 h 28"/>
                <a:gd name="T18" fmla="*/ 18 w 36"/>
                <a:gd name="T19" fmla="*/ 7 h 28"/>
                <a:gd name="T20" fmla="*/ 18 w 36"/>
                <a:gd name="T21" fmla="*/ 0 h 28"/>
                <a:gd name="T22" fmla="*/ 18 w 36"/>
                <a:gd name="T23" fmla="*/ 7 h 28"/>
                <a:gd name="T24" fmla="*/ 27 w 36"/>
                <a:gd name="T25" fmla="*/ 7 h 28"/>
                <a:gd name="T26" fmla="*/ 36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7" name="Freeform 691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36 w 36"/>
                <a:gd name="T9" fmla="*/ 21 h 28"/>
                <a:gd name="T10" fmla="*/ 27 w 36"/>
                <a:gd name="T11" fmla="*/ 21 h 28"/>
                <a:gd name="T12" fmla="*/ 27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9 w 36"/>
                <a:gd name="T21" fmla="*/ 28 h 28"/>
                <a:gd name="T22" fmla="*/ 9 w 36"/>
                <a:gd name="T23" fmla="*/ 21 h 28"/>
                <a:gd name="T24" fmla="*/ 9 w 36"/>
                <a:gd name="T25" fmla="*/ 21 h 28"/>
                <a:gd name="T26" fmla="*/ 9 w 36"/>
                <a:gd name="T27" fmla="*/ 21 h 28"/>
                <a:gd name="T28" fmla="*/ 9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9 w 36"/>
                <a:gd name="T37" fmla="*/ 7 h 28"/>
                <a:gd name="T38" fmla="*/ 9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18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27 w 36"/>
                <a:gd name="T53" fmla="*/ 7 h 28"/>
                <a:gd name="T54" fmla="*/ 27 w 36"/>
                <a:gd name="T55" fmla="*/ 7 h 28"/>
                <a:gd name="T56" fmla="*/ 36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8" name="Freeform 692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7 h 49"/>
                <a:gd name="T36" fmla="*/ 36 w 54"/>
                <a:gd name="T37" fmla="*/ 7 h 49"/>
                <a:gd name="T38" fmla="*/ 36 w 54"/>
                <a:gd name="T39" fmla="*/ 14 h 49"/>
                <a:gd name="T40" fmla="*/ 45 w 54"/>
                <a:gd name="T41" fmla="*/ 14 h 49"/>
                <a:gd name="T42" fmla="*/ 45 w 54"/>
                <a:gd name="T43" fmla="*/ 21 h 49"/>
                <a:gd name="T44" fmla="*/ 54 w 54"/>
                <a:gd name="T45" fmla="*/ 21 h 49"/>
                <a:gd name="T46" fmla="*/ 54 w 54"/>
                <a:gd name="T4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9" name="Freeform 693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36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7 h 49"/>
                <a:gd name="T48" fmla="*/ 18 w 54"/>
                <a:gd name="T49" fmla="*/ 0 h 49"/>
                <a:gd name="T50" fmla="*/ 27 w 54"/>
                <a:gd name="T51" fmla="*/ 7 h 49"/>
                <a:gd name="T52" fmla="*/ 27 w 54"/>
                <a:gd name="T53" fmla="*/ 7 h 49"/>
                <a:gd name="T54" fmla="*/ 36 w 54"/>
                <a:gd name="T55" fmla="*/ 7 h 49"/>
                <a:gd name="T56" fmla="*/ 36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0" name="Line 694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1" name="Line 695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2" name="Freeform 696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36 w 81"/>
                <a:gd name="T45" fmla="*/ 0 h 63"/>
                <a:gd name="T46" fmla="*/ 45 w 81"/>
                <a:gd name="T47" fmla="*/ 7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3" name="Freeform 697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4" name="Line 698"/>
            <p:cNvSpPr>
              <a:spLocks noChangeShapeType="1"/>
            </p:cNvSpPr>
            <p:nvPr/>
          </p:nvSpPr>
          <p:spPr bwMode="auto">
            <a:xfrm flipH="1" flipV="1">
              <a:off x="3912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5" name="Line 699"/>
            <p:cNvSpPr>
              <a:spLocks noChangeShapeType="1"/>
            </p:cNvSpPr>
            <p:nvPr/>
          </p:nvSpPr>
          <p:spPr bwMode="auto">
            <a:xfrm flipH="1" flipV="1">
              <a:off x="3885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6" name="Line 700"/>
            <p:cNvSpPr>
              <a:spLocks noChangeShapeType="1"/>
            </p:cNvSpPr>
            <p:nvPr/>
          </p:nvSpPr>
          <p:spPr bwMode="auto">
            <a:xfrm flipH="1" flipV="1">
              <a:off x="4677" y="306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7" name="Freeform 701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8" name="Freeform 702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9" name="Freeform 703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0" name="Freeform 704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1" name="Line 705"/>
            <p:cNvSpPr>
              <a:spLocks noChangeShapeType="1"/>
            </p:cNvSpPr>
            <p:nvPr/>
          </p:nvSpPr>
          <p:spPr bwMode="auto">
            <a:xfrm flipH="1" flipV="1">
              <a:off x="4497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2" name="Freeform 706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9 w 81"/>
                <a:gd name="T21" fmla="*/ 49 h 56"/>
                <a:gd name="T22" fmla="*/ 0 w 81"/>
                <a:gd name="T23" fmla="*/ 42 h 56"/>
                <a:gd name="T24" fmla="*/ 0 w 81"/>
                <a:gd name="T25" fmla="*/ 35 h 56"/>
                <a:gd name="T26" fmla="*/ 0 w 81"/>
                <a:gd name="T27" fmla="*/ 21 h 56"/>
                <a:gd name="T28" fmla="*/ 0 w 81"/>
                <a:gd name="T29" fmla="*/ 14 h 56"/>
                <a:gd name="T30" fmla="*/ 0 w 81"/>
                <a:gd name="T31" fmla="*/ 7 h 56"/>
                <a:gd name="T32" fmla="*/ 9 w 81"/>
                <a:gd name="T33" fmla="*/ 7 h 56"/>
                <a:gd name="T34" fmla="*/ 9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7 h 56"/>
                <a:gd name="T46" fmla="*/ 72 w 81"/>
                <a:gd name="T47" fmla="*/ 14 h 56"/>
                <a:gd name="T48" fmla="*/ 72 w 81"/>
                <a:gd name="T49" fmla="*/ 21 h 56"/>
                <a:gd name="T50" fmla="*/ 81 w 81"/>
                <a:gd name="T5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3" name="Freeform 707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1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7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63 w 81"/>
                <a:gd name="T59" fmla="*/ 7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1 h 56"/>
                <a:gd name="T66" fmla="*/ 81 w 81"/>
                <a:gd name="T6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4" name="Freeform 708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5" name="Freeform 709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6" name="Freeform 710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7" name="Freeform 711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8" name="Line 712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9" name="Line 713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0" name="Freeform 714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0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0 h 21"/>
                <a:gd name="T22" fmla="*/ 36 w 36"/>
                <a:gd name="T23" fmla="*/ 7 h 21"/>
                <a:gd name="T24" fmla="*/ 36 w 36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1" name="Freeform 715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2" name="Line 716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813" name="Group 717"/>
          <p:cNvGrpSpPr>
            <a:grpSpLocks/>
          </p:cNvGrpSpPr>
          <p:nvPr/>
        </p:nvGrpSpPr>
        <p:grpSpPr bwMode="auto">
          <a:xfrm>
            <a:off x="1892300" y="4367213"/>
            <a:ext cx="2149475" cy="1147762"/>
            <a:chOff x="3273" y="3011"/>
            <a:chExt cx="1656" cy="959"/>
          </a:xfrm>
        </p:grpSpPr>
        <p:sp>
          <p:nvSpPr>
            <p:cNvPr id="644814" name="Line 718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5" name="Line 719"/>
            <p:cNvSpPr>
              <a:spLocks noChangeShapeType="1"/>
            </p:cNvSpPr>
            <p:nvPr/>
          </p:nvSpPr>
          <p:spPr bwMode="auto">
            <a:xfrm flipH="1">
              <a:off x="4308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6" name="Line 720"/>
            <p:cNvSpPr>
              <a:spLocks noChangeShapeType="1"/>
            </p:cNvSpPr>
            <p:nvPr/>
          </p:nvSpPr>
          <p:spPr bwMode="auto">
            <a:xfrm flipV="1">
              <a:off x="3507" y="372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7" name="Freeform 721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8" name="Freeform 722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9" name="Freeform 723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0" name="Freeform 724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1" name="Freeform 725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2" name="Freeform 726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3" name="Line 727"/>
            <p:cNvSpPr>
              <a:spLocks noChangeShapeType="1"/>
            </p:cNvSpPr>
            <p:nvPr/>
          </p:nvSpPr>
          <p:spPr bwMode="auto">
            <a:xfrm flipV="1">
              <a:off x="4272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4" name="Freeform 728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9 h 56"/>
                <a:gd name="T8" fmla="*/ 54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9 w 81"/>
                <a:gd name="T19" fmla="*/ 49 h 56"/>
                <a:gd name="T20" fmla="*/ 0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0 w 81"/>
                <a:gd name="T29" fmla="*/ 14 h 56"/>
                <a:gd name="T30" fmla="*/ 9 w 81"/>
                <a:gd name="T31" fmla="*/ 7 h 56"/>
                <a:gd name="T32" fmla="*/ 9 w 81"/>
                <a:gd name="T33" fmla="*/ 0 h 56"/>
                <a:gd name="T34" fmla="*/ 27 w 81"/>
                <a:gd name="T35" fmla="*/ 0 h 56"/>
                <a:gd name="T36" fmla="*/ 36 w 81"/>
                <a:gd name="T37" fmla="*/ 0 h 56"/>
                <a:gd name="T38" fmla="*/ 45 w 81"/>
                <a:gd name="T39" fmla="*/ 0 h 56"/>
                <a:gd name="T40" fmla="*/ 54 w 81"/>
                <a:gd name="T41" fmla="*/ 0 h 56"/>
                <a:gd name="T42" fmla="*/ 63 w 81"/>
                <a:gd name="T43" fmla="*/ 7 h 56"/>
                <a:gd name="T44" fmla="*/ 72 w 81"/>
                <a:gd name="T45" fmla="*/ 14 h 56"/>
                <a:gd name="T46" fmla="*/ 72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5" name="Freeform 729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14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72 w 81"/>
                <a:gd name="T59" fmla="*/ 14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6" name="Line 730"/>
            <p:cNvSpPr>
              <a:spLocks noChangeShapeType="1"/>
            </p:cNvSpPr>
            <p:nvPr/>
          </p:nvSpPr>
          <p:spPr bwMode="auto">
            <a:xfrm flipH="1">
              <a:off x="3327" y="3718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7" name="Oval 731"/>
            <p:cNvSpPr>
              <a:spLocks noChangeArrowheads="1"/>
            </p:cNvSpPr>
            <p:nvPr/>
          </p:nvSpPr>
          <p:spPr bwMode="auto">
            <a:xfrm>
              <a:off x="3291" y="3802"/>
              <a:ext cx="36" cy="2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8" name="Freeform 732"/>
            <p:cNvSpPr>
              <a:spLocks/>
            </p:cNvSpPr>
            <p:nvPr/>
          </p:nvSpPr>
          <p:spPr bwMode="auto">
            <a:xfrm>
              <a:off x="3291" y="3802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0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0 w 36"/>
                <a:gd name="T37" fmla="*/ 7 h 21"/>
                <a:gd name="T38" fmla="*/ 0 w 36"/>
                <a:gd name="T39" fmla="*/ 7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9" name="Line 733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0" name="Line 734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1" name="Freeform 735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2" name="Freeform 736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35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3" name="Line 737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4" name="Line 738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5" name="Freeform 739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72 w 81"/>
                <a:gd name="T53" fmla="*/ 28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6" name="Freeform 740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7" name="Freeform 741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8" name="Freeform 742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9" name="Freeform 743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0" name="Freeform 744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1" name="Line 745"/>
            <p:cNvSpPr>
              <a:spLocks noChangeShapeType="1"/>
            </p:cNvSpPr>
            <p:nvPr/>
          </p:nvSpPr>
          <p:spPr bwMode="auto">
            <a:xfrm flipH="1" flipV="1">
              <a:off x="3894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2" name="Line 746"/>
            <p:cNvSpPr>
              <a:spLocks noChangeShapeType="1"/>
            </p:cNvSpPr>
            <p:nvPr/>
          </p:nvSpPr>
          <p:spPr bwMode="auto">
            <a:xfrm flipH="1" flipV="1">
              <a:off x="3714" y="3165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3" name="Line 747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4" name="Line 748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5" name="Freeform 749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9 w 45"/>
                <a:gd name="T17" fmla="*/ 28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9 w 45"/>
                <a:gd name="T27" fmla="*/ 7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6" name="Freeform 750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9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9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7" name="Freeform 751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21 h 28"/>
                <a:gd name="T16" fmla="*/ 0 w 36"/>
                <a:gd name="T17" fmla="*/ 14 h 28"/>
                <a:gd name="T18" fmla="*/ 0 w 36"/>
                <a:gd name="T19" fmla="*/ 7 h 28"/>
                <a:gd name="T20" fmla="*/ 9 w 36"/>
                <a:gd name="T21" fmla="*/ 7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7 h 28"/>
                <a:gd name="T30" fmla="*/ 36 w 36"/>
                <a:gd name="T3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8" name="Freeform 752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1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18 w 36"/>
                <a:gd name="T21" fmla="*/ 28 h 28"/>
                <a:gd name="T22" fmla="*/ 9 w 36"/>
                <a:gd name="T23" fmla="*/ 28 h 28"/>
                <a:gd name="T24" fmla="*/ 9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18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9" name="Line 753"/>
            <p:cNvSpPr>
              <a:spLocks noChangeShapeType="1"/>
            </p:cNvSpPr>
            <p:nvPr/>
          </p:nvSpPr>
          <p:spPr bwMode="auto">
            <a:xfrm flipH="1">
              <a:off x="3525" y="3165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0" name="Freeform 754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56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1" name="Freeform 755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21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2" name="Line 756"/>
            <p:cNvSpPr>
              <a:spLocks noChangeShapeType="1"/>
            </p:cNvSpPr>
            <p:nvPr/>
          </p:nvSpPr>
          <p:spPr bwMode="auto">
            <a:xfrm flipV="1">
              <a:off x="3489" y="3074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3" name="Freeform 757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4" name="Freeform 758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35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5" name="Line 759"/>
            <p:cNvSpPr>
              <a:spLocks noChangeShapeType="1"/>
            </p:cNvSpPr>
            <p:nvPr/>
          </p:nvSpPr>
          <p:spPr bwMode="auto">
            <a:xfrm>
              <a:off x="4875" y="381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6" name="Line 760"/>
            <p:cNvSpPr>
              <a:spLocks noChangeShapeType="1"/>
            </p:cNvSpPr>
            <p:nvPr/>
          </p:nvSpPr>
          <p:spPr bwMode="auto">
            <a:xfrm>
              <a:off x="4695" y="391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7" name="Line 761"/>
            <p:cNvSpPr>
              <a:spLocks noChangeShapeType="1"/>
            </p:cNvSpPr>
            <p:nvPr/>
          </p:nvSpPr>
          <p:spPr bwMode="auto">
            <a:xfrm>
              <a:off x="4695" y="3690"/>
              <a:ext cx="171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8" name="Line 762"/>
            <p:cNvSpPr>
              <a:spLocks noChangeShapeType="1"/>
            </p:cNvSpPr>
            <p:nvPr/>
          </p:nvSpPr>
          <p:spPr bwMode="auto">
            <a:xfrm flipH="1">
              <a:off x="4515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9" name="Line 763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0" name="Line 764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1" name="Line 765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2" name="Line 766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3" name="Line 767"/>
            <p:cNvSpPr>
              <a:spLocks noChangeShapeType="1"/>
            </p:cNvSpPr>
            <p:nvPr/>
          </p:nvSpPr>
          <p:spPr bwMode="auto">
            <a:xfrm>
              <a:off x="4308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4" name="Line 768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5" name="Line 769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6" name="Line 770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7" name="Line 771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8" name="Line 772"/>
            <p:cNvSpPr>
              <a:spLocks noChangeShapeType="1"/>
            </p:cNvSpPr>
            <p:nvPr/>
          </p:nvSpPr>
          <p:spPr bwMode="auto">
            <a:xfrm flipH="1">
              <a:off x="4128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9" name="Line 773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0" name="Line 774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1" name="Line 775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2" name="Line 776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3" name="Line 777"/>
            <p:cNvSpPr>
              <a:spLocks noChangeShapeType="1"/>
            </p:cNvSpPr>
            <p:nvPr/>
          </p:nvSpPr>
          <p:spPr bwMode="auto">
            <a:xfrm flipH="1">
              <a:off x="4119" y="369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4" name="Line 778"/>
            <p:cNvSpPr>
              <a:spLocks noChangeShapeType="1"/>
            </p:cNvSpPr>
            <p:nvPr/>
          </p:nvSpPr>
          <p:spPr bwMode="auto">
            <a:xfrm>
              <a:off x="4092" y="381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5" name="Line 779"/>
            <p:cNvSpPr>
              <a:spLocks noChangeShapeType="1"/>
            </p:cNvSpPr>
            <p:nvPr/>
          </p:nvSpPr>
          <p:spPr bwMode="auto">
            <a:xfrm>
              <a:off x="3912" y="392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6" name="Line 780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7" name="Line 781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8" name="Line 782"/>
            <p:cNvSpPr>
              <a:spLocks noChangeShapeType="1"/>
            </p:cNvSpPr>
            <p:nvPr/>
          </p:nvSpPr>
          <p:spPr bwMode="auto">
            <a:xfrm flipH="1">
              <a:off x="4506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9" name="Line 783"/>
            <p:cNvSpPr>
              <a:spLocks noChangeShapeType="1"/>
            </p:cNvSpPr>
            <p:nvPr/>
          </p:nvSpPr>
          <p:spPr bwMode="auto">
            <a:xfrm>
              <a:off x="3912" y="369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0" name="Line 784"/>
            <p:cNvSpPr>
              <a:spLocks noChangeShapeType="1"/>
            </p:cNvSpPr>
            <p:nvPr/>
          </p:nvSpPr>
          <p:spPr bwMode="auto">
            <a:xfrm flipH="1">
              <a:off x="3741" y="392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1" name="Line 785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2" name="Line 786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3" name="Line 787"/>
            <p:cNvSpPr>
              <a:spLocks noChangeShapeType="1"/>
            </p:cNvSpPr>
            <p:nvPr/>
          </p:nvSpPr>
          <p:spPr bwMode="auto">
            <a:xfrm>
              <a:off x="469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4" name="Line 788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5" name="Line 789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6" name="Line 790"/>
            <p:cNvSpPr>
              <a:spLocks noChangeShapeType="1"/>
            </p:cNvSpPr>
            <p:nvPr/>
          </p:nvSpPr>
          <p:spPr bwMode="auto">
            <a:xfrm>
              <a:off x="4308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7" name="Line 791"/>
            <p:cNvSpPr>
              <a:spLocks noChangeShapeType="1"/>
            </p:cNvSpPr>
            <p:nvPr/>
          </p:nvSpPr>
          <p:spPr bwMode="auto">
            <a:xfrm>
              <a:off x="3525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8" name="Line 792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9" name="Line 793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0" name="Line 794"/>
            <p:cNvSpPr>
              <a:spLocks noChangeShapeType="1"/>
            </p:cNvSpPr>
            <p:nvPr/>
          </p:nvSpPr>
          <p:spPr bwMode="auto">
            <a:xfrm flipH="1">
              <a:off x="3345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1" name="Line 795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2" name="Line 796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3" name="Line 797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4" name="Line 798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5" name="Line 799"/>
            <p:cNvSpPr>
              <a:spLocks noChangeShapeType="1"/>
            </p:cNvSpPr>
            <p:nvPr/>
          </p:nvSpPr>
          <p:spPr bwMode="auto">
            <a:xfrm flipH="1">
              <a:off x="451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6" name="Line 800"/>
            <p:cNvSpPr>
              <a:spLocks noChangeShapeType="1"/>
            </p:cNvSpPr>
            <p:nvPr/>
          </p:nvSpPr>
          <p:spPr bwMode="auto">
            <a:xfrm flipV="1">
              <a:off x="4479" y="306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7" name="Line 801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8" name="Line 802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9" name="Line 803"/>
            <p:cNvSpPr>
              <a:spLocks noChangeShapeType="1"/>
            </p:cNvSpPr>
            <p:nvPr/>
          </p:nvSpPr>
          <p:spPr bwMode="auto">
            <a:xfrm>
              <a:off x="3309" y="382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0" name="Line 804"/>
            <p:cNvSpPr>
              <a:spLocks noChangeShapeType="1"/>
            </p:cNvSpPr>
            <p:nvPr/>
          </p:nvSpPr>
          <p:spPr bwMode="auto">
            <a:xfrm flipH="1">
              <a:off x="3336" y="370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1" name="Line 805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2" name="Line 806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3" name="Line 807"/>
            <p:cNvSpPr>
              <a:spLocks noChangeShapeType="1"/>
            </p:cNvSpPr>
            <p:nvPr/>
          </p:nvSpPr>
          <p:spPr bwMode="auto">
            <a:xfrm>
              <a:off x="4308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4" name="Line 808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5" name="Line 809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6" name="Line 810"/>
            <p:cNvSpPr>
              <a:spLocks noChangeShapeType="1"/>
            </p:cNvSpPr>
            <p:nvPr/>
          </p:nvSpPr>
          <p:spPr bwMode="auto">
            <a:xfrm flipH="1">
              <a:off x="3723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7" name="Line 811"/>
            <p:cNvSpPr>
              <a:spLocks noChangeShapeType="1"/>
            </p:cNvSpPr>
            <p:nvPr/>
          </p:nvSpPr>
          <p:spPr bwMode="auto">
            <a:xfrm flipH="1">
              <a:off x="4119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8" name="Line 812"/>
            <p:cNvSpPr>
              <a:spLocks noChangeShapeType="1"/>
            </p:cNvSpPr>
            <p:nvPr/>
          </p:nvSpPr>
          <p:spPr bwMode="auto">
            <a:xfrm>
              <a:off x="3516" y="3277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9" name="Line 813"/>
            <p:cNvSpPr>
              <a:spLocks noChangeShapeType="1"/>
            </p:cNvSpPr>
            <p:nvPr/>
          </p:nvSpPr>
          <p:spPr bwMode="auto">
            <a:xfrm>
              <a:off x="3912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0" name="Line 814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1" name="Line 815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2" name="Line 816"/>
            <p:cNvSpPr>
              <a:spLocks noChangeShapeType="1"/>
            </p:cNvSpPr>
            <p:nvPr/>
          </p:nvSpPr>
          <p:spPr bwMode="auto">
            <a:xfrm flipH="1">
              <a:off x="373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3" name="Line 817"/>
            <p:cNvSpPr>
              <a:spLocks noChangeShapeType="1"/>
            </p:cNvSpPr>
            <p:nvPr/>
          </p:nvSpPr>
          <p:spPr bwMode="auto">
            <a:xfrm flipV="1">
              <a:off x="3696" y="3067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4" name="Line 818"/>
            <p:cNvSpPr>
              <a:spLocks noChangeShapeType="1"/>
            </p:cNvSpPr>
            <p:nvPr/>
          </p:nvSpPr>
          <p:spPr bwMode="auto">
            <a:xfrm flipV="1">
              <a:off x="3516" y="304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5" name="Freeform 819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6" name="Freeform 820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7" name="Line 821"/>
            <p:cNvSpPr>
              <a:spLocks noChangeShapeType="1"/>
            </p:cNvSpPr>
            <p:nvPr/>
          </p:nvSpPr>
          <p:spPr bwMode="auto">
            <a:xfrm flipV="1">
              <a:off x="4884" y="372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8" name="Freeform 822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9" name="Freeform 823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0" name="Line 824"/>
            <p:cNvSpPr>
              <a:spLocks noChangeShapeType="1"/>
            </p:cNvSpPr>
            <p:nvPr/>
          </p:nvSpPr>
          <p:spPr bwMode="auto">
            <a:xfrm flipV="1">
              <a:off x="4884" y="350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1" name="Freeform 825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63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2" name="Freeform 826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3" name="Line 827"/>
            <p:cNvSpPr>
              <a:spLocks noChangeShapeType="1"/>
            </p:cNvSpPr>
            <p:nvPr/>
          </p:nvSpPr>
          <p:spPr bwMode="auto">
            <a:xfrm flipH="1">
              <a:off x="3336" y="305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4" name="Line 828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5" name="Line 829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6" name="Freeform 830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7" name="Freeform 831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8" name="Line 832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9" name="Line 833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0" name="Freeform 834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1" name="Freeform 835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2" name="Freeform 836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3" name="Freeform 837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4" name="Freeform 838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5" name="Freeform 839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6" name="Line 840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7" name="Line 841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8" name="Freeform 842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9" name="Freeform 843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0" name="Freeform 844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1" name="Freeform 845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2" name="Line 846"/>
            <p:cNvSpPr>
              <a:spLocks noChangeShapeType="1"/>
            </p:cNvSpPr>
            <p:nvPr/>
          </p:nvSpPr>
          <p:spPr bwMode="auto">
            <a:xfrm flipV="1">
              <a:off x="4488" y="329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3" name="Freeform 847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4" name="Freeform 848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5" name="Line 849"/>
            <p:cNvSpPr>
              <a:spLocks noChangeShapeType="1"/>
            </p:cNvSpPr>
            <p:nvPr/>
          </p:nvSpPr>
          <p:spPr bwMode="auto">
            <a:xfrm flipV="1">
              <a:off x="4101" y="372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6" name="Freeform 850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  <a:gd name="T48" fmla="*/ 54 w 54"/>
                <a:gd name="T4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7" name="Freeform 851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8" name="Line 852"/>
            <p:cNvSpPr>
              <a:spLocks noChangeShapeType="1"/>
            </p:cNvSpPr>
            <p:nvPr/>
          </p:nvSpPr>
          <p:spPr bwMode="auto">
            <a:xfrm flipV="1">
              <a:off x="4101" y="351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9" name="Freeform 853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9 w 72"/>
                <a:gd name="T39" fmla="*/ 0 h 63"/>
                <a:gd name="T40" fmla="*/ 18 w 72"/>
                <a:gd name="T41" fmla="*/ 0 h 63"/>
                <a:gd name="T42" fmla="*/ 27 w 72"/>
                <a:gd name="T43" fmla="*/ 0 h 63"/>
                <a:gd name="T44" fmla="*/ 36 w 72"/>
                <a:gd name="T45" fmla="*/ 0 h 63"/>
                <a:gd name="T46" fmla="*/ 45 w 72"/>
                <a:gd name="T47" fmla="*/ 0 h 63"/>
                <a:gd name="T48" fmla="*/ 54 w 72"/>
                <a:gd name="T49" fmla="*/ 0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0" name="Freeform 854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1" name="Line 855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2" name="Line 856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3" name="Freeform 857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4" name="Freeform 858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5" name="Line 859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6" name="Line 860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7" name="Freeform 861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56 h 63"/>
                <a:gd name="T16" fmla="*/ 18 w 81"/>
                <a:gd name="T17" fmla="*/ 56 h 63"/>
                <a:gd name="T18" fmla="*/ 9 w 81"/>
                <a:gd name="T19" fmla="*/ 49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1 h 63"/>
                <a:gd name="T26" fmla="*/ 9 w 81"/>
                <a:gd name="T27" fmla="*/ 14 h 63"/>
                <a:gd name="T28" fmla="*/ 18 w 81"/>
                <a:gd name="T29" fmla="*/ 7 h 63"/>
                <a:gd name="T30" fmla="*/ 27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63 w 81"/>
                <a:gd name="T37" fmla="*/ 7 h 63"/>
                <a:gd name="T38" fmla="*/ 72 w 81"/>
                <a:gd name="T39" fmla="*/ 7 h 63"/>
                <a:gd name="T40" fmla="*/ 72 w 81"/>
                <a:gd name="T41" fmla="*/ 14 h 63"/>
                <a:gd name="T42" fmla="*/ 81 w 81"/>
                <a:gd name="T43" fmla="*/ 21 h 63"/>
                <a:gd name="T44" fmla="*/ 81 w 81"/>
                <a:gd name="T4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8" name="Freeform 862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9" name="Freeform 863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0" name="Freeform 864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1" name="Line 865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2" name="Line 866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3" name="Freeform 867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4" name="Freeform 868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5" name="Freeform 869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6" name="Freeform 870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7" name="Freeform 871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8" name="Freeform 872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9" name="Line 873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0" name="Line 874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1" name="Line 875"/>
            <p:cNvSpPr>
              <a:spLocks noChangeShapeType="1"/>
            </p:cNvSpPr>
            <p:nvPr/>
          </p:nvSpPr>
          <p:spPr bwMode="auto">
            <a:xfrm flipV="1">
              <a:off x="4488" y="3074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2" name="Freeform 876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3" name="Freeform 877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4" name="Freeform 878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5" name="Freeform 879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6" name="Line 880"/>
            <p:cNvSpPr>
              <a:spLocks noChangeShapeType="1"/>
            </p:cNvSpPr>
            <p:nvPr/>
          </p:nvSpPr>
          <p:spPr bwMode="auto">
            <a:xfrm flipV="1">
              <a:off x="3705" y="329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7" name="Freeform 881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9 w 81"/>
                <a:gd name="T39" fmla="*/ 0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8" name="Freeform 882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0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9" name="Line 883"/>
            <p:cNvSpPr>
              <a:spLocks noChangeShapeType="1"/>
            </p:cNvSpPr>
            <p:nvPr/>
          </p:nvSpPr>
          <p:spPr bwMode="auto">
            <a:xfrm flipV="1">
              <a:off x="3318" y="373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0" name="Freeform 884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45 w 54"/>
                <a:gd name="T41" fmla="*/ 21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1" name="Freeform 885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45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2" name="Line 886"/>
            <p:cNvSpPr>
              <a:spLocks noChangeShapeType="1"/>
            </p:cNvSpPr>
            <p:nvPr/>
          </p:nvSpPr>
          <p:spPr bwMode="auto">
            <a:xfrm flipV="1">
              <a:off x="3318" y="351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3" name="Freeform 887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4" name="Freeform 888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5" name="Freeform 889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6" name="Freeform 890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7" name="Line 891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8" name="Line 892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9" name="Freeform 893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45 w 54"/>
                <a:gd name="T5" fmla="*/ 42 h 49"/>
                <a:gd name="T6" fmla="*/ 36 w 54"/>
                <a:gd name="T7" fmla="*/ 42 h 49"/>
                <a:gd name="T8" fmla="*/ 36 w 54"/>
                <a:gd name="T9" fmla="*/ 49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18 w 54"/>
                <a:gd name="T27" fmla="*/ 7 h 49"/>
                <a:gd name="T28" fmla="*/ 27 w 54"/>
                <a:gd name="T29" fmla="*/ 0 h 49"/>
                <a:gd name="T30" fmla="*/ 36 w 54"/>
                <a:gd name="T31" fmla="*/ 0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45 w 54"/>
                <a:gd name="T39" fmla="*/ 21 h 49"/>
                <a:gd name="T40" fmla="*/ 54 w 54"/>
                <a:gd name="T41" fmla="*/ 21 h 49"/>
                <a:gd name="T42" fmla="*/ 54 w 54"/>
                <a:gd name="T43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0" name="Freeform 894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1" name="Line 895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2" name="Line 896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3" name="Freeform 897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4" name="Freeform 898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5" name="Line 899"/>
            <p:cNvSpPr>
              <a:spLocks noChangeShapeType="1"/>
            </p:cNvSpPr>
            <p:nvPr/>
          </p:nvSpPr>
          <p:spPr bwMode="auto">
            <a:xfrm flipV="1">
              <a:off x="3705" y="308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6" name="Freeform 900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7" name="Freeform 901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8" name="Freeform 902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9" name="Freeform 903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0" name="Freeform 904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28 h 63"/>
                <a:gd name="T28" fmla="*/ 9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1" name="Freeform 905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28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2" name="Line 906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3" name="Line 907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4" name="Line 908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5" name="Line 909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6" name="Line 910"/>
            <p:cNvSpPr>
              <a:spLocks noChangeShapeType="1"/>
            </p:cNvSpPr>
            <p:nvPr/>
          </p:nvSpPr>
          <p:spPr bwMode="auto">
            <a:xfrm>
              <a:off x="4884" y="350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7" name="Line 911"/>
            <p:cNvSpPr>
              <a:spLocks noChangeShapeType="1"/>
            </p:cNvSpPr>
            <p:nvPr/>
          </p:nvSpPr>
          <p:spPr bwMode="auto">
            <a:xfrm flipH="1">
              <a:off x="4713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8" name="Line 912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9" name="Line 913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0" name="Freeform 914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45 w 81"/>
                <a:gd name="T37" fmla="*/ 0 h 63"/>
                <a:gd name="T38" fmla="*/ 54 w 81"/>
                <a:gd name="T39" fmla="*/ 7 h 63"/>
                <a:gd name="T40" fmla="*/ 63 w 81"/>
                <a:gd name="T41" fmla="*/ 7 h 63"/>
                <a:gd name="T42" fmla="*/ 63 w 81"/>
                <a:gd name="T43" fmla="*/ 14 h 63"/>
                <a:gd name="T44" fmla="*/ 72 w 81"/>
                <a:gd name="T45" fmla="*/ 14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1" name="Freeform 915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2" name="Line 916"/>
            <p:cNvSpPr>
              <a:spLocks noChangeShapeType="1"/>
            </p:cNvSpPr>
            <p:nvPr/>
          </p:nvSpPr>
          <p:spPr bwMode="auto">
            <a:xfrm flipH="1">
              <a:off x="4713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3" name="Line 917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014" name="Group 918"/>
          <p:cNvGrpSpPr>
            <a:grpSpLocks/>
          </p:cNvGrpSpPr>
          <p:nvPr/>
        </p:nvGrpSpPr>
        <p:grpSpPr bwMode="auto">
          <a:xfrm>
            <a:off x="1927225" y="4398963"/>
            <a:ext cx="2092325" cy="1100137"/>
            <a:chOff x="3300" y="3039"/>
            <a:chExt cx="1611" cy="917"/>
          </a:xfrm>
        </p:grpSpPr>
        <p:sp>
          <p:nvSpPr>
            <p:cNvPr id="645015" name="Line 919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6" name="Line 920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7" name="Line 921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8" name="Line 922"/>
            <p:cNvSpPr>
              <a:spLocks noChangeShapeType="1"/>
            </p:cNvSpPr>
            <p:nvPr/>
          </p:nvSpPr>
          <p:spPr bwMode="auto">
            <a:xfrm>
              <a:off x="4515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9" name="Line 923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0" name="Line 924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1" name="Line 925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2" name="Line 926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3" name="Line 927"/>
            <p:cNvSpPr>
              <a:spLocks noChangeShapeType="1"/>
            </p:cNvSpPr>
            <p:nvPr/>
          </p:nvSpPr>
          <p:spPr bwMode="auto">
            <a:xfrm flipV="1">
              <a:off x="4497" y="3396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4" name="Line 928"/>
            <p:cNvSpPr>
              <a:spLocks noChangeShapeType="1"/>
            </p:cNvSpPr>
            <p:nvPr/>
          </p:nvSpPr>
          <p:spPr bwMode="auto">
            <a:xfrm flipH="1">
              <a:off x="4317" y="349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5" name="Line 929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6" name="Line 930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7" name="Line 931"/>
            <p:cNvSpPr>
              <a:spLocks noChangeShapeType="1"/>
            </p:cNvSpPr>
            <p:nvPr/>
          </p:nvSpPr>
          <p:spPr bwMode="auto">
            <a:xfrm>
              <a:off x="4119" y="371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8" name="Line 932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9" name="Line 933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0" name="Line 934"/>
            <p:cNvSpPr>
              <a:spLocks noChangeShapeType="1"/>
            </p:cNvSpPr>
            <p:nvPr/>
          </p:nvSpPr>
          <p:spPr bwMode="auto">
            <a:xfrm>
              <a:off x="4128" y="348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1" name="Line 935"/>
            <p:cNvSpPr>
              <a:spLocks noChangeShapeType="1"/>
            </p:cNvSpPr>
            <p:nvPr/>
          </p:nvSpPr>
          <p:spPr bwMode="auto">
            <a:xfrm>
              <a:off x="4506" y="3270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2" name="Line 936"/>
            <p:cNvSpPr>
              <a:spLocks noChangeShapeType="1"/>
            </p:cNvSpPr>
            <p:nvPr/>
          </p:nvSpPr>
          <p:spPr bwMode="auto">
            <a:xfrm>
              <a:off x="4101" y="350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3" name="Line 937"/>
            <p:cNvSpPr>
              <a:spLocks noChangeShapeType="1"/>
            </p:cNvSpPr>
            <p:nvPr/>
          </p:nvSpPr>
          <p:spPr bwMode="auto">
            <a:xfrm flipH="1">
              <a:off x="3930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4" name="Line 938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5" name="Line 939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6" name="Line 940"/>
            <p:cNvSpPr>
              <a:spLocks noChangeShapeType="1"/>
            </p:cNvSpPr>
            <p:nvPr/>
          </p:nvSpPr>
          <p:spPr bwMode="auto">
            <a:xfrm flipH="1">
              <a:off x="3930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7" name="Line 941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8" name="Line 942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9" name="Line 943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0" name="Line 944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1" name="Line 945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2" name="Line 946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3" name="Line 947"/>
            <p:cNvSpPr>
              <a:spLocks noChangeShapeType="1"/>
            </p:cNvSpPr>
            <p:nvPr/>
          </p:nvSpPr>
          <p:spPr bwMode="auto">
            <a:xfrm flipH="1">
              <a:off x="4317" y="327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4" name="Line 948"/>
            <p:cNvSpPr>
              <a:spLocks noChangeShapeType="1"/>
            </p:cNvSpPr>
            <p:nvPr/>
          </p:nvSpPr>
          <p:spPr bwMode="auto">
            <a:xfrm>
              <a:off x="3732" y="3501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5" name="Line 949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6" name="Line 950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7" name="Line 951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8" name="Line 952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9" name="Line 953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0" name="Line 954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1" name="Line 955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2" name="Line 956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3" name="Line 957"/>
            <p:cNvSpPr>
              <a:spLocks noChangeShapeType="1"/>
            </p:cNvSpPr>
            <p:nvPr/>
          </p:nvSpPr>
          <p:spPr bwMode="auto">
            <a:xfrm flipV="1">
              <a:off x="3705" y="339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4" name="Line 958"/>
            <p:cNvSpPr>
              <a:spLocks noChangeShapeType="1"/>
            </p:cNvSpPr>
            <p:nvPr/>
          </p:nvSpPr>
          <p:spPr bwMode="auto">
            <a:xfrm flipH="1">
              <a:off x="353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5" name="Line 959"/>
            <p:cNvSpPr>
              <a:spLocks noChangeShapeType="1"/>
            </p:cNvSpPr>
            <p:nvPr/>
          </p:nvSpPr>
          <p:spPr bwMode="auto">
            <a:xfrm>
              <a:off x="3336" y="3711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6" name="Line 960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7" name="Line 961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8" name="Line 962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9" name="Line 963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0" name="Line 964"/>
            <p:cNvSpPr>
              <a:spLocks noChangeShapeType="1"/>
            </p:cNvSpPr>
            <p:nvPr/>
          </p:nvSpPr>
          <p:spPr bwMode="auto">
            <a:xfrm>
              <a:off x="334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1" name="Line 965"/>
            <p:cNvSpPr>
              <a:spLocks noChangeShapeType="1"/>
            </p:cNvSpPr>
            <p:nvPr/>
          </p:nvSpPr>
          <p:spPr bwMode="auto">
            <a:xfrm>
              <a:off x="3318" y="3508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2" name="Line 966"/>
            <p:cNvSpPr>
              <a:spLocks noChangeShapeType="1"/>
            </p:cNvSpPr>
            <p:nvPr/>
          </p:nvSpPr>
          <p:spPr bwMode="auto">
            <a:xfrm flipV="1">
              <a:off x="3723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3" name="Line 967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4" name="Line 968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5" name="Line 969"/>
            <p:cNvSpPr>
              <a:spLocks noChangeShapeType="1"/>
            </p:cNvSpPr>
            <p:nvPr/>
          </p:nvSpPr>
          <p:spPr bwMode="auto">
            <a:xfrm flipH="1">
              <a:off x="3534" y="327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6" name="Line 970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7" name="Line 971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8" name="Line 972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9" name="Line 973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0" name="Line 974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1" name="Line 975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2" name="Line 976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3" name="Line 977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4" name="Freeform 978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5" name="Freeform 979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6" name="Freeform 980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7" name="Freeform 981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8" name="Line 982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9" name="Line 983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0" name="Line 984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1" name="Line 985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2" name="Freeform 986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9 w 36"/>
                <a:gd name="T15" fmla="*/ 7 h 28"/>
                <a:gd name="T16" fmla="*/ 9 w 36"/>
                <a:gd name="T17" fmla="*/ 0 h 28"/>
                <a:gd name="T18" fmla="*/ 18 w 36"/>
                <a:gd name="T19" fmla="*/ 0 h 28"/>
                <a:gd name="T20" fmla="*/ 27 w 36"/>
                <a:gd name="T21" fmla="*/ 0 h 28"/>
                <a:gd name="T22" fmla="*/ 27 w 36"/>
                <a:gd name="T23" fmla="*/ 7 h 28"/>
                <a:gd name="T24" fmla="*/ 36 w 36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3" name="Freeform 987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14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14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4" name="Line 988"/>
            <p:cNvSpPr>
              <a:spLocks noChangeShapeType="1"/>
            </p:cNvSpPr>
            <p:nvPr/>
          </p:nvSpPr>
          <p:spPr bwMode="auto">
            <a:xfrm flipH="1">
              <a:off x="4722" y="3606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5" name="Freeform 989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56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18 w 81"/>
                <a:gd name="T31" fmla="*/ 14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6" name="Freeform 990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7" name="Freeform 991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8" name="Freeform 992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9" name="Freeform 993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0" name="Freeform 994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1" name="Line 995"/>
            <p:cNvSpPr>
              <a:spLocks noChangeShapeType="1"/>
            </p:cNvSpPr>
            <p:nvPr/>
          </p:nvSpPr>
          <p:spPr bwMode="auto">
            <a:xfrm flipV="1">
              <a:off x="4686" y="351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2" name="Line 996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3" name="Line 997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4" name="Freeform 998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14 h 42"/>
                <a:gd name="T30" fmla="*/ 9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5" name="Freeform 999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6" name="Freeform 1000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72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7" name="Freeform 1001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8" name="Line 1002"/>
            <p:cNvSpPr>
              <a:spLocks noChangeShapeType="1"/>
            </p:cNvSpPr>
            <p:nvPr/>
          </p:nvSpPr>
          <p:spPr bwMode="auto">
            <a:xfrm flipV="1">
              <a:off x="4695" y="329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9" name="Freeform 1003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0" name="Freeform 1004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1" name="Freeform 1005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2" name="Freeform 1006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3" name="Line 1007"/>
            <p:cNvSpPr>
              <a:spLocks noChangeShapeType="1"/>
            </p:cNvSpPr>
            <p:nvPr/>
          </p:nvSpPr>
          <p:spPr bwMode="auto">
            <a:xfrm flipH="1" flipV="1">
              <a:off x="4308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4" name="Line 1008"/>
            <p:cNvSpPr>
              <a:spLocks noChangeShapeType="1"/>
            </p:cNvSpPr>
            <p:nvPr/>
          </p:nvSpPr>
          <p:spPr bwMode="auto">
            <a:xfrm flipH="1" flipV="1">
              <a:off x="4119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5" name="Freeform 1009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6" name="Freeform 1010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7" name="Line 1011"/>
            <p:cNvSpPr>
              <a:spLocks noChangeShapeType="1"/>
            </p:cNvSpPr>
            <p:nvPr/>
          </p:nvSpPr>
          <p:spPr bwMode="auto">
            <a:xfrm flipH="1">
              <a:off x="4515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8" name="Line 1012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9" name="Line 1013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0" name="Freeform 1014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1" name="Freeform 1015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2" name="Freeform 1016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3" name="Freeform 1017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8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4" name="Line 1018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5" name="Line 1019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6" name="Freeform 1020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27 w 36"/>
                <a:gd name="T3" fmla="*/ 21 h 28"/>
                <a:gd name="T4" fmla="*/ 18 w 36"/>
                <a:gd name="T5" fmla="*/ 21 h 28"/>
                <a:gd name="T6" fmla="*/ 18 w 36"/>
                <a:gd name="T7" fmla="*/ 28 h 28"/>
                <a:gd name="T8" fmla="*/ 18 w 36"/>
                <a:gd name="T9" fmla="*/ 21 h 28"/>
                <a:gd name="T10" fmla="*/ 9 w 36"/>
                <a:gd name="T11" fmla="*/ 21 h 28"/>
                <a:gd name="T12" fmla="*/ 0 w 36"/>
                <a:gd name="T13" fmla="*/ 21 h 28"/>
                <a:gd name="T14" fmla="*/ 0 w 36"/>
                <a:gd name="T15" fmla="*/ 14 h 28"/>
                <a:gd name="T16" fmla="*/ 0 w 36"/>
                <a:gd name="T17" fmla="*/ 7 h 28"/>
                <a:gd name="T18" fmla="*/ 9 w 36"/>
                <a:gd name="T19" fmla="*/ 7 h 28"/>
                <a:gd name="T20" fmla="*/ 9 w 36"/>
                <a:gd name="T21" fmla="*/ 0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7" name="Freeform 1021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27 w 36"/>
                <a:gd name="T5" fmla="*/ 21 h 28"/>
                <a:gd name="T6" fmla="*/ 27 w 36"/>
                <a:gd name="T7" fmla="*/ 21 h 28"/>
                <a:gd name="T8" fmla="*/ 27 w 36"/>
                <a:gd name="T9" fmla="*/ 21 h 28"/>
                <a:gd name="T10" fmla="*/ 27 w 36"/>
                <a:gd name="T11" fmla="*/ 21 h 28"/>
                <a:gd name="T12" fmla="*/ 27 w 36"/>
                <a:gd name="T13" fmla="*/ 21 h 28"/>
                <a:gd name="T14" fmla="*/ 18 w 36"/>
                <a:gd name="T15" fmla="*/ 21 h 28"/>
                <a:gd name="T16" fmla="*/ 18 w 36"/>
                <a:gd name="T17" fmla="*/ 28 h 28"/>
                <a:gd name="T18" fmla="*/ 18 w 36"/>
                <a:gd name="T19" fmla="*/ 21 h 28"/>
                <a:gd name="T20" fmla="*/ 9 w 36"/>
                <a:gd name="T21" fmla="*/ 21 h 28"/>
                <a:gd name="T22" fmla="*/ 9 w 36"/>
                <a:gd name="T23" fmla="*/ 21 h 28"/>
                <a:gd name="T24" fmla="*/ 0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27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8" name="Line 1022"/>
            <p:cNvSpPr>
              <a:spLocks noChangeShapeType="1"/>
            </p:cNvSpPr>
            <p:nvPr/>
          </p:nvSpPr>
          <p:spPr bwMode="auto">
            <a:xfrm flipH="1">
              <a:off x="3930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9" name="Freeform 1023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0" name="Freeform 1024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1" name="Freeform 1025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2" name="Freeform 1026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3" name="Freeform 1027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4" name="Freeform 1028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5" name="Line 1029"/>
            <p:cNvSpPr>
              <a:spLocks noChangeShapeType="1"/>
            </p:cNvSpPr>
            <p:nvPr/>
          </p:nvSpPr>
          <p:spPr bwMode="auto">
            <a:xfrm flipH="1" flipV="1">
              <a:off x="4326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6" name="Freeform 1030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7" name="Freeform 1031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8" name="Freeform 1032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9" name="Freeform 1033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0" name="Line 1034"/>
            <p:cNvSpPr>
              <a:spLocks noChangeShapeType="1"/>
            </p:cNvSpPr>
            <p:nvPr/>
          </p:nvSpPr>
          <p:spPr bwMode="auto">
            <a:xfrm flipH="1" flipV="1">
              <a:off x="4290" y="330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1" name="Line 1035"/>
            <p:cNvSpPr>
              <a:spLocks noChangeShapeType="1"/>
            </p:cNvSpPr>
            <p:nvPr/>
          </p:nvSpPr>
          <p:spPr bwMode="auto">
            <a:xfrm flipV="1">
              <a:off x="3903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2" name="Line 1036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3" name="Line 1037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4" name="Freeform 1038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0 w 72"/>
                <a:gd name="T29" fmla="*/ 7 h 63"/>
                <a:gd name="T30" fmla="*/ 9 w 72"/>
                <a:gd name="T31" fmla="*/ 7 h 63"/>
                <a:gd name="T32" fmla="*/ 18 w 72"/>
                <a:gd name="T33" fmla="*/ 0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0 h 63"/>
                <a:gd name="T42" fmla="*/ 63 w 72"/>
                <a:gd name="T43" fmla="*/ 0 h 63"/>
                <a:gd name="T44" fmla="*/ 63 w 72"/>
                <a:gd name="T45" fmla="*/ 7 h 63"/>
                <a:gd name="T46" fmla="*/ 72 w 72"/>
                <a:gd name="T47" fmla="*/ 7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5" name="Freeform 1039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6" name="Freeform 1040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  <a:gd name="T42" fmla="*/ 54 w 54"/>
                <a:gd name="T4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7" name="Freeform 1041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28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28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8" name="Freeform 1042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9" name="Freeform 1043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0" name="Line 1044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1" name="Line 1045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2" name="Line 1046"/>
            <p:cNvSpPr>
              <a:spLocks noChangeShapeType="1"/>
            </p:cNvSpPr>
            <p:nvPr/>
          </p:nvSpPr>
          <p:spPr bwMode="auto">
            <a:xfrm flipV="1">
              <a:off x="3912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3" name="Freeform 1047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4" name="Freeform 1048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5" name="Freeform 1049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6" name="Freeform 1050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7" name="Line 1051"/>
            <p:cNvSpPr>
              <a:spLocks noChangeShapeType="1"/>
            </p:cNvSpPr>
            <p:nvPr/>
          </p:nvSpPr>
          <p:spPr bwMode="auto">
            <a:xfrm flipH="1" flipV="1">
              <a:off x="3516" y="3522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8" name="Line 1052"/>
            <p:cNvSpPr>
              <a:spLocks noChangeShapeType="1"/>
            </p:cNvSpPr>
            <p:nvPr/>
          </p:nvSpPr>
          <p:spPr bwMode="auto">
            <a:xfrm flipH="1" flipV="1">
              <a:off x="3336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9" name="Freeform 1053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0" name="Freeform 1054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1" name="Line 1055"/>
            <p:cNvSpPr>
              <a:spLocks noChangeShapeType="1"/>
            </p:cNvSpPr>
            <p:nvPr/>
          </p:nvSpPr>
          <p:spPr bwMode="auto">
            <a:xfrm flipH="1">
              <a:off x="3723" y="329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2" name="Freeform 1056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3" name="Freeform 1057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9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9 w 27"/>
                <a:gd name="T39" fmla="*/ 7 h 28"/>
                <a:gd name="T40" fmla="*/ 9 w 27"/>
                <a:gd name="T41" fmla="*/ 7 h 28"/>
                <a:gd name="T42" fmla="*/ 9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4" name="Freeform 1058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27 w 54"/>
                <a:gd name="T13" fmla="*/ 35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5" name="Freeform 1059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27 w 54"/>
                <a:gd name="T19" fmla="*/ 35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6" name="Freeform 1060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7" name="Freeform 1061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8" name="Line 1062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9" name="Line 1063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0" name="Line 1064"/>
            <p:cNvSpPr>
              <a:spLocks noChangeShapeType="1"/>
            </p:cNvSpPr>
            <p:nvPr/>
          </p:nvSpPr>
          <p:spPr bwMode="auto">
            <a:xfrm flipH="1" flipV="1">
              <a:off x="3534" y="329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1" name="Line 1065"/>
            <p:cNvSpPr>
              <a:spLocks noChangeShapeType="1"/>
            </p:cNvSpPr>
            <p:nvPr/>
          </p:nvSpPr>
          <p:spPr bwMode="auto">
            <a:xfrm flipH="1" flipV="1">
              <a:off x="3507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2" name="Freeform 1066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3" name="Freeform 1067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4" name="Freeform 1068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5" name="Freeform 1069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6" name="Freeform 1070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7" name="Freeform 1071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8" name="Line 1072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9" name="Line 1073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0" name="Line 1074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1" name="Line 1075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2" name="Freeform 1076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3" name="Freeform 1077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4" name="Freeform 1078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5" name="Freeform 1079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6" name="Line 1080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7" name="Line 1081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8" name="Line 1082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9" name="Line 1083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0" name="Line 1084"/>
            <p:cNvSpPr>
              <a:spLocks noChangeShapeType="1"/>
            </p:cNvSpPr>
            <p:nvPr/>
          </p:nvSpPr>
          <p:spPr bwMode="auto">
            <a:xfrm>
              <a:off x="4713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1" name="Line 1085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2" name="Line 1086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3" name="Line 1087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4" name="Line 1088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5" name="Line 1089"/>
            <p:cNvSpPr>
              <a:spLocks noChangeShapeType="1"/>
            </p:cNvSpPr>
            <p:nvPr/>
          </p:nvSpPr>
          <p:spPr bwMode="auto">
            <a:xfrm flipV="1">
              <a:off x="4893" y="3508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6" name="Line 1090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7" name="Line 1091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8" name="Line 1092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9" name="Line 1093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0" name="Line 1094"/>
            <p:cNvSpPr>
              <a:spLocks noChangeShapeType="1"/>
            </p:cNvSpPr>
            <p:nvPr/>
          </p:nvSpPr>
          <p:spPr bwMode="auto">
            <a:xfrm>
              <a:off x="4713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1" name="Line 1095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2" name="Line 1096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3" name="Line 1097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4" name="Line 1098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5" name="Line 1099"/>
            <p:cNvSpPr>
              <a:spLocks noChangeShapeType="1"/>
            </p:cNvSpPr>
            <p:nvPr/>
          </p:nvSpPr>
          <p:spPr bwMode="auto">
            <a:xfrm flipH="1">
              <a:off x="4137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6" name="Line 1100"/>
            <p:cNvSpPr>
              <a:spLocks noChangeShapeType="1"/>
            </p:cNvSpPr>
            <p:nvPr/>
          </p:nvSpPr>
          <p:spPr bwMode="auto">
            <a:xfrm flipH="1">
              <a:off x="4533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7" name="Line 1101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8" name="Line 1102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9" name="Line 1103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0" name="Line 1104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1" name="Line 1105"/>
            <p:cNvSpPr>
              <a:spLocks noChangeShapeType="1"/>
            </p:cNvSpPr>
            <p:nvPr/>
          </p:nvSpPr>
          <p:spPr bwMode="auto">
            <a:xfrm flipH="1">
              <a:off x="4524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2" name="Line 1106"/>
            <p:cNvSpPr>
              <a:spLocks noChangeShapeType="1"/>
            </p:cNvSpPr>
            <p:nvPr/>
          </p:nvSpPr>
          <p:spPr bwMode="auto">
            <a:xfrm>
              <a:off x="3930" y="371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3" name="Line 1107"/>
            <p:cNvSpPr>
              <a:spLocks noChangeShapeType="1"/>
            </p:cNvSpPr>
            <p:nvPr/>
          </p:nvSpPr>
          <p:spPr bwMode="auto">
            <a:xfrm>
              <a:off x="4497" y="339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4" name="Line 1108"/>
            <p:cNvSpPr>
              <a:spLocks noChangeShapeType="1"/>
            </p:cNvSpPr>
            <p:nvPr/>
          </p:nvSpPr>
          <p:spPr bwMode="auto">
            <a:xfrm>
              <a:off x="4317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5" name="Line 1109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6" name="Line 1110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7" name="Line 1111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8" name="Line 1112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9" name="Line 1113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0" name="Line 1114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1" name="Line 1115"/>
            <p:cNvSpPr>
              <a:spLocks noChangeShapeType="1"/>
            </p:cNvSpPr>
            <p:nvPr/>
          </p:nvSpPr>
          <p:spPr bwMode="auto">
            <a:xfrm>
              <a:off x="4317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2" name="Line 1116"/>
            <p:cNvSpPr>
              <a:spLocks noChangeShapeType="1"/>
            </p:cNvSpPr>
            <p:nvPr/>
          </p:nvSpPr>
          <p:spPr bwMode="auto">
            <a:xfrm flipH="1">
              <a:off x="4137" y="349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3" name="Line 1117"/>
            <p:cNvSpPr>
              <a:spLocks noChangeShapeType="1"/>
            </p:cNvSpPr>
            <p:nvPr/>
          </p:nvSpPr>
          <p:spPr bwMode="auto">
            <a:xfrm flipV="1">
              <a:off x="4110" y="351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4" name="Line 1118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215" name="Group 1119"/>
          <p:cNvGrpSpPr>
            <a:grpSpLocks/>
          </p:cNvGrpSpPr>
          <p:nvPr/>
        </p:nvGrpSpPr>
        <p:grpSpPr bwMode="auto">
          <a:xfrm>
            <a:off x="1905000" y="4383088"/>
            <a:ext cx="2147888" cy="1150937"/>
            <a:chOff x="3282" y="3025"/>
            <a:chExt cx="1656" cy="959"/>
          </a:xfrm>
        </p:grpSpPr>
        <p:sp>
          <p:nvSpPr>
            <p:cNvPr id="645216" name="Line 1120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7" name="Line 1121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8" name="Line 1122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9" name="Line 1123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0" name="Line 1124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1" name="Line 1125"/>
            <p:cNvSpPr>
              <a:spLocks noChangeShapeType="1"/>
            </p:cNvSpPr>
            <p:nvPr/>
          </p:nvSpPr>
          <p:spPr bwMode="auto">
            <a:xfrm>
              <a:off x="3930" y="350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2" name="Line 1126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3" name="Line 1127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4" name="Line 1128"/>
            <p:cNvSpPr>
              <a:spLocks noChangeShapeType="1"/>
            </p:cNvSpPr>
            <p:nvPr/>
          </p:nvSpPr>
          <p:spPr bwMode="auto">
            <a:xfrm flipH="1">
              <a:off x="3345" y="372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5" name="Line 1129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6" name="Line 1130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7" name="Line 1131"/>
            <p:cNvSpPr>
              <a:spLocks noChangeShapeType="1"/>
            </p:cNvSpPr>
            <p:nvPr/>
          </p:nvSpPr>
          <p:spPr bwMode="auto">
            <a:xfrm flipH="1">
              <a:off x="3750" y="350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8" name="Line 1132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9" name="Line 1133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0" name="Line 1134"/>
            <p:cNvSpPr>
              <a:spLocks noChangeShapeType="1"/>
            </p:cNvSpPr>
            <p:nvPr/>
          </p:nvSpPr>
          <p:spPr bwMode="auto">
            <a:xfrm flipH="1">
              <a:off x="3741" y="327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1" name="Line 1135"/>
            <p:cNvSpPr>
              <a:spLocks noChangeShapeType="1"/>
            </p:cNvSpPr>
            <p:nvPr/>
          </p:nvSpPr>
          <p:spPr bwMode="auto">
            <a:xfrm>
              <a:off x="3714" y="339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2" name="Line 1136"/>
            <p:cNvSpPr>
              <a:spLocks noChangeShapeType="1"/>
            </p:cNvSpPr>
            <p:nvPr/>
          </p:nvSpPr>
          <p:spPr bwMode="auto">
            <a:xfrm>
              <a:off x="3534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3" name="Freeform 1137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63 w 72"/>
                <a:gd name="T7" fmla="*/ 56 h 70"/>
                <a:gd name="T8" fmla="*/ 63 w 72"/>
                <a:gd name="T9" fmla="*/ 63 h 70"/>
                <a:gd name="T10" fmla="*/ 54 w 72"/>
                <a:gd name="T11" fmla="*/ 63 h 70"/>
                <a:gd name="T12" fmla="*/ 45 w 72"/>
                <a:gd name="T13" fmla="*/ 63 h 70"/>
                <a:gd name="T14" fmla="*/ 36 w 72"/>
                <a:gd name="T15" fmla="*/ 70 h 70"/>
                <a:gd name="T16" fmla="*/ 36 w 72"/>
                <a:gd name="T17" fmla="*/ 63 h 70"/>
                <a:gd name="T18" fmla="*/ 18 w 72"/>
                <a:gd name="T19" fmla="*/ 63 h 70"/>
                <a:gd name="T20" fmla="*/ 9 w 72"/>
                <a:gd name="T21" fmla="*/ 56 h 70"/>
                <a:gd name="T22" fmla="*/ 9 w 72"/>
                <a:gd name="T23" fmla="*/ 49 h 70"/>
                <a:gd name="T24" fmla="*/ 0 w 72"/>
                <a:gd name="T25" fmla="*/ 49 h 70"/>
                <a:gd name="T26" fmla="*/ 0 w 72"/>
                <a:gd name="T27" fmla="*/ 42 h 70"/>
                <a:gd name="T28" fmla="*/ 0 w 72"/>
                <a:gd name="T29" fmla="*/ 35 h 70"/>
                <a:gd name="T30" fmla="*/ 0 w 72"/>
                <a:gd name="T31" fmla="*/ 28 h 70"/>
                <a:gd name="T32" fmla="*/ 0 w 72"/>
                <a:gd name="T33" fmla="*/ 21 h 70"/>
                <a:gd name="T34" fmla="*/ 9 w 72"/>
                <a:gd name="T35" fmla="*/ 14 h 70"/>
                <a:gd name="T36" fmla="*/ 18 w 72"/>
                <a:gd name="T37" fmla="*/ 7 h 70"/>
                <a:gd name="T38" fmla="*/ 36 w 72"/>
                <a:gd name="T39" fmla="*/ 7 h 70"/>
                <a:gd name="T40" fmla="*/ 36 w 72"/>
                <a:gd name="T41" fmla="*/ 0 h 70"/>
                <a:gd name="T42" fmla="*/ 45 w 72"/>
                <a:gd name="T43" fmla="*/ 7 h 70"/>
                <a:gd name="T44" fmla="*/ 54 w 72"/>
                <a:gd name="T45" fmla="*/ 7 h 70"/>
                <a:gd name="T46" fmla="*/ 63 w 72"/>
                <a:gd name="T47" fmla="*/ 7 h 70"/>
                <a:gd name="T48" fmla="*/ 63 w 72"/>
                <a:gd name="T49" fmla="*/ 14 h 70"/>
                <a:gd name="T50" fmla="*/ 72 w 72"/>
                <a:gd name="T51" fmla="*/ 14 h 70"/>
                <a:gd name="T52" fmla="*/ 72 w 72"/>
                <a:gd name="T53" fmla="*/ 21 h 70"/>
                <a:gd name="T54" fmla="*/ 72 w 72"/>
                <a:gd name="T55" fmla="*/ 28 h 70"/>
                <a:gd name="T56" fmla="*/ 72 w 72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4" name="Freeform 1138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72 w 72"/>
                <a:gd name="T7" fmla="*/ 49 h 70"/>
                <a:gd name="T8" fmla="*/ 63 w 72"/>
                <a:gd name="T9" fmla="*/ 56 h 70"/>
                <a:gd name="T10" fmla="*/ 63 w 72"/>
                <a:gd name="T11" fmla="*/ 63 h 70"/>
                <a:gd name="T12" fmla="*/ 54 w 72"/>
                <a:gd name="T13" fmla="*/ 63 h 70"/>
                <a:gd name="T14" fmla="*/ 45 w 72"/>
                <a:gd name="T15" fmla="*/ 63 h 70"/>
                <a:gd name="T16" fmla="*/ 36 w 72"/>
                <a:gd name="T17" fmla="*/ 70 h 70"/>
                <a:gd name="T18" fmla="*/ 36 w 72"/>
                <a:gd name="T19" fmla="*/ 63 h 70"/>
                <a:gd name="T20" fmla="*/ 18 w 72"/>
                <a:gd name="T21" fmla="*/ 63 h 70"/>
                <a:gd name="T22" fmla="*/ 18 w 72"/>
                <a:gd name="T23" fmla="*/ 63 h 70"/>
                <a:gd name="T24" fmla="*/ 9 w 72"/>
                <a:gd name="T25" fmla="*/ 56 h 70"/>
                <a:gd name="T26" fmla="*/ 9 w 72"/>
                <a:gd name="T27" fmla="*/ 49 h 70"/>
                <a:gd name="T28" fmla="*/ 0 w 72"/>
                <a:gd name="T29" fmla="*/ 49 h 70"/>
                <a:gd name="T30" fmla="*/ 0 w 72"/>
                <a:gd name="T31" fmla="*/ 42 h 70"/>
                <a:gd name="T32" fmla="*/ 0 w 72"/>
                <a:gd name="T33" fmla="*/ 35 h 70"/>
                <a:gd name="T34" fmla="*/ 0 w 72"/>
                <a:gd name="T35" fmla="*/ 28 h 70"/>
                <a:gd name="T36" fmla="*/ 0 w 72"/>
                <a:gd name="T37" fmla="*/ 21 h 70"/>
                <a:gd name="T38" fmla="*/ 9 w 72"/>
                <a:gd name="T39" fmla="*/ 14 h 70"/>
                <a:gd name="T40" fmla="*/ 9 w 72"/>
                <a:gd name="T41" fmla="*/ 14 h 70"/>
                <a:gd name="T42" fmla="*/ 18 w 72"/>
                <a:gd name="T43" fmla="*/ 7 h 70"/>
                <a:gd name="T44" fmla="*/ 18 w 72"/>
                <a:gd name="T45" fmla="*/ 7 h 70"/>
                <a:gd name="T46" fmla="*/ 36 w 72"/>
                <a:gd name="T47" fmla="*/ 7 h 70"/>
                <a:gd name="T48" fmla="*/ 36 w 72"/>
                <a:gd name="T49" fmla="*/ 0 h 70"/>
                <a:gd name="T50" fmla="*/ 45 w 72"/>
                <a:gd name="T51" fmla="*/ 7 h 70"/>
                <a:gd name="T52" fmla="*/ 54 w 72"/>
                <a:gd name="T53" fmla="*/ 7 h 70"/>
                <a:gd name="T54" fmla="*/ 63 w 72"/>
                <a:gd name="T55" fmla="*/ 7 h 70"/>
                <a:gd name="T56" fmla="*/ 63 w 72"/>
                <a:gd name="T57" fmla="*/ 14 h 70"/>
                <a:gd name="T58" fmla="*/ 72 w 72"/>
                <a:gd name="T59" fmla="*/ 14 h 70"/>
                <a:gd name="T60" fmla="*/ 72 w 72"/>
                <a:gd name="T61" fmla="*/ 21 h 70"/>
                <a:gd name="T62" fmla="*/ 72 w 72"/>
                <a:gd name="T63" fmla="*/ 28 h 70"/>
                <a:gd name="T64" fmla="*/ 72 w 72"/>
                <a:gd name="T65" fmla="*/ 35 h 70"/>
                <a:gd name="T66" fmla="*/ 72 w 72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5" name="Line 1139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6" name="Line 1140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7" name="Line 1141"/>
            <p:cNvSpPr>
              <a:spLocks noChangeShapeType="1"/>
            </p:cNvSpPr>
            <p:nvPr/>
          </p:nvSpPr>
          <p:spPr bwMode="auto">
            <a:xfrm>
              <a:off x="3534" y="327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8" name="Line 1142"/>
            <p:cNvSpPr>
              <a:spLocks noChangeShapeType="1"/>
            </p:cNvSpPr>
            <p:nvPr/>
          </p:nvSpPr>
          <p:spPr bwMode="auto">
            <a:xfrm flipH="1">
              <a:off x="335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9" name="Line 1143"/>
            <p:cNvSpPr>
              <a:spLocks noChangeShapeType="1"/>
            </p:cNvSpPr>
            <p:nvPr/>
          </p:nvSpPr>
          <p:spPr bwMode="auto">
            <a:xfrm flipV="1">
              <a:off x="3327" y="3515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0" name="Line 1144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1" name="Line 1145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2" name="Line 1146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3" name="Line 1147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4" name="Line 1148"/>
            <p:cNvSpPr>
              <a:spLocks noChangeShapeType="1"/>
            </p:cNvSpPr>
            <p:nvPr/>
          </p:nvSpPr>
          <p:spPr bwMode="auto">
            <a:xfrm flipV="1">
              <a:off x="4902" y="373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5" name="Line 1149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6" name="Line 1150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7" name="Freeform 1151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8" name="Freeform 1152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9" name="Freeform 1153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0" name="Freeform 1154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1" name="Line 1155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2" name="Line 1156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3" name="Freeform 1157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0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81 w 81"/>
                <a:gd name="T45" fmla="*/ 14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4" name="Freeform 1158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5" name="Line 1159"/>
            <p:cNvSpPr>
              <a:spLocks noChangeShapeType="1"/>
            </p:cNvSpPr>
            <p:nvPr/>
          </p:nvSpPr>
          <p:spPr bwMode="auto">
            <a:xfrm flipV="1">
              <a:off x="4902" y="352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6" name="Freeform 1160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7" name="Freeform 1161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8" name="Freeform 1162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9" name="Freeform 1163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0" name="Line 1164"/>
            <p:cNvSpPr>
              <a:spLocks noChangeShapeType="1"/>
            </p:cNvSpPr>
            <p:nvPr/>
          </p:nvSpPr>
          <p:spPr bwMode="auto">
            <a:xfrm flipV="1">
              <a:off x="4119" y="373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1" name="Freeform 1165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2" name="Freeform 1166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3" name="Line 1167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4" name="Line 1168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5" name="Freeform 1169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6" name="Freeform 1170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7" name="Freeform 1171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8" name="Freeform 1172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9" name="Line 1173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0" name="Line 1174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1" name="Freeform 1175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56 h 63"/>
                <a:gd name="T14" fmla="*/ 36 w 72"/>
                <a:gd name="T15" fmla="*/ 63 h 63"/>
                <a:gd name="T16" fmla="*/ 27 w 72"/>
                <a:gd name="T17" fmla="*/ 56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0 w 72"/>
                <a:gd name="T33" fmla="*/ 7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2" name="Freeform 1176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56 h 63"/>
                <a:gd name="T16" fmla="*/ 36 w 72"/>
                <a:gd name="T17" fmla="*/ 63 h 63"/>
                <a:gd name="T18" fmla="*/ 27 w 72"/>
                <a:gd name="T19" fmla="*/ 56 h 63"/>
                <a:gd name="T20" fmla="*/ 18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7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3" name="Freeform 1177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4" name="Freeform 1178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5" name="Line 1179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6" name="Line 1180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7" name="Freeform 1181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8" name="Freeform 1182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1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1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9" name="Line 1183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0" name="Line 1184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1" name="Freeform 1185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2" name="Freeform 1186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3" name="Freeform 1187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4" name="Freeform 1188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5" name="Line 1189"/>
            <p:cNvSpPr>
              <a:spLocks noChangeShapeType="1"/>
            </p:cNvSpPr>
            <p:nvPr/>
          </p:nvSpPr>
          <p:spPr bwMode="auto">
            <a:xfrm>
              <a:off x="4506" y="308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6" name="Freeform 1190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7" name="Freeform 1191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8" name="Line 1192"/>
            <p:cNvSpPr>
              <a:spLocks noChangeShapeType="1"/>
            </p:cNvSpPr>
            <p:nvPr/>
          </p:nvSpPr>
          <p:spPr bwMode="auto">
            <a:xfrm flipV="1">
              <a:off x="4506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9" name="Freeform 1193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0" name="Freeform 1194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1" name="Line 1195"/>
            <p:cNvSpPr>
              <a:spLocks noChangeShapeType="1"/>
            </p:cNvSpPr>
            <p:nvPr/>
          </p:nvSpPr>
          <p:spPr bwMode="auto">
            <a:xfrm flipV="1">
              <a:off x="4119" y="352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2" name="Freeform 1196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3" name="Freeform 1197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4" name="Freeform 1198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5" name="Freeform 1199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6" name="Line 1200"/>
            <p:cNvSpPr>
              <a:spLocks noChangeShapeType="1"/>
            </p:cNvSpPr>
            <p:nvPr/>
          </p:nvSpPr>
          <p:spPr bwMode="auto">
            <a:xfrm flipV="1">
              <a:off x="3327" y="374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7" name="Freeform 1201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8" name="Freeform 1202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9" name="Line 1203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0" name="Line 1204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1" name="Freeform 1205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2" name="Freeform 1206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3" name="Freeform 1207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4" name="Freeform 1208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5" name="Line 1209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6" name="Line 1210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7" name="Freeform 1211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8" name="Freeform 1212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9" name="Line 1213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0" name="Line 1214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1" name="Freeform 1215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2" name="Freeform 1216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3" name="Freeform 1217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4" name="Freeform 1218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5" name="Line 1219"/>
            <p:cNvSpPr>
              <a:spLocks noChangeShapeType="1"/>
            </p:cNvSpPr>
            <p:nvPr/>
          </p:nvSpPr>
          <p:spPr bwMode="auto">
            <a:xfrm>
              <a:off x="3714" y="309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6" name="Freeform 1220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7" name="Freeform 1221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8" name="Line 1222"/>
            <p:cNvSpPr>
              <a:spLocks noChangeShapeType="1"/>
            </p:cNvSpPr>
            <p:nvPr/>
          </p:nvSpPr>
          <p:spPr bwMode="auto">
            <a:xfrm flipV="1">
              <a:off x="3723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9" name="Freeform 1223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0" name="Freeform 1224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1" name="Line 1225"/>
            <p:cNvSpPr>
              <a:spLocks noChangeShapeType="1"/>
            </p:cNvSpPr>
            <p:nvPr/>
          </p:nvSpPr>
          <p:spPr bwMode="auto">
            <a:xfrm flipV="1">
              <a:off x="3327" y="353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2" name="Line 1226"/>
            <p:cNvSpPr>
              <a:spLocks noChangeShapeType="1"/>
            </p:cNvSpPr>
            <p:nvPr/>
          </p:nvSpPr>
          <p:spPr bwMode="auto">
            <a:xfrm flipV="1">
              <a:off x="4902" y="3844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3" name="Line 1227"/>
            <p:cNvSpPr>
              <a:spLocks noChangeShapeType="1"/>
            </p:cNvSpPr>
            <p:nvPr/>
          </p:nvSpPr>
          <p:spPr bwMode="auto">
            <a:xfrm flipH="1">
              <a:off x="4731" y="39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4" name="Freeform 1228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5" name="Freeform 1229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6" name="Line 1230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7" name="Line 1231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8" name="Freeform 1232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9" name="Freeform 1233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0" name="Freeform 1234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1" name="Freeform 1235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2" name="Line 1236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3" name="Line 1237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4" name="Freeform 1238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0 w 81"/>
                <a:gd name="T33" fmla="*/ 7 h 63"/>
                <a:gd name="T34" fmla="*/ 9 w 81"/>
                <a:gd name="T35" fmla="*/ 7 h 63"/>
                <a:gd name="T36" fmla="*/ 9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5" name="Freeform 1239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9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6" name="Line 1240"/>
            <p:cNvSpPr>
              <a:spLocks noChangeShapeType="1"/>
            </p:cNvSpPr>
            <p:nvPr/>
          </p:nvSpPr>
          <p:spPr bwMode="auto">
            <a:xfrm>
              <a:off x="454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7" name="Line 1241"/>
            <p:cNvSpPr>
              <a:spLocks noChangeShapeType="1"/>
            </p:cNvSpPr>
            <p:nvPr/>
          </p:nvSpPr>
          <p:spPr bwMode="auto">
            <a:xfrm flipH="1">
              <a:off x="4344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8" name="Line 1242"/>
            <p:cNvSpPr>
              <a:spLocks noChangeShapeType="1"/>
            </p:cNvSpPr>
            <p:nvPr/>
          </p:nvSpPr>
          <p:spPr bwMode="auto">
            <a:xfrm flipH="1">
              <a:off x="4731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9" name="Line 1243"/>
            <p:cNvSpPr>
              <a:spLocks noChangeShapeType="1"/>
            </p:cNvSpPr>
            <p:nvPr/>
          </p:nvSpPr>
          <p:spPr bwMode="auto">
            <a:xfrm>
              <a:off x="4146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0" name="Line 1244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1" name="Line 1245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2" name="Line 1246"/>
            <p:cNvSpPr>
              <a:spLocks noChangeShapeType="1"/>
            </p:cNvSpPr>
            <p:nvPr/>
          </p:nvSpPr>
          <p:spPr bwMode="auto">
            <a:xfrm flipV="1">
              <a:off x="4119" y="384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3" name="Line 1247"/>
            <p:cNvSpPr>
              <a:spLocks noChangeShapeType="1"/>
            </p:cNvSpPr>
            <p:nvPr/>
          </p:nvSpPr>
          <p:spPr bwMode="auto">
            <a:xfrm flipH="1">
              <a:off x="394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4" name="Line 1248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5" name="Line 1249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6" name="Line 1250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7" name="Line 1251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8" name="Line 1252"/>
            <p:cNvSpPr>
              <a:spLocks noChangeShapeType="1"/>
            </p:cNvSpPr>
            <p:nvPr/>
          </p:nvSpPr>
          <p:spPr bwMode="auto">
            <a:xfrm>
              <a:off x="3750" y="3935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9" name="Line 1253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0" name="Line 1254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1" name="Line 1255"/>
            <p:cNvSpPr>
              <a:spLocks noChangeShapeType="1"/>
            </p:cNvSpPr>
            <p:nvPr/>
          </p:nvSpPr>
          <p:spPr bwMode="auto">
            <a:xfrm>
              <a:off x="4137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2" name="Line 1256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3" name="Line 1257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4" name="Line 1258"/>
            <p:cNvSpPr>
              <a:spLocks noChangeShapeType="1"/>
            </p:cNvSpPr>
            <p:nvPr/>
          </p:nvSpPr>
          <p:spPr bwMode="auto">
            <a:xfrm flipH="1">
              <a:off x="473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5" name="Line 1259"/>
            <p:cNvSpPr>
              <a:spLocks noChangeShapeType="1"/>
            </p:cNvSpPr>
            <p:nvPr/>
          </p:nvSpPr>
          <p:spPr bwMode="auto">
            <a:xfrm flipH="1">
              <a:off x="3552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6" name="Line 1260"/>
            <p:cNvSpPr>
              <a:spLocks noChangeShapeType="1"/>
            </p:cNvSpPr>
            <p:nvPr/>
          </p:nvSpPr>
          <p:spPr bwMode="auto">
            <a:xfrm>
              <a:off x="4524" y="3284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7" name="Line 1261"/>
            <p:cNvSpPr>
              <a:spLocks noChangeShapeType="1"/>
            </p:cNvSpPr>
            <p:nvPr/>
          </p:nvSpPr>
          <p:spPr bwMode="auto">
            <a:xfrm flipH="1">
              <a:off x="3939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8" name="Line 1262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9" name="Line 1263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0" name="Line 1264"/>
            <p:cNvSpPr>
              <a:spLocks noChangeShapeType="1"/>
            </p:cNvSpPr>
            <p:nvPr/>
          </p:nvSpPr>
          <p:spPr bwMode="auto">
            <a:xfrm>
              <a:off x="3363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1" name="Line 1265"/>
            <p:cNvSpPr>
              <a:spLocks noChangeShapeType="1"/>
            </p:cNvSpPr>
            <p:nvPr/>
          </p:nvSpPr>
          <p:spPr bwMode="auto">
            <a:xfrm>
              <a:off x="4533" y="306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2" name="Line 1266"/>
            <p:cNvSpPr>
              <a:spLocks noChangeShapeType="1"/>
            </p:cNvSpPr>
            <p:nvPr/>
          </p:nvSpPr>
          <p:spPr bwMode="auto">
            <a:xfrm>
              <a:off x="4506" y="307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3" name="Line 1267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4" name="Line 1268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5" name="Line 1269"/>
            <p:cNvSpPr>
              <a:spLocks noChangeShapeType="1"/>
            </p:cNvSpPr>
            <p:nvPr/>
          </p:nvSpPr>
          <p:spPr bwMode="auto">
            <a:xfrm flipH="1">
              <a:off x="4335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6" name="Line 1270"/>
            <p:cNvSpPr>
              <a:spLocks noChangeShapeType="1"/>
            </p:cNvSpPr>
            <p:nvPr/>
          </p:nvSpPr>
          <p:spPr bwMode="auto">
            <a:xfrm flipV="1">
              <a:off x="3336" y="385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7" name="Line 1271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8" name="Line 1272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9" name="Line 1273"/>
            <p:cNvSpPr>
              <a:spLocks noChangeShapeType="1"/>
            </p:cNvSpPr>
            <p:nvPr/>
          </p:nvSpPr>
          <p:spPr bwMode="auto">
            <a:xfrm flipH="1">
              <a:off x="4335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0" name="Line 1274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1" name="Line 1275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2" name="Line 1276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3" name="Line 1277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4" name="Line 1278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5" name="Line 1279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6" name="Line 1280"/>
            <p:cNvSpPr>
              <a:spLocks noChangeShapeType="1"/>
            </p:cNvSpPr>
            <p:nvPr/>
          </p:nvSpPr>
          <p:spPr bwMode="auto">
            <a:xfrm>
              <a:off x="4137" y="307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7" name="Line 1281"/>
            <p:cNvSpPr>
              <a:spLocks noChangeShapeType="1"/>
            </p:cNvSpPr>
            <p:nvPr/>
          </p:nvSpPr>
          <p:spPr bwMode="auto">
            <a:xfrm>
              <a:off x="3345" y="3725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8" name="Line 1282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9" name="Line 1283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0" name="Line 1284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1" name="Line 1285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2" name="Line 1286"/>
            <p:cNvSpPr>
              <a:spLocks noChangeShapeType="1"/>
            </p:cNvSpPr>
            <p:nvPr/>
          </p:nvSpPr>
          <p:spPr bwMode="auto">
            <a:xfrm flipH="1">
              <a:off x="393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3" name="Line 1287"/>
            <p:cNvSpPr>
              <a:spLocks noChangeShapeType="1"/>
            </p:cNvSpPr>
            <p:nvPr/>
          </p:nvSpPr>
          <p:spPr bwMode="auto">
            <a:xfrm>
              <a:off x="3741" y="328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4" name="Line 1288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5" name="Line 1289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6" name="Line 1290"/>
            <p:cNvSpPr>
              <a:spLocks noChangeShapeType="1"/>
            </p:cNvSpPr>
            <p:nvPr/>
          </p:nvSpPr>
          <p:spPr bwMode="auto">
            <a:xfrm>
              <a:off x="3750" y="306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7" name="Line 1291"/>
            <p:cNvSpPr>
              <a:spLocks noChangeShapeType="1"/>
            </p:cNvSpPr>
            <p:nvPr/>
          </p:nvSpPr>
          <p:spPr bwMode="auto">
            <a:xfrm>
              <a:off x="3714" y="308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8" name="Line 1292"/>
            <p:cNvSpPr>
              <a:spLocks noChangeShapeType="1"/>
            </p:cNvSpPr>
            <p:nvPr/>
          </p:nvSpPr>
          <p:spPr bwMode="auto">
            <a:xfrm flipH="1">
              <a:off x="3552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9" name="Line 1293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0" name="Line 1294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1" name="Line 1295"/>
            <p:cNvSpPr>
              <a:spLocks noChangeShapeType="1"/>
            </p:cNvSpPr>
            <p:nvPr/>
          </p:nvSpPr>
          <p:spPr bwMode="auto">
            <a:xfrm flipH="1">
              <a:off x="3552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2" name="Line 1296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3" name="Line 1297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4" name="Line 1298"/>
            <p:cNvSpPr>
              <a:spLocks noChangeShapeType="1"/>
            </p:cNvSpPr>
            <p:nvPr/>
          </p:nvSpPr>
          <p:spPr bwMode="auto">
            <a:xfrm>
              <a:off x="3354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5" name="Freeform 1299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21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  <a:gd name="T24" fmla="*/ 27 w 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6" name="Freeform 1300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14 h 21"/>
                <a:gd name="T34" fmla="*/ 0 w 27"/>
                <a:gd name="T35" fmla="*/ 7 h 21"/>
                <a:gd name="T36" fmla="*/ 0 w 27"/>
                <a:gd name="T37" fmla="*/ 0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0 h 21"/>
                <a:gd name="T62" fmla="*/ 27 w 27"/>
                <a:gd name="T63" fmla="*/ 7 h 21"/>
                <a:gd name="T64" fmla="*/ 27 w 27"/>
                <a:gd name="T65" fmla="*/ 14 h 21"/>
                <a:gd name="T66" fmla="*/ 27 w 27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7" name="Freeform 1301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8" name="Freeform 1302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9" name="Line 1303"/>
            <p:cNvSpPr>
              <a:spLocks noChangeShapeType="1"/>
            </p:cNvSpPr>
            <p:nvPr/>
          </p:nvSpPr>
          <p:spPr bwMode="auto">
            <a:xfrm flipH="1" flipV="1">
              <a:off x="4731" y="3739"/>
              <a:ext cx="17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0" name="Line 1304"/>
            <p:cNvSpPr>
              <a:spLocks noChangeShapeType="1"/>
            </p:cNvSpPr>
            <p:nvPr/>
          </p:nvSpPr>
          <p:spPr bwMode="auto">
            <a:xfrm flipH="1" flipV="1">
              <a:off x="4704" y="3746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1" name="Freeform 1305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63 w 72"/>
                <a:gd name="T5" fmla="*/ 56 h 63"/>
                <a:gd name="T6" fmla="*/ 54 w 72"/>
                <a:gd name="T7" fmla="*/ 63 h 63"/>
                <a:gd name="T8" fmla="*/ 36 w 72"/>
                <a:gd name="T9" fmla="*/ 63 h 63"/>
                <a:gd name="T10" fmla="*/ 27 w 72"/>
                <a:gd name="T11" fmla="*/ 63 h 63"/>
                <a:gd name="T12" fmla="*/ 18 w 72"/>
                <a:gd name="T13" fmla="*/ 63 h 63"/>
                <a:gd name="T14" fmla="*/ 9 w 72"/>
                <a:gd name="T15" fmla="*/ 63 h 63"/>
                <a:gd name="T16" fmla="*/ 9 w 72"/>
                <a:gd name="T17" fmla="*/ 56 h 63"/>
                <a:gd name="T18" fmla="*/ 0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54 w 72"/>
                <a:gd name="T39" fmla="*/ 7 h 63"/>
                <a:gd name="T40" fmla="*/ 63 w 72"/>
                <a:gd name="T41" fmla="*/ 14 h 63"/>
                <a:gd name="T42" fmla="*/ 63 w 72"/>
                <a:gd name="T43" fmla="*/ 21 h 63"/>
                <a:gd name="T44" fmla="*/ 72 w 72"/>
                <a:gd name="T45" fmla="*/ 21 h 63"/>
                <a:gd name="T46" fmla="*/ 72 w 72"/>
                <a:gd name="T47" fmla="*/ 28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2" name="Freeform 1306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63 w 72"/>
                <a:gd name="T7" fmla="*/ 56 h 63"/>
                <a:gd name="T8" fmla="*/ 63 w 72"/>
                <a:gd name="T9" fmla="*/ 56 h 63"/>
                <a:gd name="T10" fmla="*/ 54 w 72"/>
                <a:gd name="T11" fmla="*/ 63 h 63"/>
                <a:gd name="T12" fmla="*/ 54 w 72"/>
                <a:gd name="T13" fmla="*/ 63 h 63"/>
                <a:gd name="T14" fmla="*/ 36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63 h 63"/>
                <a:gd name="T24" fmla="*/ 9 w 72"/>
                <a:gd name="T25" fmla="*/ 56 h 63"/>
                <a:gd name="T26" fmla="*/ 0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21 h 63"/>
                <a:gd name="T40" fmla="*/ 9 w 72"/>
                <a:gd name="T41" fmla="*/ 14 h 63"/>
                <a:gd name="T42" fmla="*/ 9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36 w 72"/>
                <a:gd name="T51" fmla="*/ 0 h 63"/>
                <a:gd name="T52" fmla="*/ 54 w 72"/>
                <a:gd name="T53" fmla="*/ 7 h 63"/>
                <a:gd name="T54" fmla="*/ 54 w 72"/>
                <a:gd name="T55" fmla="*/ 7 h 63"/>
                <a:gd name="T56" fmla="*/ 63 w 72"/>
                <a:gd name="T57" fmla="*/ 14 h 63"/>
                <a:gd name="T58" fmla="*/ 63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3" name="Freeform 1307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42 h 49"/>
                <a:gd name="T6" fmla="*/ 27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9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27 w 54"/>
                <a:gd name="T31" fmla="*/ 7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21 h 49"/>
                <a:gd name="T40" fmla="*/ 54 w 54"/>
                <a:gd name="T41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4" name="Freeform 1308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7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5" name="Line 1309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6" name="Line 1310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7" name="Line 1311"/>
            <p:cNvSpPr>
              <a:spLocks noChangeShapeType="1"/>
            </p:cNvSpPr>
            <p:nvPr/>
          </p:nvSpPr>
          <p:spPr bwMode="auto">
            <a:xfrm flipV="1">
              <a:off x="4326" y="375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8" name="Freeform 1312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9" name="Freeform 1313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0" name="Freeform 1314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1" name="Freeform 1315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2" name="Freeform 1316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3" name="Freeform 1317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4" name="Line 1318"/>
            <p:cNvSpPr>
              <a:spLocks noChangeShapeType="1"/>
            </p:cNvSpPr>
            <p:nvPr/>
          </p:nvSpPr>
          <p:spPr bwMode="auto">
            <a:xfrm flipH="1">
              <a:off x="4137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5" name="Line 1319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416" name="Group 1320"/>
          <p:cNvGrpSpPr>
            <a:grpSpLocks/>
          </p:cNvGrpSpPr>
          <p:nvPr/>
        </p:nvGrpSpPr>
        <p:grpSpPr bwMode="auto">
          <a:xfrm>
            <a:off x="1927225" y="4398963"/>
            <a:ext cx="2160588" cy="1150937"/>
            <a:chOff x="3300" y="3039"/>
            <a:chExt cx="1665" cy="959"/>
          </a:xfrm>
        </p:grpSpPr>
        <p:sp>
          <p:nvSpPr>
            <p:cNvPr id="645417" name="Line 1321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8" name="Freeform 1322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9" name="Freeform 1323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9 w 27"/>
                <a:gd name="T41" fmla="*/ 7 h 28"/>
                <a:gd name="T42" fmla="*/ 9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0" name="Freeform 1324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1" name="Freeform 1325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2" name="Line 1326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3" name="Line 1327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4" name="Freeform 1328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5" name="Freeform 1329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6" name="Line 1330"/>
            <p:cNvSpPr>
              <a:spLocks noChangeShapeType="1"/>
            </p:cNvSpPr>
            <p:nvPr/>
          </p:nvSpPr>
          <p:spPr bwMode="auto">
            <a:xfrm flipH="1" flipV="1">
              <a:off x="3948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7" name="Line 1331"/>
            <p:cNvSpPr>
              <a:spLocks noChangeShapeType="1"/>
            </p:cNvSpPr>
            <p:nvPr/>
          </p:nvSpPr>
          <p:spPr bwMode="auto">
            <a:xfrm flipH="1" flipV="1">
              <a:off x="3912" y="3753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8" name="Line 1332"/>
            <p:cNvSpPr>
              <a:spLocks noChangeShapeType="1"/>
            </p:cNvSpPr>
            <p:nvPr/>
          </p:nvSpPr>
          <p:spPr bwMode="auto">
            <a:xfrm flipH="1" flipV="1">
              <a:off x="4713" y="308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9" name="Freeform 1333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0" name="Freeform 1334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1" name="Freeform 1335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2" name="Freeform 1336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3" name="Line 1337"/>
            <p:cNvSpPr>
              <a:spLocks noChangeShapeType="1"/>
            </p:cNvSpPr>
            <p:nvPr/>
          </p:nvSpPr>
          <p:spPr bwMode="auto">
            <a:xfrm flipH="1" flipV="1">
              <a:off x="4533" y="3186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4" name="Freeform 1338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5" name="Freeform 1339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6" name="Freeform 1340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9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0 h 42"/>
                <a:gd name="T40" fmla="*/ 45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7" name="Freeform 1341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8" name="Freeform 1342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9" name="Freeform 1343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0" name="Line 1344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1" name="Line 1345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2" name="Freeform 1346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9 w 36"/>
                <a:gd name="T19" fmla="*/ 0 h 28"/>
                <a:gd name="T20" fmla="*/ 18 w 36"/>
                <a:gd name="T21" fmla="*/ 0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3" name="Freeform 1347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18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4" name="Line 1348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5" name="Line 1349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6" name="Line 1350"/>
            <p:cNvSpPr>
              <a:spLocks noChangeShapeType="1"/>
            </p:cNvSpPr>
            <p:nvPr/>
          </p:nvSpPr>
          <p:spPr bwMode="auto">
            <a:xfrm flipH="1">
              <a:off x="4344" y="3186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7" name="Line 1351"/>
            <p:cNvSpPr>
              <a:spLocks noChangeShapeType="1"/>
            </p:cNvSpPr>
            <p:nvPr/>
          </p:nvSpPr>
          <p:spPr bwMode="auto">
            <a:xfrm flipV="1">
              <a:off x="3534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8" name="Freeform 1352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9" name="Freeform 1353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0" name="Freeform 1354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1" name="Freeform 1355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2" name="Freeform 1356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3" name="Freeform 1357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4" name="Line 1358"/>
            <p:cNvSpPr>
              <a:spLocks noChangeShapeType="1"/>
            </p:cNvSpPr>
            <p:nvPr/>
          </p:nvSpPr>
          <p:spPr bwMode="auto">
            <a:xfrm flipV="1">
              <a:off x="4308" y="309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5" name="Freeform 1359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9 w 72"/>
                <a:gd name="T23" fmla="*/ 49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9 w 72"/>
                <a:gd name="T35" fmla="*/ 14 h 63"/>
                <a:gd name="T36" fmla="*/ 18 w 72"/>
                <a:gd name="T37" fmla="*/ 7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7 h 63"/>
                <a:gd name="T46" fmla="*/ 63 w 72"/>
                <a:gd name="T47" fmla="*/ 7 h 63"/>
                <a:gd name="T48" fmla="*/ 63 w 72"/>
                <a:gd name="T49" fmla="*/ 14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6" name="Freeform 1360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7" name="Line 1361"/>
            <p:cNvSpPr>
              <a:spLocks noChangeShapeType="1"/>
            </p:cNvSpPr>
            <p:nvPr/>
          </p:nvSpPr>
          <p:spPr bwMode="auto">
            <a:xfrm flipH="1">
              <a:off x="3345" y="3746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8" name="Freeform 1362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27 w 36"/>
                <a:gd name="T3" fmla="*/ 21 h 21"/>
                <a:gd name="T4" fmla="*/ 18 w 36"/>
                <a:gd name="T5" fmla="*/ 21 h 21"/>
                <a:gd name="T6" fmla="*/ 9 w 36"/>
                <a:gd name="T7" fmla="*/ 21 h 21"/>
                <a:gd name="T8" fmla="*/ 9 w 36"/>
                <a:gd name="T9" fmla="*/ 14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7 h 21"/>
                <a:gd name="T16" fmla="*/ 9 w 36"/>
                <a:gd name="T17" fmla="*/ 0 h 21"/>
                <a:gd name="T18" fmla="*/ 18 w 36"/>
                <a:gd name="T19" fmla="*/ 0 h 21"/>
                <a:gd name="T20" fmla="*/ 27 w 36"/>
                <a:gd name="T21" fmla="*/ 0 h 21"/>
                <a:gd name="T22" fmla="*/ 27 w 36"/>
                <a:gd name="T23" fmla="*/ 7 h 21"/>
                <a:gd name="T24" fmla="*/ 36 w 36"/>
                <a:gd name="T25" fmla="*/ 7 h 21"/>
                <a:gd name="T26" fmla="*/ 36 w 36"/>
                <a:gd name="T2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9" name="Freeform 1363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27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18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18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7 h 21"/>
                <a:gd name="T58" fmla="*/ 27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0" name="Line 1364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1" name="Line 1365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2" name="Freeform 1366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28 h 49"/>
                <a:gd name="T18" fmla="*/ 0 w 54"/>
                <a:gd name="T19" fmla="*/ 21 h 49"/>
                <a:gd name="T20" fmla="*/ 9 w 54"/>
                <a:gd name="T21" fmla="*/ 21 h 49"/>
                <a:gd name="T22" fmla="*/ 9 w 54"/>
                <a:gd name="T23" fmla="*/ 14 h 49"/>
                <a:gd name="T24" fmla="*/ 18 w 54"/>
                <a:gd name="T25" fmla="*/ 7 h 49"/>
                <a:gd name="T26" fmla="*/ 27 w 54"/>
                <a:gd name="T27" fmla="*/ 0 h 49"/>
                <a:gd name="T28" fmla="*/ 27 w 54"/>
                <a:gd name="T29" fmla="*/ 7 h 49"/>
                <a:gd name="T30" fmla="*/ 36 w 54"/>
                <a:gd name="T31" fmla="*/ 7 h 49"/>
                <a:gd name="T32" fmla="*/ 45 w 54"/>
                <a:gd name="T33" fmla="*/ 14 h 49"/>
                <a:gd name="T34" fmla="*/ 54 w 54"/>
                <a:gd name="T35" fmla="*/ 14 h 49"/>
                <a:gd name="T36" fmla="*/ 54 w 54"/>
                <a:gd name="T37" fmla="*/ 21 h 49"/>
                <a:gd name="T38" fmla="*/ 54 w 54"/>
                <a:gd name="T39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3" name="Freeform 1367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9 w 54"/>
                <a:gd name="T37" fmla="*/ 21 h 49"/>
                <a:gd name="T38" fmla="*/ 9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18 w 54"/>
                <a:gd name="T47" fmla="*/ 7 h 49"/>
                <a:gd name="T48" fmla="*/ 27 w 54"/>
                <a:gd name="T49" fmla="*/ 0 h 49"/>
                <a:gd name="T50" fmla="*/ 27 w 54"/>
                <a:gd name="T51" fmla="*/ 7 h 49"/>
                <a:gd name="T52" fmla="*/ 36 w 54"/>
                <a:gd name="T53" fmla="*/ 7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4" name="Line 1368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5" name="Line 1369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6" name="Freeform 1370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7" name="Freeform 1371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8" name="Freeform 1372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9" name="Freeform 1373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0" name="Freeform 1374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1" name="Freeform 1375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2" name="Line 1376"/>
            <p:cNvSpPr>
              <a:spLocks noChangeShapeType="1"/>
            </p:cNvSpPr>
            <p:nvPr/>
          </p:nvSpPr>
          <p:spPr bwMode="auto">
            <a:xfrm flipH="1" flipV="1">
              <a:off x="3921" y="3095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3" name="Line 1377"/>
            <p:cNvSpPr>
              <a:spLocks noChangeShapeType="1"/>
            </p:cNvSpPr>
            <p:nvPr/>
          </p:nvSpPr>
          <p:spPr bwMode="auto">
            <a:xfrm flipH="1" flipV="1">
              <a:off x="3741" y="3193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4" name="Line 1378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5" name="Line 1379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6" name="Freeform 1380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9 w 54"/>
                <a:gd name="T15" fmla="*/ 28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0 h 42"/>
                <a:gd name="T26" fmla="*/ 27 w 54"/>
                <a:gd name="T27" fmla="*/ 0 h 42"/>
                <a:gd name="T28" fmla="*/ 36 w 54"/>
                <a:gd name="T29" fmla="*/ 0 h 42"/>
                <a:gd name="T30" fmla="*/ 45 w 54"/>
                <a:gd name="T31" fmla="*/ 7 h 42"/>
                <a:gd name="T32" fmla="*/ 54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7" name="Freeform 1381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8" name="Freeform 1382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18 w 27"/>
                <a:gd name="T7" fmla="*/ 21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9" name="Freeform 1383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1 h 28"/>
                <a:gd name="T12" fmla="*/ 18 w 27"/>
                <a:gd name="T13" fmla="*/ 21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1 h 28"/>
                <a:gd name="T22" fmla="*/ 0 w 27"/>
                <a:gd name="T23" fmla="*/ 21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7 h 28"/>
                <a:gd name="T34" fmla="*/ 0 w 27"/>
                <a:gd name="T35" fmla="*/ 7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0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0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7 h 28"/>
                <a:gd name="T64" fmla="*/ 27 w 27"/>
                <a:gd name="T65" fmla="*/ 7 h 28"/>
                <a:gd name="T66" fmla="*/ 27 w 27"/>
                <a:gd name="T6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0" name="Line 1384"/>
            <p:cNvSpPr>
              <a:spLocks noChangeShapeType="1"/>
            </p:cNvSpPr>
            <p:nvPr/>
          </p:nvSpPr>
          <p:spPr bwMode="auto">
            <a:xfrm flipH="1">
              <a:off x="3552" y="319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1" name="Freeform 1385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2" name="Freeform 1386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3" name="Line 1387"/>
            <p:cNvSpPr>
              <a:spLocks noChangeShapeType="1"/>
            </p:cNvSpPr>
            <p:nvPr/>
          </p:nvSpPr>
          <p:spPr bwMode="auto">
            <a:xfrm flipV="1">
              <a:off x="3516" y="309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4" name="Freeform 1388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7 h 42"/>
                <a:gd name="T28" fmla="*/ 18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5" name="Freeform 1389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7 h 42"/>
                <a:gd name="T48" fmla="*/ 18 w 45"/>
                <a:gd name="T49" fmla="*/ 0 h 42"/>
                <a:gd name="T50" fmla="*/ 27 w 45"/>
                <a:gd name="T51" fmla="*/ 7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6" name="Line 1390"/>
            <p:cNvSpPr>
              <a:spLocks noChangeShapeType="1"/>
            </p:cNvSpPr>
            <p:nvPr/>
          </p:nvSpPr>
          <p:spPr bwMode="auto">
            <a:xfrm>
              <a:off x="4911" y="384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7" name="Line 1391"/>
            <p:cNvSpPr>
              <a:spLocks noChangeShapeType="1"/>
            </p:cNvSpPr>
            <p:nvPr/>
          </p:nvSpPr>
          <p:spPr bwMode="auto">
            <a:xfrm>
              <a:off x="4731" y="394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8" name="Line 1392"/>
            <p:cNvSpPr>
              <a:spLocks noChangeShapeType="1"/>
            </p:cNvSpPr>
            <p:nvPr/>
          </p:nvSpPr>
          <p:spPr bwMode="auto">
            <a:xfrm>
              <a:off x="4731" y="3718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9" name="Line 1393"/>
            <p:cNvSpPr>
              <a:spLocks noChangeShapeType="1"/>
            </p:cNvSpPr>
            <p:nvPr/>
          </p:nvSpPr>
          <p:spPr bwMode="auto">
            <a:xfrm flipH="1">
              <a:off x="4551" y="3942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0" name="Line 1394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1" name="Line 1395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2" name="Line 1396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3" name="Line 1397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4" name="Line 1398"/>
            <p:cNvSpPr>
              <a:spLocks noChangeShapeType="1"/>
            </p:cNvSpPr>
            <p:nvPr/>
          </p:nvSpPr>
          <p:spPr bwMode="auto">
            <a:xfrm>
              <a:off x="4344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5" name="Line 1399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6" name="Line 1400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7" name="Line 1401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8" name="Line 1402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9" name="Line 1403"/>
            <p:cNvSpPr>
              <a:spLocks noChangeShapeType="1"/>
            </p:cNvSpPr>
            <p:nvPr/>
          </p:nvSpPr>
          <p:spPr bwMode="auto">
            <a:xfrm flipH="1">
              <a:off x="4164" y="394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0" name="Line 1404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1" name="Line 1405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2" name="Line 1406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3" name="Line 1407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4" name="Line 1408"/>
            <p:cNvSpPr>
              <a:spLocks noChangeShapeType="1"/>
            </p:cNvSpPr>
            <p:nvPr/>
          </p:nvSpPr>
          <p:spPr bwMode="auto">
            <a:xfrm flipH="1">
              <a:off x="4155" y="371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5" name="Line 1409"/>
            <p:cNvSpPr>
              <a:spLocks noChangeShapeType="1"/>
            </p:cNvSpPr>
            <p:nvPr/>
          </p:nvSpPr>
          <p:spPr bwMode="auto">
            <a:xfrm>
              <a:off x="4128" y="3844"/>
              <a:ext cx="1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6" name="Line 1410"/>
            <p:cNvSpPr>
              <a:spLocks noChangeShapeType="1"/>
            </p:cNvSpPr>
            <p:nvPr/>
          </p:nvSpPr>
          <p:spPr bwMode="auto">
            <a:xfrm>
              <a:off x="3948" y="394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7" name="Line 1411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8" name="Line 1412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9" name="Line 1413"/>
            <p:cNvSpPr>
              <a:spLocks noChangeShapeType="1"/>
            </p:cNvSpPr>
            <p:nvPr/>
          </p:nvSpPr>
          <p:spPr bwMode="auto">
            <a:xfrm flipH="1">
              <a:off x="4542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0" name="Line 1414"/>
            <p:cNvSpPr>
              <a:spLocks noChangeShapeType="1"/>
            </p:cNvSpPr>
            <p:nvPr/>
          </p:nvSpPr>
          <p:spPr bwMode="auto">
            <a:xfrm>
              <a:off x="3948" y="3725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1" name="Line 1415"/>
            <p:cNvSpPr>
              <a:spLocks noChangeShapeType="1"/>
            </p:cNvSpPr>
            <p:nvPr/>
          </p:nvSpPr>
          <p:spPr bwMode="auto">
            <a:xfrm flipH="1">
              <a:off x="376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2" name="Line 1416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3" name="Line 1417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4" name="Line 1418"/>
            <p:cNvSpPr>
              <a:spLocks noChangeShapeType="1"/>
            </p:cNvSpPr>
            <p:nvPr/>
          </p:nvSpPr>
          <p:spPr bwMode="auto">
            <a:xfrm>
              <a:off x="4731" y="306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5" name="Line 1419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6" name="Line 1420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7" name="Line 1421"/>
            <p:cNvSpPr>
              <a:spLocks noChangeShapeType="1"/>
            </p:cNvSpPr>
            <p:nvPr/>
          </p:nvSpPr>
          <p:spPr bwMode="auto">
            <a:xfrm>
              <a:off x="4335" y="329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8" name="Line 1422"/>
            <p:cNvSpPr>
              <a:spLocks noChangeShapeType="1"/>
            </p:cNvSpPr>
            <p:nvPr/>
          </p:nvSpPr>
          <p:spPr bwMode="auto">
            <a:xfrm>
              <a:off x="3552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9" name="Line 1423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0" name="Line 1424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1" name="Line 1425"/>
            <p:cNvSpPr>
              <a:spLocks noChangeShapeType="1"/>
            </p:cNvSpPr>
            <p:nvPr/>
          </p:nvSpPr>
          <p:spPr bwMode="auto">
            <a:xfrm flipH="1">
              <a:off x="3372" y="394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2" name="Line 1426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3" name="Line 1427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4" name="Line 1428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5" name="Line 1429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6" name="Line 1430"/>
            <p:cNvSpPr>
              <a:spLocks noChangeShapeType="1"/>
            </p:cNvSpPr>
            <p:nvPr/>
          </p:nvSpPr>
          <p:spPr bwMode="auto">
            <a:xfrm flipH="1">
              <a:off x="455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7" name="Line 1431"/>
            <p:cNvSpPr>
              <a:spLocks noChangeShapeType="1"/>
            </p:cNvSpPr>
            <p:nvPr/>
          </p:nvSpPr>
          <p:spPr bwMode="auto">
            <a:xfrm flipV="1">
              <a:off x="4515" y="3088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8" name="Line 1432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9" name="Line 1433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0" name="Line 1434"/>
            <p:cNvSpPr>
              <a:spLocks noChangeShapeType="1"/>
            </p:cNvSpPr>
            <p:nvPr/>
          </p:nvSpPr>
          <p:spPr bwMode="auto">
            <a:xfrm>
              <a:off x="3336" y="385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1" name="Line 1435"/>
            <p:cNvSpPr>
              <a:spLocks noChangeShapeType="1"/>
            </p:cNvSpPr>
            <p:nvPr/>
          </p:nvSpPr>
          <p:spPr bwMode="auto">
            <a:xfrm flipH="1">
              <a:off x="3363" y="3725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2" name="Line 1436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3" name="Line 1437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4" name="Line 1438"/>
            <p:cNvSpPr>
              <a:spLocks noChangeShapeType="1"/>
            </p:cNvSpPr>
            <p:nvPr/>
          </p:nvSpPr>
          <p:spPr bwMode="auto">
            <a:xfrm flipV="1">
              <a:off x="4335" y="306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5" name="Line 1439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6" name="Line 1440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7" name="Line 1441"/>
            <p:cNvSpPr>
              <a:spLocks noChangeShapeType="1"/>
            </p:cNvSpPr>
            <p:nvPr/>
          </p:nvSpPr>
          <p:spPr bwMode="auto">
            <a:xfrm flipH="1">
              <a:off x="3750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8" name="Line 1442"/>
            <p:cNvSpPr>
              <a:spLocks noChangeShapeType="1"/>
            </p:cNvSpPr>
            <p:nvPr/>
          </p:nvSpPr>
          <p:spPr bwMode="auto">
            <a:xfrm flipH="1">
              <a:off x="4155" y="307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9" name="Line 1443"/>
            <p:cNvSpPr>
              <a:spLocks noChangeShapeType="1"/>
            </p:cNvSpPr>
            <p:nvPr/>
          </p:nvSpPr>
          <p:spPr bwMode="auto">
            <a:xfrm>
              <a:off x="3552" y="329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0" name="Line 1444"/>
            <p:cNvSpPr>
              <a:spLocks noChangeShapeType="1"/>
            </p:cNvSpPr>
            <p:nvPr/>
          </p:nvSpPr>
          <p:spPr bwMode="auto">
            <a:xfrm>
              <a:off x="3939" y="3074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1" name="Line 1445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2" name="Line 1446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3" name="Line 1447"/>
            <p:cNvSpPr>
              <a:spLocks noChangeShapeType="1"/>
            </p:cNvSpPr>
            <p:nvPr/>
          </p:nvSpPr>
          <p:spPr bwMode="auto">
            <a:xfrm flipH="1">
              <a:off x="375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4" name="Line 1448"/>
            <p:cNvSpPr>
              <a:spLocks noChangeShapeType="1"/>
            </p:cNvSpPr>
            <p:nvPr/>
          </p:nvSpPr>
          <p:spPr bwMode="auto">
            <a:xfrm flipV="1">
              <a:off x="3723" y="309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5" name="Line 1449"/>
            <p:cNvSpPr>
              <a:spLocks noChangeShapeType="1"/>
            </p:cNvSpPr>
            <p:nvPr/>
          </p:nvSpPr>
          <p:spPr bwMode="auto">
            <a:xfrm>
              <a:off x="3552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6" name="Freeform 1450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7" name="Freeform 1451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8" name="Line 1452"/>
            <p:cNvSpPr>
              <a:spLocks noChangeShapeType="1"/>
            </p:cNvSpPr>
            <p:nvPr/>
          </p:nvSpPr>
          <p:spPr bwMode="auto">
            <a:xfrm flipV="1">
              <a:off x="4920" y="3753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9" name="Freeform 1453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0" name="Freeform 1454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1" name="Line 1455"/>
            <p:cNvSpPr>
              <a:spLocks noChangeShapeType="1"/>
            </p:cNvSpPr>
            <p:nvPr/>
          </p:nvSpPr>
          <p:spPr bwMode="auto">
            <a:xfrm flipV="1">
              <a:off x="4920" y="353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2" name="Freeform 1456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3" name="Freeform 1457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4" name="Line 1458"/>
            <p:cNvSpPr>
              <a:spLocks noChangeShapeType="1"/>
            </p:cNvSpPr>
            <p:nvPr/>
          </p:nvSpPr>
          <p:spPr bwMode="auto">
            <a:xfrm flipH="1">
              <a:off x="3363" y="307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5" name="Line 1459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6" name="Line 1460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7" name="Freeform 1461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8" name="Freeform 1462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9" name="Line 1463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0" name="Line 1464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1" name="Freeform 1465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2" name="Freeform 1466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3" name="Freeform 1467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4" name="Freeform 1468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5" name="Freeform 1469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63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14 h 63"/>
                <a:gd name="T36" fmla="*/ 18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  <a:gd name="T58" fmla="*/ 72 w 72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6" name="Freeform 1470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7" name="Line 1471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8" name="Line 1472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9" name="Freeform 1473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0" name="Freeform 1474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1" name="Freeform 1475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2" name="Freeform 1476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3" name="Line 1477"/>
            <p:cNvSpPr>
              <a:spLocks noChangeShapeType="1"/>
            </p:cNvSpPr>
            <p:nvPr/>
          </p:nvSpPr>
          <p:spPr bwMode="auto">
            <a:xfrm flipV="1">
              <a:off x="4524" y="331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4" name="Freeform 1478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5" name="Freeform 1479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6" name="Line 1480"/>
            <p:cNvSpPr>
              <a:spLocks noChangeShapeType="1"/>
            </p:cNvSpPr>
            <p:nvPr/>
          </p:nvSpPr>
          <p:spPr bwMode="auto">
            <a:xfrm flipH="1" flipV="1">
              <a:off x="4128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7" name="Freeform 1481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35 h 42"/>
                <a:gd name="T4" fmla="*/ 36 w 54"/>
                <a:gd name="T5" fmla="*/ 42 h 42"/>
                <a:gd name="T6" fmla="*/ 27 w 54"/>
                <a:gd name="T7" fmla="*/ 42 h 42"/>
                <a:gd name="T8" fmla="*/ 18 w 54"/>
                <a:gd name="T9" fmla="*/ 42 h 42"/>
                <a:gd name="T10" fmla="*/ 9 w 54"/>
                <a:gd name="T11" fmla="*/ 42 h 42"/>
                <a:gd name="T12" fmla="*/ 0 w 54"/>
                <a:gd name="T13" fmla="*/ 35 h 42"/>
                <a:gd name="T14" fmla="*/ 0 w 54"/>
                <a:gd name="T15" fmla="*/ 28 h 42"/>
                <a:gd name="T16" fmla="*/ 0 w 54"/>
                <a:gd name="T17" fmla="*/ 14 h 42"/>
                <a:gd name="T18" fmla="*/ 0 w 54"/>
                <a:gd name="T19" fmla="*/ 7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27 w 54"/>
                <a:gd name="T27" fmla="*/ 7 h 42"/>
                <a:gd name="T28" fmla="*/ 36 w 54"/>
                <a:gd name="T29" fmla="*/ 7 h 42"/>
                <a:gd name="T30" fmla="*/ 45 w 54"/>
                <a:gd name="T31" fmla="*/ 7 h 42"/>
                <a:gd name="T32" fmla="*/ 45 w 54"/>
                <a:gd name="T33" fmla="*/ 14 h 42"/>
                <a:gd name="T34" fmla="*/ 54 w 54"/>
                <a:gd name="T35" fmla="*/ 14 h 42"/>
                <a:gd name="T36" fmla="*/ 54 w 54"/>
                <a:gd name="T3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8" name="Freeform 1482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0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0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9" name="Line 1483"/>
            <p:cNvSpPr>
              <a:spLocks noChangeShapeType="1"/>
            </p:cNvSpPr>
            <p:nvPr/>
          </p:nvSpPr>
          <p:spPr bwMode="auto">
            <a:xfrm flipV="1">
              <a:off x="4128" y="354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0" name="Freeform 1484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1" name="Freeform 1485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2" name="Line 1486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3" name="Line 1487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4" name="Freeform 1488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5" name="Freeform 1489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6" name="Line 1490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7" name="Line 1491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8" name="Freeform 1492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9" name="Freeform 1493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0" name="Freeform 1494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63 w 90"/>
                <a:gd name="T9" fmla="*/ 56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56 h 63"/>
                <a:gd name="T18" fmla="*/ 18 w 90"/>
                <a:gd name="T19" fmla="*/ 56 h 63"/>
                <a:gd name="T20" fmla="*/ 18 w 90"/>
                <a:gd name="T21" fmla="*/ 49 h 63"/>
                <a:gd name="T22" fmla="*/ 9 w 90"/>
                <a:gd name="T23" fmla="*/ 49 h 63"/>
                <a:gd name="T24" fmla="*/ 9 w 90"/>
                <a:gd name="T25" fmla="*/ 42 h 63"/>
                <a:gd name="T26" fmla="*/ 9 w 90"/>
                <a:gd name="T27" fmla="*/ 35 h 63"/>
                <a:gd name="T28" fmla="*/ 0 w 90"/>
                <a:gd name="T29" fmla="*/ 28 h 63"/>
                <a:gd name="T30" fmla="*/ 9 w 90"/>
                <a:gd name="T31" fmla="*/ 21 h 63"/>
                <a:gd name="T32" fmla="*/ 9 w 90"/>
                <a:gd name="T33" fmla="*/ 7 h 63"/>
                <a:gd name="T34" fmla="*/ 18 w 90"/>
                <a:gd name="T35" fmla="*/ 7 h 63"/>
                <a:gd name="T36" fmla="*/ 18 w 90"/>
                <a:gd name="T37" fmla="*/ 0 h 63"/>
                <a:gd name="T38" fmla="*/ 27 w 90"/>
                <a:gd name="T39" fmla="*/ 0 h 63"/>
                <a:gd name="T40" fmla="*/ 36 w 90"/>
                <a:gd name="T41" fmla="*/ 0 h 63"/>
                <a:gd name="T42" fmla="*/ 45 w 90"/>
                <a:gd name="T43" fmla="*/ 0 h 63"/>
                <a:gd name="T44" fmla="*/ 54 w 90"/>
                <a:gd name="T45" fmla="*/ 0 h 63"/>
                <a:gd name="T46" fmla="*/ 63 w 90"/>
                <a:gd name="T47" fmla="*/ 0 h 63"/>
                <a:gd name="T48" fmla="*/ 72 w 90"/>
                <a:gd name="T49" fmla="*/ 7 h 63"/>
                <a:gd name="T50" fmla="*/ 81 w 90"/>
                <a:gd name="T51" fmla="*/ 21 h 63"/>
                <a:gd name="T52" fmla="*/ 90 w 90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1" name="Freeform 1495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49 h 63"/>
                <a:gd name="T10" fmla="*/ 63 w 90"/>
                <a:gd name="T11" fmla="*/ 56 h 63"/>
                <a:gd name="T12" fmla="*/ 63 w 90"/>
                <a:gd name="T13" fmla="*/ 56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56 h 63"/>
                <a:gd name="T22" fmla="*/ 18 w 90"/>
                <a:gd name="T23" fmla="*/ 56 h 63"/>
                <a:gd name="T24" fmla="*/ 18 w 90"/>
                <a:gd name="T25" fmla="*/ 49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1 h 63"/>
                <a:gd name="T36" fmla="*/ 9 w 90"/>
                <a:gd name="T37" fmla="*/ 21 h 63"/>
                <a:gd name="T38" fmla="*/ 9 w 90"/>
                <a:gd name="T39" fmla="*/ 7 h 63"/>
                <a:gd name="T40" fmla="*/ 18 w 90"/>
                <a:gd name="T41" fmla="*/ 7 h 63"/>
                <a:gd name="T42" fmla="*/ 18 w 90"/>
                <a:gd name="T43" fmla="*/ 0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0 h 63"/>
                <a:gd name="T56" fmla="*/ 72 w 90"/>
                <a:gd name="T57" fmla="*/ 7 h 63"/>
                <a:gd name="T58" fmla="*/ 72 w 90"/>
                <a:gd name="T59" fmla="*/ 7 h 63"/>
                <a:gd name="T60" fmla="*/ 81 w 90"/>
                <a:gd name="T61" fmla="*/ 21 h 63"/>
                <a:gd name="T62" fmla="*/ 81 w 90"/>
                <a:gd name="T63" fmla="*/ 21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2" name="Line 1496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3" name="Line 1497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4" name="Freeform 1498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5" name="Freeform 1499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6" name="Freeform 1500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7" name="Freeform 1501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8" name="Freeform 1502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9" name="Freeform 1503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0" name="Line 1504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1" name="Line 1505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2" name="Line 1506"/>
            <p:cNvSpPr>
              <a:spLocks noChangeShapeType="1"/>
            </p:cNvSpPr>
            <p:nvPr/>
          </p:nvSpPr>
          <p:spPr bwMode="auto">
            <a:xfrm flipV="1">
              <a:off x="4524" y="310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3" name="Freeform 1507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4" name="Freeform 1508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5" name="Freeform 1509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6" name="Freeform 1510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7" name="Line 1511"/>
            <p:cNvSpPr>
              <a:spLocks noChangeShapeType="1"/>
            </p:cNvSpPr>
            <p:nvPr/>
          </p:nvSpPr>
          <p:spPr bwMode="auto">
            <a:xfrm flipH="1" flipV="1">
              <a:off x="3732" y="3319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8" name="Freeform 1512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9" name="Freeform 1513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18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0" name="Line 1514"/>
            <p:cNvSpPr>
              <a:spLocks noChangeShapeType="1"/>
            </p:cNvSpPr>
            <p:nvPr/>
          </p:nvSpPr>
          <p:spPr bwMode="auto">
            <a:xfrm flipV="1">
              <a:off x="3345" y="3760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1" name="Freeform 1515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2" name="Freeform 1516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3" name="Line 1517"/>
            <p:cNvSpPr>
              <a:spLocks noChangeShapeType="1"/>
            </p:cNvSpPr>
            <p:nvPr/>
          </p:nvSpPr>
          <p:spPr bwMode="auto">
            <a:xfrm flipH="1" flipV="1">
              <a:off x="3336" y="354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4" name="Freeform 1518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5" name="Freeform 1519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6" name="Freeform 1520"/>
            <p:cNvSpPr>
              <a:spLocks/>
            </p:cNvSpPr>
            <p:nvPr/>
          </p:nvSpPr>
          <p:spPr bwMode="auto">
            <a:xfrm>
              <a:off x="4488" y="303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5617" name="Text Box 1521"/>
          <p:cNvSpPr txBox="1">
            <a:spLocks noChangeArrowheads="1"/>
          </p:cNvSpPr>
          <p:nvPr/>
        </p:nvSpPr>
        <p:spPr bwMode="auto">
          <a:xfrm>
            <a:off x="611188" y="2714625"/>
            <a:ext cx="1627187" cy="1228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618" name="Text Box 1522"/>
          <p:cNvSpPr txBox="1">
            <a:spLocks noChangeArrowheads="1"/>
          </p:cNvSpPr>
          <p:nvPr/>
        </p:nvSpPr>
        <p:spPr bwMode="auto">
          <a:xfrm>
            <a:off x="611188" y="4357688"/>
            <a:ext cx="1627187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6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645619" name="Text Box 1523"/>
          <p:cNvSpPr txBox="1">
            <a:spLocks noChangeArrowheads="1"/>
          </p:cNvSpPr>
          <p:nvPr/>
        </p:nvSpPr>
        <p:spPr bwMode="auto">
          <a:xfrm>
            <a:off x="3570288" y="5502275"/>
            <a:ext cx="665162" cy="315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[011]</a:t>
            </a:r>
          </a:p>
        </p:txBody>
      </p:sp>
      <p:sp>
        <p:nvSpPr>
          <p:cNvPr id="645620" name="Text Box 1524"/>
          <p:cNvSpPr txBox="1">
            <a:spLocks noChangeArrowheads="1"/>
          </p:cNvSpPr>
          <p:nvPr/>
        </p:nvSpPr>
        <p:spPr bwMode="auto">
          <a:xfrm>
            <a:off x="3570288" y="3833813"/>
            <a:ext cx="665162" cy="315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[100]</a:t>
            </a:r>
          </a:p>
        </p:txBody>
      </p:sp>
      <p:sp>
        <p:nvSpPr>
          <p:cNvPr id="645621" name="Line 1525"/>
          <p:cNvSpPr>
            <a:spLocks noChangeShapeType="1"/>
          </p:cNvSpPr>
          <p:nvPr/>
        </p:nvSpPr>
        <p:spPr bwMode="auto">
          <a:xfrm>
            <a:off x="1119188" y="3429000"/>
            <a:ext cx="0" cy="714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5622" name="Text Box 1526"/>
          <p:cNvSpPr txBox="1">
            <a:spLocks noChangeArrowheads="1"/>
          </p:cNvSpPr>
          <p:nvPr/>
        </p:nvSpPr>
        <p:spPr bwMode="auto">
          <a:xfrm>
            <a:off x="315913" y="3448050"/>
            <a:ext cx="887412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en-US" sz="15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/ propane</a:t>
            </a:r>
          </a:p>
        </p:txBody>
      </p:sp>
      <p:sp>
        <p:nvSpPr>
          <p:cNvPr id="645623" name="Text Box 1527"/>
          <p:cNvSpPr txBox="1">
            <a:spLocks noChangeArrowheads="1"/>
          </p:cNvSpPr>
          <p:nvPr/>
        </p:nvSpPr>
        <p:spPr bwMode="auto">
          <a:xfrm>
            <a:off x="298450" y="1516063"/>
            <a:ext cx="85471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/>
            <a:endParaRPr lang="en-US" altLang="en-US" sz="1800" i="1" baseline="0" smtClean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i="1" baseline="0" smtClean="0">
                <a:solidFill>
                  <a:srgbClr val="000000"/>
                </a:solidFill>
              </a:rPr>
              <a:t>Typical cartoons/visuals used in the literature</a:t>
            </a:r>
          </a:p>
        </p:txBody>
      </p:sp>
    </p:spTree>
    <p:extLst>
      <p:ext uri="{BB962C8B-B14F-4D97-AF65-F5344CB8AC3E}">
        <p14:creationId xmlns:p14="http://schemas.microsoft.com/office/powerpoint/2010/main" val="725605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-157655" y="-252248"/>
            <a:ext cx="1308538" cy="74097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aseline="0" smtClean="0">
              <a:solidFill>
                <a:srgbClr val="000000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2525486" cy="2176184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9" name="Title 1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~1/2 Million/</a:t>
            </a:r>
            <a:r>
              <a:rPr lang="en-US" dirty="0" err="1"/>
              <a:t>Y</a:t>
            </a:r>
            <a:r>
              <a:rPr lang="en-US" dirty="0" err="1" smtClean="0"/>
              <a:t>r</a:t>
            </a:r>
            <a:r>
              <a:rPr lang="en-US" dirty="0" smtClean="0"/>
              <a:t> in US</a:t>
            </a:r>
            <a:endParaRPr lang="en-US" dirty="0"/>
          </a:p>
        </p:txBody>
      </p:sp>
      <p:pic>
        <p:nvPicPr>
          <p:cNvPr id="21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0725" y="6116638"/>
            <a:ext cx="25638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0" y="6116638"/>
            <a:ext cx="14414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0675" y="6019800"/>
            <a:ext cx="873125" cy="801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58" descr="SUseal.gif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799" y="6019801"/>
            <a:ext cx="793981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5543" y="2285523"/>
            <a:ext cx="2057286" cy="3675257"/>
          </a:xfrm>
          <a:prstGeom prst="rect">
            <a:avLst/>
          </a:prstGeom>
        </p:spPr>
      </p:pic>
      <p:sp>
        <p:nvSpPr>
          <p:cNvPr id="26" name="TextBox 25"/>
          <p:cNvSpPr txBox="1"/>
          <p:nvPr/>
        </p:nvSpPr>
        <p:spPr>
          <a:xfrm>
            <a:off x="2666999" y="2046515"/>
            <a:ext cx="561702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baseline="0" dirty="0" smtClean="0">
                <a:solidFill>
                  <a:srgbClr val="000000"/>
                </a:solidFill>
              </a:rPr>
              <a:t>In 20 years implants will be grown (and/or printed)</a:t>
            </a:r>
          </a:p>
          <a:p>
            <a:endParaRPr lang="en-US" sz="2100" baseline="0" dirty="0">
              <a:solidFill>
                <a:srgbClr val="000000"/>
              </a:solidFill>
            </a:endParaRPr>
          </a:p>
          <a:p>
            <a:r>
              <a:rPr lang="en-US" sz="2100" baseline="0" dirty="0" smtClean="0">
                <a:solidFill>
                  <a:srgbClr val="000000"/>
                </a:solidFill>
              </a:rPr>
              <a:t>That is not soon enough</a:t>
            </a:r>
          </a:p>
          <a:p>
            <a:endParaRPr lang="en-US" sz="2100" baseline="0" dirty="0">
              <a:solidFill>
                <a:srgbClr val="000000"/>
              </a:solidFill>
            </a:endParaRPr>
          </a:p>
          <a:p>
            <a:r>
              <a:rPr lang="en-US" sz="2100" baseline="0" dirty="0" smtClean="0">
                <a:solidFill>
                  <a:srgbClr val="000000"/>
                </a:solidFill>
              </a:rPr>
              <a:t>Metallic </a:t>
            </a:r>
            <a:r>
              <a:rPr lang="en-US" sz="2100" baseline="0" dirty="0">
                <a:solidFill>
                  <a:srgbClr val="000000"/>
                </a:solidFill>
              </a:rPr>
              <a:t>biomedical implants </a:t>
            </a:r>
            <a:r>
              <a:rPr lang="en-US" sz="2100" baseline="0" dirty="0" smtClean="0">
                <a:solidFill>
                  <a:srgbClr val="000000"/>
                </a:solidFill>
              </a:rPr>
              <a:t>corrode </a:t>
            </a:r>
            <a:r>
              <a:rPr lang="en-US" sz="2100" baseline="0" dirty="0">
                <a:solidFill>
                  <a:srgbClr val="000000"/>
                </a:solidFill>
              </a:rPr>
              <a:t>in the human body leading to severe </a:t>
            </a:r>
            <a:r>
              <a:rPr lang="en-US" sz="2100" baseline="0" dirty="0" smtClean="0">
                <a:solidFill>
                  <a:srgbClr val="000000"/>
                </a:solidFill>
              </a:rPr>
              <a:t>problems</a:t>
            </a:r>
          </a:p>
          <a:p>
            <a:endParaRPr lang="en-US" sz="2100" baseline="0" dirty="0">
              <a:solidFill>
                <a:srgbClr val="000000"/>
              </a:solidFill>
            </a:endParaRPr>
          </a:p>
          <a:p>
            <a:r>
              <a:rPr lang="en-US" sz="2100" baseline="0" dirty="0" smtClean="0">
                <a:solidFill>
                  <a:srgbClr val="000000"/>
                </a:solidFill>
              </a:rPr>
              <a:t>What is going on? How do we improve them? Do different surface oxides matter?</a:t>
            </a:r>
          </a:p>
          <a:p>
            <a:endParaRPr lang="en-US" sz="2100" baseline="0" dirty="0">
              <a:solidFill>
                <a:srgbClr val="000000"/>
              </a:solidFill>
            </a:endParaRPr>
          </a:p>
          <a:p>
            <a:r>
              <a:rPr lang="en-US" sz="2100" baseline="0" dirty="0" smtClean="0">
                <a:solidFill>
                  <a:srgbClr val="000000"/>
                </a:solidFill>
              </a:rPr>
              <a:t>Tuesday’s Lecture</a:t>
            </a:r>
          </a:p>
        </p:txBody>
      </p:sp>
    </p:spTree>
    <p:extLst>
      <p:ext uri="{BB962C8B-B14F-4D97-AF65-F5344CB8AC3E}">
        <p14:creationId xmlns:p14="http://schemas.microsoft.com/office/powerpoint/2010/main" val="3506394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2"/>
          <p:cNvSpPr>
            <a:spLocks noChangeArrowheads="1"/>
          </p:cNvSpPr>
          <p:nvPr/>
        </p:nvSpPr>
        <p:spPr bwMode="auto">
          <a:xfrm>
            <a:off x="4676775" y="5881688"/>
            <a:ext cx="4570413" cy="638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This cartoon is almost certainly far from reality about the surface structure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title"/>
          </p:nvPr>
        </p:nvSpPr>
        <p:spPr>
          <a:xfrm>
            <a:off x="1060450" y="492125"/>
            <a:ext cx="7556500" cy="685800"/>
          </a:xfrm>
        </p:spPr>
        <p:txBody>
          <a:bodyPr/>
          <a:lstStyle/>
          <a:p>
            <a:r>
              <a:rPr lang="en-US" altLang="en-US" dirty="0" smtClean="0"/>
              <a:t>….at a nanoparticle surface</a:t>
            </a:r>
            <a:r>
              <a:rPr lang="en-US" altLang="en-US" sz="2800" b="1" dirty="0" smtClean="0">
                <a:latin typeface="Arial" panose="020B0604020202020204" pitchFamily="34" charset="0"/>
              </a:rPr>
              <a:t> </a:t>
            </a:r>
            <a:endParaRPr lang="en-US" altLang="en-US" sz="2800" b="1" u="sng" dirty="0">
              <a:latin typeface="Arial" panose="020B0604020202020204" pitchFamily="34" charset="0"/>
            </a:endParaRPr>
          </a:p>
        </p:txBody>
      </p:sp>
      <p:grpSp>
        <p:nvGrpSpPr>
          <p:cNvPr id="644100" name="Group 4"/>
          <p:cNvGrpSpPr>
            <a:grpSpLocks/>
          </p:cNvGrpSpPr>
          <p:nvPr/>
        </p:nvGrpSpPr>
        <p:grpSpPr bwMode="auto">
          <a:xfrm>
            <a:off x="4710113" y="2641600"/>
            <a:ext cx="4530725" cy="3001963"/>
            <a:chOff x="2806" y="2294"/>
            <a:chExt cx="2940" cy="2017"/>
          </a:xfrm>
        </p:grpSpPr>
        <p:sp>
          <p:nvSpPr>
            <p:cNvPr id="644101" name="Text Box 5"/>
            <p:cNvSpPr txBox="1">
              <a:spLocks noChangeArrowheads="1"/>
            </p:cNvSpPr>
            <p:nvPr/>
          </p:nvSpPr>
          <p:spPr bwMode="auto">
            <a:xfrm>
              <a:off x="2832" y="4080"/>
              <a:ext cx="291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50000"/>
                </a:spcBef>
              </a:pP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(VO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)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    Mg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3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6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+ 2O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bulk</a:t>
              </a:r>
              <a:endParaRPr lang="en-US" altLang="en-US" sz="2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2" name="Line 6"/>
            <p:cNvSpPr>
              <a:spLocks noChangeAspect="1" noChangeShapeType="1"/>
            </p:cNvSpPr>
            <p:nvPr/>
          </p:nvSpPr>
          <p:spPr bwMode="auto">
            <a:xfrm rot="5400000" flipH="1">
              <a:off x="3496" y="3207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03" name="Text Box 7"/>
            <p:cNvSpPr txBox="1">
              <a:spLocks noChangeAspect="1" noChangeArrowheads="1"/>
            </p:cNvSpPr>
            <p:nvPr/>
          </p:nvSpPr>
          <p:spPr bwMode="auto">
            <a:xfrm>
              <a:off x="3871" y="3355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4" name="Text Box 8"/>
            <p:cNvSpPr txBox="1">
              <a:spLocks noChangeAspect="1" noChangeArrowheads="1"/>
            </p:cNvSpPr>
            <p:nvPr/>
          </p:nvSpPr>
          <p:spPr bwMode="auto">
            <a:xfrm>
              <a:off x="3848" y="3620"/>
              <a:ext cx="29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05" name="Text Box 9"/>
            <p:cNvSpPr txBox="1">
              <a:spLocks noChangeAspect="1" noChangeArrowheads="1"/>
            </p:cNvSpPr>
            <p:nvPr/>
          </p:nvSpPr>
          <p:spPr bwMode="auto">
            <a:xfrm>
              <a:off x="3532" y="323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6" name="Text Box 10"/>
            <p:cNvSpPr txBox="1">
              <a:spLocks noChangeAspect="1" noChangeArrowheads="1"/>
            </p:cNvSpPr>
            <p:nvPr/>
          </p:nvSpPr>
          <p:spPr bwMode="auto">
            <a:xfrm>
              <a:off x="4121" y="3256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7" name="Text Box 11"/>
            <p:cNvSpPr txBox="1">
              <a:spLocks noChangeAspect="1" noChangeArrowheads="1"/>
            </p:cNvSpPr>
            <p:nvPr/>
          </p:nvSpPr>
          <p:spPr bwMode="auto">
            <a:xfrm>
              <a:off x="4122" y="2942"/>
              <a:ext cx="21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08" name="Text Box 12"/>
            <p:cNvSpPr txBox="1">
              <a:spLocks noChangeAspect="1" noChangeArrowheads="1"/>
            </p:cNvSpPr>
            <p:nvPr/>
          </p:nvSpPr>
          <p:spPr bwMode="auto">
            <a:xfrm>
              <a:off x="3570" y="3620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09" name="Line 13"/>
            <p:cNvSpPr>
              <a:spLocks noChangeAspect="1" noChangeShapeType="1"/>
            </p:cNvSpPr>
            <p:nvPr/>
          </p:nvSpPr>
          <p:spPr bwMode="auto">
            <a:xfrm>
              <a:off x="3667" y="3100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0" name="Line 14"/>
            <p:cNvSpPr>
              <a:spLocks noChangeAspect="1" noChangeShapeType="1"/>
            </p:cNvSpPr>
            <p:nvPr/>
          </p:nvSpPr>
          <p:spPr bwMode="auto">
            <a:xfrm>
              <a:off x="3667" y="3406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1" name="Line 15"/>
            <p:cNvSpPr>
              <a:spLocks noChangeAspect="1" noChangeShapeType="1"/>
            </p:cNvSpPr>
            <p:nvPr/>
          </p:nvSpPr>
          <p:spPr bwMode="auto">
            <a:xfrm rot="-5400000">
              <a:off x="3524" y="3355"/>
              <a:ext cx="76" cy="1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2" name="Line 16"/>
            <p:cNvSpPr>
              <a:spLocks noChangeAspect="1" noChangeShapeType="1"/>
            </p:cNvSpPr>
            <p:nvPr/>
          </p:nvSpPr>
          <p:spPr bwMode="auto">
            <a:xfrm>
              <a:off x="3962" y="3516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3" name="Line 17"/>
            <p:cNvSpPr>
              <a:spLocks noChangeAspect="1" noChangeShapeType="1"/>
            </p:cNvSpPr>
            <p:nvPr/>
          </p:nvSpPr>
          <p:spPr bwMode="auto">
            <a:xfrm rot="-5400000">
              <a:off x="3811" y="3641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4" name="Line 18"/>
            <p:cNvSpPr>
              <a:spLocks noChangeAspect="1" noChangeShapeType="1"/>
            </p:cNvSpPr>
            <p:nvPr/>
          </p:nvSpPr>
          <p:spPr bwMode="auto">
            <a:xfrm rot="-5400000">
              <a:off x="3517" y="3642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5" name="Line 19"/>
            <p:cNvSpPr>
              <a:spLocks noChangeAspect="1" noChangeShapeType="1"/>
            </p:cNvSpPr>
            <p:nvPr/>
          </p:nvSpPr>
          <p:spPr bwMode="auto">
            <a:xfrm rot="5400000" flipH="1">
              <a:off x="3784" y="3334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6" name="Line 20"/>
            <p:cNvSpPr>
              <a:spLocks noChangeAspect="1" noChangeShapeType="1"/>
            </p:cNvSpPr>
            <p:nvPr/>
          </p:nvSpPr>
          <p:spPr bwMode="auto">
            <a:xfrm rot="-5400000">
              <a:off x="3756" y="3172"/>
              <a:ext cx="81" cy="1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17" name="Line 21"/>
            <p:cNvSpPr>
              <a:spLocks noChangeAspect="1" noChangeShapeType="1"/>
            </p:cNvSpPr>
            <p:nvPr/>
          </p:nvSpPr>
          <p:spPr bwMode="auto">
            <a:xfrm rot="-5400000">
              <a:off x="4049" y="3336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18" name="Group 22"/>
            <p:cNvGrpSpPr>
              <a:grpSpLocks noChangeAspect="1"/>
            </p:cNvGrpSpPr>
            <p:nvPr/>
          </p:nvGrpSpPr>
          <p:grpSpPr bwMode="auto">
            <a:xfrm>
              <a:off x="4199" y="3121"/>
              <a:ext cx="40" cy="154"/>
              <a:chOff x="2241" y="3885"/>
              <a:chExt cx="63" cy="241"/>
            </a:xfrm>
          </p:grpSpPr>
          <p:sp>
            <p:nvSpPr>
              <p:cNvPr id="644119" name="Line 23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20" name="Line 24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21" name="Line 25"/>
            <p:cNvSpPr>
              <a:spLocks noChangeAspect="1" noChangeShapeType="1"/>
            </p:cNvSpPr>
            <p:nvPr/>
          </p:nvSpPr>
          <p:spPr bwMode="auto">
            <a:xfrm>
              <a:off x="3972" y="3799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2" name="Line 26"/>
            <p:cNvSpPr>
              <a:spLocks noChangeAspect="1" noChangeShapeType="1"/>
            </p:cNvSpPr>
            <p:nvPr/>
          </p:nvSpPr>
          <p:spPr bwMode="auto">
            <a:xfrm rot="-5400000">
              <a:off x="4164" y="3486"/>
              <a:ext cx="167" cy="2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3" name="Text Box 27"/>
            <p:cNvSpPr txBox="1">
              <a:spLocks noChangeAspect="1" noChangeArrowheads="1"/>
            </p:cNvSpPr>
            <p:nvPr/>
          </p:nvSpPr>
          <p:spPr bwMode="auto">
            <a:xfrm flipH="1">
              <a:off x="4368" y="3426"/>
              <a:ext cx="208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4" name="Line 28"/>
            <p:cNvSpPr>
              <a:spLocks noChangeAspect="1" noChangeShapeType="1"/>
            </p:cNvSpPr>
            <p:nvPr/>
          </p:nvSpPr>
          <p:spPr bwMode="auto">
            <a:xfrm rot="5400000" flipH="1">
              <a:off x="4269" y="3358"/>
              <a:ext cx="124" cy="1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5" name="Text Box 29"/>
            <p:cNvSpPr txBox="1">
              <a:spLocks noChangeAspect="1" noChangeArrowheads="1"/>
            </p:cNvSpPr>
            <p:nvPr/>
          </p:nvSpPr>
          <p:spPr bwMode="auto">
            <a:xfrm flipH="1" flipV="1">
              <a:off x="4342" y="3071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26" name="Line 30"/>
            <p:cNvSpPr>
              <a:spLocks noChangeAspect="1" noChangeShapeType="1"/>
            </p:cNvSpPr>
            <p:nvPr/>
          </p:nvSpPr>
          <p:spPr bwMode="auto">
            <a:xfrm rot="-5400000" flipH="1" flipV="1">
              <a:off x="4292" y="3213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7" name="Line 31"/>
            <p:cNvSpPr>
              <a:spLocks noChangeAspect="1" noChangeShapeType="1"/>
            </p:cNvSpPr>
            <p:nvPr/>
          </p:nvSpPr>
          <p:spPr bwMode="auto">
            <a:xfrm rot="-5400000">
              <a:off x="3803" y="3755"/>
              <a:ext cx="76" cy="1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8" name="Line 32"/>
            <p:cNvSpPr>
              <a:spLocks noChangeAspect="1" noChangeShapeType="1"/>
            </p:cNvSpPr>
            <p:nvPr/>
          </p:nvSpPr>
          <p:spPr bwMode="auto">
            <a:xfrm rot="5400000" flipH="1">
              <a:off x="4083" y="3757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29" name="Line 33"/>
            <p:cNvSpPr>
              <a:spLocks noChangeAspect="1" noChangeShapeType="1"/>
            </p:cNvSpPr>
            <p:nvPr/>
          </p:nvSpPr>
          <p:spPr bwMode="auto">
            <a:xfrm rot="-5400000">
              <a:off x="5350" y="3205"/>
              <a:ext cx="61" cy="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0" name="Text Box 34"/>
            <p:cNvSpPr txBox="1">
              <a:spLocks noChangeAspect="1" noChangeArrowheads="1"/>
            </p:cNvSpPr>
            <p:nvPr/>
          </p:nvSpPr>
          <p:spPr bwMode="auto">
            <a:xfrm flipH="1">
              <a:off x="4858" y="3362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1" name="Text Box 35"/>
            <p:cNvSpPr txBox="1">
              <a:spLocks noChangeAspect="1" noChangeArrowheads="1"/>
            </p:cNvSpPr>
            <p:nvPr/>
          </p:nvSpPr>
          <p:spPr bwMode="auto">
            <a:xfrm flipH="1">
              <a:off x="4791" y="3627"/>
              <a:ext cx="294" cy="21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Mg</a:t>
              </a:r>
            </a:p>
          </p:txBody>
        </p:sp>
        <p:sp>
          <p:nvSpPr>
            <p:cNvPr id="644132" name="Text Box 36"/>
            <p:cNvSpPr txBox="1">
              <a:spLocks noChangeAspect="1" noChangeArrowheads="1"/>
            </p:cNvSpPr>
            <p:nvPr/>
          </p:nvSpPr>
          <p:spPr bwMode="auto">
            <a:xfrm flipH="1">
              <a:off x="5118" y="3228"/>
              <a:ext cx="30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0000CC"/>
                  </a:solidFill>
                  <a:latin typeface="Times New Roman" panose="02020603050405020304" pitchFamily="18" charset="0"/>
                </a:rPr>
                <a:t>Mg</a:t>
              </a:r>
              <a:endParaRPr lang="en-US" altLang="en-US" sz="15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3" name="Text Box 37"/>
            <p:cNvSpPr txBox="1">
              <a:spLocks noChangeAspect="1" noChangeArrowheads="1"/>
            </p:cNvSpPr>
            <p:nvPr/>
          </p:nvSpPr>
          <p:spPr bwMode="auto">
            <a:xfrm flipH="1">
              <a:off x="4599" y="3247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4" name="Text Box 38"/>
            <p:cNvSpPr txBox="1">
              <a:spLocks noChangeAspect="1" noChangeArrowheads="1"/>
            </p:cNvSpPr>
            <p:nvPr/>
          </p:nvSpPr>
          <p:spPr bwMode="auto">
            <a:xfrm flipH="1">
              <a:off x="4593" y="2954"/>
              <a:ext cx="216" cy="2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99CC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35" name="Text Box 39"/>
            <p:cNvSpPr txBox="1">
              <a:spLocks noChangeAspect="1" noChangeArrowheads="1"/>
            </p:cNvSpPr>
            <p:nvPr/>
          </p:nvSpPr>
          <p:spPr bwMode="auto">
            <a:xfrm flipH="1">
              <a:off x="5157" y="3618"/>
              <a:ext cx="20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</a:p>
          </p:txBody>
        </p:sp>
        <p:sp>
          <p:nvSpPr>
            <p:cNvPr id="644136" name="Line 40"/>
            <p:cNvSpPr>
              <a:spLocks noChangeAspect="1" noChangeShapeType="1"/>
            </p:cNvSpPr>
            <p:nvPr/>
          </p:nvSpPr>
          <p:spPr bwMode="auto">
            <a:xfrm flipH="1">
              <a:off x="5242" y="3098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7" name="Line 41"/>
            <p:cNvSpPr>
              <a:spLocks noChangeAspect="1" noChangeShapeType="1"/>
            </p:cNvSpPr>
            <p:nvPr/>
          </p:nvSpPr>
          <p:spPr bwMode="auto">
            <a:xfrm flipH="1">
              <a:off x="5242" y="3404"/>
              <a:ext cx="0" cy="23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8" name="Line 42"/>
            <p:cNvSpPr>
              <a:spLocks noChangeAspect="1" noChangeShapeType="1"/>
            </p:cNvSpPr>
            <p:nvPr/>
          </p:nvSpPr>
          <p:spPr bwMode="auto">
            <a:xfrm rot="5400000" flipH="1">
              <a:off x="5339" y="3383"/>
              <a:ext cx="56" cy="9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39" name="Line 43"/>
            <p:cNvSpPr>
              <a:spLocks noChangeAspect="1" noChangeShapeType="1"/>
            </p:cNvSpPr>
            <p:nvPr/>
          </p:nvSpPr>
          <p:spPr bwMode="auto">
            <a:xfrm flipH="1">
              <a:off x="4946" y="3514"/>
              <a:ext cx="0" cy="15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0" name="Line 44"/>
            <p:cNvSpPr>
              <a:spLocks noChangeAspect="1" noChangeShapeType="1"/>
            </p:cNvSpPr>
            <p:nvPr/>
          </p:nvSpPr>
          <p:spPr bwMode="auto">
            <a:xfrm rot="5400000" flipH="1">
              <a:off x="5098" y="3639"/>
              <a:ext cx="0" cy="15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1" name="Line 45"/>
            <p:cNvSpPr>
              <a:spLocks noChangeAspect="1" noChangeShapeType="1"/>
            </p:cNvSpPr>
            <p:nvPr/>
          </p:nvSpPr>
          <p:spPr bwMode="auto">
            <a:xfrm rot="5400000" flipH="1">
              <a:off x="5392" y="3641"/>
              <a:ext cx="0" cy="1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2" name="Line 46"/>
            <p:cNvSpPr>
              <a:spLocks noChangeAspect="1" noChangeShapeType="1"/>
            </p:cNvSpPr>
            <p:nvPr/>
          </p:nvSpPr>
          <p:spPr bwMode="auto">
            <a:xfrm rot="-5400000">
              <a:off x="5033" y="3332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3" name="Line 47"/>
            <p:cNvSpPr>
              <a:spLocks noChangeAspect="1" noChangeShapeType="1"/>
            </p:cNvSpPr>
            <p:nvPr/>
          </p:nvSpPr>
          <p:spPr bwMode="auto">
            <a:xfrm rot="5400000" flipH="1">
              <a:off x="5068" y="3191"/>
              <a:ext cx="71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4" name="Line 48"/>
            <p:cNvSpPr>
              <a:spLocks noChangeAspect="1" noChangeShapeType="1"/>
            </p:cNvSpPr>
            <p:nvPr/>
          </p:nvSpPr>
          <p:spPr bwMode="auto">
            <a:xfrm rot="5400000" flipH="1">
              <a:off x="4767" y="3334"/>
              <a:ext cx="92" cy="1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grpSp>
          <p:nvGrpSpPr>
            <p:cNvPr id="644145" name="Group 49"/>
            <p:cNvGrpSpPr>
              <a:grpSpLocks noChangeAspect="1"/>
            </p:cNvGrpSpPr>
            <p:nvPr/>
          </p:nvGrpSpPr>
          <p:grpSpPr bwMode="auto">
            <a:xfrm flipH="1">
              <a:off x="4670" y="3120"/>
              <a:ext cx="39" cy="154"/>
              <a:chOff x="2241" y="3885"/>
              <a:chExt cx="63" cy="241"/>
            </a:xfrm>
          </p:grpSpPr>
          <p:sp>
            <p:nvSpPr>
              <p:cNvPr id="644146" name="Line 50"/>
              <p:cNvSpPr>
                <a:spLocks noChangeAspect="1" noChangeShapeType="1"/>
              </p:cNvSpPr>
              <p:nvPr/>
            </p:nvSpPr>
            <p:spPr bwMode="auto">
              <a:xfrm>
                <a:off x="2241" y="3886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4147" name="Line 51"/>
              <p:cNvSpPr>
                <a:spLocks noChangeAspect="1" noChangeShapeType="1"/>
              </p:cNvSpPr>
              <p:nvPr/>
            </p:nvSpPr>
            <p:spPr bwMode="auto">
              <a:xfrm>
                <a:off x="2304" y="3885"/>
                <a:ext cx="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44148" name="Line 52"/>
            <p:cNvSpPr>
              <a:spLocks noChangeAspect="1" noChangeShapeType="1"/>
            </p:cNvSpPr>
            <p:nvPr/>
          </p:nvSpPr>
          <p:spPr bwMode="auto">
            <a:xfrm flipH="1">
              <a:off x="4936" y="379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49" name="Line 53"/>
            <p:cNvSpPr>
              <a:spLocks noChangeAspect="1" noChangeShapeType="1"/>
            </p:cNvSpPr>
            <p:nvPr/>
          </p:nvSpPr>
          <p:spPr bwMode="auto">
            <a:xfrm rot="5400000" flipH="1">
              <a:off x="4577" y="3484"/>
              <a:ext cx="167" cy="29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0" name="Line 54"/>
            <p:cNvSpPr>
              <a:spLocks noChangeAspect="1" noChangeShapeType="1"/>
            </p:cNvSpPr>
            <p:nvPr/>
          </p:nvSpPr>
          <p:spPr bwMode="auto">
            <a:xfrm rot="-5400000">
              <a:off x="4516" y="3356"/>
              <a:ext cx="124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1" name="Line 55"/>
            <p:cNvSpPr>
              <a:spLocks noChangeAspect="1" noChangeShapeType="1"/>
            </p:cNvSpPr>
            <p:nvPr/>
          </p:nvSpPr>
          <p:spPr bwMode="auto">
            <a:xfrm rot="5400000" flipV="1">
              <a:off x="4531" y="3211"/>
              <a:ext cx="86" cy="13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2" name="Line 56"/>
            <p:cNvSpPr>
              <a:spLocks noChangeAspect="1" noChangeShapeType="1"/>
            </p:cNvSpPr>
            <p:nvPr/>
          </p:nvSpPr>
          <p:spPr bwMode="auto">
            <a:xfrm rot="5400000" flipH="1">
              <a:off x="5031" y="3755"/>
              <a:ext cx="76" cy="1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3" name="Line 57"/>
            <p:cNvSpPr>
              <a:spLocks noChangeAspect="1" noChangeShapeType="1"/>
            </p:cNvSpPr>
            <p:nvPr/>
          </p:nvSpPr>
          <p:spPr bwMode="auto">
            <a:xfrm rot="-5400000">
              <a:off x="4734" y="3756"/>
              <a:ext cx="92" cy="1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4" name="Line 58"/>
            <p:cNvSpPr>
              <a:spLocks noChangeAspect="1" noChangeShapeType="1"/>
            </p:cNvSpPr>
            <p:nvPr/>
          </p:nvSpPr>
          <p:spPr bwMode="auto">
            <a:xfrm>
              <a:off x="2846" y="3525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5" name="Text Box 59"/>
            <p:cNvSpPr txBox="1">
              <a:spLocks noChangeAspect="1" noChangeArrowheads="1"/>
            </p:cNvSpPr>
            <p:nvPr/>
          </p:nvSpPr>
          <p:spPr bwMode="auto">
            <a:xfrm>
              <a:off x="2892" y="3233"/>
              <a:ext cx="468" cy="19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surface</a:t>
              </a:r>
              <a:endParaRPr lang="en-US" altLang="en-US" sz="1300" baseline="0" smtClean="0">
                <a:solidFill>
                  <a:srgbClr val="0000CC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56" name="Text Box 60"/>
            <p:cNvSpPr txBox="1">
              <a:spLocks noChangeAspect="1" noChangeArrowheads="1"/>
            </p:cNvSpPr>
            <p:nvPr/>
          </p:nvSpPr>
          <p:spPr bwMode="auto">
            <a:xfrm>
              <a:off x="2951" y="3539"/>
              <a:ext cx="31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300" baseline="0" smtClean="0">
                  <a:solidFill>
                    <a:srgbClr val="0000CC"/>
                  </a:solidFill>
                  <a:latin typeface="Impact" panose="020B0806030902050204" pitchFamily="34" charset="0"/>
                </a:rPr>
                <a:t>bulk</a:t>
              </a:r>
            </a:p>
          </p:txBody>
        </p:sp>
        <p:sp>
          <p:nvSpPr>
            <p:cNvPr id="644157" name="AutoShape 61"/>
            <p:cNvSpPr>
              <a:spLocks noChangeAspect="1" noChangeArrowheads="1"/>
            </p:cNvSpPr>
            <p:nvPr/>
          </p:nvSpPr>
          <p:spPr bwMode="auto">
            <a:xfrm flipH="1">
              <a:off x="3775" y="2811"/>
              <a:ext cx="435" cy="117"/>
            </a:xfrm>
            <a:prstGeom prst="curvedDownArrow">
              <a:avLst>
                <a:gd name="adj1" fmla="val 74359"/>
                <a:gd name="adj2" fmla="val 148718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8" name="AutoShape 62"/>
            <p:cNvSpPr>
              <a:spLocks noChangeAspect="1" noChangeArrowheads="1"/>
            </p:cNvSpPr>
            <p:nvPr/>
          </p:nvSpPr>
          <p:spPr bwMode="auto">
            <a:xfrm>
              <a:off x="3864" y="2951"/>
              <a:ext cx="337" cy="79"/>
            </a:xfrm>
            <a:prstGeom prst="curvedUpArrow">
              <a:avLst>
                <a:gd name="adj1" fmla="val 85316"/>
                <a:gd name="adj2" fmla="val 170633"/>
                <a:gd name="adj3" fmla="val 33333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59" name="Text Box 63"/>
            <p:cNvSpPr txBox="1">
              <a:spLocks noChangeAspect="1" noChangeArrowheads="1"/>
            </p:cNvSpPr>
            <p:nvPr/>
          </p:nvSpPr>
          <p:spPr bwMode="auto">
            <a:xfrm>
              <a:off x="2806" y="2294"/>
              <a:ext cx="2469" cy="5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endParaRPr lang="en-US" altLang="en-US" sz="13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alkane  +  O</a:t>
              </a:r>
              <a:r>
                <a:rPr lang="en-US" altLang="en-US" sz="1700" baseline="-2500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lattice</a:t>
              </a:r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                   olefin + water</a:t>
              </a:r>
            </a:p>
            <a:p>
              <a:pPr algn="ctr"/>
              <a:r>
                <a:rPr lang="en-US" altLang="en-US" sz="17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(Reactants)                           (Products)</a:t>
              </a:r>
            </a:p>
          </p:txBody>
        </p:sp>
        <p:sp>
          <p:nvSpPr>
            <p:cNvPr id="644160" name="Text Box 64"/>
            <p:cNvSpPr txBox="1">
              <a:spLocks noChangeAspect="1" noChangeArrowheads="1"/>
            </p:cNvSpPr>
            <p:nvPr/>
          </p:nvSpPr>
          <p:spPr bwMode="auto">
            <a:xfrm>
              <a:off x="3813" y="2392"/>
              <a:ext cx="37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aseline="0" smtClean="0">
                  <a:solidFill>
                    <a:srgbClr val="000000"/>
                  </a:solidFill>
                  <a:latin typeface="Times New Roman" panose="02020603050405020304" pitchFamily="18" charset="0"/>
                </a:rPr>
                <a:t>O=O</a:t>
              </a:r>
            </a:p>
          </p:txBody>
        </p:sp>
        <p:sp>
          <p:nvSpPr>
            <p:cNvPr id="644161" name="Text Box 65"/>
            <p:cNvSpPr txBox="1">
              <a:spLocks noChangeAspect="1" noChangeArrowheads="1"/>
            </p:cNvSpPr>
            <p:nvPr/>
          </p:nvSpPr>
          <p:spPr bwMode="auto">
            <a:xfrm>
              <a:off x="3901" y="2824"/>
              <a:ext cx="289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O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2" name="Text Box 66"/>
            <p:cNvSpPr txBox="1">
              <a:spLocks noChangeAspect="1" noChangeArrowheads="1"/>
            </p:cNvSpPr>
            <p:nvPr/>
          </p:nvSpPr>
          <p:spPr bwMode="auto">
            <a:xfrm>
              <a:off x="3904" y="2629"/>
              <a:ext cx="266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435" tIns="43717" rIns="87435" bIns="43717">
              <a:spAutoFit/>
            </a:bodyPr>
            <a:lstStyle>
              <a:lvl1pPr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3656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874713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1127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749425" defTabSz="874713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066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6638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1210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578225" defTabSz="874713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500" b="1" baseline="0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2e</a:t>
              </a:r>
              <a:r>
                <a:rPr lang="en-US" altLang="en-US" sz="1500" b="1" smtClean="0">
                  <a:solidFill>
                    <a:srgbClr val="CC00CC"/>
                  </a:solidFill>
                  <a:latin typeface="Times New Roman" panose="02020603050405020304" pitchFamily="18" charset="0"/>
                </a:rPr>
                <a:t>-</a:t>
              </a:r>
              <a:endPara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644163" name="Line 67"/>
            <p:cNvSpPr>
              <a:spLocks noChangeAspect="1" noChangeShapeType="1"/>
            </p:cNvSpPr>
            <p:nvPr/>
          </p:nvSpPr>
          <p:spPr bwMode="auto">
            <a:xfrm flipV="1">
              <a:off x="2846" y="3097"/>
              <a:ext cx="2" cy="3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4" name="Line 68"/>
            <p:cNvSpPr>
              <a:spLocks noChangeShapeType="1"/>
            </p:cNvSpPr>
            <p:nvPr/>
          </p:nvSpPr>
          <p:spPr bwMode="auto">
            <a:xfrm>
              <a:off x="3776" y="2573"/>
              <a:ext cx="4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5" name="Line 69"/>
            <p:cNvSpPr>
              <a:spLocks noChangeShapeType="1"/>
            </p:cNvSpPr>
            <p:nvPr/>
          </p:nvSpPr>
          <p:spPr bwMode="auto">
            <a:xfrm>
              <a:off x="3587" y="4178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6" name="Line 70"/>
            <p:cNvSpPr>
              <a:spLocks noChangeShapeType="1"/>
            </p:cNvSpPr>
            <p:nvPr/>
          </p:nvSpPr>
          <p:spPr bwMode="auto">
            <a:xfrm flipH="1">
              <a:off x="3587" y="4240"/>
              <a:ext cx="5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67" name="Line 71"/>
            <p:cNvSpPr>
              <a:spLocks noChangeAspect="1" noChangeShapeType="1"/>
            </p:cNvSpPr>
            <p:nvPr/>
          </p:nvSpPr>
          <p:spPr bwMode="auto">
            <a:xfrm rot="5400000" flipH="1">
              <a:off x="3098" y="3292"/>
              <a:ext cx="0" cy="38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168" name="Text Box 72"/>
          <p:cNvSpPr txBox="1">
            <a:spLocks noChangeArrowheads="1"/>
          </p:cNvSpPr>
          <p:nvPr/>
        </p:nvSpPr>
        <p:spPr bwMode="auto">
          <a:xfrm>
            <a:off x="550088" y="5667375"/>
            <a:ext cx="3818711" cy="9192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1800" baseline="0" dirty="0">
                <a:solidFill>
                  <a:srgbClr val="000000"/>
                </a:solidFill>
                <a:cs typeface="Times New Roman" panose="02020603050405020304" pitchFamily="18" charset="0"/>
              </a:rPr>
              <a:t> </a:t>
            </a:r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The activity and selectivity are 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closely related to the structures</a:t>
            </a:r>
          </a:p>
          <a:p>
            <a:pPr algn="just"/>
            <a:r>
              <a:rPr lang="en-US" altLang="en-US" sz="1800" baseline="0" dirty="0" smtClean="0">
                <a:solidFill>
                  <a:srgbClr val="000000"/>
                </a:solidFill>
                <a:cs typeface="Times New Roman" panose="02020603050405020304" pitchFamily="18" charset="0"/>
              </a:rPr>
              <a:t>   of the catalyst used.</a:t>
            </a:r>
            <a:endParaRPr lang="en-US" altLang="en-US" sz="1800" baseline="0" dirty="0" smtClean="0">
              <a:solidFill>
                <a:srgbClr val="000000"/>
              </a:solidFill>
            </a:endParaRPr>
          </a:p>
        </p:txBody>
      </p:sp>
      <p:grpSp>
        <p:nvGrpSpPr>
          <p:cNvPr id="644172" name="Group 76"/>
          <p:cNvGrpSpPr>
            <a:grpSpLocks/>
          </p:cNvGrpSpPr>
          <p:nvPr/>
        </p:nvGrpSpPr>
        <p:grpSpPr bwMode="auto">
          <a:xfrm>
            <a:off x="1852613" y="2700338"/>
            <a:ext cx="2125662" cy="1141412"/>
            <a:chOff x="825" y="2983"/>
            <a:chExt cx="1638" cy="952"/>
          </a:xfrm>
        </p:grpSpPr>
        <p:sp>
          <p:nvSpPr>
            <p:cNvPr id="644173" name="Line 77"/>
            <p:cNvSpPr>
              <a:spLocks noChangeShapeType="1"/>
            </p:cNvSpPr>
            <p:nvPr/>
          </p:nvSpPr>
          <p:spPr bwMode="auto">
            <a:xfrm>
              <a:off x="1464" y="30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4" name="Line 78"/>
            <p:cNvSpPr>
              <a:spLocks noChangeShapeType="1"/>
            </p:cNvSpPr>
            <p:nvPr/>
          </p:nvSpPr>
          <p:spPr bwMode="auto">
            <a:xfrm flipH="1">
              <a:off x="879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5" name="Line 79"/>
            <p:cNvSpPr>
              <a:spLocks noChangeShapeType="1"/>
            </p:cNvSpPr>
            <p:nvPr/>
          </p:nvSpPr>
          <p:spPr bwMode="auto">
            <a:xfrm flipV="1">
              <a:off x="1050" y="379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6" name="Line 80"/>
            <p:cNvSpPr>
              <a:spLocks noChangeShapeType="1"/>
            </p:cNvSpPr>
            <p:nvPr/>
          </p:nvSpPr>
          <p:spPr bwMode="auto">
            <a:xfrm flipV="1">
              <a:off x="1446" y="3354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7" name="Line 81"/>
            <p:cNvSpPr>
              <a:spLocks noChangeShapeType="1"/>
            </p:cNvSpPr>
            <p:nvPr/>
          </p:nvSpPr>
          <p:spPr bwMode="auto">
            <a:xfrm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8" name="Line 82"/>
            <p:cNvSpPr>
              <a:spLocks noChangeShapeType="1"/>
            </p:cNvSpPr>
            <p:nvPr/>
          </p:nvSpPr>
          <p:spPr bwMode="auto">
            <a:xfrm flipH="1">
              <a:off x="897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79" name="Freeform 83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0" name="Freeform 84"/>
            <p:cNvSpPr>
              <a:spLocks/>
            </p:cNvSpPr>
            <p:nvPr/>
          </p:nvSpPr>
          <p:spPr bwMode="auto">
            <a:xfrm>
              <a:off x="2355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1" name="Line 85"/>
            <p:cNvSpPr>
              <a:spLocks noChangeShapeType="1"/>
            </p:cNvSpPr>
            <p:nvPr/>
          </p:nvSpPr>
          <p:spPr bwMode="auto">
            <a:xfrm flipV="1">
              <a:off x="2400" y="347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2" name="Freeform 86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0 w 45"/>
                <a:gd name="T27" fmla="*/ 0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0 h 42"/>
                <a:gd name="T36" fmla="*/ 45 w 45"/>
                <a:gd name="T37" fmla="*/ 0 h 42"/>
                <a:gd name="T38" fmla="*/ 45 w 45"/>
                <a:gd name="T39" fmla="*/ 7 h 42"/>
                <a:gd name="T40" fmla="*/ 45 w 45"/>
                <a:gd name="T41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3" name="Freeform 87"/>
            <p:cNvSpPr>
              <a:spLocks/>
            </p:cNvSpPr>
            <p:nvPr/>
          </p:nvSpPr>
          <p:spPr bwMode="auto">
            <a:xfrm>
              <a:off x="2382" y="3431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1 h 42"/>
                <a:gd name="T4" fmla="*/ 45 w 45"/>
                <a:gd name="T5" fmla="*/ 21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1 h 42"/>
                <a:gd name="T30" fmla="*/ 0 w 45"/>
                <a:gd name="T31" fmla="*/ 21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4" name="Line 88"/>
            <p:cNvSpPr>
              <a:spLocks noChangeShapeType="1"/>
            </p:cNvSpPr>
            <p:nvPr/>
          </p:nvSpPr>
          <p:spPr bwMode="auto">
            <a:xfrm flipV="1">
              <a:off x="2400" y="3270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5" name="Freeform 89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6" name="Freeform 90"/>
            <p:cNvSpPr>
              <a:spLocks/>
            </p:cNvSpPr>
            <p:nvPr/>
          </p:nvSpPr>
          <p:spPr bwMode="auto">
            <a:xfrm>
              <a:off x="2364" y="32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7" name="Freeform 91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8" name="Freeform 92"/>
            <p:cNvSpPr>
              <a:spLocks/>
            </p:cNvSpPr>
            <p:nvPr/>
          </p:nvSpPr>
          <p:spPr bwMode="auto">
            <a:xfrm>
              <a:off x="1977" y="362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89" name="Line 93"/>
            <p:cNvSpPr>
              <a:spLocks noChangeShapeType="1"/>
            </p:cNvSpPr>
            <p:nvPr/>
          </p:nvSpPr>
          <p:spPr bwMode="auto">
            <a:xfrm flipH="1" flipV="1">
              <a:off x="2229" y="3130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0" name="Freeform 94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35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1" name="Freeform 95"/>
            <p:cNvSpPr>
              <a:spLocks/>
            </p:cNvSpPr>
            <p:nvPr/>
          </p:nvSpPr>
          <p:spPr bwMode="auto">
            <a:xfrm>
              <a:off x="1617" y="3872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27 w 54"/>
                <a:gd name="T13" fmla="*/ 35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35 h 42"/>
                <a:gd name="T22" fmla="*/ 9 w 54"/>
                <a:gd name="T23" fmla="*/ 35 h 42"/>
                <a:gd name="T24" fmla="*/ 0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0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2" name="Line 96"/>
            <p:cNvSpPr>
              <a:spLocks noChangeShapeType="1"/>
            </p:cNvSpPr>
            <p:nvPr/>
          </p:nvSpPr>
          <p:spPr bwMode="auto">
            <a:xfrm flipH="1" flipV="1">
              <a:off x="1833" y="356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3" name="Line 97"/>
            <p:cNvSpPr>
              <a:spLocks noChangeShapeType="1"/>
            </p:cNvSpPr>
            <p:nvPr/>
          </p:nvSpPr>
          <p:spPr bwMode="auto">
            <a:xfrm flipV="1">
              <a:off x="1635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4" name="Freeform 98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7 h 21"/>
                <a:gd name="T20" fmla="*/ 9 w 36"/>
                <a:gd name="T21" fmla="*/ 0 h 21"/>
                <a:gd name="T22" fmla="*/ 18 w 36"/>
                <a:gd name="T23" fmla="*/ 0 h 21"/>
                <a:gd name="T24" fmla="*/ 27 w 36"/>
                <a:gd name="T25" fmla="*/ 0 h 21"/>
                <a:gd name="T26" fmla="*/ 36 w 36"/>
                <a:gd name="T27" fmla="*/ 0 h 21"/>
                <a:gd name="T28" fmla="*/ 36 w 36"/>
                <a:gd name="T2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5" name="Freeform 99"/>
            <p:cNvSpPr>
              <a:spLocks/>
            </p:cNvSpPr>
            <p:nvPr/>
          </p:nvSpPr>
          <p:spPr bwMode="auto">
            <a:xfrm>
              <a:off x="2193" y="3109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6" name="Freeform 100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0 h 28"/>
                <a:gd name="T20" fmla="*/ 18 w 27"/>
                <a:gd name="T21" fmla="*/ 0 h 28"/>
                <a:gd name="T22" fmla="*/ 27 w 27"/>
                <a:gd name="T23" fmla="*/ 7 h 28"/>
                <a:gd name="T24" fmla="*/ 27 w 27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7" name="Freeform 101"/>
            <p:cNvSpPr>
              <a:spLocks/>
            </p:cNvSpPr>
            <p:nvPr/>
          </p:nvSpPr>
          <p:spPr bwMode="auto">
            <a:xfrm>
              <a:off x="1806" y="354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8" name="Line 102"/>
            <p:cNvSpPr>
              <a:spLocks noChangeShapeType="1"/>
            </p:cNvSpPr>
            <p:nvPr/>
          </p:nvSpPr>
          <p:spPr bwMode="auto">
            <a:xfrm flipH="1">
              <a:off x="1662" y="3564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99" name="Line 103"/>
            <p:cNvSpPr>
              <a:spLocks noChangeShapeType="1"/>
            </p:cNvSpPr>
            <p:nvPr/>
          </p:nvSpPr>
          <p:spPr bwMode="auto">
            <a:xfrm flipH="1">
              <a:off x="2049" y="3130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0" name="Freeform 104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1" name="Freeform 105"/>
            <p:cNvSpPr>
              <a:spLocks/>
            </p:cNvSpPr>
            <p:nvPr/>
          </p:nvSpPr>
          <p:spPr bwMode="auto">
            <a:xfrm>
              <a:off x="1590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2" name="Freeform 106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72 w 81"/>
                <a:gd name="T45" fmla="*/ 21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3" name="Freeform 107"/>
            <p:cNvSpPr>
              <a:spLocks/>
            </p:cNvSpPr>
            <p:nvPr/>
          </p:nvSpPr>
          <p:spPr bwMode="auto">
            <a:xfrm>
              <a:off x="1977" y="31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4" name="Freeform 108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5" name="Freeform 109"/>
            <p:cNvSpPr>
              <a:spLocks/>
            </p:cNvSpPr>
            <p:nvPr/>
          </p:nvSpPr>
          <p:spPr bwMode="auto">
            <a:xfrm>
              <a:off x="1212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6" name="Line 110"/>
            <p:cNvSpPr>
              <a:spLocks noChangeShapeType="1"/>
            </p:cNvSpPr>
            <p:nvPr/>
          </p:nvSpPr>
          <p:spPr bwMode="auto">
            <a:xfrm flipH="1">
              <a:off x="1068" y="3711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7" name="Freeform 111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7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8" name="Freeform 112"/>
            <p:cNvSpPr>
              <a:spLocks/>
            </p:cNvSpPr>
            <p:nvPr/>
          </p:nvSpPr>
          <p:spPr bwMode="auto">
            <a:xfrm>
              <a:off x="1041" y="3774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8 h 28"/>
                <a:gd name="T10" fmla="*/ 27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7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09" name="Freeform 113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0" name="Freeform 114"/>
            <p:cNvSpPr>
              <a:spLocks/>
            </p:cNvSpPr>
            <p:nvPr/>
          </p:nvSpPr>
          <p:spPr bwMode="auto">
            <a:xfrm>
              <a:off x="1599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1" name="Line 115"/>
            <p:cNvSpPr>
              <a:spLocks noChangeShapeType="1"/>
            </p:cNvSpPr>
            <p:nvPr/>
          </p:nvSpPr>
          <p:spPr bwMode="auto">
            <a:xfrm flipH="1">
              <a:off x="1464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2" name="Freeform 116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21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3" name="Freeform 117"/>
            <p:cNvSpPr>
              <a:spLocks/>
            </p:cNvSpPr>
            <p:nvPr/>
          </p:nvSpPr>
          <p:spPr bwMode="auto">
            <a:xfrm>
              <a:off x="1428" y="3340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4" name="Line 118"/>
            <p:cNvSpPr>
              <a:spLocks noChangeShapeType="1"/>
            </p:cNvSpPr>
            <p:nvPr/>
          </p:nvSpPr>
          <p:spPr bwMode="auto">
            <a:xfrm flipH="1" flipV="1">
              <a:off x="1626" y="303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5" name="Line 119"/>
            <p:cNvSpPr>
              <a:spLocks noChangeShapeType="1"/>
            </p:cNvSpPr>
            <p:nvPr/>
          </p:nvSpPr>
          <p:spPr bwMode="auto">
            <a:xfrm flipH="1" flipV="1">
              <a:off x="897" y="3697"/>
              <a:ext cx="144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6" name="Freeform 120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7" name="Freeform 121"/>
            <p:cNvSpPr>
              <a:spLocks/>
            </p:cNvSpPr>
            <p:nvPr/>
          </p:nvSpPr>
          <p:spPr bwMode="auto">
            <a:xfrm>
              <a:off x="1599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8" name="Line 122"/>
            <p:cNvSpPr>
              <a:spLocks noChangeShapeType="1"/>
            </p:cNvSpPr>
            <p:nvPr/>
          </p:nvSpPr>
          <p:spPr bwMode="auto">
            <a:xfrm flipH="1" flipV="1">
              <a:off x="1284" y="327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19" name="Freeform 123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0" name="Freeform 124"/>
            <p:cNvSpPr>
              <a:spLocks/>
            </p:cNvSpPr>
            <p:nvPr/>
          </p:nvSpPr>
          <p:spPr bwMode="auto">
            <a:xfrm>
              <a:off x="825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1" name="Freeform 125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0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2" name="Freeform 126"/>
            <p:cNvSpPr>
              <a:spLocks/>
            </p:cNvSpPr>
            <p:nvPr/>
          </p:nvSpPr>
          <p:spPr bwMode="auto">
            <a:xfrm>
              <a:off x="1212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3" name="Line 127"/>
            <p:cNvSpPr>
              <a:spLocks noChangeShapeType="1"/>
            </p:cNvSpPr>
            <p:nvPr/>
          </p:nvSpPr>
          <p:spPr bwMode="auto">
            <a:xfrm flipV="1">
              <a:off x="861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4" name="Freeform 128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45 w 63"/>
                <a:gd name="T7" fmla="*/ 35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0 w 63"/>
                <a:gd name="T19" fmla="*/ 35 h 42"/>
                <a:gd name="T20" fmla="*/ 0 w 63"/>
                <a:gd name="T21" fmla="*/ 28 h 42"/>
                <a:gd name="T22" fmla="*/ 0 w 63"/>
                <a:gd name="T23" fmla="*/ 21 h 42"/>
                <a:gd name="T24" fmla="*/ 0 w 63"/>
                <a:gd name="T25" fmla="*/ 14 h 42"/>
                <a:gd name="T26" fmla="*/ 9 w 63"/>
                <a:gd name="T27" fmla="*/ 7 h 42"/>
                <a:gd name="T28" fmla="*/ 18 w 63"/>
                <a:gd name="T29" fmla="*/ 7 h 42"/>
                <a:gd name="T30" fmla="*/ 18 w 63"/>
                <a:gd name="T31" fmla="*/ 0 h 42"/>
                <a:gd name="T32" fmla="*/ 27 w 63"/>
                <a:gd name="T33" fmla="*/ 0 h 42"/>
                <a:gd name="T34" fmla="*/ 36 w 63"/>
                <a:gd name="T35" fmla="*/ 0 h 42"/>
                <a:gd name="T36" fmla="*/ 45 w 63"/>
                <a:gd name="T37" fmla="*/ 7 h 42"/>
                <a:gd name="T38" fmla="*/ 54 w 63"/>
                <a:gd name="T39" fmla="*/ 7 h 42"/>
                <a:gd name="T40" fmla="*/ 54 w 63"/>
                <a:gd name="T41" fmla="*/ 14 h 42"/>
                <a:gd name="T42" fmla="*/ 63 w 63"/>
                <a:gd name="T43" fmla="*/ 14 h 42"/>
                <a:gd name="T44" fmla="*/ 63 w 63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5" name="Freeform 129"/>
            <p:cNvSpPr>
              <a:spLocks/>
            </p:cNvSpPr>
            <p:nvPr/>
          </p:nvSpPr>
          <p:spPr bwMode="auto">
            <a:xfrm>
              <a:off x="834" y="3438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35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36 w 63"/>
                <a:gd name="T15" fmla="*/ 42 h 42"/>
                <a:gd name="T16" fmla="*/ 27 w 63"/>
                <a:gd name="T17" fmla="*/ 42 h 42"/>
                <a:gd name="T18" fmla="*/ 27 w 63"/>
                <a:gd name="T19" fmla="*/ 42 h 42"/>
                <a:gd name="T20" fmla="*/ 18 w 63"/>
                <a:gd name="T21" fmla="*/ 42 h 42"/>
                <a:gd name="T22" fmla="*/ 18 w 63"/>
                <a:gd name="T23" fmla="*/ 42 h 42"/>
                <a:gd name="T24" fmla="*/ 9 w 63"/>
                <a:gd name="T25" fmla="*/ 35 h 42"/>
                <a:gd name="T26" fmla="*/ 9 w 63"/>
                <a:gd name="T27" fmla="*/ 35 h 42"/>
                <a:gd name="T28" fmla="*/ 0 w 63"/>
                <a:gd name="T29" fmla="*/ 35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0 w 63"/>
                <a:gd name="T37" fmla="*/ 14 h 42"/>
                <a:gd name="T38" fmla="*/ 9 w 63"/>
                <a:gd name="T39" fmla="*/ 7 h 42"/>
                <a:gd name="T40" fmla="*/ 9 w 63"/>
                <a:gd name="T41" fmla="*/ 7 h 42"/>
                <a:gd name="T42" fmla="*/ 18 w 63"/>
                <a:gd name="T43" fmla="*/ 7 h 42"/>
                <a:gd name="T44" fmla="*/ 18 w 63"/>
                <a:gd name="T45" fmla="*/ 0 h 42"/>
                <a:gd name="T46" fmla="*/ 27 w 63"/>
                <a:gd name="T47" fmla="*/ 0 h 42"/>
                <a:gd name="T48" fmla="*/ 27 w 63"/>
                <a:gd name="T49" fmla="*/ 0 h 42"/>
                <a:gd name="T50" fmla="*/ 36 w 63"/>
                <a:gd name="T51" fmla="*/ 0 h 42"/>
                <a:gd name="T52" fmla="*/ 36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6" name="Line 130"/>
            <p:cNvSpPr>
              <a:spLocks noChangeShapeType="1"/>
            </p:cNvSpPr>
            <p:nvPr/>
          </p:nvSpPr>
          <p:spPr bwMode="auto">
            <a:xfrm flipV="1">
              <a:off x="861" y="3277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7" name="Freeform 131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72 w 81"/>
                <a:gd name="T53" fmla="*/ 7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8" name="Freeform 132"/>
            <p:cNvSpPr>
              <a:spLocks/>
            </p:cNvSpPr>
            <p:nvPr/>
          </p:nvSpPr>
          <p:spPr bwMode="auto">
            <a:xfrm>
              <a:off x="825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29" name="Line 133"/>
            <p:cNvSpPr>
              <a:spLocks noChangeShapeType="1"/>
            </p:cNvSpPr>
            <p:nvPr/>
          </p:nvSpPr>
          <p:spPr bwMode="auto">
            <a:xfrm flipH="1">
              <a:off x="2220" y="366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0" name="Line 134"/>
            <p:cNvSpPr>
              <a:spLocks noChangeShapeType="1"/>
            </p:cNvSpPr>
            <p:nvPr/>
          </p:nvSpPr>
          <p:spPr bwMode="auto">
            <a:xfrm>
              <a:off x="2049" y="365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1" name="Line 135"/>
            <p:cNvSpPr>
              <a:spLocks noChangeShapeType="1"/>
            </p:cNvSpPr>
            <p:nvPr/>
          </p:nvSpPr>
          <p:spPr bwMode="auto">
            <a:xfrm flipV="1">
              <a:off x="2220" y="3039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2" name="Line 136"/>
            <p:cNvSpPr>
              <a:spLocks noChangeShapeType="1"/>
            </p:cNvSpPr>
            <p:nvPr/>
          </p:nvSpPr>
          <p:spPr bwMode="auto">
            <a:xfrm flipV="1">
              <a:off x="1824" y="3473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3" name="Line 137"/>
            <p:cNvSpPr>
              <a:spLocks noChangeShapeType="1"/>
            </p:cNvSpPr>
            <p:nvPr/>
          </p:nvSpPr>
          <p:spPr bwMode="auto">
            <a:xfrm flipH="1">
              <a:off x="2256" y="344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4" name="Line 138"/>
            <p:cNvSpPr>
              <a:spLocks noChangeShapeType="1"/>
            </p:cNvSpPr>
            <p:nvPr/>
          </p:nvSpPr>
          <p:spPr bwMode="auto">
            <a:xfrm>
              <a:off x="1662" y="3886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5" name="Line 139"/>
            <p:cNvSpPr>
              <a:spLocks noChangeShapeType="1"/>
            </p:cNvSpPr>
            <p:nvPr/>
          </p:nvSpPr>
          <p:spPr bwMode="auto">
            <a:xfrm>
              <a:off x="1050" y="3795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6" name="Line 140"/>
            <p:cNvSpPr>
              <a:spLocks noChangeShapeType="1"/>
            </p:cNvSpPr>
            <p:nvPr/>
          </p:nvSpPr>
          <p:spPr bwMode="auto">
            <a:xfrm flipH="1">
              <a:off x="1455" y="367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7" name="Line 141"/>
            <p:cNvSpPr>
              <a:spLocks noChangeShapeType="1"/>
            </p:cNvSpPr>
            <p:nvPr/>
          </p:nvSpPr>
          <p:spPr bwMode="auto">
            <a:xfrm flipH="1">
              <a:off x="1869" y="3214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8" name="Line 142"/>
            <p:cNvSpPr>
              <a:spLocks noChangeShapeType="1"/>
            </p:cNvSpPr>
            <p:nvPr/>
          </p:nvSpPr>
          <p:spPr bwMode="auto">
            <a:xfrm>
              <a:off x="1446" y="335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39" name="Line 143"/>
            <p:cNvSpPr>
              <a:spLocks noChangeShapeType="1"/>
            </p:cNvSpPr>
            <p:nvPr/>
          </p:nvSpPr>
          <p:spPr bwMode="auto">
            <a:xfrm flipH="1">
              <a:off x="1491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0" name="Line 144"/>
            <p:cNvSpPr>
              <a:spLocks noChangeShapeType="1"/>
            </p:cNvSpPr>
            <p:nvPr/>
          </p:nvSpPr>
          <p:spPr bwMode="auto">
            <a:xfrm flipV="1">
              <a:off x="1275" y="3676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1" name="Line 145"/>
            <p:cNvSpPr>
              <a:spLocks noChangeShapeType="1"/>
            </p:cNvSpPr>
            <p:nvPr/>
          </p:nvSpPr>
          <p:spPr bwMode="auto">
            <a:xfrm>
              <a:off x="1671" y="3235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2" name="Line 146"/>
            <p:cNvSpPr>
              <a:spLocks noChangeShapeType="1"/>
            </p:cNvSpPr>
            <p:nvPr/>
          </p:nvSpPr>
          <p:spPr bwMode="auto">
            <a:xfrm>
              <a:off x="1644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3" name="Line 147"/>
            <p:cNvSpPr>
              <a:spLocks noChangeShapeType="1"/>
            </p:cNvSpPr>
            <p:nvPr/>
          </p:nvSpPr>
          <p:spPr bwMode="auto">
            <a:xfrm flipH="1" flipV="1">
              <a:off x="1086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4" name="Line 148"/>
            <p:cNvSpPr>
              <a:spLocks noChangeShapeType="1"/>
            </p:cNvSpPr>
            <p:nvPr/>
          </p:nvSpPr>
          <p:spPr bwMode="auto">
            <a:xfrm flipH="1">
              <a:off x="1473" y="301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5" name="Line 149"/>
            <p:cNvSpPr>
              <a:spLocks noChangeShapeType="1"/>
            </p:cNvSpPr>
            <p:nvPr/>
          </p:nvSpPr>
          <p:spPr bwMode="auto">
            <a:xfrm flipV="1">
              <a:off x="897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6" name="Line 150"/>
            <p:cNvSpPr>
              <a:spLocks noChangeShapeType="1"/>
            </p:cNvSpPr>
            <p:nvPr/>
          </p:nvSpPr>
          <p:spPr bwMode="auto">
            <a:xfrm>
              <a:off x="879" y="345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7" name="Freeform 151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54 w 81"/>
                <a:gd name="T45" fmla="*/ 0 h 56"/>
                <a:gd name="T46" fmla="*/ 63 w 81"/>
                <a:gd name="T47" fmla="*/ 0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8" name="Freeform 152"/>
            <p:cNvSpPr>
              <a:spLocks/>
            </p:cNvSpPr>
            <p:nvPr/>
          </p:nvSpPr>
          <p:spPr bwMode="auto">
            <a:xfrm>
              <a:off x="2193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63 w 81"/>
                <a:gd name="T13" fmla="*/ 56 h 56"/>
                <a:gd name="T14" fmla="*/ 54 w 81"/>
                <a:gd name="T15" fmla="*/ 56 h 56"/>
                <a:gd name="T16" fmla="*/ 36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18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36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49" name="Line 153"/>
            <p:cNvSpPr>
              <a:spLocks noChangeShapeType="1"/>
            </p:cNvSpPr>
            <p:nvPr/>
          </p:nvSpPr>
          <p:spPr bwMode="auto">
            <a:xfrm flipH="1" flipV="1">
              <a:off x="2211" y="369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0" name="Freeform 154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1" name="Freeform 155"/>
            <p:cNvSpPr>
              <a:spLocks/>
            </p:cNvSpPr>
            <p:nvPr/>
          </p:nvSpPr>
          <p:spPr bwMode="auto">
            <a:xfrm>
              <a:off x="2184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14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14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2" name="Freeform 156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9 w 54"/>
                <a:gd name="T23" fmla="*/ 14 h 49"/>
                <a:gd name="T24" fmla="*/ 9 w 54"/>
                <a:gd name="T25" fmla="*/ 7 h 49"/>
                <a:gd name="T26" fmla="*/ 18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0 h 49"/>
                <a:gd name="T36" fmla="*/ 45 w 54"/>
                <a:gd name="T37" fmla="*/ 7 h 49"/>
                <a:gd name="T38" fmla="*/ 54 w 54"/>
                <a:gd name="T39" fmla="*/ 7 h 49"/>
                <a:gd name="T40" fmla="*/ 54 w 54"/>
                <a:gd name="T41" fmla="*/ 14 h 49"/>
                <a:gd name="T42" fmla="*/ 54 w 54"/>
                <a:gd name="T43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3" name="Freeform 157"/>
            <p:cNvSpPr>
              <a:spLocks/>
            </p:cNvSpPr>
            <p:nvPr/>
          </p:nvSpPr>
          <p:spPr bwMode="auto">
            <a:xfrm>
              <a:off x="2175" y="3648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9 h 49"/>
                <a:gd name="T16" fmla="*/ 36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7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36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54 w 54"/>
                <a:gd name="T59" fmla="*/ 7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4" name="Freeform 158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2 h 56"/>
                <a:gd name="T26" fmla="*/ 9 w 81"/>
                <a:gd name="T27" fmla="*/ 35 h 56"/>
                <a:gd name="T28" fmla="*/ 0 w 81"/>
                <a:gd name="T29" fmla="*/ 28 h 56"/>
                <a:gd name="T30" fmla="*/ 9 w 81"/>
                <a:gd name="T31" fmla="*/ 21 h 56"/>
                <a:gd name="T32" fmla="*/ 9 w 81"/>
                <a:gd name="T33" fmla="*/ 14 h 56"/>
                <a:gd name="T34" fmla="*/ 9 w 81"/>
                <a:gd name="T35" fmla="*/ 7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5" name="Freeform 159"/>
            <p:cNvSpPr>
              <a:spLocks/>
            </p:cNvSpPr>
            <p:nvPr/>
          </p:nvSpPr>
          <p:spPr bwMode="auto">
            <a:xfrm>
              <a:off x="1779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9 w 81"/>
                <a:gd name="T31" fmla="*/ 35 h 56"/>
                <a:gd name="T32" fmla="*/ 0 w 81"/>
                <a:gd name="T33" fmla="*/ 28 h 56"/>
                <a:gd name="T34" fmla="*/ 9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6" name="Freeform 160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7" name="Freeform 161"/>
            <p:cNvSpPr>
              <a:spLocks/>
            </p:cNvSpPr>
            <p:nvPr/>
          </p:nvSpPr>
          <p:spPr bwMode="auto">
            <a:xfrm>
              <a:off x="1014" y="386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8" name="Freeform 162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59" name="Freeform 163"/>
            <p:cNvSpPr>
              <a:spLocks/>
            </p:cNvSpPr>
            <p:nvPr/>
          </p:nvSpPr>
          <p:spPr bwMode="auto">
            <a:xfrm>
              <a:off x="1419" y="342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0" name="Line 164"/>
            <p:cNvSpPr>
              <a:spLocks noChangeShapeType="1"/>
            </p:cNvSpPr>
            <p:nvPr/>
          </p:nvSpPr>
          <p:spPr bwMode="auto">
            <a:xfrm flipV="1">
              <a:off x="2211" y="348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1" name="Line 165"/>
            <p:cNvSpPr>
              <a:spLocks noChangeShapeType="1"/>
            </p:cNvSpPr>
            <p:nvPr/>
          </p:nvSpPr>
          <p:spPr bwMode="auto">
            <a:xfrm flipV="1">
              <a:off x="1824" y="326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2" name="Line 166"/>
            <p:cNvSpPr>
              <a:spLocks noChangeShapeType="1"/>
            </p:cNvSpPr>
            <p:nvPr/>
          </p:nvSpPr>
          <p:spPr bwMode="auto">
            <a:xfrm flipH="1">
              <a:off x="1437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3" name="Freeform 167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18 w 81"/>
                <a:gd name="T17" fmla="*/ 56 h 56"/>
                <a:gd name="T18" fmla="*/ 18 w 81"/>
                <a:gd name="T19" fmla="*/ 49 h 56"/>
                <a:gd name="T20" fmla="*/ 9 w 81"/>
                <a:gd name="T21" fmla="*/ 49 h 56"/>
                <a:gd name="T22" fmla="*/ 9 w 81"/>
                <a:gd name="T23" fmla="*/ 42 h 56"/>
                <a:gd name="T24" fmla="*/ 0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0 w 81"/>
                <a:gd name="T33" fmla="*/ 14 h 56"/>
                <a:gd name="T34" fmla="*/ 9 w 81"/>
                <a:gd name="T35" fmla="*/ 7 h 56"/>
                <a:gd name="T36" fmla="*/ 18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63 w 81"/>
                <a:gd name="T47" fmla="*/ 7 h 56"/>
                <a:gd name="T48" fmla="*/ 72 w 81"/>
                <a:gd name="T49" fmla="*/ 7 h 56"/>
                <a:gd name="T50" fmla="*/ 81 w 81"/>
                <a:gd name="T51" fmla="*/ 14 h 56"/>
                <a:gd name="T52" fmla="*/ 81 w 81"/>
                <a:gd name="T53" fmla="*/ 21 h 56"/>
                <a:gd name="T54" fmla="*/ 81 w 81"/>
                <a:gd name="T55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4" name="Freeform 168"/>
            <p:cNvSpPr>
              <a:spLocks/>
            </p:cNvSpPr>
            <p:nvPr/>
          </p:nvSpPr>
          <p:spPr bwMode="auto">
            <a:xfrm>
              <a:off x="1788" y="386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18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63 w 81"/>
                <a:gd name="T57" fmla="*/ 7 h 56"/>
                <a:gd name="T58" fmla="*/ 72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5" name="Freeform 169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45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6" name="Freeform 170"/>
            <p:cNvSpPr>
              <a:spLocks/>
            </p:cNvSpPr>
            <p:nvPr/>
          </p:nvSpPr>
          <p:spPr bwMode="auto">
            <a:xfrm>
              <a:off x="1410" y="365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7" name="Freeform 171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0 w 54"/>
                <a:gd name="T25" fmla="*/ 7 h 49"/>
                <a:gd name="T26" fmla="*/ 9 w 54"/>
                <a:gd name="T27" fmla="*/ 7 h 49"/>
                <a:gd name="T28" fmla="*/ 9 w 54"/>
                <a:gd name="T29" fmla="*/ 0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7 h 49"/>
                <a:gd name="T36" fmla="*/ 45 w 54"/>
                <a:gd name="T37" fmla="*/ 7 h 49"/>
                <a:gd name="T38" fmla="*/ 45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8" name="Freeform 172"/>
            <p:cNvSpPr>
              <a:spLocks/>
            </p:cNvSpPr>
            <p:nvPr/>
          </p:nvSpPr>
          <p:spPr bwMode="auto">
            <a:xfrm>
              <a:off x="1824" y="3214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0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7 h 49"/>
                <a:gd name="T40" fmla="*/ 0 w 54"/>
                <a:gd name="T41" fmla="*/ 7 h 49"/>
                <a:gd name="T42" fmla="*/ 9 w 54"/>
                <a:gd name="T43" fmla="*/ 7 h 49"/>
                <a:gd name="T44" fmla="*/ 9 w 54"/>
                <a:gd name="T45" fmla="*/ 0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7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69" name="Freeform 173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0" name="Freeform 174"/>
            <p:cNvSpPr>
              <a:spLocks/>
            </p:cNvSpPr>
            <p:nvPr/>
          </p:nvSpPr>
          <p:spPr bwMode="auto">
            <a:xfrm>
              <a:off x="2193" y="341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1" name="Line 175"/>
            <p:cNvSpPr>
              <a:spLocks noChangeShapeType="1"/>
            </p:cNvSpPr>
            <p:nvPr/>
          </p:nvSpPr>
          <p:spPr bwMode="auto">
            <a:xfrm>
              <a:off x="1437" y="3697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2" name="Freeform 176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7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3" name="Freeform 177"/>
            <p:cNvSpPr>
              <a:spLocks/>
            </p:cNvSpPr>
            <p:nvPr/>
          </p:nvSpPr>
          <p:spPr bwMode="auto">
            <a:xfrm>
              <a:off x="1005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4" name="Freeform 178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9 w 81"/>
                <a:gd name="T23" fmla="*/ 42 h 63"/>
                <a:gd name="T24" fmla="*/ 9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5" name="Freeform 179"/>
            <p:cNvSpPr>
              <a:spLocks/>
            </p:cNvSpPr>
            <p:nvPr/>
          </p:nvSpPr>
          <p:spPr bwMode="auto">
            <a:xfrm>
              <a:off x="1419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9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6" name="Line 180"/>
            <p:cNvSpPr>
              <a:spLocks noChangeShapeType="1"/>
            </p:cNvSpPr>
            <p:nvPr/>
          </p:nvSpPr>
          <p:spPr bwMode="auto">
            <a:xfrm flipH="1" flipV="1">
              <a:off x="1824" y="3046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7" name="Line 181"/>
            <p:cNvSpPr>
              <a:spLocks noChangeShapeType="1"/>
            </p:cNvSpPr>
            <p:nvPr/>
          </p:nvSpPr>
          <p:spPr bwMode="auto">
            <a:xfrm>
              <a:off x="1050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8" name="Freeform 182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2 h 49"/>
                <a:gd name="T12" fmla="*/ 27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0 w 54"/>
                <a:gd name="T29" fmla="*/ 7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79" name="Freeform 183"/>
            <p:cNvSpPr>
              <a:spLocks/>
            </p:cNvSpPr>
            <p:nvPr/>
          </p:nvSpPr>
          <p:spPr bwMode="auto">
            <a:xfrm>
              <a:off x="1050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0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0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0" name="Freeform 184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9 w 81"/>
                <a:gd name="T31" fmla="*/ 28 h 63"/>
                <a:gd name="T32" fmla="*/ 9 w 81"/>
                <a:gd name="T33" fmla="*/ 21 h 63"/>
                <a:gd name="T34" fmla="*/ 18 w 81"/>
                <a:gd name="T35" fmla="*/ 21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1" name="Freeform 185"/>
            <p:cNvSpPr>
              <a:spLocks/>
            </p:cNvSpPr>
            <p:nvPr/>
          </p:nvSpPr>
          <p:spPr bwMode="auto">
            <a:xfrm>
              <a:off x="1770" y="29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18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18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2" name="Line 186"/>
            <p:cNvSpPr>
              <a:spLocks noChangeShapeType="1"/>
            </p:cNvSpPr>
            <p:nvPr/>
          </p:nvSpPr>
          <p:spPr bwMode="auto">
            <a:xfrm flipH="1">
              <a:off x="1050" y="3263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3" name="Freeform 187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9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4" name="Freeform 188"/>
            <p:cNvSpPr>
              <a:spLocks/>
            </p:cNvSpPr>
            <p:nvPr/>
          </p:nvSpPr>
          <p:spPr bwMode="auto">
            <a:xfrm>
              <a:off x="1005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5" name="Freeform 189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0 w 81"/>
                <a:gd name="T29" fmla="*/ 35 h 56"/>
                <a:gd name="T30" fmla="*/ 0 w 81"/>
                <a:gd name="T31" fmla="*/ 28 h 56"/>
                <a:gd name="T32" fmla="*/ 0 w 81"/>
                <a:gd name="T33" fmla="*/ 21 h 56"/>
                <a:gd name="T34" fmla="*/ 9 w 81"/>
                <a:gd name="T35" fmla="*/ 14 h 56"/>
                <a:gd name="T36" fmla="*/ 18 w 81"/>
                <a:gd name="T37" fmla="*/ 7 h 56"/>
                <a:gd name="T38" fmla="*/ 18 w 81"/>
                <a:gd name="T39" fmla="*/ 0 h 56"/>
                <a:gd name="T40" fmla="*/ 27 w 81"/>
                <a:gd name="T41" fmla="*/ 0 h 56"/>
                <a:gd name="T42" fmla="*/ 36 w 81"/>
                <a:gd name="T43" fmla="*/ 0 h 56"/>
                <a:gd name="T44" fmla="*/ 45 w 81"/>
                <a:gd name="T45" fmla="*/ 0 h 56"/>
                <a:gd name="T46" fmla="*/ 54 w 81"/>
                <a:gd name="T47" fmla="*/ 0 h 56"/>
                <a:gd name="T48" fmla="*/ 63 w 81"/>
                <a:gd name="T49" fmla="*/ 0 h 56"/>
                <a:gd name="T50" fmla="*/ 72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6" name="Freeform 190"/>
            <p:cNvSpPr>
              <a:spLocks/>
            </p:cNvSpPr>
            <p:nvPr/>
          </p:nvSpPr>
          <p:spPr bwMode="auto">
            <a:xfrm>
              <a:off x="1410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9 h 56"/>
                <a:gd name="T8" fmla="*/ 72 w 81"/>
                <a:gd name="T9" fmla="*/ 49 h 56"/>
                <a:gd name="T10" fmla="*/ 63 w 81"/>
                <a:gd name="T11" fmla="*/ 56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9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81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7" name="Line 191"/>
            <p:cNvSpPr>
              <a:spLocks noChangeShapeType="1"/>
            </p:cNvSpPr>
            <p:nvPr/>
          </p:nvSpPr>
          <p:spPr bwMode="auto">
            <a:xfrm>
              <a:off x="2265" y="389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8" name="Line 192"/>
            <p:cNvSpPr>
              <a:spLocks noChangeShapeType="1"/>
            </p:cNvSpPr>
            <p:nvPr/>
          </p:nvSpPr>
          <p:spPr bwMode="auto">
            <a:xfrm>
              <a:off x="2220" y="3676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89" name="Line 193"/>
            <p:cNvSpPr>
              <a:spLocks noChangeShapeType="1"/>
            </p:cNvSpPr>
            <p:nvPr/>
          </p:nvSpPr>
          <p:spPr bwMode="auto">
            <a:xfrm flipH="1">
              <a:off x="2058" y="3676"/>
              <a:ext cx="126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0" name="Line 194"/>
            <p:cNvSpPr>
              <a:spLocks noChangeShapeType="1"/>
            </p:cNvSpPr>
            <p:nvPr/>
          </p:nvSpPr>
          <p:spPr bwMode="auto">
            <a:xfrm>
              <a:off x="2247" y="30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1" name="Line 195"/>
            <p:cNvSpPr>
              <a:spLocks noChangeShapeType="1"/>
            </p:cNvSpPr>
            <p:nvPr/>
          </p:nvSpPr>
          <p:spPr bwMode="auto">
            <a:xfrm flipH="1">
              <a:off x="1662" y="345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2" name="Line 196"/>
            <p:cNvSpPr>
              <a:spLocks noChangeShapeType="1"/>
            </p:cNvSpPr>
            <p:nvPr/>
          </p:nvSpPr>
          <p:spPr bwMode="auto">
            <a:xfrm flipV="1">
              <a:off x="1833" y="3802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3" name="Line 197"/>
            <p:cNvSpPr>
              <a:spLocks noChangeShapeType="1"/>
            </p:cNvSpPr>
            <p:nvPr/>
          </p:nvSpPr>
          <p:spPr bwMode="auto">
            <a:xfrm flipV="1">
              <a:off x="2229" y="3354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4" name="Line 198"/>
            <p:cNvSpPr>
              <a:spLocks noChangeShapeType="1"/>
            </p:cNvSpPr>
            <p:nvPr/>
          </p:nvSpPr>
          <p:spPr bwMode="auto">
            <a:xfrm>
              <a:off x="1491" y="345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5" name="Line 199"/>
            <p:cNvSpPr>
              <a:spLocks noChangeShapeType="1"/>
            </p:cNvSpPr>
            <p:nvPr/>
          </p:nvSpPr>
          <p:spPr bwMode="auto">
            <a:xfrm flipH="1">
              <a:off x="897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6" name="Line 200"/>
            <p:cNvSpPr>
              <a:spLocks noChangeShapeType="1"/>
            </p:cNvSpPr>
            <p:nvPr/>
          </p:nvSpPr>
          <p:spPr bwMode="auto">
            <a:xfrm>
              <a:off x="1455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7" name="Line 201"/>
            <p:cNvSpPr>
              <a:spLocks noChangeShapeType="1"/>
            </p:cNvSpPr>
            <p:nvPr/>
          </p:nvSpPr>
          <p:spPr bwMode="auto">
            <a:xfrm>
              <a:off x="1869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8" name="Line 202"/>
            <p:cNvSpPr>
              <a:spLocks noChangeShapeType="1"/>
            </p:cNvSpPr>
            <p:nvPr/>
          </p:nvSpPr>
          <p:spPr bwMode="auto">
            <a:xfrm flipH="1" flipV="1">
              <a:off x="1284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99" name="Line 203"/>
            <p:cNvSpPr>
              <a:spLocks noChangeShapeType="1"/>
            </p:cNvSpPr>
            <p:nvPr/>
          </p:nvSpPr>
          <p:spPr bwMode="auto">
            <a:xfrm flipH="1">
              <a:off x="1680" y="3242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0" name="Line 204"/>
            <p:cNvSpPr>
              <a:spLocks noChangeShapeType="1"/>
            </p:cNvSpPr>
            <p:nvPr/>
          </p:nvSpPr>
          <p:spPr bwMode="auto">
            <a:xfrm flipV="1">
              <a:off x="1095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1" name="Line 205"/>
            <p:cNvSpPr>
              <a:spLocks noChangeShapeType="1"/>
            </p:cNvSpPr>
            <p:nvPr/>
          </p:nvSpPr>
          <p:spPr bwMode="auto">
            <a:xfrm flipH="1">
              <a:off x="879" y="302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2" name="Line 206"/>
            <p:cNvSpPr>
              <a:spLocks noChangeShapeType="1"/>
            </p:cNvSpPr>
            <p:nvPr/>
          </p:nvSpPr>
          <p:spPr bwMode="auto">
            <a:xfrm>
              <a:off x="1050" y="3480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3" name="Line 207"/>
            <p:cNvSpPr>
              <a:spLocks noChangeShapeType="1"/>
            </p:cNvSpPr>
            <p:nvPr/>
          </p:nvSpPr>
          <p:spPr bwMode="auto">
            <a:xfrm flipH="1">
              <a:off x="906" y="32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4" name="Line 208"/>
            <p:cNvSpPr>
              <a:spLocks noChangeShapeType="1"/>
            </p:cNvSpPr>
            <p:nvPr/>
          </p:nvSpPr>
          <p:spPr bwMode="auto">
            <a:xfrm>
              <a:off x="1455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5" name="Freeform 209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6" name="Freeform 210"/>
            <p:cNvSpPr>
              <a:spLocks/>
            </p:cNvSpPr>
            <p:nvPr/>
          </p:nvSpPr>
          <p:spPr bwMode="auto">
            <a:xfrm>
              <a:off x="2400" y="387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7" name="Line 211"/>
            <p:cNvSpPr>
              <a:spLocks noChangeShapeType="1"/>
            </p:cNvSpPr>
            <p:nvPr/>
          </p:nvSpPr>
          <p:spPr bwMode="auto">
            <a:xfrm flipH="1" flipV="1">
              <a:off x="2418" y="371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8" name="Freeform 212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9 w 90"/>
                <a:gd name="T25" fmla="*/ 49 h 63"/>
                <a:gd name="T26" fmla="*/ 9 w 90"/>
                <a:gd name="T27" fmla="*/ 42 h 63"/>
                <a:gd name="T28" fmla="*/ 9 w 90"/>
                <a:gd name="T29" fmla="*/ 35 h 63"/>
                <a:gd name="T30" fmla="*/ 0 w 90"/>
                <a:gd name="T31" fmla="*/ 28 h 63"/>
                <a:gd name="T32" fmla="*/ 9 w 90"/>
                <a:gd name="T33" fmla="*/ 28 h 63"/>
                <a:gd name="T34" fmla="*/ 9 w 90"/>
                <a:gd name="T35" fmla="*/ 21 h 63"/>
                <a:gd name="T36" fmla="*/ 9 w 90"/>
                <a:gd name="T37" fmla="*/ 14 h 63"/>
                <a:gd name="T38" fmla="*/ 18 w 90"/>
                <a:gd name="T39" fmla="*/ 7 h 63"/>
                <a:gd name="T40" fmla="*/ 27 w 90"/>
                <a:gd name="T41" fmla="*/ 0 h 63"/>
                <a:gd name="T42" fmla="*/ 36 w 90"/>
                <a:gd name="T43" fmla="*/ 0 h 63"/>
                <a:gd name="T44" fmla="*/ 45 w 90"/>
                <a:gd name="T45" fmla="*/ 0 h 63"/>
                <a:gd name="T46" fmla="*/ 54 w 90"/>
                <a:gd name="T47" fmla="*/ 0 h 63"/>
                <a:gd name="T48" fmla="*/ 63 w 90"/>
                <a:gd name="T49" fmla="*/ 0 h 63"/>
                <a:gd name="T50" fmla="*/ 63 w 90"/>
                <a:gd name="T51" fmla="*/ 7 h 63"/>
                <a:gd name="T52" fmla="*/ 72 w 90"/>
                <a:gd name="T53" fmla="*/ 7 h 63"/>
                <a:gd name="T54" fmla="*/ 72 w 90"/>
                <a:gd name="T55" fmla="*/ 14 h 63"/>
                <a:gd name="T56" fmla="*/ 81 w 90"/>
                <a:gd name="T57" fmla="*/ 21 h 63"/>
                <a:gd name="T58" fmla="*/ 81 w 90"/>
                <a:gd name="T59" fmla="*/ 28 h 63"/>
                <a:gd name="T60" fmla="*/ 90 w 90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09" name="Freeform 213"/>
            <p:cNvSpPr>
              <a:spLocks/>
            </p:cNvSpPr>
            <p:nvPr/>
          </p:nvSpPr>
          <p:spPr bwMode="auto">
            <a:xfrm>
              <a:off x="2373" y="3648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56 h 63"/>
                <a:gd name="T10" fmla="*/ 63 w 90"/>
                <a:gd name="T11" fmla="*/ 56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56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7 h 63"/>
                <a:gd name="T42" fmla="*/ 18 w 90"/>
                <a:gd name="T43" fmla="*/ 7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7 h 63"/>
                <a:gd name="T56" fmla="*/ 72 w 90"/>
                <a:gd name="T57" fmla="*/ 7 h 63"/>
                <a:gd name="T58" fmla="*/ 72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0" name="Freeform 214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1" name="Freeform 215"/>
            <p:cNvSpPr>
              <a:spLocks/>
            </p:cNvSpPr>
            <p:nvPr/>
          </p:nvSpPr>
          <p:spPr bwMode="auto">
            <a:xfrm>
              <a:off x="1995" y="366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9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2" name="Freeform 216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3" name="Freeform 217"/>
            <p:cNvSpPr>
              <a:spLocks/>
            </p:cNvSpPr>
            <p:nvPr/>
          </p:nvSpPr>
          <p:spPr bwMode="auto">
            <a:xfrm>
              <a:off x="2382" y="320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4" name="Line 218"/>
            <p:cNvSpPr>
              <a:spLocks noChangeShapeType="1"/>
            </p:cNvSpPr>
            <p:nvPr/>
          </p:nvSpPr>
          <p:spPr bwMode="auto">
            <a:xfrm flipH="1">
              <a:off x="1851" y="3711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5" name="Line 219"/>
            <p:cNvSpPr>
              <a:spLocks noChangeShapeType="1"/>
            </p:cNvSpPr>
            <p:nvPr/>
          </p:nvSpPr>
          <p:spPr bwMode="auto">
            <a:xfrm flipH="1">
              <a:off x="2247" y="3249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6" name="Line 220"/>
            <p:cNvSpPr>
              <a:spLocks noChangeShapeType="1"/>
            </p:cNvSpPr>
            <p:nvPr/>
          </p:nvSpPr>
          <p:spPr bwMode="auto">
            <a:xfrm flipV="1">
              <a:off x="2418" y="30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7" name="Freeform 221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8" name="Freeform 222"/>
            <p:cNvSpPr>
              <a:spLocks/>
            </p:cNvSpPr>
            <p:nvPr/>
          </p:nvSpPr>
          <p:spPr bwMode="auto">
            <a:xfrm>
              <a:off x="1824" y="3781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27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19" name="Freeform 223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0" name="Freeform 224"/>
            <p:cNvSpPr>
              <a:spLocks/>
            </p:cNvSpPr>
            <p:nvPr/>
          </p:nvSpPr>
          <p:spPr bwMode="auto">
            <a:xfrm>
              <a:off x="2220" y="3340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21 h 21"/>
                <a:gd name="T10" fmla="*/ 27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27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1" name="Freeform 225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9 w 54"/>
                <a:gd name="T19" fmla="*/ 21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2" name="Freeform 226"/>
            <p:cNvSpPr>
              <a:spLocks/>
            </p:cNvSpPr>
            <p:nvPr/>
          </p:nvSpPr>
          <p:spPr bwMode="auto">
            <a:xfrm>
              <a:off x="2382" y="29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54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3" name="Line 227"/>
            <p:cNvSpPr>
              <a:spLocks noChangeShapeType="1"/>
            </p:cNvSpPr>
            <p:nvPr/>
          </p:nvSpPr>
          <p:spPr bwMode="auto">
            <a:xfrm flipH="1" flipV="1">
              <a:off x="1671" y="3697"/>
              <a:ext cx="153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4" name="Line 228"/>
            <p:cNvSpPr>
              <a:spLocks noChangeShapeType="1"/>
            </p:cNvSpPr>
            <p:nvPr/>
          </p:nvSpPr>
          <p:spPr bwMode="auto">
            <a:xfrm flipH="1" flipV="1">
              <a:off x="2067" y="327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5" name="Freeform 229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45 w 81"/>
                <a:gd name="T9" fmla="*/ 63 h 63"/>
                <a:gd name="T10" fmla="*/ 36 w 81"/>
                <a:gd name="T11" fmla="*/ 63 h 63"/>
                <a:gd name="T12" fmla="*/ 27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6" name="Freeform 230"/>
            <p:cNvSpPr>
              <a:spLocks/>
            </p:cNvSpPr>
            <p:nvPr/>
          </p:nvSpPr>
          <p:spPr bwMode="auto">
            <a:xfrm>
              <a:off x="1599" y="364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7" name="Freeform 231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7 h 63"/>
                <a:gd name="T42" fmla="*/ 63 w 72"/>
                <a:gd name="T43" fmla="*/ 7 h 63"/>
                <a:gd name="T44" fmla="*/ 72 w 72"/>
                <a:gd name="T45" fmla="*/ 14 h 63"/>
                <a:gd name="T46" fmla="*/ 72 w 72"/>
                <a:gd name="T47" fmla="*/ 21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8" name="Freeform 232"/>
            <p:cNvSpPr>
              <a:spLocks/>
            </p:cNvSpPr>
            <p:nvPr/>
          </p:nvSpPr>
          <p:spPr bwMode="auto">
            <a:xfrm>
              <a:off x="1995" y="322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29" name="Line 233"/>
            <p:cNvSpPr>
              <a:spLocks noChangeShapeType="1"/>
            </p:cNvSpPr>
            <p:nvPr/>
          </p:nvSpPr>
          <p:spPr bwMode="auto">
            <a:xfrm flipV="1">
              <a:off x="1644" y="348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0" name="Freeform 234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42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  <a:gd name="T42" fmla="*/ 54 w 54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1" name="Freeform 235"/>
            <p:cNvSpPr>
              <a:spLocks/>
            </p:cNvSpPr>
            <p:nvPr/>
          </p:nvSpPr>
          <p:spPr bwMode="auto">
            <a:xfrm>
              <a:off x="1617" y="3438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2" name="Line 236"/>
            <p:cNvSpPr>
              <a:spLocks noChangeShapeType="1"/>
            </p:cNvSpPr>
            <p:nvPr/>
          </p:nvSpPr>
          <p:spPr bwMode="auto">
            <a:xfrm flipV="1">
              <a:off x="1644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3" name="Freeform 237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4" name="Freeform 238"/>
            <p:cNvSpPr>
              <a:spLocks/>
            </p:cNvSpPr>
            <p:nvPr/>
          </p:nvSpPr>
          <p:spPr bwMode="auto">
            <a:xfrm>
              <a:off x="1221" y="363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5" name="Freeform 239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6" name="Freeform 240"/>
            <p:cNvSpPr>
              <a:spLocks/>
            </p:cNvSpPr>
            <p:nvPr/>
          </p:nvSpPr>
          <p:spPr bwMode="auto">
            <a:xfrm>
              <a:off x="1608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7" name="Freeform 241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8" name="Freeform 242"/>
            <p:cNvSpPr>
              <a:spLocks/>
            </p:cNvSpPr>
            <p:nvPr/>
          </p:nvSpPr>
          <p:spPr bwMode="auto">
            <a:xfrm>
              <a:off x="852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39" name="Line 243"/>
            <p:cNvSpPr>
              <a:spLocks noChangeShapeType="1"/>
            </p:cNvSpPr>
            <p:nvPr/>
          </p:nvSpPr>
          <p:spPr bwMode="auto">
            <a:xfrm flipH="1" flipV="1">
              <a:off x="1077" y="3578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0" name="Line 244"/>
            <p:cNvSpPr>
              <a:spLocks noChangeShapeType="1"/>
            </p:cNvSpPr>
            <p:nvPr/>
          </p:nvSpPr>
          <p:spPr bwMode="auto">
            <a:xfrm flipH="1" flipV="1">
              <a:off x="870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1" name="Line 245"/>
            <p:cNvSpPr>
              <a:spLocks noChangeShapeType="1"/>
            </p:cNvSpPr>
            <p:nvPr/>
          </p:nvSpPr>
          <p:spPr bwMode="auto">
            <a:xfrm flipH="1" flipV="1">
              <a:off x="1464" y="3137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2" name="Freeform 246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14 h 21"/>
                <a:gd name="T4" fmla="*/ 27 w 36"/>
                <a:gd name="T5" fmla="*/ 14 h 21"/>
                <a:gd name="T6" fmla="*/ 27 w 36"/>
                <a:gd name="T7" fmla="*/ 21 h 21"/>
                <a:gd name="T8" fmla="*/ 18 w 36"/>
                <a:gd name="T9" fmla="*/ 21 h 21"/>
                <a:gd name="T10" fmla="*/ 9 w 36"/>
                <a:gd name="T11" fmla="*/ 21 h 21"/>
                <a:gd name="T12" fmla="*/ 9 w 36"/>
                <a:gd name="T13" fmla="*/ 14 h 21"/>
                <a:gd name="T14" fmla="*/ 0 w 36"/>
                <a:gd name="T15" fmla="*/ 14 h 21"/>
                <a:gd name="T16" fmla="*/ 0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3" name="Freeform 247"/>
            <p:cNvSpPr>
              <a:spLocks/>
            </p:cNvSpPr>
            <p:nvPr/>
          </p:nvSpPr>
          <p:spPr bwMode="auto">
            <a:xfrm>
              <a:off x="1041" y="3564"/>
              <a:ext cx="36" cy="21"/>
            </a:xfrm>
            <a:custGeom>
              <a:avLst/>
              <a:gdLst>
                <a:gd name="T0" fmla="*/ 36 w 36"/>
                <a:gd name="T1" fmla="*/ 7 h 21"/>
                <a:gd name="T2" fmla="*/ 36 w 36"/>
                <a:gd name="T3" fmla="*/ 7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14 h 21"/>
                <a:gd name="T10" fmla="*/ 27 w 36"/>
                <a:gd name="T11" fmla="*/ 14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14 h 21"/>
                <a:gd name="T24" fmla="*/ 9 w 36"/>
                <a:gd name="T25" fmla="*/ 14 h 21"/>
                <a:gd name="T26" fmla="*/ 9 w 36"/>
                <a:gd name="T27" fmla="*/ 14 h 21"/>
                <a:gd name="T28" fmla="*/ 0 w 36"/>
                <a:gd name="T29" fmla="*/ 14 h 21"/>
                <a:gd name="T30" fmla="*/ 0 w 36"/>
                <a:gd name="T31" fmla="*/ 7 h 21"/>
                <a:gd name="T32" fmla="*/ 0 w 36"/>
                <a:gd name="T33" fmla="*/ 7 h 21"/>
                <a:gd name="T34" fmla="*/ 0 w 36"/>
                <a:gd name="T35" fmla="*/ 7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7 h 21"/>
                <a:gd name="T66" fmla="*/ 36 w 36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7"/>
                  </a:move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4" name="Line 248"/>
            <p:cNvSpPr>
              <a:spLocks noChangeShapeType="1"/>
            </p:cNvSpPr>
            <p:nvPr/>
          </p:nvSpPr>
          <p:spPr bwMode="auto">
            <a:xfrm flipH="1">
              <a:off x="906" y="3578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5" name="Freeform 249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9 w 81"/>
                <a:gd name="T29" fmla="*/ 42 h 70"/>
                <a:gd name="T30" fmla="*/ 0 w 81"/>
                <a:gd name="T31" fmla="*/ 35 h 70"/>
                <a:gd name="T32" fmla="*/ 9 w 81"/>
                <a:gd name="T33" fmla="*/ 28 h 70"/>
                <a:gd name="T34" fmla="*/ 9 w 81"/>
                <a:gd name="T35" fmla="*/ 21 h 70"/>
                <a:gd name="T36" fmla="*/ 18 w 81"/>
                <a:gd name="T37" fmla="*/ 14 h 70"/>
                <a:gd name="T38" fmla="*/ 27 w 81"/>
                <a:gd name="T39" fmla="*/ 14 h 70"/>
                <a:gd name="T40" fmla="*/ 27 w 81"/>
                <a:gd name="T41" fmla="*/ 7 h 70"/>
                <a:gd name="T42" fmla="*/ 36 w 81"/>
                <a:gd name="T43" fmla="*/ 7 h 70"/>
                <a:gd name="T44" fmla="*/ 45 w 81"/>
                <a:gd name="T45" fmla="*/ 0 h 70"/>
                <a:gd name="T46" fmla="*/ 54 w 81"/>
                <a:gd name="T47" fmla="*/ 7 h 70"/>
                <a:gd name="T48" fmla="*/ 63 w 81"/>
                <a:gd name="T49" fmla="*/ 7 h 70"/>
                <a:gd name="T50" fmla="*/ 72 w 81"/>
                <a:gd name="T51" fmla="*/ 14 h 70"/>
                <a:gd name="T52" fmla="*/ 81 w 81"/>
                <a:gd name="T53" fmla="*/ 21 h 70"/>
                <a:gd name="T54" fmla="*/ 81 w 81"/>
                <a:gd name="T55" fmla="*/ 28 h 70"/>
                <a:gd name="T56" fmla="*/ 81 w 81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6" name="Freeform 250"/>
            <p:cNvSpPr>
              <a:spLocks/>
            </p:cNvSpPr>
            <p:nvPr/>
          </p:nvSpPr>
          <p:spPr bwMode="auto">
            <a:xfrm>
              <a:off x="825" y="3655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81 w 81"/>
                <a:gd name="T7" fmla="*/ 56 h 70"/>
                <a:gd name="T8" fmla="*/ 72 w 81"/>
                <a:gd name="T9" fmla="*/ 56 h 70"/>
                <a:gd name="T10" fmla="*/ 72 w 81"/>
                <a:gd name="T11" fmla="*/ 63 h 70"/>
                <a:gd name="T12" fmla="*/ 63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27 w 81"/>
                <a:gd name="T23" fmla="*/ 63 h 70"/>
                <a:gd name="T24" fmla="*/ 18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9 w 81"/>
                <a:gd name="T31" fmla="*/ 42 h 70"/>
                <a:gd name="T32" fmla="*/ 0 w 81"/>
                <a:gd name="T33" fmla="*/ 35 h 70"/>
                <a:gd name="T34" fmla="*/ 9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18 w 81"/>
                <a:gd name="T41" fmla="*/ 14 h 70"/>
                <a:gd name="T42" fmla="*/ 27 w 81"/>
                <a:gd name="T43" fmla="*/ 14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63 w 81"/>
                <a:gd name="T53" fmla="*/ 7 h 70"/>
                <a:gd name="T54" fmla="*/ 72 w 81"/>
                <a:gd name="T55" fmla="*/ 14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7" name="Freeform 251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18 w 27"/>
                <a:gd name="T5" fmla="*/ 21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18 w 27"/>
                <a:gd name="T25" fmla="*/ 7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8" name="Freeform 252"/>
            <p:cNvSpPr>
              <a:spLocks/>
            </p:cNvSpPr>
            <p:nvPr/>
          </p:nvSpPr>
          <p:spPr bwMode="auto">
            <a:xfrm>
              <a:off x="1446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18 w 27"/>
                <a:gd name="T9" fmla="*/ 21 h 28"/>
                <a:gd name="T10" fmla="*/ 18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18 w 27"/>
                <a:gd name="T55" fmla="*/ 0 h 28"/>
                <a:gd name="T56" fmla="*/ 18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49" name="Line 253"/>
            <p:cNvSpPr>
              <a:spLocks noChangeShapeType="1"/>
            </p:cNvSpPr>
            <p:nvPr/>
          </p:nvSpPr>
          <p:spPr bwMode="auto">
            <a:xfrm flipH="1">
              <a:off x="1293" y="3137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0" name="Freeform 254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63 w 81"/>
                <a:gd name="T7" fmla="*/ 56 h 70"/>
                <a:gd name="T8" fmla="*/ 54 w 81"/>
                <a:gd name="T9" fmla="*/ 63 h 70"/>
                <a:gd name="T10" fmla="*/ 45 w 81"/>
                <a:gd name="T11" fmla="*/ 63 h 70"/>
                <a:gd name="T12" fmla="*/ 36 w 81"/>
                <a:gd name="T13" fmla="*/ 70 h 70"/>
                <a:gd name="T14" fmla="*/ 27 w 81"/>
                <a:gd name="T15" fmla="*/ 63 h 70"/>
                <a:gd name="T16" fmla="*/ 18 w 81"/>
                <a:gd name="T17" fmla="*/ 56 h 70"/>
                <a:gd name="T18" fmla="*/ 9 w 81"/>
                <a:gd name="T19" fmla="*/ 56 h 70"/>
                <a:gd name="T20" fmla="*/ 0 w 81"/>
                <a:gd name="T21" fmla="*/ 49 h 70"/>
                <a:gd name="T22" fmla="*/ 0 w 81"/>
                <a:gd name="T23" fmla="*/ 42 h 70"/>
                <a:gd name="T24" fmla="*/ 0 w 81"/>
                <a:gd name="T25" fmla="*/ 28 h 70"/>
                <a:gd name="T26" fmla="*/ 0 w 81"/>
                <a:gd name="T27" fmla="*/ 21 h 70"/>
                <a:gd name="T28" fmla="*/ 0 w 81"/>
                <a:gd name="T29" fmla="*/ 14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36 w 81"/>
                <a:gd name="T37" fmla="*/ 0 h 70"/>
                <a:gd name="T38" fmla="*/ 45 w 81"/>
                <a:gd name="T39" fmla="*/ 7 h 70"/>
                <a:gd name="T40" fmla="*/ 54 w 81"/>
                <a:gd name="T41" fmla="*/ 7 h 70"/>
                <a:gd name="T42" fmla="*/ 63 w 81"/>
                <a:gd name="T43" fmla="*/ 7 h 70"/>
                <a:gd name="T44" fmla="*/ 63 w 81"/>
                <a:gd name="T45" fmla="*/ 14 h 70"/>
                <a:gd name="T46" fmla="*/ 72 w 81"/>
                <a:gd name="T47" fmla="*/ 14 h 70"/>
                <a:gd name="T48" fmla="*/ 72 w 81"/>
                <a:gd name="T49" fmla="*/ 21 h 70"/>
                <a:gd name="T50" fmla="*/ 81 w 81"/>
                <a:gd name="T51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1" name="Freeform 255"/>
            <p:cNvSpPr>
              <a:spLocks/>
            </p:cNvSpPr>
            <p:nvPr/>
          </p:nvSpPr>
          <p:spPr bwMode="auto">
            <a:xfrm>
              <a:off x="1221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0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0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2" name="Freeform 256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3" name="Freeform 257"/>
            <p:cNvSpPr>
              <a:spLocks/>
            </p:cNvSpPr>
            <p:nvPr/>
          </p:nvSpPr>
          <p:spPr bwMode="auto">
            <a:xfrm>
              <a:off x="834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4" name="Line 258"/>
            <p:cNvSpPr>
              <a:spLocks noChangeShapeType="1"/>
            </p:cNvSpPr>
            <p:nvPr/>
          </p:nvSpPr>
          <p:spPr bwMode="auto">
            <a:xfrm flipV="1">
              <a:off x="870" y="30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5" name="Freeform 259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6" name="Freeform 260"/>
            <p:cNvSpPr>
              <a:spLocks/>
            </p:cNvSpPr>
            <p:nvPr/>
          </p:nvSpPr>
          <p:spPr bwMode="auto">
            <a:xfrm>
              <a:off x="843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7" name="Line 261"/>
            <p:cNvSpPr>
              <a:spLocks noChangeShapeType="1"/>
            </p:cNvSpPr>
            <p:nvPr/>
          </p:nvSpPr>
          <p:spPr bwMode="auto">
            <a:xfrm flipH="1">
              <a:off x="2238" y="367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8" name="Line 262"/>
            <p:cNvSpPr>
              <a:spLocks noChangeShapeType="1"/>
            </p:cNvSpPr>
            <p:nvPr/>
          </p:nvSpPr>
          <p:spPr bwMode="auto">
            <a:xfrm>
              <a:off x="1833" y="3802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59" name="Line 263"/>
            <p:cNvSpPr>
              <a:spLocks noChangeShapeType="1"/>
            </p:cNvSpPr>
            <p:nvPr/>
          </p:nvSpPr>
          <p:spPr bwMode="auto">
            <a:xfrm flipH="1">
              <a:off x="2274" y="389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0" name="Line 264"/>
            <p:cNvSpPr>
              <a:spLocks noChangeShapeType="1"/>
            </p:cNvSpPr>
            <p:nvPr/>
          </p:nvSpPr>
          <p:spPr bwMode="auto">
            <a:xfrm>
              <a:off x="2229" y="3354"/>
              <a:ext cx="18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1" name="Line 265"/>
            <p:cNvSpPr>
              <a:spLocks noChangeShapeType="1"/>
            </p:cNvSpPr>
            <p:nvPr/>
          </p:nvSpPr>
          <p:spPr bwMode="auto">
            <a:xfrm flipV="1">
              <a:off x="2058" y="368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2" name="Line 266"/>
            <p:cNvSpPr>
              <a:spLocks noChangeShapeType="1"/>
            </p:cNvSpPr>
            <p:nvPr/>
          </p:nvSpPr>
          <p:spPr bwMode="auto">
            <a:xfrm flipH="1">
              <a:off x="1464" y="3676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3" name="Line 267"/>
            <p:cNvSpPr>
              <a:spLocks noChangeShapeType="1"/>
            </p:cNvSpPr>
            <p:nvPr/>
          </p:nvSpPr>
          <p:spPr bwMode="auto">
            <a:xfrm flipH="1" flipV="1">
              <a:off x="1878" y="3242"/>
              <a:ext cx="126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4" name="Line 268"/>
            <p:cNvSpPr>
              <a:spLocks noChangeShapeType="1"/>
            </p:cNvSpPr>
            <p:nvPr/>
          </p:nvSpPr>
          <p:spPr bwMode="auto">
            <a:xfrm flipH="1">
              <a:off x="2265" y="30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5" name="Line 269"/>
            <p:cNvSpPr>
              <a:spLocks noChangeShapeType="1"/>
            </p:cNvSpPr>
            <p:nvPr/>
          </p:nvSpPr>
          <p:spPr bwMode="auto">
            <a:xfrm>
              <a:off x="1284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6" name="Line 270"/>
            <p:cNvSpPr>
              <a:spLocks noChangeShapeType="1"/>
            </p:cNvSpPr>
            <p:nvPr/>
          </p:nvSpPr>
          <p:spPr bwMode="auto">
            <a:xfrm flipV="1">
              <a:off x="1680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7" name="Line 271"/>
            <p:cNvSpPr>
              <a:spLocks noChangeShapeType="1"/>
            </p:cNvSpPr>
            <p:nvPr/>
          </p:nvSpPr>
          <p:spPr bwMode="auto">
            <a:xfrm flipV="1">
              <a:off x="1059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8" name="Line 272"/>
            <p:cNvSpPr>
              <a:spLocks noChangeShapeType="1"/>
            </p:cNvSpPr>
            <p:nvPr/>
          </p:nvSpPr>
          <p:spPr bwMode="auto">
            <a:xfrm flipV="1">
              <a:off x="1455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69" name="Line 273"/>
            <p:cNvSpPr>
              <a:spLocks noChangeShapeType="1"/>
            </p:cNvSpPr>
            <p:nvPr/>
          </p:nvSpPr>
          <p:spPr bwMode="auto">
            <a:xfrm>
              <a:off x="1662" y="346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0" name="Line 274"/>
            <p:cNvSpPr>
              <a:spLocks noChangeShapeType="1"/>
            </p:cNvSpPr>
            <p:nvPr/>
          </p:nvSpPr>
          <p:spPr bwMode="auto">
            <a:xfrm flipH="1">
              <a:off x="1500" y="3466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1" name="Line 275"/>
            <p:cNvSpPr>
              <a:spLocks noChangeShapeType="1"/>
            </p:cNvSpPr>
            <p:nvPr/>
          </p:nvSpPr>
          <p:spPr bwMode="auto">
            <a:xfrm>
              <a:off x="897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2" name="Line 276"/>
            <p:cNvSpPr>
              <a:spLocks noChangeShapeType="1"/>
            </p:cNvSpPr>
            <p:nvPr/>
          </p:nvSpPr>
          <p:spPr bwMode="auto">
            <a:xfrm flipH="1">
              <a:off x="1104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373" name="Group 277"/>
          <p:cNvGrpSpPr>
            <a:grpSpLocks/>
          </p:cNvGrpSpPr>
          <p:nvPr/>
        </p:nvGrpSpPr>
        <p:grpSpPr bwMode="auto">
          <a:xfrm>
            <a:off x="1863725" y="2708275"/>
            <a:ext cx="2151063" cy="1149350"/>
            <a:chOff x="834" y="2990"/>
            <a:chExt cx="1656" cy="959"/>
          </a:xfrm>
        </p:grpSpPr>
        <p:sp>
          <p:nvSpPr>
            <p:cNvPr id="644374" name="Line 278"/>
            <p:cNvSpPr>
              <a:spLocks noChangeShapeType="1"/>
            </p:cNvSpPr>
            <p:nvPr/>
          </p:nvSpPr>
          <p:spPr bwMode="auto">
            <a:xfrm>
              <a:off x="906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5" name="Line 279"/>
            <p:cNvSpPr>
              <a:spLocks noChangeShapeType="1"/>
            </p:cNvSpPr>
            <p:nvPr/>
          </p:nvSpPr>
          <p:spPr bwMode="auto">
            <a:xfrm>
              <a:off x="879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6" name="Freeform 280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7" name="Freeform 281"/>
            <p:cNvSpPr>
              <a:spLocks/>
            </p:cNvSpPr>
            <p:nvPr/>
          </p:nvSpPr>
          <p:spPr bwMode="auto">
            <a:xfrm>
              <a:off x="1797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8" name="Freeform 282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9 h 56"/>
                <a:gd name="T8" fmla="*/ 63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27 w 81"/>
                <a:gd name="T15" fmla="*/ 56 h 56"/>
                <a:gd name="T16" fmla="*/ 18 w 81"/>
                <a:gd name="T17" fmla="*/ 49 h 56"/>
                <a:gd name="T18" fmla="*/ 9 w 81"/>
                <a:gd name="T19" fmla="*/ 49 h 56"/>
                <a:gd name="T20" fmla="*/ 9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9 w 81"/>
                <a:gd name="T29" fmla="*/ 14 h 56"/>
                <a:gd name="T30" fmla="*/ 9 w 81"/>
                <a:gd name="T31" fmla="*/ 7 h 56"/>
                <a:gd name="T32" fmla="*/ 18 w 81"/>
                <a:gd name="T33" fmla="*/ 0 h 56"/>
                <a:gd name="T34" fmla="*/ 27 w 81"/>
                <a:gd name="T35" fmla="*/ 0 h 56"/>
                <a:gd name="T36" fmla="*/ 45 w 81"/>
                <a:gd name="T37" fmla="*/ 0 h 56"/>
                <a:gd name="T38" fmla="*/ 54 w 81"/>
                <a:gd name="T39" fmla="*/ 0 h 56"/>
                <a:gd name="T40" fmla="*/ 63 w 81"/>
                <a:gd name="T41" fmla="*/ 0 h 56"/>
                <a:gd name="T42" fmla="*/ 72 w 81"/>
                <a:gd name="T43" fmla="*/ 7 h 56"/>
                <a:gd name="T44" fmla="*/ 72 w 81"/>
                <a:gd name="T45" fmla="*/ 14 h 56"/>
                <a:gd name="T46" fmla="*/ 81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79" name="Freeform 283"/>
            <p:cNvSpPr>
              <a:spLocks/>
            </p:cNvSpPr>
            <p:nvPr/>
          </p:nvSpPr>
          <p:spPr bwMode="auto">
            <a:xfrm>
              <a:off x="2202" y="3431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49 h 56"/>
                <a:gd name="T12" fmla="*/ 54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18 w 81"/>
                <a:gd name="T23" fmla="*/ 49 h 56"/>
                <a:gd name="T24" fmla="*/ 9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7 h 56"/>
                <a:gd name="T40" fmla="*/ 9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54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7 h 56"/>
                <a:gd name="T60" fmla="*/ 72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0" name="Line 284"/>
            <p:cNvSpPr>
              <a:spLocks noChangeShapeType="1"/>
            </p:cNvSpPr>
            <p:nvPr/>
          </p:nvSpPr>
          <p:spPr bwMode="auto">
            <a:xfrm flipH="1">
              <a:off x="2220" y="348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1" name="Freeform 285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72 w 90"/>
                <a:gd name="T9" fmla="*/ 63 h 63"/>
                <a:gd name="T10" fmla="*/ 63 w 90"/>
                <a:gd name="T11" fmla="*/ 63 h 63"/>
                <a:gd name="T12" fmla="*/ 54 w 90"/>
                <a:gd name="T13" fmla="*/ 63 h 63"/>
                <a:gd name="T14" fmla="*/ 45 w 90"/>
                <a:gd name="T15" fmla="*/ 63 h 63"/>
                <a:gd name="T16" fmla="*/ 36 w 90"/>
                <a:gd name="T17" fmla="*/ 63 h 63"/>
                <a:gd name="T18" fmla="*/ 27 w 90"/>
                <a:gd name="T19" fmla="*/ 63 h 63"/>
                <a:gd name="T20" fmla="*/ 18 w 90"/>
                <a:gd name="T21" fmla="*/ 56 h 63"/>
                <a:gd name="T22" fmla="*/ 18 w 90"/>
                <a:gd name="T23" fmla="*/ 49 h 63"/>
                <a:gd name="T24" fmla="*/ 9 w 90"/>
                <a:gd name="T25" fmla="*/ 49 h 63"/>
                <a:gd name="T26" fmla="*/ 9 w 90"/>
                <a:gd name="T27" fmla="*/ 42 h 63"/>
                <a:gd name="T28" fmla="*/ 0 w 90"/>
                <a:gd name="T29" fmla="*/ 35 h 63"/>
                <a:gd name="T30" fmla="*/ 9 w 90"/>
                <a:gd name="T31" fmla="*/ 28 h 63"/>
                <a:gd name="T32" fmla="*/ 9 w 90"/>
                <a:gd name="T33" fmla="*/ 21 h 63"/>
                <a:gd name="T34" fmla="*/ 18 w 90"/>
                <a:gd name="T35" fmla="*/ 14 h 63"/>
                <a:gd name="T36" fmla="*/ 27 w 90"/>
                <a:gd name="T37" fmla="*/ 7 h 63"/>
                <a:gd name="T38" fmla="*/ 36 w 90"/>
                <a:gd name="T39" fmla="*/ 7 h 63"/>
                <a:gd name="T40" fmla="*/ 45 w 90"/>
                <a:gd name="T41" fmla="*/ 0 h 63"/>
                <a:gd name="T42" fmla="*/ 54 w 90"/>
                <a:gd name="T43" fmla="*/ 7 h 63"/>
                <a:gd name="T44" fmla="*/ 63 w 90"/>
                <a:gd name="T45" fmla="*/ 7 h 63"/>
                <a:gd name="T46" fmla="*/ 72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2" name="Freeform 286"/>
            <p:cNvSpPr>
              <a:spLocks/>
            </p:cNvSpPr>
            <p:nvPr/>
          </p:nvSpPr>
          <p:spPr bwMode="auto">
            <a:xfrm>
              <a:off x="1428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72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27 w 90"/>
                <a:gd name="T23" fmla="*/ 63 h 63"/>
                <a:gd name="T24" fmla="*/ 18 w 90"/>
                <a:gd name="T25" fmla="*/ 56 h 63"/>
                <a:gd name="T26" fmla="*/ 18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18 w 90"/>
                <a:gd name="T39" fmla="*/ 14 h 63"/>
                <a:gd name="T40" fmla="*/ 18 w 90"/>
                <a:gd name="T41" fmla="*/ 14 h 63"/>
                <a:gd name="T42" fmla="*/ 27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72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3" name="Freeform 287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0 w 54"/>
                <a:gd name="T21" fmla="*/ 35 h 49"/>
                <a:gd name="T22" fmla="*/ 0 w 54"/>
                <a:gd name="T23" fmla="*/ 28 h 49"/>
                <a:gd name="T24" fmla="*/ 0 w 54"/>
                <a:gd name="T25" fmla="*/ 21 h 49"/>
                <a:gd name="T26" fmla="*/ 0 w 54"/>
                <a:gd name="T27" fmla="*/ 14 h 49"/>
                <a:gd name="T28" fmla="*/ 9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36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4" name="Freeform 288"/>
            <p:cNvSpPr>
              <a:spLocks/>
            </p:cNvSpPr>
            <p:nvPr/>
          </p:nvSpPr>
          <p:spPr bwMode="auto">
            <a:xfrm>
              <a:off x="2193" y="3655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42 h 49"/>
                <a:gd name="T10" fmla="*/ 36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5" name="Line 289"/>
            <p:cNvSpPr>
              <a:spLocks noChangeShapeType="1"/>
            </p:cNvSpPr>
            <p:nvPr/>
          </p:nvSpPr>
          <p:spPr bwMode="auto">
            <a:xfrm>
              <a:off x="2220" y="3704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6" name="Freeform 290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7" name="Freeform 291"/>
            <p:cNvSpPr>
              <a:spLocks/>
            </p:cNvSpPr>
            <p:nvPr/>
          </p:nvSpPr>
          <p:spPr bwMode="auto">
            <a:xfrm>
              <a:off x="2211" y="387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8" name="Line 292"/>
            <p:cNvSpPr>
              <a:spLocks noChangeShapeType="1"/>
            </p:cNvSpPr>
            <p:nvPr/>
          </p:nvSpPr>
          <p:spPr bwMode="auto">
            <a:xfrm flipH="1" flipV="1">
              <a:off x="1446" y="3704"/>
              <a:ext cx="27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89" name="Freeform 293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7 h 63"/>
                <a:gd name="T40" fmla="*/ 45 w 81"/>
                <a:gd name="T41" fmla="*/ 0 h 63"/>
                <a:gd name="T42" fmla="*/ 45 w 81"/>
                <a:gd name="T43" fmla="*/ 7 h 63"/>
                <a:gd name="T44" fmla="*/ 54 w 81"/>
                <a:gd name="T45" fmla="*/ 7 h 63"/>
                <a:gd name="T46" fmla="*/ 63 w 81"/>
                <a:gd name="T47" fmla="*/ 7 h 63"/>
                <a:gd name="T48" fmla="*/ 63 w 81"/>
                <a:gd name="T49" fmla="*/ 14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0" name="Freeform 294"/>
            <p:cNvSpPr>
              <a:spLocks/>
            </p:cNvSpPr>
            <p:nvPr/>
          </p:nvSpPr>
          <p:spPr bwMode="auto">
            <a:xfrm>
              <a:off x="1788" y="29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1" name="Line 295"/>
            <p:cNvSpPr>
              <a:spLocks noChangeShapeType="1"/>
            </p:cNvSpPr>
            <p:nvPr/>
          </p:nvSpPr>
          <p:spPr bwMode="auto">
            <a:xfrm>
              <a:off x="1833" y="3053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2" name="Freeform 296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63 w 81"/>
                <a:gd name="T47" fmla="*/ 14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3" name="Freeform 297"/>
            <p:cNvSpPr>
              <a:spLocks/>
            </p:cNvSpPr>
            <p:nvPr/>
          </p:nvSpPr>
          <p:spPr bwMode="auto">
            <a:xfrm>
              <a:off x="1023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4" name="Freeform 298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5" name="Freeform 299"/>
            <p:cNvSpPr>
              <a:spLocks/>
            </p:cNvSpPr>
            <p:nvPr/>
          </p:nvSpPr>
          <p:spPr bwMode="auto">
            <a:xfrm>
              <a:off x="1419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6" name="Freeform 300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7" name="Freeform 301"/>
            <p:cNvSpPr>
              <a:spLocks/>
            </p:cNvSpPr>
            <p:nvPr/>
          </p:nvSpPr>
          <p:spPr bwMode="auto">
            <a:xfrm>
              <a:off x="1419" y="3669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8" name="Freeform 302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36 w 54"/>
                <a:gd name="T31" fmla="*/ 0 h 49"/>
                <a:gd name="T32" fmla="*/ 45 w 54"/>
                <a:gd name="T33" fmla="*/ 7 h 49"/>
                <a:gd name="T34" fmla="*/ 45 w 54"/>
                <a:gd name="T35" fmla="*/ 14 h 49"/>
                <a:gd name="T36" fmla="*/ 54 w 54"/>
                <a:gd name="T37" fmla="*/ 14 h 49"/>
                <a:gd name="T38" fmla="*/ 54 w 54"/>
                <a:gd name="T39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99" name="Freeform 303"/>
            <p:cNvSpPr>
              <a:spLocks/>
            </p:cNvSpPr>
            <p:nvPr/>
          </p:nvSpPr>
          <p:spPr bwMode="auto">
            <a:xfrm>
              <a:off x="1833" y="3221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0" name="Line 304"/>
            <p:cNvSpPr>
              <a:spLocks noChangeShapeType="1"/>
            </p:cNvSpPr>
            <p:nvPr/>
          </p:nvSpPr>
          <p:spPr bwMode="auto">
            <a:xfrm flipH="1">
              <a:off x="1842" y="327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1" name="Line 305"/>
            <p:cNvSpPr>
              <a:spLocks noChangeShapeType="1"/>
            </p:cNvSpPr>
            <p:nvPr/>
          </p:nvSpPr>
          <p:spPr bwMode="auto">
            <a:xfrm flipV="1">
              <a:off x="1068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2" name="Freeform 306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9 h 56"/>
                <a:gd name="T8" fmla="*/ 72 w 81"/>
                <a:gd name="T9" fmla="*/ 56 h 56"/>
                <a:gd name="T10" fmla="*/ 63 w 81"/>
                <a:gd name="T11" fmla="*/ 56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18 w 81"/>
                <a:gd name="T21" fmla="*/ 49 h 56"/>
                <a:gd name="T22" fmla="*/ 18 w 81"/>
                <a:gd name="T23" fmla="*/ 42 h 56"/>
                <a:gd name="T24" fmla="*/ 9 w 81"/>
                <a:gd name="T25" fmla="*/ 42 h 56"/>
                <a:gd name="T26" fmla="*/ 0 w 81"/>
                <a:gd name="T27" fmla="*/ 35 h 56"/>
                <a:gd name="T28" fmla="*/ 0 w 81"/>
                <a:gd name="T29" fmla="*/ 28 h 56"/>
                <a:gd name="T30" fmla="*/ 0 w 81"/>
                <a:gd name="T31" fmla="*/ 21 h 56"/>
                <a:gd name="T32" fmla="*/ 9 w 81"/>
                <a:gd name="T33" fmla="*/ 14 h 56"/>
                <a:gd name="T34" fmla="*/ 18 w 81"/>
                <a:gd name="T35" fmla="*/ 7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0 h 56"/>
                <a:gd name="T46" fmla="*/ 72 w 81"/>
                <a:gd name="T47" fmla="*/ 0 h 56"/>
                <a:gd name="T48" fmla="*/ 72 w 81"/>
                <a:gd name="T49" fmla="*/ 7 h 56"/>
                <a:gd name="T50" fmla="*/ 81 w 81"/>
                <a:gd name="T51" fmla="*/ 7 h 56"/>
                <a:gd name="T52" fmla="*/ 81 w 81"/>
                <a:gd name="T53" fmla="*/ 14 h 56"/>
                <a:gd name="T54" fmla="*/ 81 w 81"/>
                <a:gd name="T55" fmla="*/ 21 h 56"/>
                <a:gd name="T56" fmla="*/ 81 w 81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3" name="Freeform 307"/>
            <p:cNvSpPr>
              <a:spLocks/>
            </p:cNvSpPr>
            <p:nvPr/>
          </p:nvSpPr>
          <p:spPr bwMode="auto">
            <a:xfrm>
              <a:off x="2193" y="2997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81 w 81"/>
                <a:gd name="T7" fmla="*/ 42 h 56"/>
                <a:gd name="T8" fmla="*/ 72 w 81"/>
                <a:gd name="T9" fmla="*/ 49 h 56"/>
                <a:gd name="T10" fmla="*/ 72 w 81"/>
                <a:gd name="T11" fmla="*/ 56 h 56"/>
                <a:gd name="T12" fmla="*/ 63 w 81"/>
                <a:gd name="T13" fmla="*/ 56 h 56"/>
                <a:gd name="T14" fmla="*/ 54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27 w 81"/>
                <a:gd name="T23" fmla="*/ 56 h 56"/>
                <a:gd name="T24" fmla="*/ 18 w 81"/>
                <a:gd name="T25" fmla="*/ 49 h 56"/>
                <a:gd name="T26" fmla="*/ 18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18 w 81"/>
                <a:gd name="T39" fmla="*/ 7 h 56"/>
                <a:gd name="T40" fmla="*/ 18 w 81"/>
                <a:gd name="T41" fmla="*/ 7 h 56"/>
                <a:gd name="T42" fmla="*/ 27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54 w 81"/>
                <a:gd name="T51" fmla="*/ 0 h 56"/>
                <a:gd name="T52" fmla="*/ 63 w 81"/>
                <a:gd name="T53" fmla="*/ 0 h 56"/>
                <a:gd name="T54" fmla="*/ 72 w 81"/>
                <a:gd name="T55" fmla="*/ 0 h 56"/>
                <a:gd name="T56" fmla="*/ 72 w 81"/>
                <a:gd name="T57" fmla="*/ 7 h 56"/>
                <a:gd name="T58" fmla="*/ 81 w 81"/>
                <a:gd name="T59" fmla="*/ 7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4" name="Line 308"/>
            <p:cNvSpPr>
              <a:spLocks noChangeShapeType="1"/>
            </p:cNvSpPr>
            <p:nvPr/>
          </p:nvSpPr>
          <p:spPr bwMode="auto">
            <a:xfrm flipV="1">
              <a:off x="1446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5" name="Freeform 309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6" name="Freeform 310"/>
            <p:cNvSpPr>
              <a:spLocks/>
            </p:cNvSpPr>
            <p:nvPr/>
          </p:nvSpPr>
          <p:spPr bwMode="auto">
            <a:xfrm>
              <a:off x="1797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7" name="Freeform 311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72 w 90"/>
                <a:gd name="T7" fmla="*/ 56 h 63"/>
                <a:gd name="T8" fmla="*/ 63 w 90"/>
                <a:gd name="T9" fmla="*/ 63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63 h 63"/>
                <a:gd name="T18" fmla="*/ 18 w 90"/>
                <a:gd name="T19" fmla="*/ 63 h 63"/>
                <a:gd name="T20" fmla="*/ 18 w 90"/>
                <a:gd name="T21" fmla="*/ 56 h 63"/>
                <a:gd name="T22" fmla="*/ 9 w 90"/>
                <a:gd name="T23" fmla="*/ 49 h 63"/>
                <a:gd name="T24" fmla="*/ 9 w 90"/>
                <a:gd name="T25" fmla="*/ 42 h 63"/>
                <a:gd name="T26" fmla="*/ 0 w 90"/>
                <a:gd name="T27" fmla="*/ 35 h 63"/>
                <a:gd name="T28" fmla="*/ 9 w 90"/>
                <a:gd name="T29" fmla="*/ 28 h 63"/>
                <a:gd name="T30" fmla="*/ 9 w 90"/>
                <a:gd name="T31" fmla="*/ 21 h 63"/>
                <a:gd name="T32" fmla="*/ 9 w 90"/>
                <a:gd name="T33" fmla="*/ 14 h 63"/>
                <a:gd name="T34" fmla="*/ 18 w 90"/>
                <a:gd name="T35" fmla="*/ 14 h 63"/>
                <a:gd name="T36" fmla="*/ 18 w 90"/>
                <a:gd name="T37" fmla="*/ 7 h 63"/>
                <a:gd name="T38" fmla="*/ 27 w 90"/>
                <a:gd name="T39" fmla="*/ 7 h 63"/>
                <a:gd name="T40" fmla="*/ 36 w 90"/>
                <a:gd name="T41" fmla="*/ 7 h 63"/>
                <a:gd name="T42" fmla="*/ 45 w 90"/>
                <a:gd name="T43" fmla="*/ 0 h 63"/>
                <a:gd name="T44" fmla="*/ 54 w 90"/>
                <a:gd name="T45" fmla="*/ 7 h 63"/>
                <a:gd name="T46" fmla="*/ 63 w 90"/>
                <a:gd name="T47" fmla="*/ 7 h 63"/>
                <a:gd name="T48" fmla="*/ 72 w 90"/>
                <a:gd name="T49" fmla="*/ 14 h 63"/>
                <a:gd name="T50" fmla="*/ 81 w 90"/>
                <a:gd name="T51" fmla="*/ 14 h 63"/>
                <a:gd name="T52" fmla="*/ 81 w 90"/>
                <a:gd name="T53" fmla="*/ 21 h 63"/>
                <a:gd name="T54" fmla="*/ 81 w 90"/>
                <a:gd name="T55" fmla="*/ 28 h 63"/>
                <a:gd name="T56" fmla="*/ 90 w 90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8" name="Freeform 312"/>
            <p:cNvSpPr>
              <a:spLocks/>
            </p:cNvSpPr>
            <p:nvPr/>
          </p:nvSpPr>
          <p:spPr bwMode="auto">
            <a:xfrm>
              <a:off x="1023" y="3872"/>
              <a:ext cx="90" cy="63"/>
            </a:xfrm>
            <a:custGeom>
              <a:avLst/>
              <a:gdLst>
                <a:gd name="T0" fmla="*/ 90 w 90"/>
                <a:gd name="T1" fmla="*/ 35 h 63"/>
                <a:gd name="T2" fmla="*/ 81 w 90"/>
                <a:gd name="T3" fmla="*/ 42 h 63"/>
                <a:gd name="T4" fmla="*/ 81 w 90"/>
                <a:gd name="T5" fmla="*/ 49 h 63"/>
                <a:gd name="T6" fmla="*/ 81 w 90"/>
                <a:gd name="T7" fmla="*/ 49 h 63"/>
                <a:gd name="T8" fmla="*/ 72 w 90"/>
                <a:gd name="T9" fmla="*/ 56 h 63"/>
                <a:gd name="T10" fmla="*/ 63 w 90"/>
                <a:gd name="T11" fmla="*/ 63 h 63"/>
                <a:gd name="T12" fmla="*/ 63 w 90"/>
                <a:gd name="T13" fmla="*/ 63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63 h 63"/>
                <a:gd name="T22" fmla="*/ 18 w 90"/>
                <a:gd name="T23" fmla="*/ 63 h 63"/>
                <a:gd name="T24" fmla="*/ 18 w 90"/>
                <a:gd name="T25" fmla="*/ 56 h 63"/>
                <a:gd name="T26" fmla="*/ 9 w 90"/>
                <a:gd name="T27" fmla="*/ 49 h 63"/>
                <a:gd name="T28" fmla="*/ 9 w 90"/>
                <a:gd name="T29" fmla="*/ 49 h 63"/>
                <a:gd name="T30" fmla="*/ 9 w 90"/>
                <a:gd name="T31" fmla="*/ 42 h 63"/>
                <a:gd name="T32" fmla="*/ 0 w 90"/>
                <a:gd name="T33" fmla="*/ 35 h 63"/>
                <a:gd name="T34" fmla="*/ 9 w 90"/>
                <a:gd name="T35" fmla="*/ 28 h 63"/>
                <a:gd name="T36" fmla="*/ 9 w 90"/>
                <a:gd name="T37" fmla="*/ 21 h 63"/>
                <a:gd name="T38" fmla="*/ 9 w 90"/>
                <a:gd name="T39" fmla="*/ 14 h 63"/>
                <a:gd name="T40" fmla="*/ 18 w 90"/>
                <a:gd name="T41" fmla="*/ 14 h 63"/>
                <a:gd name="T42" fmla="*/ 18 w 90"/>
                <a:gd name="T43" fmla="*/ 7 h 63"/>
                <a:gd name="T44" fmla="*/ 27 w 90"/>
                <a:gd name="T45" fmla="*/ 7 h 63"/>
                <a:gd name="T46" fmla="*/ 36 w 90"/>
                <a:gd name="T47" fmla="*/ 7 h 63"/>
                <a:gd name="T48" fmla="*/ 45 w 90"/>
                <a:gd name="T49" fmla="*/ 0 h 63"/>
                <a:gd name="T50" fmla="*/ 54 w 90"/>
                <a:gd name="T51" fmla="*/ 7 h 63"/>
                <a:gd name="T52" fmla="*/ 63 w 90"/>
                <a:gd name="T53" fmla="*/ 7 h 63"/>
                <a:gd name="T54" fmla="*/ 63 w 90"/>
                <a:gd name="T55" fmla="*/ 7 h 63"/>
                <a:gd name="T56" fmla="*/ 72 w 90"/>
                <a:gd name="T57" fmla="*/ 14 h 63"/>
                <a:gd name="T58" fmla="*/ 81 w 90"/>
                <a:gd name="T59" fmla="*/ 14 h 63"/>
                <a:gd name="T60" fmla="*/ 81 w 90"/>
                <a:gd name="T61" fmla="*/ 21 h 63"/>
                <a:gd name="T62" fmla="*/ 81 w 90"/>
                <a:gd name="T63" fmla="*/ 28 h 63"/>
                <a:gd name="T64" fmla="*/ 90 w 90"/>
                <a:gd name="T65" fmla="*/ 35 h 63"/>
                <a:gd name="T66" fmla="*/ 90 w 90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90" y="35"/>
                  </a:lnTo>
                  <a:lnTo>
                    <a:pt x="90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09" name="Freeform 313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0" name="Freeform 314"/>
            <p:cNvSpPr>
              <a:spLocks/>
            </p:cNvSpPr>
            <p:nvPr/>
          </p:nvSpPr>
          <p:spPr bwMode="auto">
            <a:xfrm>
              <a:off x="1059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1" name="Freeform 315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35 h 70"/>
                <a:gd name="T32" fmla="*/ 0 w 81"/>
                <a:gd name="T33" fmla="*/ 28 h 70"/>
                <a:gd name="T34" fmla="*/ 0 w 81"/>
                <a:gd name="T35" fmla="*/ 21 h 70"/>
                <a:gd name="T36" fmla="*/ 9 w 81"/>
                <a:gd name="T37" fmla="*/ 14 h 70"/>
                <a:gd name="T38" fmla="*/ 18 w 81"/>
                <a:gd name="T39" fmla="*/ 14 h 70"/>
                <a:gd name="T40" fmla="*/ 18 w 81"/>
                <a:gd name="T41" fmla="*/ 7 h 70"/>
                <a:gd name="T42" fmla="*/ 27 w 81"/>
                <a:gd name="T43" fmla="*/ 7 h 70"/>
                <a:gd name="T44" fmla="*/ 36 w 81"/>
                <a:gd name="T45" fmla="*/ 7 h 70"/>
                <a:gd name="T46" fmla="*/ 36 w 81"/>
                <a:gd name="T47" fmla="*/ 0 h 70"/>
                <a:gd name="T48" fmla="*/ 45 w 81"/>
                <a:gd name="T49" fmla="*/ 7 h 70"/>
                <a:gd name="T50" fmla="*/ 63 w 81"/>
                <a:gd name="T51" fmla="*/ 7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  <a:gd name="T58" fmla="*/ 81 w 81"/>
                <a:gd name="T5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2" name="Freeform 316"/>
            <p:cNvSpPr>
              <a:spLocks/>
            </p:cNvSpPr>
            <p:nvPr/>
          </p:nvSpPr>
          <p:spPr bwMode="auto">
            <a:xfrm>
              <a:off x="1428" y="3431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56 h 70"/>
                <a:gd name="T12" fmla="*/ 63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63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3" name="Line 317"/>
            <p:cNvSpPr>
              <a:spLocks noChangeShapeType="1"/>
            </p:cNvSpPr>
            <p:nvPr/>
          </p:nvSpPr>
          <p:spPr bwMode="auto">
            <a:xfrm flipH="1" flipV="1">
              <a:off x="1059" y="306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4" name="Freeform 318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5" name="Freeform 319"/>
            <p:cNvSpPr>
              <a:spLocks/>
            </p:cNvSpPr>
            <p:nvPr/>
          </p:nvSpPr>
          <p:spPr bwMode="auto">
            <a:xfrm>
              <a:off x="1014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6" name="Line 320"/>
            <p:cNvSpPr>
              <a:spLocks noChangeShapeType="1"/>
            </p:cNvSpPr>
            <p:nvPr/>
          </p:nvSpPr>
          <p:spPr bwMode="auto">
            <a:xfrm>
              <a:off x="2265" y="3459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7" name="Line 321"/>
            <p:cNvSpPr>
              <a:spLocks noChangeShapeType="1"/>
            </p:cNvSpPr>
            <p:nvPr/>
          </p:nvSpPr>
          <p:spPr bwMode="auto">
            <a:xfrm>
              <a:off x="2238" y="3676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8" name="Line 322"/>
            <p:cNvSpPr>
              <a:spLocks noChangeShapeType="1"/>
            </p:cNvSpPr>
            <p:nvPr/>
          </p:nvSpPr>
          <p:spPr bwMode="auto">
            <a:xfrm flipH="1">
              <a:off x="1680" y="3900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19" name="Line 323"/>
            <p:cNvSpPr>
              <a:spLocks noChangeShapeType="1"/>
            </p:cNvSpPr>
            <p:nvPr/>
          </p:nvSpPr>
          <p:spPr bwMode="auto">
            <a:xfrm flipH="1" flipV="1">
              <a:off x="2067" y="3669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0" name="Line 324"/>
            <p:cNvSpPr>
              <a:spLocks noChangeShapeType="1"/>
            </p:cNvSpPr>
            <p:nvPr/>
          </p:nvSpPr>
          <p:spPr bwMode="auto">
            <a:xfrm>
              <a:off x="150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1" name="Line 325"/>
            <p:cNvSpPr>
              <a:spLocks noChangeShapeType="1"/>
            </p:cNvSpPr>
            <p:nvPr/>
          </p:nvSpPr>
          <p:spPr bwMode="auto">
            <a:xfrm>
              <a:off x="1464" y="3683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2" name="Line 326"/>
            <p:cNvSpPr>
              <a:spLocks noChangeShapeType="1"/>
            </p:cNvSpPr>
            <p:nvPr/>
          </p:nvSpPr>
          <p:spPr bwMode="auto">
            <a:xfrm flipV="1">
              <a:off x="1878" y="322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3" name="Line 327"/>
            <p:cNvSpPr>
              <a:spLocks noChangeShapeType="1"/>
            </p:cNvSpPr>
            <p:nvPr/>
          </p:nvSpPr>
          <p:spPr bwMode="auto">
            <a:xfrm flipH="1">
              <a:off x="1671" y="3025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4" name="Line 328"/>
            <p:cNvSpPr>
              <a:spLocks noChangeShapeType="1"/>
            </p:cNvSpPr>
            <p:nvPr/>
          </p:nvSpPr>
          <p:spPr bwMode="auto">
            <a:xfrm>
              <a:off x="2238" y="3046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5" name="Line 329"/>
            <p:cNvSpPr>
              <a:spLocks noChangeShapeType="1"/>
            </p:cNvSpPr>
            <p:nvPr/>
          </p:nvSpPr>
          <p:spPr bwMode="auto">
            <a:xfrm flipH="1">
              <a:off x="1293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6" name="Line 330"/>
            <p:cNvSpPr>
              <a:spLocks noChangeShapeType="1"/>
            </p:cNvSpPr>
            <p:nvPr/>
          </p:nvSpPr>
          <p:spPr bwMode="auto">
            <a:xfrm>
              <a:off x="1833" y="348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7" name="Line 331"/>
            <p:cNvSpPr>
              <a:spLocks noChangeShapeType="1"/>
            </p:cNvSpPr>
            <p:nvPr/>
          </p:nvSpPr>
          <p:spPr bwMode="auto">
            <a:xfrm flipH="1">
              <a:off x="1689" y="324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8" name="Line 332"/>
            <p:cNvSpPr>
              <a:spLocks noChangeShapeType="1"/>
            </p:cNvSpPr>
            <p:nvPr/>
          </p:nvSpPr>
          <p:spPr bwMode="auto">
            <a:xfrm>
              <a:off x="149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29" name="Line 333"/>
            <p:cNvSpPr>
              <a:spLocks noChangeShapeType="1"/>
            </p:cNvSpPr>
            <p:nvPr/>
          </p:nvSpPr>
          <p:spPr bwMode="auto">
            <a:xfrm flipH="1">
              <a:off x="897" y="3473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0" name="Line 334"/>
            <p:cNvSpPr>
              <a:spLocks noChangeShapeType="1"/>
            </p:cNvSpPr>
            <p:nvPr/>
          </p:nvSpPr>
          <p:spPr bwMode="auto">
            <a:xfrm flipV="1">
              <a:off x="1068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1" name="Line 335"/>
            <p:cNvSpPr>
              <a:spLocks noChangeShapeType="1"/>
            </p:cNvSpPr>
            <p:nvPr/>
          </p:nvSpPr>
          <p:spPr bwMode="auto">
            <a:xfrm flipV="1">
              <a:off x="1473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2" name="Line 336"/>
            <p:cNvSpPr>
              <a:spLocks noChangeShapeType="1"/>
            </p:cNvSpPr>
            <p:nvPr/>
          </p:nvSpPr>
          <p:spPr bwMode="auto">
            <a:xfrm>
              <a:off x="1104" y="3249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3" name="Line 337"/>
            <p:cNvSpPr>
              <a:spLocks noChangeShapeType="1"/>
            </p:cNvSpPr>
            <p:nvPr/>
          </p:nvSpPr>
          <p:spPr bwMode="auto">
            <a:xfrm flipH="1">
              <a:off x="915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4" name="Freeform 338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56 h 63"/>
                <a:gd name="T14" fmla="*/ 36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5" name="Freeform 339"/>
            <p:cNvSpPr>
              <a:spLocks/>
            </p:cNvSpPr>
            <p:nvPr/>
          </p:nvSpPr>
          <p:spPr bwMode="auto">
            <a:xfrm>
              <a:off x="2391" y="364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6" name="Line 340"/>
            <p:cNvSpPr>
              <a:spLocks noChangeShapeType="1"/>
            </p:cNvSpPr>
            <p:nvPr/>
          </p:nvSpPr>
          <p:spPr bwMode="auto">
            <a:xfrm flipV="1">
              <a:off x="2427" y="3480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7" name="Freeform 341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35 h 42"/>
                <a:gd name="T4" fmla="*/ 54 w 63"/>
                <a:gd name="T5" fmla="*/ 35 h 42"/>
                <a:gd name="T6" fmla="*/ 54 w 63"/>
                <a:gd name="T7" fmla="*/ 42 h 42"/>
                <a:gd name="T8" fmla="*/ 45 w 63"/>
                <a:gd name="T9" fmla="*/ 42 h 42"/>
                <a:gd name="T10" fmla="*/ 36 w 63"/>
                <a:gd name="T11" fmla="*/ 42 h 42"/>
                <a:gd name="T12" fmla="*/ 27 w 63"/>
                <a:gd name="T13" fmla="*/ 42 h 42"/>
                <a:gd name="T14" fmla="*/ 18 w 63"/>
                <a:gd name="T15" fmla="*/ 42 h 42"/>
                <a:gd name="T16" fmla="*/ 9 w 63"/>
                <a:gd name="T17" fmla="*/ 35 h 42"/>
                <a:gd name="T18" fmla="*/ 9 w 63"/>
                <a:gd name="T19" fmla="*/ 28 h 42"/>
                <a:gd name="T20" fmla="*/ 0 w 63"/>
                <a:gd name="T21" fmla="*/ 28 h 42"/>
                <a:gd name="T22" fmla="*/ 9 w 63"/>
                <a:gd name="T23" fmla="*/ 21 h 42"/>
                <a:gd name="T24" fmla="*/ 9 w 63"/>
                <a:gd name="T25" fmla="*/ 14 h 42"/>
                <a:gd name="T26" fmla="*/ 18 w 63"/>
                <a:gd name="T27" fmla="*/ 7 h 42"/>
                <a:gd name="T28" fmla="*/ 27 w 63"/>
                <a:gd name="T29" fmla="*/ 7 h 42"/>
                <a:gd name="T30" fmla="*/ 36 w 63"/>
                <a:gd name="T31" fmla="*/ 0 h 42"/>
                <a:gd name="T32" fmla="*/ 36 w 63"/>
                <a:gd name="T33" fmla="*/ 7 h 42"/>
                <a:gd name="T34" fmla="*/ 45 w 63"/>
                <a:gd name="T35" fmla="*/ 7 h 42"/>
                <a:gd name="T36" fmla="*/ 54 w 63"/>
                <a:gd name="T37" fmla="*/ 7 h 42"/>
                <a:gd name="T38" fmla="*/ 54 w 63"/>
                <a:gd name="T39" fmla="*/ 14 h 42"/>
                <a:gd name="T40" fmla="*/ 63 w 63"/>
                <a:gd name="T41" fmla="*/ 14 h 42"/>
                <a:gd name="T42" fmla="*/ 63 w 63"/>
                <a:gd name="T43" fmla="*/ 21 h 42"/>
                <a:gd name="T44" fmla="*/ 63 w 63"/>
                <a:gd name="T4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8" name="Freeform 342"/>
            <p:cNvSpPr>
              <a:spLocks/>
            </p:cNvSpPr>
            <p:nvPr/>
          </p:nvSpPr>
          <p:spPr bwMode="auto">
            <a:xfrm>
              <a:off x="2400" y="3438"/>
              <a:ext cx="63" cy="42"/>
            </a:xfrm>
            <a:custGeom>
              <a:avLst/>
              <a:gdLst>
                <a:gd name="T0" fmla="*/ 63 w 63"/>
                <a:gd name="T1" fmla="*/ 28 h 42"/>
                <a:gd name="T2" fmla="*/ 63 w 63"/>
                <a:gd name="T3" fmla="*/ 28 h 42"/>
                <a:gd name="T4" fmla="*/ 63 w 63"/>
                <a:gd name="T5" fmla="*/ 35 h 42"/>
                <a:gd name="T6" fmla="*/ 54 w 63"/>
                <a:gd name="T7" fmla="*/ 35 h 42"/>
                <a:gd name="T8" fmla="*/ 54 w 63"/>
                <a:gd name="T9" fmla="*/ 42 h 42"/>
                <a:gd name="T10" fmla="*/ 45 w 63"/>
                <a:gd name="T11" fmla="*/ 42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42 h 42"/>
                <a:gd name="T24" fmla="*/ 18 w 63"/>
                <a:gd name="T25" fmla="*/ 42 h 42"/>
                <a:gd name="T26" fmla="*/ 9 w 63"/>
                <a:gd name="T27" fmla="*/ 35 h 42"/>
                <a:gd name="T28" fmla="*/ 9 w 63"/>
                <a:gd name="T29" fmla="*/ 35 h 42"/>
                <a:gd name="T30" fmla="*/ 9 w 63"/>
                <a:gd name="T31" fmla="*/ 28 h 42"/>
                <a:gd name="T32" fmla="*/ 0 w 63"/>
                <a:gd name="T33" fmla="*/ 28 h 42"/>
                <a:gd name="T34" fmla="*/ 9 w 63"/>
                <a:gd name="T35" fmla="*/ 21 h 42"/>
                <a:gd name="T36" fmla="*/ 9 w 63"/>
                <a:gd name="T37" fmla="*/ 14 h 42"/>
                <a:gd name="T38" fmla="*/ 9 w 63"/>
                <a:gd name="T39" fmla="*/ 14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7 h 42"/>
                <a:gd name="T46" fmla="*/ 27 w 63"/>
                <a:gd name="T47" fmla="*/ 7 h 42"/>
                <a:gd name="T48" fmla="*/ 36 w 63"/>
                <a:gd name="T49" fmla="*/ 0 h 42"/>
                <a:gd name="T50" fmla="*/ 36 w 63"/>
                <a:gd name="T51" fmla="*/ 7 h 42"/>
                <a:gd name="T52" fmla="*/ 45 w 63"/>
                <a:gd name="T53" fmla="*/ 7 h 42"/>
                <a:gd name="T54" fmla="*/ 45 w 63"/>
                <a:gd name="T55" fmla="*/ 7 h 42"/>
                <a:gd name="T56" fmla="*/ 54 w 63"/>
                <a:gd name="T57" fmla="*/ 7 h 42"/>
                <a:gd name="T58" fmla="*/ 54 w 63"/>
                <a:gd name="T59" fmla="*/ 14 h 42"/>
                <a:gd name="T60" fmla="*/ 63 w 63"/>
                <a:gd name="T61" fmla="*/ 14 h 42"/>
                <a:gd name="T62" fmla="*/ 63 w 63"/>
                <a:gd name="T63" fmla="*/ 21 h 42"/>
                <a:gd name="T64" fmla="*/ 63 w 63"/>
                <a:gd name="T65" fmla="*/ 28 h 42"/>
                <a:gd name="T66" fmla="*/ 63 w 63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8"/>
                  </a:moveTo>
                  <a:lnTo>
                    <a:pt x="63" y="28"/>
                  </a:lnTo>
                  <a:lnTo>
                    <a:pt x="63" y="35"/>
                  </a:lnTo>
                  <a:lnTo>
                    <a:pt x="54" y="35"/>
                  </a:lnTo>
                  <a:lnTo>
                    <a:pt x="54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8"/>
                  </a:lnTo>
                  <a:lnTo>
                    <a:pt x="6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39" name="Line 343"/>
            <p:cNvSpPr>
              <a:spLocks noChangeShapeType="1"/>
            </p:cNvSpPr>
            <p:nvPr/>
          </p:nvSpPr>
          <p:spPr bwMode="auto">
            <a:xfrm flipV="1">
              <a:off x="243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0" name="Freeform 344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9 w 81"/>
                <a:gd name="T33" fmla="*/ 28 h 63"/>
                <a:gd name="T34" fmla="*/ 9 w 81"/>
                <a:gd name="T35" fmla="*/ 21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21 h 63"/>
                <a:gd name="T52" fmla="*/ 81 w 81"/>
                <a:gd name="T53" fmla="*/ 28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1" name="Freeform 345"/>
            <p:cNvSpPr>
              <a:spLocks/>
            </p:cNvSpPr>
            <p:nvPr/>
          </p:nvSpPr>
          <p:spPr bwMode="auto">
            <a:xfrm>
              <a:off x="2391" y="32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2" name="Freeform 346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3" name="Freeform 347"/>
            <p:cNvSpPr>
              <a:spLocks/>
            </p:cNvSpPr>
            <p:nvPr/>
          </p:nvSpPr>
          <p:spPr bwMode="auto">
            <a:xfrm>
              <a:off x="2004" y="363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4" name="Line 348"/>
            <p:cNvSpPr>
              <a:spLocks noChangeShapeType="1"/>
            </p:cNvSpPr>
            <p:nvPr/>
          </p:nvSpPr>
          <p:spPr bwMode="auto">
            <a:xfrm flipH="1" flipV="1">
              <a:off x="2256" y="3137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5" name="Freeform 349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6" name="Freeform 350"/>
            <p:cNvSpPr>
              <a:spLocks/>
            </p:cNvSpPr>
            <p:nvPr/>
          </p:nvSpPr>
          <p:spPr bwMode="auto">
            <a:xfrm>
              <a:off x="1635" y="388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7" name="Line 351"/>
            <p:cNvSpPr>
              <a:spLocks noChangeShapeType="1"/>
            </p:cNvSpPr>
            <p:nvPr/>
          </p:nvSpPr>
          <p:spPr bwMode="auto">
            <a:xfrm flipH="1" flipV="1">
              <a:off x="1860" y="3578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8" name="Line 352"/>
            <p:cNvSpPr>
              <a:spLocks noChangeShapeType="1"/>
            </p:cNvSpPr>
            <p:nvPr/>
          </p:nvSpPr>
          <p:spPr bwMode="auto">
            <a:xfrm flipH="1" flipV="1">
              <a:off x="1653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49" name="Freeform 353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0 w 27"/>
                <a:gd name="T11" fmla="*/ 28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0" name="Freeform 354"/>
            <p:cNvSpPr>
              <a:spLocks/>
            </p:cNvSpPr>
            <p:nvPr/>
          </p:nvSpPr>
          <p:spPr bwMode="auto">
            <a:xfrm>
              <a:off x="2229" y="3116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0 w 27"/>
                <a:gd name="T41" fmla="*/ 7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1" name="Freeform 355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2" name="Freeform 356"/>
            <p:cNvSpPr>
              <a:spLocks/>
            </p:cNvSpPr>
            <p:nvPr/>
          </p:nvSpPr>
          <p:spPr bwMode="auto">
            <a:xfrm>
              <a:off x="1833" y="3564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14 h 21"/>
                <a:gd name="T8" fmla="*/ 27 w 27"/>
                <a:gd name="T9" fmla="*/ 14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14 h 21"/>
                <a:gd name="T26" fmla="*/ 0 w 27"/>
                <a:gd name="T27" fmla="*/ 14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27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3" name="Line 357"/>
            <p:cNvSpPr>
              <a:spLocks noChangeShapeType="1"/>
            </p:cNvSpPr>
            <p:nvPr/>
          </p:nvSpPr>
          <p:spPr bwMode="auto">
            <a:xfrm flipH="1">
              <a:off x="1680" y="3578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4" name="Line 358"/>
            <p:cNvSpPr>
              <a:spLocks noChangeShapeType="1"/>
            </p:cNvSpPr>
            <p:nvPr/>
          </p:nvSpPr>
          <p:spPr bwMode="auto">
            <a:xfrm flipH="1">
              <a:off x="2085" y="3137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5" name="Freeform 359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6" name="Freeform 360"/>
            <p:cNvSpPr>
              <a:spLocks/>
            </p:cNvSpPr>
            <p:nvPr/>
          </p:nvSpPr>
          <p:spPr bwMode="auto">
            <a:xfrm>
              <a:off x="1617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7" name="Freeform 361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54 w 81"/>
                <a:gd name="T11" fmla="*/ 63 h 70"/>
                <a:gd name="T12" fmla="*/ 45 w 81"/>
                <a:gd name="T13" fmla="*/ 63 h 70"/>
                <a:gd name="T14" fmla="*/ 45 w 81"/>
                <a:gd name="T15" fmla="*/ 70 h 70"/>
                <a:gd name="T16" fmla="*/ 36 w 81"/>
                <a:gd name="T17" fmla="*/ 63 h 70"/>
                <a:gd name="T18" fmla="*/ 27 w 81"/>
                <a:gd name="T19" fmla="*/ 63 h 70"/>
                <a:gd name="T20" fmla="*/ 18 w 81"/>
                <a:gd name="T21" fmla="*/ 56 h 70"/>
                <a:gd name="T22" fmla="*/ 9 w 81"/>
                <a:gd name="T23" fmla="*/ 56 h 70"/>
                <a:gd name="T24" fmla="*/ 9 w 81"/>
                <a:gd name="T25" fmla="*/ 49 h 70"/>
                <a:gd name="T26" fmla="*/ 0 w 81"/>
                <a:gd name="T27" fmla="*/ 49 h 70"/>
                <a:gd name="T28" fmla="*/ 0 w 81"/>
                <a:gd name="T29" fmla="*/ 42 h 70"/>
                <a:gd name="T30" fmla="*/ 0 w 81"/>
                <a:gd name="T31" fmla="*/ 28 h 70"/>
                <a:gd name="T32" fmla="*/ 0 w 81"/>
                <a:gd name="T33" fmla="*/ 21 h 70"/>
                <a:gd name="T34" fmla="*/ 9 w 81"/>
                <a:gd name="T35" fmla="*/ 14 h 70"/>
                <a:gd name="T36" fmla="*/ 18 w 81"/>
                <a:gd name="T37" fmla="*/ 7 h 70"/>
                <a:gd name="T38" fmla="*/ 27 w 81"/>
                <a:gd name="T39" fmla="*/ 7 h 70"/>
                <a:gd name="T40" fmla="*/ 36 w 81"/>
                <a:gd name="T41" fmla="*/ 7 h 70"/>
                <a:gd name="T42" fmla="*/ 45 w 81"/>
                <a:gd name="T43" fmla="*/ 0 h 70"/>
                <a:gd name="T44" fmla="*/ 45 w 81"/>
                <a:gd name="T45" fmla="*/ 7 h 70"/>
                <a:gd name="T46" fmla="*/ 54 w 81"/>
                <a:gd name="T47" fmla="*/ 7 h 70"/>
                <a:gd name="T48" fmla="*/ 63 w 81"/>
                <a:gd name="T49" fmla="*/ 7 h 70"/>
                <a:gd name="T50" fmla="*/ 63 w 81"/>
                <a:gd name="T51" fmla="*/ 14 h 70"/>
                <a:gd name="T52" fmla="*/ 72 w 81"/>
                <a:gd name="T53" fmla="*/ 14 h 70"/>
                <a:gd name="T54" fmla="*/ 81 w 81"/>
                <a:gd name="T55" fmla="*/ 21 h 70"/>
                <a:gd name="T56" fmla="*/ 81 w 81"/>
                <a:gd name="T5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8" name="Freeform 362"/>
            <p:cNvSpPr>
              <a:spLocks/>
            </p:cNvSpPr>
            <p:nvPr/>
          </p:nvSpPr>
          <p:spPr bwMode="auto">
            <a:xfrm>
              <a:off x="2004" y="3193"/>
              <a:ext cx="81" cy="70"/>
            </a:xfrm>
            <a:custGeom>
              <a:avLst/>
              <a:gdLst>
                <a:gd name="T0" fmla="*/ 81 w 81"/>
                <a:gd name="T1" fmla="*/ 28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63 w 81"/>
                <a:gd name="T9" fmla="*/ 56 h 70"/>
                <a:gd name="T10" fmla="*/ 63 w 81"/>
                <a:gd name="T11" fmla="*/ 56 h 70"/>
                <a:gd name="T12" fmla="*/ 54 w 81"/>
                <a:gd name="T13" fmla="*/ 63 h 70"/>
                <a:gd name="T14" fmla="*/ 45 w 81"/>
                <a:gd name="T15" fmla="*/ 63 h 70"/>
                <a:gd name="T16" fmla="*/ 45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56 h 70"/>
                <a:gd name="T24" fmla="*/ 9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28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45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63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28 h 70"/>
                <a:gd name="T66" fmla="*/ 81 w 81"/>
                <a:gd name="T67" fmla="*/ 2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59" name="Freeform 363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63 w 81"/>
                <a:gd name="T9" fmla="*/ 63 h 70"/>
                <a:gd name="T10" fmla="*/ 54 w 81"/>
                <a:gd name="T11" fmla="*/ 63 h 70"/>
                <a:gd name="T12" fmla="*/ 45 w 81"/>
                <a:gd name="T13" fmla="*/ 70 h 70"/>
                <a:gd name="T14" fmla="*/ 27 w 81"/>
                <a:gd name="T15" fmla="*/ 63 h 70"/>
                <a:gd name="T16" fmla="*/ 18 w 81"/>
                <a:gd name="T17" fmla="*/ 63 h 70"/>
                <a:gd name="T18" fmla="*/ 9 w 81"/>
                <a:gd name="T19" fmla="*/ 56 h 70"/>
                <a:gd name="T20" fmla="*/ 9 w 81"/>
                <a:gd name="T21" fmla="*/ 49 h 70"/>
                <a:gd name="T22" fmla="*/ 0 w 81"/>
                <a:gd name="T23" fmla="*/ 42 h 70"/>
                <a:gd name="T24" fmla="*/ 0 w 81"/>
                <a:gd name="T25" fmla="*/ 35 h 70"/>
                <a:gd name="T26" fmla="*/ 0 w 81"/>
                <a:gd name="T27" fmla="*/ 28 h 70"/>
                <a:gd name="T28" fmla="*/ 9 w 81"/>
                <a:gd name="T29" fmla="*/ 21 h 70"/>
                <a:gd name="T30" fmla="*/ 9 w 81"/>
                <a:gd name="T31" fmla="*/ 14 h 70"/>
                <a:gd name="T32" fmla="*/ 18 w 81"/>
                <a:gd name="T33" fmla="*/ 7 h 70"/>
                <a:gd name="T34" fmla="*/ 27 w 81"/>
                <a:gd name="T35" fmla="*/ 7 h 70"/>
                <a:gd name="T36" fmla="*/ 45 w 81"/>
                <a:gd name="T37" fmla="*/ 0 h 70"/>
                <a:gd name="T38" fmla="*/ 54 w 81"/>
                <a:gd name="T39" fmla="*/ 7 h 70"/>
                <a:gd name="T40" fmla="*/ 63 w 81"/>
                <a:gd name="T41" fmla="*/ 7 h 70"/>
                <a:gd name="T42" fmla="*/ 72 w 81"/>
                <a:gd name="T43" fmla="*/ 14 h 70"/>
                <a:gd name="T44" fmla="*/ 72 w 81"/>
                <a:gd name="T45" fmla="*/ 21 h 70"/>
                <a:gd name="T46" fmla="*/ 81 w 81"/>
                <a:gd name="T47" fmla="*/ 28 h 70"/>
                <a:gd name="T48" fmla="*/ 81 w 81"/>
                <a:gd name="T49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0" name="Freeform 364"/>
            <p:cNvSpPr>
              <a:spLocks/>
            </p:cNvSpPr>
            <p:nvPr/>
          </p:nvSpPr>
          <p:spPr bwMode="auto">
            <a:xfrm>
              <a:off x="1230" y="3676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72 w 81"/>
                <a:gd name="T5" fmla="*/ 49 h 70"/>
                <a:gd name="T6" fmla="*/ 72 w 81"/>
                <a:gd name="T7" fmla="*/ 56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54 w 81"/>
                <a:gd name="T15" fmla="*/ 63 h 70"/>
                <a:gd name="T16" fmla="*/ 45 w 81"/>
                <a:gd name="T17" fmla="*/ 70 h 70"/>
                <a:gd name="T18" fmla="*/ 27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9 w 81"/>
                <a:gd name="T25" fmla="*/ 56 h 70"/>
                <a:gd name="T26" fmla="*/ 9 w 81"/>
                <a:gd name="T27" fmla="*/ 56 h 70"/>
                <a:gd name="T28" fmla="*/ 9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9 w 81"/>
                <a:gd name="T37" fmla="*/ 21 h 70"/>
                <a:gd name="T38" fmla="*/ 9 w 81"/>
                <a:gd name="T39" fmla="*/ 21 h 70"/>
                <a:gd name="T40" fmla="*/ 9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27 w 81"/>
                <a:gd name="T47" fmla="*/ 7 h 70"/>
                <a:gd name="T48" fmla="*/ 45 w 81"/>
                <a:gd name="T49" fmla="*/ 0 h 70"/>
                <a:gd name="T50" fmla="*/ 54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21 h 70"/>
                <a:gd name="T60" fmla="*/ 72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70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1" name="Line 365"/>
            <p:cNvSpPr>
              <a:spLocks noChangeShapeType="1"/>
            </p:cNvSpPr>
            <p:nvPr/>
          </p:nvSpPr>
          <p:spPr bwMode="auto">
            <a:xfrm flipH="1">
              <a:off x="1086" y="3732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2" name="Freeform 366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9 w 36"/>
                <a:gd name="T15" fmla="*/ 7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7 h 21"/>
                <a:gd name="T22" fmla="*/ 36 w 36"/>
                <a:gd name="T2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3" name="Freeform 367"/>
            <p:cNvSpPr>
              <a:spLocks/>
            </p:cNvSpPr>
            <p:nvPr/>
          </p:nvSpPr>
          <p:spPr bwMode="auto">
            <a:xfrm>
              <a:off x="1050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9 w 36"/>
                <a:gd name="T31" fmla="*/ 14 h 21"/>
                <a:gd name="T32" fmla="*/ 0 w 36"/>
                <a:gd name="T33" fmla="*/ 14 h 21"/>
                <a:gd name="T34" fmla="*/ 9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4" name="Freeform 368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9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5" name="Freeform 369"/>
            <p:cNvSpPr>
              <a:spLocks/>
            </p:cNvSpPr>
            <p:nvPr/>
          </p:nvSpPr>
          <p:spPr bwMode="auto">
            <a:xfrm>
              <a:off x="1617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6" name="Line 370"/>
            <p:cNvSpPr>
              <a:spLocks noChangeShapeType="1"/>
            </p:cNvSpPr>
            <p:nvPr/>
          </p:nvSpPr>
          <p:spPr bwMode="auto">
            <a:xfrm flipH="1">
              <a:off x="1482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7" name="Freeform 371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27 w 36"/>
                <a:gd name="T3" fmla="*/ 28 h 28"/>
                <a:gd name="T4" fmla="*/ 18 w 36"/>
                <a:gd name="T5" fmla="*/ 28 h 28"/>
                <a:gd name="T6" fmla="*/ 9 w 36"/>
                <a:gd name="T7" fmla="*/ 28 h 28"/>
                <a:gd name="T8" fmla="*/ 0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18 w 36"/>
                <a:gd name="T19" fmla="*/ 0 h 28"/>
                <a:gd name="T20" fmla="*/ 18 w 36"/>
                <a:gd name="T21" fmla="*/ 7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  <a:gd name="T28" fmla="*/ 36 w 36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8" name="Freeform 372"/>
            <p:cNvSpPr>
              <a:spLocks/>
            </p:cNvSpPr>
            <p:nvPr/>
          </p:nvSpPr>
          <p:spPr bwMode="auto">
            <a:xfrm>
              <a:off x="1455" y="3347"/>
              <a:ext cx="36" cy="28"/>
            </a:xfrm>
            <a:custGeom>
              <a:avLst/>
              <a:gdLst>
                <a:gd name="T0" fmla="*/ 36 w 36"/>
                <a:gd name="T1" fmla="*/ 21 h 28"/>
                <a:gd name="T2" fmla="*/ 36 w 36"/>
                <a:gd name="T3" fmla="*/ 21 h 28"/>
                <a:gd name="T4" fmla="*/ 36 w 36"/>
                <a:gd name="T5" fmla="*/ 21 h 28"/>
                <a:gd name="T6" fmla="*/ 27 w 36"/>
                <a:gd name="T7" fmla="*/ 28 h 28"/>
                <a:gd name="T8" fmla="*/ 27 w 36"/>
                <a:gd name="T9" fmla="*/ 28 h 28"/>
                <a:gd name="T10" fmla="*/ 18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0 w 36"/>
                <a:gd name="T25" fmla="*/ 28 h 28"/>
                <a:gd name="T26" fmla="*/ 0 w 36"/>
                <a:gd name="T27" fmla="*/ 28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21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9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18 w 36"/>
                <a:gd name="T53" fmla="*/ 7 h 28"/>
                <a:gd name="T54" fmla="*/ 18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21 h 28"/>
                <a:gd name="T66" fmla="*/ 36 w 36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21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69" name="Line 373"/>
            <p:cNvSpPr>
              <a:spLocks noChangeShapeType="1"/>
            </p:cNvSpPr>
            <p:nvPr/>
          </p:nvSpPr>
          <p:spPr bwMode="auto">
            <a:xfrm flipH="1" flipV="1">
              <a:off x="1653" y="30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0" name="Line 374"/>
            <p:cNvSpPr>
              <a:spLocks noChangeShapeType="1"/>
            </p:cNvSpPr>
            <p:nvPr/>
          </p:nvSpPr>
          <p:spPr bwMode="auto">
            <a:xfrm flipH="1" flipV="1">
              <a:off x="915" y="3711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1" name="Freeform 375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2" name="Freeform 376"/>
            <p:cNvSpPr>
              <a:spLocks/>
            </p:cNvSpPr>
            <p:nvPr/>
          </p:nvSpPr>
          <p:spPr bwMode="auto">
            <a:xfrm>
              <a:off x="1626" y="30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18 w 54"/>
                <a:gd name="T19" fmla="*/ 35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3" name="Line 377"/>
            <p:cNvSpPr>
              <a:spLocks noChangeShapeType="1"/>
            </p:cNvSpPr>
            <p:nvPr/>
          </p:nvSpPr>
          <p:spPr bwMode="auto">
            <a:xfrm flipH="1" flipV="1">
              <a:off x="1302" y="3284"/>
              <a:ext cx="153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4" name="Freeform 378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18 w 81"/>
                <a:gd name="T35" fmla="*/ 14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5" name="Freeform 379"/>
            <p:cNvSpPr>
              <a:spLocks/>
            </p:cNvSpPr>
            <p:nvPr/>
          </p:nvSpPr>
          <p:spPr bwMode="auto">
            <a:xfrm>
              <a:off x="834" y="365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18 w 81"/>
                <a:gd name="T27" fmla="*/ 49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18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6" name="Freeform 380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7" name="Freeform 381"/>
            <p:cNvSpPr>
              <a:spLocks/>
            </p:cNvSpPr>
            <p:nvPr/>
          </p:nvSpPr>
          <p:spPr bwMode="auto">
            <a:xfrm>
              <a:off x="1230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8" name="Line 382"/>
            <p:cNvSpPr>
              <a:spLocks noChangeShapeType="1"/>
            </p:cNvSpPr>
            <p:nvPr/>
          </p:nvSpPr>
          <p:spPr bwMode="auto">
            <a:xfrm flipV="1">
              <a:off x="879" y="3501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79" name="Freeform 383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27 w 54"/>
                <a:gd name="T13" fmla="*/ 42 h 49"/>
                <a:gd name="T14" fmla="*/ 18 w 54"/>
                <a:gd name="T15" fmla="*/ 42 h 49"/>
                <a:gd name="T16" fmla="*/ 9 w 54"/>
                <a:gd name="T17" fmla="*/ 35 h 49"/>
                <a:gd name="T18" fmla="*/ 9 w 54"/>
                <a:gd name="T19" fmla="*/ 28 h 49"/>
                <a:gd name="T20" fmla="*/ 0 w 54"/>
                <a:gd name="T21" fmla="*/ 28 h 49"/>
                <a:gd name="T22" fmla="*/ 0 w 54"/>
                <a:gd name="T23" fmla="*/ 21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7 h 49"/>
                <a:gd name="T30" fmla="*/ 18 w 54"/>
                <a:gd name="T31" fmla="*/ 0 h 49"/>
                <a:gd name="T32" fmla="*/ 27 w 54"/>
                <a:gd name="T33" fmla="*/ 0 h 49"/>
                <a:gd name="T34" fmla="*/ 36 w 54"/>
                <a:gd name="T35" fmla="*/ 0 h 49"/>
                <a:gd name="T36" fmla="*/ 45 w 54"/>
                <a:gd name="T37" fmla="*/ 0 h 49"/>
                <a:gd name="T38" fmla="*/ 45 w 54"/>
                <a:gd name="T39" fmla="*/ 7 h 49"/>
                <a:gd name="T40" fmla="*/ 54 w 54"/>
                <a:gd name="T41" fmla="*/ 7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0" name="Freeform 384"/>
            <p:cNvSpPr>
              <a:spLocks/>
            </p:cNvSpPr>
            <p:nvPr/>
          </p:nvSpPr>
          <p:spPr bwMode="auto">
            <a:xfrm>
              <a:off x="852" y="3452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54 w 54"/>
                <a:gd name="T7" fmla="*/ 35 h 49"/>
                <a:gd name="T8" fmla="*/ 54 w 54"/>
                <a:gd name="T9" fmla="*/ 35 h 49"/>
                <a:gd name="T10" fmla="*/ 45 w 54"/>
                <a:gd name="T11" fmla="*/ 42 h 49"/>
                <a:gd name="T12" fmla="*/ 45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27 w 54"/>
                <a:gd name="T19" fmla="*/ 42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9 w 54"/>
                <a:gd name="T37" fmla="*/ 14 h 49"/>
                <a:gd name="T38" fmla="*/ 9 w 54"/>
                <a:gd name="T39" fmla="*/ 14 h 49"/>
                <a:gd name="T40" fmla="*/ 9 w 54"/>
                <a:gd name="T41" fmla="*/ 7 h 49"/>
                <a:gd name="T42" fmla="*/ 18 w 54"/>
                <a:gd name="T43" fmla="*/ 7 h 49"/>
                <a:gd name="T44" fmla="*/ 18 w 54"/>
                <a:gd name="T45" fmla="*/ 0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45 w 54"/>
                <a:gd name="T53" fmla="*/ 0 h 49"/>
                <a:gd name="T54" fmla="*/ 45 w 54"/>
                <a:gd name="T55" fmla="*/ 7 h 49"/>
                <a:gd name="T56" fmla="*/ 54 w 54"/>
                <a:gd name="T57" fmla="*/ 7 h 49"/>
                <a:gd name="T58" fmla="*/ 54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1" name="Line 385"/>
            <p:cNvSpPr>
              <a:spLocks noChangeShapeType="1"/>
            </p:cNvSpPr>
            <p:nvPr/>
          </p:nvSpPr>
          <p:spPr bwMode="auto">
            <a:xfrm flipV="1">
              <a:off x="879" y="329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2" name="Freeform 386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3" name="Freeform 387"/>
            <p:cNvSpPr>
              <a:spLocks/>
            </p:cNvSpPr>
            <p:nvPr/>
          </p:nvSpPr>
          <p:spPr bwMode="auto">
            <a:xfrm>
              <a:off x="843" y="32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4" name="Line 388"/>
            <p:cNvSpPr>
              <a:spLocks noChangeShapeType="1"/>
            </p:cNvSpPr>
            <p:nvPr/>
          </p:nvSpPr>
          <p:spPr bwMode="auto">
            <a:xfrm flipH="1">
              <a:off x="2256" y="3676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5" name="Line 389"/>
            <p:cNvSpPr>
              <a:spLocks noChangeShapeType="1"/>
            </p:cNvSpPr>
            <p:nvPr/>
          </p:nvSpPr>
          <p:spPr bwMode="auto">
            <a:xfrm>
              <a:off x="2067" y="366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6" name="Line 390"/>
            <p:cNvSpPr>
              <a:spLocks noChangeShapeType="1"/>
            </p:cNvSpPr>
            <p:nvPr/>
          </p:nvSpPr>
          <p:spPr bwMode="auto">
            <a:xfrm flipV="1">
              <a:off x="2247" y="304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7" name="Line 391"/>
            <p:cNvSpPr>
              <a:spLocks noChangeShapeType="1"/>
            </p:cNvSpPr>
            <p:nvPr/>
          </p:nvSpPr>
          <p:spPr bwMode="auto">
            <a:xfrm flipV="1">
              <a:off x="1842" y="3487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8" name="Line 392"/>
            <p:cNvSpPr>
              <a:spLocks noChangeShapeType="1"/>
            </p:cNvSpPr>
            <p:nvPr/>
          </p:nvSpPr>
          <p:spPr bwMode="auto">
            <a:xfrm flipH="1">
              <a:off x="2283" y="3466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89" name="Line 393"/>
            <p:cNvSpPr>
              <a:spLocks noChangeShapeType="1"/>
            </p:cNvSpPr>
            <p:nvPr/>
          </p:nvSpPr>
          <p:spPr bwMode="auto">
            <a:xfrm>
              <a:off x="1680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0" name="Line 394"/>
            <p:cNvSpPr>
              <a:spLocks noChangeShapeType="1"/>
            </p:cNvSpPr>
            <p:nvPr/>
          </p:nvSpPr>
          <p:spPr bwMode="auto">
            <a:xfrm>
              <a:off x="1077" y="3816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1" name="Line 395"/>
            <p:cNvSpPr>
              <a:spLocks noChangeShapeType="1"/>
            </p:cNvSpPr>
            <p:nvPr/>
          </p:nvSpPr>
          <p:spPr bwMode="auto">
            <a:xfrm flipH="1">
              <a:off x="1473" y="369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2" name="Line 396"/>
            <p:cNvSpPr>
              <a:spLocks noChangeShapeType="1"/>
            </p:cNvSpPr>
            <p:nvPr/>
          </p:nvSpPr>
          <p:spPr bwMode="auto">
            <a:xfrm flipH="1">
              <a:off x="1887" y="3228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3" name="Line 397"/>
            <p:cNvSpPr>
              <a:spLocks noChangeShapeType="1"/>
            </p:cNvSpPr>
            <p:nvPr/>
          </p:nvSpPr>
          <p:spPr bwMode="auto">
            <a:xfrm>
              <a:off x="1473" y="3375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4" name="Line 398"/>
            <p:cNvSpPr>
              <a:spLocks noChangeShapeType="1"/>
            </p:cNvSpPr>
            <p:nvPr/>
          </p:nvSpPr>
          <p:spPr bwMode="auto">
            <a:xfrm flipH="1">
              <a:off x="1509" y="390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5" name="Line 399"/>
            <p:cNvSpPr>
              <a:spLocks noChangeShapeType="1"/>
            </p:cNvSpPr>
            <p:nvPr/>
          </p:nvSpPr>
          <p:spPr bwMode="auto">
            <a:xfrm flipV="1">
              <a:off x="1302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6" name="Line 400"/>
            <p:cNvSpPr>
              <a:spLocks noChangeShapeType="1"/>
            </p:cNvSpPr>
            <p:nvPr/>
          </p:nvSpPr>
          <p:spPr bwMode="auto">
            <a:xfrm>
              <a:off x="1689" y="3242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7" name="Line 401"/>
            <p:cNvSpPr>
              <a:spLocks noChangeShapeType="1"/>
            </p:cNvSpPr>
            <p:nvPr/>
          </p:nvSpPr>
          <p:spPr bwMode="auto">
            <a:xfrm>
              <a:off x="1671" y="303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8" name="Line 402"/>
            <p:cNvSpPr>
              <a:spLocks noChangeShapeType="1"/>
            </p:cNvSpPr>
            <p:nvPr/>
          </p:nvSpPr>
          <p:spPr bwMode="auto">
            <a:xfrm flipH="1" flipV="1">
              <a:off x="1113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99" name="Line 403"/>
            <p:cNvSpPr>
              <a:spLocks noChangeShapeType="1"/>
            </p:cNvSpPr>
            <p:nvPr/>
          </p:nvSpPr>
          <p:spPr bwMode="auto">
            <a:xfrm flipH="1">
              <a:off x="1500" y="3032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0" name="Line 404"/>
            <p:cNvSpPr>
              <a:spLocks noChangeShapeType="1"/>
            </p:cNvSpPr>
            <p:nvPr/>
          </p:nvSpPr>
          <p:spPr bwMode="auto">
            <a:xfrm flipV="1">
              <a:off x="915" y="325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1" name="Line 405"/>
            <p:cNvSpPr>
              <a:spLocks noChangeShapeType="1"/>
            </p:cNvSpPr>
            <p:nvPr/>
          </p:nvSpPr>
          <p:spPr bwMode="auto">
            <a:xfrm>
              <a:off x="897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2" name="Freeform 406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3" name="Freeform 407"/>
            <p:cNvSpPr>
              <a:spLocks/>
            </p:cNvSpPr>
            <p:nvPr/>
          </p:nvSpPr>
          <p:spPr bwMode="auto">
            <a:xfrm>
              <a:off x="2220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4" name="Line 408"/>
            <p:cNvSpPr>
              <a:spLocks noChangeShapeType="1"/>
            </p:cNvSpPr>
            <p:nvPr/>
          </p:nvSpPr>
          <p:spPr bwMode="auto">
            <a:xfrm flipH="1" flipV="1">
              <a:off x="2238" y="371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5" name="Freeform 409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9 w 81"/>
                <a:gd name="T31" fmla="*/ 7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21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6" name="Freeform 410"/>
            <p:cNvSpPr>
              <a:spLocks/>
            </p:cNvSpPr>
            <p:nvPr/>
          </p:nvSpPr>
          <p:spPr bwMode="auto">
            <a:xfrm>
              <a:off x="2211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7" name="Freeform 411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45 w 45"/>
                <a:gd name="T31" fmla="*/ 7 h 42"/>
                <a:gd name="T32" fmla="*/ 45 w 45"/>
                <a:gd name="T33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8" name="Freeform 412"/>
            <p:cNvSpPr>
              <a:spLocks/>
            </p:cNvSpPr>
            <p:nvPr/>
          </p:nvSpPr>
          <p:spPr bwMode="auto">
            <a:xfrm>
              <a:off x="2211" y="3669"/>
              <a:ext cx="45" cy="42"/>
            </a:xfrm>
            <a:custGeom>
              <a:avLst/>
              <a:gdLst>
                <a:gd name="T0" fmla="*/ 45 w 45"/>
                <a:gd name="T1" fmla="*/ 14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14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14 h 42"/>
                <a:gd name="T66" fmla="*/ 45 w 45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14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09" name="Freeform 413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81 w 81"/>
                <a:gd name="T59" fmla="*/ 21 h 70"/>
                <a:gd name="T60" fmla="*/ 81 w 81"/>
                <a:gd name="T61" fmla="*/ 28 h 70"/>
                <a:gd name="T62" fmla="*/ 81 w 81"/>
                <a:gd name="T63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0" name="Freeform 414"/>
            <p:cNvSpPr>
              <a:spLocks/>
            </p:cNvSpPr>
            <p:nvPr/>
          </p:nvSpPr>
          <p:spPr bwMode="auto">
            <a:xfrm>
              <a:off x="1806" y="3438"/>
              <a:ext cx="81" cy="70"/>
            </a:xfrm>
            <a:custGeom>
              <a:avLst/>
              <a:gdLst>
                <a:gd name="T0" fmla="*/ 81 w 81"/>
                <a:gd name="T1" fmla="*/ 35 h 70"/>
                <a:gd name="T2" fmla="*/ 81 w 81"/>
                <a:gd name="T3" fmla="*/ 42 h 70"/>
                <a:gd name="T4" fmla="*/ 81 w 81"/>
                <a:gd name="T5" fmla="*/ 49 h 70"/>
                <a:gd name="T6" fmla="*/ 72 w 81"/>
                <a:gd name="T7" fmla="*/ 49 h 70"/>
                <a:gd name="T8" fmla="*/ 72 w 81"/>
                <a:gd name="T9" fmla="*/ 56 h 70"/>
                <a:gd name="T10" fmla="*/ 63 w 81"/>
                <a:gd name="T11" fmla="*/ 63 h 70"/>
                <a:gd name="T12" fmla="*/ 54 w 81"/>
                <a:gd name="T13" fmla="*/ 63 h 70"/>
                <a:gd name="T14" fmla="*/ 45 w 81"/>
                <a:gd name="T15" fmla="*/ 63 h 70"/>
                <a:gd name="T16" fmla="*/ 36 w 81"/>
                <a:gd name="T17" fmla="*/ 70 h 70"/>
                <a:gd name="T18" fmla="*/ 36 w 81"/>
                <a:gd name="T19" fmla="*/ 63 h 70"/>
                <a:gd name="T20" fmla="*/ 27 w 81"/>
                <a:gd name="T21" fmla="*/ 63 h 70"/>
                <a:gd name="T22" fmla="*/ 18 w 81"/>
                <a:gd name="T23" fmla="*/ 63 h 70"/>
                <a:gd name="T24" fmla="*/ 18 w 81"/>
                <a:gd name="T25" fmla="*/ 56 h 70"/>
                <a:gd name="T26" fmla="*/ 9 w 81"/>
                <a:gd name="T27" fmla="*/ 49 h 70"/>
                <a:gd name="T28" fmla="*/ 0 w 81"/>
                <a:gd name="T29" fmla="*/ 49 h 70"/>
                <a:gd name="T30" fmla="*/ 0 w 81"/>
                <a:gd name="T31" fmla="*/ 42 h 70"/>
                <a:gd name="T32" fmla="*/ 0 w 81"/>
                <a:gd name="T33" fmla="*/ 35 h 70"/>
                <a:gd name="T34" fmla="*/ 0 w 81"/>
                <a:gd name="T35" fmla="*/ 28 h 70"/>
                <a:gd name="T36" fmla="*/ 0 w 81"/>
                <a:gd name="T37" fmla="*/ 21 h 70"/>
                <a:gd name="T38" fmla="*/ 9 w 81"/>
                <a:gd name="T39" fmla="*/ 14 h 70"/>
                <a:gd name="T40" fmla="*/ 18 w 81"/>
                <a:gd name="T41" fmla="*/ 14 h 70"/>
                <a:gd name="T42" fmla="*/ 18 w 81"/>
                <a:gd name="T43" fmla="*/ 7 h 70"/>
                <a:gd name="T44" fmla="*/ 27 w 81"/>
                <a:gd name="T45" fmla="*/ 7 h 70"/>
                <a:gd name="T46" fmla="*/ 36 w 81"/>
                <a:gd name="T47" fmla="*/ 7 h 70"/>
                <a:gd name="T48" fmla="*/ 36 w 81"/>
                <a:gd name="T49" fmla="*/ 0 h 70"/>
                <a:gd name="T50" fmla="*/ 45 w 81"/>
                <a:gd name="T51" fmla="*/ 7 h 70"/>
                <a:gd name="T52" fmla="*/ 54 w 81"/>
                <a:gd name="T53" fmla="*/ 7 h 70"/>
                <a:gd name="T54" fmla="*/ 63 w 81"/>
                <a:gd name="T55" fmla="*/ 7 h 70"/>
                <a:gd name="T56" fmla="*/ 72 w 81"/>
                <a:gd name="T57" fmla="*/ 14 h 70"/>
                <a:gd name="T58" fmla="*/ 72 w 81"/>
                <a:gd name="T59" fmla="*/ 14 h 70"/>
                <a:gd name="T60" fmla="*/ 81 w 81"/>
                <a:gd name="T61" fmla="*/ 21 h 70"/>
                <a:gd name="T62" fmla="*/ 81 w 81"/>
                <a:gd name="T63" fmla="*/ 28 h 70"/>
                <a:gd name="T64" fmla="*/ 81 w 81"/>
                <a:gd name="T65" fmla="*/ 35 h 70"/>
                <a:gd name="T66" fmla="*/ 81 w 81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70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1" name="Freeform 415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9 w 81"/>
                <a:gd name="T35" fmla="*/ 21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45 w 81"/>
                <a:gd name="T45" fmla="*/ 0 h 63"/>
                <a:gd name="T46" fmla="*/ 54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2" name="Freeform 416"/>
            <p:cNvSpPr>
              <a:spLocks/>
            </p:cNvSpPr>
            <p:nvPr/>
          </p:nvSpPr>
          <p:spPr bwMode="auto">
            <a:xfrm>
              <a:off x="1032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72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45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3" name="Freeform 417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4" name="Freeform 418"/>
            <p:cNvSpPr>
              <a:spLocks/>
            </p:cNvSpPr>
            <p:nvPr/>
          </p:nvSpPr>
          <p:spPr bwMode="auto">
            <a:xfrm>
              <a:off x="1446" y="343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5" name="Line 419"/>
            <p:cNvSpPr>
              <a:spLocks noChangeShapeType="1"/>
            </p:cNvSpPr>
            <p:nvPr/>
          </p:nvSpPr>
          <p:spPr bwMode="auto">
            <a:xfrm flipV="1">
              <a:off x="2238" y="3501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6" name="Line 420"/>
            <p:cNvSpPr>
              <a:spLocks noChangeShapeType="1"/>
            </p:cNvSpPr>
            <p:nvPr/>
          </p:nvSpPr>
          <p:spPr bwMode="auto">
            <a:xfrm flipV="1">
              <a:off x="1851" y="3270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7" name="Line 421"/>
            <p:cNvSpPr>
              <a:spLocks noChangeShapeType="1"/>
            </p:cNvSpPr>
            <p:nvPr/>
          </p:nvSpPr>
          <p:spPr bwMode="auto">
            <a:xfrm flipH="1">
              <a:off x="1455" y="350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8" name="Freeform 422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19" name="Freeform 423"/>
            <p:cNvSpPr>
              <a:spLocks/>
            </p:cNvSpPr>
            <p:nvPr/>
          </p:nvSpPr>
          <p:spPr bwMode="auto">
            <a:xfrm>
              <a:off x="1815" y="387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0" name="Freeform 424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1" name="Freeform 425"/>
            <p:cNvSpPr>
              <a:spLocks/>
            </p:cNvSpPr>
            <p:nvPr/>
          </p:nvSpPr>
          <p:spPr bwMode="auto">
            <a:xfrm>
              <a:off x="1428" y="3676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2" name="Freeform 426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3" name="Freeform 427"/>
            <p:cNvSpPr>
              <a:spLocks/>
            </p:cNvSpPr>
            <p:nvPr/>
          </p:nvSpPr>
          <p:spPr bwMode="auto">
            <a:xfrm>
              <a:off x="1842" y="32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54 w 54"/>
                <a:gd name="T7" fmla="*/ 35 h 42"/>
                <a:gd name="T8" fmla="*/ 45 w 54"/>
                <a:gd name="T9" fmla="*/ 42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42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4" name="Freeform 428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0 w 81"/>
                <a:gd name="T37" fmla="*/ 7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0 h 63"/>
                <a:gd name="T52" fmla="*/ 72 w 81"/>
                <a:gd name="T53" fmla="*/ 7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5" name="Freeform 429"/>
            <p:cNvSpPr>
              <a:spLocks/>
            </p:cNvSpPr>
            <p:nvPr/>
          </p:nvSpPr>
          <p:spPr bwMode="auto">
            <a:xfrm>
              <a:off x="2220" y="343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63 w 81"/>
                <a:gd name="T11" fmla="*/ 49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6" name="Line 430"/>
            <p:cNvSpPr>
              <a:spLocks noChangeShapeType="1"/>
            </p:cNvSpPr>
            <p:nvPr/>
          </p:nvSpPr>
          <p:spPr bwMode="auto">
            <a:xfrm>
              <a:off x="1464" y="3711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7" name="Freeform 431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14 h 63"/>
                <a:gd name="T28" fmla="*/ 9 w 81"/>
                <a:gd name="T29" fmla="*/ 7 h 63"/>
                <a:gd name="T30" fmla="*/ 18 w 81"/>
                <a:gd name="T31" fmla="*/ 7 h 63"/>
                <a:gd name="T32" fmla="*/ 27 w 81"/>
                <a:gd name="T33" fmla="*/ 0 h 63"/>
                <a:gd name="T34" fmla="*/ 45 w 81"/>
                <a:gd name="T35" fmla="*/ 0 h 63"/>
                <a:gd name="T36" fmla="*/ 54 w 81"/>
                <a:gd name="T37" fmla="*/ 0 h 63"/>
                <a:gd name="T38" fmla="*/ 63 w 81"/>
                <a:gd name="T39" fmla="*/ 7 h 63"/>
                <a:gd name="T40" fmla="*/ 72 w 81"/>
                <a:gd name="T41" fmla="*/ 7 h 63"/>
                <a:gd name="T42" fmla="*/ 81 w 81"/>
                <a:gd name="T43" fmla="*/ 14 h 63"/>
                <a:gd name="T44" fmla="*/ 81 w 81"/>
                <a:gd name="T45" fmla="*/ 28 h 63"/>
                <a:gd name="T46" fmla="*/ 81 w 81"/>
                <a:gd name="T4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8" name="Freeform 432"/>
            <p:cNvSpPr>
              <a:spLocks/>
            </p:cNvSpPr>
            <p:nvPr/>
          </p:nvSpPr>
          <p:spPr bwMode="auto">
            <a:xfrm>
              <a:off x="1023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29" name="Freeform 433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18 w 81"/>
                <a:gd name="T41" fmla="*/ 0 h 63"/>
                <a:gd name="T42" fmla="*/ 27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0" name="Freeform 434"/>
            <p:cNvSpPr>
              <a:spLocks/>
            </p:cNvSpPr>
            <p:nvPr/>
          </p:nvSpPr>
          <p:spPr bwMode="auto">
            <a:xfrm>
              <a:off x="1446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1" name="Line 435"/>
            <p:cNvSpPr>
              <a:spLocks noChangeShapeType="1"/>
            </p:cNvSpPr>
            <p:nvPr/>
          </p:nvSpPr>
          <p:spPr bwMode="auto">
            <a:xfrm flipH="1" flipV="1">
              <a:off x="1842" y="3060"/>
              <a:ext cx="27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2" name="Line 436"/>
            <p:cNvSpPr>
              <a:spLocks noChangeShapeType="1"/>
            </p:cNvSpPr>
            <p:nvPr/>
          </p:nvSpPr>
          <p:spPr bwMode="auto">
            <a:xfrm>
              <a:off x="1068" y="3067"/>
              <a:ext cx="18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3" name="Freeform 437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4" name="Freeform 438"/>
            <p:cNvSpPr>
              <a:spLocks/>
            </p:cNvSpPr>
            <p:nvPr/>
          </p:nvSpPr>
          <p:spPr bwMode="auto">
            <a:xfrm>
              <a:off x="1068" y="323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5" name="Freeform 439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6" name="Freeform 440"/>
            <p:cNvSpPr>
              <a:spLocks/>
            </p:cNvSpPr>
            <p:nvPr/>
          </p:nvSpPr>
          <p:spPr bwMode="auto">
            <a:xfrm>
              <a:off x="1797" y="2997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7" name="Line 441"/>
            <p:cNvSpPr>
              <a:spLocks noChangeShapeType="1"/>
            </p:cNvSpPr>
            <p:nvPr/>
          </p:nvSpPr>
          <p:spPr bwMode="auto">
            <a:xfrm flipH="1">
              <a:off x="1077" y="327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8" name="Freeform 442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9 w 81"/>
                <a:gd name="T17" fmla="*/ 56 h 63"/>
                <a:gd name="T18" fmla="*/ 0 w 81"/>
                <a:gd name="T19" fmla="*/ 42 h 63"/>
                <a:gd name="T20" fmla="*/ 0 w 81"/>
                <a:gd name="T21" fmla="*/ 35 h 63"/>
                <a:gd name="T22" fmla="*/ 0 w 81"/>
                <a:gd name="T23" fmla="*/ 28 h 63"/>
                <a:gd name="T24" fmla="*/ 0 w 81"/>
                <a:gd name="T25" fmla="*/ 21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54 w 81"/>
                <a:gd name="T37" fmla="*/ 7 h 63"/>
                <a:gd name="T38" fmla="*/ 63 w 81"/>
                <a:gd name="T39" fmla="*/ 7 h 63"/>
                <a:gd name="T40" fmla="*/ 72 w 81"/>
                <a:gd name="T41" fmla="*/ 14 h 63"/>
                <a:gd name="T42" fmla="*/ 72 w 81"/>
                <a:gd name="T43" fmla="*/ 21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39" name="Freeform 443"/>
            <p:cNvSpPr>
              <a:spLocks/>
            </p:cNvSpPr>
            <p:nvPr/>
          </p:nvSpPr>
          <p:spPr bwMode="auto">
            <a:xfrm>
              <a:off x="1032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0" name="Freeform 444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1" name="Freeform 445"/>
            <p:cNvSpPr>
              <a:spLocks/>
            </p:cNvSpPr>
            <p:nvPr/>
          </p:nvSpPr>
          <p:spPr bwMode="auto">
            <a:xfrm>
              <a:off x="1437" y="300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2" name="Line 446"/>
            <p:cNvSpPr>
              <a:spLocks noChangeShapeType="1"/>
            </p:cNvSpPr>
            <p:nvPr/>
          </p:nvSpPr>
          <p:spPr bwMode="auto">
            <a:xfrm>
              <a:off x="2292" y="390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3" name="Line 447"/>
            <p:cNvSpPr>
              <a:spLocks noChangeShapeType="1"/>
            </p:cNvSpPr>
            <p:nvPr/>
          </p:nvSpPr>
          <p:spPr bwMode="auto">
            <a:xfrm>
              <a:off x="2256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4" name="Line 448"/>
            <p:cNvSpPr>
              <a:spLocks noChangeShapeType="1"/>
            </p:cNvSpPr>
            <p:nvPr/>
          </p:nvSpPr>
          <p:spPr bwMode="auto">
            <a:xfrm flipH="1">
              <a:off x="2085" y="3690"/>
              <a:ext cx="135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5" name="Line 449"/>
            <p:cNvSpPr>
              <a:spLocks noChangeShapeType="1"/>
            </p:cNvSpPr>
            <p:nvPr/>
          </p:nvSpPr>
          <p:spPr bwMode="auto">
            <a:xfrm>
              <a:off x="2274" y="3032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6" name="Line 450"/>
            <p:cNvSpPr>
              <a:spLocks noChangeShapeType="1"/>
            </p:cNvSpPr>
            <p:nvPr/>
          </p:nvSpPr>
          <p:spPr bwMode="auto">
            <a:xfrm flipH="1">
              <a:off x="1680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7" name="Line 451"/>
            <p:cNvSpPr>
              <a:spLocks noChangeShapeType="1"/>
            </p:cNvSpPr>
            <p:nvPr/>
          </p:nvSpPr>
          <p:spPr bwMode="auto">
            <a:xfrm flipV="1">
              <a:off x="1851" y="3816"/>
              <a:ext cx="9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8" name="Line 452"/>
            <p:cNvSpPr>
              <a:spLocks noChangeShapeType="1"/>
            </p:cNvSpPr>
            <p:nvPr/>
          </p:nvSpPr>
          <p:spPr bwMode="auto">
            <a:xfrm flipV="1">
              <a:off x="2256" y="3375"/>
              <a:ext cx="1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49" name="Line 453"/>
            <p:cNvSpPr>
              <a:spLocks noChangeShapeType="1"/>
            </p:cNvSpPr>
            <p:nvPr/>
          </p:nvSpPr>
          <p:spPr bwMode="auto">
            <a:xfrm>
              <a:off x="1509" y="3473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0" name="Line 454"/>
            <p:cNvSpPr>
              <a:spLocks noChangeShapeType="1"/>
            </p:cNvSpPr>
            <p:nvPr/>
          </p:nvSpPr>
          <p:spPr bwMode="auto">
            <a:xfrm flipH="1">
              <a:off x="915" y="391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1" name="Line 455"/>
            <p:cNvSpPr>
              <a:spLocks noChangeShapeType="1"/>
            </p:cNvSpPr>
            <p:nvPr/>
          </p:nvSpPr>
          <p:spPr bwMode="auto">
            <a:xfrm flipV="1">
              <a:off x="1473" y="369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2" name="Line 456"/>
            <p:cNvSpPr>
              <a:spLocks noChangeShapeType="1"/>
            </p:cNvSpPr>
            <p:nvPr/>
          </p:nvSpPr>
          <p:spPr bwMode="auto">
            <a:xfrm>
              <a:off x="1887" y="3249"/>
              <a:ext cx="144" cy="2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3" name="Line 457"/>
            <p:cNvSpPr>
              <a:spLocks noChangeShapeType="1"/>
            </p:cNvSpPr>
            <p:nvPr/>
          </p:nvSpPr>
          <p:spPr bwMode="auto">
            <a:xfrm flipH="1" flipV="1">
              <a:off x="1302" y="3683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4" name="Line 458"/>
            <p:cNvSpPr>
              <a:spLocks noChangeShapeType="1"/>
            </p:cNvSpPr>
            <p:nvPr/>
          </p:nvSpPr>
          <p:spPr bwMode="auto">
            <a:xfrm flipH="1">
              <a:off x="1698" y="3249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5" name="Line 459"/>
            <p:cNvSpPr>
              <a:spLocks noChangeShapeType="1"/>
            </p:cNvSpPr>
            <p:nvPr/>
          </p:nvSpPr>
          <p:spPr bwMode="auto">
            <a:xfrm flipV="1">
              <a:off x="1113" y="3242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6" name="Line 460"/>
            <p:cNvSpPr>
              <a:spLocks noChangeShapeType="1"/>
            </p:cNvSpPr>
            <p:nvPr/>
          </p:nvSpPr>
          <p:spPr bwMode="auto">
            <a:xfrm flipH="1">
              <a:off x="906" y="3039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7" name="Line 461"/>
            <p:cNvSpPr>
              <a:spLocks noChangeShapeType="1"/>
            </p:cNvSpPr>
            <p:nvPr/>
          </p:nvSpPr>
          <p:spPr bwMode="auto">
            <a:xfrm>
              <a:off x="1077" y="350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8" name="Line 462"/>
            <p:cNvSpPr>
              <a:spLocks noChangeShapeType="1"/>
            </p:cNvSpPr>
            <p:nvPr/>
          </p:nvSpPr>
          <p:spPr bwMode="auto">
            <a:xfrm flipH="1">
              <a:off x="924" y="325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59" name="Line 463"/>
            <p:cNvSpPr>
              <a:spLocks noChangeShapeType="1"/>
            </p:cNvSpPr>
            <p:nvPr/>
          </p:nvSpPr>
          <p:spPr bwMode="auto">
            <a:xfrm>
              <a:off x="1473" y="3053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0" name="Freeform 464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36 w 54"/>
                <a:gd name="T11" fmla="*/ 49 h 49"/>
                <a:gd name="T12" fmla="*/ 27 w 54"/>
                <a:gd name="T13" fmla="*/ 49 h 49"/>
                <a:gd name="T14" fmla="*/ 18 w 54"/>
                <a:gd name="T15" fmla="*/ 49 h 49"/>
                <a:gd name="T16" fmla="*/ 18 w 54"/>
                <a:gd name="T17" fmla="*/ 42 h 49"/>
                <a:gd name="T18" fmla="*/ 9 w 54"/>
                <a:gd name="T19" fmla="*/ 42 h 49"/>
                <a:gd name="T20" fmla="*/ 9 w 54"/>
                <a:gd name="T21" fmla="*/ 35 h 49"/>
                <a:gd name="T22" fmla="*/ 0 w 54"/>
                <a:gd name="T23" fmla="*/ 35 h 49"/>
                <a:gd name="T24" fmla="*/ 0 w 54"/>
                <a:gd name="T25" fmla="*/ 28 h 49"/>
                <a:gd name="T26" fmla="*/ 0 w 54"/>
                <a:gd name="T27" fmla="*/ 21 h 49"/>
                <a:gd name="T28" fmla="*/ 0 w 54"/>
                <a:gd name="T29" fmla="*/ 14 h 49"/>
                <a:gd name="T30" fmla="*/ 9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0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14 h 49"/>
                <a:gd name="T44" fmla="*/ 54 w 54"/>
                <a:gd name="T45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1" name="Freeform 465"/>
            <p:cNvSpPr>
              <a:spLocks/>
            </p:cNvSpPr>
            <p:nvPr/>
          </p:nvSpPr>
          <p:spPr bwMode="auto">
            <a:xfrm>
              <a:off x="2427" y="3886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2" name="Line 466"/>
            <p:cNvSpPr>
              <a:spLocks noChangeShapeType="1"/>
            </p:cNvSpPr>
            <p:nvPr/>
          </p:nvSpPr>
          <p:spPr bwMode="auto">
            <a:xfrm flipH="1" flipV="1">
              <a:off x="244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3" name="Freeform 467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4" name="Freeform 468"/>
            <p:cNvSpPr>
              <a:spLocks/>
            </p:cNvSpPr>
            <p:nvPr/>
          </p:nvSpPr>
          <p:spPr bwMode="auto">
            <a:xfrm>
              <a:off x="2400" y="366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5" name="Freeform 469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6" name="Freeform 470"/>
            <p:cNvSpPr>
              <a:spLocks/>
            </p:cNvSpPr>
            <p:nvPr/>
          </p:nvSpPr>
          <p:spPr bwMode="auto">
            <a:xfrm>
              <a:off x="2022" y="368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7" name="Freeform 471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8" name="Freeform 472"/>
            <p:cNvSpPr>
              <a:spLocks/>
            </p:cNvSpPr>
            <p:nvPr/>
          </p:nvSpPr>
          <p:spPr bwMode="auto">
            <a:xfrm>
              <a:off x="2409" y="3214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69" name="Line 473"/>
            <p:cNvSpPr>
              <a:spLocks noChangeShapeType="1"/>
            </p:cNvSpPr>
            <p:nvPr/>
          </p:nvSpPr>
          <p:spPr bwMode="auto">
            <a:xfrm flipH="1">
              <a:off x="1878" y="3732"/>
              <a:ext cx="144" cy="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0" name="Line 474"/>
            <p:cNvSpPr>
              <a:spLocks noChangeShapeType="1"/>
            </p:cNvSpPr>
            <p:nvPr/>
          </p:nvSpPr>
          <p:spPr bwMode="auto">
            <a:xfrm flipH="1">
              <a:off x="2274" y="3263"/>
              <a:ext cx="144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1" name="Line 475"/>
            <p:cNvSpPr>
              <a:spLocks noChangeShapeType="1"/>
            </p:cNvSpPr>
            <p:nvPr/>
          </p:nvSpPr>
          <p:spPr bwMode="auto">
            <a:xfrm flipV="1">
              <a:off x="2445" y="304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2" name="Freeform 476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21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27 w 36"/>
                <a:gd name="T25" fmla="*/ 7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73" name="Freeform 477"/>
            <p:cNvSpPr>
              <a:spLocks/>
            </p:cNvSpPr>
            <p:nvPr/>
          </p:nvSpPr>
          <p:spPr bwMode="auto">
            <a:xfrm>
              <a:off x="1842" y="3795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21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21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7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7 h 21"/>
                <a:gd name="T56" fmla="*/ 36 w 36"/>
                <a:gd name="T57" fmla="*/ 7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4574" name="Freeform 478"/>
          <p:cNvSpPr>
            <a:spLocks/>
          </p:cNvSpPr>
          <p:nvPr/>
        </p:nvSpPr>
        <p:spPr bwMode="auto">
          <a:xfrm>
            <a:off x="36988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21 h 21"/>
              <a:gd name="T4" fmla="*/ 18 w 27"/>
              <a:gd name="T5" fmla="*/ 21 h 21"/>
              <a:gd name="T6" fmla="*/ 9 w 27"/>
              <a:gd name="T7" fmla="*/ 21 h 21"/>
              <a:gd name="T8" fmla="*/ 0 w 27"/>
              <a:gd name="T9" fmla="*/ 21 h 21"/>
              <a:gd name="T10" fmla="*/ 0 w 27"/>
              <a:gd name="T11" fmla="*/ 14 h 21"/>
              <a:gd name="T12" fmla="*/ 0 w 27"/>
              <a:gd name="T13" fmla="*/ 7 h 21"/>
              <a:gd name="T14" fmla="*/ 0 w 27"/>
              <a:gd name="T15" fmla="*/ 0 h 21"/>
              <a:gd name="T16" fmla="*/ 9 w 27"/>
              <a:gd name="T17" fmla="*/ 0 h 21"/>
              <a:gd name="T18" fmla="*/ 18 w 27"/>
              <a:gd name="T19" fmla="*/ 0 h 21"/>
              <a:gd name="T20" fmla="*/ 27 w 27"/>
              <a:gd name="T21" fmla="*/ 0 h 21"/>
              <a:gd name="T22" fmla="*/ 27 w 27"/>
              <a:gd name="T23" fmla="*/ 7 h 21"/>
              <a:gd name="T24" fmla="*/ 27 w 27"/>
              <a:gd name="T25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21"/>
                </a:lnTo>
                <a:lnTo>
                  <a:pt x="18" y="21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5" name="Freeform 479"/>
          <p:cNvSpPr>
            <a:spLocks/>
          </p:cNvSpPr>
          <p:nvPr/>
        </p:nvSpPr>
        <p:spPr bwMode="auto">
          <a:xfrm>
            <a:off x="3698875" y="3144838"/>
            <a:ext cx="34925" cy="25400"/>
          </a:xfrm>
          <a:custGeom>
            <a:avLst/>
            <a:gdLst>
              <a:gd name="T0" fmla="*/ 27 w 27"/>
              <a:gd name="T1" fmla="*/ 14 h 21"/>
              <a:gd name="T2" fmla="*/ 27 w 27"/>
              <a:gd name="T3" fmla="*/ 14 h 21"/>
              <a:gd name="T4" fmla="*/ 27 w 27"/>
              <a:gd name="T5" fmla="*/ 14 h 21"/>
              <a:gd name="T6" fmla="*/ 27 w 27"/>
              <a:gd name="T7" fmla="*/ 21 h 21"/>
              <a:gd name="T8" fmla="*/ 27 w 27"/>
              <a:gd name="T9" fmla="*/ 21 h 21"/>
              <a:gd name="T10" fmla="*/ 18 w 27"/>
              <a:gd name="T11" fmla="*/ 21 h 21"/>
              <a:gd name="T12" fmla="*/ 18 w 27"/>
              <a:gd name="T13" fmla="*/ 21 h 21"/>
              <a:gd name="T14" fmla="*/ 18 w 27"/>
              <a:gd name="T15" fmla="*/ 21 h 21"/>
              <a:gd name="T16" fmla="*/ 9 w 27"/>
              <a:gd name="T17" fmla="*/ 21 h 21"/>
              <a:gd name="T18" fmla="*/ 9 w 27"/>
              <a:gd name="T19" fmla="*/ 21 h 21"/>
              <a:gd name="T20" fmla="*/ 9 w 27"/>
              <a:gd name="T21" fmla="*/ 21 h 21"/>
              <a:gd name="T22" fmla="*/ 0 w 27"/>
              <a:gd name="T23" fmla="*/ 21 h 21"/>
              <a:gd name="T24" fmla="*/ 0 w 27"/>
              <a:gd name="T25" fmla="*/ 21 h 21"/>
              <a:gd name="T26" fmla="*/ 0 w 27"/>
              <a:gd name="T27" fmla="*/ 21 h 21"/>
              <a:gd name="T28" fmla="*/ 0 w 27"/>
              <a:gd name="T29" fmla="*/ 14 h 21"/>
              <a:gd name="T30" fmla="*/ 0 w 27"/>
              <a:gd name="T31" fmla="*/ 14 h 21"/>
              <a:gd name="T32" fmla="*/ 0 w 27"/>
              <a:gd name="T33" fmla="*/ 14 h 21"/>
              <a:gd name="T34" fmla="*/ 0 w 27"/>
              <a:gd name="T35" fmla="*/ 7 h 21"/>
              <a:gd name="T36" fmla="*/ 0 w 27"/>
              <a:gd name="T37" fmla="*/ 7 h 21"/>
              <a:gd name="T38" fmla="*/ 0 w 27"/>
              <a:gd name="T39" fmla="*/ 0 h 21"/>
              <a:gd name="T40" fmla="*/ 0 w 27"/>
              <a:gd name="T41" fmla="*/ 0 h 21"/>
              <a:gd name="T42" fmla="*/ 0 w 27"/>
              <a:gd name="T43" fmla="*/ 0 h 21"/>
              <a:gd name="T44" fmla="*/ 9 w 27"/>
              <a:gd name="T45" fmla="*/ 0 h 21"/>
              <a:gd name="T46" fmla="*/ 9 w 27"/>
              <a:gd name="T47" fmla="*/ 0 h 21"/>
              <a:gd name="T48" fmla="*/ 9 w 27"/>
              <a:gd name="T49" fmla="*/ 0 h 21"/>
              <a:gd name="T50" fmla="*/ 18 w 27"/>
              <a:gd name="T51" fmla="*/ 0 h 21"/>
              <a:gd name="T52" fmla="*/ 18 w 27"/>
              <a:gd name="T53" fmla="*/ 0 h 21"/>
              <a:gd name="T54" fmla="*/ 18 w 27"/>
              <a:gd name="T55" fmla="*/ 0 h 21"/>
              <a:gd name="T56" fmla="*/ 27 w 27"/>
              <a:gd name="T57" fmla="*/ 0 h 21"/>
              <a:gd name="T58" fmla="*/ 27 w 27"/>
              <a:gd name="T59" fmla="*/ 0 h 21"/>
              <a:gd name="T60" fmla="*/ 27 w 27"/>
              <a:gd name="T61" fmla="*/ 7 h 21"/>
              <a:gd name="T62" fmla="*/ 27 w 27"/>
              <a:gd name="T63" fmla="*/ 7 h 21"/>
              <a:gd name="T64" fmla="*/ 27 w 27"/>
              <a:gd name="T65" fmla="*/ 14 h 21"/>
              <a:gd name="T66" fmla="*/ 27 w 27"/>
              <a:gd name="T67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1">
                <a:moveTo>
                  <a:pt x="27" y="14"/>
                </a:moveTo>
                <a:lnTo>
                  <a:pt x="27" y="14"/>
                </a:ln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18" y="21"/>
                </a:lnTo>
                <a:lnTo>
                  <a:pt x="18" y="21"/>
                </a:lnTo>
                <a:lnTo>
                  <a:pt x="9" y="21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6" name="Freeform 480"/>
          <p:cNvSpPr>
            <a:spLocks/>
          </p:cNvSpPr>
          <p:nvPr/>
        </p:nvSpPr>
        <p:spPr bwMode="auto">
          <a:xfrm>
            <a:off x="39195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45 w 54"/>
              <a:gd name="T5" fmla="*/ 28 h 42"/>
              <a:gd name="T6" fmla="*/ 45 w 54"/>
              <a:gd name="T7" fmla="*/ 35 h 42"/>
              <a:gd name="T8" fmla="*/ 36 w 54"/>
              <a:gd name="T9" fmla="*/ 35 h 42"/>
              <a:gd name="T10" fmla="*/ 27 w 54"/>
              <a:gd name="T11" fmla="*/ 35 h 42"/>
              <a:gd name="T12" fmla="*/ 27 w 54"/>
              <a:gd name="T13" fmla="*/ 42 h 42"/>
              <a:gd name="T14" fmla="*/ 18 w 54"/>
              <a:gd name="T15" fmla="*/ 35 h 42"/>
              <a:gd name="T16" fmla="*/ 9 w 54"/>
              <a:gd name="T17" fmla="*/ 35 h 42"/>
              <a:gd name="T18" fmla="*/ 0 w 54"/>
              <a:gd name="T19" fmla="*/ 28 h 42"/>
              <a:gd name="T20" fmla="*/ 0 w 54"/>
              <a:gd name="T21" fmla="*/ 21 h 42"/>
              <a:gd name="T22" fmla="*/ 0 w 54"/>
              <a:gd name="T23" fmla="*/ 14 h 42"/>
              <a:gd name="T24" fmla="*/ 0 w 54"/>
              <a:gd name="T25" fmla="*/ 7 h 42"/>
              <a:gd name="T26" fmla="*/ 9 w 54"/>
              <a:gd name="T27" fmla="*/ 0 h 42"/>
              <a:gd name="T28" fmla="*/ 18 w 54"/>
              <a:gd name="T29" fmla="*/ 0 h 42"/>
              <a:gd name="T30" fmla="*/ 27 w 54"/>
              <a:gd name="T31" fmla="*/ 0 h 42"/>
              <a:gd name="T32" fmla="*/ 36 w 54"/>
              <a:gd name="T33" fmla="*/ 0 h 42"/>
              <a:gd name="T34" fmla="*/ 45 w 54"/>
              <a:gd name="T35" fmla="*/ 0 h 42"/>
              <a:gd name="T36" fmla="*/ 45 w 54"/>
              <a:gd name="T37" fmla="*/ 7 h 42"/>
              <a:gd name="T38" fmla="*/ 54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9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7" name="Freeform 481"/>
          <p:cNvSpPr>
            <a:spLocks/>
          </p:cNvSpPr>
          <p:nvPr/>
        </p:nvSpPr>
        <p:spPr bwMode="auto">
          <a:xfrm>
            <a:off x="3919538" y="2733675"/>
            <a:ext cx="69850" cy="49213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1 h 42"/>
              <a:gd name="T4" fmla="*/ 54 w 54"/>
              <a:gd name="T5" fmla="*/ 28 h 42"/>
              <a:gd name="T6" fmla="*/ 45 w 54"/>
              <a:gd name="T7" fmla="*/ 28 h 42"/>
              <a:gd name="T8" fmla="*/ 45 w 54"/>
              <a:gd name="T9" fmla="*/ 35 h 42"/>
              <a:gd name="T10" fmla="*/ 45 w 54"/>
              <a:gd name="T11" fmla="*/ 35 h 42"/>
              <a:gd name="T12" fmla="*/ 36 w 54"/>
              <a:gd name="T13" fmla="*/ 35 h 42"/>
              <a:gd name="T14" fmla="*/ 27 w 54"/>
              <a:gd name="T15" fmla="*/ 35 h 42"/>
              <a:gd name="T16" fmla="*/ 27 w 54"/>
              <a:gd name="T17" fmla="*/ 42 h 42"/>
              <a:gd name="T18" fmla="*/ 18 w 54"/>
              <a:gd name="T19" fmla="*/ 35 h 42"/>
              <a:gd name="T20" fmla="*/ 18 w 54"/>
              <a:gd name="T21" fmla="*/ 35 h 42"/>
              <a:gd name="T22" fmla="*/ 9 w 54"/>
              <a:gd name="T23" fmla="*/ 35 h 42"/>
              <a:gd name="T24" fmla="*/ 9 w 54"/>
              <a:gd name="T25" fmla="*/ 35 h 42"/>
              <a:gd name="T26" fmla="*/ 0 w 54"/>
              <a:gd name="T27" fmla="*/ 28 h 42"/>
              <a:gd name="T28" fmla="*/ 0 w 54"/>
              <a:gd name="T29" fmla="*/ 28 h 42"/>
              <a:gd name="T30" fmla="*/ 0 w 54"/>
              <a:gd name="T31" fmla="*/ 21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7 h 42"/>
              <a:gd name="T38" fmla="*/ 0 w 54"/>
              <a:gd name="T39" fmla="*/ 7 h 42"/>
              <a:gd name="T40" fmla="*/ 9 w 54"/>
              <a:gd name="T41" fmla="*/ 0 h 42"/>
              <a:gd name="T42" fmla="*/ 9 w 54"/>
              <a:gd name="T43" fmla="*/ 0 h 42"/>
              <a:gd name="T44" fmla="*/ 18 w 54"/>
              <a:gd name="T45" fmla="*/ 0 h 42"/>
              <a:gd name="T46" fmla="*/ 18 w 54"/>
              <a:gd name="T47" fmla="*/ 0 h 42"/>
              <a:gd name="T48" fmla="*/ 27 w 54"/>
              <a:gd name="T49" fmla="*/ 0 h 42"/>
              <a:gd name="T50" fmla="*/ 27 w 54"/>
              <a:gd name="T51" fmla="*/ 0 h 42"/>
              <a:gd name="T52" fmla="*/ 36 w 54"/>
              <a:gd name="T53" fmla="*/ 0 h 42"/>
              <a:gd name="T54" fmla="*/ 45 w 54"/>
              <a:gd name="T55" fmla="*/ 0 h 42"/>
              <a:gd name="T56" fmla="*/ 45 w 54"/>
              <a:gd name="T57" fmla="*/ 0 h 42"/>
              <a:gd name="T58" fmla="*/ 45 w 54"/>
              <a:gd name="T59" fmla="*/ 7 h 42"/>
              <a:gd name="T60" fmla="*/ 54 w 54"/>
              <a:gd name="T61" fmla="*/ 7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1"/>
                </a:lnTo>
                <a:lnTo>
                  <a:pt x="54" y="28"/>
                </a:lnTo>
                <a:lnTo>
                  <a:pt x="45" y="28"/>
                </a:lnTo>
                <a:lnTo>
                  <a:pt x="45" y="35"/>
                </a:lnTo>
                <a:lnTo>
                  <a:pt x="45" y="35"/>
                </a:lnTo>
                <a:lnTo>
                  <a:pt x="36" y="35"/>
                </a:lnTo>
                <a:lnTo>
                  <a:pt x="27" y="35"/>
                </a:lnTo>
                <a:lnTo>
                  <a:pt x="27" y="42"/>
                </a:lnTo>
                <a:lnTo>
                  <a:pt x="18" y="35"/>
                </a:lnTo>
                <a:lnTo>
                  <a:pt x="18" y="35"/>
                </a:lnTo>
                <a:lnTo>
                  <a:pt x="9" y="35"/>
                </a:lnTo>
                <a:lnTo>
                  <a:pt x="9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45" y="7"/>
                </a:lnTo>
                <a:lnTo>
                  <a:pt x="54" y="7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8" name="Line 482"/>
          <p:cNvSpPr>
            <a:spLocks noChangeShapeType="1"/>
          </p:cNvSpPr>
          <p:nvPr/>
        </p:nvSpPr>
        <p:spPr bwMode="auto">
          <a:xfrm flipH="1" flipV="1">
            <a:off x="2986088" y="3573463"/>
            <a:ext cx="198437" cy="1079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79" name="Line 483"/>
          <p:cNvSpPr>
            <a:spLocks noChangeShapeType="1"/>
          </p:cNvSpPr>
          <p:nvPr/>
        </p:nvSpPr>
        <p:spPr bwMode="auto">
          <a:xfrm flipH="1" flipV="1">
            <a:off x="3498850" y="3060700"/>
            <a:ext cx="200025" cy="841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0" name="Freeform 484"/>
          <p:cNvSpPr>
            <a:spLocks/>
          </p:cNvSpPr>
          <p:nvPr/>
        </p:nvSpPr>
        <p:spPr bwMode="auto">
          <a:xfrm>
            <a:off x="28924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21 h 63"/>
              <a:gd name="T34" fmla="*/ 9 w 81"/>
              <a:gd name="T35" fmla="*/ 14 h 63"/>
              <a:gd name="T36" fmla="*/ 18 w 81"/>
              <a:gd name="T37" fmla="*/ 14 h 63"/>
              <a:gd name="T38" fmla="*/ 27 w 81"/>
              <a:gd name="T39" fmla="*/ 7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1" name="Freeform 485"/>
          <p:cNvSpPr>
            <a:spLocks/>
          </p:cNvSpPr>
          <p:nvPr/>
        </p:nvSpPr>
        <p:spPr bwMode="auto">
          <a:xfrm>
            <a:off x="2892425" y="3505200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9 w 81"/>
              <a:gd name="T25" fmla="*/ 56 h 63"/>
              <a:gd name="T26" fmla="*/ 9 w 81"/>
              <a:gd name="T27" fmla="*/ 56 h 63"/>
              <a:gd name="T28" fmla="*/ 0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21 h 63"/>
              <a:gd name="T40" fmla="*/ 9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21"/>
                </a:lnTo>
                <a:lnTo>
                  <a:pt x="9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2" name="Freeform 486"/>
          <p:cNvSpPr>
            <a:spLocks/>
          </p:cNvSpPr>
          <p:nvPr/>
        </p:nvSpPr>
        <p:spPr bwMode="auto">
          <a:xfrm>
            <a:off x="33940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63 w 90"/>
              <a:gd name="T11" fmla="*/ 63 h 63"/>
              <a:gd name="T12" fmla="*/ 54 w 90"/>
              <a:gd name="T13" fmla="*/ 63 h 63"/>
              <a:gd name="T14" fmla="*/ 45 w 90"/>
              <a:gd name="T15" fmla="*/ 63 h 63"/>
              <a:gd name="T16" fmla="*/ 36 w 90"/>
              <a:gd name="T17" fmla="*/ 63 h 63"/>
              <a:gd name="T18" fmla="*/ 27 w 90"/>
              <a:gd name="T19" fmla="*/ 63 h 63"/>
              <a:gd name="T20" fmla="*/ 27 w 90"/>
              <a:gd name="T21" fmla="*/ 56 h 63"/>
              <a:gd name="T22" fmla="*/ 18 w 90"/>
              <a:gd name="T23" fmla="*/ 56 h 63"/>
              <a:gd name="T24" fmla="*/ 9 w 90"/>
              <a:gd name="T25" fmla="*/ 49 h 63"/>
              <a:gd name="T26" fmla="*/ 9 w 90"/>
              <a:gd name="T27" fmla="*/ 42 h 63"/>
              <a:gd name="T28" fmla="*/ 9 w 90"/>
              <a:gd name="T29" fmla="*/ 35 h 63"/>
              <a:gd name="T30" fmla="*/ 0 w 90"/>
              <a:gd name="T31" fmla="*/ 28 h 63"/>
              <a:gd name="T32" fmla="*/ 9 w 90"/>
              <a:gd name="T33" fmla="*/ 28 h 63"/>
              <a:gd name="T34" fmla="*/ 9 w 90"/>
              <a:gd name="T35" fmla="*/ 21 h 63"/>
              <a:gd name="T36" fmla="*/ 9 w 90"/>
              <a:gd name="T37" fmla="*/ 14 h 63"/>
              <a:gd name="T38" fmla="*/ 18 w 90"/>
              <a:gd name="T39" fmla="*/ 7 h 63"/>
              <a:gd name="T40" fmla="*/ 27 w 90"/>
              <a:gd name="T41" fmla="*/ 0 h 63"/>
              <a:gd name="T42" fmla="*/ 36 w 90"/>
              <a:gd name="T43" fmla="*/ 0 h 63"/>
              <a:gd name="T44" fmla="*/ 45 w 90"/>
              <a:gd name="T45" fmla="*/ 0 h 63"/>
              <a:gd name="T46" fmla="*/ 54 w 90"/>
              <a:gd name="T47" fmla="*/ 0 h 63"/>
              <a:gd name="T48" fmla="*/ 63 w 90"/>
              <a:gd name="T49" fmla="*/ 0 h 63"/>
              <a:gd name="T50" fmla="*/ 72 w 90"/>
              <a:gd name="T51" fmla="*/ 0 h 63"/>
              <a:gd name="T52" fmla="*/ 72 w 90"/>
              <a:gd name="T53" fmla="*/ 7 h 63"/>
              <a:gd name="T54" fmla="*/ 81 w 90"/>
              <a:gd name="T55" fmla="*/ 14 h 63"/>
              <a:gd name="T56" fmla="*/ 81 w 90"/>
              <a:gd name="T57" fmla="*/ 21 h 63"/>
              <a:gd name="T58" fmla="*/ 81 w 90"/>
              <a:gd name="T59" fmla="*/ 28 h 63"/>
              <a:gd name="T60" fmla="*/ 90 w 90"/>
              <a:gd name="T61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3" name="Freeform 487"/>
          <p:cNvSpPr>
            <a:spLocks/>
          </p:cNvSpPr>
          <p:nvPr/>
        </p:nvSpPr>
        <p:spPr bwMode="auto">
          <a:xfrm>
            <a:off x="3394075" y="3011488"/>
            <a:ext cx="117475" cy="73025"/>
          </a:xfrm>
          <a:custGeom>
            <a:avLst/>
            <a:gdLst>
              <a:gd name="T0" fmla="*/ 90 w 90"/>
              <a:gd name="T1" fmla="*/ 28 h 63"/>
              <a:gd name="T2" fmla="*/ 81 w 90"/>
              <a:gd name="T3" fmla="*/ 35 h 63"/>
              <a:gd name="T4" fmla="*/ 81 w 90"/>
              <a:gd name="T5" fmla="*/ 42 h 63"/>
              <a:gd name="T6" fmla="*/ 81 w 90"/>
              <a:gd name="T7" fmla="*/ 49 h 63"/>
              <a:gd name="T8" fmla="*/ 72 w 90"/>
              <a:gd name="T9" fmla="*/ 56 h 63"/>
              <a:gd name="T10" fmla="*/ 72 w 90"/>
              <a:gd name="T11" fmla="*/ 56 h 63"/>
              <a:gd name="T12" fmla="*/ 63 w 90"/>
              <a:gd name="T13" fmla="*/ 63 h 63"/>
              <a:gd name="T14" fmla="*/ 54 w 90"/>
              <a:gd name="T15" fmla="*/ 63 h 63"/>
              <a:gd name="T16" fmla="*/ 45 w 90"/>
              <a:gd name="T17" fmla="*/ 63 h 63"/>
              <a:gd name="T18" fmla="*/ 36 w 90"/>
              <a:gd name="T19" fmla="*/ 63 h 63"/>
              <a:gd name="T20" fmla="*/ 27 w 90"/>
              <a:gd name="T21" fmla="*/ 63 h 63"/>
              <a:gd name="T22" fmla="*/ 27 w 90"/>
              <a:gd name="T23" fmla="*/ 56 h 63"/>
              <a:gd name="T24" fmla="*/ 18 w 90"/>
              <a:gd name="T25" fmla="*/ 56 h 63"/>
              <a:gd name="T26" fmla="*/ 9 w 90"/>
              <a:gd name="T27" fmla="*/ 49 h 63"/>
              <a:gd name="T28" fmla="*/ 9 w 90"/>
              <a:gd name="T29" fmla="*/ 42 h 63"/>
              <a:gd name="T30" fmla="*/ 9 w 90"/>
              <a:gd name="T31" fmla="*/ 35 h 63"/>
              <a:gd name="T32" fmla="*/ 0 w 90"/>
              <a:gd name="T33" fmla="*/ 28 h 63"/>
              <a:gd name="T34" fmla="*/ 9 w 90"/>
              <a:gd name="T35" fmla="*/ 28 h 63"/>
              <a:gd name="T36" fmla="*/ 9 w 90"/>
              <a:gd name="T37" fmla="*/ 21 h 63"/>
              <a:gd name="T38" fmla="*/ 9 w 90"/>
              <a:gd name="T39" fmla="*/ 14 h 63"/>
              <a:gd name="T40" fmla="*/ 18 w 90"/>
              <a:gd name="T41" fmla="*/ 7 h 63"/>
              <a:gd name="T42" fmla="*/ 27 w 90"/>
              <a:gd name="T43" fmla="*/ 0 h 63"/>
              <a:gd name="T44" fmla="*/ 27 w 90"/>
              <a:gd name="T45" fmla="*/ 0 h 63"/>
              <a:gd name="T46" fmla="*/ 36 w 90"/>
              <a:gd name="T47" fmla="*/ 0 h 63"/>
              <a:gd name="T48" fmla="*/ 45 w 90"/>
              <a:gd name="T49" fmla="*/ 0 h 63"/>
              <a:gd name="T50" fmla="*/ 54 w 90"/>
              <a:gd name="T51" fmla="*/ 0 h 63"/>
              <a:gd name="T52" fmla="*/ 63 w 90"/>
              <a:gd name="T53" fmla="*/ 0 h 63"/>
              <a:gd name="T54" fmla="*/ 72 w 90"/>
              <a:gd name="T55" fmla="*/ 0 h 63"/>
              <a:gd name="T56" fmla="*/ 72 w 90"/>
              <a:gd name="T57" fmla="*/ 7 h 63"/>
              <a:gd name="T58" fmla="*/ 81 w 90"/>
              <a:gd name="T59" fmla="*/ 14 h 63"/>
              <a:gd name="T60" fmla="*/ 81 w 90"/>
              <a:gd name="T61" fmla="*/ 21 h 63"/>
              <a:gd name="T62" fmla="*/ 81 w 90"/>
              <a:gd name="T63" fmla="*/ 28 h 63"/>
              <a:gd name="T64" fmla="*/ 90 w 90"/>
              <a:gd name="T65" fmla="*/ 28 h 63"/>
              <a:gd name="T66" fmla="*/ 90 w 90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63">
                <a:moveTo>
                  <a:pt x="90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56"/>
                </a:lnTo>
                <a:lnTo>
                  <a:pt x="18" y="56"/>
                </a:lnTo>
                <a:lnTo>
                  <a:pt x="9" y="49"/>
                </a:lnTo>
                <a:lnTo>
                  <a:pt x="9" y="42"/>
                </a:lnTo>
                <a:lnTo>
                  <a:pt x="9" y="35"/>
                </a:lnTo>
                <a:lnTo>
                  <a:pt x="0" y="28"/>
                </a:lnTo>
                <a:lnTo>
                  <a:pt x="9" y="28"/>
                </a:lnTo>
                <a:lnTo>
                  <a:pt x="9" y="21"/>
                </a:lnTo>
                <a:lnTo>
                  <a:pt x="9" y="14"/>
                </a:lnTo>
                <a:lnTo>
                  <a:pt x="18" y="7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0"/>
                </a:lnTo>
                <a:lnTo>
                  <a:pt x="72" y="0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90" y="28"/>
                </a:lnTo>
                <a:lnTo>
                  <a:pt x="90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4" name="Line 488"/>
          <p:cNvSpPr>
            <a:spLocks noChangeShapeType="1"/>
          </p:cNvSpPr>
          <p:nvPr/>
        </p:nvSpPr>
        <p:spPr bwMode="auto">
          <a:xfrm flipV="1">
            <a:off x="2951163" y="3321050"/>
            <a:ext cx="1587" cy="1841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5" name="Freeform 489"/>
          <p:cNvSpPr>
            <a:spLocks/>
          </p:cNvSpPr>
          <p:nvPr/>
        </p:nvSpPr>
        <p:spPr bwMode="auto">
          <a:xfrm>
            <a:off x="29146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35 h 49"/>
              <a:gd name="T6" fmla="*/ 45 w 54"/>
              <a:gd name="T7" fmla="*/ 35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9 h 49"/>
              <a:gd name="T14" fmla="*/ 18 w 54"/>
              <a:gd name="T15" fmla="*/ 42 h 49"/>
              <a:gd name="T16" fmla="*/ 9 w 54"/>
              <a:gd name="T17" fmla="*/ 42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0 w 54"/>
              <a:gd name="T27" fmla="*/ 7 h 49"/>
              <a:gd name="T28" fmla="*/ 9 w 54"/>
              <a:gd name="T29" fmla="*/ 7 h 49"/>
              <a:gd name="T30" fmla="*/ 18 w 54"/>
              <a:gd name="T31" fmla="*/ 0 h 49"/>
              <a:gd name="T32" fmla="*/ 27 w 54"/>
              <a:gd name="T33" fmla="*/ 0 h 49"/>
              <a:gd name="T34" fmla="*/ 36 w 54"/>
              <a:gd name="T35" fmla="*/ 0 h 49"/>
              <a:gd name="T36" fmla="*/ 36 w 54"/>
              <a:gd name="T37" fmla="*/ 7 h 49"/>
              <a:gd name="T38" fmla="*/ 45 w 54"/>
              <a:gd name="T39" fmla="*/ 7 h 49"/>
              <a:gd name="T40" fmla="*/ 54 w 54"/>
              <a:gd name="T41" fmla="*/ 14 h 49"/>
              <a:gd name="T42" fmla="*/ 54 w 54"/>
              <a:gd name="T43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6" name="Freeform 490"/>
          <p:cNvSpPr>
            <a:spLocks/>
          </p:cNvSpPr>
          <p:nvPr/>
        </p:nvSpPr>
        <p:spPr bwMode="auto">
          <a:xfrm>
            <a:off x="2914650" y="3262313"/>
            <a:ext cx="71438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54 w 54"/>
              <a:gd name="T7" fmla="*/ 35 h 49"/>
              <a:gd name="T8" fmla="*/ 45 w 54"/>
              <a:gd name="T9" fmla="*/ 35 h 49"/>
              <a:gd name="T10" fmla="*/ 36 w 54"/>
              <a:gd name="T11" fmla="*/ 42 h 49"/>
              <a:gd name="T12" fmla="*/ 36 w 54"/>
              <a:gd name="T13" fmla="*/ 42 h 49"/>
              <a:gd name="T14" fmla="*/ 27 w 54"/>
              <a:gd name="T15" fmla="*/ 49 h 49"/>
              <a:gd name="T16" fmla="*/ 27 w 54"/>
              <a:gd name="T17" fmla="*/ 49 h 49"/>
              <a:gd name="T18" fmla="*/ 18 w 54"/>
              <a:gd name="T19" fmla="*/ 49 h 49"/>
              <a:gd name="T20" fmla="*/ 18 w 54"/>
              <a:gd name="T21" fmla="*/ 42 h 49"/>
              <a:gd name="T22" fmla="*/ 9 w 54"/>
              <a:gd name="T23" fmla="*/ 42 h 49"/>
              <a:gd name="T24" fmla="*/ 0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0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27 w 54"/>
              <a:gd name="T51" fmla="*/ 0 h 49"/>
              <a:gd name="T52" fmla="*/ 36 w 54"/>
              <a:gd name="T53" fmla="*/ 0 h 49"/>
              <a:gd name="T54" fmla="*/ 36 w 54"/>
              <a:gd name="T55" fmla="*/ 7 h 49"/>
              <a:gd name="T56" fmla="*/ 45 w 54"/>
              <a:gd name="T57" fmla="*/ 7 h 49"/>
              <a:gd name="T58" fmla="*/ 54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27" y="49"/>
                </a:lnTo>
                <a:lnTo>
                  <a:pt x="18" y="49"/>
                </a:lnTo>
                <a:lnTo>
                  <a:pt x="18" y="42"/>
                </a:lnTo>
                <a:lnTo>
                  <a:pt x="9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7" name="Line 491"/>
          <p:cNvSpPr>
            <a:spLocks noChangeShapeType="1"/>
          </p:cNvSpPr>
          <p:nvPr/>
        </p:nvSpPr>
        <p:spPr bwMode="auto">
          <a:xfrm flipV="1">
            <a:off x="2951163" y="3068638"/>
            <a:ext cx="1587" cy="1936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8" name="Freeform 492"/>
          <p:cNvSpPr>
            <a:spLocks/>
          </p:cNvSpPr>
          <p:nvPr/>
        </p:nvSpPr>
        <p:spPr bwMode="auto">
          <a:xfrm>
            <a:off x="23891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9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9 w 81"/>
              <a:gd name="T35" fmla="*/ 14 h 63"/>
              <a:gd name="T36" fmla="*/ 9 w 81"/>
              <a:gd name="T37" fmla="*/ 7 h 63"/>
              <a:gd name="T38" fmla="*/ 18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0 h 63"/>
              <a:gd name="T48" fmla="*/ 63 w 81"/>
              <a:gd name="T49" fmla="*/ 7 h 63"/>
              <a:gd name="T50" fmla="*/ 72 w 81"/>
              <a:gd name="T51" fmla="*/ 7 h 63"/>
              <a:gd name="T52" fmla="*/ 81 w 81"/>
              <a:gd name="T53" fmla="*/ 14 h 63"/>
              <a:gd name="T54" fmla="*/ 81 w 81"/>
              <a:gd name="T55" fmla="*/ 21 h 63"/>
              <a:gd name="T56" fmla="*/ 81 w 81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89" name="Freeform 493"/>
          <p:cNvSpPr>
            <a:spLocks/>
          </p:cNvSpPr>
          <p:nvPr/>
        </p:nvSpPr>
        <p:spPr bwMode="auto">
          <a:xfrm>
            <a:off x="2389188" y="3497263"/>
            <a:ext cx="104775" cy="76200"/>
          </a:xfrm>
          <a:custGeom>
            <a:avLst/>
            <a:gdLst>
              <a:gd name="T0" fmla="*/ 81 w 81"/>
              <a:gd name="T1" fmla="*/ 28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9 w 81"/>
              <a:gd name="T29" fmla="*/ 42 h 63"/>
              <a:gd name="T30" fmla="*/ 0 w 81"/>
              <a:gd name="T31" fmla="*/ 35 h 63"/>
              <a:gd name="T32" fmla="*/ 0 w 81"/>
              <a:gd name="T33" fmla="*/ 28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28 h 63"/>
              <a:gd name="T66" fmla="*/ 81 w 81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28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9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9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28"/>
                </a:lnTo>
                <a:lnTo>
                  <a:pt x="81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0" name="Freeform 494"/>
          <p:cNvSpPr>
            <a:spLocks/>
          </p:cNvSpPr>
          <p:nvPr/>
        </p:nvSpPr>
        <p:spPr bwMode="auto">
          <a:xfrm>
            <a:off x="29051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9 w 81"/>
              <a:gd name="T21" fmla="*/ 56 h 63"/>
              <a:gd name="T22" fmla="*/ 0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0 w 81"/>
              <a:gd name="T33" fmla="*/ 14 h 63"/>
              <a:gd name="T34" fmla="*/ 9 w 81"/>
              <a:gd name="T35" fmla="*/ 14 h 63"/>
              <a:gd name="T36" fmla="*/ 9 w 81"/>
              <a:gd name="T37" fmla="*/ 7 h 63"/>
              <a:gd name="T38" fmla="*/ 27 w 81"/>
              <a:gd name="T39" fmla="*/ 7 h 63"/>
              <a:gd name="T40" fmla="*/ 27 w 81"/>
              <a:gd name="T41" fmla="*/ 0 h 63"/>
              <a:gd name="T42" fmla="*/ 36 w 81"/>
              <a:gd name="T43" fmla="*/ 0 h 63"/>
              <a:gd name="T44" fmla="*/ 45 w 81"/>
              <a:gd name="T45" fmla="*/ 0 h 63"/>
              <a:gd name="T46" fmla="*/ 54 w 81"/>
              <a:gd name="T47" fmla="*/ 7 h 63"/>
              <a:gd name="T48" fmla="*/ 63 w 81"/>
              <a:gd name="T49" fmla="*/ 7 h 63"/>
              <a:gd name="T50" fmla="*/ 72 w 81"/>
              <a:gd name="T51" fmla="*/ 14 h 63"/>
              <a:gd name="T52" fmla="*/ 72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1" name="Freeform 495"/>
          <p:cNvSpPr>
            <a:spLocks/>
          </p:cNvSpPr>
          <p:nvPr/>
        </p:nvSpPr>
        <p:spPr bwMode="auto">
          <a:xfrm>
            <a:off x="2905125" y="29924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72 w 81"/>
              <a:gd name="T5" fmla="*/ 42 h 63"/>
              <a:gd name="T6" fmla="*/ 72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36 w 81"/>
              <a:gd name="T17" fmla="*/ 63 h 63"/>
              <a:gd name="T18" fmla="*/ 27 w 81"/>
              <a:gd name="T19" fmla="*/ 63 h 63"/>
              <a:gd name="T20" fmla="*/ 27 w 81"/>
              <a:gd name="T21" fmla="*/ 63 h 63"/>
              <a:gd name="T22" fmla="*/ 9 w 81"/>
              <a:gd name="T23" fmla="*/ 56 h 63"/>
              <a:gd name="T24" fmla="*/ 9 w 81"/>
              <a:gd name="T25" fmla="*/ 56 h 63"/>
              <a:gd name="T26" fmla="*/ 0 w 81"/>
              <a:gd name="T27" fmla="*/ 49 h 63"/>
              <a:gd name="T28" fmla="*/ 0 w 81"/>
              <a:gd name="T29" fmla="*/ 42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0 w 81"/>
              <a:gd name="T39" fmla="*/ 14 h 63"/>
              <a:gd name="T40" fmla="*/ 9 w 81"/>
              <a:gd name="T41" fmla="*/ 14 h 63"/>
              <a:gd name="T42" fmla="*/ 9 w 81"/>
              <a:gd name="T43" fmla="*/ 7 h 63"/>
              <a:gd name="T44" fmla="*/ 27 w 81"/>
              <a:gd name="T45" fmla="*/ 7 h 63"/>
              <a:gd name="T46" fmla="*/ 27 w 81"/>
              <a:gd name="T47" fmla="*/ 0 h 63"/>
              <a:gd name="T48" fmla="*/ 36 w 81"/>
              <a:gd name="T49" fmla="*/ 0 h 63"/>
              <a:gd name="T50" fmla="*/ 45 w 81"/>
              <a:gd name="T51" fmla="*/ 0 h 63"/>
              <a:gd name="T52" fmla="*/ 54 w 81"/>
              <a:gd name="T53" fmla="*/ 7 h 63"/>
              <a:gd name="T54" fmla="*/ 63 w 81"/>
              <a:gd name="T55" fmla="*/ 7 h 63"/>
              <a:gd name="T56" fmla="*/ 72 w 81"/>
              <a:gd name="T57" fmla="*/ 14 h 63"/>
              <a:gd name="T58" fmla="*/ 72 w 81"/>
              <a:gd name="T59" fmla="*/ 14 h 63"/>
              <a:gd name="T60" fmla="*/ 72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72" y="42"/>
                </a:lnTo>
                <a:lnTo>
                  <a:pt x="72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27" y="63"/>
                </a:lnTo>
                <a:lnTo>
                  <a:pt x="9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14"/>
                </a:lnTo>
                <a:lnTo>
                  <a:pt x="9" y="7"/>
                </a:lnTo>
                <a:lnTo>
                  <a:pt x="27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7"/>
                </a:lnTo>
                <a:lnTo>
                  <a:pt x="63" y="7"/>
                </a:lnTo>
                <a:lnTo>
                  <a:pt x="72" y="14"/>
                </a:lnTo>
                <a:lnTo>
                  <a:pt x="72" y="14"/>
                </a:lnTo>
                <a:lnTo>
                  <a:pt x="72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2" name="Freeform 496"/>
          <p:cNvSpPr>
            <a:spLocks/>
          </p:cNvSpPr>
          <p:nvPr/>
        </p:nvSpPr>
        <p:spPr bwMode="auto">
          <a:xfrm>
            <a:off x="19097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42 h 42"/>
              <a:gd name="T10" fmla="*/ 36 w 54"/>
              <a:gd name="T11" fmla="*/ 42 h 42"/>
              <a:gd name="T12" fmla="*/ 27 w 54"/>
              <a:gd name="T13" fmla="*/ 42 h 42"/>
              <a:gd name="T14" fmla="*/ 18 w 54"/>
              <a:gd name="T15" fmla="*/ 42 h 42"/>
              <a:gd name="T16" fmla="*/ 9 w 54"/>
              <a:gd name="T17" fmla="*/ 42 h 42"/>
              <a:gd name="T18" fmla="*/ 9 w 54"/>
              <a:gd name="T19" fmla="*/ 35 h 42"/>
              <a:gd name="T20" fmla="*/ 0 w 54"/>
              <a:gd name="T21" fmla="*/ 35 h 42"/>
              <a:gd name="T22" fmla="*/ 0 w 54"/>
              <a:gd name="T23" fmla="*/ 28 h 42"/>
              <a:gd name="T24" fmla="*/ 0 w 54"/>
              <a:gd name="T25" fmla="*/ 21 h 42"/>
              <a:gd name="T26" fmla="*/ 0 w 54"/>
              <a:gd name="T27" fmla="*/ 14 h 42"/>
              <a:gd name="T28" fmla="*/ 0 w 54"/>
              <a:gd name="T29" fmla="*/ 7 h 42"/>
              <a:gd name="T30" fmla="*/ 9 w 54"/>
              <a:gd name="T31" fmla="*/ 7 h 42"/>
              <a:gd name="T32" fmla="*/ 18 w 54"/>
              <a:gd name="T33" fmla="*/ 0 h 42"/>
              <a:gd name="T34" fmla="*/ 27 w 54"/>
              <a:gd name="T35" fmla="*/ 0 h 42"/>
              <a:gd name="T36" fmla="*/ 36 w 54"/>
              <a:gd name="T37" fmla="*/ 0 h 42"/>
              <a:gd name="T38" fmla="*/ 45 w 54"/>
              <a:gd name="T39" fmla="*/ 7 h 42"/>
              <a:gd name="T40" fmla="*/ 54 w 54"/>
              <a:gd name="T41" fmla="*/ 14 h 42"/>
              <a:gd name="T42" fmla="*/ 54 w 54"/>
              <a:gd name="T43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3" name="Freeform 497"/>
          <p:cNvSpPr>
            <a:spLocks/>
          </p:cNvSpPr>
          <p:nvPr/>
        </p:nvSpPr>
        <p:spPr bwMode="auto">
          <a:xfrm>
            <a:off x="1909763" y="3798888"/>
            <a:ext cx="71437" cy="50800"/>
          </a:xfrm>
          <a:custGeom>
            <a:avLst/>
            <a:gdLst>
              <a:gd name="T0" fmla="*/ 54 w 54"/>
              <a:gd name="T1" fmla="*/ 21 h 42"/>
              <a:gd name="T2" fmla="*/ 54 w 54"/>
              <a:gd name="T3" fmla="*/ 28 h 42"/>
              <a:gd name="T4" fmla="*/ 54 w 54"/>
              <a:gd name="T5" fmla="*/ 35 h 42"/>
              <a:gd name="T6" fmla="*/ 45 w 54"/>
              <a:gd name="T7" fmla="*/ 35 h 42"/>
              <a:gd name="T8" fmla="*/ 45 w 54"/>
              <a:gd name="T9" fmla="*/ 35 h 42"/>
              <a:gd name="T10" fmla="*/ 45 w 54"/>
              <a:gd name="T11" fmla="*/ 42 h 42"/>
              <a:gd name="T12" fmla="*/ 36 w 54"/>
              <a:gd name="T13" fmla="*/ 42 h 42"/>
              <a:gd name="T14" fmla="*/ 36 w 54"/>
              <a:gd name="T15" fmla="*/ 42 h 42"/>
              <a:gd name="T16" fmla="*/ 27 w 54"/>
              <a:gd name="T17" fmla="*/ 42 h 42"/>
              <a:gd name="T18" fmla="*/ 27 w 54"/>
              <a:gd name="T19" fmla="*/ 42 h 42"/>
              <a:gd name="T20" fmla="*/ 18 w 54"/>
              <a:gd name="T21" fmla="*/ 42 h 42"/>
              <a:gd name="T22" fmla="*/ 9 w 54"/>
              <a:gd name="T23" fmla="*/ 42 h 42"/>
              <a:gd name="T24" fmla="*/ 9 w 54"/>
              <a:gd name="T25" fmla="*/ 35 h 42"/>
              <a:gd name="T26" fmla="*/ 0 w 54"/>
              <a:gd name="T27" fmla="*/ 35 h 42"/>
              <a:gd name="T28" fmla="*/ 0 w 54"/>
              <a:gd name="T29" fmla="*/ 35 h 42"/>
              <a:gd name="T30" fmla="*/ 0 w 54"/>
              <a:gd name="T31" fmla="*/ 28 h 42"/>
              <a:gd name="T32" fmla="*/ 0 w 54"/>
              <a:gd name="T33" fmla="*/ 21 h 42"/>
              <a:gd name="T34" fmla="*/ 0 w 54"/>
              <a:gd name="T35" fmla="*/ 14 h 42"/>
              <a:gd name="T36" fmla="*/ 0 w 54"/>
              <a:gd name="T37" fmla="*/ 14 h 42"/>
              <a:gd name="T38" fmla="*/ 0 w 54"/>
              <a:gd name="T39" fmla="*/ 7 h 42"/>
              <a:gd name="T40" fmla="*/ 9 w 54"/>
              <a:gd name="T41" fmla="*/ 7 h 42"/>
              <a:gd name="T42" fmla="*/ 9 w 54"/>
              <a:gd name="T43" fmla="*/ 7 h 42"/>
              <a:gd name="T44" fmla="*/ 18 w 54"/>
              <a:gd name="T45" fmla="*/ 0 h 42"/>
              <a:gd name="T46" fmla="*/ 27 w 54"/>
              <a:gd name="T47" fmla="*/ 0 h 42"/>
              <a:gd name="T48" fmla="*/ 27 w 54"/>
              <a:gd name="T49" fmla="*/ 0 h 42"/>
              <a:gd name="T50" fmla="*/ 36 w 54"/>
              <a:gd name="T51" fmla="*/ 0 h 42"/>
              <a:gd name="T52" fmla="*/ 36 w 54"/>
              <a:gd name="T53" fmla="*/ 0 h 42"/>
              <a:gd name="T54" fmla="*/ 45 w 54"/>
              <a:gd name="T55" fmla="*/ 7 h 42"/>
              <a:gd name="T56" fmla="*/ 45 w 54"/>
              <a:gd name="T57" fmla="*/ 7 h 42"/>
              <a:gd name="T58" fmla="*/ 45 w 54"/>
              <a:gd name="T59" fmla="*/ 7 h 42"/>
              <a:gd name="T60" fmla="*/ 54 w 54"/>
              <a:gd name="T61" fmla="*/ 14 h 42"/>
              <a:gd name="T62" fmla="*/ 54 w 54"/>
              <a:gd name="T63" fmla="*/ 14 h 42"/>
              <a:gd name="T64" fmla="*/ 54 w 54"/>
              <a:gd name="T65" fmla="*/ 21 h 42"/>
              <a:gd name="T66" fmla="*/ 54 w 54"/>
              <a:gd name="T67" fmla="*/ 2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2">
                <a:moveTo>
                  <a:pt x="54" y="21"/>
                </a:moveTo>
                <a:lnTo>
                  <a:pt x="54" y="28"/>
                </a:lnTo>
                <a:lnTo>
                  <a:pt x="54" y="35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2"/>
                </a:lnTo>
                <a:lnTo>
                  <a:pt x="27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7"/>
                </a:lnTo>
                <a:lnTo>
                  <a:pt x="54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4" name="Line 498"/>
          <p:cNvSpPr>
            <a:spLocks noChangeShapeType="1"/>
          </p:cNvSpPr>
          <p:nvPr/>
        </p:nvSpPr>
        <p:spPr bwMode="auto">
          <a:xfrm flipH="1" flipV="1">
            <a:off x="2203450" y="3430588"/>
            <a:ext cx="198438" cy="825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5" name="Line 499"/>
          <p:cNvSpPr>
            <a:spLocks noChangeShapeType="1"/>
          </p:cNvSpPr>
          <p:nvPr/>
        </p:nvSpPr>
        <p:spPr bwMode="auto">
          <a:xfrm flipH="1" flipV="1">
            <a:off x="1935163" y="3606800"/>
            <a:ext cx="11112" cy="192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6" name="Line 500"/>
          <p:cNvSpPr>
            <a:spLocks noChangeShapeType="1"/>
          </p:cNvSpPr>
          <p:nvPr/>
        </p:nvSpPr>
        <p:spPr bwMode="auto">
          <a:xfrm flipH="1" flipV="1">
            <a:off x="2716213" y="2900363"/>
            <a:ext cx="188912" cy="1111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7" name="Freeform 501"/>
          <p:cNvSpPr>
            <a:spLocks/>
          </p:cNvSpPr>
          <p:nvPr/>
        </p:nvSpPr>
        <p:spPr bwMode="auto">
          <a:xfrm>
            <a:off x="21685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21 h 28"/>
              <a:gd name="T4" fmla="*/ 18 w 27"/>
              <a:gd name="T5" fmla="*/ 28 h 28"/>
              <a:gd name="T6" fmla="*/ 9 w 27"/>
              <a:gd name="T7" fmla="*/ 28 h 28"/>
              <a:gd name="T8" fmla="*/ 0 w 27"/>
              <a:gd name="T9" fmla="*/ 28 h 28"/>
              <a:gd name="T10" fmla="*/ 0 w 27"/>
              <a:gd name="T11" fmla="*/ 21 h 28"/>
              <a:gd name="T12" fmla="*/ 0 w 27"/>
              <a:gd name="T13" fmla="*/ 14 h 28"/>
              <a:gd name="T14" fmla="*/ 0 w 27"/>
              <a:gd name="T15" fmla="*/ 7 h 28"/>
              <a:gd name="T16" fmla="*/ 9 w 27"/>
              <a:gd name="T17" fmla="*/ 7 h 28"/>
              <a:gd name="T18" fmla="*/ 9 w 27"/>
              <a:gd name="T19" fmla="*/ 0 h 28"/>
              <a:gd name="T20" fmla="*/ 18 w 27"/>
              <a:gd name="T21" fmla="*/ 7 h 28"/>
              <a:gd name="T22" fmla="*/ 27 w 27"/>
              <a:gd name="T23" fmla="*/ 7 h 28"/>
              <a:gd name="T24" fmla="*/ 27 w 27"/>
              <a:gd name="T25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21"/>
                </a:lnTo>
                <a:lnTo>
                  <a:pt x="18" y="28"/>
                </a:lnTo>
                <a:lnTo>
                  <a:pt x="9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27" y="7"/>
                </a:lnTo>
                <a:lnTo>
                  <a:pt x="27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8" name="Freeform 502"/>
          <p:cNvSpPr>
            <a:spLocks/>
          </p:cNvSpPr>
          <p:nvPr/>
        </p:nvSpPr>
        <p:spPr bwMode="auto">
          <a:xfrm>
            <a:off x="2168525" y="3405188"/>
            <a:ext cx="34925" cy="33337"/>
          </a:xfrm>
          <a:custGeom>
            <a:avLst/>
            <a:gdLst>
              <a:gd name="T0" fmla="*/ 27 w 27"/>
              <a:gd name="T1" fmla="*/ 14 h 28"/>
              <a:gd name="T2" fmla="*/ 27 w 27"/>
              <a:gd name="T3" fmla="*/ 14 h 28"/>
              <a:gd name="T4" fmla="*/ 27 w 27"/>
              <a:gd name="T5" fmla="*/ 21 h 28"/>
              <a:gd name="T6" fmla="*/ 27 w 27"/>
              <a:gd name="T7" fmla="*/ 21 h 28"/>
              <a:gd name="T8" fmla="*/ 18 w 27"/>
              <a:gd name="T9" fmla="*/ 28 h 28"/>
              <a:gd name="T10" fmla="*/ 18 w 27"/>
              <a:gd name="T11" fmla="*/ 28 h 28"/>
              <a:gd name="T12" fmla="*/ 18 w 27"/>
              <a:gd name="T13" fmla="*/ 28 h 28"/>
              <a:gd name="T14" fmla="*/ 18 w 27"/>
              <a:gd name="T15" fmla="*/ 28 h 28"/>
              <a:gd name="T16" fmla="*/ 9 w 27"/>
              <a:gd name="T17" fmla="*/ 28 h 28"/>
              <a:gd name="T18" fmla="*/ 9 w 27"/>
              <a:gd name="T19" fmla="*/ 28 h 28"/>
              <a:gd name="T20" fmla="*/ 9 w 27"/>
              <a:gd name="T21" fmla="*/ 28 h 28"/>
              <a:gd name="T22" fmla="*/ 0 w 27"/>
              <a:gd name="T23" fmla="*/ 28 h 28"/>
              <a:gd name="T24" fmla="*/ 0 w 27"/>
              <a:gd name="T25" fmla="*/ 28 h 28"/>
              <a:gd name="T26" fmla="*/ 0 w 27"/>
              <a:gd name="T27" fmla="*/ 21 h 28"/>
              <a:gd name="T28" fmla="*/ 0 w 27"/>
              <a:gd name="T29" fmla="*/ 21 h 28"/>
              <a:gd name="T30" fmla="*/ 0 w 27"/>
              <a:gd name="T31" fmla="*/ 14 h 28"/>
              <a:gd name="T32" fmla="*/ 0 w 27"/>
              <a:gd name="T33" fmla="*/ 14 h 28"/>
              <a:gd name="T34" fmla="*/ 0 w 27"/>
              <a:gd name="T35" fmla="*/ 14 h 28"/>
              <a:gd name="T36" fmla="*/ 0 w 27"/>
              <a:gd name="T37" fmla="*/ 7 h 28"/>
              <a:gd name="T38" fmla="*/ 0 w 27"/>
              <a:gd name="T39" fmla="*/ 7 h 28"/>
              <a:gd name="T40" fmla="*/ 0 w 27"/>
              <a:gd name="T41" fmla="*/ 7 h 28"/>
              <a:gd name="T42" fmla="*/ 0 w 27"/>
              <a:gd name="T43" fmla="*/ 7 h 28"/>
              <a:gd name="T44" fmla="*/ 9 w 27"/>
              <a:gd name="T45" fmla="*/ 7 h 28"/>
              <a:gd name="T46" fmla="*/ 9 w 27"/>
              <a:gd name="T47" fmla="*/ 7 h 28"/>
              <a:gd name="T48" fmla="*/ 9 w 27"/>
              <a:gd name="T49" fmla="*/ 0 h 28"/>
              <a:gd name="T50" fmla="*/ 18 w 27"/>
              <a:gd name="T51" fmla="*/ 7 h 28"/>
              <a:gd name="T52" fmla="*/ 18 w 27"/>
              <a:gd name="T53" fmla="*/ 7 h 28"/>
              <a:gd name="T54" fmla="*/ 18 w 27"/>
              <a:gd name="T55" fmla="*/ 7 h 28"/>
              <a:gd name="T56" fmla="*/ 18 w 27"/>
              <a:gd name="T57" fmla="*/ 7 h 28"/>
              <a:gd name="T58" fmla="*/ 27 w 27"/>
              <a:gd name="T59" fmla="*/ 7 h 28"/>
              <a:gd name="T60" fmla="*/ 27 w 27"/>
              <a:gd name="T61" fmla="*/ 7 h 28"/>
              <a:gd name="T62" fmla="*/ 27 w 27"/>
              <a:gd name="T63" fmla="*/ 14 h 28"/>
              <a:gd name="T64" fmla="*/ 27 w 27"/>
              <a:gd name="T65" fmla="*/ 14 h 28"/>
              <a:gd name="T66" fmla="*/ 27 w 27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" h="28">
                <a:moveTo>
                  <a:pt x="27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18" y="28"/>
                </a:lnTo>
                <a:lnTo>
                  <a:pt x="9" y="28"/>
                </a:lnTo>
                <a:lnTo>
                  <a:pt x="9" y="28"/>
                </a:lnTo>
                <a:lnTo>
                  <a:pt x="9" y="28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7"/>
                </a:lnTo>
                <a:lnTo>
                  <a:pt x="9" y="7"/>
                </a:lnTo>
                <a:lnTo>
                  <a:pt x="9" y="0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18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27" y="14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599" name="Line 503"/>
          <p:cNvSpPr>
            <a:spLocks noChangeShapeType="1"/>
          </p:cNvSpPr>
          <p:nvPr/>
        </p:nvSpPr>
        <p:spPr bwMode="auto">
          <a:xfrm flipH="1">
            <a:off x="1968500" y="3438525"/>
            <a:ext cx="200025" cy="1000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0" name="Freeform 504"/>
          <p:cNvSpPr>
            <a:spLocks/>
          </p:cNvSpPr>
          <p:nvPr/>
        </p:nvSpPr>
        <p:spPr bwMode="auto">
          <a:xfrm>
            <a:off x="18875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54 w 72"/>
              <a:gd name="T11" fmla="*/ 63 h 63"/>
              <a:gd name="T12" fmla="*/ 45 w 72"/>
              <a:gd name="T13" fmla="*/ 63 h 63"/>
              <a:gd name="T14" fmla="*/ 36 w 72"/>
              <a:gd name="T15" fmla="*/ 63 h 63"/>
              <a:gd name="T16" fmla="*/ 27 w 72"/>
              <a:gd name="T17" fmla="*/ 63 h 63"/>
              <a:gd name="T18" fmla="*/ 18 w 72"/>
              <a:gd name="T19" fmla="*/ 63 h 63"/>
              <a:gd name="T20" fmla="*/ 18 w 72"/>
              <a:gd name="T21" fmla="*/ 56 h 63"/>
              <a:gd name="T22" fmla="*/ 9 w 72"/>
              <a:gd name="T23" fmla="*/ 56 h 63"/>
              <a:gd name="T24" fmla="*/ 0 w 72"/>
              <a:gd name="T25" fmla="*/ 49 h 63"/>
              <a:gd name="T26" fmla="*/ 0 w 72"/>
              <a:gd name="T27" fmla="*/ 42 h 63"/>
              <a:gd name="T28" fmla="*/ 0 w 72"/>
              <a:gd name="T29" fmla="*/ 35 h 63"/>
              <a:gd name="T30" fmla="*/ 0 w 72"/>
              <a:gd name="T31" fmla="*/ 28 h 63"/>
              <a:gd name="T32" fmla="*/ 0 w 72"/>
              <a:gd name="T33" fmla="*/ 21 h 63"/>
              <a:gd name="T34" fmla="*/ 0 w 72"/>
              <a:gd name="T35" fmla="*/ 14 h 63"/>
              <a:gd name="T36" fmla="*/ 9 w 72"/>
              <a:gd name="T37" fmla="*/ 7 h 63"/>
              <a:gd name="T38" fmla="*/ 18 w 72"/>
              <a:gd name="T39" fmla="*/ 7 h 63"/>
              <a:gd name="T40" fmla="*/ 18 w 72"/>
              <a:gd name="T41" fmla="*/ 0 h 63"/>
              <a:gd name="T42" fmla="*/ 27 w 72"/>
              <a:gd name="T43" fmla="*/ 0 h 63"/>
              <a:gd name="T44" fmla="*/ 36 w 72"/>
              <a:gd name="T45" fmla="*/ 0 h 63"/>
              <a:gd name="T46" fmla="*/ 45 w 72"/>
              <a:gd name="T47" fmla="*/ 0 h 63"/>
              <a:gd name="T48" fmla="*/ 54 w 72"/>
              <a:gd name="T49" fmla="*/ 0 h 63"/>
              <a:gd name="T50" fmla="*/ 63 w 72"/>
              <a:gd name="T51" fmla="*/ 7 h 63"/>
              <a:gd name="T52" fmla="*/ 72 w 72"/>
              <a:gd name="T53" fmla="*/ 14 h 63"/>
              <a:gd name="T54" fmla="*/ 72 w 72"/>
              <a:gd name="T55" fmla="*/ 21 h 63"/>
              <a:gd name="T56" fmla="*/ 72 w 72"/>
              <a:gd name="T5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1" name="Freeform 505"/>
          <p:cNvSpPr>
            <a:spLocks/>
          </p:cNvSpPr>
          <p:nvPr/>
        </p:nvSpPr>
        <p:spPr bwMode="auto">
          <a:xfrm>
            <a:off x="1887538" y="3530600"/>
            <a:ext cx="93662" cy="76200"/>
          </a:xfrm>
          <a:custGeom>
            <a:avLst/>
            <a:gdLst>
              <a:gd name="T0" fmla="*/ 72 w 72"/>
              <a:gd name="T1" fmla="*/ 28 h 63"/>
              <a:gd name="T2" fmla="*/ 72 w 72"/>
              <a:gd name="T3" fmla="*/ 35 h 63"/>
              <a:gd name="T4" fmla="*/ 72 w 72"/>
              <a:gd name="T5" fmla="*/ 42 h 63"/>
              <a:gd name="T6" fmla="*/ 72 w 72"/>
              <a:gd name="T7" fmla="*/ 49 h 63"/>
              <a:gd name="T8" fmla="*/ 63 w 72"/>
              <a:gd name="T9" fmla="*/ 56 h 63"/>
              <a:gd name="T10" fmla="*/ 63 w 72"/>
              <a:gd name="T11" fmla="*/ 56 h 63"/>
              <a:gd name="T12" fmla="*/ 54 w 72"/>
              <a:gd name="T13" fmla="*/ 63 h 63"/>
              <a:gd name="T14" fmla="*/ 45 w 72"/>
              <a:gd name="T15" fmla="*/ 63 h 63"/>
              <a:gd name="T16" fmla="*/ 36 w 72"/>
              <a:gd name="T17" fmla="*/ 63 h 63"/>
              <a:gd name="T18" fmla="*/ 27 w 72"/>
              <a:gd name="T19" fmla="*/ 63 h 63"/>
              <a:gd name="T20" fmla="*/ 18 w 72"/>
              <a:gd name="T21" fmla="*/ 63 h 63"/>
              <a:gd name="T22" fmla="*/ 18 w 72"/>
              <a:gd name="T23" fmla="*/ 56 h 63"/>
              <a:gd name="T24" fmla="*/ 9 w 72"/>
              <a:gd name="T25" fmla="*/ 56 h 63"/>
              <a:gd name="T26" fmla="*/ 0 w 72"/>
              <a:gd name="T27" fmla="*/ 49 h 63"/>
              <a:gd name="T28" fmla="*/ 0 w 72"/>
              <a:gd name="T29" fmla="*/ 42 h 63"/>
              <a:gd name="T30" fmla="*/ 0 w 72"/>
              <a:gd name="T31" fmla="*/ 35 h 63"/>
              <a:gd name="T32" fmla="*/ 0 w 72"/>
              <a:gd name="T33" fmla="*/ 28 h 63"/>
              <a:gd name="T34" fmla="*/ 0 w 72"/>
              <a:gd name="T35" fmla="*/ 28 h 63"/>
              <a:gd name="T36" fmla="*/ 0 w 72"/>
              <a:gd name="T37" fmla="*/ 21 h 63"/>
              <a:gd name="T38" fmla="*/ 0 w 72"/>
              <a:gd name="T39" fmla="*/ 14 h 63"/>
              <a:gd name="T40" fmla="*/ 9 w 72"/>
              <a:gd name="T41" fmla="*/ 7 h 63"/>
              <a:gd name="T42" fmla="*/ 18 w 72"/>
              <a:gd name="T43" fmla="*/ 7 h 63"/>
              <a:gd name="T44" fmla="*/ 18 w 72"/>
              <a:gd name="T45" fmla="*/ 0 h 63"/>
              <a:gd name="T46" fmla="*/ 27 w 72"/>
              <a:gd name="T47" fmla="*/ 0 h 63"/>
              <a:gd name="T48" fmla="*/ 36 w 72"/>
              <a:gd name="T49" fmla="*/ 0 h 63"/>
              <a:gd name="T50" fmla="*/ 45 w 72"/>
              <a:gd name="T51" fmla="*/ 0 h 63"/>
              <a:gd name="T52" fmla="*/ 54 w 72"/>
              <a:gd name="T53" fmla="*/ 0 h 63"/>
              <a:gd name="T54" fmla="*/ 63 w 72"/>
              <a:gd name="T55" fmla="*/ 7 h 63"/>
              <a:gd name="T56" fmla="*/ 63 w 72"/>
              <a:gd name="T57" fmla="*/ 7 h 63"/>
              <a:gd name="T58" fmla="*/ 72 w 72"/>
              <a:gd name="T59" fmla="*/ 14 h 63"/>
              <a:gd name="T60" fmla="*/ 72 w 72"/>
              <a:gd name="T61" fmla="*/ 21 h 63"/>
              <a:gd name="T62" fmla="*/ 72 w 72"/>
              <a:gd name="T63" fmla="*/ 28 h 63"/>
              <a:gd name="T64" fmla="*/ 72 w 72"/>
              <a:gd name="T65" fmla="*/ 28 h 63"/>
              <a:gd name="T66" fmla="*/ 72 w 72"/>
              <a:gd name="T67" fmla="*/ 2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63">
                <a:moveTo>
                  <a:pt x="72" y="28"/>
                </a:moveTo>
                <a:lnTo>
                  <a:pt x="72" y="35"/>
                </a:lnTo>
                <a:lnTo>
                  <a:pt x="72" y="42"/>
                </a:lnTo>
                <a:lnTo>
                  <a:pt x="72" y="49"/>
                </a:lnTo>
                <a:lnTo>
                  <a:pt x="63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0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63" y="7"/>
                </a:lnTo>
                <a:lnTo>
                  <a:pt x="72" y="14"/>
                </a:lnTo>
                <a:lnTo>
                  <a:pt x="72" y="21"/>
                </a:lnTo>
                <a:lnTo>
                  <a:pt x="72" y="28"/>
                </a:lnTo>
                <a:lnTo>
                  <a:pt x="72" y="28"/>
                </a:lnTo>
                <a:lnTo>
                  <a:pt x="72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2" name="Freeform 506"/>
          <p:cNvSpPr>
            <a:spLocks/>
          </p:cNvSpPr>
          <p:nvPr/>
        </p:nvSpPr>
        <p:spPr bwMode="auto">
          <a:xfrm>
            <a:off x="26828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18 w 36"/>
              <a:gd name="T7" fmla="*/ 21 h 28"/>
              <a:gd name="T8" fmla="*/ 9 w 36"/>
              <a:gd name="T9" fmla="*/ 28 h 28"/>
              <a:gd name="T10" fmla="*/ 9 w 36"/>
              <a:gd name="T11" fmla="*/ 21 h 28"/>
              <a:gd name="T12" fmla="*/ 0 w 36"/>
              <a:gd name="T13" fmla="*/ 21 h 28"/>
              <a:gd name="T14" fmla="*/ 0 w 36"/>
              <a:gd name="T15" fmla="*/ 14 h 28"/>
              <a:gd name="T16" fmla="*/ 0 w 36"/>
              <a:gd name="T17" fmla="*/ 7 h 28"/>
              <a:gd name="T18" fmla="*/ 9 w 36"/>
              <a:gd name="T19" fmla="*/ 0 h 28"/>
              <a:gd name="T20" fmla="*/ 18 w 36"/>
              <a:gd name="T21" fmla="*/ 0 h 28"/>
              <a:gd name="T22" fmla="*/ 27 w 36"/>
              <a:gd name="T23" fmla="*/ 0 h 28"/>
              <a:gd name="T24" fmla="*/ 27 w 36"/>
              <a:gd name="T25" fmla="*/ 7 h 28"/>
              <a:gd name="T26" fmla="*/ 27 w 36"/>
              <a:gd name="T27" fmla="*/ 14 h 28"/>
              <a:gd name="T28" fmla="*/ 36 w 36"/>
              <a:gd name="T29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0" y="21"/>
                </a:lnTo>
                <a:lnTo>
                  <a:pt x="0" y="14"/>
                </a:lnTo>
                <a:lnTo>
                  <a:pt x="0" y="7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3" name="Freeform 507"/>
          <p:cNvSpPr>
            <a:spLocks/>
          </p:cNvSpPr>
          <p:nvPr/>
        </p:nvSpPr>
        <p:spPr bwMode="auto">
          <a:xfrm>
            <a:off x="2682875" y="2874963"/>
            <a:ext cx="46038" cy="34925"/>
          </a:xfrm>
          <a:custGeom>
            <a:avLst/>
            <a:gdLst>
              <a:gd name="T0" fmla="*/ 36 w 36"/>
              <a:gd name="T1" fmla="*/ 14 h 28"/>
              <a:gd name="T2" fmla="*/ 27 w 36"/>
              <a:gd name="T3" fmla="*/ 14 h 28"/>
              <a:gd name="T4" fmla="*/ 27 w 36"/>
              <a:gd name="T5" fmla="*/ 21 h 28"/>
              <a:gd name="T6" fmla="*/ 27 w 36"/>
              <a:gd name="T7" fmla="*/ 21 h 28"/>
              <a:gd name="T8" fmla="*/ 27 w 36"/>
              <a:gd name="T9" fmla="*/ 21 h 28"/>
              <a:gd name="T10" fmla="*/ 27 w 36"/>
              <a:gd name="T11" fmla="*/ 21 h 28"/>
              <a:gd name="T12" fmla="*/ 27 w 36"/>
              <a:gd name="T13" fmla="*/ 21 h 28"/>
              <a:gd name="T14" fmla="*/ 18 w 36"/>
              <a:gd name="T15" fmla="*/ 21 h 28"/>
              <a:gd name="T16" fmla="*/ 9 w 36"/>
              <a:gd name="T17" fmla="*/ 28 h 28"/>
              <a:gd name="T18" fmla="*/ 9 w 36"/>
              <a:gd name="T19" fmla="*/ 21 h 28"/>
              <a:gd name="T20" fmla="*/ 9 w 36"/>
              <a:gd name="T21" fmla="*/ 21 h 28"/>
              <a:gd name="T22" fmla="*/ 0 w 36"/>
              <a:gd name="T23" fmla="*/ 21 h 28"/>
              <a:gd name="T24" fmla="*/ 0 w 36"/>
              <a:gd name="T25" fmla="*/ 21 h 28"/>
              <a:gd name="T26" fmla="*/ 0 w 36"/>
              <a:gd name="T27" fmla="*/ 21 h 28"/>
              <a:gd name="T28" fmla="*/ 0 w 36"/>
              <a:gd name="T29" fmla="*/ 21 h 28"/>
              <a:gd name="T30" fmla="*/ 0 w 36"/>
              <a:gd name="T31" fmla="*/ 14 h 28"/>
              <a:gd name="T32" fmla="*/ 0 w 36"/>
              <a:gd name="T33" fmla="*/ 14 h 28"/>
              <a:gd name="T34" fmla="*/ 0 w 36"/>
              <a:gd name="T35" fmla="*/ 14 h 28"/>
              <a:gd name="T36" fmla="*/ 0 w 36"/>
              <a:gd name="T37" fmla="*/ 7 h 28"/>
              <a:gd name="T38" fmla="*/ 0 w 36"/>
              <a:gd name="T39" fmla="*/ 7 h 28"/>
              <a:gd name="T40" fmla="*/ 0 w 36"/>
              <a:gd name="T41" fmla="*/ 7 h 28"/>
              <a:gd name="T42" fmla="*/ 0 w 36"/>
              <a:gd name="T43" fmla="*/ 7 h 28"/>
              <a:gd name="T44" fmla="*/ 9 w 36"/>
              <a:gd name="T45" fmla="*/ 0 h 28"/>
              <a:gd name="T46" fmla="*/ 9 w 36"/>
              <a:gd name="T47" fmla="*/ 0 h 28"/>
              <a:gd name="T48" fmla="*/ 9 w 36"/>
              <a:gd name="T49" fmla="*/ 0 h 28"/>
              <a:gd name="T50" fmla="*/ 18 w 36"/>
              <a:gd name="T51" fmla="*/ 0 h 28"/>
              <a:gd name="T52" fmla="*/ 27 w 36"/>
              <a:gd name="T53" fmla="*/ 0 h 28"/>
              <a:gd name="T54" fmla="*/ 27 w 36"/>
              <a:gd name="T55" fmla="*/ 7 h 28"/>
              <a:gd name="T56" fmla="*/ 27 w 36"/>
              <a:gd name="T57" fmla="*/ 7 h 28"/>
              <a:gd name="T58" fmla="*/ 27 w 36"/>
              <a:gd name="T59" fmla="*/ 7 h 28"/>
              <a:gd name="T60" fmla="*/ 27 w 36"/>
              <a:gd name="T61" fmla="*/ 7 h 28"/>
              <a:gd name="T62" fmla="*/ 27 w 36"/>
              <a:gd name="T63" fmla="*/ 14 h 28"/>
              <a:gd name="T64" fmla="*/ 36 w 36"/>
              <a:gd name="T65" fmla="*/ 14 h 28"/>
              <a:gd name="T66" fmla="*/ 36 w 36"/>
              <a:gd name="T67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6" h="28">
                <a:moveTo>
                  <a:pt x="36" y="14"/>
                </a:moveTo>
                <a:lnTo>
                  <a:pt x="27" y="14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27" y="21"/>
                </a:lnTo>
                <a:lnTo>
                  <a:pt x="18" y="21"/>
                </a:lnTo>
                <a:lnTo>
                  <a:pt x="9" y="28"/>
                </a:lnTo>
                <a:lnTo>
                  <a:pt x="9" y="21"/>
                </a:lnTo>
                <a:lnTo>
                  <a:pt x="9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0" y="14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8" y="0"/>
                </a:lnTo>
                <a:lnTo>
                  <a:pt x="27" y="0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7"/>
                </a:lnTo>
                <a:lnTo>
                  <a:pt x="27" y="14"/>
                </a:lnTo>
                <a:lnTo>
                  <a:pt x="36" y="14"/>
                </a:lnTo>
                <a:lnTo>
                  <a:pt x="36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4" name="Line 508"/>
          <p:cNvSpPr>
            <a:spLocks noChangeShapeType="1"/>
          </p:cNvSpPr>
          <p:nvPr/>
        </p:nvSpPr>
        <p:spPr bwMode="auto">
          <a:xfrm flipH="1">
            <a:off x="2493963" y="2900363"/>
            <a:ext cx="188912" cy="857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5" name="Freeform 509"/>
          <p:cNvSpPr>
            <a:spLocks/>
          </p:cNvSpPr>
          <p:nvPr/>
        </p:nvSpPr>
        <p:spPr bwMode="auto">
          <a:xfrm>
            <a:off x="23891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56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56 h 63"/>
              <a:gd name="T20" fmla="*/ 9 w 81"/>
              <a:gd name="T21" fmla="*/ 56 h 63"/>
              <a:gd name="T22" fmla="*/ 9 w 81"/>
              <a:gd name="T23" fmla="*/ 49 h 63"/>
              <a:gd name="T24" fmla="*/ 0 w 81"/>
              <a:gd name="T25" fmla="*/ 42 h 63"/>
              <a:gd name="T26" fmla="*/ 0 w 81"/>
              <a:gd name="T27" fmla="*/ 35 h 63"/>
              <a:gd name="T28" fmla="*/ 0 w 81"/>
              <a:gd name="T29" fmla="*/ 28 h 63"/>
              <a:gd name="T30" fmla="*/ 0 w 81"/>
              <a:gd name="T31" fmla="*/ 21 h 63"/>
              <a:gd name="T32" fmla="*/ 9 w 81"/>
              <a:gd name="T33" fmla="*/ 14 h 63"/>
              <a:gd name="T34" fmla="*/ 9 w 81"/>
              <a:gd name="T35" fmla="*/ 7 h 63"/>
              <a:gd name="T36" fmla="*/ 18 w 81"/>
              <a:gd name="T37" fmla="*/ 7 h 63"/>
              <a:gd name="T38" fmla="*/ 27 w 81"/>
              <a:gd name="T39" fmla="*/ 0 h 63"/>
              <a:gd name="T40" fmla="*/ 36 w 81"/>
              <a:gd name="T41" fmla="*/ 0 h 63"/>
              <a:gd name="T42" fmla="*/ 45 w 81"/>
              <a:gd name="T43" fmla="*/ 0 h 63"/>
              <a:gd name="T44" fmla="*/ 54 w 81"/>
              <a:gd name="T45" fmla="*/ 0 h 63"/>
              <a:gd name="T46" fmla="*/ 63 w 81"/>
              <a:gd name="T47" fmla="*/ 7 h 63"/>
              <a:gd name="T48" fmla="*/ 72 w 81"/>
              <a:gd name="T49" fmla="*/ 7 h 63"/>
              <a:gd name="T50" fmla="*/ 81 w 81"/>
              <a:gd name="T51" fmla="*/ 14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6" name="Freeform 510"/>
          <p:cNvSpPr>
            <a:spLocks/>
          </p:cNvSpPr>
          <p:nvPr/>
        </p:nvSpPr>
        <p:spPr bwMode="auto">
          <a:xfrm>
            <a:off x="2389188" y="2967038"/>
            <a:ext cx="104775" cy="76200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35 h 63"/>
              <a:gd name="T4" fmla="*/ 81 w 81"/>
              <a:gd name="T5" fmla="*/ 42 h 63"/>
              <a:gd name="T6" fmla="*/ 81 w 81"/>
              <a:gd name="T7" fmla="*/ 49 h 63"/>
              <a:gd name="T8" fmla="*/ 72 w 81"/>
              <a:gd name="T9" fmla="*/ 56 h 63"/>
              <a:gd name="T10" fmla="*/ 63 w 81"/>
              <a:gd name="T11" fmla="*/ 56 h 63"/>
              <a:gd name="T12" fmla="*/ 54 w 81"/>
              <a:gd name="T13" fmla="*/ 63 h 63"/>
              <a:gd name="T14" fmla="*/ 45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56 h 63"/>
              <a:gd name="T24" fmla="*/ 9 w 81"/>
              <a:gd name="T25" fmla="*/ 56 h 63"/>
              <a:gd name="T26" fmla="*/ 9 w 81"/>
              <a:gd name="T27" fmla="*/ 49 h 63"/>
              <a:gd name="T28" fmla="*/ 0 w 81"/>
              <a:gd name="T29" fmla="*/ 42 h 63"/>
              <a:gd name="T30" fmla="*/ 0 w 81"/>
              <a:gd name="T31" fmla="*/ 35 h 63"/>
              <a:gd name="T32" fmla="*/ 0 w 81"/>
              <a:gd name="T33" fmla="*/ 35 h 63"/>
              <a:gd name="T34" fmla="*/ 0 w 81"/>
              <a:gd name="T35" fmla="*/ 28 h 63"/>
              <a:gd name="T36" fmla="*/ 0 w 81"/>
              <a:gd name="T37" fmla="*/ 21 h 63"/>
              <a:gd name="T38" fmla="*/ 9 w 81"/>
              <a:gd name="T39" fmla="*/ 14 h 63"/>
              <a:gd name="T40" fmla="*/ 9 w 81"/>
              <a:gd name="T41" fmla="*/ 7 h 63"/>
              <a:gd name="T42" fmla="*/ 18 w 81"/>
              <a:gd name="T43" fmla="*/ 7 h 63"/>
              <a:gd name="T44" fmla="*/ 27 w 81"/>
              <a:gd name="T45" fmla="*/ 0 h 63"/>
              <a:gd name="T46" fmla="*/ 36 w 81"/>
              <a:gd name="T47" fmla="*/ 0 h 63"/>
              <a:gd name="T48" fmla="*/ 45 w 81"/>
              <a:gd name="T49" fmla="*/ 0 h 63"/>
              <a:gd name="T50" fmla="*/ 45 w 81"/>
              <a:gd name="T51" fmla="*/ 0 h 63"/>
              <a:gd name="T52" fmla="*/ 54 w 81"/>
              <a:gd name="T53" fmla="*/ 0 h 63"/>
              <a:gd name="T54" fmla="*/ 63 w 81"/>
              <a:gd name="T55" fmla="*/ 7 h 63"/>
              <a:gd name="T56" fmla="*/ 72 w 81"/>
              <a:gd name="T57" fmla="*/ 7 h 63"/>
              <a:gd name="T58" fmla="*/ 81 w 81"/>
              <a:gd name="T59" fmla="*/ 14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35"/>
                </a:ln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56"/>
                </a:lnTo>
                <a:lnTo>
                  <a:pt x="54" y="63"/>
                </a:lnTo>
                <a:lnTo>
                  <a:pt x="45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9" y="14"/>
                </a:lnTo>
                <a:lnTo>
                  <a:pt x="9" y="7"/>
                </a:lnTo>
                <a:lnTo>
                  <a:pt x="18" y="7"/>
                </a:lnTo>
                <a:lnTo>
                  <a:pt x="27" y="0"/>
                </a:lnTo>
                <a:lnTo>
                  <a:pt x="36" y="0"/>
                </a:lnTo>
                <a:lnTo>
                  <a:pt x="45" y="0"/>
                </a:lnTo>
                <a:lnTo>
                  <a:pt x="45" y="0"/>
                </a:lnTo>
                <a:lnTo>
                  <a:pt x="54" y="0"/>
                </a:lnTo>
                <a:lnTo>
                  <a:pt x="63" y="7"/>
                </a:lnTo>
                <a:lnTo>
                  <a:pt x="72" y="7"/>
                </a:lnTo>
                <a:lnTo>
                  <a:pt x="81" y="14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7" name="Freeform 511"/>
          <p:cNvSpPr>
            <a:spLocks/>
          </p:cNvSpPr>
          <p:nvPr/>
        </p:nvSpPr>
        <p:spPr bwMode="auto">
          <a:xfrm>
            <a:off x="18875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63 w 81"/>
              <a:gd name="T9" fmla="*/ 63 h 63"/>
              <a:gd name="T10" fmla="*/ 54 w 81"/>
              <a:gd name="T11" fmla="*/ 63 h 63"/>
              <a:gd name="T12" fmla="*/ 45 w 81"/>
              <a:gd name="T13" fmla="*/ 63 h 63"/>
              <a:gd name="T14" fmla="*/ 36 w 81"/>
              <a:gd name="T15" fmla="*/ 63 h 63"/>
              <a:gd name="T16" fmla="*/ 27 w 81"/>
              <a:gd name="T17" fmla="*/ 63 h 63"/>
              <a:gd name="T18" fmla="*/ 18 w 81"/>
              <a:gd name="T19" fmla="*/ 63 h 63"/>
              <a:gd name="T20" fmla="*/ 18 w 81"/>
              <a:gd name="T21" fmla="*/ 56 h 63"/>
              <a:gd name="T22" fmla="*/ 9 w 81"/>
              <a:gd name="T23" fmla="*/ 56 h 63"/>
              <a:gd name="T24" fmla="*/ 9 w 81"/>
              <a:gd name="T25" fmla="*/ 49 h 63"/>
              <a:gd name="T26" fmla="*/ 0 w 81"/>
              <a:gd name="T27" fmla="*/ 42 h 63"/>
              <a:gd name="T28" fmla="*/ 0 w 81"/>
              <a:gd name="T29" fmla="*/ 35 h 63"/>
              <a:gd name="T30" fmla="*/ 0 w 81"/>
              <a:gd name="T31" fmla="*/ 28 h 63"/>
              <a:gd name="T32" fmla="*/ 9 w 81"/>
              <a:gd name="T33" fmla="*/ 21 h 63"/>
              <a:gd name="T34" fmla="*/ 18 w 81"/>
              <a:gd name="T35" fmla="*/ 14 h 63"/>
              <a:gd name="T36" fmla="*/ 27 w 81"/>
              <a:gd name="T37" fmla="*/ 7 h 63"/>
              <a:gd name="T38" fmla="*/ 36 w 81"/>
              <a:gd name="T39" fmla="*/ 0 h 63"/>
              <a:gd name="T40" fmla="*/ 45 w 81"/>
              <a:gd name="T41" fmla="*/ 0 h 63"/>
              <a:gd name="T42" fmla="*/ 54 w 81"/>
              <a:gd name="T43" fmla="*/ 0 h 63"/>
              <a:gd name="T44" fmla="*/ 54 w 81"/>
              <a:gd name="T45" fmla="*/ 7 h 63"/>
              <a:gd name="T46" fmla="*/ 63 w 81"/>
              <a:gd name="T47" fmla="*/ 14 h 63"/>
              <a:gd name="T48" fmla="*/ 72 w 81"/>
              <a:gd name="T49" fmla="*/ 14 h 63"/>
              <a:gd name="T50" fmla="*/ 72 w 81"/>
              <a:gd name="T51" fmla="*/ 21 h 63"/>
              <a:gd name="T52" fmla="*/ 81 w 81"/>
              <a:gd name="T53" fmla="*/ 21 h 63"/>
              <a:gd name="T54" fmla="*/ 81 w 81"/>
              <a:gd name="T55" fmla="*/ 28 h 63"/>
              <a:gd name="T56" fmla="*/ 81 w 81"/>
              <a:gd name="T5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8" name="Freeform 512"/>
          <p:cNvSpPr>
            <a:spLocks/>
          </p:cNvSpPr>
          <p:nvPr/>
        </p:nvSpPr>
        <p:spPr bwMode="auto">
          <a:xfrm>
            <a:off x="1887538" y="2986088"/>
            <a:ext cx="104775" cy="74612"/>
          </a:xfrm>
          <a:custGeom>
            <a:avLst/>
            <a:gdLst>
              <a:gd name="T0" fmla="*/ 81 w 81"/>
              <a:gd name="T1" fmla="*/ 35 h 63"/>
              <a:gd name="T2" fmla="*/ 81 w 81"/>
              <a:gd name="T3" fmla="*/ 42 h 63"/>
              <a:gd name="T4" fmla="*/ 81 w 81"/>
              <a:gd name="T5" fmla="*/ 49 h 63"/>
              <a:gd name="T6" fmla="*/ 72 w 81"/>
              <a:gd name="T7" fmla="*/ 56 h 63"/>
              <a:gd name="T8" fmla="*/ 72 w 81"/>
              <a:gd name="T9" fmla="*/ 56 h 63"/>
              <a:gd name="T10" fmla="*/ 63 w 81"/>
              <a:gd name="T11" fmla="*/ 63 h 63"/>
              <a:gd name="T12" fmla="*/ 54 w 81"/>
              <a:gd name="T13" fmla="*/ 63 h 63"/>
              <a:gd name="T14" fmla="*/ 54 w 81"/>
              <a:gd name="T15" fmla="*/ 63 h 63"/>
              <a:gd name="T16" fmla="*/ 45 w 81"/>
              <a:gd name="T17" fmla="*/ 63 h 63"/>
              <a:gd name="T18" fmla="*/ 36 w 81"/>
              <a:gd name="T19" fmla="*/ 63 h 63"/>
              <a:gd name="T20" fmla="*/ 27 w 81"/>
              <a:gd name="T21" fmla="*/ 63 h 63"/>
              <a:gd name="T22" fmla="*/ 18 w 81"/>
              <a:gd name="T23" fmla="*/ 63 h 63"/>
              <a:gd name="T24" fmla="*/ 18 w 81"/>
              <a:gd name="T25" fmla="*/ 56 h 63"/>
              <a:gd name="T26" fmla="*/ 9 w 81"/>
              <a:gd name="T27" fmla="*/ 56 h 63"/>
              <a:gd name="T28" fmla="*/ 9 w 81"/>
              <a:gd name="T29" fmla="*/ 49 h 63"/>
              <a:gd name="T30" fmla="*/ 0 w 81"/>
              <a:gd name="T31" fmla="*/ 42 h 63"/>
              <a:gd name="T32" fmla="*/ 0 w 81"/>
              <a:gd name="T33" fmla="*/ 35 h 63"/>
              <a:gd name="T34" fmla="*/ 0 w 81"/>
              <a:gd name="T35" fmla="*/ 28 h 63"/>
              <a:gd name="T36" fmla="*/ 9 w 81"/>
              <a:gd name="T37" fmla="*/ 21 h 63"/>
              <a:gd name="T38" fmla="*/ 9 w 81"/>
              <a:gd name="T39" fmla="*/ 21 h 63"/>
              <a:gd name="T40" fmla="*/ 18 w 81"/>
              <a:gd name="T41" fmla="*/ 14 h 63"/>
              <a:gd name="T42" fmla="*/ 18 w 81"/>
              <a:gd name="T43" fmla="*/ 14 h 63"/>
              <a:gd name="T44" fmla="*/ 27 w 81"/>
              <a:gd name="T45" fmla="*/ 7 h 63"/>
              <a:gd name="T46" fmla="*/ 36 w 81"/>
              <a:gd name="T47" fmla="*/ 0 h 63"/>
              <a:gd name="T48" fmla="*/ 45 w 81"/>
              <a:gd name="T49" fmla="*/ 0 h 63"/>
              <a:gd name="T50" fmla="*/ 54 w 81"/>
              <a:gd name="T51" fmla="*/ 0 h 63"/>
              <a:gd name="T52" fmla="*/ 54 w 81"/>
              <a:gd name="T53" fmla="*/ 7 h 63"/>
              <a:gd name="T54" fmla="*/ 63 w 81"/>
              <a:gd name="T55" fmla="*/ 14 h 63"/>
              <a:gd name="T56" fmla="*/ 72 w 81"/>
              <a:gd name="T57" fmla="*/ 14 h 63"/>
              <a:gd name="T58" fmla="*/ 72 w 81"/>
              <a:gd name="T59" fmla="*/ 21 h 63"/>
              <a:gd name="T60" fmla="*/ 81 w 81"/>
              <a:gd name="T61" fmla="*/ 21 h 63"/>
              <a:gd name="T62" fmla="*/ 81 w 81"/>
              <a:gd name="T63" fmla="*/ 28 h 63"/>
              <a:gd name="T64" fmla="*/ 81 w 81"/>
              <a:gd name="T65" fmla="*/ 35 h 63"/>
              <a:gd name="T66" fmla="*/ 81 w 81"/>
              <a:gd name="T67" fmla="*/ 35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" h="63">
                <a:moveTo>
                  <a:pt x="81" y="35"/>
                </a:moveTo>
                <a:lnTo>
                  <a:pt x="81" y="42"/>
                </a:lnTo>
                <a:lnTo>
                  <a:pt x="81" y="49"/>
                </a:lnTo>
                <a:lnTo>
                  <a:pt x="72" y="56"/>
                </a:lnTo>
                <a:lnTo>
                  <a:pt x="72" y="56"/>
                </a:lnTo>
                <a:lnTo>
                  <a:pt x="63" y="63"/>
                </a:lnTo>
                <a:lnTo>
                  <a:pt x="54" y="63"/>
                </a:lnTo>
                <a:lnTo>
                  <a:pt x="54" y="63"/>
                </a:lnTo>
                <a:lnTo>
                  <a:pt x="45" y="63"/>
                </a:lnTo>
                <a:lnTo>
                  <a:pt x="36" y="63"/>
                </a:lnTo>
                <a:lnTo>
                  <a:pt x="27" y="63"/>
                </a:lnTo>
                <a:lnTo>
                  <a:pt x="18" y="63"/>
                </a:lnTo>
                <a:lnTo>
                  <a:pt x="18" y="56"/>
                </a:lnTo>
                <a:lnTo>
                  <a:pt x="9" y="56"/>
                </a:lnTo>
                <a:lnTo>
                  <a:pt x="9" y="49"/>
                </a:lnTo>
                <a:lnTo>
                  <a:pt x="0" y="42"/>
                </a:lnTo>
                <a:lnTo>
                  <a:pt x="0" y="35"/>
                </a:lnTo>
                <a:lnTo>
                  <a:pt x="0" y="28"/>
                </a:lnTo>
                <a:lnTo>
                  <a:pt x="9" y="21"/>
                </a:lnTo>
                <a:lnTo>
                  <a:pt x="9" y="21"/>
                </a:lnTo>
                <a:lnTo>
                  <a:pt x="18" y="14"/>
                </a:lnTo>
                <a:lnTo>
                  <a:pt x="18" y="14"/>
                </a:lnTo>
                <a:lnTo>
                  <a:pt x="27" y="7"/>
                </a:lnTo>
                <a:lnTo>
                  <a:pt x="36" y="0"/>
                </a:lnTo>
                <a:lnTo>
                  <a:pt x="45" y="0"/>
                </a:lnTo>
                <a:lnTo>
                  <a:pt x="54" y="0"/>
                </a:lnTo>
                <a:lnTo>
                  <a:pt x="54" y="7"/>
                </a:lnTo>
                <a:lnTo>
                  <a:pt x="63" y="14"/>
                </a:lnTo>
                <a:lnTo>
                  <a:pt x="72" y="14"/>
                </a:lnTo>
                <a:lnTo>
                  <a:pt x="72" y="21"/>
                </a:lnTo>
                <a:lnTo>
                  <a:pt x="81" y="21"/>
                </a:lnTo>
                <a:lnTo>
                  <a:pt x="81" y="28"/>
                </a:lnTo>
                <a:lnTo>
                  <a:pt x="81" y="35"/>
                </a:lnTo>
                <a:lnTo>
                  <a:pt x="81" y="3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09" name="Line 513"/>
          <p:cNvSpPr>
            <a:spLocks noChangeShapeType="1"/>
          </p:cNvSpPr>
          <p:nvPr/>
        </p:nvSpPr>
        <p:spPr bwMode="auto">
          <a:xfrm flipH="1" flipV="1">
            <a:off x="1935163" y="2800350"/>
            <a:ext cx="11112" cy="185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0" name="Freeform 514"/>
          <p:cNvSpPr>
            <a:spLocks/>
          </p:cNvSpPr>
          <p:nvPr/>
        </p:nvSpPr>
        <p:spPr bwMode="auto">
          <a:xfrm>
            <a:off x="19002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45 w 54"/>
              <a:gd name="T5" fmla="*/ 35 h 49"/>
              <a:gd name="T6" fmla="*/ 45 w 54"/>
              <a:gd name="T7" fmla="*/ 42 h 49"/>
              <a:gd name="T8" fmla="*/ 36 w 54"/>
              <a:gd name="T9" fmla="*/ 42 h 49"/>
              <a:gd name="T10" fmla="*/ 27 w 54"/>
              <a:gd name="T11" fmla="*/ 49 h 49"/>
              <a:gd name="T12" fmla="*/ 18 w 54"/>
              <a:gd name="T13" fmla="*/ 42 h 49"/>
              <a:gd name="T14" fmla="*/ 9 w 54"/>
              <a:gd name="T15" fmla="*/ 42 h 49"/>
              <a:gd name="T16" fmla="*/ 9 w 54"/>
              <a:gd name="T17" fmla="*/ 35 h 49"/>
              <a:gd name="T18" fmla="*/ 0 w 54"/>
              <a:gd name="T19" fmla="*/ 35 h 49"/>
              <a:gd name="T20" fmla="*/ 0 w 54"/>
              <a:gd name="T21" fmla="*/ 28 h 49"/>
              <a:gd name="T22" fmla="*/ 0 w 54"/>
              <a:gd name="T23" fmla="*/ 21 h 49"/>
              <a:gd name="T24" fmla="*/ 0 w 54"/>
              <a:gd name="T25" fmla="*/ 14 h 49"/>
              <a:gd name="T26" fmla="*/ 9 w 54"/>
              <a:gd name="T27" fmla="*/ 7 h 49"/>
              <a:gd name="T28" fmla="*/ 18 w 54"/>
              <a:gd name="T29" fmla="*/ 0 h 49"/>
              <a:gd name="T30" fmla="*/ 27 w 54"/>
              <a:gd name="T31" fmla="*/ 0 h 49"/>
              <a:gd name="T32" fmla="*/ 36 w 54"/>
              <a:gd name="T33" fmla="*/ 0 h 49"/>
              <a:gd name="T34" fmla="*/ 45 w 54"/>
              <a:gd name="T35" fmla="*/ 7 h 49"/>
              <a:gd name="T36" fmla="*/ 45 w 54"/>
              <a:gd name="T37" fmla="*/ 14 h 49"/>
              <a:gd name="T38" fmla="*/ 54 w 54"/>
              <a:gd name="T39" fmla="*/ 14 h 49"/>
              <a:gd name="T40" fmla="*/ 54 w 54"/>
              <a:gd name="T41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1"/>
                </a:lnTo>
                <a:lnTo>
                  <a:pt x="0" y="14"/>
                </a:lnTo>
                <a:lnTo>
                  <a:pt x="9" y="7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4611" name="Freeform 515"/>
          <p:cNvSpPr>
            <a:spLocks/>
          </p:cNvSpPr>
          <p:nvPr/>
        </p:nvSpPr>
        <p:spPr bwMode="auto">
          <a:xfrm>
            <a:off x="1900238" y="2741613"/>
            <a:ext cx="68262" cy="58737"/>
          </a:xfrm>
          <a:custGeom>
            <a:avLst/>
            <a:gdLst>
              <a:gd name="T0" fmla="*/ 54 w 54"/>
              <a:gd name="T1" fmla="*/ 21 h 49"/>
              <a:gd name="T2" fmla="*/ 54 w 54"/>
              <a:gd name="T3" fmla="*/ 28 h 49"/>
              <a:gd name="T4" fmla="*/ 54 w 54"/>
              <a:gd name="T5" fmla="*/ 28 h 49"/>
              <a:gd name="T6" fmla="*/ 45 w 54"/>
              <a:gd name="T7" fmla="*/ 35 h 49"/>
              <a:gd name="T8" fmla="*/ 45 w 54"/>
              <a:gd name="T9" fmla="*/ 35 h 49"/>
              <a:gd name="T10" fmla="*/ 45 w 54"/>
              <a:gd name="T11" fmla="*/ 42 h 49"/>
              <a:gd name="T12" fmla="*/ 36 w 54"/>
              <a:gd name="T13" fmla="*/ 42 h 49"/>
              <a:gd name="T14" fmla="*/ 36 w 54"/>
              <a:gd name="T15" fmla="*/ 42 h 49"/>
              <a:gd name="T16" fmla="*/ 27 w 54"/>
              <a:gd name="T17" fmla="*/ 49 h 49"/>
              <a:gd name="T18" fmla="*/ 18 w 54"/>
              <a:gd name="T19" fmla="*/ 42 h 49"/>
              <a:gd name="T20" fmla="*/ 18 w 54"/>
              <a:gd name="T21" fmla="*/ 42 h 49"/>
              <a:gd name="T22" fmla="*/ 9 w 54"/>
              <a:gd name="T23" fmla="*/ 42 h 49"/>
              <a:gd name="T24" fmla="*/ 9 w 54"/>
              <a:gd name="T25" fmla="*/ 35 h 49"/>
              <a:gd name="T26" fmla="*/ 0 w 54"/>
              <a:gd name="T27" fmla="*/ 35 h 49"/>
              <a:gd name="T28" fmla="*/ 0 w 54"/>
              <a:gd name="T29" fmla="*/ 28 h 49"/>
              <a:gd name="T30" fmla="*/ 0 w 54"/>
              <a:gd name="T31" fmla="*/ 28 h 49"/>
              <a:gd name="T32" fmla="*/ 0 w 54"/>
              <a:gd name="T33" fmla="*/ 21 h 49"/>
              <a:gd name="T34" fmla="*/ 0 w 54"/>
              <a:gd name="T35" fmla="*/ 21 h 49"/>
              <a:gd name="T36" fmla="*/ 0 w 54"/>
              <a:gd name="T37" fmla="*/ 14 h 49"/>
              <a:gd name="T38" fmla="*/ 0 w 54"/>
              <a:gd name="T39" fmla="*/ 14 h 49"/>
              <a:gd name="T40" fmla="*/ 9 w 54"/>
              <a:gd name="T41" fmla="*/ 7 h 49"/>
              <a:gd name="T42" fmla="*/ 9 w 54"/>
              <a:gd name="T43" fmla="*/ 7 h 49"/>
              <a:gd name="T44" fmla="*/ 18 w 54"/>
              <a:gd name="T45" fmla="*/ 0 h 49"/>
              <a:gd name="T46" fmla="*/ 18 w 54"/>
              <a:gd name="T47" fmla="*/ 0 h 49"/>
              <a:gd name="T48" fmla="*/ 27 w 54"/>
              <a:gd name="T49" fmla="*/ 0 h 49"/>
              <a:gd name="T50" fmla="*/ 36 w 54"/>
              <a:gd name="T51" fmla="*/ 0 h 49"/>
              <a:gd name="T52" fmla="*/ 36 w 54"/>
              <a:gd name="T53" fmla="*/ 0 h 49"/>
              <a:gd name="T54" fmla="*/ 45 w 54"/>
              <a:gd name="T55" fmla="*/ 7 h 49"/>
              <a:gd name="T56" fmla="*/ 45 w 54"/>
              <a:gd name="T57" fmla="*/ 7 h 49"/>
              <a:gd name="T58" fmla="*/ 45 w 54"/>
              <a:gd name="T59" fmla="*/ 14 h 49"/>
              <a:gd name="T60" fmla="*/ 54 w 54"/>
              <a:gd name="T61" fmla="*/ 14 h 49"/>
              <a:gd name="T62" fmla="*/ 54 w 54"/>
              <a:gd name="T63" fmla="*/ 21 h 49"/>
              <a:gd name="T64" fmla="*/ 54 w 54"/>
              <a:gd name="T65" fmla="*/ 21 h 49"/>
              <a:gd name="T66" fmla="*/ 54 w 54"/>
              <a:gd name="T67" fmla="*/ 21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4" h="49">
                <a:moveTo>
                  <a:pt x="54" y="21"/>
                </a:moveTo>
                <a:lnTo>
                  <a:pt x="54" y="28"/>
                </a:lnTo>
                <a:lnTo>
                  <a:pt x="54" y="28"/>
                </a:lnTo>
                <a:lnTo>
                  <a:pt x="45" y="35"/>
                </a:lnTo>
                <a:lnTo>
                  <a:pt x="45" y="35"/>
                </a:lnTo>
                <a:lnTo>
                  <a:pt x="45" y="42"/>
                </a:lnTo>
                <a:lnTo>
                  <a:pt x="36" y="42"/>
                </a:lnTo>
                <a:lnTo>
                  <a:pt x="36" y="42"/>
                </a:lnTo>
                <a:lnTo>
                  <a:pt x="27" y="49"/>
                </a:lnTo>
                <a:lnTo>
                  <a:pt x="18" y="42"/>
                </a:lnTo>
                <a:lnTo>
                  <a:pt x="18" y="42"/>
                </a:lnTo>
                <a:lnTo>
                  <a:pt x="9" y="42"/>
                </a:lnTo>
                <a:lnTo>
                  <a:pt x="9" y="35"/>
                </a:lnTo>
                <a:lnTo>
                  <a:pt x="0" y="35"/>
                </a:lnTo>
                <a:lnTo>
                  <a:pt x="0" y="28"/>
                </a:lnTo>
                <a:lnTo>
                  <a:pt x="0" y="28"/>
                </a:lnTo>
                <a:lnTo>
                  <a:pt x="0" y="21"/>
                </a:lnTo>
                <a:lnTo>
                  <a:pt x="0" y="21"/>
                </a:lnTo>
                <a:lnTo>
                  <a:pt x="0" y="14"/>
                </a:lnTo>
                <a:lnTo>
                  <a:pt x="0" y="14"/>
                </a:lnTo>
                <a:lnTo>
                  <a:pt x="9" y="7"/>
                </a:lnTo>
                <a:lnTo>
                  <a:pt x="9" y="7"/>
                </a:lnTo>
                <a:lnTo>
                  <a:pt x="18" y="0"/>
                </a:lnTo>
                <a:lnTo>
                  <a:pt x="18" y="0"/>
                </a:lnTo>
                <a:lnTo>
                  <a:pt x="27" y="0"/>
                </a:lnTo>
                <a:lnTo>
                  <a:pt x="36" y="0"/>
                </a:lnTo>
                <a:lnTo>
                  <a:pt x="36" y="0"/>
                </a:lnTo>
                <a:lnTo>
                  <a:pt x="45" y="7"/>
                </a:lnTo>
                <a:lnTo>
                  <a:pt x="45" y="7"/>
                </a:lnTo>
                <a:lnTo>
                  <a:pt x="45" y="14"/>
                </a:lnTo>
                <a:lnTo>
                  <a:pt x="54" y="14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grpSp>
        <p:nvGrpSpPr>
          <p:cNvPr id="644612" name="Group 516"/>
          <p:cNvGrpSpPr>
            <a:grpSpLocks/>
          </p:cNvGrpSpPr>
          <p:nvPr/>
        </p:nvGrpSpPr>
        <p:grpSpPr bwMode="auto">
          <a:xfrm>
            <a:off x="1868488" y="4357688"/>
            <a:ext cx="2151062" cy="1133475"/>
            <a:chOff x="3255" y="3004"/>
            <a:chExt cx="1656" cy="945"/>
          </a:xfrm>
        </p:grpSpPr>
        <p:sp>
          <p:nvSpPr>
            <p:cNvPr id="644613" name="Freeform 517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4" name="Freeform 518"/>
            <p:cNvSpPr>
              <a:spLocks/>
            </p:cNvSpPr>
            <p:nvPr/>
          </p:nvSpPr>
          <p:spPr bwMode="auto">
            <a:xfrm>
              <a:off x="4830" y="387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5" name="Line 519"/>
            <p:cNvSpPr>
              <a:spLocks noChangeShapeType="1"/>
            </p:cNvSpPr>
            <p:nvPr/>
          </p:nvSpPr>
          <p:spPr bwMode="auto">
            <a:xfrm flipV="1">
              <a:off x="4866" y="371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6" name="Freeform 520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27 w 72"/>
                <a:gd name="T13" fmla="*/ 56 h 56"/>
                <a:gd name="T14" fmla="*/ 18 w 72"/>
                <a:gd name="T15" fmla="*/ 56 h 56"/>
                <a:gd name="T16" fmla="*/ 9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0 h 56"/>
                <a:gd name="T36" fmla="*/ 27 w 72"/>
                <a:gd name="T37" fmla="*/ 0 h 56"/>
                <a:gd name="T38" fmla="*/ 45 w 72"/>
                <a:gd name="T39" fmla="*/ 0 h 56"/>
                <a:gd name="T40" fmla="*/ 54 w 72"/>
                <a:gd name="T41" fmla="*/ 7 h 56"/>
                <a:gd name="T42" fmla="*/ 63 w 72"/>
                <a:gd name="T43" fmla="*/ 7 h 56"/>
                <a:gd name="T44" fmla="*/ 63 w 72"/>
                <a:gd name="T45" fmla="*/ 14 h 56"/>
                <a:gd name="T46" fmla="*/ 72 w 72"/>
                <a:gd name="T47" fmla="*/ 14 h 56"/>
                <a:gd name="T48" fmla="*/ 72 w 72"/>
                <a:gd name="T49" fmla="*/ 21 h 56"/>
                <a:gd name="T50" fmla="*/ 72 w 72"/>
                <a:gd name="T51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7" name="Freeform 521"/>
            <p:cNvSpPr>
              <a:spLocks/>
            </p:cNvSpPr>
            <p:nvPr/>
          </p:nvSpPr>
          <p:spPr bwMode="auto">
            <a:xfrm>
              <a:off x="4443" y="387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45 w 72"/>
                <a:gd name="T13" fmla="*/ 56 h 56"/>
                <a:gd name="T14" fmla="*/ 45 w 72"/>
                <a:gd name="T15" fmla="*/ 56 h 56"/>
                <a:gd name="T16" fmla="*/ 27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9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27 w 72"/>
                <a:gd name="T49" fmla="*/ 0 h 56"/>
                <a:gd name="T50" fmla="*/ 45 w 72"/>
                <a:gd name="T51" fmla="*/ 0 h 56"/>
                <a:gd name="T52" fmla="*/ 45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8" name="Freeform 522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19" name="Freeform 523"/>
            <p:cNvSpPr>
              <a:spLocks/>
            </p:cNvSpPr>
            <p:nvPr/>
          </p:nvSpPr>
          <p:spPr bwMode="auto">
            <a:xfrm>
              <a:off x="4839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0" name="Line 524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1" name="Line 525"/>
            <p:cNvSpPr>
              <a:spLocks noChangeShapeType="1"/>
            </p:cNvSpPr>
            <p:nvPr/>
          </p:nvSpPr>
          <p:spPr bwMode="auto">
            <a:xfrm flipV="1">
              <a:off x="4470" y="371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2" name="Freeform 526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3" name="Freeform 527"/>
            <p:cNvSpPr>
              <a:spLocks/>
            </p:cNvSpPr>
            <p:nvPr/>
          </p:nvSpPr>
          <p:spPr bwMode="auto">
            <a:xfrm>
              <a:off x="4047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4" name="Line 528"/>
            <p:cNvSpPr>
              <a:spLocks noChangeShapeType="1"/>
            </p:cNvSpPr>
            <p:nvPr/>
          </p:nvSpPr>
          <p:spPr bwMode="auto">
            <a:xfrm flipV="1">
              <a:off x="4866" y="350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5" name="Freeform 529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6" name="Freeform 530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7" name="Freeform 531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8" name="Freeform 532"/>
            <p:cNvSpPr>
              <a:spLocks/>
            </p:cNvSpPr>
            <p:nvPr/>
          </p:nvSpPr>
          <p:spPr bwMode="auto">
            <a:xfrm>
              <a:off x="4452" y="366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29" name="Line 533"/>
            <p:cNvSpPr>
              <a:spLocks noChangeShapeType="1"/>
            </p:cNvSpPr>
            <p:nvPr/>
          </p:nvSpPr>
          <p:spPr bwMode="auto">
            <a:xfrm flipV="1">
              <a:off x="4083" y="371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0" name="Freeform 534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1" name="Freeform 535"/>
            <p:cNvSpPr>
              <a:spLocks/>
            </p:cNvSpPr>
            <p:nvPr/>
          </p:nvSpPr>
          <p:spPr bwMode="auto">
            <a:xfrm>
              <a:off x="4821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2" name="Line 536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3" name="Line 537"/>
            <p:cNvSpPr>
              <a:spLocks noChangeShapeType="1"/>
            </p:cNvSpPr>
            <p:nvPr/>
          </p:nvSpPr>
          <p:spPr bwMode="auto">
            <a:xfrm>
              <a:off x="4866" y="307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4" name="Freeform 538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5" name="Freeform 539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6" name="Freeform 540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7" name="Freeform 541"/>
            <p:cNvSpPr>
              <a:spLocks/>
            </p:cNvSpPr>
            <p:nvPr/>
          </p:nvSpPr>
          <p:spPr bwMode="auto">
            <a:xfrm>
              <a:off x="4839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18 w 45"/>
                <a:gd name="T21" fmla="*/ 42 h 42"/>
                <a:gd name="T22" fmla="*/ 9 w 45"/>
                <a:gd name="T23" fmla="*/ 35 h 42"/>
                <a:gd name="T24" fmla="*/ 9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9 w 45"/>
                <a:gd name="T41" fmla="*/ 7 h 42"/>
                <a:gd name="T42" fmla="*/ 9 w 45"/>
                <a:gd name="T43" fmla="*/ 7 h 42"/>
                <a:gd name="T44" fmla="*/ 18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8" name="Line 542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39" name="Line 543"/>
            <p:cNvSpPr>
              <a:spLocks noChangeShapeType="1"/>
            </p:cNvSpPr>
            <p:nvPr/>
          </p:nvSpPr>
          <p:spPr bwMode="auto">
            <a:xfrm>
              <a:off x="4866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0" name="Freeform 544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0 w 72"/>
                <a:gd name="T25" fmla="*/ 42 h 56"/>
                <a:gd name="T26" fmla="*/ 0 w 72"/>
                <a:gd name="T27" fmla="*/ 35 h 56"/>
                <a:gd name="T28" fmla="*/ 0 w 72"/>
                <a:gd name="T29" fmla="*/ 28 h 56"/>
                <a:gd name="T30" fmla="*/ 0 w 72"/>
                <a:gd name="T31" fmla="*/ 21 h 56"/>
                <a:gd name="T32" fmla="*/ 0 w 72"/>
                <a:gd name="T33" fmla="*/ 14 h 56"/>
                <a:gd name="T34" fmla="*/ 0 w 72"/>
                <a:gd name="T35" fmla="*/ 7 h 56"/>
                <a:gd name="T36" fmla="*/ 9 w 72"/>
                <a:gd name="T37" fmla="*/ 7 h 56"/>
                <a:gd name="T38" fmla="*/ 9 w 72"/>
                <a:gd name="T39" fmla="*/ 0 h 56"/>
                <a:gd name="T40" fmla="*/ 18 w 72"/>
                <a:gd name="T41" fmla="*/ 0 h 56"/>
                <a:gd name="T42" fmla="*/ 27 w 72"/>
                <a:gd name="T43" fmla="*/ 0 h 56"/>
                <a:gd name="T44" fmla="*/ 36 w 72"/>
                <a:gd name="T45" fmla="*/ 0 h 56"/>
                <a:gd name="T46" fmla="*/ 45 w 72"/>
                <a:gd name="T47" fmla="*/ 0 h 56"/>
                <a:gd name="T48" fmla="*/ 54 w 72"/>
                <a:gd name="T49" fmla="*/ 0 h 56"/>
                <a:gd name="T50" fmla="*/ 63 w 72"/>
                <a:gd name="T51" fmla="*/ 7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1" name="Freeform 545"/>
            <p:cNvSpPr>
              <a:spLocks/>
            </p:cNvSpPr>
            <p:nvPr/>
          </p:nvSpPr>
          <p:spPr bwMode="auto">
            <a:xfrm>
              <a:off x="3660" y="3879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2 h 56"/>
                <a:gd name="T8" fmla="*/ 63 w 72"/>
                <a:gd name="T9" fmla="*/ 49 h 56"/>
                <a:gd name="T10" fmla="*/ 54 w 72"/>
                <a:gd name="T11" fmla="*/ 49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9 w 72"/>
                <a:gd name="T23" fmla="*/ 49 h 56"/>
                <a:gd name="T24" fmla="*/ 9 w 72"/>
                <a:gd name="T25" fmla="*/ 49 h 56"/>
                <a:gd name="T26" fmla="*/ 0 w 72"/>
                <a:gd name="T27" fmla="*/ 42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7 h 56"/>
                <a:gd name="T40" fmla="*/ 9 w 72"/>
                <a:gd name="T41" fmla="*/ 7 h 56"/>
                <a:gd name="T42" fmla="*/ 9 w 72"/>
                <a:gd name="T43" fmla="*/ 0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0 h 56"/>
                <a:gd name="T56" fmla="*/ 63 w 72"/>
                <a:gd name="T57" fmla="*/ 7 h 56"/>
                <a:gd name="T58" fmla="*/ 63 w 72"/>
                <a:gd name="T59" fmla="*/ 7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2" name="Freeform 546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27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9 w 72"/>
                <a:gd name="T33" fmla="*/ 7 h 63"/>
                <a:gd name="T34" fmla="*/ 9 w 72"/>
                <a:gd name="T35" fmla="*/ 0 h 63"/>
                <a:gd name="T36" fmla="*/ 27 w 72"/>
                <a:gd name="T37" fmla="*/ 0 h 63"/>
                <a:gd name="T38" fmla="*/ 36 w 72"/>
                <a:gd name="T39" fmla="*/ 0 h 63"/>
                <a:gd name="T40" fmla="*/ 45 w 72"/>
                <a:gd name="T41" fmla="*/ 0 h 63"/>
                <a:gd name="T42" fmla="*/ 54 w 72"/>
                <a:gd name="T43" fmla="*/ 0 h 63"/>
                <a:gd name="T44" fmla="*/ 63 w 72"/>
                <a:gd name="T45" fmla="*/ 7 h 63"/>
                <a:gd name="T46" fmla="*/ 72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3" name="Freeform 547"/>
            <p:cNvSpPr>
              <a:spLocks/>
            </p:cNvSpPr>
            <p:nvPr/>
          </p:nvSpPr>
          <p:spPr bwMode="auto">
            <a:xfrm>
              <a:off x="4830" y="3438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27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4" name="Line 548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5" name="Line 549"/>
            <p:cNvSpPr>
              <a:spLocks noChangeShapeType="1"/>
            </p:cNvSpPr>
            <p:nvPr/>
          </p:nvSpPr>
          <p:spPr bwMode="auto">
            <a:xfrm flipV="1">
              <a:off x="4470" y="351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6" name="Freeform 550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7" name="Freeform 551"/>
            <p:cNvSpPr>
              <a:spLocks/>
            </p:cNvSpPr>
            <p:nvPr/>
          </p:nvSpPr>
          <p:spPr bwMode="auto">
            <a:xfrm>
              <a:off x="4065" y="3676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27 w 45"/>
                <a:gd name="T13" fmla="*/ 35 h 35"/>
                <a:gd name="T14" fmla="*/ 27 w 45"/>
                <a:gd name="T15" fmla="*/ 35 h 35"/>
                <a:gd name="T16" fmla="*/ 18 w 45"/>
                <a:gd name="T17" fmla="*/ 35 h 35"/>
                <a:gd name="T18" fmla="*/ 18 w 45"/>
                <a:gd name="T19" fmla="*/ 35 h 35"/>
                <a:gd name="T20" fmla="*/ 9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9 w 45"/>
                <a:gd name="T45" fmla="*/ 0 h 35"/>
                <a:gd name="T46" fmla="*/ 18 w 45"/>
                <a:gd name="T47" fmla="*/ 0 h 35"/>
                <a:gd name="T48" fmla="*/ 18 w 45"/>
                <a:gd name="T49" fmla="*/ 0 h 35"/>
                <a:gd name="T50" fmla="*/ 27 w 45"/>
                <a:gd name="T51" fmla="*/ 0 h 35"/>
                <a:gd name="T52" fmla="*/ 27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8" name="Line 552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49" name="Line 553"/>
            <p:cNvSpPr>
              <a:spLocks noChangeShapeType="1"/>
            </p:cNvSpPr>
            <p:nvPr/>
          </p:nvSpPr>
          <p:spPr bwMode="auto">
            <a:xfrm flipV="1">
              <a:off x="3696" y="371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0" name="Freeform 554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63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1" name="Freeform 555"/>
            <p:cNvSpPr>
              <a:spLocks/>
            </p:cNvSpPr>
            <p:nvPr/>
          </p:nvSpPr>
          <p:spPr bwMode="auto">
            <a:xfrm>
              <a:off x="3264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7 h 63"/>
                <a:gd name="T48" fmla="*/ 36 w 81"/>
                <a:gd name="T49" fmla="*/ 0 h 63"/>
                <a:gd name="T50" fmla="*/ 54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2" name="Freeform 556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3" name="Freeform 557"/>
            <p:cNvSpPr>
              <a:spLocks/>
            </p:cNvSpPr>
            <p:nvPr/>
          </p:nvSpPr>
          <p:spPr bwMode="auto">
            <a:xfrm>
              <a:off x="4434" y="3004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4" name="Line 558"/>
            <p:cNvSpPr>
              <a:spLocks noChangeShapeType="1"/>
            </p:cNvSpPr>
            <p:nvPr/>
          </p:nvSpPr>
          <p:spPr bwMode="auto">
            <a:xfrm>
              <a:off x="4470" y="306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5" name="Freeform 559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36 w 81"/>
                <a:gd name="T13" fmla="*/ 63 h 63"/>
                <a:gd name="T14" fmla="*/ 36 w 81"/>
                <a:gd name="T15" fmla="*/ 56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6" name="Freeform 560"/>
            <p:cNvSpPr>
              <a:spLocks/>
            </p:cNvSpPr>
            <p:nvPr/>
          </p:nvSpPr>
          <p:spPr bwMode="auto">
            <a:xfrm>
              <a:off x="4434" y="345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56 h 63"/>
                <a:gd name="T16" fmla="*/ 36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36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7" name="Freeform 561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8" name="Freeform 562"/>
            <p:cNvSpPr>
              <a:spLocks/>
            </p:cNvSpPr>
            <p:nvPr/>
          </p:nvSpPr>
          <p:spPr bwMode="auto">
            <a:xfrm>
              <a:off x="4452" y="323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59" name="Line 563"/>
            <p:cNvSpPr>
              <a:spLocks noChangeShapeType="1"/>
            </p:cNvSpPr>
            <p:nvPr/>
          </p:nvSpPr>
          <p:spPr bwMode="auto">
            <a:xfrm flipV="1">
              <a:off x="4470" y="3277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0" name="Line 564"/>
            <p:cNvSpPr>
              <a:spLocks noChangeShapeType="1"/>
            </p:cNvSpPr>
            <p:nvPr/>
          </p:nvSpPr>
          <p:spPr bwMode="auto">
            <a:xfrm flipV="1">
              <a:off x="4083" y="350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1" name="Freeform 565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2" name="Freeform 566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3" name="Freeform 567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0 w 54"/>
                <a:gd name="T29" fmla="*/ 7 h 42"/>
                <a:gd name="T30" fmla="*/ 9 w 54"/>
                <a:gd name="T31" fmla="*/ 7 h 42"/>
                <a:gd name="T32" fmla="*/ 9 w 54"/>
                <a:gd name="T33" fmla="*/ 0 h 42"/>
                <a:gd name="T34" fmla="*/ 18 w 54"/>
                <a:gd name="T35" fmla="*/ 0 h 42"/>
                <a:gd name="T36" fmla="*/ 27 w 54"/>
                <a:gd name="T37" fmla="*/ 0 h 42"/>
                <a:gd name="T38" fmla="*/ 36 w 54"/>
                <a:gd name="T39" fmla="*/ 0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4" name="Freeform 568"/>
            <p:cNvSpPr>
              <a:spLocks/>
            </p:cNvSpPr>
            <p:nvPr/>
          </p:nvSpPr>
          <p:spPr bwMode="auto">
            <a:xfrm>
              <a:off x="3669" y="367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5" name="Line 569"/>
            <p:cNvSpPr>
              <a:spLocks noChangeShapeType="1"/>
            </p:cNvSpPr>
            <p:nvPr/>
          </p:nvSpPr>
          <p:spPr bwMode="auto">
            <a:xfrm flipV="1">
              <a:off x="3300" y="371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6" name="Freeform 570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7" name="Freeform 571"/>
            <p:cNvSpPr>
              <a:spLocks/>
            </p:cNvSpPr>
            <p:nvPr/>
          </p:nvSpPr>
          <p:spPr bwMode="auto">
            <a:xfrm>
              <a:off x="4038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8" name="Line 572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69" name="Line 573"/>
            <p:cNvSpPr>
              <a:spLocks noChangeShapeType="1"/>
            </p:cNvSpPr>
            <p:nvPr/>
          </p:nvSpPr>
          <p:spPr bwMode="auto">
            <a:xfrm>
              <a:off x="4083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0" name="Freeform 574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1" name="Freeform 575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2" name="Freeform 576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3" name="Freeform 577"/>
            <p:cNvSpPr>
              <a:spLocks/>
            </p:cNvSpPr>
            <p:nvPr/>
          </p:nvSpPr>
          <p:spPr bwMode="auto">
            <a:xfrm>
              <a:off x="4056" y="3242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4" name="Line 578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5" name="Line 579"/>
            <p:cNvSpPr>
              <a:spLocks noChangeShapeType="1"/>
            </p:cNvSpPr>
            <p:nvPr/>
          </p:nvSpPr>
          <p:spPr bwMode="auto">
            <a:xfrm>
              <a:off x="4083" y="327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6" name="Freeform 580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18 w 72"/>
                <a:gd name="T37" fmla="*/ 7 h 63"/>
                <a:gd name="T38" fmla="*/ 27 w 72"/>
                <a:gd name="T39" fmla="*/ 7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7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7" name="Freeform 581"/>
            <p:cNvSpPr>
              <a:spLocks/>
            </p:cNvSpPr>
            <p:nvPr/>
          </p:nvSpPr>
          <p:spPr bwMode="auto">
            <a:xfrm>
              <a:off x="4047" y="3438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27 w 72"/>
                <a:gd name="T21" fmla="*/ 63 h 63"/>
                <a:gd name="T22" fmla="*/ 18 w 72"/>
                <a:gd name="T23" fmla="*/ 56 h 63"/>
                <a:gd name="T24" fmla="*/ 9 w 72"/>
                <a:gd name="T25" fmla="*/ 49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18 w 72"/>
                <a:gd name="T43" fmla="*/ 7 h 63"/>
                <a:gd name="T44" fmla="*/ 27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8" name="Line 582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79" name="Line 583"/>
            <p:cNvSpPr>
              <a:spLocks noChangeShapeType="1"/>
            </p:cNvSpPr>
            <p:nvPr/>
          </p:nvSpPr>
          <p:spPr bwMode="auto">
            <a:xfrm flipV="1">
              <a:off x="3696" y="351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0" name="Freeform 584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1" name="Freeform 585"/>
            <p:cNvSpPr>
              <a:spLocks/>
            </p:cNvSpPr>
            <p:nvPr/>
          </p:nvSpPr>
          <p:spPr bwMode="auto">
            <a:xfrm>
              <a:off x="3282" y="367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2" name="Freeform 586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56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9 w 72"/>
                <a:gd name="T31" fmla="*/ 21 h 63"/>
                <a:gd name="T32" fmla="*/ 9 w 72"/>
                <a:gd name="T33" fmla="*/ 14 h 63"/>
                <a:gd name="T34" fmla="*/ 18 w 72"/>
                <a:gd name="T35" fmla="*/ 7 h 63"/>
                <a:gd name="T36" fmla="*/ 27 w 72"/>
                <a:gd name="T37" fmla="*/ 7 h 63"/>
                <a:gd name="T38" fmla="*/ 36 w 72"/>
                <a:gd name="T39" fmla="*/ 0 h 63"/>
                <a:gd name="T40" fmla="*/ 45 w 72"/>
                <a:gd name="T41" fmla="*/ 7 h 63"/>
                <a:gd name="T42" fmla="*/ 54 w 72"/>
                <a:gd name="T43" fmla="*/ 7 h 63"/>
                <a:gd name="T44" fmla="*/ 63 w 72"/>
                <a:gd name="T45" fmla="*/ 7 h 63"/>
                <a:gd name="T46" fmla="*/ 63 w 72"/>
                <a:gd name="T47" fmla="*/ 14 h 63"/>
                <a:gd name="T48" fmla="*/ 72 w 72"/>
                <a:gd name="T49" fmla="*/ 21 h 63"/>
                <a:gd name="T50" fmla="*/ 72 w 72"/>
                <a:gd name="T51" fmla="*/ 28 h 63"/>
                <a:gd name="T52" fmla="*/ 72 w 72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3" name="Freeform 587"/>
            <p:cNvSpPr>
              <a:spLocks/>
            </p:cNvSpPr>
            <p:nvPr/>
          </p:nvSpPr>
          <p:spPr bwMode="auto">
            <a:xfrm>
              <a:off x="3651" y="3004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72 w 72"/>
                <a:gd name="T7" fmla="*/ 56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21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7 h 63"/>
                <a:gd name="T48" fmla="*/ 36 w 72"/>
                <a:gd name="T49" fmla="*/ 0 h 63"/>
                <a:gd name="T50" fmla="*/ 45 w 72"/>
                <a:gd name="T51" fmla="*/ 7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4" name="Line 588"/>
            <p:cNvSpPr>
              <a:spLocks noChangeShapeType="1"/>
            </p:cNvSpPr>
            <p:nvPr/>
          </p:nvSpPr>
          <p:spPr bwMode="auto">
            <a:xfrm>
              <a:off x="3687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5" name="Freeform 589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49 h 63"/>
                <a:gd name="T20" fmla="*/ 9 w 81"/>
                <a:gd name="T21" fmla="*/ 35 h 63"/>
                <a:gd name="T22" fmla="*/ 0 w 81"/>
                <a:gd name="T23" fmla="*/ 35 h 63"/>
                <a:gd name="T24" fmla="*/ 9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6" name="Freeform 590"/>
            <p:cNvSpPr>
              <a:spLocks/>
            </p:cNvSpPr>
            <p:nvPr/>
          </p:nvSpPr>
          <p:spPr bwMode="auto">
            <a:xfrm>
              <a:off x="3651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9 w 81"/>
                <a:gd name="T31" fmla="*/ 35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7" name="Freeform 591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27 w 45"/>
                <a:gd name="T7" fmla="*/ 42 h 42"/>
                <a:gd name="T8" fmla="*/ 18 w 45"/>
                <a:gd name="T9" fmla="*/ 42 h 42"/>
                <a:gd name="T10" fmla="*/ 9 w 45"/>
                <a:gd name="T11" fmla="*/ 35 h 42"/>
                <a:gd name="T12" fmla="*/ 0 w 45"/>
                <a:gd name="T13" fmla="*/ 35 h 42"/>
                <a:gd name="T14" fmla="*/ 0 w 45"/>
                <a:gd name="T15" fmla="*/ 28 h 42"/>
                <a:gd name="T16" fmla="*/ 0 w 45"/>
                <a:gd name="T17" fmla="*/ 21 h 42"/>
                <a:gd name="T18" fmla="*/ 0 w 45"/>
                <a:gd name="T19" fmla="*/ 14 h 42"/>
                <a:gd name="T20" fmla="*/ 0 w 45"/>
                <a:gd name="T21" fmla="*/ 7 h 42"/>
                <a:gd name="T22" fmla="*/ 9 w 45"/>
                <a:gd name="T23" fmla="*/ 0 h 42"/>
                <a:gd name="T24" fmla="*/ 18 w 45"/>
                <a:gd name="T25" fmla="*/ 0 h 42"/>
                <a:gd name="T26" fmla="*/ 27 w 45"/>
                <a:gd name="T27" fmla="*/ 0 h 42"/>
                <a:gd name="T28" fmla="*/ 36 w 45"/>
                <a:gd name="T29" fmla="*/ 0 h 42"/>
                <a:gd name="T30" fmla="*/ 36 w 45"/>
                <a:gd name="T31" fmla="*/ 7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8" name="Freeform 592"/>
            <p:cNvSpPr>
              <a:spLocks/>
            </p:cNvSpPr>
            <p:nvPr/>
          </p:nvSpPr>
          <p:spPr bwMode="auto">
            <a:xfrm>
              <a:off x="3669" y="3242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89" name="Line 593"/>
            <p:cNvSpPr>
              <a:spLocks noChangeShapeType="1"/>
            </p:cNvSpPr>
            <p:nvPr/>
          </p:nvSpPr>
          <p:spPr bwMode="auto">
            <a:xfrm flipV="1">
              <a:off x="3696" y="3284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0" name="Line 594"/>
            <p:cNvSpPr>
              <a:spLocks noChangeShapeType="1"/>
            </p:cNvSpPr>
            <p:nvPr/>
          </p:nvSpPr>
          <p:spPr bwMode="auto">
            <a:xfrm flipV="1">
              <a:off x="3300" y="350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1" name="Line 595"/>
            <p:cNvSpPr>
              <a:spLocks noChangeShapeType="1"/>
            </p:cNvSpPr>
            <p:nvPr/>
          </p:nvSpPr>
          <p:spPr bwMode="auto">
            <a:xfrm flipV="1">
              <a:off x="4866" y="3809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2" name="Line 596"/>
            <p:cNvSpPr>
              <a:spLocks noChangeShapeType="1"/>
            </p:cNvSpPr>
            <p:nvPr/>
          </p:nvSpPr>
          <p:spPr bwMode="auto">
            <a:xfrm flipH="1">
              <a:off x="4695" y="391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3" name="Freeform 597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18 w 81"/>
                <a:gd name="T19" fmla="*/ 56 h 56"/>
                <a:gd name="T20" fmla="*/ 18 w 81"/>
                <a:gd name="T21" fmla="*/ 49 h 56"/>
                <a:gd name="T22" fmla="*/ 9 w 81"/>
                <a:gd name="T23" fmla="*/ 42 h 56"/>
                <a:gd name="T24" fmla="*/ 0 w 81"/>
                <a:gd name="T25" fmla="*/ 35 h 56"/>
                <a:gd name="T26" fmla="*/ 0 w 81"/>
                <a:gd name="T27" fmla="*/ 28 h 56"/>
                <a:gd name="T28" fmla="*/ 0 w 81"/>
                <a:gd name="T29" fmla="*/ 21 h 56"/>
                <a:gd name="T30" fmla="*/ 9 w 81"/>
                <a:gd name="T31" fmla="*/ 14 h 56"/>
                <a:gd name="T32" fmla="*/ 18 w 81"/>
                <a:gd name="T33" fmla="*/ 7 h 56"/>
                <a:gd name="T34" fmla="*/ 18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63 w 81"/>
                <a:gd name="T43" fmla="*/ 0 h 56"/>
                <a:gd name="T44" fmla="*/ 72 w 81"/>
                <a:gd name="T45" fmla="*/ 7 h 56"/>
                <a:gd name="T46" fmla="*/ 72 w 81"/>
                <a:gd name="T47" fmla="*/ 14 h 56"/>
                <a:gd name="T48" fmla="*/ 81 w 81"/>
                <a:gd name="T49" fmla="*/ 14 h 56"/>
                <a:gd name="T50" fmla="*/ 81 w 81"/>
                <a:gd name="T51" fmla="*/ 21 h 56"/>
                <a:gd name="T52" fmla="*/ 81 w 81"/>
                <a:gd name="T53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4" name="Freeform 598"/>
            <p:cNvSpPr>
              <a:spLocks/>
            </p:cNvSpPr>
            <p:nvPr/>
          </p:nvSpPr>
          <p:spPr bwMode="auto">
            <a:xfrm>
              <a:off x="3255" y="3025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81 w 81"/>
                <a:gd name="T3" fmla="*/ 35 h 56"/>
                <a:gd name="T4" fmla="*/ 81 w 81"/>
                <a:gd name="T5" fmla="*/ 42 h 56"/>
                <a:gd name="T6" fmla="*/ 72 w 81"/>
                <a:gd name="T7" fmla="*/ 42 h 56"/>
                <a:gd name="T8" fmla="*/ 72 w 81"/>
                <a:gd name="T9" fmla="*/ 49 h 56"/>
                <a:gd name="T10" fmla="*/ 63 w 81"/>
                <a:gd name="T11" fmla="*/ 56 h 56"/>
                <a:gd name="T12" fmla="*/ 63 w 81"/>
                <a:gd name="T13" fmla="*/ 56 h 56"/>
                <a:gd name="T14" fmla="*/ 45 w 81"/>
                <a:gd name="T15" fmla="*/ 56 h 56"/>
                <a:gd name="T16" fmla="*/ 45 w 81"/>
                <a:gd name="T17" fmla="*/ 56 h 56"/>
                <a:gd name="T18" fmla="*/ 36 w 81"/>
                <a:gd name="T19" fmla="*/ 56 h 56"/>
                <a:gd name="T20" fmla="*/ 27 w 81"/>
                <a:gd name="T21" fmla="*/ 56 h 56"/>
                <a:gd name="T22" fmla="*/ 18 w 81"/>
                <a:gd name="T23" fmla="*/ 56 h 56"/>
                <a:gd name="T24" fmla="*/ 18 w 81"/>
                <a:gd name="T25" fmla="*/ 49 h 56"/>
                <a:gd name="T26" fmla="*/ 9 w 81"/>
                <a:gd name="T27" fmla="*/ 42 h 56"/>
                <a:gd name="T28" fmla="*/ 9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9 w 81"/>
                <a:gd name="T37" fmla="*/ 14 h 56"/>
                <a:gd name="T38" fmla="*/ 9 w 81"/>
                <a:gd name="T39" fmla="*/ 14 h 56"/>
                <a:gd name="T40" fmla="*/ 18 w 81"/>
                <a:gd name="T41" fmla="*/ 7 h 56"/>
                <a:gd name="T42" fmla="*/ 18 w 81"/>
                <a:gd name="T43" fmla="*/ 0 h 56"/>
                <a:gd name="T44" fmla="*/ 27 w 81"/>
                <a:gd name="T45" fmla="*/ 0 h 56"/>
                <a:gd name="T46" fmla="*/ 36 w 81"/>
                <a:gd name="T47" fmla="*/ 0 h 56"/>
                <a:gd name="T48" fmla="*/ 45 w 81"/>
                <a:gd name="T49" fmla="*/ 0 h 56"/>
                <a:gd name="T50" fmla="*/ 45 w 81"/>
                <a:gd name="T51" fmla="*/ 0 h 56"/>
                <a:gd name="T52" fmla="*/ 63 w 81"/>
                <a:gd name="T53" fmla="*/ 0 h 56"/>
                <a:gd name="T54" fmla="*/ 63 w 81"/>
                <a:gd name="T55" fmla="*/ 0 h 56"/>
                <a:gd name="T56" fmla="*/ 72 w 81"/>
                <a:gd name="T57" fmla="*/ 7 h 56"/>
                <a:gd name="T58" fmla="*/ 72 w 81"/>
                <a:gd name="T59" fmla="*/ 14 h 56"/>
                <a:gd name="T60" fmla="*/ 81 w 81"/>
                <a:gd name="T61" fmla="*/ 14 h 56"/>
                <a:gd name="T62" fmla="*/ 81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5" name="Line 599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6" name="Line 600"/>
            <p:cNvSpPr>
              <a:spLocks noChangeShapeType="1"/>
            </p:cNvSpPr>
            <p:nvPr/>
          </p:nvSpPr>
          <p:spPr bwMode="auto">
            <a:xfrm>
              <a:off x="3300" y="3081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7" name="Freeform 601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8" name="Freeform 602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99" name="Freeform 603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28 h 42"/>
                <a:gd name="T16" fmla="*/ 0 w 54"/>
                <a:gd name="T17" fmla="*/ 21 h 42"/>
                <a:gd name="T18" fmla="*/ 0 w 54"/>
                <a:gd name="T19" fmla="*/ 14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36 w 54"/>
                <a:gd name="T27" fmla="*/ 0 h 42"/>
                <a:gd name="T28" fmla="*/ 45 w 54"/>
                <a:gd name="T29" fmla="*/ 7 h 42"/>
                <a:gd name="T30" fmla="*/ 54 w 54"/>
                <a:gd name="T31" fmla="*/ 14 h 42"/>
                <a:gd name="T32" fmla="*/ 54 w 54"/>
                <a:gd name="T3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0" name="Freeform 604"/>
            <p:cNvSpPr>
              <a:spLocks/>
            </p:cNvSpPr>
            <p:nvPr/>
          </p:nvSpPr>
          <p:spPr bwMode="auto">
            <a:xfrm>
              <a:off x="3273" y="324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1" name="Line 605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2" name="Line 606"/>
            <p:cNvSpPr>
              <a:spLocks noChangeShapeType="1"/>
            </p:cNvSpPr>
            <p:nvPr/>
          </p:nvSpPr>
          <p:spPr bwMode="auto">
            <a:xfrm>
              <a:off x="3300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3" name="Freeform 607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49 h 63"/>
                <a:gd name="T22" fmla="*/ 9 w 72"/>
                <a:gd name="T23" fmla="*/ 42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9 w 72"/>
                <a:gd name="T33" fmla="*/ 14 h 63"/>
                <a:gd name="T34" fmla="*/ 9 w 72"/>
                <a:gd name="T35" fmla="*/ 7 h 63"/>
                <a:gd name="T36" fmla="*/ 18 w 72"/>
                <a:gd name="T37" fmla="*/ 0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0 h 63"/>
                <a:gd name="T46" fmla="*/ 63 w 72"/>
                <a:gd name="T47" fmla="*/ 0 h 63"/>
                <a:gd name="T48" fmla="*/ 63 w 72"/>
                <a:gd name="T49" fmla="*/ 7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4" name="Freeform 608"/>
            <p:cNvSpPr>
              <a:spLocks/>
            </p:cNvSpPr>
            <p:nvPr/>
          </p:nvSpPr>
          <p:spPr bwMode="auto">
            <a:xfrm>
              <a:off x="3264" y="3445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49 h 63"/>
                <a:gd name="T26" fmla="*/ 9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5" name="Line 609"/>
            <p:cNvSpPr>
              <a:spLocks noChangeShapeType="1"/>
            </p:cNvSpPr>
            <p:nvPr/>
          </p:nvSpPr>
          <p:spPr bwMode="auto">
            <a:xfrm>
              <a:off x="4506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6" name="Line 610"/>
            <p:cNvSpPr>
              <a:spLocks noChangeShapeType="1"/>
            </p:cNvSpPr>
            <p:nvPr/>
          </p:nvSpPr>
          <p:spPr bwMode="auto">
            <a:xfrm flipH="1">
              <a:off x="4308" y="390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7" name="Line 611"/>
            <p:cNvSpPr>
              <a:spLocks noChangeShapeType="1"/>
            </p:cNvSpPr>
            <p:nvPr/>
          </p:nvSpPr>
          <p:spPr bwMode="auto">
            <a:xfrm flipH="1">
              <a:off x="4695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8" name="Line 612"/>
            <p:cNvSpPr>
              <a:spLocks noChangeShapeType="1"/>
            </p:cNvSpPr>
            <p:nvPr/>
          </p:nvSpPr>
          <p:spPr bwMode="auto">
            <a:xfrm>
              <a:off x="4119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09" name="Line 613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0" name="Line 614"/>
            <p:cNvSpPr>
              <a:spLocks noChangeShapeType="1"/>
            </p:cNvSpPr>
            <p:nvPr/>
          </p:nvSpPr>
          <p:spPr bwMode="auto">
            <a:xfrm>
              <a:off x="4497" y="369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1" name="Line 615"/>
            <p:cNvSpPr>
              <a:spLocks noChangeShapeType="1"/>
            </p:cNvSpPr>
            <p:nvPr/>
          </p:nvSpPr>
          <p:spPr bwMode="auto">
            <a:xfrm flipV="1">
              <a:off x="4083" y="381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2" name="Line 616"/>
            <p:cNvSpPr>
              <a:spLocks noChangeShapeType="1"/>
            </p:cNvSpPr>
            <p:nvPr/>
          </p:nvSpPr>
          <p:spPr bwMode="auto">
            <a:xfrm flipH="1">
              <a:off x="3912" y="391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3" name="Line 617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4" name="Line 618"/>
            <p:cNvSpPr>
              <a:spLocks noChangeShapeType="1"/>
            </p:cNvSpPr>
            <p:nvPr/>
          </p:nvSpPr>
          <p:spPr bwMode="auto">
            <a:xfrm flipH="1">
              <a:off x="4326" y="369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5" name="Line 619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6" name="Line 620"/>
            <p:cNvSpPr>
              <a:spLocks noChangeShapeType="1"/>
            </p:cNvSpPr>
            <p:nvPr/>
          </p:nvSpPr>
          <p:spPr bwMode="auto">
            <a:xfrm flipH="1">
              <a:off x="4695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7" name="Line 621"/>
            <p:cNvSpPr>
              <a:spLocks noChangeShapeType="1"/>
            </p:cNvSpPr>
            <p:nvPr/>
          </p:nvSpPr>
          <p:spPr bwMode="auto">
            <a:xfrm>
              <a:off x="3723" y="390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8" name="Line 622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19" name="Line 623"/>
            <p:cNvSpPr>
              <a:spLocks noChangeShapeType="1"/>
            </p:cNvSpPr>
            <p:nvPr/>
          </p:nvSpPr>
          <p:spPr bwMode="auto">
            <a:xfrm flipH="1">
              <a:off x="4713" y="3256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0" name="Line 624"/>
            <p:cNvSpPr>
              <a:spLocks noChangeShapeType="1"/>
            </p:cNvSpPr>
            <p:nvPr/>
          </p:nvSpPr>
          <p:spPr bwMode="auto">
            <a:xfrm>
              <a:off x="4110" y="369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1" name="Line 625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2" name="Line 626"/>
            <p:cNvSpPr>
              <a:spLocks noChangeShapeType="1"/>
            </p:cNvSpPr>
            <p:nvPr/>
          </p:nvSpPr>
          <p:spPr bwMode="auto">
            <a:xfrm>
              <a:off x="4506" y="348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3" name="Line 627"/>
            <p:cNvSpPr>
              <a:spLocks noChangeShapeType="1"/>
            </p:cNvSpPr>
            <p:nvPr/>
          </p:nvSpPr>
          <p:spPr bwMode="auto">
            <a:xfrm flipH="1">
              <a:off x="469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4" name="Line 628"/>
            <p:cNvSpPr>
              <a:spLocks noChangeShapeType="1"/>
            </p:cNvSpPr>
            <p:nvPr/>
          </p:nvSpPr>
          <p:spPr bwMode="auto">
            <a:xfrm flipH="1">
              <a:off x="3525" y="3907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5" name="Line 629"/>
            <p:cNvSpPr>
              <a:spLocks noChangeShapeType="1"/>
            </p:cNvSpPr>
            <p:nvPr/>
          </p:nvSpPr>
          <p:spPr bwMode="auto">
            <a:xfrm>
              <a:off x="4497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6" name="Line 630"/>
            <p:cNvSpPr>
              <a:spLocks noChangeShapeType="1"/>
            </p:cNvSpPr>
            <p:nvPr/>
          </p:nvSpPr>
          <p:spPr bwMode="auto">
            <a:xfrm flipH="1">
              <a:off x="3912" y="369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7" name="Line 631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8" name="Line 632"/>
            <p:cNvSpPr>
              <a:spLocks noChangeShapeType="1"/>
            </p:cNvSpPr>
            <p:nvPr/>
          </p:nvSpPr>
          <p:spPr bwMode="auto">
            <a:xfrm flipH="1">
              <a:off x="430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29" name="Line 633"/>
            <p:cNvSpPr>
              <a:spLocks noChangeShapeType="1"/>
            </p:cNvSpPr>
            <p:nvPr/>
          </p:nvSpPr>
          <p:spPr bwMode="auto">
            <a:xfrm>
              <a:off x="3336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0" name="Line 634"/>
            <p:cNvSpPr>
              <a:spLocks noChangeShapeType="1"/>
            </p:cNvSpPr>
            <p:nvPr/>
          </p:nvSpPr>
          <p:spPr bwMode="auto">
            <a:xfrm>
              <a:off x="4497" y="303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1" name="Line 635"/>
            <p:cNvSpPr>
              <a:spLocks noChangeShapeType="1"/>
            </p:cNvSpPr>
            <p:nvPr/>
          </p:nvSpPr>
          <p:spPr bwMode="auto">
            <a:xfrm>
              <a:off x="4470" y="305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2" name="Line 636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3" name="Line 637"/>
            <p:cNvSpPr>
              <a:spLocks noChangeShapeType="1"/>
            </p:cNvSpPr>
            <p:nvPr/>
          </p:nvSpPr>
          <p:spPr bwMode="auto">
            <a:xfrm flipV="1">
              <a:off x="3714" y="369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4" name="Line 638"/>
            <p:cNvSpPr>
              <a:spLocks noChangeShapeType="1"/>
            </p:cNvSpPr>
            <p:nvPr/>
          </p:nvSpPr>
          <p:spPr bwMode="auto">
            <a:xfrm flipH="1">
              <a:off x="4299" y="326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5" name="Line 639"/>
            <p:cNvSpPr>
              <a:spLocks noChangeShapeType="1"/>
            </p:cNvSpPr>
            <p:nvPr/>
          </p:nvSpPr>
          <p:spPr bwMode="auto">
            <a:xfrm flipV="1">
              <a:off x="3300" y="3823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6" name="Line 640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7" name="Line 641"/>
            <p:cNvSpPr>
              <a:spLocks noChangeShapeType="1"/>
            </p:cNvSpPr>
            <p:nvPr/>
          </p:nvSpPr>
          <p:spPr bwMode="auto">
            <a:xfrm>
              <a:off x="4119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8" name="Line 642"/>
            <p:cNvSpPr>
              <a:spLocks noChangeShapeType="1"/>
            </p:cNvSpPr>
            <p:nvPr/>
          </p:nvSpPr>
          <p:spPr bwMode="auto">
            <a:xfrm flipH="1">
              <a:off x="4299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39" name="Line 643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0" name="Line 644"/>
            <p:cNvSpPr>
              <a:spLocks noChangeShapeType="1"/>
            </p:cNvSpPr>
            <p:nvPr/>
          </p:nvSpPr>
          <p:spPr bwMode="auto">
            <a:xfrm flipH="1">
              <a:off x="3543" y="369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1" name="Line 645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2" name="Line 646"/>
            <p:cNvSpPr>
              <a:spLocks noChangeShapeType="1"/>
            </p:cNvSpPr>
            <p:nvPr/>
          </p:nvSpPr>
          <p:spPr bwMode="auto">
            <a:xfrm>
              <a:off x="4101" y="326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3" name="Line 647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4" name="Line 648"/>
            <p:cNvSpPr>
              <a:spLocks noChangeShapeType="1"/>
            </p:cNvSpPr>
            <p:nvPr/>
          </p:nvSpPr>
          <p:spPr bwMode="auto">
            <a:xfrm flipH="1">
              <a:off x="3912" y="347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5" name="Line 649"/>
            <p:cNvSpPr>
              <a:spLocks noChangeShapeType="1"/>
            </p:cNvSpPr>
            <p:nvPr/>
          </p:nvSpPr>
          <p:spPr bwMode="auto">
            <a:xfrm>
              <a:off x="4110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6" name="Line 650"/>
            <p:cNvSpPr>
              <a:spLocks noChangeShapeType="1"/>
            </p:cNvSpPr>
            <p:nvPr/>
          </p:nvSpPr>
          <p:spPr bwMode="auto">
            <a:xfrm>
              <a:off x="3327" y="3697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7" name="Line 651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8" name="Line 652"/>
            <p:cNvSpPr>
              <a:spLocks noChangeShapeType="1"/>
            </p:cNvSpPr>
            <p:nvPr/>
          </p:nvSpPr>
          <p:spPr bwMode="auto">
            <a:xfrm flipH="1">
              <a:off x="3930" y="3263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49" name="Line 653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0" name="Line 654"/>
            <p:cNvSpPr>
              <a:spLocks noChangeShapeType="1"/>
            </p:cNvSpPr>
            <p:nvPr/>
          </p:nvSpPr>
          <p:spPr bwMode="auto">
            <a:xfrm>
              <a:off x="3723" y="348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1" name="Line 655"/>
            <p:cNvSpPr>
              <a:spLocks noChangeShapeType="1"/>
            </p:cNvSpPr>
            <p:nvPr/>
          </p:nvSpPr>
          <p:spPr bwMode="auto">
            <a:xfrm flipH="1">
              <a:off x="391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2" name="Line 656"/>
            <p:cNvSpPr>
              <a:spLocks noChangeShapeType="1"/>
            </p:cNvSpPr>
            <p:nvPr/>
          </p:nvSpPr>
          <p:spPr bwMode="auto">
            <a:xfrm>
              <a:off x="3714" y="3263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3" name="Line 657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4" name="Line 658"/>
            <p:cNvSpPr>
              <a:spLocks noChangeShapeType="1"/>
            </p:cNvSpPr>
            <p:nvPr/>
          </p:nvSpPr>
          <p:spPr bwMode="auto">
            <a:xfrm flipH="1">
              <a:off x="3525" y="348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5" name="Line 659"/>
            <p:cNvSpPr>
              <a:spLocks noChangeShapeType="1"/>
            </p:cNvSpPr>
            <p:nvPr/>
          </p:nvSpPr>
          <p:spPr bwMode="auto">
            <a:xfrm>
              <a:off x="3714" y="303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6" name="Line 660"/>
            <p:cNvSpPr>
              <a:spLocks noChangeShapeType="1"/>
            </p:cNvSpPr>
            <p:nvPr/>
          </p:nvSpPr>
          <p:spPr bwMode="auto">
            <a:xfrm>
              <a:off x="3696" y="3060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7" name="Line 661"/>
            <p:cNvSpPr>
              <a:spLocks noChangeShapeType="1"/>
            </p:cNvSpPr>
            <p:nvPr/>
          </p:nvSpPr>
          <p:spPr bwMode="auto">
            <a:xfrm flipH="1">
              <a:off x="3516" y="3263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8" name="Line 662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59" name="Line 663"/>
            <p:cNvSpPr>
              <a:spLocks noChangeShapeType="1"/>
            </p:cNvSpPr>
            <p:nvPr/>
          </p:nvSpPr>
          <p:spPr bwMode="auto">
            <a:xfrm>
              <a:off x="3336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0" name="Line 664"/>
            <p:cNvSpPr>
              <a:spLocks noChangeShapeType="1"/>
            </p:cNvSpPr>
            <p:nvPr/>
          </p:nvSpPr>
          <p:spPr bwMode="auto">
            <a:xfrm flipH="1">
              <a:off x="3516" y="303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1" name="Line 665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2" name="Line 666"/>
            <p:cNvSpPr>
              <a:spLocks noChangeShapeType="1"/>
            </p:cNvSpPr>
            <p:nvPr/>
          </p:nvSpPr>
          <p:spPr bwMode="auto">
            <a:xfrm>
              <a:off x="3318" y="326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3" name="Line 667"/>
            <p:cNvSpPr>
              <a:spLocks noChangeShapeType="1"/>
            </p:cNvSpPr>
            <p:nvPr/>
          </p:nvSpPr>
          <p:spPr bwMode="auto">
            <a:xfrm>
              <a:off x="3327" y="3053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4" name="Freeform 668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18 w 27"/>
                <a:gd name="T3" fmla="*/ 21 h 28"/>
                <a:gd name="T4" fmla="*/ 18 w 27"/>
                <a:gd name="T5" fmla="*/ 28 h 28"/>
                <a:gd name="T6" fmla="*/ 9 w 27"/>
                <a:gd name="T7" fmla="*/ 28 h 28"/>
                <a:gd name="T8" fmla="*/ 0 w 27"/>
                <a:gd name="T9" fmla="*/ 28 h 28"/>
                <a:gd name="T10" fmla="*/ 0 w 27"/>
                <a:gd name="T11" fmla="*/ 21 h 28"/>
                <a:gd name="T12" fmla="*/ 0 w 27"/>
                <a:gd name="T13" fmla="*/ 14 h 28"/>
                <a:gd name="T14" fmla="*/ 0 w 27"/>
                <a:gd name="T15" fmla="*/ 7 h 28"/>
                <a:gd name="T16" fmla="*/ 9 w 27"/>
                <a:gd name="T17" fmla="*/ 7 h 28"/>
                <a:gd name="T18" fmla="*/ 9 w 27"/>
                <a:gd name="T19" fmla="*/ 0 h 28"/>
                <a:gd name="T20" fmla="*/ 9 w 27"/>
                <a:gd name="T21" fmla="*/ 7 h 28"/>
                <a:gd name="T22" fmla="*/ 18 w 27"/>
                <a:gd name="T23" fmla="*/ 7 h 28"/>
                <a:gd name="T24" fmla="*/ 18 w 27"/>
                <a:gd name="T25" fmla="*/ 14 h 28"/>
                <a:gd name="T26" fmla="*/ 27 w 27"/>
                <a:gd name="T27" fmla="*/ 14 h 28"/>
                <a:gd name="T28" fmla="*/ 27 w 27"/>
                <a:gd name="T2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18" y="21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5" name="Freeform 669"/>
            <p:cNvSpPr>
              <a:spLocks/>
            </p:cNvSpPr>
            <p:nvPr/>
          </p:nvSpPr>
          <p:spPr bwMode="auto">
            <a:xfrm>
              <a:off x="4866" y="3788"/>
              <a:ext cx="27" cy="28"/>
            </a:xfrm>
            <a:custGeom>
              <a:avLst/>
              <a:gdLst>
                <a:gd name="T0" fmla="*/ 27 w 27"/>
                <a:gd name="T1" fmla="*/ 21 h 28"/>
                <a:gd name="T2" fmla="*/ 27 w 27"/>
                <a:gd name="T3" fmla="*/ 21 h 28"/>
                <a:gd name="T4" fmla="*/ 27 w 27"/>
                <a:gd name="T5" fmla="*/ 21 h 28"/>
                <a:gd name="T6" fmla="*/ 18 w 27"/>
                <a:gd name="T7" fmla="*/ 21 h 28"/>
                <a:gd name="T8" fmla="*/ 18 w 27"/>
                <a:gd name="T9" fmla="*/ 28 h 28"/>
                <a:gd name="T10" fmla="*/ 18 w 27"/>
                <a:gd name="T11" fmla="*/ 28 h 28"/>
                <a:gd name="T12" fmla="*/ 18 w 27"/>
                <a:gd name="T13" fmla="*/ 28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0 w 27"/>
                <a:gd name="T23" fmla="*/ 28 h 28"/>
                <a:gd name="T24" fmla="*/ 0 w 27"/>
                <a:gd name="T25" fmla="*/ 28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21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14 h 28"/>
                <a:gd name="T40" fmla="*/ 0 w 27"/>
                <a:gd name="T41" fmla="*/ 7 h 28"/>
                <a:gd name="T42" fmla="*/ 0 w 27"/>
                <a:gd name="T43" fmla="*/ 7 h 28"/>
                <a:gd name="T44" fmla="*/ 9 w 27"/>
                <a:gd name="T45" fmla="*/ 7 h 28"/>
                <a:gd name="T46" fmla="*/ 9 w 27"/>
                <a:gd name="T47" fmla="*/ 7 h 28"/>
                <a:gd name="T48" fmla="*/ 9 w 27"/>
                <a:gd name="T49" fmla="*/ 0 h 28"/>
                <a:gd name="T50" fmla="*/ 9 w 27"/>
                <a:gd name="T51" fmla="*/ 7 h 28"/>
                <a:gd name="T52" fmla="*/ 18 w 27"/>
                <a:gd name="T53" fmla="*/ 7 h 28"/>
                <a:gd name="T54" fmla="*/ 18 w 27"/>
                <a:gd name="T55" fmla="*/ 7 h 28"/>
                <a:gd name="T56" fmla="*/ 18 w 27"/>
                <a:gd name="T57" fmla="*/ 7 h 28"/>
                <a:gd name="T58" fmla="*/ 18 w 27"/>
                <a:gd name="T59" fmla="*/ 14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21 h 28"/>
                <a:gd name="T66" fmla="*/ 27 w 27"/>
                <a:gd name="T6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21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6" name="Freeform 670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7" name="Freeform 671"/>
            <p:cNvSpPr>
              <a:spLocks/>
            </p:cNvSpPr>
            <p:nvPr/>
          </p:nvSpPr>
          <p:spPr bwMode="auto">
            <a:xfrm>
              <a:off x="4650" y="389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18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18 w 54"/>
                <a:gd name="T41" fmla="*/ 7 h 42"/>
                <a:gd name="T42" fmla="*/ 18 w 54"/>
                <a:gd name="T43" fmla="*/ 0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8" name="Line 672"/>
            <p:cNvSpPr>
              <a:spLocks noChangeShapeType="1"/>
            </p:cNvSpPr>
            <p:nvPr/>
          </p:nvSpPr>
          <p:spPr bwMode="auto">
            <a:xfrm flipH="1" flipV="1">
              <a:off x="4695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69" name="Line 673"/>
            <p:cNvSpPr>
              <a:spLocks noChangeShapeType="1"/>
            </p:cNvSpPr>
            <p:nvPr/>
          </p:nvSpPr>
          <p:spPr bwMode="auto">
            <a:xfrm flipH="1" flipV="1">
              <a:off x="4668" y="371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0" name="Freeform 674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54 w 72"/>
                <a:gd name="T9" fmla="*/ 56 h 56"/>
                <a:gd name="T10" fmla="*/ 45 w 72"/>
                <a:gd name="T11" fmla="*/ 56 h 56"/>
                <a:gd name="T12" fmla="*/ 36 w 72"/>
                <a:gd name="T13" fmla="*/ 56 h 56"/>
                <a:gd name="T14" fmla="*/ 27 w 72"/>
                <a:gd name="T15" fmla="*/ 56 h 56"/>
                <a:gd name="T16" fmla="*/ 18 w 72"/>
                <a:gd name="T17" fmla="*/ 56 h 56"/>
                <a:gd name="T18" fmla="*/ 9 w 72"/>
                <a:gd name="T19" fmla="*/ 49 h 56"/>
                <a:gd name="T20" fmla="*/ 0 w 72"/>
                <a:gd name="T21" fmla="*/ 49 h 56"/>
                <a:gd name="T22" fmla="*/ 0 w 72"/>
                <a:gd name="T23" fmla="*/ 42 h 56"/>
                <a:gd name="T24" fmla="*/ 0 w 72"/>
                <a:gd name="T25" fmla="*/ 35 h 56"/>
                <a:gd name="T26" fmla="*/ 0 w 72"/>
                <a:gd name="T27" fmla="*/ 28 h 56"/>
                <a:gd name="T28" fmla="*/ 0 w 72"/>
                <a:gd name="T29" fmla="*/ 21 h 56"/>
                <a:gd name="T30" fmla="*/ 0 w 72"/>
                <a:gd name="T31" fmla="*/ 14 h 56"/>
                <a:gd name="T32" fmla="*/ 9 w 72"/>
                <a:gd name="T33" fmla="*/ 7 h 56"/>
                <a:gd name="T34" fmla="*/ 18 w 72"/>
                <a:gd name="T35" fmla="*/ 7 h 56"/>
                <a:gd name="T36" fmla="*/ 18 w 72"/>
                <a:gd name="T37" fmla="*/ 0 h 56"/>
                <a:gd name="T38" fmla="*/ 27 w 72"/>
                <a:gd name="T39" fmla="*/ 0 h 56"/>
                <a:gd name="T40" fmla="*/ 36 w 72"/>
                <a:gd name="T41" fmla="*/ 0 h 56"/>
                <a:gd name="T42" fmla="*/ 45 w 72"/>
                <a:gd name="T43" fmla="*/ 0 h 56"/>
                <a:gd name="T44" fmla="*/ 54 w 72"/>
                <a:gd name="T45" fmla="*/ 0 h 56"/>
                <a:gd name="T46" fmla="*/ 54 w 72"/>
                <a:gd name="T47" fmla="*/ 7 h 56"/>
                <a:gd name="T48" fmla="*/ 63 w 72"/>
                <a:gd name="T49" fmla="*/ 7 h 56"/>
                <a:gd name="T50" fmla="*/ 63 w 72"/>
                <a:gd name="T51" fmla="*/ 14 h 56"/>
                <a:gd name="T52" fmla="*/ 72 w 72"/>
                <a:gd name="T53" fmla="*/ 14 h 56"/>
                <a:gd name="T54" fmla="*/ 72 w 72"/>
                <a:gd name="T55" fmla="*/ 21 h 56"/>
                <a:gd name="T56" fmla="*/ 72 w 72"/>
                <a:gd name="T5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1" name="Freeform 675"/>
            <p:cNvSpPr>
              <a:spLocks/>
            </p:cNvSpPr>
            <p:nvPr/>
          </p:nvSpPr>
          <p:spPr bwMode="auto">
            <a:xfrm>
              <a:off x="4632" y="3662"/>
              <a:ext cx="72" cy="56"/>
            </a:xfrm>
            <a:custGeom>
              <a:avLst/>
              <a:gdLst>
                <a:gd name="T0" fmla="*/ 72 w 72"/>
                <a:gd name="T1" fmla="*/ 28 h 56"/>
                <a:gd name="T2" fmla="*/ 72 w 72"/>
                <a:gd name="T3" fmla="*/ 35 h 56"/>
                <a:gd name="T4" fmla="*/ 72 w 72"/>
                <a:gd name="T5" fmla="*/ 42 h 56"/>
                <a:gd name="T6" fmla="*/ 63 w 72"/>
                <a:gd name="T7" fmla="*/ 49 h 56"/>
                <a:gd name="T8" fmla="*/ 63 w 72"/>
                <a:gd name="T9" fmla="*/ 49 h 56"/>
                <a:gd name="T10" fmla="*/ 54 w 72"/>
                <a:gd name="T11" fmla="*/ 56 h 56"/>
                <a:gd name="T12" fmla="*/ 54 w 72"/>
                <a:gd name="T13" fmla="*/ 56 h 56"/>
                <a:gd name="T14" fmla="*/ 45 w 72"/>
                <a:gd name="T15" fmla="*/ 56 h 56"/>
                <a:gd name="T16" fmla="*/ 36 w 72"/>
                <a:gd name="T17" fmla="*/ 56 h 56"/>
                <a:gd name="T18" fmla="*/ 27 w 72"/>
                <a:gd name="T19" fmla="*/ 56 h 56"/>
                <a:gd name="T20" fmla="*/ 18 w 72"/>
                <a:gd name="T21" fmla="*/ 56 h 56"/>
                <a:gd name="T22" fmla="*/ 18 w 72"/>
                <a:gd name="T23" fmla="*/ 56 h 56"/>
                <a:gd name="T24" fmla="*/ 9 w 72"/>
                <a:gd name="T25" fmla="*/ 49 h 56"/>
                <a:gd name="T26" fmla="*/ 0 w 72"/>
                <a:gd name="T27" fmla="*/ 49 h 56"/>
                <a:gd name="T28" fmla="*/ 0 w 72"/>
                <a:gd name="T29" fmla="*/ 42 h 56"/>
                <a:gd name="T30" fmla="*/ 0 w 72"/>
                <a:gd name="T31" fmla="*/ 35 h 56"/>
                <a:gd name="T32" fmla="*/ 0 w 72"/>
                <a:gd name="T33" fmla="*/ 28 h 56"/>
                <a:gd name="T34" fmla="*/ 0 w 72"/>
                <a:gd name="T35" fmla="*/ 21 h 56"/>
                <a:gd name="T36" fmla="*/ 0 w 72"/>
                <a:gd name="T37" fmla="*/ 14 h 56"/>
                <a:gd name="T38" fmla="*/ 0 w 72"/>
                <a:gd name="T39" fmla="*/ 14 h 56"/>
                <a:gd name="T40" fmla="*/ 9 w 72"/>
                <a:gd name="T41" fmla="*/ 7 h 56"/>
                <a:gd name="T42" fmla="*/ 18 w 72"/>
                <a:gd name="T43" fmla="*/ 7 h 56"/>
                <a:gd name="T44" fmla="*/ 18 w 72"/>
                <a:gd name="T45" fmla="*/ 0 h 56"/>
                <a:gd name="T46" fmla="*/ 27 w 72"/>
                <a:gd name="T47" fmla="*/ 0 h 56"/>
                <a:gd name="T48" fmla="*/ 36 w 72"/>
                <a:gd name="T49" fmla="*/ 0 h 56"/>
                <a:gd name="T50" fmla="*/ 45 w 72"/>
                <a:gd name="T51" fmla="*/ 0 h 56"/>
                <a:gd name="T52" fmla="*/ 54 w 72"/>
                <a:gd name="T53" fmla="*/ 0 h 56"/>
                <a:gd name="T54" fmla="*/ 54 w 72"/>
                <a:gd name="T55" fmla="*/ 7 h 56"/>
                <a:gd name="T56" fmla="*/ 63 w 72"/>
                <a:gd name="T57" fmla="*/ 7 h 56"/>
                <a:gd name="T58" fmla="*/ 63 w 72"/>
                <a:gd name="T59" fmla="*/ 14 h 56"/>
                <a:gd name="T60" fmla="*/ 72 w 72"/>
                <a:gd name="T61" fmla="*/ 14 h 56"/>
                <a:gd name="T62" fmla="*/ 72 w 72"/>
                <a:gd name="T63" fmla="*/ 21 h 56"/>
                <a:gd name="T64" fmla="*/ 72 w 72"/>
                <a:gd name="T65" fmla="*/ 28 h 56"/>
                <a:gd name="T66" fmla="*/ 72 w 72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56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2" name="Freeform 676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9 w 54"/>
                <a:gd name="T27" fmla="*/ 7 h 49"/>
                <a:gd name="T28" fmla="*/ 18 w 54"/>
                <a:gd name="T29" fmla="*/ 0 h 49"/>
                <a:gd name="T30" fmla="*/ 27 w 54"/>
                <a:gd name="T31" fmla="*/ 0 h 49"/>
                <a:gd name="T32" fmla="*/ 36 w 54"/>
                <a:gd name="T33" fmla="*/ 0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14 h 49"/>
                <a:gd name="T40" fmla="*/ 54 w 54"/>
                <a:gd name="T41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3" name="Freeform 677"/>
            <p:cNvSpPr>
              <a:spLocks/>
            </p:cNvSpPr>
            <p:nvPr/>
          </p:nvSpPr>
          <p:spPr bwMode="auto">
            <a:xfrm>
              <a:off x="4263" y="3893"/>
              <a:ext cx="54" cy="49"/>
            </a:xfrm>
            <a:custGeom>
              <a:avLst/>
              <a:gdLst>
                <a:gd name="T0" fmla="*/ 54 w 54"/>
                <a:gd name="T1" fmla="*/ 21 h 49"/>
                <a:gd name="T2" fmla="*/ 54 w 54"/>
                <a:gd name="T3" fmla="*/ 28 h 49"/>
                <a:gd name="T4" fmla="*/ 54 w 54"/>
                <a:gd name="T5" fmla="*/ 28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2 h 49"/>
                <a:gd name="T16" fmla="*/ 27 w 54"/>
                <a:gd name="T17" fmla="*/ 49 h 49"/>
                <a:gd name="T18" fmla="*/ 18 w 54"/>
                <a:gd name="T19" fmla="*/ 42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0 w 54"/>
                <a:gd name="T29" fmla="*/ 28 h 49"/>
                <a:gd name="T30" fmla="*/ 0 w 54"/>
                <a:gd name="T31" fmla="*/ 28 h 49"/>
                <a:gd name="T32" fmla="*/ 0 w 54"/>
                <a:gd name="T33" fmla="*/ 21 h 49"/>
                <a:gd name="T34" fmla="*/ 0 w 54"/>
                <a:gd name="T35" fmla="*/ 21 h 49"/>
                <a:gd name="T36" fmla="*/ 0 w 54"/>
                <a:gd name="T37" fmla="*/ 14 h 49"/>
                <a:gd name="T38" fmla="*/ 9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0 h 49"/>
                <a:gd name="T46" fmla="*/ 18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0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14 h 49"/>
                <a:gd name="T62" fmla="*/ 54 w 54"/>
                <a:gd name="T63" fmla="*/ 21 h 49"/>
                <a:gd name="T64" fmla="*/ 54 w 54"/>
                <a:gd name="T65" fmla="*/ 21 h 49"/>
                <a:gd name="T66" fmla="*/ 54 w 54"/>
                <a:gd name="T67" fmla="*/ 2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4" name="Line 678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5" name="Line 679"/>
            <p:cNvSpPr>
              <a:spLocks noChangeShapeType="1"/>
            </p:cNvSpPr>
            <p:nvPr/>
          </p:nvSpPr>
          <p:spPr bwMode="auto">
            <a:xfrm flipV="1">
              <a:off x="4668" y="3501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6" name="Line 680"/>
            <p:cNvSpPr>
              <a:spLocks noChangeShapeType="1"/>
            </p:cNvSpPr>
            <p:nvPr/>
          </p:nvSpPr>
          <p:spPr bwMode="auto">
            <a:xfrm flipV="1">
              <a:off x="4290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7" name="Freeform 681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8" name="Freeform 682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79" name="Freeform 683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0" name="Freeform 684"/>
            <p:cNvSpPr>
              <a:spLocks/>
            </p:cNvSpPr>
            <p:nvPr/>
          </p:nvSpPr>
          <p:spPr bwMode="auto">
            <a:xfrm>
              <a:off x="4650" y="345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7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1" name="Freeform 685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2" name="Freeform 686"/>
            <p:cNvSpPr>
              <a:spLocks/>
            </p:cNvSpPr>
            <p:nvPr/>
          </p:nvSpPr>
          <p:spPr bwMode="auto">
            <a:xfrm>
              <a:off x="4263" y="366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3" name="Line 687"/>
            <p:cNvSpPr>
              <a:spLocks noChangeShapeType="1"/>
            </p:cNvSpPr>
            <p:nvPr/>
          </p:nvSpPr>
          <p:spPr bwMode="auto">
            <a:xfrm flipH="1">
              <a:off x="4110" y="371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4" name="Line 688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5" name="Line 689"/>
            <p:cNvSpPr>
              <a:spLocks noChangeShapeType="1"/>
            </p:cNvSpPr>
            <p:nvPr/>
          </p:nvSpPr>
          <p:spPr bwMode="auto">
            <a:xfrm flipV="1">
              <a:off x="4677" y="329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6" name="Freeform 690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14 h 28"/>
                <a:gd name="T16" fmla="*/ 9 w 36"/>
                <a:gd name="T17" fmla="*/ 7 h 28"/>
                <a:gd name="T18" fmla="*/ 18 w 36"/>
                <a:gd name="T19" fmla="*/ 7 h 28"/>
                <a:gd name="T20" fmla="*/ 18 w 36"/>
                <a:gd name="T21" fmla="*/ 0 h 28"/>
                <a:gd name="T22" fmla="*/ 18 w 36"/>
                <a:gd name="T23" fmla="*/ 7 h 28"/>
                <a:gd name="T24" fmla="*/ 27 w 36"/>
                <a:gd name="T25" fmla="*/ 7 h 28"/>
                <a:gd name="T26" fmla="*/ 36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7" name="Freeform 691"/>
            <p:cNvSpPr>
              <a:spLocks/>
            </p:cNvSpPr>
            <p:nvPr/>
          </p:nvSpPr>
          <p:spPr bwMode="auto">
            <a:xfrm>
              <a:off x="4074" y="379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36 w 36"/>
                <a:gd name="T9" fmla="*/ 21 h 28"/>
                <a:gd name="T10" fmla="*/ 27 w 36"/>
                <a:gd name="T11" fmla="*/ 21 h 28"/>
                <a:gd name="T12" fmla="*/ 27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9 w 36"/>
                <a:gd name="T21" fmla="*/ 28 h 28"/>
                <a:gd name="T22" fmla="*/ 9 w 36"/>
                <a:gd name="T23" fmla="*/ 21 h 28"/>
                <a:gd name="T24" fmla="*/ 9 w 36"/>
                <a:gd name="T25" fmla="*/ 21 h 28"/>
                <a:gd name="T26" fmla="*/ 9 w 36"/>
                <a:gd name="T27" fmla="*/ 21 h 28"/>
                <a:gd name="T28" fmla="*/ 9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9 w 36"/>
                <a:gd name="T37" fmla="*/ 7 h 28"/>
                <a:gd name="T38" fmla="*/ 9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7 h 28"/>
                <a:gd name="T46" fmla="*/ 18 w 36"/>
                <a:gd name="T47" fmla="*/ 7 h 28"/>
                <a:gd name="T48" fmla="*/ 18 w 36"/>
                <a:gd name="T49" fmla="*/ 0 h 28"/>
                <a:gd name="T50" fmla="*/ 18 w 36"/>
                <a:gd name="T51" fmla="*/ 7 h 28"/>
                <a:gd name="T52" fmla="*/ 27 w 36"/>
                <a:gd name="T53" fmla="*/ 7 h 28"/>
                <a:gd name="T54" fmla="*/ 27 w 36"/>
                <a:gd name="T55" fmla="*/ 7 h 28"/>
                <a:gd name="T56" fmla="*/ 36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8" name="Freeform 692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35 h 49"/>
                <a:gd name="T6" fmla="*/ 36 w 54"/>
                <a:gd name="T7" fmla="*/ 42 h 49"/>
                <a:gd name="T8" fmla="*/ 27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9 w 54"/>
                <a:gd name="T15" fmla="*/ 42 h 49"/>
                <a:gd name="T16" fmla="*/ 9 w 54"/>
                <a:gd name="T17" fmla="*/ 35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7 h 49"/>
                <a:gd name="T36" fmla="*/ 36 w 54"/>
                <a:gd name="T37" fmla="*/ 7 h 49"/>
                <a:gd name="T38" fmla="*/ 36 w 54"/>
                <a:gd name="T39" fmla="*/ 14 h 49"/>
                <a:gd name="T40" fmla="*/ 45 w 54"/>
                <a:gd name="T41" fmla="*/ 14 h 49"/>
                <a:gd name="T42" fmla="*/ 45 w 54"/>
                <a:gd name="T43" fmla="*/ 21 h 49"/>
                <a:gd name="T44" fmla="*/ 54 w 54"/>
                <a:gd name="T45" fmla="*/ 21 h 49"/>
                <a:gd name="T46" fmla="*/ 54 w 54"/>
                <a:gd name="T4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89" name="Freeform 693"/>
            <p:cNvSpPr>
              <a:spLocks/>
            </p:cNvSpPr>
            <p:nvPr/>
          </p:nvSpPr>
          <p:spPr bwMode="auto">
            <a:xfrm>
              <a:off x="3876" y="3893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36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7 h 49"/>
                <a:gd name="T48" fmla="*/ 18 w 54"/>
                <a:gd name="T49" fmla="*/ 0 h 49"/>
                <a:gd name="T50" fmla="*/ 27 w 54"/>
                <a:gd name="T51" fmla="*/ 7 h 49"/>
                <a:gd name="T52" fmla="*/ 27 w 54"/>
                <a:gd name="T53" fmla="*/ 7 h 49"/>
                <a:gd name="T54" fmla="*/ 36 w 54"/>
                <a:gd name="T55" fmla="*/ 7 h 49"/>
                <a:gd name="T56" fmla="*/ 36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0" name="Line 694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1" name="Line 695"/>
            <p:cNvSpPr>
              <a:spLocks noChangeShapeType="1"/>
            </p:cNvSpPr>
            <p:nvPr/>
          </p:nvSpPr>
          <p:spPr bwMode="auto">
            <a:xfrm flipH="1" flipV="1">
              <a:off x="4290" y="350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2" name="Freeform 696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7 h 63"/>
                <a:gd name="T44" fmla="*/ 36 w 81"/>
                <a:gd name="T45" fmla="*/ 0 h 63"/>
                <a:gd name="T46" fmla="*/ 45 w 81"/>
                <a:gd name="T47" fmla="*/ 7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3" name="Freeform 697"/>
            <p:cNvSpPr>
              <a:spLocks/>
            </p:cNvSpPr>
            <p:nvPr/>
          </p:nvSpPr>
          <p:spPr bwMode="auto">
            <a:xfrm>
              <a:off x="4650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7 h 63"/>
                <a:gd name="T48" fmla="*/ 36 w 81"/>
                <a:gd name="T49" fmla="*/ 0 h 63"/>
                <a:gd name="T50" fmla="*/ 45 w 81"/>
                <a:gd name="T51" fmla="*/ 7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4" name="Line 698"/>
            <p:cNvSpPr>
              <a:spLocks noChangeShapeType="1"/>
            </p:cNvSpPr>
            <p:nvPr/>
          </p:nvSpPr>
          <p:spPr bwMode="auto">
            <a:xfrm flipH="1" flipV="1">
              <a:off x="3912" y="371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5" name="Line 699"/>
            <p:cNvSpPr>
              <a:spLocks noChangeShapeType="1"/>
            </p:cNvSpPr>
            <p:nvPr/>
          </p:nvSpPr>
          <p:spPr bwMode="auto">
            <a:xfrm flipH="1" flipV="1">
              <a:off x="3885" y="372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6" name="Line 700"/>
            <p:cNvSpPr>
              <a:spLocks noChangeShapeType="1"/>
            </p:cNvSpPr>
            <p:nvPr/>
          </p:nvSpPr>
          <p:spPr bwMode="auto">
            <a:xfrm flipH="1" flipV="1">
              <a:off x="4677" y="3067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7" name="Freeform 701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8" name="Freeform 702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99" name="Freeform 703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45 w 54"/>
                <a:gd name="T37" fmla="*/ 14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0" name="Freeform 704"/>
            <p:cNvSpPr>
              <a:spLocks/>
            </p:cNvSpPr>
            <p:nvPr/>
          </p:nvSpPr>
          <p:spPr bwMode="auto">
            <a:xfrm>
              <a:off x="4263" y="3466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45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18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18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45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1" name="Line 705"/>
            <p:cNvSpPr>
              <a:spLocks noChangeShapeType="1"/>
            </p:cNvSpPr>
            <p:nvPr/>
          </p:nvSpPr>
          <p:spPr bwMode="auto">
            <a:xfrm flipH="1" flipV="1">
              <a:off x="4497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2" name="Freeform 706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9 w 81"/>
                <a:gd name="T21" fmla="*/ 49 h 56"/>
                <a:gd name="T22" fmla="*/ 0 w 81"/>
                <a:gd name="T23" fmla="*/ 42 h 56"/>
                <a:gd name="T24" fmla="*/ 0 w 81"/>
                <a:gd name="T25" fmla="*/ 35 h 56"/>
                <a:gd name="T26" fmla="*/ 0 w 81"/>
                <a:gd name="T27" fmla="*/ 21 h 56"/>
                <a:gd name="T28" fmla="*/ 0 w 81"/>
                <a:gd name="T29" fmla="*/ 14 h 56"/>
                <a:gd name="T30" fmla="*/ 0 w 81"/>
                <a:gd name="T31" fmla="*/ 7 h 56"/>
                <a:gd name="T32" fmla="*/ 9 w 81"/>
                <a:gd name="T33" fmla="*/ 7 h 56"/>
                <a:gd name="T34" fmla="*/ 9 w 81"/>
                <a:gd name="T35" fmla="*/ 0 h 56"/>
                <a:gd name="T36" fmla="*/ 27 w 81"/>
                <a:gd name="T37" fmla="*/ 0 h 56"/>
                <a:gd name="T38" fmla="*/ 36 w 81"/>
                <a:gd name="T39" fmla="*/ 0 h 56"/>
                <a:gd name="T40" fmla="*/ 45 w 81"/>
                <a:gd name="T41" fmla="*/ 0 h 56"/>
                <a:gd name="T42" fmla="*/ 54 w 81"/>
                <a:gd name="T43" fmla="*/ 0 h 56"/>
                <a:gd name="T44" fmla="*/ 63 w 81"/>
                <a:gd name="T45" fmla="*/ 7 h 56"/>
                <a:gd name="T46" fmla="*/ 72 w 81"/>
                <a:gd name="T47" fmla="*/ 14 h 56"/>
                <a:gd name="T48" fmla="*/ 72 w 81"/>
                <a:gd name="T49" fmla="*/ 21 h 56"/>
                <a:gd name="T50" fmla="*/ 81 w 81"/>
                <a:gd name="T5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3" name="Freeform 707"/>
            <p:cNvSpPr>
              <a:spLocks/>
            </p:cNvSpPr>
            <p:nvPr/>
          </p:nvSpPr>
          <p:spPr bwMode="auto">
            <a:xfrm>
              <a:off x="3849" y="3669"/>
              <a:ext cx="81" cy="56"/>
            </a:xfrm>
            <a:custGeom>
              <a:avLst/>
              <a:gdLst>
                <a:gd name="T0" fmla="*/ 81 w 81"/>
                <a:gd name="T1" fmla="*/ 21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1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7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63 w 81"/>
                <a:gd name="T59" fmla="*/ 7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1 h 56"/>
                <a:gd name="T66" fmla="*/ 81 w 81"/>
                <a:gd name="T6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1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4" name="Freeform 708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5" name="Freeform 709"/>
            <p:cNvSpPr>
              <a:spLocks/>
            </p:cNvSpPr>
            <p:nvPr/>
          </p:nvSpPr>
          <p:spPr bwMode="auto">
            <a:xfrm>
              <a:off x="3480" y="390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6" name="Freeform 710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36 w 54"/>
                <a:gd name="T35" fmla="*/ 7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7" name="Freeform 711"/>
            <p:cNvSpPr>
              <a:spLocks/>
            </p:cNvSpPr>
            <p:nvPr/>
          </p:nvSpPr>
          <p:spPr bwMode="auto">
            <a:xfrm>
              <a:off x="4650" y="3025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8" name="Line 712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09" name="Line 713"/>
            <p:cNvSpPr>
              <a:spLocks noChangeShapeType="1"/>
            </p:cNvSpPr>
            <p:nvPr/>
          </p:nvSpPr>
          <p:spPr bwMode="auto">
            <a:xfrm flipH="1" flipV="1">
              <a:off x="4272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0" name="Freeform 714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0 h 21"/>
                <a:gd name="T16" fmla="*/ 18 w 36"/>
                <a:gd name="T17" fmla="*/ 0 h 21"/>
                <a:gd name="T18" fmla="*/ 27 w 36"/>
                <a:gd name="T19" fmla="*/ 0 h 21"/>
                <a:gd name="T20" fmla="*/ 36 w 36"/>
                <a:gd name="T21" fmla="*/ 0 h 21"/>
                <a:gd name="T22" fmla="*/ 36 w 36"/>
                <a:gd name="T23" fmla="*/ 7 h 21"/>
                <a:gd name="T24" fmla="*/ 36 w 36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1" name="Freeform 715"/>
            <p:cNvSpPr>
              <a:spLocks/>
            </p:cNvSpPr>
            <p:nvPr/>
          </p:nvSpPr>
          <p:spPr bwMode="auto">
            <a:xfrm>
              <a:off x="4461" y="3144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14 h 21"/>
                <a:gd name="T36" fmla="*/ 0 w 36"/>
                <a:gd name="T37" fmla="*/ 7 h 21"/>
                <a:gd name="T38" fmla="*/ 9 w 36"/>
                <a:gd name="T39" fmla="*/ 0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0 h 21"/>
                <a:gd name="T60" fmla="*/ 36 w 36"/>
                <a:gd name="T61" fmla="*/ 7 h 21"/>
                <a:gd name="T62" fmla="*/ 36 w 36"/>
                <a:gd name="T63" fmla="*/ 14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2" name="Line 716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4813" name="Group 717"/>
          <p:cNvGrpSpPr>
            <a:grpSpLocks/>
          </p:cNvGrpSpPr>
          <p:nvPr/>
        </p:nvGrpSpPr>
        <p:grpSpPr bwMode="auto">
          <a:xfrm>
            <a:off x="1892300" y="4367213"/>
            <a:ext cx="2149475" cy="1147762"/>
            <a:chOff x="3273" y="3011"/>
            <a:chExt cx="1656" cy="959"/>
          </a:xfrm>
        </p:grpSpPr>
        <p:sp>
          <p:nvSpPr>
            <p:cNvPr id="644814" name="Line 718"/>
            <p:cNvSpPr>
              <a:spLocks noChangeShapeType="1"/>
            </p:cNvSpPr>
            <p:nvPr/>
          </p:nvSpPr>
          <p:spPr bwMode="auto">
            <a:xfrm flipV="1">
              <a:off x="3885" y="3508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5" name="Line 719"/>
            <p:cNvSpPr>
              <a:spLocks noChangeShapeType="1"/>
            </p:cNvSpPr>
            <p:nvPr/>
          </p:nvSpPr>
          <p:spPr bwMode="auto">
            <a:xfrm flipH="1">
              <a:off x="4308" y="3165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6" name="Line 720"/>
            <p:cNvSpPr>
              <a:spLocks noChangeShapeType="1"/>
            </p:cNvSpPr>
            <p:nvPr/>
          </p:nvSpPr>
          <p:spPr bwMode="auto">
            <a:xfrm flipV="1">
              <a:off x="3507" y="372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7" name="Freeform 721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63 w 81"/>
                <a:gd name="T7" fmla="*/ 56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0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8" name="Freeform 722"/>
            <p:cNvSpPr>
              <a:spLocks/>
            </p:cNvSpPr>
            <p:nvPr/>
          </p:nvSpPr>
          <p:spPr bwMode="auto">
            <a:xfrm>
              <a:off x="4236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19" name="Freeform 723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0" name="Freeform 724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1" name="Freeform 725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28 h 42"/>
                <a:gd name="T6" fmla="*/ 36 w 45"/>
                <a:gd name="T7" fmla="*/ 35 h 42"/>
                <a:gd name="T8" fmla="*/ 27 w 45"/>
                <a:gd name="T9" fmla="*/ 35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2" name="Freeform 726"/>
            <p:cNvSpPr>
              <a:spLocks/>
            </p:cNvSpPr>
            <p:nvPr/>
          </p:nvSpPr>
          <p:spPr bwMode="auto">
            <a:xfrm>
              <a:off x="3876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36 w 45"/>
                <a:gd name="T7" fmla="*/ 28 h 42"/>
                <a:gd name="T8" fmla="*/ 36 w 45"/>
                <a:gd name="T9" fmla="*/ 35 h 42"/>
                <a:gd name="T10" fmla="*/ 36 w 45"/>
                <a:gd name="T11" fmla="*/ 35 h 42"/>
                <a:gd name="T12" fmla="*/ 27 w 45"/>
                <a:gd name="T13" fmla="*/ 35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36 w 45"/>
                <a:gd name="T57" fmla="*/ 7 h 42"/>
                <a:gd name="T58" fmla="*/ 36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36" y="2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3" name="Line 727"/>
            <p:cNvSpPr>
              <a:spLocks noChangeShapeType="1"/>
            </p:cNvSpPr>
            <p:nvPr/>
          </p:nvSpPr>
          <p:spPr bwMode="auto">
            <a:xfrm flipV="1">
              <a:off x="4272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4" name="Freeform 728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63 w 81"/>
                <a:gd name="T7" fmla="*/ 49 h 56"/>
                <a:gd name="T8" fmla="*/ 54 w 81"/>
                <a:gd name="T9" fmla="*/ 49 h 56"/>
                <a:gd name="T10" fmla="*/ 54 w 81"/>
                <a:gd name="T11" fmla="*/ 56 h 56"/>
                <a:gd name="T12" fmla="*/ 45 w 81"/>
                <a:gd name="T13" fmla="*/ 56 h 56"/>
                <a:gd name="T14" fmla="*/ 36 w 81"/>
                <a:gd name="T15" fmla="*/ 56 h 56"/>
                <a:gd name="T16" fmla="*/ 27 w 81"/>
                <a:gd name="T17" fmla="*/ 56 h 56"/>
                <a:gd name="T18" fmla="*/ 9 w 81"/>
                <a:gd name="T19" fmla="*/ 49 h 56"/>
                <a:gd name="T20" fmla="*/ 0 w 81"/>
                <a:gd name="T21" fmla="*/ 42 h 56"/>
                <a:gd name="T22" fmla="*/ 0 w 81"/>
                <a:gd name="T23" fmla="*/ 35 h 56"/>
                <a:gd name="T24" fmla="*/ 0 w 81"/>
                <a:gd name="T25" fmla="*/ 28 h 56"/>
                <a:gd name="T26" fmla="*/ 0 w 81"/>
                <a:gd name="T27" fmla="*/ 21 h 56"/>
                <a:gd name="T28" fmla="*/ 0 w 81"/>
                <a:gd name="T29" fmla="*/ 14 h 56"/>
                <a:gd name="T30" fmla="*/ 9 w 81"/>
                <a:gd name="T31" fmla="*/ 7 h 56"/>
                <a:gd name="T32" fmla="*/ 9 w 81"/>
                <a:gd name="T33" fmla="*/ 0 h 56"/>
                <a:gd name="T34" fmla="*/ 27 w 81"/>
                <a:gd name="T35" fmla="*/ 0 h 56"/>
                <a:gd name="T36" fmla="*/ 36 w 81"/>
                <a:gd name="T37" fmla="*/ 0 h 56"/>
                <a:gd name="T38" fmla="*/ 45 w 81"/>
                <a:gd name="T39" fmla="*/ 0 h 56"/>
                <a:gd name="T40" fmla="*/ 54 w 81"/>
                <a:gd name="T41" fmla="*/ 0 h 56"/>
                <a:gd name="T42" fmla="*/ 63 w 81"/>
                <a:gd name="T43" fmla="*/ 7 h 56"/>
                <a:gd name="T44" fmla="*/ 72 w 81"/>
                <a:gd name="T45" fmla="*/ 14 h 56"/>
                <a:gd name="T46" fmla="*/ 72 w 81"/>
                <a:gd name="T47" fmla="*/ 21 h 56"/>
                <a:gd name="T48" fmla="*/ 81 w 81"/>
                <a:gd name="T4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5" name="Freeform 729"/>
            <p:cNvSpPr>
              <a:spLocks/>
            </p:cNvSpPr>
            <p:nvPr/>
          </p:nvSpPr>
          <p:spPr bwMode="auto">
            <a:xfrm>
              <a:off x="3480" y="3669"/>
              <a:ext cx="81" cy="56"/>
            </a:xfrm>
            <a:custGeom>
              <a:avLst/>
              <a:gdLst>
                <a:gd name="T0" fmla="*/ 81 w 81"/>
                <a:gd name="T1" fmla="*/ 28 h 56"/>
                <a:gd name="T2" fmla="*/ 72 w 81"/>
                <a:gd name="T3" fmla="*/ 35 h 56"/>
                <a:gd name="T4" fmla="*/ 72 w 81"/>
                <a:gd name="T5" fmla="*/ 42 h 56"/>
                <a:gd name="T6" fmla="*/ 72 w 81"/>
                <a:gd name="T7" fmla="*/ 42 h 56"/>
                <a:gd name="T8" fmla="*/ 63 w 81"/>
                <a:gd name="T9" fmla="*/ 49 h 56"/>
                <a:gd name="T10" fmla="*/ 54 w 81"/>
                <a:gd name="T11" fmla="*/ 49 h 56"/>
                <a:gd name="T12" fmla="*/ 54 w 81"/>
                <a:gd name="T13" fmla="*/ 56 h 56"/>
                <a:gd name="T14" fmla="*/ 45 w 81"/>
                <a:gd name="T15" fmla="*/ 56 h 56"/>
                <a:gd name="T16" fmla="*/ 36 w 81"/>
                <a:gd name="T17" fmla="*/ 56 h 56"/>
                <a:gd name="T18" fmla="*/ 27 w 81"/>
                <a:gd name="T19" fmla="*/ 56 h 56"/>
                <a:gd name="T20" fmla="*/ 27 w 81"/>
                <a:gd name="T21" fmla="*/ 56 h 56"/>
                <a:gd name="T22" fmla="*/ 9 w 81"/>
                <a:gd name="T23" fmla="*/ 49 h 56"/>
                <a:gd name="T24" fmla="*/ 9 w 81"/>
                <a:gd name="T25" fmla="*/ 49 h 56"/>
                <a:gd name="T26" fmla="*/ 0 w 81"/>
                <a:gd name="T27" fmla="*/ 42 h 56"/>
                <a:gd name="T28" fmla="*/ 0 w 81"/>
                <a:gd name="T29" fmla="*/ 42 h 56"/>
                <a:gd name="T30" fmla="*/ 0 w 81"/>
                <a:gd name="T31" fmla="*/ 35 h 56"/>
                <a:gd name="T32" fmla="*/ 0 w 81"/>
                <a:gd name="T33" fmla="*/ 28 h 56"/>
                <a:gd name="T34" fmla="*/ 0 w 81"/>
                <a:gd name="T35" fmla="*/ 21 h 56"/>
                <a:gd name="T36" fmla="*/ 0 w 81"/>
                <a:gd name="T37" fmla="*/ 14 h 56"/>
                <a:gd name="T38" fmla="*/ 0 w 81"/>
                <a:gd name="T39" fmla="*/ 14 h 56"/>
                <a:gd name="T40" fmla="*/ 9 w 81"/>
                <a:gd name="T41" fmla="*/ 7 h 56"/>
                <a:gd name="T42" fmla="*/ 9 w 81"/>
                <a:gd name="T43" fmla="*/ 0 h 56"/>
                <a:gd name="T44" fmla="*/ 27 w 81"/>
                <a:gd name="T45" fmla="*/ 0 h 56"/>
                <a:gd name="T46" fmla="*/ 27 w 81"/>
                <a:gd name="T47" fmla="*/ 0 h 56"/>
                <a:gd name="T48" fmla="*/ 36 w 81"/>
                <a:gd name="T49" fmla="*/ 0 h 56"/>
                <a:gd name="T50" fmla="*/ 45 w 81"/>
                <a:gd name="T51" fmla="*/ 0 h 56"/>
                <a:gd name="T52" fmla="*/ 54 w 81"/>
                <a:gd name="T53" fmla="*/ 0 h 56"/>
                <a:gd name="T54" fmla="*/ 54 w 81"/>
                <a:gd name="T55" fmla="*/ 0 h 56"/>
                <a:gd name="T56" fmla="*/ 63 w 81"/>
                <a:gd name="T57" fmla="*/ 7 h 56"/>
                <a:gd name="T58" fmla="*/ 72 w 81"/>
                <a:gd name="T59" fmla="*/ 14 h 56"/>
                <a:gd name="T60" fmla="*/ 72 w 81"/>
                <a:gd name="T61" fmla="*/ 14 h 56"/>
                <a:gd name="T62" fmla="*/ 72 w 81"/>
                <a:gd name="T63" fmla="*/ 21 h 56"/>
                <a:gd name="T64" fmla="*/ 81 w 81"/>
                <a:gd name="T65" fmla="*/ 28 h 56"/>
                <a:gd name="T66" fmla="*/ 81 w 81"/>
                <a:gd name="T6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56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6" name="Line 730"/>
            <p:cNvSpPr>
              <a:spLocks noChangeShapeType="1"/>
            </p:cNvSpPr>
            <p:nvPr/>
          </p:nvSpPr>
          <p:spPr bwMode="auto">
            <a:xfrm flipH="1">
              <a:off x="3327" y="3718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7" name="Oval 731"/>
            <p:cNvSpPr>
              <a:spLocks noChangeArrowheads="1"/>
            </p:cNvSpPr>
            <p:nvPr/>
          </p:nvSpPr>
          <p:spPr bwMode="auto">
            <a:xfrm>
              <a:off x="3291" y="3802"/>
              <a:ext cx="36" cy="2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8" name="Freeform 732"/>
            <p:cNvSpPr>
              <a:spLocks/>
            </p:cNvSpPr>
            <p:nvPr/>
          </p:nvSpPr>
          <p:spPr bwMode="auto">
            <a:xfrm>
              <a:off x="3291" y="3802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0 w 36"/>
                <a:gd name="T27" fmla="*/ 21 h 21"/>
                <a:gd name="T28" fmla="*/ 0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0 w 36"/>
                <a:gd name="T37" fmla="*/ 7 h 21"/>
                <a:gd name="T38" fmla="*/ 0 w 36"/>
                <a:gd name="T39" fmla="*/ 7 h 21"/>
                <a:gd name="T40" fmla="*/ 9 w 36"/>
                <a:gd name="T41" fmla="*/ 0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29" name="Line 733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0" name="Line 734"/>
            <p:cNvSpPr>
              <a:spLocks noChangeShapeType="1"/>
            </p:cNvSpPr>
            <p:nvPr/>
          </p:nvSpPr>
          <p:spPr bwMode="auto">
            <a:xfrm flipV="1">
              <a:off x="3894" y="330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1" name="Freeform 735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2" name="Freeform 736"/>
            <p:cNvSpPr>
              <a:spLocks/>
            </p:cNvSpPr>
            <p:nvPr/>
          </p:nvSpPr>
          <p:spPr bwMode="auto">
            <a:xfrm>
              <a:off x="4263" y="3025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35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35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36 w 45"/>
                <a:gd name="T53" fmla="*/ 7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3" name="Line 737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4" name="Line 738"/>
            <p:cNvSpPr>
              <a:spLocks noChangeShapeType="1"/>
            </p:cNvSpPr>
            <p:nvPr/>
          </p:nvSpPr>
          <p:spPr bwMode="auto">
            <a:xfrm flipH="1" flipV="1">
              <a:off x="3507" y="3508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5" name="Freeform 739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72 w 81"/>
                <a:gd name="T53" fmla="*/ 28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6" name="Freeform 740"/>
            <p:cNvSpPr>
              <a:spLocks/>
            </p:cNvSpPr>
            <p:nvPr/>
          </p:nvSpPr>
          <p:spPr bwMode="auto">
            <a:xfrm>
              <a:off x="3867" y="324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7" name="Freeform 741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8" name="Freeform 742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39" name="Freeform 743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9 w 45"/>
                <a:gd name="T17" fmla="*/ 35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0" name="Freeform 744"/>
            <p:cNvSpPr>
              <a:spLocks/>
            </p:cNvSpPr>
            <p:nvPr/>
          </p:nvSpPr>
          <p:spPr bwMode="auto">
            <a:xfrm>
              <a:off x="3480" y="346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1" name="Line 745"/>
            <p:cNvSpPr>
              <a:spLocks noChangeShapeType="1"/>
            </p:cNvSpPr>
            <p:nvPr/>
          </p:nvSpPr>
          <p:spPr bwMode="auto">
            <a:xfrm flipH="1" flipV="1">
              <a:off x="3894" y="3067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2" name="Line 746"/>
            <p:cNvSpPr>
              <a:spLocks noChangeShapeType="1"/>
            </p:cNvSpPr>
            <p:nvPr/>
          </p:nvSpPr>
          <p:spPr bwMode="auto">
            <a:xfrm flipH="1" flipV="1">
              <a:off x="3714" y="3165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3" name="Line 747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4" name="Line 748"/>
            <p:cNvSpPr>
              <a:spLocks noChangeShapeType="1"/>
            </p:cNvSpPr>
            <p:nvPr/>
          </p:nvSpPr>
          <p:spPr bwMode="auto">
            <a:xfrm flipH="1" flipV="1">
              <a:off x="3489" y="3305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5" name="Freeform 749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9 w 45"/>
                <a:gd name="T17" fmla="*/ 28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9 w 45"/>
                <a:gd name="T27" fmla="*/ 7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6" name="Freeform 750"/>
            <p:cNvSpPr>
              <a:spLocks/>
            </p:cNvSpPr>
            <p:nvPr/>
          </p:nvSpPr>
          <p:spPr bwMode="auto">
            <a:xfrm>
              <a:off x="3867" y="3032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9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9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7" name="Freeform 751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1 h 28"/>
                <a:gd name="T6" fmla="*/ 27 w 36"/>
                <a:gd name="T7" fmla="*/ 28 h 28"/>
                <a:gd name="T8" fmla="*/ 18 w 36"/>
                <a:gd name="T9" fmla="*/ 28 h 28"/>
                <a:gd name="T10" fmla="*/ 9 w 36"/>
                <a:gd name="T11" fmla="*/ 28 h 28"/>
                <a:gd name="T12" fmla="*/ 9 w 36"/>
                <a:gd name="T13" fmla="*/ 21 h 28"/>
                <a:gd name="T14" fmla="*/ 0 w 36"/>
                <a:gd name="T15" fmla="*/ 21 h 28"/>
                <a:gd name="T16" fmla="*/ 0 w 36"/>
                <a:gd name="T17" fmla="*/ 14 h 28"/>
                <a:gd name="T18" fmla="*/ 0 w 36"/>
                <a:gd name="T19" fmla="*/ 7 h 28"/>
                <a:gd name="T20" fmla="*/ 9 w 36"/>
                <a:gd name="T21" fmla="*/ 7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7 h 28"/>
                <a:gd name="T30" fmla="*/ 36 w 36"/>
                <a:gd name="T3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8" name="Freeform 752"/>
            <p:cNvSpPr>
              <a:spLocks/>
            </p:cNvSpPr>
            <p:nvPr/>
          </p:nvSpPr>
          <p:spPr bwMode="auto">
            <a:xfrm>
              <a:off x="3678" y="3144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1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18 w 36"/>
                <a:gd name="T19" fmla="*/ 28 h 28"/>
                <a:gd name="T20" fmla="*/ 18 w 36"/>
                <a:gd name="T21" fmla="*/ 28 h 28"/>
                <a:gd name="T22" fmla="*/ 9 w 36"/>
                <a:gd name="T23" fmla="*/ 28 h 28"/>
                <a:gd name="T24" fmla="*/ 9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18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49" name="Line 753"/>
            <p:cNvSpPr>
              <a:spLocks noChangeShapeType="1"/>
            </p:cNvSpPr>
            <p:nvPr/>
          </p:nvSpPr>
          <p:spPr bwMode="auto">
            <a:xfrm flipH="1">
              <a:off x="3525" y="3165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0" name="Freeform 754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56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1" name="Freeform 755"/>
            <p:cNvSpPr>
              <a:spLocks/>
            </p:cNvSpPr>
            <p:nvPr/>
          </p:nvSpPr>
          <p:spPr bwMode="auto">
            <a:xfrm>
              <a:off x="3453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21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2" name="Line 756"/>
            <p:cNvSpPr>
              <a:spLocks noChangeShapeType="1"/>
            </p:cNvSpPr>
            <p:nvPr/>
          </p:nvSpPr>
          <p:spPr bwMode="auto">
            <a:xfrm flipV="1">
              <a:off x="3489" y="3074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3" name="Freeform 757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4" name="Freeform 758"/>
            <p:cNvSpPr>
              <a:spLocks/>
            </p:cNvSpPr>
            <p:nvPr/>
          </p:nvSpPr>
          <p:spPr bwMode="auto">
            <a:xfrm>
              <a:off x="3471" y="3032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35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5" name="Line 759"/>
            <p:cNvSpPr>
              <a:spLocks noChangeShapeType="1"/>
            </p:cNvSpPr>
            <p:nvPr/>
          </p:nvSpPr>
          <p:spPr bwMode="auto">
            <a:xfrm>
              <a:off x="4875" y="381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6" name="Line 760"/>
            <p:cNvSpPr>
              <a:spLocks noChangeShapeType="1"/>
            </p:cNvSpPr>
            <p:nvPr/>
          </p:nvSpPr>
          <p:spPr bwMode="auto">
            <a:xfrm>
              <a:off x="4695" y="391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7" name="Line 761"/>
            <p:cNvSpPr>
              <a:spLocks noChangeShapeType="1"/>
            </p:cNvSpPr>
            <p:nvPr/>
          </p:nvSpPr>
          <p:spPr bwMode="auto">
            <a:xfrm>
              <a:off x="4695" y="3690"/>
              <a:ext cx="171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8" name="Line 762"/>
            <p:cNvSpPr>
              <a:spLocks noChangeShapeType="1"/>
            </p:cNvSpPr>
            <p:nvPr/>
          </p:nvSpPr>
          <p:spPr bwMode="auto">
            <a:xfrm flipH="1">
              <a:off x="4515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59" name="Line 763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0" name="Line 764"/>
            <p:cNvSpPr>
              <a:spLocks noChangeShapeType="1"/>
            </p:cNvSpPr>
            <p:nvPr/>
          </p:nvSpPr>
          <p:spPr bwMode="auto">
            <a:xfrm>
              <a:off x="4695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1" name="Line 765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2" name="Line 766"/>
            <p:cNvSpPr>
              <a:spLocks noChangeShapeType="1"/>
            </p:cNvSpPr>
            <p:nvPr/>
          </p:nvSpPr>
          <p:spPr bwMode="auto">
            <a:xfrm flipH="1">
              <a:off x="4506" y="369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3" name="Line 767"/>
            <p:cNvSpPr>
              <a:spLocks noChangeShapeType="1"/>
            </p:cNvSpPr>
            <p:nvPr/>
          </p:nvSpPr>
          <p:spPr bwMode="auto">
            <a:xfrm>
              <a:off x="4308" y="391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4" name="Line 768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5" name="Line 769"/>
            <p:cNvSpPr>
              <a:spLocks noChangeShapeType="1"/>
            </p:cNvSpPr>
            <p:nvPr/>
          </p:nvSpPr>
          <p:spPr bwMode="auto">
            <a:xfrm flipH="1">
              <a:off x="4515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6" name="Line 770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7" name="Line 771"/>
            <p:cNvSpPr>
              <a:spLocks noChangeShapeType="1"/>
            </p:cNvSpPr>
            <p:nvPr/>
          </p:nvSpPr>
          <p:spPr bwMode="auto">
            <a:xfrm>
              <a:off x="4326" y="3690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8" name="Line 772"/>
            <p:cNvSpPr>
              <a:spLocks noChangeShapeType="1"/>
            </p:cNvSpPr>
            <p:nvPr/>
          </p:nvSpPr>
          <p:spPr bwMode="auto">
            <a:xfrm flipH="1">
              <a:off x="4128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69" name="Line 773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0" name="Line 774"/>
            <p:cNvSpPr>
              <a:spLocks noChangeShapeType="1"/>
            </p:cNvSpPr>
            <p:nvPr/>
          </p:nvSpPr>
          <p:spPr bwMode="auto">
            <a:xfrm>
              <a:off x="4308" y="348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1" name="Line 775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2" name="Line 776"/>
            <p:cNvSpPr>
              <a:spLocks noChangeShapeType="1"/>
            </p:cNvSpPr>
            <p:nvPr/>
          </p:nvSpPr>
          <p:spPr bwMode="auto">
            <a:xfrm>
              <a:off x="4722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3" name="Line 777"/>
            <p:cNvSpPr>
              <a:spLocks noChangeShapeType="1"/>
            </p:cNvSpPr>
            <p:nvPr/>
          </p:nvSpPr>
          <p:spPr bwMode="auto">
            <a:xfrm flipH="1">
              <a:off x="4119" y="369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4" name="Line 778"/>
            <p:cNvSpPr>
              <a:spLocks noChangeShapeType="1"/>
            </p:cNvSpPr>
            <p:nvPr/>
          </p:nvSpPr>
          <p:spPr bwMode="auto">
            <a:xfrm>
              <a:off x="4092" y="381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5" name="Line 779"/>
            <p:cNvSpPr>
              <a:spLocks noChangeShapeType="1"/>
            </p:cNvSpPr>
            <p:nvPr/>
          </p:nvSpPr>
          <p:spPr bwMode="auto">
            <a:xfrm>
              <a:off x="3912" y="392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6" name="Line 780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7" name="Line 781"/>
            <p:cNvSpPr>
              <a:spLocks noChangeShapeType="1"/>
            </p:cNvSpPr>
            <p:nvPr/>
          </p:nvSpPr>
          <p:spPr bwMode="auto">
            <a:xfrm flipH="1">
              <a:off x="4128" y="348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8" name="Line 782"/>
            <p:cNvSpPr>
              <a:spLocks noChangeShapeType="1"/>
            </p:cNvSpPr>
            <p:nvPr/>
          </p:nvSpPr>
          <p:spPr bwMode="auto">
            <a:xfrm flipH="1">
              <a:off x="4506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79" name="Line 783"/>
            <p:cNvSpPr>
              <a:spLocks noChangeShapeType="1"/>
            </p:cNvSpPr>
            <p:nvPr/>
          </p:nvSpPr>
          <p:spPr bwMode="auto">
            <a:xfrm>
              <a:off x="3912" y="369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0" name="Line 784"/>
            <p:cNvSpPr>
              <a:spLocks noChangeShapeType="1"/>
            </p:cNvSpPr>
            <p:nvPr/>
          </p:nvSpPr>
          <p:spPr bwMode="auto">
            <a:xfrm flipH="1">
              <a:off x="3741" y="392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1" name="Line 785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2" name="Line 786"/>
            <p:cNvSpPr>
              <a:spLocks noChangeShapeType="1"/>
            </p:cNvSpPr>
            <p:nvPr/>
          </p:nvSpPr>
          <p:spPr bwMode="auto">
            <a:xfrm>
              <a:off x="3912" y="348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3" name="Line 787"/>
            <p:cNvSpPr>
              <a:spLocks noChangeShapeType="1"/>
            </p:cNvSpPr>
            <p:nvPr/>
          </p:nvSpPr>
          <p:spPr bwMode="auto">
            <a:xfrm>
              <a:off x="469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4" name="Line 788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5" name="Line 789"/>
            <p:cNvSpPr>
              <a:spLocks noChangeShapeType="1"/>
            </p:cNvSpPr>
            <p:nvPr/>
          </p:nvSpPr>
          <p:spPr bwMode="auto">
            <a:xfrm flipH="1">
              <a:off x="3723" y="3697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6" name="Line 790"/>
            <p:cNvSpPr>
              <a:spLocks noChangeShapeType="1"/>
            </p:cNvSpPr>
            <p:nvPr/>
          </p:nvSpPr>
          <p:spPr bwMode="auto">
            <a:xfrm>
              <a:off x="4308" y="3270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7" name="Line 791"/>
            <p:cNvSpPr>
              <a:spLocks noChangeShapeType="1"/>
            </p:cNvSpPr>
            <p:nvPr/>
          </p:nvSpPr>
          <p:spPr bwMode="auto">
            <a:xfrm>
              <a:off x="3525" y="392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8" name="Line 792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89" name="Line 793"/>
            <p:cNvSpPr>
              <a:spLocks noChangeShapeType="1"/>
            </p:cNvSpPr>
            <p:nvPr/>
          </p:nvSpPr>
          <p:spPr bwMode="auto">
            <a:xfrm flipH="1">
              <a:off x="3732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0" name="Line 794"/>
            <p:cNvSpPr>
              <a:spLocks noChangeShapeType="1"/>
            </p:cNvSpPr>
            <p:nvPr/>
          </p:nvSpPr>
          <p:spPr bwMode="auto">
            <a:xfrm flipH="1">
              <a:off x="3345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1" name="Line 795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2" name="Line 796"/>
            <p:cNvSpPr>
              <a:spLocks noChangeShapeType="1"/>
            </p:cNvSpPr>
            <p:nvPr/>
          </p:nvSpPr>
          <p:spPr bwMode="auto">
            <a:xfrm>
              <a:off x="3543" y="370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3" name="Line 797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4" name="Line 798"/>
            <p:cNvSpPr>
              <a:spLocks noChangeShapeType="1"/>
            </p:cNvSpPr>
            <p:nvPr/>
          </p:nvSpPr>
          <p:spPr bwMode="auto">
            <a:xfrm flipH="1">
              <a:off x="4119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5" name="Line 799"/>
            <p:cNvSpPr>
              <a:spLocks noChangeShapeType="1"/>
            </p:cNvSpPr>
            <p:nvPr/>
          </p:nvSpPr>
          <p:spPr bwMode="auto">
            <a:xfrm flipH="1">
              <a:off x="4515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6" name="Line 800"/>
            <p:cNvSpPr>
              <a:spLocks noChangeShapeType="1"/>
            </p:cNvSpPr>
            <p:nvPr/>
          </p:nvSpPr>
          <p:spPr bwMode="auto">
            <a:xfrm flipV="1">
              <a:off x="4479" y="3067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7" name="Line 801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8" name="Line 802"/>
            <p:cNvSpPr>
              <a:spLocks noChangeShapeType="1"/>
            </p:cNvSpPr>
            <p:nvPr/>
          </p:nvSpPr>
          <p:spPr bwMode="auto">
            <a:xfrm>
              <a:off x="352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99" name="Line 803"/>
            <p:cNvSpPr>
              <a:spLocks noChangeShapeType="1"/>
            </p:cNvSpPr>
            <p:nvPr/>
          </p:nvSpPr>
          <p:spPr bwMode="auto">
            <a:xfrm>
              <a:off x="3309" y="3823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0" name="Line 804"/>
            <p:cNvSpPr>
              <a:spLocks noChangeShapeType="1"/>
            </p:cNvSpPr>
            <p:nvPr/>
          </p:nvSpPr>
          <p:spPr bwMode="auto">
            <a:xfrm flipH="1">
              <a:off x="3336" y="3704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1" name="Line 805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2" name="Line 806"/>
            <p:cNvSpPr>
              <a:spLocks noChangeShapeType="1"/>
            </p:cNvSpPr>
            <p:nvPr/>
          </p:nvSpPr>
          <p:spPr bwMode="auto">
            <a:xfrm>
              <a:off x="393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3" name="Line 807"/>
            <p:cNvSpPr>
              <a:spLocks noChangeShapeType="1"/>
            </p:cNvSpPr>
            <p:nvPr/>
          </p:nvSpPr>
          <p:spPr bwMode="auto">
            <a:xfrm>
              <a:off x="4308" y="3046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4" name="Line 808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5" name="Line 809"/>
            <p:cNvSpPr>
              <a:spLocks noChangeShapeType="1"/>
            </p:cNvSpPr>
            <p:nvPr/>
          </p:nvSpPr>
          <p:spPr bwMode="auto">
            <a:xfrm flipH="1">
              <a:off x="3345" y="348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6" name="Line 810"/>
            <p:cNvSpPr>
              <a:spLocks noChangeShapeType="1"/>
            </p:cNvSpPr>
            <p:nvPr/>
          </p:nvSpPr>
          <p:spPr bwMode="auto">
            <a:xfrm flipH="1">
              <a:off x="3723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7" name="Line 811"/>
            <p:cNvSpPr>
              <a:spLocks noChangeShapeType="1"/>
            </p:cNvSpPr>
            <p:nvPr/>
          </p:nvSpPr>
          <p:spPr bwMode="auto">
            <a:xfrm flipH="1">
              <a:off x="4119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8" name="Line 812"/>
            <p:cNvSpPr>
              <a:spLocks noChangeShapeType="1"/>
            </p:cNvSpPr>
            <p:nvPr/>
          </p:nvSpPr>
          <p:spPr bwMode="auto">
            <a:xfrm>
              <a:off x="3516" y="3277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09" name="Line 813"/>
            <p:cNvSpPr>
              <a:spLocks noChangeShapeType="1"/>
            </p:cNvSpPr>
            <p:nvPr/>
          </p:nvSpPr>
          <p:spPr bwMode="auto">
            <a:xfrm>
              <a:off x="3912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0" name="Line 814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1" name="Line 815"/>
            <p:cNvSpPr>
              <a:spLocks noChangeShapeType="1"/>
            </p:cNvSpPr>
            <p:nvPr/>
          </p:nvSpPr>
          <p:spPr bwMode="auto">
            <a:xfrm flipH="1">
              <a:off x="3327" y="3277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2" name="Line 816"/>
            <p:cNvSpPr>
              <a:spLocks noChangeShapeType="1"/>
            </p:cNvSpPr>
            <p:nvPr/>
          </p:nvSpPr>
          <p:spPr bwMode="auto">
            <a:xfrm flipH="1">
              <a:off x="3732" y="3046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3" name="Line 817"/>
            <p:cNvSpPr>
              <a:spLocks noChangeShapeType="1"/>
            </p:cNvSpPr>
            <p:nvPr/>
          </p:nvSpPr>
          <p:spPr bwMode="auto">
            <a:xfrm flipV="1">
              <a:off x="3696" y="3067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4" name="Line 818"/>
            <p:cNvSpPr>
              <a:spLocks noChangeShapeType="1"/>
            </p:cNvSpPr>
            <p:nvPr/>
          </p:nvSpPr>
          <p:spPr bwMode="auto">
            <a:xfrm flipV="1">
              <a:off x="3516" y="3046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5" name="Freeform 819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6" name="Freeform 820"/>
            <p:cNvSpPr>
              <a:spLocks/>
            </p:cNvSpPr>
            <p:nvPr/>
          </p:nvSpPr>
          <p:spPr bwMode="auto">
            <a:xfrm>
              <a:off x="4848" y="389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7" name="Line 821"/>
            <p:cNvSpPr>
              <a:spLocks noChangeShapeType="1"/>
            </p:cNvSpPr>
            <p:nvPr/>
          </p:nvSpPr>
          <p:spPr bwMode="auto">
            <a:xfrm flipV="1">
              <a:off x="4884" y="372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8" name="Freeform 822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19" name="Freeform 823"/>
            <p:cNvSpPr>
              <a:spLocks/>
            </p:cNvSpPr>
            <p:nvPr/>
          </p:nvSpPr>
          <p:spPr bwMode="auto">
            <a:xfrm>
              <a:off x="4857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0" name="Line 824"/>
            <p:cNvSpPr>
              <a:spLocks noChangeShapeType="1"/>
            </p:cNvSpPr>
            <p:nvPr/>
          </p:nvSpPr>
          <p:spPr bwMode="auto">
            <a:xfrm flipV="1">
              <a:off x="4884" y="350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1" name="Freeform 825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63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2" name="Freeform 826"/>
            <p:cNvSpPr>
              <a:spLocks/>
            </p:cNvSpPr>
            <p:nvPr/>
          </p:nvSpPr>
          <p:spPr bwMode="auto">
            <a:xfrm>
              <a:off x="4839" y="344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3" name="Line 827"/>
            <p:cNvSpPr>
              <a:spLocks noChangeShapeType="1"/>
            </p:cNvSpPr>
            <p:nvPr/>
          </p:nvSpPr>
          <p:spPr bwMode="auto">
            <a:xfrm flipH="1">
              <a:off x="3336" y="3053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4" name="Line 828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5" name="Line 829"/>
            <p:cNvSpPr>
              <a:spLocks noChangeShapeType="1"/>
            </p:cNvSpPr>
            <p:nvPr/>
          </p:nvSpPr>
          <p:spPr bwMode="auto">
            <a:xfrm flipV="1">
              <a:off x="4884" y="3284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6" name="Freeform 830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9 w 81"/>
                <a:gd name="T37" fmla="*/ 7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7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7" name="Freeform 831"/>
            <p:cNvSpPr>
              <a:spLocks/>
            </p:cNvSpPr>
            <p:nvPr/>
          </p:nvSpPr>
          <p:spPr bwMode="auto">
            <a:xfrm>
              <a:off x="4452" y="388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8" name="Line 832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29" name="Line 833"/>
            <p:cNvSpPr>
              <a:spLocks noChangeShapeType="1"/>
            </p:cNvSpPr>
            <p:nvPr/>
          </p:nvSpPr>
          <p:spPr bwMode="auto">
            <a:xfrm flipV="1">
              <a:off x="4497" y="372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0" name="Freeform 834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1" name="Freeform 835"/>
            <p:cNvSpPr>
              <a:spLocks/>
            </p:cNvSpPr>
            <p:nvPr/>
          </p:nvSpPr>
          <p:spPr bwMode="auto">
            <a:xfrm>
              <a:off x="4452" y="346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2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63 w 81"/>
                <a:gd name="T57" fmla="*/ 7 h 63"/>
                <a:gd name="T58" fmla="*/ 72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2" name="Freeform 836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3" name="Freeform 837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4" name="Freeform 838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5" name="Freeform 839"/>
            <p:cNvSpPr>
              <a:spLocks/>
            </p:cNvSpPr>
            <p:nvPr/>
          </p:nvSpPr>
          <p:spPr bwMode="auto">
            <a:xfrm>
              <a:off x="4461" y="368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6" name="Line 840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7" name="Line 841"/>
            <p:cNvSpPr>
              <a:spLocks noChangeShapeType="1"/>
            </p:cNvSpPr>
            <p:nvPr/>
          </p:nvSpPr>
          <p:spPr bwMode="auto">
            <a:xfrm>
              <a:off x="4488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8" name="Freeform 842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39" name="Freeform 843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0" name="Freeform 844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9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1" name="Freeform 845"/>
            <p:cNvSpPr>
              <a:spLocks/>
            </p:cNvSpPr>
            <p:nvPr/>
          </p:nvSpPr>
          <p:spPr bwMode="auto">
            <a:xfrm>
              <a:off x="4857" y="324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2" name="Line 846"/>
            <p:cNvSpPr>
              <a:spLocks noChangeShapeType="1"/>
            </p:cNvSpPr>
            <p:nvPr/>
          </p:nvSpPr>
          <p:spPr bwMode="auto">
            <a:xfrm flipV="1">
              <a:off x="4488" y="3291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3" name="Freeform 847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4" name="Freeform 848"/>
            <p:cNvSpPr>
              <a:spLocks/>
            </p:cNvSpPr>
            <p:nvPr/>
          </p:nvSpPr>
          <p:spPr bwMode="auto">
            <a:xfrm>
              <a:off x="4065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5" name="Line 849"/>
            <p:cNvSpPr>
              <a:spLocks noChangeShapeType="1"/>
            </p:cNvSpPr>
            <p:nvPr/>
          </p:nvSpPr>
          <p:spPr bwMode="auto">
            <a:xfrm flipV="1">
              <a:off x="4101" y="372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6" name="Freeform 850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35 h 42"/>
                <a:gd name="T4" fmla="*/ 45 w 54"/>
                <a:gd name="T5" fmla="*/ 35 h 42"/>
                <a:gd name="T6" fmla="*/ 45 w 54"/>
                <a:gd name="T7" fmla="*/ 42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14 h 42"/>
                <a:gd name="T46" fmla="*/ 54 w 54"/>
                <a:gd name="T47" fmla="*/ 21 h 42"/>
                <a:gd name="T48" fmla="*/ 54 w 54"/>
                <a:gd name="T4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7" name="Freeform 851"/>
            <p:cNvSpPr>
              <a:spLocks/>
            </p:cNvSpPr>
            <p:nvPr/>
          </p:nvSpPr>
          <p:spPr bwMode="auto">
            <a:xfrm>
              <a:off x="4074" y="3683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7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8" name="Line 852"/>
            <p:cNvSpPr>
              <a:spLocks noChangeShapeType="1"/>
            </p:cNvSpPr>
            <p:nvPr/>
          </p:nvSpPr>
          <p:spPr bwMode="auto">
            <a:xfrm flipV="1">
              <a:off x="4101" y="3515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49" name="Freeform 853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9 w 72"/>
                <a:gd name="T39" fmla="*/ 0 h 63"/>
                <a:gd name="T40" fmla="*/ 18 w 72"/>
                <a:gd name="T41" fmla="*/ 0 h 63"/>
                <a:gd name="T42" fmla="*/ 27 w 72"/>
                <a:gd name="T43" fmla="*/ 0 h 63"/>
                <a:gd name="T44" fmla="*/ 36 w 72"/>
                <a:gd name="T45" fmla="*/ 0 h 63"/>
                <a:gd name="T46" fmla="*/ 45 w 72"/>
                <a:gd name="T47" fmla="*/ 0 h 63"/>
                <a:gd name="T48" fmla="*/ 54 w 72"/>
                <a:gd name="T49" fmla="*/ 0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0" name="Freeform 854"/>
            <p:cNvSpPr>
              <a:spLocks/>
            </p:cNvSpPr>
            <p:nvPr/>
          </p:nvSpPr>
          <p:spPr bwMode="auto">
            <a:xfrm>
              <a:off x="4065" y="345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1" name="Line 855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2" name="Line 856"/>
            <p:cNvSpPr>
              <a:spLocks noChangeShapeType="1"/>
            </p:cNvSpPr>
            <p:nvPr/>
          </p:nvSpPr>
          <p:spPr bwMode="auto">
            <a:xfrm flipV="1">
              <a:off x="4884" y="3088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3" name="Freeform 857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4" name="Freeform 858"/>
            <p:cNvSpPr>
              <a:spLocks/>
            </p:cNvSpPr>
            <p:nvPr/>
          </p:nvSpPr>
          <p:spPr bwMode="auto">
            <a:xfrm>
              <a:off x="4461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5" name="Line 859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6" name="Line 860"/>
            <p:cNvSpPr>
              <a:spLocks noChangeShapeType="1"/>
            </p:cNvSpPr>
            <p:nvPr/>
          </p:nvSpPr>
          <p:spPr bwMode="auto">
            <a:xfrm flipH="1" flipV="1">
              <a:off x="4092" y="329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7" name="Freeform 861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56 h 63"/>
                <a:gd name="T16" fmla="*/ 18 w 81"/>
                <a:gd name="T17" fmla="*/ 56 h 63"/>
                <a:gd name="T18" fmla="*/ 9 w 81"/>
                <a:gd name="T19" fmla="*/ 49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1 h 63"/>
                <a:gd name="T26" fmla="*/ 9 w 81"/>
                <a:gd name="T27" fmla="*/ 14 h 63"/>
                <a:gd name="T28" fmla="*/ 18 w 81"/>
                <a:gd name="T29" fmla="*/ 7 h 63"/>
                <a:gd name="T30" fmla="*/ 27 w 81"/>
                <a:gd name="T31" fmla="*/ 7 h 63"/>
                <a:gd name="T32" fmla="*/ 36 w 81"/>
                <a:gd name="T33" fmla="*/ 0 h 63"/>
                <a:gd name="T34" fmla="*/ 45 w 81"/>
                <a:gd name="T35" fmla="*/ 0 h 63"/>
                <a:gd name="T36" fmla="*/ 63 w 81"/>
                <a:gd name="T37" fmla="*/ 7 h 63"/>
                <a:gd name="T38" fmla="*/ 72 w 81"/>
                <a:gd name="T39" fmla="*/ 7 h 63"/>
                <a:gd name="T40" fmla="*/ 72 w 81"/>
                <a:gd name="T41" fmla="*/ 14 h 63"/>
                <a:gd name="T42" fmla="*/ 81 w 81"/>
                <a:gd name="T43" fmla="*/ 21 h 63"/>
                <a:gd name="T44" fmla="*/ 81 w 81"/>
                <a:gd name="T4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8" name="Freeform 862"/>
            <p:cNvSpPr>
              <a:spLocks/>
            </p:cNvSpPr>
            <p:nvPr/>
          </p:nvSpPr>
          <p:spPr bwMode="auto">
            <a:xfrm>
              <a:off x="4839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56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59" name="Freeform 863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0 w 81"/>
                <a:gd name="T21" fmla="*/ 42 h 63"/>
                <a:gd name="T22" fmla="*/ 0 w 81"/>
                <a:gd name="T23" fmla="*/ 35 h 63"/>
                <a:gd name="T24" fmla="*/ 0 w 81"/>
                <a:gd name="T25" fmla="*/ 28 h 63"/>
                <a:gd name="T26" fmla="*/ 0 w 81"/>
                <a:gd name="T27" fmla="*/ 21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7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0" name="Freeform 864"/>
            <p:cNvSpPr>
              <a:spLocks/>
            </p:cNvSpPr>
            <p:nvPr/>
          </p:nvSpPr>
          <p:spPr bwMode="auto">
            <a:xfrm>
              <a:off x="3669" y="388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1" name="Line 865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2" name="Line 866"/>
            <p:cNvSpPr>
              <a:spLocks noChangeShapeType="1"/>
            </p:cNvSpPr>
            <p:nvPr/>
          </p:nvSpPr>
          <p:spPr bwMode="auto">
            <a:xfrm flipH="1" flipV="1">
              <a:off x="3705" y="3725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3" name="Freeform 867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9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4" name="Freeform 868"/>
            <p:cNvSpPr>
              <a:spLocks/>
            </p:cNvSpPr>
            <p:nvPr/>
          </p:nvSpPr>
          <p:spPr bwMode="auto">
            <a:xfrm>
              <a:off x="3669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5" name="Freeform 869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6" name="Freeform 870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7" name="Freeform 871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35 h 35"/>
                <a:gd name="T6" fmla="*/ 36 w 54"/>
                <a:gd name="T7" fmla="*/ 35 h 35"/>
                <a:gd name="T8" fmla="*/ 27 w 54"/>
                <a:gd name="T9" fmla="*/ 35 h 35"/>
                <a:gd name="T10" fmla="*/ 18 w 54"/>
                <a:gd name="T11" fmla="*/ 35 h 35"/>
                <a:gd name="T12" fmla="*/ 9 w 54"/>
                <a:gd name="T13" fmla="*/ 35 h 35"/>
                <a:gd name="T14" fmla="*/ 9 w 54"/>
                <a:gd name="T15" fmla="*/ 28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9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54 w 54"/>
                <a:gd name="T35" fmla="*/ 7 h 35"/>
                <a:gd name="T36" fmla="*/ 54 w 54"/>
                <a:gd name="T37" fmla="*/ 14 h 35"/>
                <a:gd name="T38" fmla="*/ 54 w 54"/>
                <a:gd name="T3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8" name="Freeform 872"/>
            <p:cNvSpPr>
              <a:spLocks/>
            </p:cNvSpPr>
            <p:nvPr/>
          </p:nvSpPr>
          <p:spPr bwMode="auto">
            <a:xfrm>
              <a:off x="3678" y="369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54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27 w 54"/>
                <a:gd name="T19" fmla="*/ 35 h 35"/>
                <a:gd name="T20" fmla="*/ 18 w 54"/>
                <a:gd name="T21" fmla="*/ 35 h 35"/>
                <a:gd name="T22" fmla="*/ 18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14 h 35"/>
                <a:gd name="T38" fmla="*/ 9 w 54"/>
                <a:gd name="T39" fmla="*/ 7 h 35"/>
                <a:gd name="T40" fmla="*/ 9 w 54"/>
                <a:gd name="T41" fmla="*/ 0 h 35"/>
                <a:gd name="T42" fmla="*/ 18 w 54"/>
                <a:gd name="T43" fmla="*/ 0 h 35"/>
                <a:gd name="T44" fmla="*/ 18 w 54"/>
                <a:gd name="T45" fmla="*/ 0 h 35"/>
                <a:gd name="T46" fmla="*/ 27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54 w 54"/>
                <a:gd name="T59" fmla="*/ 7 h 35"/>
                <a:gd name="T60" fmla="*/ 54 w 54"/>
                <a:gd name="T61" fmla="*/ 14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69" name="Line 873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0" name="Line 874"/>
            <p:cNvSpPr>
              <a:spLocks noChangeShapeType="1"/>
            </p:cNvSpPr>
            <p:nvPr/>
          </p:nvSpPr>
          <p:spPr bwMode="auto">
            <a:xfrm>
              <a:off x="3705" y="352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1" name="Line 875"/>
            <p:cNvSpPr>
              <a:spLocks noChangeShapeType="1"/>
            </p:cNvSpPr>
            <p:nvPr/>
          </p:nvSpPr>
          <p:spPr bwMode="auto">
            <a:xfrm flipV="1">
              <a:off x="4488" y="3074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2" name="Freeform 876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3" name="Freeform 877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4" name="Freeform 878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36 w 54"/>
                <a:gd name="T37" fmla="*/ 7 h 42"/>
                <a:gd name="T38" fmla="*/ 45 w 54"/>
                <a:gd name="T39" fmla="*/ 7 h 42"/>
                <a:gd name="T40" fmla="*/ 45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5" name="Freeform 879"/>
            <p:cNvSpPr>
              <a:spLocks/>
            </p:cNvSpPr>
            <p:nvPr/>
          </p:nvSpPr>
          <p:spPr bwMode="auto">
            <a:xfrm>
              <a:off x="4074" y="324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6" name="Line 880"/>
            <p:cNvSpPr>
              <a:spLocks noChangeShapeType="1"/>
            </p:cNvSpPr>
            <p:nvPr/>
          </p:nvSpPr>
          <p:spPr bwMode="auto">
            <a:xfrm flipV="1">
              <a:off x="3705" y="3298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7" name="Freeform 881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14 h 63"/>
                <a:gd name="T36" fmla="*/ 9 w 81"/>
                <a:gd name="T37" fmla="*/ 7 h 63"/>
                <a:gd name="T38" fmla="*/ 9 w 81"/>
                <a:gd name="T39" fmla="*/ 0 h 63"/>
                <a:gd name="T40" fmla="*/ 18 w 81"/>
                <a:gd name="T41" fmla="*/ 0 h 63"/>
                <a:gd name="T42" fmla="*/ 27 w 81"/>
                <a:gd name="T43" fmla="*/ 0 h 63"/>
                <a:gd name="T44" fmla="*/ 36 w 81"/>
                <a:gd name="T45" fmla="*/ 0 h 63"/>
                <a:gd name="T46" fmla="*/ 45 w 81"/>
                <a:gd name="T47" fmla="*/ 0 h 63"/>
                <a:gd name="T48" fmla="*/ 54 w 81"/>
                <a:gd name="T49" fmla="*/ 0 h 63"/>
                <a:gd name="T50" fmla="*/ 63 w 81"/>
                <a:gd name="T51" fmla="*/ 7 h 63"/>
                <a:gd name="T52" fmla="*/ 63 w 81"/>
                <a:gd name="T53" fmla="*/ 14 h 63"/>
                <a:gd name="T54" fmla="*/ 72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8" name="Freeform 882"/>
            <p:cNvSpPr>
              <a:spLocks/>
            </p:cNvSpPr>
            <p:nvPr/>
          </p:nvSpPr>
          <p:spPr bwMode="auto">
            <a:xfrm>
              <a:off x="3282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63 w 81"/>
                <a:gd name="T7" fmla="*/ 49 h 63"/>
                <a:gd name="T8" fmla="*/ 63 w 81"/>
                <a:gd name="T9" fmla="*/ 49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0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63 w 81"/>
                <a:gd name="T57" fmla="*/ 7 h 63"/>
                <a:gd name="T58" fmla="*/ 63 w 81"/>
                <a:gd name="T59" fmla="*/ 14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49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79" name="Line 883"/>
            <p:cNvSpPr>
              <a:spLocks noChangeShapeType="1"/>
            </p:cNvSpPr>
            <p:nvPr/>
          </p:nvSpPr>
          <p:spPr bwMode="auto">
            <a:xfrm flipV="1">
              <a:off x="3318" y="373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0" name="Freeform 884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9 w 54"/>
                <a:gd name="T29" fmla="*/ 0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45 w 54"/>
                <a:gd name="T41" fmla="*/ 21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1" name="Freeform 885"/>
            <p:cNvSpPr>
              <a:spLocks/>
            </p:cNvSpPr>
            <p:nvPr/>
          </p:nvSpPr>
          <p:spPr bwMode="auto">
            <a:xfrm>
              <a:off x="3291" y="369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45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2" name="Line 886"/>
            <p:cNvSpPr>
              <a:spLocks noChangeShapeType="1"/>
            </p:cNvSpPr>
            <p:nvPr/>
          </p:nvSpPr>
          <p:spPr bwMode="auto">
            <a:xfrm flipV="1">
              <a:off x="3318" y="351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3" name="Freeform 887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63 w 81"/>
                <a:gd name="T45" fmla="*/ 7 h 63"/>
                <a:gd name="T46" fmla="*/ 72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4" name="Freeform 888"/>
            <p:cNvSpPr>
              <a:spLocks/>
            </p:cNvSpPr>
            <p:nvPr/>
          </p:nvSpPr>
          <p:spPr bwMode="auto">
            <a:xfrm>
              <a:off x="3273" y="345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9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5" name="Freeform 889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7 h 63"/>
                <a:gd name="T46" fmla="*/ 63 w 81"/>
                <a:gd name="T47" fmla="*/ 14 h 63"/>
                <a:gd name="T48" fmla="*/ 72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6" name="Freeform 890"/>
            <p:cNvSpPr>
              <a:spLocks/>
            </p:cNvSpPr>
            <p:nvPr/>
          </p:nvSpPr>
          <p:spPr bwMode="auto">
            <a:xfrm>
              <a:off x="4452" y="301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54 w 81"/>
                <a:gd name="T55" fmla="*/ 7 h 63"/>
                <a:gd name="T56" fmla="*/ 63 w 81"/>
                <a:gd name="T57" fmla="*/ 14 h 63"/>
                <a:gd name="T58" fmla="*/ 72 w 81"/>
                <a:gd name="T59" fmla="*/ 21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7" name="Line 891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8" name="Line 892"/>
            <p:cNvSpPr>
              <a:spLocks noChangeShapeType="1"/>
            </p:cNvSpPr>
            <p:nvPr/>
          </p:nvSpPr>
          <p:spPr bwMode="auto">
            <a:xfrm flipV="1">
              <a:off x="4092" y="3095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89" name="Freeform 893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45 w 54"/>
                <a:gd name="T5" fmla="*/ 42 h 49"/>
                <a:gd name="T6" fmla="*/ 36 w 54"/>
                <a:gd name="T7" fmla="*/ 42 h 49"/>
                <a:gd name="T8" fmla="*/ 36 w 54"/>
                <a:gd name="T9" fmla="*/ 49 h 49"/>
                <a:gd name="T10" fmla="*/ 27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14 h 49"/>
                <a:gd name="T26" fmla="*/ 18 w 54"/>
                <a:gd name="T27" fmla="*/ 7 h 49"/>
                <a:gd name="T28" fmla="*/ 27 w 54"/>
                <a:gd name="T29" fmla="*/ 0 h 49"/>
                <a:gd name="T30" fmla="*/ 36 w 54"/>
                <a:gd name="T31" fmla="*/ 0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45 w 54"/>
                <a:gd name="T39" fmla="*/ 21 h 49"/>
                <a:gd name="T40" fmla="*/ 54 w 54"/>
                <a:gd name="T41" fmla="*/ 21 h 49"/>
                <a:gd name="T42" fmla="*/ 54 w 54"/>
                <a:gd name="T43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0" name="Freeform 894"/>
            <p:cNvSpPr>
              <a:spLocks/>
            </p:cNvSpPr>
            <p:nvPr/>
          </p:nvSpPr>
          <p:spPr bwMode="auto">
            <a:xfrm>
              <a:off x="3678" y="3249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45 w 54"/>
                <a:gd name="T11" fmla="*/ 42 h 49"/>
                <a:gd name="T12" fmla="*/ 36 w 54"/>
                <a:gd name="T13" fmla="*/ 42 h 49"/>
                <a:gd name="T14" fmla="*/ 36 w 54"/>
                <a:gd name="T15" fmla="*/ 49 h 49"/>
                <a:gd name="T16" fmla="*/ 27 w 54"/>
                <a:gd name="T17" fmla="*/ 49 h 49"/>
                <a:gd name="T18" fmla="*/ 27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27 w 54"/>
                <a:gd name="T47" fmla="*/ 0 h 49"/>
                <a:gd name="T48" fmla="*/ 27 w 54"/>
                <a:gd name="T49" fmla="*/ 0 h 49"/>
                <a:gd name="T50" fmla="*/ 36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45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9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1" name="Line 895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2" name="Line 896"/>
            <p:cNvSpPr>
              <a:spLocks noChangeShapeType="1"/>
            </p:cNvSpPr>
            <p:nvPr/>
          </p:nvSpPr>
          <p:spPr bwMode="auto">
            <a:xfrm flipV="1">
              <a:off x="3318" y="3298"/>
              <a:ext cx="1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3" name="Freeform 897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4" name="Freeform 898"/>
            <p:cNvSpPr>
              <a:spLocks/>
            </p:cNvSpPr>
            <p:nvPr/>
          </p:nvSpPr>
          <p:spPr bwMode="auto">
            <a:xfrm>
              <a:off x="4056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5" name="Line 899"/>
            <p:cNvSpPr>
              <a:spLocks noChangeShapeType="1"/>
            </p:cNvSpPr>
            <p:nvPr/>
          </p:nvSpPr>
          <p:spPr bwMode="auto">
            <a:xfrm flipV="1">
              <a:off x="3705" y="3081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6" name="Freeform 900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7" name="Freeform 901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8" name="Freeform 902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36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99" name="Freeform 903"/>
            <p:cNvSpPr>
              <a:spLocks/>
            </p:cNvSpPr>
            <p:nvPr/>
          </p:nvSpPr>
          <p:spPr bwMode="auto">
            <a:xfrm>
              <a:off x="3291" y="3256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36 w 45"/>
                <a:gd name="T9" fmla="*/ 35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36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0" name="Freeform 904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28 h 63"/>
                <a:gd name="T28" fmla="*/ 9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1" name="Freeform 905"/>
            <p:cNvSpPr>
              <a:spLocks/>
            </p:cNvSpPr>
            <p:nvPr/>
          </p:nvSpPr>
          <p:spPr bwMode="auto">
            <a:xfrm>
              <a:off x="3660" y="3018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28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2" name="Line 906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3" name="Line 907"/>
            <p:cNvSpPr>
              <a:spLocks noChangeShapeType="1"/>
            </p:cNvSpPr>
            <p:nvPr/>
          </p:nvSpPr>
          <p:spPr bwMode="auto">
            <a:xfrm flipH="1">
              <a:off x="472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4" name="Line 908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5" name="Line 909"/>
            <p:cNvSpPr>
              <a:spLocks noChangeShapeType="1"/>
            </p:cNvSpPr>
            <p:nvPr/>
          </p:nvSpPr>
          <p:spPr bwMode="auto">
            <a:xfrm flipV="1">
              <a:off x="3318" y="309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6" name="Line 910"/>
            <p:cNvSpPr>
              <a:spLocks noChangeShapeType="1"/>
            </p:cNvSpPr>
            <p:nvPr/>
          </p:nvSpPr>
          <p:spPr bwMode="auto">
            <a:xfrm>
              <a:off x="4884" y="350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7" name="Line 911"/>
            <p:cNvSpPr>
              <a:spLocks noChangeShapeType="1"/>
            </p:cNvSpPr>
            <p:nvPr/>
          </p:nvSpPr>
          <p:spPr bwMode="auto">
            <a:xfrm flipH="1">
              <a:off x="4713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8" name="Line 912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09" name="Line 913"/>
            <p:cNvSpPr>
              <a:spLocks noChangeShapeType="1"/>
            </p:cNvSpPr>
            <p:nvPr/>
          </p:nvSpPr>
          <p:spPr bwMode="auto">
            <a:xfrm>
              <a:off x="4524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0" name="Freeform 914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63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45 w 81"/>
                <a:gd name="T37" fmla="*/ 0 h 63"/>
                <a:gd name="T38" fmla="*/ 54 w 81"/>
                <a:gd name="T39" fmla="*/ 7 h 63"/>
                <a:gd name="T40" fmla="*/ 63 w 81"/>
                <a:gd name="T41" fmla="*/ 7 h 63"/>
                <a:gd name="T42" fmla="*/ 63 w 81"/>
                <a:gd name="T43" fmla="*/ 14 h 63"/>
                <a:gd name="T44" fmla="*/ 72 w 81"/>
                <a:gd name="T45" fmla="*/ 14 h 63"/>
                <a:gd name="T46" fmla="*/ 72 w 81"/>
                <a:gd name="T47" fmla="*/ 21 h 63"/>
                <a:gd name="T48" fmla="*/ 72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1" name="Freeform 915"/>
            <p:cNvSpPr>
              <a:spLocks/>
            </p:cNvSpPr>
            <p:nvPr/>
          </p:nvSpPr>
          <p:spPr bwMode="auto">
            <a:xfrm>
              <a:off x="3273" y="303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18 w 81"/>
                <a:gd name="T45" fmla="*/ 7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72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2" name="Line 916"/>
            <p:cNvSpPr>
              <a:spLocks noChangeShapeType="1"/>
            </p:cNvSpPr>
            <p:nvPr/>
          </p:nvSpPr>
          <p:spPr bwMode="auto">
            <a:xfrm flipH="1">
              <a:off x="4713" y="348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3" name="Line 917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014" name="Group 918"/>
          <p:cNvGrpSpPr>
            <a:grpSpLocks/>
          </p:cNvGrpSpPr>
          <p:nvPr/>
        </p:nvGrpSpPr>
        <p:grpSpPr bwMode="auto">
          <a:xfrm>
            <a:off x="1927225" y="4398963"/>
            <a:ext cx="2092325" cy="1100137"/>
            <a:chOff x="3300" y="3039"/>
            <a:chExt cx="1611" cy="917"/>
          </a:xfrm>
        </p:grpSpPr>
        <p:sp>
          <p:nvSpPr>
            <p:cNvPr id="645015" name="Line 919"/>
            <p:cNvSpPr>
              <a:spLocks noChangeShapeType="1"/>
            </p:cNvSpPr>
            <p:nvPr/>
          </p:nvSpPr>
          <p:spPr bwMode="auto">
            <a:xfrm>
              <a:off x="4506" y="370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6" name="Line 920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7" name="Line 921"/>
            <p:cNvSpPr>
              <a:spLocks noChangeShapeType="1"/>
            </p:cNvSpPr>
            <p:nvPr/>
          </p:nvSpPr>
          <p:spPr bwMode="auto">
            <a:xfrm flipH="1">
              <a:off x="4326" y="392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8" name="Line 922"/>
            <p:cNvSpPr>
              <a:spLocks noChangeShapeType="1"/>
            </p:cNvSpPr>
            <p:nvPr/>
          </p:nvSpPr>
          <p:spPr bwMode="auto">
            <a:xfrm>
              <a:off x="4515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19" name="Line 923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0" name="Line 924"/>
            <p:cNvSpPr>
              <a:spLocks noChangeShapeType="1"/>
            </p:cNvSpPr>
            <p:nvPr/>
          </p:nvSpPr>
          <p:spPr bwMode="auto">
            <a:xfrm flipH="1">
              <a:off x="4344" y="3711"/>
              <a:ext cx="126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1" name="Line 925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2" name="Line 926"/>
            <p:cNvSpPr>
              <a:spLocks noChangeShapeType="1"/>
            </p:cNvSpPr>
            <p:nvPr/>
          </p:nvSpPr>
          <p:spPr bwMode="auto">
            <a:xfrm>
              <a:off x="4128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3" name="Line 927"/>
            <p:cNvSpPr>
              <a:spLocks noChangeShapeType="1"/>
            </p:cNvSpPr>
            <p:nvPr/>
          </p:nvSpPr>
          <p:spPr bwMode="auto">
            <a:xfrm flipV="1">
              <a:off x="4497" y="3396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4" name="Line 928"/>
            <p:cNvSpPr>
              <a:spLocks noChangeShapeType="1"/>
            </p:cNvSpPr>
            <p:nvPr/>
          </p:nvSpPr>
          <p:spPr bwMode="auto">
            <a:xfrm flipH="1">
              <a:off x="4317" y="349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5" name="Line 929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6" name="Line 930"/>
            <p:cNvSpPr>
              <a:spLocks noChangeShapeType="1"/>
            </p:cNvSpPr>
            <p:nvPr/>
          </p:nvSpPr>
          <p:spPr bwMode="auto">
            <a:xfrm flipH="1">
              <a:off x="4731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7" name="Line 931"/>
            <p:cNvSpPr>
              <a:spLocks noChangeShapeType="1"/>
            </p:cNvSpPr>
            <p:nvPr/>
          </p:nvSpPr>
          <p:spPr bwMode="auto">
            <a:xfrm>
              <a:off x="4119" y="371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8" name="Line 932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29" name="Line 933"/>
            <p:cNvSpPr>
              <a:spLocks noChangeShapeType="1"/>
            </p:cNvSpPr>
            <p:nvPr/>
          </p:nvSpPr>
          <p:spPr bwMode="auto">
            <a:xfrm flipH="1">
              <a:off x="3930" y="392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0" name="Line 934"/>
            <p:cNvSpPr>
              <a:spLocks noChangeShapeType="1"/>
            </p:cNvSpPr>
            <p:nvPr/>
          </p:nvSpPr>
          <p:spPr bwMode="auto">
            <a:xfrm>
              <a:off x="4128" y="348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1" name="Line 935"/>
            <p:cNvSpPr>
              <a:spLocks noChangeShapeType="1"/>
            </p:cNvSpPr>
            <p:nvPr/>
          </p:nvSpPr>
          <p:spPr bwMode="auto">
            <a:xfrm>
              <a:off x="4506" y="3270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2" name="Line 936"/>
            <p:cNvSpPr>
              <a:spLocks noChangeShapeType="1"/>
            </p:cNvSpPr>
            <p:nvPr/>
          </p:nvSpPr>
          <p:spPr bwMode="auto">
            <a:xfrm>
              <a:off x="4101" y="350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3" name="Line 937"/>
            <p:cNvSpPr>
              <a:spLocks noChangeShapeType="1"/>
            </p:cNvSpPr>
            <p:nvPr/>
          </p:nvSpPr>
          <p:spPr bwMode="auto">
            <a:xfrm flipH="1">
              <a:off x="3930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4" name="Line 938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5" name="Line 939"/>
            <p:cNvSpPr>
              <a:spLocks noChangeShapeType="1"/>
            </p:cNvSpPr>
            <p:nvPr/>
          </p:nvSpPr>
          <p:spPr bwMode="auto">
            <a:xfrm>
              <a:off x="3741" y="392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6" name="Line 940"/>
            <p:cNvSpPr>
              <a:spLocks noChangeShapeType="1"/>
            </p:cNvSpPr>
            <p:nvPr/>
          </p:nvSpPr>
          <p:spPr bwMode="auto">
            <a:xfrm flipH="1">
              <a:off x="3930" y="348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7" name="Line 941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8" name="Line 942"/>
            <p:cNvSpPr>
              <a:spLocks noChangeShapeType="1"/>
            </p:cNvSpPr>
            <p:nvPr/>
          </p:nvSpPr>
          <p:spPr bwMode="auto">
            <a:xfrm flipH="1">
              <a:off x="471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39" name="Line 943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0" name="Line 944"/>
            <p:cNvSpPr>
              <a:spLocks noChangeShapeType="1"/>
            </p:cNvSpPr>
            <p:nvPr/>
          </p:nvSpPr>
          <p:spPr bwMode="auto">
            <a:xfrm>
              <a:off x="3723" y="371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1" name="Line 945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2" name="Line 946"/>
            <p:cNvSpPr>
              <a:spLocks noChangeShapeType="1"/>
            </p:cNvSpPr>
            <p:nvPr/>
          </p:nvSpPr>
          <p:spPr bwMode="auto">
            <a:xfrm flipH="1">
              <a:off x="3534" y="3921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3" name="Line 947"/>
            <p:cNvSpPr>
              <a:spLocks noChangeShapeType="1"/>
            </p:cNvSpPr>
            <p:nvPr/>
          </p:nvSpPr>
          <p:spPr bwMode="auto">
            <a:xfrm flipH="1">
              <a:off x="4317" y="327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4" name="Line 948"/>
            <p:cNvSpPr>
              <a:spLocks noChangeShapeType="1"/>
            </p:cNvSpPr>
            <p:nvPr/>
          </p:nvSpPr>
          <p:spPr bwMode="auto">
            <a:xfrm>
              <a:off x="3732" y="3501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5" name="Line 949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6" name="Line 950"/>
            <p:cNvSpPr>
              <a:spLocks noChangeShapeType="1"/>
            </p:cNvSpPr>
            <p:nvPr/>
          </p:nvSpPr>
          <p:spPr bwMode="auto">
            <a:xfrm flipH="1">
              <a:off x="3561" y="371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7" name="Line 951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8" name="Line 952"/>
            <p:cNvSpPr>
              <a:spLocks noChangeShapeType="1"/>
            </p:cNvSpPr>
            <p:nvPr/>
          </p:nvSpPr>
          <p:spPr bwMode="auto">
            <a:xfrm>
              <a:off x="3345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49" name="Line 953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0" name="Line 954"/>
            <p:cNvSpPr>
              <a:spLocks noChangeShapeType="1"/>
            </p:cNvSpPr>
            <p:nvPr/>
          </p:nvSpPr>
          <p:spPr bwMode="auto">
            <a:xfrm>
              <a:off x="4119" y="327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1" name="Line 955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2" name="Line 956"/>
            <p:cNvSpPr>
              <a:spLocks noChangeShapeType="1"/>
            </p:cNvSpPr>
            <p:nvPr/>
          </p:nvSpPr>
          <p:spPr bwMode="auto">
            <a:xfrm>
              <a:off x="4515" y="3046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3" name="Line 957"/>
            <p:cNvSpPr>
              <a:spLocks noChangeShapeType="1"/>
            </p:cNvSpPr>
            <p:nvPr/>
          </p:nvSpPr>
          <p:spPr bwMode="auto">
            <a:xfrm flipV="1">
              <a:off x="3705" y="3396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4" name="Line 958"/>
            <p:cNvSpPr>
              <a:spLocks noChangeShapeType="1"/>
            </p:cNvSpPr>
            <p:nvPr/>
          </p:nvSpPr>
          <p:spPr bwMode="auto">
            <a:xfrm flipH="1">
              <a:off x="353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5" name="Line 959"/>
            <p:cNvSpPr>
              <a:spLocks noChangeShapeType="1"/>
            </p:cNvSpPr>
            <p:nvPr/>
          </p:nvSpPr>
          <p:spPr bwMode="auto">
            <a:xfrm>
              <a:off x="3336" y="3711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6" name="Line 960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7" name="Line 961"/>
            <p:cNvSpPr>
              <a:spLocks noChangeShapeType="1"/>
            </p:cNvSpPr>
            <p:nvPr/>
          </p:nvSpPr>
          <p:spPr bwMode="auto">
            <a:xfrm flipH="1">
              <a:off x="3948" y="3270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8" name="Line 962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59" name="Line 963"/>
            <p:cNvSpPr>
              <a:spLocks noChangeShapeType="1"/>
            </p:cNvSpPr>
            <p:nvPr/>
          </p:nvSpPr>
          <p:spPr bwMode="auto">
            <a:xfrm flipH="1">
              <a:off x="4317" y="3046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0" name="Line 964"/>
            <p:cNvSpPr>
              <a:spLocks noChangeShapeType="1"/>
            </p:cNvSpPr>
            <p:nvPr/>
          </p:nvSpPr>
          <p:spPr bwMode="auto">
            <a:xfrm>
              <a:off x="3345" y="348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1" name="Line 965"/>
            <p:cNvSpPr>
              <a:spLocks noChangeShapeType="1"/>
            </p:cNvSpPr>
            <p:nvPr/>
          </p:nvSpPr>
          <p:spPr bwMode="auto">
            <a:xfrm>
              <a:off x="3318" y="3508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2" name="Line 966"/>
            <p:cNvSpPr>
              <a:spLocks noChangeShapeType="1"/>
            </p:cNvSpPr>
            <p:nvPr/>
          </p:nvSpPr>
          <p:spPr bwMode="auto">
            <a:xfrm flipV="1">
              <a:off x="3723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3" name="Line 967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4" name="Line 968"/>
            <p:cNvSpPr>
              <a:spLocks noChangeShapeType="1"/>
            </p:cNvSpPr>
            <p:nvPr/>
          </p:nvSpPr>
          <p:spPr bwMode="auto">
            <a:xfrm>
              <a:off x="4128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5" name="Line 969"/>
            <p:cNvSpPr>
              <a:spLocks noChangeShapeType="1"/>
            </p:cNvSpPr>
            <p:nvPr/>
          </p:nvSpPr>
          <p:spPr bwMode="auto">
            <a:xfrm flipH="1">
              <a:off x="3534" y="3277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6" name="Line 970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7" name="Line 971"/>
            <p:cNvSpPr>
              <a:spLocks noChangeShapeType="1"/>
            </p:cNvSpPr>
            <p:nvPr/>
          </p:nvSpPr>
          <p:spPr bwMode="auto">
            <a:xfrm flipH="1">
              <a:off x="393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8" name="Line 972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69" name="Line 973"/>
            <p:cNvSpPr>
              <a:spLocks noChangeShapeType="1"/>
            </p:cNvSpPr>
            <p:nvPr/>
          </p:nvSpPr>
          <p:spPr bwMode="auto">
            <a:xfrm>
              <a:off x="3336" y="327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0" name="Line 974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1" name="Line 975"/>
            <p:cNvSpPr>
              <a:spLocks noChangeShapeType="1"/>
            </p:cNvSpPr>
            <p:nvPr/>
          </p:nvSpPr>
          <p:spPr bwMode="auto">
            <a:xfrm>
              <a:off x="3732" y="3053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2" name="Line 976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3" name="Line 977"/>
            <p:cNvSpPr>
              <a:spLocks noChangeShapeType="1"/>
            </p:cNvSpPr>
            <p:nvPr/>
          </p:nvSpPr>
          <p:spPr bwMode="auto">
            <a:xfrm flipH="1">
              <a:off x="3534" y="3053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4" name="Freeform 978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5" name="Freeform 979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6" name="Freeform 980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7" name="Freeform 981"/>
            <p:cNvSpPr>
              <a:spLocks/>
            </p:cNvSpPr>
            <p:nvPr/>
          </p:nvSpPr>
          <p:spPr bwMode="auto">
            <a:xfrm>
              <a:off x="4677" y="390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8" name="Line 982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79" name="Line 983"/>
            <p:cNvSpPr>
              <a:spLocks noChangeShapeType="1"/>
            </p:cNvSpPr>
            <p:nvPr/>
          </p:nvSpPr>
          <p:spPr bwMode="auto">
            <a:xfrm>
              <a:off x="3345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0" name="Line 984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1" name="Line 985"/>
            <p:cNvSpPr>
              <a:spLocks noChangeShapeType="1"/>
            </p:cNvSpPr>
            <p:nvPr/>
          </p:nvSpPr>
          <p:spPr bwMode="auto">
            <a:xfrm flipH="1" flipV="1">
              <a:off x="4686" y="374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2" name="Freeform 986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9 w 36"/>
                <a:gd name="T15" fmla="*/ 7 h 28"/>
                <a:gd name="T16" fmla="*/ 9 w 36"/>
                <a:gd name="T17" fmla="*/ 0 h 28"/>
                <a:gd name="T18" fmla="*/ 18 w 36"/>
                <a:gd name="T19" fmla="*/ 0 h 28"/>
                <a:gd name="T20" fmla="*/ 27 w 36"/>
                <a:gd name="T21" fmla="*/ 0 h 28"/>
                <a:gd name="T22" fmla="*/ 27 w 36"/>
                <a:gd name="T23" fmla="*/ 7 h 28"/>
                <a:gd name="T24" fmla="*/ 36 w 36"/>
                <a:gd name="T25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3" name="Freeform 987"/>
            <p:cNvSpPr>
              <a:spLocks/>
            </p:cNvSpPr>
            <p:nvPr/>
          </p:nvSpPr>
          <p:spPr bwMode="auto">
            <a:xfrm>
              <a:off x="4875" y="358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27 w 36"/>
                <a:gd name="T13" fmla="*/ 28 h 28"/>
                <a:gd name="T14" fmla="*/ 27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21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14 h 28"/>
                <a:gd name="T38" fmla="*/ 0 w 36"/>
                <a:gd name="T39" fmla="*/ 14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27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14 h 28"/>
                <a:gd name="T60" fmla="*/ 36 w 36"/>
                <a:gd name="T61" fmla="*/ 14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4" name="Line 988"/>
            <p:cNvSpPr>
              <a:spLocks noChangeShapeType="1"/>
            </p:cNvSpPr>
            <p:nvPr/>
          </p:nvSpPr>
          <p:spPr bwMode="auto">
            <a:xfrm flipH="1">
              <a:off x="4722" y="3606"/>
              <a:ext cx="153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5" name="Freeform 989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56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2 h 63"/>
                <a:gd name="T24" fmla="*/ 0 w 81"/>
                <a:gd name="T25" fmla="*/ 35 h 63"/>
                <a:gd name="T26" fmla="*/ 9 w 81"/>
                <a:gd name="T27" fmla="*/ 28 h 63"/>
                <a:gd name="T28" fmla="*/ 9 w 81"/>
                <a:gd name="T29" fmla="*/ 21 h 63"/>
                <a:gd name="T30" fmla="*/ 18 w 81"/>
                <a:gd name="T31" fmla="*/ 14 h 63"/>
                <a:gd name="T32" fmla="*/ 27 w 81"/>
                <a:gd name="T33" fmla="*/ 7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14 h 63"/>
                <a:gd name="T44" fmla="*/ 81 w 81"/>
                <a:gd name="T45" fmla="*/ 21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6" name="Freeform 990"/>
            <p:cNvSpPr>
              <a:spLocks/>
            </p:cNvSpPr>
            <p:nvPr/>
          </p:nvSpPr>
          <p:spPr bwMode="auto">
            <a:xfrm>
              <a:off x="4641" y="368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63 h 63"/>
                <a:gd name="T24" fmla="*/ 18 w 81"/>
                <a:gd name="T25" fmla="*/ 56 h 63"/>
                <a:gd name="T26" fmla="*/ 9 w 81"/>
                <a:gd name="T27" fmla="*/ 56 h 63"/>
                <a:gd name="T28" fmla="*/ 9 w 81"/>
                <a:gd name="T29" fmla="*/ 42 h 63"/>
                <a:gd name="T30" fmla="*/ 9 w 81"/>
                <a:gd name="T31" fmla="*/ 42 h 63"/>
                <a:gd name="T32" fmla="*/ 0 w 81"/>
                <a:gd name="T33" fmla="*/ 35 h 63"/>
                <a:gd name="T34" fmla="*/ 9 w 81"/>
                <a:gd name="T35" fmla="*/ 28 h 63"/>
                <a:gd name="T36" fmla="*/ 9 w 81"/>
                <a:gd name="T37" fmla="*/ 21 h 63"/>
                <a:gd name="T38" fmla="*/ 9 w 81"/>
                <a:gd name="T39" fmla="*/ 21 h 63"/>
                <a:gd name="T40" fmla="*/ 18 w 81"/>
                <a:gd name="T41" fmla="*/ 14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18" y="1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7" name="Freeform 991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8" name="Freeform 992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89" name="Freeform 993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28 h 35"/>
                <a:gd name="T18" fmla="*/ 0 w 45"/>
                <a:gd name="T19" fmla="*/ 21 h 35"/>
                <a:gd name="T20" fmla="*/ 0 w 45"/>
                <a:gd name="T21" fmla="*/ 14 h 35"/>
                <a:gd name="T22" fmla="*/ 0 w 45"/>
                <a:gd name="T23" fmla="*/ 7 h 35"/>
                <a:gd name="T24" fmla="*/ 9 w 45"/>
                <a:gd name="T25" fmla="*/ 0 h 35"/>
                <a:gd name="T26" fmla="*/ 18 w 45"/>
                <a:gd name="T27" fmla="*/ 0 h 35"/>
                <a:gd name="T28" fmla="*/ 27 w 45"/>
                <a:gd name="T29" fmla="*/ 0 h 35"/>
                <a:gd name="T30" fmla="*/ 36 w 45"/>
                <a:gd name="T31" fmla="*/ 0 h 35"/>
                <a:gd name="T32" fmla="*/ 45 w 45"/>
                <a:gd name="T33" fmla="*/ 0 h 35"/>
                <a:gd name="T34" fmla="*/ 45 w 45"/>
                <a:gd name="T35" fmla="*/ 7 h 35"/>
                <a:gd name="T36" fmla="*/ 45 w 45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0" name="Freeform 994"/>
            <p:cNvSpPr>
              <a:spLocks/>
            </p:cNvSpPr>
            <p:nvPr/>
          </p:nvSpPr>
          <p:spPr bwMode="auto">
            <a:xfrm>
              <a:off x="4281" y="391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9 w 45"/>
                <a:gd name="T25" fmla="*/ 35 h 35"/>
                <a:gd name="T26" fmla="*/ 0 w 45"/>
                <a:gd name="T27" fmla="*/ 28 h 35"/>
                <a:gd name="T28" fmla="*/ 0 w 45"/>
                <a:gd name="T29" fmla="*/ 28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9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1" name="Line 995"/>
            <p:cNvSpPr>
              <a:spLocks noChangeShapeType="1"/>
            </p:cNvSpPr>
            <p:nvPr/>
          </p:nvSpPr>
          <p:spPr bwMode="auto">
            <a:xfrm flipV="1">
              <a:off x="4686" y="351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2" name="Line 996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3" name="Line 997"/>
            <p:cNvSpPr>
              <a:spLocks noChangeShapeType="1"/>
            </p:cNvSpPr>
            <p:nvPr/>
          </p:nvSpPr>
          <p:spPr bwMode="auto">
            <a:xfrm flipV="1">
              <a:off x="4308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4" name="Freeform 998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14 h 42"/>
                <a:gd name="T30" fmla="*/ 9 w 54"/>
                <a:gd name="T31" fmla="*/ 7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5" name="Freeform 999"/>
            <p:cNvSpPr>
              <a:spLocks/>
            </p:cNvSpPr>
            <p:nvPr/>
          </p:nvSpPr>
          <p:spPr bwMode="auto">
            <a:xfrm>
              <a:off x="4668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6" name="Freeform 1000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49 h 63"/>
                <a:gd name="T24" fmla="*/ 9 w 81"/>
                <a:gd name="T25" fmla="*/ 49 h 63"/>
                <a:gd name="T26" fmla="*/ 9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72 w 81"/>
                <a:gd name="T49" fmla="*/ 0 h 63"/>
                <a:gd name="T50" fmla="*/ 72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7" name="Freeform 1001"/>
            <p:cNvSpPr>
              <a:spLocks/>
            </p:cNvSpPr>
            <p:nvPr/>
          </p:nvSpPr>
          <p:spPr bwMode="auto">
            <a:xfrm>
              <a:off x="4272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8" name="Line 1002"/>
            <p:cNvSpPr>
              <a:spLocks noChangeShapeType="1"/>
            </p:cNvSpPr>
            <p:nvPr/>
          </p:nvSpPr>
          <p:spPr bwMode="auto">
            <a:xfrm flipV="1">
              <a:off x="4695" y="329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99" name="Freeform 1003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0" name="Freeform 1004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1" name="Freeform 1005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2" name="Freeform 1006"/>
            <p:cNvSpPr>
              <a:spLocks/>
            </p:cNvSpPr>
            <p:nvPr/>
          </p:nvSpPr>
          <p:spPr bwMode="auto">
            <a:xfrm>
              <a:off x="3885" y="391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3" name="Line 1007"/>
            <p:cNvSpPr>
              <a:spLocks noChangeShapeType="1"/>
            </p:cNvSpPr>
            <p:nvPr/>
          </p:nvSpPr>
          <p:spPr bwMode="auto">
            <a:xfrm flipH="1" flipV="1">
              <a:off x="4308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4" name="Line 1008"/>
            <p:cNvSpPr>
              <a:spLocks noChangeShapeType="1"/>
            </p:cNvSpPr>
            <p:nvPr/>
          </p:nvSpPr>
          <p:spPr bwMode="auto">
            <a:xfrm flipH="1" flipV="1">
              <a:off x="4119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5" name="Freeform 1009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63 w 81"/>
                <a:gd name="T51" fmla="*/ 14 h 63"/>
                <a:gd name="T52" fmla="*/ 72 w 81"/>
                <a:gd name="T53" fmla="*/ 14 h 63"/>
                <a:gd name="T54" fmla="*/ 72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6" name="Freeform 1010"/>
            <p:cNvSpPr>
              <a:spLocks/>
            </p:cNvSpPr>
            <p:nvPr/>
          </p:nvSpPr>
          <p:spPr bwMode="auto">
            <a:xfrm>
              <a:off x="4668" y="32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63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7" name="Line 1011"/>
            <p:cNvSpPr>
              <a:spLocks noChangeShapeType="1"/>
            </p:cNvSpPr>
            <p:nvPr/>
          </p:nvSpPr>
          <p:spPr bwMode="auto">
            <a:xfrm flipH="1">
              <a:off x="4515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8" name="Line 1012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09" name="Line 1013"/>
            <p:cNvSpPr>
              <a:spLocks noChangeShapeType="1"/>
            </p:cNvSpPr>
            <p:nvPr/>
          </p:nvSpPr>
          <p:spPr bwMode="auto">
            <a:xfrm flipH="1" flipV="1">
              <a:off x="3903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0" name="Freeform 1014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21 h 21"/>
                <a:gd name="T6" fmla="*/ 18 w 27"/>
                <a:gd name="T7" fmla="*/ 21 h 21"/>
                <a:gd name="T8" fmla="*/ 9 w 27"/>
                <a:gd name="T9" fmla="*/ 21 h 21"/>
                <a:gd name="T10" fmla="*/ 0 w 27"/>
                <a:gd name="T11" fmla="*/ 21 h 21"/>
                <a:gd name="T12" fmla="*/ 0 w 27"/>
                <a:gd name="T13" fmla="*/ 14 h 21"/>
                <a:gd name="T14" fmla="*/ 0 w 27"/>
                <a:gd name="T15" fmla="*/ 7 h 21"/>
                <a:gd name="T16" fmla="*/ 0 w 27"/>
                <a:gd name="T17" fmla="*/ 0 h 21"/>
                <a:gd name="T18" fmla="*/ 9 w 27"/>
                <a:gd name="T19" fmla="*/ 0 h 21"/>
                <a:gd name="T20" fmla="*/ 18 w 27"/>
                <a:gd name="T21" fmla="*/ 0 h 21"/>
                <a:gd name="T22" fmla="*/ 27 w 27"/>
                <a:gd name="T23" fmla="*/ 0 h 21"/>
                <a:gd name="T24" fmla="*/ 27 w 27"/>
                <a:gd name="T2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1" name="Freeform 1015"/>
            <p:cNvSpPr>
              <a:spLocks/>
            </p:cNvSpPr>
            <p:nvPr/>
          </p:nvSpPr>
          <p:spPr bwMode="auto">
            <a:xfrm>
              <a:off x="4488" y="3375"/>
              <a:ext cx="27" cy="21"/>
            </a:xfrm>
            <a:custGeom>
              <a:avLst/>
              <a:gdLst>
                <a:gd name="T0" fmla="*/ 27 w 27"/>
                <a:gd name="T1" fmla="*/ 7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7 h 21"/>
                <a:gd name="T34" fmla="*/ 0 w 27"/>
                <a:gd name="T35" fmla="*/ 7 h 21"/>
                <a:gd name="T36" fmla="*/ 0 w 27"/>
                <a:gd name="T37" fmla="*/ 7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7 h 21"/>
                <a:gd name="T62" fmla="*/ 27 w 27"/>
                <a:gd name="T63" fmla="*/ 7 h 21"/>
                <a:gd name="T64" fmla="*/ 27 w 27"/>
                <a:gd name="T65" fmla="*/ 7 h 21"/>
                <a:gd name="T66" fmla="*/ 27 w 27"/>
                <a:gd name="T6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7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2" name="Freeform 1016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1 h 42"/>
                <a:gd name="T22" fmla="*/ 9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3" name="Freeform 1017"/>
            <p:cNvSpPr>
              <a:spLocks/>
            </p:cNvSpPr>
            <p:nvPr/>
          </p:nvSpPr>
          <p:spPr bwMode="auto">
            <a:xfrm>
              <a:off x="4272" y="347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8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4" name="Line 1018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5" name="Line 1019"/>
            <p:cNvSpPr>
              <a:spLocks noChangeShapeType="1"/>
            </p:cNvSpPr>
            <p:nvPr/>
          </p:nvSpPr>
          <p:spPr bwMode="auto">
            <a:xfrm flipH="1" flipV="1">
              <a:off x="4695" y="3074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6" name="Freeform 1020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27 w 36"/>
                <a:gd name="T3" fmla="*/ 21 h 28"/>
                <a:gd name="T4" fmla="*/ 18 w 36"/>
                <a:gd name="T5" fmla="*/ 21 h 28"/>
                <a:gd name="T6" fmla="*/ 18 w 36"/>
                <a:gd name="T7" fmla="*/ 28 h 28"/>
                <a:gd name="T8" fmla="*/ 18 w 36"/>
                <a:gd name="T9" fmla="*/ 21 h 28"/>
                <a:gd name="T10" fmla="*/ 9 w 36"/>
                <a:gd name="T11" fmla="*/ 21 h 28"/>
                <a:gd name="T12" fmla="*/ 0 w 36"/>
                <a:gd name="T13" fmla="*/ 21 h 28"/>
                <a:gd name="T14" fmla="*/ 0 w 36"/>
                <a:gd name="T15" fmla="*/ 14 h 28"/>
                <a:gd name="T16" fmla="*/ 0 w 36"/>
                <a:gd name="T17" fmla="*/ 7 h 28"/>
                <a:gd name="T18" fmla="*/ 9 w 36"/>
                <a:gd name="T19" fmla="*/ 7 h 28"/>
                <a:gd name="T20" fmla="*/ 9 w 36"/>
                <a:gd name="T21" fmla="*/ 0 h 28"/>
                <a:gd name="T22" fmla="*/ 18 w 36"/>
                <a:gd name="T23" fmla="*/ 0 h 28"/>
                <a:gd name="T24" fmla="*/ 27 w 36"/>
                <a:gd name="T25" fmla="*/ 0 h 28"/>
                <a:gd name="T26" fmla="*/ 27 w 36"/>
                <a:gd name="T27" fmla="*/ 7 h 28"/>
                <a:gd name="T28" fmla="*/ 36 w 36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7" name="Freeform 1021"/>
            <p:cNvSpPr>
              <a:spLocks/>
            </p:cNvSpPr>
            <p:nvPr/>
          </p:nvSpPr>
          <p:spPr bwMode="auto">
            <a:xfrm>
              <a:off x="4092" y="3592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27 w 36"/>
                <a:gd name="T5" fmla="*/ 21 h 28"/>
                <a:gd name="T6" fmla="*/ 27 w 36"/>
                <a:gd name="T7" fmla="*/ 21 h 28"/>
                <a:gd name="T8" fmla="*/ 27 w 36"/>
                <a:gd name="T9" fmla="*/ 21 h 28"/>
                <a:gd name="T10" fmla="*/ 27 w 36"/>
                <a:gd name="T11" fmla="*/ 21 h 28"/>
                <a:gd name="T12" fmla="*/ 27 w 36"/>
                <a:gd name="T13" fmla="*/ 21 h 28"/>
                <a:gd name="T14" fmla="*/ 18 w 36"/>
                <a:gd name="T15" fmla="*/ 21 h 28"/>
                <a:gd name="T16" fmla="*/ 18 w 36"/>
                <a:gd name="T17" fmla="*/ 28 h 28"/>
                <a:gd name="T18" fmla="*/ 18 w 36"/>
                <a:gd name="T19" fmla="*/ 21 h 28"/>
                <a:gd name="T20" fmla="*/ 9 w 36"/>
                <a:gd name="T21" fmla="*/ 21 h 28"/>
                <a:gd name="T22" fmla="*/ 9 w 36"/>
                <a:gd name="T23" fmla="*/ 21 h 28"/>
                <a:gd name="T24" fmla="*/ 0 w 36"/>
                <a:gd name="T25" fmla="*/ 21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0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18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27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27 w 36"/>
                <a:gd name="T59" fmla="*/ 7 h 28"/>
                <a:gd name="T60" fmla="*/ 27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8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8" name="Line 1022"/>
            <p:cNvSpPr>
              <a:spLocks noChangeShapeType="1"/>
            </p:cNvSpPr>
            <p:nvPr/>
          </p:nvSpPr>
          <p:spPr bwMode="auto">
            <a:xfrm flipH="1">
              <a:off x="3930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19" name="Freeform 1023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14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0" name="Freeform 1024"/>
            <p:cNvSpPr>
              <a:spLocks/>
            </p:cNvSpPr>
            <p:nvPr/>
          </p:nvSpPr>
          <p:spPr bwMode="auto">
            <a:xfrm>
              <a:off x="3858" y="369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1" name="Freeform 1025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2" name="Freeform 1026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3" name="Freeform 1027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42 h 42"/>
                <a:gd name="T12" fmla="*/ 36 w 63"/>
                <a:gd name="T13" fmla="*/ 42 h 42"/>
                <a:gd name="T14" fmla="*/ 27 w 63"/>
                <a:gd name="T15" fmla="*/ 42 h 42"/>
                <a:gd name="T16" fmla="*/ 18 w 63"/>
                <a:gd name="T17" fmla="*/ 35 h 42"/>
                <a:gd name="T18" fmla="*/ 9 w 63"/>
                <a:gd name="T19" fmla="*/ 35 h 42"/>
                <a:gd name="T20" fmla="*/ 9 w 63"/>
                <a:gd name="T21" fmla="*/ 28 h 42"/>
                <a:gd name="T22" fmla="*/ 0 w 63"/>
                <a:gd name="T23" fmla="*/ 28 h 42"/>
                <a:gd name="T24" fmla="*/ 0 w 63"/>
                <a:gd name="T25" fmla="*/ 21 h 42"/>
                <a:gd name="T26" fmla="*/ 0 w 63"/>
                <a:gd name="T27" fmla="*/ 14 h 42"/>
                <a:gd name="T28" fmla="*/ 9 w 63"/>
                <a:gd name="T29" fmla="*/ 14 h 42"/>
                <a:gd name="T30" fmla="*/ 9 w 63"/>
                <a:gd name="T31" fmla="*/ 7 h 42"/>
                <a:gd name="T32" fmla="*/ 18 w 63"/>
                <a:gd name="T33" fmla="*/ 7 h 42"/>
                <a:gd name="T34" fmla="*/ 27 w 63"/>
                <a:gd name="T35" fmla="*/ 0 h 42"/>
                <a:gd name="T36" fmla="*/ 36 w 63"/>
                <a:gd name="T37" fmla="*/ 0 h 42"/>
                <a:gd name="T38" fmla="*/ 45 w 63"/>
                <a:gd name="T39" fmla="*/ 0 h 42"/>
                <a:gd name="T40" fmla="*/ 45 w 63"/>
                <a:gd name="T41" fmla="*/ 7 h 42"/>
                <a:gd name="T42" fmla="*/ 54 w 63"/>
                <a:gd name="T43" fmla="*/ 7 h 42"/>
                <a:gd name="T44" fmla="*/ 54 w 63"/>
                <a:gd name="T45" fmla="*/ 14 h 42"/>
                <a:gd name="T46" fmla="*/ 63 w 63"/>
                <a:gd name="T47" fmla="*/ 14 h 42"/>
                <a:gd name="T48" fmla="*/ 63 w 63"/>
                <a:gd name="T4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4" name="Freeform 1028"/>
            <p:cNvSpPr>
              <a:spLocks/>
            </p:cNvSpPr>
            <p:nvPr/>
          </p:nvSpPr>
          <p:spPr bwMode="auto">
            <a:xfrm>
              <a:off x="3489" y="3914"/>
              <a:ext cx="63" cy="42"/>
            </a:xfrm>
            <a:custGeom>
              <a:avLst/>
              <a:gdLst>
                <a:gd name="T0" fmla="*/ 63 w 63"/>
                <a:gd name="T1" fmla="*/ 21 h 42"/>
                <a:gd name="T2" fmla="*/ 63 w 63"/>
                <a:gd name="T3" fmla="*/ 28 h 42"/>
                <a:gd name="T4" fmla="*/ 54 w 63"/>
                <a:gd name="T5" fmla="*/ 28 h 42"/>
                <a:gd name="T6" fmla="*/ 54 w 63"/>
                <a:gd name="T7" fmla="*/ 35 h 42"/>
                <a:gd name="T8" fmla="*/ 45 w 63"/>
                <a:gd name="T9" fmla="*/ 35 h 42"/>
                <a:gd name="T10" fmla="*/ 45 w 63"/>
                <a:gd name="T11" fmla="*/ 35 h 42"/>
                <a:gd name="T12" fmla="*/ 45 w 63"/>
                <a:gd name="T13" fmla="*/ 42 h 42"/>
                <a:gd name="T14" fmla="*/ 36 w 63"/>
                <a:gd name="T15" fmla="*/ 42 h 42"/>
                <a:gd name="T16" fmla="*/ 36 w 63"/>
                <a:gd name="T17" fmla="*/ 42 h 42"/>
                <a:gd name="T18" fmla="*/ 27 w 63"/>
                <a:gd name="T19" fmla="*/ 42 h 42"/>
                <a:gd name="T20" fmla="*/ 27 w 63"/>
                <a:gd name="T21" fmla="*/ 42 h 42"/>
                <a:gd name="T22" fmla="*/ 18 w 63"/>
                <a:gd name="T23" fmla="*/ 35 h 42"/>
                <a:gd name="T24" fmla="*/ 18 w 63"/>
                <a:gd name="T25" fmla="*/ 35 h 42"/>
                <a:gd name="T26" fmla="*/ 9 w 63"/>
                <a:gd name="T27" fmla="*/ 35 h 42"/>
                <a:gd name="T28" fmla="*/ 9 w 63"/>
                <a:gd name="T29" fmla="*/ 28 h 42"/>
                <a:gd name="T30" fmla="*/ 0 w 63"/>
                <a:gd name="T31" fmla="*/ 28 h 42"/>
                <a:gd name="T32" fmla="*/ 0 w 63"/>
                <a:gd name="T33" fmla="*/ 21 h 42"/>
                <a:gd name="T34" fmla="*/ 0 w 63"/>
                <a:gd name="T35" fmla="*/ 14 h 42"/>
                <a:gd name="T36" fmla="*/ 9 w 63"/>
                <a:gd name="T37" fmla="*/ 14 h 42"/>
                <a:gd name="T38" fmla="*/ 9 w 63"/>
                <a:gd name="T39" fmla="*/ 7 h 42"/>
                <a:gd name="T40" fmla="*/ 18 w 63"/>
                <a:gd name="T41" fmla="*/ 7 h 42"/>
                <a:gd name="T42" fmla="*/ 18 w 63"/>
                <a:gd name="T43" fmla="*/ 7 h 42"/>
                <a:gd name="T44" fmla="*/ 27 w 63"/>
                <a:gd name="T45" fmla="*/ 0 h 42"/>
                <a:gd name="T46" fmla="*/ 27 w 63"/>
                <a:gd name="T47" fmla="*/ 0 h 42"/>
                <a:gd name="T48" fmla="*/ 36 w 63"/>
                <a:gd name="T49" fmla="*/ 0 h 42"/>
                <a:gd name="T50" fmla="*/ 36 w 63"/>
                <a:gd name="T51" fmla="*/ 0 h 42"/>
                <a:gd name="T52" fmla="*/ 45 w 63"/>
                <a:gd name="T53" fmla="*/ 0 h 42"/>
                <a:gd name="T54" fmla="*/ 45 w 63"/>
                <a:gd name="T55" fmla="*/ 7 h 42"/>
                <a:gd name="T56" fmla="*/ 45 w 63"/>
                <a:gd name="T57" fmla="*/ 7 h 42"/>
                <a:gd name="T58" fmla="*/ 54 w 63"/>
                <a:gd name="T59" fmla="*/ 7 h 42"/>
                <a:gd name="T60" fmla="*/ 54 w 63"/>
                <a:gd name="T61" fmla="*/ 14 h 42"/>
                <a:gd name="T62" fmla="*/ 63 w 63"/>
                <a:gd name="T63" fmla="*/ 14 h 42"/>
                <a:gd name="T64" fmla="*/ 63 w 63"/>
                <a:gd name="T65" fmla="*/ 21 h 42"/>
                <a:gd name="T66" fmla="*/ 63 w 63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" h="42">
                  <a:moveTo>
                    <a:pt x="63" y="21"/>
                  </a:moveTo>
                  <a:lnTo>
                    <a:pt x="63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63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5" name="Line 1029"/>
            <p:cNvSpPr>
              <a:spLocks noChangeShapeType="1"/>
            </p:cNvSpPr>
            <p:nvPr/>
          </p:nvSpPr>
          <p:spPr bwMode="auto">
            <a:xfrm flipH="1" flipV="1">
              <a:off x="4326" y="3284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6" name="Freeform 1030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7" name="Freeform 1031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8" name="Freeform 1032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0 h 35"/>
                <a:gd name="T38" fmla="*/ 45 w 54"/>
                <a:gd name="T39" fmla="*/ 7 h 35"/>
                <a:gd name="T40" fmla="*/ 54 w 54"/>
                <a:gd name="T41" fmla="*/ 7 h 35"/>
                <a:gd name="T42" fmla="*/ 54 w 54"/>
                <a:gd name="T43" fmla="*/ 14 h 35"/>
                <a:gd name="T44" fmla="*/ 54 w 54"/>
                <a:gd name="T45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29" name="Freeform 1033"/>
            <p:cNvSpPr>
              <a:spLocks/>
            </p:cNvSpPr>
            <p:nvPr/>
          </p:nvSpPr>
          <p:spPr bwMode="auto">
            <a:xfrm>
              <a:off x="4668" y="3039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9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9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0" name="Line 1034"/>
            <p:cNvSpPr>
              <a:spLocks noChangeShapeType="1"/>
            </p:cNvSpPr>
            <p:nvPr/>
          </p:nvSpPr>
          <p:spPr bwMode="auto">
            <a:xfrm flipH="1" flipV="1">
              <a:off x="4290" y="330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1" name="Line 1035"/>
            <p:cNvSpPr>
              <a:spLocks noChangeShapeType="1"/>
            </p:cNvSpPr>
            <p:nvPr/>
          </p:nvSpPr>
          <p:spPr bwMode="auto">
            <a:xfrm flipV="1">
              <a:off x="3903" y="351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2" name="Line 1036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3" name="Line 1037"/>
            <p:cNvSpPr>
              <a:spLocks noChangeShapeType="1"/>
            </p:cNvSpPr>
            <p:nvPr/>
          </p:nvSpPr>
          <p:spPr bwMode="auto">
            <a:xfrm flipV="1">
              <a:off x="3525" y="375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4" name="Freeform 1038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56 h 63"/>
                <a:gd name="T8" fmla="*/ 54 w 72"/>
                <a:gd name="T9" fmla="*/ 56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56 h 63"/>
                <a:gd name="T18" fmla="*/ 9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0 w 72"/>
                <a:gd name="T29" fmla="*/ 7 h 63"/>
                <a:gd name="T30" fmla="*/ 9 w 72"/>
                <a:gd name="T31" fmla="*/ 7 h 63"/>
                <a:gd name="T32" fmla="*/ 18 w 72"/>
                <a:gd name="T33" fmla="*/ 0 h 63"/>
                <a:gd name="T34" fmla="*/ 27 w 72"/>
                <a:gd name="T35" fmla="*/ 0 h 63"/>
                <a:gd name="T36" fmla="*/ 36 w 72"/>
                <a:gd name="T37" fmla="*/ 0 h 63"/>
                <a:gd name="T38" fmla="*/ 45 w 72"/>
                <a:gd name="T39" fmla="*/ 0 h 63"/>
                <a:gd name="T40" fmla="*/ 54 w 72"/>
                <a:gd name="T41" fmla="*/ 0 h 63"/>
                <a:gd name="T42" fmla="*/ 63 w 72"/>
                <a:gd name="T43" fmla="*/ 0 h 63"/>
                <a:gd name="T44" fmla="*/ 63 w 72"/>
                <a:gd name="T45" fmla="*/ 7 h 63"/>
                <a:gd name="T46" fmla="*/ 72 w 72"/>
                <a:gd name="T47" fmla="*/ 7 h 63"/>
                <a:gd name="T48" fmla="*/ 72 w 72"/>
                <a:gd name="T49" fmla="*/ 21 h 63"/>
                <a:gd name="T50" fmla="*/ 72 w 72"/>
                <a:gd name="T5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5" name="Freeform 1039"/>
            <p:cNvSpPr>
              <a:spLocks/>
            </p:cNvSpPr>
            <p:nvPr/>
          </p:nvSpPr>
          <p:spPr bwMode="auto">
            <a:xfrm>
              <a:off x="4254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7 h 63"/>
                <a:gd name="T40" fmla="*/ 9 w 72"/>
                <a:gd name="T41" fmla="*/ 7 h 63"/>
                <a:gd name="T42" fmla="*/ 18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6" name="Freeform 1040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9 w 54"/>
                <a:gd name="T17" fmla="*/ 28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0 h 35"/>
                <a:gd name="T28" fmla="*/ 18 w 54"/>
                <a:gd name="T29" fmla="*/ 0 h 35"/>
                <a:gd name="T30" fmla="*/ 27 w 54"/>
                <a:gd name="T31" fmla="*/ 0 h 35"/>
                <a:gd name="T32" fmla="*/ 36 w 54"/>
                <a:gd name="T33" fmla="*/ 0 h 35"/>
                <a:gd name="T34" fmla="*/ 45 w 54"/>
                <a:gd name="T35" fmla="*/ 0 h 35"/>
                <a:gd name="T36" fmla="*/ 45 w 54"/>
                <a:gd name="T37" fmla="*/ 7 h 35"/>
                <a:gd name="T38" fmla="*/ 54 w 54"/>
                <a:gd name="T39" fmla="*/ 7 h 35"/>
                <a:gd name="T40" fmla="*/ 54 w 54"/>
                <a:gd name="T41" fmla="*/ 14 h 35"/>
                <a:gd name="T42" fmla="*/ 54 w 54"/>
                <a:gd name="T43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7" name="Freeform 1041"/>
            <p:cNvSpPr>
              <a:spLocks/>
            </p:cNvSpPr>
            <p:nvPr/>
          </p:nvSpPr>
          <p:spPr bwMode="auto">
            <a:xfrm>
              <a:off x="3885" y="3480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28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28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8" name="Freeform 1042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63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39" name="Freeform 1043"/>
            <p:cNvSpPr>
              <a:spLocks/>
            </p:cNvSpPr>
            <p:nvPr/>
          </p:nvSpPr>
          <p:spPr bwMode="auto">
            <a:xfrm>
              <a:off x="3489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0" name="Line 1044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1" name="Line 1045"/>
            <p:cNvSpPr>
              <a:spLocks noChangeShapeType="1"/>
            </p:cNvSpPr>
            <p:nvPr/>
          </p:nvSpPr>
          <p:spPr bwMode="auto">
            <a:xfrm flipV="1">
              <a:off x="4290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2" name="Line 1046"/>
            <p:cNvSpPr>
              <a:spLocks noChangeShapeType="1"/>
            </p:cNvSpPr>
            <p:nvPr/>
          </p:nvSpPr>
          <p:spPr bwMode="auto">
            <a:xfrm flipV="1">
              <a:off x="3912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3" name="Freeform 1047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4" name="Freeform 1048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5" name="Freeform 1049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6" name="Freeform 1050"/>
            <p:cNvSpPr>
              <a:spLocks/>
            </p:cNvSpPr>
            <p:nvPr/>
          </p:nvSpPr>
          <p:spPr bwMode="auto">
            <a:xfrm>
              <a:off x="4272" y="3039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7" name="Line 1051"/>
            <p:cNvSpPr>
              <a:spLocks noChangeShapeType="1"/>
            </p:cNvSpPr>
            <p:nvPr/>
          </p:nvSpPr>
          <p:spPr bwMode="auto">
            <a:xfrm flipH="1" flipV="1">
              <a:off x="3516" y="3522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8" name="Line 1052"/>
            <p:cNvSpPr>
              <a:spLocks noChangeShapeType="1"/>
            </p:cNvSpPr>
            <p:nvPr/>
          </p:nvSpPr>
          <p:spPr bwMode="auto">
            <a:xfrm flipH="1" flipV="1">
              <a:off x="3336" y="361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49" name="Freeform 1053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0" name="Freeform 1054"/>
            <p:cNvSpPr>
              <a:spLocks/>
            </p:cNvSpPr>
            <p:nvPr/>
          </p:nvSpPr>
          <p:spPr bwMode="auto">
            <a:xfrm>
              <a:off x="3885" y="3242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7 h 63"/>
                <a:gd name="T56" fmla="*/ 63 w 72"/>
                <a:gd name="T57" fmla="*/ 7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1" name="Line 1055"/>
            <p:cNvSpPr>
              <a:spLocks noChangeShapeType="1"/>
            </p:cNvSpPr>
            <p:nvPr/>
          </p:nvSpPr>
          <p:spPr bwMode="auto">
            <a:xfrm flipH="1">
              <a:off x="3723" y="3291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2" name="Freeform 1056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7 h 28"/>
                <a:gd name="T26" fmla="*/ 27 w 27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3" name="Freeform 1057"/>
            <p:cNvSpPr>
              <a:spLocks/>
            </p:cNvSpPr>
            <p:nvPr/>
          </p:nvSpPr>
          <p:spPr bwMode="auto">
            <a:xfrm>
              <a:off x="3696" y="3375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18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9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7 h 28"/>
                <a:gd name="T38" fmla="*/ 9 w 27"/>
                <a:gd name="T39" fmla="*/ 7 h 28"/>
                <a:gd name="T40" fmla="*/ 9 w 27"/>
                <a:gd name="T41" fmla="*/ 7 h 28"/>
                <a:gd name="T42" fmla="*/ 9 w 27"/>
                <a:gd name="T43" fmla="*/ 7 h 28"/>
                <a:gd name="T44" fmla="*/ 9 w 27"/>
                <a:gd name="T45" fmla="*/ 0 h 28"/>
                <a:gd name="T46" fmla="*/ 18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7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4" name="Freeform 1058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27 w 54"/>
                <a:gd name="T11" fmla="*/ 42 h 42"/>
                <a:gd name="T12" fmla="*/ 27 w 54"/>
                <a:gd name="T13" fmla="*/ 35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0 w 54"/>
                <a:gd name="T27" fmla="*/ 7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0 h 42"/>
                <a:gd name="T38" fmla="*/ 45 w 54"/>
                <a:gd name="T39" fmla="*/ 7 h 42"/>
                <a:gd name="T40" fmla="*/ 54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5" name="Freeform 1059"/>
            <p:cNvSpPr>
              <a:spLocks/>
            </p:cNvSpPr>
            <p:nvPr/>
          </p:nvSpPr>
          <p:spPr bwMode="auto">
            <a:xfrm>
              <a:off x="3489" y="348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35 h 42"/>
                <a:gd name="T16" fmla="*/ 27 w 54"/>
                <a:gd name="T17" fmla="*/ 42 h 42"/>
                <a:gd name="T18" fmla="*/ 27 w 54"/>
                <a:gd name="T19" fmla="*/ 35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6" name="Freeform 1060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21 h 21"/>
                <a:gd name="T4" fmla="*/ 27 w 36"/>
                <a:gd name="T5" fmla="*/ 21 h 21"/>
                <a:gd name="T6" fmla="*/ 18 w 36"/>
                <a:gd name="T7" fmla="*/ 21 h 21"/>
                <a:gd name="T8" fmla="*/ 9 w 36"/>
                <a:gd name="T9" fmla="*/ 21 h 21"/>
                <a:gd name="T10" fmla="*/ 9 w 36"/>
                <a:gd name="T11" fmla="*/ 14 h 21"/>
                <a:gd name="T12" fmla="*/ 0 w 36"/>
                <a:gd name="T13" fmla="*/ 14 h 21"/>
                <a:gd name="T14" fmla="*/ 0 w 36"/>
                <a:gd name="T15" fmla="*/ 7 h 21"/>
                <a:gd name="T16" fmla="*/ 9 w 36"/>
                <a:gd name="T17" fmla="*/ 7 h 21"/>
                <a:gd name="T18" fmla="*/ 9 w 36"/>
                <a:gd name="T19" fmla="*/ 0 h 21"/>
                <a:gd name="T20" fmla="*/ 18 w 36"/>
                <a:gd name="T21" fmla="*/ 0 h 21"/>
                <a:gd name="T22" fmla="*/ 27 w 36"/>
                <a:gd name="T23" fmla="*/ 0 h 21"/>
                <a:gd name="T24" fmla="*/ 36 w 36"/>
                <a:gd name="T25" fmla="*/ 0 h 21"/>
                <a:gd name="T26" fmla="*/ 36 w 36"/>
                <a:gd name="T27" fmla="*/ 7 h 21"/>
                <a:gd name="T28" fmla="*/ 36 w 36"/>
                <a:gd name="T2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7" name="Freeform 1061"/>
            <p:cNvSpPr>
              <a:spLocks/>
            </p:cNvSpPr>
            <p:nvPr/>
          </p:nvSpPr>
          <p:spPr bwMode="auto">
            <a:xfrm>
              <a:off x="3300" y="3599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36 w 36"/>
                <a:gd name="T7" fmla="*/ 14 h 21"/>
                <a:gd name="T8" fmla="*/ 36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27 w 36"/>
                <a:gd name="T15" fmla="*/ 21 h 21"/>
                <a:gd name="T16" fmla="*/ 27 w 36"/>
                <a:gd name="T17" fmla="*/ 21 h 21"/>
                <a:gd name="T18" fmla="*/ 18 w 36"/>
                <a:gd name="T19" fmla="*/ 21 h 21"/>
                <a:gd name="T20" fmla="*/ 18 w 36"/>
                <a:gd name="T21" fmla="*/ 21 h 21"/>
                <a:gd name="T22" fmla="*/ 18 w 36"/>
                <a:gd name="T23" fmla="*/ 21 h 21"/>
                <a:gd name="T24" fmla="*/ 9 w 36"/>
                <a:gd name="T25" fmla="*/ 21 h 21"/>
                <a:gd name="T26" fmla="*/ 9 w 36"/>
                <a:gd name="T27" fmla="*/ 14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0 h 21"/>
                <a:gd name="T42" fmla="*/ 18 w 36"/>
                <a:gd name="T43" fmla="*/ 0 h 21"/>
                <a:gd name="T44" fmla="*/ 18 w 36"/>
                <a:gd name="T45" fmla="*/ 0 h 21"/>
                <a:gd name="T46" fmla="*/ 18 w 36"/>
                <a:gd name="T47" fmla="*/ 0 h 21"/>
                <a:gd name="T48" fmla="*/ 27 w 36"/>
                <a:gd name="T49" fmla="*/ 0 h 21"/>
                <a:gd name="T50" fmla="*/ 27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36 w 36"/>
                <a:gd name="T57" fmla="*/ 0 h 21"/>
                <a:gd name="T58" fmla="*/ 36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8" name="Line 1062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59" name="Line 1063"/>
            <p:cNvSpPr>
              <a:spLocks noChangeShapeType="1"/>
            </p:cNvSpPr>
            <p:nvPr/>
          </p:nvSpPr>
          <p:spPr bwMode="auto">
            <a:xfrm flipH="1" flipV="1">
              <a:off x="3903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0" name="Line 1064"/>
            <p:cNvSpPr>
              <a:spLocks noChangeShapeType="1"/>
            </p:cNvSpPr>
            <p:nvPr/>
          </p:nvSpPr>
          <p:spPr bwMode="auto">
            <a:xfrm flipH="1" flipV="1">
              <a:off x="3534" y="3291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1" name="Line 1065"/>
            <p:cNvSpPr>
              <a:spLocks noChangeShapeType="1"/>
            </p:cNvSpPr>
            <p:nvPr/>
          </p:nvSpPr>
          <p:spPr bwMode="auto">
            <a:xfrm flipH="1" flipV="1">
              <a:off x="3507" y="330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2" name="Freeform 1066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3" name="Freeform 1067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4" name="Freeform 1068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9 w 45"/>
                <a:gd name="T15" fmla="*/ 35 h 42"/>
                <a:gd name="T16" fmla="*/ 0 w 45"/>
                <a:gd name="T17" fmla="*/ 35 h 42"/>
                <a:gd name="T18" fmla="*/ 0 w 45"/>
                <a:gd name="T19" fmla="*/ 28 h 42"/>
                <a:gd name="T20" fmla="*/ 0 w 45"/>
                <a:gd name="T21" fmla="*/ 21 h 42"/>
                <a:gd name="T22" fmla="*/ 0 w 45"/>
                <a:gd name="T23" fmla="*/ 14 h 42"/>
                <a:gd name="T24" fmla="*/ 0 w 45"/>
                <a:gd name="T25" fmla="*/ 7 h 42"/>
                <a:gd name="T26" fmla="*/ 9 w 45"/>
                <a:gd name="T27" fmla="*/ 7 h 42"/>
                <a:gd name="T28" fmla="*/ 9 w 45"/>
                <a:gd name="T29" fmla="*/ 0 h 42"/>
                <a:gd name="T30" fmla="*/ 18 w 45"/>
                <a:gd name="T31" fmla="*/ 0 h 42"/>
                <a:gd name="T32" fmla="*/ 27 w 45"/>
                <a:gd name="T33" fmla="*/ 0 h 42"/>
                <a:gd name="T34" fmla="*/ 36 w 45"/>
                <a:gd name="T35" fmla="*/ 7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5" name="Freeform 1069"/>
            <p:cNvSpPr>
              <a:spLocks/>
            </p:cNvSpPr>
            <p:nvPr/>
          </p:nvSpPr>
          <p:spPr bwMode="auto">
            <a:xfrm>
              <a:off x="3885" y="3039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35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7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7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6" name="Freeform 1070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7" name="Freeform 1071"/>
            <p:cNvSpPr>
              <a:spLocks/>
            </p:cNvSpPr>
            <p:nvPr/>
          </p:nvSpPr>
          <p:spPr bwMode="auto">
            <a:xfrm>
              <a:off x="3462" y="3242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8" name="Line 1072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69" name="Line 1073"/>
            <p:cNvSpPr>
              <a:spLocks noChangeShapeType="1"/>
            </p:cNvSpPr>
            <p:nvPr/>
          </p:nvSpPr>
          <p:spPr bwMode="auto">
            <a:xfrm>
              <a:off x="472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0" name="Line 1074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1" name="Line 1075"/>
            <p:cNvSpPr>
              <a:spLocks noChangeShapeType="1"/>
            </p:cNvSpPr>
            <p:nvPr/>
          </p:nvSpPr>
          <p:spPr bwMode="auto">
            <a:xfrm flipV="1">
              <a:off x="3507" y="3081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2" name="Freeform 1076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3" name="Freeform 1077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4" name="Freeform 1078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45 w 54"/>
                <a:gd name="T39" fmla="*/ 21 h 42"/>
                <a:gd name="T40" fmla="*/ 54 w 54"/>
                <a:gd name="T4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5" name="Freeform 1079"/>
            <p:cNvSpPr>
              <a:spLocks/>
            </p:cNvSpPr>
            <p:nvPr/>
          </p:nvSpPr>
          <p:spPr bwMode="auto">
            <a:xfrm>
              <a:off x="3489" y="3039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21 h 42"/>
                <a:gd name="T36" fmla="*/ 0 w 54"/>
                <a:gd name="T37" fmla="*/ 21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7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21 h 42"/>
                <a:gd name="T62" fmla="*/ 45 w 54"/>
                <a:gd name="T63" fmla="*/ 21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6" name="Line 1080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7" name="Line 1081"/>
            <p:cNvSpPr>
              <a:spLocks noChangeShapeType="1"/>
            </p:cNvSpPr>
            <p:nvPr/>
          </p:nvSpPr>
          <p:spPr bwMode="auto">
            <a:xfrm flipH="1">
              <a:off x="4542" y="392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8" name="Line 1082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79" name="Line 1083"/>
            <p:cNvSpPr>
              <a:spLocks noChangeShapeType="1"/>
            </p:cNvSpPr>
            <p:nvPr/>
          </p:nvSpPr>
          <p:spPr bwMode="auto">
            <a:xfrm>
              <a:off x="4326" y="392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0" name="Line 1084"/>
            <p:cNvSpPr>
              <a:spLocks noChangeShapeType="1"/>
            </p:cNvSpPr>
            <p:nvPr/>
          </p:nvSpPr>
          <p:spPr bwMode="auto">
            <a:xfrm>
              <a:off x="4713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1" name="Line 1085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2" name="Line 1086"/>
            <p:cNvSpPr>
              <a:spLocks noChangeShapeType="1"/>
            </p:cNvSpPr>
            <p:nvPr/>
          </p:nvSpPr>
          <p:spPr bwMode="auto">
            <a:xfrm flipH="1">
              <a:off x="4146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3" name="Line 1087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4" name="Line 1088"/>
            <p:cNvSpPr>
              <a:spLocks noChangeShapeType="1"/>
            </p:cNvSpPr>
            <p:nvPr/>
          </p:nvSpPr>
          <p:spPr bwMode="auto">
            <a:xfrm flipH="1">
              <a:off x="4524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5" name="Line 1089"/>
            <p:cNvSpPr>
              <a:spLocks noChangeShapeType="1"/>
            </p:cNvSpPr>
            <p:nvPr/>
          </p:nvSpPr>
          <p:spPr bwMode="auto">
            <a:xfrm flipV="1">
              <a:off x="4893" y="3508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6" name="Line 1090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7" name="Line 1091"/>
            <p:cNvSpPr>
              <a:spLocks noChangeShapeType="1"/>
            </p:cNvSpPr>
            <p:nvPr/>
          </p:nvSpPr>
          <p:spPr bwMode="auto">
            <a:xfrm>
              <a:off x="3930" y="393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8" name="Line 1092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89" name="Line 1093"/>
            <p:cNvSpPr>
              <a:spLocks noChangeShapeType="1"/>
            </p:cNvSpPr>
            <p:nvPr/>
          </p:nvSpPr>
          <p:spPr bwMode="auto">
            <a:xfrm>
              <a:off x="4344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0" name="Line 1094"/>
            <p:cNvSpPr>
              <a:spLocks noChangeShapeType="1"/>
            </p:cNvSpPr>
            <p:nvPr/>
          </p:nvSpPr>
          <p:spPr bwMode="auto">
            <a:xfrm>
              <a:off x="4713" y="349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1" name="Line 1095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2" name="Line 1096"/>
            <p:cNvSpPr>
              <a:spLocks noChangeShapeType="1"/>
            </p:cNvSpPr>
            <p:nvPr/>
          </p:nvSpPr>
          <p:spPr bwMode="auto">
            <a:xfrm flipH="1">
              <a:off x="3750" y="393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3" name="Line 1097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4" name="Line 1098"/>
            <p:cNvSpPr>
              <a:spLocks noChangeShapeType="1"/>
            </p:cNvSpPr>
            <p:nvPr/>
          </p:nvSpPr>
          <p:spPr bwMode="auto">
            <a:xfrm>
              <a:off x="4731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5" name="Line 1099"/>
            <p:cNvSpPr>
              <a:spLocks noChangeShapeType="1"/>
            </p:cNvSpPr>
            <p:nvPr/>
          </p:nvSpPr>
          <p:spPr bwMode="auto">
            <a:xfrm flipH="1">
              <a:off x="4137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6" name="Line 1100"/>
            <p:cNvSpPr>
              <a:spLocks noChangeShapeType="1"/>
            </p:cNvSpPr>
            <p:nvPr/>
          </p:nvSpPr>
          <p:spPr bwMode="auto">
            <a:xfrm flipH="1">
              <a:off x="4533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7" name="Line 1101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8" name="Line 1102"/>
            <p:cNvSpPr>
              <a:spLocks noChangeShapeType="1"/>
            </p:cNvSpPr>
            <p:nvPr/>
          </p:nvSpPr>
          <p:spPr bwMode="auto">
            <a:xfrm>
              <a:off x="4713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99" name="Line 1103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0" name="Line 1104"/>
            <p:cNvSpPr>
              <a:spLocks noChangeShapeType="1"/>
            </p:cNvSpPr>
            <p:nvPr/>
          </p:nvSpPr>
          <p:spPr bwMode="auto">
            <a:xfrm>
              <a:off x="3534" y="393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1" name="Line 1105"/>
            <p:cNvSpPr>
              <a:spLocks noChangeShapeType="1"/>
            </p:cNvSpPr>
            <p:nvPr/>
          </p:nvSpPr>
          <p:spPr bwMode="auto">
            <a:xfrm flipH="1">
              <a:off x="4524" y="327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2" name="Line 1106"/>
            <p:cNvSpPr>
              <a:spLocks noChangeShapeType="1"/>
            </p:cNvSpPr>
            <p:nvPr/>
          </p:nvSpPr>
          <p:spPr bwMode="auto">
            <a:xfrm>
              <a:off x="3930" y="371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3" name="Line 1107"/>
            <p:cNvSpPr>
              <a:spLocks noChangeShapeType="1"/>
            </p:cNvSpPr>
            <p:nvPr/>
          </p:nvSpPr>
          <p:spPr bwMode="auto">
            <a:xfrm>
              <a:off x="4497" y="3396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4" name="Line 1108"/>
            <p:cNvSpPr>
              <a:spLocks noChangeShapeType="1"/>
            </p:cNvSpPr>
            <p:nvPr/>
          </p:nvSpPr>
          <p:spPr bwMode="auto">
            <a:xfrm>
              <a:off x="4317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5" name="Line 1109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6" name="Line 1110"/>
            <p:cNvSpPr>
              <a:spLocks noChangeShapeType="1"/>
            </p:cNvSpPr>
            <p:nvPr/>
          </p:nvSpPr>
          <p:spPr bwMode="auto">
            <a:xfrm flipH="1">
              <a:off x="3363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7" name="Line 1111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8" name="Line 1112"/>
            <p:cNvSpPr>
              <a:spLocks noChangeShapeType="1"/>
            </p:cNvSpPr>
            <p:nvPr/>
          </p:nvSpPr>
          <p:spPr bwMode="auto">
            <a:xfrm flipH="1">
              <a:off x="4533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09" name="Line 1113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0" name="Line 1114"/>
            <p:cNvSpPr>
              <a:spLocks noChangeShapeType="1"/>
            </p:cNvSpPr>
            <p:nvPr/>
          </p:nvSpPr>
          <p:spPr bwMode="auto">
            <a:xfrm flipH="1">
              <a:off x="3741" y="3718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1" name="Line 1115"/>
            <p:cNvSpPr>
              <a:spLocks noChangeShapeType="1"/>
            </p:cNvSpPr>
            <p:nvPr/>
          </p:nvSpPr>
          <p:spPr bwMode="auto">
            <a:xfrm>
              <a:off x="4317" y="3270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2" name="Line 1116"/>
            <p:cNvSpPr>
              <a:spLocks noChangeShapeType="1"/>
            </p:cNvSpPr>
            <p:nvPr/>
          </p:nvSpPr>
          <p:spPr bwMode="auto">
            <a:xfrm flipH="1">
              <a:off x="4137" y="349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3" name="Line 1117"/>
            <p:cNvSpPr>
              <a:spLocks noChangeShapeType="1"/>
            </p:cNvSpPr>
            <p:nvPr/>
          </p:nvSpPr>
          <p:spPr bwMode="auto">
            <a:xfrm flipV="1">
              <a:off x="4110" y="351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4" name="Line 1118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215" name="Group 1119"/>
          <p:cNvGrpSpPr>
            <a:grpSpLocks/>
          </p:cNvGrpSpPr>
          <p:nvPr/>
        </p:nvGrpSpPr>
        <p:grpSpPr bwMode="auto">
          <a:xfrm>
            <a:off x="1905000" y="4383088"/>
            <a:ext cx="2147888" cy="1150937"/>
            <a:chOff x="3282" y="3025"/>
            <a:chExt cx="1656" cy="959"/>
          </a:xfrm>
        </p:grpSpPr>
        <p:sp>
          <p:nvSpPr>
            <p:cNvPr id="645216" name="Line 1120"/>
            <p:cNvSpPr>
              <a:spLocks noChangeShapeType="1"/>
            </p:cNvSpPr>
            <p:nvPr/>
          </p:nvSpPr>
          <p:spPr bwMode="auto">
            <a:xfrm>
              <a:off x="4317" y="3060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7" name="Line 1121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8" name="Line 1122"/>
            <p:cNvSpPr>
              <a:spLocks noChangeShapeType="1"/>
            </p:cNvSpPr>
            <p:nvPr/>
          </p:nvSpPr>
          <p:spPr bwMode="auto">
            <a:xfrm>
              <a:off x="356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19" name="Line 1123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0" name="Line 1124"/>
            <p:cNvSpPr>
              <a:spLocks noChangeShapeType="1"/>
            </p:cNvSpPr>
            <p:nvPr/>
          </p:nvSpPr>
          <p:spPr bwMode="auto">
            <a:xfrm flipH="1">
              <a:off x="4128" y="3270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1" name="Line 1125"/>
            <p:cNvSpPr>
              <a:spLocks noChangeShapeType="1"/>
            </p:cNvSpPr>
            <p:nvPr/>
          </p:nvSpPr>
          <p:spPr bwMode="auto">
            <a:xfrm>
              <a:off x="3930" y="3501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2" name="Line 1126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3" name="Line 1127"/>
            <p:cNvSpPr>
              <a:spLocks noChangeShapeType="1"/>
            </p:cNvSpPr>
            <p:nvPr/>
          </p:nvSpPr>
          <p:spPr bwMode="auto">
            <a:xfrm flipH="1">
              <a:off x="4137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4" name="Line 1128"/>
            <p:cNvSpPr>
              <a:spLocks noChangeShapeType="1"/>
            </p:cNvSpPr>
            <p:nvPr/>
          </p:nvSpPr>
          <p:spPr bwMode="auto">
            <a:xfrm flipH="1">
              <a:off x="3345" y="3725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5" name="Line 1129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6" name="Line 1130"/>
            <p:cNvSpPr>
              <a:spLocks noChangeShapeType="1"/>
            </p:cNvSpPr>
            <p:nvPr/>
          </p:nvSpPr>
          <p:spPr bwMode="auto">
            <a:xfrm>
              <a:off x="3948" y="327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7" name="Line 1131"/>
            <p:cNvSpPr>
              <a:spLocks noChangeShapeType="1"/>
            </p:cNvSpPr>
            <p:nvPr/>
          </p:nvSpPr>
          <p:spPr bwMode="auto">
            <a:xfrm flipH="1">
              <a:off x="3750" y="350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8" name="Line 1132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29" name="Line 1133"/>
            <p:cNvSpPr>
              <a:spLocks noChangeShapeType="1"/>
            </p:cNvSpPr>
            <p:nvPr/>
          </p:nvSpPr>
          <p:spPr bwMode="auto">
            <a:xfrm>
              <a:off x="3930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0" name="Line 1134"/>
            <p:cNvSpPr>
              <a:spLocks noChangeShapeType="1"/>
            </p:cNvSpPr>
            <p:nvPr/>
          </p:nvSpPr>
          <p:spPr bwMode="auto">
            <a:xfrm flipH="1">
              <a:off x="3741" y="3277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1" name="Line 1135"/>
            <p:cNvSpPr>
              <a:spLocks noChangeShapeType="1"/>
            </p:cNvSpPr>
            <p:nvPr/>
          </p:nvSpPr>
          <p:spPr bwMode="auto">
            <a:xfrm>
              <a:off x="3714" y="3396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2" name="Line 1136"/>
            <p:cNvSpPr>
              <a:spLocks noChangeShapeType="1"/>
            </p:cNvSpPr>
            <p:nvPr/>
          </p:nvSpPr>
          <p:spPr bwMode="auto">
            <a:xfrm>
              <a:off x="3534" y="3501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3" name="Freeform 1137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63 w 72"/>
                <a:gd name="T7" fmla="*/ 56 h 70"/>
                <a:gd name="T8" fmla="*/ 63 w 72"/>
                <a:gd name="T9" fmla="*/ 63 h 70"/>
                <a:gd name="T10" fmla="*/ 54 w 72"/>
                <a:gd name="T11" fmla="*/ 63 h 70"/>
                <a:gd name="T12" fmla="*/ 45 w 72"/>
                <a:gd name="T13" fmla="*/ 63 h 70"/>
                <a:gd name="T14" fmla="*/ 36 w 72"/>
                <a:gd name="T15" fmla="*/ 70 h 70"/>
                <a:gd name="T16" fmla="*/ 36 w 72"/>
                <a:gd name="T17" fmla="*/ 63 h 70"/>
                <a:gd name="T18" fmla="*/ 18 w 72"/>
                <a:gd name="T19" fmla="*/ 63 h 70"/>
                <a:gd name="T20" fmla="*/ 9 w 72"/>
                <a:gd name="T21" fmla="*/ 56 h 70"/>
                <a:gd name="T22" fmla="*/ 9 w 72"/>
                <a:gd name="T23" fmla="*/ 49 h 70"/>
                <a:gd name="T24" fmla="*/ 0 w 72"/>
                <a:gd name="T25" fmla="*/ 49 h 70"/>
                <a:gd name="T26" fmla="*/ 0 w 72"/>
                <a:gd name="T27" fmla="*/ 42 h 70"/>
                <a:gd name="T28" fmla="*/ 0 w 72"/>
                <a:gd name="T29" fmla="*/ 35 h 70"/>
                <a:gd name="T30" fmla="*/ 0 w 72"/>
                <a:gd name="T31" fmla="*/ 28 h 70"/>
                <a:gd name="T32" fmla="*/ 0 w 72"/>
                <a:gd name="T33" fmla="*/ 21 h 70"/>
                <a:gd name="T34" fmla="*/ 9 w 72"/>
                <a:gd name="T35" fmla="*/ 14 h 70"/>
                <a:gd name="T36" fmla="*/ 18 w 72"/>
                <a:gd name="T37" fmla="*/ 7 h 70"/>
                <a:gd name="T38" fmla="*/ 36 w 72"/>
                <a:gd name="T39" fmla="*/ 7 h 70"/>
                <a:gd name="T40" fmla="*/ 36 w 72"/>
                <a:gd name="T41" fmla="*/ 0 h 70"/>
                <a:gd name="T42" fmla="*/ 45 w 72"/>
                <a:gd name="T43" fmla="*/ 7 h 70"/>
                <a:gd name="T44" fmla="*/ 54 w 72"/>
                <a:gd name="T45" fmla="*/ 7 h 70"/>
                <a:gd name="T46" fmla="*/ 63 w 72"/>
                <a:gd name="T47" fmla="*/ 7 h 70"/>
                <a:gd name="T48" fmla="*/ 63 w 72"/>
                <a:gd name="T49" fmla="*/ 14 h 70"/>
                <a:gd name="T50" fmla="*/ 72 w 72"/>
                <a:gd name="T51" fmla="*/ 14 h 70"/>
                <a:gd name="T52" fmla="*/ 72 w 72"/>
                <a:gd name="T53" fmla="*/ 21 h 70"/>
                <a:gd name="T54" fmla="*/ 72 w 72"/>
                <a:gd name="T55" fmla="*/ 28 h 70"/>
                <a:gd name="T56" fmla="*/ 72 w 72"/>
                <a:gd name="T5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4" name="Freeform 1138"/>
            <p:cNvSpPr>
              <a:spLocks/>
            </p:cNvSpPr>
            <p:nvPr/>
          </p:nvSpPr>
          <p:spPr bwMode="auto">
            <a:xfrm>
              <a:off x="4866" y="3907"/>
              <a:ext cx="72" cy="70"/>
            </a:xfrm>
            <a:custGeom>
              <a:avLst/>
              <a:gdLst>
                <a:gd name="T0" fmla="*/ 72 w 72"/>
                <a:gd name="T1" fmla="*/ 35 h 70"/>
                <a:gd name="T2" fmla="*/ 72 w 72"/>
                <a:gd name="T3" fmla="*/ 42 h 70"/>
                <a:gd name="T4" fmla="*/ 72 w 72"/>
                <a:gd name="T5" fmla="*/ 49 h 70"/>
                <a:gd name="T6" fmla="*/ 72 w 72"/>
                <a:gd name="T7" fmla="*/ 49 h 70"/>
                <a:gd name="T8" fmla="*/ 63 w 72"/>
                <a:gd name="T9" fmla="*/ 56 h 70"/>
                <a:gd name="T10" fmla="*/ 63 w 72"/>
                <a:gd name="T11" fmla="*/ 63 h 70"/>
                <a:gd name="T12" fmla="*/ 54 w 72"/>
                <a:gd name="T13" fmla="*/ 63 h 70"/>
                <a:gd name="T14" fmla="*/ 45 w 72"/>
                <a:gd name="T15" fmla="*/ 63 h 70"/>
                <a:gd name="T16" fmla="*/ 36 w 72"/>
                <a:gd name="T17" fmla="*/ 70 h 70"/>
                <a:gd name="T18" fmla="*/ 36 w 72"/>
                <a:gd name="T19" fmla="*/ 63 h 70"/>
                <a:gd name="T20" fmla="*/ 18 w 72"/>
                <a:gd name="T21" fmla="*/ 63 h 70"/>
                <a:gd name="T22" fmla="*/ 18 w 72"/>
                <a:gd name="T23" fmla="*/ 63 h 70"/>
                <a:gd name="T24" fmla="*/ 9 w 72"/>
                <a:gd name="T25" fmla="*/ 56 h 70"/>
                <a:gd name="T26" fmla="*/ 9 w 72"/>
                <a:gd name="T27" fmla="*/ 49 h 70"/>
                <a:gd name="T28" fmla="*/ 0 w 72"/>
                <a:gd name="T29" fmla="*/ 49 h 70"/>
                <a:gd name="T30" fmla="*/ 0 w 72"/>
                <a:gd name="T31" fmla="*/ 42 h 70"/>
                <a:gd name="T32" fmla="*/ 0 w 72"/>
                <a:gd name="T33" fmla="*/ 35 h 70"/>
                <a:gd name="T34" fmla="*/ 0 w 72"/>
                <a:gd name="T35" fmla="*/ 28 h 70"/>
                <a:gd name="T36" fmla="*/ 0 w 72"/>
                <a:gd name="T37" fmla="*/ 21 h 70"/>
                <a:gd name="T38" fmla="*/ 9 w 72"/>
                <a:gd name="T39" fmla="*/ 14 h 70"/>
                <a:gd name="T40" fmla="*/ 9 w 72"/>
                <a:gd name="T41" fmla="*/ 14 h 70"/>
                <a:gd name="T42" fmla="*/ 18 w 72"/>
                <a:gd name="T43" fmla="*/ 7 h 70"/>
                <a:gd name="T44" fmla="*/ 18 w 72"/>
                <a:gd name="T45" fmla="*/ 7 h 70"/>
                <a:gd name="T46" fmla="*/ 36 w 72"/>
                <a:gd name="T47" fmla="*/ 7 h 70"/>
                <a:gd name="T48" fmla="*/ 36 w 72"/>
                <a:gd name="T49" fmla="*/ 0 h 70"/>
                <a:gd name="T50" fmla="*/ 45 w 72"/>
                <a:gd name="T51" fmla="*/ 7 h 70"/>
                <a:gd name="T52" fmla="*/ 54 w 72"/>
                <a:gd name="T53" fmla="*/ 7 h 70"/>
                <a:gd name="T54" fmla="*/ 63 w 72"/>
                <a:gd name="T55" fmla="*/ 7 h 70"/>
                <a:gd name="T56" fmla="*/ 63 w 72"/>
                <a:gd name="T57" fmla="*/ 14 h 70"/>
                <a:gd name="T58" fmla="*/ 72 w 72"/>
                <a:gd name="T59" fmla="*/ 14 h 70"/>
                <a:gd name="T60" fmla="*/ 72 w 72"/>
                <a:gd name="T61" fmla="*/ 21 h 70"/>
                <a:gd name="T62" fmla="*/ 72 w 72"/>
                <a:gd name="T63" fmla="*/ 28 h 70"/>
                <a:gd name="T64" fmla="*/ 72 w 72"/>
                <a:gd name="T65" fmla="*/ 35 h 70"/>
                <a:gd name="T66" fmla="*/ 72 w 72"/>
                <a:gd name="T67" fmla="*/ 3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70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70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36" y="7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5" name="Line 1139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6" name="Line 1140"/>
            <p:cNvSpPr>
              <a:spLocks noChangeShapeType="1"/>
            </p:cNvSpPr>
            <p:nvPr/>
          </p:nvSpPr>
          <p:spPr bwMode="auto">
            <a:xfrm flipH="1">
              <a:off x="3750" y="3060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7" name="Line 1141"/>
            <p:cNvSpPr>
              <a:spLocks noChangeShapeType="1"/>
            </p:cNvSpPr>
            <p:nvPr/>
          </p:nvSpPr>
          <p:spPr bwMode="auto">
            <a:xfrm>
              <a:off x="3534" y="3277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8" name="Line 1142"/>
            <p:cNvSpPr>
              <a:spLocks noChangeShapeType="1"/>
            </p:cNvSpPr>
            <p:nvPr/>
          </p:nvSpPr>
          <p:spPr bwMode="auto">
            <a:xfrm flipH="1">
              <a:off x="3354" y="3501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39" name="Line 1143"/>
            <p:cNvSpPr>
              <a:spLocks noChangeShapeType="1"/>
            </p:cNvSpPr>
            <p:nvPr/>
          </p:nvSpPr>
          <p:spPr bwMode="auto">
            <a:xfrm flipV="1">
              <a:off x="3327" y="3515"/>
              <a:ext cx="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0" name="Line 1144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1" name="Line 1145"/>
            <p:cNvSpPr>
              <a:spLocks noChangeShapeType="1"/>
            </p:cNvSpPr>
            <p:nvPr/>
          </p:nvSpPr>
          <p:spPr bwMode="auto">
            <a:xfrm flipV="1">
              <a:off x="3534" y="3060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2" name="Line 1146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3" name="Line 1147"/>
            <p:cNvSpPr>
              <a:spLocks noChangeShapeType="1"/>
            </p:cNvSpPr>
            <p:nvPr/>
          </p:nvSpPr>
          <p:spPr bwMode="auto">
            <a:xfrm flipH="1">
              <a:off x="3345" y="3277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4" name="Line 1148"/>
            <p:cNvSpPr>
              <a:spLocks noChangeShapeType="1"/>
            </p:cNvSpPr>
            <p:nvPr/>
          </p:nvSpPr>
          <p:spPr bwMode="auto">
            <a:xfrm flipV="1">
              <a:off x="4902" y="373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5" name="Line 1149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6" name="Line 1150"/>
            <p:cNvSpPr>
              <a:spLocks noChangeShapeType="1"/>
            </p:cNvSpPr>
            <p:nvPr/>
          </p:nvSpPr>
          <p:spPr bwMode="auto">
            <a:xfrm flipH="1">
              <a:off x="3354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7" name="Freeform 1151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8" name="Freeform 1152"/>
            <p:cNvSpPr>
              <a:spLocks/>
            </p:cNvSpPr>
            <p:nvPr/>
          </p:nvSpPr>
          <p:spPr bwMode="auto">
            <a:xfrm>
              <a:off x="4470" y="390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49" name="Freeform 1153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0" name="Freeform 1154"/>
            <p:cNvSpPr>
              <a:spLocks/>
            </p:cNvSpPr>
            <p:nvPr/>
          </p:nvSpPr>
          <p:spPr bwMode="auto">
            <a:xfrm>
              <a:off x="4875" y="369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1" name="Line 1155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2" name="Line 1156"/>
            <p:cNvSpPr>
              <a:spLocks noChangeShapeType="1"/>
            </p:cNvSpPr>
            <p:nvPr/>
          </p:nvSpPr>
          <p:spPr bwMode="auto">
            <a:xfrm flipV="1">
              <a:off x="4506" y="373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3" name="Freeform 1157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0 h 63"/>
                <a:gd name="T34" fmla="*/ 36 w 81"/>
                <a:gd name="T35" fmla="*/ 0 h 63"/>
                <a:gd name="T36" fmla="*/ 45 w 81"/>
                <a:gd name="T37" fmla="*/ 0 h 63"/>
                <a:gd name="T38" fmla="*/ 54 w 81"/>
                <a:gd name="T39" fmla="*/ 0 h 63"/>
                <a:gd name="T40" fmla="*/ 63 w 81"/>
                <a:gd name="T41" fmla="*/ 7 h 63"/>
                <a:gd name="T42" fmla="*/ 72 w 81"/>
                <a:gd name="T43" fmla="*/ 7 h 63"/>
                <a:gd name="T44" fmla="*/ 81 w 81"/>
                <a:gd name="T45" fmla="*/ 14 h 63"/>
                <a:gd name="T46" fmla="*/ 81 w 81"/>
                <a:gd name="T47" fmla="*/ 28 h 63"/>
                <a:gd name="T48" fmla="*/ 81 w 81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4" name="Freeform 1158"/>
            <p:cNvSpPr>
              <a:spLocks/>
            </p:cNvSpPr>
            <p:nvPr/>
          </p:nvSpPr>
          <p:spPr bwMode="auto">
            <a:xfrm>
              <a:off x="4074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5" name="Line 1159"/>
            <p:cNvSpPr>
              <a:spLocks noChangeShapeType="1"/>
            </p:cNvSpPr>
            <p:nvPr/>
          </p:nvSpPr>
          <p:spPr bwMode="auto">
            <a:xfrm flipV="1">
              <a:off x="4902" y="3529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6" name="Freeform 1160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7" name="Freeform 1161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8" name="Freeform 1162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0 h 42"/>
                <a:gd name="T28" fmla="*/ 27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59" name="Freeform 1163"/>
            <p:cNvSpPr>
              <a:spLocks/>
            </p:cNvSpPr>
            <p:nvPr/>
          </p:nvSpPr>
          <p:spPr bwMode="auto">
            <a:xfrm>
              <a:off x="4488" y="369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0" name="Line 1164"/>
            <p:cNvSpPr>
              <a:spLocks noChangeShapeType="1"/>
            </p:cNvSpPr>
            <p:nvPr/>
          </p:nvSpPr>
          <p:spPr bwMode="auto">
            <a:xfrm flipV="1">
              <a:off x="4119" y="373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1" name="Freeform 1165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21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72 w 81"/>
                <a:gd name="T49" fmla="*/ 21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2" name="Freeform 1166"/>
            <p:cNvSpPr>
              <a:spLocks/>
            </p:cNvSpPr>
            <p:nvPr/>
          </p:nvSpPr>
          <p:spPr bwMode="auto">
            <a:xfrm>
              <a:off x="4857" y="3039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3" name="Line 1167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4" name="Line 1168"/>
            <p:cNvSpPr>
              <a:spLocks noChangeShapeType="1"/>
            </p:cNvSpPr>
            <p:nvPr/>
          </p:nvSpPr>
          <p:spPr bwMode="auto">
            <a:xfrm>
              <a:off x="4902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5" name="Freeform 1169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6" name="Freeform 1170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7" name="Freeform 1171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27 w 54"/>
                <a:gd name="T13" fmla="*/ 35 h 35"/>
                <a:gd name="T14" fmla="*/ 18 w 54"/>
                <a:gd name="T15" fmla="*/ 35 h 35"/>
                <a:gd name="T16" fmla="*/ 9 w 54"/>
                <a:gd name="T17" fmla="*/ 35 h 35"/>
                <a:gd name="T18" fmla="*/ 0 w 54"/>
                <a:gd name="T19" fmla="*/ 28 h 35"/>
                <a:gd name="T20" fmla="*/ 0 w 54"/>
                <a:gd name="T21" fmla="*/ 21 h 35"/>
                <a:gd name="T22" fmla="*/ 0 w 54"/>
                <a:gd name="T23" fmla="*/ 14 h 35"/>
                <a:gd name="T24" fmla="*/ 0 w 54"/>
                <a:gd name="T25" fmla="*/ 7 h 35"/>
                <a:gd name="T26" fmla="*/ 9 w 54"/>
                <a:gd name="T27" fmla="*/ 7 h 35"/>
                <a:gd name="T28" fmla="*/ 9 w 54"/>
                <a:gd name="T29" fmla="*/ 0 h 35"/>
                <a:gd name="T30" fmla="*/ 18 w 54"/>
                <a:gd name="T31" fmla="*/ 0 h 35"/>
                <a:gd name="T32" fmla="*/ 27 w 54"/>
                <a:gd name="T33" fmla="*/ 0 h 35"/>
                <a:gd name="T34" fmla="*/ 36 w 54"/>
                <a:gd name="T35" fmla="*/ 0 h 35"/>
                <a:gd name="T36" fmla="*/ 45 w 54"/>
                <a:gd name="T37" fmla="*/ 7 h 35"/>
                <a:gd name="T38" fmla="*/ 54 w 54"/>
                <a:gd name="T3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8" name="Freeform 1172"/>
            <p:cNvSpPr>
              <a:spLocks/>
            </p:cNvSpPr>
            <p:nvPr/>
          </p:nvSpPr>
          <p:spPr bwMode="auto">
            <a:xfrm>
              <a:off x="4875" y="3263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1 h 35"/>
                <a:gd name="T6" fmla="*/ 45 w 54"/>
                <a:gd name="T7" fmla="*/ 28 h 35"/>
                <a:gd name="T8" fmla="*/ 45 w 54"/>
                <a:gd name="T9" fmla="*/ 35 h 35"/>
                <a:gd name="T10" fmla="*/ 36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9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1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7 h 35"/>
                <a:gd name="T42" fmla="*/ 9 w 54"/>
                <a:gd name="T43" fmla="*/ 0 h 35"/>
                <a:gd name="T44" fmla="*/ 9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36 w 54"/>
                <a:gd name="T55" fmla="*/ 0 h 35"/>
                <a:gd name="T56" fmla="*/ 45 w 54"/>
                <a:gd name="T57" fmla="*/ 7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69" name="Line 1173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0" name="Line 1174"/>
            <p:cNvSpPr>
              <a:spLocks noChangeShapeType="1"/>
            </p:cNvSpPr>
            <p:nvPr/>
          </p:nvSpPr>
          <p:spPr bwMode="auto">
            <a:xfrm>
              <a:off x="4902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1" name="Freeform 1175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54 w 72"/>
                <a:gd name="T9" fmla="*/ 49 h 63"/>
                <a:gd name="T10" fmla="*/ 54 w 72"/>
                <a:gd name="T11" fmla="*/ 56 h 63"/>
                <a:gd name="T12" fmla="*/ 45 w 72"/>
                <a:gd name="T13" fmla="*/ 56 h 63"/>
                <a:gd name="T14" fmla="*/ 36 w 72"/>
                <a:gd name="T15" fmla="*/ 63 h 63"/>
                <a:gd name="T16" fmla="*/ 27 w 72"/>
                <a:gd name="T17" fmla="*/ 56 h 63"/>
                <a:gd name="T18" fmla="*/ 18 w 72"/>
                <a:gd name="T19" fmla="*/ 56 h 63"/>
                <a:gd name="T20" fmla="*/ 9 w 72"/>
                <a:gd name="T21" fmla="*/ 49 h 63"/>
                <a:gd name="T22" fmla="*/ 0 w 72"/>
                <a:gd name="T23" fmla="*/ 42 h 63"/>
                <a:gd name="T24" fmla="*/ 0 w 72"/>
                <a:gd name="T25" fmla="*/ 35 h 63"/>
                <a:gd name="T26" fmla="*/ 0 w 72"/>
                <a:gd name="T27" fmla="*/ 28 h 63"/>
                <a:gd name="T28" fmla="*/ 0 w 72"/>
                <a:gd name="T29" fmla="*/ 21 h 63"/>
                <a:gd name="T30" fmla="*/ 0 w 72"/>
                <a:gd name="T31" fmla="*/ 14 h 63"/>
                <a:gd name="T32" fmla="*/ 0 w 72"/>
                <a:gd name="T33" fmla="*/ 7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72 w 72"/>
                <a:gd name="T51" fmla="*/ 7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2" name="Freeform 1176"/>
            <p:cNvSpPr>
              <a:spLocks/>
            </p:cNvSpPr>
            <p:nvPr/>
          </p:nvSpPr>
          <p:spPr bwMode="auto">
            <a:xfrm>
              <a:off x="4866" y="3466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72 w 72"/>
                <a:gd name="T7" fmla="*/ 42 h 63"/>
                <a:gd name="T8" fmla="*/ 63 w 72"/>
                <a:gd name="T9" fmla="*/ 49 h 63"/>
                <a:gd name="T10" fmla="*/ 54 w 72"/>
                <a:gd name="T11" fmla="*/ 49 h 63"/>
                <a:gd name="T12" fmla="*/ 54 w 72"/>
                <a:gd name="T13" fmla="*/ 56 h 63"/>
                <a:gd name="T14" fmla="*/ 45 w 72"/>
                <a:gd name="T15" fmla="*/ 56 h 63"/>
                <a:gd name="T16" fmla="*/ 36 w 72"/>
                <a:gd name="T17" fmla="*/ 63 h 63"/>
                <a:gd name="T18" fmla="*/ 27 w 72"/>
                <a:gd name="T19" fmla="*/ 56 h 63"/>
                <a:gd name="T20" fmla="*/ 18 w 72"/>
                <a:gd name="T21" fmla="*/ 56 h 63"/>
                <a:gd name="T22" fmla="*/ 9 w 72"/>
                <a:gd name="T23" fmla="*/ 49 h 63"/>
                <a:gd name="T24" fmla="*/ 9 w 72"/>
                <a:gd name="T25" fmla="*/ 49 h 63"/>
                <a:gd name="T26" fmla="*/ 0 w 72"/>
                <a:gd name="T27" fmla="*/ 42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14 h 63"/>
                <a:gd name="T38" fmla="*/ 0 w 72"/>
                <a:gd name="T39" fmla="*/ 7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72 w 72"/>
                <a:gd name="T59" fmla="*/ 7 h 63"/>
                <a:gd name="T60" fmla="*/ 72 w 72"/>
                <a:gd name="T61" fmla="*/ 14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54" y="49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3" name="Freeform 1177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27 w 81"/>
                <a:gd name="T19" fmla="*/ 49 h 63"/>
                <a:gd name="T20" fmla="*/ 18 w 81"/>
                <a:gd name="T21" fmla="*/ 49 h 63"/>
                <a:gd name="T22" fmla="*/ 18 w 81"/>
                <a:gd name="T23" fmla="*/ 42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4" name="Freeform 1178"/>
            <p:cNvSpPr>
              <a:spLocks/>
            </p:cNvSpPr>
            <p:nvPr/>
          </p:nvSpPr>
          <p:spPr bwMode="auto">
            <a:xfrm>
              <a:off x="3678" y="3907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49 h 63"/>
                <a:gd name="T10" fmla="*/ 72 w 81"/>
                <a:gd name="T11" fmla="*/ 49 h 63"/>
                <a:gd name="T12" fmla="*/ 63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49 h 63"/>
                <a:gd name="T24" fmla="*/ 18 w 81"/>
                <a:gd name="T25" fmla="*/ 49 h 63"/>
                <a:gd name="T26" fmla="*/ 18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18 w 81"/>
                <a:gd name="T41" fmla="*/ 7 h 63"/>
                <a:gd name="T42" fmla="*/ 27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5" name="Line 1179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6" name="Line 1180"/>
            <p:cNvSpPr>
              <a:spLocks noChangeShapeType="1"/>
            </p:cNvSpPr>
            <p:nvPr/>
          </p:nvSpPr>
          <p:spPr bwMode="auto">
            <a:xfrm flipV="1">
              <a:off x="4506" y="353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7" name="Freeform 1181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8 h 35"/>
                <a:gd name="T6" fmla="*/ 45 w 45"/>
                <a:gd name="T7" fmla="*/ 35 h 35"/>
                <a:gd name="T8" fmla="*/ 36 w 45"/>
                <a:gd name="T9" fmla="*/ 35 h 35"/>
                <a:gd name="T10" fmla="*/ 27 w 45"/>
                <a:gd name="T11" fmla="*/ 35 h 35"/>
                <a:gd name="T12" fmla="*/ 18 w 45"/>
                <a:gd name="T13" fmla="*/ 35 h 35"/>
                <a:gd name="T14" fmla="*/ 9 w 45"/>
                <a:gd name="T15" fmla="*/ 35 h 35"/>
                <a:gd name="T16" fmla="*/ 0 w 45"/>
                <a:gd name="T17" fmla="*/ 35 h 35"/>
                <a:gd name="T18" fmla="*/ 0 w 45"/>
                <a:gd name="T19" fmla="*/ 28 h 35"/>
                <a:gd name="T20" fmla="*/ 0 w 45"/>
                <a:gd name="T21" fmla="*/ 21 h 35"/>
                <a:gd name="T22" fmla="*/ 0 w 45"/>
                <a:gd name="T23" fmla="*/ 14 h 35"/>
                <a:gd name="T24" fmla="*/ 0 w 45"/>
                <a:gd name="T25" fmla="*/ 7 h 35"/>
                <a:gd name="T26" fmla="*/ 0 w 45"/>
                <a:gd name="T27" fmla="*/ 0 h 35"/>
                <a:gd name="T28" fmla="*/ 9 w 45"/>
                <a:gd name="T29" fmla="*/ 0 h 35"/>
                <a:gd name="T30" fmla="*/ 18 w 45"/>
                <a:gd name="T31" fmla="*/ 0 h 35"/>
                <a:gd name="T32" fmla="*/ 27 w 45"/>
                <a:gd name="T33" fmla="*/ 0 h 35"/>
                <a:gd name="T34" fmla="*/ 36 w 45"/>
                <a:gd name="T35" fmla="*/ 0 h 35"/>
                <a:gd name="T36" fmla="*/ 45 w 45"/>
                <a:gd name="T37" fmla="*/ 0 h 35"/>
                <a:gd name="T38" fmla="*/ 45 w 45"/>
                <a:gd name="T39" fmla="*/ 7 h 35"/>
                <a:gd name="T40" fmla="*/ 45 w 45"/>
                <a:gd name="T41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8" name="Freeform 1182"/>
            <p:cNvSpPr>
              <a:spLocks/>
            </p:cNvSpPr>
            <p:nvPr/>
          </p:nvSpPr>
          <p:spPr bwMode="auto">
            <a:xfrm>
              <a:off x="4092" y="3704"/>
              <a:ext cx="45" cy="35"/>
            </a:xfrm>
            <a:custGeom>
              <a:avLst/>
              <a:gdLst>
                <a:gd name="T0" fmla="*/ 45 w 45"/>
                <a:gd name="T1" fmla="*/ 14 h 35"/>
                <a:gd name="T2" fmla="*/ 45 w 45"/>
                <a:gd name="T3" fmla="*/ 21 h 35"/>
                <a:gd name="T4" fmla="*/ 45 w 45"/>
                <a:gd name="T5" fmla="*/ 21 h 35"/>
                <a:gd name="T6" fmla="*/ 45 w 45"/>
                <a:gd name="T7" fmla="*/ 28 h 35"/>
                <a:gd name="T8" fmla="*/ 45 w 45"/>
                <a:gd name="T9" fmla="*/ 35 h 35"/>
                <a:gd name="T10" fmla="*/ 36 w 45"/>
                <a:gd name="T11" fmla="*/ 35 h 35"/>
                <a:gd name="T12" fmla="*/ 36 w 45"/>
                <a:gd name="T13" fmla="*/ 35 h 35"/>
                <a:gd name="T14" fmla="*/ 27 w 45"/>
                <a:gd name="T15" fmla="*/ 35 h 35"/>
                <a:gd name="T16" fmla="*/ 27 w 45"/>
                <a:gd name="T17" fmla="*/ 35 h 35"/>
                <a:gd name="T18" fmla="*/ 18 w 45"/>
                <a:gd name="T19" fmla="*/ 35 h 35"/>
                <a:gd name="T20" fmla="*/ 18 w 45"/>
                <a:gd name="T21" fmla="*/ 35 h 35"/>
                <a:gd name="T22" fmla="*/ 9 w 45"/>
                <a:gd name="T23" fmla="*/ 35 h 35"/>
                <a:gd name="T24" fmla="*/ 0 w 45"/>
                <a:gd name="T25" fmla="*/ 35 h 35"/>
                <a:gd name="T26" fmla="*/ 0 w 45"/>
                <a:gd name="T27" fmla="*/ 28 h 35"/>
                <a:gd name="T28" fmla="*/ 0 w 45"/>
                <a:gd name="T29" fmla="*/ 21 h 35"/>
                <a:gd name="T30" fmla="*/ 0 w 45"/>
                <a:gd name="T31" fmla="*/ 21 h 35"/>
                <a:gd name="T32" fmla="*/ 0 w 45"/>
                <a:gd name="T33" fmla="*/ 14 h 35"/>
                <a:gd name="T34" fmla="*/ 0 w 45"/>
                <a:gd name="T35" fmla="*/ 14 h 35"/>
                <a:gd name="T36" fmla="*/ 0 w 45"/>
                <a:gd name="T37" fmla="*/ 7 h 35"/>
                <a:gd name="T38" fmla="*/ 0 w 45"/>
                <a:gd name="T39" fmla="*/ 7 h 35"/>
                <a:gd name="T40" fmla="*/ 0 w 45"/>
                <a:gd name="T41" fmla="*/ 0 h 35"/>
                <a:gd name="T42" fmla="*/ 9 w 45"/>
                <a:gd name="T43" fmla="*/ 0 h 35"/>
                <a:gd name="T44" fmla="*/ 18 w 45"/>
                <a:gd name="T45" fmla="*/ 0 h 35"/>
                <a:gd name="T46" fmla="*/ 18 w 45"/>
                <a:gd name="T47" fmla="*/ 0 h 35"/>
                <a:gd name="T48" fmla="*/ 27 w 45"/>
                <a:gd name="T49" fmla="*/ 0 h 35"/>
                <a:gd name="T50" fmla="*/ 27 w 45"/>
                <a:gd name="T51" fmla="*/ 0 h 35"/>
                <a:gd name="T52" fmla="*/ 36 w 45"/>
                <a:gd name="T53" fmla="*/ 0 h 35"/>
                <a:gd name="T54" fmla="*/ 36 w 45"/>
                <a:gd name="T55" fmla="*/ 0 h 35"/>
                <a:gd name="T56" fmla="*/ 45 w 45"/>
                <a:gd name="T57" fmla="*/ 0 h 35"/>
                <a:gd name="T58" fmla="*/ 45 w 45"/>
                <a:gd name="T59" fmla="*/ 7 h 35"/>
                <a:gd name="T60" fmla="*/ 45 w 45"/>
                <a:gd name="T61" fmla="*/ 7 h 35"/>
                <a:gd name="T62" fmla="*/ 45 w 45"/>
                <a:gd name="T63" fmla="*/ 14 h 35"/>
                <a:gd name="T64" fmla="*/ 45 w 45"/>
                <a:gd name="T65" fmla="*/ 14 h 35"/>
                <a:gd name="T66" fmla="*/ 45 w 45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35">
                  <a:moveTo>
                    <a:pt x="45" y="14"/>
                  </a:moveTo>
                  <a:lnTo>
                    <a:pt x="45" y="21"/>
                  </a:lnTo>
                  <a:lnTo>
                    <a:pt x="45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79" name="Line 1183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0" name="Line 1184"/>
            <p:cNvSpPr>
              <a:spLocks noChangeShapeType="1"/>
            </p:cNvSpPr>
            <p:nvPr/>
          </p:nvSpPr>
          <p:spPr bwMode="auto">
            <a:xfrm flipV="1">
              <a:off x="3723" y="3746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1" name="Freeform 1185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7 h 63"/>
                <a:gd name="T32" fmla="*/ 18 w 81"/>
                <a:gd name="T33" fmla="*/ 0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21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2" name="Freeform 1186"/>
            <p:cNvSpPr>
              <a:spLocks/>
            </p:cNvSpPr>
            <p:nvPr/>
          </p:nvSpPr>
          <p:spPr bwMode="auto">
            <a:xfrm>
              <a:off x="3291" y="3921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3" name="Freeform 1187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54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9 w 81"/>
                <a:gd name="T23" fmla="*/ 42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9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27 w 81"/>
                <a:gd name="T37" fmla="*/ 7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54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4" name="Freeform 1188"/>
            <p:cNvSpPr>
              <a:spLocks/>
            </p:cNvSpPr>
            <p:nvPr/>
          </p:nvSpPr>
          <p:spPr bwMode="auto">
            <a:xfrm>
              <a:off x="4461" y="302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27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27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5" name="Line 1189"/>
            <p:cNvSpPr>
              <a:spLocks noChangeShapeType="1"/>
            </p:cNvSpPr>
            <p:nvPr/>
          </p:nvSpPr>
          <p:spPr bwMode="auto">
            <a:xfrm>
              <a:off x="4506" y="3088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6" name="Freeform 1190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7" name="Freeform 1191"/>
            <p:cNvSpPr>
              <a:spLocks/>
            </p:cNvSpPr>
            <p:nvPr/>
          </p:nvSpPr>
          <p:spPr bwMode="auto">
            <a:xfrm>
              <a:off x="4470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2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8" name="Line 1192"/>
            <p:cNvSpPr>
              <a:spLocks noChangeShapeType="1"/>
            </p:cNvSpPr>
            <p:nvPr/>
          </p:nvSpPr>
          <p:spPr bwMode="auto">
            <a:xfrm flipV="1">
              <a:off x="4506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89" name="Freeform 1193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18 w 54"/>
                <a:gd name="T17" fmla="*/ 35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14 h 42"/>
                <a:gd name="T28" fmla="*/ 9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0" name="Freeform 1194"/>
            <p:cNvSpPr>
              <a:spLocks/>
            </p:cNvSpPr>
            <p:nvPr/>
          </p:nvSpPr>
          <p:spPr bwMode="auto">
            <a:xfrm>
              <a:off x="4479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1" name="Line 1195"/>
            <p:cNvSpPr>
              <a:spLocks noChangeShapeType="1"/>
            </p:cNvSpPr>
            <p:nvPr/>
          </p:nvSpPr>
          <p:spPr bwMode="auto">
            <a:xfrm flipV="1">
              <a:off x="4119" y="3529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2" name="Freeform 1196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3" name="Freeform 1197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4" name="Freeform 1198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9 w 54"/>
                <a:gd name="T25" fmla="*/ 0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5" name="Freeform 1199"/>
            <p:cNvSpPr>
              <a:spLocks/>
            </p:cNvSpPr>
            <p:nvPr/>
          </p:nvSpPr>
          <p:spPr bwMode="auto">
            <a:xfrm>
              <a:off x="3696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6" name="Line 1200"/>
            <p:cNvSpPr>
              <a:spLocks noChangeShapeType="1"/>
            </p:cNvSpPr>
            <p:nvPr/>
          </p:nvSpPr>
          <p:spPr bwMode="auto">
            <a:xfrm flipV="1">
              <a:off x="3327" y="374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7" name="Freeform 1201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18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8" name="Freeform 1202"/>
            <p:cNvSpPr>
              <a:spLocks/>
            </p:cNvSpPr>
            <p:nvPr/>
          </p:nvSpPr>
          <p:spPr bwMode="auto">
            <a:xfrm>
              <a:off x="4074" y="3039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18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99" name="Line 1203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0" name="Line 1204"/>
            <p:cNvSpPr>
              <a:spLocks noChangeShapeType="1"/>
            </p:cNvSpPr>
            <p:nvPr/>
          </p:nvSpPr>
          <p:spPr bwMode="auto">
            <a:xfrm>
              <a:off x="4110" y="310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1" name="Freeform 1205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2" name="Freeform 1206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3" name="Freeform 1207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35 h 42"/>
                <a:gd name="T18" fmla="*/ 9 w 54"/>
                <a:gd name="T19" fmla="*/ 28 h 42"/>
                <a:gd name="T20" fmla="*/ 9 w 54"/>
                <a:gd name="T21" fmla="*/ 21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4" name="Freeform 1208"/>
            <p:cNvSpPr>
              <a:spLocks/>
            </p:cNvSpPr>
            <p:nvPr/>
          </p:nvSpPr>
          <p:spPr bwMode="auto">
            <a:xfrm>
              <a:off x="4083" y="326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36 w 54"/>
                <a:gd name="T17" fmla="*/ 42 h 42"/>
                <a:gd name="T18" fmla="*/ 27 w 54"/>
                <a:gd name="T19" fmla="*/ 42 h 42"/>
                <a:gd name="T20" fmla="*/ 27 w 54"/>
                <a:gd name="T21" fmla="*/ 42 h 42"/>
                <a:gd name="T22" fmla="*/ 18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9 w 54"/>
                <a:gd name="T31" fmla="*/ 21 h 42"/>
                <a:gd name="T32" fmla="*/ 0 w 54"/>
                <a:gd name="T33" fmla="*/ 21 h 42"/>
                <a:gd name="T34" fmla="*/ 9 w 54"/>
                <a:gd name="T35" fmla="*/ 14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27 w 54"/>
                <a:gd name="T45" fmla="*/ 0 h 42"/>
                <a:gd name="T46" fmla="*/ 27 w 54"/>
                <a:gd name="T47" fmla="*/ 0 h 42"/>
                <a:gd name="T48" fmla="*/ 36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5" name="Line 1209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6" name="Line 1210"/>
            <p:cNvSpPr>
              <a:spLocks noChangeShapeType="1"/>
            </p:cNvSpPr>
            <p:nvPr/>
          </p:nvSpPr>
          <p:spPr bwMode="auto">
            <a:xfrm>
              <a:off x="4119" y="3305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7" name="Freeform 1211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7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8" name="Freeform 1212"/>
            <p:cNvSpPr>
              <a:spLocks/>
            </p:cNvSpPr>
            <p:nvPr/>
          </p:nvSpPr>
          <p:spPr bwMode="auto">
            <a:xfrm>
              <a:off x="4074" y="346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09" name="Line 1213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0" name="Line 1214"/>
            <p:cNvSpPr>
              <a:spLocks noChangeShapeType="1"/>
            </p:cNvSpPr>
            <p:nvPr/>
          </p:nvSpPr>
          <p:spPr bwMode="auto">
            <a:xfrm flipV="1">
              <a:off x="3723" y="3543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1" name="Freeform 1215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2" name="Freeform 1216"/>
            <p:cNvSpPr>
              <a:spLocks/>
            </p:cNvSpPr>
            <p:nvPr/>
          </p:nvSpPr>
          <p:spPr bwMode="auto">
            <a:xfrm>
              <a:off x="3300" y="3704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3" name="Freeform 1217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18 w 81"/>
                <a:gd name="T21" fmla="*/ 49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0 w 81"/>
                <a:gd name="T33" fmla="*/ 14 h 63"/>
                <a:gd name="T34" fmla="*/ 9 w 81"/>
                <a:gd name="T35" fmla="*/ 14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4" name="Freeform 1218"/>
            <p:cNvSpPr>
              <a:spLocks/>
            </p:cNvSpPr>
            <p:nvPr/>
          </p:nvSpPr>
          <p:spPr bwMode="auto">
            <a:xfrm>
              <a:off x="3678" y="3032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18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5" name="Line 1219"/>
            <p:cNvSpPr>
              <a:spLocks noChangeShapeType="1"/>
            </p:cNvSpPr>
            <p:nvPr/>
          </p:nvSpPr>
          <p:spPr bwMode="auto">
            <a:xfrm>
              <a:off x="3714" y="309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6" name="Freeform 1220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56 h 63"/>
                <a:gd name="T6" fmla="*/ 63 w 81"/>
                <a:gd name="T7" fmla="*/ 63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35 h 63"/>
                <a:gd name="T24" fmla="*/ 0 w 81"/>
                <a:gd name="T25" fmla="*/ 28 h 63"/>
                <a:gd name="T26" fmla="*/ 9 w 81"/>
                <a:gd name="T27" fmla="*/ 21 h 63"/>
                <a:gd name="T28" fmla="*/ 9 w 81"/>
                <a:gd name="T29" fmla="*/ 14 h 63"/>
                <a:gd name="T30" fmla="*/ 18 w 81"/>
                <a:gd name="T31" fmla="*/ 7 h 63"/>
                <a:gd name="T32" fmla="*/ 27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0 h 63"/>
                <a:gd name="T44" fmla="*/ 72 w 81"/>
                <a:gd name="T45" fmla="*/ 7 h 63"/>
                <a:gd name="T46" fmla="*/ 81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7" name="Freeform 1221"/>
            <p:cNvSpPr>
              <a:spLocks/>
            </p:cNvSpPr>
            <p:nvPr/>
          </p:nvSpPr>
          <p:spPr bwMode="auto">
            <a:xfrm>
              <a:off x="3678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81 w 81"/>
                <a:gd name="T7" fmla="*/ 49 h 63"/>
                <a:gd name="T8" fmla="*/ 72 w 81"/>
                <a:gd name="T9" fmla="*/ 56 h 63"/>
                <a:gd name="T10" fmla="*/ 72 w 81"/>
                <a:gd name="T11" fmla="*/ 56 h 63"/>
                <a:gd name="T12" fmla="*/ 63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8" name="Line 1222"/>
            <p:cNvSpPr>
              <a:spLocks noChangeShapeType="1"/>
            </p:cNvSpPr>
            <p:nvPr/>
          </p:nvSpPr>
          <p:spPr bwMode="auto">
            <a:xfrm flipV="1">
              <a:off x="3723" y="3305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19" name="Freeform 1223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0" name="Freeform 1224"/>
            <p:cNvSpPr>
              <a:spLocks/>
            </p:cNvSpPr>
            <p:nvPr/>
          </p:nvSpPr>
          <p:spPr bwMode="auto">
            <a:xfrm>
              <a:off x="3696" y="3270"/>
              <a:ext cx="54" cy="35"/>
            </a:xfrm>
            <a:custGeom>
              <a:avLst/>
              <a:gdLst>
                <a:gd name="T0" fmla="*/ 54 w 54"/>
                <a:gd name="T1" fmla="*/ 14 h 35"/>
                <a:gd name="T2" fmla="*/ 54 w 54"/>
                <a:gd name="T3" fmla="*/ 21 h 35"/>
                <a:gd name="T4" fmla="*/ 45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27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14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27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45 w 54"/>
                <a:gd name="T61" fmla="*/ 7 h 35"/>
                <a:gd name="T62" fmla="*/ 54 w 54"/>
                <a:gd name="T63" fmla="*/ 14 h 35"/>
                <a:gd name="T64" fmla="*/ 54 w 54"/>
                <a:gd name="T65" fmla="*/ 14 h 35"/>
                <a:gd name="T66" fmla="*/ 54 w 54"/>
                <a:gd name="T67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1" name="Line 1225"/>
            <p:cNvSpPr>
              <a:spLocks noChangeShapeType="1"/>
            </p:cNvSpPr>
            <p:nvPr/>
          </p:nvSpPr>
          <p:spPr bwMode="auto">
            <a:xfrm flipV="1">
              <a:off x="3327" y="3536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2" name="Line 1226"/>
            <p:cNvSpPr>
              <a:spLocks noChangeShapeType="1"/>
            </p:cNvSpPr>
            <p:nvPr/>
          </p:nvSpPr>
          <p:spPr bwMode="auto">
            <a:xfrm flipV="1">
              <a:off x="4902" y="3844"/>
              <a:ext cx="9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3" name="Line 1227"/>
            <p:cNvSpPr>
              <a:spLocks noChangeShapeType="1"/>
            </p:cNvSpPr>
            <p:nvPr/>
          </p:nvSpPr>
          <p:spPr bwMode="auto">
            <a:xfrm flipH="1">
              <a:off x="4731" y="3942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4" name="Freeform 1228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81 w 81"/>
                <a:gd name="T57" fmla="*/ 14 h 63"/>
                <a:gd name="T58" fmla="*/ 81 w 81"/>
                <a:gd name="T59" fmla="*/ 21 h 63"/>
                <a:gd name="T60" fmla="*/ 81 w 81"/>
                <a:gd name="T61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5" name="Freeform 1229"/>
            <p:cNvSpPr>
              <a:spLocks/>
            </p:cNvSpPr>
            <p:nvPr/>
          </p:nvSpPr>
          <p:spPr bwMode="auto">
            <a:xfrm>
              <a:off x="3282" y="3046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21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6" name="Line 1230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7" name="Line 1231"/>
            <p:cNvSpPr>
              <a:spLocks noChangeShapeType="1"/>
            </p:cNvSpPr>
            <p:nvPr/>
          </p:nvSpPr>
          <p:spPr bwMode="auto">
            <a:xfrm>
              <a:off x="3327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8" name="Freeform 1232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29" name="Freeform 1233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0" name="Freeform 1234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7 h 42"/>
                <a:gd name="T36" fmla="*/ 54 w 54"/>
                <a:gd name="T3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1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1" name="Freeform 1235"/>
            <p:cNvSpPr>
              <a:spLocks/>
            </p:cNvSpPr>
            <p:nvPr/>
          </p:nvSpPr>
          <p:spPr bwMode="auto">
            <a:xfrm>
              <a:off x="3300" y="3270"/>
              <a:ext cx="54" cy="42"/>
            </a:xfrm>
            <a:custGeom>
              <a:avLst/>
              <a:gdLst>
                <a:gd name="T0" fmla="*/ 54 w 54"/>
                <a:gd name="T1" fmla="*/ 14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14 h 42"/>
                <a:gd name="T34" fmla="*/ 0 w 54"/>
                <a:gd name="T35" fmla="*/ 14 h 42"/>
                <a:gd name="T36" fmla="*/ 0 w 54"/>
                <a:gd name="T37" fmla="*/ 7 h 42"/>
                <a:gd name="T38" fmla="*/ 0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7 h 42"/>
                <a:gd name="T62" fmla="*/ 54 w 54"/>
                <a:gd name="T63" fmla="*/ 14 h 42"/>
                <a:gd name="T64" fmla="*/ 54 w 54"/>
                <a:gd name="T65" fmla="*/ 14 h 42"/>
                <a:gd name="T66" fmla="*/ 54 w 54"/>
                <a:gd name="T67" fmla="*/ 1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14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2" name="Line 1236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3" name="Line 1237"/>
            <p:cNvSpPr>
              <a:spLocks noChangeShapeType="1"/>
            </p:cNvSpPr>
            <p:nvPr/>
          </p:nvSpPr>
          <p:spPr bwMode="auto">
            <a:xfrm>
              <a:off x="3327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4" name="Freeform 1238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54 w 81"/>
                <a:gd name="T9" fmla="*/ 56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27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0 w 81"/>
                <a:gd name="T31" fmla="*/ 14 h 63"/>
                <a:gd name="T32" fmla="*/ 0 w 81"/>
                <a:gd name="T33" fmla="*/ 7 h 63"/>
                <a:gd name="T34" fmla="*/ 9 w 81"/>
                <a:gd name="T35" fmla="*/ 7 h 63"/>
                <a:gd name="T36" fmla="*/ 9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72 w 81"/>
                <a:gd name="T47" fmla="*/ 7 h 63"/>
                <a:gd name="T48" fmla="*/ 72 w 81"/>
                <a:gd name="T49" fmla="*/ 14 h 63"/>
                <a:gd name="T50" fmla="*/ 81 w 81"/>
                <a:gd name="T51" fmla="*/ 21 h 63"/>
                <a:gd name="T52" fmla="*/ 81 w 81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5" name="Freeform 1239"/>
            <p:cNvSpPr>
              <a:spLocks/>
            </p:cNvSpPr>
            <p:nvPr/>
          </p:nvSpPr>
          <p:spPr bwMode="auto">
            <a:xfrm>
              <a:off x="3291" y="3473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2 h 63"/>
                <a:gd name="T8" fmla="*/ 72 w 81"/>
                <a:gd name="T9" fmla="*/ 49 h 63"/>
                <a:gd name="T10" fmla="*/ 54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9 w 81"/>
                <a:gd name="T23" fmla="*/ 56 h 63"/>
                <a:gd name="T24" fmla="*/ 9 w 81"/>
                <a:gd name="T25" fmla="*/ 49 h 63"/>
                <a:gd name="T26" fmla="*/ 0 w 81"/>
                <a:gd name="T27" fmla="*/ 42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14 h 63"/>
                <a:gd name="T38" fmla="*/ 0 w 81"/>
                <a:gd name="T39" fmla="*/ 7 h 63"/>
                <a:gd name="T40" fmla="*/ 9 w 81"/>
                <a:gd name="T41" fmla="*/ 7 h 63"/>
                <a:gd name="T42" fmla="*/ 9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6" name="Line 1240"/>
            <p:cNvSpPr>
              <a:spLocks noChangeShapeType="1"/>
            </p:cNvSpPr>
            <p:nvPr/>
          </p:nvSpPr>
          <p:spPr bwMode="auto">
            <a:xfrm>
              <a:off x="4542" y="392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7" name="Line 1241"/>
            <p:cNvSpPr>
              <a:spLocks noChangeShapeType="1"/>
            </p:cNvSpPr>
            <p:nvPr/>
          </p:nvSpPr>
          <p:spPr bwMode="auto">
            <a:xfrm flipH="1">
              <a:off x="4344" y="392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8" name="Line 1242"/>
            <p:cNvSpPr>
              <a:spLocks noChangeShapeType="1"/>
            </p:cNvSpPr>
            <p:nvPr/>
          </p:nvSpPr>
          <p:spPr bwMode="auto">
            <a:xfrm flipH="1">
              <a:off x="4731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39" name="Line 1243"/>
            <p:cNvSpPr>
              <a:spLocks noChangeShapeType="1"/>
            </p:cNvSpPr>
            <p:nvPr/>
          </p:nvSpPr>
          <p:spPr bwMode="auto">
            <a:xfrm>
              <a:off x="4146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0" name="Line 1244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1" name="Line 1245"/>
            <p:cNvSpPr>
              <a:spLocks noChangeShapeType="1"/>
            </p:cNvSpPr>
            <p:nvPr/>
          </p:nvSpPr>
          <p:spPr bwMode="auto">
            <a:xfrm>
              <a:off x="4533" y="371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2" name="Line 1246"/>
            <p:cNvSpPr>
              <a:spLocks noChangeShapeType="1"/>
            </p:cNvSpPr>
            <p:nvPr/>
          </p:nvSpPr>
          <p:spPr bwMode="auto">
            <a:xfrm flipV="1">
              <a:off x="4119" y="3844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3" name="Line 1247"/>
            <p:cNvSpPr>
              <a:spLocks noChangeShapeType="1"/>
            </p:cNvSpPr>
            <p:nvPr/>
          </p:nvSpPr>
          <p:spPr bwMode="auto">
            <a:xfrm flipH="1">
              <a:off x="394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4" name="Line 1248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5" name="Line 1249"/>
            <p:cNvSpPr>
              <a:spLocks noChangeShapeType="1"/>
            </p:cNvSpPr>
            <p:nvPr/>
          </p:nvSpPr>
          <p:spPr bwMode="auto">
            <a:xfrm flipH="1">
              <a:off x="4362" y="371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6" name="Line 1250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7" name="Line 1251"/>
            <p:cNvSpPr>
              <a:spLocks noChangeShapeType="1"/>
            </p:cNvSpPr>
            <p:nvPr/>
          </p:nvSpPr>
          <p:spPr bwMode="auto">
            <a:xfrm flipH="1">
              <a:off x="4731" y="3494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8" name="Line 1252"/>
            <p:cNvSpPr>
              <a:spLocks noChangeShapeType="1"/>
            </p:cNvSpPr>
            <p:nvPr/>
          </p:nvSpPr>
          <p:spPr bwMode="auto">
            <a:xfrm>
              <a:off x="3750" y="3935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49" name="Line 1253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0" name="Line 1254"/>
            <p:cNvSpPr>
              <a:spLocks noChangeShapeType="1"/>
            </p:cNvSpPr>
            <p:nvPr/>
          </p:nvSpPr>
          <p:spPr bwMode="auto">
            <a:xfrm flipH="1">
              <a:off x="4749" y="3284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1" name="Line 1255"/>
            <p:cNvSpPr>
              <a:spLocks noChangeShapeType="1"/>
            </p:cNvSpPr>
            <p:nvPr/>
          </p:nvSpPr>
          <p:spPr bwMode="auto">
            <a:xfrm>
              <a:off x="4137" y="371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2" name="Line 1256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3" name="Line 1257"/>
            <p:cNvSpPr>
              <a:spLocks noChangeShapeType="1"/>
            </p:cNvSpPr>
            <p:nvPr/>
          </p:nvSpPr>
          <p:spPr bwMode="auto">
            <a:xfrm>
              <a:off x="4542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4" name="Line 1258"/>
            <p:cNvSpPr>
              <a:spLocks noChangeShapeType="1"/>
            </p:cNvSpPr>
            <p:nvPr/>
          </p:nvSpPr>
          <p:spPr bwMode="auto">
            <a:xfrm flipH="1">
              <a:off x="473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5" name="Line 1259"/>
            <p:cNvSpPr>
              <a:spLocks noChangeShapeType="1"/>
            </p:cNvSpPr>
            <p:nvPr/>
          </p:nvSpPr>
          <p:spPr bwMode="auto">
            <a:xfrm flipH="1">
              <a:off x="3552" y="393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6" name="Line 1260"/>
            <p:cNvSpPr>
              <a:spLocks noChangeShapeType="1"/>
            </p:cNvSpPr>
            <p:nvPr/>
          </p:nvSpPr>
          <p:spPr bwMode="auto">
            <a:xfrm>
              <a:off x="4524" y="3284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7" name="Line 1261"/>
            <p:cNvSpPr>
              <a:spLocks noChangeShapeType="1"/>
            </p:cNvSpPr>
            <p:nvPr/>
          </p:nvSpPr>
          <p:spPr bwMode="auto">
            <a:xfrm flipH="1">
              <a:off x="3939" y="371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8" name="Line 1262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59" name="Line 1263"/>
            <p:cNvSpPr>
              <a:spLocks noChangeShapeType="1"/>
            </p:cNvSpPr>
            <p:nvPr/>
          </p:nvSpPr>
          <p:spPr bwMode="auto">
            <a:xfrm flipH="1">
              <a:off x="4344" y="350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0" name="Line 1264"/>
            <p:cNvSpPr>
              <a:spLocks noChangeShapeType="1"/>
            </p:cNvSpPr>
            <p:nvPr/>
          </p:nvSpPr>
          <p:spPr bwMode="auto">
            <a:xfrm>
              <a:off x="3363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1" name="Line 1265"/>
            <p:cNvSpPr>
              <a:spLocks noChangeShapeType="1"/>
            </p:cNvSpPr>
            <p:nvPr/>
          </p:nvSpPr>
          <p:spPr bwMode="auto">
            <a:xfrm>
              <a:off x="4533" y="3060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2" name="Line 1266"/>
            <p:cNvSpPr>
              <a:spLocks noChangeShapeType="1"/>
            </p:cNvSpPr>
            <p:nvPr/>
          </p:nvSpPr>
          <p:spPr bwMode="auto">
            <a:xfrm>
              <a:off x="4506" y="307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3" name="Line 1267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4" name="Line 1268"/>
            <p:cNvSpPr>
              <a:spLocks noChangeShapeType="1"/>
            </p:cNvSpPr>
            <p:nvPr/>
          </p:nvSpPr>
          <p:spPr bwMode="auto">
            <a:xfrm>
              <a:off x="3741" y="372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5" name="Line 1269"/>
            <p:cNvSpPr>
              <a:spLocks noChangeShapeType="1"/>
            </p:cNvSpPr>
            <p:nvPr/>
          </p:nvSpPr>
          <p:spPr bwMode="auto">
            <a:xfrm flipH="1">
              <a:off x="4335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6" name="Line 1270"/>
            <p:cNvSpPr>
              <a:spLocks noChangeShapeType="1"/>
            </p:cNvSpPr>
            <p:nvPr/>
          </p:nvSpPr>
          <p:spPr bwMode="auto">
            <a:xfrm flipV="1">
              <a:off x="3336" y="3851"/>
              <a:ext cx="1" cy="7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7" name="Line 1271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8" name="Line 1272"/>
            <p:cNvSpPr>
              <a:spLocks noChangeShapeType="1"/>
            </p:cNvSpPr>
            <p:nvPr/>
          </p:nvSpPr>
          <p:spPr bwMode="auto">
            <a:xfrm>
              <a:off x="4146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69" name="Line 1273"/>
            <p:cNvSpPr>
              <a:spLocks noChangeShapeType="1"/>
            </p:cNvSpPr>
            <p:nvPr/>
          </p:nvSpPr>
          <p:spPr bwMode="auto">
            <a:xfrm flipH="1">
              <a:off x="4335" y="3060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0" name="Line 1274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1" name="Line 1275"/>
            <p:cNvSpPr>
              <a:spLocks noChangeShapeType="1"/>
            </p:cNvSpPr>
            <p:nvPr/>
          </p:nvSpPr>
          <p:spPr bwMode="auto">
            <a:xfrm flipH="1">
              <a:off x="3570" y="3725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2" name="Line 1276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3" name="Line 1277"/>
            <p:cNvSpPr>
              <a:spLocks noChangeShapeType="1"/>
            </p:cNvSpPr>
            <p:nvPr/>
          </p:nvSpPr>
          <p:spPr bwMode="auto">
            <a:xfrm>
              <a:off x="4128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4" name="Line 1278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5" name="Line 1279"/>
            <p:cNvSpPr>
              <a:spLocks noChangeShapeType="1"/>
            </p:cNvSpPr>
            <p:nvPr/>
          </p:nvSpPr>
          <p:spPr bwMode="auto">
            <a:xfrm flipH="1">
              <a:off x="3948" y="3501"/>
              <a:ext cx="135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6" name="Line 1280"/>
            <p:cNvSpPr>
              <a:spLocks noChangeShapeType="1"/>
            </p:cNvSpPr>
            <p:nvPr/>
          </p:nvSpPr>
          <p:spPr bwMode="auto">
            <a:xfrm>
              <a:off x="4137" y="3074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7" name="Line 1281"/>
            <p:cNvSpPr>
              <a:spLocks noChangeShapeType="1"/>
            </p:cNvSpPr>
            <p:nvPr/>
          </p:nvSpPr>
          <p:spPr bwMode="auto">
            <a:xfrm>
              <a:off x="3345" y="3725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8" name="Line 1282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79" name="Line 1283"/>
            <p:cNvSpPr>
              <a:spLocks noChangeShapeType="1"/>
            </p:cNvSpPr>
            <p:nvPr/>
          </p:nvSpPr>
          <p:spPr bwMode="auto">
            <a:xfrm flipH="1">
              <a:off x="3957" y="3284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0" name="Line 1284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1" name="Line 1285"/>
            <p:cNvSpPr>
              <a:spLocks noChangeShapeType="1"/>
            </p:cNvSpPr>
            <p:nvPr/>
          </p:nvSpPr>
          <p:spPr bwMode="auto">
            <a:xfrm>
              <a:off x="3750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2" name="Line 1286"/>
            <p:cNvSpPr>
              <a:spLocks noChangeShapeType="1"/>
            </p:cNvSpPr>
            <p:nvPr/>
          </p:nvSpPr>
          <p:spPr bwMode="auto">
            <a:xfrm flipH="1">
              <a:off x="393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3" name="Line 1287"/>
            <p:cNvSpPr>
              <a:spLocks noChangeShapeType="1"/>
            </p:cNvSpPr>
            <p:nvPr/>
          </p:nvSpPr>
          <p:spPr bwMode="auto">
            <a:xfrm>
              <a:off x="3741" y="3284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4" name="Line 1288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5" name="Line 1289"/>
            <p:cNvSpPr>
              <a:spLocks noChangeShapeType="1"/>
            </p:cNvSpPr>
            <p:nvPr/>
          </p:nvSpPr>
          <p:spPr bwMode="auto">
            <a:xfrm flipH="1">
              <a:off x="355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6" name="Line 1290"/>
            <p:cNvSpPr>
              <a:spLocks noChangeShapeType="1"/>
            </p:cNvSpPr>
            <p:nvPr/>
          </p:nvSpPr>
          <p:spPr bwMode="auto">
            <a:xfrm>
              <a:off x="3750" y="3060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7" name="Line 1291"/>
            <p:cNvSpPr>
              <a:spLocks noChangeShapeType="1"/>
            </p:cNvSpPr>
            <p:nvPr/>
          </p:nvSpPr>
          <p:spPr bwMode="auto">
            <a:xfrm>
              <a:off x="3714" y="3081"/>
              <a:ext cx="9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8" name="Line 1292"/>
            <p:cNvSpPr>
              <a:spLocks noChangeShapeType="1"/>
            </p:cNvSpPr>
            <p:nvPr/>
          </p:nvSpPr>
          <p:spPr bwMode="auto">
            <a:xfrm flipH="1">
              <a:off x="3552" y="328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89" name="Line 1293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0" name="Line 1294"/>
            <p:cNvSpPr>
              <a:spLocks noChangeShapeType="1"/>
            </p:cNvSpPr>
            <p:nvPr/>
          </p:nvSpPr>
          <p:spPr bwMode="auto">
            <a:xfrm>
              <a:off x="3363" y="350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1" name="Line 1295"/>
            <p:cNvSpPr>
              <a:spLocks noChangeShapeType="1"/>
            </p:cNvSpPr>
            <p:nvPr/>
          </p:nvSpPr>
          <p:spPr bwMode="auto">
            <a:xfrm flipH="1">
              <a:off x="3552" y="3067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2" name="Line 1296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3" name="Line 1297"/>
            <p:cNvSpPr>
              <a:spLocks noChangeShapeType="1"/>
            </p:cNvSpPr>
            <p:nvPr/>
          </p:nvSpPr>
          <p:spPr bwMode="auto">
            <a:xfrm>
              <a:off x="3345" y="3291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4" name="Line 1298"/>
            <p:cNvSpPr>
              <a:spLocks noChangeShapeType="1"/>
            </p:cNvSpPr>
            <p:nvPr/>
          </p:nvSpPr>
          <p:spPr bwMode="auto">
            <a:xfrm>
              <a:off x="3354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5" name="Freeform 1299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21 h 21"/>
                <a:gd name="T4" fmla="*/ 18 w 27"/>
                <a:gd name="T5" fmla="*/ 21 h 21"/>
                <a:gd name="T6" fmla="*/ 9 w 27"/>
                <a:gd name="T7" fmla="*/ 21 h 21"/>
                <a:gd name="T8" fmla="*/ 0 w 27"/>
                <a:gd name="T9" fmla="*/ 21 h 21"/>
                <a:gd name="T10" fmla="*/ 0 w 27"/>
                <a:gd name="T11" fmla="*/ 14 h 21"/>
                <a:gd name="T12" fmla="*/ 0 w 27"/>
                <a:gd name="T13" fmla="*/ 7 h 21"/>
                <a:gd name="T14" fmla="*/ 0 w 27"/>
                <a:gd name="T15" fmla="*/ 0 h 21"/>
                <a:gd name="T16" fmla="*/ 9 w 27"/>
                <a:gd name="T17" fmla="*/ 0 h 21"/>
                <a:gd name="T18" fmla="*/ 18 w 27"/>
                <a:gd name="T19" fmla="*/ 0 h 21"/>
                <a:gd name="T20" fmla="*/ 27 w 27"/>
                <a:gd name="T21" fmla="*/ 0 h 21"/>
                <a:gd name="T22" fmla="*/ 27 w 27"/>
                <a:gd name="T23" fmla="*/ 7 h 21"/>
                <a:gd name="T24" fmla="*/ 27 w 27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6" name="Freeform 1300"/>
            <p:cNvSpPr>
              <a:spLocks/>
            </p:cNvSpPr>
            <p:nvPr/>
          </p:nvSpPr>
          <p:spPr bwMode="auto">
            <a:xfrm>
              <a:off x="4902" y="3823"/>
              <a:ext cx="27" cy="21"/>
            </a:xfrm>
            <a:custGeom>
              <a:avLst/>
              <a:gdLst>
                <a:gd name="T0" fmla="*/ 27 w 27"/>
                <a:gd name="T1" fmla="*/ 14 h 21"/>
                <a:gd name="T2" fmla="*/ 27 w 27"/>
                <a:gd name="T3" fmla="*/ 14 h 21"/>
                <a:gd name="T4" fmla="*/ 27 w 27"/>
                <a:gd name="T5" fmla="*/ 14 h 21"/>
                <a:gd name="T6" fmla="*/ 27 w 27"/>
                <a:gd name="T7" fmla="*/ 21 h 21"/>
                <a:gd name="T8" fmla="*/ 18 w 27"/>
                <a:gd name="T9" fmla="*/ 21 h 21"/>
                <a:gd name="T10" fmla="*/ 18 w 27"/>
                <a:gd name="T11" fmla="*/ 21 h 21"/>
                <a:gd name="T12" fmla="*/ 18 w 27"/>
                <a:gd name="T13" fmla="*/ 21 h 21"/>
                <a:gd name="T14" fmla="*/ 18 w 27"/>
                <a:gd name="T15" fmla="*/ 21 h 21"/>
                <a:gd name="T16" fmla="*/ 9 w 27"/>
                <a:gd name="T17" fmla="*/ 21 h 21"/>
                <a:gd name="T18" fmla="*/ 9 w 27"/>
                <a:gd name="T19" fmla="*/ 21 h 21"/>
                <a:gd name="T20" fmla="*/ 9 w 27"/>
                <a:gd name="T21" fmla="*/ 21 h 21"/>
                <a:gd name="T22" fmla="*/ 0 w 27"/>
                <a:gd name="T23" fmla="*/ 21 h 21"/>
                <a:gd name="T24" fmla="*/ 0 w 27"/>
                <a:gd name="T25" fmla="*/ 21 h 21"/>
                <a:gd name="T26" fmla="*/ 0 w 27"/>
                <a:gd name="T27" fmla="*/ 21 h 21"/>
                <a:gd name="T28" fmla="*/ 0 w 27"/>
                <a:gd name="T29" fmla="*/ 14 h 21"/>
                <a:gd name="T30" fmla="*/ 0 w 27"/>
                <a:gd name="T31" fmla="*/ 14 h 21"/>
                <a:gd name="T32" fmla="*/ 0 w 27"/>
                <a:gd name="T33" fmla="*/ 14 h 21"/>
                <a:gd name="T34" fmla="*/ 0 w 27"/>
                <a:gd name="T35" fmla="*/ 7 h 21"/>
                <a:gd name="T36" fmla="*/ 0 w 27"/>
                <a:gd name="T37" fmla="*/ 0 h 21"/>
                <a:gd name="T38" fmla="*/ 0 w 27"/>
                <a:gd name="T39" fmla="*/ 0 h 21"/>
                <a:gd name="T40" fmla="*/ 0 w 27"/>
                <a:gd name="T41" fmla="*/ 0 h 21"/>
                <a:gd name="T42" fmla="*/ 0 w 27"/>
                <a:gd name="T43" fmla="*/ 0 h 21"/>
                <a:gd name="T44" fmla="*/ 9 w 27"/>
                <a:gd name="T45" fmla="*/ 0 h 21"/>
                <a:gd name="T46" fmla="*/ 9 w 27"/>
                <a:gd name="T47" fmla="*/ 0 h 21"/>
                <a:gd name="T48" fmla="*/ 9 w 27"/>
                <a:gd name="T49" fmla="*/ 0 h 21"/>
                <a:gd name="T50" fmla="*/ 18 w 27"/>
                <a:gd name="T51" fmla="*/ 0 h 21"/>
                <a:gd name="T52" fmla="*/ 18 w 27"/>
                <a:gd name="T53" fmla="*/ 0 h 21"/>
                <a:gd name="T54" fmla="*/ 18 w 27"/>
                <a:gd name="T55" fmla="*/ 0 h 21"/>
                <a:gd name="T56" fmla="*/ 18 w 27"/>
                <a:gd name="T57" fmla="*/ 0 h 21"/>
                <a:gd name="T58" fmla="*/ 27 w 27"/>
                <a:gd name="T59" fmla="*/ 0 h 21"/>
                <a:gd name="T60" fmla="*/ 27 w 27"/>
                <a:gd name="T61" fmla="*/ 0 h 21"/>
                <a:gd name="T62" fmla="*/ 27 w 27"/>
                <a:gd name="T63" fmla="*/ 7 h 21"/>
                <a:gd name="T64" fmla="*/ 27 w 27"/>
                <a:gd name="T65" fmla="*/ 14 h 21"/>
                <a:gd name="T66" fmla="*/ 27 w 27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1">
                  <a:moveTo>
                    <a:pt x="27" y="14"/>
                  </a:moveTo>
                  <a:lnTo>
                    <a:pt x="27" y="14"/>
                  </a:ln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7" name="Freeform 1301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9 w 54"/>
                <a:gd name="T25" fmla="*/ 14 h 42"/>
                <a:gd name="T26" fmla="*/ 9 w 54"/>
                <a:gd name="T27" fmla="*/ 7 h 42"/>
                <a:gd name="T28" fmla="*/ 18 w 54"/>
                <a:gd name="T29" fmla="*/ 7 h 42"/>
                <a:gd name="T30" fmla="*/ 18 w 54"/>
                <a:gd name="T31" fmla="*/ 0 h 42"/>
                <a:gd name="T32" fmla="*/ 27 w 54"/>
                <a:gd name="T33" fmla="*/ 0 h 42"/>
                <a:gd name="T34" fmla="*/ 36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8" name="Freeform 1302"/>
            <p:cNvSpPr>
              <a:spLocks/>
            </p:cNvSpPr>
            <p:nvPr/>
          </p:nvSpPr>
          <p:spPr bwMode="auto">
            <a:xfrm>
              <a:off x="4686" y="392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99" name="Line 1303"/>
            <p:cNvSpPr>
              <a:spLocks noChangeShapeType="1"/>
            </p:cNvSpPr>
            <p:nvPr/>
          </p:nvSpPr>
          <p:spPr bwMode="auto">
            <a:xfrm flipH="1" flipV="1">
              <a:off x="4731" y="3739"/>
              <a:ext cx="17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0" name="Line 1304"/>
            <p:cNvSpPr>
              <a:spLocks noChangeShapeType="1"/>
            </p:cNvSpPr>
            <p:nvPr/>
          </p:nvSpPr>
          <p:spPr bwMode="auto">
            <a:xfrm flipH="1" flipV="1">
              <a:off x="4704" y="3746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1" name="Freeform 1305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63 w 72"/>
                <a:gd name="T5" fmla="*/ 56 h 63"/>
                <a:gd name="T6" fmla="*/ 54 w 72"/>
                <a:gd name="T7" fmla="*/ 63 h 63"/>
                <a:gd name="T8" fmla="*/ 36 w 72"/>
                <a:gd name="T9" fmla="*/ 63 h 63"/>
                <a:gd name="T10" fmla="*/ 27 w 72"/>
                <a:gd name="T11" fmla="*/ 63 h 63"/>
                <a:gd name="T12" fmla="*/ 18 w 72"/>
                <a:gd name="T13" fmla="*/ 63 h 63"/>
                <a:gd name="T14" fmla="*/ 9 w 72"/>
                <a:gd name="T15" fmla="*/ 63 h 63"/>
                <a:gd name="T16" fmla="*/ 9 w 72"/>
                <a:gd name="T17" fmla="*/ 56 h 63"/>
                <a:gd name="T18" fmla="*/ 0 w 72"/>
                <a:gd name="T19" fmla="*/ 56 h 63"/>
                <a:gd name="T20" fmla="*/ 0 w 72"/>
                <a:gd name="T21" fmla="*/ 42 h 63"/>
                <a:gd name="T22" fmla="*/ 0 w 72"/>
                <a:gd name="T23" fmla="*/ 35 h 63"/>
                <a:gd name="T24" fmla="*/ 0 w 72"/>
                <a:gd name="T25" fmla="*/ 28 h 63"/>
                <a:gd name="T26" fmla="*/ 0 w 72"/>
                <a:gd name="T27" fmla="*/ 21 h 63"/>
                <a:gd name="T28" fmla="*/ 9 w 72"/>
                <a:gd name="T29" fmla="*/ 14 h 63"/>
                <a:gd name="T30" fmla="*/ 9 w 72"/>
                <a:gd name="T31" fmla="*/ 7 h 63"/>
                <a:gd name="T32" fmla="*/ 18 w 72"/>
                <a:gd name="T33" fmla="*/ 7 h 63"/>
                <a:gd name="T34" fmla="*/ 27 w 72"/>
                <a:gd name="T35" fmla="*/ 0 h 63"/>
                <a:gd name="T36" fmla="*/ 36 w 72"/>
                <a:gd name="T37" fmla="*/ 0 h 63"/>
                <a:gd name="T38" fmla="*/ 54 w 72"/>
                <a:gd name="T39" fmla="*/ 7 h 63"/>
                <a:gd name="T40" fmla="*/ 63 w 72"/>
                <a:gd name="T41" fmla="*/ 14 h 63"/>
                <a:gd name="T42" fmla="*/ 63 w 72"/>
                <a:gd name="T43" fmla="*/ 21 h 63"/>
                <a:gd name="T44" fmla="*/ 72 w 72"/>
                <a:gd name="T45" fmla="*/ 21 h 63"/>
                <a:gd name="T46" fmla="*/ 72 w 72"/>
                <a:gd name="T47" fmla="*/ 28 h 63"/>
                <a:gd name="T48" fmla="*/ 72 w 72"/>
                <a:gd name="T4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2" name="Freeform 1306"/>
            <p:cNvSpPr>
              <a:spLocks/>
            </p:cNvSpPr>
            <p:nvPr/>
          </p:nvSpPr>
          <p:spPr bwMode="auto">
            <a:xfrm>
              <a:off x="4668" y="3683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2 h 63"/>
                <a:gd name="T6" fmla="*/ 63 w 72"/>
                <a:gd name="T7" fmla="*/ 56 h 63"/>
                <a:gd name="T8" fmla="*/ 63 w 72"/>
                <a:gd name="T9" fmla="*/ 56 h 63"/>
                <a:gd name="T10" fmla="*/ 54 w 72"/>
                <a:gd name="T11" fmla="*/ 63 h 63"/>
                <a:gd name="T12" fmla="*/ 54 w 72"/>
                <a:gd name="T13" fmla="*/ 63 h 63"/>
                <a:gd name="T14" fmla="*/ 36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63 h 63"/>
                <a:gd name="T24" fmla="*/ 9 w 72"/>
                <a:gd name="T25" fmla="*/ 56 h 63"/>
                <a:gd name="T26" fmla="*/ 0 w 72"/>
                <a:gd name="T27" fmla="*/ 56 h 63"/>
                <a:gd name="T28" fmla="*/ 0 w 72"/>
                <a:gd name="T29" fmla="*/ 42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21 h 63"/>
                <a:gd name="T40" fmla="*/ 9 w 72"/>
                <a:gd name="T41" fmla="*/ 14 h 63"/>
                <a:gd name="T42" fmla="*/ 9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36 w 72"/>
                <a:gd name="T51" fmla="*/ 0 h 63"/>
                <a:gd name="T52" fmla="*/ 54 w 72"/>
                <a:gd name="T53" fmla="*/ 7 h 63"/>
                <a:gd name="T54" fmla="*/ 54 w 72"/>
                <a:gd name="T55" fmla="*/ 7 h 63"/>
                <a:gd name="T56" fmla="*/ 63 w 72"/>
                <a:gd name="T57" fmla="*/ 14 h 63"/>
                <a:gd name="T58" fmla="*/ 63 w 72"/>
                <a:gd name="T59" fmla="*/ 21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2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14"/>
                  </a:lnTo>
                  <a:lnTo>
                    <a:pt x="63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3" name="Freeform 1307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45 w 54"/>
                <a:gd name="T3" fmla="*/ 35 h 49"/>
                <a:gd name="T4" fmla="*/ 36 w 54"/>
                <a:gd name="T5" fmla="*/ 42 h 49"/>
                <a:gd name="T6" fmla="*/ 27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9 w 54"/>
                <a:gd name="T13" fmla="*/ 42 h 49"/>
                <a:gd name="T14" fmla="*/ 9 w 54"/>
                <a:gd name="T15" fmla="*/ 35 h 49"/>
                <a:gd name="T16" fmla="*/ 0 w 54"/>
                <a:gd name="T17" fmla="*/ 35 h 49"/>
                <a:gd name="T18" fmla="*/ 0 w 54"/>
                <a:gd name="T19" fmla="*/ 28 h 49"/>
                <a:gd name="T20" fmla="*/ 0 w 54"/>
                <a:gd name="T21" fmla="*/ 21 h 49"/>
                <a:gd name="T22" fmla="*/ 0 w 54"/>
                <a:gd name="T23" fmla="*/ 14 h 49"/>
                <a:gd name="T24" fmla="*/ 9 w 54"/>
                <a:gd name="T25" fmla="*/ 7 h 49"/>
                <a:gd name="T26" fmla="*/ 18 w 54"/>
                <a:gd name="T27" fmla="*/ 0 h 49"/>
                <a:gd name="T28" fmla="*/ 27 w 54"/>
                <a:gd name="T29" fmla="*/ 0 h 49"/>
                <a:gd name="T30" fmla="*/ 27 w 54"/>
                <a:gd name="T31" fmla="*/ 7 h 49"/>
                <a:gd name="T32" fmla="*/ 36 w 54"/>
                <a:gd name="T33" fmla="*/ 7 h 49"/>
                <a:gd name="T34" fmla="*/ 45 w 54"/>
                <a:gd name="T35" fmla="*/ 7 h 49"/>
                <a:gd name="T36" fmla="*/ 45 w 54"/>
                <a:gd name="T37" fmla="*/ 14 h 49"/>
                <a:gd name="T38" fmla="*/ 54 w 54"/>
                <a:gd name="T39" fmla="*/ 21 h 49"/>
                <a:gd name="T40" fmla="*/ 54 w 54"/>
                <a:gd name="T41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4" name="Freeform 1308"/>
            <p:cNvSpPr>
              <a:spLocks/>
            </p:cNvSpPr>
            <p:nvPr/>
          </p:nvSpPr>
          <p:spPr bwMode="auto">
            <a:xfrm>
              <a:off x="4299" y="3921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45 w 54"/>
                <a:gd name="T5" fmla="*/ 35 h 49"/>
                <a:gd name="T6" fmla="*/ 45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27 w 54"/>
                <a:gd name="T13" fmla="*/ 42 h 49"/>
                <a:gd name="T14" fmla="*/ 27 w 54"/>
                <a:gd name="T15" fmla="*/ 49 h 49"/>
                <a:gd name="T16" fmla="*/ 18 w 54"/>
                <a:gd name="T17" fmla="*/ 49 h 49"/>
                <a:gd name="T18" fmla="*/ 18 w 54"/>
                <a:gd name="T19" fmla="*/ 49 h 49"/>
                <a:gd name="T20" fmla="*/ 9 w 54"/>
                <a:gd name="T21" fmla="*/ 42 h 49"/>
                <a:gd name="T22" fmla="*/ 9 w 54"/>
                <a:gd name="T23" fmla="*/ 42 h 49"/>
                <a:gd name="T24" fmla="*/ 9 w 54"/>
                <a:gd name="T25" fmla="*/ 35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14 h 49"/>
                <a:gd name="T38" fmla="*/ 0 w 54"/>
                <a:gd name="T39" fmla="*/ 14 h 49"/>
                <a:gd name="T40" fmla="*/ 9 w 54"/>
                <a:gd name="T41" fmla="*/ 7 h 49"/>
                <a:gd name="T42" fmla="*/ 9 w 54"/>
                <a:gd name="T43" fmla="*/ 7 h 49"/>
                <a:gd name="T44" fmla="*/ 9 w 54"/>
                <a:gd name="T45" fmla="*/ 7 h 49"/>
                <a:gd name="T46" fmla="*/ 18 w 54"/>
                <a:gd name="T47" fmla="*/ 0 h 49"/>
                <a:gd name="T48" fmla="*/ 18 w 54"/>
                <a:gd name="T49" fmla="*/ 0 h 49"/>
                <a:gd name="T50" fmla="*/ 27 w 54"/>
                <a:gd name="T51" fmla="*/ 0 h 49"/>
                <a:gd name="T52" fmla="*/ 27 w 54"/>
                <a:gd name="T53" fmla="*/ 7 h 49"/>
                <a:gd name="T54" fmla="*/ 36 w 54"/>
                <a:gd name="T55" fmla="*/ 7 h 49"/>
                <a:gd name="T56" fmla="*/ 45 w 54"/>
                <a:gd name="T57" fmla="*/ 7 h 49"/>
                <a:gd name="T58" fmla="*/ 45 w 54"/>
                <a:gd name="T59" fmla="*/ 14 h 49"/>
                <a:gd name="T60" fmla="*/ 45 w 54"/>
                <a:gd name="T61" fmla="*/ 14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5" name="Line 1309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6" name="Line 1310"/>
            <p:cNvSpPr>
              <a:spLocks noChangeShapeType="1"/>
            </p:cNvSpPr>
            <p:nvPr/>
          </p:nvSpPr>
          <p:spPr bwMode="auto">
            <a:xfrm flipV="1">
              <a:off x="4704" y="3529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7" name="Line 1311"/>
            <p:cNvSpPr>
              <a:spLocks noChangeShapeType="1"/>
            </p:cNvSpPr>
            <p:nvPr/>
          </p:nvSpPr>
          <p:spPr bwMode="auto">
            <a:xfrm flipV="1">
              <a:off x="4326" y="375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8" name="Freeform 1312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09" name="Freeform 1313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0" name="Freeform 1314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1" name="Freeform 1315"/>
            <p:cNvSpPr>
              <a:spLocks/>
            </p:cNvSpPr>
            <p:nvPr/>
          </p:nvSpPr>
          <p:spPr bwMode="auto">
            <a:xfrm>
              <a:off x="4686" y="348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2" name="Freeform 1316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7 h 63"/>
                <a:gd name="T36" fmla="*/ 9 w 72"/>
                <a:gd name="T37" fmla="*/ 0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3" name="Freeform 1317"/>
            <p:cNvSpPr>
              <a:spLocks/>
            </p:cNvSpPr>
            <p:nvPr/>
          </p:nvSpPr>
          <p:spPr bwMode="auto">
            <a:xfrm>
              <a:off x="4299" y="3690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56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56 h 63"/>
                <a:gd name="T22" fmla="*/ 9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2 h 63"/>
                <a:gd name="T30" fmla="*/ 0 w 72"/>
                <a:gd name="T31" fmla="*/ 35 h 63"/>
                <a:gd name="T32" fmla="*/ 0 w 72"/>
                <a:gd name="T33" fmla="*/ 28 h 63"/>
                <a:gd name="T34" fmla="*/ 0 w 72"/>
                <a:gd name="T35" fmla="*/ 21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7 h 63"/>
                <a:gd name="T42" fmla="*/ 9 w 72"/>
                <a:gd name="T43" fmla="*/ 0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54 w 72"/>
                <a:gd name="T55" fmla="*/ 0 h 63"/>
                <a:gd name="T56" fmla="*/ 63 w 72"/>
                <a:gd name="T57" fmla="*/ 7 h 63"/>
                <a:gd name="T58" fmla="*/ 63 w 72"/>
                <a:gd name="T59" fmla="*/ 14 h 63"/>
                <a:gd name="T60" fmla="*/ 72 w 72"/>
                <a:gd name="T61" fmla="*/ 21 h 63"/>
                <a:gd name="T62" fmla="*/ 72 w 72"/>
                <a:gd name="T63" fmla="*/ 21 h 63"/>
                <a:gd name="T64" fmla="*/ 72 w 72"/>
                <a:gd name="T65" fmla="*/ 28 h 63"/>
                <a:gd name="T66" fmla="*/ 72 w 72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4" name="Line 1318"/>
            <p:cNvSpPr>
              <a:spLocks noChangeShapeType="1"/>
            </p:cNvSpPr>
            <p:nvPr/>
          </p:nvSpPr>
          <p:spPr bwMode="auto">
            <a:xfrm flipH="1">
              <a:off x="4137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5" name="Line 1319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5416" name="Group 1320"/>
          <p:cNvGrpSpPr>
            <a:grpSpLocks/>
          </p:cNvGrpSpPr>
          <p:nvPr/>
        </p:nvGrpSpPr>
        <p:grpSpPr bwMode="auto">
          <a:xfrm>
            <a:off x="1927225" y="4398963"/>
            <a:ext cx="2160588" cy="1150937"/>
            <a:chOff x="3300" y="3039"/>
            <a:chExt cx="1665" cy="959"/>
          </a:xfrm>
        </p:grpSpPr>
        <p:sp>
          <p:nvSpPr>
            <p:cNvPr id="645417" name="Line 1321"/>
            <p:cNvSpPr>
              <a:spLocks noChangeShapeType="1"/>
            </p:cNvSpPr>
            <p:nvPr/>
          </p:nvSpPr>
          <p:spPr bwMode="auto">
            <a:xfrm flipV="1">
              <a:off x="4713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8" name="Freeform 1322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8 h 28"/>
                <a:gd name="T6" fmla="*/ 18 w 27"/>
                <a:gd name="T7" fmla="*/ 28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9 w 27"/>
                <a:gd name="T19" fmla="*/ 7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  <a:gd name="T28" fmla="*/ 27 w 27"/>
                <a:gd name="T2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19" name="Freeform 1323"/>
            <p:cNvSpPr>
              <a:spLocks/>
            </p:cNvSpPr>
            <p:nvPr/>
          </p:nvSpPr>
          <p:spPr bwMode="auto">
            <a:xfrm>
              <a:off x="4110" y="3823"/>
              <a:ext cx="27" cy="28"/>
            </a:xfrm>
            <a:custGeom>
              <a:avLst/>
              <a:gdLst>
                <a:gd name="T0" fmla="*/ 27 w 27"/>
                <a:gd name="T1" fmla="*/ 14 h 28"/>
                <a:gd name="T2" fmla="*/ 27 w 27"/>
                <a:gd name="T3" fmla="*/ 21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8 h 28"/>
                <a:gd name="T12" fmla="*/ 18 w 27"/>
                <a:gd name="T13" fmla="*/ 28 h 28"/>
                <a:gd name="T14" fmla="*/ 18 w 27"/>
                <a:gd name="T15" fmla="*/ 28 h 28"/>
                <a:gd name="T16" fmla="*/ 18 w 27"/>
                <a:gd name="T17" fmla="*/ 28 h 28"/>
                <a:gd name="T18" fmla="*/ 9 w 27"/>
                <a:gd name="T19" fmla="*/ 28 h 28"/>
                <a:gd name="T20" fmla="*/ 9 w 27"/>
                <a:gd name="T21" fmla="*/ 28 h 28"/>
                <a:gd name="T22" fmla="*/ 9 w 27"/>
                <a:gd name="T23" fmla="*/ 28 h 28"/>
                <a:gd name="T24" fmla="*/ 9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21 h 28"/>
                <a:gd name="T32" fmla="*/ 0 w 27"/>
                <a:gd name="T33" fmla="*/ 14 h 28"/>
                <a:gd name="T34" fmla="*/ 0 w 27"/>
                <a:gd name="T35" fmla="*/ 14 h 28"/>
                <a:gd name="T36" fmla="*/ 0 w 27"/>
                <a:gd name="T37" fmla="*/ 14 h 28"/>
                <a:gd name="T38" fmla="*/ 0 w 27"/>
                <a:gd name="T39" fmla="*/ 7 h 28"/>
                <a:gd name="T40" fmla="*/ 9 w 27"/>
                <a:gd name="T41" fmla="*/ 7 h 28"/>
                <a:gd name="T42" fmla="*/ 9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18 w 27"/>
                <a:gd name="T49" fmla="*/ 0 h 28"/>
                <a:gd name="T50" fmla="*/ 18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7 h 28"/>
                <a:gd name="T58" fmla="*/ 27 w 27"/>
                <a:gd name="T59" fmla="*/ 7 h 28"/>
                <a:gd name="T60" fmla="*/ 27 w 27"/>
                <a:gd name="T61" fmla="*/ 14 h 28"/>
                <a:gd name="T62" fmla="*/ 27 w 27"/>
                <a:gd name="T63" fmla="*/ 14 h 28"/>
                <a:gd name="T64" fmla="*/ 27 w 27"/>
                <a:gd name="T65" fmla="*/ 14 h 28"/>
                <a:gd name="T66" fmla="*/ 27 w 27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14"/>
                  </a:move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0" name="Freeform 1324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35 h 42"/>
                <a:gd name="T8" fmla="*/ 36 w 54"/>
                <a:gd name="T9" fmla="*/ 42 h 42"/>
                <a:gd name="T10" fmla="*/ 27 w 54"/>
                <a:gd name="T11" fmla="*/ 42 h 42"/>
                <a:gd name="T12" fmla="*/ 18 w 54"/>
                <a:gd name="T13" fmla="*/ 42 h 42"/>
                <a:gd name="T14" fmla="*/ 9 w 54"/>
                <a:gd name="T15" fmla="*/ 42 h 42"/>
                <a:gd name="T16" fmla="*/ 9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0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45 w 54"/>
                <a:gd name="T39" fmla="*/ 14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1" name="Freeform 1325"/>
            <p:cNvSpPr>
              <a:spLocks/>
            </p:cNvSpPr>
            <p:nvPr/>
          </p:nvSpPr>
          <p:spPr bwMode="auto">
            <a:xfrm>
              <a:off x="3903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45 w 54"/>
                <a:gd name="T5" fmla="*/ 28 h 42"/>
                <a:gd name="T6" fmla="*/ 45 w 54"/>
                <a:gd name="T7" fmla="*/ 28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0 h 42"/>
                <a:gd name="T42" fmla="*/ 9 w 54"/>
                <a:gd name="T43" fmla="*/ 0 h 42"/>
                <a:gd name="T44" fmla="*/ 9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0 h 42"/>
                <a:gd name="T56" fmla="*/ 45 w 54"/>
                <a:gd name="T57" fmla="*/ 0 h 42"/>
                <a:gd name="T58" fmla="*/ 45 w 54"/>
                <a:gd name="T59" fmla="*/ 7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2" name="Line 1326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3" name="Line 1327"/>
            <p:cNvSpPr>
              <a:spLocks noChangeShapeType="1"/>
            </p:cNvSpPr>
            <p:nvPr/>
          </p:nvSpPr>
          <p:spPr bwMode="auto">
            <a:xfrm flipH="1" flipV="1">
              <a:off x="4317" y="3529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4" name="Freeform 1328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63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21 h 63"/>
                <a:gd name="T54" fmla="*/ 81 w 81"/>
                <a:gd name="T55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5" name="Freeform 1329"/>
            <p:cNvSpPr>
              <a:spLocks/>
            </p:cNvSpPr>
            <p:nvPr/>
          </p:nvSpPr>
          <p:spPr bwMode="auto">
            <a:xfrm>
              <a:off x="4686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6" name="Line 1330"/>
            <p:cNvSpPr>
              <a:spLocks noChangeShapeType="1"/>
            </p:cNvSpPr>
            <p:nvPr/>
          </p:nvSpPr>
          <p:spPr bwMode="auto">
            <a:xfrm flipH="1" flipV="1">
              <a:off x="3948" y="3739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7" name="Line 1331"/>
            <p:cNvSpPr>
              <a:spLocks noChangeShapeType="1"/>
            </p:cNvSpPr>
            <p:nvPr/>
          </p:nvSpPr>
          <p:spPr bwMode="auto">
            <a:xfrm flipH="1" flipV="1">
              <a:off x="3912" y="3753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8" name="Line 1332"/>
            <p:cNvSpPr>
              <a:spLocks noChangeShapeType="1"/>
            </p:cNvSpPr>
            <p:nvPr/>
          </p:nvSpPr>
          <p:spPr bwMode="auto">
            <a:xfrm flipH="1" flipV="1">
              <a:off x="4713" y="3088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29" name="Freeform 1333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0" name="Freeform 1334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1" name="Freeform 1335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0 h 42"/>
                <a:gd name="T26" fmla="*/ 18 w 45"/>
                <a:gd name="T27" fmla="*/ 0 h 42"/>
                <a:gd name="T28" fmla="*/ 27 w 45"/>
                <a:gd name="T29" fmla="*/ 0 h 42"/>
                <a:gd name="T30" fmla="*/ 36 w 45"/>
                <a:gd name="T31" fmla="*/ 0 h 42"/>
                <a:gd name="T32" fmla="*/ 45 w 45"/>
                <a:gd name="T33" fmla="*/ 7 h 42"/>
                <a:gd name="T34" fmla="*/ 45 w 45"/>
                <a:gd name="T35" fmla="*/ 14 h 42"/>
                <a:gd name="T36" fmla="*/ 45 w 45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2" name="Freeform 1336"/>
            <p:cNvSpPr>
              <a:spLocks/>
            </p:cNvSpPr>
            <p:nvPr/>
          </p:nvSpPr>
          <p:spPr bwMode="auto">
            <a:xfrm>
              <a:off x="4299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18 w 45"/>
                <a:gd name="T49" fmla="*/ 0 h 42"/>
                <a:gd name="T50" fmla="*/ 27 w 45"/>
                <a:gd name="T51" fmla="*/ 0 h 42"/>
                <a:gd name="T52" fmla="*/ 27 w 45"/>
                <a:gd name="T53" fmla="*/ 0 h 42"/>
                <a:gd name="T54" fmla="*/ 36 w 45"/>
                <a:gd name="T55" fmla="*/ 0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3" name="Line 1337"/>
            <p:cNvSpPr>
              <a:spLocks noChangeShapeType="1"/>
            </p:cNvSpPr>
            <p:nvPr/>
          </p:nvSpPr>
          <p:spPr bwMode="auto">
            <a:xfrm flipH="1" flipV="1">
              <a:off x="4533" y="3186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4" name="Freeform 1338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9 h 63"/>
                <a:gd name="T4" fmla="*/ 72 w 81"/>
                <a:gd name="T5" fmla="*/ 56 h 63"/>
                <a:gd name="T6" fmla="*/ 63 w 81"/>
                <a:gd name="T7" fmla="*/ 56 h 63"/>
                <a:gd name="T8" fmla="*/ 54 w 81"/>
                <a:gd name="T9" fmla="*/ 63 h 63"/>
                <a:gd name="T10" fmla="*/ 45 w 81"/>
                <a:gd name="T11" fmla="*/ 63 h 63"/>
                <a:gd name="T12" fmla="*/ 36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14 h 63"/>
                <a:gd name="T46" fmla="*/ 72 w 81"/>
                <a:gd name="T47" fmla="*/ 21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5" name="Freeform 1339"/>
            <p:cNvSpPr>
              <a:spLocks/>
            </p:cNvSpPr>
            <p:nvPr/>
          </p:nvSpPr>
          <p:spPr bwMode="auto">
            <a:xfrm>
              <a:off x="3876" y="369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72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6" name="Freeform 1340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9 w 54"/>
                <a:gd name="T21" fmla="*/ 28 h 42"/>
                <a:gd name="T22" fmla="*/ 0 w 54"/>
                <a:gd name="T23" fmla="*/ 28 h 42"/>
                <a:gd name="T24" fmla="*/ 0 w 54"/>
                <a:gd name="T25" fmla="*/ 21 h 42"/>
                <a:gd name="T26" fmla="*/ 9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45 w 54"/>
                <a:gd name="T39" fmla="*/ 0 h 42"/>
                <a:gd name="T40" fmla="*/ 45 w 54"/>
                <a:gd name="T41" fmla="*/ 7 h 42"/>
                <a:gd name="T42" fmla="*/ 54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7" name="Freeform 1341"/>
            <p:cNvSpPr>
              <a:spLocks/>
            </p:cNvSpPr>
            <p:nvPr/>
          </p:nvSpPr>
          <p:spPr bwMode="auto">
            <a:xfrm>
              <a:off x="3507" y="392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9 w 54"/>
                <a:gd name="T37" fmla="*/ 14 h 42"/>
                <a:gd name="T38" fmla="*/ 9 w 54"/>
                <a:gd name="T39" fmla="*/ 14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54 w 54"/>
                <a:gd name="T59" fmla="*/ 14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8" name="Freeform 1342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35 h 42"/>
                <a:gd name="T22" fmla="*/ 0 w 54"/>
                <a:gd name="T23" fmla="*/ 28 h 42"/>
                <a:gd name="T24" fmla="*/ 0 w 54"/>
                <a:gd name="T25" fmla="*/ 21 h 42"/>
                <a:gd name="T26" fmla="*/ 0 w 54"/>
                <a:gd name="T27" fmla="*/ 14 h 42"/>
                <a:gd name="T28" fmla="*/ 9 w 54"/>
                <a:gd name="T29" fmla="*/ 7 h 42"/>
                <a:gd name="T30" fmla="*/ 9 w 54"/>
                <a:gd name="T31" fmla="*/ 0 h 42"/>
                <a:gd name="T32" fmla="*/ 18 w 54"/>
                <a:gd name="T33" fmla="*/ 0 h 42"/>
                <a:gd name="T34" fmla="*/ 27 w 54"/>
                <a:gd name="T35" fmla="*/ 0 h 42"/>
                <a:gd name="T36" fmla="*/ 36 w 54"/>
                <a:gd name="T37" fmla="*/ 0 h 42"/>
                <a:gd name="T38" fmla="*/ 36 w 54"/>
                <a:gd name="T39" fmla="*/ 7 h 42"/>
                <a:gd name="T40" fmla="*/ 45 w 54"/>
                <a:gd name="T41" fmla="*/ 7 h 42"/>
                <a:gd name="T42" fmla="*/ 45 w 54"/>
                <a:gd name="T43" fmla="*/ 14 h 42"/>
                <a:gd name="T44" fmla="*/ 54 w 54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39" name="Freeform 1343"/>
            <p:cNvSpPr>
              <a:spLocks/>
            </p:cNvSpPr>
            <p:nvPr/>
          </p:nvSpPr>
          <p:spPr bwMode="auto">
            <a:xfrm>
              <a:off x="4686" y="3046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14 h 42"/>
                <a:gd name="T40" fmla="*/ 9 w 54"/>
                <a:gd name="T41" fmla="*/ 7 h 42"/>
                <a:gd name="T42" fmla="*/ 9 w 54"/>
                <a:gd name="T43" fmla="*/ 7 h 42"/>
                <a:gd name="T44" fmla="*/ 9 w 54"/>
                <a:gd name="T45" fmla="*/ 0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0" name="Line 1344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1" name="Line 1345"/>
            <p:cNvSpPr>
              <a:spLocks noChangeShapeType="1"/>
            </p:cNvSpPr>
            <p:nvPr/>
          </p:nvSpPr>
          <p:spPr bwMode="auto">
            <a:xfrm flipH="1" flipV="1">
              <a:off x="4308" y="3326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2" name="Freeform 1346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21 h 28"/>
                <a:gd name="T4" fmla="*/ 27 w 36"/>
                <a:gd name="T5" fmla="*/ 28 h 28"/>
                <a:gd name="T6" fmla="*/ 18 w 36"/>
                <a:gd name="T7" fmla="*/ 28 h 28"/>
                <a:gd name="T8" fmla="*/ 9 w 36"/>
                <a:gd name="T9" fmla="*/ 28 h 28"/>
                <a:gd name="T10" fmla="*/ 0 w 36"/>
                <a:gd name="T11" fmla="*/ 21 h 28"/>
                <a:gd name="T12" fmla="*/ 0 w 36"/>
                <a:gd name="T13" fmla="*/ 14 h 28"/>
                <a:gd name="T14" fmla="*/ 0 w 36"/>
                <a:gd name="T15" fmla="*/ 7 h 28"/>
                <a:gd name="T16" fmla="*/ 9 w 36"/>
                <a:gd name="T17" fmla="*/ 7 h 28"/>
                <a:gd name="T18" fmla="*/ 9 w 36"/>
                <a:gd name="T19" fmla="*/ 0 h 28"/>
                <a:gd name="T20" fmla="*/ 18 w 36"/>
                <a:gd name="T21" fmla="*/ 0 h 28"/>
                <a:gd name="T22" fmla="*/ 27 w 36"/>
                <a:gd name="T23" fmla="*/ 7 h 28"/>
                <a:gd name="T24" fmla="*/ 36 w 36"/>
                <a:gd name="T25" fmla="*/ 7 h 28"/>
                <a:gd name="T26" fmla="*/ 36 w 36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21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3" name="Freeform 1347"/>
            <p:cNvSpPr>
              <a:spLocks/>
            </p:cNvSpPr>
            <p:nvPr/>
          </p:nvSpPr>
          <p:spPr bwMode="auto">
            <a:xfrm>
              <a:off x="4497" y="3165"/>
              <a:ext cx="36" cy="28"/>
            </a:xfrm>
            <a:custGeom>
              <a:avLst/>
              <a:gdLst>
                <a:gd name="T0" fmla="*/ 36 w 36"/>
                <a:gd name="T1" fmla="*/ 14 h 28"/>
                <a:gd name="T2" fmla="*/ 36 w 36"/>
                <a:gd name="T3" fmla="*/ 14 h 28"/>
                <a:gd name="T4" fmla="*/ 36 w 36"/>
                <a:gd name="T5" fmla="*/ 21 h 28"/>
                <a:gd name="T6" fmla="*/ 36 w 36"/>
                <a:gd name="T7" fmla="*/ 21 h 28"/>
                <a:gd name="T8" fmla="*/ 27 w 36"/>
                <a:gd name="T9" fmla="*/ 28 h 28"/>
                <a:gd name="T10" fmla="*/ 27 w 36"/>
                <a:gd name="T11" fmla="*/ 28 h 28"/>
                <a:gd name="T12" fmla="*/ 18 w 36"/>
                <a:gd name="T13" fmla="*/ 28 h 28"/>
                <a:gd name="T14" fmla="*/ 18 w 36"/>
                <a:gd name="T15" fmla="*/ 28 h 28"/>
                <a:gd name="T16" fmla="*/ 18 w 36"/>
                <a:gd name="T17" fmla="*/ 28 h 28"/>
                <a:gd name="T18" fmla="*/ 9 w 36"/>
                <a:gd name="T19" fmla="*/ 28 h 28"/>
                <a:gd name="T20" fmla="*/ 9 w 36"/>
                <a:gd name="T21" fmla="*/ 28 h 28"/>
                <a:gd name="T22" fmla="*/ 9 w 36"/>
                <a:gd name="T23" fmla="*/ 28 h 28"/>
                <a:gd name="T24" fmla="*/ 9 w 36"/>
                <a:gd name="T25" fmla="*/ 28 h 28"/>
                <a:gd name="T26" fmla="*/ 0 w 36"/>
                <a:gd name="T27" fmla="*/ 21 h 28"/>
                <a:gd name="T28" fmla="*/ 0 w 36"/>
                <a:gd name="T29" fmla="*/ 21 h 28"/>
                <a:gd name="T30" fmla="*/ 0 w 36"/>
                <a:gd name="T31" fmla="*/ 14 h 28"/>
                <a:gd name="T32" fmla="*/ 0 w 36"/>
                <a:gd name="T33" fmla="*/ 14 h 28"/>
                <a:gd name="T34" fmla="*/ 0 w 36"/>
                <a:gd name="T35" fmla="*/ 14 h 28"/>
                <a:gd name="T36" fmla="*/ 0 w 36"/>
                <a:gd name="T37" fmla="*/ 7 h 28"/>
                <a:gd name="T38" fmla="*/ 0 w 36"/>
                <a:gd name="T39" fmla="*/ 7 h 28"/>
                <a:gd name="T40" fmla="*/ 9 w 36"/>
                <a:gd name="T41" fmla="*/ 7 h 28"/>
                <a:gd name="T42" fmla="*/ 9 w 36"/>
                <a:gd name="T43" fmla="*/ 7 h 28"/>
                <a:gd name="T44" fmla="*/ 9 w 36"/>
                <a:gd name="T45" fmla="*/ 0 h 28"/>
                <a:gd name="T46" fmla="*/ 9 w 36"/>
                <a:gd name="T47" fmla="*/ 0 h 28"/>
                <a:gd name="T48" fmla="*/ 18 w 36"/>
                <a:gd name="T49" fmla="*/ 0 h 28"/>
                <a:gd name="T50" fmla="*/ 18 w 36"/>
                <a:gd name="T51" fmla="*/ 0 h 28"/>
                <a:gd name="T52" fmla="*/ 18 w 36"/>
                <a:gd name="T53" fmla="*/ 0 h 28"/>
                <a:gd name="T54" fmla="*/ 27 w 36"/>
                <a:gd name="T55" fmla="*/ 7 h 28"/>
                <a:gd name="T56" fmla="*/ 27 w 36"/>
                <a:gd name="T57" fmla="*/ 7 h 28"/>
                <a:gd name="T58" fmla="*/ 36 w 36"/>
                <a:gd name="T59" fmla="*/ 7 h 28"/>
                <a:gd name="T60" fmla="*/ 36 w 36"/>
                <a:gd name="T61" fmla="*/ 7 h 28"/>
                <a:gd name="T62" fmla="*/ 36 w 36"/>
                <a:gd name="T63" fmla="*/ 14 h 28"/>
                <a:gd name="T64" fmla="*/ 36 w 36"/>
                <a:gd name="T65" fmla="*/ 14 h 28"/>
                <a:gd name="T66" fmla="*/ 36 w 36"/>
                <a:gd name="T6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8">
                  <a:moveTo>
                    <a:pt x="36" y="14"/>
                  </a:moveTo>
                  <a:lnTo>
                    <a:pt x="36" y="1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4" name="Line 1348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5" name="Line 1349"/>
            <p:cNvSpPr>
              <a:spLocks noChangeShapeType="1"/>
            </p:cNvSpPr>
            <p:nvPr/>
          </p:nvSpPr>
          <p:spPr bwMode="auto">
            <a:xfrm flipV="1">
              <a:off x="3912" y="3529"/>
              <a:ext cx="18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6" name="Line 1350"/>
            <p:cNvSpPr>
              <a:spLocks noChangeShapeType="1"/>
            </p:cNvSpPr>
            <p:nvPr/>
          </p:nvSpPr>
          <p:spPr bwMode="auto">
            <a:xfrm flipH="1">
              <a:off x="4344" y="3186"/>
              <a:ext cx="153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7" name="Line 1351"/>
            <p:cNvSpPr>
              <a:spLocks noChangeShapeType="1"/>
            </p:cNvSpPr>
            <p:nvPr/>
          </p:nvSpPr>
          <p:spPr bwMode="auto">
            <a:xfrm flipV="1">
              <a:off x="3534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8" name="Freeform 1352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9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54 w 81"/>
                <a:gd name="T49" fmla="*/ 7 h 63"/>
                <a:gd name="T50" fmla="*/ 63 w 81"/>
                <a:gd name="T51" fmla="*/ 7 h 63"/>
                <a:gd name="T52" fmla="*/ 72 w 81"/>
                <a:gd name="T53" fmla="*/ 14 h 63"/>
                <a:gd name="T54" fmla="*/ 81 w 81"/>
                <a:gd name="T55" fmla="*/ 14 h 63"/>
                <a:gd name="T56" fmla="*/ 81 w 81"/>
                <a:gd name="T57" fmla="*/ 21 h 63"/>
                <a:gd name="T58" fmla="*/ 81 w 81"/>
                <a:gd name="T59" fmla="*/ 28 h 63"/>
                <a:gd name="T60" fmla="*/ 81 w 81"/>
                <a:gd name="T6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49" name="Freeform 1353"/>
            <p:cNvSpPr>
              <a:spLocks/>
            </p:cNvSpPr>
            <p:nvPr/>
          </p:nvSpPr>
          <p:spPr bwMode="auto">
            <a:xfrm>
              <a:off x="4263" y="326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0" name="Freeform 1354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1" name="Freeform 1355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2" name="Freeform 1356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45 w 45"/>
                <a:gd name="T7" fmla="*/ 42 h 42"/>
                <a:gd name="T8" fmla="*/ 36 w 45"/>
                <a:gd name="T9" fmla="*/ 42 h 42"/>
                <a:gd name="T10" fmla="*/ 27 w 45"/>
                <a:gd name="T11" fmla="*/ 42 h 42"/>
                <a:gd name="T12" fmla="*/ 18 w 45"/>
                <a:gd name="T13" fmla="*/ 42 h 42"/>
                <a:gd name="T14" fmla="*/ 9 w 45"/>
                <a:gd name="T15" fmla="*/ 42 h 42"/>
                <a:gd name="T16" fmla="*/ 0 w 45"/>
                <a:gd name="T17" fmla="*/ 42 h 42"/>
                <a:gd name="T18" fmla="*/ 0 w 45"/>
                <a:gd name="T19" fmla="*/ 35 h 42"/>
                <a:gd name="T20" fmla="*/ 0 w 45"/>
                <a:gd name="T21" fmla="*/ 28 h 42"/>
                <a:gd name="T22" fmla="*/ 0 w 45"/>
                <a:gd name="T23" fmla="*/ 21 h 42"/>
                <a:gd name="T24" fmla="*/ 0 w 45"/>
                <a:gd name="T25" fmla="*/ 14 h 42"/>
                <a:gd name="T26" fmla="*/ 0 w 45"/>
                <a:gd name="T27" fmla="*/ 7 h 42"/>
                <a:gd name="T28" fmla="*/ 9 w 45"/>
                <a:gd name="T29" fmla="*/ 7 h 42"/>
                <a:gd name="T30" fmla="*/ 9 w 45"/>
                <a:gd name="T31" fmla="*/ 0 h 42"/>
                <a:gd name="T32" fmla="*/ 18 w 45"/>
                <a:gd name="T33" fmla="*/ 0 h 42"/>
                <a:gd name="T34" fmla="*/ 27 w 45"/>
                <a:gd name="T35" fmla="*/ 0 h 42"/>
                <a:gd name="T36" fmla="*/ 36 w 45"/>
                <a:gd name="T37" fmla="*/ 0 h 42"/>
                <a:gd name="T38" fmla="*/ 36 w 45"/>
                <a:gd name="T39" fmla="*/ 7 h 42"/>
                <a:gd name="T40" fmla="*/ 45 w 45"/>
                <a:gd name="T41" fmla="*/ 7 h 42"/>
                <a:gd name="T42" fmla="*/ 45 w 45"/>
                <a:gd name="T43" fmla="*/ 14 h 42"/>
                <a:gd name="T44" fmla="*/ 45 w 45"/>
                <a:gd name="T4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3" name="Freeform 1357"/>
            <p:cNvSpPr>
              <a:spLocks/>
            </p:cNvSpPr>
            <p:nvPr/>
          </p:nvSpPr>
          <p:spPr bwMode="auto">
            <a:xfrm>
              <a:off x="3903" y="3487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42 h 42"/>
                <a:gd name="T10" fmla="*/ 36 w 45"/>
                <a:gd name="T11" fmla="*/ 42 h 42"/>
                <a:gd name="T12" fmla="*/ 36 w 45"/>
                <a:gd name="T13" fmla="*/ 42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42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4" name="Line 1358"/>
            <p:cNvSpPr>
              <a:spLocks noChangeShapeType="1"/>
            </p:cNvSpPr>
            <p:nvPr/>
          </p:nvSpPr>
          <p:spPr bwMode="auto">
            <a:xfrm flipV="1">
              <a:off x="4308" y="3095"/>
              <a:ext cx="9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5" name="Freeform 1359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63 w 72"/>
                <a:gd name="T9" fmla="*/ 63 h 63"/>
                <a:gd name="T10" fmla="*/ 54 w 72"/>
                <a:gd name="T11" fmla="*/ 63 h 63"/>
                <a:gd name="T12" fmla="*/ 45 w 72"/>
                <a:gd name="T13" fmla="*/ 63 h 63"/>
                <a:gd name="T14" fmla="*/ 36 w 72"/>
                <a:gd name="T15" fmla="*/ 63 h 63"/>
                <a:gd name="T16" fmla="*/ 27 w 72"/>
                <a:gd name="T17" fmla="*/ 63 h 63"/>
                <a:gd name="T18" fmla="*/ 18 w 72"/>
                <a:gd name="T19" fmla="*/ 63 h 63"/>
                <a:gd name="T20" fmla="*/ 9 w 72"/>
                <a:gd name="T21" fmla="*/ 56 h 63"/>
                <a:gd name="T22" fmla="*/ 9 w 72"/>
                <a:gd name="T23" fmla="*/ 49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9 w 72"/>
                <a:gd name="T35" fmla="*/ 14 h 63"/>
                <a:gd name="T36" fmla="*/ 18 w 72"/>
                <a:gd name="T37" fmla="*/ 7 h 63"/>
                <a:gd name="T38" fmla="*/ 27 w 72"/>
                <a:gd name="T39" fmla="*/ 0 h 63"/>
                <a:gd name="T40" fmla="*/ 36 w 72"/>
                <a:gd name="T41" fmla="*/ 0 h 63"/>
                <a:gd name="T42" fmla="*/ 45 w 72"/>
                <a:gd name="T43" fmla="*/ 0 h 63"/>
                <a:gd name="T44" fmla="*/ 54 w 72"/>
                <a:gd name="T45" fmla="*/ 7 h 63"/>
                <a:gd name="T46" fmla="*/ 63 w 72"/>
                <a:gd name="T47" fmla="*/ 7 h 63"/>
                <a:gd name="T48" fmla="*/ 63 w 72"/>
                <a:gd name="T49" fmla="*/ 14 h 63"/>
                <a:gd name="T50" fmla="*/ 72 w 72"/>
                <a:gd name="T51" fmla="*/ 14 h 63"/>
                <a:gd name="T52" fmla="*/ 72 w 72"/>
                <a:gd name="T53" fmla="*/ 21 h 63"/>
                <a:gd name="T54" fmla="*/ 72 w 72"/>
                <a:gd name="T55" fmla="*/ 28 h 63"/>
                <a:gd name="T56" fmla="*/ 72 w 72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6" name="Freeform 1360"/>
            <p:cNvSpPr>
              <a:spLocks/>
            </p:cNvSpPr>
            <p:nvPr/>
          </p:nvSpPr>
          <p:spPr bwMode="auto">
            <a:xfrm>
              <a:off x="3507" y="3690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63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63 h 63"/>
                <a:gd name="T24" fmla="*/ 9 w 72"/>
                <a:gd name="T25" fmla="*/ 56 h 63"/>
                <a:gd name="T26" fmla="*/ 9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9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7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7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7" name="Line 1361"/>
            <p:cNvSpPr>
              <a:spLocks noChangeShapeType="1"/>
            </p:cNvSpPr>
            <p:nvPr/>
          </p:nvSpPr>
          <p:spPr bwMode="auto">
            <a:xfrm flipH="1">
              <a:off x="3345" y="3746"/>
              <a:ext cx="171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8" name="Freeform 1362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27 w 36"/>
                <a:gd name="T3" fmla="*/ 21 h 21"/>
                <a:gd name="T4" fmla="*/ 18 w 36"/>
                <a:gd name="T5" fmla="*/ 21 h 21"/>
                <a:gd name="T6" fmla="*/ 9 w 36"/>
                <a:gd name="T7" fmla="*/ 21 h 21"/>
                <a:gd name="T8" fmla="*/ 9 w 36"/>
                <a:gd name="T9" fmla="*/ 14 h 21"/>
                <a:gd name="T10" fmla="*/ 0 w 36"/>
                <a:gd name="T11" fmla="*/ 14 h 21"/>
                <a:gd name="T12" fmla="*/ 0 w 36"/>
                <a:gd name="T13" fmla="*/ 7 h 21"/>
                <a:gd name="T14" fmla="*/ 9 w 36"/>
                <a:gd name="T15" fmla="*/ 7 h 21"/>
                <a:gd name="T16" fmla="*/ 9 w 36"/>
                <a:gd name="T17" fmla="*/ 0 h 21"/>
                <a:gd name="T18" fmla="*/ 18 w 36"/>
                <a:gd name="T19" fmla="*/ 0 h 21"/>
                <a:gd name="T20" fmla="*/ 27 w 36"/>
                <a:gd name="T21" fmla="*/ 0 h 21"/>
                <a:gd name="T22" fmla="*/ 27 w 36"/>
                <a:gd name="T23" fmla="*/ 7 h 21"/>
                <a:gd name="T24" fmla="*/ 36 w 36"/>
                <a:gd name="T25" fmla="*/ 7 h 21"/>
                <a:gd name="T26" fmla="*/ 36 w 36"/>
                <a:gd name="T2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27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59" name="Freeform 1363"/>
            <p:cNvSpPr>
              <a:spLocks/>
            </p:cNvSpPr>
            <p:nvPr/>
          </p:nvSpPr>
          <p:spPr bwMode="auto">
            <a:xfrm>
              <a:off x="3318" y="3830"/>
              <a:ext cx="36" cy="21"/>
            </a:xfrm>
            <a:custGeom>
              <a:avLst/>
              <a:gdLst>
                <a:gd name="T0" fmla="*/ 36 w 36"/>
                <a:gd name="T1" fmla="*/ 14 h 21"/>
                <a:gd name="T2" fmla="*/ 36 w 36"/>
                <a:gd name="T3" fmla="*/ 14 h 21"/>
                <a:gd name="T4" fmla="*/ 36 w 36"/>
                <a:gd name="T5" fmla="*/ 14 h 21"/>
                <a:gd name="T6" fmla="*/ 27 w 36"/>
                <a:gd name="T7" fmla="*/ 21 h 21"/>
                <a:gd name="T8" fmla="*/ 27 w 36"/>
                <a:gd name="T9" fmla="*/ 21 h 21"/>
                <a:gd name="T10" fmla="*/ 27 w 36"/>
                <a:gd name="T11" fmla="*/ 21 h 21"/>
                <a:gd name="T12" fmla="*/ 27 w 36"/>
                <a:gd name="T13" fmla="*/ 21 h 21"/>
                <a:gd name="T14" fmla="*/ 18 w 36"/>
                <a:gd name="T15" fmla="*/ 21 h 21"/>
                <a:gd name="T16" fmla="*/ 18 w 36"/>
                <a:gd name="T17" fmla="*/ 21 h 21"/>
                <a:gd name="T18" fmla="*/ 18 w 36"/>
                <a:gd name="T19" fmla="*/ 21 h 21"/>
                <a:gd name="T20" fmla="*/ 9 w 36"/>
                <a:gd name="T21" fmla="*/ 21 h 21"/>
                <a:gd name="T22" fmla="*/ 9 w 36"/>
                <a:gd name="T23" fmla="*/ 21 h 21"/>
                <a:gd name="T24" fmla="*/ 9 w 36"/>
                <a:gd name="T25" fmla="*/ 21 h 21"/>
                <a:gd name="T26" fmla="*/ 9 w 36"/>
                <a:gd name="T27" fmla="*/ 21 h 21"/>
                <a:gd name="T28" fmla="*/ 9 w 36"/>
                <a:gd name="T29" fmla="*/ 14 h 21"/>
                <a:gd name="T30" fmla="*/ 0 w 36"/>
                <a:gd name="T31" fmla="*/ 14 h 21"/>
                <a:gd name="T32" fmla="*/ 0 w 36"/>
                <a:gd name="T33" fmla="*/ 14 h 21"/>
                <a:gd name="T34" fmla="*/ 0 w 36"/>
                <a:gd name="T35" fmla="*/ 7 h 21"/>
                <a:gd name="T36" fmla="*/ 9 w 36"/>
                <a:gd name="T37" fmla="*/ 7 h 21"/>
                <a:gd name="T38" fmla="*/ 9 w 36"/>
                <a:gd name="T39" fmla="*/ 7 h 21"/>
                <a:gd name="T40" fmla="*/ 9 w 36"/>
                <a:gd name="T41" fmla="*/ 7 h 21"/>
                <a:gd name="T42" fmla="*/ 9 w 36"/>
                <a:gd name="T43" fmla="*/ 0 h 21"/>
                <a:gd name="T44" fmla="*/ 9 w 36"/>
                <a:gd name="T45" fmla="*/ 0 h 21"/>
                <a:gd name="T46" fmla="*/ 18 w 36"/>
                <a:gd name="T47" fmla="*/ 0 h 21"/>
                <a:gd name="T48" fmla="*/ 18 w 36"/>
                <a:gd name="T49" fmla="*/ 0 h 21"/>
                <a:gd name="T50" fmla="*/ 18 w 36"/>
                <a:gd name="T51" fmla="*/ 0 h 21"/>
                <a:gd name="T52" fmla="*/ 27 w 36"/>
                <a:gd name="T53" fmla="*/ 0 h 21"/>
                <a:gd name="T54" fmla="*/ 27 w 36"/>
                <a:gd name="T55" fmla="*/ 0 h 21"/>
                <a:gd name="T56" fmla="*/ 27 w 36"/>
                <a:gd name="T57" fmla="*/ 7 h 21"/>
                <a:gd name="T58" fmla="*/ 27 w 36"/>
                <a:gd name="T59" fmla="*/ 7 h 21"/>
                <a:gd name="T60" fmla="*/ 36 w 36"/>
                <a:gd name="T61" fmla="*/ 7 h 21"/>
                <a:gd name="T62" fmla="*/ 36 w 36"/>
                <a:gd name="T63" fmla="*/ 7 h 21"/>
                <a:gd name="T64" fmla="*/ 36 w 36"/>
                <a:gd name="T65" fmla="*/ 14 h 21"/>
                <a:gd name="T66" fmla="*/ 36 w 36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6" h="21">
                  <a:moveTo>
                    <a:pt x="36" y="14"/>
                  </a:moveTo>
                  <a:lnTo>
                    <a:pt x="36" y="14"/>
                  </a:lnTo>
                  <a:lnTo>
                    <a:pt x="36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14"/>
                  </a:lnTo>
                  <a:lnTo>
                    <a:pt x="36" y="1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0" name="Line 1364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1" name="Line 1365"/>
            <p:cNvSpPr>
              <a:spLocks noChangeShapeType="1"/>
            </p:cNvSpPr>
            <p:nvPr/>
          </p:nvSpPr>
          <p:spPr bwMode="auto">
            <a:xfrm flipV="1">
              <a:off x="3930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2" name="Freeform 1366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36 w 54"/>
                <a:gd name="T7" fmla="*/ 42 h 49"/>
                <a:gd name="T8" fmla="*/ 27 w 54"/>
                <a:gd name="T9" fmla="*/ 49 h 49"/>
                <a:gd name="T10" fmla="*/ 18 w 54"/>
                <a:gd name="T11" fmla="*/ 49 h 49"/>
                <a:gd name="T12" fmla="*/ 18 w 54"/>
                <a:gd name="T13" fmla="*/ 42 h 49"/>
                <a:gd name="T14" fmla="*/ 9 w 54"/>
                <a:gd name="T15" fmla="*/ 35 h 49"/>
                <a:gd name="T16" fmla="*/ 0 w 54"/>
                <a:gd name="T17" fmla="*/ 28 h 49"/>
                <a:gd name="T18" fmla="*/ 0 w 54"/>
                <a:gd name="T19" fmla="*/ 21 h 49"/>
                <a:gd name="T20" fmla="*/ 9 w 54"/>
                <a:gd name="T21" fmla="*/ 21 h 49"/>
                <a:gd name="T22" fmla="*/ 9 w 54"/>
                <a:gd name="T23" fmla="*/ 14 h 49"/>
                <a:gd name="T24" fmla="*/ 18 w 54"/>
                <a:gd name="T25" fmla="*/ 7 h 49"/>
                <a:gd name="T26" fmla="*/ 27 w 54"/>
                <a:gd name="T27" fmla="*/ 0 h 49"/>
                <a:gd name="T28" fmla="*/ 27 w 54"/>
                <a:gd name="T29" fmla="*/ 7 h 49"/>
                <a:gd name="T30" fmla="*/ 36 w 54"/>
                <a:gd name="T31" fmla="*/ 7 h 49"/>
                <a:gd name="T32" fmla="*/ 45 w 54"/>
                <a:gd name="T33" fmla="*/ 14 h 49"/>
                <a:gd name="T34" fmla="*/ 54 w 54"/>
                <a:gd name="T35" fmla="*/ 14 h 49"/>
                <a:gd name="T36" fmla="*/ 54 w 54"/>
                <a:gd name="T37" fmla="*/ 21 h 49"/>
                <a:gd name="T38" fmla="*/ 54 w 54"/>
                <a:gd name="T39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3" name="Freeform 1367"/>
            <p:cNvSpPr>
              <a:spLocks/>
            </p:cNvSpPr>
            <p:nvPr/>
          </p:nvSpPr>
          <p:spPr bwMode="auto">
            <a:xfrm>
              <a:off x="4290" y="3046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54 w 54"/>
                <a:gd name="T7" fmla="*/ 35 h 49"/>
                <a:gd name="T8" fmla="*/ 45 w 54"/>
                <a:gd name="T9" fmla="*/ 35 h 49"/>
                <a:gd name="T10" fmla="*/ 36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18 w 54"/>
                <a:gd name="T23" fmla="*/ 42 h 49"/>
                <a:gd name="T24" fmla="*/ 9 w 54"/>
                <a:gd name="T25" fmla="*/ 35 h 49"/>
                <a:gd name="T26" fmla="*/ 9 w 54"/>
                <a:gd name="T27" fmla="*/ 35 h 49"/>
                <a:gd name="T28" fmla="*/ 9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9 w 54"/>
                <a:gd name="T37" fmla="*/ 21 h 49"/>
                <a:gd name="T38" fmla="*/ 9 w 54"/>
                <a:gd name="T39" fmla="*/ 14 h 49"/>
                <a:gd name="T40" fmla="*/ 9 w 54"/>
                <a:gd name="T41" fmla="*/ 14 h 49"/>
                <a:gd name="T42" fmla="*/ 18 w 54"/>
                <a:gd name="T43" fmla="*/ 7 h 49"/>
                <a:gd name="T44" fmla="*/ 18 w 54"/>
                <a:gd name="T45" fmla="*/ 7 h 49"/>
                <a:gd name="T46" fmla="*/ 18 w 54"/>
                <a:gd name="T47" fmla="*/ 7 h 49"/>
                <a:gd name="T48" fmla="*/ 27 w 54"/>
                <a:gd name="T49" fmla="*/ 0 h 49"/>
                <a:gd name="T50" fmla="*/ 27 w 54"/>
                <a:gd name="T51" fmla="*/ 7 h 49"/>
                <a:gd name="T52" fmla="*/ 36 w 54"/>
                <a:gd name="T53" fmla="*/ 7 h 49"/>
                <a:gd name="T54" fmla="*/ 36 w 54"/>
                <a:gd name="T55" fmla="*/ 7 h 49"/>
                <a:gd name="T56" fmla="*/ 45 w 54"/>
                <a:gd name="T57" fmla="*/ 14 h 49"/>
                <a:gd name="T58" fmla="*/ 54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4" name="Line 1368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5" name="Line 1369"/>
            <p:cNvSpPr>
              <a:spLocks noChangeShapeType="1"/>
            </p:cNvSpPr>
            <p:nvPr/>
          </p:nvSpPr>
          <p:spPr bwMode="auto">
            <a:xfrm flipH="1" flipV="1">
              <a:off x="3534" y="3536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6" name="Freeform 1370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56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21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0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0 h 63"/>
                <a:gd name="T48" fmla="*/ 72 w 81"/>
                <a:gd name="T49" fmla="*/ 7 h 63"/>
                <a:gd name="T50" fmla="*/ 81 w 81"/>
                <a:gd name="T51" fmla="*/ 7 h 63"/>
                <a:gd name="T52" fmla="*/ 81 w 81"/>
                <a:gd name="T53" fmla="*/ 14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7" name="Freeform 1371"/>
            <p:cNvSpPr>
              <a:spLocks/>
            </p:cNvSpPr>
            <p:nvPr/>
          </p:nvSpPr>
          <p:spPr bwMode="auto">
            <a:xfrm>
              <a:off x="3894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2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2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9 w 81"/>
                <a:gd name="T37" fmla="*/ 14 h 63"/>
                <a:gd name="T38" fmla="*/ 9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81 w 81"/>
                <a:gd name="T59" fmla="*/ 7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8" name="Freeform 1372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69" name="Freeform 1373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0" name="Freeform 1374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35 h 49"/>
                <a:gd name="T4" fmla="*/ 45 w 54"/>
                <a:gd name="T5" fmla="*/ 35 h 49"/>
                <a:gd name="T6" fmla="*/ 45 w 54"/>
                <a:gd name="T7" fmla="*/ 42 h 49"/>
                <a:gd name="T8" fmla="*/ 36 w 54"/>
                <a:gd name="T9" fmla="*/ 42 h 49"/>
                <a:gd name="T10" fmla="*/ 27 w 54"/>
                <a:gd name="T11" fmla="*/ 49 h 49"/>
                <a:gd name="T12" fmla="*/ 18 w 54"/>
                <a:gd name="T13" fmla="*/ 49 h 49"/>
                <a:gd name="T14" fmla="*/ 18 w 54"/>
                <a:gd name="T15" fmla="*/ 42 h 49"/>
                <a:gd name="T16" fmla="*/ 9 w 54"/>
                <a:gd name="T17" fmla="*/ 42 h 49"/>
                <a:gd name="T18" fmla="*/ 0 w 54"/>
                <a:gd name="T19" fmla="*/ 35 h 49"/>
                <a:gd name="T20" fmla="*/ 0 w 54"/>
                <a:gd name="T21" fmla="*/ 28 h 49"/>
                <a:gd name="T22" fmla="*/ 0 w 54"/>
                <a:gd name="T23" fmla="*/ 21 h 49"/>
                <a:gd name="T24" fmla="*/ 0 w 54"/>
                <a:gd name="T25" fmla="*/ 14 h 49"/>
                <a:gd name="T26" fmla="*/ 9 w 54"/>
                <a:gd name="T27" fmla="*/ 14 h 49"/>
                <a:gd name="T28" fmla="*/ 9 w 54"/>
                <a:gd name="T29" fmla="*/ 7 h 49"/>
                <a:gd name="T30" fmla="*/ 18 w 54"/>
                <a:gd name="T31" fmla="*/ 7 h 49"/>
                <a:gd name="T32" fmla="*/ 18 w 54"/>
                <a:gd name="T33" fmla="*/ 0 h 49"/>
                <a:gd name="T34" fmla="*/ 27 w 54"/>
                <a:gd name="T35" fmla="*/ 0 h 49"/>
                <a:gd name="T36" fmla="*/ 36 w 54"/>
                <a:gd name="T37" fmla="*/ 7 h 49"/>
                <a:gd name="T38" fmla="*/ 45 w 54"/>
                <a:gd name="T39" fmla="*/ 7 h 49"/>
                <a:gd name="T40" fmla="*/ 45 w 54"/>
                <a:gd name="T41" fmla="*/ 14 h 49"/>
                <a:gd name="T42" fmla="*/ 54 w 54"/>
                <a:gd name="T43" fmla="*/ 21 h 49"/>
                <a:gd name="T44" fmla="*/ 54 w 54"/>
                <a:gd name="T45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1" name="Freeform 1375"/>
            <p:cNvSpPr>
              <a:spLocks/>
            </p:cNvSpPr>
            <p:nvPr/>
          </p:nvSpPr>
          <p:spPr bwMode="auto">
            <a:xfrm>
              <a:off x="3507" y="3487"/>
              <a:ext cx="54" cy="49"/>
            </a:xfrm>
            <a:custGeom>
              <a:avLst/>
              <a:gdLst>
                <a:gd name="T0" fmla="*/ 54 w 54"/>
                <a:gd name="T1" fmla="*/ 28 h 49"/>
                <a:gd name="T2" fmla="*/ 54 w 54"/>
                <a:gd name="T3" fmla="*/ 28 h 49"/>
                <a:gd name="T4" fmla="*/ 54 w 54"/>
                <a:gd name="T5" fmla="*/ 35 h 49"/>
                <a:gd name="T6" fmla="*/ 45 w 54"/>
                <a:gd name="T7" fmla="*/ 35 h 49"/>
                <a:gd name="T8" fmla="*/ 45 w 54"/>
                <a:gd name="T9" fmla="*/ 42 h 49"/>
                <a:gd name="T10" fmla="*/ 45 w 54"/>
                <a:gd name="T11" fmla="*/ 42 h 49"/>
                <a:gd name="T12" fmla="*/ 36 w 54"/>
                <a:gd name="T13" fmla="*/ 42 h 49"/>
                <a:gd name="T14" fmla="*/ 27 w 54"/>
                <a:gd name="T15" fmla="*/ 49 h 49"/>
                <a:gd name="T16" fmla="*/ 27 w 54"/>
                <a:gd name="T17" fmla="*/ 49 h 49"/>
                <a:gd name="T18" fmla="*/ 18 w 54"/>
                <a:gd name="T19" fmla="*/ 49 h 49"/>
                <a:gd name="T20" fmla="*/ 18 w 54"/>
                <a:gd name="T21" fmla="*/ 42 h 49"/>
                <a:gd name="T22" fmla="*/ 9 w 54"/>
                <a:gd name="T23" fmla="*/ 42 h 49"/>
                <a:gd name="T24" fmla="*/ 9 w 54"/>
                <a:gd name="T25" fmla="*/ 42 h 49"/>
                <a:gd name="T26" fmla="*/ 0 w 54"/>
                <a:gd name="T27" fmla="*/ 35 h 49"/>
                <a:gd name="T28" fmla="*/ 0 w 54"/>
                <a:gd name="T29" fmla="*/ 35 h 49"/>
                <a:gd name="T30" fmla="*/ 0 w 54"/>
                <a:gd name="T31" fmla="*/ 28 h 49"/>
                <a:gd name="T32" fmla="*/ 0 w 54"/>
                <a:gd name="T33" fmla="*/ 28 h 49"/>
                <a:gd name="T34" fmla="*/ 0 w 54"/>
                <a:gd name="T35" fmla="*/ 21 h 49"/>
                <a:gd name="T36" fmla="*/ 0 w 54"/>
                <a:gd name="T37" fmla="*/ 21 h 49"/>
                <a:gd name="T38" fmla="*/ 0 w 54"/>
                <a:gd name="T39" fmla="*/ 14 h 49"/>
                <a:gd name="T40" fmla="*/ 9 w 54"/>
                <a:gd name="T41" fmla="*/ 14 h 49"/>
                <a:gd name="T42" fmla="*/ 9 w 54"/>
                <a:gd name="T43" fmla="*/ 7 h 49"/>
                <a:gd name="T44" fmla="*/ 18 w 54"/>
                <a:gd name="T45" fmla="*/ 7 h 49"/>
                <a:gd name="T46" fmla="*/ 18 w 54"/>
                <a:gd name="T47" fmla="*/ 0 h 49"/>
                <a:gd name="T48" fmla="*/ 27 w 54"/>
                <a:gd name="T49" fmla="*/ 0 h 49"/>
                <a:gd name="T50" fmla="*/ 27 w 54"/>
                <a:gd name="T51" fmla="*/ 0 h 49"/>
                <a:gd name="T52" fmla="*/ 36 w 54"/>
                <a:gd name="T53" fmla="*/ 7 h 49"/>
                <a:gd name="T54" fmla="*/ 45 w 54"/>
                <a:gd name="T55" fmla="*/ 7 h 49"/>
                <a:gd name="T56" fmla="*/ 45 w 54"/>
                <a:gd name="T57" fmla="*/ 14 h 49"/>
                <a:gd name="T58" fmla="*/ 45 w 54"/>
                <a:gd name="T59" fmla="*/ 14 h 49"/>
                <a:gd name="T60" fmla="*/ 54 w 54"/>
                <a:gd name="T61" fmla="*/ 21 h 49"/>
                <a:gd name="T62" fmla="*/ 54 w 54"/>
                <a:gd name="T63" fmla="*/ 21 h 49"/>
                <a:gd name="T64" fmla="*/ 54 w 54"/>
                <a:gd name="T65" fmla="*/ 28 h 49"/>
                <a:gd name="T66" fmla="*/ 54 w 54"/>
                <a:gd name="T67" fmla="*/ 2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9">
                  <a:moveTo>
                    <a:pt x="54" y="28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9"/>
                  </a:lnTo>
                  <a:lnTo>
                    <a:pt x="27" y="49"/>
                  </a:lnTo>
                  <a:lnTo>
                    <a:pt x="18" y="49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2" name="Line 1376"/>
            <p:cNvSpPr>
              <a:spLocks noChangeShapeType="1"/>
            </p:cNvSpPr>
            <p:nvPr/>
          </p:nvSpPr>
          <p:spPr bwMode="auto">
            <a:xfrm flipH="1" flipV="1">
              <a:off x="3921" y="3095"/>
              <a:ext cx="18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3" name="Line 1377"/>
            <p:cNvSpPr>
              <a:spLocks noChangeShapeType="1"/>
            </p:cNvSpPr>
            <p:nvPr/>
          </p:nvSpPr>
          <p:spPr bwMode="auto">
            <a:xfrm flipH="1" flipV="1">
              <a:off x="3741" y="3193"/>
              <a:ext cx="162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4" name="Line 1378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5" name="Line 1379"/>
            <p:cNvSpPr>
              <a:spLocks noChangeShapeType="1"/>
            </p:cNvSpPr>
            <p:nvPr/>
          </p:nvSpPr>
          <p:spPr bwMode="auto">
            <a:xfrm flipH="1" flipV="1">
              <a:off x="3516" y="3333"/>
              <a:ext cx="9" cy="1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6" name="Freeform 1380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9 w 54"/>
                <a:gd name="T15" fmla="*/ 28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9 w 54"/>
                <a:gd name="T23" fmla="*/ 7 h 42"/>
                <a:gd name="T24" fmla="*/ 18 w 54"/>
                <a:gd name="T25" fmla="*/ 0 h 42"/>
                <a:gd name="T26" fmla="*/ 27 w 54"/>
                <a:gd name="T27" fmla="*/ 0 h 42"/>
                <a:gd name="T28" fmla="*/ 36 w 54"/>
                <a:gd name="T29" fmla="*/ 0 h 42"/>
                <a:gd name="T30" fmla="*/ 45 w 54"/>
                <a:gd name="T31" fmla="*/ 7 h 42"/>
                <a:gd name="T32" fmla="*/ 54 w 54"/>
                <a:gd name="T33" fmla="*/ 7 h 42"/>
                <a:gd name="T34" fmla="*/ 54 w 54"/>
                <a:gd name="T35" fmla="*/ 14 h 42"/>
                <a:gd name="T36" fmla="*/ 54 w 54"/>
                <a:gd name="T3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7" name="Freeform 1381"/>
            <p:cNvSpPr>
              <a:spLocks/>
            </p:cNvSpPr>
            <p:nvPr/>
          </p:nvSpPr>
          <p:spPr bwMode="auto">
            <a:xfrm>
              <a:off x="3894" y="3053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1 h 42"/>
                <a:gd name="T4" fmla="*/ 54 w 54"/>
                <a:gd name="T5" fmla="*/ 28 h 42"/>
                <a:gd name="T6" fmla="*/ 54 w 54"/>
                <a:gd name="T7" fmla="*/ 28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0 w 54"/>
                <a:gd name="T29" fmla="*/ 28 h 42"/>
                <a:gd name="T30" fmla="*/ 0 w 54"/>
                <a:gd name="T31" fmla="*/ 21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8" name="Freeform 1382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18 w 27"/>
                <a:gd name="T7" fmla="*/ 21 h 28"/>
                <a:gd name="T8" fmla="*/ 9 w 27"/>
                <a:gd name="T9" fmla="*/ 28 h 28"/>
                <a:gd name="T10" fmla="*/ 9 w 27"/>
                <a:gd name="T11" fmla="*/ 21 h 28"/>
                <a:gd name="T12" fmla="*/ 0 w 27"/>
                <a:gd name="T13" fmla="*/ 21 h 28"/>
                <a:gd name="T14" fmla="*/ 0 w 27"/>
                <a:gd name="T15" fmla="*/ 14 h 28"/>
                <a:gd name="T16" fmla="*/ 0 w 27"/>
                <a:gd name="T17" fmla="*/ 7 h 28"/>
                <a:gd name="T18" fmla="*/ 0 w 27"/>
                <a:gd name="T19" fmla="*/ 0 h 28"/>
                <a:gd name="T20" fmla="*/ 9 w 27"/>
                <a:gd name="T21" fmla="*/ 0 h 28"/>
                <a:gd name="T22" fmla="*/ 18 w 27"/>
                <a:gd name="T23" fmla="*/ 0 h 28"/>
                <a:gd name="T24" fmla="*/ 27 w 27"/>
                <a:gd name="T25" fmla="*/ 0 h 28"/>
                <a:gd name="T26" fmla="*/ 27 w 27"/>
                <a:gd name="T2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79" name="Freeform 1383"/>
            <p:cNvSpPr>
              <a:spLocks/>
            </p:cNvSpPr>
            <p:nvPr/>
          </p:nvSpPr>
          <p:spPr bwMode="auto">
            <a:xfrm>
              <a:off x="3714" y="3172"/>
              <a:ext cx="27" cy="28"/>
            </a:xfrm>
            <a:custGeom>
              <a:avLst/>
              <a:gdLst>
                <a:gd name="T0" fmla="*/ 27 w 27"/>
                <a:gd name="T1" fmla="*/ 7 h 28"/>
                <a:gd name="T2" fmla="*/ 27 w 27"/>
                <a:gd name="T3" fmla="*/ 14 h 28"/>
                <a:gd name="T4" fmla="*/ 27 w 27"/>
                <a:gd name="T5" fmla="*/ 21 h 28"/>
                <a:gd name="T6" fmla="*/ 27 w 27"/>
                <a:gd name="T7" fmla="*/ 21 h 28"/>
                <a:gd name="T8" fmla="*/ 27 w 27"/>
                <a:gd name="T9" fmla="*/ 21 h 28"/>
                <a:gd name="T10" fmla="*/ 27 w 27"/>
                <a:gd name="T11" fmla="*/ 21 h 28"/>
                <a:gd name="T12" fmla="*/ 18 w 27"/>
                <a:gd name="T13" fmla="*/ 21 h 28"/>
                <a:gd name="T14" fmla="*/ 9 w 27"/>
                <a:gd name="T15" fmla="*/ 28 h 28"/>
                <a:gd name="T16" fmla="*/ 9 w 27"/>
                <a:gd name="T17" fmla="*/ 28 h 28"/>
                <a:gd name="T18" fmla="*/ 9 w 27"/>
                <a:gd name="T19" fmla="*/ 28 h 28"/>
                <a:gd name="T20" fmla="*/ 9 w 27"/>
                <a:gd name="T21" fmla="*/ 21 h 28"/>
                <a:gd name="T22" fmla="*/ 0 w 27"/>
                <a:gd name="T23" fmla="*/ 21 h 28"/>
                <a:gd name="T24" fmla="*/ 0 w 27"/>
                <a:gd name="T25" fmla="*/ 21 h 28"/>
                <a:gd name="T26" fmla="*/ 0 w 27"/>
                <a:gd name="T27" fmla="*/ 21 h 28"/>
                <a:gd name="T28" fmla="*/ 0 w 27"/>
                <a:gd name="T29" fmla="*/ 21 h 28"/>
                <a:gd name="T30" fmla="*/ 0 w 27"/>
                <a:gd name="T31" fmla="*/ 14 h 28"/>
                <a:gd name="T32" fmla="*/ 0 w 27"/>
                <a:gd name="T33" fmla="*/ 7 h 28"/>
                <a:gd name="T34" fmla="*/ 0 w 27"/>
                <a:gd name="T35" fmla="*/ 7 h 28"/>
                <a:gd name="T36" fmla="*/ 0 w 27"/>
                <a:gd name="T37" fmla="*/ 7 h 28"/>
                <a:gd name="T38" fmla="*/ 0 w 27"/>
                <a:gd name="T39" fmla="*/ 7 h 28"/>
                <a:gd name="T40" fmla="*/ 0 w 27"/>
                <a:gd name="T41" fmla="*/ 0 h 28"/>
                <a:gd name="T42" fmla="*/ 0 w 27"/>
                <a:gd name="T43" fmla="*/ 0 h 28"/>
                <a:gd name="T44" fmla="*/ 9 w 27"/>
                <a:gd name="T45" fmla="*/ 0 h 28"/>
                <a:gd name="T46" fmla="*/ 9 w 27"/>
                <a:gd name="T47" fmla="*/ 0 h 28"/>
                <a:gd name="T48" fmla="*/ 9 w 27"/>
                <a:gd name="T49" fmla="*/ 0 h 28"/>
                <a:gd name="T50" fmla="*/ 9 w 27"/>
                <a:gd name="T51" fmla="*/ 0 h 28"/>
                <a:gd name="T52" fmla="*/ 18 w 27"/>
                <a:gd name="T53" fmla="*/ 0 h 28"/>
                <a:gd name="T54" fmla="*/ 27 w 27"/>
                <a:gd name="T55" fmla="*/ 0 h 28"/>
                <a:gd name="T56" fmla="*/ 27 w 27"/>
                <a:gd name="T57" fmla="*/ 0 h 28"/>
                <a:gd name="T58" fmla="*/ 27 w 27"/>
                <a:gd name="T59" fmla="*/ 7 h 28"/>
                <a:gd name="T60" fmla="*/ 27 w 27"/>
                <a:gd name="T61" fmla="*/ 7 h 28"/>
                <a:gd name="T62" fmla="*/ 27 w 27"/>
                <a:gd name="T63" fmla="*/ 7 h 28"/>
                <a:gd name="T64" fmla="*/ 27 w 27"/>
                <a:gd name="T65" fmla="*/ 7 h 28"/>
                <a:gd name="T66" fmla="*/ 27 w 27"/>
                <a:gd name="T67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" h="28">
                  <a:moveTo>
                    <a:pt x="27" y="7"/>
                  </a:moveTo>
                  <a:lnTo>
                    <a:pt x="27" y="1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18" y="21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0" name="Line 1384"/>
            <p:cNvSpPr>
              <a:spLocks noChangeShapeType="1"/>
            </p:cNvSpPr>
            <p:nvPr/>
          </p:nvSpPr>
          <p:spPr bwMode="auto">
            <a:xfrm flipH="1">
              <a:off x="3552" y="3193"/>
              <a:ext cx="162" cy="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1" name="Freeform 1385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9 w 81"/>
                <a:gd name="T21" fmla="*/ 56 h 63"/>
                <a:gd name="T22" fmla="*/ 0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0 w 81"/>
                <a:gd name="T31" fmla="*/ 14 h 63"/>
                <a:gd name="T32" fmla="*/ 9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54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2" name="Freeform 1386"/>
            <p:cNvSpPr>
              <a:spLocks/>
            </p:cNvSpPr>
            <p:nvPr/>
          </p:nvSpPr>
          <p:spPr bwMode="auto">
            <a:xfrm>
              <a:off x="3480" y="327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54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9 w 81"/>
                <a:gd name="T23" fmla="*/ 56 h 63"/>
                <a:gd name="T24" fmla="*/ 9 w 81"/>
                <a:gd name="T25" fmla="*/ 56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8 h 63"/>
                <a:gd name="T36" fmla="*/ 0 w 81"/>
                <a:gd name="T37" fmla="*/ 14 h 63"/>
                <a:gd name="T38" fmla="*/ 0 w 81"/>
                <a:gd name="T39" fmla="*/ 14 h 63"/>
                <a:gd name="T40" fmla="*/ 9 w 81"/>
                <a:gd name="T41" fmla="*/ 7 h 63"/>
                <a:gd name="T42" fmla="*/ 9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54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3" name="Line 1387"/>
            <p:cNvSpPr>
              <a:spLocks noChangeShapeType="1"/>
            </p:cNvSpPr>
            <p:nvPr/>
          </p:nvSpPr>
          <p:spPr bwMode="auto">
            <a:xfrm flipV="1">
              <a:off x="3516" y="3095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4" name="Freeform 1388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42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42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9 w 45"/>
                <a:gd name="T25" fmla="*/ 7 h 42"/>
                <a:gd name="T26" fmla="*/ 18 w 45"/>
                <a:gd name="T27" fmla="*/ 7 h 42"/>
                <a:gd name="T28" fmla="*/ 18 w 45"/>
                <a:gd name="T29" fmla="*/ 0 h 42"/>
                <a:gd name="T30" fmla="*/ 27 w 45"/>
                <a:gd name="T31" fmla="*/ 7 h 42"/>
                <a:gd name="T32" fmla="*/ 36 w 45"/>
                <a:gd name="T33" fmla="*/ 7 h 42"/>
                <a:gd name="T34" fmla="*/ 45 w 45"/>
                <a:gd name="T35" fmla="*/ 7 h 42"/>
                <a:gd name="T36" fmla="*/ 45 w 45"/>
                <a:gd name="T37" fmla="*/ 14 h 42"/>
                <a:gd name="T38" fmla="*/ 45 w 45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5" name="Freeform 1389"/>
            <p:cNvSpPr>
              <a:spLocks/>
            </p:cNvSpPr>
            <p:nvPr/>
          </p:nvSpPr>
          <p:spPr bwMode="auto">
            <a:xfrm>
              <a:off x="3507" y="3053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28 h 42"/>
                <a:gd name="T6" fmla="*/ 45 w 45"/>
                <a:gd name="T7" fmla="*/ 35 h 42"/>
                <a:gd name="T8" fmla="*/ 45 w 45"/>
                <a:gd name="T9" fmla="*/ 35 h 42"/>
                <a:gd name="T10" fmla="*/ 36 w 45"/>
                <a:gd name="T11" fmla="*/ 42 h 42"/>
                <a:gd name="T12" fmla="*/ 27 w 45"/>
                <a:gd name="T13" fmla="*/ 42 h 42"/>
                <a:gd name="T14" fmla="*/ 27 w 45"/>
                <a:gd name="T15" fmla="*/ 42 h 42"/>
                <a:gd name="T16" fmla="*/ 18 w 45"/>
                <a:gd name="T17" fmla="*/ 42 h 42"/>
                <a:gd name="T18" fmla="*/ 18 w 45"/>
                <a:gd name="T19" fmla="*/ 42 h 42"/>
                <a:gd name="T20" fmla="*/ 9 w 45"/>
                <a:gd name="T21" fmla="*/ 42 h 42"/>
                <a:gd name="T22" fmla="*/ 9 w 45"/>
                <a:gd name="T23" fmla="*/ 42 h 42"/>
                <a:gd name="T24" fmla="*/ 0 w 45"/>
                <a:gd name="T25" fmla="*/ 35 h 42"/>
                <a:gd name="T26" fmla="*/ 0 w 45"/>
                <a:gd name="T27" fmla="*/ 35 h 42"/>
                <a:gd name="T28" fmla="*/ 0 w 45"/>
                <a:gd name="T29" fmla="*/ 28 h 42"/>
                <a:gd name="T30" fmla="*/ 0 w 45"/>
                <a:gd name="T31" fmla="*/ 28 h 42"/>
                <a:gd name="T32" fmla="*/ 0 w 45"/>
                <a:gd name="T33" fmla="*/ 21 h 42"/>
                <a:gd name="T34" fmla="*/ 0 w 45"/>
                <a:gd name="T35" fmla="*/ 21 h 42"/>
                <a:gd name="T36" fmla="*/ 0 w 45"/>
                <a:gd name="T37" fmla="*/ 14 h 42"/>
                <a:gd name="T38" fmla="*/ 0 w 45"/>
                <a:gd name="T39" fmla="*/ 14 h 42"/>
                <a:gd name="T40" fmla="*/ 0 w 45"/>
                <a:gd name="T41" fmla="*/ 7 h 42"/>
                <a:gd name="T42" fmla="*/ 9 w 45"/>
                <a:gd name="T43" fmla="*/ 7 h 42"/>
                <a:gd name="T44" fmla="*/ 9 w 45"/>
                <a:gd name="T45" fmla="*/ 7 h 42"/>
                <a:gd name="T46" fmla="*/ 18 w 45"/>
                <a:gd name="T47" fmla="*/ 7 h 42"/>
                <a:gd name="T48" fmla="*/ 18 w 45"/>
                <a:gd name="T49" fmla="*/ 0 h 42"/>
                <a:gd name="T50" fmla="*/ 27 w 45"/>
                <a:gd name="T51" fmla="*/ 7 h 42"/>
                <a:gd name="T52" fmla="*/ 27 w 45"/>
                <a:gd name="T53" fmla="*/ 7 h 42"/>
                <a:gd name="T54" fmla="*/ 36 w 45"/>
                <a:gd name="T55" fmla="*/ 7 h 42"/>
                <a:gd name="T56" fmla="*/ 45 w 45"/>
                <a:gd name="T57" fmla="*/ 7 h 42"/>
                <a:gd name="T58" fmla="*/ 45 w 45"/>
                <a:gd name="T59" fmla="*/ 14 h 42"/>
                <a:gd name="T60" fmla="*/ 45 w 45"/>
                <a:gd name="T61" fmla="*/ 14 h 42"/>
                <a:gd name="T62" fmla="*/ 45 w 45"/>
                <a:gd name="T63" fmla="*/ 21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6" name="Line 1390"/>
            <p:cNvSpPr>
              <a:spLocks noChangeShapeType="1"/>
            </p:cNvSpPr>
            <p:nvPr/>
          </p:nvSpPr>
          <p:spPr bwMode="auto">
            <a:xfrm>
              <a:off x="4911" y="3844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7" name="Line 1391"/>
            <p:cNvSpPr>
              <a:spLocks noChangeShapeType="1"/>
            </p:cNvSpPr>
            <p:nvPr/>
          </p:nvSpPr>
          <p:spPr bwMode="auto">
            <a:xfrm>
              <a:off x="4731" y="3942"/>
              <a:ext cx="162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8" name="Line 1392"/>
            <p:cNvSpPr>
              <a:spLocks noChangeShapeType="1"/>
            </p:cNvSpPr>
            <p:nvPr/>
          </p:nvSpPr>
          <p:spPr bwMode="auto">
            <a:xfrm>
              <a:off x="4731" y="3718"/>
              <a:ext cx="171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89" name="Line 1393"/>
            <p:cNvSpPr>
              <a:spLocks noChangeShapeType="1"/>
            </p:cNvSpPr>
            <p:nvPr/>
          </p:nvSpPr>
          <p:spPr bwMode="auto">
            <a:xfrm flipH="1">
              <a:off x="4551" y="3942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0" name="Line 1394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1" name="Line 1395"/>
            <p:cNvSpPr>
              <a:spLocks noChangeShapeType="1"/>
            </p:cNvSpPr>
            <p:nvPr/>
          </p:nvSpPr>
          <p:spPr bwMode="auto">
            <a:xfrm>
              <a:off x="4731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2" name="Line 1396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3" name="Line 1397"/>
            <p:cNvSpPr>
              <a:spLocks noChangeShapeType="1"/>
            </p:cNvSpPr>
            <p:nvPr/>
          </p:nvSpPr>
          <p:spPr bwMode="auto">
            <a:xfrm flipH="1">
              <a:off x="4542" y="3718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4" name="Line 1398"/>
            <p:cNvSpPr>
              <a:spLocks noChangeShapeType="1"/>
            </p:cNvSpPr>
            <p:nvPr/>
          </p:nvSpPr>
          <p:spPr bwMode="auto">
            <a:xfrm>
              <a:off x="4344" y="3949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5" name="Line 1399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6" name="Line 1400"/>
            <p:cNvSpPr>
              <a:spLocks noChangeShapeType="1"/>
            </p:cNvSpPr>
            <p:nvPr/>
          </p:nvSpPr>
          <p:spPr bwMode="auto">
            <a:xfrm flipH="1">
              <a:off x="4551" y="3508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7" name="Line 1401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8" name="Line 1402"/>
            <p:cNvSpPr>
              <a:spLocks noChangeShapeType="1"/>
            </p:cNvSpPr>
            <p:nvPr/>
          </p:nvSpPr>
          <p:spPr bwMode="auto">
            <a:xfrm>
              <a:off x="4362" y="3718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99" name="Line 1403"/>
            <p:cNvSpPr>
              <a:spLocks noChangeShapeType="1"/>
            </p:cNvSpPr>
            <p:nvPr/>
          </p:nvSpPr>
          <p:spPr bwMode="auto">
            <a:xfrm flipH="1">
              <a:off x="4164" y="3949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0" name="Line 1404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1" name="Line 1405"/>
            <p:cNvSpPr>
              <a:spLocks noChangeShapeType="1"/>
            </p:cNvSpPr>
            <p:nvPr/>
          </p:nvSpPr>
          <p:spPr bwMode="auto">
            <a:xfrm>
              <a:off x="4344" y="3508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2" name="Line 1406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3" name="Line 1407"/>
            <p:cNvSpPr>
              <a:spLocks noChangeShapeType="1"/>
            </p:cNvSpPr>
            <p:nvPr/>
          </p:nvSpPr>
          <p:spPr bwMode="auto">
            <a:xfrm flipV="1">
              <a:off x="4749" y="3291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4" name="Line 1408"/>
            <p:cNvSpPr>
              <a:spLocks noChangeShapeType="1"/>
            </p:cNvSpPr>
            <p:nvPr/>
          </p:nvSpPr>
          <p:spPr bwMode="auto">
            <a:xfrm flipH="1">
              <a:off x="4155" y="3718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5" name="Line 1409"/>
            <p:cNvSpPr>
              <a:spLocks noChangeShapeType="1"/>
            </p:cNvSpPr>
            <p:nvPr/>
          </p:nvSpPr>
          <p:spPr bwMode="auto">
            <a:xfrm>
              <a:off x="4128" y="3844"/>
              <a:ext cx="1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6" name="Line 1410"/>
            <p:cNvSpPr>
              <a:spLocks noChangeShapeType="1"/>
            </p:cNvSpPr>
            <p:nvPr/>
          </p:nvSpPr>
          <p:spPr bwMode="auto">
            <a:xfrm>
              <a:off x="3948" y="3949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7" name="Line 1411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8" name="Line 1412"/>
            <p:cNvSpPr>
              <a:spLocks noChangeShapeType="1"/>
            </p:cNvSpPr>
            <p:nvPr/>
          </p:nvSpPr>
          <p:spPr bwMode="auto">
            <a:xfrm flipH="1">
              <a:off x="4155" y="350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09" name="Line 1413"/>
            <p:cNvSpPr>
              <a:spLocks noChangeShapeType="1"/>
            </p:cNvSpPr>
            <p:nvPr/>
          </p:nvSpPr>
          <p:spPr bwMode="auto">
            <a:xfrm flipH="1">
              <a:off x="4542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0" name="Line 1414"/>
            <p:cNvSpPr>
              <a:spLocks noChangeShapeType="1"/>
            </p:cNvSpPr>
            <p:nvPr/>
          </p:nvSpPr>
          <p:spPr bwMode="auto">
            <a:xfrm>
              <a:off x="3948" y="3725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1" name="Line 1415"/>
            <p:cNvSpPr>
              <a:spLocks noChangeShapeType="1"/>
            </p:cNvSpPr>
            <p:nvPr/>
          </p:nvSpPr>
          <p:spPr bwMode="auto">
            <a:xfrm flipH="1">
              <a:off x="3768" y="3949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2" name="Line 1416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3" name="Line 1417"/>
            <p:cNvSpPr>
              <a:spLocks noChangeShapeType="1"/>
            </p:cNvSpPr>
            <p:nvPr/>
          </p:nvSpPr>
          <p:spPr bwMode="auto">
            <a:xfrm>
              <a:off x="3948" y="350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4" name="Line 1418"/>
            <p:cNvSpPr>
              <a:spLocks noChangeShapeType="1"/>
            </p:cNvSpPr>
            <p:nvPr/>
          </p:nvSpPr>
          <p:spPr bwMode="auto">
            <a:xfrm>
              <a:off x="4731" y="3067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5" name="Line 1419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6" name="Line 1420"/>
            <p:cNvSpPr>
              <a:spLocks noChangeShapeType="1"/>
            </p:cNvSpPr>
            <p:nvPr/>
          </p:nvSpPr>
          <p:spPr bwMode="auto">
            <a:xfrm flipH="1">
              <a:off x="3759" y="3725"/>
              <a:ext cx="135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7" name="Line 1421"/>
            <p:cNvSpPr>
              <a:spLocks noChangeShapeType="1"/>
            </p:cNvSpPr>
            <p:nvPr/>
          </p:nvSpPr>
          <p:spPr bwMode="auto">
            <a:xfrm>
              <a:off x="4335" y="3298"/>
              <a:ext cx="1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8" name="Line 1422"/>
            <p:cNvSpPr>
              <a:spLocks noChangeShapeType="1"/>
            </p:cNvSpPr>
            <p:nvPr/>
          </p:nvSpPr>
          <p:spPr bwMode="auto">
            <a:xfrm>
              <a:off x="3552" y="3949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19" name="Line 1423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0" name="Line 1424"/>
            <p:cNvSpPr>
              <a:spLocks noChangeShapeType="1"/>
            </p:cNvSpPr>
            <p:nvPr/>
          </p:nvSpPr>
          <p:spPr bwMode="auto">
            <a:xfrm flipH="1">
              <a:off x="3759" y="3515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1" name="Line 1425"/>
            <p:cNvSpPr>
              <a:spLocks noChangeShapeType="1"/>
            </p:cNvSpPr>
            <p:nvPr/>
          </p:nvSpPr>
          <p:spPr bwMode="auto">
            <a:xfrm flipH="1">
              <a:off x="3372" y="3949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2" name="Line 1426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3" name="Line 1427"/>
            <p:cNvSpPr>
              <a:spLocks noChangeShapeType="1"/>
            </p:cNvSpPr>
            <p:nvPr/>
          </p:nvSpPr>
          <p:spPr bwMode="auto">
            <a:xfrm>
              <a:off x="3570" y="3725"/>
              <a:ext cx="144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4" name="Line 1428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5" name="Line 1429"/>
            <p:cNvSpPr>
              <a:spLocks noChangeShapeType="1"/>
            </p:cNvSpPr>
            <p:nvPr/>
          </p:nvSpPr>
          <p:spPr bwMode="auto">
            <a:xfrm flipH="1">
              <a:off x="4146" y="3298"/>
              <a:ext cx="13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6" name="Line 1430"/>
            <p:cNvSpPr>
              <a:spLocks noChangeShapeType="1"/>
            </p:cNvSpPr>
            <p:nvPr/>
          </p:nvSpPr>
          <p:spPr bwMode="auto">
            <a:xfrm flipH="1">
              <a:off x="4551" y="3067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7" name="Line 1431"/>
            <p:cNvSpPr>
              <a:spLocks noChangeShapeType="1"/>
            </p:cNvSpPr>
            <p:nvPr/>
          </p:nvSpPr>
          <p:spPr bwMode="auto">
            <a:xfrm flipV="1">
              <a:off x="4515" y="3088"/>
              <a:ext cx="1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8" name="Line 1432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29" name="Line 1433"/>
            <p:cNvSpPr>
              <a:spLocks noChangeShapeType="1"/>
            </p:cNvSpPr>
            <p:nvPr/>
          </p:nvSpPr>
          <p:spPr bwMode="auto">
            <a:xfrm>
              <a:off x="3552" y="3515"/>
              <a:ext cx="15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0" name="Line 1434"/>
            <p:cNvSpPr>
              <a:spLocks noChangeShapeType="1"/>
            </p:cNvSpPr>
            <p:nvPr/>
          </p:nvSpPr>
          <p:spPr bwMode="auto">
            <a:xfrm>
              <a:off x="3336" y="3851"/>
              <a:ext cx="9" cy="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1" name="Line 1435"/>
            <p:cNvSpPr>
              <a:spLocks noChangeShapeType="1"/>
            </p:cNvSpPr>
            <p:nvPr/>
          </p:nvSpPr>
          <p:spPr bwMode="auto">
            <a:xfrm flipH="1">
              <a:off x="3363" y="3725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2" name="Line 1436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3" name="Line 1437"/>
            <p:cNvSpPr>
              <a:spLocks noChangeShapeType="1"/>
            </p:cNvSpPr>
            <p:nvPr/>
          </p:nvSpPr>
          <p:spPr bwMode="auto">
            <a:xfrm>
              <a:off x="3966" y="3298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4" name="Line 1438"/>
            <p:cNvSpPr>
              <a:spLocks noChangeShapeType="1"/>
            </p:cNvSpPr>
            <p:nvPr/>
          </p:nvSpPr>
          <p:spPr bwMode="auto">
            <a:xfrm flipV="1">
              <a:off x="4335" y="3067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5" name="Line 1439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6" name="Line 1440"/>
            <p:cNvSpPr>
              <a:spLocks noChangeShapeType="1"/>
            </p:cNvSpPr>
            <p:nvPr/>
          </p:nvSpPr>
          <p:spPr bwMode="auto">
            <a:xfrm flipH="1">
              <a:off x="3372" y="3515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7" name="Line 1441"/>
            <p:cNvSpPr>
              <a:spLocks noChangeShapeType="1"/>
            </p:cNvSpPr>
            <p:nvPr/>
          </p:nvSpPr>
          <p:spPr bwMode="auto">
            <a:xfrm flipH="1">
              <a:off x="3750" y="3298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8" name="Line 1442"/>
            <p:cNvSpPr>
              <a:spLocks noChangeShapeType="1"/>
            </p:cNvSpPr>
            <p:nvPr/>
          </p:nvSpPr>
          <p:spPr bwMode="auto">
            <a:xfrm flipH="1">
              <a:off x="4155" y="3074"/>
              <a:ext cx="144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39" name="Line 1443"/>
            <p:cNvSpPr>
              <a:spLocks noChangeShapeType="1"/>
            </p:cNvSpPr>
            <p:nvPr/>
          </p:nvSpPr>
          <p:spPr bwMode="auto">
            <a:xfrm>
              <a:off x="3552" y="3298"/>
              <a:ext cx="16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0" name="Line 1444"/>
            <p:cNvSpPr>
              <a:spLocks noChangeShapeType="1"/>
            </p:cNvSpPr>
            <p:nvPr/>
          </p:nvSpPr>
          <p:spPr bwMode="auto">
            <a:xfrm>
              <a:off x="3939" y="3074"/>
              <a:ext cx="162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1" name="Line 1445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2" name="Line 1446"/>
            <p:cNvSpPr>
              <a:spLocks noChangeShapeType="1"/>
            </p:cNvSpPr>
            <p:nvPr/>
          </p:nvSpPr>
          <p:spPr bwMode="auto">
            <a:xfrm flipH="1">
              <a:off x="3363" y="3298"/>
              <a:ext cx="12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3" name="Line 1447"/>
            <p:cNvSpPr>
              <a:spLocks noChangeShapeType="1"/>
            </p:cNvSpPr>
            <p:nvPr/>
          </p:nvSpPr>
          <p:spPr bwMode="auto">
            <a:xfrm flipH="1">
              <a:off x="3759" y="3074"/>
              <a:ext cx="14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4" name="Line 1448"/>
            <p:cNvSpPr>
              <a:spLocks noChangeShapeType="1"/>
            </p:cNvSpPr>
            <p:nvPr/>
          </p:nvSpPr>
          <p:spPr bwMode="auto">
            <a:xfrm flipV="1">
              <a:off x="3723" y="3095"/>
              <a:ext cx="9" cy="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5" name="Line 1449"/>
            <p:cNvSpPr>
              <a:spLocks noChangeShapeType="1"/>
            </p:cNvSpPr>
            <p:nvPr/>
          </p:nvSpPr>
          <p:spPr bwMode="auto">
            <a:xfrm>
              <a:off x="3552" y="3074"/>
              <a:ext cx="15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6" name="Freeform 1450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63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63 h 63"/>
                <a:gd name="T20" fmla="*/ 9 w 81"/>
                <a:gd name="T21" fmla="*/ 56 h 63"/>
                <a:gd name="T22" fmla="*/ 0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7 h 63"/>
                <a:gd name="T38" fmla="*/ 27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  <a:gd name="T58" fmla="*/ 81 w 81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7" name="Freeform 1451"/>
            <p:cNvSpPr>
              <a:spLocks/>
            </p:cNvSpPr>
            <p:nvPr/>
          </p:nvSpPr>
          <p:spPr bwMode="auto">
            <a:xfrm>
              <a:off x="4884" y="3921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0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0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8" name="Line 1452"/>
            <p:cNvSpPr>
              <a:spLocks noChangeShapeType="1"/>
            </p:cNvSpPr>
            <p:nvPr/>
          </p:nvSpPr>
          <p:spPr bwMode="auto">
            <a:xfrm flipV="1">
              <a:off x="4920" y="3753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49" name="Freeform 1453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18 w 54"/>
                <a:gd name="T13" fmla="*/ 35 h 42"/>
                <a:gd name="T14" fmla="*/ 9 w 54"/>
                <a:gd name="T15" fmla="*/ 35 h 42"/>
                <a:gd name="T16" fmla="*/ 9 w 54"/>
                <a:gd name="T17" fmla="*/ 28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45 w 54"/>
                <a:gd name="T33" fmla="*/ 0 h 42"/>
                <a:gd name="T34" fmla="*/ 45 w 54"/>
                <a:gd name="T35" fmla="*/ 7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0" name="Freeform 1454"/>
            <p:cNvSpPr>
              <a:spLocks/>
            </p:cNvSpPr>
            <p:nvPr/>
          </p:nvSpPr>
          <p:spPr bwMode="auto">
            <a:xfrm>
              <a:off x="4893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42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35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1" name="Line 1455"/>
            <p:cNvSpPr>
              <a:spLocks noChangeShapeType="1"/>
            </p:cNvSpPr>
            <p:nvPr/>
          </p:nvSpPr>
          <p:spPr bwMode="auto">
            <a:xfrm flipV="1">
              <a:off x="4920" y="3536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2" name="Freeform 1456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9 w 81"/>
                <a:gd name="T25" fmla="*/ 42 h 63"/>
                <a:gd name="T26" fmla="*/ 0 w 81"/>
                <a:gd name="T27" fmla="*/ 35 h 63"/>
                <a:gd name="T28" fmla="*/ 0 w 81"/>
                <a:gd name="T29" fmla="*/ 28 h 63"/>
                <a:gd name="T30" fmla="*/ 9 w 81"/>
                <a:gd name="T31" fmla="*/ 21 h 63"/>
                <a:gd name="T32" fmla="*/ 9 w 81"/>
                <a:gd name="T33" fmla="*/ 14 h 63"/>
                <a:gd name="T34" fmla="*/ 18 w 81"/>
                <a:gd name="T35" fmla="*/ 7 h 63"/>
                <a:gd name="T36" fmla="*/ 27 w 81"/>
                <a:gd name="T37" fmla="*/ 7 h 63"/>
                <a:gd name="T38" fmla="*/ 27 w 81"/>
                <a:gd name="T39" fmla="*/ 0 h 63"/>
                <a:gd name="T40" fmla="*/ 36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7 h 63"/>
                <a:gd name="T50" fmla="*/ 81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3" name="Freeform 1457"/>
            <p:cNvSpPr>
              <a:spLocks/>
            </p:cNvSpPr>
            <p:nvPr/>
          </p:nvSpPr>
          <p:spPr bwMode="auto">
            <a:xfrm>
              <a:off x="4875" y="3473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54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27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9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4" name="Line 1458"/>
            <p:cNvSpPr>
              <a:spLocks noChangeShapeType="1"/>
            </p:cNvSpPr>
            <p:nvPr/>
          </p:nvSpPr>
          <p:spPr bwMode="auto">
            <a:xfrm flipH="1">
              <a:off x="3363" y="3074"/>
              <a:ext cx="153" cy="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5" name="Line 1459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6" name="Line 1460"/>
            <p:cNvSpPr>
              <a:spLocks noChangeShapeType="1"/>
            </p:cNvSpPr>
            <p:nvPr/>
          </p:nvSpPr>
          <p:spPr bwMode="auto">
            <a:xfrm flipV="1">
              <a:off x="4920" y="3312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7" name="Freeform 1461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42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54 w 81"/>
                <a:gd name="T11" fmla="*/ 63 h 63"/>
                <a:gd name="T12" fmla="*/ 45 w 81"/>
                <a:gd name="T13" fmla="*/ 63 h 63"/>
                <a:gd name="T14" fmla="*/ 27 w 81"/>
                <a:gd name="T15" fmla="*/ 63 h 63"/>
                <a:gd name="T16" fmla="*/ 18 w 81"/>
                <a:gd name="T17" fmla="*/ 56 h 63"/>
                <a:gd name="T18" fmla="*/ 9 w 81"/>
                <a:gd name="T19" fmla="*/ 56 h 63"/>
                <a:gd name="T20" fmla="*/ 9 w 81"/>
                <a:gd name="T21" fmla="*/ 49 h 63"/>
                <a:gd name="T22" fmla="*/ 0 w 81"/>
                <a:gd name="T23" fmla="*/ 42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14 h 63"/>
                <a:gd name="T30" fmla="*/ 9 w 81"/>
                <a:gd name="T31" fmla="*/ 14 h 63"/>
                <a:gd name="T32" fmla="*/ 9 w 81"/>
                <a:gd name="T33" fmla="*/ 7 h 63"/>
                <a:gd name="T34" fmla="*/ 18 w 81"/>
                <a:gd name="T35" fmla="*/ 7 h 63"/>
                <a:gd name="T36" fmla="*/ 27 w 81"/>
                <a:gd name="T37" fmla="*/ 0 h 63"/>
                <a:gd name="T38" fmla="*/ 45 w 81"/>
                <a:gd name="T39" fmla="*/ 0 h 63"/>
                <a:gd name="T40" fmla="*/ 54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8 h 63"/>
                <a:gd name="T50" fmla="*/ 81 w 81"/>
                <a:gd name="T51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8" name="Freeform 1462"/>
            <p:cNvSpPr>
              <a:spLocks/>
            </p:cNvSpPr>
            <p:nvPr/>
          </p:nvSpPr>
          <p:spPr bwMode="auto">
            <a:xfrm>
              <a:off x="4488" y="391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27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9 w 81"/>
                <a:gd name="T25" fmla="*/ 56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27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59" name="Line 1463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0" name="Line 1464"/>
            <p:cNvSpPr>
              <a:spLocks noChangeShapeType="1"/>
            </p:cNvSpPr>
            <p:nvPr/>
          </p:nvSpPr>
          <p:spPr bwMode="auto">
            <a:xfrm flipH="1" flipV="1">
              <a:off x="4524" y="3753"/>
              <a:ext cx="9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1" name="Freeform 1465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2" name="Freeform 1466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3" name="Freeform 1467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45 w 54"/>
                <a:gd name="T9" fmla="*/ 42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42 h 42"/>
                <a:gd name="T16" fmla="*/ 9 w 54"/>
                <a:gd name="T17" fmla="*/ 42 h 42"/>
                <a:gd name="T18" fmla="*/ 9 w 54"/>
                <a:gd name="T19" fmla="*/ 35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7 h 42"/>
                <a:gd name="T40" fmla="*/ 54 w 54"/>
                <a:gd name="T41" fmla="*/ 14 h 42"/>
                <a:gd name="T42" fmla="*/ 54 w 54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4" name="Freeform 1468"/>
            <p:cNvSpPr>
              <a:spLocks/>
            </p:cNvSpPr>
            <p:nvPr/>
          </p:nvSpPr>
          <p:spPr bwMode="auto">
            <a:xfrm>
              <a:off x="4497" y="3711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35 h 42"/>
                <a:gd name="T8" fmla="*/ 45 w 54"/>
                <a:gd name="T9" fmla="*/ 35 h 42"/>
                <a:gd name="T10" fmla="*/ 45 w 54"/>
                <a:gd name="T11" fmla="*/ 42 h 42"/>
                <a:gd name="T12" fmla="*/ 45 w 54"/>
                <a:gd name="T13" fmla="*/ 42 h 42"/>
                <a:gd name="T14" fmla="*/ 36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45 w 54"/>
                <a:gd name="T53" fmla="*/ 0 h 42"/>
                <a:gd name="T54" fmla="*/ 45 w 54"/>
                <a:gd name="T55" fmla="*/ 7 h 42"/>
                <a:gd name="T56" fmla="*/ 45 w 54"/>
                <a:gd name="T57" fmla="*/ 7 h 42"/>
                <a:gd name="T58" fmla="*/ 54 w 54"/>
                <a:gd name="T59" fmla="*/ 7 h 42"/>
                <a:gd name="T60" fmla="*/ 54 w 54"/>
                <a:gd name="T61" fmla="*/ 14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5" name="Freeform 1469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63 w 72"/>
                <a:gd name="T7" fmla="*/ 56 h 63"/>
                <a:gd name="T8" fmla="*/ 54 w 72"/>
                <a:gd name="T9" fmla="*/ 63 h 63"/>
                <a:gd name="T10" fmla="*/ 45 w 72"/>
                <a:gd name="T11" fmla="*/ 63 h 63"/>
                <a:gd name="T12" fmla="*/ 36 w 72"/>
                <a:gd name="T13" fmla="*/ 63 h 63"/>
                <a:gd name="T14" fmla="*/ 27 w 72"/>
                <a:gd name="T15" fmla="*/ 63 h 63"/>
                <a:gd name="T16" fmla="*/ 18 w 72"/>
                <a:gd name="T17" fmla="*/ 63 h 63"/>
                <a:gd name="T18" fmla="*/ 18 w 72"/>
                <a:gd name="T19" fmla="*/ 56 h 63"/>
                <a:gd name="T20" fmla="*/ 9 w 72"/>
                <a:gd name="T21" fmla="*/ 56 h 63"/>
                <a:gd name="T22" fmla="*/ 0 w 72"/>
                <a:gd name="T23" fmla="*/ 49 h 63"/>
                <a:gd name="T24" fmla="*/ 0 w 72"/>
                <a:gd name="T25" fmla="*/ 42 h 63"/>
                <a:gd name="T26" fmla="*/ 0 w 72"/>
                <a:gd name="T27" fmla="*/ 35 h 63"/>
                <a:gd name="T28" fmla="*/ 0 w 72"/>
                <a:gd name="T29" fmla="*/ 28 h 63"/>
                <a:gd name="T30" fmla="*/ 0 w 72"/>
                <a:gd name="T31" fmla="*/ 21 h 63"/>
                <a:gd name="T32" fmla="*/ 0 w 72"/>
                <a:gd name="T33" fmla="*/ 14 h 63"/>
                <a:gd name="T34" fmla="*/ 9 w 72"/>
                <a:gd name="T35" fmla="*/ 14 h 63"/>
                <a:gd name="T36" fmla="*/ 18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63 w 72"/>
                <a:gd name="T49" fmla="*/ 7 h 63"/>
                <a:gd name="T50" fmla="*/ 63 w 72"/>
                <a:gd name="T51" fmla="*/ 14 h 63"/>
                <a:gd name="T52" fmla="*/ 72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  <a:gd name="T58" fmla="*/ 72 w 72"/>
                <a:gd name="T59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6" name="Freeform 1470"/>
            <p:cNvSpPr>
              <a:spLocks/>
            </p:cNvSpPr>
            <p:nvPr/>
          </p:nvSpPr>
          <p:spPr bwMode="auto">
            <a:xfrm>
              <a:off x="4488" y="3487"/>
              <a:ext cx="72" cy="63"/>
            </a:xfrm>
            <a:custGeom>
              <a:avLst/>
              <a:gdLst>
                <a:gd name="T0" fmla="*/ 72 w 72"/>
                <a:gd name="T1" fmla="*/ 35 h 63"/>
                <a:gd name="T2" fmla="*/ 72 w 72"/>
                <a:gd name="T3" fmla="*/ 42 h 63"/>
                <a:gd name="T4" fmla="*/ 72 w 72"/>
                <a:gd name="T5" fmla="*/ 49 h 63"/>
                <a:gd name="T6" fmla="*/ 72 w 72"/>
                <a:gd name="T7" fmla="*/ 49 h 63"/>
                <a:gd name="T8" fmla="*/ 63 w 72"/>
                <a:gd name="T9" fmla="*/ 56 h 63"/>
                <a:gd name="T10" fmla="*/ 63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18 w 72"/>
                <a:gd name="T23" fmla="*/ 56 h 63"/>
                <a:gd name="T24" fmla="*/ 9 w 72"/>
                <a:gd name="T25" fmla="*/ 56 h 63"/>
                <a:gd name="T26" fmla="*/ 0 w 72"/>
                <a:gd name="T27" fmla="*/ 49 h 63"/>
                <a:gd name="T28" fmla="*/ 0 w 72"/>
                <a:gd name="T29" fmla="*/ 49 h 63"/>
                <a:gd name="T30" fmla="*/ 0 w 72"/>
                <a:gd name="T31" fmla="*/ 42 h 63"/>
                <a:gd name="T32" fmla="*/ 0 w 72"/>
                <a:gd name="T33" fmla="*/ 35 h 63"/>
                <a:gd name="T34" fmla="*/ 0 w 72"/>
                <a:gd name="T35" fmla="*/ 28 h 63"/>
                <a:gd name="T36" fmla="*/ 0 w 72"/>
                <a:gd name="T37" fmla="*/ 21 h 63"/>
                <a:gd name="T38" fmla="*/ 0 w 72"/>
                <a:gd name="T39" fmla="*/ 14 h 63"/>
                <a:gd name="T40" fmla="*/ 9 w 72"/>
                <a:gd name="T41" fmla="*/ 14 h 63"/>
                <a:gd name="T42" fmla="*/ 18 w 72"/>
                <a:gd name="T43" fmla="*/ 7 h 63"/>
                <a:gd name="T44" fmla="*/ 18 w 72"/>
                <a:gd name="T45" fmla="*/ 0 h 63"/>
                <a:gd name="T46" fmla="*/ 27 w 72"/>
                <a:gd name="T47" fmla="*/ 0 h 63"/>
                <a:gd name="T48" fmla="*/ 36 w 72"/>
                <a:gd name="T49" fmla="*/ 0 h 63"/>
                <a:gd name="T50" fmla="*/ 45 w 72"/>
                <a:gd name="T51" fmla="*/ 0 h 63"/>
                <a:gd name="T52" fmla="*/ 54 w 72"/>
                <a:gd name="T53" fmla="*/ 0 h 63"/>
                <a:gd name="T54" fmla="*/ 63 w 72"/>
                <a:gd name="T55" fmla="*/ 7 h 63"/>
                <a:gd name="T56" fmla="*/ 63 w 72"/>
                <a:gd name="T57" fmla="*/ 14 h 63"/>
                <a:gd name="T58" fmla="*/ 72 w 72"/>
                <a:gd name="T59" fmla="*/ 14 h 63"/>
                <a:gd name="T60" fmla="*/ 72 w 72"/>
                <a:gd name="T61" fmla="*/ 21 h 63"/>
                <a:gd name="T62" fmla="*/ 72 w 72"/>
                <a:gd name="T63" fmla="*/ 28 h 63"/>
                <a:gd name="T64" fmla="*/ 72 w 72"/>
                <a:gd name="T65" fmla="*/ 35 h 63"/>
                <a:gd name="T66" fmla="*/ 72 w 72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3">
                  <a:moveTo>
                    <a:pt x="72" y="35"/>
                  </a:move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18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72" y="28"/>
                  </a:lnTo>
                  <a:lnTo>
                    <a:pt x="72" y="35"/>
                  </a:lnTo>
                  <a:lnTo>
                    <a:pt x="72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7" name="Line 1471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8" name="Line 1472"/>
            <p:cNvSpPr>
              <a:spLocks noChangeShapeType="1"/>
            </p:cNvSpPr>
            <p:nvPr/>
          </p:nvSpPr>
          <p:spPr bwMode="auto">
            <a:xfrm flipV="1">
              <a:off x="4524" y="355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69" name="Freeform 1473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0" name="Freeform 1474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1" name="Freeform 1475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42 h 42"/>
                <a:gd name="T14" fmla="*/ 9 w 54"/>
                <a:gd name="T15" fmla="*/ 35 h 42"/>
                <a:gd name="T16" fmla="*/ 0 w 54"/>
                <a:gd name="T17" fmla="*/ 35 h 42"/>
                <a:gd name="T18" fmla="*/ 0 w 54"/>
                <a:gd name="T19" fmla="*/ 28 h 42"/>
                <a:gd name="T20" fmla="*/ 0 w 54"/>
                <a:gd name="T21" fmla="*/ 21 h 42"/>
                <a:gd name="T22" fmla="*/ 0 w 54"/>
                <a:gd name="T23" fmla="*/ 14 h 42"/>
                <a:gd name="T24" fmla="*/ 9 w 54"/>
                <a:gd name="T25" fmla="*/ 7 h 42"/>
                <a:gd name="T26" fmla="*/ 18 w 54"/>
                <a:gd name="T27" fmla="*/ 0 h 42"/>
                <a:gd name="T28" fmla="*/ 27 w 54"/>
                <a:gd name="T29" fmla="*/ 0 h 42"/>
                <a:gd name="T30" fmla="*/ 36 w 54"/>
                <a:gd name="T31" fmla="*/ 0 h 42"/>
                <a:gd name="T32" fmla="*/ 36 w 54"/>
                <a:gd name="T33" fmla="*/ 7 h 42"/>
                <a:gd name="T34" fmla="*/ 45 w 54"/>
                <a:gd name="T35" fmla="*/ 7 h 42"/>
                <a:gd name="T36" fmla="*/ 45 w 54"/>
                <a:gd name="T37" fmla="*/ 14 h 42"/>
                <a:gd name="T38" fmla="*/ 54 w 54"/>
                <a:gd name="T3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2" name="Freeform 1476"/>
            <p:cNvSpPr>
              <a:spLocks/>
            </p:cNvSpPr>
            <p:nvPr/>
          </p:nvSpPr>
          <p:spPr bwMode="auto">
            <a:xfrm>
              <a:off x="4893" y="3270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45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42 h 42"/>
                <a:gd name="T24" fmla="*/ 9 w 54"/>
                <a:gd name="T25" fmla="*/ 35 h 42"/>
                <a:gd name="T26" fmla="*/ 9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0 w 54"/>
                <a:gd name="T37" fmla="*/ 14 h 42"/>
                <a:gd name="T38" fmla="*/ 9 w 54"/>
                <a:gd name="T39" fmla="*/ 7 h 42"/>
                <a:gd name="T40" fmla="*/ 9 w 54"/>
                <a:gd name="T41" fmla="*/ 7 h 42"/>
                <a:gd name="T42" fmla="*/ 9 w 54"/>
                <a:gd name="T43" fmla="*/ 7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7 h 42"/>
                <a:gd name="T60" fmla="*/ 45 w 54"/>
                <a:gd name="T61" fmla="*/ 14 h 42"/>
                <a:gd name="T62" fmla="*/ 45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3" name="Line 1477"/>
            <p:cNvSpPr>
              <a:spLocks noChangeShapeType="1"/>
            </p:cNvSpPr>
            <p:nvPr/>
          </p:nvSpPr>
          <p:spPr bwMode="auto">
            <a:xfrm flipV="1">
              <a:off x="4524" y="331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4" name="Freeform 1478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14 h 63"/>
                <a:gd name="T36" fmla="*/ 18 w 81"/>
                <a:gd name="T37" fmla="*/ 14 h 63"/>
                <a:gd name="T38" fmla="*/ 18 w 81"/>
                <a:gd name="T39" fmla="*/ 7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63 w 81"/>
                <a:gd name="T47" fmla="*/ 0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5" name="Freeform 1479"/>
            <p:cNvSpPr>
              <a:spLocks/>
            </p:cNvSpPr>
            <p:nvPr/>
          </p:nvSpPr>
          <p:spPr bwMode="auto">
            <a:xfrm>
              <a:off x="4092" y="3928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14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14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6" name="Line 1480"/>
            <p:cNvSpPr>
              <a:spLocks noChangeShapeType="1"/>
            </p:cNvSpPr>
            <p:nvPr/>
          </p:nvSpPr>
          <p:spPr bwMode="auto">
            <a:xfrm flipH="1" flipV="1">
              <a:off x="4128" y="375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7" name="Freeform 1481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45 w 54"/>
                <a:gd name="T3" fmla="*/ 35 h 42"/>
                <a:gd name="T4" fmla="*/ 36 w 54"/>
                <a:gd name="T5" fmla="*/ 42 h 42"/>
                <a:gd name="T6" fmla="*/ 27 w 54"/>
                <a:gd name="T7" fmla="*/ 42 h 42"/>
                <a:gd name="T8" fmla="*/ 18 w 54"/>
                <a:gd name="T9" fmla="*/ 42 h 42"/>
                <a:gd name="T10" fmla="*/ 9 w 54"/>
                <a:gd name="T11" fmla="*/ 42 h 42"/>
                <a:gd name="T12" fmla="*/ 0 w 54"/>
                <a:gd name="T13" fmla="*/ 35 h 42"/>
                <a:gd name="T14" fmla="*/ 0 w 54"/>
                <a:gd name="T15" fmla="*/ 28 h 42"/>
                <a:gd name="T16" fmla="*/ 0 w 54"/>
                <a:gd name="T17" fmla="*/ 14 h 42"/>
                <a:gd name="T18" fmla="*/ 0 w 54"/>
                <a:gd name="T19" fmla="*/ 7 h 42"/>
                <a:gd name="T20" fmla="*/ 9 w 54"/>
                <a:gd name="T21" fmla="*/ 7 h 42"/>
                <a:gd name="T22" fmla="*/ 18 w 54"/>
                <a:gd name="T23" fmla="*/ 0 h 42"/>
                <a:gd name="T24" fmla="*/ 27 w 54"/>
                <a:gd name="T25" fmla="*/ 0 h 42"/>
                <a:gd name="T26" fmla="*/ 27 w 54"/>
                <a:gd name="T27" fmla="*/ 7 h 42"/>
                <a:gd name="T28" fmla="*/ 36 w 54"/>
                <a:gd name="T29" fmla="*/ 7 h 42"/>
                <a:gd name="T30" fmla="*/ 45 w 54"/>
                <a:gd name="T31" fmla="*/ 7 h 42"/>
                <a:gd name="T32" fmla="*/ 45 w 54"/>
                <a:gd name="T33" fmla="*/ 14 h 42"/>
                <a:gd name="T34" fmla="*/ 54 w 54"/>
                <a:gd name="T35" fmla="*/ 14 h 42"/>
                <a:gd name="T36" fmla="*/ 54 w 54"/>
                <a:gd name="T3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8" name="Freeform 1482"/>
            <p:cNvSpPr>
              <a:spLocks/>
            </p:cNvSpPr>
            <p:nvPr/>
          </p:nvSpPr>
          <p:spPr bwMode="auto">
            <a:xfrm>
              <a:off x="4110" y="3711"/>
              <a:ext cx="54" cy="42"/>
            </a:xfrm>
            <a:custGeom>
              <a:avLst/>
              <a:gdLst>
                <a:gd name="T0" fmla="*/ 54 w 54"/>
                <a:gd name="T1" fmla="*/ 28 h 42"/>
                <a:gd name="T2" fmla="*/ 54 w 54"/>
                <a:gd name="T3" fmla="*/ 28 h 42"/>
                <a:gd name="T4" fmla="*/ 45 w 54"/>
                <a:gd name="T5" fmla="*/ 35 h 42"/>
                <a:gd name="T6" fmla="*/ 45 w 54"/>
                <a:gd name="T7" fmla="*/ 35 h 42"/>
                <a:gd name="T8" fmla="*/ 45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27 w 54"/>
                <a:gd name="T15" fmla="*/ 42 h 42"/>
                <a:gd name="T16" fmla="*/ 18 w 54"/>
                <a:gd name="T17" fmla="*/ 42 h 42"/>
                <a:gd name="T18" fmla="*/ 18 w 54"/>
                <a:gd name="T19" fmla="*/ 42 h 42"/>
                <a:gd name="T20" fmla="*/ 9 w 54"/>
                <a:gd name="T21" fmla="*/ 42 h 42"/>
                <a:gd name="T22" fmla="*/ 9 w 54"/>
                <a:gd name="T23" fmla="*/ 42 h 42"/>
                <a:gd name="T24" fmla="*/ 0 w 54"/>
                <a:gd name="T25" fmla="*/ 35 h 42"/>
                <a:gd name="T26" fmla="*/ 0 w 54"/>
                <a:gd name="T27" fmla="*/ 35 h 42"/>
                <a:gd name="T28" fmla="*/ 0 w 54"/>
                <a:gd name="T29" fmla="*/ 35 h 42"/>
                <a:gd name="T30" fmla="*/ 0 w 54"/>
                <a:gd name="T31" fmla="*/ 28 h 42"/>
                <a:gd name="T32" fmla="*/ 0 w 54"/>
                <a:gd name="T33" fmla="*/ 28 h 42"/>
                <a:gd name="T34" fmla="*/ 0 w 54"/>
                <a:gd name="T35" fmla="*/ 14 h 42"/>
                <a:gd name="T36" fmla="*/ 0 w 54"/>
                <a:gd name="T37" fmla="*/ 14 h 42"/>
                <a:gd name="T38" fmla="*/ 0 w 54"/>
                <a:gd name="T39" fmla="*/ 14 h 42"/>
                <a:gd name="T40" fmla="*/ 0 w 54"/>
                <a:gd name="T41" fmla="*/ 7 h 42"/>
                <a:gd name="T42" fmla="*/ 9 w 54"/>
                <a:gd name="T43" fmla="*/ 7 h 42"/>
                <a:gd name="T44" fmla="*/ 9 w 54"/>
                <a:gd name="T45" fmla="*/ 7 h 42"/>
                <a:gd name="T46" fmla="*/ 18 w 54"/>
                <a:gd name="T47" fmla="*/ 0 h 42"/>
                <a:gd name="T48" fmla="*/ 18 w 54"/>
                <a:gd name="T49" fmla="*/ 0 h 42"/>
                <a:gd name="T50" fmla="*/ 27 w 54"/>
                <a:gd name="T51" fmla="*/ 0 h 42"/>
                <a:gd name="T52" fmla="*/ 27 w 54"/>
                <a:gd name="T53" fmla="*/ 7 h 42"/>
                <a:gd name="T54" fmla="*/ 36 w 54"/>
                <a:gd name="T55" fmla="*/ 7 h 42"/>
                <a:gd name="T56" fmla="*/ 45 w 54"/>
                <a:gd name="T57" fmla="*/ 7 h 42"/>
                <a:gd name="T58" fmla="*/ 45 w 54"/>
                <a:gd name="T59" fmla="*/ 14 h 42"/>
                <a:gd name="T60" fmla="*/ 45 w 54"/>
                <a:gd name="T61" fmla="*/ 14 h 42"/>
                <a:gd name="T62" fmla="*/ 54 w 54"/>
                <a:gd name="T63" fmla="*/ 14 h 42"/>
                <a:gd name="T64" fmla="*/ 54 w 54"/>
                <a:gd name="T65" fmla="*/ 28 h 42"/>
                <a:gd name="T66" fmla="*/ 54 w 54"/>
                <a:gd name="T67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8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36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54" y="14"/>
                  </a:lnTo>
                  <a:lnTo>
                    <a:pt x="54" y="28"/>
                  </a:lnTo>
                  <a:lnTo>
                    <a:pt x="54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79" name="Line 1483"/>
            <p:cNvSpPr>
              <a:spLocks noChangeShapeType="1"/>
            </p:cNvSpPr>
            <p:nvPr/>
          </p:nvSpPr>
          <p:spPr bwMode="auto">
            <a:xfrm flipV="1">
              <a:off x="4128" y="3543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0" name="Freeform 1484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56 h 63"/>
                <a:gd name="T10" fmla="*/ 54 w 81"/>
                <a:gd name="T11" fmla="*/ 56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0 w 81"/>
                <a:gd name="T35" fmla="*/ 7 h 63"/>
                <a:gd name="T36" fmla="*/ 9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0 h 63"/>
                <a:gd name="T48" fmla="*/ 63 w 81"/>
                <a:gd name="T49" fmla="*/ 0 h 63"/>
                <a:gd name="T50" fmla="*/ 72 w 81"/>
                <a:gd name="T51" fmla="*/ 7 h 63"/>
                <a:gd name="T52" fmla="*/ 72 w 81"/>
                <a:gd name="T53" fmla="*/ 21 h 63"/>
                <a:gd name="T54" fmla="*/ 81 w 81"/>
                <a:gd name="T55" fmla="*/ 21 h 63"/>
                <a:gd name="T56" fmla="*/ 81 w 81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1" name="Freeform 1485"/>
            <p:cNvSpPr>
              <a:spLocks/>
            </p:cNvSpPr>
            <p:nvPr/>
          </p:nvSpPr>
          <p:spPr bwMode="auto">
            <a:xfrm>
              <a:off x="4092" y="3480"/>
              <a:ext cx="81" cy="63"/>
            </a:xfrm>
            <a:custGeom>
              <a:avLst/>
              <a:gdLst>
                <a:gd name="T0" fmla="*/ 81 w 81"/>
                <a:gd name="T1" fmla="*/ 28 h 63"/>
                <a:gd name="T2" fmla="*/ 81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72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27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0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28 h 63"/>
                <a:gd name="T34" fmla="*/ 0 w 81"/>
                <a:gd name="T35" fmla="*/ 21 h 63"/>
                <a:gd name="T36" fmla="*/ 0 w 81"/>
                <a:gd name="T37" fmla="*/ 21 h 63"/>
                <a:gd name="T38" fmla="*/ 0 w 81"/>
                <a:gd name="T39" fmla="*/ 7 h 63"/>
                <a:gd name="T40" fmla="*/ 9 w 81"/>
                <a:gd name="T41" fmla="*/ 7 h 63"/>
                <a:gd name="T42" fmla="*/ 18 w 81"/>
                <a:gd name="T43" fmla="*/ 0 h 63"/>
                <a:gd name="T44" fmla="*/ 27 w 81"/>
                <a:gd name="T45" fmla="*/ 0 h 63"/>
                <a:gd name="T46" fmla="*/ 27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0 h 63"/>
                <a:gd name="T56" fmla="*/ 72 w 81"/>
                <a:gd name="T57" fmla="*/ 7 h 63"/>
                <a:gd name="T58" fmla="*/ 72 w 81"/>
                <a:gd name="T59" fmla="*/ 7 h 63"/>
                <a:gd name="T60" fmla="*/ 72 w 81"/>
                <a:gd name="T61" fmla="*/ 21 h 63"/>
                <a:gd name="T62" fmla="*/ 81 w 81"/>
                <a:gd name="T63" fmla="*/ 21 h 63"/>
                <a:gd name="T64" fmla="*/ 81 w 81"/>
                <a:gd name="T65" fmla="*/ 28 h 63"/>
                <a:gd name="T66" fmla="*/ 81 w 81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28"/>
                  </a:moveTo>
                  <a:lnTo>
                    <a:pt x="81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2" name="Line 1486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3" name="Line 1487"/>
            <p:cNvSpPr>
              <a:spLocks noChangeShapeType="1"/>
            </p:cNvSpPr>
            <p:nvPr/>
          </p:nvSpPr>
          <p:spPr bwMode="auto">
            <a:xfrm flipV="1">
              <a:off x="4920" y="310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4" name="Freeform 1488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8 h 35"/>
                <a:gd name="T4" fmla="*/ 45 w 54"/>
                <a:gd name="T5" fmla="*/ 28 h 35"/>
                <a:gd name="T6" fmla="*/ 45 w 54"/>
                <a:gd name="T7" fmla="*/ 35 h 35"/>
                <a:gd name="T8" fmla="*/ 36 w 54"/>
                <a:gd name="T9" fmla="*/ 35 h 35"/>
                <a:gd name="T10" fmla="*/ 27 w 54"/>
                <a:gd name="T11" fmla="*/ 35 h 35"/>
                <a:gd name="T12" fmla="*/ 18 w 54"/>
                <a:gd name="T13" fmla="*/ 35 h 35"/>
                <a:gd name="T14" fmla="*/ 9 w 54"/>
                <a:gd name="T15" fmla="*/ 35 h 35"/>
                <a:gd name="T16" fmla="*/ 0 w 54"/>
                <a:gd name="T17" fmla="*/ 28 h 35"/>
                <a:gd name="T18" fmla="*/ 0 w 54"/>
                <a:gd name="T19" fmla="*/ 21 h 35"/>
                <a:gd name="T20" fmla="*/ 0 w 54"/>
                <a:gd name="T21" fmla="*/ 14 h 35"/>
                <a:gd name="T22" fmla="*/ 0 w 54"/>
                <a:gd name="T23" fmla="*/ 7 h 35"/>
                <a:gd name="T24" fmla="*/ 9 w 54"/>
                <a:gd name="T25" fmla="*/ 0 h 35"/>
                <a:gd name="T26" fmla="*/ 18 w 54"/>
                <a:gd name="T27" fmla="*/ 0 h 35"/>
                <a:gd name="T28" fmla="*/ 27 w 54"/>
                <a:gd name="T29" fmla="*/ 0 h 35"/>
                <a:gd name="T30" fmla="*/ 36 w 54"/>
                <a:gd name="T31" fmla="*/ 0 h 35"/>
                <a:gd name="T32" fmla="*/ 45 w 54"/>
                <a:gd name="T33" fmla="*/ 0 h 35"/>
                <a:gd name="T34" fmla="*/ 45 w 54"/>
                <a:gd name="T35" fmla="*/ 7 h 35"/>
                <a:gd name="T36" fmla="*/ 54 w 54"/>
                <a:gd name="T37" fmla="*/ 7 h 35"/>
                <a:gd name="T38" fmla="*/ 54 w 54"/>
                <a:gd name="T39" fmla="*/ 14 h 35"/>
                <a:gd name="T40" fmla="*/ 54 w 54"/>
                <a:gd name="T41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5" name="Freeform 1489"/>
            <p:cNvSpPr>
              <a:spLocks/>
            </p:cNvSpPr>
            <p:nvPr/>
          </p:nvSpPr>
          <p:spPr bwMode="auto">
            <a:xfrm>
              <a:off x="4497" y="3277"/>
              <a:ext cx="54" cy="35"/>
            </a:xfrm>
            <a:custGeom>
              <a:avLst/>
              <a:gdLst>
                <a:gd name="T0" fmla="*/ 54 w 54"/>
                <a:gd name="T1" fmla="*/ 21 h 35"/>
                <a:gd name="T2" fmla="*/ 54 w 54"/>
                <a:gd name="T3" fmla="*/ 21 h 35"/>
                <a:gd name="T4" fmla="*/ 54 w 54"/>
                <a:gd name="T5" fmla="*/ 28 h 35"/>
                <a:gd name="T6" fmla="*/ 45 w 54"/>
                <a:gd name="T7" fmla="*/ 28 h 35"/>
                <a:gd name="T8" fmla="*/ 45 w 54"/>
                <a:gd name="T9" fmla="*/ 35 h 35"/>
                <a:gd name="T10" fmla="*/ 45 w 54"/>
                <a:gd name="T11" fmla="*/ 35 h 35"/>
                <a:gd name="T12" fmla="*/ 36 w 54"/>
                <a:gd name="T13" fmla="*/ 35 h 35"/>
                <a:gd name="T14" fmla="*/ 36 w 54"/>
                <a:gd name="T15" fmla="*/ 35 h 35"/>
                <a:gd name="T16" fmla="*/ 27 w 54"/>
                <a:gd name="T17" fmla="*/ 35 h 35"/>
                <a:gd name="T18" fmla="*/ 18 w 54"/>
                <a:gd name="T19" fmla="*/ 35 h 35"/>
                <a:gd name="T20" fmla="*/ 18 w 54"/>
                <a:gd name="T21" fmla="*/ 35 h 35"/>
                <a:gd name="T22" fmla="*/ 9 w 54"/>
                <a:gd name="T23" fmla="*/ 35 h 35"/>
                <a:gd name="T24" fmla="*/ 9 w 54"/>
                <a:gd name="T25" fmla="*/ 35 h 35"/>
                <a:gd name="T26" fmla="*/ 0 w 54"/>
                <a:gd name="T27" fmla="*/ 28 h 35"/>
                <a:gd name="T28" fmla="*/ 0 w 54"/>
                <a:gd name="T29" fmla="*/ 28 h 35"/>
                <a:gd name="T30" fmla="*/ 0 w 54"/>
                <a:gd name="T31" fmla="*/ 21 h 35"/>
                <a:gd name="T32" fmla="*/ 0 w 54"/>
                <a:gd name="T33" fmla="*/ 21 h 35"/>
                <a:gd name="T34" fmla="*/ 0 w 54"/>
                <a:gd name="T35" fmla="*/ 14 h 35"/>
                <a:gd name="T36" fmla="*/ 0 w 54"/>
                <a:gd name="T37" fmla="*/ 7 h 35"/>
                <a:gd name="T38" fmla="*/ 0 w 54"/>
                <a:gd name="T39" fmla="*/ 7 h 35"/>
                <a:gd name="T40" fmla="*/ 9 w 54"/>
                <a:gd name="T41" fmla="*/ 0 h 35"/>
                <a:gd name="T42" fmla="*/ 9 w 54"/>
                <a:gd name="T43" fmla="*/ 0 h 35"/>
                <a:gd name="T44" fmla="*/ 18 w 54"/>
                <a:gd name="T45" fmla="*/ 0 h 35"/>
                <a:gd name="T46" fmla="*/ 18 w 54"/>
                <a:gd name="T47" fmla="*/ 0 h 35"/>
                <a:gd name="T48" fmla="*/ 27 w 54"/>
                <a:gd name="T49" fmla="*/ 0 h 35"/>
                <a:gd name="T50" fmla="*/ 36 w 54"/>
                <a:gd name="T51" fmla="*/ 0 h 35"/>
                <a:gd name="T52" fmla="*/ 36 w 54"/>
                <a:gd name="T53" fmla="*/ 0 h 35"/>
                <a:gd name="T54" fmla="*/ 45 w 54"/>
                <a:gd name="T55" fmla="*/ 0 h 35"/>
                <a:gd name="T56" fmla="*/ 45 w 54"/>
                <a:gd name="T57" fmla="*/ 0 h 35"/>
                <a:gd name="T58" fmla="*/ 45 w 54"/>
                <a:gd name="T59" fmla="*/ 7 h 35"/>
                <a:gd name="T60" fmla="*/ 54 w 54"/>
                <a:gd name="T61" fmla="*/ 7 h 35"/>
                <a:gd name="T62" fmla="*/ 54 w 54"/>
                <a:gd name="T63" fmla="*/ 14 h 35"/>
                <a:gd name="T64" fmla="*/ 54 w 54"/>
                <a:gd name="T65" fmla="*/ 21 h 35"/>
                <a:gd name="T66" fmla="*/ 54 w 54"/>
                <a:gd name="T6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35">
                  <a:moveTo>
                    <a:pt x="54" y="21"/>
                  </a:moveTo>
                  <a:lnTo>
                    <a:pt x="54" y="21"/>
                  </a:lnTo>
                  <a:lnTo>
                    <a:pt x="54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35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6" name="Line 1490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7" name="Line 1491"/>
            <p:cNvSpPr>
              <a:spLocks noChangeShapeType="1"/>
            </p:cNvSpPr>
            <p:nvPr/>
          </p:nvSpPr>
          <p:spPr bwMode="auto">
            <a:xfrm flipV="1">
              <a:off x="4128" y="3319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8" name="Freeform 1492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27 w 81"/>
                <a:gd name="T19" fmla="*/ 63 h 63"/>
                <a:gd name="T20" fmla="*/ 18 w 81"/>
                <a:gd name="T21" fmla="*/ 63 h 63"/>
                <a:gd name="T22" fmla="*/ 9 w 81"/>
                <a:gd name="T23" fmla="*/ 56 h 63"/>
                <a:gd name="T24" fmla="*/ 0 w 81"/>
                <a:gd name="T25" fmla="*/ 49 h 63"/>
                <a:gd name="T26" fmla="*/ 0 w 81"/>
                <a:gd name="T27" fmla="*/ 42 h 63"/>
                <a:gd name="T28" fmla="*/ 0 w 81"/>
                <a:gd name="T29" fmla="*/ 35 h 63"/>
                <a:gd name="T30" fmla="*/ 0 w 81"/>
                <a:gd name="T31" fmla="*/ 28 h 63"/>
                <a:gd name="T32" fmla="*/ 0 w 81"/>
                <a:gd name="T33" fmla="*/ 21 h 63"/>
                <a:gd name="T34" fmla="*/ 9 w 81"/>
                <a:gd name="T35" fmla="*/ 21 h 63"/>
                <a:gd name="T36" fmla="*/ 9 w 81"/>
                <a:gd name="T37" fmla="*/ 14 h 63"/>
                <a:gd name="T38" fmla="*/ 18 w 81"/>
                <a:gd name="T39" fmla="*/ 7 h 63"/>
                <a:gd name="T40" fmla="*/ 27 w 81"/>
                <a:gd name="T41" fmla="*/ 7 h 63"/>
                <a:gd name="T42" fmla="*/ 36 w 81"/>
                <a:gd name="T43" fmla="*/ 0 h 63"/>
                <a:gd name="T44" fmla="*/ 45 w 81"/>
                <a:gd name="T45" fmla="*/ 0 h 63"/>
                <a:gd name="T46" fmla="*/ 54 w 81"/>
                <a:gd name="T47" fmla="*/ 7 h 63"/>
                <a:gd name="T48" fmla="*/ 63 w 81"/>
                <a:gd name="T49" fmla="*/ 7 h 63"/>
                <a:gd name="T50" fmla="*/ 72 w 81"/>
                <a:gd name="T51" fmla="*/ 14 h 63"/>
                <a:gd name="T52" fmla="*/ 81 w 81"/>
                <a:gd name="T53" fmla="*/ 21 h 63"/>
                <a:gd name="T54" fmla="*/ 81 w 81"/>
                <a:gd name="T55" fmla="*/ 28 h 63"/>
                <a:gd name="T56" fmla="*/ 81 w 81"/>
                <a:gd name="T5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89" name="Freeform 1493"/>
            <p:cNvSpPr>
              <a:spLocks/>
            </p:cNvSpPr>
            <p:nvPr/>
          </p:nvSpPr>
          <p:spPr bwMode="auto">
            <a:xfrm>
              <a:off x="4875" y="3046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81 w 81"/>
                <a:gd name="T7" fmla="*/ 56 h 63"/>
                <a:gd name="T8" fmla="*/ 72 w 81"/>
                <a:gd name="T9" fmla="*/ 56 h 63"/>
                <a:gd name="T10" fmla="*/ 63 w 81"/>
                <a:gd name="T11" fmla="*/ 63 h 63"/>
                <a:gd name="T12" fmla="*/ 54 w 81"/>
                <a:gd name="T13" fmla="*/ 63 h 63"/>
                <a:gd name="T14" fmla="*/ 45 w 81"/>
                <a:gd name="T15" fmla="*/ 63 h 63"/>
                <a:gd name="T16" fmla="*/ 45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63 h 63"/>
                <a:gd name="T24" fmla="*/ 9 w 81"/>
                <a:gd name="T25" fmla="*/ 56 h 63"/>
                <a:gd name="T26" fmla="*/ 9 w 81"/>
                <a:gd name="T27" fmla="*/ 56 h 63"/>
                <a:gd name="T28" fmla="*/ 0 w 81"/>
                <a:gd name="T29" fmla="*/ 49 h 63"/>
                <a:gd name="T30" fmla="*/ 0 w 81"/>
                <a:gd name="T31" fmla="*/ 42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21 h 63"/>
                <a:gd name="T40" fmla="*/ 9 w 81"/>
                <a:gd name="T41" fmla="*/ 14 h 63"/>
                <a:gd name="T42" fmla="*/ 18 w 81"/>
                <a:gd name="T43" fmla="*/ 7 h 63"/>
                <a:gd name="T44" fmla="*/ 27 w 81"/>
                <a:gd name="T45" fmla="*/ 7 h 63"/>
                <a:gd name="T46" fmla="*/ 36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7 h 63"/>
                <a:gd name="T54" fmla="*/ 63 w 81"/>
                <a:gd name="T55" fmla="*/ 7 h 63"/>
                <a:gd name="T56" fmla="*/ 72 w 81"/>
                <a:gd name="T57" fmla="*/ 14 h 63"/>
                <a:gd name="T58" fmla="*/ 81 w 81"/>
                <a:gd name="T59" fmla="*/ 21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81" y="56"/>
                  </a:lnTo>
                  <a:lnTo>
                    <a:pt x="72" y="56"/>
                  </a:lnTo>
                  <a:lnTo>
                    <a:pt x="63" y="63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0" name="Freeform 1494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63 w 90"/>
                <a:gd name="T9" fmla="*/ 56 h 63"/>
                <a:gd name="T10" fmla="*/ 54 w 90"/>
                <a:gd name="T11" fmla="*/ 63 h 63"/>
                <a:gd name="T12" fmla="*/ 45 w 90"/>
                <a:gd name="T13" fmla="*/ 63 h 63"/>
                <a:gd name="T14" fmla="*/ 36 w 90"/>
                <a:gd name="T15" fmla="*/ 63 h 63"/>
                <a:gd name="T16" fmla="*/ 27 w 90"/>
                <a:gd name="T17" fmla="*/ 56 h 63"/>
                <a:gd name="T18" fmla="*/ 18 w 90"/>
                <a:gd name="T19" fmla="*/ 56 h 63"/>
                <a:gd name="T20" fmla="*/ 18 w 90"/>
                <a:gd name="T21" fmla="*/ 49 h 63"/>
                <a:gd name="T22" fmla="*/ 9 w 90"/>
                <a:gd name="T23" fmla="*/ 49 h 63"/>
                <a:gd name="T24" fmla="*/ 9 w 90"/>
                <a:gd name="T25" fmla="*/ 42 h 63"/>
                <a:gd name="T26" fmla="*/ 9 w 90"/>
                <a:gd name="T27" fmla="*/ 35 h 63"/>
                <a:gd name="T28" fmla="*/ 0 w 90"/>
                <a:gd name="T29" fmla="*/ 28 h 63"/>
                <a:gd name="T30" fmla="*/ 9 w 90"/>
                <a:gd name="T31" fmla="*/ 21 h 63"/>
                <a:gd name="T32" fmla="*/ 9 w 90"/>
                <a:gd name="T33" fmla="*/ 7 h 63"/>
                <a:gd name="T34" fmla="*/ 18 w 90"/>
                <a:gd name="T35" fmla="*/ 7 h 63"/>
                <a:gd name="T36" fmla="*/ 18 w 90"/>
                <a:gd name="T37" fmla="*/ 0 h 63"/>
                <a:gd name="T38" fmla="*/ 27 w 90"/>
                <a:gd name="T39" fmla="*/ 0 h 63"/>
                <a:gd name="T40" fmla="*/ 36 w 90"/>
                <a:gd name="T41" fmla="*/ 0 h 63"/>
                <a:gd name="T42" fmla="*/ 45 w 90"/>
                <a:gd name="T43" fmla="*/ 0 h 63"/>
                <a:gd name="T44" fmla="*/ 54 w 90"/>
                <a:gd name="T45" fmla="*/ 0 h 63"/>
                <a:gd name="T46" fmla="*/ 63 w 90"/>
                <a:gd name="T47" fmla="*/ 0 h 63"/>
                <a:gd name="T48" fmla="*/ 72 w 90"/>
                <a:gd name="T49" fmla="*/ 7 h 63"/>
                <a:gd name="T50" fmla="*/ 81 w 90"/>
                <a:gd name="T51" fmla="*/ 21 h 63"/>
                <a:gd name="T52" fmla="*/ 90 w 90"/>
                <a:gd name="T53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90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1" name="Freeform 1495"/>
            <p:cNvSpPr>
              <a:spLocks/>
            </p:cNvSpPr>
            <p:nvPr/>
          </p:nvSpPr>
          <p:spPr bwMode="auto">
            <a:xfrm>
              <a:off x="3696" y="3921"/>
              <a:ext cx="90" cy="63"/>
            </a:xfrm>
            <a:custGeom>
              <a:avLst/>
              <a:gdLst>
                <a:gd name="T0" fmla="*/ 90 w 90"/>
                <a:gd name="T1" fmla="*/ 28 h 63"/>
                <a:gd name="T2" fmla="*/ 81 w 90"/>
                <a:gd name="T3" fmla="*/ 35 h 63"/>
                <a:gd name="T4" fmla="*/ 81 w 90"/>
                <a:gd name="T5" fmla="*/ 42 h 63"/>
                <a:gd name="T6" fmla="*/ 72 w 90"/>
                <a:gd name="T7" fmla="*/ 49 h 63"/>
                <a:gd name="T8" fmla="*/ 72 w 90"/>
                <a:gd name="T9" fmla="*/ 49 h 63"/>
                <a:gd name="T10" fmla="*/ 63 w 90"/>
                <a:gd name="T11" fmla="*/ 56 h 63"/>
                <a:gd name="T12" fmla="*/ 63 w 90"/>
                <a:gd name="T13" fmla="*/ 56 h 63"/>
                <a:gd name="T14" fmla="*/ 54 w 90"/>
                <a:gd name="T15" fmla="*/ 63 h 63"/>
                <a:gd name="T16" fmla="*/ 45 w 90"/>
                <a:gd name="T17" fmla="*/ 63 h 63"/>
                <a:gd name="T18" fmla="*/ 36 w 90"/>
                <a:gd name="T19" fmla="*/ 63 h 63"/>
                <a:gd name="T20" fmla="*/ 27 w 90"/>
                <a:gd name="T21" fmla="*/ 56 h 63"/>
                <a:gd name="T22" fmla="*/ 18 w 90"/>
                <a:gd name="T23" fmla="*/ 56 h 63"/>
                <a:gd name="T24" fmla="*/ 18 w 90"/>
                <a:gd name="T25" fmla="*/ 49 h 63"/>
                <a:gd name="T26" fmla="*/ 9 w 90"/>
                <a:gd name="T27" fmla="*/ 49 h 63"/>
                <a:gd name="T28" fmla="*/ 9 w 90"/>
                <a:gd name="T29" fmla="*/ 42 h 63"/>
                <a:gd name="T30" fmla="*/ 9 w 90"/>
                <a:gd name="T31" fmla="*/ 35 h 63"/>
                <a:gd name="T32" fmla="*/ 0 w 90"/>
                <a:gd name="T33" fmla="*/ 28 h 63"/>
                <a:gd name="T34" fmla="*/ 9 w 90"/>
                <a:gd name="T35" fmla="*/ 21 h 63"/>
                <a:gd name="T36" fmla="*/ 9 w 90"/>
                <a:gd name="T37" fmla="*/ 21 h 63"/>
                <a:gd name="T38" fmla="*/ 9 w 90"/>
                <a:gd name="T39" fmla="*/ 7 h 63"/>
                <a:gd name="T40" fmla="*/ 18 w 90"/>
                <a:gd name="T41" fmla="*/ 7 h 63"/>
                <a:gd name="T42" fmla="*/ 18 w 90"/>
                <a:gd name="T43" fmla="*/ 0 h 63"/>
                <a:gd name="T44" fmla="*/ 27 w 90"/>
                <a:gd name="T45" fmla="*/ 0 h 63"/>
                <a:gd name="T46" fmla="*/ 36 w 90"/>
                <a:gd name="T47" fmla="*/ 0 h 63"/>
                <a:gd name="T48" fmla="*/ 45 w 90"/>
                <a:gd name="T49" fmla="*/ 0 h 63"/>
                <a:gd name="T50" fmla="*/ 54 w 90"/>
                <a:gd name="T51" fmla="*/ 0 h 63"/>
                <a:gd name="T52" fmla="*/ 63 w 90"/>
                <a:gd name="T53" fmla="*/ 0 h 63"/>
                <a:gd name="T54" fmla="*/ 63 w 90"/>
                <a:gd name="T55" fmla="*/ 0 h 63"/>
                <a:gd name="T56" fmla="*/ 72 w 90"/>
                <a:gd name="T57" fmla="*/ 7 h 63"/>
                <a:gd name="T58" fmla="*/ 72 w 90"/>
                <a:gd name="T59" fmla="*/ 7 h 63"/>
                <a:gd name="T60" fmla="*/ 81 w 90"/>
                <a:gd name="T61" fmla="*/ 21 h 63"/>
                <a:gd name="T62" fmla="*/ 81 w 90"/>
                <a:gd name="T63" fmla="*/ 21 h 63"/>
                <a:gd name="T64" fmla="*/ 90 w 90"/>
                <a:gd name="T65" fmla="*/ 28 h 63"/>
                <a:gd name="T66" fmla="*/ 90 w 90"/>
                <a:gd name="T6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63">
                  <a:moveTo>
                    <a:pt x="90" y="28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72" y="49"/>
                  </a:lnTo>
                  <a:lnTo>
                    <a:pt x="72" y="49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49"/>
                  </a:lnTo>
                  <a:lnTo>
                    <a:pt x="9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0" y="28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90" y="28"/>
                  </a:lnTo>
                  <a:lnTo>
                    <a:pt x="9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2" name="Line 1496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3" name="Line 1497"/>
            <p:cNvSpPr>
              <a:spLocks noChangeShapeType="1"/>
            </p:cNvSpPr>
            <p:nvPr/>
          </p:nvSpPr>
          <p:spPr bwMode="auto">
            <a:xfrm flipV="1">
              <a:off x="3741" y="3760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4" name="Freeform 1498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5" name="Freeform 1499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6" name="Freeform 1500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8 h 42"/>
                <a:gd name="T4" fmla="*/ 45 w 45"/>
                <a:gd name="T5" fmla="*/ 35 h 42"/>
                <a:gd name="T6" fmla="*/ 36 w 45"/>
                <a:gd name="T7" fmla="*/ 35 h 42"/>
                <a:gd name="T8" fmla="*/ 27 w 45"/>
                <a:gd name="T9" fmla="*/ 42 h 42"/>
                <a:gd name="T10" fmla="*/ 18 w 45"/>
                <a:gd name="T11" fmla="*/ 42 h 42"/>
                <a:gd name="T12" fmla="*/ 9 w 45"/>
                <a:gd name="T13" fmla="*/ 35 h 42"/>
                <a:gd name="T14" fmla="*/ 0 w 45"/>
                <a:gd name="T15" fmla="*/ 35 h 42"/>
                <a:gd name="T16" fmla="*/ 0 w 45"/>
                <a:gd name="T17" fmla="*/ 28 h 42"/>
                <a:gd name="T18" fmla="*/ 0 w 45"/>
                <a:gd name="T19" fmla="*/ 21 h 42"/>
                <a:gd name="T20" fmla="*/ 0 w 45"/>
                <a:gd name="T21" fmla="*/ 14 h 42"/>
                <a:gd name="T22" fmla="*/ 0 w 45"/>
                <a:gd name="T23" fmla="*/ 7 h 42"/>
                <a:gd name="T24" fmla="*/ 0 w 45"/>
                <a:gd name="T25" fmla="*/ 0 h 42"/>
                <a:gd name="T26" fmla="*/ 9 w 45"/>
                <a:gd name="T27" fmla="*/ 0 h 42"/>
                <a:gd name="T28" fmla="*/ 18 w 45"/>
                <a:gd name="T29" fmla="*/ 0 h 42"/>
                <a:gd name="T30" fmla="*/ 27 w 45"/>
                <a:gd name="T31" fmla="*/ 0 h 42"/>
                <a:gd name="T32" fmla="*/ 36 w 45"/>
                <a:gd name="T33" fmla="*/ 0 h 42"/>
                <a:gd name="T34" fmla="*/ 45 w 45"/>
                <a:gd name="T35" fmla="*/ 0 h 42"/>
                <a:gd name="T36" fmla="*/ 45 w 45"/>
                <a:gd name="T37" fmla="*/ 7 h 42"/>
                <a:gd name="T38" fmla="*/ 45 w 45"/>
                <a:gd name="T39" fmla="*/ 14 h 42"/>
                <a:gd name="T40" fmla="*/ 45 w 45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7" name="Freeform 1501"/>
            <p:cNvSpPr>
              <a:spLocks/>
            </p:cNvSpPr>
            <p:nvPr/>
          </p:nvSpPr>
          <p:spPr bwMode="auto">
            <a:xfrm>
              <a:off x="3714" y="3718"/>
              <a:ext cx="45" cy="42"/>
            </a:xfrm>
            <a:custGeom>
              <a:avLst/>
              <a:gdLst>
                <a:gd name="T0" fmla="*/ 45 w 45"/>
                <a:gd name="T1" fmla="*/ 21 h 42"/>
                <a:gd name="T2" fmla="*/ 45 w 45"/>
                <a:gd name="T3" fmla="*/ 21 h 42"/>
                <a:gd name="T4" fmla="*/ 45 w 45"/>
                <a:gd name="T5" fmla="*/ 28 h 42"/>
                <a:gd name="T6" fmla="*/ 45 w 45"/>
                <a:gd name="T7" fmla="*/ 28 h 42"/>
                <a:gd name="T8" fmla="*/ 45 w 45"/>
                <a:gd name="T9" fmla="*/ 35 h 42"/>
                <a:gd name="T10" fmla="*/ 36 w 45"/>
                <a:gd name="T11" fmla="*/ 35 h 42"/>
                <a:gd name="T12" fmla="*/ 36 w 45"/>
                <a:gd name="T13" fmla="*/ 35 h 42"/>
                <a:gd name="T14" fmla="*/ 27 w 45"/>
                <a:gd name="T15" fmla="*/ 42 h 42"/>
                <a:gd name="T16" fmla="*/ 27 w 45"/>
                <a:gd name="T17" fmla="*/ 42 h 42"/>
                <a:gd name="T18" fmla="*/ 18 w 45"/>
                <a:gd name="T19" fmla="*/ 42 h 42"/>
                <a:gd name="T20" fmla="*/ 9 w 45"/>
                <a:gd name="T21" fmla="*/ 35 h 42"/>
                <a:gd name="T22" fmla="*/ 9 w 45"/>
                <a:gd name="T23" fmla="*/ 35 h 42"/>
                <a:gd name="T24" fmla="*/ 0 w 45"/>
                <a:gd name="T25" fmla="*/ 35 h 42"/>
                <a:gd name="T26" fmla="*/ 0 w 45"/>
                <a:gd name="T27" fmla="*/ 28 h 42"/>
                <a:gd name="T28" fmla="*/ 0 w 45"/>
                <a:gd name="T29" fmla="*/ 28 h 42"/>
                <a:gd name="T30" fmla="*/ 0 w 45"/>
                <a:gd name="T31" fmla="*/ 21 h 42"/>
                <a:gd name="T32" fmla="*/ 0 w 45"/>
                <a:gd name="T33" fmla="*/ 21 h 42"/>
                <a:gd name="T34" fmla="*/ 0 w 45"/>
                <a:gd name="T35" fmla="*/ 14 h 42"/>
                <a:gd name="T36" fmla="*/ 0 w 45"/>
                <a:gd name="T37" fmla="*/ 7 h 42"/>
                <a:gd name="T38" fmla="*/ 0 w 45"/>
                <a:gd name="T39" fmla="*/ 7 h 42"/>
                <a:gd name="T40" fmla="*/ 0 w 45"/>
                <a:gd name="T41" fmla="*/ 0 h 42"/>
                <a:gd name="T42" fmla="*/ 9 w 45"/>
                <a:gd name="T43" fmla="*/ 0 h 42"/>
                <a:gd name="T44" fmla="*/ 9 w 45"/>
                <a:gd name="T45" fmla="*/ 0 h 42"/>
                <a:gd name="T46" fmla="*/ 18 w 45"/>
                <a:gd name="T47" fmla="*/ 0 h 42"/>
                <a:gd name="T48" fmla="*/ 27 w 45"/>
                <a:gd name="T49" fmla="*/ 0 h 42"/>
                <a:gd name="T50" fmla="*/ 27 w 45"/>
                <a:gd name="T51" fmla="*/ 0 h 42"/>
                <a:gd name="T52" fmla="*/ 36 w 45"/>
                <a:gd name="T53" fmla="*/ 0 h 42"/>
                <a:gd name="T54" fmla="*/ 36 w 45"/>
                <a:gd name="T55" fmla="*/ 0 h 42"/>
                <a:gd name="T56" fmla="*/ 45 w 45"/>
                <a:gd name="T57" fmla="*/ 0 h 42"/>
                <a:gd name="T58" fmla="*/ 45 w 45"/>
                <a:gd name="T59" fmla="*/ 7 h 42"/>
                <a:gd name="T60" fmla="*/ 45 w 45"/>
                <a:gd name="T61" fmla="*/ 7 h 42"/>
                <a:gd name="T62" fmla="*/ 45 w 45"/>
                <a:gd name="T63" fmla="*/ 14 h 42"/>
                <a:gd name="T64" fmla="*/ 45 w 45"/>
                <a:gd name="T65" fmla="*/ 21 h 42"/>
                <a:gd name="T66" fmla="*/ 45 w 45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5" h="42">
                  <a:moveTo>
                    <a:pt x="45" y="21"/>
                  </a:moveTo>
                  <a:lnTo>
                    <a:pt x="45" y="2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14"/>
                  </a:lnTo>
                  <a:lnTo>
                    <a:pt x="45" y="21"/>
                  </a:lnTo>
                  <a:lnTo>
                    <a:pt x="4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8" name="Freeform 1502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9 w 81"/>
                <a:gd name="T23" fmla="*/ 49 h 63"/>
                <a:gd name="T24" fmla="*/ 0 w 81"/>
                <a:gd name="T25" fmla="*/ 42 h 63"/>
                <a:gd name="T26" fmla="*/ 0 w 81"/>
                <a:gd name="T27" fmla="*/ 35 h 63"/>
                <a:gd name="T28" fmla="*/ 0 w 81"/>
                <a:gd name="T29" fmla="*/ 21 h 63"/>
                <a:gd name="T30" fmla="*/ 0 w 81"/>
                <a:gd name="T31" fmla="*/ 14 h 63"/>
                <a:gd name="T32" fmla="*/ 9 w 81"/>
                <a:gd name="T33" fmla="*/ 14 h 63"/>
                <a:gd name="T34" fmla="*/ 9 w 81"/>
                <a:gd name="T35" fmla="*/ 7 h 63"/>
                <a:gd name="T36" fmla="*/ 18 w 81"/>
                <a:gd name="T37" fmla="*/ 7 h 63"/>
                <a:gd name="T38" fmla="*/ 18 w 81"/>
                <a:gd name="T39" fmla="*/ 0 h 63"/>
                <a:gd name="T40" fmla="*/ 27 w 81"/>
                <a:gd name="T41" fmla="*/ 0 h 63"/>
                <a:gd name="T42" fmla="*/ 45 w 81"/>
                <a:gd name="T43" fmla="*/ 0 h 63"/>
                <a:gd name="T44" fmla="*/ 54 w 81"/>
                <a:gd name="T45" fmla="*/ 0 h 63"/>
                <a:gd name="T46" fmla="*/ 63 w 81"/>
                <a:gd name="T47" fmla="*/ 7 h 63"/>
                <a:gd name="T48" fmla="*/ 72 w 81"/>
                <a:gd name="T49" fmla="*/ 14 h 63"/>
                <a:gd name="T50" fmla="*/ 72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99" name="Freeform 1503"/>
            <p:cNvSpPr>
              <a:spLocks/>
            </p:cNvSpPr>
            <p:nvPr/>
          </p:nvSpPr>
          <p:spPr bwMode="auto">
            <a:xfrm>
              <a:off x="3696" y="3494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72 w 81"/>
                <a:gd name="T3" fmla="*/ 35 h 63"/>
                <a:gd name="T4" fmla="*/ 72 w 81"/>
                <a:gd name="T5" fmla="*/ 42 h 63"/>
                <a:gd name="T6" fmla="*/ 72 w 81"/>
                <a:gd name="T7" fmla="*/ 49 h 63"/>
                <a:gd name="T8" fmla="*/ 63 w 81"/>
                <a:gd name="T9" fmla="*/ 49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56 h 63"/>
                <a:gd name="T16" fmla="*/ 45 w 81"/>
                <a:gd name="T17" fmla="*/ 63 h 63"/>
                <a:gd name="T18" fmla="*/ 27 w 81"/>
                <a:gd name="T19" fmla="*/ 56 h 63"/>
                <a:gd name="T20" fmla="*/ 18 w 81"/>
                <a:gd name="T21" fmla="*/ 56 h 63"/>
                <a:gd name="T22" fmla="*/ 18 w 81"/>
                <a:gd name="T23" fmla="*/ 56 h 63"/>
                <a:gd name="T24" fmla="*/ 9 w 81"/>
                <a:gd name="T25" fmla="*/ 49 h 63"/>
                <a:gd name="T26" fmla="*/ 9 w 81"/>
                <a:gd name="T27" fmla="*/ 49 h 63"/>
                <a:gd name="T28" fmla="*/ 0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0 w 81"/>
                <a:gd name="T37" fmla="*/ 14 h 63"/>
                <a:gd name="T38" fmla="*/ 9 w 81"/>
                <a:gd name="T39" fmla="*/ 14 h 63"/>
                <a:gd name="T40" fmla="*/ 9 w 81"/>
                <a:gd name="T41" fmla="*/ 7 h 63"/>
                <a:gd name="T42" fmla="*/ 18 w 81"/>
                <a:gd name="T43" fmla="*/ 7 h 63"/>
                <a:gd name="T44" fmla="*/ 18 w 81"/>
                <a:gd name="T45" fmla="*/ 0 h 63"/>
                <a:gd name="T46" fmla="*/ 27 w 81"/>
                <a:gd name="T47" fmla="*/ 0 h 63"/>
                <a:gd name="T48" fmla="*/ 45 w 81"/>
                <a:gd name="T49" fmla="*/ 0 h 63"/>
                <a:gd name="T50" fmla="*/ 45 w 81"/>
                <a:gd name="T51" fmla="*/ 0 h 63"/>
                <a:gd name="T52" fmla="*/ 54 w 81"/>
                <a:gd name="T53" fmla="*/ 0 h 63"/>
                <a:gd name="T54" fmla="*/ 63 w 81"/>
                <a:gd name="T55" fmla="*/ 7 h 63"/>
                <a:gd name="T56" fmla="*/ 63 w 81"/>
                <a:gd name="T57" fmla="*/ 7 h 63"/>
                <a:gd name="T58" fmla="*/ 72 w 81"/>
                <a:gd name="T59" fmla="*/ 14 h 63"/>
                <a:gd name="T60" fmla="*/ 72 w 81"/>
                <a:gd name="T61" fmla="*/ 14 h 63"/>
                <a:gd name="T62" fmla="*/ 72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72" y="49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56"/>
                  </a:lnTo>
                  <a:lnTo>
                    <a:pt x="45" y="63"/>
                  </a:lnTo>
                  <a:lnTo>
                    <a:pt x="27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9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2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0" name="Line 1504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1" name="Line 1505"/>
            <p:cNvSpPr>
              <a:spLocks noChangeShapeType="1"/>
            </p:cNvSpPr>
            <p:nvPr/>
          </p:nvSpPr>
          <p:spPr bwMode="auto">
            <a:xfrm flipV="1">
              <a:off x="3741" y="3557"/>
              <a:ext cx="1" cy="1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2" name="Line 1506"/>
            <p:cNvSpPr>
              <a:spLocks noChangeShapeType="1"/>
            </p:cNvSpPr>
            <p:nvPr/>
          </p:nvSpPr>
          <p:spPr bwMode="auto">
            <a:xfrm flipV="1">
              <a:off x="4524" y="3102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3" name="Freeform 1507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4" name="Freeform 1508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5" name="Freeform 1509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35 h 42"/>
                <a:gd name="T6" fmla="*/ 45 w 54"/>
                <a:gd name="T7" fmla="*/ 35 h 42"/>
                <a:gd name="T8" fmla="*/ 36 w 54"/>
                <a:gd name="T9" fmla="*/ 35 h 42"/>
                <a:gd name="T10" fmla="*/ 36 w 54"/>
                <a:gd name="T11" fmla="*/ 42 h 42"/>
                <a:gd name="T12" fmla="*/ 27 w 54"/>
                <a:gd name="T13" fmla="*/ 42 h 42"/>
                <a:gd name="T14" fmla="*/ 18 w 54"/>
                <a:gd name="T15" fmla="*/ 35 h 42"/>
                <a:gd name="T16" fmla="*/ 9 w 54"/>
                <a:gd name="T17" fmla="*/ 35 h 42"/>
                <a:gd name="T18" fmla="*/ 9 w 54"/>
                <a:gd name="T19" fmla="*/ 28 h 42"/>
                <a:gd name="T20" fmla="*/ 0 w 54"/>
                <a:gd name="T21" fmla="*/ 28 h 42"/>
                <a:gd name="T22" fmla="*/ 0 w 54"/>
                <a:gd name="T23" fmla="*/ 21 h 42"/>
                <a:gd name="T24" fmla="*/ 0 w 54"/>
                <a:gd name="T25" fmla="*/ 14 h 42"/>
                <a:gd name="T26" fmla="*/ 9 w 54"/>
                <a:gd name="T27" fmla="*/ 7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54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6" name="Freeform 1510"/>
            <p:cNvSpPr>
              <a:spLocks/>
            </p:cNvSpPr>
            <p:nvPr/>
          </p:nvSpPr>
          <p:spPr bwMode="auto">
            <a:xfrm>
              <a:off x="4101" y="3277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54 w 54"/>
                <a:gd name="T7" fmla="*/ 28 h 42"/>
                <a:gd name="T8" fmla="*/ 54 w 54"/>
                <a:gd name="T9" fmla="*/ 35 h 42"/>
                <a:gd name="T10" fmla="*/ 45 w 54"/>
                <a:gd name="T11" fmla="*/ 35 h 42"/>
                <a:gd name="T12" fmla="*/ 36 w 54"/>
                <a:gd name="T13" fmla="*/ 35 h 42"/>
                <a:gd name="T14" fmla="*/ 36 w 54"/>
                <a:gd name="T15" fmla="*/ 42 h 42"/>
                <a:gd name="T16" fmla="*/ 27 w 54"/>
                <a:gd name="T17" fmla="*/ 42 h 42"/>
                <a:gd name="T18" fmla="*/ 27 w 54"/>
                <a:gd name="T19" fmla="*/ 42 h 42"/>
                <a:gd name="T20" fmla="*/ 18 w 54"/>
                <a:gd name="T21" fmla="*/ 35 h 42"/>
                <a:gd name="T22" fmla="*/ 18 w 54"/>
                <a:gd name="T23" fmla="*/ 35 h 42"/>
                <a:gd name="T24" fmla="*/ 9 w 54"/>
                <a:gd name="T25" fmla="*/ 35 h 42"/>
                <a:gd name="T26" fmla="*/ 9 w 54"/>
                <a:gd name="T27" fmla="*/ 28 h 42"/>
                <a:gd name="T28" fmla="*/ 9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14 h 42"/>
                <a:gd name="T36" fmla="*/ 9 w 54"/>
                <a:gd name="T37" fmla="*/ 7 h 42"/>
                <a:gd name="T38" fmla="*/ 9 w 54"/>
                <a:gd name="T39" fmla="*/ 7 h 42"/>
                <a:gd name="T40" fmla="*/ 9 w 54"/>
                <a:gd name="T41" fmla="*/ 7 h 42"/>
                <a:gd name="T42" fmla="*/ 18 w 54"/>
                <a:gd name="T43" fmla="*/ 0 h 42"/>
                <a:gd name="T44" fmla="*/ 18 w 54"/>
                <a:gd name="T45" fmla="*/ 0 h 42"/>
                <a:gd name="T46" fmla="*/ 27 w 54"/>
                <a:gd name="T47" fmla="*/ 0 h 42"/>
                <a:gd name="T48" fmla="*/ 27 w 54"/>
                <a:gd name="T49" fmla="*/ 0 h 42"/>
                <a:gd name="T50" fmla="*/ 36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54 w 54"/>
                <a:gd name="T57" fmla="*/ 7 h 42"/>
                <a:gd name="T58" fmla="*/ 54 w 54"/>
                <a:gd name="T59" fmla="*/ 7 h 42"/>
                <a:gd name="T60" fmla="*/ 54 w 54"/>
                <a:gd name="T61" fmla="*/ 7 h 42"/>
                <a:gd name="T62" fmla="*/ 54 w 54"/>
                <a:gd name="T63" fmla="*/ 14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54" y="28"/>
                  </a:lnTo>
                  <a:lnTo>
                    <a:pt x="54" y="35"/>
                  </a:lnTo>
                  <a:lnTo>
                    <a:pt x="45" y="35"/>
                  </a:lnTo>
                  <a:lnTo>
                    <a:pt x="36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9" y="35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7" name="Line 1511"/>
            <p:cNvSpPr>
              <a:spLocks noChangeShapeType="1"/>
            </p:cNvSpPr>
            <p:nvPr/>
          </p:nvSpPr>
          <p:spPr bwMode="auto">
            <a:xfrm flipH="1" flipV="1">
              <a:off x="3732" y="3319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8" name="Freeform 1512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2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54 w 81"/>
                <a:gd name="T13" fmla="*/ 56 h 63"/>
                <a:gd name="T14" fmla="*/ 45 w 81"/>
                <a:gd name="T15" fmla="*/ 63 h 63"/>
                <a:gd name="T16" fmla="*/ 36 w 81"/>
                <a:gd name="T17" fmla="*/ 56 h 63"/>
                <a:gd name="T18" fmla="*/ 27 w 81"/>
                <a:gd name="T19" fmla="*/ 56 h 63"/>
                <a:gd name="T20" fmla="*/ 18 w 81"/>
                <a:gd name="T21" fmla="*/ 49 h 63"/>
                <a:gd name="T22" fmla="*/ 9 w 81"/>
                <a:gd name="T23" fmla="*/ 42 h 63"/>
                <a:gd name="T24" fmla="*/ 0 w 81"/>
                <a:gd name="T25" fmla="*/ 35 h 63"/>
                <a:gd name="T26" fmla="*/ 0 w 81"/>
                <a:gd name="T27" fmla="*/ 21 h 63"/>
                <a:gd name="T28" fmla="*/ 9 w 81"/>
                <a:gd name="T29" fmla="*/ 14 h 63"/>
                <a:gd name="T30" fmla="*/ 18 w 81"/>
                <a:gd name="T31" fmla="*/ 14 h 63"/>
                <a:gd name="T32" fmla="*/ 18 w 81"/>
                <a:gd name="T33" fmla="*/ 7 h 63"/>
                <a:gd name="T34" fmla="*/ 27 w 81"/>
                <a:gd name="T35" fmla="*/ 7 h 63"/>
                <a:gd name="T36" fmla="*/ 27 w 81"/>
                <a:gd name="T37" fmla="*/ 0 h 63"/>
                <a:gd name="T38" fmla="*/ 36 w 81"/>
                <a:gd name="T39" fmla="*/ 0 h 63"/>
                <a:gd name="T40" fmla="*/ 45 w 81"/>
                <a:gd name="T41" fmla="*/ 0 h 63"/>
                <a:gd name="T42" fmla="*/ 54 w 81"/>
                <a:gd name="T43" fmla="*/ 0 h 63"/>
                <a:gd name="T44" fmla="*/ 63 w 81"/>
                <a:gd name="T45" fmla="*/ 0 h 63"/>
                <a:gd name="T46" fmla="*/ 72 w 81"/>
                <a:gd name="T47" fmla="*/ 7 h 63"/>
                <a:gd name="T48" fmla="*/ 81 w 81"/>
                <a:gd name="T49" fmla="*/ 14 h 63"/>
                <a:gd name="T50" fmla="*/ 81 w 81"/>
                <a:gd name="T51" fmla="*/ 21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09" name="Freeform 1513"/>
            <p:cNvSpPr>
              <a:spLocks/>
            </p:cNvSpPr>
            <p:nvPr/>
          </p:nvSpPr>
          <p:spPr bwMode="auto">
            <a:xfrm>
              <a:off x="3300" y="3935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2 h 63"/>
                <a:gd name="T6" fmla="*/ 81 w 81"/>
                <a:gd name="T7" fmla="*/ 49 h 63"/>
                <a:gd name="T8" fmla="*/ 72 w 81"/>
                <a:gd name="T9" fmla="*/ 49 h 63"/>
                <a:gd name="T10" fmla="*/ 72 w 81"/>
                <a:gd name="T11" fmla="*/ 56 h 63"/>
                <a:gd name="T12" fmla="*/ 63 w 81"/>
                <a:gd name="T13" fmla="*/ 56 h 63"/>
                <a:gd name="T14" fmla="*/ 54 w 81"/>
                <a:gd name="T15" fmla="*/ 56 h 63"/>
                <a:gd name="T16" fmla="*/ 45 w 81"/>
                <a:gd name="T17" fmla="*/ 63 h 63"/>
                <a:gd name="T18" fmla="*/ 36 w 81"/>
                <a:gd name="T19" fmla="*/ 56 h 63"/>
                <a:gd name="T20" fmla="*/ 27 w 81"/>
                <a:gd name="T21" fmla="*/ 56 h 63"/>
                <a:gd name="T22" fmla="*/ 27 w 81"/>
                <a:gd name="T23" fmla="*/ 56 h 63"/>
                <a:gd name="T24" fmla="*/ 18 w 81"/>
                <a:gd name="T25" fmla="*/ 49 h 63"/>
                <a:gd name="T26" fmla="*/ 18 w 81"/>
                <a:gd name="T27" fmla="*/ 49 h 63"/>
                <a:gd name="T28" fmla="*/ 9 w 81"/>
                <a:gd name="T29" fmla="*/ 42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1 h 63"/>
                <a:gd name="T36" fmla="*/ 9 w 81"/>
                <a:gd name="T37" fmla="*/ 14 h 63"/>
                <a:gd name="T38" fmla="*/ 18 w 81"/>
                <a:gd name="T39" fmla="*/ 14 h 63"/>
                <a:gd name="T40" fmla="*/ 18 w 81"/>
                <a:gd name="T41" fmla="*/ 7 h 63"/>
                <a:gd name="T42" fmla="*/ 27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45 w 81"/>
                <a:gd name="T49" fmla="*/ 0 h 63"/>
                <a:gd name="T50" fmla="*/ 54 w 81"/>
                <a:gd name="T51" fmla="*/ 0 h 63"/>
                <a:gd name="T52" fmla="*/ 63 w 81"/>
                <a:gd name="T53" fmla="*/ 0 h 63"/>
                <a:gd name="T54" fmla="*/ 72 w 81"/>
                <a:gd name="T55" fmla="*/ 7 h 63"/>
                <a:gd name="T56" fmla="*/ 72 w 81"/>
                <a:gd name="T57" fmla="*/ 7 h 63"/>
                <a:gd name="T58" fmla="*/ 81 w 81"/>
                <a:gd name="T59" fmla="*/ 14 h 63"/>
                <a:gd name="T60" fmla="*/ 81 w 81"/>
                <a:gd name="T61" fmla="*/ 14 h 63"/>
                <a:gd name="T62" fmla="*/ 81 w 81"/>
                <a:gd name="T63" fmla="*/ 21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2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45" y="63"/>
                  </a:lnTo>
                  <a:lnTo>
                    <a:pt x="36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18" y="49"/>
                  </a:lnTo>
                  <a:lnTo>
                    <a:pt x="18" y="49"/>
                  </a:lnTo>
                  <a:lnTo>
                    <a:pt x="9" y="42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14"/>
                  </a:lnTo>
                  <a:lnTo>
                    <a:pt x="18" y="7"/>
                  </a:lnTo>
                  <a:lnTo>
                    <a:pt x="27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3" y="0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81" y="21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0" name="Line 1514"/>
            <p:cNvSpPr>
              <a:spLocks noChangeShapeType="1"/>
            </p:cNvSpPr>
            <p:nvPr/>
          </p:nvSpPr>
          <p:spPr bwMode="auto">
            <a:xfrm flipV="1">
              <a:off x="3345" y="3760"/>
              <a:ext cx="1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1" name="Freeform 1515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45 w 54"/>
                <a:gd name="T5" fmla="*/ 35 h 42"/>
                <a:gd name="T6" fmla="*/ 36 w 54"/>
                <a:gd name="T7" fmla="*/ 42 h 42"/>
                <a:gd name="T8" fmla="*/ 27 w 54"/>
                <a:gd name="T9" fmla="*/ 42 h 42"/>
                <a:gd name="T10" fmla="*/ 18 w 54"/>
                <a:gd name="T11" fmla="*/ 42 h 42"/>
                <a:gd name="T12" fmla="*/ 9 w 54"/>
                <a:gd name="T13" fmla="*/ 35 h 42"/>
                <a:gd name="T14" fmla="*/ 0 w 54"/>
                <a:gd name="T15" fmla="*/ 35 h 42"/>
                <a:gd name="T16" fmla="*/ 0 w 54"/>
                <a:gd name="T17" fmla="*/ 28 h 42"/>
                <a:gd name="T18" fmla="*/ 0 w 54"/>
                <a:gd name="T19" fmla="*/ 21 h 42"/>
                <a:gd name="T20" fmla="*/ 0 w 54"/>
                <a:gd name="T21" fmla="*/ 14 h 42"/>
                <a:gd name="T22" fmla="*/ 0 w 54"/>
                <a:gd name="T23" fmla="*/ 7 h 42"/>
                <a:gd name="T24" fmla="*/ 9 w 54"/>
                <a:gd name="T25" fmla="*/ 7 h 42"/>
                <a:gd name="T26" fmla="*/ 9 w 54"/>
                <a:gd name="T27" fmla="*/ 0 h 42"/>
                <a:gd name="T28" fmla="*/ 18 w 54"/>
                <a:gd name="T29" fmla="*/ 0 h 42"/>
                <a:gd name="T30" fmla="*/ 27 w 54"/>
                <a:gd name="T31" fmla="*/ 0 h 42"/>
                <a:gd name="T32" fmla="*/ 36 w 54"/>
                <a:gd name="T33" fmla="*/ 0 h 42"/>
                <a:gd name="T34" fmla="*/ 45 w 54"/>
                <a:gd name="T35" fmla="*/ 0 h 42"/>
                <a:gd name="T36" fmla="*/ 45 w 54"/>
                <a:gd name="T37" fmla="*/ 7 h 42"/>
                <a:gd name="T38" fmla="*/ 54 w 54"/>
                <a:gd name="T39" fmla="*/ 14 h 42"/>
                <a:gd name="T40" fmla="*/ 54 w 54"/>
                <a:gd name="T41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2" name="Freeform 1516"/>
            <p:cNvSpPr>
              <a:spLocks/>
            </p:cNvSpPr>
            <p:nvPr/>
          </p:nvSpPr>
          <p:spPr bwMode="auto">
            <a:xfrm>
              <a:off x="3318" y="3718"/>
              <a:ext cx="54" cy="42"/>
            </a:xfrm>
            <a:custGeom>
              <a:avLst/>
              <a:gdLst>
                <a:gd name="T0" fmla="*/ 54 w 54"/>
                <a:gd name="T1" fmla="*/ 21 h 42"/>
                <a:gd name="T2" fmla="*/ 54 w 54"/>
                <a:gd name="T3" fmla="*/ 28 h 42"/>
                <a:gd name="T4" fmla="*/ 54 w 54"/>
                <a:gd name="T5" fmla="*/ 28 h 42"/>
                <a:gd name="T6" fmla="*/ 45 w 54"/>
                <a:gd name="T7" fmla="*/ 35 h 42"/>
                <a:gd name="T8" fmla="*/ 45 w 54"/>
                <a:gd name="T9" fmla="*/ 35 h 42"/>
                <a:gd name="T10" fmla="*/ 45 w 54"/>
                <a:gd name="T11" fmla="*/ 35 h 42"/>
                <a:gd name="T12" fmla="*/ 36 w 54"/>
                <a:gd name="T13" fmla="*/ 42 h 42"/>
                <a:gd name="T14" fmla="*/ 27 w 54"/>
                <a:gd name="T15" fmla="*/ 42 h 42"/>
                <a:gd name="T16" fmla="*/ 27 w 54"/>
                <a:gd name="T17" fmla="*/ 42 h 42"/>
                <a:gd name="T18" fmla="*/ 18 w 54"/>
                <a:gd name="T19" fmla="*/ 42 h 42"/>
                <a:gd name="T20" fmla="*/ 18 w 54"/>
                <a:gd name="T21" fmla="*/ 42 h 42"/>
                <a:gd name="T22" fmla="*/ 9 w 54"/>
                <a:gd name="T23" fmla="*/ 35 h 42"/>
                <a:gd name="T24" fmla="*/ 9 w 54"/>
                <a:gd name="T25" fmla="*/ 35 h 42"/>
                <a:gd name="T26" fmla="*/ 0 w 54"/>
                <a:gd name="T27" fmla="*/ 35 h 42"/>
                <a:gd name="T28" fmla="*/ 0 w 54"/>
                <a:gd name="T29" fmla="*/ 28 h 42"/>
                <a:gd name="T30" fmla="*/ 0 w 54"/>
                <a:gd name="T31" fmla="*/ 28 h 42"/>
                <a:gd name="T32" fmla="*/ 0 w 54"/>
                <a:gd name="T33" fmla="*/ 21 h 42"/>
                <a:gd name="T34" fmla="*/ 0 w 54"/>
                <a:gd name="T35" fmla="*/ 21 h 42"/>
                <a:gd name="T36" fmla="*/ 0 w 54"/>
                <a:gd name="T37" fmla="*/ 14 h 42"/>
                <a:gd name="T38" fmla="*/ 0 w 54"/>
                <a:gd name="T39" fmla="*/ 7 h 42"/>
                <a:gd name="T40" fmla="*/ 9 w 54"/>
                <a:gd name="T41" fmla="*/ 7 h 42"/>
                <a:gd name="T42" fmla="*/ 9 w 54"/>
                <a:gd name="T43" fmla="*/ 0 h 42"/>
                <a:gd name="T44" fmla="*/ 18 w 54"/>
                <a:gd name="T45" fmla="*/ 0 h 42"/>
                <a:gd name="T46" fmla="*/ 18 w 54"/>
                <a:gd name="T47" fmla="*/ 0 h 42"/>
                <a:gd name="T48" fmla="*/ 27 w 54"/>
                <a:gd name="T49" fmla="*/ 0 h 42"/>
                <a:gd name="T50" fmla="*/ 27 w 54"/>
                <a:gd name="T51" fmla="*/ 0 h 42"/>
                <a:gd name="T52" fmla="*/ 36 w 54"/>
                <a:gd name="T53" fmla="*/ 0 h 42"/>
                <a:gd name="T54" fmla="*/ 45 w 54"/>
                <a:gd name="T55" fmla="*/ 0 h 42"/>
                <a:gd name="T56" fmla="*/ 45 w 54"/>
                <a:gd name="T57" fmla="*/ 7 h 42"/>
                <a:gd name="T58" fmla="*/ 45 w 54"/>
                <a:gd name="T59" fmla="*/ 7 h 42"/>
                <a:gd name="T60" fmla="*/ 54 w 54"/>
                <a:gd name="T61" fmla="*/ 14 h 42"/>
                <a:gd name="T62" fmla="*/ 54 w 54"/>
                <a:gd name="T63" fmla="*/ 21 h 42"/>
                <a:gd name="T64" fmla="*/ 54 w 54"/>
                <a:gd name="T65" fmla="*/ 21 h 42"/>
                <a:gd name="T66" fmla="*/ 54 w 54"/>
                <a:gd name="T6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4" h="42">
                  <a:moveTo>
                    <a:pt x="54" y="21"/>
                  </a:moveTo>
                  <a:lnTo>
                    <a:pt x="54" y="28"/>
                  </a:lnTo>
                  <a:lnTo>
                    <a:pt x="54" y="28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45" y="35"/>
                  </a:lnTo>
                  <a:lnTo>
                    <a:pt x="36" y="42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0" y="7"/>
                  </a:lnTo>
                  <a:lnTo>
                    <a:pt x="9" y="7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54" y="1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3" name="Line 1517"/>
            <p:cNvSpPr>
              <a:spLocks noChangeShapeType="1"/>
            </p:cNvSpPr>
            <p:nvPr/>
          </p:nvSpPr>
          <p:spPr bwMode="auto">
            <a:xfrm flipH="1" flipV="1">
              <a:off x="3336" y="3543"/>
              <a:ext cx="9" cy="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4" name="Freeform 1518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49 h 63"/>
                <a:gd name="T4" fmla="*/ 72 w 81"/>
                <a:gd name="T5" fmla="*/ 49 h 63"/>
                <a:gd name="T6" fmla="*/ 72 w 81"/>
                <a:gd name="T7" fmla="*/ 56 h 63"/>
                <a:gd name="T8" fmla="*/ 63 w 81"/>
                <a:gd name="T9" fmla="*/ 56 h 63"/>
                <a:gd name="T10" fmla="*/ 63 w 81"/>
                <a:gd name="T11" fmla="*/ 63 h 63"/>
                <a:gd name="T12" fmla="*/ 45 w 81"/>
                <a:gd name="T13" fmla="*/ 63 h 63"/>
                <a:gd name="T14" fmla="*/ 36 w 81"/>
                <a:gd name="T15" fmla="*/ 63 h 63"/>
                <a:gd name="T16" fmla="*/ 27 w 81"/>
                <a:gd name="T17" fmla="*/ 63 h 63"/>
                <a:gd name="T18" fmla="*/ 18 w 81"/>
                <a:gd name="T19" fmla="*/ 56 h 63"/>
                <a:gd name="T20" fmla="*/ 9 w 81"/>
                <a:gd name="T21" fmla="*/ 49 h 63"/>
                <a:gd name="T22" fmla="*/ 0 w 81"/>
                <a:gd name="T23" fmla="*/ 49 h 63"/>
                <a:gd name="T24" fmla="*/ 0 w 81"/>
                <a:gd name="T25" fmla="*/ 35 h 63"/>
                <a:gd name="T26" fmla="*/ 0 w 81"/>
                <a:gd name="T27" fmla="*/ 28 h 63"/>
                <a:gd name="T28" fmla="*/ 0 w 81"/>
                <a:gd name="T29" fmla="*/ 21 h 63"/>
                <a:gd name="T30" fmla="*/ 9 w 81"/>
                <a:gd name="T31" fmla="*/ 14 h 63"/>
                <a:gd name="T32" fmla="*/ 18 w 81"/>
                <a:gd name="T33" fmla="*/ 7 h 63"/>
                <a:gd name="T34" fmla="*/ 27 w 81"/>
                <a:gd name="T35" fmla="*/ 0 h 63"/>
                <a:gd name="T36" fmla="*/ 36 w 81"/>
                <a:gd name="T37" fmla="*/ 0 h 63"/>
                <a:gd name="T38" fmla="*/ 45 w 81"/>
                <a:gd name="T39" fmla="*/ 0 h 63"/>
                <a:gd name="T40" fmla="*/ 63 w 81"/>
                <a:gd name="T41" fmla="*/ 0 h 63"/>
                <a:gd name="T42" fmla="*/ 63 w 81"/>
                <a:gd name="T43" fmla="*/ 7 h 63"/>
                <a:gd name="T44" fmla="*/ 72 w 81"/>
                <a:gd name="T45" fmla="*/ 7 h 63"/>
                <a:gd name="T46" fmla="*/ 72 w 81"/>
                <a:gd name="T47" fmla="*/ 14 h 63"/>
                <a:gd name="T48" fmla="*/ 81 w 81"/>
                <a:gd name="T49" fmla="*/ 21 h 63"/>
                <a:gd name="T50" fmla="*/ 81 w 81"/>
                <a:gd name="T51" fmla="*/ 28 h 63"/>
                <a:gd name="T52" fmla="*/ 81 w 81"/>
                <a:gd name="T53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5" name="Freeform 1519"/>
            <p:cNvSpPr>
              <a:spLocks/>
            </p:cNvSpPr>
            <p:nvPr/>
          </p:nvSpPr>
          <p:spPr bwMode="auto">
            <a:xfrm>
              <a:off x="3300" y="3480"/>
              <a:ext cx="81" cy="63"/>
            </a:xfrm>
            <a:custGeom>
              <a:avLst/>
              <a:gdLst>
                <a:gd name="T0" fmla="*/ 81 w 81"/>
                <a:gd name="T1" fmla="*/ 35 h 63"/>
                <a:gd name="T2" fmla="*/ 81 w 81"/>
                <a:gd name="T3" fmla="*/ 35 h 63"/>
                <a:gd name="T4" fmla="*/ 81 w 81"/>
                <a:gd name="T5" fmla="*/ 49 h 63"/>
                <a:gd name="T6" fmla="*/ 72 w 81"/>
                <a:gd name="T7" fmla="*/ 49 h 63"/>
                <a:gd name="T8" fmla="*/ 72 w 81"/>
                <a:gd name="T9" fmla="*/ 56 h 63"/>
                <a:gd name="T10" fmla="*/ 63 w 81"/>
                <a:gd name="T11" fmla="*/ 56 h 63"/>
                <a:gd name="T12" fmla="*/ 63 w 81"/>
                <a:gd name="T13" fmla="*/ 63 h 63"/>
                <a:gd name="T14" fmla="*/ 45 w 81"/>
                <a:gd name="T15" fmla="*/ 63 h 63"/>
                <a:gd name="T16" fmla="*/ 36 w 81"/>
                <a:gd name="T17" fmla="*/ 63 h 63"/>
                <a:gd name="T18" fmla="*/ 36 w 81"/>
                <a:gd name="T19" fmla="*/ 63 h 63"/>
                <a:gd name="T20" fmla="*/ 27 w 81"/>
                <a:gd name="T21" fmla="*/ 63 h 63"/>
                <a:gd name="T22" fmla="*/ 18 w 81"/>
                <a:gd name="T23" fmla="*/ 56 h 63"/>
                <a:gd name="T24" fmla="*/ 18 w 81"/>
                <a:gd name="T25" fmla="*/ 56 h 63"/>
                <a:gd name="T26" fmla="*/ 9 w 81"/>
                <a:gd name="T27" fmla="*/ 49 h 63"/>
                <a:gd name="T28" fmla="*/ 0 w 81"/>
                <a:gd name="T29" fmla="*/ 49 h 63"/>
                <a:gd name="T30" fmla="*/ 0 w 81"/>
                <a:gd name="T31" fmla="*/ 35 h 63"/>
                <a:gd name="T32" fmla="*/ 0 w 81"/>
                <a:gd name="T33" fmla="*/ 35 h 63"/>
                <a:gd name="T34" fmla="*/ 0 w 81"/>
                <a:gd name="T35" fmla="*/ 28 h 63"/>
                <a:gd name="T36" fmla="*/ 0 w 81"/>
                <a:gd name="T37" fmla="*/ 21 h 63"/>
                <a:gd name="T38" fmla="*/ 9 w 81"/>
                <a:gd name="T39" fmla="*/ 14 h 63"/>
                <a:gd name="T40" fmla="*/ 18 w 81"/>
                <a:gd name="T41" fmla="*/ 7 h 63"/>
                <a:gd name="T42" fmla="*/ 18 w 81"/>
                <a:gd name="T43" fmla="*/ 7 h 63"/>
                <a:gd name="T44" fmla="*/ 27 w 81"/>
                <a:gd name="T45" fmla="*/ 0 h 63"/>
                <a:gd name="T46" fmla="*/ 36 w 81"/>
                <a:gd name="T47" fmla="*/ 0 h 63"/>
                <a:gd name="T48" fmla="*/ 36 w 81"/>
                <a:gd name="T49" fmla="*/ 0 h 63"/>
                <a:gd name="T50" fmla="*/ 45 w 81"/>
                <a:gd name="T51" fmla="*/ 0 h 63"/>
                <a:gd name="T52" fmla="*/ 63 w 81"/>
                <a:gd name="T53" fmla="*/ 0 h 63"/>
                <a:gd name="T54" fmla="*/ 63 w 81"/>
                <a:gd name="T55" fmla="*/ 7 h 63"/>
                <a:gd name="T56" fmla="*/ 72 w 81"/>
                <a:gd name="T57" fmla="*/ 7 h 63"/>
                <a:gd name="T58" fmla="*/ 72 w 81"/>
                <a:gd name="T59" fmla="*/ 14 h 63"/>
                <a:gd name="T60" fmla="*/ 81 w 81"/>
                <a:gd name="T61" fmla="*/ 21 h 63"/>
                <a:gd name="T62" fmla="*/ 81 w 81"/>
                <a:gd name="T63" fmla="*/ 28 h 63"/>
                <a:gd name="T64" fmla="*/ 81 w 81"/>
                <a:gd name="T65" fmla="*/ 35 h 63"/>
                <a:gd name="T66" fmla="*/ 81 w 81"/>
                <a:gd name="T67" fmla="*/ 3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63">
                  <a:moveTo>
                    <a:pt x="81" y="35"/>
                  </a:moveTo>
                  <a:lnTo>
                    <a:pt x="81" y="35"/>
                  </a:lnTo>
                  <a:lnTo>
                    <a:pt x="81" y="49"/>
                  </a:lnTo>
                  <a:lnTo>
                    <a:pt x="72" y="49"/>
                  </a:lnTo>
                  <a:lnTo>
                    <a:pt x="72" y="56"/>
                  </a:lnTo>
                  <a:lnTo>
                    <a:pt x="63" y="56"/>
                  </a:lnTo>
                  <a:lnTo>
                    <a:pt x="63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9" y="49"/>
                  </a:lnTo>
                  <a:lnTo>
                    <a:pt x="0" y="4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9" y="14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63" y="7"/>
                  </a:lnTo>
                  <a:lnTo>
                    <a:pt x="72" y="7"/>
                  </a:lnTo>
                  <a:lnTo>
                    <a:pt x="72" y="14"/>
                  </a:lnTo>
                  <a:lnTo>
                    <a:pt x="81" y="21"/>
                  </a:lnTo>
                  <a:lnTo>
                    <a:pt x="81" y="28"/>
                  </a:lnTo>
                  <a:lnTo>
                    <a:pt x="81" y="35"/>
                  </a:lnTo>
                  <a:lnTo>
                    <a:pt x="81" y="3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16" name="Freeform 1520"/>
            <p:cNvSpPr>
              <a:spLocks/>
            </p:cNvSpPr>
            <p:nvPr/>
          </p:nvSpPr>
          <p:spPr bwMode="auto">
            <a:xfrm>
              <a:off x="4488" y="3039"/>
              <a:ext cx="72" cy="63"/>
            </a:xfrm>
            <a:custGeom>
              <a:avLst/>
              <a:gdLst>
                <a:gd name="T0" fmla="*/ 72 w 72"/>
                <a:gd name="T1" fmla="*/ 28 h 63"/>
                <a:gd name="T2" fmla="*/ 72 w 72"/>
                <a:gd name="T3" fmla="*/ 35 h 63"/>
                <a:gd name="T4" fmla="*/ 72 w 72"/>
                <a:gd name="T5" fmla="*/ 42 h 63"/>
                <a:gd name="T6" fmla="*/ 63 w 72"/>
                <a:gd name="T7" fmla="*/ 49 h 63"/>
                <a:gd name="T8" fmla="*/ 63 w 72"/>
                <a:gd name="T9" fmla="*/ 56 h 63"/>
                <a:gd name="T10" fmla="*/ 54 w 72"/>
                <a:gd name="T11" fmla="*/ 56 h 63"/>
                <a:gd name="T12" fmla="*/ 54 w 72"/>
                <a:gd name="T13" fmla="*/ 63 h 63"/>
                <a:gd name="T14" fmla="*/ 45 w 72"/>
                <a:gd name="T15" fmla="*/ 63 h 63"/>
                <a:gd name="T16" fmla="*/ 36 w 72"/>
                <a:gd name="T17" fmla="*/ 63 h 63"/>
                <a:gd name="T18" fmla="*/ 27 w 72"/>
                <a:gd name="T19" fmla="*/ 63 h 63"/>
                <a:gd name="T20" fmla="*/ 18 w 72"/>
                <a:gd name="T21" fmla="*/ 63 h 63"/>
                <a:gd name="T22" fmla="*/ 9 w 72"/>
                <a:gd name="T23" fmla="*/ 56 h 63"/>
                <a:gd name="T24" fmla="*/ 0 w 72"/>
                <a:gd name="T25" fmla="*/ 49 h 63"/>
                <a:gd name="T26" fmla="*/ 0 w 72"/>
                <a:gd name="T27" fmla="*/ 42 h 63"/>
                <a:gd name="T28" fmla="*/ 0 w 72"/>
                <a:gd name="T29" fmla="*/ 35 h 63"/>
                <a:gd name="T30" fmla="*/ 0 w 72"/>
                <a:gd name="T31" fmla="*/ 28 h 63"/>
                <a:gd name="T32" fmla="*/ 0 w 72"/>
                <a:gd name="T33" fmla="*/ 21 h 63"/>
                <a:gd name="T34" fmla="*/ 0 w 72"/>
                <a:gd name="T35" fmla="*/ 14 h 63"/>
                <a:gd name="T36" fmla="*/ 9 w 72"/>
                <a:gd name="T37" fmla="*/ 7 h 63"/>
                <a:gd name="T38" fmla="*/ 18 w 72"/>
                <a:gd name="T39" fmla="*/ 0 h 63"/>
                <a:gd name="T40" fmla="*/ 27 w 72"/>
                <a:gd name="T41" fmla="*/ 0 h 63"/>
                <a:gd name="T42" fmla="*/ 36 w 72"/>
                <a:gd name="T43" fmla="*/ 0 h 63"/>
                <a:gd name="T44" fmla="*/ 45 w 72"/>
                <a:gd name="T45" fmla="*/ 0 h 63"/>
                <a:gd name="T46" fmla="*/ 54 w 72"/>
                <a:gd name="T47" fmla="*/ 0 h 63"/>
                <a:gd name="T48" fmla="*/ 54 w 72"/>
                <a:gd name="T49" fmla="*/ 7 h 63"/>
                <a:gd name="T50" fmla="*/ 63 w 72"/>
                <a:gd name="T51" fmla="*/ 7 h 63"/>
                <a:gd name="T52" fmla="*/ 63 w 72"/>
                <a:gd name="T53" fmla="*/ 14 h 63"/>
                <a:gd name="T54" fmla="*/ 72 w 72"/>
                <a:gd name="T55" fmla="*/ 21 h 63"/>
                <a:gd name="T56" fmla="*/ 72 w 72"/>
                <a:gd name="T57" fmla="*/ 2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" h="63">
                  <a:moveTo>
                    <a:pt x="72" y="28"/>
                  </a:moveTo>
                  <a:lnTo>
                    <a:pt x="72" y="35"/>
                  </a:lnTo>
                  <a:lnTo>
                    <a:pt x="72" y="42"/>
                  </a:lnTo>
                  <a:lnTo>
                    <a:pt x="63" y="49"/>
                  </a:lnTo>
                  <a:lnTo>
                    <a:pt x="63" y="56"/>
                  </a:lnTo>
                  <a:lnTo>
                    <a:pt x="54" y="56"/>
                  </a:lnTo>
                  <a:lnTo>
                    <a:pt x="54" y="63"/>
                  </a:lnTo>
                  <a:lnTo>
                    <a:pt x="45" y="63"/>
                  </a:lnTo>
                  <a:lnTo>
                    <a:pt x="36" y="63"/>
                  </a:lnTo>
                  <a:lnTo>
                    <a:pt x="27" y="63"/>
                  </a:lnTo>
                  <a:lnTo>
                    <a:pt x="18" y="63"/>
                  </a:lnTo>
                  <a:lnTo>
                    <a:pt x="9" y="56"/>
                  </a:lnTo>
                  <a:lnTo>
                    <a:pt x="0" y="49"/>
                  </a:lnTo>
                  <a:lnTo>
                    <a:pt x="0" y="42"/>
                  </a:lnTo>
                  <a:lnTo>
                    <a:pt x="0" y="35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54" y="7"/>
                  </a:lnTo>
                  <a:lnTo>
                    <a:pt x="63" y="7"/>
                  </a:lnTo>
                  <a:lnTo>
                    <a:pt x="63" y="14"/>
                  </a:lnTo>
                  <a:lnTo>
                    <a:pt x="72" y="21"/>
                  </a:lnTo>
                  <a:lnTo>
                    <a:pt x="72" y="28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645617" name="Text Box 1521"/>
          <p:cNvSpPr txBox="1">
            <a:spLocks noChangeArrowheads="1"/>
          </p:cNvSpPr>
          <p:nvPr/>
        </p:nvSpPr>
        <p:spPr bwMode="auto">
          <a:xfrm>
            <a:off x="611188" y="2714625"/>
            <a:ext cx="1627187" cy="1228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1900" baseline="0" smtClean="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45618" name="Text Box 1522"/>
          <p:cNvSpPr txBox="1">
            <a:spLocks noChangeArrowheads="1"/>
          </p:cNvSpPr>
          <p:nvPr/>
        </p:nvSpPr>
        <p:spPr bwMode="auto">
          <a:xfrm>
            <a:off x="611188" y="4357688"/>
            <a:ext cx="1627187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Mg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3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19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6</a:t>
            </a:r>
            <a:r>
              <a:rPr lang="en-US" altLang="en-US" sz="19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</p:txBody>
      </p:sp>
      <p:sp>
        <p:nvSpPr>
          <p:cNvPr id="645619" name="Text Box 1523"/>
          <p:cNvSpPr txBox="1">
            <a:spLocks noChangeArrowheads="1"/>
          </p:cNvSpPr>
          <p:nvPr/>
        </p:nvSpPr>
        <p:spPr bwMode="auto">
          <a:xfrm>
            <a:off x="3570288" y="5502275"/>
            <a:ext cx="665162" cy="315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[011]</a:t>
            </a:r>
          </a:p>
        </p:txBody>
      </p:sp>
      <p:sp>
        <p:nvSpPr>
          <p:cNvPr id="645620" name="Text Box 1524"/>
          <p:cNvSpPr txBox="1">
            <a:spLocks noChangeArrowheads="1"/>
          </p:cNvSpPr>
          <p:nvPr/>
        </p:nvSpPr>
        <p:spPr bwMode="auto">
          <a:xfrm>
            <a:off x="3570288" y="3833813"/>
            <a:ext cx="665162" cy="315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[100]</a:t>
            </a:r>
          </a:p>
        </p:txBody>
      </p:sp>
      <p:sp>
        <p:nvSpPr>
          <p:cNvPr id="645621" name="Line 1525"/>
          <p:cNvSpPr>
            <a:spLocks noChangeShapeType="1"/>
          </p:cNvSpPr>
          <p:nvPr/>
        </p:nvSpPr>
        <p:spPr bwMode="auto">
          <a:xfrm>
            <a:off x="1119188" y="3429000"/>
            <a:ext cx="0" cy="71437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none" w="sm" len="sm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45622" name="Text Box 1526"/>
          <p:cNvSpPr txBox="1">
            <a:spLocks noChangeArrowheads="1"/>
          </p:cNvSpPr>
          <p:nvPr/>
        </p:nvSpPr>
        <p:spPr bwMode="auto">
          <a:xfrm>
            <a:off x="315913" y="3448050"/>
            <a:ext cx="887412" cy="544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435" tIns="43717" rIns="87435" bIns="43717">
            <a:spAutoFit/>
          </a:bodyPr>
          <a:lstStyle>
            <a:lvl1pPr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3656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874713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1127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749425" defTabSz="8747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066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6638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1210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578225" defTabSz="874713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H</a:t>
            </a:r>
            <a:r>
              <a:rPr lang="en-US" altLang="en-US" sz="1500" baseline="-25000" smtClean="0">
                <a:solidFill>
                  <a:srgbClr val="000000"/>
                </a:solidFill>
                <a:latin typeface="Times New Roman" panose="02020603050405020304" pitchFamily="18" charset="0"/>
              </a:rPr>
              <a:t>2</a:t>
            </a:r>
            <a:r>
              <a:rPr lang="en-US" altLang="en-US" sz="1500" baseline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/ propane</a:t>
            </a:r>
          </a:p>
        </p:txBody>
      </p:sp>
      <p:sp>
        <p:nvSpPr>
          <p:cNvPr id="645623" name="Text Box 1527"/>
          <p:cNvSpPr txBox="1">
            <a:spLocks noChangeArrowheads="1"/>
          </p:cNvSpPr>
          <p:nvPr/>
        </p:nvSpPr>
        <p:spPr bwMode="auto">
          <a:xfrm>
            <a:off x="298450" y="1516063"/>
            <a:ext cx="85471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/>
            <a:endParaRPr lang="en-US" altLang="en-US" sz="1800" i="1" baseline="0" smtClean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eaLnBrk="1" hangingPunct="1"/>
            <a:r>
              <a:rPr lang="en-US" altLang="en-US" sz="2800" i="1" baseline="0" smtClean="0">
                <a:solidFill>
                  <a:srgbClr val="000000"/>
                </a:solidFill>
              </a:rPr>
              <a:t>Typical cartoons/visuals used in the literature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392111" y="2474912"/>
            <a:ext cx="4284663" cy="4111747"/>
            <a:chOff x="-431800" y="852391"/>
            <a:chExt cx="4179888" cy="4000692"/>
          </a:xfrm>
        </p:grpSpPr>
        <p:grpSp>
          <p:nvGrpSpPr>
            <p:cNvPr id="4" name="Group 3"/>
            <p:cNvGrpSpPr/>
            <p:nvPr/>
          </p:nvGrpSpPr>
          <p:grpSpPr>
            <a:xfrm>
              <a:off x="-406399" y="852391"/>
              <a:ext cx="4047331" cy="4000692"/>
              <a:chOff x="232568" y="2549258"/>
              <a:chExt cx="4047331" cy="4000692"/>
            </a:xfrm>
            <a:solidFill>
              <a:schemeClr val="bg1"/>
            </a:solidFill>
          </p:grpSpPr>
          <p:pic>
            <p:nvPicPr>
              <p:cNvPr id="2" name="Picture 1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2568" y="2549258"/>
                <a:ext cx="4047331" cy="3101900"/>
              </a:xfrm>
              <a:prstGeom prst="rect">
                <a:avLst/>
              </a:prstGeom>
              <a:grpFill/>
            </p:spPr>
          </p:pic>
          <p:sp>
            <p:nvSpPr>
              <p:cNvPr id="3" name="TextBox 2"/>
              <p:cNvSpPr txBox="1"/>
              <p:nvPr/>
            </p:nvSpPr>
            <p:spPr>
              <a:xfrm>
                <a:off x="259389" y="5965175"/>
                <a:ext cx="3821299" cy="584775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r>
                  <a:rPr lang="fr-FR" sz="1600" baseline="0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Perling</a:t>
                </a:r>
                <a:r>
                  <a:rPr lang="fr-FR" sz="1600" baseline="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 &amp; </a:t>
                </a:r>
                <a:r>
                  <a:rPr lang="fr-FR" sz="1600" baseline="0" dirty="0" err="1" smtClean="0">
                    <a:latin typeface="Arial" panose="020B0604020202020204" pitchFamily="34" charset="0"/>
                    <a:cs typeface="Arial" panose="020B0604020202020204" pitchFamily="34" charset="0"/>
                  </a:rPr>
                  <a:t>Parak</a:t>
                </a:r>
                <a:r>
                  <a:rPr lang="fr-FR" sz="1600" baseline="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, Phil</a:t>
                </a:r>
                <a:r>
                  <a:rPr lang="fr-FR" sz="1600" baseline="0" dirty="0">
                    <a:latin typeface="Arial" panose="020B0604020202020204" pitchFamily="34" charset="0"/>
                    <a:cs typeface="Arial" panose="020B0604020202020204" pitchFamily="34" charset="0"/>
                  </a:rPr>
                  <a:t>. Trans. R. Soc. A (2010) 368, </a:t>
                </a:r>
                <a:r>
                  <a:rPr lang="fr-FR" sz="1600" baseline="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1333</a:t>
                </a:r>
                <a:endParaRPr lang="en-US" sz="1600" baseline="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" name="Rectangle 4"/>
            <p:cNvSpPr/>
            <p:nvPr/>
          </p:nvSpPr>
          <p:spPr bwMode="auto">
            <a:xfrm>
              <a:off x="-431800" y="3992778"/>
              <a:ext cx="4179888" cy="258728"/>
            </a:xfrm>
            <a:prstGeom prst="rect">
              <a:avLst/>
            </a:prstGeom>
            <a:solidFill>
              <a:schemeClr val="bg1"/>
            </a:solidFill>
            <a:ln w="12699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3000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6217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800" dirty="0"/>
              <a:t>Reality </a:t>
            </a:r>
            <a:r>
              <a:rPr lang="en-US" altLang="en-US" sz="3800" dirty="0" smtClean="0"/>
              <a:t>Checkpoint:</a:t>
            </a:r>
            <a:br>
              <a:rPr lang="en-US" altLang="en-US" sz="3800" dirty="0" smtClean="0"/>
            </a:br>
            <a:r>
              <a:rPr lang="en-US" altLang="en-US" sz="3800" dirty="0" smtClean="0"/>
              <a:t>Nanoparticles are complex too…</a:t>
            </a:r>
            <a:endParaRPr lang="en-US" altLang="en-US" sz="3800" dirty="0"/>
          </a:p>
        </p:txBody>
      </p:sp>
      <p:pic>
        <p:nvPicPr>
          <p:cNvPr id="408580" name="Picture 4" descr="Reality Checkpoin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176338" cy="196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/>
          <a:srcRect l="7500" t="15556" r="69103" b="53284"/>
          <a:stretch/>
        </p:blipFill>
        <p:spPr>
          <a:xfrm>
            <a:off x="5871002" y="2816447"/>
            <a:ext cx="2361842" cy="1769324"/>
          </a:xfrm>
          <a:prstGeom prst="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209312" y="2930213"/>
            <a:ext cx="3746880" cy="1443314"/>
            <a:chOff x="543560" y="2328415"/>
            <a:chExt cx="3746880" cy="1443314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-3016"/>
            <a:stretch/>
          </p:blipFill>
          <p:spPr bwMode="auto">
            <a:xfrm>
              <a:off x="543560" y="2347183"/>
              <a:ext cx="1857734" cy="1350174"/>
            </a:xfrm>
            <a:prstGeom prst="rect">
              <a:avLst/>
            </a:prstGeom>
            <a:noFill/>
          </p:spPr>
        </p:pic>
        <p:grpSp>
          <p:nvGrpSpPr>
            <p:cNvPr id="4" name="Group 3"/>
            <p:cNvGrpSpPr/>
            <p:nvPr/>
          </p:nvGrpSpPr>
          <p:grpSpPr>
            <a:xfrm>
              <a:off x="2401294" y="2328415"/>
              <a:ext cx="1889146" cy="1443314"/>
              <a:chOff x="3013544" y="4238045"/>
              <a:chExt cx="1889146" cy="1443314"/>
            </a:xfrm>
          </p:grpSpPr>
          <p:pic>
            <p:nvPicPr>
              <p:cNvPr id="11" name="Picture 10"/>
              <p:cNvPicPr>
                <a:picLocks noChangeAspect="1"/>
              </p:cNvPicPr>
              <p:nvPr/>
            </p:nvPicPr>
            <p:blipFill rotWithShape="1"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 bwMode="auto">
              <a:xfrm>
                <a:off x="3013544" y="4245941"/>
                <a:ext cx="1889146" cy="1435418"/>
              </a:xfrm>
              <a:prstGeom prst="rect">
                <a:avLst/>
              </a:prstGeom>
              <a:noFill/>
            </p:spPr>
          </p:pic>
          <p:sp>
            <p:nvSpPr>
              <p:cNvPr id="3" name="Rectangle 2"/>
              <p:cNvSpPr/>
              <p:nvPr/>
            </p:nvSpPr>
            <p:spPr bwMode="auto">
              <a:xfrm>
                <a:off x="3045350" y="4238045"/>
                <a:ext cx="190831" cy="190832"/>
              </a:xfrm>
              <a:prstGeom prst="rect">
                <a:avLst/>
              </a:prstGeom>
              <a:solidFill>
                <a:schemeClr val="bg1"/>
              </a:solidFill>
              <a:ln w="12699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3000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</p:grpSp>
      </p:grpSp>
      <p:sp>
        <p:nvSpPr>
          <p:cNvPr id="5" name="TextBox 4"/>
          <p:cNvSpPr txBox="1"/>
          <p:nvPr/>
        </p:nvSpPr>
        <p:spPr>
          <a:xfrm>
            <a:off x="5553406" y="4584413"/>
            <a:ext cx="30932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Pt segregation to corners/edges in Pt/</a:t>
            </a:r>
            <a:r>
              <a:rPr lang="en-US" sz="1600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Pd</a:t>
            </a:r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; L. Peng et al</a:t>
            </a:r>
            <a:r>
              <a:rPr lang="en-US" sz="1600" baseline="0" dirty="0">
                <a:latin typeface="Arial" panose="020B0604020202020204" pitchFamily="34" charset="0"/>
                <a:cs typeface="Arial" panose="020B0604020202020204" pitchFamily="34" charset="0"/>
              </a:rPr>
              <a:t>, PCCP  DOI: 10.1039/C5CP01492A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25171" y="4224824"/>
            <a:ext cx="373102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Interfaces change during catalysis</a:t>
            </a:r>
          </a:p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Lin et al, </a:t>
            </a:r>
            <a:r>
              <a:rPr lang="en-US" sz="1600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Nano</a:t>
            </a:r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00" baseline="0" dirty="0" err="1">
                <a:latin typeface="Arial" panose="020B0604020202020204" pitchFamily="34" charset="0"/>
                <a:cs typeface="Arial" panose="020B0604020202020204" pitchFamily="34" charset="0"/>
              </a:rPr>
              <a:t>Lett</a:t>
            </a:r>
            <a:r>
              <a:rPr lang="en-US" sz="1600" baseline="0" dirty="0">
                <a:latin typeface="Arial" panose="020B0604020202020204" pitchFamily="34" charset="0"/>
                <a:cs typeface="Arial" panose="020B0604020202020204" pitchFamily="34" charset="0"/>
              </a:rPr>
              <a:t>., 2015, 15 (8</a:t>
            </a:r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), </a:t>
            </a:r>
            <a:r>
              <a:rPr lang="en-US" sz="1600" baseline="0" dirty="0">
                <a:latin typeface="Arial" panose="020B0604020202020204" pitchFamily="34" charset="0"/>
                <a:cs typeface="Arial" panose="020B0604020202020204" pitchFamily="34" charset="0"/>
              </a:rPr>
              <a:t>5375</a:t>
            </a:r>
          </a:p>
        </p:txBody>
      </p:sp>
      <p:pic>
        <p:nvPicPr>
          <p:cNvPr id="24" name="Picture 4" descr="D:\Documents and Settings\Jimbo\My Documents\Research\Papers &amp; Presentations\Papers\Pt on STO Winterbottom\Figures\Pt_Winterbottom.tif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6781" y="1360393"/>
            <a:ext cx="5295962" cy="128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Rectangle 249"/>
          <p:cNvSpPr>
            <a:spLocks noChangeArrowheads="1"/>
          </p:cNvSpPr>
          <p:nvPr/>
        </p:nvSpPr>
        <p:spPr bwMode="auto">
          <a:xfrm>
            <a:off x="1255726" y="2628810"/>
            <a:ext cx="429768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1600" baseline="0" dirty="0">
                <a:latin typeface="Arial" pitchFamily="34" charset="0"/>
                <a:cs typeface="Arial" pitchFamily="34" charset="0"/>
              </a:rPr>
              <a:t>J. A. </a:t>
            </a:r>
            <a:r>
              <a:rPr lang="en-US" sz="1600" baseline="0" dirty="0" err="1" smtClean="0">
                <a:latin typeface="Arial" pitchFamily="34" charset="0"/>
                <a:cs typeface="Arial" pitchFamily="34" charset="0"/>
              </a:rPr>
              <a:t>Enterkin</a:t>
            </a:r>
            <a:r>
              <a:rPr lang="en-US" sz="1600" baseline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1600" baseline="0" dirty="0" smtClean="0">
                <a:latin typeface="Arial" pitchFamily="34" charset="0"/>
                <a:cs typeface="Arial" pitchFamily="34" charset="0"/>
              </a:rPr>
              <a:t>et al, </a:t>
            </a:r>
            <a:r>
              <a:rPr lang="en-US" sz="1600" baseline="0" dirty="0" err="1">
                <a:latin typeface="Arial" pitchFamily="34" charset="0"/>
                <a:cs typeface="Arial" pitchFamily="34" charset="0"/>
              </a:rPr>
              <a:t>Nano</a:t>
            </a:r>
            <a:r>
              <a:rPr lang="en-US" sz="1600" baseline="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1600" baseline="0" dirty="0" err="1">
                <a:latin typeface="Arial" pitchFamily="34" charset="0"/>
                <a:cs typeface="Arial" pitchFamily="34" charset="0"/>
              </a:rPr>
              <a:t>Lett</a:t>
            </a:r>
            <a:r>
              <a:rPr lang="en-US" sz="1600" i="1" baseline="0" dirty="0">
                <a:latin typeface="Arial" pitchFamily="34" charset="0"/>
                <a:cs typeface="Arial" pitchFamily="34" charset="0"/>
              </a:rPr>
              <a:t>.</a:t>
            </a:r>
            <a:r>
              <a:rPr lang="en-US" sz="1600" baseline="0" dirty="0">
                <a:latin typeface="Arial" pitchFamily="34" charset="0"/>
                <a:cs typeface="Arial" pitchFamily="34" charset="0"/>
              </a:rPr>
              <a:t> 11</a:t>
            </a:r>
            <a:r>
              <a:rPr lang="en-US" sz="1600" i="1" baseline="0" dirty="0">
                <a:latin typeface="Arial" pitchFamily="34" charset="0"/>
                <a:cs typeface="Arial" pitchFamily="34" charset="0"/>
              </a:rPr>
              <a:t>,</a:t>
            </a:r>
            <a:r>
              <a:rPr lang="en-US" sz="1600" baseline="0" dirty="0">
                <a:latin typeface="Arial" pitchFamily="34" charset="0"/>
                <a:cs typeface="Arial" pitchFamily="34" charset="0"/>
              </a:rPr>
              <a:t> 993 (</a:t>
            </a:r>
            <a:r>
              <a:rPr lang="en-US" sz="1600" baseline="0" dirty="0" smtClean="0">
                <a:latin typeface="Arial" pitchFamily="34" charset="0"/>
                <a:cs typeface="Arial" pitchFamily="34" charset="0"/>
              </a:rPr>
              <a:t>2011)</a:t>
            </a:r>
            <a:endParaRPr lang="en-US" sz="1600" baseline="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8"/>
          <a:srcRect l="22267" t="31781" r="30799" b="20517"/>
          <a:stretch/>
        </p:blipFill>
        <p:spPr>
          <a:xfrm>
            <a:off x="673066" y="4941169"/>
            <a:ext cx="1641425" cy="1668333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365883" y="4876801"/>
            <a:ext cx="16665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Broken symmetry</a:t>
            </a:r>
          </a:p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Lu Jiang</a:t>
            </a:r>
          </a:p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unpublished</a:t>
            </a:r>
            <a:endParaRPr lang="en-US" sz="1600" baseline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483795" y="4684326"/>
            <a:ext cx="2176410" cy="193008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758324" y="5868999"/>
            <a:ext cx="25871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Nanoparticles have round corners, </a:t>
            </a:r>
            <a:r>
              <a:rPr lang="en-US" sz="1600" baseline="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Alpay</a:t>
            </a:r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 et al, JPC</a:t>
            </a:r>
            <a:r>
              <a:rPr lang="en-US" sz="1600" baseline="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1600" baseline="0" dirty="0" smtClean="0">
                <a:latin typeface="Arial" panose="020B0604020202020204" pitchFamily="34" charset="0"/>
                <a:cs typeface="Arial" panose="020B0604020202020204" pitchFamily="34" charset="0"/>
              </a:rPr>
              <a:t>2015;119(36</a:t>
            </a:r>
            <a:r>
              <a:rPr lang="en-US" sz="1600" baseline="0" dirty="0">
                <a:latin typeface="Arial" panose="020B0604020202020204" pitchFamily="34" charset="0"/>
                <a:cs typeface="Arial" panose="020B0604020202020204" pitchFamily="34" charset="0"/>
              </a:rPr>
              <a:t>):21018 </a:t>
            </a:r>
          </a:p>
        </p:txBody>
      </p:sp>
    </p:spTree>
    <p:extLst>
      <p:ext uri="{BB962C8B-B14F-4D97-AF65-F5344CB8AC3E}">
        <p14:creationId xmlns:p14="http://schemas.microsoft.com/office/powerpoint/2010/main" val="2854835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2971800" y="2209800"/>
            <a:ext cx="3962400" cy="1371600"/>
          </a:xfrm>
          <a:prstGeom prst="rect">
            <a:avLst/>
          </a:prstGeom>
          <a:solidFill>
            <a:schemeClr val="bg1"/>
          </a:solidFill>
          <a:ln w="12699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aseline="30000" smtClean="0">
              <a:solidFill>
                <a:srgbClr val="000000"/>
              </a:solidFill>
            </a:endParaRPr>
          </a:p>
        </p:txBody>
      </p:sp>
      <p:sp>
        <p:nvSpPr>
          <p:cNvPr id="239" name="Text Box 277"/>
          <p:cNvSpPr txBox="1">
            <a:spLocks noChangeArrowheads="1"/>
          </p:cNvSpPr>
          <p:nvPr/>
        </p:nvSpPr>
        <p:spPr bwMode="auto">
          <a:xfrm>
            <a:off x="1592131" y="2253444"/>
            <a:ext cx="5757919" cy="353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aseline="30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Aft>
                <a:spcPts val="1200"/>
              </a:spcAft>
            </a:pPr>
            <a:r>
              <a:rPr lang="en-US" altLang="en-US" sz="4800" baseline="0" dirty="0" smtClean="0">
                <a:solidFill>
                  <a:srgbClr val="000000"/>
                </a:solidFill>
              </a:rPr>
              <a:t>Questions ?</a:t>
            </a:r>
          </a:p>
          <a:p>
            <a:pPr algn="ctr">
              <a:spcAft>
                <a:spcPts val="1200"/>
              </a:spcAft>
            </a:pPr>
            <a:endParaRPr lang="en-US" altLang="en-US" sz="4800" baseline="0" dirty="0" smtClean="0">
              <a:solidFill>
                <a:srgbClr val="000000"/>
              </a:solidFill>
            </a:endParaRPr>
          </a:p>
          <a:p>
            <a:pPr algn="ctr">
              <a:spcBef>
                <a:spcPct val="50000"/>
              </a:spcBef>
              <a:spcAft>
                <a:spcPts val="1200"/>
              </a:spcAft>
            </a:pPr>
            <a:r>
              <a:rPr lang="en-US" altLang="en-US" b="1" i="1" baseline="0" dirty="0" smtClean="0">
                <a:solidFill>
                  <a:srgbClr val="000000"/>
                </a:solidFill>
              </a:rPr>
              <a:t>Research </a:t>
            </a:r>
            <a:r>
              <a:rPr lang="en-US" altLang="en-US" b="1" i="1" baseline="0" dirty="0">
                <a:solidFill>
                  <a:srgbClr val="000000"/>
                </a:solidFill>
              </a:rPr>
              <a:t>is to see what everybody else has seen, and to think what nobody else has thought</a:t>
            </a:r>
            <a:br>
              <a:rPr lang="en-US" altLang="en-US" b="1" i="1" baseline="0" dirty="0">
                <a:solidFill>
                  <a:srgbClr val="000000"/>
                </a:solidFill>
              </a:rPr>
            </a:br>
            <a:r>
              <a:rPr lang="en-US" altLang="en-US" b="1" i="1" baseline="0" dirty="0">
                <a:solidFill>
                  <a:srgbClr val="000000"/>
                </a:solidFill>
              </a:rPr>
              <a:t>Albert </a:t>
            </a:r>
            <a:r>
              <a:rPr lang="en-US" altLang="en-US" b="1" i="1" baseline="0" dirty="0" err="1">
                <a:solidFill>
                  <a:srgbClr val="000000"/>
                </a:solidFill>
              </a:rPr>
              <a:t>Szent-Györgi</a:t>
            </a:r>
            <a:endParaRPr lang="en-US" altLang="en-US" baseline="0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4200" y="1910080"/>
            <a:ext cx="1591056" cy="2209800"/>
          </a:xfrm>
          <a:prstGeom prst="rect">
            <a:avLst/>
          </a:prstGeom>
        </p:spPr>
      </p:pic>
      <p:pic>
        <p:nvPicPr>
          <p:cNvPr id="7" name="Picture 2" descr="https://upload.wikimedia.org/wikipedia/commons/f/f0/William_Waldorf_Astor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0"/>
            <a:ext cx="1907298" cy="2115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3208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Oxide Electronics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235" y="2414339"/>
            <a:ext cx="2189365" cy="4206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253" y="226558"/>
            <a:ext cx="3254246" cy="191792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004458" y="2819400"/>
            <a:ext cx="549728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aseline="0" dirty="0" smtClean="0">
                <a:solidFill>
                  <a:srgbClr val="000000"/>
                </a:solidFill>
              </a:rPr>
              <a:t>For oxide electronics to be commercial five-sigma reproducibility will be required</a:t>
            </a:r>
          </a:p>
          <a:p>
            <a:endParaRPr lang="en-US" baseline="0" dirty="0">
              <a:solidFill>
                <a:srgbClr val="000000"/>
              </a:solidFill>
            </a:endParaRPr>
          </a:p>
          <a:p>
            <a:r>
              <a:rPr lang="en-US" baseline="0" dirty="0" smtClean="0">
                <a:solidFill>
                  <a:srgbClr val="000000"/>
                </a:solidFill>
              </a:rPr>
              <a:t>What are the real details, atom-by-atom of oxide </a:t>
            </a:r>
            <a:r>
              <a:rPr lang="en-US" baseline="0" dirty="0" err="1" smtClean="0">
                <a:solidFill>
                  <a:srgbClr val="000000"/>
                </a:solidFill>
              </a:rPr>
              <a:t>MBE</a:t>
            </a:r>
            <a:r>
              <a:rPr lang="en-US" baseline="0" dirty="0" smtClean="0">
                <a:solidFill>
                  <a:srgbClr val="000000"/>
                </a:solidFill>
              </a:rPr>
              <a:t> growth?</a:t>
            </a:r>
          </a:p>
          <a:p>
            <a:endParaRPr lang="en-US" baseline="0" dirty="0">
              <a:solidFill>
                <a:srgbClr val="000000"/>
              </a:solidFill>
            </a:endParaRPr>
          </a:p>
          <a:p>
            <a:r>
              <a:rPr lang="en-US" baseline="0" dirty="0" smtClean="0">
                <a:solidFill>
                  <a:srgbClr val="000000"/>
                </a:solidFill>
              </a:rPr>
              <a:t>How do we control it, precisely?</a:t>
            </a:r>
            <a:endParaRPr lang="en-US" baseline="0" dirty="0">
              <a:solidFill>
                <a:srgbClr val="000000"/>
              </a:solidFill>
            </a:endParaRPr>
          </a:p>
        </p:txBody>
      </p:sp>
      <p:pic>
        <p:nvPicPr>
          <p:cNvPr id="6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1017" y="5736771"/>
            <a:ext cx="873125" cy="801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58530" y="5736771"/>
            <a:ext cx="1724025" cy="76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5178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How many phases are there?</a:t>
            </a:r>
            <a:endParaRPr lang="en-US" dirty="0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235" y="2414339"/>
            <a:ext cx="2189365" cy="42069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3020992" y="2106592"/>
            <a:ext cx="5220183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baseline="0" dirty="0" smtClean="0"/>
              <a:t>One for each material?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baseline="0" dirty="0" smtClean="0"/>
              <a:t>One for each material and each interface?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3200" baseline="0" dirty="0" smtClean="0"/>
              <a:t>One for each material, each interface and the surface?</a:t>
            </a:r>
            <a:endParaRPr lang="en-US" sz="3200" baseline="0" dirty="0"/>
          </a:p>
        </p:txBody>
      </p:sp>
      <p:cxnSp>
        <p:nvCxnSpPr>
          <p:cNvPr id="11" name="Straight Connector 10"/>
          <p:cNvCxnSpPr/>
          <p:nvPr/>
        </p:nvCxnSpPr>
        <p:spPr bwMode="auto">
          <a:xfrm>
            <a:off x="3321934" y="2449064"/>
            <a:ext cx="3773347" cy="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Straight Connector 11"/>
          <p:cNvCxnSpPr/>
          <p:nvPr/>
        </p:nvCxnSpPr>
        <p:spPr bwMode="auto">
          <a:xfrm>
            <a:off x="3321933" y="2902406"/>
            <a:ext cx="4305783" cy="37564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 flipV="1">
            <a:off x="3321933" y="3383864"/>
            <a:ext cx="2639029" cy="37870"/>
          </a:xfrm>
          <a:prstGeom prst="line">
            <a:avLst/>
          </a:prstGeom>
          <a:solidFill>
            <a:schemeClr val="accent1"/>
          </a:solidFill>
          <a:ln w="57150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058039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alaska">
  <a:themeElements>
    <a:clrScheme name="">
      <a:dk1>
        <a:srgbClr val="000000"/>
      </a:dk1>
      <a:lt1>
        <a:srgbClr val="FFFFFF"/>
      </a:lt1>
      <a:dk2>
        <a:srgbClr val="0000FF"/>
      </a:dk2>
      <a:lt2>
        <a:srgbClr val="000080"/>
      </a:lt2>
      <a:accent1>
        <a:srgbClr val="FF00FF"/>
      </a:accent1>
      <a:accent2>
        <a:srgbClr val="FF0000"/>
      </a:accent2>
      <a:accent3>
        <a:srgbClr val="FFFFFF"/>
      </a:accent3>
      <a:accent4>
        <a:srgbClr val="000000"/>
      </a:accent4>
      <a:accent5>
        <a:srgbClr val="FFAAFF"/>
      </a:accent5>
      <a:accent6>
        <a:srgbClr val="E70000"/>
      </a:accent6>
      <a:hlink>
        <a:srgbClr val="00FFFF"/>
      </a:hlink>
      <a:folHlink>
        <a:srgbClr val="C0C0C0"/>
      </a:folHlink>
    </a:clrScheme>
    <a:fontScheme name="alaska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alask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laska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alaska">
  <a:themeElements>
    <a:clrScheme name="">
      <a:dk1>
        <a:srgbClr val="000000"/>
      </a:dk1>
      <a:lt1>
        <a:srgbClr val="FFFFFF"/>
      </a:lt1>
      <a:dk2>
        <a:srgbClr val="0000FF"/>
      </a:dk2>
      <a:lt2>
        <a:srgbClr val="000080"/>
      </a:lt2>
      <a:accent1>
        <a:srgbClr val="FF00FF"/>
      </a:accent1>
      <a:accent2>
        <a:srgbClr val="FF0000"/>
      </a:accent2>
      <a:accent3>
        <a:srgbClr val="FFFFFF"/>
      </a:accent3>
      <a:accent4>
        <a:srgbClr val="000000"/>
      </a:accent4>
      <a:accent5>
        <a:srgbClr val="FFAAFF"/>
      </a:accent5>
      <a:accent6>
        <a:srgbClr val="E70000"/>
      </a:accent6>
      <a:hlink>
        <a:srgbClr val="00FFFF"/>
      </a:hlink>
      <a:folHlink>
        <a:srgbClr val="C0C0C0"/>
      </a:folHlink>
    </a:clrScheme>
    <a:fontScheme name="alaska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alask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laska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alaska">
  <a:themeElements>
    <a:clrScheme name="">
      <a:dk1>
        <a:srgbClr val="000000"/>
      </a:dk1>
      <a:lt1>
        <a:srgbClr val="FFFFFF"/>
      </a:lt1>
      <a:dk2>
        <a:srgbClr val="0000FF"/>
      </a:dk2>
      <a:lt2>
        <a:srgbClr val="000080"/>
      </a:lt2>
      <a:accent1>
        <a:srgbClr val="FF00FF"/>
      </a:accent1>
      <a:accent2>
        <a:srgbClr val="FF0000"/>
      </a:accent2>
      <a:accent3>
        <a:srgbClr val="FFFFFF"/>
      </a:accent3>
      <a:accent4>
        <a:srgbClr val="000000"/>
      </a:accent4>
      <a:accent5>
        <a:srgbClr val="FFAAFF"/>
      </a:accent5>
      <a:accent6>
        <a:srgbClr val="E70000"/>
      </a:accent6>
      <a:hlink>
        <a:srgbClr val="00FFFF"/>
      </a:hlink>
      <a:folHlink>
        <a:srgbClr val="C0C0C0"/>
      </a:folHlink>
    </a:clrScheme>
    <a:fontScheme name="Waveform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alask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laska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8_alaska">
  <a:themeElements>
    <a:clrScheme name="">
      <a:dk1>
        <a:srgbClr val="000000"/>
      </a:dk1>
      <a:lt1>
        <a:srgbClr val="FFFFFF"/>
      </a:lt1>
      <a:dk2>
        <a:srgbClr val="0000FF"/>
      </a:dk2>
      <a:lt2>
        <a:srgbClr val="000080"/>
      </a:lt2>
      <a:accent1>
        <a:srgbClr val="FF00FF"/>
      </a:accent1>
      <a:accent2>
        <a:srgbClr val="FF0000"/>
      </a:accent2>
      <a:accent3>
        <a:srgbClr val="FFFFFF"/>
      </a:accent3>
      <a:accent4>
        <a:srgbClr val="000000"/>
      </a:accent4>
      <a:accent5>
        <a:srgbClr val="FFAAFF"/>
      </a:accent5>
      <a:accent6>
        <a:srgbClr val="E70000"/>
      </a:accent6>
      <a:hlink>
        <a:srgbClr val="00FFFF"/>
      </a:hlink>
      <a:folHlink>
        <a:srgbClr val="C0C0C0"/>
      </a:folHlink>
    </a:clrScheme>
    <a:fontScheme name="alaska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699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3000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alask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alaska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alaska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">
    <a:dk1>
      <a:srgbClr val="000000"/>
    </a:dk1>
    <a:lt1>
      <a:srgbClr val="FFFFFF"/>
    </a:lt1>
    <a:dk2>
      <a:srgbClr val="0000FF"/>
    </a:dk2>
    <a:lt2>
      <a:srgbClr val="000080"/>
    </a:lt2>
    <a:accent1>
      <a:srgbClr val="FF00FF"/>
    </a:accent1>
    <a:accent2>
      <a:srgbClr val="FF0000"/>
    </a:accent2>
    <a:accent3>
      <a:srgbClr val="FFFFFF"/>
    </a:accent3>
    <a:accent4>
      <a:srgbClr val="000000"/>
    </a:accent4>
    <a:accent5>
      <a:srgbClr val="FFAAFF"/>
    </a:accent5>
    <a:accent6>
      <a:srgbClr val="E70000"/>
    </a:accent6>
    <a:hlink>
      <a:srgbClr val="00FFFF"/>
    </a:hlink>
    <a:folHlink>
      <a:srgbClr val="C0C0C0"/>
    </a:folHlink>
  </a:clrScheme>
  <a:fontScheme name="alaska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DM Stuff</Template>
  <TotalTime>0</TotalTime>
  <Words>3151</Words>
  <Application>Microsoft Office PowerPoint</Application>
  <PresentationFormat>On-screen Show (4:3)</PresentationFormat>
  <Paragraphs>727</Paragraphs>
  <Slides>72</Slides>
  <Notes>53</Notes>
  <HiddenSlides>0</HiddenSlides>
  <MMClips>0</MMClips>
  <ScaleCrop>false</ScaleCrop>
  <HeadingPairs>
    <vt:vector size="8" baseType="variant">
      <vt:variant>
        <vt:lpstr>Fonts Used</vt:lpstr>
      </vt:variant>
      <vt:variant>
        <vt:i4>15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4</vt:i4>
      </vt:variant>
      <vt:variant>
        <vt:lpstr>Slide Titles</vt:lpstr>
      </vt:variant>
      <vt:variant>
        <vt:i4>72</vt:i4>
      </vt:variant>
    </vt:vector>
  </HeadingPairs>
  <TitlesOfParts>
    <vt:vector size="96" baseType="lpstr">
      <vt:lpstr>Arial Unicode MS</vt:lpstr>
      <vt:lpstr>Arial</vt:lpstr>
      <vt:lpstr>Book Antiqua</vt:lpstr>
      <vt:lpstr>Calibri</vt:lpstr>
      <vt:lpstr>Candara</vt:lpstr>
      <vt:lpstr>굴림</vt:lpstr>
      <vt:lpstr>Helvetica</vt:lpstr>
      <vt:lpstr>Impact</vt:lpstr>
      <vt:lpstr>Monotype Sorts</vt:lpstr>
      <vt:lpstr>ＭＳ Ｐゴシック</vt:lpstr>
      <vt:lpstr>Rockwell Extra Bold</vt:lpstr>
      <vt:lpstr>Symbol</vt:lpstr>
      <vt:lpstr>Times New Roman</vt:lpstr>
      <vt:lpstr>Verdana</vt:lpstr>
      <vt:lpstr>Wingdings</vt:lpstr>
      <vt:lpstr>alaska</vt:lpstr>
      <vt:lpstr>2_alaska</vt:lpstr>
      <vt:lpstr>5_alaska</vt:lpstr>
      <vt:lpstr>8_alaska</vt:lpstr>
      <vt:lpstr>Office Theme</vt:lpstr>
      <vt:lpstr>CorelDRAW</vt:lpstr>
      <vt:lpstr>Microsoft ClipArt Gallery</vt:lpstr>
      <vt:lpstr>Image</vt:lpstr>
      <vt:lpstr>Equation</vt:lpstr>
      <vt:lpstr>Oxide Surfaces: Opening the Pandora’s Box </vt:lpstr>
      <vt:lpstr>Acknowledgements</vt:lpstr>
      <vt:lpstr>Motivation</vt:lpstr>
      <vt:lpstr>Looking to the future</vt:lpstr>
      <vt:lpstr>Corrosion Costs ~ 350 Billion $/Yr in the US</vt:lpstr>
      <vt:lpstr>Friction</vt:lpstr>
      <vt:lpstr>~1/2 Million/Yr in US</vt:lpstr>
      <vt:lpstr>Oxide Electronics</vt:lpstr>
      <vt:lpstr>How many phases are there?</vt:lpstr>
      <vt:lpstr>Example</vt:lpstr>
      <vt:lpstr>Better Catalysts,  by Design</vt:lpstr>
      <vt:lpstr>….at an oxide surface </vt:lpstr>
      <vt:lpstr>Broad Vision</vt:lpstr>
      <vt:lpstr>PowerPoint Presentation</vt:lpstr>
      <vt:lpstr>The question</vt:lpstr>
      <vt:lpstr>Pauling’s Rules</vt:lpstr>
      <vt:lpstr>Key experimental tools</vt:lpstr>
      <vt:lpstr>First Core Method</vt:lpstr>
      <vt:lpstr>Sample preparation (an art)</vt:lpstr>
      <vt:lpstr>SrTiO3 (111): Pre-annealing</vt:lpstr>
      <vt:lpstr>Annealing</vt:lpstr>
      <vt:lpstr>SrTiO3 (111): Annealed</vt:lpstr>
      <vt:lpstr>Second Core: Solve Structures</vt:lpstr>
      <vt:lpstr>Second Core: Direct Methods</vt:lpstr>
      <vt:lpstr>Third Tool: DFT</vt:lpstr>
      <vt:lpstr>Perovskite Surfaces (2002)</vt:lpstr>
      <vt:lpstr>SrTiO3 reconstructions (2015)</vt:lpstr>
      <vt:lpstr>Four examples</vt:lpstr>
      <vt:lpstr>SrTiO3 (110): 900C in O2</vt:lpstr>
      <vt:lpstr> 1000 °C in flowing O2</vt:lpstr>
      <vt:lpstr>Direct Methods Solution</vt:lpstr>
      <vt:lpstr>Atomic Positions Refined</vt:lpstr>
      <vt:lpstr>SrTiO3 (110) 3x1 </vt:lpstr>
      <vt:lpstr>SrTiO3 (110) nx1 </vt:lpstr>
      <vt:lpstr>Intergrowths</vt:lpstr>
      <vt:lpstr>Bond Valence Sums (BVS)</vt:lpstr>
      <vt:lpstr>STO (110) Bond Valence Sums</vt:lpstr>
      <vt:lpstr>Four examples</vt:lpstr>
      <vt:lpstr>STiO3 (001) Energies</vt:lpstr>
      <vt:lpstr>Common features: 1x1 Base</vt:lpstr>
      <vt:lpstr>2x2 Structure</vt:lpstr>
      <vt:lpstr>Ö2xÖ2 R45</vt:lpstr>
      <vt:lpstr>c(4x2)</vt:lpstr>
      <vt:lpstr>Constrained Ising Model</vt:lpstr>
      <vt:lpstr>STiO3 (001) Energies</vt:lpstr>
      <vt:lpstr>Ö13xÖ13 R33.7 SrTiO3 (100)</vt:lpstr>
      <vt:lpstr>(001) Ö13xÖ13 Initial Map</vt:lpstr>
      <vt:lpstr>Larger tilings (Ising Model)</vt:lpstr>
      <vt:lpstr>Stable according to DFT</vt:lpstr>
      <vt:lpstr>Four examples</vt:lpstr>
      <vt:lpstr>In This House We Obey The Laws of Thermodynamics</vt:lpstr>
      <vt:lpstr>SrTiO3 (111)</vt:lpstr>
      <vt:lpstr>Is it just enthalpy that matters?</vt:lpstr>
      <vt:lpstr>3x3 &amp; 4x4 ordered</vt:lpstr>
      <vt:lpstr>2x2 more complex</vt:lpstr>
      <vt:lpstr>Convex Hull</vt:lpstr>
      <vt:lpstr>PowerPoint Presentation</vt:lpstr>
      <vt:lpstr>Configurational disorder, Potts prediction</vt:lpstr>
      <vt:lpstr>Four examples</vt:lpstr>
      <vt:lpstr>Nanoparticle surfaces?</vt:lpstr>
      <vt:lpstr>Determined by solubility/chemisorption</vt:lpstr>
      <vt:lpstr>Glycerol Synthesis</vt:lpstr>
      <vt:lpstr>Wulff &amp; Winterbottom</vt:lpstr>
      <vt:lpstr>Propane Oxidation</vt:lpstr>
      <vt:lpstr>Reality Checkpoint</vt:lpstr>
      <vt:lpstr>LaAlO3 (110) 3x1</vt:lpstr>
      <vt:lpstr>SrTiO3 (110)</vt:lpstr>
      <vt:lpstr>Take home message</vt:lpstr>
      <vt:lpstr>….at an oxide surface </vt:lpstr>
      <vt:lpstr>….at a nanoparticle surface </vt:lpstr>
      <vt:lpstr>Reality Checkpoint: Nanoparticles are complex too…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2014-08-13T20:04:32Z</dcterms:created>
  <dcterms:modified xsi:type="dcterms:W3CDTF">2015-10-15T13:03:04Z</dcterms:modified>
</cp:coreProperties>
</file>