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2" r:id="rId1"/>
  </p:sldMasterIdLst>
  <p:notesMasterIdLst>
    <p:notesMasterId r:id="rId30"/>
  </p:notesMasterIdLst>
  <p:handoutMasterIdLst>
    <p:handoutMasterId r:id="rId31"/>
  </p:handoutMasterIdLst>
  <p:sldIdLst>
    <p:sldId id="298" r:id="rId2"/>
    <p:sldId id="324" r:id="rId3"/>
    <p:sldId id="327" r:id="rId4"/>
    <p:sldId id="321" r:id="rId5"/>
    <p:sldId id="313" r:id="rId6"/>
    <p:sldId id="314" r:id="rId7"/>
    <p:sldId id="328" r:id="rId8"/>
    <p:sldId id="315" r:id="rId9"/>
    <p:sldId id="301" r:id="rId10"/>
    <p:sldId id="330" r:id="rId11"/>
    <p:sldId id="317" r:id="rId12"/>
    <p:sldId id="316" r:id="rId13"/>
    <p:sldId id="333" r:id="rId14"/>
    <p:sldId id="305" r:id="rId15"/>
    <p:sldId id="306" r:id="rId16"/>
    <p:sldId id="307" r:id="rId17"/>
    <p:sldId id="332" r:id="rId18"/>
    <p:sldId id="308" r:id="rId19"/>
    <p:sldId id="309" r:id="rId20"/>
    <p:sldId id="310" r:id="rId21"/>
    <p:sldId id="334" r:id="rId22"/>
    <p:sldId id="318" r:id="rId23"/>
    <p:sldId id="320" r:id="rId24"/>
    <p:sldId id="319" r:id="rId25"/>
    <p:sldId id="303" r:id="rId26"/>
    <p:sldId id="302" r:id="rId27"/>
    <p:sldId id="323" r:id="rId28"/>
    <p:sldId id="325" r:id="rId29"/>
  </p:sldIdLst>
  <p:sldSz cx="9144000" cy="6858000" type="screen4x3"/>
  <p:notesSz cx="6662738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FFFF"/>
    <a:srgbClr val="FFCC00"/>
    <a:srgbClr val="FFFFE5"/>
    <a:srgbClr val="FFCCCC"/>
    <a:srgbClr val="CCECFF"/>
    <a:srgbClr val="00CC99"/>
    <a:srgbClr val="66FF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4" autoAdjust="0"/>
    <p:restoredTop sz="94609" autoAdjust="0"/>
  </p:normalViewPr>
  <p:slideViewPr>
    <p:cSldViewPr snapToGrid="0">
      <p:cViewPr varScale="1">
        <p:scale>
          <a:sx n="111" d="100"/>
          <a:sy n="111" d="100"/>
        </p:scale>
        <p:origin x="67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-38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5075" y="0"/>
            <a:ext cx="28876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8876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r>
              <a:rPr lang="de-DE"/>
              <a:t>Raabs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5075" y="9410700"/>
            <a:ext cx="28876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54DF2EDD-511B-481B-A84B-EB85F4ECBF50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356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2051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855663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05350"/>
            <a:ext cx="4884738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Hier klicken, um Master-Textformat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775075" y="0"/>
            <a:ext cx="28876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8876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5075" y="9410700"/>
            <a:ext cx="28876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F620F829-59AB-4272-923B-6C22DAA12FA9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68929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8086B8-5616-439B-B7B7-CF74B04EB99F}" type="slidenum">
              <a:rPr lang="en-US"/>
              <a:pPr/>
              <a:t>3</a:t>
            </a:fld>
            <a:endParaRPr lang="en-US"/>
          </a:p>
        </p:txBody>
      </p:sp>
      <p:sp>
        <p:nvSpPr>
          <p:cNvPr id="1808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8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716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4F4416-EF92-4E25-948D-F227E48F0C64}" type="slidenum">
              <a:rPr lang="en-US"/>
              <a:pPr/>
              <a:t>21</a:t>
            </a:fld>
            <a:endParaRPr lang="en-US"/>
          </a:p>
        </p:txBody>
      </p:sp>
      <p:sp>
        <p:nvSpPr>
          <p:cNvPr id="548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2898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2C386A-42C1-4038-A67E-6E9215C5C015}" type="slidenum">
              <a:rPr lang="en-US"/>
              <a:pPr/>
              <a:t>28</a:t>
            </a:fld>
            <a:endParaRPr lang="en-US"/>
          </a:p>
        </p:txBody>
      </p:sp>
      <p:sp>
        <p:nvSpPr>
          <p:cNvPr id="168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533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E20835-506F-4540-9F13-AF861D6CC1B7}" type="slidenum">
              <a:rPr lang="de-DE"/>
              <a:pPr/>
              <a:t>4</a:t>
            </a:fld>
            <a:endParaRPr lang="de-DE"/>
          </a:p>
        </p:txBody>
      </p:sp>
      <p:sp>
        <p:nvSpPr>
          <p:cNvPr id="43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190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F85BA05-7DD6-4F47-A8A5-375772D64627}" type="slidenum">
              <a:rPr lang="en-US">
                <a:solidFill>
                  <a:prstClr val="black"/>
                </a:solidFill>
              </a:rPr>
              <a:pPr eaLnBrk="1" hangingPunct="1"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767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04FF42-A756-42AF-8EFD-331D3AA6D2D4}" type="slidenum">
              <a:rPr lang="en-US"/>
              <a:pPr/>
              <a:t>7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8365" y="4705350"/>
            <a:ext cx="4886008" cy="44577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966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2C788C-294C-49E0-B014-58FA2F1E14B3}" type="slidenum">
              <a:rPr lang="en-US"/>
              <a:pPr/>
              <a:t>10</a:t>
            </a:fld>
            <a:endParaRPr lang="en-US"/>
          </a:p>
        </p:txBody>
      </p:sp>
      <p:sp>
        <p:nvSpPr>
          <p:cNvPr id="557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7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093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04FF42-A756-42AF-8EFD-331D3AA6D2D4}" type="slidenum">
              <a:rPr lang="en-US"/>
              <a:pPr/>
              <a:t>11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8365" y="4705350"/>
            <a:ext cx="4886008" cy="44577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35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3B623F-0678-4985-906E-C9DC250851E6}" type="slidenum">
              <a:rPr lang="en-US"/>
              <a:pPr/>
              <a:t>12</a:t>
            </a:fld>
            <a:endParaRPr lang="en-US"/>
          </a:p>
        </p:txBody>
      </p:sp>
      <p:sp>
        <p:nvSpPr>
          <p:cNvPr id="526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500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0592B8-5543-4D26-942D-9D12A33417F9}" type="slidenum">
              <a:rPr lang="en-US"/>
              <a:pPr/>
              <a:t>13</a:t>
            </a:fld>
            <a:endParaRPr lang="en-US"/>
          </a:p>
        </p:txBody>
      </p:sp>
      <p:sp>
        <p:nvSpPr>
          <p:cNvPr id="532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99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EA2B04-D163-4B8E-915B-4822830C7A56}" type="slidenum">
              <a:rPr lang="en-US"/>
              <a:pPr/>
              <a:t>17</a:t>
            </a:fld>
            <a:endParaRPr lang="en-US"/>
          </a:p>
        </p:txBody>
      </p:sp>
      <p:sp>
        <p:nvSpPr>
          <p:cNvPr id="57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98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730499" y="6381750"/>
            <a:ext cx="4183063" cy="365125"/>
          </a:xfrm>
        </p:spPr>
        <p:txBody>
          <a:bodyPr/>
          <a:lstStyle/>
          <a:p>
            <a:r>
              <a:rPr lang="en-US" smtClean="0"/>
              <a:t>J. Chem. Theory </a:t>
            </a:r>
            <a:r>
              <a:rPr lang="en-US" smtClean="0">
                <a:solidFill>
                  <a:schemeClr val="bg2"/>
                </a:solidFill>
              </a:rPr>
              <a:t>Comput</a:t>
            </a:r>
            <a:r>
              <a:rPr lang="en-US" smtClean="0"/>
              <a:t>, DOI: 10.1021/ct4001685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379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743199" y="6381750"/>
            <a:ext cx="4183063" cy="365125"/>
          </a:xfrm>
        </p:spPr>
        <p:txBody>
          <a:bodyPr/>
          <a:lstStyle/>
          <a:p>
            <a:r>
              <a:rPr lang="en-US" smtClean="0"/>
              <a:t>J. Chem. Theory </a:t>
            </a:r>
            <a:r>
              <a:rPr lang="en-US" smtClean="0">
                <a:solidFill>
                  <a:schemeClr val="bg2"/>
                </a:solidFill>
              </a:rPr>
              <a:t>Comput</a:t>
            </a:r>
            <a:r>
              <a:rPr lang="en-US" smtClean="0"/>
              <a:t>, DOI: 10.1021/ct4001685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247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90500"/>
            <a:ext cx="1943100" cy="5905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90500"/>
            <a:ext cx="5676900" cy="5905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743199" y="6381750"/>
            <a:ext cx="4183063" cy="365125"/>
          </a:xfrm>
        </p:spPr>
        <p:txBody>
          <a:bodyPr/>
          <a:lstStyle/>
          <a:p>
            <a:r>
              <a:rPr lang="en-US" smtClean="0"/>
              <a:t>J. Chem. Theory </a:t>
            </a:r>
            <a:r>
              <a:rPr lang="en-US" smtClean="0">
                <a:solidFill>
                  <a:schemeClr val="bg2"/>
                </a:solidFill>
              </a:rPr>
              <a:t>Comput</a:t>
            </a:r>
            <a:r>
              <a:rPr lang="en-US" smtClean="0"/>
              <a:t>, DOI: 10.1021/ct4001685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796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0500"/>
            <a:ext cx="7772400" cy="1181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2743199" y="6381750"/>
            <a:ext cx="4183063" cy="365125"/>
          </a:xfrm>
        </p:spPr>
        <p:txBody>
          <a:bodyPr/>
          <a:lstStyle/>
          <a:p>
            <a:r>
              <a:rPr lang="en-US" smtClean="0"/>
              <a:t>J. Chem. Theory </a:t>
            </a:r>
            <a:r>
              <a:rPr lang="en-US" smtClean="0">
                <a:solidFill>
                  <a:schemeClr val="bg2"/>
                </a:solidFill>
              </a:rPr>
              <a:t>Comput</a:t>
            </a:r>
            <a:r>
              <a:rPr lang="en-US" smtClean="0"/>
              <a:t>, DOI: 10.1021/ct4001685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001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0500"/>
            <a:ext cx="7772400" cy="1181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743199" y="6381750"/>
            <a:ext cx="4183063" cy="365125"/>
          </a:xfrm>
        </p:spPr>
        <p:txBody>
          <a:bodyPr/>
          <a:lstStyle/>
          <a:p>
            <a:r>
              <a:rPr lang="en-US" smtClean="0"/>
              <a:t>J. Chem. Theory </a:t>
            </a:r>
            <a:r>
              <a:rPr lang="en-US" smtClean="0">
                <a:solidFill>
                  <a:schemeClr val="bg2"/>
                </a:solidFill>
              </a:rPr>
              <a:t>Comput</a:t>
            </a:r>
            <a:r>
              <a:rPr lang="en-US" smtClean="0"/>
              <a:t>, DOI: 10.1021/ct4001685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586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0500"/>
            <a:ext cx="7772400" cy="1181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743199" y="6381750"/>
            <a:ext cx="4183063" cy="365125"/>
          </a:xfrm>
        </p:spPr>
        <p:txBody>
          <a:bodyPr/>
          <a:lstStyle/>
          <a:p>
            <a:r>
              <a:rPr lang="en-US" smtClean="0"/>
              <a:t>J. Chem. Theory </a:t>
            </a:r>
            <a:r>
              <a:rPr lang="en-US" smtClean="0">
                <a:solidFill>
                  <a:schemeClr val="bg2"/>
                </a:solidFill>
              </a:rPr>
              <a:t>Comput</a:t>
            </a:r>
            <a:r>
              <a:rPr lang="en-US" smtClean="0"/>
              <a:t>, DOI: 10.1021/ct4001685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337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79B4C3-1061-45E5-A919-13B9DA0239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047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730499" y="6381750"/>
            <a:ext cx="4183063" cy="365125"/>
          </a:xfrm>
        </p:spPr>
        <p:txBody>
          <a:bodyPr/>
          <a:lstStyle/>
          <a:p>
            <a:r>
              <a:rPr lang="en-US" smtClean="0"/>
              <a:t>J. Chem. Theory </a:t>
            </a:r>
            <a:r>
              <a:rPr lang="en-US" smtClean="0">
                <a:solidFill>
                  <a:schemeClr val="bg2"/>
                </a:solidFill>
              </a:rPr>
              <a:t>Comput</a:t>
            </a:r>
            <a:r>
              <a:rPr lang="en-US" smtClean="0"/>
              <a:t>, DOI: 10.1021/ct4001685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481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730499" y="6381750"/>
            <a:ext cx="4183063" cy="365125"/>
          </a:xfrm>
        </p:spPr>
        <p:txBody>
          <a:bodyPr/>
          <a:lstStyle/>
          <a:p>
            <a:r>
              <a:rPr lang="en-US" smtClean="0"/>
              <a:t>J. Chem. Theory </a:t>
            </a:r>
            <a:r>
              <a:rPr lang="en-US" smtClean="0">
                <a:solidFill>
                  <a:schemeClr val="bg2"/>
                </a:solidFill>
              </a:rPr>
              <a:t>Comput</a:t>
            </a:r>
            <a:r>
              <a:rPr lang="en-US" smtClean="0"/>
              <a:t>, DOI: 10.1021/ct4001685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368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730499" y="6381750"/>
            <a:ext cx="4183063" cy="365125"/>
          </a:xfrm>
        </p:spPr>
        <p:txBody>
          <a:bodyPr/>
          <a:lstStyle/>
          <a:p>
            <a:r>
              <a:rPr lang="en-US" smtClean="0"/>
              <a:t>J. Chem. Theory </a:t>
            </a:r>
            <a:r>
              <a:rPr lang="en-US" smtClean="0">
                <a:solidFill>
                  <a:schemeClr val="bg2"/>
                </a:solidFill>
              </a:rPr>
              <a:t>Comput</a:t>
            </a:r>
            <a:r>
              <a:rPr lang="en-US" smtClean="0"/>
              <a:t>, DOI: 10.1021/ct4001685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327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2743199" y="6381750"/>
            <a:ext cx="4183063" cy="365125"/>
          </a:xfrm>
        </p:spPr>
        <p:txBody>
          <a:bodyPr/>
          <a:lstStyle/>
          <a:p>
            <a:r>
              <a:rPr lang="en-US" smtClean="0"/>
              <a:t>J. Chem. Theory </a:t>
            </a:r>
            <a:r>
              <a:rPr lang="en-US" smtClean="0">
                <a:solidFill>
                  <a:schemeClr val="bg2"/>
                </a:solidFill>
              </a:rPr>
              <a:t>Comput</a:t>
            </a:r>
            <a:r>
              <a:rPr lang="en-US" smtClean="0"/>
              <a:t>, DOI: 10.1021/ct4001685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098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743199" y="6381750"/>
            <a:ext cx="4183063" cy="365125"/>
          </a:xfrm>
        </p:spPr>
        <p:txBody>
          <a:bodyPr/>
          <a:lstStyle/>
          <a:p>
            <a:r>
              <a:rPr lang="en-US" smtClean="0"/>
              <a:t>J. Chem. Theory </a:t>
            </a:r>
            <a:r>
              <a:rPr lang="en-US" smtClean="0">
                <a:solidFill>
                  <a:schemeClr val="bg2"/>
                </a:solidFill>
              </a:rPr>
              <a:t>Comput</a:t>
            </a:r>
            <a:r>
              <a:rPr lang="en-US" smtClean="0"/>
              <a:t>, DOI: 10.1021/ct4001685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754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743199" y="6381750"/>
            <a:ext cx="4183063" cy="365125"/>
          </a:xfrm>
        </p:spPr>
        <p:txBody>
          <a:bodyPr/>
          <a:lstStyle/>
          <a:p>
            <a:r>
              <a:rPr lang="en-US" smtClean="0"/>
              <a:t>J. Chem. Theory </a:t>
            </a:r>
            <a:r>
              <a:rPr lang="en-US" smtClean="0">
                <a:solidFill>
                  <a:schemeClr val="bg2"/>
                </a:solidFill>
              </a:rPr>
              <a:t>Comput</a:t>
            </a:r>
            <a:r>
              <a:rPr lang="en-US" smtClean="0"/>
              <a:t>, DOI: 10.1021/ct4001685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71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743199" y="6381750"/>
            <a:ext cx="4183063" cy="365125"/>
          </a:xfrm>
        </p:spPr>
        <p:txBody>
          <a:bodyPr/>
          <a:lstStyle/>
          <a:p>
            <a:r>
              <a:rPr lang="en-US" smtClean="0"/>
              <a:t>J. Chem. Theory </a:t>
            </a:r>
            <a:r>
              <a:rPr lang="en-US" smtClean="0">
                <a:solidFill>
                  <a:schemeClr val="bg2"/>
                </a:solidFill>
              </a:rPr>
              <a:t>Comput</a:t>
            </a:r>
            <a:r>
              <a:rPr lang="en-US" smtClean="0"/>
              <a:t>, DOI: 10.1021/ct4001685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058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743199" y="6381750"/>
            <a:ext cx="4183063" cy="365125"/>
          </a:xfrm>
        </p:spPr>
        <p:txBody>
          <a:bodyPr/>
          <a:lstStyle/>
          <a:p>
            <a:r>
              <a:rPr lang="en-US" smtClean="0"/>
              <a:t>J. Chem. Theory </a:t>
            </a:r>
            <a:r>
              <a:rPr lang="en-US" smtClean="0">
                <a:solidFill>
                  <a:schemeClr val="bg2"/>
                </a:solidFill>
              </a:rPr>
              <a:t>Comput</a:t>
            </a:r>
            <a:r>
              <a:rPr lang="en-US" smtClean="0"/>
              <a:t>, DOI: 10.1021/ct4001685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095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7730" name="Group 2"/>
          <p:cNvGrpSpPr>
            <a:grpSpLocks/>
          </p:cNvGrpSpPr>
          <p:nvPr/>
        </p:nvGrpSpPr>
        <p:grpSpPr bwMode="auto">
          <a:xfrm>
            <a:off x="6350" y="1443038"/>
            <a:ext cx="8372475" cy="287337"/>
            <a:chOff x="4" y="909"/>
            <a:chExt cx="5274" cy="181"/>
          </a:xfrm>
        </p:grpSpPr>
        <p:grpSp>
          <p:nvGrpSpPr>
            <p:cNvPr id="457731" name="Group 3"/>
            <p:cNvGrpSpPr>
              <a:grpSpLocks/>
            </p:cNvGrpSpPr>
            <p:nvPr/>
          </p:nvGrpSpPr>
          <p:grpSpPr bwMode="auto">
            <a:xfrm>
              <a:off x="5162" y="909"/>
              <a:ext cx="116" cy="181"/>
              <a:chOff x="5162" y="909"/>
              <a:chExt cx="116" cy="181"/>
            </a:xfrm>
          </p:grpSpPr>
          <p:sp>
            <p:nvSpPr>
              <p:cNvPr id="457732" name="Rectangle 4"/>
              <p:cNvSpPr>
                <a:spLocks noChangeArrowheads="1"/>
              </p:cNvSpPr>
              <p:nvPr/>
            </p:nvSpPr>
            <p:spPr bwMode="auto">
              <a:xfrm>
                <a:off x="5256" y="909"/>
                <a:ext cx="22" cy="181"/>
              </a:xfrm>
              <a:prstGeom prst="rect">
                <a:avLst/>
              </a:prstGeom>
              <a:solidFill>
                <a:srgbClr val="C0C0FF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7733" name="Rectangle 5"/>
              <p:cNvSpPr>
                <a:spLocks noChangeArrowheads="1"/>
              </p:cNvSpPr>
              <p:nvPr/>
            </p:nvSpPr>
            <p:spPr bwMode="auto">
              <a:xfrm>
                <a:off x="5162" y="909"/>
                <a:ext cx="52" cy="181"/>
              </a:xfrm>
              <a:prstGeom prst="rect">
                <a:avLst/>
              </a:prstGeom>
              <a:solidFill>
                <a:srgbClr val="C0C0FF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57734" name="Group 6"/>
            <p:cNvGrpSpPr>
              <a:grpSpLocks/>
            </p:cNvGrpSpPr>
            <p:nvPr/>
          </p:nvGrpSpPr>
          <p:grpSpPr bwMode="auto">
            <a:xfrm>
              <a:off x="4852" y="909"/>
              <a:ext cx="255" cy="181"/>
              <a:chOff x="4852" y="909"/>
              <a:chExt cx="255" cy="181"/>
            </a:xfrm>
          </p:grpSpPr>
          <p:sp>
            <p:nvSpPr>
              <p:cNvPr id="457735" name="Rectangle 7"/>
              <p:cNvSpPr>
                <a:spLocks noChangeArrowheads="1"/>
              </p:cNvSpPr>
              <p:nvPr/>
            </p:nvSpPr>
            <p:spPr bwMode="auto">
              <a:xfrm>
                <a:off x="5022" y="909"/>
                <a:ext cx="85" cy="181"/>
              </a:xfrm>
              <a:prstGeom prst="rect">
                <a:avLst/>
              </a:prstGeom>
              <a:solidFill>
                <a:srgbClr val="8080FF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7736" name="Rectangle 8"/>
              <p:cNvSpPr>
                <a:spLocks noChangeArrowheads="1"/>
              </p:cNvSpPr>
              <p:nvPr/>
            </p:nvSpPr>
            <p:spPr bwMode="auto">
              <a:xfrm>
                <a:off x="4852" y="909"/>
                <a:ext cx="118" cy="181"/>
              </a:xfrm>
              <a:prstGeom prst="rect">
                <a:avLst/>
              </a:prstGeom>
              <a:solidFill>
                <a:srgbClr val="8080FF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57737" name="Group 9"/>
            <p:cNvGrpSpPr>
              <a:grpSpLocks/>
            </p:cNvGrpSpPr>
            <p:nvPr/>
          </p:nvGrpSpPr>
          <p:grpSpPr bwMode="auto">
            <a:xfrm>
              <a:off x="4422" y="909"/>
              <a:ext cx="378" cy="181"/>
              <a:chOff x="4422" y="909"/>
              <a:chExt cx="378" cy="181"/>
            </a:xfrm>
          </p:grpSpPr>
          <p:sp>
            <p:nvSpPr>
              <p:cNvPr id="457738" name="Rectangle 10"/>
              <p:cNvSpPr>
                <a:spLocks noChangeArrowheads="1"/>
              </p:cNvSpPr>
              <p:nvPr/>
            </p:nvSpPr>
            <p:spPr bwMode="auto">
              <a:xfrm>
                <a:off x="4654" y="909"/>
                <a:ext cx="146" cy="181"/>
              </a:xfrm>
              <a:prstGeom prst="rect">
                <a:avLst/>
              </a:prstGeom>
              <a:solidFill>
                <a:srgbClr val="4040FF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7739" name="Rectangle 11"/>
              <p:cNvSpPr>
                <a:spLocks noChangeArrowheads="1"/>
              </p:cNvSpPr>
              <p:nvPr/>
            </p:nvSpPr>
            <p:spPr bwMode="auto">
              <a:xfrm>
                <a:off x="4422" y="909"/>
                <a:ext cx="181" cy="181"/>
              </a:xfrm>
              <a:prstGeom prst="rect">
                <a:avLst/>
              </a:prstGeom>
              <a:solidFill>
                <a:srgbClr val="4040FF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57740" name="Group 12"/>
            <p:cNvGrpSpPr>
              <a:grpSpLocks/>
            </p:cNvGrpSpPr>
            <p:nvPr/>
          </p:nvGrpSpPr>
          <p:grpSpPr bwMode="auto">
            <a:xfrm>
              <a:off x="3187" y="909"/>
              <a:ext cx="1183" cy="181"/>
              <a:chOff x="3187" y="909"/>
              <a:chExt cx="1183" cy="181"/>
            </a:xfrm>
          </p:grpSpPr>
          <p:sp>
            <p:nvSpPr>
              <p:cNvPr id="457741" name="Rectangle 13"/>
              <p:cNvSpPr>
                <a:spLocks noChangeArrowheads="1"/>
              </p:cNvSpPr>
              <p:nvPr/>
            </p:nvSpPr>
            <p:spPr bwMode="auto">
              <a:xfrm>
                <a:off x="3562" y="909"/>
                <a:ext cx="242" cy="181"/>
              </a:xfrm>
              <a:prstGeom prst="rect">
                <a:avLst/>
              </a:prstGeom>
              <a:solidFill>
                <a:srgbClr val="0000FF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7742" name="Rectangle 14"/>
              <p:cNvSpPr>
                <a:spLocks noChangeArrowheads="1"/>
              </p:cNvSpPr>
              <p:nvPr/>
            </p:nvSpPr>
            <p:spPr bwMode="auto">
              <a:xfrm>
                <a:off x="4160" y="909"/>
                <a:ext cx="210" cy="181"/>
              </a:xfrm>
              <a:prstGeom prst="rect">
                <a:avLst/>
              </a:prstGeom>
              <a:solidFill>
                <a:srgbClr val="0000FF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7743" name="Rectangle 15"/>
              <p:cNvSpPr>
                <a:spLocks noChangeArrowheads="1"/>
              </p:cNvSpPr>
              <p:nvPr/>
            </p:nvSpPr>
            <p:spPr bwMode="auto">
              <a:xfrm>
                <a:off x="3868" y="909"/>
                <a:ext cx="242" cy="181"/>
              </a:xfrm>
              <a:prstGeom prst="rect">
                <a:avLst/>
              </a:prstGeom>
              <a:solidFill>
                <a:srgbClr val="0000FF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7744" name="Rectangle 16"/>
              <p:cNvSpPr>
                <a:spLocks noChangeArrowheads="1"/>
              </p:cNvSpPr>
              <p:nvPr/>
            </p:nvSpPr>
            <p:spPr bwMode="auto">
              <a:xfrm>
                <a:off x="3187" y="909"/>
                <a:ext cx="306" cy="181"/>
              </a:xfrm>
              <a:prstGeom prst="rect">
                <a:avLst/>
              </a:prstGeom>
              <a:solidFill>
                <a:srgbClr val="0000FF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57745" name="Group 17"/>
            <p:cNvGrpSpPr>
              <a:grpSpLocks/>
            </p:cNvGrpSpPr>
            <p:nvPr/>
          </p:nvGrpSpPr>
          <p:grpSpPr bwMode="auto">
            <a:xfrm>
              <a:off x="4" y="909"/>
              <a:ext cx="3135" cy="181"/>
              <a:chOff x="4" y="909"/>
              <a:chExt cx="3135" cy="181"/>
            </a:xfrm>
          </p:grpSpPr>
          <p:sp>
            <p:nvSpPr>
              <p:cNvPr id="457746" name="Rectangle 18"/>
              <p:cNvSpPr>
                <a:spLocks noChangeArrowheads="1"/>
              </p:cNvSpPr>
              <p:nvPr/>
            </p:nvSpPr>
            <p:spPr bwMode="auto">
              <a:xfrm>
                <a:off x="2802" y="909"/>
                <a:ext cx="337" cy="181"/>
              </a:xfrm>
              <a:prstGeom prst="rect">
                <a:avLst/>
              </a:prstGeom>
              <a:solidFill>
                <a:srgbClr val="0000E0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7747" name="Rectangle 19"/>
              <p:cNvSpPr>
                <a:spLocks noChangeArrowheads="1"/>
              </p:cNvSpPr>
              <p:nvPr/>
            </p:nvSpPr>
            <p:spPr bwMode="auto">
              <a:xfrm>
                <a:off x="4" y="909"/>
                <a:ext cx="2748" cy="181"/>
              </a:xfrm>
              <a:prstGeom prst="rect">
                <a:avLst/>
              </a:prstGeom>
              <a:solidFill>
                <a:srgbClr val="0000E0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57748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90500"/>
            <a:ext cx="777240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57749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730499" y="6381750"/>
            <a:ext cx="4183063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defRPr sz="1200" b="1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J. Chem. Theory </a:t>
            </a:r>
            <a:r>
              <a:rPr lang="en-US" smtClean="0">
                <a:solidFill>
                  <a:schemeClr val="bg2"/>
                </a:solidFill>
              </a:rPr>
              <a:t>Comput</a:t>
            </a:r>
            <a:r>
              <a:rPr lang="en-US" smtClean="0"/>
              <a:t>, DOI: 10.1021/ct4001685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82" r:id="rId14"/>
    <p:sldLayoutId id="2147483683" r:id="rId15"/>
  </p:sldLayoutIdLst>
  <p:hf sldNum="0"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»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2.wmf"/><Relationship Id="rId4" Type="http://schemas.openxmlformats.org/officeDocument/2006/relationships/image" Target="../media/image13.png"/><Relationship Id="rId9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8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5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.jpe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2133623"/>
            <a:ext cx="7772400" cy="1617028"/>
          </a:xfrm>
        </p:spPr>
        <p:txBody>
          <a:bodyPr/>
          <a:lstStyle/>
          <a:p>
            <a:pPr algn="ctr"/>
            <a:r>
              <a:rPr lang="en-US" dirty="0" smtClean="0"/>
              <a:t>Fixed-Point Optimization of Atoms &amp; Density in DFT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46200" y="4026400"/>
            <a:ext cx="6400800" cy="1752600"/>
          </a:xfrm>
        </p:spPr>
        <p:txBody>
          <a:bodyPr/>
          <a:lstStyle/>
          <a:p>
            <a:r>
              <a:rPr lang="en-US" sz="2800" dirty="0" smtClean="0"/>
              <a:t>L. D. Marks</a:t>
            </a:r>
          </a:p>
          <a:p>
            <a:r>
              <a:rPr lang="en-US" sz="2800" dirty="0" smtClean="0"/>
              <a:t>Department of Mat. Sci. &amp; Eng.</a:t>
            </a:r>
          </a:p>
          <a:p>
            <a:r>
              <a:rPr lang="en-US" sz="2800" dirty="0" smtClean="0"/>
              <a:t>Northwestern University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745674" y="6381750"/>
            <a:ext cx="4183063" cy="365125"/>
          </a:xfrm>
        </p:spPr>
        <p:txBody>
          <a:bodyPr/>
          <a:lstStyle/>
          <a:p>
            <a:r>
              <a:rPr lang="en-US" dirty="0" smtClean="0"/>
              <a:t>J. Chem. Theory </a:t>
            </a:r>
            <a:r>
              <a:rPr lang="en-US" dirty="0" err="1" smtClean="0"/>
              <a:t>Comput</a:t>
            </a:r>
            <a:r>
              <a:rPr lang="en-US" dirty="0" smtClean="0"/>
              <a:t>, </a:t>
            </a:r>
            <a:r>
              <a:rPr lang="en-US" dirty="0" err="1" smtClean="0"/>
              <a:t>DOI</a:t>
            </a:r>
            <a:r>
              <a:rPr lang="en-US" dirty="0" smtClean="0"/>
              <a:t>: 10.1021/</a:t>
            </a:r>
            <a:r>
              <a:rPr lang="en-US" dirty="0" err="1" smtClean="0"/>
              <a:t>ct4001685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0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Fused Loop</a:t>
            </a:r>
            <a:endParaRPr lang="en-US" dirty="0"/>
          </a:p>
        </p:txBody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1981200"/>
            <a:ext cx="4216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Treat the density and atomic positions (as well as hybrid potentials </a:t>
            </a:r>
            <a:r>
              <a:rPr lang="en-US" sz="2400" dirty="0" err="1" smtClean="0"/>
              <a:t>etc</a:t>
            </a:r>
            <a:r>
              <a:rPr lang="en-US" sz="2400" dirty="0" smtClean="0"/>
              <a:t> as needed)  </a:t>
            </a:r>
            <a:r>
              <a:rPr lang="en-US" sz="2400" i="1" dirty="0" smtClean="0"/>
              <a:t>all</a:t>
            </a:r>
            <a:r>
              <a:rPr lang="en-US" sz="2400" dirty="0" smtClean="0"/>
              <a:t> at the same time.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No restrictions to “special” cases, general algorithm has to work for insulators, metals, semiconductors, surfaces, defects, hybrids….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Few to no user adjustable parameters</a:t>
            </a:r>
            <a:endParaRPr lang="en-US" sz="2400" dirty="0"/>
          </a:p>
        </p:txBody>
      </p:sp>
      <p:pic>
        <p:nvPicPr>
          <p:cNvPr id="556036" name="Picture 4" descr="MSR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5"/>
          <a:stretch>
            <a:fillRect/>
          </a:stretch>
        </p:blipFill>
        <p:spPr bwMode="auto">
          <a:xfrm>
            <a:off x="4570413" y="1774825"/>
            <a:ext cx="3884612" cy="428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18753" y="0"/>
            <a:ext cx="1436916" cy="1579418"/>
            <a:chOff x="8098973" y="2541319"/>
            <a:chExt cx="2006930" cy="2232561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8455025" y="3038263"/>
              <a:ext cx="1394379" cy="1342276"/>
              <a:chOff x="192" y="1935"/>
              <a:chExt cx="2265" cy="2134"/>
            </a:xfrm>
          </p:grpSpPr>
          <p:sp>
            <p:nvSpPr>
              <p:cNvPr id="6" name="Rectangle 5"/>
              <p:cNvSpPr>
                <a:spLocks noChangeArrowheads="1"/>
              </p:cNvSpPr>
              <p:nvPr/>
            </p:nvSpPr>
            <p:spPr bwMode="auto">
              <a:xfrm>
                <a:off x="192" y="1935"/>
                <a:ext cx="1398" cy="1307"/>
              </a:xfrm>
              <a:prstGeom prst="rect">
                <a:avLst/>
              </a:prstGeom>
              <a:solidFill>
                <a:schemeClr val="bg1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" name="Group 6"/>
              <p:cNvGrpSpPr>
                <a:grpSpLocks/>
              </p:cNvGrpSpPr>
              <p:nvPr/>
            </p:nvGrpSpPr>
            <p:grpSpPr bwMode="auto">
              <a:xfrm>
                <a:off x="1408" y="2050"/>
                <a:ext cx="1049" cy="2019"/>
                <a:chOff x="1408" y="2050"/>
                <a:chExt cx="1049" cy="2019"/>
              </a:xfrm>
            </p:grpSpPr>
            <p:grpSp>
              <p:nvGrpSpPr>
                <p:cNvPr id="40" name="Group 7"/>
                <p:cNvGrpSpPr>
                  <a:grpSpLocks/>
                </p:cNvGrpSpPr>
                <p:nvPr/>
              </p:nvGrpSpPr>
              <p:grpSpPr bwMode="auto">
                <a:xfrm>
                  <a:off x="1412" y="2810"/>
                  <a:ext cx="187" cy="491"/>
                  <a:chOff x="1412" y="2810"/>
                  <a:chExt cx="187" cy="491"/>
                </a:xfrm>
              </p:grpSpPr>
              <p:grpSp>
                <p:nvGrpSpPr>
                  <p:cNvPr id="48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1412" y="2865"/>
                    <a:ext cx="146" cy="436"/>
                    <a:chOff x="1412" y="2865"/>
                    <a:chExt cx="146" cy="436"/>
                  </a:xfrm>
                </p:grpSpPr>
                <p:sp>
                  <p:nvSpPr>
                    <p:cNvPr id="50" name="Freeform 9"/>
                    <p:cNvSpPr>
                      <a:spLocks/>
                    </p:cNvSpPr>
                    <p:nvPr/>
                  </p:nvSpPr>
                  <p:spPr bwMode="auto">
                    <a:xfrm>
                      <a:off x="1412" y="2865"/>
                      <a:ext cx="136" cy="298"/>
                    </a:xfrm>
                    <a:custGeom>
                      <a:avLst/>
                      <a:gdLst>
                        <a:gd name="T0" fmla="*/ 66 w 136"/>
                        <a:gd name="T1" fmla="*/ 42 h 298"/>
                        <a:gd name="T2" fmla="*/ 82 w 136"/>
                        <a:gd name="T3" fmla="*/ 68 h 298"/>
                        <a:gd name="T4" fmla="*/ 93 w 136"/>
                        <a:gd name="T5" fmla="*/ 88 h 298"/>
                        <a:gd name="T6" fmla="*/ 100 w 136"/>
                        <a:gd name="T7" fmla="*/ 103 h 298"/>
                        <a:gd name="T8" fmla="*/ 103 w 136"/>
                        <a:gd name="T9" fmla="*/ 118 h 298"/>
                        <a:gd name="T10" fmla="*/ 104 w 136"/>
                        <a:gd name="T11" fmla="*/ 128 h 298"/>
                        <a:gd name="T12" fmla="*/ 102 w 136"/>
                        <a:gd name="T13" fmla="*/ 137 h 298"/>
                        <a:gd name="T14" fmla="*/ 97 w 136"/>
                        <a:gd name="T15" fmla="*/ 141 h 298"/>
                        <a:gd name="T16" fmla="*/ 76 w 136"/>
                        <a:gd name="T17" fmla="*/ 153 h 298"/>
                        <a:gd name="T18" fmla="*/ 59 w 136"/>
                        <a:gd name="T19" fmla="*/ 155 h 298"/>
                        <a:gd name="T20" fmla="*/ 43 w 136"/>
                        <a:gd name="T21" fmla="*/ 160 h 298"/>
                        <a:gd name="T22" fmla="*/ 20 w 136"/>
                        <a:gd name="T23" fmla="*/ 168 h 298"/>
                        <a:gd name="T24" fmla="*/ 7 w 136"/>
                        <a:gd name="T25" fmla="*/ 177 h 298"/>
                        <a:gd name="T26" fmla="*/ 1 w 136"/>
                        <a:gd name="T27" fmla="*/ 189 h 298"/>
                        <a:gd name="T28" fmla="*/ 0 w 136"/>
                        <a:gd name="T29" fmla="*/ 205 h 298"/>
                        <a:gd name="T30" fmla="*/ 2 w 136"/>
                        <a:gd name="T31" fmla="*/ 224 h 298"/>
                        <a:gd name="T32" fmla="*/ 13 w 136"/>
                        <a:gd name="T33" fmla="*/ 260 h 298"/>
                        <a:gd name="T34" fmla="*/ 21 w 136"/>
                        <a:gd name="T35" fmla="*/ 286 h 298"/>
                        <a:gd name="T36" fmla="*/ 29 w 136"/>
                        <a:gd name="T37" fmla="*/ 297 h 298"/>
                        <a:gd name="T38" fmla="*/ 58 w 136"/>
                        <a:gd name="T39" fmla="*/ 284 h 298"/>
                        <a:gd name="T40" fmla="*/ 39 w 136"/>
                        <a:gd name="T41" fmla="*/ 241 h 298"/>
                        <a:gd name="T42" fmla="*/ 32 w 136"/>
                        <a:gd name="T43" fmla="*/ 216 h 298"/>
                        <a:gd name="T44" fmla="*/ 35 w 136"/>
                        <a:gd name="T45" fmla="*/ 196 h 298"/>
                        <a:gd name="T46" fmla="*/ 47 w 136"/>
                        <a:gd name="T47" fmla="*/ 185 h 298"/>
                        <a:gd name="T48" fmla="*/ 69 w 136"/>
                        <a:gd name="T49" fmla="*/ 184 h 298"/>
                        <a:gd name="T50" fmla="*/ 98 w 136"/>
                        <a:gd name="T51" fmla="*/ 178 h 298"/>
                        <a:gd name="T52" fmla="*/ 120 w 136"/>
                        <a:gd name="T53" fmla="*/ 162 h 298"/>
                        <a:gd name="T54" fmla="*/ 130 w 136"/>
                        <a:gd name="T55" fmla="*/ 153 h 298"/>
                        <a:gd name="T56" fmla="*/ 134 w 136"/>
                        <a:gd name="T57" fmla="*/ 142 h 298"/>
                        <a:gd name="T58" fmla="*/ 135 w 136"/>
                        <a:gd name="T59" fmla="*/ 127 h 298"/>
                        <a:gd name="T60" fmla="*/ 134 w 136"/>
                        <a:gd name="T61" fmla="*/ 111 h 298"/>
                        <a:gd name="T62" fmla="*/ 120 w 136"/>
                        <a:gd name="T63" fmla="*/ 74 h 298"/>
                        <a:gd name="T64" fmla="*/ 104 w 136"/>
                        <a:gd name="T65" fmla="*/ 42 h 298"/>
                        <a:gd name="T66" fmla="*/ 90 w 136"/>
                        <a:gd name="T67" fmla="*/ 17 h 298"/>
                        <a:gd name="T68" fmla="*/ 78 w 136"/>
                        <a:gd name="T69" fmla="*/ 0 h 298"/>
                        <a:gd name="T70" fmla="*/ 66 w 136"/>
                        <a:gd name="T71" fmla="*/ 42 h 29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</a:cxnLst>
                      <a:rect l="0" t="0" r="r" b="b"/>
                      <a:pathLst>
                        <a:path w="136" h="298">
                          <a:moveTo>
                            <a:pt x="66" y="42"/>
                          </a:moveTo>
                          <a:lnTo>
                            <a:pt x="82" y="68"/>
                          </a:lnTo>
                          <a:lnTo>
                            <a:pt x="93" y="88"/>
                          </a:lnTo>
                          <a:lnTo>
                            <a:pt x="100" y="103"/>
                          </a:lnTo>
                          <a:lnTo>
                            <a:pt x="103" y="118"/>
                          </a:lnTo>
                          <a:lnTo>
                            <a:pt x="104" y="128"/>
                          </a:lnTo>
                          <a:lnTo>
                            <a:pt x="102" y="137"/>
                          </a:lnTo>
                          <a:lnTo>
                            <a:pt x="97" y="141"/>
                          </a:lnTo>
                          <a:lnTo>
                            <a:pt x="76" y="153"/>
                          </a:lnTo>
                          <a:lnTo>
                            <a:pt x="59" y="155"/>
                          </a:lnTo>
                          <a:lnTo>
                            <a:pt x="43" y="160"/>
                          </a:lnTo>
                          <a:lnTo>
                            <a:pt x="20" y="168"/>
                          </a:lnTo>
                          <a:lnTo>
                            <a:pt x="7" y="177"/>
                          </a:lnTo>
                          <a:lnTo>
                            <a:pt x="1" y="189"/>
                          </a:lnTo>
                          <a:lnTo>
                            <a:pt x="0" y="205"/>
                          </a:lnTo>
                          <a:lnTo>
                            <a:pt x="2" y="224"/>
                          </a:lnTo>
                          <a:lnTo>
                            <a:pt x="13" y="260"/>
                          </a:lnTo>
                          <a:lnTo>
                            <a:pt x="21" y="286"/>
                          </a:lnTo>
                          <a:lnTo>
                            <a:pt x="29" y="297"/>
                          </a:lnTo>
                          <a:lnTo>
                            <a:pt x="58" y="284"/>
                          </a:lnTo>
                          <a:lnTo>
                            <a:pt x="39" y="241"/>
                          </a:lnTo>
                          <a:lnTo>
                            <a:pt x="32" y="216"/>
                          </a:lnTo>
                          <a:lnTo>
                            <a:pt x="35" y="196"/>
                          </a:lnTo>
                          <a:lnTo>
                            <a:pt x="47" y="185"/>
                          </a:lnTo>
                          <a:lnTo>
                            <a:pt x="69" y="184"/>
                          </a:lnTo>
                          <a:lnTo>
                            <a:pt x="98" y="178"/>
                          </a:lnTo>
                          <a:lnTo>
                            <a:pt x="120" y="162"/>
                          </a:lnTo>
                          <a:lnTo>
                            <a:pt x="130" y="153"/>
                          </a:lnTo>
                          <a:lnTo>
                            <a:pt x="134" y="142"/>
                          </a:lnTo>
                          <a:lnTo>
                            <a:pt x="135" y="127"/>
                          </a:lnTo>
                          <a:lnTo>
                            <a:pt x="134" y="111"/>
                          </a:lnTo>
                          <a:lnTo>
                            <a:pt x="120" y="74"/>
                          </a:lnTo>
                          <a:lnTo>
                            <a:pt x="104" y="42"/>
                          </a:lnTo>
                          <a:lnTo>
                            <a:pt x="90" y="17"/>
                          </a:lnTo>
                          <a:lnTo>
                            <a:pt x="78" y="0"/>
                          </a:lnTo>
                          <a:lnTo>
                            <a:pt x="66" y="42"/>
                          </a:lnTo>
                        </a:path>
                      </a:pathLst>
                    </a:custGeom>
                    <a:solidFill>
                      <a:srgbClr val="9F3F00"/>
                    </a:solidFill>
                    <a:ln w="12699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1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1426" y="3142"/>
                      <a:ext cx="132" cy="159"/>
                    </a:xfrm>
                    <a:custGeom>
                      <a:avLst/>
                      <a:gdLst>
                        <a:gd name="T0" fmla="*/ 14 w 132"/>
                        <a:gd name="T1" fmla="*/ 5 h 159"/>
                        <a:gd name="T2" fmla="*/ 6 w 132"/>
                        <a:gd name="T3" fmla="*/ 13 h 159"/>
                        <a:gd name="T4" fmla="*/ 0 w 132"/>
                        <a:gd name="T5" fmla="*/ 22 h 159"/>
                        <a:gd name="T6" fmla="*/ 0 w 132"/>
                        <a:gd name="T7" fmla="*/ 34 h 159"/>
                        <a:gd name="T8" fmla="*/ 0 w 132"/>
                        <a:gd name="T9" fmla="*/ 45 h 159"/>
                        <a:gd name="T10" fmla="*/ 3 w 132"/>
                        <a:gd name="T11" fmla="*/ 58 h 159"/>
                        <a:gd name="T12" fmla="*/ 10 w 132"/>
                        <a:gd name="T13" fmla="*/ 71 h 159"/>
                        <a:gd name="T14" fmla="*/ 18 w 132"/>
                        <a:gd name="T15" fmla="*/ 79 h 159"/>
                        <a:gd name="T16" fmla="*/ 28 w 132"/>
                        <a:gd name="T17" fmla="*/ 85 h 159"/>
                        <a:gd name="T18" fmla="*/ 39 w 132"/>
                        <a:gd name="T19" fmla="*/ 87 h 159"/>
                        <a:gd name="T20" fmla="*/ 54 w 132"/>
                        <a:gd name="T21" fmla="*/ 87 h 159"/>
                        <a:gd name="T22" fmla="*/ 71 w 132"/>
                        <a:gd name="T23" fmla="*/ 92 h 159"/>
                        <a:gd name="T24" fmla="*/ 82 w 132"/>
                        <a:gd name="T25" fmla="*/ 97 h 159"/>
                        <a:gd name="T26" fmla="*/ 92 w 132"/>
                        <a:gd name="T27" fmla="*/ 104 h 159"/>
                        <a:gd name="T28" fmla="*/ 97 w 132"/>
                        <a:gd name="T29" fmla="*/ 119 h 159"/>
                        <a:gd name="T30" fmla="*/ 99 w 132"/>
                        <a:gd name="T31" fmla="*/ 140 h 159"/>
                        <a:gd name="T32" fmla="*/ 97 w 132"/>
                        <a:gd name="T33" fmla="*/ 158 h 159"/>
                        <a:gd name="T34" fmla="*/ 111 w 132"/>
                        <a:gd name="T35" fmla="*/ 148 h 159"/>
                        <a:gd name="T36" fmla="*/ 121 w 132"/>
                        <a:gd name="T37" fmla="*/ 135 h 159"/>
                        <a:gd name="T38" fmla="*/ 127 w 132"/>
                        <a:gd name="T39" fmla="*/ 127 h 159"/>
                        <a:gd name="T40" fmla="*/ 129 w 132"/>
                        <a:gd name="T41" fmla="*/ 116 h 159"/>
                        <a:gd name="T42" fmla="*/ 131 w 132"/>
                        <a:gd name="T43" fmla="*/ 103 h 159"/>
                        <a:gd name="T44" fmla="*/ 126 w 132"/>
                        <a:gd name="T45" fmla="*/ 88 h 159"/>
                        <a:gd name="T46" fmla="*/ 117 w 132"/>
                        <a:gd name="T47" fmla="*/ 70 h 159"/>
                        <a:gd name="T48" fmla="*/ 105 w 132"/>
                        <a:gd name="T49" fmla="*/ 55 h 159"/>
                        <a:gd name="T50" fmla="*/ 92 w 132"/>
                        <a:gd name="T51" fmla="*/ 41 h 159"/>
                        <a:gd name="T52" fmla="*/ 65 w 132"/>
                        <a:gd name="T53" fmla="*/ 19 h 159"/>
                        <a:gd name="T54" fmla="*/ 49 w 132"/>
                        <a:gd name="T55" fmla="*/ 6 h 159"/>
                        <a:gd name="T56" fmla="*/ 38 w 132"/>
                        <a:gd name="T57" fmla="*/ 0 h 159"/>
                        <a:gd name="T58" fmla="*/ 23 w 132"/>
                        <a:gd name="T59" fmla="*/ 0 h 159"/>
                        <a:gd name="T60" fmla="*/ 14 w 132"/>
                        <a:gd name="T61" fmla="*/ 5 h 15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</a:cxnLst>
                      <a:rect l="0" t="0" r="r" b="b"/>
                      <a:pathLst>
                        <a:path w="132" h="159">
                          <a:moveTo>
                            <a:pt x="14" y="5"/>
                          </a:moveTo>
                          <a:lnTo>
                            <a:pt x="6" y="13"/>
                          </a:lnTo>
                          <a:lnTo>
                            <a:pt x="0" y="22"/>
                          </a:lnTo>
                          <a:lnTo>
                            <a:pt x="0" y="34"/>
                          </a:lnTo>
                          <a:lnTo>
                            <a:pt x="0" y="45"/>
                          </a:lnTo>
                          <a:lnTo>
                            <a:pt x="3" y="58"/>
                          </a:lnTo>
                          <a:lnTo>
                            <a:pt x="10" y="71"/>
                          </a:lnTo>
                          <a:lnTo>
                            <a:pt x="18" y="79"/>
                          </a:lnTo>
                          <a:lnTo>
                            <a:pt x="28" y="85"/>
                          </a:lnTo>
                          <a:lnTo>
                            <a:pt x="39" y="87"/>
                          </a:lnTo>
                          <a:lnTo>
                            <a:pt x="54" y="87"/>
                          </a:lnTo>
                          <a:lnTo>
                            <a:pt x="71" y="92"/>
                          </a:lnTo>
                          <a:lnTo>
                            <a:pt x="82" y="97"/>
                          </a:lnTo>
                          <a:lnTo>
                            <a:pt x="92" y="104"/>
                          </a:lnTo>
                          <a:lnTo>
                            <a:pt x="97" y="119"/>
                          </a:lnTo>
                          <a:lnTo>
                            <a:pt x="99" y="140"/>
                          </a:lnTo>
                          <a:lnTo>
                            <a:pt x="97" y="158"/>
                          </a:lnTo>
                          <a:lnTo>
                            <a:pt x="111" y="148"/>
                          </a:lnTo>
                          <a:lnTo>
                            <a:pt x="121" y="135"/>
                          </a:lnTo>
                          <a:lnTo>
                            <a:pt x="127" y="127"/>
                          </a:lnTo>
                          <a:lnTo>
                            <a:pt x="129" y="116"/>
                          </a:lnTo>
                          <a:lnTo>
                            <a:pt x="131" y="103"/>
                          </a:lnTo>
                          <a:lnTo>
                            <a:pt x="126" y="88"/>
                          </a:lnTo>
                          <a:lnTo>
                            <a:pt x="117" y="70"/>
                          </a:lnTo>
                          <a:lnTo>
                            <a:pt x="105" y="55"/>
                          </a:lnTo>
                          <a:lnTo>
                            <a:pt x="92" y="41"/>
                          </a:lnTo>
                          <a:lnTo>
                            <a:pt x="65" y="19"/>
                          </a:lnTo>
                          <a:lnTo>
                            <a:pt x="49" y="6"/>
                          </a:lnTo>
                          <a:lnTo>
                            <a:pt x="38" y="0"/>
                          </a:lnTo>
                          <a:lnTo>
                            <a:pt x="23" y="0"/>
                          </a:lnTo>
                          <a:lnTo>
                            <a:pt x="14" y="5"/>
                          </a:lnTo>
                        </a:path>
                      </a:pathLst>
                    </a:custGeom>
                    <a:solidFill>
                      <a:srgbClr val="3F1F00"/>
                    </a:solidFill>
                    <a:ln w="12699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49" name="Freeform 11"/>
                  <p:cNvSpPr>
                    <a:spLocks/>
                  </p:cNvSpPr>
                  <p:nvPr/>
                </p:nvSpPr>
                <p:spPr bwMode="auto">
                  <a:xfrm>
                    <a:off x="1493" y="2810"/>
                    <a:ext cx="106" cy="84"/>
                  </a:xfrm>
                  <a:custGeom>
                    <a:avLst/>
                    <a:gdLst>
                      <a:gd name="T0" fmla="*/ 0 w 106"/>
                      <a:gd name="T1" fmla="*/ 83 h 84"/>
                      <a:gd name="T2" fmla="*/ 84 w 106"/>
                      <a:gd name="T3" fmla="*/ 0 h 84"/>
                      <a:gd name="T4" fmla="*/ 105 w 106"/>
                      <a:gd name="T5" fmla="*/ 29 h 84"/>
                      <a:gd name="T6" fmla="*/ 0 w 106"/>
                      <a:gd name="T7" fmla="*/ 83 h 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06" h="84">
                        <a:moveTo>
                          <a:pt x="0" y="83"/>
                        </a:moveTo>
                        <a:lnTo>
                          <a:pt x="84" y="0"/>
                        </a:lnTo>
                        <a:lnTo>
                          <a:pt x="105" y="29"/>
                        </a:lnTo>
                        <a:lnTo>
                          <a:pt x="0" y="83"/>
                        </a:lnTo>
                      </a:path>
                    </a:pathLst>
                  </a:custGeom>
                  <a:solidFill>
                    <a:schemeClr val="tx1"/>
                  </a:solidFill>
                  <a:ln w="12699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" name="Group 12"/>
                <p:cNvGrpSpPr>
                  <a:grpSpLocks/>
                </p:cNvGrpSpPr>
                <p:nvPr/>
              </p:nvGrpSpPr>
              <p:grpSpPr bwMode="auto">
                <a:xfrm>
                  <a:off x="1408" y="2050"/>
                  <a:ext cx="1049" cy="2019"/>
                  <a:chOff x="1408" y="2050"/>
                  <a:chExt cx="1049" cy="2019"/>
                </a:xfrm>
              </p:grpSpPr>
              <p:graphicFrame>
                <p:nvGraphicFramePr>
                  <p:cNvPr id="42" name="Object 13">
                    <a:hlinkClick r:id="" action="ppaction://ole?verb=0"/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857361779"/>
                      </p:ext>
                    </p:extLst>
                  </p:nvPr>
                </p:nvGraphicFramePr>
                <p:xfrm>
                  <a:off x="1408" y="2050"/>
                  <a:ext cx="1049" cy="2019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3345" name="Microsoft ClipArt Gallery" r:id="rId5" imgW="1674720" imgH="3214440" progId="MS_ClipArt_Gallery">
                          <p:embed/>
                        </p:oleObj>
                      </mc:Choice>
                      <mc:Fallback>
                        <p:oleObj name="Microsoft ClipArt Gallery" r:id="rId5" imgW="1674720" imgH="3214440" progId="MS_ClipArt_Gallery">
                          <p:embed/>
                          <p:pic>
                            <p:nvPicPr>
                              <p:cNvPr id="0" name=""/>
                              <p:cNvPicPr>
                                <a:picLocks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408" y="2050"/>
                                <a:ext cx="1049" cy="2019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12699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pSp>
                <p:nvGrpSpPr>
                  <p:cNvPr id="43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1971" y="2189"/>
                    <a:ext cx="451" cy="811"/>
                    <a:chOff x="1971" y="2189"/>
                    <a:chExt cx="451" cy="811"/>
                  </a:xfrm>
                </p:grpSpPr>
                <p:sp>
                  <p:nvSpPr>
                    <p:cNvPr id="44" name="Freeform 15"/>
                    <p:cNvSpPr>
                      <a:spLocks/>
                    </p:cNvSpPr>
                    <p:nvPr/>
                  </p:nvSpPr>
                  <p:spPr bwMode="auto">
                    <a:xfrm>
                      <a:off x="2277" y="2477"/>
                      <a:ext cx="145" cy="523"/>
                    </a:xfrm>
                    <a:custGeom>
                      <a:avLst/>
                      <a:gdLst>
                        <a:gd name="T0" fmla="*/ 55 w 145"/>
                        <a:gd name="T1" fmla="*/ 0 h 523"/>
                        <a:gd name="T2" fmla="*/ 0 w 145"/>
                        <a:gd name="T3" fmla="*/ 392 h 523"/>
                        <a:gd name="T4" fmla="*/ 0 w 145"/>
                        <a:gd name="T5" fmla="*/ 482 h 523"/>
                        <a:gd name="T6" fmla="*/ 33 w 145"/>
                        <a:gd name="T7" fmla="*/ 482 h 523"/>
                        <a:gd name="T8" fmla="*/ 55 w 145"/>
                        <a:gd name="T9" fmla="*/ 452 h 523"/>
                        <a:gd name="T10" fmla="*/ 89 w 145"/>
                        <a:gd name="T11" fmla="*/ 432 h 523"/>
                        <a:gd name="T12" fmla="*/ 122 w 145"/>
                        <a:gd name="T13" fmla="*/ 462 h 523"/>
                        <a:gd name="T14" fmla="*/ 133 w 145"/>
                        <a:gd name="T15" fmla="*/ 492 h 523"/>
                        <a:gd name="T16" fmla="*/ 144 w 145"/>
                        <a:gd name="T17" fmla="*/ 522 h 523"/>
                        <a:gd name="T18" fmla="*/ 55 w 145"/>
                        <a:gd name="T19" fmla="*/ 0 h 52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45" h="523">
                          <a:moveTo>
                            <a:pt x="55" y="0"/>
                          </a:moveTo>
                          <a:lnTo>
                            <a:pt x="0" y="392"/>
                          </a:lnTo>
                          <a:lnTo>
                            <a:pt x="0" y="482"/>
                          </a:lnTo>
                          <a:lnTo>
                            <a:pt x="33" y="482"/>
                          </a:lnTo>
                          <a:lnTo>
                            <a:pt x="55" y="452"/>
                          </a:lnTo>
                          <a:lnTo>
                            <a:pt x="89" y="432"/>
                          </a:lnTo>
                          <a:lnTo>
                            <a:pt x="122" y="462"/>
                          </a:lnTo>
                          <a:lnTo>
                            <a:pt x="133" y="492"/>
                          </a:lnTo>
                          <a:lnTo>
                            <a:pt x="144" y="522"/>
                          </a:lnTo>
                          <a:lnTo>
                            <a:pt x="55" y="0"/>
                          </a:lnTo>
                        </a:path>
                      </a:pathLst>
                    </a:custGeom>
                    <a:solidFill>
                      <a:schemeClr val="accent1"/>
                    </a:solidFill>
                    <a:ln w="12699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5" name="Freeform 16"/>
                    <p:cNvSpPr>
                      <a:spLocks/>
                    </p:cNvSpPr>
                    <p:nvPr/>
                  </p:nvSpPr>
                  <p:spPr bwMode="auto">
                    <a:xfrm>
                      <a:off x="1971" y="2189"/>
                      <a:ext cx="433" cy="361"/>
                    </a:xfrm>
                    <a:custGeom>
                      <a:avLst/>
                      <a:gdLst>
                        <a:gd name="T0" fmla="*/ 45 w 433"/>
                        <a:gd name="T1" fmla="*/ 0 h 361"/>
                        <a:gd name="T2" fmla="*/ 198 w 433"/>
                        <a:gd name="T3" fmla="*/ 81 h 361"/>
                        <a:gd name="T4" fmla="*/ 261 w 433"/>
                        <a:gd name="T5" fmla="*/ 135 h 361"/>
                        <a:gd name="T6" fmla="*/ 369 w 433"/>
                        <a:gd name="T7" fmla="*/ 198 h 361"/>
                        <a:gd name="T8" fmla="*/ 432 w 433"/>
                        <a:gd name="T9" fmla="*/ 243 h 361"/>
                        <a:gd name="T10" fmla="*/ 387 w 433"/>
                        <a:gd name="T11" fmla="*/ 261 h 361"/>
                        <a:gd name="T12" fmla="*/ 360 w 433"/>
                        <a:gd name="T13" fmla="*/ 324 h 361"/>
                        <a:gd name="T14" fmla="*/ 306 w 433"/>
                        <a:gd name="T15" fmla="*/ 360 h 361"/>
                        <a:gd name="T16" fmla="*/ 234 w 433"/>
                        <a:gd name="T17" fmla="*/ 297 h 361"/>
                        <a:gd name="T18" fmla="*/ 243 w 433"/>
                        <a:gd name="T19" fmla="*/ 297 h 361"/>
                        <a:gd name="T20" fmla="*/ 243 w 433"/>
                        <a:gd name="T21" fmla="*/ 270 h 361"/>
                        <a:gd name="T22" fmla="*/ 234 w 433"/>
                        <a:gd name="T23" fmla="*/ 243 h 361"/>
                        <a:gd name="T24" fmla="*/ 207 w 433"/>
                        <a:gd name="T25" fmla="*/ 234 h 361"/>
                        <a:gd name="T26" fmla="*/ 180 w 433"/>
                        <a:gd name="T27" fmla="*/ 234 h 361"/>
                        <a:gd name="T28" fmla="*/ 99 w 433"/>
                        <a:gd name="T29" fmla="*/ 171 h 361"/>
                        <a:gd name="T30" fmla="*/ 27 w 433"/>
                        <a:gd name="T31" fmla="*/ 135 h 361"/>
                        <a:gd name="T32" fmla="*/ 0 w 433"/>
                        <a:gd name="T33" fmla="*/ 90 h 361"/>
                        <a:gd name="T34" fmla="*/ 45 w 433"/>
                        <a:gd name="T35" fmla="*/ 0 h 36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</a:cxnLst>
                      <a:rect l="0" t="0" r="r" b="b"/>
                      <a:pathLst>
                        <a:path w="433" h="361">
                          <a:moveTo>
                            <a:pt x="45" y="0"/>
                          </a:moveTo>
                          <a:lnTo>
                            <a:pt x="198" y="81"/>
                          </a:lnTo>
                          <a:lnTo>
                            <a:pt x="261" y="135"/>
                          </a:lnTo>
                          <a:lnTo>
                            <a:pt x="369" y="198"/>
                          </a:lnTo>
                          <a:lnTo>
                            <a:pt x="432" y="243"/>
                          </a:lnTo>
                          <a:lnTo>
                            <a:pt x="387" y="261"/>
                          </a:lnTo>
                          <a:lnTo>
                            <a:pt x="360" y="324"/>
                          </a:lnTo>
                          <a:lnTo>
                            <a:pt x="306" y="360"/>
                          </a:lnTo>
                          <a:lnTo>
                            <a:pt x="234" y="297"/>
                          </a:lnTo>
                          <a:lnTo>
                            <a:pt x="243" y="297"/>
                          </a:lnTo>
                          <a:lnTo>
                            <a:pt x="243" y="270"/>
                          </a:lnTo>
                          <a:lnTo>
                            <a:pt x="234" y="243"/>
                          </a:lnTo>
                          <a:lnTo>
                            <a:pt x="207" y="234"/>
                          </a:lnTo>
                          <a:lnTo>
                            <a:pt x="180" y="234"/>
                          </a:lnTo>
                          <a:lnTo>
                            <a:pt x="99" y="171"/>
                          </a:lnTo>
                          <a:lnTo>
                            <a:pt x="27" y="135"/>
                          </a:lnTo>
                          <a:lnTo>
                            <a:pt x="0" y="90"/>
                          </a:lnTo>
                          <a:lnTo>
                            <a:pt x="45" y="0"/>
                          </a:lnTo>
                        </a:path>
                      </a:pathLst>
                    </a:custGeom>
                    <a:solidFill>
                      <a:schemeClr val="accent1"/>
                    </a:solidFill>
                    <a:ln w="12699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2277" y="2432"/>
                      <a:ext cx="127" cy="100"/>
                    </a:xfrm>
                    <a:custGeom>
                      <a:avLst/>
                      <a:gdLst>
                        <a:gd name="T0" fmla="*/ 18 w 127"/>
                        <a:gd name="T1" fmla="*/ 27 h 100"/>
                        <a:gd name="T2" fmla="*/ 0 w 127"/>
                        <a:gd name="T3" fmla="*/ 99 h 100"/>
                        <a:gd name="T4" fmla="*/ 45 w 127"/>
                        <a:gd name="T5" fmla="*/ 90 h 100"/>
                        <a:gd name="T6" fmla="*/ 81 w 127"/>
                        <a:gd name="T7" fmla="*/ 90 h 100"/>
                        <a:gd name="T8" fmla="*/ 108 w 127"/>
                        <a:gd name="T9" fmla="*/ 63 h 100"/>
                        <a:gd name="T10" fmla="*/ 126 w 127"/>
                        <a:gd name="T11" fmla="*/ 36 h 100"/>
                        <a:gd name="T12" fmla="*/ 99 w 127"/>
                        <a:gd name="T13" fmla="*/ 36 h 100"/>
                        <a:gd name="T14" fmla="*/ 72 w 127"/>
                        <a:gd name="T15" fmla="*/ 36 h 100"/>
                        <a:gd name="T16" fmla="*/ 54 w 127"/>
                        <a:gd name="T17" fmla="*/ 9 h 100"/>
                        <a:gd name="T18" fmla="*/ 27 w 127"/>
                        <a:gd name="T19" fmla="*/ 0 h 100"/>
                        <a:gd name="T20" fmla="*/ 18 w 127"/>
                        <a:gd name="T21" fmla="*/ 27 h 1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127" h="100">
                          <a:moveTo>
                            <a:pt x="18" y="27"/>
                          </a:moveTo>
                          <a:lnTo>
                            <a:pt x="0" y="99"/>
                          </a:lnTo>
                          <a:lnTo>
                            <a:pt x="45" y="90"/>
                          </a:lnTo>
                          <a:lnTo>
                            <a:pt x="81" y="90"/>
                          </a:lnTo>
                          <a:lnTo>
                            <a:pt x="108" y="63"/>
                          </a:lnTo>
                          <a:lnTo>
                            <a:pt x="126" y="36"/>
                          </a:lnTo>
                          <a:lnTo>
                            <a:pt x="99" y="36"/>
                          </a:lnTo>
                          <a:lnTo>
                            <a:pt x="72" y="36"/>
                          </a:lnTo>
                          <a:lnTo>
                            <a:pt x="54" y="9"/>
                          </a:lnTo>
                          <a:lnTo>
                            <a:pt x="27" y="0"/>
                          </a:lnTo>
                          <a:lnTo>
                            <a:pt x="18" y="27"/>
                          </a:lnTo>
                        </a:path>
                      </a:pathLst>
                    </a:custGeom>
                    <a:solidFill>
                      <a:schemeClr val="accent1"/>
                    </a:solidFill>
                    <a:ln w="12699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7" name="Freeform 18"/>
                    <p:cNvSpPr>
                      <a:spLocks/>
                    </p:cNvSpPr>
                    <p:nvPr/>
                  </p:nvSpPr>
                  <p:spPr bwMode="auto">
                    <a:xfrm>
                      <a:off x="2322" y="2477"/>
                      <a:ext cx="100" cy="253"/>
                    </a:xfrm>
                    <a:custGeom>
                      <a:avLst/>
                      <a:gdLst>
                        <a:gd name="T0" fmla="*/ 0 w 100"/>
                        <a:gd name="T1" fmla="*/ 36 h 253"/>
                        <a:gd name="T2" fmla="*/ 9 w 100"/>
                        <a:gd name="T3" fmla="*/ 252 h 253"/>
                        <a:gd name="T4" fmla="*/ 36 w 100"/>
                        <a:gd name="T5" fmla="*/ 252 h 253"/>
                        <a:gd name="T6" fmla="*/ 54 w 100"/>
                        <a:gd name="T7" fmla="*/ 225 h 253"/>
                        <a:gd name="T8" fmla="*/ 81 w 100"/>
                        <a:gd name="T9" fmla="*/ 225 h 253"/>
                        <a:gd name="T10" fmla="*/ 99 w 100"/>
                        <a:gd name="T11" fmla="*/ 252 h 253"/>
                        <a:gd name="T12" fmla="*/ 54 w 100"/>
                        <a:gd name="T13" fmla="*/ 0 h 253"/>
                        <a:gd name="T14" fmla="*/ 0 w 100"/>
                        <a:gd name="T15" fmla="*/ 36 h 25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100" h="253">
                          <a:moveTo>
                            <a:pt x="0" y="36"/>
                          </a:moveTo>
                          <a:lnTo>
                            <a:pt x="9" y="252"/>
                          </a:lnTo>
                          <a:lnTo>
                            <a:pt x="36" y="252"/>
                          </a:lnTo>
                          <a:lnTo>
                            <a:pt x="54" y="225"/>
                          </a:lnTo>
                          <a:lnTo>
                            <a:pt x="81" y="225"/>
                          </a:lnTo>
                          <a:lnTo>
                            <a:pt x="99" y="252"/>
                          </a:lnTo>
                          <a:lnTo>
                            <a:pt x="54" y="0"/>
                          </a:lnTo>
                          <a:lnTo>
                            <a:pt x="0" y="36"/>
                          </a:lnTo>
                        </a:path>
                      </a:pathLst>
                    </a:custGeom>
                    <a:solidFill>
                      <a:schemeClr val="accent1"/>
                    </a:solidFill>
                    <a:ln w="12699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  <p:sp>
            <p:nvSpPr>
              <p:cNvPr id="8" name="Freeform 19"/>
              <p:cNvSpPr>
                <a:spLocks/>
              </p:cNvSpPr>
              <p:nvPr/>
            </p:nvSpPr>
            <p:spPr bwMode="auto">
              <a:xfrm>
                <a:off x="474" y="2212"/>
                <a:ext cx="267" cy="129"/>
              </a:xfrm>
              <a:custGeom>
                <a:avLst/>
                <a:gdLst>
                  <a:gd name="T0" fmla="*/ 254 w 267"/>
                  <a:gd name="T1" fmla="*/ 95 h 129"/>
                  <a:gd name="T2" fmla="*/ 235 w 267"/>
                  <a:gd name="T3" fmla="*/ 79 h 129"/>
                  <a:gd name="T4" fmla="*/ 211 w 267"/>
                  <a:gd name="T5" fmla="*/ 60 h 129"/>
                  <a:gd name="T6" fmla="*/ 191 w 267"/>
                  <a:gd name="T7" fmla="*/ 45 h 129"/>
                  <a:gd name="T8" fmla="*/ 152 w 267"/>
                  <a:gd name="T9" fmla="*/ 32 h 129"/>
                  <a:gd name="T10" fmla="*/ 103 w 267"/>
                  <a:gd name="T11" fmla="*/ 19 h 129"/>
                  <a:gd name="T12" fmla="*/ 62 w 267"/>
                  <a:gd name="T13" fmla="*/ 6 h 129"/>
                  <a:gd name="T14" fmla="*/ 49 w 267"/>
                  <a:gd name="T15" fmla="*/ 2 h 129"/>
                  <a:gd name="T16" fmla="*/ 19 w 267"/>
                  <a:gd name="T17" fmla="*/ 0 h 129"/>
                  <a:gd name="T18" fmla="*/ 0 w 267"/>
                  <a:gd name="T19" fmla="*/ 1 h 129"/>
                  <a:gd name="T20" fmla="*/ 12 w 267"/>
                  <a:gd name="T21" fmla="*/ 20 h 129"/>
                  <a:gd name="T22" fmla="*/ 21 w 267"/>
                  <a:gd name="T23" fmla="*/ 36 h 129"/>
                  <a:gd name="T24" fmla="*/ 34 w 267"/>
                  <a:gd name="T25" fmla="*/ 56 h 129"/>
                  <a:gd name="T26" fmla="*/ 52 w 267"/>
                  <a:gd name="T27" fmla="*/ 75 h 129"/>
                  <a:gd name="T28" fmla="*/ 62 w 267"/>
                  <a:gd name="T29" fmla="*/ 85 h 129"/>
                  <a:gd name="T30" fmla="*/ 79 w 267"/>
                  <a:gd name="T31" fmla="*/ 95 h 129"/>
                  <a:gd name="T32" fmla="*/ 98 w 267"/>
                  <a:gd name="T33" fmla="*/ 100 h 129"/>
                  <a:gd name="T34" fmla="*/ 116 w 267"/>
                  <a:gd name="T35" fmla="*/ 106 h 129"/>
                  <a:gd name="T36" fmla="*/ 133 w 267"/>
                  <a:gd name="T37" fmla="*/ 106 h 129"/>
                  <a:gd name="T38" fmla="*/ 152 w 267"/>
                  <a:gd name="T39" fmla="*/ 106 h 129"/>
                  <a:gd name="T40" fmla="*/ 166 w 267"/>
                  <a:gd name="T41" fmla="*/ 107 h 129"/>
                  <a:gd name="T42" fmla="*/ 187 w 267"/>
                  <a:gd name="T43" fmla="*/ 112 h 129"/>
                  <a:gd name="T44" fmla="*/ 201 w 267"/>
                  <a:gd name="T45" fmla="*/ 121 h 129"/>
                  <a:gd name="T46" fmla="*/ 208 w 267"/>
                  <a:gd name="T47" fmla="*/ 128 h 129"/>
                  <a:gd name="T48" fmla="*/ 224 w 267"/>
                  <a:gd name="T49" fmla="*/ 116 h 129"/>
                  <a:gd name="T50" fmla="*/ 248 w 267"/>
                  <a:gd name="T51" fmla="*/ 106 h 129"/>
                  <a:gd name="T52" fmla="*/ 266 w 267"/>
                  <a:gd name="T53" fmla="*/ 102 h 129"/>
                  <a:gd name="T54" fmla="*/ 254 w 267"/>
                  <a:gd name="T55" fmla="*/ 9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67" h="129">
                    <a:moveTo>
                      <a:pt x="254" y="95"/>
                    </a:moveTo>
                    <a:lnTo>
                      <a:pt x="235" y="79"/>
                    </a:lnTo>
                    <a:lnTo>
                      <a:pt x="211" y="60"/>
                    </a:lnTo>
                    <a:lnTo>
                      <a:pt x="191" y="45"/>
                    </a:lnTo>
                    <a:lnTo>
                      <a:pt x="152" y="32"/>
                    </a:lnTo>
                    <a:lnTo>
                      <a:pt x="103" y="19"/>
                    </a:lnTo>
                    <a:lnTo>
                      <a:pt x="62" y="6"/>
                    </a:lnTo>
                    <a:lnTo>
                      <a:pt x="49" y="2"/>
                    </a:lnTo>
                    <a:lnTo>
                      <a:pt x="19" y="0"/>
                    </a:lnTo>
                    <a:lnTo>
                      <a:pt x="0" y="1"/>
                    </a:lnTo>
                    <a:lnTo>
                      <a:pt x="12" y="20"/>
                    </a:lnTo>
                    <a:lnTo>
                      <a:pt x="21" y="36"/>
                    </a:lnTo>
                    <a:lnTo>
                      <a:pt x="34" y="56"/>
                    </a:lnTo>
                    <a:lnTo>
                      <a:pt x="52" y="75"/>
                    </a:lnTo>
                    <a:lnTo>
                      <a:pt x="62" y="85"/>
                    </a:lnTo>
                    <a:lnTo>
                      <a:pt x="79" y="95"/>
                    </a:lnTo>
                    <a:lnTo>
                      <a:pt x="98" y="100"/>
                    </a:lnTo>
                    <a:lnTo>
                      <a:pt x="116" y="106"/>
                    </a:lnTo>
                    <a:lnTo>
                      <a:pt x="133" y="106"/>
                    </a:lnTo>
                    <a:lnTo>
                      <a:pt x="152" y="106"/>
                    </a:lnTo>
                    <a:lnTo>
                      <a:pt x="166" y="107"/>
                    </a:lnTo>
                    <a:lnTo>
                      <a:pt x="187" y="112"/>
                    </a:lnTo>
                    <a:lnTo>
                      <a:pt x="201" y="121"/>
                    </a:lnTo>
                    <a:lnTo>
                      <a:pt x="208" y="128"/>
                    </a:lnTo>
                    <a:lnTo>
                      <a:pt x="224" y="116"/>
                    </a:lnTo>
                    <a:lnTo>
                      <a:pt x="248" y="106"/>
                    </a:lnTo>
                    <a:lnTo>
                      <a:pt x="266" y="102"/>
                    </a:lnTo>
                    <a:lnTo>
                      <a:pt x="254" y="95"/>
                    </a:lnTo>
                  </a:path>
                </a:pathLst>
              </a:custGeom>
              <a:solidFill>
                <a:srgbClr val="9F3F00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574" y="2040"/>
                <a:ext cx="770" cy="1045"/>
              </a:xfrm>
              <a:custGeom>
                <a:avLst/>
                <a:gdLst>
                  <a:gd name="T0" fmla="*/ 273 w 770"/>
                  <a:gd name="T1" fmla="*/ 273 h 1045"/>
                  <a:gd name="T2" fmla="*/ 370 w 770"/>
                  <a:gd name="T3" fmla="*/ 359 h 1045"/>
                  <a:gd name="T4" fmla="*/ 491 w 770"/>
                  <a:gd name="T5" fmla="*/ 456 h 1045"/>
                  <a:gd name="T6" fmla="*/ 580 w 770"/>
                  <a:gd name="T7" fmla="*/ 559 h 1045"/>
                  <a:gd name="T8" fmla="*/ 686 w 770"/>
                  <a:gd name="T9" fmla="*/ 709 h 1045"/>
                  <a:gd name="T10" fmla="*/ 749 w 770"/>
                  <a:gd name="T11" fmla="*/ 775 h 1045"/>
                  <a:gd name="T12" fmla="*/ 769 w 770"/>
                  <a:gd name="T13" fmla="*/ 876 h 1045"/>
                  <a:gd name="T14" fmla="*/ 760 w 770"/>
                  <a:gd name="T15" fmla="*/ 932 h 1045"/>
                  <a:gd name="T16" fmla="*/ 711 w 770"/>
                  <a:gd name="T17" fmla="*/ 986 h 1045"/>
                  <a:gd name="T18" fmla="*/ 625 w 770"/>
                  <a:gd name="T19" fmla="*/ 1007 h 1045"/>
                  <a:gd name="T20" fmla="*/ 512 w 770"/>
                  <a:gd name="T21" fmla="*/ 1036 h 1045"/>
                  <a:gd name="T22" fmla="*/ 347 w 770"/>
                  <a:gd name="T23" fmla="*/ 1015 h 1045"/>
                  <a:gd name="T24" fmla="*/ 262 w 770"/>
                  <a:gd name="T25" fmla="*/ 1001 h 1045"/>
                  <a:gd name="T26" fmla="*/ 457 w 770"/>
                  <a:gd name="T27" fmla="*/ 990 h 1045"/>
                  <a:gd name="T28" fmla="*/ 370 w 770"/>
                  <a:gd name="T29" fmla="*/ 961 h 1045"/>
                  <a:gd name="T30" fmla="*/ 393 w 770"/>
                  <a:gd name="T31" fmla="*/ 930 h 1045"/>
                  <a:gd name="T32" fmla="*/ 484 w 770"/>
                  <a:gd name="T33" fmla="*/ 895 h 1045"/>
                  <a:gd name="T34" fmla="*/ 373 w 770"/>
                  <a:gd name="T35" fmla="*/ 829 h 1045"/>
                  <a:gd name="T36" fmla="*/ 304 w 770"/>
                  <a:gd name="T37" fmla="*/ 835 h 1045"/>
                  <a:gd name="T38" fmla="*/ 204 w 770"/>
                  <a:gd name="T39" fmla="*/ 959 h 1045"/>
                  <a:gd name="T40" fmla="*/ 157 w 770"/>
                  <a:gd name="T41" fmla="*/ 1033 h 1045"/>
                  <a:gd name="T42" fmla="*/ 83 w 770"/>
                  <a:gd name="T43" fmla="*/ 1033 h 1045"/>
                  <a:gd name="T44" fmla="*/ 215 w 770"/>
                  <a:gd name="T45" fmla="*/ 844 h 1045"/>
                  <a:gd name="T46" fmla="*/ 221 w 770"/>
                  <a:gd name="T47" fmla="*/ 804 h 1045"/>
                  <a:gd name="T48" fmla="*/ 94 w 770"/>
                  <a:gd name="T49" fmla="*/ 955 h 1045"/>
                  <a:gd name="T50" fmla="*/ 54 w 770"/>
                  <a:gd name="T51" fmla="*/ 1015 h 1045"/>
                  <a:gd name="T52" fmla="*/ 0 w 770"/>
                  <a:gd name="T53" fmla="*/ 1007 h 1045"/>
                  <a:gd name="T54" fmla="*/ 112 w 770"/>
                  <a:gd name="T55" fmla="*/ 861 h 1045"/>
                  <a:gd name="T56" fmla="*/ 178 w 770"/>
                  <a:gd name="T57" fmla="*/ 694 h 1045"/>
                  <a:gd name="T58" fmla="*/ 195 w 770"/>
                  <a:gd name="T59" fmla="*/ 571 h 1045"/>
                  <a:gd name="T60" fmla="*/ 205 w 770"/>
                  <a:gd name="T61" fmla="*/ 516 h 1045"/>
                  <a:gd name="T62" fmla="*/ 166 w 770"/>
                  <a:gd name="T63" fmla="*/ 487 h 1045"/>
                  <a:gd name="T64" fmla="*/ 141 w 770"/>
                  <a:gd name="T65" fmla="*/ 511 h 1045"/>
                  <a:gd name="T66" fmla="*/ 123 w 770"/>
                  <a:gd name="T67" fmla="*/ 513 h 1045"/>
                  <a:gd name="T68" fmla="*/ 121 w 770"/>
                  <a:gd name="T69" fmla="*/ 490 h 1045"/>
                  <a:gd name="T70" fmla="*/ 105 w 770"/>
                  <a:gd name="T71" fmla="*/ 472 h 1045"/>
                  <a:gd name="T72" fmla="*/ 79 w 770"/>
                  <a:gd name="T73" fmla="*/ 467 h 1045"/>
                  <a:gd name="T74" fmla="*/ 59 w 770"/>
                  <a:gd name="T75" fmla="*/ 482 h 1045"/>
                  <a:gd name="T76" fmla="*/ 37 w 770"/>
                  <a:gd name="T77" fmla="*/ 498 h 1045"/>
                  <a:gd name="T78" fmla="*/ 24 w 770"/>
                  <a:gd name="T79" fmla="*/ 483 h 1045"/>
                  <a:gd name="T80" fmla="*/ 14 w 770"/>
                  <a:gd name="T81" fmla="*/ 464 h 1045"/>
                  <a:gd name="T82" fmla="*/ 29 w 770"/>
                  <a:gd name="T83" fmla="*/ 427 h 1045"/>
                  <a:gd name="T84" fmla="*/ 43 w 770"/>
                  <a:gd name="T85" fmla="*/ 361 h 1045"/>
                  <a:gd name="T86" fmla="*/ 54 w 770"/>
                  <a:gd name="T87" fmla="*/ 304 h 1045"/>
                  <a:gd name="T88" fmla="*/ 112 w 770"/>
                  <a:gd name="T89" fmla="*/ 244 h 1045"/>
                  <a:gd name="T90" fmla="*/ 54 w 770"/>
                  <a:gd name="T91" fmla="*/ 89 h 1045"/>
                  <a:gd name="T92" fmla="*/ 91 w 770"/>
                  <a:gd name="T93" fmla="*/ 34 h 1045"/>
                  <a:gd name="T94" fmla="*/ 163 w 770"/>
                  <a:gd name="T95" fmla="*/ 189 h 1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70" h="1045">
                    <a:moveTo>
                      <a:pt x="174" y="249"/>
                    </a:moveTo>
                    <a:lnTo>
                      <a:pt x="224" y="258"/>
                    </a:lnTo>
                    <a:lnTo>
                      <a:pt x="273" y="273"/>
                    </a:lnTo>
                    <a:lnTo>
                      <a:pt x="310" y="288"/>
                    </a:lnTo>
                    <a:lnTo>
                      <a:pt x="336" y="313"/>
                    </a:lnTo>
                    <a:lnTo>
                      <a:pt x="370" y="359"/>
                    </a:lnTo>
                    <a:lnTo>
                      <a:pt x="401" y="404"/>
                    </a:lnTo>
                    <a:lnTo>
                      <a:pt x="439" y="436"/>
                    </a:lnTo>
                    <a:lnTo>
                      <a:pt x="491" y="456"/>
                    </a:lnTo>
                    <a:lnTo>
                      <a:pt x="525" y="483"/>
                    </a:lnTo>
                    <a:lnTo>
                      <a:pt x="551" y="516"/>
                    </a:lnTo>
                    <a:lnTo>
                      <a:pt x="580" y="559"/>
                    </a:lnTo>
                    <a:lnTo>
                      <a:pt x="608" y="608"/>
                    </a:lnTo>
                    <a:lnTo>
                      <a:pt x="654" y="669"/>
                    </a:lnTo>
                    <a:lnTo>
                      <a:pt x="686" y="709"/>
                    </a:lnTo>
                    <a:lnTo>
                      <a:pt x="715" y="735"/>
                    </a:lnTo>
                    <a:lnTo>
                      <a:pt x="734" y="754"/>
                    </a:lnTo>
                    <a:lnTo>
                      <a:pt x="749" y="775"/>
                    </a:lnTo>
                    <a:lnTo>
                      <a:pt x="763" y="813"/>
                    </a:lnTo>
                    <a:lnTo>
                      <a:pt x="769" y="855"/>
                    </a:lnTo>
                    <a:lnTo>
                      <a:pt x="769" y="876"/>
                    </a:lnTo>
                    <a:lnTo>
                      <a:pt x="769" y="895"/>
                    </a:lnTo>
                    <a:lnTo>
                      <a:pt x="765" y="913"/>
                    </a:lnTo>
                    <a:lnTo>
                      <a:pt x="760" y="932"/>
                    </a:lnTo>
                    <a:lnTo>
                      <a:pt x="750" y="949"/>
                    </a:lnTo>
                    <a:lnTo>
                      <a:pt x="737" y="967"/>
                    </a:lnTo>
                    <a:lnTo>
                      <a:pt x="711" y="986"/>
                    </a:lnTo>
                    <a:lnTo>
                      <a:pt x="690" y="995"/>
                    </a:lnTo>
                    <a:lnTo>
                      <a:pt x="664" y="1002"/>
                    </a:lnTo>
                    <a:lnTo>
                      <a:pt x="625" y="1007"/>
                    </a:lnTo>
                    <a:lnTo>
                      <a:pt x="585" y="1007"/>
                    </a:lnTo>
                    <a:lnTo>
                      <a:pt x="563" y="1004"/>
                    </a:lnTo>
                    <a:lnTo>
                      <a:pt x="512" y="1036"/>
                    </a:lnTo>
                    <a:lnTo>
                      <a:pt x="457" y="1015"/>
                    </a:lnTo>
                    <a:lnTo>
                      <a:pt x="381" y="1033"/>
                    </a:lnTo>
                    <a:lnTo>
                      <a:pt x="347" y="1015"/>
                    </a:lnTo>
                    <a:lnTo>
                      <a:pt x="301" y="1036"/>
                    </a:lnTo>
                    <a:lnTo>
                      <a:pt x="281" y="1044"/>
                    </a:lnTo>
                    <a:lnTo>
                      <a:pt x="262" y="1001"/>
                    </a:lnTo>
                    <a:lnTo>
                      <a:pt x="330" y="990"/>
                    </a:lnTo>
                    <a:lnTo>
                      <a:pt x="401" y="992"/>
                    </a:lnTo>
                    <a:lnTo>
                      <a:pt x="457" y="990"/>
                    </a:lnTo>
                    <a:lnTo>
                      <a:pt x="505" y="953"/>
                    </a:lnTo>
                    <a:lnTo>
                      <a:pt x="433" y="961"/>
                    </a:lnTo>
                    <a:lnTo>
                      <a:pt x="370" y="961"/>
                    </a:lnTo>
                    <a:lnTo>
                      <a:pt x="312" y="950"/>
                    </a:lnTo>
                    <a:lnTo>
                      <a:pt x="347" y="910"/>
                    </a:lnTo>
                    <a:lnTo>
                      <a:pt x="393" y="930"/>
                    </a:lnTo>
                    <a:lnTo>
                      <a:pt x="433" y="936"/>
                    </a:lnTo>
                    <a:lnTo>
                      <a:pt x="476" y="927"/>
                    </a:lnTo>
                    <a:lnTo>
                      <a:pt x="484" y="895"/>
                    </a:lnTo>
                    <a:lnTo>
                      <a:pt x="482" y="872"/>
                    </a:lnTo>
                    <a:lnTo>
                      <a:pt x="437" y="858"/>
                    </a:lnTo>
                    <a:lnTo>
                      <a:pt x="373" y="829"/>
                    </a:lnTo>
                    <a:lnTo>
                      <a:pt x="341" y="813"/>
                    </a:lnTo>
                    <a:lnTo>
                      <a:pt x="324" y="800"/>
                    </a:lnTo>
                    <a:lnTo>
                      <a:pt x="304" y="835"/>
                    </a:lnTo>
                    <a:lnTo>
                      <a:pt x="278" y="883"/>
                    </a:lnTo>
                    <a:lnTo>
                      <a:pt x="235" y="924"/>
                    </a:lnTo>
                    <a:lnTo>
                      <a:pt x="204" y="959"/>
                    </a:lnTo>
                    <a:lnTo>
                      <a:pt x="178" y="995"/>
                    </a:lnTo>
                    <a:lnTo>
                      <a:pt x="174" y="1019"/>
                    </a:lnTo>
                    <a:lnTo>
                      <a:pt x="157" y="1033"/>
                    </a:lnTo>
                    <a:lnTo>
                      <a:pt x="132" y="1042"/>
                    </a:lnTo>
                    <a:lnTo>
                      <a:pt x="105" y="1042"/>
                    </a:lnTo>
                    <a:lnTo>
                      <a:pt x="83" y="1033"/>
                    </a:lnTo>
                    <a:lnTo>
                      <a:pt x="143" y="984"/>
                    </a:lnTo>
                    <a:lnTo>
                      <a:pt x="189" y="898"/>
                    </a:lnTo>
                    <a:lnTo>
                      <a:pt x="215" y="844"/>
                    </a:lnTo>
                    <a:lnTo>
                      <a:pt x="233" y="795"/>
                    </a:lnTo>
                    <a:lnTo>
                      <a:pt x="238" y="746"/>
                    </a:lnTo>
                    <a:lnTo>
                      <a:pt x="221" y="804"/>
                    </a:lnTo>
                    <a:lnTo>
                      <a:pt x="184" y="867"/>
                    </a:lnTo>
                    <a:lnTo>
                      <a:pt x="163" y="898"/>
                    </a:lnTo>
                    <a:lnTo>
                      <a:pt x="94" y="955"/>
                    </a:lnTo>
                    <a:lnTo>
                      <a:pt x="65" y="979"/>
                    </a:lnTo>
                    <a:lnTo>
                      <a:pt x="63" y="1001"/>
                    </a:lnTo>
                    <a:lnTo>
                      <a:pt x="54" y="1015"/>
                    </a:lnTo>
                    <a:lnTo>
                      <a:pt x="20" y="1024"/>
                    </a:lnTo>
                    <a:lnTo>
                      <a:pt x="0" y="1024"/>
                    </a:lnTo>
                    <a:lnTo>
                      <a:pt x="0" y="1007"/>
                    </a:lnTo>
                    <a:lnTo>
                      <a:pt x="20" y="990"/>
                    </a:lnTo>
                    <a:lnTo>
                      <a:pt x="54" y="961"/>
                    </a:lnTo>
                    <a:lnTo>
                      <a:pt x="112" y="861"/>
                    </a:lnTo>
                    <a:lnTo>
                      <a:pt x="157" y="797"/>
                    </a:lnTo>
                    <a:lnTo>
                      <a:pt x="181" y="746"/>
                    </a:lnTo>
                    <a:lnTo>
                      <a:pt x="178" y="694"/>
                    </a:lnTo>
                    <a:lnTo>
                      <a:pt x="184" y="631"/>
                    </a:lnTo>
                    <a:lnTo>
                      <a:pt x="188" y="606"/>
                    </a:lnTo>
                    <a:lnTo>
                      <a:pt x="195" y="571"/>
                    </a:lnTo>
                    <a:lnTo>
                      <a:pt x="203" y="551"/>
                    </a:lnTo>
                    <a:lnTo>
                      <a:pt x="205" y="533"/>
                    </a:lnTo>
                    <a:lnTo>
                      <a:pt x="205" y="516"/>
                    </a:lnTo>
                    <a:lnTo>
                      <a:pt x="195" y="500"/>
                    </a:lnTo>
                    <a:lnTo>
                      <a:pt x="181" y="495"/>
                    </a:lnTo>
                    <a:lnTo>
                      <a:pt x="166" y="487"/>
                    </a:lnTo>
                    <a:lnTo>
                      <a:pt x="158" y="496"/>
                    </a:lnTo>
                    <a:lnTo>
                      <a:pt x="148" y="508"/>
                    </a:lnTo>
                    <a:lnTo>
                      <a:pt x="141" y="511"/>
                    </a:lnTo>
                    <a:lnTo>
                      <a:pt x="132" y="517"/>
                    </a:lnTo>
                    <a:lnTo>
                      <a:pt x="123" y="519"/>
                    </a:lnTo>
                    <a:lnTo>
                      <a:pt x="123" y="513"/>
                    </a:lnTo>
                    <a:lnTo>
                      <a:pt x="123" y="506"/>
                    </a:lnTo>
                    <a:lnTo>
                      <a:pt x="122" y="497"/>
                    </a:lnTo>
                    <a:lnTo>
                      <a:pt x="121" y="490"/>
                    </a:lnTo>
                    <a:lnTo>
                      <a:pt x="116" y="484"/>
                    </a:lnTo>
                    <a:lnTo>
                      <a:pt x="112" y="476"/>
                    </a:lnTo>
                    <a:lnTo>
                      <a:pt x="105" y="472"/>
                    </a:lnTo>
                    <a:lnTo>
                      <a:pt x="98" y="468"/>
                    </a:lnTo>
                    <a:lnTo>
                      <a:pt x="89" y="466"/>
                    </a:lnTo>
                    <a:lnTo>
                      <a:pt x="79" y="467"/>
                    </a:lnTo>
                    <a:lnTo>
                      <a:pt x="69" y="471"/>
                    </a:lnTo>
                    <a:lnTo>
                      <a:pt x="62" y="476"/>
                    </a:lnTo>
                    <a:lnTo>
                      <a:pt x="59" y="482"/>
                    </a:lnTo>
                    <a:lnTo>
                      <a:pt x="55" y="488"/>
                    </a:lnTo>
                    <a:lnTo>
                      <a:pt x="47" y="494"/>
                    </a:lnTo>
                    <a:lnTo>
                      <a:pt x="37" y="498"/>
                    </a:lnTo>
                    <a:lnTo>
                      <a:pt x="30" y="497"/>
                    </a:lnTo>
                    <a:lnTo>
                      <a:pt x="25" y="493"/>
                    </a:lnTo>
                    <a:lnTo>
                      <a:pt x="24" y="483"/>
                    </a:lnTo>
                    <a:lnTo>
                      <a:pt x="23" y="476"/>
                    </a:lnTo>
                    <a:lnTo>
                      <a:pt x="20" y="469"/>
                    </a:lnTo>
                    <a:lnTo>
                      <a:pt x="14" y="464"/>
                    </a:lnTo>
                    <a:lnTo>
                      <a:pt x="9" y="458"/>
                    </a:lnTo>
                    <a:lnTo>
                      <a:pt x="3" y="453"/>
                    </a:lnTo>
                    <a:lnTo>
                      <a:pt x="29" y="427"/>
                    </a:lnTo>
                    <a:lnTo>
                      <a:pt x="39" y="406"/>
                    </a:lnTo>
                    <a:lnTo>
                      <a:pt x="43" y="391"/>
                    </a:lnTo>
                    <a:lnTo>
                      <a:pt x="43" y="361"/>
                    </a:lnTo>
                    <a:lnTo>
                      <a:pt x="44" y="342"/>
                    </a:lnTo>
                    <a:lnTo>
                      <a:pt x="49" y="319"/>
                    </a:lnTo>
                    <a:lnTo>
                      <a:pt x="54" y="304"/>
                    </a:lnTo>
                    <a:lnTo>
                      <a:pt x="63" y="276"/>
                    </a:lnTo>
                    <a:lnTo>
                      <a:pt x="85" y="252"/>
                    </a:lnTo>
                    <a:lnTo>
                      <a:pt x="112" y="244"/>
                    </a:lnTo>
                    <a:lnTo>
                      <a:pt x="85" y="186"/>
                    </a:lnTo>
                    <a:lnTo>
                      <a:pt x="60" y="126"/>
                    </a:lnTo>
                    <a:lnTo>
                      <a:pt x="54" y="89"/>
                    </a:lnTo>
                    <a:lnTo>
                      <a:pt x="51" y="45"/>
                    </a:lnTo>
                    <a:lnTo>
                      <a:pt x="54" y="0"/>
                    </a:lnTo>
                    <a:lnTo>
                      <a:pt x="91" y="34"/>
                    </a:lnTo>
                    <a:lnTo>
                      <a:pt x="120" y="74"/>
                    </a:lnTo>
                    <a:lnTo>
                      <a:pt x="141" y="124"/>
                    </a:lnTo>
                    <a:lnTo>
                      <a:pt x="163" y="189"/>
                    </a:lnTo>
                    <a:lnTo>
                      <a:pt x="174" y="249"/>
                    </a:lnTo>
                  </a:path>
                </a:pathLst>
              </a:custGeom>
              <a:solidFill>
                <a:srgbClr val="9F3F00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21"/>
              <p:cNvSpPr>
                <a:spLocks/>
              </p:cNvSpPr>
              <p:nvPr/>
            </p:nvSpPr>
            <p:spPr bwMode="auto">
              <a:xfrm>
                <a:off x="650" y="2341"/>
                <a:ext cx="123" cy="131"/>
              </a:xfrm>
              <a:custGeom>
                <a:avLst/>
                <a:gdLst>
                  <a:gd name="T0" fmla="*/ 89 w 123"/>
                  <a:gd name="T1" fmla="*/ 1 h 131"/>
                  <a:gd name="T2" fmla="*/ 77 w 123"/>
                  <a:gd name="T3" fmla="*/ 7 h 131"/>
                  <a:gd name="T4" fmla="*/ 65 w 123"/>
                  <a:gd name="T5" fmla="*/ 14 h 131"/>
                  <a:gd name="T6" fmla="*/ 57 w 123"/>
                  <a:gd name="T7" fmla="*/ 28 h 131"/>
                  <a:gd name="T8" fmla="*/ 50 w 123"/>
                  <a:gd name="T9" fmla="*/ 41 h 131"/>
                  <a:gd name="T10" fmla="*/ 44 w 123"/>
                  <a:gd name="T11" fmla="*/ 58 h 131"/>
                  <a:gd name="T12" fmla="*/ 41 w 123"/>
                  <a:gd name="T13" fmla="*/ 73 h 131"/>
                  <a:gd name="T14" fmla="*/ 39 w 123"/>
                  <a:gd name="T15" fmla="*/ 86 h 131"/>
                  <a:gd name="T16" fmla="*/ 31 w 123"/>
                  <a:gd name="T17" fmla="*/ 106 h 131"/>
                  <a:gd name="T18" fmla="*/ 23 w 123"/>
                  <a:gd name="T19" fmla="*/ 116 h 131"/>
                  <a:gd name="T20" fmla="*/ 10 w 123"/>
                  <a:gd name="T21" fmla="*/ 123 h 131"/>
                  <a:gd name="T22" fmla="*/ 0 w 123"/>
                  <a:gd name="T23" fmla="*/ 130 h 131"/>
                  <a:gd name="T24" fmla="*/ 19 w 123"/>
                  <a:gd name="T25" fmla="*/ 127 h 131"/>
                  <a:gd name="T26" fmla="*/ 30 w 123"/>
                  <a:gd name="T27" fmla="*/ 124 h 131"/>
                  <a:gd name="T28" fmla="*/ 43 w 123"/>
                  <a:gd name="T29" fmla="*/ 117 h 131"/>
                  <a:gd name="T30" fmla="*/ 50 w 123"/>
                  <a:gd name="T31" fmla="*/ 99 h 131"/>
                  <a:gd name="T32" fmla="*/ 58 w 123"/>
                  <a:gd name="T33" fmla="*/ 74 h 131"/>
                  <a:gd name="T34" fmla="*/ 63 w 123"/>
                  <a:gd name="T35" fmla="*/ 52 h 131"/>
                  <a:gd name="T36" fmla="*/ 68 w 123"/>
                  <a:gd name="T37" fmla="*/ 43 h 131"/>
                  <a:gd name="T38" fmla="*/ 78 w 123"/>
                  <a:gd name="T39" fmla="*/ 34 h 131"/>
                  <a:gd name="T40" fmla="*/ 90 w 123"/>
                  <a:gd name="T41" fmla="*/ 33 h 131"/>
                  <a:gd name="T42" fmla="*/ 98 w 123"/>
                  <a:gd name="T43" fmla="*/ 33 h 131"/>
                  <a:gd name="T44" fmla="*/ 104 w 123"/>
                  <a:gd name="T45" fmla="*/ 33 h 131"/>
                  <a:gd name="T46" fmla="*/ 113 w 123"/>
                  <a:gd name="T47" fmla="*/ 31 h 131"/>
                  <a:gd name="T48" fmla="*/ 118 w 123"/>
                  <a:gd name="T49" fmla="*/ 28 h 131"/>
                  <a:gd name="T50" fmla="*/ 122 w 123"/>
                  <a:gd name="T51" fmla="*/ 20 h 131"/>
                  <a:gd name="T52" fmla="*/ 121 w 123"/>
                  <a:gd name="T53" fmla="*/ 9 h 131"/>
                  <a:gd name="T54" fmla="*/ 115 w 123"/>
                  <a:gd name="T55" fmla="*/ 4 h 131"/>
                  <a:gd name="T56" fmla="*/ 103 w 123"/>
                  <a:gd name="T57" fmla="*/ 0 h 131"/>
                  <a:gd name="T58" fmla="*/ 89 w 123"/>
                  <a:gd name="T59" fmla="*/ 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3" h="131">
                    <a:moveTo>
                      <a:pt x="89" y="1"/>
                    </a:moveTo>
                    <a:lnTo>
                      <a:pt x="77" y="7"/>
                    </a:lnTo>
                    <a:lnTo>
                      <a:pt x="65" y="14"/>
                    </a:lnTo>
                    <a:lnTo>
                      <a:pt x="57" y="28"/>
                    </a:lnTo>
                    <a:lnTo>
                      <a:pt x="50" y="41"/>
                    </a:lnTo>
                    <a:lnTo>
                      <a:pt x="44" y="58"/>
                    </a:lnTo>
                    <a:lnTo>
                      <a:pt x="41" y="73"/>
                    </a:lnTo>
                    <a:lnTo>
                      <a:pt x="39" y="86"/>
                    </a:lnTo>
                    <a:lnTo>
                      <a:pt x="31" y="106"/>
                    </a:lnTo>
                    <a:lnTo>
                      <a:pt x="23" y="116"/>
                    </a:lnTo>
                    <a:lnTo>
                      <a:pt x="10" y="123"/>
                    </a:lnTo>
                    <a:lnTo>
                      <a:pt x="0" y="130"/>
                    </a:lnTo>
                    <a:lnTo>
                      <a:pt x="19" y="127"/>
                    </a:lnTo>
                    <a:lnTo>
                      <a:pt x="30" y="124"/>
                    </a:lnTo>
                    <a:lnTo>
                      <a:pt x="43" y="117"/>
                    </a:lnTo>
                    <a:lnTo>
                      <a:pt x="50" y="99"/>
                    </a:lnTo>
                    <a:lnTo>
                      <a:pt x="58" y="74"/>
                    </a:lnTo>
                    <a:lnTo>
                      <a:pt x="63" y="52"/>
                    </a:lnTo>
                    <a:lnTo>
                      <a:pt x="68" y="43"/>
                    </a:lnTo>
                    <a:lnTo>
                      <a:pt x="78" y="34"/>
                    </a:lnTo>
                    <a:lnTo>
                      <a:pt x="90" y="33"/>
                    </a:lnTo>
                    <a:lnTo>
                      <a:pt x="98" y="33"/>
                    </a:lnTo>
                    <a:lnTo>
                      <a:pt x="104" y="33"/>
                    </a:lnTo>
                    <a:lnTo>
                      <a:pt x="113" y="31"/>
                    </a:lnTo>
                    <a:lnTo>
                      <a:pt x="118" y="28"/>
                    </a:lnTo>
                    <a:lnTo>
                      <a:pt x="122" y="20"/>
                    </a:lnTo>
                    <a:lnTo>
                      <a:pt x="121" y="9"/>
                    </a:lnTo>
                    <a:lnTo>
                      <a:pt x="115" y="4"/>
                    </a:lnTo>
                    <a:lnTo>
                      <a:pt x="103" y="0"/>
                    </a:lnTo>
                    <a:lnTo>
                      <a:pt x="89" y="1"/>
                    </a:lnTo>
                  </a:path>
                </a:pathLst>
              </a:custGeom>
              <a:solidFill>
                <a:srgbClr val="BF7F1F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22"/>
              <p:cNvSpPr>
                <a:spLocks/>
              </p:cNvSpPr>
              <p:nvPr/>
            </p:nvSpPr>
            <p:spPr bwMode="auto">
              <a:xfrm>
                <a:off x="574" y="2489"/>
                <a:ext cx="159" cy="151"/>
              </a:xfrm>
              <a:custGeom>
                <a:avLst/>
                <a:gdLst>
                  <a:gd name="T0" fmla="*/ 39 w 159"/>
                  <a:gd name="T1" fmla="*/ 0 h 151"/>
                  <a:gd name="T2" fmla="*/ 45 w 159"/>
                  <a:gd name="T3" fmla="*/ 7 h 151"/>
                  <a:gd name="T4" fmla="*/ 51 w 159"/>
                  <a:gd name="T5" fmla="*/ 12 h 151"/>
                  <a:gd name="T6" fmla="*/ 55 w 159"/>
                  <a:gd name="T7" fmla="*/ 17 h 151"/>
                  <a:gd name="T8" fmla="*/ 57 w 159"/>
                  <a:gd name="T9" fmla="*/ 21 h 151"/>
                  <a:gd name="T10" fmla="*/ 60 w 159"/>
                  <a:gd name="T11" fmla="*/ 28 h 151"/>
                  <a:gd name="T12" fmla="*/ 60 w 159"/>
                  <a:gd name="T13" fmla="*/ 32 h 151"/>
                  <a:gd name="T14" fmla="*/ 61 w 159"/>
                  <a:gd name="T15" fmla="*/ 37 h 151"/>
                  <a:gd name="T16" fmla="*/ 61 w 159"/>
                  <a:gd name="T17" fmla="*/ 40 h 151"/>
                  <a:gd name="T18" fmla="*/ 64 w 159"/>
                  <a:gd name="T19" fmla="*/ 44 h 151"/>
                  <a:gd name="T20" fmla="*/ 70 w 159"/>
                  <a:gd name="T21" fmla="*/ 46 h 151"/>
                  <a:gd name="T22" fmla="*/ 77 w 159"/>
                  <a:gd name="T23" fmla="*/ 43 h 151"/>
                  <a:gd name="T24" fmla="*/ 85 w 159"/>
                  <a:gd name="T25" fmla="*/ 39 h 151"/>
                  <a:gd name="T26" fmla="*/ 91 w 159"/>
                  <a:gd name="T27" fmla="*/ 33 h 151"/>
                  <a:gd name="T28" fmla="*/ 96 w 159"/>
                  <a:gd name="T29" fmla="*/ 26 h 151"/>
                  <a:gd name="T30" fmla="*/ 102 w 159"/>
                  <a:gd name="T31" fmla="*/ 19 h 151"/>
                  <a:gd name="T32" fmla="*/ 109 w 159"/>
                  <a:gd name="T33" fmla="*/ 16 h 151"/>
                  <a:gd name="T34" fmla="*/ 116 w 159"/>
                  <a:gd name="T35" fmla="*/ 13 h 151"/>
                  <a:gd name="T36" fmla="*/ 126 w 159"/>
                  <a:gd name="T37" fmla="*/ 14 h 151"/>
                  <a:gd name="T38" fmla="*/ 135 w 159"/>
                  <a:gd name="T39" fmla="*/ 16 h 151"/>
                  <a:gd name="T40" fmla="*/ 144 w 159"/>
                  <a:gd name="T41" fmla="*/ 21 h 151"/>
                  <a:gd name="T42" fmla="*/ 149 w 159"/>
                  <a:gd name="T43" fmla="*/ 28 h 151"/>
                  <a:gd name="T44" fmla="*/ 152 w 159"/>
                  <a:gd name="T45" fmla="*/ 32 h 151"/>
                  <a:gd name="T46" fmla="*/ 156 w 159"/>
                  <a:gd name="T47" fmla="*/ 41 h 151"/>
                  <a:gd name="T48" fmla="*/ 157 w 159"/>
                  <a:gd name="T49" fmla="*/ 50 h 151"/>
                  <a:gd name="T50" fmla="*/ 158 w 159"/>
                  <a:gd name="T51" fmla="*/ 58 h 151"/>
                  <a:gd name="T52" fmla="*/ 158 w 159"/>
                  <a:gd name="T53" fmla="*/ 66 h 151"/>
                  <a:gd name="T54" fmla="*/ 146 w 159"/>
                  <a:gd name="T55" fmla="*/ 77 h 151"/>
                  <a:gd name="T56" fmla="*/ 124 w 159"/>
                  <a:gd name="T57" fmla="*/ 90 h 151"/>
                  <a:gd name="T58" fmla="*/ 112 w 159"/>
                  <a:gd name="T59" fmla="*/ 103 h 151"/>
                  <a:gd name="T60" fmla="*/ 104 w 159"/>
                  <a:gd name="T61" fmla="*/ 122 h 151"/>
                  <a:gd name="T62" fmla="*/ 99 w 159"/>
                  <a:gd name="T63" fmla="*/ 140 h 151"/>
                  <a:gd name="T64" fmla="*/ 94 w 159"/>
                  <a:gd name="T65" fmla="*/ 146 h 151"/>
                  <a:gd name="T66" fmla="*/ 87 w 159"/>
                  <a:gd name="T67" fmla="*/ 147 h 151"/>
                  <a:gd name="T68" fmla="*/ 76 w 159"/>
                  <a:gd name="T69" fmla="*/ 141 h 151"/>
                  <a:gd name="T70" fmla="*/ 69 w 159"/>
                  <a:gd name="T71" fmla="*/ 132 h 151"/>
                  <a:gd name="T72" fmla="*/ 64 w 159"/>
                  <a:gd name="T73" fmla="*/ 133 h 151"/>
                  <a:gd name="T74" fmla="*/ 57 w 159"/>
                  <a:gd name="T75" fmla="*/ 141 h 151"/>
                  <a:gd name="T76" fmla="*/ 51 w 159"/>
                  <a:gd name="T77" fmla="*/ 148 h 151"/>
                  <a:gd name="T78" fmla="*/ 44 w 159"/>
                  <a:gd name="T79" fmla="*/ 150 h 151"/>
                  <a:gd name="T80" fmla="*/ 39 w 159"/>
                  <a:gd name="T81" fmla="*/ 150 h 151"/>
                  <a:gd name="T82" fmla="*/ 32 w 159"/>
                  <a:gd name="T83" fmla="*/ 146 h 151"/>
                  <a:gd name="T84" fmla="*/ 29 w 159"/>
                  <a:gd name="T85" fmla="*/ 138 h 151"/>
                  <a:gd name="T86" fmla="*/ 20 w 159"/>
                  <a:gd name="T87" fmla="*/ 138 h 151"/>
                  <a:gd name="T88" fmla="*/ 12 w 159"/>
                  <a:gd name="T89" fmla="*/ 138 h 151"/>
                  <a:gd name="T90" fmla="*/ 7 w 159"/>
                  <a:gd name="T91" fmla="*/ 134 h 151"/>
                  <a:gd name="T92" fmla="*/ 3 w 159"/>
                  <a:gd name="T93" fmla="*/ 130 h 151"/>
                  <a:gd name="T94" fmla="*/ 1 w 159"/>
                  <a:gd name="T95" fmla="*/ 123 h 151"/>
                  <a:gd name="T96" fmla="*/ 0 w 159"/>
                  <a:gd name="T97" fmla="*/ 116 h 151"/>
                  <a:gd name="T98" fmla="*/ 2 w 159"/>
                  <a:gd name="T99" fmla="*/ 110 h 151"/>
                  <a:gd name="T100" fmla="*/ 4 w 159"/>
                  <a:gd name="T101" fmla="*/ 106 h 151"/>
                  <a:gd name="T102" fmla="*/ 9 w 159"/>
                  <a:gd name="T103" fmla="*/ 100 h 151"/>
                  <a:gd name="T104" fmla="*/ 12 w 159"/>
                  <a:gd name="T105" fmla="*/ 91 h 151"/>
                  <a:gd name="T106" fmla="*/ 13 w 159"/>
                  <a:gd name="T107" fmla="*/ 86 h 151"/>
                  <a:gd name="T108" fmla="*/ 14 w 159"/>
                  <a:gd name="T109" fmla="*/ 78 h 151"/>
                  <a:gd name="T110" fmla="*/ 14 w 159"/>
                  <a:gd name="T111" fmla="*/ 70 h 151"/>
                  <a:gd name="T112" fmla="*/ 12 w 159"/>
                  <a:gd name="T113" fmla="*/ 61 h 151"/>
                  <a:gd name="T114" fmla="*/ 6 w 159"/>
                  <a:gd name="T115" fmla="*/ 56 h 151"/>
                  <a:gd name="T116" fmla="*/ 3 w 159"/>
                  <a:gd name="T117" fmla="*/ 46 h 151"/>
                  <a:gd name="T118" fmla="*/ 6 w 159"/>
                  <a:gd name="T119" fmla="*/ 34 h 151"/>
                  <a:gd name="T120" fmla="*/ 19 w 159"/>
                  <a:gd name="T121" fmla="*/ 19 h 151"/>
                  <a:gd name="T122" fmla="*/ 39 w 159"/>
                  <a:gd name="T123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59" h="151">
                    <a:moveTo>
                      <a:pt x="39" y="0"/>
                    </a:moveTo>
                    <a:lnTo>
                      <a:pt x="45" y="7"/>
                    </a:lnTo>
                    <a:lnTo>
                      <a:pt x="51" y="12"/>
                    </a:lnTo>
                    <a:lnTo>
                      <a:pt x="55" y="17"/>
                    </a:lnTo>
                    <a:lnTo>
                      <a:pt x="57" y="21"/>
                    </a:lnTo>
                    <a:lnTo>
                      <a:pt x="60" y="28"/>
                    </a:lnTo>
                    <a:lnTo>
                      <a:pt x="60" y="32"/>
                    </a:lnTo>
                    <a:lnTo>
                      <a:pt x="61" y="37"/>
                    </a:lnTo>
                    <a:lnTo>
                      <a:pt x="61" y="40"/>
                    </a:lnTo>
                    <a:lnTo>
                      <a:pt x="64" y="44"/>
                    </a:lnTo>
                    <a:lnTo>
                      <a:pt x="70" y="46"/>
                    </a:lnTo>
                    <a:lnTo>
                      <a:pt x="77" y="43"/>
                    </a:lnTo>
                    <a:lnTo>
                      <a:pt x="85" y="39"/>
                    </a:lnTo>
                    <a:lnTo>
                      <a:pt x="91" y="33"/>
                    </a:lnTo>
                    <a:lnTo>
                      <a:pt x="96" y="26"/>
                    </a:lnTo>
                    <a:lnTo>
                      <a:pt x="102" y="19"/>
                    </a:lnTo>
                    <a:lnTo>
                      <a:pt x="109" y="16"/>
                    </a:lnTo>
                    <a:lnTo>
                      <a:pt x="116" y="13"/>
                    </a:lnTo>
                    <a:lnTo>
                      <a:pt x="126" y="14"/>
                    </a:lnTo>
                    <a:lnTo>
                      <a:pt x="135" y="16"/>
                    </a:lnTo>
                    <a:lnTo>
                      <a:pt x="144" y="21"/>
                    </a:lnTo>
                    <a:lnTo>
                      <a:pt x="149" y="28"/>
                    </a:lnTo>
                    <a:lnTo>
                      <a:pt x="152" y="32"/>
                    </a:lnTo>
                    <a:lnTo>
                      <a:pt x="156" y="41"/>
                    </a:lnTo>
                    <a:lnTo>
                      <a:pt x="157" y="50"/>
                    </a:lnTo>
                    <a:lnTo>
                      <a:pt x="158" y="58"/>
                    </a:lnTo>
                    <a:lnTo>
                      <a:pt x="158" y="66"/>
                    </a:lnTo>
                    <a:lnTo>
                      <a:pt x="146" y="77"/>
                    </a:lnTo>
                    <a:lnTo>
                      <a:pt x="124" y="90"/>
                    </a:lnTo>
                    <a:lnTo>
                      <a:pt x="112" y="103"/>
                    </a:lnTo>
                    <a:lnTo>
                      <a:pt x="104" y="122"/>
                    </a:lnTo>
                    <a:lnTo>
                      <a:pt x="99" y="140"/>
                    </a:lnTo>
                    <a:lnTo>
                      <a:pt x="94" y="146"/>
                    </a:lnTo>
                    <a:lnTo>
                      <a:pt x="87" y="147"/>
                    </a:lnTo>
                    <a:lnTo>
                      <a:pt x="76" y="141"/>
                    </a:lnTo>
                    <a:lnTo>
                      <a:pt x="69" y="132"/>
                    </a:lnTo>
                    <a:lnTo>
                      <a:pt x="64" y="133"/>
                    </a:lnTo>
                    <a:lnTo>
                      <a:pt x="57" y="141"/>
                    </a:lnTo>
                    <a:lnTo>
                      <a:pt x="51" y="148"/>
                    </a:lnTo>
                    <a:lnTo>
                      <a:pt x="44" y="150"/>
                    </a:lnTo>
                    <a:lnTo>
                      <a:pt x="39" y="150"/>
                    </a:lnTo>
                    <a:lnTo>
                      <a:pt x="32" y="146"/>
                    </a:lnTo>
                    <a:lnTo>
                      <a:pt x="29" y="138"/>
                    </a:lnTo>
                    <a:lnTo>
                      <a:pt x="20" y="138"/>
                    </a:lnTo>
                    <a:lnTo>
                      <a:pt x="12" y="138"/>
                    </a:lnTo>
                    <a:lnTo>
                      <a:pt x="7" y="134"/>
                    </a:lnTo>
                    <a:lnTo>
                      <a:pt x="3" y="130"/>
                    </a:lnTo>
                    <a:lnTo>
                      <a:pt x="1" y="123"/>
                    </a:lnTo>
                    <a:lnTo>
                      <a:pt x="0" y="116"/>
                    </a:lnTo>
                    <a:lnTo>
                      <a:pt x="2" y="110"/>
                    </a:lnTo>
                    <a:lnTo>
                      <a:pt x="4" y="106"/>
                    </a:lnTo>
                    <a:lnTo>
                      <a:pt x="9" y="100"/>
                    </a:lnTo>
                    <a:lnTo>
                      <a:pt x="12" y="91"/>
                    </a:lnTo>
                    <a:lnTo>
                      <a:pt x="13" y="86"/>
                    </a:lnTo>
                    <a:lnTo>
                      <a:pt x="14" y="78"/>
                    </a:lnTo>
                    <a:lnTo>
                      <a:pt x="14" y="70"/>
                    </a:lnTo>
                    <a:lnTo>
                      <a:pt x="12" y="61"/>
                    </a:lnTo>
                    <a:lnTo>
                      <a:pt x="6" y="56"/>
                    </a:lnTo>
                    <a:lnTo>
                      <a:pt x="3" y="46"/>
                    </a:lnTo>
                    <a:lnTo>
                      <a:pt x="6" y="34"/>
                    </a:lnTo>
                    <a:lnTo>
                      <a:pt x="19" y="19"/>
                    </a:lnTo>
                    <a:lnTo>
                      <a:pt x="39" y="0"/>
                    </a:lnTo>
                  </a:path>
                </a:pathLst>
              </a:custGeom>
              <a:solidFill>
                <a:srgbClr val="BF7F1F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23"/>
              <p:cNvSpPr>
                <a:spLocks/>
              </p:cNvSpPr>
              <p:nvPr/>
            </p:nvSpPr>
            <p:spPr bwMode="auto">
              <a:xfrm>
                <a:off x="603" y="2532"/>
                <a:ext cx="19" cy="27"/>
              </a:xfrm>
              <a:custGeom>
                <a:avLst/>
                <a:gdLst>
                  <a:gd name="T0" fmla="*/ 0 w 19"/>
                  <a:gd name="T1" fmla="*/ 0 h 27"/>
                  <a:gd name="T2" fmla="*/ 8 w 19"/>
                  <a:gd name="T3" fmla="*/ 1 h 27"/>
                  <a:gd name="T4" fmla="*/ 13 w 19"/>
                  <a:gd name="T5" fmla="*/ 4 h 27"/>
                  <a:gd name="T6" fmla="*/ 18 w 19"/>
                  <a:gd name="T7" fmla="*/ 9 h 27"/>
                  <a:gd name="T8" fmla="*/ 18 w 19"/>
                  <a:gd name="T9" fmla="*/ 12 h 27"/>
                  <a:gd name="T10" fmla="*/ 18 w 19"/>
                  <a:gd name="T11" fmla="*/ 16 h 27"/>
                  <a:gd name="T12" fmla="*/ 15 w 19"/>
                  <a:gd name="T13" fmla="*/ 21 h 27"/>
                  <a:gd name="T14" fmla="*/ 3 w 19"/>
                  <a:gd name="T15" fmla="*/ 26 h 27"/>
                  <a:gd name="T16" fmla="*/ 10 w 19"/>
                  <a:gd name="T17" fmla="*/ 2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27">
                    <a:moveTo>
                      <a:pt x="0" y="0"/>
                    </a:moveTo>
                    <a:lnTo>
                      <a:pt x="8" y="1"/>
                    </a:lnTo>
                    <a:lnTo>
                      <a:pt x="13" y="4"/>
                    </a:lnTo>
                    <a:lnTo>
                      <a:pt x="18" y="9"/>
                    </a:lnTo>
                    <a:lnTo>
                      <a:pt x="18" y="12"/>
                    </a:lnTo>
                    <a:lnTo>
                      <a:pt x="18" y="16"/>
                    </a:lnTo>
                    <a:lnTo>
                      <a:pt x="15" y="21"/>
                    </a:lnTo>
                    <a:lnTo>
                      <a:pt x="3" y="26"/>
                    </a:lnTo>
                    <a:lnTo>
                      <a:pt x="10" y="22"/>
                    </a:lnTo>
                  </a:path>
                </a:pathLst>
              </a:custGeom>
              <a:noFill/>
              <a:ln w="12699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24"/>
              <p:cNvSpPr>
                <a:spLocks/>
              </p:cNvSpPr>
              <p:nvPr/>
            </p:nvSpPr>
            <p:spPr bwMode="auto">
              <a:xfrm>
                <a:off x="602" y="2546"/>
                <a:ext cx="97" cy="78"/>
              </a:xfrm>
              <a:custGeom>
                <a:avLst/>
                <a:gdLst>
                  <a:gd name="T0" fmla="*/ 0 w 97"/>
                  <a:gd name="T1" fmla="*/ 77 h 78"/>
                  <a:gd name="T2" fmla="*/ 9 w 97"/>
                  <a:gd name="T3" fmla="*/ 73 h 78"/>
                  <a:gd name="T4" fmla="*/ 16 w 97"/>
                  <a:gd name="T5" fmla="*/ 66 h 78"/>
                  <a:gd name="T6" fmla="*/ 21 w 97"/>
                  <a:gd name="T7" fmla="*/ 59 h 78"/>
                  <a:gd name="T8" fmla="*/ 32 w 97"/>
                  <a:gd name="T9" fmla="*/ 50 h 78"/>
                  <a:gd name="T10" fmla="*/ 39 w 97"/>
                  <a:gd name="T11" fmla="*/ 46 h 78"/>
                  <a:gd name="T12" fmla="*/ 47 w 97"/>
                  <a:gd name="T13" fmla="*/ 42 h 78"/>
                  <a:gd name="T14" fmla="*/ 56 w 97"/>
                  <a:gd name="T15" fmla="*/ 36 h 78"/>
                  <a:gd name="T16" fmla="*/ 63 w 97"/>
                  <a:gd name="T17" fmla="*/ 26 h 78"/>
                  <a:gd name="T18" fmla="*/ 69 w 97"/>
                  <a:gd name="T19" fmla="*/ 15 h 78"/>
                  <a:gd name="T20" fmla="*/ 73 w 97"/>
                  <a:gd name="T21" fmla="*/ 9 h 78"/>
                  <a:gd name="T22" fmla="*/ 81 w 97"/>
                  <a:gd name="T23" fmla="*/ 4 h 78"/>
                  <a:gd name="T24" fmla="*/ 92 w 97"/>
                  <a:gd name="T25" fmla="*/ 1 h 78"/>
                  <a:gd name="T26" fmla="*/ 96 w 97"/>
                  <a:gd name="T2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7" h="78">
                    <a:moveTo>
                      <a:pt x="0" y="77"/>
                    </a:moveTo>
                    <a:lnTo>
                      <a:pt x="9" y="73"/>
                    </a:lnTo>
                    <a:lnTo>
                      <a:pt x="16" y="66"/>
                    </a:lnTo>
                    <a:lnTo>
                      <a:pt x="21" y="59"/>
                    </a:lnTo>
                    <a:lnTo>
                      <a:pt x="32" y="50"/>
                    </a:lnTo>
                    <a:lnTo>
                      <a:pt x="39" y="46"/>
                    </a:lnTo>
                    <a:lnTo>
                      <a:pt x="47" y="42"/>
                    </a:lnTo>
                    <a:lnTo>
                      <a:pt x="56" y="36"/>
                    </a:lnTo>
                    <a:lnTo>
                      <a:pt x="63" y="26"/>
                    </a:lnTo>
                    <a:lnTo>
                      <a:pt x="69" y="15"/>
                    </a:lnTo>
                    <a:lnTo>
                      <a:pt x="73" y="9"/>
                    </a:lnTo>
                    <a:lnTo>
                      <a:pt x="81" y="4"/>
                    </a:lnTo>
                    <a:lnTo>
                      <a:pt x="92" y="1"/>
                    </a:lnTo>
                    <a:lnTo>
                      <a:pt x="96" y="0"/>
                    </a:lnTo>
                  </a:path>
                </a:pathLst>
              </a:custGeom>
              <a:noFill/>
              <a:ln w="12699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25"/>
              <p:cNvSpPr>
                <a:spLocks/>
              </p:cNvSpPr>
              <p:nvPr/>
            </p:nvSpPr>
            <p:spPr bwMode="auto">
              <a:xfrm>
                <a:off x="642" y="2601"/>
                <a:ext cx="19" cy="19"/>
              </a:xfrm>
              <a:custGeom>
                <a:avLst/>
                <a:gdLst>
                  <a:gd name="T0" fmla="*/ 0 w 19"/>
                  <a:gd name="T1" fmla="*/ 18 h 19"/>
                  <a:gd name="T2" fmla="*/ 2 w 19"/>
                  <a:gd name="T3" fmla="*/ 14 h 19"/>
                  <a:gd name="T4" fmla="*/ 4 w 19"/>
                  <a:gd name="T5" fmla="*/ 10 h 19"/>
                  <a:gd name="T6" fmla="*/ 8 w 19"/>
                  <a:gd name="T7" fmla="*/ 7 h 19"/>
                  <a:gd name="T8" fmla="*/ 12 w 19"/>
                  <a:gd name="T9" fmla="*/ 6 h 19"/>
                  <a:gd name="T10" fmla="*/ 16 w 19"/>
                  <a:gd name="T11" fmla="*/ 4 h 19"/>
                  <a:gd name="T12" fmla="*/ 18 w 19"/>
                  <a:gd name="T13" fmla="*/ 1 h 19"/>
                  <a:gd name="T14" fmla="*/ 18 w 19"/>
                  <a:gd name="T1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19">
                    <a:moveTo>
                      <a:pt x="0" y="18"/>
                    </a:moveTo>
                    <a:lnTo>
                      <a:pt x="2" y="14"/>
                    </a:lnTo>
                    <a:lnTo>
                      <a:pt x="4" y="10"/>
                    </a:lnTo>
                    <a:lnTo>
                      <a:pt x="8" y="7"/>
                    </a:lnTo>
                    <a:lnTo>
                      <a:pt x="12" y="6"/>
                    </a:lnTo>
                    <a:lnTo>
                      <a:pt x="16" y="4"/>
                    </a:lnTo>
                    <a:lnTo>
                      <a:pt x="18" y="1"/>
                    </a:lnTo>
                    <a:lnTo>
                      <a:pt x="18" y="0"/>
                    </a:lnTo>
                  </a:path>
                </a:pathLst>
              </a:custGeom>
              <a:noFill/>
              <a:ln w="12699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26"/>
              <p:cNvSpPr>
                <a:spLocks/>
              </p:cNvSpPr>
              <p:nvPr/>
            </p:nvSpPr>
            <p:spPr bwMode="auto">
              <a:xfrm>
                <a:off x="660" y="2087"/>
                <a:ext cx="89" cy="219"/>
              </a:xfrm>
              <a:custGeom>
                <a:avLst/>
                <a:gdLst>
                  <a:gd name="T0" fmla="*/ 2 w 89"/>
                  <a:gd name="T1" fmla="*/ 0 h 219"/>
                  <a:gd name="T2" fmla="*/ 2 w 89"/>
                  <a:gd name="T3" fmla="*/ 22 h 219"/>
                  <a:gd name="T4" fmla="*/ 0 w 89"/>
                  <a:gd name="T5" fmla="*/ 48 h 219"/>
                  <a:gd name="T6" fmla="*/ 3 w 89"/>
                  <a:gd name="T7" fmla="*/ 77 h 219"/>
                  <a:gd name="T8" fmla="*/ 8 w 89"/>
                  <a:gd name="T9" fmla="*/ 104 h 219"/>
                  <a:gd name="T10" fmla="*/ 18 w 89"/>
                  <a:gd name="T11" fmla="*/ 129 h 219"/>
                  <a:gd name="T12" fmla="*/ 29 w 89"/>
                  <a:gd name="T13" fmla="*/ 153 h 219"/>
                  <a:gd name="T14" fmla="*/ 47 w 89"/>
                  <a:gd name="T15" fmla="*/ 174 h 219"/>
                  <a:gd name="T16" fmla="*/ 66 w 89"/>
                  <a:gd name="T17" fmla="*/ 198 h 219"/>
                  <a:gd name="T18" fmla="*/ 82 w 89"/>
                  <a:gd name="T19" fmla="*/ 218 h 219"/>
                  <a:gd name="T20" fmla="*/ 86 w 89"/>
                  <a:gd name="T21" fmla="*/ 194 h 219"/>
                  <a:gd name="T22" fmla="*/ 88 w 89"/>
                  <a:gd name="T23" fmla="*/ 158 h 219"/>
                  <a:gd name="T24" fmla="*/ 84 w 89"/>
                  <a:gd name="T25" fmla="*/ 133 h 219"/>
                  <a:gd name="T26" fmla="*/ 74 w 89"/>
                  <a:gd name="T27" fmla="*/ 103 h 219"/>
                  <a:gd name="T28" fmla="*/ 60 w 89"/>
                  <a:gd name="T29" fmla="*/ 72 h 219"/>
                  <a:gd name="T30" fmla="*/ 41 w 89"/>
                  <a:gd name="T31" fmla="*/ 43 h 219"/>
                  <a:gd name="T32" fmla="*/ 26 w 89"/>
                  <a:gd name="T33" fmla="*/ 23 h 219"/>
                  <a:gd name="T34" fmla="*/ 2 w 89"/>
                  <a:gd name="T35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9" h="219">
                    <a:moveTo>
                      <a:pt x="2" y="0"/>
                    </a:moveTo>
                    <a:lnTo>
                      <a:pt x="2" y="22"/>
                    </a:lnTo>
                    <a:lnTo>
                      <a:pt x="0" y="48"/>
                    </a:lnTo>
                    <a:lnTo>
                      <a:pt x="3" y="77"/>
                    </a:lnTo>
                    <a:lnTo>
                      <a:pt x="8" y="104"/>
                    </a:lnTo>
                    <a:lnTo>
                      <a:pt x="18" y="129"/>
                    </a:lnTo>
                    <a:lnTo>
                      <a:pt x="29" y="153"/>
                    </a:lnTo>
                    <a:lnTo>
                      <a:pt x="47" y="174"/>
                    </a:lnTo>
                    <a:lnTo>
                      <a:pt x="66" y="198"/>
                    </a:lnTo>
                    <a:lnTo>
                      <a:pt x="82" y="218"/>
                    </a:lnTo>
                    <a:lnTo>
                      <a:pt x="86" y="194"/>
                    </a:lnTo>
                    <a:lnTo>
                      <a:pt x="88" y="158"/>
                    </a:lnTo>
                    <a:lnTo>
                      <a:pt x="84" y="133"/>
                    </a:lnTo>
                    <a:lnTo>
                      <a:pt x="74" y="103"/>
                    </a:lnTo>
                    <a:lnTo>
                      <a:pt x="60" y="72"/>
                    </a:lnTo>
                    <a:lnTo>
                      <a:pt x="41" y="43"/>
                    </a:lnTo>
                    <a:lnTo>
                      <a:pt x="26" y="23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9F7F5F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27"/>
              <p:cNvSpPr>
                <a:spLocks/>
              </p:cNvSpPr>
              <p:nvPr/>
            </p:nvSpPr>
            <p:spPr bwMode="auto">
              <a:xfrm>
                <a:off x="642" y="2304"/>
                <a:ext cx="81" cy="93"/>
              </a:xfrm>
              <a:custGeom>
                <a:avLst/>
                <a:gdLst>
                  <a:gd name="T0" fmla="*/ 19 w 81"/>
                  <a:gd name="T1" fmla="*/ 92 h 93"/>
                  <a:gd name="T2" fmla="*/ 0 w 81"/>
                  <a:gd name="T3" fmla="*/ 92 h 93"/>
                  <a:gd name="T4" fmla="*/ 22 w 81"/>
                  <a:gd name="T5" fmla="*/ 69 h 93"/>
                  <a:gd name="T6" fmla="*/ 3 w 81"/>
                  <a:gd name="T7" fmla="*/ 77 h 93"/>
                  <a:gd name="T8" fmla="*/ 31 w 81"/>
                  <a:gd name="T9" fmla="*/ 54 h 93"/>
                  <a:gd name="T10" fmla="*/ 7 w 81"/>
                  <a:gd name="T11" fmla="*/ 60 h 93"/>
                  <a:gd name="T12" fmla="*/ 38 w 81"/>
                  <a:gd name="T13" fmla="*/ 37 h 93"/>
                  <a:gd name="T14" fmla="*/ 6 w 81"/>
                  <a:gd name="T15" fmla="*/ 43 h 93"/>
                  <a:gd name="T16" fmla="*/ 18 w 81"/>
                  <a:gd name="T17" fmla="*/ 30 h 93"/>
                  <a:gd name="T18" fmla="*/ 31 w 81"/>
                  <a:gd name="T19" fmla="*/ 16 h 93"/>
                  <a:gd name="T20" fmla="*/ 48 w 81"/>
                  <a:gd name="T21" fmla="*/ 7 h 93"/>
                  <a:gd name="T22" fmla="*/ 70 w 81"/>
                  <a:gd name="T23" fmla="*/ 0 h 93"/>
                  <a:gd name="T24" fmla="*/ 80 w 81"/>
                  <a:gd name="T25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1" h="93">
                    <a:moveTo>
                      <a:pt x="19" y="92"/>
                    </a:moveTo>
                    <a:lnTo>
                      <a:pt x="0" y="92"/>
                    </a:lnTo>
                    <a:lnTo>
                      <a:pt x="22" y="69"/>
                    </a:lnTo>
                    <a:lnTo>
                      <a:pt x="3" y="77"/>
                    </a:lnTo>
                    <a:lnTo>
                      <a:pt x="31" y="54"/>
                    </a:lnTo>
                    <a:lnTo>
                      <a:pt x="7" y="60"/>
                    </a:lnTo>
                    <a:lnTo>
                      <a:pt x="38" y="37"/>
                    </a:lnTo>
                    <a:lnTo>
                      <a:pt x="6" y="43"/>
                    </a:lnTo>
                    <a:lnTo>
                      <a:pt x="18" y="30"/>
                    </a:lnTo>
                    <a:lnTo>
                      <a:pt x="31" y="16"/>
                    </a:lnTo>
                    <a:lnTo>
                      <a:pt x="48" y="7"/>
                    </a:lnTo>
                    <a:lnTo>
                      <a:pt x="70" y="0"/>
                    </a:lnTo>
                    <a:lnTo>
                      <a:pt x="80" y="0"/>
                    </a:lnTo>
                  </a:path>
                </a:pathLst>
              </a:custGeom>
              <a:noFill/>
              <a:ln w="12699" cap="rnd" cmpd="sng">
                <a:solidFill>
                  <a:srgbClr val="BF7F1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28"/>
              <p:cNvSpPr>
                <a:spLocks/>
              </p:cNvSpPr>
              <p:nvPr/>
            </p:nvSpPr>
            <p:spPr bwMode="auto">
              <a:xfrm>
                <a:off x="750" y="2281"/>
                <a:ext cx="344" cy="247"/>
              </a:xfrm>
              <a:custGeom>
                <a:avLst/>
                <a:gdLst>
                  <a:gd name="T0" fmla="*/ 0 w 344"/>
                  <a:gd name="T1" fmla="*/ 9 h 247"/>
                  <a:gd name="T2" fmla="*/ 19 w 344"/>
                  <a:gd name="T3" fmla="*/ 1 h 247"/>
                  <a:gd name="T4" fmla="*/ 32 w 344"/>
                  <a:gd name="T5" fmla="*/ 0 h 247"/>
                  <a:gd name="T6" fmla="*/ 50 w 344"/>
                  <a:gd name="T7" fmla="*/ 4 h 247"/>
                  <a:gd name="T8" fmla="*/ 56 w 344"/>
                  <a:gd name="T9" fmla="*/ 12 h 247"/>
                  <a:gd name="T10" fmla="*/ 41 w 344"/>
                  <a:gd name="T11" fmla="*/ 15 h 247"/>
                  <a:gd name="T12" fmla="*/ 25 w 344"/>
                  <a:gd name="T13" fmla="*/ 26 h 247"/>
                  <a:gd name="T14" fmla="*/ 59 w 344"/>
                  <a:gd name="T15" fmla="*/ 18 h 247"/>
                  <a:gd name="T16" fmla="*/ 82 w 344"/>
                  <a:gd name="T17" fmla="*/ 14 h 247"/>
                  <a:gd name="T18" fmla="*/ 63 w 344"/>
                  <a:gd name="T19" fmla="*/ 29 h 247"/>
                  <a:gd name="T20" fmla="*/ 92 w 344"/>
                  <a:gd name="T21" fmla="*/ 22 h 247"/>
                  <a:gd name="T22" fmla="*/ 110 w 344"/>
                  <a:gd name="T23" fmla="*/ 22 h 247"/>
                  <a:gd name="T24" fmla="*/ 91 w 344"/>
                  <a:gd name="T25" fmla="*/ 32 h 247"/>
                  <a:gd name="T26" fmla="*/ 84 w 344"/>
                  <a:gd name="T27" fmla="*/ 39 h 247"/>
                  <a:gd name="T28" fmla="*/ 117 w 344"/>
                  <a:gd name="T29" fmla="*/ 34 h 247"/>
                  <a:gd name="T30" fmla="*/ 132 w 344"/>
                  <a:gd name="T31" fmla="*/ 34 h 247"/>
                  <a:gd name="T32" fmla="*/ 115 w 344"/>
                  <a:gd name="T33" fmla="*/ 45 h 247"/>
                  <a:gd name="T34" fmla="*/ 112 w 344"/>
                  <a:gd name="T35" fmla="*/ 50 h 247"/>
                  <a:gd name="T36" fmla="*/ 153 w 344"/>
                  <a:gd name="T37" fmla="*/ 47 h 247"/>
                  <a:gd name="T38" fmla="*/ 142 w 344"/>
                  <a:gd name="T39" fmla="*/ 58 h 247"/>
                  <a:gd name="T40" fmla="*/ 175 w 344"/>
                  <a:gd name="T41" fmla="*/ 65 h 247"/>
                  <a:gd name="T42" fmla="*/ 189 w 344"/>
                  <a:gd name="T43" fmla="*/ 73 h 247"/>
                  <a:gd name="T44" fmla="*/ 167 w 344"/>
                  <a:gd name="T45" fmla="*/ 73 h 247"/>
                  <a:gd name="T46" fmla="*/ 198 w 344"/>
                  <a:gd name="T47" fmla="*/ 87 h 247"/>
                  <a:gd name="T48" fmla="*/ 211 w 344"/>
                  <a:gd name="T49" fmla="*/ 101 h 247"/>
                  <a:gd name="T50" fmla="*/ 194 w 344"/>
                  <a:gd name="T51" fmla="*/ 99 h 247"/>
                  <a:gd name="T52" fmla="*/ 179 w 344"/>
                  <a:gd name="T53" fmla="*/ 96 h 247"/>
                  <a:gd name="T54" fmla="*/ 218 w 344"/>
                  <a:gd name="T55" fmla="*/ 118 h 247"/>
                  <a:gd name="T56" fmla="*/ 233 w 344"/>
                  <a:gd name="T57" fmla="*/ 130 h 247"/>
                  <a:gd name="T58" fmla="*/ 206 w 344"/>
                  <a:gd name="T59" fmla="*/ 126 h 247"/>
                  <a:gd name="T60" fmla="*/ 200 w 344"/>
                  <a:gd name="T61" fmla="*/ 128 h 247"/>
                  <a:gd name="T62" fmla="*/ 191 w 344"/>
                  <a:gd name="T63" fmla="*/ 128 h 247"/>
                  <a:gd name="T64" fmla="*/ 241 w 344"/>
                  <a:gd name="T65" fmla="*/ 143 h 247"/>
                  <a:gd name="T66" fmla="*/ 254 w 344"/>
                  <a:gd name="T67" fmla="*/ 151 h 247"/>
                  <a:gd name="T68" fmla="*/ 229 w 344"/>
                  <a:gd name="T69" fmla="*/ 149 h 247"/>
                  <a:gd name="T70" fmla="*/ 210 w 344"/>
                  <a:gd name="T71" fmla="*/ 152 h 247"/>
                  <a:gd name="T72" fmla="*/ 200 w 344"/>
                  <a:gd name="T73" fmla="*/ 158 h 247"/>
                  <a:gd name="T74" fmla="*/ 241 w 344"/>
                  <a:gd name="T75" fmla="*/ 162 h 247"/>
                  <a:gd name="T76" fmla="*/ 260 w 344"/>
                  <a:gd name="T77" fmla="*/ 167 h 247"/>
                  <a:gd name="T78" fmla="*/ 274 w 344"/>
                  <a:gd name="T79" fmla="*/ 172 h 247"/>
                  <a:gd name="T80" fmla="*/ 257 w 344"/>
                  <a:gd name="T81" fmla="*/ 182 h 247"/>
                  <a:gd name="T82" fmla="*/ 251 w 344"/>
                  <a:gd name="T83" fmla="*/ 186 h 247"/>
                  <a:gd name="T84" fmla="*/ 288 w 344"/>
                  <a:gd name="T85" fmla="*/ 192 h 247"/>
                  <a:gd name="T86" fmla="*/ 298 w 344"/>
                  <a:gd name="T87" fmla="*/ 196 h 247"/>
                  <a:gd name="T88" fmla="*/ 287 w 344"/>
                  <a:gd name="T89" fmla="*/ 201 h 247"/>
                  <a:gd name="T90" fmla="*/ 285 w 344"/>
                  <a:gd name="T91" fmla="*/ 205 h 247"/>
                  <a:gd name="T92" fmla="*/ 306 w 344"/>
                  <a:gd name="T93" fmla="*/ 213 h 247"/>
                  <a:gd name="T94" fmla="*/ 325 w 344"/>
                  <a:gd name="T95" fmla="*/ 218 h 247"/>
                  <a:gd name="T96" fmla="*/ 313 w 344"/>
                  <a:gd name="T97" fmla="*/ 224 h 247"/>
                  <a:gd name="T98" fmla="*/ 339 w 344"/>
                  <a:gd name="T99" fmla="*/ 240 h 247"/>
                  <a:gd name="T100" fmla="*/ 343 w 344"/>
                  <a:gd name="T101" fmla="*/ 246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44" h="247">
                    <a:moveTo>
                      <a:pt x="0" y="9"/>
                    </a:moveTo>
                    <a:lnTo>
                      <a:pt x="19" y="1"/>
                    </a:lnTo>
                    <a:lnTo>
                      <a:pt x="32" y="0"/>
                    </a:lnTo>
                    <a:lnTo>
                      <a:pt x="50" y="4"/>
                    </a:lnTo>
                    <a:lnTo>
                      <a:pt x="56" y="12"/>
                    </a:lnTo>
                    <a:lnTo>
                      <a:pt x="41" y="15"/>
                    </a:lnTo>
                    <a:lnTo>
                      <a:pt x="25" y="26"/>
                    </a:lnTo>
                    <a:lnTo>
                      <a:pt x="59" y="18"/>
                    </a:lnTo>
                    <a:lnTo>
                      <a:pt x="82" y="14"/>
                    </a:lnTo>
                    <a:lnTo>
                      <a:pt x="63" y="29"/>
                    </a:lnTo>
                    <a:lnTo>
                      <a:pt x="92" y="22"/>
                    </a:lnTo>
                    <a:lnTo>
                      <a:pt x="110" y="22"/>
                    </a:lnTo>
                    <a:lnTo>
                      <a:pt x="91" y="32"/>
                    </a:lnTo>
                    <a:lnTo>
                      <a:pt x="84" y="39"/>
                    </a:lnTo>
                    <a:lnTo>
                      <a:pt x="117" y="34"/>
                    </a:lnTo>
                    <a:lnTo>
                      <a:pt x="132" y="34"/>
                    </a:lnTo>
                    <a:lnTo>
                      <a:pt x="115" y="45"/>
                    </a:lnTo>
                    <a:lnTo>
                      <a:pt x="112" y="50"/>
                    </a:lnTo>
                    <a:lnTo>
                      <a:pt x="153" y="47"/>
                    </a:lnTo>
                    <a:lnTo>
                      <a:pt x="142" y="58"/>
                    </a:lnTo>
                    <a:lnTo>
                      <a:pt x="175" y="65"/>
                    </a:lnTo>
                    <a:lnTo>
                      <a:pt x="189" y="73"/>
                    </a:lnTo>
                    <a:lnTo>
                      <a:pt x="167" y="73"/>
                    </a:lnTo>
                    <a:lnTo>
                      <a:pt x="198" y="87"/>
                    </a:lnTo>
                    <a:lnTo>
                      <a:pt x="211" y="101"/>
                    </a:lnTo>
                    <a:lnTo>
                      <a:pt x="194" y="99"/>
                    </a:lnTo>
                    <a:lnTo>
                      <a:pt x="179" y="96"/>
                    </a:lnTo>
                    <a:lnTo>
                      <a:pt x="218" y="118"/>
                    </a:lnTo>
                    <a:lnTo>
                      <a:pt x="233" y="130"/>
                    </a:lnTo>
                    <a:lnTo>
                      <a:pt x="206" y="126"/>
                    </a:lnTo>
                    <a:lnTo>
                      <a:pt x="200" y="128"/>
                    </a:lnTo>
                    <a:lnTo>
                      <a:pt x="191" y="128"/>
                    </a:lnTo>
                    <a:lnTo>
                      <a:pt x="241" y="143"/>
                    </a:lnTo>
                    <a:lnTo>
                      <a:pt x="254" y="151"/>
                    </a:lnTo>
                    <a:lnTo>
                      <a:pt x="229" y="149"/>
                    </a:lnTo>
                    <a:lnTo>
                      <a:pt x="210" y="152"/>
                    </a:lnTo>
                    <a:lnTo>
                      <a:pt x="200" y="158"/>
                    </a:lnTo>
                    <a:lnTo>
                      <a:pt x="241" y="162"/>
                    </a:lnTo>
                    <a:lnTo>
                      <a:pt x="260" y="167"/>
                    </a:lnTo>
                    <a:lnTo>
                      <a:pt x="274" y="172"/>
                    </a:lnTo>
                    <a:lnTo>
                      <a:pt x="257" y="182"/>
                    </a:lnTo>
                    <a:lnTo>
                      <a:pt x="251" y="186"/>
                    </a:lnTo>
                    <a:lnTo>
                      <a:pt x="288" y="192"/>
                    </a:lnTo>
                    <a:lnTo>
                      <a:pt x="298" y="196"/>
                    </a:lnTo>
                    <a:lnTo>
                      <a:pt x="287" y="201"/>
                    </a:lnTo>
                    <a:lnTo>
                      <a:pt x="285" y="205"/>
                    </a:lnTo>
                    <a:lnTo>
                      <a:pt x="306" y="213"/>
                    </a:lnTo>
                    <a:lnTo>
                      <a:pt x="325" y="218"/>
                    </a:lnTo>
                    <a:lnTo>
                      <a:pt x="313" y="224"/>
                    </a:lnTo>
                    <a:lnTo>
                      <a:pt x="339" y="240"/>
                    </a:lnTo>
                    <a:lnTo>
                      <a:pt x="343" y="246"/>
                    </a:lnTo>
                  </a:path>
                </a:pathLst>
              </a:custGeom>
              <a:noFill/>
              <a:ln w="12699" cap="rnd" cmpd="sng">
                <a:solidFill>
                  <a:srgbClr val="BF7F1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" name="Group 29"/>
              <p:cNvGrpSpPr>
                <a:grpSpLocks/>
              </p:cNvGrpSpPr>
              <p:nvPr/>
            </p:nvGrpSpPr>
            <p:grpSpPr bwMode="auto">
              <a:xfrm>
                <a:off x="690" y="2363"/>
                <a:ext cx="57" cy="98"/>
                <a:chOff x="690" y="2363"/>
                <a:chExt cx="57" cy="98"/>
              </a:xfrm>
            </p:grpSpPr>
            <p:sp>
              <p:nvSpPr>
                <p:cNvPr id="36" name="Freeform 30"/>
                <p:cNvSpPr>
                  <a:spLocks/>
                </p:cNvSpPr>
                <p:nvPr/>
              </p:nvSpPr>
              <p:spPr bwMode="auto">
                <a:xfrm>
                  <a:off x="690" y="2363"/>
                  <a:ext cx="57" cy="98"/>
                </a:xfrm>
                <a:custGeom>
                  <a:avLst/>
                  <a:gdLst>
                    <a:gd name="T0" fmla="*/ 52 w 57"/>
                    <a:gd name="T1" fmla="*/ 0 h 98"/>
                    <a:gd name="T2" fmla="*/ 41 w 57"/>
                    <a:gd name="T3" fmla="*/ 2 h 98"/>
                    <a:gd name="T4" fmla="*/ 30 w 57"/>
                    <a:gd name="T5" fmla="*/ 10 h 98"/>
                    <a:gd name="T6" fmla="*/ 21 w 57"/>
                    <a:gd name="T7" fmla="*/ 21 h 98"/>
                    <a:gd name="T8" fmla="*/ 16 w 57"/>
                    <a:gd name="T9" fmla="*/ 30 h 98"/>
                    <a:gd name="T10" fmla="*/ 7 w 57"/>
                    <a:gd name="T11" fmla="*/ 61 h 98"/>
                    <a:gd name="T12" fmla="*/ 1 w 57"/>
                    <a:gd name="T13" fmla="*/ 80 h 98"/>
                    <a:gd name="T14" fmla="*/ 0 w 57"/>
                    <a:gd name="T15" fmla="*/ 93 h 98"/>
                    <a:gd name="T16" fmla="*/ 2 w 57"/>
                    <a:gd name="T17" fmla="*/ 97 h 98"/>
                    <a:gd name="T18" fmla="*/ 15 w 57"/>
                    <a:gd name="T19" fmla="*/ 97 h 98"/>
                    <a:gd name="T20" fmla="*/ 37 w 57"/>
                    <a:gd name="T21" fmla="*/ 97 h 98"/>
                    <a:gd name="T22" fmla="*/ 46 w 57"/>
                    <a:gd name="T23" fmla="*/ 95 h 98"/>
                    <a:gd name="T24" fmla="*/ 48 w 57"/>
                    <a:gd name="T25" fmla="*/ 83 h 98"/>
                    <a:gd name="T26" fmla="*/ 47 w 57"/>
                    <a:gd name="T27" fmla="*/ 68 h 98"/>
                    <a:gd name="T28" fmla="*/ 46 w 57"/>
                    <a:gd name="T29" fmla="*/ 49 h 98"/>
                    <a:gd name="T30" fmla="*/ 48 w 57"/>
                    <a:gd name="T31" fmla="*/ 32 h 98"/>
                    <a:gd name="T32" fmla="*/ 52 w 57"/>
                    <a:gd name="T33" fmla="*/ 19 h 98"/>
                    <a:gd name="T34" fmla="*/ 56 w 57"/>
                    <a:gd name="T35" fmla="*/ 6 h 98"/>
                    <a:gd name="T36" fmla="*/ 52 w 57"/>
                    <a:gd name="T37" fmla="*/ 0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7" h="98">
                      <a:moveTo>
                        <a:pt x="52" y="0"/>
                      </a:moveTo>
                      <a:lnTo>
                        <a:pt x="41" y="2"/>
                      </a:lnTo>
                      <a:lnTo>
                        <a:pt x="30" y="10"/>
                      </a:lnTo>
                      <a:lnTo>
                        <a:pt x="21" y="21"/>
                      </a:lnTo>
                      <a:lnTo>
                        <a:pt x="16" y="30"/>
                      </a:lnTo>
                      <a:lnTo>
                        <a:pt x="7" y="61"/>
                      </a:lnTo>
                      <a:lnTo>
                        <a:pt x="1" y="80"/>
                      </a:lnTo>
                      <a:lnTo>
                        <a:pt x="0" y="93"/>
                      </a:lnTo>
                      <a:lnTo>
                        <a:pt x="2" y="97"/>
                      </a:lnTo>
                      <a:lnTo>
                        <a:pt x="15" y="97"/>
                      </a:lnTo>
                      <a:lnTo>
                        <a:pt x="37" y="97"/>
                      </a:lnTo>
                      <a:lnTo>
                        <a:pt x="46" y="95"/>
                      </a:lnTo>
                      <a:lnTo>
                        <a:pt x="48" y="83"/>
                      </a:lnTo>
                      <a:lnTo>
                        <a:pt x="47" y="68"/>
                      </a:lnTo>
                      <a:lnTo>
                        <a:pt x="46" y="49"/>
                      </a:lnTo>
                      <a:lnTo>
                        <a:pt x="48" y="32"/>
                      </a:lnTo>
                      <a:lnTo>
                        <a:pt x="52" y="19"/>
                      </a:lnTo>
                      <a:lnTo>
                        <a:pt x="56" y="6"/>
                      </a:lnTo>
                      <a:lnTo>
                        <a:pt x="52" y="0"/>
                      </a:lnTo>
                    </a:path>
                  </a:pathLst>
                </a:custGeom>
                <a:solidFill>
                  <a:srgbClr val="FFFFFF"/>
                </a:solidFill>
                <a:ln w="12699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7" name="Group 31"/>
                <p:cNvGrpSpPr>
                  <a:grpSpLocks/>
                </p:cNvGrpSpPr>
                <p:nvPr/>
              </p:nvGrpSpPr>
              <p:grpSpPr bwMode="auto">
                <a:xfrm>
                  <a:off x="691" y="2424"/>
                  <a:ext cx="25" cy="27"/>
                  <a:chOff x="691" y="2424"/>
                  <a:chExt cx="25" cy="27"/>
                </a:xfrm>
              </p:grpSpPr>
              <p:sp>
                <p:nvSpPr>
                  <p:cNvPr id="38" name="Oval 32"/>
                  <p:cNvSpPr>
                    <a:spLocks noChangeArrowheads="1"/>
                  </p:cNvSpPr>
                  <p:nvPr/>
                </p:nvSpPr>
                <p:spPr bwMode="auto">
                  <a:xfrm>
                    <a:off x="691" y="2424"/>
                    <a:ext cx="25" cy="27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699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" name="Oval 33"/>
                  <p:cNvSpPr>
                    <a:spLocks noChangeArrowheads="1"/>
                  </p:cNvSpPr>
                  <p:nvPr/>
                </p:nvSpPr>
                <p:spPr bwMode="auto">
                  <a:xfrm>
                    <a:off x="698" y="2432"/>
                    <a:ext cx="1" cy="3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699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9" name="Freeform 34"/>
              <p:cNvSpPr>
                <a:spLocks/>
              </p:cNvSpPr>
              <p:nvPr/>
            </p:nvSpPr>
            <p:spPr bwMode="auto">
              <a:xfrm>
                <a:off x="967" y="2548"/>
                <a:ext cx="45" cy="184"/>
              </a:xfrm>
              <a:custGeom>
                <a:avLst/>
                <a:gdLst>
                  <a:gd name="T0" fmla="*/ 37 w 45"/>
                  <a:gd name="T1" fmla="*/ 0 h 184"/>
                  <a:gd name="T2" fmla="*/ 23 w 45"/>
                  <a:gd name="T3" fmla="*/ 22 h 184"/>
                  <a:gd name="T4" fmla="*/ 14 w 45"/>
                  <a:gd name="T5" fmla="*/ 47 h 184"/>
                  <a:gd name="T6" fmla="*/ 5 w 45"/>
                  <a:gd name="T7" fmla="*/ 78 h 184"/>
                  <a:gd name="T8" fmla="*/ 1 w 45"/>
                  <a:gd name="T9" fmla="*/ 111 h 184"/>
                  <a:gd name="T10" fmla="*/ 0 w 45"/>
                  <a:gd name="T11" fmla="*/ 131 h 184"/>
                  <a:gd name="T12" fmla="*/ 0 w 45"/>
                  <a:gd name="T13" fmla="*/ 157 h 184"/>
                  <a:gd name="T14" fmla="*/ 2 w 45"/>
                  <a:gd name="T15" fmla="*/ 177 h 184"/>
                  <a:gd name="T16" fmla="*/ 6 w 45"/>
                  <a:gd name="T17" fmla="*/ 183 h 184"/>
                  <a:gd name="T18" fmla="*/ 13 w 45"/>
                  <a:gd name="T19" fmla="*/ 182 h 184"/>
                  <a:gd name="T20" fmla="*/ 13 w 45"/>
                  <a:gd name="T21" fmla="*/ 175 h 184"/>
                  <a:gd name="T22" fmla="*/ 12 w 45"/>
                  <a:gd name="T23" fmla="*/ 151 h 184"/>
                  <a:gd name="T24" fmla="*/ 14 w 45"/>
                  <a:gd name="T25" fmla="*/ 122 h 184"/>
                  <a:gd name="T26" fmla="*/ 17 w 45"/>
                  <a:gd name="T27" fmla="*/ 92 h 184"/>
                  <a:gd name="T28" fmla="*/ 22 w 45"/>
                  <a:gd name="T29" fmla="*/ 66 h 184"/>
                  <a:gd name="T30" fmla="*/ 27 w 45"/>
                  <a:gd name="T31" fmla="*/ 47 h 184"/>
                  <a:gd name="T32" fmla="*/ 35 w 45"/>
                  <a:gd name="T33" fmla="*/ 25 h 184"/>
                  <a:gd name="T34" fmla="*/ 44 w 45"/>
                  <a:gd name="T35" fmla="*/ 11 h 184"/>
                  <a:gd name="T36" fmla="*/ 42 w 45"/>
                  <a:gd name="T37" fmla="*/ 1 h 184"/>
                  <a:gd name="T38" fmla="*/ 37 w 45"/>
                  <a:gd name="T39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5" h="184">
                    <a:moveTo>
                      <a:pt x="37" y="0"/>
                    </a:moveTo>
                    <a:lnTo>
                      <a:pt x="23" y="22"/>
                    </a:lnTo>
                    <a:lnTo>
                      <a:pt x="14" y="47"/>
                    </a:lnTo>
                    <a:lnTo>
                      <a:pt x="5" y="78"/>
                    </a:lnTo>
                    <a:lnTo>
                      <a:pt x="1" y="111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2" y="177"/>
                    </a:lnTo>
                    <a:lnTo>
                      <a:pt x="6" y="183"/>
                    </a:lnTo>
                    <a:lnTo>
                      <a:pt x="13" y="182"/>
                    </a:lnTo>
                    <a:lnTo>
                      <a:pt x="13" y="175"/>
                    </a:lnTo>
                    <a:lnTo>
                      <a:pt x="12" y="151"/>
                    </a:lnTo>
                    <a:lnTo>
                      <a:pt x="14" y="122"/>
                    </a:lnTo>
                    <a:lnTo>
                      <a:pt x="17" y="92"/>
                    </a:lnTo>
                    <a:lnTo>
                      <a:pt x="22" y="66"/>
                    </a:lnTo>
                    <a:lnTo>
                      <a:pt x="27" y="47"/>
                    </a:lnTo>
                    <a:lnTo>
                      <a:pt x="35" y="25"/>
                    </a:lnTo>
                    <a:lnTo>
                      <a:pt x="44" y="11"/>
                    </a:lnTo>
                    <a:lnTo>
                      <a:pt x="42" y="1"/>
                    </a:lnTo>
                    <a:lnTo>
                      <a:pt x="37" y="0"/>
                    </a:lnTo>
                  </a:path>
                </a:pathLst>
              </a:custGeom>
              <a:solidFill>
                <a:srgbClr val="3F1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699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35"/>
              <p:cNvSpPr>
                <a:spLocks/>
              </p:cNvSpPr>
              <p:nvPr/>
            </p:nvSpPr>
            <p:spPr bwMode="auto">
              <a:xfrm>
                <a:off x="723" y="2391"/>
                <a:ext cx="89" cy="173"/>
              </a:xfrm>
              <a:custGeom>
                <a:avLst/>
                <a:gdLst>
                  <a:gd name="T0" fmla="*/ 0 w 89"/>
                  <a:gd name="T1" fmla="*/ 158 h 173"/>
                  <a:gd name="T2" fmla="*/ 20 w 89"/>
                  <a:gd name="T3" fmla="*/ 172 h 173"/>
                  <a:gd name="T4" fmla="*/ 23 w 89"/>
                  <a:gd name="T5" fmla="*/ 151 h 173"/>
                  <a:gd name="T6" fmla="*/ 36 w 89"/>
                  <a:gd name="T7" fmla="*/ 161 h 173"/>
                  <a:gd name="T8" fmla="*/ 32 w 89"/>
                  <a:gd name="T9" fmla="*/ 138 h 173"/>
                  <a:gd name="T10" fmla="*/ 47 w 89"/>
                  <a:gd name="T11" fmla="*/ 151 h 173"/>
                  <a:gd name="T12" fmla="*/ 49 w 89"/>
                  <a:gd name="T13" fmla="*/ 123 h 173"/>
                  <a:gd name="T14" fmla="*/ 66 w 89"/>
                  <a:gd name="T15" fmla="*/ 131 h 173"/>
                  <a:gd name="T16" fmla="*/ 55 w 89"/>
                  <a:gd name="T17" fmla="*/ 111 h 173"/>
                  <a:gd name="T18" fmla="*/ 76 w 89"/>
                  <a:gd name="T19" fmla="*/ 119 h 173"/>
                  <a:gd name="T20" fmla="*/ 70 w 89"/>
                  <a:gd name="T21" fmla="*/ 101 h 173"/>
                  <a:gd name="T22" fmla="*/ 87 w 89"/>
                  <a:gd name="T23" fmla="*/ 105 h 173"/>
                  <a:gd name="T24" fmla="*/ 76 w 89"/>
                  <a:gd name="T25" fmla="*/ 79 h 173"/>
                  <a:gd name="T26" fmla="*/ 88 w 89"/>
                  <a:gd name="T27" fmla="*/ 81 h 173"/>
                  <a:gd name="T28" fmla="*/ 67 w 89"/>
                  <a:gd name="T29" fmla="*/ 58 h 173"/>
                  <a:gd name="T30" fmla="*/ 80 w 89"/>
                  <a:gd name="T31" fmla="*/ 54 h 173"/>
                  <a:gd name="T32" fmla="*/ 65 w 89"/>
                  <a:gd name="T33" fmla="*/ 16 h 173"/>
                  <a:gd name="T34" fmla="*/ 66 w 89"/>
                  <a:gd name="T35" fmla="*/ 0 h 173"/>
                  <a:gd name="T36" fmla="*/ 88 w 89"/>
                  <a:gd name="T37" fmla="*/ 34 h 173"/>
                  <a:gd name="T38" fmla="*/ 82 w 89"/>
                  <a:gd name="T39" fmla="*/ 1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9" h="173">
                    <a:moveTo>
                      <a:pt x="0" y="158"/>
                    </a:moveTo>
                    <a:lnTo>
                      <a:pt x="20" y="172"/>
                    </a:lnTo>
                    <a:lnTo>
                      <a:pt x="23" y="151"/>
                    </a:lnTo>
                    <a:lnTo>
                      <a:pt x="36" y="161"/>
                    </a:lnTo>
                    <a:lnTo>
                      <a:pt x="32" y="138"/>
                    </a:lnTo>
                    <a:lnTo>
                      <a:pt x="47" y="151"/>
                    </a:lnTo>
                    <a:lnTo>
                      <a:pt x="49" y="123"/>
                    </a:lnTo>
                    <a:lnTo>
                      <a:pt x="66" y="131"/>
                    </a:lnTo>
                    <a:lnTo>
                      <a:pt x="55" y="111"/>
                    </a:lnTo>
                    <a:lnTo>
                      <a:pt x="76" y="119"/>
                    </a:lnTo>
                    <a:lnTo>
                      <a:pt x="70" y="101"/>
                    </a:lnTo>
                    <a:lnTo>
                      <a:pt x="87" y="105"/>
                    </a:lnTo>
                    <a:lnTo>
                      <a:pt x="76" y="79"/>
                    </a:lnTo>
                    <a:lnTo>
                      <a:pt x="88" y="81"/>
                    </a:lnTo>
                    <a:lnTo>
                      <a:pt x="67" y="58"/>
                    </a:lnTo>
                    <a:lnTo>
                      <a:pt x="80" y="54"/>
                    </a:lnTo>
                    <a:lnTo>
                      <a:pt x="65" y="16"/>
                    </a:lnTo>
                    <a:lnTo>
                      <a:pt x="66" y="0"/>
                    </a:lnTo>
                    <a:lnTo>
                      <a:pt x="88" y="34"/>
                    </a:lnTo>
                    <a:lnTo>
                      <a:pt x="82" y="1"/>
                    </a:lnTo>
                  </a:path>
                </a:pathLst>
              </a:custGeom>
              <a:noFill/>
              <a:ln w="12699" cap="rnd" cmpd="sng">
                <a:solidFill>
                  <a:srgbClr val="BF7F1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1" name="Group 36"/>
              <p:cNvGrpSpPr>
                <a:grpSpLocks/>
              </p:cNvGrpSpPr>
              <p:nvPr/>
            </p:nvGrpSpPr>
            <p:grpSpPr bwMode="auto">
              <a:xfrm>
                <a:off x="1235" y="2057"/>
                <a:ext cx="187" cy="491"/>
                <a:chOff x="1235" y="2057"/>
                <a:chExt cx="187" cy="491"/>
              </a:xfrm>
            </p:grpSpPr>
            <p:grpSp>
              <p:nvGrpSpPr>
                <p:cNvPr id="32" name="Group 37"/>
                <p:cNvGrpSpPr>
                  <a:grpSpLocks/>
                </p:cNvGrpSpPr>
                <p:nvPr/>
              </p:nvGrpSpPr>
              <p:grpSpPr bwMode="auto">
                <a:xfrm>
                  <a:off x="1235" y="2112"/>
                  <a:ext cx="146" cy="436"/>
                  <a:chOff x="1235" y="2112"/>
                  <a:chExt cx="146" cy="436"/>
                </a:xfrm>
              </p:grpSpPr>
              <p:sp>
                <p:nvSpPr>
                  <p:cNvPr id="34" name="Freeform 38"/>
                  <p:cNvSpPr>
                    <a:spLocks/>
                  </p:cNvSpPr>
                  <p:nvPr/>
                </p:nvSpPr>
                <p:spPr bwMode="auto">
                  <a:xfrm>
                    <a:off x="1235" y="2112"/>
                    <a:ext cx="136" cy="298"/>
                  </a:xfrm>
                  <a:custGeom>
                    <a:avLst/>
                    <a:gdLst>
                      <a:gd name="T0" fmla="*/ 66 w 136"/>
                      <a:gd name="T1" fmla="*/ 42 h 298"/>
                      <a:gd name="T2" fmla="*/ 82 w 136"/>
                      <a:gd name="T3" fmla="*/ 68 h 298"/>
                      <a:gd name="T4" fmla="*/ 93 w 136"/>
                      <a:gd name="T5" fmla="*/ 88 h 298"/>
                      <a:gd name="T6" fmla="*/ 100 w 136"/>
                      <a:gd name="T7" fmla="*/ 103 h 298"/>
                      <a:gd name="T8" fmla="*/ 103 w 136"/>
                      <a:gd name="T9" fmla="*/ 118 h 298"/>
                      <a:gd name="T10" fmla="*/ 104 w 136"/>
                      <a:gd name="T11" fmla="*/ 128 h 298"/>
                      <a:gd name="T12" fmla="*/ 102 w 136"/>
                      <a:gd name="T13" fmla="*/ 137 h 298"/>
                      <a:gd name="T14" fmla="*/ 97 w 136"/>
                      <a:gd name="T15" fmla="*/ 141 h 298"/>
                      <a:gd name="T16" fmla="*/ 76 w 136"/>
                      <a:gd name="T17" fmla="*/ 153 h 298"/>
                      <a:gd name="T18" fmla="*/ 59 w 136"/>
                      <a:gd name="T19" fmla="*/ 155 h 298"/>
                      <a:gd name="T20" fmla="*/ 43 w 136"/>
                      <a:gd name="T21" fmla="*/ 160 h 298"/>
                      <a:gd name="T22" fmla="*/ 20 w 136"/>
                      <a:gd name="T23" fmla="*/ 168 h 298"/>
                      <a:gd name="T24" fmla="*/ 7 w 136"/>
                      <a:gd name="T25" fmla="*/ 177 h 298"/>
                      <a:gd name="T26" fmla="*/ 1 w 136"/>
                      <a:gd name="T27" fmla="*/ 189 h 298"/>
                      <a:gd name="T28" fmla="*/ 0 w 136"/>
                      <a:gd name="T29" fmla="*/ 205 h 298"/>
                      <a:gd name="T30" fmla="*/ 2 w 136"/>
                      <a:gd name="T31" fmla="*/ 224 h 298"/>
                      <a:gd name="T32" fmla="*/ 13 w 136"/>
                      <a:gd name="T33" fmla="*/ 260 h 298"/>
                      <a:gd name="T34" fmla="*/ 21 w 136"/>
                      <a:gd name="T35" fmla="*/ 286 h 298"/>
                      <a:gd name="T36" fmla="*/ 29 w 136"/>
                      <a:gd name="T37" fmla="*/ 297 h 298"/>
                      <a:gd name="T38" fmla="*/ 58 w 136"/>
                      <a:gd name="T39" fmla="*/ 284 h 298"/>
                      <a:gd name="T40" fmla="*/ 39 w 136"/>
                      <a:gd name="T41" fmla="*/ 241 h 298"/>
                      <a:gd name="T42" fmla="*/ 32 w 136"/>
                      <a:gd name="T43" fmla="*/ 216 h 298"/>
                      <a:gd name="T44" fmla="*/ 35 w 136"/>
                      <a:gd name="T45" fmla="*/ 196 h 298"/>
                      <a:gd name="T46" fmla="*/ 47 w 136"/>
                      <a:gd name="T47" fmla="*/ 185 h 298"/>
                      <a:gd name="T48" fmla="*/ 69 w 136"/>
                      <a:gd name="T49" fmla="*/ 184 h 298"/>
                      <a:gd name="T50" fmla="*/ 98 w 136"/>
                      <a:gd name="T51" fmla="*/ 178 h 298"/>
                      <a:gd name="T52" fmla="*/ 120 w 136"/>
                      <a:gd name="T53" fmla="*/ 162 h 298"/>
                      <a:gd name="T54" fmla="*/ 130 w 136"/>
                      <a:gd name="T55" fmla="*/ 153 h 298"/>
                      <a:gd name="T56" fmla="*/ 134 w 136"/>
                      <a:gd name="T57" fmla="*/ 142 h 298"/>
                      <a:gd name="T58" fmla="*/ 135 w 136"/>
                      <a:gd name="T59" fmla="*/ 127 h 298"/>
                      <a:gd name="T60" fmla="*/ 134 w 136"/>
                      <a:gd name="T61" fmla="*/ 111 h 298"/>
                      <a:gd name="T62" fmla="*/ 120 w 136"/>
                      <a:gd name="T63" fmla="*/ 74 h 298"/>
                      <a:gd name="T64" fmla="*/ 104 w 136"/>
                      <a:gd name="T65" fmla="*/ 42 h 298"/>
                      <a:gd name="T66" fmla="*/ 90 w 136"/>
                      <a:gd name="T67" fmla="*/ 17 h 298"/>
                      <a:gd name="T68" fmla="*/ 78 w 136"/>
                      <a:gd name="T69" fmla="*/ 0 h 298"/>
                      <a:gd name="T70" fmla="*/ 66 w 136"/>
                      <a:gd name="T71" fmla="*/ 42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136" h="298">
                        <a:moveTo>
                          <a:pt x="66" y="42"/>
                        </a:moveTo>
                        <a:lnTo>
                          <a:pt x="82" y="68"/>
                        </a:lnTo>
                        <a:lnTo>
                          <a:pt x="93" y="88"/>
                        </a:lnTo>
                        <a:lnTo>
                          <a:pt x="100" y="103"/>
                        </a:lnTo>
                        <a:lnTo>
                          <a:pt x="103" y="118"/>
                        </a:lnTo>
                        <a:lnTo>
                          <a:pt x="104" y="128"/>
                        </a:lnTo>
                        <a:lnTo>
                          <a:pt x="102" y="137"/>
                        </a:lnTo>
                        <a:lnTo>
                          <a:pt x="97" y="141"/>
                        </a:lnTo>
                        <a:lnTo>
                          <a:pt x="76" y="153"/>
                        </a:lnTo>
                        <a:lnTo>
                          <a:pt x="59" y="155"/>
                        </a:lnTo>
                        <a:lnTo>
                          <a:pt x="43" y="160"/>
                        </a:lnTo>
                        <a:lnTo>
                          <a:pt x="20" y="168"/>
                        </a:lnTo>
                        <a:lnTo>
                          <a:pt x="7" y="177"/>
                        </a:lnTo>
                        <a:lnTo>
                          <a:pt x="1" y="189"/>
                        </a:lnTo>
                        <a:lnTo>
                          <a:pt x="0" y="205"/>
                        </a:lnTo>
                        <a:lnTo>
                          <a:pt x="2" y="224"/>
                        </a:lnTo>
                        <a:lnTo>
                          <a:pt x="13" y="260"/>
                        </a:lnTo>
                        <a:lnTo>
                          <a:pt x="21" y="286"/>
                        </a:lnTo>
                        <a:lnTo>
                          <a:pt x="29" y="297"/>
                        </a:lnTo>
                        <a:lnTo>
                          <a:pt x="58" y="284"/>
                        </a:lnTo>
                        <a:lnTo>
                          <a:pt x="39" y="241"/>
                        </a:lnTo>
                        <a:lnTo>
                          <a:pt x="32" y="216"/>
                        </a:lnTo>
                        <a:lnTo>
                          <a:pt x="35" y="196"/>
                        </a:lnTo>
                        <a:lnTo>
                          <a:pt x="47" y="185"/>
                        </a:lnTo>
                        <a:lnTo>
                          <a:pt x="69" y="184"/>
                        </a:lnTo>
                        <a:lnTo>
                          <a:pt x="98" y="178"/>
                        </a:lnTo>
                        <a:lnTo>
                          <a:pt x="120" y="162"/>
                        </a:lnTo>
                        <a:lnTo>
                          <a:pt x="130" y="153"/>
                        </a:lnTo>
                        <a:lnTo>
                          <a:pt x="134" y="142"/>
                        </a:lnTo>
                        <a:lnTo>
                          <a:pt x="135" y="127"/>
                        </a:lnTo>
                        <a:lnTo>
                          <a:pt x="134" y="111"/>
                        </a:lnTo>
                        <a:lnTo>
                          <a:pt x="120" y="74"/>
                        </a:lnTo>
                        <a:lnTo>
                          <a:pt x="104" y="42"/>
                        </a:lnTo>
                        <a:lnTo>
                          <a:pt x="90" y="17"/>
                        </a:lnTo>
                        <a:lnTo>
                          <a:pt x="78" y="0"/>
                        </a:lnTo>
                        <a:lnTo>
                          <a:pt x="66" y="42"/>
                        </a:lnTo>
                      </a:path>
                    </a:pathLst>
                  </a:custGeom>
                  <a:solidFill>
                    <a:srgbClr val="9F3F00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" name="Freeform 39"/>
                  <p:cNvSpPr>
                    <a:spLocks/>
                  </p:cNvSpPr>
                  <p:nvPr/>
                </p:nvSpPr>
                <p:spPr bwMode="auto">
                  <a:xfrm>
                    <a:off x="1249" y="2389"/>
                    <a:ext cx="132" cy="159"/>
                  </a:xfrm>
                  <a:custGeom>
                    <a:avLst/>
                    <a:gdLst>
                      <a:gd name="T0" fmla="*/ 14 w 132"/>
                      <a:gd name="T1" fmla="*/ 5 h 159"/>
                      <a:gd name="T2" fmla="*/ 6 w 132"/>
                      <a:gd name="T3" fmla="*/ 13 h 159"/>
                      <a:gd name="T4" fmla="*/ 0 w 132"/>
                      <a:gd name="T5" fmla="*/ 22 h 159"/>
                      <a:gd name="T6" fmla="*/ 0 w 132"/>
                      <a:gd name="T7" fmla="*/ 34 h 159"/>
                      <a:gd name="T8" fmla="*/ 0 w 132"/>
                      <a:gd name="T9" fmla="*/ 45 h 159"/>
                      <a:gd name="T10" fmla="*/ 3 w 132"/>
                      <a:gd name="T11" fmla="*/ 58 h 159"/>
                      <a:gd name="T12" fmla="*/ 10 w 132"/>
                      <a:gd name="T13" fmla="*/ 71 h 159"/>
                      <a:gd name="T14" fmla="*/ 18 w 132"/>
                      <a:gd name="T15" fmla="*/ 79 h 159"/>
                      <a:gd name="T16" fmla="*/ 28 w 132"/>
                      <a:gd name="T17" fmla="*/ 85 h 159"/>
                      <a:gd name="T18" fmla="*/ 39 w 132"/>
                      <a:gd name="T19" fmla="*/ 87 h 159"/>
                      <a:gd name="T20" fmla="*/ 54 w 132"/>
                      <a:gd name="T21" fmla="*/ 87 h 159"/>
                      <a:gd name="T22" fmla="*/ 71 w 132"/>
                      <a:gd name="T23" fmla="*/ 92 h 159"/>
                      <a:gd name="T24" fmla="*/ 82 w 132"/>
                      <a:gd name="T25" fmla="*/ 97 h 159"/>
                      <a:gd name="T26" fmla="*/ 92 w 132"/>
                      <a:gd name="T27" fmla="*/ 104 h 159"/>
                      <a:gd name="T28" fmla="*/ 97 w 132"/>
                      <a:gd name="T29" fmla="*/ 119 h 159"/>
                      <a:gd name="T30" fmla="*/ 99 w 132"/>
                      <a:gd name="T31" fmla="*/ 140 h 159"/>
                      <a:gd name="T32" fmla="*/ 97 w 132"/>
                      <a:gd name="T33" fmla="*/ 158 h 159"/>
                      <a:gd name="T34" fmla="*/ 111 w 132"/>
                      <a:gd name="T35" fmla="*/ 148 h 159"/>
                      <a:gd name="T36" fmla="*/ 121 w 132"/>
                      <a:gd name="T37" fmla="*/ 135 h 159"/>
                      <a:gd name="T38" fmla="*/ 127 w 132"/>
                      <a:gd name="T39" fmla="*/ 127 h 159"/>
                      <a:gd name="T40" fmla="*/ 129 w 132"/>
                      <a:gd name="T41" fmla="*/ 116 h 159"/>
                      <a:gd name="T42" fmla="*/ 131 w 132"/>
                      <a:gd name="T43" fmla="*/ 103 h 159"/>
                      <a:gd name="T44" fmla="*/ 126 w 132"/>
                      <a:gd name="T45" fmla="*/ 88 h 159"/>
                      <a:gd name="T46" fmla="*/ 117 w 132"/>
                      <a:gd name="T47" fmla="*/ 70 h 159"/>
                      <a:gd name="T48" fmla="*/ 105 w 132"/>
                      <a:gd name="T49" fmla="*/ 55 h 159"/>
                      <a:gd name="T50" fmla="*/ 92 w 132"/>
                      <a:gd name="T51" fmla="*/ 41 h 159"/>
                      <a:gd name="T52" fmla="*/ 65 w 132"/>
                      <a:gd name="T53" fmla="*/ 19 h 159"/>
                      <a:gd name="T54" fmla="*/ 49 w 132"/>
                      <a:gd name="T55" fmla="*/ 6 h 159"/>
                      <a:gd name="T56" fmla="*/ 38 w 132"/>
                      <a:gd name="T57" fmla="*/ 0 h 159"/>
                      <a:gd name="T58" fmla="*/ 23 w 132"/>
                      <a:gd name="T59" fmla="*/ 0 h 159"/>
                      <a:gd name="T60" fmla="*/ 14 w 132"/>
                      <a:gd name="T61" fmla="*/ 5 h 1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132" h="159">
                        <a:moveTo>
                          <a:pt x="14" y="5"/>
                        </a:moveTo>
                        <a:lnTo>
                          <a:pt x="6" y="13"/>
                        </a:lnTo>
                        <a:lnTo>
                          <a:pt x="0" y="22"/>
                        </a:lnTo>
                        <a:lnTo>
                          <a:pt x="0" y="34"/>
                        </a:lnTo>
                        <a:lnTo>
                          <a:pt x="0" y="45"/>
                        </a:lnTo>
                        <a:lnTo>
                          <a:pt x="3" y="58"/>
                        </a:lnTo>
                        <a:lnTo>
                          <a:pt x="10" y="71"/>
                        </a:lnTo>
                        <a:lnTo>
                          <a:pt x="18" y="79"/>
                        </a:lnTo>
                        <a:lnTo>
                          <a:pt x="28" y="85"/>
                        </a:lnTo>
                        <a:lnTo>
                          <a:pt x="39" y="87"/>
                        </a:lnTo>
                        <a:lnTo>
                          <a:pt x="54" y="87"/>
                        </a:lnTo>
                        <a:lnTo>
                          <a:pt x="71" y="92"/>
                        </a:lnTo>
                        <a:lnTo>
                          <a:pt x="82" y="97"/>
                        </a:lnTo>
                        <a:lnTo>
                          <a:pt x="92" y="104"/>
                        </a:lnTo>
                        <a:lnTo>
                          <a:pt x="97" y="119"/>
                        </a:lnTo>
                        <a:lnTo>
                          <a:pt x="99" y="140"/>
                        </a:lnTo>
                        <a:lnTo>
                          <a:pt x="97" y="158"/>
                        </a:lnTo>
                        <a:lnTo>
                          <a:pt x="111" y="148"/>
                        </a:lnTo>
                        <a:lnTo>
                          <a:pt x="121" y="135"/>
                        </a:lnTo>
                        <a:lnTo>
                          <a:pt x="127" y="127"/>
                        </a:lnTo>
                        <a:lnTo>
                          <a:pt x="129" y="116"/>
                        </a:lnTo>
                        <a:lnTo>
                          <a:pt x="131" y="103"/>
                        </a:lnTo>
                        <a:lnTo>
                          <a:pt x="126" y="88"/>
                        </a:lnTo>
                        <a:lnTo>
                          <a:pt x="117" y="70"/>
                        </a:lnTo>
                        <a:lnTo>
                          <a:pt x="105" y="55"/>
                        </a:lnTo>
                        <a:lnTo>
                          <a:pt x="92" y="41"/>
                        </a:lnTo>
                        <a:lnTo>
                          <a:pt x="65" y="19"/>
                        </a:lnTo>
                        <a:lnTo>
                          <a:pt x="49" y="6"/>
                        </a:lnTo>
                        <a:lnTo>
                          <a:pt x="38" y="0"/>
                        </a:lnTo>
                        <a:lnTo>
                          <a:pt x="23" y="0"/>
                        </a:lnTo>
                        <a:lnTo>
                          <a:pt x="14" y="5"/>
                        </a:lnTo>
                      </a:path>
                    </a:pathLst>
                  </a:custGeom>
                  <a:solidFill>
                    <a:srgbClr val="3F1F00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3" name="Freeform 40"/>
                <p:cNvSpPr>
                  <a:spLocks/>
                </p:cNvSpPr>
                <p:nvPr/>
              </p:nvSpPr>
              <p:spPr bwMode="auto">
                <a:xfrm>
                  <a:off x="1316" y="2057"/>
                  <a:ext cx="106" cy="84"/>
                </a:xfrm>
                <a:custGeom>
                  <a:avLst/>
                  <a:gdLst>
                    <a:gd name="T0" fmla="*/ 0 w 106"/>
                    <a:gd name="T1" fmla="*/ 83 h 84"/>
                    <a:gd name="T2" fmla="*/ 84 w 106"/>
                    <a:gd name="T3" fmla="*/ 0 h 84"/>
                    <a:gd name="T4" fmla="*/ 105 w 106"/>
                    <a:gd name="T5" fmla="*/ 29 h 84"/>
                    <a:gd name="T6" fmla="*/ 0 w 106"/>
                    <a:gd name="T7" fmla="*/ 83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6" h="84">
                      <a:moveTo>
                        <a:pt x="0" y="83"/>
                      </a:moveTo>
                      <a:lnTo>
                        <a:pt x="84" y="0"/>
                      </a:lnTo>
                      <a:lnTo>
                        <a:pt x="105" y="29"/>
                      </a:lnTo>
                      <a:lnTo>
                        <a:pt x="0" y="83"/>
                      </a:lnTo>
                    </a:path>
                  </a:pathLst>
                </a:custGeom>
                <a:solidFill>
                  <a:schemeClr val="tx1"/>
                </a:solidFill>
                <a:ln w="12699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" name="Group 41"/>
              <p:cNvGrpSpPr>
                <a:grpSpLocks/>
              </p:cNvGrpSpPr>
              <p:nvPr/>
            </p:nvGrpSpPr>
            <p:grpSpPr bwMode="auto">
              <a:xfrm>
                <a:off x="530" y="2486"/>
                <a:ext cx="187" cy="491"/>
                <a:chOff x="530" y="2486"/>
                <a:chExt cx="187" cy="491"/>
              </a:xfrm>
            </p:grpSpPr>
            <p:grpSp>
              <p:nvGrpSpPr>
                <p:cNvPr id="28" name="Group 42"/>
                <p:cNvGrpSpPr>
                  <a:grpSpLocks/>
                </p:cNvGrpSpPr>
                <p:nvPr/>
              </p:nvGrpSpPr>
              <p:grpSpPr bwMode="auto">
                <a:xfrm>
                  <a:off x="530" y="2541"/>
                  <a:ext cx="146" cy="436"/>
                  <a:chOff x="530" y="2541"/>
                  <a:chExt cx="146" cy="436"/>
                </a:xfrm>
              </p:grpSpPr>
              <p:sp>
                <p:nvSpPr>
                  <p:cNvPr id="30" name="Freeform 43"/>
                  <p:cNvSpPr>
                    <a:spLocks/>
                  </p:cNvSpPr>
                  <p:nvPr/>
                </p:nvSpPr>
                <p:spPr bwMode="auto">
                  <a:xfrm>
                    <a:off x="530" y="2541"/>
                    <a:ext cx="136" cy="298"/>
                  </a:xfrm>
                  <a:custGeom>
                    <a:avLst/>
                    <a:gdLst>
                      <a:gd name="T0" fmla="*/ 66 w 136"/>
                      <a:gd name="T1" fmla="*/ 42 h 298"/>
                      <a:gd name="T2" fmla="*/ 82 w 136"/>
                      <a:gd name="T3" fmla="*/ 68 h 298"/>
                      <a:gd name="T4" fmla="*/ 93 w 136"/>
                      <a:gd name="T5" fmla="*/ 88 h 298"/>
                      <a:gd name="T6" fmla="*/ 100 w 136"/>
                      <a:gd name="T7" fmla="*/ 103 h 298"/>
                      <a:gd name="T8" fmla="*/ 103 w 136"/>
                      <a:gd name="T9" fmla="*/ 118 h 298"/>
                      <a:gd name="T10" fmla="*/ 104 w 136"/>
                      <a:gd name="T11" fmla="*/ 128 h 298"/>
                      <a:gd name="T12" fmla="*/ 102 w 136"/>
                      <a:gd name="T13" fmla="*/ 137 h 298"/>
                      <a:gd name="T14" fmla="*/ 97 w 136"/>
                      <a:gd name="T15" fmla="*/ 141 h 298"/>
                      <a:gd name="T16" fmla="*/ 76 w 136"/>
                      <a:gd name="T17" fmla="*/ 153 h 298"/>
                      <a:gd name="T18" fmla="*/ 59 w 136"/>
                      <a:gd name="T19" fmla="*/ 155 h 298"/>
                      <a:gd name="T20" fmla="*/ 43 w 136"/>
                      <a:gd name="T21" fmla="*/ 160 h 298"/>
                      <a:gd name="T22" fmla="*/ 20 w 136"/>
                      <a:gd name="T23" fmla="*/ 168 h 298"/>
                      <a:gd name="T24" fmla="*/ 7 w 136"/>
                      <a:gd name="T25" fmla="*/ 177 h 298"/>
                      <a:gd name="T26" fmla="*/ 1 w 136"/>
                      <a:gd name="T27" fmla="*/ 189 h 298"/>
                      <a:gd name="T28" fmla="*/ 0 w 136"/>
                      <a:gd name="T29" fmla="*/ 205 h 298"/>
                      <a:gd name="T30" fmla="*/ 2 w 136"/>
                      <a:gd name="T31" fmla="*/ 224 h 298"/>
                      <a:gd name="T32" fmla="*/ 13 w 136"/>
                      <a:gd name="T33" fmla="*/ 260 h 298"/>
                      <a:gd name="T34" fmla="*/ 21 w 136"/>
                      <a:gd name="T35" fmla="*/ 286 h 298"/>
                      <a:gd name="T36" fmla="*/ 29 w 136"/>
                      <a:gd name="T37" fmla="*/ 297 h 298"/>
                      <a:gd name="T38" fmla="*/ 58 w 136"/>
                      <a:gd name="T39" fmla="*/ 284 h 298"/>
                      <a:gd name="T40" fmla="*/ 39 w 136"/>
                      <a:gd name="T41" fmla="*/ 241 h 298"/>
                      <a:gd name="T42" fmla="*/ 32 w 136"/>
                      <a:gd name="T43" fmla="*/ 216 h 298"/>
                      <a:gd name="T44" fmla="*/ 35 w 136"/>
                      <a:gd name="T45" fmla="*/ 196 h 298"/>
                      <a:gd name="T46" fmla="*/ 47 w 136"/>
                      <a:gd name="T47" fmla="*/ 185 h 298"/>
                      <a:gd name="T48" fmla="*/ 69 w 136"/>
                      <a:gd name="T49" fmla="*/ 184 h 298"/>
                      <a:gd name="T50" fmla="*/ 98 w 136"/>
                      <a:gd name="T51" fmla="*/ 178 h 298"/>
                      <a:gd name="T52" fmla="*/ 120 w 136"/>
                      <a:gd name="T53" fmla="*/ 162 h 298"/>
                      <a:gd name="T54" fmla="*/ 130 w 136"/>
                      <a:gd name="T55" fmla="*/ 153 h 298"/>
                      <a:gd name="T56" fmla="*/ 134 w 136"/>
                      <a:gd name="T57" fmla="*/ 142 h 298"/>
                      <a:gd name="T58" fmla="*/ 135 w 136"/>
                      <a:gd name="T59" fmla="*/ 127 h 298"/>
                      <a:gd name="T60" fmla="*/ 134 w 136"/>
                      <a:gd name="T61" fmla="*/ 111 h 298"/>
                      <a:gd name="T62" fmla="*/ 120 w 136"/>
                      <a:gd name="T63" fmla="*/ 74 h 298"/>
                      <a:gd name="T64" fmla="*/ 104 w 136"/>
                      <a:gd name="T65" fmla="*/ 42 h 298"/>
                      <a:gd name="T66" fmla="*/ 90 w 136"/>
                      <a:gd name="T67" fmla="*/ 17 h 298"/>
                      <a:gd name="T68" fmla="*/ 78 w 136"/>
                      <a:gd name="T69" fmla="*/ 0 h 298"/>
                      <a:gd name="T70" fmla="*/ 66 w 136"/>
                      <a:gd name="T71" fmla="*/ 42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136" h="298">
                        <a:moveTo>
                          <a:pt x="66" y="42"/>
                        </a:moveTo>
                        <a:lnTo>
                          <a:pt x="82" y="68"/>
                        </a:lnTo>
                        <a:lnTo>
                          <a:pt x="93" y="88"/>
                        </a:lnTo>
                        <a:lnTo>
                          <a:pt x="100" y="103"/>
                        </a:lnTo>
                        <a:lnTo>
                          <a:pt x="103" y="118"/>
                        </a:lnTo>
                        <a:lnTo>
                          <a:pt x="104" y="128"/>
                        </a:lnTo>
                        <a:lnTo>
                          <a:pt x="102" y="137"/>
                        </a:lnTo>
                        <a:lnTo>
                          <a:pt x="97" y="141"/>
                        </a:lnTo>
                        <a:lnTo>
                          <a:pt x="76" y="153"/>
                        </a:lnTo>
                        <a:lnTo>
                          <a:pt x="59" y="155"/>
                        </a:lnTo>
                        <a:lnTo>
                          <a:pt x="43" y="160"/>
                        </a:lnTo>
                        <a:lnTo>
                          <a:pt x="20" y="168"/>
                        </a:lnTo>
                        <a:lnTo>
                          <a:pt x="7" y="177"/>
                        </a:lnTo>
                        <a:lnTo>
                          <a:pt x="1" y="189"/>
                        </a:lnTo>
                        <a:lnTo>
                          <a:pt x="0" y="205"/>
                        </a:lnTo>
                        <a:lnTo>
                          <a:pt x="2" y="224"/>
                        </a:lnTo>
                        <a:lnTo>
                          <a:pt x="13" y="260"/>
                        </a:lnTo>
                        <a:lnTo>
                          <a:pt x="21" y="286"/>
                        </a:lnTo>
                        <a:lnTo>
                          <a:pt x="29" y="297"/>
                        </a:lnTo>
                        <a:lnTo>
                          <a:pt x="58" y="284"/>
                        </a:lnTo>
                        <a:lnTo>
                          <a:pt x="39" y="241"/>
                        </a:lnTo>
                        <a:lnTo>
                          <a:pt x="32" y="216"/>
                        </a:lnTo>
                        <a:lnTo>
                          <a:pt x="35" y="196"/>
                        </a:lnTo>
                        <a:lnTo>
                          <a:pt x="47" y="185"/>
                        </a:lnTo>
                        <a:lnTo>
                          <a:pt x="69" y="184"/>
                        </a:lnTo>
                        <a:lnTo>
                          <a:pt x="98" y="178"/>
                        </a:lnTo>
                        <a:lnTo>
                          <a:pt x="120" y="162"/>
                        </a:lnTo>
                        <a:lnTo>
                          <a:pt x="130" y="153"/>
                        </a:lnTo>
                        <a:lnTo>
                          <a:pt x="134" y="142"/>
                        </a:lnTo>
                        <a:lnTo>
                          <a:pt x="135" y="127"/>
                        </a:lnTo>
                        <a:lnTo>
                          <a:pt x="134" y="111"/>
                        </a:lnTo>
                        <a:lnTo>
                          <a:pt x="120" y="74"/>
                        </a:lnTo>
                        <a:lnTo>
                          <a:pt x="104" y="42"/>
                        </a:lnTo>
                        <a:lnTo>
                          <a:pt x="90" y="17"/>
                        </a:lnTo>
                        <a:lnTo>
                          <a:pt x="78" y="0"/>
                        </a:lnTo>
                        <a:lnTo>
                          <a:pt x="66" y="42"/>
                        </a:lnTo>
                      </a:path>
                    </a:pathLst>
                  </a:custGeom>
                  <a:solidFill>
                    <a:srgbClr val="9F3F00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" name="Freeform 44"/>
                  <p:cNvSpPr>
                    <a:spLocks/>
                  </p:cNvSpPr>
                  <p:nvPr/>
                </p:nvSpPr>
                <p:spPr bwMode="auto">
                  <a:xfrm>
                    <a:off x="544" y="2818"/>
                    <a:ext cx="132" cy="159"/>
                  </a:xfrm>
                  <a:custGeom>
                    <a:avLst/>
                    <a:gdLst>
                      <a:gd name="T0" fmla="*/ 14 w 132"/>
                      <a:gd name="T1" fmla="*/ 5 h 159"/>
                      <a:gd name="T2" fmla="*/ 6 w 132"/>
                      <a:gd name="T3" fmla="*/ 13 h 159"/>
                      <a:gd name="T4" fmla="*/ 0 w 132"/>
                      <a:gd name="T5" fmla="*/ 22 h 159"/>
                      <a:gd name="T6" fmla="*/ 0 w 132"/>
                      <a:gd name="T7" fmla="*/ 34 h 159"/>
                      <a:gd name="T8" fmla="*/ 0 w 132"/>
                      <a:gd name="T9" fmla="*/ 45 h 159"/>
                      <a:gd name="T10" fmla="*/ 3 w 132"/>
                      <a:gd name="T11" fmla="*/ 58 h 159"/>
                      <a:gd name="T12" fmla="*/ 10 w 132"/>
                      <a:gd name="T13" fmla="*/ 71 h 159"/>
                      <a:gd name="T14" fmla="*/ 18 w 132"/>
                      <a:gd name="T15" fmla="*/ 79 h 159"/>
                      <a:gd name="T16" fmla="*/ 28 w 132"/>
                      <a:gd name="T17" fmla="*/ 85 h 159"/>
                      <a:gd name="T18" fmla="*/ 39 w 132"/>
                      <a:gd name="T19" fmla="*/ 87 h 159"/>
                      <a:gd name="T20" fmla="*/ 54 w 132"/>
                      <a:gd name="T21" fmla="*/ 87 h 159"/>
                      <a:gd name="T22" fmla="*/ 71 w 132"/>
                      <a:gd name="T23" fmla="*/ 92 h 159"/>
                      <a:gd name="T24" fmla="*/ 82 w 132"/>
                      <a:gd name="T25" fmla="*/ 97 h 159"/>
                      <a:gd name="T26" fmla="*/ 92 w 132"/>
                      <a:gd name="T27" fmla="*/ 104 h 159"/>
                      <a:gd name="T28" fmla="*/ 97 w 132"/>
                      <a:gd name="T29" fmla="*/ 119 h 159"/>
                      <a:gd name="T30" fmla="*/ 99 w 132"/>
                      <a:gd name="T31" fmla="*/ 140 h 159"/>
                      <a:gd name="T32" fmla="*/ 97 w 132"/>
                      <a:gd name="T33" fmla="*/ 158 h 159"/>
                      <a:gd name="T34" fmla="*/ 111 w 132"/>
                      <a:gd name="T35" fmla="*/ 148 h 159"/>
                      <a:gd name="T36" fmla="*/ 121 w 132"/>
                      <a:gd name="T37" fmla="*/ 135 h 159"/>
                      <a:gd name="T38" fmla="*/ 127 w 132"/>
                      <a:gd name="T39" fmla="*/ 127 h 159"/>
                      <a:gd name="T40" fmla="*/ 129 w 132"/>
                      <a:gd name="T41" fmla="*/ 116 h 159"/>
                      <a:gd name="T42" fmla="*/ 131 w 132"/>
                      <a:gd name="T43" fmla="*/ 103 h 159"/>
                      <a:gd name="T44" fmla="*/ 126 w 132"/>
                      <a:gd name="T45" fmla="*/ 88 h 159"/>
                      <a:gd name="T46" fmla="*/ 117 w 132"/>
                      <a:gd name="T47" fmla="*/ 70 h 159"/>
                      <a:gd name="T48" fmla="*/ 105 w 132"/>
                      <a:gd name="T49" fmla="*/ 55 h 159"/>
                      <a:gd name="T50" fmla="*/ 92 w 132"/>
                      <a:gd name="T51" fmla="*/ 41 h 159"/>
                      <a:gd name="T52" fmla="*/ 65 w 132"/>
                      <a:gd name="T53" fmla="*/ 19 h 159"/>
                      <a:gd name="T54" fmla="*/ 49 w 132"/>
                      <a:gd name="T55" fmla="*/ 6 h 159"/>
                      <a:gd name="T56" fmla="*/ 38 w 132"/>
                      <a:gd name="T57" fmla="*/ 0 h 159"/>
                      <a:gd name="T58" fmla="*/ 23 w 132"/>
                      <a:gd name="T59" fmla="*/ 0 h 159"/>
                      <a:gd name="T60" fmla="*/ 14 w 132"/>
                      <a:gd name="T61" fmla="*/ 5 h 1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132" h="159">
                        <a:moveTo>
                          <a:pt x="14" y="5"/>
                        </a:moveTo>
                        <a:lnTo>
                          <a:pt x="6" y="13"/>
                        </a:lnTo>
                        <a:lnTo>
                          <a:pt x="0" y="22"/>
                        </a:lnTo>
                        <a:lnTo>
                          <a:pt x="0" y="34"/>
                        </a:lnTo>
                        <a:lnTo>
                          <a:pt x="0" y="45"/>
                        </a:lnTo>
                        <a:lnTo>
                          <a:pt x="3" y="58"/>
                        </a:lnTo>
                        <a:lnTo>
                          <a:pt x="10" y="71"/>
                        </a:lnTo>
                        <a:lnTo>
                          <a:pt x="18" y="79"/>
                        </a:lnTo>
                        <a:lnTo>
                          <a:pt x="28" y="85"/>
                        </a:lnTo>
                        <a:lnTo>
                          <a:pt x="39" y="87"/>
                        </a:lnTo>
                        <a:lnTo>
                          <a:pt x="54" y="87"/>
                        </a:lnTo>
                        <a:lnTo>
                          <a:pt x="71" y="92"/>
                        </a:lnTo>
                        <a:lnTo>
                          <a:pt x="82" y="97"/>
                        </a:lnTo>
                        <a:lnTo>
                          <a:pt x="92" y="104"/>
                        </a:lnTo>
                        <a:lnTo>
                          <a:pt x="97" y="119"/>
                        </a:lnTo>
                        <a:lnTo>
                          <a:pt x="99" y="140"/>
                        </a:lnTo>
                        <a:lnTo>
                          <a:pt x="97" y="158"/>
                        </a:lnTo>
                        <a:lnTo>
                          <a:pt x="111" y="148"/>
                        </a:lnTo>
                        <a:lnTo>
                          <a:pt x="121" y="135"/>
                        </a:lnTo>
                        <a:lnTo>
                          <a:pt x="127" y="127"/>
                        </a:lnTo>
                        <a:lnTo>
                          <a:pt x="129" y="116"/>
                        </a:lnTo>
                        <a:lnTo>
                          <a:pt x="131" y="103"/>
                        </a:lnTo>
                        <a:lnTo>
                          <a:pt x="126" y="88"/>
                        </a:lnTo>
                        <a:lnTo>
                          <a:pt x="117" y="70"/>
                        </a:lnTo>
                        <a:lnTo>
                          <a:pt x="105" y="55"/>
                        </a:lnTo>
                        <a:lnTo>
                          <a:pt x="92" y="41"/>
                        </a:lnTo>
                        <a:lnTo>
                          <a:pt x="65" y="19"/>
                        </a:lnTo>
                        <a:lnTo>
                          <a:pt x="49" y="6"/>
                        </a:lnTo>
                        <a:lnTo>
                          <a:pt x="38" y="0"/>
                        </a:lnTo>
                        <a:lnTo>
                          <a:pt x="23" y="0"/>
                        </a:lnTo>
                        <a:lnTo>
                          <a:pt x="14" y="5"/>
                        </a:lnTo>
                      </a:path>
                    </a:pathLst>
                  </a:custGeom>
                  <a:solidFill>
                    <a:srgbClr val="3F1F00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9" name="Freeform 45"/>
                <p:cNvSpPr>
                  <a:spLocks/>
                </p:cNvSpPr>
                <p:nvPr/>
              </p:nvSpPr>
              <p:spPr bwMode="auto">
                <a:xfrm>
                  <a:off x="611" y="2486"/>
                  <a:ext cx="106" cy="84"/>
                </a:xfrm>
                <a:custGeom>
                  <a:avLst/>
                  <a:gdLst>
                    <a:gd name="T0" fmla="*/ 0 w 106"/>
                    <a:gd name="T1" fmla="*/ 83 h 84"/>
                    <a:gd name="T2" fmla="*/ 84 w 106"/>
                    <a:gd name="T3" fmla="*/ 0 h 84"/>
                    <a:gd name="T4" fmla="*/ 105 w 106"/>
                    <a:gd name="T5" fmla="*/ 29 h 84"/>
                    <a:gd name="T6" fmla="*/ 0 w 106"/>
                    <a:gd name="T7" fmla="*/ 83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6" h="84">
                      <a:moveTo>
                        <a:pt x="0" y="83"/>
                      </a:moveTo>
                      <a:lnTo>
                        <a:pt x="84" y="0"/>
                      </a:lnTo>
                      <a:lnTo>
                        <a:pt x="105" y="29"/>
                      </a:lnTo>
                      <a:lnTo>
                        <a:pt x="0" y="83"/>
                      </a:lnTo>
                    </a:path>
                  </a:pathLst>
                </a:custGeom>
                <a:solidFill>
                  <a:schemeClr val="tx1"/>
                </a:solidFill>
                <a:ln w="12699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" name="Group 46"/>
              <p:cNvGrpSpPr>
                <a:grpSpLocks/>
              </p:cNvGrpSpPr>
              <p:nvPr/>
            </p:nvGrpSpPr>
            <p:grpSpPr bwMode="auto">
              <a:xfrm>
                <a:off x="323" y="2171"/>
                <a:ext cx="187" cy="491"/>
                <a:chOff x="323" y="2171"/>
                <a:chExt cx="187" cy="491"/>
              </a:xfrm>
            </p:grpSpPr>
            <p:grpSp>
              <p:nvGrpSpPr>
                <p:cNvPr id="24" name="Group 47"/>
                <p:cNvGrpSpPr>
                  <a:grpSpLocks/>
                </p:cNvGrpSpPr>
                <p:nvPr/>
              </p:nvGrpSpPr>
              <p:grpSpPr bwMode="auto">
                <a:xfrm>
                  <a:off x="323" y="2226"/>
                  <a:ext cx="146" cy="436"/>
                  <a:chOff x="323" y="2226"/>
                  <a:chExt cx="146" cy="436"/>
                </a:xfrm>
              </p:grpSpPr>
              <p:sp>
                <p:nvSpPr>
                  <p:cNvPr id="26" name="Freeform 48"/>
                  <p:cNvSpPr>
                    <a:spLocks/>
                  </p:cNvSpPr>
                  <p:nvPr/>
                </p:nvSpPr>
                <p:spPr bwMode="auto">
                  <a:xfrm>
                    <a:off x="323" y="2226"/>
                    <a:ext cx="136" cy="298"/>
                  </a:xfrm>
                  <a:custGeom>
                    <a:avLst/>
                    <a:gdLst>
                      <a:gd name="T0" fmla="*/ 66 w 136"/>
                      <a:gd name="T1" fmla="*/ 42 h 298"/>
                      <a:gd name="T2" fmla="*/ 82 w 136"/>
                      <a:gd name="T3" fmla="*/ 68 h 298"/>
                      <a:gd name="T4" fmla="*/ 93 w 136"/>
                      <a:gd name="T5" fmla="*/ 88 h 298"/>
                      <a:gd name="T6" fmla="*/ 100 w 136"/>
                      <a:gd name="T7" fmla="*/ 103 h 298"/>
                      <a:gd name="T8" fmla="*/ 103 w 136"/>
                      <a:gd name="T9" fmla="*/ 118 h 298"/>
                      <a:gd name="T10" fmla="*/ 104 w 136"/>
                      <a:gd name="T11" fmla="*/ 128 h 298"/>
                      <a:gd name="T12" fmla="*/ 102 w 136"/>
                      <a:gd name="T13" fmla="*/ 137 h 298"/>
                      <a:gd name="T14" fmla="*/ 97 w 136"/>
                      <a:gd name="T15" fmla="*/ 141 h 298"/>
                      <a:gd name="T16" fmla="*/ 76 w 136"/>
                      <a:gd name="T17" fmla="*/ 153 h 298"/>
                      <a:gd name="T18" fmla="*/ 59 w 136"/>
                      <a:gd name="T19" fmla="*/ 155 h 298"/>
                      <a:gd name="T20" fmla="*/ 43 w 136"/>
                      <a:gd name="T21" fmla="*/ 160 h 298"/>
                      <a:gd name="T22" fmla="*/ 20 w 136"/>
                      <a:gd name="T23" fmla="*/ 168 h 298"/>
                      <a:gd name="T24" fmla="*/ 7 w 136"/>
                      <a:gd name="T25" fmla="*/ 177 h 298"/>
                      <a:gd name="T26" fmla="*/ 1 w 136"/>
                      <a:gd name="T27" fmla="*/ 189 h 298"/>
                      <a:gd name="T28" fmla="*/ 0 w 136"/>
                      <a:gd name="T29" fmla="*/ 205 h 298"/>
                      <a:gd name="T30" fmla="*/ 2 w 136"/>
                      <a:gd name="T31" fmla="*/ 224 h 298"/>
                      <a:gd name="T32" fmla="*/ 13 w 136"/>
                      <a:gd name="T33" fmla="*/ 260 h 298"/>
                      <a:gd name="T34" fmla="*/ 21 w 136"/>
                      <a:gd name="T35" fmla="*/ 286 h 298"/>
                      <a:gd name="T36" fmla="*/ 29 w 136"/>
                      <a:gd name="T37" fmla="*/ 297 h 298"/>
                      <a:gd name="T38" fmla="*/ 58 w 136"/>
                      <a:gd name="T39" fmla="*/ 284 h 298"/>
                      <a:gd name="T40" fmla="*/ 39 w 136"/>
                      <a:gd name="T41" fmla="*/ 241 h 298"/>
                      <a:gd name="T42" fmla="*/ 32 w 136"/>
                      <a:gd name="T43" fmla="*/ 216 h 298"/>
                      <a:gd name="T44" fmla="*/ 35 w 136"/>
                      <a:gd name="T45" fmla="*/ 196 h 298"/>
                      <a:gd name="T46" fmla="*/ 47 w 136"/>
                      <a:gd name="T47" fmla="*/ 185 h 298"/>
                      <a:gd name="T48" fmla="*/ 69 w 136"/>
                      <a:gd name="T49" fmla="*/ 184 h 298"/>
                      <a:gd name="T50" fmla="*/ 98 w 136"/>
                      <a:gd name="T51" fmla="*/ 178 h 298"/>
                      <a:gd name="T52" fmla="*/ 120 w 136"/>
                      <a:gd name="T53" fmla="*/ 162 h 298"/>
                      <a:gd name="T54" fmla="*/ 130 w 136"/>
                      <a:gd name="T55" fmla="*/ 153 h 298"/>
                      <a:gd name="T56" fmla="*/ 134 w 136"/>
                      <a:gd name="T57" fmla="*/ 142 h 298"/>
                      <a:gd name="T58" fmla="*/ 135 w 136"/>
                      <a:gd name="T59" fmla="*/ 127 h 298"/>
                      <a:gd name="T60" fmla="*/ 134 w 136"/>
                      <a:gd name="T61" fmla="*/ 111 h 298"/>
                      <a:gd name="T62" fmla="*/ 120 w 136"/>
                      <a:gd name="T63" fmla="*/ 74 h 298"/>
                      <a:gd name="T64" fmla="*/ 104 w 136"/>
                      <a:gd name="T65" fmla="*/ 42 h 298"/>
                      <a:gd name="T66" fmla="*/ 90 w 136"/>
                      <a:gd name="T67" fmla="*/ 17 h 298"/>
                      <a:gd name="T68" fmla="*/ 78 w 136"/>
                      <a:gd name="T69" fmla="*/ 0 h 298"/>
                      <a:gd name="T70" fmla="*/ 66 w 136"/>
                      <a:gd name="T71" fmla="*/ 42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136" h="298">
                        <a:moveTo>
                          <a:pt x="66" y="42"/>
                        </a:moveTo>
                        <a:lnTo>
                          <a:pt x="82" y="68"/>
                        </a:lnTo>
                        <a:lnTo>
                          <a:pt x="93" y="88"/>
                        </a:lnTo>
                        <a:lnTo>
                          <a:pt x="100" y="103"/>
                        </a:lnTo>
                        <a:lnTo>
                          <a:pt x="103" y="118"/>
                        </a:lnTo>
                        <a:lnTo>
                          <a:pt x="104" y="128"/>
                        </a:lnTo>
                        <a:lnTo>
                          <a:pt x="102" y="137"/>
                        </a:lnTo>
                        <a:lnTo>
                          <a:pt x="97" y="141"/>
                        </a:lnTo>
                        <a:lnTo>
                          <a:pt x="76" y="153"/>
                        </a:lnTo>
                        <a:lnTo>
                          <a:pt x="59" y="155"/>
                        </a:lnTo>
                        <a:lnTo>
                          <a:pt x="43" y="160"/>
                        </a:lnTo>
                        <a:lnTo>
                          <a:pt x="20" y="168"/>
                        </a:lnTo>
                        <a:lnTo>
                          <a:pt x="7" y="177"/>
                        </a:lnTo>
                        <a:lnTo>
                          <a:pt x="1" y="189"/>
                        </a:lnTo>
                        <a:lnTo>
                          <a:pt x="0" y="205"/>
                        </a:lnTo>
                        <a:lnTo>
                          <a:pt x="2" y="224"/>
                        </a:lnTo>
                        <a:lnTo>
                          <a:pt x="13" y="260"/>
                        </a:lnTo>
                        <a:lnTo>
                          <a:pt x="21" y="286"/>
                        </a:lnTo>
                        <a:lnTo>
                          <a:pt x="29" y="297"/>
                        </a:lnTo>
                        <a:lnTo>
                          <a:pt x="58" y="284"/>
                        </a:lnTo>
                        <a:lnTo>
                          <a:pt x="39" y="241"/>
                        </a:lnTo>
                        <a:lnTo>
                          <a:pt x="32" y="216"/>
                        </a:lnTo>
                        <a:lnTo>
                          <a:pt x="35" y="196"/>
                        </a:lnTo>
                        <a:lnTo>
                          <a:pt x="47" y="185"/>
                        </a:lnTo>
                        <a:lnTo>
                          <a:pt x="69" y="184"/>
                        </a:lnTo>
                        <a:lnTo>
                          <a:pt x="98" y="178"/>
                        </a:lnTo>
                        <a:lnTo>
                          <a:pt x="120" y="162"/>
                        </a:lnTo>
                        <a:lnTo>
                          <a:pt x="130" y="153"/>
                        </a:lnTo>
                        <a:lnTo>
                          <a:pt x="134" y="142"/>
                        </a:lnTo>
                        <a:lnTo>
                          <a:pt x="135" y="127"/>
                        </a:lnTo>
                        <a:lnTo>
                          <a:pt x="134" y="111"/>
                        </a:lnTo>
                        <a:lnTo>
                          <a:pt x="120" y="74"/>
                        </a:lnTo>
                        <a:lnTo>
                          <a:pt x="104" y="42"/>
                        </a:lnTo>
                        <a:lnTo>
                          <a:pt x="90" y="17"/>
                        </a:lnTo>
                        <a:lnTo>
                          <a:pt x="78" y="0"/>
                        </a:lnTo>
                        <a:lnTo>
                          <a:pt x="66" y="42"/>
                        </a:lnTo>
                      </a:path>
                    </a:pathLst>
                  </a:custGeom>
                  <a:solidFill>
                    <a:srgbClr val="9F3F00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" name="Freeform 49"/>
                  <p:cNvSpPr>
                    <a:spLocks/>
                  </p:cNvSpPr>
                  <p:nvPr/>
                </p:nvSpPr>
                <p:spPr bwMode="auto">
                  <a:xfrm>
                    <a:off x="337" y="2503"/>
                    <a:ext cx="132" cy="159"/>
                  </a:xfrm>
                  <a:custGeom>
                    <a:avLst/>
                    <a:gdLst>
                      <a:gd name="T0" fmla="*/ 14 w 132"/>
                      <a:gd name="T1" fmla="*/ 5 h 159"/>
                      <a:gd name="T2" fmla="*/ 6 w 132"/>
                      <a:gd name="T3" fmla="*/ 13 h 159"/>
                      <a:gd name="T4" fmla="*/ 0 w 132"/>
                      <a:gd name="T5" fmla="*/ 22 h 159"/>
                      <a:gd name="T6" fmla="*/ 0 w 132"/>
                      <a:gd name="T7" fmla="*/ 34 h 159"/>
                      <a:gd name="T8" fmla="*/ 0 w 132"/>
                      <a:gd name="T9" fmla="*/ 45 h 159"/>
                      <a:gd name="T10" fmla="*/ 3 w 132"/>
                      <a:gd name="T11" fmla="*/ 58 h 159"/>
                      <a:gd name="T12" fmla="*/ 10 w 132"/>
                      <a:gd name="T13" fmla="*/ 71 h 159"/>
                      <a:gd name="T14" fmla="*/ 18 w 132"/>
                      <a:gd name="T15" fmla="*/ 79 h 159"/>
                      <a:gd name="T16" fmla="*/ 28 w 132"/>
                      <a:gd name="T17" fmla="*/ 85 h 159"/>
                      <a:gd name="T18" fmla="*/ 39 w 132"/>
                      <a:gd name="T19" fmla="*/ 87 h 159"/>
                      <a:gd name="T20" fmla="*/ 54 w 132"/>
                      <a:gd name="T21" fmla="*/ 87 h 159"/>
                      <a:gd name="T22" fmla="*/ 71 w 132"/>
                      <a:gd name="T23" fmla="*/ 92 h 159"/>
                      <a:gd name="T24" fmla="*/ 82 w 132"/>
                      <a:gd name="T25" fmla="*/ 97 h 159"/>
                      <a:gd name="T26" fmla="*/ 92 w 132"/>
                      <a:gd name="T27" fmla="*/ 104 h 159"/>
                      <a:gd name="T28" fmla="*/ 97 w 132"/>
                      <a:gd name="T29" fmla="*/ 119 h 159"/>
                      <a:gd name="T30" fmla="*/ 99 w 132"/>
                      <a:gd name="T31" fmla="*/ 140 h 159"/>
                      <a:gd name="T32" fmla="*/ 97 w 132"/>
                      <a:gd name="T33" fmla="*/ 158 h 159"/>
                      <a:gd name="T34" fmla="*/ 111 w 132"/>
                      <a:gd name="T35" fmla="*/ 148 h 159"/>
                      <a:gd name="T36" fmla="*/ 121 w 132"/>
                      <a:gd name="T37" fmla="*/ 135 h 159"/>
                      <a:gd name="T38" fmla="*/ 127 w 132"/>
                      <a:gd name="T39" fmla="*/ 127 h 159"/>
                      <a:gd name="T40" fmla="*/ 129 w 132"/>
                      <a:gd name="T41" fmla="*/ 116 h 159"/>
                      <a:gd name="T42" fmla="*/ 131 w 132"/>
                      <a:gd name="T43" fmla="*/ 103 h 159"/>
                      <a:gd name="T44" fmla="*/ 126 w 132"/>
                      <a:gd name="T45" fmla="*/ 88 h 159"/>
                      <a:gd name="T46" fmla="*/ 117 w 132"/>
                      <a:gd name="T47" fmla="*/ 70 h 159"/>
                      <a:gd name="T48" fmla="*/ 105 w 132"/>
                      <a:gd name="T49" fmla="*/ 55 h 159"/>
                      <a:gd name="T50" fmla="*/ 92 w 132"/>
                      <a:gd name="T51" fmla="*/ 41 h 159"/>
                      <a:gd name="T52" fmla="*/ 65 w 132"/>
                      <a:gd name="T53" fmla="*/ 19 h 159"/>
                      <a:gd name="T54" fmla="*/ 49 w 132"/>
                      <a:gd name="T55" fmla="*/ 6 h 159"/>
                      <a:gd name="T56" fmla="*/ 38 w 132"/>
                      <a:gd name="T57" fmla="*/ 0 h 159"/>
                      <a:gd name="T58" fmla="*/ 23 w 132"/>
                      <a:gd name="T59" fmla="*/ 0 h 159"/>
                      <a:gd name="T60" fmla="*/ 14 w 132"/>
                      <a:gd name="T61" fmla="*/ 5 h 1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132" h="159">
                        <a:moveTo>
                          <a:pt x="14" y="5"/>
                        </a:moveTo>
                        <a:lnTo>
                          <a:pt x="6" y="13"/>
                        </a:lnTo>
                        <a:lnTo>
                          <a:pt x="0" y="22"/>
                        </a:lnTo>
                        <a:lnTo>
                          <a:pt x="0" y="34"/>
                        </a:lnTo>
                        <a:lnTo>
                          <a:pt x="0" y="45"/>
                        </a:lnTo>
                        <a:lnTo>
                          <a:pt x="3" y="58"/>
                        </a:lnTo>
                        <a:lnTo>
                          <a:pt x="10" y="71"/>
                        </a:lnTo>
                        <a:lnTo>
                          <a:pt x="18" y="79"/>
                        </a:lnTo>
                        <a:lnTo>
                          <a:pt x="28" y="85"/>
                        </a:lnTo>
                        <a:lnTo>
                          <a:pt x="39" y="87"/>
                        </a:lnTo>
                        <a:lnTo>
                          <a:pt x="54" y="87"/>
                        </a:lnTo>
                        <a:lnTo>
                          <a:pt x="71" y="92"/>
                        </a:lnTo>
                        <a:lnTo>
                          <a:pt x="82" y="97"/>
                        </a:lnTo>
                        <a:lnTo>
                          <a:pt x="92" y="104"/>
                        </a:lnTo>
                        <a:lnTo>
                          <a:pt x="97" y="119"/>
                        </a:lnTo>
                        <a:lnTo>
                          <a:pt x="99" y="140"/>
                        </a:lnTo>
                        <a:lnTo>
                          <a:pt x="97" y="158"/>
                        </a:lnTo>
                        <a:lnTo>
                          <a:pt x="111" y="148"/>
                        </a:lnTo>
                        <a:lnTo>
                          <a:pt x="121" y="135"/>
                        </a:lnTo>
                        <a:lnTo>
                          <a:pt x="127" y="127"/>
                        </a:lnTo>
                        <a:lnTo>
                          <a:pt x="129" y="116"/>
                        </a:lnTo>
                        <a:lnTo>
                          <a:pt x="131" y="103"/>
                        </a:lnTo>
                        <a:lnTo>
                          <a:pt x="126" y="88"/>
                        </a:lnTo>
                        <a:lnTo>
                          <a:pt x="117" y="70"/>
                        </a:lnTo>
                        <a:lnTo>
                          <a:pt x="105" y="55"/>
                        </a:lnTo>
                        <a:lnTo>
                          <a:pt x="92" y="41"/>
                        </a:lnTo>
                        <a:lnTo>
                          <a:pt x="65" y="19"/>
                        </a:lnTo>
                        <a:lnTo>
                          <a:pt x="49" y="6"/>
                        </a:lnTo>
                        <a:lnTo>
                          <a:pt x="38" y="0"/>
                        </a:lnTo>
                        <a:lnTo>
                          <a:pt x="23" y="0"/>
                        </a:lnTo>
                        <a:lnTo>
                          <a:pt x="14" y="5"/>
                        </a:lnTo>
                      </a:path>
                    </a:pathLst>
                  </a:custGeom>
                  <a:solidFill>
                    <a:srgbClr val="3F1F00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5" name="Freeform 50"/>
                <p:cNvSpPr>
                  <a:spLocks/>
                </p:cNvSpPr>
                <p:nvPr/>
              </p:nvSpPr>
              <p:spPr bwMode="auto">
                <a:xfrm>
                  <a:off x="404" y="2171"/>
                  <a:ext cx="106" cy="84"/>
                </a:xfrm>
                <a:custGeom>
                  <a:avLst/>
                  <a:gdLst>
                    <a:gd name="T0" fmla="*/ 0 w 106"/>
                    <a:gd name="T1" fmla="*/ 83 h 84"/>
                    <a:gd name="T2" fmla="*/ 84 w 106"/>
                    <a:gd name="T3" fmla="*/ 0 h 84"/>
                    <a:gd name="T4" fmla="*/ 105 w 106"/>
                    <a:gd name="T5" fmla="*/ 29 h 84"/>
                    <a:gd name="T6" fmla="*/ 0 w 106"/>
                    <a:gd name="T7" fmla="*/ 83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6" h="84">
                      <a:moveTo>
                        <a:pt x="0" y="83"/>
                      </a:moveTo>
                      <a:lnTo>
                        <a:pt x="84" y="0"/>
                      </a:lnTo>
                      <a:lnTo>
                        <a:pt x="105" y="29"/>
                      </a:lnTo>
                      <a:lnTo>
                        <a:pt x="0" y="83"/>
                      </a:lnTo>
                    </a:path>
                  </a:pathLst>
                </a:custGeom>
                <a:solidFill>
                  <a:schemeClr val="tx1"/>
                </a:solidFill>
                <a:ln w="12699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" name="&quot;No&quot; Symbol 1"/>
            <p:cNvSpPr/>
            <p:nvPr/>
          </p:nvSpPr>
          <p:spPr bwMode="auto">
            <a:xfrm>
              <a:off x="8098973" y="2541319"/>
              <a:ext cx="2006930" cy="2232561"/>
            </a:xfrm>
            <a:prstGeom prst="noSmoking">
              <a:avLst>
                <a:gd name="adj" fmla="val 5326"/>
              </a:avLst>
            </a:prstGeom>
            <a:solidFill>
              <a:schemeClr val="accent2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730499" y="6381750"/>
            <a:ext cx="4183063" cy="365125"/>
          </a:xfrm>
        </p:spPr>
        <p:txBody>
          <a:bodyPr/>
          <a:lstStyle/>
          <a:p>
            <a:r>
              <a:rPr lang="en-US" dirty="0" smtClean="0"/>
              <a:t>J. Chem. Theory </a:t>
            </a:r>
            <a:r>
              <a:rPr lang="en-US" dirty="0" err="1" smtClean="0"/>
              <a:t>Comput</a:t>
            </a:r>
            <a:r>
              <a:rPr lang="en-US" dirty="0" smtClean="0"/>
              <a:t>, </a:t>
            </a:r>
            <a:r>
              <a:rPr lang="en-US" dirty="0" err="1" smtClean="0"/>
              <a:t>DOI</a:t>
            </a:r>
            <a:r>
              <a:rPr lang="en-US" dirty="0" smtClean="0"/>
              <a:t>: 10.1021/</a:t>
            </a:r>
            <a:r>
              <a:rPr lang="en-US" dirty="0" err="1" smtClean="0"/>
              <a:t>ct4001685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93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-1"/>
            <a:ext cx="4978400" cy="17811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122" name="Oval 2"/>
          <p:cNvSpPr>
            <a:spLocks noChangeArrowheads="1"/>
          </p:cNvSpPr>
          <p:nvPr/>
        </p:nvSpPr>
        <p:spPr bwMode="auto">
          <a:xfrm rot="799467">
            <a:off x="746125" y="1790700"/>
            <a:ext cx="6654800" cy="2798763"/>
          </a:xfrm>
          <a:prstGeom prst="ellipse">
            <a:avLst/>
          </a:prstGeom>
          <a:noFill/>
          <a:ln w="1270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Oval 3"/>
          <p:cNvSpPr>
            <a:spLocks noChangeArrowheads="1"/>
          </p:cNvSpPr>
          <p:nvPr/>
        </p:nvSpPr>
        <p:spPr bwMode="auto">
          <a:xfrm rot="64503">
            <a:off x="2619375" y="2800350"/>
            <a:ext cx="3025775" cy="749300"/>
          </a:xfrm>
          <a:prstGeom prst="ellipse">
            <a:avLst/>
          </a:prstGeom>
          <a:noFill/>
          <a:ln w="1270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4" name="Oval 4"/>
          <p:cNvSpPr>
            <a:spLocks noChangeArrowheads="1"/>
          </p:cNvSpPr>
          <p:nvPr/>
        </p:nvSpPr>
        <p:spPr bwMode="auto">
          <a:xfrm rot="64503">
            <a:off x="3108325" y="3054350"/>
            <a:ext cx="2046288" cy="239713"/>
          </a:xfrm>
          <a:prstGeom prst="ellipse">
            <a:avLst/>
          </a:prstGeom>
          <a:noFill/>
          <a:ln w="12700">
            <a:solidFill>
              <a:schemeClr val="bg2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 rot="64503">
            <a:off x="2428875" y="2528888"/>
            <a:ext cx="3517900" cy="1262062"/>
          </a:xfrm>
          <a:prstGeom prst="ellipse">
            <a:avLst/>
          </a:prstGeom>
          <a:noFill/>
          <a:ln w="12700">
            <a:solidFill>
              <a:schemeClr val="bg2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Oval 6"/>
          <p:cNvSpPr>
            <a:spLocks noChangeArrowheads="1"/>
          </p:cNvSpPr>
          <p:nvPr/>
        </p:nvSpPr>
        <p:spPr bwMode="auto">
          <a:xfrm rot="181520">
            <a:off x="2127250" y="2289175"/>
            <a:ext cx="4008438" cy="1771650"/>
          </a:xfrm>
          <a:prstGeom prst="ellipse">
            <a:avLst/>
          </a:prstGeom>
          <a:noFill/>
          <a:ln w="1270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 rot="338749">
            <a:off x="1736725" y="2160588"/>
            <a:ext cx="4789488" cy="2028825"/>
          </a:xfrm>
          <a:prstGeom prst="ellipse">
            <a:avLst/>
          </a:prstGeom>
          <a:noFill/>
          <a:ln w="12700">
            <a:solidFill>
              <a:schemeClr val="bg2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8" name="Oval 8"/>
          <p:cNvSpPr>
            <a:spLocks noChangeArrowheads="1"/>
          </p:cNvSpPr>
          <p:nvPr/>
        </p:nvSpPr>
        <p:spPr bwMode="auto">
          <a:xfrm rot="418083">
            <a:off x="1439863" y="2032000"/>
            <a:ext cx="5380037" cy="2286000"/>
          </a:xfrm>
          <a:prstGeom prst="ellipse">
            <a:avLst/>
          </a:prstGeom>
          <a:noFill/>
          <a:ln w="1270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Oval 9"/>
          <p:cNvSpPr>
            <a:spLocks noChangeArrowheads="1"/>
          </p:cNvSpPr>
          <p:nvPr/>
        </p:nvSpPr>
        <p:spPr bwMode="auto">
          <a:xfrm rot="536570">
            <a:off x="1139825" y="1917700"/>
            <a:ext cx="5867400" cy="2544763"/>
          </a:xfrm>
          <a:prstGeom prst="ellipse">
            <a:avLst/>
          </a:prstGeom>
          <a:noFill/>
          <a:ln w="1270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0" name="Oval 10"/>
          <p:cNvSpPr>
            <a:spLocks noChangeArrowheads="1"/>
          </p:cNvSpPr>
          <p:nvPr/>
        </p:nvSpPr>
        <p:spPr bwMode="auto">
          <a:xfrm rot="975984">
            <a:off x="263525" y="1595438"/>
            <a:ext cx="7634288" cy="3225800"/>
          </a:xfrm>
          <a:prstGeom prst="ellipse">
            <a:avLst/>
          </a:prstGeom>
          <a:noFill/>
          <a:ln w="1270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1" name="Arc 11"/>
          <p:cNvSpPr>
            <a:spLocks/>
          </p:cNvSpPr>
          <p:nvPr/>
        </p:nvSpPr>
        <p:spPr bwMode="auto">
          <a:xfrm>
            <a:off x="161925" y="2076450"/>
            <a:ext cx="6362700" cy="51339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2" name="Arc 12"/>
          <p:cNvSpPr>
            <a:spLocks/>
          </p:cNvSpPr>
          <p:nvPr/>
        </p:nvSpPr>
        <p:spPr bwMode="auto">
          <a:xfrm rot="1745396">
            <a:off x="-266700" y="1828800"/>
            <a:ext cx="6362700" cy="51339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>
            <a:off x="523875" y="1695450"/>
            <a:ext cx="161925" cy="1714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>
            <a:off x="676275" y="1828800"/>
            <a:ext cx="276225" cy="857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>
            <a:off x="1752600" y="1885950"/>
            <a:ext cx="419100" cy="1047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>
            <a:off x="2133600" y="1990725"/>
            <a:ext cx="619125" cy="95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>
            <a:off x="2733675" y="2019300"/>
            <a:ext cx="295275" cy="3238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8" name="Line 18"/>
          <p:cNvSpPr>
            <a:spLocks noChangeShapeType="1"/>
          </p:cNvSpPr>
          <p:nvPr/>
        </p:nvSpPr>
        <p:spPr bwMode="auto">
          <a:xfrm>
            <a:off x="3238500" y="2571750"/>
            <a:ext cx="485775" cy="1143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9" name="Line 19"/>
          <p:cNvSpPr>
            <a:spLocks noChangeShapeType="1"/>
          </p:cNvSpPr>
          <p:nvPr/>
        </p:nvSpPr>
        <p:spPr bwMode="auto">
          <a:xfrm>
            <a:off x="3705225" y="2695575"/>
            <a:ext cx="266700" cy="3429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0" name="Rectangle 20"/>
          <p:cNvSpPr>
            <a:spLocks noChangeArrowheads="1"/>
          </p:cNvSpPr>
          <p:nvPr/>
        </p:nvSpPr>
        <p:spPr bwMode="auto">
          <a:xfrm>
            <a:off x="4095750" y="5915025"/>
            <a:ext cx="3409950" cy="2324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5886450" y="4600575"/>
            <a:ext cx="2276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Born-Oppenheimer Surface</a:t>
            </a:r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3629025" y="5143500"/>
            <a:ext cx="1676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Zero-Force Surface</a:t>
            </a:r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3343275" y="1152525"/>
            <a:ext cx="2276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Energy Contours</a:t>
            </a:r>
          </a:p>
        </p:txBody>
      </p:sp>
      <p:sp>
        <p:nvSpPr>
          <p:cNvPr id="5144" name="Line 24"/>
          <p:cNvSpPr>
            <a:spLocks noChangeShapeType="1"/>
          </p:cNvSpPr>
          <p:nvPr/>
        </p:nvSpPr>
        <p:spPr bwMode="auto">
          <a:xfrm>
            <a:off x="933450" y="1905000"/>
            <a:ext cx="485775" cy="95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5" name="Line 25"/>
          <p:cNvSpPr>
            <a:spLocks noChangeShapeType="1"/>
          </p:cNvSpPr>
          <p:nvPr/>
        </p:nvSpPr>
        <p:spPr bwMode="auto">
          <a:xfrm flipV="1">
            <a:off x="1419225" y="1885950"/>
            <a:ext cx="333375" cy="190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6" name="Line 26"/>
          <p:cNvSpPr>
            <a:spLocks noChangeShapeType="1"/>
          </p:cNvSpPr>
          <p:nvPr/>
        </p:nvSpPr>
        <p:spPr bwMode="auto">
          <a:xfrm>
            <a:off x="2990850" y="2324100"/>
            <a:ext cx="323850" cy="2571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7" name="Oval 27"/>
          <p:cNvSpPr>
            <a:spLocks noChangeArrowheads="1"/>
          </p:cNvSpPr>
          <p:nvPr/>
        </p:nvSpPr>
        <p:spPr bwMode="auto">
          <a:xfrm rot="1557325">
            <a:off x="-4433888" y="-233363"/>
            <a:ext cx="6829426" cy="1020763"/>
          </a:xfrm>
          <a:prstGeom prst="ellipse">
            <a:avLst/>
          </a:prstGeom>
          <a:noFill/>
          <a:ln w="12700">
            <a:solidFill>
              <a:srgbClr val="008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8" name="Oval 28"/>
          <p:cNvSpPr>
            <a:spLocks noChangeArrowheads="1"/>
          </p:cNvSpPr>
          <p:nvPr/>
        </p:nvSpPr>
        <p:spPr bwMode="auto">
          <a:xfrm rot="1557325">
            <a:off x="-5043488" y="-457200"/>
            <a:ext cx="7831138" cy="1395413"/>
          </a:xfrm>
          <a:prstGeom prst="ellipse">
            <a:avLst/>
          </a:prstGeom>
          <a:noFill/>
          <a:ln w="12700">
            <a:solidFill>
              <a:srgbClr val="008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49" name="Oval 29"/>
          <p:cNvSpPr>
            <a:spLocks noChangeArrowheads="1"/>
          </p:cNvSpPr>
          <p:nvPr/>
        </p:nvSpPr>
        <p:spPr bwMode="auto">
          <a:xfrm rot="1557325">
            <a:off x="-6432550" y="-890588"/>
            <a:ext cx="9561513" cy="1676401"/>
          </a:xfrm>
          <a:prstGeom prst="ellipse">
            <a:avLst/>
          </a:prstGeom>
          <a:noFill/>
          <a:ln w="12700">
            <a:solidFill>
              <a:srgbClr val="008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50" name="Oval 30"/>
          <p:cNvSpPr>
            <a:spLocks noChangeArrowheads="1"/>
          </p:cNvSpPr>
          <p:nvPr/>
        </p:nvSpPr>
        <p:spPr bwMode="auto">
          <a:xfrm rot="1557325">
            <a:off x="-7870825" y="-1262063"/>
            <a:ext cx="11304588" cy="1838326"/>
          </a:xfrm>
          <a:prstGeom prst="ellipse">
            <a:avLst/>
          </a:prstGeom>
          <a:noFill/>
          <a:ln w="12700">
            <a:solidFill>
              <a:srgbClr val="008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51" name="Rectangle 31"/>
          <p:cNvSpPr>
            <a:spLocks noChangeArrowheads="1"/>
          </p:cNvSpPr>
          <p:nvPr/>
        </p:nvSpPr>
        <p:spPr bwMode="auto">
          <a:xfrm>
            <a:off x="-6286500" y="-3840162"/>
            <a:ext cx="6667500" cy="67975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52" name="Text Box 32"/>
          <p:cNvSpPr txBox="1">
            <a:spLocks noChangeArrowheads="1"/>
          </p:cNvSpPr>
          <p:nvPr/>
        </p:nvSpPr>
        <p:spPr bwMode="auto">
          <a:xfrm>
            <a:off x="1143000" y="142875"/>
            <a:ext cx="2276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Residual Contours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Fused Loop</a:t>
            </a:r>
            <a:endParaRPr lang="en-US" dirty="0"/>
          </a:p>
        </p:txBody>
      </p:sp>
      <p:sp>
        <p:nvSpPr>
          <p:cNvPr id="3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730499" y="6381750"/>
            <a:ext cx="4183063" cy="365125"/>
          </a:xfrm>
        </p:spPr>
        <p:txBody>
          <a:bodyPr/>
          <a:lstStyle/>
          <a:p>
            <a:r>
              <a:rPr lang="en-US" dirty="0" smtClean="0"/>
              <a:t>J. Chem. Theory </a:t>
            </a:r>
            <a:r>
              <a:rPr lang="en-US" dirty="0" err="1" smtClean="0"/>
              <a:t>Comput</a:t>
            </a:r>
            <a:r>
              <a:rPr lang="en-US" dirty="0" smtClean="0"/>
              <a:t>, </a:t>
            </a:r>
            <a:r>
              <a:rPr lang="en-US" dirty="0" err="1" smtClean="0"/>
              <a:t>DOI</a:t>
            </a:r>
            <a:r>
              <a:rPr lang="en-US" dirty="0" smtClean="0"/>
              <a:t>: 10.1021/</a:t>
            </a:r>
            <a:r>
              <a:rPr lang="en-US" dirty="0" err="1" smtClean="0"/>
              <a:t>ct4001685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1983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Broyden</a:t>
            </a:r>
            <a:r>
              <a:rPr lang="en-US" dirty="0"/>
              <a:t> </a:t>
            </a:r>
            <a:r>
              <a:rPr lang="en-US" dirty="0" smtClean="0"/>
              <a:t>Fixed-Point </a:t>
            </a:r>
            <a:r>
              <a:rPr lang="en-US" dirty="0"/>
              <a:t>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531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85800" y="1714500"/>
                <a:ext cx="7772400" cy="4114800"/>
              </a:xfrm>
            </p:spPr>
            <p:txBody>
              <a:bodyPr/>
              <a:lstStyle/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Solve</a:t>
                </a:r>
                <a:r>
                  <a:rPr lang="en-US" sz="2800" i="1" dirty="0" smtClean="0">
                    <a:latin typeface="Symbol" pitchFamily="18" charset="2"/>
                  </a:rPr>
                  <a:t> (r</a:t>
                </a:r>
                <a:r>
                  <a:rPr lang="en-US" sz="2800" i="1" dirty="0" smtClean="0"/>
                  <a:t>(</a:t>
                </a:r>
                <a:r>
                  <a:rPr lang="en-US" sz="2800" i="1" dirty="0" err="1" smtClean="0"/>
                  <a:t>r,x</a:t>
                </a:r>
                <a:r>
                  <a:rPr lang="en-US" sz="2800" i="1" dirty="0" smtClean="0"/>
                  <a:t>)-F(</a:t>
                </a:r>
                <a:r>
                  <a:rPr lang="en-US" sz="2800" i="1" dirty="0" smtClean="0">
                    <a:latin typeface="Symbol" pitchFamily="18" charset="2"/>
                  </a:rPr>
                  <a:t>r</a:t>
                </a:r>
                <a:r>
                  <a:rPr lang="en-US" sz="2800" i="1" dirty="0" smtClean="0"/>
                  <a:t>(</a:t>
                </a:r>
                <a:r>
                  <a:rPr lang="en-US" sz="2800" i="1" dirty="0" err="1" smtClean="0"/>
                  <a:t>r,x</a:t>
                </a:r>
                <a:r>
                  <a:rPr lang="en-US" sz="2800" i="1" dirty="0" smtClean="0"/>
                  <a:t>)),</a:t>
                </a:r>
                <a:r>
                  <a:rPr lang="en-US" sz="2800" i="1" dirty="0"/>
                  <a:t>G</a:t>
                </a:r>
                <a:r>
                  <a:rPr lang="en-US" sz="2800" i="1" dirty="0" smtClean="0"/>
                  <a:t>)=0</a:t>
                </a:r>
                <a:endParaRPr lang="en-US" sz="28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(</m:t>
                        </m:r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𝜌</m:t>
                        </m:r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200" b="0" i="1" smtClean="0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/>
                                <a:ea typeface="Cambria Math"/>
                              </a:rPr>
                              <m:t>𝜌</m:t>
                            </m:r>
                            <m:r>
                              <a:rPr lang="en-US" sz="2200" b="0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sz="22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/>
                              </a:rPr>
                              <m:t>𝐹</m:t>
                            </m:r>
                            <m:d>
                              <m:d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b="0" i="1" smtClean="0">
                                    <a:latin typeface="Cambria Math"/>
                                    <a:ea typeface="Cambria Math"/>
                                  </a:rPr>
                                  <m:t>𝜌</m:t>
                                </m:r>
                                <m:r>
                                  <a:rPr lang="en-US" sz="2200" b="0" i="1" smtClean="0">
                                    <a:latin typeface="Cambria Math"/>
                                    <a:ea typeface="Cambria Math"/>
                                  </a:rPr>
                                  <m:t>,</m:t>
                                </m:r>
                                <m:r>
                                  <a:rPr lang="en-US" sz="2200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200" b="0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sz="2200" b="0" i="1" smtClean="0">
                                <a:latin typeface="Cambria Math"/>
                                <a:ea typeface="Cambria Math"/>
                              </a:rPr>
                              <m:t>𝐺</m:t>
                            </m:r>
                          </m:e>
                        </m:d>
                      </m:e>
                      <m:sub>
                        <m:r>
                          <a:rPr lang="en-US" sz="22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2200" b="0" i="1" smtClean="0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sz="2200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𝐹</m:t>
                            </m:r>
                            <m:d>
                              <m:dPr>
                                <m:ctrlPr>
                                  <a:rPr 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>
                                    <a:latin typeface="Cambria Math"/>
                                    <a:ea typeface="Cambria Math"/>
                                  </a:rPr>
                                  <m:t>𝜌</m:t>
                                </m:r>
                                <m:r>
                                  <a:rPr lang="en-US" sz="2200" i="1">
                                    <a:latin typeface="Cambria Math"/>
                                    <a:ea typeface="Cambria Math"/>
                                  </a:rPr>
                                  <m:t>,</m:t>
                                </m:r>
                                <m:r>
                                  <a:rPr lang="en-US" sz="2200" i="1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200" i="1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sz="2200" i="1">
                                <a:latin typeface="Cambria Math"/>
                                <a:ea typeface="Cambria Math"/>
                              </a:rPr>
                              <m:t>𝐺</m:t>
                            </m:r>
                          </m:e>
                        </m:d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endParaRPr lang="en-US" sz="2200" i="1" dirty="0"/>
              </a:p>
              <a:p>
                <a:r>
                  <a:rPr lang="en-US" sz="2800" dirty="0"/>
                  <a:t>Broyden’s “Good Method”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pPr>
                  <a:spcBef>
                    <a:spcPts val="0"/>
                  </a:spcBef>
                </a:pPr>
                <a:r>
                  <a:rPr lang="en-US" sz="2800" dirty="0"/>
                  <a:t>Broyden’s “Bad Method</a:t>
                </a:r>
                <a:r>
                  <a:rPr lang="en-US" sz="2800" dirty="0" smtClean="0"/>
                  <a:t>”</a:t>
                </a:r>
              </a:p>
              <a:p>
                <a:pPr>
                  <a:spcBef>
                    <a:spcPts val="0"/>
                  </a:spcBef>
                </a:pPr>
                <a:endParaRPr lang="en-US" sz="2800" dirty="0"/>
              </a:p>
              <a:p>
                <a:pPr>
                  <a:spcBef>
                    <a:spcPts val="0"/>
                  </a:spcBef>
                </a:pPr>
                <a:endParaRPr lang="en-US" sz="2800" dirty="0" smtClean="0"/>
              </a:p>
              <a:p>
                <a:pPr>
                  <a:spcBef>
                    <a:spcPts val="0"/>
                  </a:spcBef>
                </a:pPr>
                <a:r>
                  <a:rPr lang="en-US" sz="2800" dirty="0" smtClean="0"/>
                  <a:t>Generalizable to multisecant (better, </a:t>
                </a:r>
                <a:r>
                  <a:rPr lang="en-US" sz="2800" dirty="0" err="1" smtClean="0"/>
                  <a:t>S,Y</a:t>
                </a:r>
                <a:r>
                  <a:rPr lang="en-US" sz="2800" dirty="0" smtClean="0"/>
                  <a:t> matrices)</a:t>
                </a:r>
                <a:endParaRPr lang="en-US" sz="2800" dirty="0"/>
              </a:p>
            </p:txBody>
          </p:sp>
        </mc:Choice>
        <mc:Fallback xmlns="">
          <p:sp>
            <p:nvSpPr>
              <p:cNvPr id="5253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5800" y="1714500"/>
                <a:ext cx="7772400" cy="4114800"/>
              </a:xfrm>
              <a:blipFill rotWithShape="1">
                <a:blip r:embed="rId4"/>
                <a:stretch>
                  <a:fillRect l="-784" t="-1481" r="-784"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253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7159863"/>
              </p:ext>
            </p:extLst>
          </p:nvPr>
        </p:nvGraphicFramePr>
        <p:xfrm>
          <a:off x="1168525" y="3182425"/>
          <a:ext cx="3236669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" name="Equation" r:id="rId5" imgW="1422360" imgH="419040" progId="Equation.3">
                  <p:embed/>
                </p:oleObj>
              </mc:Choice>
              <mc:Fallback>
                <p:oleObj name="Equation" r:id="rId5" imgW="14223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8525" y="3182425"/>
                        <a:ext cx="3236669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53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4859433"/>
              </p:ext>
            </p:extLst>
          </p:nvPr>
        </p:nvGraphicFramePr>
        <p:xfrm>
          <a:off x="1209238" y="4606149"/>
          <a:ext cx="3355975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" name="Equation" r:id="rId7" imgW="1701720" imgH="457200" progId="Equation.3">
                  <p:embed/>
                </p:oleObj>
              </mc:Choice>
              <mc:Fallback>
                <p:oleObj name="Equation" r:id="rId7" imgW="17017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9238" y="4606149"/>
                        <a:ext cx="3355975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53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7604205"/>
              </p:ext>
            </p:extLst>
          </p:nvPr>
        </p:nvGraphicFramePr>
        <p:xfrm>
          <a:off x="4719888" y="3138225"/>
          <a:ext cx="3305175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3" name="Equation" r:id="rId9" imgW="1676160" imgH="457200" progId="Equation.3">
                  <p:embed/>
                </p:oleObj>
              </mc:Choice>
              <mc:Fallback>
                <p:oleObj name="Equation" r:id="rId9" imgW="16761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9888" y="3138225"/>
                        <a:ext cx="3305175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74700" y="5906075"/>
            <a:ext cx="7175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C.G. Broyden, A Class of Methods for Solving Nonlinear Simultaneous Equations, Mathematics of Computation, 19 (1965) 577-593.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730499" y="6381750"/>
            <a:ext cx="4183063" cy="365125"/>
          </a:xfrm>
        </p:spPr>
        <p:txBody>
          <a:bodyPr/>
          <a:lstStyle/>
          <a:p>
            <a:r>
              <a:rPr lang="en-US" dirty="0" smtClean="0"/>
              <a:t>J. Chem. Theory </a:t>
            </a:r>
            <a:r>
              <a:rPr lang="en-US" dirty="0" err="1" smtClean="0"/>
              <a:t>Comput</a:t>
            </a:r>
            <a:r>
              <a:rPr lang="en-US" dirty="0" smtClean="0"/>
              <a:t>, </a:t>
            </a:r>
            <a:r>
              <a:rPr lang="en-US" dirty="0" err="1" smtClean="0"/>
              <a:t>DOI</a:t>
            </a:r>
            <a:r>
              <a:rPr lang="en-US" dirty="0" smtClean="0"/>
              <a:t>: 10.1021/</a:t>
            </a:r>
            <a:r>
              <a:rPr lang="en-US" dirty="0" err="1" smtClean="0"/>
              <a:t>ct4001685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0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Multisecant Approach</a:t>
            </a:r>
          </a:p>
        </p:txBody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 a number of values:</a:t>
            </a:r>
          </a:p>
          <a:p>
            <a:r>
              <a:rPr lang="en-US" i="1" dirty="0"/>
              <a:t>S = (</a:t>
            </a:r>
            <a:r>
              <a:rPr lang="en-US" i="1" dirty="0" err="1"/>
              <a:t>s</a:t>
            </a:r>
            <a:r>
              <a:rPr lang="en-US" i="1" baseline="-25000" dirty="0" err="1"/>
              <a:t>0</a:t>
            </a:r>
            <a:r>
              <a:rPr lang="en-US" i="1" dirty="0" err="1"/>
              <a:t>,s</a:t>
            </a:r>
            <a:r>
              <a:rPr lang="en-US" i="1" baseline="-25000" dirty="0" err="1"/>
              <a:t>1</a:t>
            </a:r>
            <a:r>
              <a:rPr lang="en-US" i="1" dirty="0"/>
              <a:t>,….</a:t>
            </a:r>
            <a:r>
              <a:rPr lang="en-US" i="1" dirty="0" err="1"/>
              <a:t>s</a:t>
            </a:r>
            <a:r>
              <a:rPr lang="en-US" i="1" baseline="-25000" dirty="0" err="1"/>
              <a:t>n</a:t>
            </a:r>
            <a:r>
              <a:rPr lang="en-US" i="1" dirty="0"/>
              <a:t>) ; Y=(</a:t>
            </a:r>
            <a:r>
              <a:rPr lang="en-US" i="1" dirty="0" err="1"/>
              <a:t>y</a:t>
            </a:r>
            <a:r>
              <a:rPr lang="en-US" i="1" baseline="-25000" dirty="0" err="1"/>
              <a:t>0</a:t>
            </a:r>
            <a:r>
              <a:rPr lang="en-US" i="1" dirty="0" err="1"/>
              <a:t>,y</a:t>
            </a:r>
            <a:r>
              <a:rPr lang="en-US" i="1" baseline="-25000" dirty="0" err="1"/>
              <a:t>1</a:t>
            </a:r>
            <a:r>
              <a:rPr lang="en-US" i="1" dirty="0"/>
              <a:t>,….</a:t>
            </a:r>
            <a:r>
              <a:rPr lang="en-US" i="1" dirty="0" err="1"/>
              <a:t>y</a:t>
            </a:r>
            <a:r>
              <a:rPr lang="en-US" i="1" baseline="-25000" dirty="0" err="1"/>
              <a:t>n</a:t>
            </a:r>
            <a:r>
              <a:rPr lang="en-US" i="1" dirty="0"/>
              <a:t>)</a:t>
            </a:r>
          </a:p>
          <a:p>
            <a:r>
              <a:rPr lang="en-US" dirty="0"/>
              <a:t>Expand to a simultaneous solution:</a:t>
            </a:r>
          </a:p>
          <a:p>
            <a:r>
              <a:rPr lang="en-US" i="1" dirty="0"/>
              <a:t>BS = Y</a:t>
            </a:r>
            <a:r>
              <a:rPr lang="en-US" dirty="0"/>
              <a:t> ; or </a:t>
            </a:r>
            <a:r>
              <a:rPr lang="en-US" i="1" dirty="0" err="1"/>
              <a:t>HY</a:t>
            </a:r>
            <a:r>
              <a:rPr lang="en-US" i="1" dirty="0"/>
              <a:t>=S</a:t>
            </a:r>
          </a:p>
          <a:p>
            <a:r>
              <a:rPr lang="en-US" dirty="0"/>
              <a:t>Minimum-Norm </a:t>
            </a:r>
            <a:r>
              <a:rPr lang="en-US" dirty="0" smtClean="0"/>
              <a:t>Solution</a:t>
            </a:r>
          </a:p>
          <a:p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/>
              <a:t>Take </a:t>
            </a:r>
            <a:r>
              <a:rPr lang="en-US" i="1" dirty="0" err="1"/>
              <a:t>H</a:t>
            </a:r>
            <a:r>
              <a:rPr lang="en-US" i="1" baseline="-25000" dirty="0" err="1"/>
              <a:t>k</a:t>
            </a:r>
            <a:r>
              <a:rPr lang="en-US" i="1" dirty="0"/>
              <a:t>=I</a:t>
            </a:r>
          </a:p>
        </p:txBody>
      </p:sp>
      <p:graphicFrame>
        <p:nvGraphicFramePr>
          <p:cNvPr id="5314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59116"/>
              </p:ext>
            </p:extLst>
          </p:nvPr>
        </p:nvGraphicFramePr>
        <p:xfrm>
          <a:off x="1046163" y="4943475"/>
          <a:ext cx="5287962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9" name="Equation" r:id="rId4" imgW="2031840" imgH="215640" progId="Equation.3">
                  <p:embed/>
                </p:oleObj>
              </mc:Choice>
              <mc:Fallback>
                <p:oleObj name="Equation" r:id="rId4" imgW="20318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6163" y="4943475"/>
                        <a:ext cx="5287962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33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Reality Checkpoint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In a linear model both “Good” and “Bad” methods have been shown to be superlinearly convergent, and by induction so will a linear combination*.</a:t>
            </a:r>
          </a:p>
          <a:p>
            <a:r>
              <a:rPr lang="en-US" sz="2800" dirty="0" smtClean="0"/>
              <a:t>Hence they should behave comparably.</a:t>
            </a:r>
          </a:p>
          <a:p>
            <a:r>
              <a:rPr lang="en-US" sz="2800" dirty="0" smtClean="0"/>
              <a:t>They don’t, Good is unstable in DFT</a:t>
            </a:r>
          </a:p>
          <a:p>
            <a:r>
              <a:rPr lang="en-US" sz="2800" dirty="0" smtClean="0"/>
              <a:t>Hence the linear model is misleading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J. Chem. Theory </a:t>
            </a:r>
            <a:r>
              <a:rPr lang="en-US" dirty="0" err="1" smtClean="0"/>
              <a:t>Comput</a:t>
            </a:r>
            <a:r>
              <a:rPr lang="en-US" dirty="0" smtClean="0"/>
              <a:t>, </a:t>
            </a:r>
            <a:r>
              <a:rPr lang="en-US" dirty="0" err="1" smtClean="0"/>
              <a:t>DOI</a:t>
            </a:r>
            <a:r>
              <a:rPr lang="en-US" dirty="0" smtClean="0"/>
              <a:t>: 10.1021/</a:t>
            </a:r>
            <a:r>
              <a:rPr lang="en-US" dirty="0" err="1" smtClean="0"/>
              <a:t>ct4001685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0400" y="5168900"/>
            <a:ext cx="7353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*For instance:</a:t>
            </a:r>
          </a:p>
          <a:p>
            <a:r>
              <a:rPr lang="en-US" sz="1800" dirty="0" err="1" smtClean="0"/>
              <a:t>C.T</a:t>
            </a:r>
            <a:r>
              <a:rPr lang="en-US" sz="1800" dirty="0"/>
              <a:t>. Kelly, Iterative Methods for Linear and Nonlinear Equations, SIAM, Philadelphia, 1995.</a:t>
            </a:r>
          </a:p>
          <a:p>
            <a:r>
              <a:rPr lang="en-US" sz="1800" dirty="0" smtClean="0"/>
              <a:t>J</a:t>
            </a:r>
            <a:r>
              <a:rPr lang="en-US" sz="1800" dirty="0"/>
              <a:t>. </a:t>
            </a:r>
            <a:r>
              <a:rPr lang="en-US" sz="1800" dirty="0" err="1"/>
              <a:t>Nocedal</a:t>
            </a:r>
            <a:r>
              <a:rPr lang="en-US" sz="1800" dirty="0"/>
              <a:t>, S. Wright, Numerical Optimization, New York, 2006.</a:t>
            </a:r>
          </a:p>
        </p:txBody>
      </p:sp>
      <p:pic>
        <p:nvPicPr>
          <p:cNvPr id="7" name="Picture 4" descr="Reality Check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76338" cy="196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468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Transitions: Jacobian can change discontinuously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" y="2532062"/>
            <a:ext cx="4992687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81000" y="1666393"/>
            <a:ext cx="84582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800" dirty="0" smtClean="0">
                <a:ea typeface="굴림" charset="-127"/>
              </a:rPr>
              <a:t>Electronic </a:t>
            </a:r>
            <a:r>
              <a:rPr lang="en-US" altLang="ko-KR" sz="1800" dirty="0">
                <a:ea typeface="굴림" charset="-127"/>
              </a:rPr>
              <a:t>configuration of F(</a:t>
            </a:r>
            <a:r>
              <a:rPr lang="en-US" altLang="ko-KR" sz="1800" dirty="0">
                <a:latin typeface="Symbol" pitchFamily="18" charset="2"/>
                <a:ea typeface="굴림" charset="-127"/>
              </a:rPr>
              <a:t></a:t>
            </a:r>
            <a:r>
              <a:rPr lang="en-US" altLang="ko-KR" sz="1800" dirty="0">
                <a:ea typeface="굴림" charset="-127"/>
              </a:rPr>
              <a:t>) in the second step as a function of the size of the first Pratt </a:t>
            </a:r>
            <a:r>
              <a:rPr lang="en-US" altLang="ko-KR" sz="1800" dirty="0" smtClean="0">
                <a:ea typeface="굴림" charset="-127"/>
              </a:rPr>
              <a:t>step for an Fe atom, </a:t>
            </a:r>
            <a:r>
              <a:rPr lang="en-US" altLang="ko-KR" sz="1800" dirty="0">
                <a:ea typeface="굴림" charset="-127"/>
              </a:rPr>
              <a:t>with the 4s occupancy within the muffin-tins in black (x10) and the 3d in </a:t>
            </a:r>
            <a:r>
              <a:rPr lang="en-US" altLang="ko-KR" sz="1800" dirty="0" smtClean="0">
                <a:ea typeface="굴림" charset="-127"/>
              </a:rPr>
              <a:t>red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J. Chem. Theory </a:t>
            </a:r>
            <a:r>
              <a:rPr lang="en-US" dirty="0" err="1" smtClean="0"/>
              <a:t>Comput</a:t>
            </a:r>
            <a:r>
              <a:rPr lang="en-US" dirty="0" smtClean="0"/>
              <a:t>, </a:t>
            </a:r>
            <a:r>
              <a:rPr lang="en-US" dirty="0" err="1" smtClean="0"/>
              <a:t>DOI</a:t>
            </a:r>
            <a:r>
              <a:rPr lang="en-US" dirty="0" smtClean="0"/>
              <a:t>: 10.1021/</a:t>
            </a:r>
            <a:r>
              <a:rPr lang="en-US" dirty="0" err="1" smtClean="0"/>
              <a:t>ct4001685</a:t>
            </a:r>
            <a:endParaRPr lang="en-US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" t="2365" r="1857" b="2365"/>
          <a:stretch>
            <a:fillRect/>
          </a:stretch>
        </p:blipFill>
        <p:spPr bwMode="auto">
          <a:xfrm>
            <a:off x="5272086" y="3127134"/>
            <a:ext cx="3694766" cy="2870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400800" y="2794000"/>
            <a:ext cx="322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Other examples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1773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Greed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i="1" dirty="0"/>
              <a:t>“A greedy algorithm</a:t>
            </a:r>
            <a:r>
              <a:rPr lang="en-US" sz="2800" b="1" i="1" dirty="0"/>
              <a:t> </a:t>
            </a:r>
            <a:r>
              <a:rPr lang="en-US" sz="2800" i="1" dirty="0"/>
              <a:t>always makes the choice that looks best at the moment. That is, it makes a locally optimal choice in the hope that this choice will lead to a globally optimal </a:t>
            </a:r>
            <a:r>
              <a:rPr lang="en-US" sz="2800" i="1" dirty="0" err="1"/>
              <a:t>solution</a:t>
            </a:r>
            <a:r>
              <a:rPr lang="en-US" sz="2800" i="1" dirty="0" err="1" smtClean="0"/>
              <a:t>.”</a:t>
            </a:r>
            <a:r>
              <a:rPr lang="en-US" sz="2800" i="1" baseline="30000" dirty="0" err="1" smtClean="0"/>
              <a:t>1</a:t>
            </a:r>
            <a:r>
              <a:rPr lang="en-US" sz="2800" i="1" dirty="0" smtClean="0"/>
              <a:t> </a:t>
            </a:r>
            <a:endParaRPr lang="en-US" sz="2800" dirty="0" smtClean="0"/>
          </a:p>
          <a:p>
            <a:r>
              <a:rPr lang="en-US" sz="2800" dirty="0" smtClean="0"/>
              <a:t>Good Broyden is the optimal greedy algorithm. Hence if the linear model is valid it is best.</a:t>
            </a:r>
          </a:p>
          <a:p>
            <a:r>
              <a:rPr lang="en-US" sz="2800" dirty="0" smtClean="0"/>
              <a:t>Bad Broyden is the least greedy algorithm, optimal if the linear model is not valid.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J. Chem. Theory </a:t>
            </a:r>
            <a:r>
              <a:rPr lang="en-US" dirty="0" err="1" smtClean="0"/>
              <a:t>Comput</a:t>
            </a:r>
            <a:r>
              <a:rPr lang="en-US" dirty="0" smtClean="0"/>
              <a:t>, </a:t>
            </a:r>
            <a:r>
              <a:rPr lang="en-US" dirty="0" err="1" smtClean="0"/>
              <a:t>DOI</a:t>
            </a:r>
            <a:r>
              <a:rPr lang="en-US" dirty="0" smtClean="0"/>
              <a:t>: 10.1021/</a:t>
            </a:r>
            <a:r>
              <a:rPr lang="en-US" dirty="0" err="1" smtClean="0"/>
              <a:t>ct4001685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7700" y="5715000"/>
            <a:ext cx="7454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aseline="30000" dirty="0" err="1" smtClean="0"/>
              <a:t>1</a:t>
            </a:r>
            <a:r>
              <a:rPr lang="en-US" sz="1800" dirty="0" err="1" smtClean="0"/>
              <a:t>T.H</a:t>
            </a:r>
            <a:r>
              <a:rPr lang="en-US" sz="1800" dirty="0"/>
              <a:t>. </a:t>
            </a:r>
            <a:r>
              <a:rPr lang="en-US" sz="1800" dirty="0" err="1"/>
              <a:t>Cormen</a:t>
            </a:r>
            <a:r>
              <a:rPr lang="en-US" sz="1800" dirty="0"/>
              <a:t>, </a:t>
            </a:r>
            <a:r>
              <a:rPr lang="en-US" sz="1800" dirty="0" err="1"/>
              <a:t>C.E</a:t>
            </a:r>
            <a:r>
              <a:rPr lang="en-US" sz="1800" dirty="0"/>
              <a:t>. </a:t>
            </a:r>
            <a:r>
              <a:rPr lang="en-US" sz="1800" dirty="0" err="1"/>
              <a:t>Leiserson</a:t>
            </a:r>
            <a:r>
              <a:rPr lang="en-US" sz="1800" dirty="0"/>
              <a:t>, </a:t>
            </a:r>
            <a:r>
              <a:rPr lang="en-US" sz="1800" dirty="0" err="1"/>
              <a:t>R.L</a:t>
            </a:r>
            <a:r>
              <a:rPr lang="en-US" sz="1800" dirty="0"/>
              <a:t>. </a:t>
            </a:r>
            <a:r>
              <a:rPr lang="en-US" sz="1800" dirty="0" err="1"/>
              <a:t>Rivest</a:t>
            </a:r>
            <a:r>
              <a:rPr lang="en-US" sz="1800" dirty="0"/>
              <a:t>, C. Stein, Introduction to Algorithms, MIT Press, Boston, US, 2009.</a:t>
            </a:r>
          </a:p>
        </p:txBody>
      </p:sp>
      <p:pic>
        <p:nvPicPr>
          <p:cNvPr id="15364" name="Picture 4" descr="http://dailyatheistquote.com/wp-content/uploads/2013/01/gre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560" y="-3447"/>
            <a:ext cx="2468880" cy="192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47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greedy algorithm?</a:t>
            </a:r>
          </a:p>
        </p:txBody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97800" cy="4343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A greedy algorithm takes decisions on the basis of information at hand without worrying about the consequences. In many cases “greed is good”, but not always.</a:t>
            </a:r>
          </a:p>
          <a:p>
            <a:pPr>
              <a:lnSpc>
                <a:spcPct val="80000"/>
              </a:lnSpc>
            </a:pPr>
            <a:r>
              <a:rPr lang="en-US" sz="2800"/>
              <a:t>Example: make 41c with 25c, 10c, 4c coins</a:t>
            </a:r>
          </a:p>
          <a:p>
            <a:pPr>
              <a:lnSpc>
                <a:spcPct val="80000"/>
              </a:lnSpc>
            </a:pPr>
            <a:r>
              <a:rPr lang="en-US" sz="2800"/>
              <a:t>Optimum solution: 25+4x4 </a:t>
            </a:r>
          </a:p>
          <a:p>
            <a:pPr>
              <a:lnSpc>
                <a:spcPct val="80000"/>
              </a:lnSpc>
            </a:pPr>
            <a:r>
              <a:rPr lang="en-US" sz="2800"/>
              <a:t>Greedy solution: start with 41c, use largest reduction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25c		Remainder 16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10c		Remainder   6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4c		Remainder   2</a:t>
            </a:r>
          </a:p>
        </p:txBody>
      </p:sp>
    </p:spTree>
    <p:extLst>
      <p:ext uri="{BB962C8B-B14F-4D97-AF65-F5344CB8AC3E}">
        <p14:creationId xmlns:p14="http://schemas.microsoft.com/office/powerpoint/2010/main" val="43511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Ansatz for Fixed-Point Family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Neither Good nor Bad Broyden work for fused problem</a:t>
            </a:r>
          </a:p>
          <a:p>
            <a:r>
              <a:rPr lang="en-US" sz="2800" dirty="0" smtClean="0"/>
              <a:t>Define the “Fixed-point Broyden Family”</a:t>
            </a:r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At the solution, </a:t>
            </a:r>
            <a:r>
              <a:rPr lang="en-US" sz="2800" i="1" dirty="0" err="1" smtClean="0"/>
              <a:t>H</a:t>
            </a:r>
            <a:r>
              <a:rPr lang="en-US" sz="2800" i="1" baseline="-25000" dirty="0" err="1" smtClean="0"/>
              <a:t>k</a:t>
            </a:r>
            <a:r>
              <a:rPr lang="en-US" sz="2800" dirty="0" smtClean="0"/>
              <a:t> is positive definite (stability condition). Therefore chose </a:t>
            </a:r>
            <a:r>
              <a:rPr lang="en-US" sz="2800" dirty="0" smtClean="0">
                <a:sym typeface="Symbol"/>
              </a:rPr>
              <a:t> to be as small as possible and still yield a positive definite Jacobian. (Optimal greed?)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J. Chem. Theory </a:t>
            </a:r>
            <a:r>
              <a:rPr lang="en-US" dirty="0" err="1" smtClean="0"/>
              <a:t>Comput</a:t>
            </a:r>
            <a:r>
              <a:rPr lang="en-US" dirty="0" smtClean="0"/>
              <a:t>, </a:t>
            </a:r>
            <a:r>
              <a:rPr lang="en-US" dirty="0" err="1" smtClean="0"/>
              <a:t>DOI</a:t>
            </a:r>
            <a:r>
              <a:rPr lang="en-US" dirty="0" smtClean="0"/>
              <a:t>: 10.1021/</a:t>
            </a:r>
            <a:r>
              <a:rPr lang="en-US" dirty="0" err="1" smtClean="0"/>
              <a:t>ct4001685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4764907"/>
              </p:ext>
            </p:extLst>
          </p:nvPr>
        </p:nvGraphicFramePr>
        <p:xfrm>
          <a:off x="1169925" y="3387869"/>
          <a:ext cx="6600826" cy="1033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Equation" r:id="rId3" imgW="2679480" imgH="419040" progId="Equation.3">
                  <p:embed/>
                </p:oleObj>
              </mc:Choice>
              <mc:Fallback>
                <p:oleObj name="Equation" r:id="rId3" imgW="2679480" imgH="419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9925" y="3387869"/>
                        <a:ext cx="6600826" cy="10330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535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Issues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803075"/>
                <a:ext cx="7772400" cy="4114800"/>
              </a:xfrm>
            </p:spPr>
            <p:txBody>
              <a:bodyPr/>
              <a:lstStyle/>
              <a:p>
                <a:r>
                  <a:rPr lang="en-US" sz="2400" dirty="0" smtClean="0"/>
                  <a:t>Parameters have an unknown relative scaling</a:t>
                </a:r>
              </a:p>
              <a:p>
                <a:pPr lvl="1"/>
                <a:r>
                  <a:rPr lang="en-US" sz="2400" dirty="0" smtClean="0"/>
                  <a:t>Scale residue of each part to same </a:t>
                </a:r>
                <a:r>
                  <a:rPr lang="en-US" sz="2400" dirty="0" err="1" smtClean="0"/>
                  <a:t>L2</a:t>
                </a:r>
                <a:r>
                  <a:rPr lang="en-US" sz="2400" dirty="0" smtClean="0"/>
                  <a:t> norm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𝜌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𝜌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sz="2400" dirty="0" smtClean="0"/>
                  <a:t> is not a descent direction, </a:t>
                </a:r>
                <a:r>
                  <a:rPr lang="en-US" sz="2400" i="1" dirty="0" smtClean="0"/>
                  <a:t>G</a:t>
                </a:r>
                <a:r>
                  <a:rPr lang="en-US" sz="2400" dirty="0" smtClean="0"/>
                  <a:t> is not a true derivative (common fixed point).</a:t>
                </a:r>
              </a:p>
              <a:p>
                <a:pPr lvl="1"/>
                <a:r>
                  <a:rPr lang="en-US" sz="2400" dirty="0" smtClean="0"/>
                  <a:t>Only apply Trust Region constraints to prior history, and then rarely</a:t>
                </a:r>
              </a:p>
              <a:p>
                <a:r>
                  <a:rPr lang="en-US" sz="2400" dirty="0" smtClean="0"/>
                  <a:t>No accurate </a:t>
                </a:r>
                <a:r>
                  <a:rPr lang="en-US" sz="2400" dirty="0" err="1" smtClean="0"/>
                  <a:t>L2</a:t>
                </a:r>
                <a:r>
                  <a:rPr lang="en-US" sz="2400" dirty="0" smtClean="0"/>
                  <a:t> metric</a:t>
                </a:r>
              </a:p>
              <a:p>
                <a:pPr lvl="1"/>
                <a:r>
                  <a:rPr lang="en-US" sz="2400" dirty="0" smtClean="0"/>
                  <a:t>Use improvement as a guide for unpredicted step size (greed)</a:t>
                </a:r>
              </a:p>
              <a:p>
                <a:pPr lvl="1"/>
                <a:r>
                  <a:rPr lang="en-US" sz="2400" dirty="0" smtClean="0"/>
                  <a:t>Use matrix form of </a:t>
                </a:r>
                <a:r>
                  <a:rPr lang="en-US" sz="2400" dirty="0" err="1" smtClean="0"/>
                  <a:t>Shano-Phua</a:t>
                </a:r>
                <a:r>
                  <a:rPr lang="en-US" sz="2400" dirty="0" smtClean="0"/>
                  <a:t> scaling to bound</a:t>
                </a:r>
              </a:p>
              <a:p>
                <a:pPr lvl="1"/>
                <a:r>
                  <a:rPr lang="en-US" sz="2400" dirty="0" smtClean="0"/>
                  <a:t>Prevent over-greedy total steps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803075"/>
                <a:ext cx="7772400" cy="4114800"/>
              </a:xfrm>
              <a:blipFill rotWithShape="1">
                <a:blip r:embed="rId2"/>
                <a:stretch>
                  <a:fillRect l="-549" t="-1185"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J. Chem. Theory </a:t>
            </a:r>
            <a:r>
              <a:rPr lang="en-US" dirty="0" err="1" smtClean="0"/>
              <a:t>Comput</a:t>
            </a:r>
            <a:r>
              <a:rPr lang="en-US" dirty="0" smtClean="0"/>
              <a:t>, </a:t>
            </a:r>
            <a:r>
              <a:rPr lang="en-US" dirty="0" err="1" smtClean="0"/>
              <a:t>DOI</a:t>
            </a:r>
            <a:r>
              <a:rPr lang="en-US" dirty="0" smtClean="0"/>
              <a:t>: 10.1021/</a:t>
            </a:r>
            <a:r>
              <a:rPr lang="en-US" dirty="0" err="1" smtClean="0"/>
              <a:t>ct4001685</a:t>
            </a:r>
            <a:endParaRPr lang="en-US" dirty="0"/>
          </a:p>
        </p:txBody>
      </p:sp>
      <p:pic>
        <p:nvPicPr>
          <p:cNvPr id="5" name="Picture 8" descr="slsq_woman_stepping_off_red_clif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501"/>
            <a:ext cx="1448790" cy="180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4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Fundamentals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847600"/>
            <a:ext cx="4851399" cy="18669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A substantial fraction of the world computing is doing DFT calculations.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J. Chem. Theory </a:t>
            </a:r>
            <a:r>
              <a:rPr lang="en-US" dirty="0" err="1" smtClean="0"/>
              <a:t>Comput</a:t>
            </a:r>
            <a:r>
              <a:rPr lang="en-US" dirty="0" smtClean="0"/>
              <a:t>, </a:t>
            </a:r>
            <a:r>
              <a:rPr lang="en-US" dirty="0" err="1" smtClean="0"/>
              <a:t>DOI</a:t>
            </a:r>
            <a:r>
              <a:rPr lang="en-US" dirty="0" smtClean="0"/>
              <a:t>: 10.1021/</a:t>
            </a:r>
            <a:r>
              <a:rPr lang="en-US" dirty="0" err="1" smtClean="0"/>
              <a:t>ct4001685</a:t>
            </a:r>
            <a:endParaRPr lang="en-US" dirty="0"/>
          </a:p>
        </p:txBody>
      </p:sp>
      <p:pic>
        <p:nvPicPr>
          <p:cNvPr id="11266" name="Picture 2" descr="http://t1.gstatic.com/images?q=tbn:ANd9GcSou5BjaV7KcH_fbv7meD_-s3mPIITgeOestNCnY-wM3ChPSWJ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1849437"/>
            <a:ext cx="2765373" cy="183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46800" y="3619500"/>
            <a:ext cx="2765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IBM Blue Gene</a:t>
            </a:r>
            <a:endParaRPr lang="en-US" sz="1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505201" y="4162625"/>
            <a:ext cx="52832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»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kern="0" dirty="0" smtClean="0"/>
              <a:t>Increasingly large calculations are being done by experimentalists. Need robust, reliable, accurate and fast algorithms.</a:t>
            </a:r>
            <a:endParaRPr lang="en-US" sz="2800" kern="0" dirty="0"/>
          </a:p>
        </p:txBody>
      </p:sp>
      <p:pic>
        <p:nvPicPr>
          <p:cNvPr id="8" name="Picture 3" descr="C:\Documents and Settings\Jimbo\Desktop\STO110_pics_for_LDM\3x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3306763"/>
            <a:ext cx="2738437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88899" y="6038626"/>
            <a:ext cx="39170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 baseline="0" dirty="0" err="1">
                <a:latin typeface="Calibri" pitchFamily="34" charset="0"/>
                <a:cs typeface="Arial" charset="0"/>
              </a:rPr>
              <a:t>Enterkin</a:t>
            </a:r>
            <a:r>
              <a:rPr lang="en-US" sz="1800" baseline="0" dirty="0">
                <a:latin typeface="Calibri" pitchFamily="34" charset="0"/>
                <a:cs typeface="Arial" charset="0"/>
              </a:rPr>
              <a:t> et. al., Nature Materials, 2010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474342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343" y="0"/>
            <a:ext cx="243205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170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67450"/>
            <a:ext cx="7772400" cy="4114800"/>
          </a:xfrm>
        </p:spPr>
        <p:txBody>
          <a:bodyPr/>
          <a:lstStyle/>
          <a:p>
            <a:r>
              <a:rPr lang="en-US" sz="2800" dirty="0" smtClean="0"/>
              <a:t>Double-Loop calculations</a:t>
            </a:r>
          </a:p>
          <a:p>
            <a:pPr lvl="1"/>
            <a:r>
              <a:rPr lang="en-US" sz="2400" dirty="0" smtClean="0"/>
              <a:t>“Standard” BFGS (PORT library)</a:t>
            </a:r>
            <a:r>
              <a:rPr lang="en-US" sz="2400" baseline="30000" dirty="0" smtClean="0"/>
              <a:t>1</a:t>
            </a:r>
            <a:endParaRPr lang="en-US" sz="2400" dirty="0" smtClean="0"/>
          </a:p>
          <a:p>
            <a:pPr lvl="1"/>
            <a:r>
              <a:rPr lang="en-US" sz="2400" dirty="0" smtClean="0"/>
              <a:t>Spring model </a:t>
            </a:r>
            <a:r>
              <a:rPr lang="en-US" sz="2400" dirty="0" err="1" smtClean="0"/>
              <a:t>initialization</a:t>
            </a:r>
            <a:r>
              <a:rPr lang="en-US" sz="2400" baseline="30000" dirty="0" err="1"/>
              <a:t>2</a:t>
            </a:r>
            <a:endParaRPr lang="en-US" sz="2400" dirty="0" smtClean="0"/>
          </a:p>
          <a:p>
            <a:pPr lvl="1"/>
            <a:r>
              <a:rPr lang="en-US" sz="2400" dirty="0" err="1" smtClean="0"/>
              <a:t>MSR1</a:t>
            </a:r>
            <a:r>
              <a:rPr lang="en-US" sz="2400" dirty="0" smtClean="0"/>
              <a:t> algorithm, but without atom movement for inner loop</a:t>
            </a:r>
          </a:p>
          <a:p>
            <a:r>
              <a:rPr lang="en-US" sz="2800" dirty="0" smtClean="0"/>
              <a:t>Initialization: normally atomic densities.</a:t>
            </a:r>
          </a:p>
          <a:p>
            <a:r>
              <a:rPr lang="en-US" sz="2800" dirty="0" smtClean="0"/>
              <a:t>No adjusted parameters – i.e. the same results as a novice will obtain.</a:t>
            </a:r>
          </a:p>
          <a:p>
            <a:r>
              <a:rPr lang="en-US" sz="2800" dirty="0" smtClean="0"/>
              <a:t>Room temperature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J. Chem. Theory </a:t>
            </a:r>
            <a:r>
              <a:rPr lang="en-US" dirty="0" err="1" smtClean="0"/>
              <a:t>Comput</a:t>
            </a:r>
            <a:r>
              <a:rPr lang="en-US" dirty="0" smtClean="0"/>
              <a:t>, </a:t>
            </a:r>
            <a:r>
              <a:rPr lang="en-US" dirty="0" err="1" smtClean="0"/>
              <a:t>DOI</a:t>
            </a:r>
            <a:r>
              <a:rPr lang="en-US" dirty="0" smtClean="0"/>
              <a:t>: 10.1021/</a:t>
            </a:r>
            <a:r>
              <a:rPr lang="en-US" dirty="0" err="1" smtClean="0"/>
              <a:t>ct4001685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18753" y="0"/>
            <a:ext cx="1436916" cy="1579418"/>
            <a:chOff x="8098973" y="2541319"/>
            <a:chExt cx="2006930" cy="2232561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8455025" y="3038263"/>
              <a:ext cx="1394379" cy="1342276"/>
              <a:chOff x="192" y="1935"/>
              <a:chExt cx="2265" cy="2134"/>
            </a:xfrm>
          </p:grpSpPr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192" y="1935"/>
                <a:ext cx="1398" cy="1307"/>
              </a:xfrm>
              <a:prstGeom prst="rect">
                <a:avLst/>
              </a:prstGeom>
              <a:solidFill>
                <a:schemeClr val="bg1"/>
              </a:solidFill>
              <a:ln w="12699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" name="Group 8"/>
              <p:cNvGrpSpPr>
                <a:grpSpLocks/>
              </p:cNvGrpSpPr>
              <p:nvPr/>
            </p:nvGrpSpPr>
            <p:grpSpPr bwMode="auto">
              <a:xfrm>
                <a:off x="1408" y="2050"/>
                <a:ext cx="1049" cy="2019"/>
                <a:chOff x="1408" y="2050"/>
                <a:chExt cx="1049" cy="2019"/>
              </a:xfrm>
            </p:grpSpPr>
            <p:grpSp>
              <p:nvGrpSpPr>
                <p:cNvPr id="42" name="Group 7"/>
                <p:cNvGrpSpPr>
                  <a:grpSpLocks/>
                </p:cNvGrpSpPr>
                <p:nvPr/>
              </p:nvGrpSpPr>
              <p:grpSpPr bwMode="auto">
                <a:xfrm>
                  <a:off x="1412" y="2810"/>
                  <a:ext cx="187" cy="491"/>
                  <a:chOff x="1412" y="2810"/>
                  <a:chExt cx="187" cy="491"/>
                </a:xfrm>
              </p:grpSpPr>
              <p:grpSp>
                <p:nvGrpSpPr>
                  <p:cNvPr id="50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1412" y="2865"/>
                    <a:ext cx="146" cy="436"/>
                    <a:chOff x="1412" y="2865"/>
                    <a:chExt cx="146" cy="436"/>
                  </a:xfrm>
                </p:grpSpPr>
                <p:sp>
                  <p:nvSpPr>
                    <p:cNvPr id="52" name="Freeform 9"/>
                    <p:cNvSpPr>
                      <a:spLocks/>
                    </p:cNvSpPr>
                    <p:nvPr/>
                  </p:nvSpPr>
                  <p:spPr bwMode="auto">
                    <a:xfrm>
                      <a:off x="1412" y="2865"/>
                      <a:ext cx="136" cy="298"/>
                    </a:xfrm>
                    <a:custGeom>
                      <a:avLst/>
                      <a:gdLst>
                        <a:gd name="T0" fmla="*/ 66 w 136"/>
                        <a:gd name="T1" fmla="*/ 42 h 298"/>
                        <a:gd name="T2" fmla="*/ 82 w 136"/>
                        <a:gd name="T3" fmla="*/ 68 h 298"/>
                        <a:gd name="T4" fmla="*/ 93 w 136"/>
                        <a:gd name="T5" fmla="*/ 88 h 298"/>
                        <a:gd name="T6" fmla="*/ 100 w 136"/>
                        <a:gd name="T7" fmla="*/ 103 h 298"/>
                        <a:gd name="T8" fmla="*/ 103 w 136"/>
                        <a:gd name="T9" fmla="*/ 118 h 298"/>
                        <a:gd name="T10" fmla="*/ 104 w 136"/>
                        <a:gd name="T11" fmla="*/ 128 h 298"/>
                        <a:gd name="T12" fmla="*/ 102 w 136"/>
                        <a:gd name="T13" fmla="*/ 137 h 298"/>
                        <a:gd name="T14" fmla="*/ 97 w 136"/>
                        <a:gd name="T15" fmla="*/ 141 h 298"/>
                        <a:gd name="T16" fmla="*/ 76 w 136"/>
                        <a:gd name="T17" fmla="*/ 153 h 298"/>
                        <a:gd name="T18" fmla="*/ 59 w 136"/>
                        <a:gd name="T19" fmla="*/ 155 h 298"/>
                        <a:gd name="T20" fmla="*/ 43 w 136"/>
                        <a:gd name="T21" fmla="*/ 160 h 298"/>
                        <a:gd name="T22" fmla="*/ 20 w 136"/>
                        <a:gd name="T23" fmla="*/ 168 h 298"/>
                        <a:gd name="T24" fmla="*/ 7 w 136"/>
                        <a:gd name="T25" fmla="*/ 177 h 298"/>
                        <a:gd name="T26" fmla="*/ 1 w 136"/>
                        <a:gd name="T27" fmla="*/ 189 h 298"/>
                        <a:gd name="T28" fmla="*/ 0 w 136"/>
                        <a:gd name="T29" fmla="*/ 205 h 298"/>
                        <a:gd name="T30" fmla="*/ 2 w 136"/>
                        <a:gd name="T31" fmla="*/ 224 h 298"/>
                        <a:gd name="T32" fmla="*/ 13 w 136"/>
                        <a:gd name="T33" fmla="*/ 260 h 298"/>
                        <a:gd name="T34" fmla="*/ 21 w 136"/>
                        <a:gd name="T35" fmla="*/ 286 h 298"/>
                        <a:gd name="T36" fmla="*/ 29 w 136"/>
                        <a:gd name="T37" fmla="*/ 297 h 298"/>
                        <a:gd name="T38" fmla="*/ 58 w 136"/>
                        <a:gd name="T39" fmla="*/ 284 h 298"/>
                        <a:gd name="T40" fmla="*/ 39 w 136"/>
                        <a:gd name="T41" fmla="*/ 241 h 298"/>
                        <a:gd name="T42" fmla="*/ 32 w 136"/>
                        <a:gd name="T43" fmla="*/ 216 h 298"/>
                        <a:gd name="T44" fmla="*/ 35 w 136"/>
                        <a:gd name="T45" fmla="*/ 196 h 298"/>
                        <a:gd name="T46" fmla="*/ 47 w 136"/>
                        <a:gd name="T47" fmla="*/ 185 h 298"/>
                        <a:gd name="T48" fmla="*/ 69 w 136"/>
                        <a:gd name="T49" fmla="*/ 184 h 298"/>
                        <a:gd name="T50" fmla="*/ 98 w 136"/>
                        <a:gd name="T51" fmla="*/ 178 h 298"/>
                        <a:gd name="T52" fmla="*/ 120 w 136"/>
                        <a:gd name="T53" fmla="*/ 162 h 298"/>
                        <a:gd name="T54" fmla="*/ 130 w 136"/>
                        <a:gd name="T55" fmla="*/ 153 h 298"/>
                        <a:gd name="T56" fmla="*/ 134 w 136"/>
                        <a:gd name="T57" fmla="*/ 142 h 298"/>
                        <a:gd name="T58" fmla="*/ 135 w 136"/>
                        <a:gd name="T59" fmla="*/ 127 h 298"/>
                        <a:gd name="T60" fmla="*/ 134 w 136"/>
                        <a:gd name="T61" fmla="*/ 111 h 298"/>
                        <a:gd name="T62" fmla="*/ 120 w 136"/>
                        <a:gd name="T63" fmla="*/ 74 h 298"/>
                        <a:gd name="T64" fmla="*/ 104 w 136"/>
                        <a:gd name="T65" fmla="*/ 42 h 298"/>
                        <a:gd name="T66" fmla="*/ 90 w 136"/>
                        <a:gd name="T67" fmla="*/ 17 h 298"/>
                        <a:gd name="T68" fmla="*/ 78 w 136"/>
                        <a:gd name="T69" fmla="*/ 0 h 298"/>
                        <a:gd name="T70" fmla="*/ 66 w 136"/>
                        <a:gd name="T71" fmla="*/ 42 h 29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</a:cxnLst>
                      <a:rect l="0" t="0" r="r" b="b"/>
                      <a:pathLst>
                        <a:path w="136" h="298">
                          <a:moveTo>
                            <a:pt x="66" y="42"/>
                          </a:moveTo>
                          <a:lnTo>
                            <a:pt x="82" y="68"/>
                          </a:lnTo>
                          <a:lnTo>
                            <a:pt x="93" y="88"/>
                          </a:lnTo>
                          <a:lnTo>
                            <a:pt x="100" y="103"/>
                          </a:lnTo>
                          <a:lnTo>
                            <a:pt x="103" y="118"/>
                          </a:lnTo>
                          <a:lnTo>
                            <a:pt x="104" y="128"/>
                          </a:lnTo>
                          <a:lnTo>
                            <a:pt x="102" y="137"/>
                          </a:lnTo>
                          <a:lnTo>
                            <a:pt x="97" y="141"/>
                          </a:lnTo>
                          <a:lnTo>
                            <a:pt x="76" y="153"/>
                          </a:lnTo>
                          <a:lnTo>
                            <a:pt x="59" y="155"/>
                          </a:lnTo>
                          <a:lnTo>
                            <a:pt x="43" y="160"/>
                          </a:lnTo>
                          <a:lnTo>
                            <a:pt x="20" y="168"/>
                          </a:lnTo>
                          <a:lnTo>
                            <a:pt x="7" y="177"/>
                          </a:lnTo>
                          <a:lnTo>
                            <a:pt x="1" y="189"/>
                          </a:lnTo>
                          <a:lnTo>
                            <a:pt x="0" y="205"/>
                          </a:lnTo>
                          <a:lnTo>
                            <a:pt x="2" y="224"/>
                          </a:lnTo>
                          <a:lnTo>
                            <a:pt x="13" y="260"/>
                          </a:lnTo>
                          <a:lnTo>
                            <a:pt x="21" y="286"/>
                          </a:lnTo>
                          <a:lnTo>
                            <a:pt x="29" y="297"/>
                          </a:lnTo>
                          <a:lnTo>
                            <a:pt x="58" y="284"/>
                          </a:lnTo>
                          <a:lnTo>
                            <a:pt x="39" y="241"/>
                          </a:lnTo>
                          <a:lnTo>
                            <a:pt x="32" y="216"/>
                          </a:lnTo>
                          <a:lnTo>
                            <a:pt x="35" y="196"/>
                          </a:lnTo>
                          <a:lnTo>
                            <a:pt x="47" y="185"/>
                          </a:lnTo>
                          <a:lnTo>
                            <a:pt x="69" y="184"/>
                          </a:lnTo>
                          <a:lnTo>
                            <a:pt x="98" y="178"/>
                          </a:lnTo>
                          <a:lnTo>
                            <a:pt x="120" y="162"/>
                          </a:lnTo>
                          <a:lnTo>
                            <a:pt x="130" y="153"/>
                          </a:lnTo>
                          <a:lnTo>
                            <a:pt x="134" y="142"/>
                          </a:lnTo>
                          <a:lnTo>
                            <a:pt x="135" y="127"/>
                          </a:lnTo>
                          <a:lnTo>
                            <a:pt x="134" y="111"/>
                          </a:lnTo>
                          <a:lnTo>
                            <a:pt x="120" y="74"/>
                          </a:lnTo>
                          <a:lnTo>
                            <a:pt x="104" y="42"/>
                          </a:lnTo>
                          <a:lnTo>
                            <a:pt x="90" y="17"/>
                          </a:lnTo>
                          <a:lnTo>
                            <a:pt x="78" y="0"/>
                          </a:lnTo>
                          <a:lnTo>
                            <a:pt x="66" y="42"/>
                          </a:lnTo>
                        </a:path>
                      </a:pathLst>
                    </a:custGeom>
                    <a:solidFill>
                      <a:srgbClr val="9F3F00"/>
                    </a:solidFill>
                    <a:ln w="12699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3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1426" y="3142"/>
                      <a:ext cx="132" cy="159"/>
                    </a:xfrm>
                    <a:custGeom>
                      <a:avLst/>
                      <a:gdLst>
                        <a:gd name="T0" fmla="*/ 14 w 132"/>
                        <a:gd name="T1" fmla="*/ 5 h 159"/>
                        <a:gd name="T2" fmla="*/ 6 w 132"/>
                        <a:gd name="T3" fmla="*/ 13 h 159"/>
                        <a:gd name="T4" fmla="*/ 0 w 132"/>
                        <a:gd name="T5" fmla="*/ 22 h 159"/>
                        <a:gd name="T6" fmla="*/ 0 w 132"/>
                        <a:gd name="T7" fmla="*/ 34 h 159"/>
                        <a:gd name="T8" fmla="*/ 0 w 132"/>
                        <a:gd name="T9" fmla="*/ 45 h 159"/>
                        <a:gd name="T10" fmla="*/ 3 w 132"/>
                        <a:gd name="T11" fmla="*/ 58 h 159"/>
                        <a:gd name="T12" fmla="*/ 10 w 132"/>
                        <a:gd name="T13" fmla="*/ 71 h 159"/>
                        <a:gd name="T14" fmla="*/ 18 w 132"/>
                        <a:gd name="T15" fmla="*/ 79 h 159"/>
                        <a:gd name="T16" fmla="*/ 28 w 132"/>
                        <a:gd name="T17" fmla="*/ 85 h 159"/>
                        <a:gd name="T18" fmla="*/ 39 w 132"/>
                        <a:gd name="T19" fmla="*/ 87 h 159"/>
                        <a:gd name="T20" fmla="*/ 54 w 132"/>
                        <a:gd name="T21" fmla="*/ 87 h 159"/>
                        <a:gd name="T22" fmla="*/ 71 w 132"/>
                        <a:gd name="T23" fmla="*/ 92 h 159"/>
                        <a:gd name="T24" fmla="*/ 82 w 132"/>
                        <a:gd name="T25" fmla="*/ 97 h 159"/>
                        <a:gd name="T26" fmla="*/ 92 w 132"/>
                        <a:gd name="T27" fmla="*/ 104 h 159"/>
                        <a:gd name="T28" fmla="*/ 97 w 132"/>
                        <a:gd name="T29" fmla="*/ 119 h 159"/>
                        <a:gd name="T30" fmla="*/ 99 w 132"/>
                        <a:gd name="T31" fmla="*/ 140 h 159"/>
                        <a:gd name="T32" fmla="*/ 97 w 132"/>
                        <a:gd name="T33" fmla="*/ 158 h 159"/>
                        <a:gd name="T34" fmla="*/ 111 w 132"/>
                        <a:gd name="T35" fmla="*/ 148 h 159"/>
                        <a:gd name="T36" fmla="*/ 121 w 132"/>
                        <a:gd name="T37" fmla="*/ 135 h 159"/>
                        <a:gd name="T38" fmla="*/ 127 w 132"/>
                        <a:gd name="T39" fmla="*/ 127 h 159"/>
                        <a:gd name="T40" fmla="*/ 129 w 132"/>
                        <a:gd name="T41" fmla="*/ 116 h 159"/>
                        <a:gd name="T42" fmla="*/ 131 w 132"/>
                        <a:gd name="T43" fmla="*/ 103 h 159"/>
                        <a:gd name="T44" fmla="*/ 126 w 132"/>
                        <a:gd name="T45" fmla="*/ 88 h 159"/>
                        <a:gd name="T46" fmla="*/ 117 w 132"/>
                        <a:gd name="T47" fmla="*/ 70 h 159"/>
                        <a:gd name="T48" fmla="*/ 105 w 132"/>
                        <a:gd name="T49" fmla="*/ 55 h 159"/>
                        <a:gd name="T50" fmla="*/ 92 w 132"/>
                        <a:gd name="T51" fmla="*/ 41 h 159"/>
                        <a:gd name="T52" fmla="*/ 65 w 132"/>
                        <a:gd name="T53" fmla="*/ 19 h 159"/>
                        <a:gd name="T54" fmla="*/ 49 w 132"/>
                        <a:gd name="T55" fmla="*/ 6 h 159"/>
                        <a:gd name="T56" fmla="*/ 38 w 132"/>
                        <a:gd name="T57" fmla="*/ 0 h 159"/>
                        <a:gd name="T58" fmla="*/ 23 w 132"/>
                        <a:gd name="T59" fmla="*/ 0 h 159"/>
                        <a:gd name="T60" fmla="*/ 14 w 132"/>
                        <a:gd name="T61" fmla="*/ 5 h 15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</a:cxnLst>
                      <a:rect l="0" t="0" r="r" b="b"/>
                      <a:pathLst>
                        <a:path w="132" h="159">
                          <a:moveTo>
                            <a:pt x="14" y="5"/>
                          </a:moveTo>
                          <a:lnTo>
                            <a:pt x="6" y="13"/>
                          </a:lnTo>
                          <a:lnTo>
                            <a:pt x="0" y="22"/>
                          </a:lnTo>
                          <a:lnTo>
                            <a:pt x="0" y="34"/>
                          </a:lnTo>
                          <a:lnTo>
                            <a:pt x="0" y="45"/>
                          </a:lnTo>
                          <a:lnTo>
                            <a:pt x="3" y="58"/>
                          </a:lnTo>
                          <a:lnTo>
                            <a:pt x="10" y="71"/>
                          </a:lnTo>
                          <a:lnTo>
                            <a:pt x="18" y="79"/>
                          </a:lnTo>
                          <a:lnTo>
                            <a:pt x="28" y="85"/>
                          </a:lnTo>
                          <a:lnTo>
                            <a:pt x="39" y="87"/>
                          </a:lnTo>
                          <a:lnTo>
                            <a:pt x="54" y="87"/>
                          </a:lnTo>
                          <a:lnTo>
                            <a:pt x="71" y="92"/>
                          </a:lnTo>
                          <a:lnTo>
                            <a:pt x="82" y="97"/>
                          </a:lnTo>
                          <a:lnTo>
                            <a:pt x="92" y="104"/>
                          </a:lnTo>
                          <a:lnTo>
                            <a:pt x="97" y="119"/>
                          </a:lnTo>
                          <a:lnTo>
                            <a:pt x="99" y="140"/>
                          </a:lnTo>
                          <a:lnTo>
                            <a:pt x="97" y="158"/>
                          </a:lnTo>
                          <a:lnTo>
                            <a:pt x="111" y="148"/>
                          </a:lnTo>
                          <a:lnTo>
                            <a:pt x="121" y="135"/>
                          </a:lnTo>
                          <a:lnTo>
                            <a:pt x="127" y="127"/>
                          </a:lnTo>
                          <a:lnTo>
                            <a:pt x="129" y="116"/>
                          </a:lnTo>
                          <a:lnTo>
                            <a:pt x="131" y="103"/>
                          </a:lnTo>
                          <a:lnTo>
                            <a:pt x="126" y="88"/>
                          </a:lnTo>
                          <a:lnTo>
                            <a:pt x="117" y="70"/>
                          </a:lnTo>
                          <a:lnTo>
                            <a:pt x="105" y="55"/>
                          </a:lnTo>
                          <a:lnTo>
                            <a:pt x="92" y="41"/>
                          </a:lnTo>
                          <a:lnTo>
                            <a:pt x="65" y="19"/>
                          </a:lnTo>
                          <a:lnTo>
                            <a:pt x="49" y="6"/>
                          </a:lnTo>
                          <a:lnTo>
                            <a:pt x="38" y="0"/>
                          </a:lnTo>
                          <a:lnTo>
                            <a:pt x="23" y="0"/>
                          </a:lnTo>
                          <a:lnTo>
                            <a:pt x="14" y="5"/>
                          </a:lnTo>
                        </a:path>
                      </a:pathLst>
                    </a:custGeom>
                    <a:solidFill>
                      <a:srgbClr val="3F1F00"/>
                    </a:solidFill>
                    <a:ln w="12699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51" name="Freeform 11"/>
                  <p:cNvSpPr>
                    <a:spLocks/>
                  </p:cNvSpPr>
                  <p:nvPr/>
                </p:nvSpPr>
                <p:spPr bwMode="auto">
                  <a:xfrm>
                    <a:off x="1493" y="2810"/>
                    <a:ext cx="106" cy="84"/>
                  </a:xfrm>
                  <a:custGeom>
                    <a:avLst/>
                    <a:gdLst>
                      <a:gd name="T0" fmla="*/ 0 w 106"/>
                      <a:gd name="T1" fmla="*/ 83 h 84"/>
                      <a:gd name="T2" fmla="*/ 84 w 106"/>
                      <a:gd name="T3" fmla="*/ 0 h 84"/>
                      <a:gd name="T4" fmla="*/ 105 w 106"/>
                      <a:gd name="T5" fmla="*/ 29 h 84"/>
                      <a:gd name="T6" fmla="*/ 0 w 106"/>
                      <a:gd name="T7" fmla="*/ 83 h 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06" h="84">
                        <a:moveTo>
                          <a:pt x="0" y="83"/>
                        </a:moveTo>
                        <a:lnTo>
                          <a:pt x="84" y="0"/>
                        </a:lnTo>
                        <a:lnTo>
                          <a:pt x="105" y="29"/>
                        </a:lnTo>
                        <a:lnTo>
                          <a:pt x="0" y="83"/>
                        </a:lnTo>
                      </a:path>
                    </a:pathLst>
                  </a:custGeom>
                  <a:solidFill>
                    <a:schemeClr val="tx1"/>
                  </a:solidFill>
                  <a:ln w="12699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3" name="Group 12"/>
                <p:cNvGrpSpPr>
                  <a:grpSpLocks/>
                </p:cNvGrpSpPr>
                <p:nvPr/>
              </p:nvGrpSpPr>
              <p:grpSpPr bwMode="auto">
                <a:xfrm>
                  <a:off x="1408" y="2050"/>
                  <a:ext cx="1049" cy="2019"/>
                  <a:chOff x="1408" y="2050"/>
                  <a:chExt cx="1049" cy="2019"/>
                </a:xfrm>
              </p:grpSpPr>
              <p:graphicFrame>
                <p:nvGraphicFramePr>
                  <p:cNvPr id="44" name="Object 13">
                    <a:hlinkClick r:id="" action="ppaction://ole?verb=0"/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270040080"/>
                      </p:ext>
                    </p:extLst>
                  </p:nvPr>
                </p:nvGraphicFramePr>
                <p:xfrm>
                  <a:off x="1408" y="2050"/>
                  <a:ext cx="1049" cy="2019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4368" name="Microsoft ClipArt Gallery" r:id="rId3" imgW="1674720" imgH="3214440" progId="MS_ClipArt_Gallery">
                          <p:embed/>
                        </p:oleObj>
                      </mc:Choice>
                      <mc:Fallback>
                        <p:oleObj name="Microsoft ClipArt Gallery" r:id="rId3" imgW="1674720" imgH="3214440" progId="MS_ClipArt_Gallery">
                          <p:embed/>
                          <p:pic>
                            <p:nvPicPr>
                              <p:cNvPr id="0" name=""/>
                              <p:cNvPicPr>
                                <a:picLocks noChangeArrowheads="1"/>
                              </p:cNvPicPr>
                              <p:nvPr/>
                            </p:nvPicPr>
                            <p:blipFill>
                              <a:blip r:embed="rId4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408" y="2050"/>
                                <a:ext cx="1049" cy="2019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12699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pSp>
                <p:nvGrpSpPr>
                  <p:cNvPr id="45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1971" y="2189"/>
                    <a:ext cx="451" cy="811"/>
                    <a:chOff x="1971" y="2189"/>
                    <a:chExt cx="451" cy="811"/>
                  </a:xfrm>
                </p:grpSpPr>
                <p:sp>
                  <p:nvSpPr>
                    <p:cNvPr id="46" name="Freeform 15"/>
                    <p:cNvSpPr>
                      <a:spLocks/>
                    </p:cNvSpPr>
                    <p:nvPr/>
                  </p:nvSpPr>
                  <p:spPr bwMode="auto">
                    <a:xfrm>
                      <a:off x="2277" y="2477"/>
                      <a:ext cx="145" cy="523"/>
                    </a:xfrm>
                    <a:custGeom>
                      <a:avLst/>
                      <a:gdLst>
                        <a:gd name="T0" fmla="*/ 55 w 145"/>
                        <a:gd name="T1" fmla="*/ 0 h 523"/>
                        <a:gd name="T2" fmla="*/ 0 w 145"/>
                        <a:gd name="T3" fmla="*/ 392 h 523"/>
                        <a:gd name="T4" fmla="*/ 0 w 145"/>
                        <a:gd name="T5" fmla="*/ 482 h 523"/>
                        <a:gd name="T6" fmla="*/ 33 w 145"/>
                        <a:gd name="T7" fmla="*/ 482 h 523"/>
                        <a:gd name="T8" fmla="*/ 55 w 145"/>
                        <a:gd name="T9" fmla="*/ 452 h 523"/>
                        <a:gd name="T10" fmla="*/ 89 w 145"/>
                        <a:gd name="T11" fmla="*/ 432 h 523"/>
                        <a:gd name="T12" fmla="*/ 122 w 145"/>
                        <a:gd name="T13" fmla="*/ 462 h 523"/>
                        <a:gd name="T14" fmla="*/ 133 w 145"/>
                        <a:gd name="T15" fmla="*/ 492 h 523"/>
                        <a:gd name="T16" fmla="*/ 144 w 145"/>
                        <a:gd name="T17" fmla="*/ 522 h 523"/>
                        <a:gd name="T18" fmla="*/ 55 w 145"/>
                        <a:gd name="T19" fmla="*/ 0 h 52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45" h="523">
                          <a:moveTo>
                            <a:pt x="55" y="0"/>
                          </a:moveTo>
                          <a:lnTo>
                            <a:pt x="0" y="392"/>
                          </a:lnTo>
                          <a:lnTo>
                            <a:pt x="0" y="482"/>
                          </a:lnTo>
                          <a:lnTo>
                            <a:pt x="33" y="482"/>
                          </a:lnTo>
                          <a:lnTo>
                            <a:pt x="55" y="452"/>
                          </a:lnTo>
                          <a:lnTo>
                            <a:pt x="89" y="432"/>
                          </a:lnTo>
                          <a:lnTo>
                            <a:pt x="122" y="462"/>
                          </a:lnTo>
                          <a:lnTo>
                            <a:pt x="133" y="492"/>
                          </a:lnTo>
                          <a:lnTo>
                            <a:pt x="144" y="522"/>
                          </a:lnTo>
                          <a:lnTo>
                            <a:pt x="55" y="0"/>
                          </a:lnTo>
                        </a:path>
                      </a:pathLst>
                    </a:custGeom>
                    <a:solidFill>
                      <a:schemeClr val="accent1"/>
                    </a:solidFill>
                    <a:ln w="12699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7" name="Freeform 16"/>
                    <p:cNvSpPr>
                      <a:spLocks/>
                    </p:cNvSpPr>
                    <p:nvPr/>
                  </p:nvSpPr>
                  <p:spPr bwMode="auto">
                    <a:xfrm>
                      <a:off x="1971" y="2189"/>
                      <a:ext cx="433" cy="361"/>
                    </a:xfrm>
                    <a:custGeom>
                      <a:avLst/>
                      <a:gdLst>
                        <a:gd name="T0" fmla="*/ 45 w 433"/>
                        <a:gd name="T1" fmla="*/ 0 h 361"/>
                        <a:gd name="T2" fmla="*/ 198 w 433"/>
                        <a:gd name="T3" fmla="*/ 81 h 361"/>
                        <a:gd name="T4" fmla="*/ 261 w 433"/>
                        <a:gd name="T5" fmla="*/ 135 h 361"/>
                        <a:gd name="T6" fmla="*/ 369 w 433"/>
                        <a:gd name="T7" fmla="*/ 198 h 361"/>
                        <a:gd name="T8" fmla="*/ 432 w 433"/>
                        <a:gd name="T9" fmla="*/ 243 h 361"/>
                        <a:gd name="T10" fmla="*/ 387 w 433"/>
                        <a:gd name="T11" fmla="*/ 261 h 361"/>
                        <a:gd name="T12" fmla="*/ 360 w 433"/>
                        <a:gd name="T13" fmla="*/ 324 h 361"/>
                        <a:gd name="T14" fmla="*/ 306 w 433"/>
                        <a:gd name="T15" fmla="*/ 360 h 361"/>
                        <a:gd name="T16" fmla="*/ 234 w 433"/>
                        <a:gd name="T17" fmla="*/ 297 h 361"/>
                        <a:gd name="T18" fmla="*/ 243 w 433"/>
                        <a:gd name="T19" fmla="*/ 297 h 361"/>
                        <a:gd name="T20" fmla="*/ 243 w 433"/>
                        <a:gd name="T21" fmla="*/ 270 h 361"/>
                        <a:gd name="T22" fmla="*/ 234 w 433"/>
                        <a:gd name="T23" fmla="*/ 243 h 361"/>
                        <a:gd name="T24" fmla="*/ 207 w 433"/>
                        <a:gd name="T25" fmla="*/ 234 h 361"/>
                        <a:gd name="T26" fmla="*/ 180 w 433"/>
                        <a:gd name="T27" fmla="*/ 234 h 361"/>
                        <a:gd name="T28" fmla="*/ 99 w 433"/>
                        <a:gd name="T29" fmla="*/ 171 h 361"/>
                        <a:gd name="T30" fmla="*/ 27 w 433"/>
                        <a:gd name="T31" fmla="*/ 135 h 361"/>
                        <a:gd name="T32" fmla="*/ 0 w 433"/>
                        <a:gd name="T33" fmla="*/ 90 h 361"/>
                        <a:gd name="T34" fmla="*/ 45 w 433"/>
                        <a:gd name="T35" fmla="*/ 0 h 36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</a:cxnLst>
                      <a:rect l="0" t="0" r="r" b="b"/>
                      <a:pathLst>
                        <a:path w="433" h="361">
                          <a:moveTo>
                            <a:pt x="45" y="0"/>
                          </a:moveTo>
                          <a:lnTo>
                            <a:pt x="198" y="81"/>
                          </a:lnTo>
                          <a:lnTo>
                            <a:pt x="261" y="135"/>
                          </a:lnTo>
                          <a:lnTo>
                            <a:pt x="369" y="198"/>
                          </a:lnTo>
                          <a:lnTo>
                            <a:pt x="432" y="243"/>
                          </a:lnTo>
                          <a:lnTo>
                            <a:pt x="387" y="261"/>
                          </a:lnTo>
                          <a:lnTo>
                            <a:pt x="360" y="324"/>
                          </a:lnTo>
                          <a:lnTo>
                            <a:pt x="306" y="360"/>
                          </a:lnTo>
                          <a:lnTo>
                            <a:pt x="234" y="297"/>
                          </a:lnTo>
                          <a:lnTo>
                            <a:pt x="243" y="297"/>
                          </a:lnTo>
                          <a:lnTo>
                            <a:pt x="243" y="270"/>
                          </a:lnTo>
                          <a:lnTo>
                            <a:pt x="234" y="243"/>
                          </a:lnTo>
                          <a:lnTo>
                            <a:pt x="207" y="234"/>
                          </a:lnTo>
                          <a:lnTo>
                            <a:pt x="180" y="234"/>
                          </a:lnTo>
                          <a:lnTo>
                            <a:pt x="99" y="171"/>
                          </a:lnTo>
                          <a:lnTo>
                            <a:pt x="27" y="135"/>
                          </a:lnTo>
                          <a:lnTo>
                            <a:pt x="0" y="90"/>
                          </a:lnTo>
                          <a:lnTo>
                            <a:pt x="45" y="0"/>
                          </a:lnTo>
                        </a:path>
                      </a:pathLst>
                    </a:custGeom>
                    <a:solidFill>
                      <a:schemeClr val="accent1"/>
                    </a:solidFill>
                    <a:ln w="12699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8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2277" y="2432"/>
                      <a:ext cx="127" cy="100"/>
                    </a:xfrm>
                    <a:custGeom>
                      <a:avLst/>
                      <a:gdLst>
                        <a:gd name="T0" fmla="*/ 18 w 127"/>
                        <a:gd name="T1" fmla="*/ 27 h 100"/>
                        <a:gd name="T2" fmla="*/ 0 w 127"/>
                        <a:gd name="T3" fmla="*/ 99 h 100"/>
                        <a:gd name="T4" fmla="*/ 45 w 127"/>
                        <a:gd name="T5" fmla="*/ 90 h 100"/>
                        <a:gd name="T6" fmla="*/ 81 w 127"/>
                        <a:gd name="T7" fmla="*/ 90 h 100"/>
                        <a:gd name="T8" fmla="*/ 108 w 127"/>
                        <a:gd name="T9" fmla="*/ 63 h 100"/>
                        <a:gd name="T10" fmla="*/ 126 w 127"/>
                        <a:gd name="T11" fmla="*/ 36 h 100"/>
                        <a:gd name="T12" fmla="*/ 99 w 127"/>
                        <a:gd name="T13" fmla="*/ 36 h 100"/>
                        <a:gd name="T14" fmla="*/ 72 w 127"/>
                        <a:gd name="T15" fmla="*/ 36 h 100"/>
                        <a:gd name="T16" fmla="*/ 54 w 127"/>
                        <a:gd name="T17" fmla="*/ 9 h 100"/>
                        <a:gd name="T18" fmla="*/ 27 w 127"/>
                        <a:gd name="T19" fmla="*/ 0 h 100"/>
                        <a:gd name="T20" fmla="*/ 18 w 127"/>
                        <a:gd name="T21" fmla="*/ 27 h 1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127" h="100">
                          <a:moveTo>
                            <a:pt x="18" y="27"/>
                          </a:moveTo>
                          <a:lnTo>
                            <a:pt x="0" y="99"/>
                          </a:lnTo>
                          <a:lnTo>
                            <a:pt x="45" y="90"/>
                          </a:lnTo>
                          <a:lnTo>
                            <a:pt x="81" y="90"/>
                          </a:lnTo>
                          <a:lnTo>
                            <a:pt x="108" y="63"/>
                          </a:lnTo>
                          <a:lnTo>
                            <a:pt x="126" y="36"/>
                          </a:lnTo>
                          <a:lnTo>
                            <a:pt x="99" y="36"/>
                          </a:lnTo>
                          <a:lnTo>
                            <a:pt x="72" y="36"/>
                          </a:lnTo>
                          <a:lnTo>
                            <a:pt x="54" y="9"/>
                          </a:lnTo>
                          <a:lnTo>
                            <a:pt x="27" y="0"/>
                          </a:lnTo>
                          <a:lnTo>
                            <a:pt x="18" y="27"/>
                          </a:lnTo>
                        </a:path>
                      </a:pathLst>
                    </a:custGeom>
                    <a:solidFill>
                      <a:schemeClr val="accent1"/>
                    </a:solidFill>
                    <a:ln w="12699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9" name="Freeform 18"/>
                    <p:cNvSpPr>
                      <a:spLocks/>
                    </p:cNvSpPr>
                    <p:nvPr/>
                  </p:nvSpPr>
                  <p:spPr bwMode="auto">
                    <a:xfrm>
                      <a:off x="2322" y="2477"/>
                      <a:ext cx="100" cy="253"/>
                    </a:xfrm>
                    <a:custGeom>
                      <a:avLst/>
                      <a:gdLst>
                        <a:gd name="T0" fmla="*/ 0 w 100"/>
                        <a:gd name="T1" fmla="*/ 36 h 253"/>
                        <a:gd name="T2" fmla="*/ 9 w 100"/>
                        <a:gd name="T3" fmla="*/ 252 h 253"/>
                        <a:gd name="T4" fmla="*/ 36 w 100"/>
                        <a:gd name="T5" fmla="*/ 252 h 253"/>
                        <a:gd name="T6" fmla="*/ 54 w 100"/>
                        <a:gd name="T7" fmla="*/ 225 h 253"/>
                        <a:gd name="T8" fmla="*/ 81 w 100"/>
                        <a:gd name="T9" fmla="*/ 225 h 253"/>
                        <a:gd name="T10" fmla="*/ 99 w 100"/>
                        <a:gd name="T11" fmla="*/ 252 h 253"/>
                        <a:gd name="T12" fmla="*/ 54 w 100"/>
                        <a:gd name="T13" fmla="*/ 0 h 253"/>
                        <a:gd name="T14" fmla="*/ 0 w 100"/>
                        <a:gd name="T15" fmla="*/ 36 h 25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100" h="253">
                          <a:moveTo>
                            <a:pt x="0" y="36"/>
                          </a:moveTo>
                          <a:lnTo>
                            <a:pt x="9" y="252"/>
                          </a:lnTo>
                          <a:lnTo>
                            <a:pt x="36" y="252"/>
                          </a:lnTo>
                          <a:lnTo>
                            <a:pt x="54" y="225"/>
                          </a:lnTo>
                          <a:lnTo>
                            <a:pt x="81" y="225"/>
                          </a:lnTo>
                          <a:lnTo>
                            <a:pt x="99" y="252"/>
                          </a:lnTo>
                          <a:lnTo>
                            <a:pt x="54" y="0"/>
                          </a:lnTo>
                          <a:lnTo>
                            <a:pt x="0" y="36"/>
                          </a:lnTo>
                        </a:path>
                      </a:pathLst>
                    </a:custGeom>
                    <a:solidFill>
                      <a:schemeClr val="accent1"/>
                    </a:solidFill>
                    <a:ln w="12699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  <p:sp>
            <p:nvSpPr>
              <p:cNvPr id="10" name="Freeform 19"/>
              <p:cNvSpPr>
                <a:spLocks/>
              </p:cNvSpPr>
              <p:nvPr/>
            </p:nvSpPr>
            <p:spPr bwMode="auto">
              <a:xfrm>
                <a:off x="474" y="2212"/>
                <a:ext cx="267" cy="129"/>
              </a:xfrm>
              <a:custGeom>
                <a:avLst/>
                <a:gdLst>
                  <a:gd name="T0" fmla="*/ 254 w 267"/>
                  <a:gd name="T1" fmla="*/ 95 h 129"/>
                  <a:gd name="T2" fmla="*/ 235 w 267"/>
                  <a:gd name="T3" fmla="*/ 79 h 129"/>
                  <a:gd name="T4" fmla="*/ 211 w 267"/>
                  <a:gd name="T5" fmla="*/ 60 h 129"/>
                  <a:gd name="T6" fmla="*/ 191 w 267"/>
                  <a:gd name="T7" fmla="*/ 45 h 129"/>
                  <a:gd name="T8" fmla="*/ 152 w 267"/>
                  <a:gd name="T9" fmla="*/ 32 h 129"/>
                  <a:gd name="T10" fmla="*/ 103 w 267"/>
                  <a:gd name="T11" fmla="*/ 19 h 129"/>
                  <a:gd name="T12" fmla="*/ 62 w 267"/>
                  <a:gd name="T13" fmla="*/ 6 h 129"/>
                  <a:gd name="T14" fmla="*/ 49 w 267"/>
                  <a:gd name="T15" fmla="*/ 2 h 129"/>
                  <a:gd name="T16" fmla="*/ 19 w 267"/>
                  <a:gd name="T17" fmla="*/ 0 h 129"/>
                  <a:gd name="T18" fmla="*/ 0 w 267"/>
                  <a:gd name="T19" fmla="*/ 1 h 129"/>
                  <a:gd name="T20" fmla="*/ 12 w 267"/>
                  <a:gd name="T21" fmla="*/ 20 h 129"/>
                  <a:gd name="T22" fmla="*/ 21 w 267"/>
                  <a:gd name="T23" fmla="*/ 36 h 129"/>
                  <a:gd name="T24" fmla="*/ 34 w 267"/>
                  <a:gd name="T25" fmla="*/ 56 h 129"/>
                  <a:gd name="T26" fmla="*/ 52 w 267"/>
                  <a:gd name="T27" fmla="*/ 75 h 129"/>
                  <a:gd name="T28" fmla="*/ 62 w 267"/>
                  <a:gd name="T29" fmla="*/ 85 h 129"/>
                  <a:gd name="T30" fmla="*/ 79 w 267"/>
                  <a:gd name="T31" fmla="*/ 95 h 129"/>
                  <a:gd name="T32" fmla="*/ 98 w 267"/>
                  <a:gd name="T33" fmla="*/ 100 h 129"/>
                  <a:gd name="T34" fmla="*/ 116 w 267"/>
                  <a:gd name="T35" fmla="*/ 106 h 129"/>
                  <a:gd name="T36" fmla="*/ 133 w 267"/>
                  <a:gd name="T37" fmla="*/ 106 h 129"/>
                  <a:gd name="T38" fmla="*/ 152 w 267"/>
                  <a:gd name="T39" fmla="*/ 106 h 129"/>
                  <a:gd name="T40" fmla="*/ 166 w 267"/>
                  <a:gd name="T41" fmla="*/ 107 h 129"/>
                  <a:gd name="T42" fmla="*/ 187 w 267"/>
                  <a:gd name="T43" fmla="*/ 112 h 129"/>
                  <a:gd name="T44" fmla="*/ 201 w 267"/>
                  <a:gd name="T45" fmla="*/ 121 h 129"/>
                  <a:gd name="T46" fmla="*/ 208 w 267"/>
                  <a:gd name="T47" fmla="*/ 128 h 129"/>
                  <a:gd name="T48" fmla="*/ 224 w 267"/>
                  <a:gd name="T49" fmla="*/ 116 h 129"/>
                  <a:gd name="T50" fmla="*/ 248 w 267"/>
                  <a:gd name="T51" fmla="*/ 106 h 129"/>
                  <a:gd name="T52" fmla="*/ 266 w 267"/>
                  <a:gd name="T53" fmla="*/ 102 h 129"/>
                  <a:gd name="T54" fmla="*/ 254 w 267"/>
                  <a:gd name="T55" fmla="*/ 95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67" h="129">
                    <a:moveTo>
                      <a:pt x="254" y="95"/>
                    </a:moveTo>
                    <a:lnTo>
                      <a:pt x="235" y="79"/>
                    </a:lnTo>
                    <a:lnTo>
                      <a:pt x="211" y="60"/>
                    </a:lnTo>
                    <a:lnTo>
                      <a:pt x="191" y="45"/>
                    </a:lnTo>
                    <a:lnTo>
                      <a:pt x="152" y="32"/>
                    </a:lnTo>
                    <a:lnTo>
                      <a:pt x="103" y="19"/>
                    </a:lnTo>
                    <a:lnTo>
                      <a:pt x="62" y="6"/>
                    </a:lnTo>
                    <a:lnTo>
                      <a:pt x="49" y="2"/>
                    </a:lnTo>
                    <a:lnTo>
                      <a:pt x="19" y="0"/>
                    </a:lnTo>
                    <a:lnTo>
                      <a:pt x="0" y="1"/>
                    </a:lnTo>
                    <a:lnTo>
                      <a:pt x="12" y="20"/>
                    </a:lnTo>
                    <a:lnTo>
                      <a:pt x="21" y="36"/>
                    </a:lnTo>
                    <a:lnTo>
                      <a:pt x="34" y="56"/>
                    </a:lnTo>
                    <a:lnTo>
                      <a:pt x="52" y="75"/>
                    </a:lnTo>
                    <a:lnTo>
                      <a:pt x="62" y="85"/>
                    </a:lnTo>
                    <a:lnTo>
                      <a:pt x="79" y="95"/>
                    </a:lnTo>
                    <a:lnTo>
                      <a:pt x="98" y="100"/>
                    </a:lnTo>
                    <a:lnTo>
                      <a:pt x="116" y="106"/>
                    </a:lnTo>
                    <a:lnTo>
                      <a:pt x="133" y="106"/>
                    </a:lnTo>
                    <a:lnTo>
                      <a:pt x="152" y="106"/>
                    </a:lnTo>
                    <a:lnTo>
                      <a:pt x="166" y="107"/>
                    </a:lnTo>
                    <a:lnTo>
                      <a:pt x="187" y="112"/>
                    </a:lnTo>
                    <a:lnTo>
                      <a:pt x="201" y="121"/>
                    </a:lnTo>
                    <a:lnTo>
                      <a:pt x="208" y="128"/>
                    </a:lnTo>
                    <a:lnTo>
                      <a:pt x="224" y="116"/>
                    </a:lnTo>
                    <a:lnTo>
                      <a:pt x="248" y="106"/>
                    </a:lnTo>
                    <a:lnTo>
                      <a:pt x="266" y="102"/>
                    </a:lnTo>
                    <a:lnTo>
                      <a:pt x="254" y="95"/>
                    </a:lnTo>
                  </a:path>
                </a:pathLst>
              </a:custGeom>
              <a:solidFill>
                <a:srgbClr val="9F3F00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20"/>
              <p:cNvSpPr>
                <a:spLocks/>
              </p:cNvSpPr>
              <p:nvPr/>
            </p:nvSpPr>
            <p:spPr bwMode="auto">
              <a:xfrm>
                <a:off x="574" y="2040"/>
                <a:ext cx="770" cy="1045"/>
              </a:xfrm>
              <a:custGeom>
                <a:avLst/>
                <a:gdLst>
                  <a:gd name="T0" fmla="*/ 273 w 770"/>
                  <a:gd name="T1" fmla="*/ 273 h 1045"/>
                  <a:gd name="T2" fmla="*/ 370 w 770"/>
                  <a:gd name="T3" fmla="*/ 359 h 1045"/>
                  <a:gd name="T4" fmla="*/ 491 w 770"/>
                  <a:gd name="T5" fmla="*/ 456 h 1045"/>
                  <a:gd name="T6" fmla="*/ 580 w 770"/>
                  <a:gd name="T7" fmla="*/ 559 h 1045"/>
                  <a:gd name="T8" fmla="*/ 686 w 770"/>
                  <a:gd name="T9" fmla="*/ 709 h 1045"/>
                  <a:gd name="T10" fmla="*/ 749 w 770"/>
                  <a:gd name="T11" fmla="*/ 775 h 1045"/>
                  <a:gd name="T12" fmla="*/ 769 w 770"/>
                  <a:gd name="T13" fmla="*/ 876 h 1045"/>
                  <a:gd name="T14" fmla="*/ 760 w 770"/>
                  <a:gd name="T15" fmla="*/ 932 h 1045"/>
                  <a:gd name="T16" fmla="*/ 711 w 770"/>
                  <a:gd name="T17" fmla="*/ 986 h 1045"/>
                  <a:gd name="T18" fmla="*/ 625 w 770"/>
                  <a:gd name="T19" fmla="*/ 1007 h 1045"/>
                  <a:gd name="T20" fmla="*/ 512 w 770"/>
                  <a:gd name="T21" fmla="*/ 1036 h 1045"/>
                  <a:gd name="T22" fmla="*/ 347 w 770"/>
                  <a:gd name="T23" fmla="*/ 1015 h 1045"/>
                  <a:gd name="T24" fmla="*/ 262 w 770"/>
                  <a:gd name="T25" fmla="*/ 1001 h 1045"/>
                  <a:gd name="T26" fmla="*/ 457 w 770"/>
                  <a:gd name="T27" fmla="*/ 990 h 1045"/>
                  <a:gd name="T28" fmla="*/ 370 w 770"/>
                  <a:gd name="T29" fmla="*/ 961 h 1045"/>
                  <a:gd name="T30" fmla="*/ 393 w 770"/>
                  <a:gd name="T31" fmla="*/ 930 h 1045"/>
                  <a:gd name="T32" fmla="*/ 484 w 770"/>
                  <a:gd name="T33" fmla="*/ 895 h 1045"/>
                  <a:gd name="T34" fmla="*/ 373 w 770"/>
                  <a:gd name="T35" fmla="*/ 829 h 1045"/>
                  <a:gd name="T36" fmla="*/ 304 w 770"/>
                  <a:gd name="T37" fmla="*/ 835 h 1045"/>
                  <a:gd name="T38" fmla="*/ 204 w 770"/>
                  <a:gd name="T39" fmla="*/ 959 h 1045"/>
                  <a:gd name="T40" fmla="*/ 157 w 770"/>
                  <a:gd name="T41" fmla="*/ 1033 h 1045"/>
                  <a:gd name="T42" fmla="*/ 83 w 770"/>
                  <a:gd name="T43" fmla="*/ 1033 h 1045"/>
                  <a:gd name="T44" fmla="*/ 215 w 770"/>
                  <a:gd name="T45" fmla="*/ 844 h 1045"/>
                  <a:gd name="T46" fmla="*/ 221 w 770"/>
                  <a:gd name="T47" fmla="*/ 804 h 1045"/>
                  <a:gd name="T48" fmla="*/ 94 w 770"/>
                  <a:gd name="T49" fmla="*/ 955 h 1045"/>
                  <a:gd name="T50" fmla="*/ 54 w 770"/>
                  <a:gd name="T51" fmla="*/ 1015 h 1045"/>
                  <a:gd name="T52" fmla="*/ 0 w 770"/>
                  <a:gd name="T53" fmla="*/ 1007 h 1045"/>
                  <a:gd name="T54" fmla="*/ 112 w 770"/>
                  <a:gd name="T55" fmla="*/ 861 h 1045"/>
                  <a:gd name="T56" fmla="*/ 178 w 770"/>
                  <a:gd name="T57" fmla="*/ 694 h 1045"/>
                  <a:gd name="T58" fmla="*/ 195 w 770"/>
                  <a:gd name="T59" fmla="*/ 571 h 1045"/>
                  <a:gd name="T60" fmla="*/ 205 w 770"/>
                  <a:gd name="T61" fmla="*/ 516 h 1045"/>
                  <a:gd name="T62" fmla="*/ 166 w 770"/>
                  <a:gd name="T63" fmla="*/ 487 h 1045"/>
                  <a:gd name="T64" fmla="*/ 141 w 770"/>
                  <a:gd name="T65" fmla="*/ 511 h 1045"/>
                  <a:gd name="T66" fmla="*/ 123 w 770"/>
                  <a:gd name="T67" fmla="*/ 513 h 1045"/>
                  <a:gd name="T68" fmla="*/ 121 w 770"/>
                  <a:gd name="T69" fmla="*/ 490 h 1045"/>
                  <a:gd name="T70" fmla="*/ 105 w 770"/>
                  <a:gd name="T71" fmla="*/ 472 h 1045"/>
                  <a:gd name="T72" fmla="*/ 79 w 770"/>
                  <a:gd name="T73" fmla="*/ 467 h 1045"/>
                  <a:gd name="T74" fmla="*/ 59 w 770"/>
                  <a:gd name="T75" fmla="*/ 482 h 1045"/>
                  <a:gd name="T76" fmla="*/ 37 w 770"/>
                  <a:gd name="T77" fmla="*/ 498 h 1045"/>
                  <a:gd name="T78" fmla="*/ 24 w 770"/>
                  <a:gd name="T79" fmla="*/ 483 h 1045"/>
                  <a:gd name="T80" fmla="*/ 14 w 770"/>
                  <a:gd name="T81" fmla="*/ 464 h 1045"/>
                  <a:gd name="T82" fmla="*/ 29 w 770"/>
                  <a:gd name="T83" fmla="*/ 427 h 1045"/>
                  <a:gd name="T84" fmla="*/ 43 w 770"/>
                  <a:gd name="T85" fmla="*/ 361 h 1045"/>
                  <a:gd name="T86" fmla="*/ 54 w 770"/>
                  <a:gd name="T87" fmla="*/ 304 h 1045"/>
                  <a:gd name="T88" fmla="*/ 112 w 770"/>
                  <a:gd name="T89" fmla="*/ 244 h 1045"/>
                  <a:gd name="T90" fmla="*/ 54 w 770"/>
                  <a:gd name="T91" fmla="*/ 89 h 1045"/>
                  <a:gd name="T92" fmla="*/ 91 w 770"/>
                  <a:gd name="T93" fmla="*/ 34 h 1045"/>
                  <a:gd name="T94" fmla="*/ 163 w 770"/>
                  <a:gd name="T95" fmla="*/ 189 h 1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70" h="1045">
                    <a:moveTo>
                      <a:pt x="174" y="249"/>
                    </a:moveTo>
                    <a:lnTo>
                      <a:pt x="224" y="258"/>
                    </a:lnTo>
                    <a:lnTo>
                      <a:pt x="273" y="273"/>
                    </a:lnTo>
                    <a:lnTo>
                      <a:pt x="310" y="288"/>
                    </a:lnTo>
                    <a:lnTo>
                      <a:pt x="336" y="313"/>
                    </a:lnTo>
                    <a:lnTo>
                      <a:pt x="370" y="359"/>
                    </a:lnTo>
                    <a:lnTo>
                      <a:pt x="401" y="404"/>
                    </a:lnTo>
                    <a:lnTo>
                      <a:pt x="439" y="436"/>
                    </a:lnTo>
                    <a:lnTo>
                      <a:pt x="491" y="456"/>
                    </a:lnTo>
                    <a:lnTo>
                      <a:pt x="525" y="483"/>
                    </a:lnTo>
                    <a:lnTo>
                      <a:pt x="551" y="516"/>
                    </a:lnTo>
                    <a:lnTo>
                      <a:pt x="580" y="559"/>
                    </a:lnTo>
                    <a:lnTo>
                      <a:pt x="608" y="608"/>
                    </a:lnTo>
                    <a:lnTo>
                      <a:pt x="654" y="669"/>
                    </a:lnTo>
                    <a:lnTo>
                      <a:pt x="686" y="709"/>
                    </a:lnTo>
                    <a:lnTo>
                      <a:pt x="715" y="735"/>
                    </a:lnTo>
                    <a:lnTo>
                      <a:pt x="734" y="754"/>
                    </a:lnTo>
                    <a:lnTo>
                      <a:pt x="749" y="775"/>
                    </a:lnTo>
                    <a:lnTo>
                      <a:pt x="763" y="813"/>
                    </a:lnTo>
                    <a:lnTo>
                      <a:pt x="769" y="855"/>
                    </a:lnTo>
                    <a:lnTo>
                      <a:pt x="769" y="876"/>
                    </a:lnTo>
                    <a:lnTo>
                      <a:pt x="769" y="895"/>
                    </a:lnTo>
                    <a:lnTo>
                      <a:pt x="765" y="913"/>
                    </a:lnTo>
                    <a:lnTo>
                      <a:pt x="760" y="932"/>
                    </a:lnTo>
                    <a:lnTo>
                      <a:pt x="750" y="949"/>
                    </a:lnTo>
                    <a:lnTo>
                      <a:pt x="737" y="967"/>
                    </a:lnTo>
                    <a:lnTo>
                      <a:pt x="711" y="986"/>
                    </a:lnTo>
                    <a:lnTo>
                      <a:pt x="690" y="995"/>
                    </a:lnTo>
                    <a:lnTo>
                      <a:pt x="664" y="1002"/>
                    </a:lnTo>
                    <a:lnTo>
                      <a:pt x="625" y="1007"/>
                    </a:lnTo>
                    <a:lnTo>
                      <a:pt x="585" y="1007"/>
                    </a:lnTo>
                    <a:lnTo>
                      <a:pt x="563" y="1004"/>
                    </a:lnTo>
                    <a:lnTo>
                      <a:pt x="512" y="1036"/>
                    </a:lnTo>
                    <a:lnTo>
                      <a:pt x="457" y="1015"/>
                    </a:lnTo>
                    <a:lnTo>
                      <a:pt x="381" y="1033"/>
                    </a:lnTo>
                    <a:lnTo>
                      <a:pt x="347" y="1015"/>
                    </a:lnTo>
                    <a:lnTo>
                      <a:pt x="301" y="1036"/>
                    </a:lnTo>
                    <a:lnTo>
                      <a:pt x="281" y="1044"/>
                    </a:lnTo>
                    <a:lnTo>
                      <a:pt x="262" y="1001"/>
                    </a:lnTo>
                    <a:lnTo>
                      <a:pt x="330" y="990"/>
                    </a:lnTo>
                    <a:lnTo>
                      <a:pt x="401" y="992"/>
                    </a:lnTo>
                    <a:lnTo>
                      <a:pt x="457" y="990"/>
                    </a:lnTo>
                    <a:lnTo>
                      <a:pt x="505" y="953"/>
                    </a:lnTo>
                    <a:lnTo>
                      <a:pt x="433" y="961"/>
                    </a:lnTo>
                    <a:lnTo>
                      <a:pt x="370" y="961"/>
                    </a:lnTo>
                    <a:lnTo>
                      <a:pt x="312" y="950"/>
                    </a:lnTo>
                    <a:lnTo>
                      <a:pt x="347" y="910"/>
                    </a:lnTo>
                    <a:lnTo>
                      <a:pt x="393" y="930"/>
                    </a:lnTo>
                    <a:lnTo>
                      <a:pt x="433" y="936"/>
                    </a:lnTo>
                    <a:lnTo>
                      <a:pt x="476" y="927"/>
                    </a:lnTo>
                    <a:lnTo>
                      <a:pt x="484" y="895"/>
                    </a:lnTo>
                    <a:lnTo>
                      <a:pt x="482" y="872"/>
                    </a:lnTo>
                    <a:lnTo>
                      <a:pt x="437" y="858"/>
                    </a:lnTo>
                    <a:lnTo>
                      <a:pt x="373" y="829"/>
                    </a:lnTo>
                    <a:lnTo>
                      <a:pt x="341" y="813"/>
                    </a:lnTo>
                    <a:lnTo>
                      <a:pt x="324" y="800"/>
                    </a:lnTo>
                    <a:lnTo>
                      <a:pt x="304" y="835"/>
                    </a:lnTo>
                    <a:lnTo>
                      <a:pt x="278" y="883"/>
                    </a:lnTo>
                    <a:lnTo>
                      <a:pt x="235" y="924"/>
                    </a:lnTo>
                    <a:lnTo>
                      <a:pt x="204" y="959"/>
                    </a:lnTo>
                    <a:lnTo>
                      <a:pt x="178" y="995"/>
                    </a:lnTo>
                    <a:lnTo>
                      <a:pt x="174" y="1019"/>
                    </a:lnTo>
                    <a:lnTo>
                      <a:pt x="157" y="1033"/>
                    </a:lnTo>
                    <a:lnTo>
                      <a:pt x="132" y="1042"/>
                    </a:lnTo>
                    <a:lnTo>
                      <a:pt x="105" y="1042"/>
                    </a:lnTo>
                    <a:lnTo>
                      <a:pt x="83" y="1033"/>
                    </a:lnTo>
                    <a:lnTo>
                      <a:pt x="143" y="984"/>
                    </a:lnTo>
                    <a:lnTo>
                      <a:pt x="189" y="898"/>
                    </a:lnTo>
                    <a:lnTo>
                      <a:pt x="215" y="844"/>
                    </a:lnTo>
                    <a:lnTo>
                      <a:pt x="233" y="795"/>
                    </a:lnTo>
                    <a:lnTo>
                      <a:pt x="238" y="746"/>
                    </a:lnTo>
                    <a:lnTo>
                      <a:pt x="221" y="804"/>
                    </a:lnTo>
                    <a:lnTo>
                      <a:pt x="184" y="867"/>
                    </a:lnTo>
                    <a:lnTo>
                      <a:pt x="163" y="898"/>
                    </a:lnTo>
                    <a:lnTo>
                      <a:pt x="94" y="955"/>
                    </a:lnTo>
                    <a:lnTo>
                      <a:pt x="65" y="979"/>
                    </a:lnTo>
                    <a:lnTo>
                      <a:pt x="63" y="1001"/>
                    </a:lnTo>
                    <a:lnTo>
                      <a:pt x="54" y="1015"/>
                    </a:lnTo>
                    <a:lnTo>
                      <a:pt x="20" y="1024"/>
                    </a:lnTo>
                    <a:lnTo>
                      <a:pt x="0" y="1024"/>
                    </a:lnTo>
                    <a:lnTo>
                      <a:pt x="0" y="1007"/>
                    </a:lnTo>
                    <a:lnTo>
                      <a:pt x="20" y="990"/>
                    </a:lnTo>
                    <a:lnTo>
                      <a:pt x="54" y="961"/>
                    </a:lnTo>
                    <a:lnTo>
                      <a:pt x="112" y="861"/>
                    </a:lnTo>
                    <a:lnTo>
                      <a:pt x="157" y="797"/>
                    </a:lnTo>
                    <a:lnTo>
                      <a:pt x="181" y="746"/>
                    </a:lnTo>
                    <a:lnTo>
                      <a:pt x="178" y="694"/>
                    </a:lnTo>
                    <a:lnTo>
                      <a:pt x="184" y="631"/>
                    </a:lnTo>
                    <a:lnTo>
                      <a:pt x="188" y="606"/>
                    </a:lnTo>
                    <a:lnTo>
                      <a:pt x="195" y="571"/>
                    </a:lnTo>
                    <a:lnTo>
                      <a:pt x="203" y="551"/>
                    </a:lnTo>
                    <a:lnTo>
                      <a:pt x="205" y="533"/>
                    </a:lnTo>
                    <a:lnTo>
                      <a:pt x="205" y="516"/>
                    </a:lnTo>
                    <a:lnTo>
                      <a:pt x="195" y="500"/>
                    </a:lnTo>
                    <a:lnTo>
                      <a:pt x="181" y="495"/>
                    </a:lnTo>
                    <a:lnTo>
                      <a:pt x="166" y="487"/>
                    </a:lnTo>
                    <a:lnTo>
                      <a:pt x="158" y="496"/>
                    </a:lnTo>
                    <a:lnTo>
                      <a:pt x="148" y="508"/>
                    </a:lnTo>
                    <a:lnTo>
                      <a:pt x="141" y="511"/>
                    </a:lnTo>
                    <a:lnTo>
                      <a:pt x="132" y="517"/>
                    </a:lnTo>
                    <a:lnTo>
                      <a:pt x="123" y="519"/>
                    </a:lnTo>
                    <a:lnTo>
                      <a:pt x="123" y="513"/>
                    </a:lnTo>
                    <a:lnTo>
                      <a:pt x="123" y="506"/>
                    </a:lnTo>
                    <a:lnTo>
                      <a:pt x="122" y="497"/>
                    </a:lnTo>
                    <a:lnTo>
                      <a:pt x="121" y="490"/>
                    </a:lnTo>
                    <a:lnTo>
                      <a:pt x="116" y="484"/>
                    </a:lnTo>
                    <a:lnTo>
                      <a:pt x="112" y="476"/>
                    </a:lnTo>
                    <a:lnTo>
                      <a:pt x="105" y="472"/>
                    </a:lnTo>
                    <a:lnTo>
                      <a:pt x="98" y="468"/>
                    </a:lnTo>
                    <a:lnTo>
                      <a:pt x="89" y="466"/>
                    </a:lnTo>
                    <a:lnTo>
                      <a:pt x="79" y="467"/>
                    </a:lnTo>
                    <a:lnTo>
                      <a:pt x="69" y="471"/>
                    </a:lnTo>
                    <a:lnTo>
                      <a:pt x="62" y="476"/>
                    </a:lnTo>
                    <a:lnTo>
                      <a:pt x="59" y="482"/>
                    </a:lnTo>
                    <a:lnTo>
                      <a:pt x="55" y="488"/>
                    </a:lnTo>
                    <a:lnTo>
                      <a:pt x="47" y="494"/>
                    </a:lnTo>
                    <a:lnTo>
                      <a:pt x="37" y="498"/>
                    </a:lnTo>
                    <a:lnTo>
                      <a:pt x="30" y="497"/>
                    </a:lnTo>
                    <a:lnTo>
                      <a:pt x="25" y="493"/>
                    </a:lnTo>
                    <a:lnTo>
                      <a:pt x="24" y="483"/>
                    </a:lnTo>
                    <a:lnTo>
                      <a:pt x="23" y="476"/>
                    </a:lnTo>
                    <a:lnTo>
                      <a:pt x="20" y="469"/>
                    </a:lnTo>
                    <a:lnTo>
                      <a:pt x="14" y="464"/>
                    </a:lnTo>
                    <a:lnTo>
                      <a:pt x="9" y="458"/>
                    </a:lnTo>
                    <a:lnTo>
                      <a:pt x="3" y="453"/>
                    </a:lnTo>
                    <a:lnTo>
                      <a:pt x="29" y="427"/>
                    </a:lnTo>
                    <a:lnTo>
                      <a:pt x="39" y="406"/>
                    </a:lnTo>
                    <a:lnTo>
                      <a:pt x="43" y="391"/>
                    </a:lnTo>
                    <a:lnTo>
                      <a:pt x="43" y="361"/>
                    </a:lnTo>
                    <a:lnTo>
                      <a:pt x="44" y="342"/>
                    </a:lnTo>
                    <a:lnTo>
                      <a:pt x="49" y="319"/>
                    </a:lnTo>
                    <a:lnTo>
                      <a:pt x="54" y="304"/>
                    </a:lnTo>
                    <a:lnTo>
                      <a:pt x="63" y="276"/>
                    </a:lnTo>
                    <a:lnTo>
                      <a:pt x="85" y="252"/>
                    </a:lnTo>
                    <a:lnTo>
                      <a:pt x="112" y="244"/>
                    </a:lnTo>
                    <a:lnTo>
                      <a:pt x="85" y="186"/>
                    </a:lnTo>
                    <a:lnTo>
                      <a:pt x="60" y="126"/>
                    </a:lnTo>
                    <a:lnTo>
                      <a:pt x="54" y="89"/>
                    </a:lnTo>
                    <a:lnTo>
                      <a:pt x="51" y="45"/>
                    </a:lnTo>
                    <a:lnTo>
                      <a:pt x="54" y="0"/>
                    </a:lnTo>
                    <a:lnTo>
                      <a:pt x="91" y="34"/>
                    </a:lnTo>
                    <a:lnTo>
                      <a:pt x="120" y="74"/>
                    </a:lnTo>
                    <a:lnTo>
                      <a:pt x="141" y="124"/>
                    </a:lnTo>
                    <a:lnTo>
                      <a:pt x="163" y="189"/>
                    </a:lnTo>
                    <a:lnTo>
                      <a:pt x="174" y="249"/>
                    </a:lnTo>
                  </a:path>
                </a:pathLst>
              </a:custGeom>
              <a:solidFill>
                <a:srgbClr val="9F3F00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21"/>
              <p:cNvSpPr>
                <a:spLocks/>
              </p:cNvSpPr>
              <p:nvPr/>
            </p:nvSpPr>
            <p:spPr bwMode="auto">
              <a:xfrm>
                <a:off x="650" y="2341"/>
                <a:ext cx="123" cy="131"/>
              </a:xfrm>
              <a:custGeom>
                <a:avLst/>
                <a:gdLst>
                  <a:gd name="T0" fmla="*/ 89 w 123"/>
                  <a:gd name="T1" fmla="*/ 1 h 131"/>
                  <a:gd name="T2" fmla="*/ 77 w 123"/>
                  <a:gd name="T3" fmla="*/ 7 h 131"/>
                  <a:gd name="T4" fmla="*/ 65 w 123"/>
                  <a:gd name="T5" fmla="*/ 14 h 131"/>
                  <a:gd name="T6" fmla="*/ 57 w 123"/>
                  <a:gd name="T7" fmla="*/ 28 h 131"/>
                  <a:gd name="T8" fmla="*/ 50 w 123"/>
                  <a:gd name="T9" fmla="*/ 41 h 131"/>
                  <a:gd name="T10" fmla="*/ 44 w 123"/>
                  <a:gd name="T11" fmla="*/ 58 h 131"/>
                  <a:gd name="T12" fmla="*/ 41 w 123"/>
                  <a:gd name="T13" fmla="*/ 73 h 131"/>
                  <a:gd name="T14" fmla="*/ 39 w 123"/>
                  <a:gd name="T15" fmla="*/ 86 h 131"/>
                  <a:gd name="T16" fmla="*/ 31 w 123"/>
                  <a:gd name="T17" fmla="*/ 106 h 131"/>
                  <a:gd name="T18" fmla="*/ 23 w 123"/>
                  <a:gd name="T19" fmla="*/ 116 h 131"/>
                  <a:gd name="T20" fmla="*/ 10 w 123"/>
                  <a:gd name="T21" fmla="*/ 123 h 131"/>
                  <a:gd name="T22" fmla="*/ 0 w 123"/>
                  <a:gd name="T23" fmla="*/ 130 h 131"/>
                  <a:gd name="T24" fmla="*/ 19 w 123"/>
                  <a:gd name="T25" fmla="*/ 127 h 131"/>
                  <a:gd name="T26" fmla="*/ 30 w 123"/>
                  <a:gd name="T27" fmla="*/ 124 h 131"/>
                  <a:gd name="T28" fmla="*/ 43 w 123"/>
                  <a:gd name="T29" fmla="*/ 117 h 131"/>
                  <a:gd name="T30" fmla="*/ 50 w 123"/>
                  <a:gd name="T31" fmla="*/ 99 h 131"/>
                  <a:gd name="T32" fmla="*/ 58 w 123"/>
                  <a:gd name="T33" fmla="*/ 74 h 131"/>
                  <a:gd name="T34" fmla="*/ 63 w 123"/>
                  <a:gd name="T35" fmla="*/ 52 h 131"/>
                  <a:gd name="T36" fmla="*/ 68 w 123"/>
                  <a:gd name="T37" fmla="*/ 43 h 131"/>
                  <a:gd name="T38" fmla="*/ 78 w 123"/>
                  <a:gd name="T39" fmla="*/ 34 h 131"/>
                  <a:gd name="T40" fmla="*/ 90 w 123"/>
                  <a:gd name="T41" fmla="*/ 33 h 131"/>
                  <a:gd name="T42" fmla="*/ 98 w 123"/>
                  <a:gd name="T43" fmla="*/ 33 h 131"/>
                  <a:gd name="T44" fmla="*/ 104 w 123"/>
                  <a:gd name="T45" fmla="*/ 33 h 131"/>
                  <a:gd name="T46" fmla="*/ 113 w 123"/>
                  <a:gd name="T47" fmla="*/ 31 h 131"/>
                  <a:gd name="T48" fmla="*/ 118 w 123"/>
                  <a:gd name="T49" fmla="*/ 28 h 131"/>
                  <a:gd name="T50" fmla="*/ 122 w 123"/>
                  <a:gd name="T51" fmla="*/ 20 h 131"/>
                  <a:gd name="T52" fmla="*/ 121 w 123"/>
                  <a:gd name="T53" fmla="*/ 9 h 131"/>
                  <a:gd name="T54" fmla="*/ 115 w 123"/>
                  <a:gd name="T55" fmla="*/ 4 h 131"/>
                  <a:gd name="T56" fmla="*/ 103 w 123"/>
                  <a:gd name="T57" fmla="*/ 0 h 131"/>
                  <a:gd name="T58" fmla="*/ 89 w 123"/>
                  <a:gd name="T59" fmla="*/ 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3" h="131">
                    <a:moveTo>
                      <a:pt x="89" y="1"/>
                    </a:moveTo>
                    <a:lnTo>
                      <a:pt x="77" y="7"/>
                    </a:lnTo>
                    <a:lnTo>
                      <a:pt x="65" y="14"/>
                    </a:lnTo>
                    <a:lnTo>
                      <a:pt x="57" y="28"/>
                    </a:lnTo>
                    <a:lnTo>
                      <a:pt x="50" y="41"/>
                    </a:lnTo>
                    <a:lnTo>
                      <a:pt x="44" y="58"/>
                    </a:lnTo>
                    <a:lnTo>
                      <a:pt x="41" y="73"/>
                    </a:lnTo>
                    <a:lnTo>
                      <a:pt x="39" y="86"/>
                    </a:lnTo>
                    <a:lnTo>
                      <a:pt x="31" y="106"/>
                    </a:lnTo>
                    <a:lnTo>
                      <a:pt x="23" y="116"/>
                    </a:lnTo>
                    <a:lnTo>
                      <a:pt x="10" y="123"/>
                    </a:lnTo>
                    <a:lnTo>
                      <a:pt x="0" y="130"/>
                    </a:lnTo>
                    <a:lnTo>
                      <a:pt x="19" y="127"/>
                    </a:lnTo>
                    <a:lnTo>
                      <a:pt x="30" y="124"/>
                    </a:lnTo>
                    <a:lnTo>
                      <a:pt x="43" y="117"/>
                    </a:lnTo>
                    <a:lnTo>
                      <a:pt x="50" y="99"/>
                    </a:lnTo>
                    <a:lnTo>
                      <a:pt x="58" y="74"/>
                    </a:lnTo>
                    <a:lnTo>
                      <a:pt x="63" y="52"/>
                    </a:lnTo>
                    <a:lnTo>
                      <a:pt x="68" y="43"/>
                    </a:lnTo>
                    <a:lnTo>
                      <a:pt x="78" y="34"/>
                    </a:lnTo>
                    <a:lnTo>
                      <a:pt x="90" y="33"/>
                    </a:lnTo>
                    <a:lnTo>
                      <a:pt x="98" y="33"/>
                    </a:lnTo>
                    <a:lnTo>
                      <a:pt x="104" y="33"/>
                    </a:lnTo>
                    <a:lnTo>
                      <a:pt x="113" y="31"/>
                    </a:lnTo>
                    <a:lnTo>
                      <a:pt x="118" y="28"/>
                    </a:lnTo>
                    <a:lnTo>
                      <a:pt x="122" y="20"/>
                    </a:lnTo>
                    <a:lnTo>
                      <a:pt x="121" y="9"/>
                    </a:lnTo>
                    <a:lnTo>
                      <a:pt x="115" y="4"/>
                    </a:lnTo>
                    <a:lnTo>
                      <a:pt x="103" y="0"/>
                    </a:lnTo>
                    <a:lnTo>
                      <a:pt x="89" y="1"/>
                    </a:lnTo>
                  </a:path>
                </a:pathLst>
              </a:custGeom>
              <a:solidFill>
                <a:srgbClr val="BF7F1F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22"/>
              <p:cNvSpPr>
                <a:spLocks/>
              </p:cNvSpPr>
              <p:nvPr/>
            </p:nvSpPr>
            <p:spPr bwMode="auto">
              <a:xfrm>
                <a:off x="574" y="2489"/>
                <a:ext cx="159" cy="151"/>
              </a:xfrm>
              <a:custGeom>
                <a:avLst/>
                <a:gdLst>
                  <a:gd name="T0" fmla="*/ 39 w 159"/>
                  <a:gd name="T1" fmla="*/ 0 h 151"/>
                  <a:gd name="T2" fmla="*/ 45 w 159"/>
                  <a:gd name="T3" fmla="*/ 7 h 151"/>
                  <a:gd name="T4" fmla="*/ 51 w 159"/>
                  <a:gd name="T5" fmla="*/ 12 h 151"/>
                  <a:gd name="T6" fmla="*/ 55 w 159"/>
                  <a:gd name="T7" fmla="*/ 17 h 151"/>
                  <a:gd name="T8" fmla="*/ 57 w 159"/>
                  <a:gd name="T9" fmla="*/ 21 h 151"/>
                  <a:gd name="T10" fmla="*/ 60 w 159"/>
                  <a:gd name="T11" fmla="*/ 28 h 151"/>
                  <a:gd name="T12" fmla="*/ 60 w 159"/>
                  <a:gd name="T13" fmla="*/ 32 h 151"/>
                  <a:gd name="T14" fmla="*/ 61 w 159"/>
                  <a:gd name="T15" fmla="*/ 37 h 151"/>
                  <a:gd name="T16" fmla="*/ 61 w 159"/>
                  <a:gd name="T17" fmla="*/ 40 h 151"/>
                  <a:gd name="T18" fmla="*/ 64 w 159"/>
                  <a:gd name="T19" fmla="*/ 44 h 151"/>
                  <a:gd name="T20" fmla="*/ 70 w 159"/>
                  <a:gd name="T21" fmla="*/ 46 h 151"/>
                  <a:gd name="T22" fmla="*/ 77 w 159"/>
                  <a:gd name="T23" fmla="*/ 43 h 151"/>
                  <a:gd name="T24" fmla="*/ 85 w 159"/>
                  <a:gd name="T25" fmla="*/ 39 h 151"/>
                  <a:gd name="T26" fmla="*/ 91 w 159"/>
                  <a:gd name="T27" fmla="*/ 33 h 151"/>
                  <a:gd name="T28" fmla="*/ 96 w 159"/>
                  <a:gd name="T29" fmla="*/ 26 h 151"/>
                  <a:gd name="T30" fmla="*/ 102 w 159"/>
                  <a:gd name="T31" fmla="*/ 19 h 151"/>
                  <a:gd name="T32" fmla="*/ 109 w 159"/>
                  <a:gd name="T33" fmla="*/ 16 h 151"/>
                  <a:gd name="T34" fmla="*/ 116 w 159"/>
                  <a:gd name="T35" fmla="*/ 13 h 151"/>
                  <a:gd name="T36" fmla="*/ 126 w 159"/>
                  <a:gd name="T37" fmla="*/ 14 h 151"/>
                  <a:gd name="T38" fmla="*/ 135 w 159"/>
                  <a:gd name="T39" fmla="*/ 16 h 151"/>
                  <a:gd name="T40" fmla="*/ 144 w 159"/>
                  <a:gd name="T41" fmla="*/ 21 h 151"/>
                  <a:gd name="T42" fmla="*/ 149 w 159"/>
                  <a:gd name="T43" fmla="*/ 28 h 151"/>
                  <a:gd name="T44" fmla="*/ 152 w 159"/>
                  <a:gd name="T45" fmla="*/ 32 h 151"/>
                  <a:gd name="T46" fmla="*/ 156 w 159"/>
                  <a:gd name="T47" fmla="*/ 41 h 151"/>
                  <a:gd name="T48" fmla="*/ 157 w 159"/>
                  <a:gd name="T49" fmla="*/ 50 h 151"/>
                  <a:gd name="T50" fmla="*/ 158 w 159"/>
                  <a:gd name="T51" fmla="*/ 58 h 151"/>
                  <a:gd name="T52" fmla="*/ 158 w 159"/>
                  <a:gd name="T53" fmla="*/ 66 h 151"/>
                  <a:gd name="T54" fmla="*/ 146 w 159"/>
                  <a:gd name="T55" fmla="*/ 77 h 151"/>
                  <a:gd name="T56" fmla="*/ 124 w 159"/>
                  <a:gd name="T57" fmla="*/ 90 h 151"/>
                  <a:gd name="T58" fmla="*/ 112 w 159"/>
                  <a:gd name="T59" fmla="*/ 103 h 151"/>
                  <a:gd name="T60" fmla="*/ 104 w 159"/>
                  <a:gd name="T61" fmla="*/ 122 h 151"/>
                  <a:gd name="T62" fmla="*/ 99 w 159"/>
                  <a:gd name="T63" fmla="*/ 140 h 151"/>
                  <a:gd name="T64" fmla="*/ 94 w 159"/>
                  <a:gd name="T65" fmla="*/ 146 h 151"/>
                  <a:gd name="T66" fmla="*/ 87 w 159"/>
                  <a:gd name="T67" fmla="*/ 147 h 151"/>
                  <a:gd name="T68" fmla="*/ 76 w 159"/>
                  <a:gd name="T69" fmla="*/ 141 h 151"/>
                  <a:gd name="T70" fmla="*/ 69 w 159"/>
                  <a:gd name="T71" fmla="*/ 132 h 151"/>
                  <a:gd name="T72" fmla="*/ 64 w 159"/>
                  <a:gd name="T73" fmla="*/ 133 h 151"/>
                  <a:gd name="T74" fmla="*/ 57 w 159"/>
                  <a:gd name="T75" fmla="*/ 141 h 151"/>
                  <a:gd name="T76" fmla="*/ 51 w 159"/>
                  <a:gd name="T77" fmla="*/ 148 h 151"/>
                  <a:gd name="T78" fmla="*/ 44 w 159"/>
                  <a:gd name="T79" fmla="*/ 150 h 151"/>
                  <a:gd name="T80" fmla="*/ 39 w 159"/>
                  <a:gd name="T81" fmla="*/ 150 h 151"/>
                  <a:gd name="T82" fmla="*/ 32 w 159"/>
                  <a:gd name="T83" fmla="*/ 146 h 151"/>
                  <a:gd name="T84" fmla="*/ 29 w 159"/>
                  <a:gd name="T85" fmla="*/ 138 h 151"/>
                  <a:gd name="T86" fmla="*/ 20 w 159"/>
                  <a:gd name="T87" fmla="*/ 138 h 151"/>
                  <a:gd name="T88" fmla="*/ 12 w 159"/>
                  <a:gd name="T89" fmla="*/ 138 h 151"/>
                  <a:gd name="T90" fmla="*/ 7 w 159"/>
                  <a:gd name="T91" fmla="*/ 134 h 151"/>
                  <a:gd name="T92" fmla="*/ 3 w 159"/>
                  <a:gd name="T93" fmla="*/ 130 h 151"/>
                  <a:gd name="T94" fmla="*/ 1 w 159"/>
                  <a:gd name="T95" fmla="*/ 123 h 151"/>
                  <a:gd name="T96" fmla="*/ 0 w 159"/>
                  <a:gd name="T97" fmla="*/ 116 h 151"/>
                  <a:gd name="T98" fmla="*/ 2 w 159"/>
                  <a:gd name="T99" fmla="*/ 110 h 151"/>
                  <a:gd name="T100" fmla="*/ 4 w 159"/>
                  <a:gd name="T101" fmla="*/ 106 h 151"/>
                  <a:gd name="T102" fmla="*/ 9 w 159"/>
                  <a:gd name="T103" fmla="*/ 100 h 151"/>
                  <a:gd name="T104" fmla="*/ 12 w 159"/>
                  <a:gd name="T105" fmla="*/ 91 h 151"/>
                  <a:gd name="T106" fmla="*/ 13 w 159"/>
                  <a:gd name="T107" fmla="*/ 86 h 151"/>
                  <a:gd name="T108" fmla="*/ 14 w 159"/>
                  <a:gd name="T109" fmla="*/ 78 h 151"/>
                  <a:gd name="T110" fmla="*/ 14 w 159"/>
                  <a:gd name="T111" fmla="*/ 70 h 151"/>
                  <a:gd name="T112" fmla="*/ 12 w 159"/>
                  <a:gd name="T113" fmla="*/ 61 h 151"/>
                  <a:gd name="T114" fmla="*/ 6 w 159"/>
                  <a:gd name="T115" fmla="*/ 56 h 151"/>
                  <a:gd name="T116" fmla="*/ 3 w 159"/>
                  <a:gd name="T117" fmla="*/ 46 h 151"/>
                  <a:gd name="T118" fmla="*/ 6 w 159"/>
                  <a:gd name="T119" fmla="*/ 34 h 151"/>
                  <a:gd name="T120" fmla="*/ 19 w 159"/>
                  <a:gd name="T121" fmla="*/ 19 h 151"/>
                  <a:gd name="T122" fmla="*/ 39 w 159"/>
                  <a:gd name="T123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59" h="151">
                    <a:moveTo>
                      <a:pt x="39" y="0"/>
                    </a:moveTo>
                    <a:lnTo>
                      <a:pt x="45" y="7"/>
                    </a:lnTo>
                    <a:lnTo>
                      <a:pt x="51" y="12"/>
                    </a:lnTo>
                    <a:lnTo>
                      <a:pt x="55" y="17"/>
                    </a:lnTo>
                    <a:lnTo>
                      <a:pt x="57" y="21"/>
                    </a:lnTo>
                    <a:lnTo>
                      <a:pt x="60" y="28"/>
                    </a:lnTo>
                    <a:lnTo>
                      <a:pt x="60" y="32"/>
                    </a:lnTo>
                    <a:lnTo>
                      <a:pt x="61" y="37"/>
                    </a:lnTo>
                    <a:lnTo>
                      <a:pt x="61" y="40"/>
                    </a:lnTo>
                    <a:lnTo>
                      <a:pt x="64" y="44"/>
                    </a:lnTo>
                    <a:lnTo>
                      <a:pt x="70" y="46"/>
                    </a:lnTo>
                    <a:lnTo>
                      <a:pt x="77" y="43"/>
                    </a:lnTo>
                    <a:lnTo>
                      <a:pt x="85" y="39"/>
                    </a:lnTo>
                    <a:lnTo>
                      <a:pt x="91" y="33"/>
                    </a:lnTo>
                    <a:lnTo>
                      <a:pt x="96" y="26"/>
                    </a:lnTo>
                    <a:lnTo>
                      <a:pt x="102" y="19"/>
                    </a:lnTo>
                    <a:lnTo>
                      <a:pt x="109" y="16"/>
                    </a:lnTo>
                    <a:lnTo>
                      <a:pt x="116" y="13"/>
                    </a:lnTo>
                    <a:lnTo>
                      <a:pt x="126" y="14"/>
                    </a:lnTo>
                    <a:lnTo>
                      <a:pt x="135" y="16"/>
                    </a:lnTo>
                    <a:lnTo>
                      <a:pt x="144" y="21"/>
                    </a:lnTo>
                    <a:lnTo>
                      <a:pt x="149" y="28"/>
                    </a:lnTo>
                    <a:lnTo>
                      <a:pt x="152" y="32"/>
                    </a:lnTo>
                    <a:lnTo>
                      <a:pt x="156" y="41"/>
                    </a:lnTo>
                    <a:lnTo>
                      <a:pt x="157" y="50"/>
                    </a:lnTo>
                    <a:lnTo>
                      <a:pt x="158" y="58"/>
                    </a:lnTo>
                    <a:lnTo>
                      <a:pt x="158" y="66"/>
                    </a:lnTo>
                    <a:lnTo>
                      <a:pt x="146" y="77"/>
                    </a:lnTo>
                    <a:lnTo>
                      <a:pt x="124" y="90"/>
                    </a:lnTo>
                    <a:lnTo>
                      <a:pt x="112" y="103"/>
                    </a:lnTo>
                    <a:lnTo>
                      <a:pt x="104" y="122"/>
                    </a:lnTo>
                    <a:lnTo>
                      <a:pt x="99" y="140"/>
                    </a:lnTo>
                    <a:lnTo>
                      <a:pt x="94" y="146"/>
                    </a:lnTo>
                    <a:lnTo>
                      <a:pt x="87" y="147"/>
                    </a:lnTo>
                    <a:lnTo>
                      <a:pt x="76" y="141"/>
                    </a:lnTo>
                    <a:lnTo>
                      <a:pt x="69" y="132"/>
                    </a:lnTo>
                    <a:lnTo>
                      <a:pt x="64" y="133"/>
                    </a:lnTo>
                    <a:lnTo>
                      <a:pt x="57" y="141"/>
                    </a:lnTo>
                    <a:lnTo>
                      <a:pt x="51" y="148"/>
                    </a:lnTo>
                    <a:lnTo>
                      <a:pt x="44" y="150"/>
                    </a:lnTo>
                    <a:lnTo>
                      <a:pt x="39" y="150"/>
                    </a:lnTo>
                    <a:lnTo>
                      <a:pt x="32" y="146"/>
                    </a:lnTo>
                    <a:lnTo>
                      <a:pt x="29" y="138"/>
                    </a:lnTo>
                    <a:lnTo>
                      <a:pt x="20" y="138"/>
                    </a:lnTo>
                    <a:lnTo>
                      <a:pt x="12" y="138"/>
                    </a:lnTo>
                    <a:lnTo>
                      <a:pt x="7" y="134"/>
                    </a:lnTo>
                    <a:lnTo>
                      <a:pt x="3" y="130"/>
                    </a:lnTo>
                    <a:lnTo>
                      <a:pt x="1" y="123"/>
                    </a:lnTo>
                    <a:lnTo>
                      <a:pt x="0" y="116"/>
                    </a:lnTo>
                    <a:lnTo>
                      <a:pt x="2" y="110"/>
                    </a:lnTo>
                    <a:lnTo>
                      <a:pt x="4" y="106"/>
                    </a:lnTo>
                    <a:lnTo>
                      <a:pt x="9" y="100"/>
                    </a:lnTo>
                    <a:lnTo>
                      <a:pt x="12" y="91"/>
                    </a:lnTo>
                    <a:lnTo>
                      <a:pt x="13" y="86"/>
                    </a:lnTo>
                    <a:lnTo>
                      <a:pt x="14" y="78"/>
                    </a:lnTo>
                    <a:lnTo>
                      <a:pt x="14" y="70"/>
                    </a:lnTo>
                    <a:lnTo>
                      <a:pt x="12" y="61"/>
                    </a:lnTo>
                    <a:lnTo>
                      <a:pt x="6" y="56"/>
                    </a:lnTo>
                    <a:lnTo>
                      <a:pt x="3" y="46"/>
                    </a:lnTo>
                    <a:lnTo>
                      <a:pt x="6" y="34"/>
                    </a:lnTo>
                    <a:lnTo>
                      <a:pt x="19" y="19"/>
                    </a:lnTo>
                    <a:lnTo>
                      <a:pt x="39" y="0"/>
                    </a:lnTo>
                  </a:path>
                </a:pathLst>
              </a:custGeom>
              <a:solidFill>
                <a:srgbClr val="BF7F1F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23"/>
              <p:cNvSpPr>
                <a:spLocks/>
              </p:cNvSpPr>
              <p:nvPr/>
            </p:nvSpPr>
            <p:spPr bwMode="auto">
              <a:xfrm>
                <a:off x="603" y="2532"/>
                <a:ext cx="19" cy="27"/>
              </a:xfrm>
              <a:custGeom>
                <a:avLst/>
                <a:gdLst>
                  <a:gd name="T0" fmla="*/ 0 w 19"/>
                  <a:gd name="T1" fmla="*/ 0 h 27"/>
                  <a:gd name="T2" fmla="*/ 8 w 19"/>
                  <a:gd name="T3" fmla="*/ 1 h 27"/>
                  <a:gd name="T4" fmla="*/ 13 w 19"/>
                  <a:gd name="T5" fmla="*/ 4 h 27"/>
                  <a:gd name="T6" fmla="*/ 18 w 19"/>
                  <a:gd name="T7" fmla="*/ 9 h 27"/>
                  <a:gd name="T8" fmla="*/ 18 w 19"/>
                  <a:gd name="T9" fmla="*/ 12 h 27"/>
                  <a:gd name="T10" fmla="*/ 18 w 19"/>
                  <a:gd name="T11" fmla="*/ 16 h 27"/>
                  <a:gd name="T12" fmla="*/ 15 w 19"/>
                  <a:gd name="T13" fmla="*/ 21 h 27"/>
                  <a:gd name="T14" fmla="*/ 3 w 19"/>
                  <a:gd name="T15" fmla="*/ 26 h 27"/>
                  <a:gd name="T16" fmla="*/ 10 w 19"/>
                  <a:gd name="T17" fmla="*/ 2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27">
                    <a:moveTo>
                      <a:pt x="0" y="0"/>
                    </a:moveTo>
                    <a:lnTo>
                      <a:pt x="8" y="1"/>
                    </a:lnTo>
                    <a:lnTo>
                      <a:pt x="13" y="4"/>
                    </a:lnTo>
                    <a:lnTo>
                      <a:pt x="18" y="9"/>
                    </a:lnTo>
                    <a:lnTo>
                      <a:pt x="18" y="12"/>
                    </a:lnTo>
                    <a:lnTo>
                      <a:pt x="18" y="16"/>
                    </a:lnTo>
                    <a:lnTo>
                      <a:pt x="15" y="21"/>
                    </a:lnTo>
                    <a:lnTo>
                      <a:pt x="3" y="26"/>
                    </a:lnTo>
                    <a:lnTo>
                      <a:pt x="10" y="22"/>
                    </a:lnTo>
                  </a:path>
                </a:pathLst>
              </a:custGeom>
              <a:noFill/>
              <a:ln w="12699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24"/>
              <p:cNvSpPr>
                <a:spLocks/>
              </p:cNvSpPr>
              <p:nvPr/>
            </p:nvSpPr>
            <p:spPr bwMode="auto">
              <a:xfrm>
                <a:off x="602" y="2546"/>
                <a:ext cx="97" cy="78"/>
              </a:xfrm>
              <a:custGeom>
                <a:avLst/>
                <a:gdLst>
                  <a:gd name="T0" fmla="*/ 0 w 97"/>
                  <a:gd name="T1" fmla="*/ 77 h 78"/>
                  <a:gd name="T2" fmla="*/ 9 w 97"/>
                  <a:gd name="T3" fmla="*/ 73 h 78"/>
                  <a:gd name="T4" fmla="*/ 16 w 97"/>
                  <a:gd name="T5" fmla="*/ 66 h 78"/>
                  <a:gd name="T6" fmla="*/ 21 w 97"/>
                  <a:gd name="T7" fmla="*/ 59 h 78"/>
                  <a:gd name="T8" fmla="*/ 32 w 97"/>
                  <a:gd name="T9" fmla="*/ 50 h 78"/>
                  <a:gd name="T10" fmla="*/ 39 w 97"/>
                  <a:gd name="T11" fmla="*/ 46 h 78"/>
                  <a:gd name="T12" fmla="*/ 47 w 97"/>
                  <a:gd name="T13" fmla="*/ 42 h 78"/>
                  <a:gd name="T14" fmla="*/ 56 w 97"/>
                  <a:gd name="T15" fmla="*/ 36 h 78"/>
                  <a:gd name="T16" fmla="*/ 63 w 97"/>
                  <a:gd name="T17" fmla="*/ 26 h 78"/>
                  <a:gd name="T18" fmla="*/ 69 w 97"/>
                  <a:gd name="T19" fmla="*/ 15 h 78"/>
                  <a:gd name="T20" fmla="*/ 73 w 97"/>
                  <a:gd name="T21" fmla="*/ 9 h 78"/>
                  <a:gd name="T22" fmla="*/ 81 w 97"/>
                  <a:gd name="T23" fmla="*/ 4 h 78"/>
                  <a:gd name="T24" fmla="*/ 92 w 97"/>
                  <a:gd name="T25" fmla="*/ 1 h 78"/>
                  <a:gd name="T26" fmla="*/ 96 w 97"/>
                  <a:gd name="T2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7" h="78">
                    <a:moveTo>
                      <a:pt x="0" y="77"/>
                    </a:moveTo>
                    <a:lnTo>
                      <a:pt x="9" y="73"/>
                    </a:lnTo>
                    <a:lnTo>
                      <a:pt x="16" y="66"/>
                    </a:lnTo>
                    <a:lnTo>
                      <a:pt x="21" y="59"/>
                    </a:lnTo>
                    <a:lnTo>
                      <a:pt x="32" y="50"/>
                    </a:lnTo>
                    <a:lnTo>
                      <a:pt x="39" y="46"/>
                    </a:lnTo>
                    <a:lnTo>
                      <a:pt x="47" y="42"/>
                    </a:lnTo>
                    <a:lnTo>
                      <a:pt x="56" y="36"/>
                    </a:lnTo>
                    <a:lnTo>
                      <a:pt x="63" y="26"/>
                    </a:lnTo>
                    <a:lnTo>
                      <a:pt x="69" y="15"/>
                    </a:lnTo>
                    <a:lnTo>
                      <a:pt x="73" y="9"/>
                    </a:lnTo>
                    <a:lnTo>
                      <a:pt x="81" y="4"/>
                    </a:lnTo>
                    <a:lnTo>
                      <a:pt x="92" y="1"/>
                    </a:lnTo>
                    <a:lnTo>
                      <a:pt x="96" y="0"/>
                    </a:lnTo>
                  </a:path>
                </a:pathLst>
              </a:custGeom>
              <a:noFill/>
              <a:ln w="12699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25"/>
              <p:cNvSpPr>
                <a:spLocks/>
              </p:cNvSpPr>
              <p:nvPr/>
            </p:nvSpPr>
            <p:spPr bwMode="auto">
              <a:xfrm>
                <a:off x="642" y="2601"/>
                <a:ext cx="19" cy="19"/>
              </a:xfrm>
              <a:custGeom>
                <a:avLst/>
                <a:gdLst>
                  <a:gd name="T0" fmla="*/ 0 w 19"/>
                  <a:gd name="T1" fmla="*/ 18 h 19"/>
                  <a:gd name="T2" fmla="*/ 2 w 19"/>
                  <a:gd name="T3" fmla="*/ 14 h 19"/>
                  <a:gd name="T4" fmla="*/ 4 w 19"/>
                  <a:gd name="T5" fmla="*/ 10 h 19"/>
                  <a:gd name="T6" fmla="*/ 8 w 19"/>
                  <a:gd name="T7" fmla="*/ 7 h 19"/>
                  <a:gd name="T8" fmla="*/ 12 w 19"/>
                  <a:gd name="T9" fmla="*/ 6 h 19"/>
                  <a:gd name="T10" fmla="*/ 16 w 19"/>
                  <a:gd name="T11" fmla="*/ 4 h 19"/>
                  <a:gd name="T12" fmla="*/ 18 w 19"/>
                  <a:gd name="T13" fmla="*/ 1 h 19"/>
                  <a:gd name="T14" fmla="*/ 18 w 19"/>
                  <a:gd name="T1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" h="19">
                    <a:moveTo>
                      <a:pt x="0" y="18"/>
                    </a:moveTo>
                    <a:lnTo>
                      <a:pt x="2" y="14"/>
                    </a:lnTo>
                    <a:lnTo>
                      <a:pt x="4" y="10"/>
                    </a:lnTo>
                    <a:lnTo>
                      <a:pt x="8" y="7"/>
                    </a:lnTo>
                    <a:lnTo>
                      <a:pt x="12" y="6"/>
                    </a:lnTo>
                    <a:lnTo>
                      <a:pt x="16" y="4"/>
                    </a:lnTo>
                    <a:lnTo>
                      <a:pt x="18" y="1"/>
                    </a:lnTo>
                    <a:lnTo>
                      <a:pt x="18" y="0"/>
                    </a:lnTo>
                  </a:path>
                </a:pathLst>
              </a:custGeom>
              <a:noFill/>
              <a:ln w="12699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26"/>
              <p:cNvSpPr>
                <a:spLocks/>
              </p:cNvSpPr>
              <p:nvPr/>
            </p:nvSpPr>
            <p:spPr bwMode="auto">
              <a:xfrm>
                <a:off x="660" y="2087"/>
                <a:ext cx="89" cy="219"/>
              </a:xfrm>
              <a:custGeom>
                <a:avLst/>
                <a:gdLst>
                  <a:gd name="T0" fmla="*/ 2 w 89"/>
                  <a:gd name="T1" fmla="*/ 0 h 219"/>
                  <a:gd name="T2" fmla="*/ 2 w 89"/>
                  <a:gd name="T3" fmla="*/ 22 h 219"/>
                  <a:gd name="T4" fmla="*/ 0 w 89"/>
                  <a:gd name="T5" fmla="*/ 48 h 219"/>
                  <a:gd name="T6" fmla="*/ 3 w 89"/>
                  <a:gd name="T7" fmla="*/ 77 h 219"/>
                  <a:gd name="T8" fmla="*/ 8 w 89"/>
                  <a:gd name="T9" fmla="*/ 104 h 219"/>
                  <a:gd name="T10" fmla="*/ 18 w 89"/>
                  <a:gd name="T11" fmla="*/ 129 h 219"/>
                  <a:gd name="T12" fmla="*/ 29 w 89"/>
                  <a:gd name="T13" fmla="*/ 153 h 219"/>
                  <a:gd name="T14" fmla="*/ 47 w 89"/>
                  <a:gd name="T15" fmla="*/ 174 h 219"/>
                  <a:gd name="T16" fmla="*/ 66 w 89"/>
                  <a:gd name="T17" fmla="*/ 198 h 219"/>
                  <a:gd name="T18" fmla="*/ 82 w 89"/>
                  <a:gd name="T19" fmla="*/ 218 h 219"/>
                  <a:gd name="T20" fmla="*/ 86 w 89"/>
                  <a:gd name="T21" fmla="*/ 194 h 219"/>
                  <a:gd name="T22" fmla="*/ 88 w 89"/>
                  <a:gd name="T23" fmla="*/ 158 h 219"/>
                  <a:gd name="T24" fmla="*/ 84 w 89"/>
                  <a:gd name="T25" fmla="*/ 133 h 219"/>
                  <a:gd name="T26" fmla="*/ 74 w 89"/>
                  <a:gd name="T27" fmla="*/ 103 h 219"/>
                  <a:gd name="T28" fmla="*/ 60 w 89"/>
                  <a:gd name="T29" fmla="*/ 72 h 219"/>
                  <a:gd name="T30" fmla="*/ 41 w 89"/>
                  <a:gd name="T31" fmla="*/ 43 h 219"/>
                  <a:gd name="T32" fmla="*/ 26 w 89"/>
                  <a:gd name="T33" fmla="*/ 23 h 219"/>
                  <a:gd name="T34" fmla="*/ 2 w 89"/>
                  <a:gd name="T35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9" h="219">
                    <a:moveTo>
                      <a:pt x="2" y="0"/>
                    </a:moveTo>
                    <a:lnTo>
                      <a:pt x="2" y="22"/>
                    </a:lnTo>
                    <a:lnTo>
                      <a:pt x="0" y="48"/>
                    </a:lnTo>
                    <a:lnTo>
                      <a:pt x="3" y="77"/>
                    </a:lnTo>
                    <a:lnTo>
                      <a:pt x="8" y="104"/>
                    </a:lnTo>
                    <a:lnTo>
                      <a:pt x="18" y="129"/>
                    </a:lnTo>
                    <a:lnTo>
                      <a:pt x="29" y="153"/>
                    </a:lnTo>
                    <a:lnTo>
                      <a:pt x="47" y="174"/>
                    </a:lnTo>
                    <a:lnTo>
                      <a:pt x="66" y="198"/>
                    </a:lnTo>
                    <a:lnTo>
                      <a:pt x="82" y="218"/>
                    </a:lnTo>
                    <a:lnTo>
                      <a:pt x="86" y="194"/>
                    </a:lnTo>
                    <a:lnTo>
                      <a:pt x="88" y="158"/>
                    </a:lnTo>
                    <a:lnTo>
                      <a:pt x="84" y="133"/>
                    </a:lnTo>
                    <a:lnTo>
                      <a:pt x="74" y="103"/>
                    </a:lnTo>
                    <a:lnTo>
                      <a:pt x="60" y="72"/>
                    </a:lnTo>
                    <a:lnTo>
                      <a:pt x="41" y="43"/>
                    </a:lnTo>
                    <a:lnTo>
                      <a:pt x="26" y="23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9F7F5F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27"/>
              <p:cNvSpPr>
                <a:spLocks/>
              </p:cNvSpPr>
              <p:nvPr/>
            </p:nvSpPr>
            <p:spPr bwMode="auto">
              <a:xfrm>
                <a:off x="642" y="2304"/>
                <a:ext cx="81" cy="93"/>
              </a:xfrm>
              <a:custGeom>
                <a:avLst/>
                <a:gdLst>
                  <a:gd name="T0" fmla="*/ 19 w 81"/>
                  <a:gd name="T1" fmla="*/ 92 h 93"/>
                  <a:gd name="T2" fmla="*/ 0 w 81"/>
                  <a:gd name="T3" fmla="*/ 92 h 93"/>
                  <a:gd name="T4" fmla="*/ 22 w 81"/>
                  <a:gd name="T5" fmla="*/ 69 h 93"/>
                  <a:gd name="T6" fmla="*/ 3 w 81"/>
                  <a:gd name="T7" fmla="*/ 77 h 93"/>
                  <a:gd name="T8" fmla="*/ 31 w 81"/>
                  <a:gd name="T9" fmla="*/ 54 h 93"/>
                  <a:gd name="T10" fmla="*/ 7 w 81"/>
                  <a:gd name="T11" fmla="*/ 60 h 93"/>
                  <a:gd name="T12" fmla="*/ 38 w 81"/>
                  <a:gd name="T13" fmla="*/ 37 h 93"/>
                  <a:gd name="T14" fmla="*/ 6 w 81"/>
                  <a:gd name="T15" fmla="*/ 43 h 93"/>
                  <a:gd name="T16" fmla="*/ 18 w 81"/>
                  <a:gd name="T17" fmla="*/ 30 h 93"/>
                  <a:gd name="T18" fmla="*/ 31 w 81"/>
                  <a:gd name="T19" fmla="*/ 16 h 93"/>
                  <a:gd name="T20" fmla="*/ 48 w 81"/>
                  <a:gd name="T21" fmla="*/ 7 h 93"/>
                  <a:gd name="T22" fmla="*/ 70 w 81"/>
                  <a:gd name="T23" fmla="*/ 0 h 93"/>
                  <a:gd name="T24" fmla="*/ 80 w 81"/>
                  <a:gd name="T25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1" h="93">
                    <a:moveTo>
                      <a:pt x="19" y="92"/>
                    </a:moveTo>
                    <a:lnTo>
                      <a:pt x="0" y="92"/>
                    </a:lnTo>
                    <a:lnTo>
                      <a:pt x="22" y="69"/>
                    </a:lnTo>
                    <a:lnTo>
                      <a:pt x="3" y="77"/>
                    </a:lnTo>
                    <a:lnTo>
                      <a:pt x="31" y="54"/>
                    </a:lnTo>
                    <a:lnTo>
                      <a:pt x="7" y="60"/>
                    </a:lnTo>
                    <a:lnTo>
                      <a:pt x="38" y="37"/>
                    </a:lnTo>
                    <a:lnTo>
                      <a:pt x="6" y="43"/>
                    </a:lnTo>
                    <a:lnTo>
                      <a:pt x="18" y="30"/>
                    </a:lnTo>
                    <a:lnTo>
                      <a:pt x="31" y="16"/>
                    </a:lnTo>
                    <a:lnTo>
                      <a:pt x="48" y="7"/>
                    </a:lnTo>
                    <a:lnTo>
                      <a:pt x="70" y="0"/>
                    </a:lnTo>
                    <a:lnTo>
                      <a:pt x="80" y="0"/>
                    </a:lnTo>
                  </a:path>
                </a:pathLst>
              </a:custGeom>
              <a:noFill/>
              <a:ln w="12699" cap="rnd" cmpd="sng">
                <a:solidFill>
                  <a:srgbClr val="BF7F1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28"/>
              <p:cNvSpPr>
                <a:spLocks/>
              </p:cNvSpPr>
              <p:nvPr/>
            </p:nvSpPr>
            <p:spPr bwMode="auto">
              <a:xfrm>
                <a:off x="750" y="2281"/>
                <a:ext cx="344" cy="247"/>
              </a:xfrm>
              <a:custGeom>
                <a:avLst/>
                <a:gdLst>
                  <a:gd name="T0" fmla="*/ 0 w 344"/>
                  <a:gd name="T1" fmla="*/ 9 h 247"/>
                  <a:gd name="T2" fmla="*/ 19 w 344"/>
                  <a:gd name="T3" fmla="*/ 1 h 247"/>
                  <a:gd name="T4" fmla="*/ 32 w 344"/>
                  <a:gd name="T5" fmla="*/ 0 h 247"/>
                  <a:gd name="T6" fmla="*/ 50 w 344"/>
                  <a:gd name="T7" fmla="*/ 4 h 247"/>
                  <a:gd name="T8" fmla="*/ 56 w 344"/>
                  <a:gd name="T9" fmla="*/ 12 h 247"/>
                  <a:gd name="T10" fmla="*/ 41 w 344"/>
                  <a:gd name="T11" fmla="*/ 15 h 247"/>
                  <a:gd name="T12" fmla="*/ 25 w 344"/>
                  <a:gd name="T13" fmla="*/ 26 h 247"/>
                  <a:gd name="T14" fmla="*/ 59 w 344"/>
                  <a:gd name="T15" fmla="*/ 18 h 247"/>
                  <a:gd name="T16" fmla="*/ 82 w 344"/>
                  <a:gd name="T17" fmla="*/ 14 h 247"/>
                  <a:gd name="T18" fmla="*/ 63 w 344"/>
                  <a:gd name="T19" fmla="*/ 29 h 247"/>
                  <a:gd name="T20" fmla="*/ 92 w 344"/>
                  <a:gd name="T21" fmla="*/ 22 h 247"/>
                  <a:gd name="T22" fmla="*/ 110 w 344"/>
                  <a:gd name="T23" fmla="*/ 22 h 247"/>
                  <a:gd name="T24" fmla="*/ 91 w 344"/>
                  <a:gd name="T25" fmla="*/ 32 h 247"/>
                  <a:gd name="T26" fmla="*/ 84 w 344"/>
                  <a:gd name="T27" fmla="*/ 39 h 247"/>
                  <a:gd name="T28" fmla="*/ 117 w 344"/>
                  <a:gd name="T29" fmla="*/ 34 h 247"/>
                  <a:gd name="T30" fmla="*/ 132 w 344"/>
                  <a:gd name="T31" fmla="*/ 34 h 247"/>
                  <a:gd name="T32" fmla="*/ 115 w 344"/>
                  <a:gd name="T33" fmla="*/ 45 h 247"/>
                  <a:gd name="T34" fmla="*/ 112 w 344"/>
                  <a:gd name="T35" fmla="*/ 50 h 247"/>
                  <a:gd name="T36" fmla="*/ 153 w 344"/>
                  <a:gd name="T37" fmla="*/ 47 h 247"/>
                  <a:gd name="T38" fmla="*/ 142 w 344"/>
                  <a:gd name="T39" fmla="*/ 58 h 247"/>
                  <a:gd name="T40" fmla="*/ 175 w 344"/>
                  <a:gd name="T41" fmla="*/ 65 h 247"/>
                  <a:gd name="T42" fmla="*/ 189 w 344"/>
                  <a:gd name="T43" fmla="*/ 73 h 247"/>
                  <a:gd name="T44" fmla="*/ 167 w 344"/>
                  <a:gd name="T45" fmla="*/ 73 h 247"/>
                  <a:gd name="T46" fmla="*/ 198 w 344"/>
                  <a:gd name="T47" fmla="*/ 87 h 247"/>
                  <a:gd name="T48" fmla="*/ 211 w 344"/>
                  <a:gd name="T49" fmla="*/ 101 h 247"/>
                  <a:gd name="T50" fmla="*/ 194 w 344"/>
                  <a:gd name="T51" fmla="*/ 99 h 247"/>
                  <a:gd name="T52" fmla="*/ 179 w 344"/>
                  <a:gd name="T53" fmla="*/ 96 h 247"/>
                  <a:gd name="T54" fmla="*/ 218 w 344"/>
                  <a:gd name="T55" fmla="*/ 118 h 247"/>
                  <a:gd name="T56" fmla="*/ 233 w 344"/>
                  <a:gd name="T57" fmla="*/ 130 h 247"/>
                  <a:gd name="T58" fmla="*/ 206 w 344"/>
                  <a:gd name="T59" fmla="*/ 126 h 247"/>
                  <a:gd name="T60" fmla="*/ 200 w 344"/>
                  <a:gd name="T61" fmla="*/ 128 h 247"/>
                  <a:gd name="T62" fmla="*/ 191 w 344"/>
                  <a:gd name="T63" fmla="*/ 128 h 247"/>
                  <a:gd name="T64" fmla="*/ 241 w 344"/>
                  <a:gd name="T65" fmla="*/ 143 h 247"/>
                  <a:gd name="T66" fmla="*/ 254 w 344"/>
                  <a:gd name="T67" fmla="*/ 151 h 247"/>
                  <a:gd name="T68" fmla="*/ 229 w 344"/>
                  <a:gd name="T69" fmla="*/ 149 h 247"/>
                  <a:gd name="T70" fmla="*/ 210 w 344"/>
                  <a:gd name="T71" fmla="*/ 152 h 247"/>
                  <a:gd name="T72" fmla="*/ 200 w 344"/>
                  <a:gd name="T73" fmla="*/ 158 h 247"/>
                  <a:gd name="T74" fmla="*/ 241 w 344"/>
                  <a:gd name="T75" fmla="*/ 162 h 247"/>
                  <a:gd name="T76" fmla="*/ 260 w 344"/>
                  <a:gd name="T77" fmla="*/ 167 h 247"/>
                  <a:gd name="T78" fmla="*/ 274 w 344"/>
                  <a:gd name="T79" fmla="*/ 172 h 247"/>
                  <a:gd name="T80" fmla="*/ 257 w 344"/>
                  <a:gd name="T81" fmla="*/ 182 h 247"/>
                  <a:gd name="T82" fmla="*/ 251 w 344"/>
                  <a:gd name="T83" fmla="*/ 186 h 247"/>
                  <a:gd name="T84" fmla="*/ 288 w 344"/>
                  <a:gd name="T85" fmla="*/ 192 h 247"/>
                  <a:gd name="T86" fmla="*/ 298 w 344"/>
                  <a:gd name="T87" fmla="*/ 196 h 247"/>
                  <a:gd name="T88" fmla="*/ 287 w 344"/>
                  <a:gd name="T89" fmla="*/ 201 h 247"/>
                  <a:gd name="T90" fmla="*/ 285 w 344"/>
                  <a:gd name="T91" fmla="*/ 205 h 247"/>
                  <a:gd name="T92" fmla="*/ 306 w 344"/>
                  <a:gd name="T93" fmla="*/ 213 h 247"/>
                  <a:gd name="T94" fmla="*/ 325 w 344"/>
                  <a:gd name="T95" fmla="*/ 218 h 247"/>
                  <a:gd name="T96" fmla="*/ 313 w 344"/>
                  <a:gd name="T97" fmla="*/ 224 h 247"/>
                  <a:gd name="T98" fmla="*/ 339 w 344"/>
                  <a:gd name="T99" fmla="*/ 240 h 247"/>
                  <a:gd name="T100" fmla="*/ 343 w 344"/>
                  <a:gd name="T101" fmla="*/ 246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44" h="247">
                    <a:moveTo>
                      <a:pt x="0" y="9"/>
                    </a:moveTo>
                    <a:lnTo>
                      <a:pt x="19" y="1"/>
                    </a:lnTo>
                    <a:lnTo>
                      <a:pt x="32" y="0"/>
                    </a:lnTo>
                    <a:lnTo>
                      <a:pt x="50" y="4"/>
                    </a:lnTo>
                    <a:lnTo>
                      <a:pt x="56" y="12"/>
                    </a:lnTo>
                    <a:lnTo>
                      <a:pt x="41" y="15"/>
                    </a:lnTo>
                    <a:lnTo>
                      <a:pt x="25" y="26"/>
                    </a:lnTo>
                    <a:lnTo>
                      <a:pt x="59" y="18"/>
                    </a:lnTo>
                    <a:lnTo>
                      <a:pt x="82" y="14"/>
                    </a:lnTo>
                    <a:lnTo>
                      <a:pt x="63" y="29"/>
                    </a:lnTo>
                    <a:lnTo>
                      <a:pt x="92" y="22"/>
                    </a:lnTo>
                    <a:lnTo>
                      <a:pt x="110" y="22"/>
                    </a:lnTo>
                    <a:lnTo>
                      <a:pt x="91" y="32"/>
                    </a:lnTo>
                    <a:lnTo>
                      <a:pt x="84" y="39"/>
                    </a:lnTo>
                    <a:lnTo>
                      <a:pt x="117" y="34"/>
                    </a:lnTo>
                    <a:lnTo>
                      <a:pt x="132" y="34"/>
                    </a:lnTo>
                    <a:lnTo>
                      <a:pt x="115" y="45"/>
                    </a:lnTo>
                    <a:lnTo>
                      <a:pt x="112" y="50"/>
                    </a:lnTo>
                    <a:lnTo>
                      <a:pt x="153" y="47"/>
                    </a:lnTo>
                    <a:lnTo>
                      <a:pt x="142" y="58"/>
                    </a:lnTo>
                    <a:lnTo>
                      <a:pt x="175" y="65"/>
                    </a:lnTo>
                    <a:lnTo>
                      <a:pt x="189" y="73"/>
                    </a:lnTo>
                    <a:lnTo>
                      <a:pt x="167" y="73"/>
                    </a:lnTo>
                    <a:lnTo>
                      <a:pt x="198" y="87"/>
                    </a:lnTo>
                    <a:lnTo>
                      <a:pt x="211" y="101"/>
                    </a:lnTo>
                    <a:lnTo>
                      <a:pt x="194" y="99"/>
                    </a:lnTo>
                    <a:lnTo>
                      <a:pt x="179" y="96"/>
                    </a:lnTo>
                    <a:lnTo>
                      <a:pt x="218" y="118"/>
                    </a:lnTo>
                    <a:lnTo>
                      <a:pt x="233" y="130"/>
                    </a:lnTo>
                    <a:lnTo>
                      <a:pt x="206" y="126"/>
                    </a:lnTo>
                    <a:lnTo>
                      <a:pt x="200" y="128"/>
                    </a:lnTo>
                    <a:lnTo>
                      <a:pt x="191" y="128"/>
                    </a:lnTo>
                    <a:lnTo>
                      <a:pt x="241" y="143"/>
                    </a:lnTo>
                    <a:lnTo>
                      <a:pt x="254" y="151"/>
                    </a:lnTo>
                    <a:lnTo>
                      <a:pt x="229" y="149"/>
                    </a:lnTo>
                    <a:lnTo>
                      <a:pt x="210" y="152"/>
                    </a:lnTo>
                    <a:lnTo>
                      <a:pt x="200" y="158"/>
                    </a:lnTo>
                    <a:lnTo>
                      <a:pt x="241" y="162"/>
                    </a:lnTo>
                    <a:lnTo>
                      <a:pt x="260" y="167"/>
                    </a:lnTo>
                    <a:lnTo>
                      <a:pt x="274" y="172"/>
                    </a:lnTo>
                    <a:lnTo>
                      <a:pt x="257" y="182"/>
                    </a:lnTo>
                    <a:lnTo>
                      <a:pt x="251" y="186"/>
                    </a:lnTo>
                    <a:lnTo>
                      <a:pt x="288" y="192"/>
                    </a:lnTo>
                    <a:lnTo>
                      <a:pt x="298" y="196"/>
                    </a:lnTo>
                    <a:lnTo>
                      <a:pt x="287" y="201"/>
                    </a:lnTo>
                    <a:lnTo>
                      <a:pt x="285" y="205"/>
                    </a:lnTo>
                    <a:lnTo>
                      <a:pt x="306" y="213"/>
                    </a:lnTo>
                    <a:lnTo>
                      <a:pt x="325" y="218"/>
                    </a:lnTo>
                    <a:lnTo>
                      <a:pt x="313" y="224"/>
                    </a:lnTo>
                    <a:lnTo>
                      <a:pt x="339" y="240"/>
                    </a:lnTo>
                    <a:lnTo>
                      <a:pt x="343" y="246"/>
                    </a:lnTo>
                  </a:path>
                </a:pathLst>
              </a:custGeom>
              <a:noFill/>
              <a:ln w="12699" cap="rnd" cmpd="sng">
                <a:solidFill>
                  <a:srgbClr val="BF7F1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" name="Group 29"/>
              <p:cNvGrpSpPr>
                <a:grpSpLocks/>
              </p:cNvGrpSpPr>
              <p:nvPr/>
            </p:nvGrpSpPr>
            <p:grpSpPr bwMode="auto">
              <a:xfrm>
                <a:off x="690" y="2363"/>
                <a:ext cx="57" cy="98"/>
                <a:chOff x="690" y="2363"/>
                <a:chExt cx="57" cy="98"/>
              </a:xfrm>
            </p:grpSpPr>
            <p:sp>
              <p:nvSpPr>
                <p:cNvPr id="38" name="Freeform 30"/>
                <p:cNvSpPr>
                  <a:spLocks/>
                </p:cNvSpPr>
                <p:nvPr/>
              </p:nvSpPr>
              <p:spPr bwMode="auto">
                <a:xfrm>
                  <a:off x="690" y="2363"/>
                  <a:ext cx="57" cy="98"/>
                </a:xfrm>
                <a:custGeom>
                  <a:avLst/>
                  <a:gdLst>
                    <a:gd name="T0" fmla="*/ 52 w 57"/>
                    <a:gd name="T1" fmla="*/ 0 h 98"/>
                    <a:gd name="T2" fmla="*/ 41 w 57"/>
                    <a:gd name="T3" fmla="*/ 2 h 98"/>
                    <a:gd name="T4" fmla="*/ 30 w 57"/>
                    <a:gd name="T5" fmla="*/ 10 h 98"/>
                    <a:gd name="T6" fmla="*/ 21 w 57"/>
                    <a:gd name="T7" fmla="*/ 21 h 98"/>
                    <a:gd name="T8" fmla="*/ 16 w 57"/>
                    <a:gd name="T9" fmla="*/ 30 h 98"/>
                    <a:gd name="T10" fmla="*/ 7 w 57"/>
                    <a:gd name="T11" fmla="*/ 61 h 98"/>
                    <a:gd name="T12" fmla="*/ 1 w 57"/>
                    <a:gd name="T13" fmla="*/ 80 h 98"/>
                    <a:gd name="T14" fmla="*/ 0 w 57"/>
                    <a:gd name="T15" fmla="*/ 93 h 98"/>
                    <a:gd name="T16" fmla="*/ 2 w 57"/>
                    <a:gd name="T17" fmla="*/ 97 h 98"/>
                    <a:gd name="T18" fmla="*/ 15 w 57"/>
                    <a:gd name="T19" fmla="*/ 97 h 98"/>
                    <a:gd name="T20" fmla="*/ 37 w 57"/>
                    <a:gd name="T21" fmla="*/ 97 h 98"/>
                    <a:gd name="T22" fmla="*/ 46 w 57"/>
                    <a:gd name="T23" fmla="*/ 95 h 98"/>
                    <a:gd name="T24" fmla="*/ 48 w 57"/>
                    <a:gd name="T25" fmla="*/ 83 h 98"/>
                    <a:gd name="T26" fmla="*/ 47 w 57"/>
                    <a:gd name="T27" fmla="*/ 68 h 98"/>
                    <a:gd name="T28" fmla="*/ 46 w 57"/>
                    <a:gd name="T29" fmla="*/ 49 h 98"/>
                    <a:gd name="T30" fmla="*/ 48 w 57"/>
                    <a:gd name="T31" fmla="*/ 32 h 98"/>
                    <a:gd name="T32" fmla="*/ 52 w 57"/>
                    <a:gd name="T33" fmla="*/ 19 h 98"/>
                    <a:gd name="T34" fmla="*/ 56 w 57"/>
                    <a:gd name="T35" fmla="*/ 6 h 98"/>
                    <a:gd name="T36" fmla="*/ 52 w 57"/>
                    <a:gd name="T37" fmla="*/ 0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7" h="98">
                      <a:moveTo>
                        <a:pt x="52" y="0"/>
                      </a:moveTo>
                      <a:lnTo>
                        <a:pt x="41" y="2"/>
                      </a:lnTo>
                      <a:lnTo>
                        <a:pt x="30" y="10"/>
                      </a:lnTo>
                      <a:lnTo>
                        <a:pt x="21" y="21"/>
                      </a:lnTo>
                      <a:lnTo>
                        <a:pt x="16" y="30"/>
                      </a:lnTo>
                      <a:lnTo>
                        <a:pt x="7" y="61"/>
                      </a:lnTo>
                      <a:lnTo>
                        <a:pt x="1" y="80"/>
                      </a:lnTo>
                      <a:lnTo>
                        <a:pt x="0" y="93"/>
                      </a:lnTo>
                      <a:lnTo>
                        <a:pt x="2" y="97"/>
                      </a:lnTo>
                      <a:lnTo>
                        <a:pt x="15" y="97"/>
                      </a:lnTo>
                      <a:lnTo>
                        <a:pt x="37" y="97"/>
                      </a:lnTo>
                      <a:lnTo>
                        <a:pt x="46" y="95"/>
                      </a:lnTo>
                      <a:lnTo>
                        <a:pt x="48" y="83"/>
                      </a:lnTo>
                      <a:lnTo>
                        <a:pt x="47" y="68"/>
                      </a:lnTo>
                      <a:lnTo>
                        <a:pt x="46" y="49"/>
                      </a:lnTo>
                      <a:lnTo>
                        <a:pt x="48" y="32"/>
                      </a:lnTo>
                      <a:lnTo>
                        <a:pt x="52" y="19"/>
                      </a:lnTo>
                      <a:lnTo>
                        <a:pt x="56" y="6"/>
                      </a:lnTo>
                      <a:lnTo>
                        <a:pt x="52" y="0"/>
                      </a:lnTo>
                    </a:path>
                  </a:pathLst>
                </a:custGeom>
                <a:solidFill>
                  <a:srgbClr val="FFFFFF"/>
                </a:solidFill>
                <a:ln w="12699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9" name="Group 31"/>
                <p:cNvGrpSpPr>
                  <a:grpSpLocks/>
                </p:cNvGrpSpPr>
                <p:nvPr/>
              </p:nvGrpSpPr>
              <p:grpSpPr bwMode="auto">
                <a:xfrm>
                  <a:off x="691" y="2424"/>
                  <a:ext cx="25" cy="27"/>
                  <a:chOff x="691" y="2424"/>
                  <a:chExt cx="25" cy="27"/>
                </a:xfrm>
              </p:grpSpPr>
              <p:sp>
                <p:nvSpPr>
                  <p:cNvPr id="40" name="Oval 32"/>
                  <p:cNvSpPr>
                    <a:spLocks noChangeArrowheads="1"/>
                  </p:cNvSpPr>
                  <p:nvPr/>
                </p:nvSpPr>
                <p:spPr bwMode="auto">
                  <a:xfrm>
                    <a:off x="691" y="2424"/>
                    <a:ext cx="25" cy="27"/>
                  </a:xfrm>
                  <a:prstGeom prst="ellipse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699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" name="Oval 33"/>
                  <p:cNvSpPr>
                    <a:spLocks noChangeArrowheads="1"/>
                  </p:cNvSpPr>
                  <p:nvPr/>
                </p:nvSpPr>
                <p:spPr bwMode="auto">
                  <a:xfrm>
                    <a:off x="698" y="2432"/>
                    <a:ext cx="1" cy="3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699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1" name="Freeform 34"/>
              <p:cNvSpPr>
                <a:spLocks/>
              </p:cNvSpPr>
              <p:nvPr/>
            </p:nvSpPr>
            <p:spPr bwMode="auto">
              <a:xfrm>
                <a:off x="967" y="2548"/>
                <a:ext cx="45" cy="184"/>
              </a:xfrm>
              <a:custGeom>
                <a:avLst/>
                <a:gdLst>
                  <a:gd name="T0" fmla="*/ 37 w 45"/>
                  <a:gd name="T1" fmla="*/ 0 h 184"/>
                  <a:gd name="T2" fmla="*/ 23 w 45"/>
                  <a:gd name="T3" fmla="*/ 22 h 184"/>
                  <a:gd name="T4" fmla="*/ 14 w 45"/>
                  <a:gd name="T5" fmla="*/ 47 h 184"/>
                  <a:gd name="T6" fmla="*/ 5 w 45"/>
                  <a:gd name="T7" fmla="*/ 78 h 184"/>
                  <a:gd name="T8" fmla="*/ 1 w 45"/>
                  <a:gd name="T9" fmla="*/ 111 h 184"/>
                  <a:gd name="T10" fmla="*/ 0 w 45"/>
                  <a:gd name="T11" fmla="*/ 131 h 184"/>
                  <a:gd name="T12" fmla="*/ 0 w 45"/>
                  <a:gd name="T13" fmla="*/ 157 h 184"/>
                  <a:gd name="T14" fmla="*/ 2 w 45"/>
                  <a:gd name="T15" fmla="*/ 177 h 184"/>
                  <a:gd name="T16" fmla="*/ 6 w 45"/>
                  <a:gd name="T17" fmla="*/ 183 h 184"/>
                  <a:gd name="T18" fmla="*/ 13 w 45"/>
                  <a:gd name="T19" fmla="*/ 182 h 184"/>
                  <a:gd name="T20" fmla="*/ 13 w 45"/>
                  <a:gd name="T21" fmla="*/ 175 h 184"/>
                  <a:gd name="T22" fmla="*/ 12 w 45"/>
                  <a:gd name="T23" fmla="*/ 151 h 184"/>
                  <a:gd name="T24" fmla="*/ 14 w 45"/>
                  <a:gd name="T25" fmla="*/ 122 h 184"/>
                  <a:gd name="T26" fmla="*/ 17 w 45"/>
                  <a:gd name="T27" fmla="*/ 92 h 184"/>
                  <a:gd name="T28" fmla="*/ 22 w 45"/>
                  <a:gd name="T29" fmla="*/ 66 h 184"/>
                  <a:gd name="T30" fmla="*/ 27 w 45"/>
                  <a:gd name="T31" fmla="*/ 47 h 184"/>
                  <a:gd name="T32" fmla="*/ 35 w 45"/>
                  <a:gd name="T33" fmla="*/ 25 h 184"/>
                  <a:gd name="T34" fmla="*/ 44 w 45"/>
                  <a:gd name="T35" fmla="*/ 11 h 184"/>
                  <a:gd name="T36" fmla="*/ 42 w 45"/>
                  <a:gd name="T37" fmla="*/ 1 h 184"/>
                  <a:gd name="T38" fmla="*/ 37 w 45"/>
                  <a:gd name="T39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5" h="184">
                    <a:moveTo>
                      <a:pt x="37" y="0"/>
                    </a:moveTo>
                    <a:lnTo>
                      <a:pt x="23" y="22"/>
                    </a:lnTo>
                    <a:lnTo>
                      <a:pt x="14" y="47"/>
                    </a:lnTo>
                    <a:lnTo>
                      <a:pt x="5" y="78"/>
                    </a:lnTo>
                    <a:lnTo>
                      <a:pt x="1" y="111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2" y="177"/>
                    </a:lnTo>
                    <a:lnTo>
                      <a:pt x="6" y="183"/>
                    </a:lnTo>
                    <a:lnTo>
                      <a:pt x="13" y="182"/>
                    </a:lnTo>
                    <a:lnTo>
                      <a:pt x="13" y="175"/>
                    </a:lnTo>
                    <a:lnTo>
                      <a:pt x="12" y="151"/>
                    </a:lnTo>
                    <a:lnTo>
                      <a:pt x="14" y="122"/>
                    </a:lnTo>
                    <a:lnTo>
                      <a:pt x="17" y="92"/>
                    </a:lnTo>
                    <a:lnTo>
                      <a:pt x="22" y="66"/>
                    </a:lnTo>
                    <a:lnTo>
                      <a:pt x="27" y="47"/>
                    </a:lnTo>
                    <a:lnTo>
                      <a:pt x="35" y="25"/>
                    </a:lnTo>
                    <a:lnTo>
                      <a:pt x="44" y="11"/>
                    </a:lnTo>
                    <a:lnTo>
                      <a:pt x="42" y="1"/>
                    </a:lnTo>
                    <a:lnTo>
                      <a:pt x="37" y="0"/>
                    </a:lnTo>
                  </a:path>
                </a:pathLst>
              </a:custGeom>
              <a:solidFill>
                <a:srgbClr val="3F1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699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35"/>
              <p:cNvSpPr>
                <a:spLocks/>
              </p:cNvSpPr>
              <p:nvPr/>
            </p:nvSpPr>
            <p:spPr bwMode="auto">
              <a:xfrm>
                <a:off x="723" y="2391"/>
                <a:ext cx="89" cy="173"/>
              </a:xfrm>
              <a:custGeom>
                <a:avLst/>
                <a:gdLst>
                  <a:gd name="T0" fmla="*/ 0 w 89"/>
                  <a:gd name="T1" fmla="*/ 158 h 173"/>
                  <a:gd name="T2" fmla="*/ 20 w 89"/>
                  <a:gd name="T3" fmla="*/ 172 h 173"/>
                  <a:gd name="T4" fmla="*/ 23 w 89"/>
                  <a:gd name="T5" fmla="*/ 151 h 173"/>
                  <a:gd name="T6" fmla="*/ 36 w 89"/>
                  <a:gd name="T7" fmla="*/ 161 h 173"/>
                  <a:gd name="T8" fmla="*/ 32 w 89"/>
                  <a:gd name="T9" fmla="*/ 138 h 173"/>
                  <a:gd name="T10" fmla="*/ 47 w 89"/>
                  <a:gd name="T11" fmla="*/ 151 h 173"/>
                  <a:gd name="T12" fmla="*/ 49 w 89"/>
                  <a:gd name="T13" fmla="*/ 123 h 173"/>
                  <a:gd name="T14" fmla="*/ 66 w 89"/>
                  <a:gd name="T15" fmla="*/ 131 h 173"/>
                  <a:gd name="T16" fmla="*/ 55 w 89"/>
                  <a:gd name="T17" fmla="*/ 111 h 173"/>
                  <a:gd name="T18" fmla="*/ 76 w 89"/>
                  <a:gd name="T19" fmla="*/ 119 h 173"/>
                  <a:gd name="T20" fmla="*/ 70 w 89"/>
                  <a:gd name="T21" fmla="*/ 101 h 173"/>
                  <a:gd name="T22" fmla="*/ 87 w 89"/>
                  <a:gd name="T23" fmla="*/ 105 h 173"/>
                  <a:gd name="T24" fmla="*/ 76 w 89"/>
                  <a:gd name="T25" fmla="*/ 79 h 173"/>
                  <a:gd name="T26" fmla="*/ 88 w 89"/>
                  <a:gd name="T27" fmla="*/ 81 h 173"/>
                  <a:gd name="T28" fmla="*/ 67 w 89"/>
                  <a:gd name="T29" fmla="*/ 58 h 173"/>
                  <a:gd name="T30" fmla="*/ 80 w 89"/>
                  <a:gd name="T31" fmla="*/ 54 h 173"/>
                  <a:gd name="T32" fmla="*/ 65 w 89"/>
                  <a:gd name="T33" fmla="*/ 16 h 173"/>
                  <a:gd name="T34" fmla="*/ 66 w 89"/>
                  <a:gd name="T35" fmla="*/ 0 h 173"/>
                  <a:gd name="T36" fmla="*/ 88 w 89"/>
                  <a:gd name="T37" fmla="*/ 34 h 173"/>
                  <a:gd name="T38" fmla="*/ 82 w 89"/>
                  <a:gd name="T39" fmla="*/ 1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9" h="173">
                    <a:moveTo>
                      <a:pt x="0" y="158"/>
                    </a:moveTo>
                    <a:lnTo>
                      <a:pt x="20" y="172"/>
                    </a:lnTo>
                    <a:lnTo>
                      <a:pt x="23" y="151"/>
                    </a:lnTo>
                    <a:lnTo>
                      <a:pt x="36" y="161"/>
                    </a:lnTo>
                    <a:lnTo>
                      <a:pt x="32" y="138"/>
                    </a:lnTo>
                    <a:lnTo>
                      <a:pt x="47" y="151"/>
                    </a:lnTo>
                    <a:lnTo>
                      <a:pt x="49" y="123"/>
                    </a:lnTo>
                    <a:lnTo>
                      <a:pt x="66" y="131"/>
                    </a:lnTo>
                    <a:lnTo>
                      <a:pt x="55" y="111"/>
                    </a:lnTo>
                    <a:lnTo>
                      <a:pt x="76" y="119"/>
                    </a:lnTo>
                    <a:lnTo>
                      <a:pt x="70" y="101"/>
                    </a:lnTo>
                    <a:lnTo>
                      <a:pt x="87" y="105"/>
                    </a:lnTo>
                    <a:lnTo>
                      <a:pt x="76" y="79"/>
                    </a:lnTo>
                    <a:lnTo>
                      <a:pt x="88" y="81"/>
                    </a:lnTo>
                    <a:lnTo>
                      <a:pt x="67" y="58"/>
                    </a:lnTo>
                    <a:lnTo>
                      <a:pt x="80" y="54"/>
                    </a:lnTo>
                    <a:lnTo>
                      <a:pt x="65" y="16"/>
                    </a:lnTo>
                    <a:lnTo>
                      <a:pt x="66" y="0"/>
                    </a:lnTo>
                    <a:lnTo>
                      <a:pt x="88" y="34"/>
                    </a:lnTo>
                    <a:lnTo>
                      <a:pt x="82" y="1"/>
                    </a:lnTo>
                  </a:path>
                </a:pathLst>
              </a:custGeom>
              <a:noFill/>
              <a:ln w="12699" cap="rnd" cmpd="sng">
                <a:solidFill>
                  <a:srgbClr val="BF7F1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3" name="Group 36"/>
              <p:cNvGrpSpPr>
                <a:grpSpLocks/>
              </p:cNvGrpSpPr>
              <p:nvPr/>
            </p:nvGrpSpPr>
            <p:grpSpPr bwMode="auto">
              <a:xfrm>
                <a:off x="1235" y="2057"/>
                <a:ext cx="187" cy="491"/>
                <a:chOff x="1235" y="2057"/>
                <a:chExt cx="187" cy="491"/>
              </a:xfrm>
            </p:grpSpPr>
            <p:grpSp>
              <p:nvGrpSpPr>
                <p:cNvPr id="34" name="Group 37"/>
                <p:cNvGrpSpPr>
                  <a:grpSpLocks/>
                </p:cNvGrpSpPr>
                <p:nvPr/>
              </p:nvGrpSpPr>
              <p:grpSpPr bwMode="auto">
                <a:xfrm>
                  <a:off x="1235" y="2112"/>
                  <a:ext cx="146" cy="436"/>
                  <a:chOff x="1235" y="2112"/>
                  <a:chExt cx="146" cy="436"/>
                </a:xfrm>
              </p:grpSpPr>
              <p:sp>
                <p:nvSpPr>
                  <p:cNvPr id="36" name="Freeform 38"/>
                  <p:cNvSpPr>
                    <a:spLocks/>
                  </p:cNvSpPr>
                  <p:nvPr/>
                </p:nvSpPr>
                <p:spPr bwMode="auto">
                  <a:xfrm>
                    <a:off x="1235" y="2112"/>
                    <a:ext cx="136" cy="298"/>
                  </a:xfrm>
                  <a:custGeom>
                    <a:avLst/>
                    <a:gdLst>
                      <a:gd name="T0" fmla="*/ 66 w 136"/>
                      <a:gd name="T1" fmla="*/ 42 h 298"/>
                      <a:gd name="T2" fmla="*/ 82 w 136"/>
                      <a:gd name="T3" fmla="*/ 68 h 298"/>
                      <a:gd name="T4" fmla="*/ 93 w 136"/>
                      <a:gd name="T5" fmla="*/ 88 h 298"/>
                      <a:gd name="T6" fmla="*/ 100 w 136"/>
                      <a:gd name="T7" fmla="*/ 103 h 298"/>
                      <a:gd name="T8" fmla="*/ 103 w 136"/>
                      <a:gd name="T9" fmla="*/ 118 h 298"/>
                      <a:gd name="T10" fmla="*/ 104 w 136"/>
                      <a:gd name="T11" fmla="*/ 128 h 298"/>
                      <a:gd name="T12" fmla="*/ 102 w 136"/>
                      <a:gd name="T13" fmla="*/ 137 h 298"/>
                      <a:gd name="T14" fmla="*/ 97 w 136"/>
                      <a:gd name="T15" fmla="*/ 141 h 298"/>
                      <a:gd name="T16" fmla="*/ 76 w 136"/>
                      <a:gd name="T17" fmla="*/ 153 h 298"/>
                      <a:gd name="T18" fmla="*/ 59 w 136"/>
                      <a:gd name="T19" fmla="*/ 155 h 298"/>
                      <a:gd name="T20" fmla="*/ 43 w 136"/>
                      <a:gd name="T21" fmla="*/ 160 h 298"/>
                      <a:gd name="T22" fmla="*/ 20 w 136"/>
                      <a:gd name="T23" fmla="*/ 168 h 298"/>
                      <a:gd name="T24" fmla="*/ 7 w 136"/>
                      <a:gd name="T25" fmla="*/ 177 h 298"/>
                      <a:gd name="T26" fmla="*/ 1 w 136"/>
                      <a:gd name="T27" fmla="*/ 189 h 298"/>
                      <a:gd name="T28" fmla="*/ 0 w 136"/>
                      <a:gd name="T29" fmla="*/ 205 h 298"/>
                      <a:gd name="T30" fmla="*/ 2 w 136"/>
                      <a:gd name="T31" fmla="*/ 224 h 298"/>
                      <a:gd name="T32" fmla="*/ 13 w 136"/>
                      <a:gd name="T33" fmla="*/ 260 h 298"/>
                      <a:gd name="T34" fmla="*/ 21 w 136"/>
                      <a:gd name="T35" fmla="*/ 286 h 298"/>
                      <a:gd name="T36" fmla="*/ 29 w 136"/>
                      <a:gd name="T37" fmla="*/ 297 h 298"/>
                      <a:gd name="T38" fmla="*/ 58 w 136"/>
                      <a:gd name="T39" fmla="*/ 284 h 298"/>
                      <a:gd name="T40" fmla="*/ 39 w 136"/>
                      <a:gd name="T41" fmla="*/ 241 h 298"/>
                      <a:gd name="T42" fmla="*/ 32 w 136"/>
                      <a:gd name="T43" fmla="*/ 216 h 298"/>
                      <a:gd name="T44" fmla="*/ 35 w 136"/>
                      <a:gd name="T45" fmla="*/ 196 h 298"/>
                      <a:gd name="T46" fmla="*/ 47 w 136"/>
                      <a:gd name="T47" fmla="*/ 185 h 298"/>
                      <a:gd name="T48" fmla="*/ 69 w 136"/>
                      <a:gd name="T49" fmla="*/ 184 h 298"/>
                      <a:gd name="T50" fmla="*/ 98 w 136"/>
                      <a:gd name="T51" fmla="*/ 178 h 298"/>
                      <a:gd name="T52" fmla="*/ 120 w 136"/>
                      <a:gd name="T53" fmla="*/ 162 h 298"/>
                      <a:gd name="T54" fmla="*/ 130 w 136"/>
                      <a:gd name="T55" fmla="*/ 153 h 298"/>
                      <a:gd name="T56" fmla="*/ 134 w 136"/>
                      <a:gd name="T57" fmla="*/ 142 h 298"/>
                      <a:gd name="T58" fmla="*/ 135 w 136"/>
                      <a:gd name="T59" fmla="*/ 127 h 298"/>
                      <a:gd name="T60" fmla="*/ 134 w 136"/>
                      <a:gd name="T61" fmla="*/ 111 h 298"/>
                      <a:gd name="T62" fmla="*/ 120 w 136"/>
                      <a:gd name="T63" fmla="*/ 74 h 298"/>
                      <a:gd name="T64" fmla="*/ 104 w 136"/>
                      <a:gd name="T65" fmla="*/ 42 h 298"/>
                      <a:gd name="T66" fmla="*/ 90 w 136"/>
                      <a:gd name="T67" fmla="*/ 17 h 298"/>
                      <a:gd name="T68" fmla="*/ 78 w 136"/>
                      <a:gd name="T69" fmla="*/ 0 h 298"/>
                      <a:gd name="T70" fmla="*/ 66 w 136"/>
                      <a:gd name="T71" fmla="*/ 42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136" h="298">
                        <a:moveTo>
                          <a:pt x="66" y="42"/>
                        </a:moveTo>
                        <a:lnTo>
                          <a:pt x="82" y="68"/>
                        </a:lnTo>
                        <a:lnTo>
                          <a:pt x="93" y="88"/>
                        </a:lnTo>
                        <a:lnTo>
                          <a:pt x="100" y="103"/>
                        </a:lnTo>
                        <a:lnTo>
                          <a:pt x="103" y="118"/>
                        </a:lnTo>
                        <a:lnTo>
                          <a:pt x="104" y="128"/>
                        </a:lnTo>
                        <a:lnTo>
                          <a:pt x="102" y="137"/>
                        </a:lnTo>
                        <a:lnTo>
                          <a:pt x="97" y="141"/>
                        </a:lnTo>
                        <a:lnTo>
                          <a:pt x="76" y="153"/>
                        </a:lnTo>
                        <a:lnTo>
                          <a:pt x="59" y="155"/>
                        </a:lnTo>
                        <a:lnTo>
                          <a:pt x="43" y="160"/>
                        </a:lnTo>
                        <a:lnTo>
                          <a:pt x="20" y="168"/>
                        </a:lnTo>
                        <a:lnTo>
                          <a:pt x="7" y="177"/>
                        </a:lnTo>
                        <a:lnTo>
                          <a:pt x="1" y="189"/>
                        </a:lnTo>
                        <a:lnTo>
                          <a:pt x="0" y="205"/>
                        </a:lnTo>
                        <a:lnTo>
                          <a:pt x="2" y="224"/>
                        </a:lnTo>
                        <a:lnTo>
                          <a:pt x="13" y="260"/>
                        </a:lnTo>
                        <a:lnTo>
                          <a:pt x="21" y="286"/>
                        </a:lnTo>
                        <a:lnTo>
                          <a:pt x="29" y="297"/>
                        </a:lnTo>
                        <a:lnTo>
                          <a:pt x="58" y="284"/>
                        </a:lnTo>
                        <a:lnTo>
                          <a:pt x="39" y="241"/>
                        </a:lnTo>
                        <a:lnTo>
                          <a:pt x="32" y="216"/>
                        </a:lnTo>
                        <a:lnTo>
                          <a:pt x="35" y="196"/>
                        </a:lnTo>
                        <a:lnTo>
                          <a:pt x="47" y="185"/>
                        </a:lnTo>
                        <a:lnTo>
                          <a:pt x="69" y="184"/>
                        </a:lnTo>
                        <a:lnTo>
                          <a:pt x="98" y="178"/>
                        </a:lnTo>
                        <a:lnTo>
                          <a:pt x="120" y="162"/>
                        </a:lnTo>
                        <a:lnTo>
                          <a:pt x="130" y="153"/>
                        </a:lnTo>
                        <a:lnTo>
                          <a:pt x="134" y="142"/>
                        </a:lnTo>
                        <a:lnTo>
                          <a:pt x="135" y="127"/>
                        </a:lnTo>
                        <a:lnTo>
                          <a:pt x="134" y="111"/>
                        </a:lnTo>
                        <a:lnTo>
                          <a:pt x="120" y="74"/>
                        </a:lnTo>
                        <a:lnTo>
                          <a:pt x="104" y="42"/>
                        </a:lnTo>
                        <a:lnTo>
                          <a:pt x="90" y="17"/>
                        </a:lnTo>
                        <a:lnTo>
                          <a:pt x="78" y="0"/>
                        </a:lnTo>
                        <a:lnTo>
                          <a:pt x="66" y="42"/>
                        </a:lnTo>
                      </a:path>
                    </a:pathLst>
                  </a:custGeom>
                  <a:solidFill>
                    <a:srgbClr val="9F3F00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" name="Freeform 39"/>
                  <p:cNvSpPr>
                    <a:spLocks/>
                  </p:cNvSpPr>
                  <p:nvPr/>
                </p:nvSpPr>
                <p:spPr bwMode="auto">
                  <a:xfrm>
                    <a:off x="1249" y="2389"/>
                    <a:ext cx="132" cy="159"/>
                  </a:xfrm>
                  <a:custGeom>
                    <a:avLst/>
                    <a:gdLst>
                      <a:gd name="T0" fmla="*/ 14 w 132"/>
                      <a:gd name="T1" fmla="*/ 5 h 159"/>
                      <a:gd name="T2" fmla="*/ 6 w 132"/>
                      <a:gd name="T3" fmla="*/ 13 h 159"/>
                      <a:gd name="T4" fmla="*/ 0 w 132"/>
                      <a:gd name="T5" fmla="*/ 22 h 159"/>
                      <a:gd name="T6" fmla="*/ 0 w 132"/>
                      <a:gd name="T7" fmla="*/ 34 h 159"/>
                      <a:gd name="T8" fmla="*/ 0 w 132"/>
                      <a:gd name="T9" fmla="*/ 45 h 159"/>
                      <a:gd name="T10" fmla="*/ 3 w 132"/>
                      <a:gd name="T11" fmla="*/ 58 h 159"/>
                      <a:gd name="T12" fmla="*/ 10 w 132"/>
                      <a:gd name="T13" fmla="*/ 71 h 159"/>
                      <a:gd name="T14" fmla="*/ 18 w 132"/>
                      <a:gd name="T15" fmla="*/ 79 h 159"/>
                      <a:gd name="T16" fmla="*/ 28 w 132"/>
                      <a:gd name="T17" fmla="*/ 85 h 159"/>
                      <a:gd name="T18" fmla="*/ 39 w 132"/>
                      <a:gd name="T19" fmla="*/ 87 h 159"/>
                      <a:gd name="T20" fmla="*/ 54 w 132"/>
                      <a:gd name="T21" fmla="*/ 87 h 159"/>
                      <a:gd name="T22" fmla="*/ 71 w 132"/>
                      <a:gd name="T23" fmla="*/ 92 h 159"/>
                      <a:gd name="T24" fmla="*/ 82 w 132"/>
                      <a:gd name="T25" fmla="*/ 97 h 159"/>
                      <a:gd name="T26" fmla="*/ 92 w 132"/>
                      <a:gd name="T27" fmla="*/ 104 h 159"/>
                      <a:gd name="T28" fmla="*/ 97 w 132"/>
                      <a:gd name="T29" fmla="*/ 119 h 159"/>
                      <a:gd name="T30" fmla="*/ 99 w 132"/>
                      <a:gd name="T31" fmla="*/ 140 h 159"/>
                      <a:gd name="T32" fmla="*/ 97 w 132"/>
                      <a:gd name="T33" fmla="*/ 158 h 159"/>
                      <a:gd name="T34" fmla="*/ 111 w 132"/>
                      <a:gd name="T35" fmla="*/ 148 h 159"/>
                      <a:gd name="T36" fmla="*/ 121 w 132"/>
                      <a:gd name="T37" fmla="*/ 135 h 159"/>
                      <a:gd name="T38" fmla="*/ 127 w 132"/>
                      <a:gd name="T39" fmla="*/ 127 h 159"/>
                      <a:gd name="T40" fmla="*/ 129 w 132"/>
                      <a:gd name="T41" fmla="*/ 116 h 159"/>
                      <a:gd name="T42" fmla="*/ 131 w 132"/>
                      <a:gd name="T43" fmla="*/ 103 h 159"/>
                      <a:gd name="T44" fmla="*/ 126 w 132"/>
                      <a:gd name="T45" fmla="*/ 88 h 159"/>
                      <a:gd name="T46" fmla="*/ 117 w 132"/>
                      <a:gd name="T47" fmla="*/ 70 h 159"/>
                      <a:gd name="T48" fmla="*/ 105 w 132"/>
                      <a:gd name="T49" fmla="*/ 55 h 159"/>
                      <a:gd name="T50" fmla="*/ 92 w 132"/>
                      <a:gd name="T51" fmla="*/ 41 h 159"/>
                      <a:gd name="T52" fmla="*/ 65 w 132"/>
                      <a:gd name="T53" fmla="*/ 19 h 159"/>
                      <a:gd name="T54" fmla="*/ 49 w 132"/>
                      <a:gd name="T55" fmla="*/ 6 h 159"/>
                      <a:gd name="T56" fmla="*/ 38 w 132"/>
                      <a:gd name="T57" fmla="*/ 0 h 159"/>
                      <a:gd name="T58" fmla="*/ 23 w 132"/>
                      <a:gd name="T59" fmla="*/ 0 h 159"/>
                      <a:gd name="T60" fmla="*/ 14 w 132"/>
                      <a:gd name="T61" fmla="*/ 5 h 1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132" h="159">
                        <a:moveTo>
                          <a:pt x="14" y="5"/>
                        </a:moveTo>
                        <a:lnTo>
                          <a:pt x="6" y="13"/>
                        </a:lnTo>
                        <a:lnTo>
                          <a:pt x="0" y="22"/>
                        </a:lnTo>
                        <a:lnTo>
                          <a:pt x="0" y="34"/>
                        </a:lnTo>
                        <a:lnTo>
                          <a:pt x="0" y="45"/>
                        </a:lnTo>
                        <a:lnTo>
                          <a:pt x="3" y="58"/>
                        </a:lnTo>
                        <a:lnTo>
                          <a:pt x="10" y="71"/>
                        </a:lnTo>
                        <a:lnTo>
                          <a:pt x="18" y="79"/>
                        </a:lnTo>
                        <a:lnTo>
                          <a:pt x="28" y="85"/>
                        </a:lnTo>
                        <a:lnTo>
                          <a:pt x="39" y="87"/>
                        </a:lnTo>
                        <a:lnTo>
                          <a:pt x="54" y="87"/>
                        </a:lnTo>
                        <a:lnTo>
                          <a:pt x="71" y="92"/>
                        </a:lnTo>
                        <a:lnTo>
                          <a:pt x="82" y="97"/>
                        </a:lnTo>
                        <a:lnTo>
                          <a:pt x="92" y="104"/>
                        </a:lnTo>
                        <a:lnTo>
                          <a:pt x="97" y="119"/>
                        </a:lnTo>
                        <a:lnTo>
                          <a:pt x="99" y="140"/>
                        </a:lnTo>
                        <a:lnTo>
                          <a:pt x="97" y="158"/>
                        </a:lnTo>
                        <a:lnTo>
                          <a:pt x="111" y="148"/>
                        </a:lnTo>
                        <a:lnTo>
                          <a:pt x="121" y="135"/>
                        </a:lnTo>
                        <a:lnTo>
                          <a:pt x="127" y="127"/>
                        </a:lnTo>
                        <a:lnTo>
                          <a:pt x="129" y="116"/>
                        </a:lnTo>
                        <a:lnTo>
                          <a:pt x="131" y="103"/>
                        </a:lnTo>
                        <a:lnTo>
                          <a:pt x="126" y="88"/>
                        </a:lnTo>
                        <a:lnTo>
                          <a:pt x="117" y="70"/>
                        </a:lnTo>
                        <a:lnTo>
                          <a:pt x="105" y="55"/>
                        </a:lnTo>
                        <a:lnTo>
                          <a:pt x="92" y="41"/>
                        </a:lnTo>
                        <a:lnTo>
                          <a:pt x="65" y="19"/>
                        </a:lnTo>
                        <a:lnTo>
                          <a:pt x="49" y="6"/>
                        </a:lnTo>
                        <a:lnTo>
                          <a:pt x="38" y="0"/>
                        </a:lnTo>
                        <a:lnTo>
                          <a:pt x="23" y="0"/>
                        </a:lnTo>
                        <a:lnTo>
                          <a:pt x="14" y="5"/>
                        </a:lnTo>
                      </a:path>
                    </a:pathLst>
                  </a:custGeom>
                  <a:solidFill>
                    <a:srgbClr val="3F1F00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5" name="Freeform 40"/>
                <p:cNvSpPr>
                  <a:spLocks/>
                </p:cNvSpPr>
                <p:nvPr/>
              </p:nvSpPr>
              <p:spPr bwMode="auto">
                <a:xfrm>
                  <a:off x="1316" y="2057"/>
                  <a:ext cx="106" cy="84"/>
                </a:xfrm>
                <a:custGeom>
                  <a:avLst/>
                  <a:gdLst>
                    <a:gd name="T0" fmla="*/ 0 w 106"/>
                    <a:gd name="T1" fmla="*/ 83 h 84"/>
                    <a:gd name="T2" fmla="*/ 84 w 106"/>
                    <a:gd name="T3" fmla="*/ 0 h 84"/>
                    <a:gd name="T4" fmla="*/ 105 w 106"/>
                    <a:gd name="T5" fmla="*/ 29 h 84"/>
                    <a:gd name="T6" fmla="*/ 0 w 106"/>
                    <a:gd name="T7" fmla="*/ 83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6" h="84">
                      <a:moveTo>
                        <a:pt x="0" y="83"/>
                      </a:moveTo>
                      <a:lnTo>
                        <a:pt x="84" y="0"/>
                      </a:lnTo>
                      <a:lnTo>
                        <a:pt x="105" y="29"/>
                      </a:lnTo>
                      <a:lnTo>
                        <a:pt x="0" y="83"/>
                      </a:lnTo>
                    </a:path>
                  </a:pathLst>
                </a:custGeom>
                <a:solidFill>
                  <a:schemeClr val="tx1"/>
                </a:solidFill>
                <a:ln w="12699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" name="Group 41"/>
              <p:cNvGrpSpPr>
                <a:grpSpLocks/>
              </p:cNvGrpSpPr>
              <p:nvPr/>
            </p:nvGrpSpPr>
            <p:grpSpPr bwMode="auto">
              <a:xfrm>
                <a:off x="530" y="2486"/>
                <a:ext cx="187" cy="491"/>
                <a:chOff x="530" y="2486"/>
                <a:chExt cx="187" cy="491"/>
              </a:xfrm>
            </p:grpSpPr>
            <p:grpSp>
              <p:nvGrpSpPr>
                <p:cNvPr id="30" name="Group 42"/>
                <p:cNvGrpSpPr>
                  <a:grpSpLocks/>
                </p:cNvGrpSpPr>
                <p:nvPr/>
              </p:nvGrpSpPr>
              <p:grpSpPr bwMode="auto">
                <a:xfrm>
                  <a:off x="530" y="2541"/>
                  <a:ext cx="146" cy="436"/>
                  <a:chOff x="530" y="2541"/>
                  <a:chExt cx="146" cy="436"/>
                </a:xfrm>
              </p:grpSpPr>
              <p:sp>
                <p:nvSpPr>
                  <p:cNvPr id="32" name="Freeform 43"/>
                  <p:cNvSpPr>
                    <a:spLocks/>
                  </p:cNvSpPr>
                  <p:nvPr/>
                </p:nvSpPr>
                <p:spPr bwMode="auto">
                  <a:xfrm>
                    <a:off x="530" y="2541"/>
                    <a:ext cx="136" cy="298"/>
                  </a:xfrm>
                  <a:custGeom>
                    <a:avLst/>
                    <a:gdLst>
                      <a:gd name="T0" fmla="*/ 66 w 136"/>
                      <a:gd name="T1" fmla="*/ 42 h 298"/>
                      <a:gd name="T2" fmla="*/ 82 w 136"/>
                      <a:gd name="T3" fmla="*/ 68 h 298"/>
                      <a:gd name="T4" fmla="*/ 93 w 136"/>
                      <a:gd name="T5" fmla="*/ 88 h 298"/>
                      <a:gd name="T6" fmla="*/ 100 w 136"/>
                      <a:gd name="T7" fmla="*/ 103 h 298"/>
                      <a:gd name="T8" fmla="*/ 103 w 136"/>
                      <a:gd name="T9" fmla="*/ 118 h 298"/>
                      <a:gd name="T10" fmla="*/ 104 w 136"/>
                      <a:gd name="T11" fmla="*/ 128 h 298"/>
                      <a:gd name="T12" fmla="*/ 102 w 136"/>
                      <a:gd name="T13" fmla="*/ 137 h 298"/>
                      <a:gd name="T14" fmla="*/ 97 w 136"/>
                      <a:gd name="T15" fmla="*/ 141 h 298"/>
                      <a:gd name="T16" fmla="*/ 76 w 136"/>
                      <a:gd name="T17" fmla="*/ 153 h 298"/>
                      <a:gd name="T18" fmla="*/ 59 w 136"/>
                      <a:gd name="T19" fmla="*/ 155 h 298"/>
                      <a:gd name="T20" fmla="*/ 43 w 136"/>
                      <a:gd name="T21" fmla="*/ 160 h 298"/>
                      <a:gd name="T22" fmla="*/ 20 w 136"/>
                      <a:gd name="T23" fmla="*/ 168 h 298"/>
                      <a:gd name="T24" fmla="*/ 7 w 136"/>
                      <a:gd name="T25" fmla="*/ 177 h 298"/>
                      <a:gd name="T26" fmla="*/ 1 w 136"/>
                      <a:gd name="T27" fmla="*/ 189 h 298"/>
                      <a:gd name="T28" fmla="*/ 0 w 136"/>
                      <a:gd name="T29" fmla="*/ 205 h 298"/>
                      <a:gd name="T30" fmla="*/ 2 w 136"/>
                      <a:gd name="T31" fmla="*/ 224 h 298"/>
                      <a:gd name="T32" fmla="*/ 13 w 136"/>
                      <a:gd name="T33" fmla="*/ 260 h 298"/>
                      <a:gd name="T34" fmla="*/ 21 w 136"/>
                      <a:gd name="T35" fmla="*/ 286 h 298"/>
                      <a:gd name="T36" fmla="*/ 29 w 136"/>
                      <a:gd name="T37" fmla="*/ 297 h 298"/>
                      <a:gd name="T38" fmla="*/ 58 w 136"/>
                      <a:gd name="T39" fmla="*/ 284 h 298"/>
                      <a:gd name="T40" fmla="*/ 39 w 136"/>
                      <a:gd name="T41" fmla="*/ 241 h 298"/>
                      <a:gd name="T42" fmla="*/ 32 w 136"/>
                      <a:gd name="T43" fmla="*/ 216 h 298"/>
                      <a:gd name="T44" fmla="*/ 35 w 136"/>
                      <a:gd name="T45" fmla="*/ 196 h 298"/>
                      <a:gd name="T46" fmla="*/ 47 w 136"/>
                      <a:gd name="T47" fmla="*/ 185 h 298"/>
                      <a:gd name="T48" fmla="*/ 69 w 136"/>
                      <a:gd name="T49" fmla="*/ 184 h 298"/>
                      <a:gd name="T50" fmla="*/ 98 w 136"/>
                      <a:gd name="T51" fmla="*/ 178 h 298"/>
                      <a:gd name="T52" fmla="*/ 120 w 136"/>
                      <a:gd name="T53" fmla="*/ 162 h 298"/>
                      <a:gd name="T54" fmla="*/ 130 w 136"/>
                      <a:gd name="T55" fmla="*/ 153 h 298"/>
                      <a:gd name="T56" fmla="*/ 134 w 136"/>
                      <a:gd name="T57" fmla="*/ 142 h 298"/>
                      <a:gd name="T58" fmla="*/ 135 w 136"/>
                      <a:gd name="T59" fmla="*/ 127 h 298"/>
                      <a:gd name="T60" fmla="*/ 134 w 136"/>
                      <a:gd name="T61" fmla="*/ 111 h 298"/>
                      <a:gd name="T62" fmla="*/ 120 w 136"/>
                      <a:gd name="T63" fmla="*/ 74 h 298"/>
                      <a:gd name="T64" fmla="*/ 104 w 136"/>
                      <a:gd name="T65" fmla="*/ 42 h 298"/>
                      <a:gd name="T66" fmla="*/ 90 w 136"/>
                      <a:gd name="T67" fmla="*/ 17 h 298"/>
                      <a:gd name="T68" fmla="*/ 78 w 136"/>
                      <a:gd name="T69" fmla="*/ 0 h 298"/>
                      <a:gd name="T70" fmla="*/ 66 w 136"/>
                      <a:gd name="T71" fmla="*/ 42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136" h="298">
                        <a:moveTo>
                          <a:pt x="66" y="42"/>
                        </a:moveTo>
                        <a:lnTo>
                          <a:pt x="82" y="68"/>
                        </a:lnTo>
                        <a:lnTo>
                          <a:pt x="93" y="88"/>
                        </a:lnTo>
                        <a:lnTo>
                          <a:pt x="100" y="103"/>
                        </a:lnTo>
                        <a:lnTo>
                          <a:pt x="103" y="118"/>
                        </a:lnTo>
                        <a:lnTo>
                          <a:pt x="104" y="128"/>
                        </a:lnTo>
                        <a:lnTo>
                          <a:pt x="102" y="137"/>
                        </a:lnTo>
                        <a:lnTo>
                          <a:pt x="97" y="141"/>
                        </a:lnTo>
                        <a:lnTo>
                          <a:pt x="76" y="153"/>
                        </a:lnTo>
                        <a:lnTo>
                          <a:pt x="59" y="155"/>
                        </a:lnTo>
                        <a:lnTo>
                          <a:pt x="43" y="160"/>
                        </a:lnTo>
                        <a:lnTo>
                          <a:pt x="20" y="168"/>
                        </a:lnTo>
                        <a:lnTo>
                          <a:pt x="7" y="177"/>
                        </a:lnTo>
                        <a:lnTo>
                          <a:pt x="1" y="189"/>
                        </a:lnTo>
                        <a:lnTo>
                          <a:pt x="0" y="205"/>
                        </a:lnTo>
                        <a:lnTo>
                          <a:pt x="2" y="224"/>
                        </a:lnTo>
                        <a:lnTo>
                          <a:pt x="13" y="260"/>
                        </a:lnTo>
                        <a:lnTo>
                          <a:pt x="21" y="286"/>
                        </a:lnTo>
                        <a:lnTo>
                          <a:pt x="29" y="297"/>
                        </a:lnTo>
                        <a:lnTo>
                          <a:pt x="58" y="284"/>
                        </a:lnTo>
                        <a:lnTo>
                          <a:pt x="39" y="241"/>
                        </a:lnTo>
                        <a:lnTo>
                          <a:pt x="32" y="216"/>
                        </a:lnTo>
                        <a:lnTo>
                          <a:pt x="35" y="196"/>
                        </a:lnTo>
                        <a:lnTo>
                          <a:pt x="47" y="185"/>
                        </a:lnTo>
                        <a:lnTo>
                          <a:pt x="69" y="184"/>
                        </a:lnTo>
                        <a:lnTo>
                          <a:pt x="98" y="178"/>
                        </a:lnTo>
                        <a:lnTo>
                          <a:pt x="120" y="162"/>
                        </a:lnTo>
                        <a:lnTo>
                          <a:pt x="130" y="153"/>
                        </a:lnTo>
                        <a:lnTo>
                          <a:pt x="134" y="142"/>
                        </a:lnTo>
                        <a:lnTo>
                          <a:pt x="135" y="127"/>
                        </a:lnTo>
                        <a:lnTo>
                          <a:pt x="134" y="111"/>
                        </a:lnTo>
                        <a:lnTo>
                          <a:pt x="120" y="74"/>
                        </a:lnTo>
                        <a:lnTo>
                          <a:pt x="104" y="42"/>
                        </a:lnTo>
                        <a:lnTo>
                          <a:pt x="90" y="17"/>
                        </a:lnTo>
                        <a:lnTo>
                          <a:pt x="78" y="0"/>
                        </a:lnTo>
                        <a:lnTo>
                          <a:pt x="66" y="42"/>
                        </a:lnTo>
                      </a:path>
                    </a:pathLst>
                  </a:custGeom>
                  <a:solidFill>
                    <a:srgbClr val="9F3F00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" name="Freeform 44"/>
                  <p:cNvSpPr>
                    <a:spLocks/>
                  </p:cNvSpPr>
                  <p:nvPr/>
                </p:nvSpPr>
                <p:spPr bwMode="auto">
                  <a:xfrm>
                    <a:off x="544" y="2818"/>
                    <a:ext cx="132" cy="159"/>
                  </a:xfrm>
                  <a:custGeom>
                    <a:avLst/>
                    <a:gdLst>
                      <a:gd name="T0" fmla="*/ 14 w 132"/>
                      <a:gd name="T1" fmla="*/ 5 h 159"/>
                      <a:gd name="T2" fmla="*/ 6 w 132"/>
                      <a:gd name="T3" fmla="*/ 13 h 159"/>
                      <a:gd name="T4" fmla="*/ 0 w 132"/>
                      <a:gd name="T5" fmla="*/ 22 h 159"/>
                      <a:gd name="T6" fmla="*/ 0 w 132"/>
                      <a:gd name="T7" fmla="*/ 34 h 159"/>
                      <a:gd name="T8" fmla="*/ 0 w 132"/>
                      <a:gd name="T9" fmla="*/ 45 h 159"/>
                      <a:gd name="T10" fmla="*/ 3 w 132"/>
                      <a:gd name="T11" fmla="*/ 58 h 159"/>
                      <a:gd name="T12" fmla="*/ 10 w 132"/>
                      <a:gd name="T13" fmla="*/ 71 h 159"/>
                      <a:gd name="T14" fmla="*/ 18 w 132"/>
                      <a:gd name="T15" fmla="*/ 79 h 159"/>
                      <a:gd name="T16" fmla="*/ 28 w 132"/>
                      <a:gd name="T17" fmla="*/ 85 h 159"/>
                      <a:gd name="T18" fmla="*/ 39 w 132"/>
                      <a:gd name="T19" fmla="*/ 87 h 159"/>
                      <a:gd name="T20" fmla="*/ 54 w 132"/>
                      <a:gd name="T21" fmla="*/ 87 h 159"/>
                      <a:gd name="T22" fmla="*/ 71 w 132"/>
                      <a:gd name="T23" fmla="*/ 92 h 159"/>
                      <a:gd name="T24" fmla="*/ 82 w 132"/>
                      <a:gd name="T25" fmla="*/ 97 h 159"/>
                      <a:gd name="T26" fmla="*/ 92 w 132"/>
                      <a:gd name="T27" fmla="*/ 104 h 159"/>
                      <a:gd name="T28" fmla="*/ 97 w 132"/>
                      <a:gd name="T29" fmla="*/ 119 h 159"/>
                      <a:gd name="T30" fmla="*/ 99 w 132"/>
                      <a:gd name="T31" fmla="*/ 140 h 159"/>
                      <a:gd name="T32" fmla="*/ 97 w 132"/>
                      <a:gd name="T33" fmla="*/ 158 h 159"/>
                      <a:gd name="T34" fmla="*/ 111 w 132"/>
                      <a:gd name="T35" fmla="*/ 148 h 159"/>
                      <a:gd name="T36" fmla="*/ 121 w 132"/>
                      <a:gd name="T37" fmla="*/ 135 h 159"/>
                      <a:gd name="T38" fmla="*/ 127 w 132"/>
                      <a:gd name="T39" fmla="*/ 127 h 159"/>
                      <a:gd name="T40" fmla="*/ 129 w 132"/>
                      <a:gd name="T41" fmla="*/ 116 h 159"/>
                      <a:gd name="T42" fmla="*/ 131 w 132"/>
                      <a:gd name="T43" fmla="*/ 103 h 159"/>
                      <a:gd name="T44" fmla="*/ 126 w 132"/>
                      <a:gd name="T45" fmla="*/ 88 h 159"/>
                      <a:gd name="T46" fmla="*/ 117 w 132"/>
                      <a:gd name="T47" fmla="*/ 70 h 159"/>
                      <a:gd name="T48" fmla="*/ 105 w 132"/>
                      <a:gd name="T49" fmla="*/ 55 h 159"/>
                      <a:gd name="T50" fmla="*/ 92 w 132"/>
                      <a:gd name="T51" fmla="*/ 41 h 159"/>
                      <a:gd name="T52" fmla="*/ 65 w 132"/>
                      <a:gd name="T53" fmla="*/ 19 h 159"/>
                      <a:gd name="T54" fmla="*/ 49 w 132"/>
                      <a:gd name="T55" fmla="*/ 6 h 159"/>
                      <a:gd name="T56" fmla="*/ 38 w 132"/>
                      <a:gd name="T57" fmla="*/ 0 h 159"/>
                      <a:gd name="T58" fmla="*/ 23 w 132"/>
                      <a:gd name="T59" fmla="*/ 0 h 159"/>
                      <a:gd name="T60" fmla="*/ 14 w 132"/>
                      <a:gd name="T61" fmla="*/ 5 h 1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132" h="159">
                        <a:moveTo>
                          <a:pt x="14" y="5"/>
                        </a:moveTo>
                        <a:lnTo>
                          <a:pt x="6" y="13"/>
                        </a:lnTo>
                        <a:lnTo>
                          <a:pt x="0" y="22"/>
                        </a:lnTo>
                        <a:lnTo>
                          <a:pt x="0" y="34"/>
                        </a:lnTo>
                        <a:lnTo>
                          <a:pt x="0" y="45"/>
                        </a:lnTo>
                        <a:lnTo>
                          <a:pt x="3" y="58"/>
                        </a:lnTo>
                        <a:lnTo>
                          <a:pt x="10" y="71"/>
                        </a:lnTo>
                        <a:lnTo>
                          <a:pt x="18" y="79"/>
                        </a:lnTo>
                        <a:lnTo>
                          <a:pt x="28" y="85"/>
                        </a:lnTo>
                        <a:lnTo>
                          <a:pt x="39" y="87"/>
                        </a:lnTo>
                        <a:lnTo>
                          <a:pt x="54" y="87"/>
                        </a:lnTo>
                        <a:lnTo>
                          <a:pt x="71" y="92"/>
                        </a:lnTo>
                        <a:lnTo>
                          <a:pt x="82" y="97"/>
                        </a:lnTo>
                        <a:lnTo>
                          <a:pt x="92" y="104"/>
                        </a:lnTo>
                        <a:lnTo>
                          <a:pt x="97" y="119"/>
                        </a:lnTo>
                        <a:lnTo>
                          <a:pt x="99" y="140"/>
                        </a:lnTo>
                        <a:lnTo>
                          <a:pt x="97" y="158"/>
                        </a:lnTo>
                        <a:lnTo>
                          <a:pt x="111" y="148"/>
                        </a:lnTo>
                        <a:lnTo>
                          <a:pt x="121" y="135"/>
                        </a:lnTo>
                        <a:lnTo>
                          <a:pt x="127" y="127"/>
                        </a:lnTo>
                        <a:lnTo>
                          <a:pt x="129" y="116"/>
                        </a:lnTo>
                        <a:lnTo>
                          <a:pt x="131" y="103"/>
                        </a:lnTo>
                        <a:lnTo>
                          <a:pt x="126" y="88"/>
                        </a:lnTo>
                        <a:lnTo>
                          <a:pt x="117" y="70"/>
                        </a:lnTo>
                        <a:lnTo>
                          <a:pt x="105" y="55"/>
                        </a:lnTo>
                        <a:lnTo>
                          <a:pt x="92" y="41"/>
                        </a:lnTo>
                        <a:lnTo>
                          <a:pt x="65" y="19"/>
                        </a:lnTo>
                        <a:lnTo>
                          <a:pt x="49" y="6"/>
                        </a:lnTo>
                        <a:lnTo>
                          <a:pt x="38" y="0"/>
                        </a:lnTo>
                        <a:lnTo>
                          <a:pt x="23" y="0"/>
                        </a:lnTo>
                        <a:lnTo>
                          <a:pt x="14" y="5"/>
                        </a:lnTo>
                      </a:path>
                    </a:pathLst>
                  </a:custGeom>
                  <a:solidFill>
                    <a:srgbClr val="3F1F00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1" name="Freeform 45"/>
                <p:cNvSpPr>
                  <a:spLocks/>
                </p:cNvSpPr>
                <p:nvPr/>
              </p:nvSpPr>
              <p:spPr bwMode="auto">
                <a:xfrm>
                  <a:off x="611" y="2486"/>
                  <a:ext cx="106" cy="84"/>
                </a:xfrm>
                <a:custGeom>
                  <a:avLst/>
                  <a:gdLst>
                    <a:gd name="T0" fmla="*/ 0 w 106"/>
                    <a:gd name="T1" fmla="*/ 83 h 84"/>
                    <a:gd name="T2" fmla="*/ 84 w 106"/>
                    <a:gd name="T3" fmla="*/ 0 h 84"/>
                    <a:gd name="T4" fmla="*/ 105 w 106"/>
                    <a:gd name="T5" fmla="*/ 29 h 84"/>
                    <a:gd name="T6" fmla="*/ 0 w 106"/>
                    <a:gd name="T7" fmla="*/ 83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6" h="84">
                      <a:moveTo>
                        <a:pt x="0" y="83"/>
                      </a:moveTo>
                      <a:lnTo>
                        <a:pt x="84" y="0"/>
                      </a:lnTo>
                      <a:lnTo>
                        <a:pt x="105" y="29"/>
                      </a:lnTo>
                      <a:lnTo>
                        <a:pt x="0" y="83"/>
                      </a:lnTo>
                    </a:path>
                  </a:pathLst>
                </a:custGeom>
                <a:solidFill>
                  <a:schemeClr val="tx1"/>
                </a:solidFill>
                <a:ln w="12699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" name="Group 46"/>
              <p:cNvGrpSpPr>
                <a:grpSpLocks/>
              </p:cNvGrpSpPr>
              <p:nvPr/>
            </p:nvGrpSpPr>
            <p:grpSpPr bwMode="auto">
              <a:xfrm>
                <a:off x="323" y="2171"/>
                <a:ext cx="187" cy="491"/>
                <a:chOff x="323" y="2171"/>
                <a:chExt cx="187" cy="491"/>
              </a:xfrm>
            </p:grpSpPr>
            <p:grpSp>
              <p:nvGrpSpPr>
                <p:cNvPr id="26" name="Group 47"/>
                <p:cNvGrpSpPr>
                  <a:grpSpLocks/>
                </p:cNvGrpSpPr>
                <p:nvPr/>
              </p:nvGrpSpPr>
              <p:grpSpPr bwMode="auto">
                <a:xfrm>
                  <a:off x="323" y="2226"/>
                  <a:ext cx="146" cy="436"/>
                  <a:chOff x="323" y="2226"/>
                  <a:chExt cx="146" cy="436"/>
                </a:xfrm>
              </p:grpSpPr>
              <p:sp>
                <p:nvSpPr>
                  <p:cNvPr id="28" name="Freeform 48"/>
                  <p:cNvSpPr>
                    <a:spLocks/>
                  </p:cNvSpPr>
                  <p:nvPr/>
                </p:nvSpPr>
                <p:spPr bwMode="auto">
                  <a:xfrm>
                    <a:off x="323" y="2226"/>
                    <a:ext cx="136" cy="298"/>
                  </a:xfrm>
                  <a:custGeom>
                    <a:avLst/>
                    <a:gdLst>
                      <a:gd name="T0" fmla="*/ 66 w 136"/>
                      <a:gd name="T1" fmla="*/ 42 h 298"/>
                      <a:gd name="T2" fmla="*/ 82 w 136"/>
                      <a:gd name="T3" fmla="*/ 68 h 298"/>
                      <a:gd name="T4" fmla="*/ 93 w 136"/>
                      <a:gd name="T5" fmla="*/ 88 h 298"/>
                      <a:gd name="T6" fmla="*/ 100 w 136"/>
                      <a:gd name="T7" fmla="*/ 103 h 298"/>
                      <a:gd name="T8" fmla="*/ 103 w 136"/>
                      <a:gd name="T9" fmla="*/ 118 h 298"/>
                      <a:gd name="T10" fmla="*/ 104 w 136"/>
                      <a:gd name="T11" fmla="*/ 128 h 298"/>
                      <a:gd name="T12" fmla="*/ 102 w 136"/>
                      <a:gd name="T13" fmla="*/ 137 h 298"/>
                      <a:gd name="T14" fmla="*/ 97 w 136"/>
                      <a:gd name="T15" fmla="*/ 141 h 298"/>
                      <a:gd name="T16" fmla="*/ 76 w 136"/>
                      <a:gd name="T17" fmla="*/ 153 h 298"/>
                      <a:gd name="T18" fmla="*/ 59 w 136"/>
                      <a:gd name="T19" fmla="*/ 155 h 298"/>
                      <a:gd name="T20" fmla="*/ 43 w 136"/>
                      <a:gd name="T21" fmla="*/ 160 h 298"/>
                      <a:gd name="T22" fmla="*/ 20 w 136"/>
                      <a:gd name="T23" fmla="*/ 168 h 298"/>
                      <a:gd name="T24" fmla="*/ 7 w 136"/>
                      <a:gd name="T25" fmla="*/ 177 h 298"/>
                      <a:gd name="T26" fmla="*/ 1 w 136"/>
                      <a:gd name="T27" fmla="*/ 189 h 298"/>
                      <a:gd name="T28" fmla="*/ 0 w 136"/>
                      <a:gd name="T29" fmla="*/ 205 h 298"/>
                      <a:gd name="T30" fmla="*/ 2 w 136"/>
                      <a:gd name="T31" fmla="*/ 224 h 298"/>
                      <a:gd name="T32" fmla="*/ 13 w 136"/>
                      <a:gd name="T33" fmla="*/ 260 h 298"/>
                      <a:gd name="T34" fmla="*/ 21 w 136"/>
                      <a:gd name="T35" fmla="*/ 286 h 298"/>
                      <a:gd name="T36" fmla="*/ 29 w 136"/>
                      <a:gd name="T37" fmla="*/ 297 h 298"/>
                      <a:gd name="T38" fmla="*/ 58 w 136"/>
                      <a:gd name="T39" fmla="*/ 284 h 298"/>
                      <a:gd name="T40" fmla="*/ 39 w 136"/>
                      <a:gd name="T41" fmla="*/ 241 h 298"/>
                      <a:gd name="T42" fmla="*/ 32 w 136"/>
                      <a:gd name="T43" fmla="*/ 216 h 298"/>
                      <a:gd name="T44" fmla="*/ 35 w 136"/>
                      <a:gd name="T45" fmla="*/ 196 h 298"/>
                      <a:gd name="T46" fmla="*/ 47 w 136"/>
                      <a:gd name="T47" fmla="*/ 185 h 298"/>
                      <a:gd name="T48" fmla="*/ 69 w 136"/>
                      <a:gd name="T49" fmla="*/ 184 h 298"/>
                      <a:gd name="T50" fmla="*/ 98 w 136"/>
                      <a:gd name="T51" fmla="*/ 178 h 298"/>
                      <a:gd name="T52" fmla="*/ 120 w 136"/>
                      <a:gd name="T53" fmla="*/ 162 h 298"/>
                      <a:gd name="T54" fmla="*/ 130 w 136"/>
                      <a:gd name="T55" fmla="*/ 153 h 298"/>
                      <a:gd name="T56" fmla="*/ 134 w 136"/>
                      <a:gd name="T57" fmla="*/ 142 h 298"/>
                      <a:gd name="T58" fmla="*/ 135 w 136"/>
                      <a:gd name="T59" fmla="*/ 127 h 298"/>
                      <a:gd name="T60" fmla="*/ 134 w 136"/>
                      <a:gd name="T61" fmla="*/ 111 h 298"/>
                      <a:gd name="T62" fmla="*/ 120 w 136"/>
                      <a:gd name="T63" fmla="*/ 74 h 298"/>
                      <a:gd name="T64" fmla="*/ 104 w 136"/>
                      <a:gd name="T65" fmla="*/ 42 h 298"/>
                      <a:gd name="T66" fmla="*/ 90 w 136"/>
                      <a:gd name="T67" fmla="*/ 17 h 298"/>
                      <a:gd name="T68" fmla="*/ 78 w 136"/>
                      <a:gd name="T69" fmla="*/ 0 h 298"/>
                      <a:gd name="T70" fmla="*/ 66 w 136"/>
                      <a:gd name="T71" fmla="*/ 42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136" h="298">
                        <a:moveTo>
                          <a:pt x="66" y="42"/>
                        </a:moveTo>
                        <a:lnTo>
                          <a:pt x="82" y="68"/>
                        </a:lnTo>
                        <a:lnTo>
                          <a:pt x="93" y="88"/>
                        </a:lnTo>
                        <a:lnTo>
                          <a:pt x="100" y="103"/>
                        </a:lnTo>
                        <a:lnTo>
                          <a:pt x="103" y="118"/>
                        </a:lnTo>
                        <a:lnTo>
                          <a:pt x="104" y="128"/>
                        </a:lnTo>
                        <a:lnTo>
                          <a:pt x="102" y="137"/>
                        </a:lnTo>
                        <a:lnTo>
                          <a:pt x="97" y="141"/>
                        </a:lnTo>
                        <a:lnTo>
                          <a:pt x="76" y="153"/>
                        </a:lnTo>
                        <a:lnTo>
                          <a:pt x="59" y="155"/>
                        </a:lnTo>
                        <a:lnTo>
                          <a:pt x="43" y="160"/>
                        </a:lnTo>
                        <a:lnTo>
                          <a:pt x="20" y="168"/>
                        </a:lnTo>
                        <a:lnTo>
                          <a:pt x="7" y="177"/>
                        </a:lnTo>
                        <a:lnTo>
                          <a:pt x="1" y="189"/>
                        </a:lnTo>
                        <a:lnTo>
                          <a:pt x="0" y="205"/>
                        </a:lnTo>
                        <a:lnTo>
                          <a:pt x="2" y="224"/>
                        </a:lnTo>
                        <a:lnTo>
                          <a:pt x="13" y="260"/>
                        </a:lnTo>
                        <a:lnTo>
                          <a:pt x="21" y="286"/>
                        </a:lnTo>
                        <a:lnTo>
                          <a:pt x="29" y="297"/>
                        </a:lnTo>
                        <a:lnTo>
                          <a:pt x="58" y="284"/>
                        </a:lnTo>
                        <a:lnTo>
                          <a:pt x="39" y="241"/>
                        </a:lnTo>
                        <a:lnTo>
                          <a:pt x="32" y="216"/>
                        </a:lnTo>
                        <a:lnTo>
                          <a:pt x="35" y="196"/>
                        </a:lnTo>
                        <a:lnTo>
                          <a:pt x="47" y="185"/>
                        </a:lnTo>
                        <a:lnTo>
                          <a:pt x="69" y="184"/>
                        </a:lnTo>
                        <a:lnTo>
                          <a:pt x="98" y="178"/>
                        </a:lnTo>
                        <a:lnTo>
                          <a:pt x="120" y="162"/>
                        </a:lnTo>
                        <a:lnTo>
                          <a:pt x="130" y="153"/>
                        </a:lnTo>
                        <a:lnTo>
                          <a:pt x="134" y="142"/>
                        </a:lnTo>
                        <a:lnTo>
                          <a:pt x="135" y="127"/>
                        </a:lnTo>
                        <a:lnTo>
                          <a:pt x="134" y="111"/>
                        </a:lnTo>
                        <a:lnTo>
                          <a:pt x="120" y="74"/>
                        </a:lnTo>
                        <a:lnTo>
                          <a:pt x="104" y="42"/>
                        </a:lnTo>
                        <a:lnTo>
                          <a:pt x="90" y="17"/>
                        </a:lnTo>
                        <a:lnTo>
                          <a:pt x="78" y="0"/>
                        </a:lnTo>
                        <a:lnTo>
                          <a:pt x="66" y="42"/>
                        </a:lnTo>
                      </a:path>
                    </a:pathLst>
                  </a:custGeom>
                  <a:solidFill>
                    <a:srgbClr val="9F3F00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" name="Freeform 49"/>
                  <p:cNvSpPr>
                    <a:spLocks/>
                  </p:cNvSpPr>
                  <p:nvPr/>
                </p:nvSpPr>
                <p:spPr bwMode="auto">
                  <a:xfrm>
                    <a:off x="337" y="2503"/>
                    <a:ext cx="132" cy="159"/>
                  </a:xfrm>
                  <a:custGeom>
                    <a:avLst/>
                    <a:gdLst>
                      <a:gd name="T0" fmla="*/ 14 w 132"/>
                      <a:gd name="T1" fmla="*/ 5 h 159"/>
                      <a:gd name="T2" fmla="*/ 6 w 132"/>
                      <a:gd name="T3" fmla="*/ 13 h 159"/>
                      <a:gd name="T4" fmla="*/ 0 w 132"/>
                      <a:gd name="T5" fmla="*/ 22 h 159"/>
                      <a:gd name="T6" fmla="*/ 0 w 132"/>
                      <a:gd name="T7" fmla="*/ 34 h 159"/>
                      <a:gd name="T8" fmla="*/ 0 w 132"/>
                      <a:gd name="T9" fmla="*/ 45 h 159"/>
                      <a:gd name="T10" fmla="*/ 3 w 132"/>
                      <a:gd name="T11" fmla="*/ 58 h 159"/>
                      <a:gd name="T12" fmla="*/ 10 w 132"/>
                      <a:gd name="T13" fmla="*/ 71 h 159"/>
                      <a:gd name="T14" fmla="*/ 18 w 132"/>
                      <a:gd name="T15" fmla="*/ 79 h 159"/>
                      <a:gd name="T16" fmla="*/ 28 w 132"/>
                      <a:gd name="T17" fmla="*/ 85 h 159"/>
                      <a:gd name="T18" fmla="*/ 39 w 132"/>
                      <a:gd name="T19" fmla="*/ 87 h 159"/>
                      <a:gd name="T20" fmla="*/ 54 w 132"/>
                      <a:gd name="T21" fmla="*/ 87 h 159"/>
                      <a:gd name="T22" fmla="*/ 71 w 132"/>
                      <a:gd name="T23" fmla="*/ 92 h 159"/>
                      <a:gd name="T24" fmla="*/ 82 w 132"/>
                      <a:gd name="T25" fmla="*/ 97 h 159"/>
                      <a:gd name="T26" fmla="*/ 92 w 132"/>
                      <a:gd name="T27" fmla="*/ 104 h 159"/>
                      <a:gd name="T28" fmla="*/ 97 w 132"/>
                      <a:gd name="T29" fmla="*/ 119 h 159"/>
                      <a:gd name="T30" fmla="*/ 99 w 132"/>
                      <a:gd name="T31" fmla="*/ 140 h 159"/>
                      <a:gd name="T32" fmla="*/ 97 w 132"/>
                      <a:gd name="T33" fmla="*/ 158 h 159"/>
                      <a:gd name="T34" fmla="*/ 111 w 132"/>
                      <a:gd name="T35" fmla="*/ 148 h 159"/>
                      <a:gd name="T36" fmla="*/ 121 w 132"/>
                      <a:gd name="T37" fmla="*/ 135 h 159"/>
                      <a:gd name="T38" fmla="*/ 127 w 132"/>
                      <a:gd name="T39" fmla="*/ 127 h 159"/>
                      <a:gd name="T40" fmla="*/ 129 w 132"/>
                      <a:gd name="T41" fmla="*/ 116 h 159"/>
                      <a:gd name="T42" fmla="*/ 131 w 132"/>
                      <a:gd name="T43" fmla="*/ 103 h 159"/>
                      <a:gd name="T44" fmla="*/ 126 w 132"/>
                      <a:gd name="T45" fmla="*/ 88 h 159"/>
                      <a:gd name="T46" fmla="*/ 117 w 132"/>
                      <a:gd name="T47" fmla="*/ 70 h 159"/>
                      <a:gd name="T48" fmla="*/ 105 w 132"/>
                      <a:gd name="T49" fmla="*/ 55 h 159"/>
                      <a:gd name="T50" fmla="*/ 92 w 132"/>
                      <a:gd name="T51" fmla="*/ 41 h 159"/>
                      <a:gd name="T52" fmla="*/ 65 w 132"/>
                      <a:gd name="T53" fmla="*/ 19 h 159"/>
                      <a:gd name="T54" fmla="*/ 49 w 132"/>
                      <a:gd name="T55" fmla="*/ 6 h 159"/>
                      <a:gd name="T56" fmla="*/ 38 w 132"/>
                      <a:gd name="T57" fmla="*/ 0 h 159"/>
                      <a:gd name="T58" fmla="*/ 23 w 132"/>
                      <a:gd name="T59" fmla="*/ 0 h 159"/>
                      <a:gd name="T60" fmla="*/ 14 w 132"/>
                      <a:gd name="T61" fmla="*/ 5 h 1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132" h="159">
                        <a:moveTo>
                          <a:pt x="14" y="5"/>
                        </a:moveTo>
                        <a:lnTo>
                          <a:pt x="6" y="13"/>
                        </a:lnTo>
                        <a:lnTo>
                          <a:pt x="0" y="22"/>
                        </a:lnTo>
                        <a:lnTo>
                          <a:pt x="0" y="34"/>
                        </a:lnTo>
                        <a:lnTo>
                          <a:pt x="0" y="45"/>
                        </a:lnTo>
                        <a:lnTo>
                          <a:pt x="3" y="58"/>
                        </a:lnTo>
                        <a:lnTo>
                          <a:pt x="10" y="71"/>
                        </a:lnTo>
                        <a:lnTo>
                          <a:pt x="18" y="79"/>
                        </a:lnTo>
                        <a:lnTo>
                          <a:pt x="28" y="85"/>
                        </a:lnTo>
                        <a:lnTo>
                          <a:pt x="39" y="87"/>
                        </a:lnTo>
                        <a:lnTo>
                          <a:pt x="54" y="87"/>
                        </a:lnTo>
                        <a:lnTo>
                          <a:pt x="71" y="92"/>
                        </a:lnTo>
                        <a:lnTo>
                          <a:pt x="82" y="97"/>
                        </a:lnTo>
                        <a:lnTo>
                          <a:pt x="92" y="104"/>
                        </a:lnTo>
                        <a:lnTo>
                          <a:pt x="97" y="119"/>
                        </a:lnTo>
                        <a:lnTo>
                          <a:pt x="99" y="140"/>
                        </a:lnTo>
                        <a:lnTo>
                          <a:pt x="97" y="158"/>
                        </a:lnTo>
                        <a:lnTo>
                          <a:pt x="111" y="148"/>
                        </a:lnTo>
                        <a:lnTo>
                          <a:pt x="121" y="135"/>
                        </a:lnTo>
                        <a:lnTo>
                          <a:pt x="127" y="127"/>
                        </a:lnTo>
                        <a:lnTo>
                          <a:pt x="129" y="116"/>
                        </a:lnTo>
                        <a:lnTo>
                          <a:pt x="131" y="103"/>
                        </a:lnTo>
                        <a:lnTo>
                          <a:pt x="126" y="88"/>
                        </a:lnTo>
                        <a:lnTo>
                          <a:pt x="117" y="70"/>
                        </a:lnTo>
                        <a:lnTo>
                          <a:pt x="105" y="55"/>
                        </a:lnTo>
                        <a:lnTo>
                          <a:pt x="92" y="41"/>
                        </a:lnTo>
                        <a:lnTo>
                          <a:pt x="65" y="19"/>
                        </a:lnTo>
                        <a:lnTo>
                          <a:pt x="49" y="6"/>
                        </a:lnTo>
                        <a:lnTo>
                          <a:pt x="38" y="0"/>
                        </a:lnTo>
                        <a:lnTo>
                          <a:pt x="23" y="0"/>
                        </a:lnTo>
                        <a:lnTo>
                          <a:pt x="14" y="5"/>
                        </a:lnTo>
                      </a:path>
                    </a:pathLst>
                  </a:custGeom>
                  <a:solidFill>
                    <a:srgbClr val="3F1F00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7" name="Freeform 50"/>
                <p:cNvSpPr>
                  <a:spLocks/>
                </p:cNvSpPr>
                <p:nvPr/>
              </p:nvSpPr>
              <p:spPr bwMode="auto">
                <a:xfrm>
                  <a:off x="404" y="2171"/>
                  <a:ext cx="106" cy="84"/>
                </a:xfrm>
                <a:custGeom>
                  <a:avLst/>
                  <a:gdLst>
                    <a:gd name="T0" fmla="*/ 0 w 106"/>
                    <a:gd name="T1" fmla="*/ 83 h 84"/>
                    <a:gd name="T2" fmla="*/ 84 w 106"/>
                    <a:gd name="T3" fmla="*/ 0 h 84"/>
                    <a:gd name="T4" fmla="*/ 105 w 106"/>
                    <a:gd name="T5" fmla="*/ 29 h 84"/>
                    <a:gd name="T6" fmla="*/ 0 w 106"/>
                    <a:gd name="T7" fmla="*/ 83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6" h="84">
                      <a:moveTo>
                        <a:pt x="0" y="83"/>
                      </a:moveTo>
                      <a:lnTo>
                        <a:pt x="84" y="0"/>
                      </a:lnTo>
                      <a:lnTo>
                        <a:pt x="105" y="29"/>
                      </a:lnTo>
                      <a:lnTo>
                        <a:pt x="0" y="83"/>
                      </a:lnTo>
                    </a:path>
                  </a:pathLst>
                </a:custGeom>
                <a:solidFill>
                  <a:schemeClr val="tx1"/>
                </a:solidFill>
                <a:ln w="12699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7" name="&quot;No&quot; Symbol 6"/>
            <p:cNvSpPr/>
            <p:nvPr/>
          </p:nvSpPr>
          <p:spPr bwMode="auto">
            <a:xfrm>
              <a:off x="8098973" y="2541319"/>
              <a:ext cx="2006930" cy="2232561"/>
            </a:xfrm>
            <a:prstGeom prst="noSmoking">
              <a:avLst>
                <a:gd name="adj" fmla="val 5326"/>
              </a:avLst>
            </a:prstGeom>
            <a:solidFill>
              <a:schemeClr val="accent2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4227616" y="5474471"/>
            <a:ext cx="47620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 err="1"/>
              <a:t>1</a:t>
            </a:r>
            <a:r>
              <a:rPr lang="en-US" sz="1400" dirty="0" err="1" smtClean="0"/>
              <a:t>Dennis</a:t>
            </a:r>
            <a:r>
              <a:rPr lang="en-US" sz="1400" dirty="0"/>
              <a:t>, J. E.; Mei, H. H. W., </a:t>
            </a:r>
            <a:r>
              <a:rPr lang="en-US" sz="1400" i="1" dirty="0" smtClean="0"/>
              <a:t>Journal </a:t>
            </a:r>
            <a:r>
              <a:rPr lang="en-US" sz="1400" i="1" dirty="0"/>
              <a:t>of Optimization Theory and Applications </a:t>
            </a:r>
            <a:r>
              <a:rPr lang="en-US" sz="1400" b="1" dirty="0"/>
              <a:t>1979,</a:t>
            </a:r>
            <a:r>
              <a:rPr lang="en-US" sz="1400" dirty="0"/>
              <a:t> </a:t>
            </a:r>
            <a:r>
              <a:rPr lang="en-US" sz="1400" i="1" dirty="0"/>
              <a:t>28</a:t>
            </a:r>
            <a:r>
              <a:rPr lang="en-US" sz="1400" dirty="0"/>
              <a:t> (4), 453-482.</a:t>
            </a:r>
          </a:p>
          <a:p>
            <a:r>
              <a:rPr lang="en-US" sz="1400" baseline="30000" dirty="0" err="1" smtClean="0"/>
              <a:t>2</a:t>
            </a:r>
            <a:r>
              <a:rPr lang="en-US" sz="1400" dirty="0" err="1" smtClean="0"/>
              <a:t>Rondinelli</a:t>
            </a:r>
            <a:r>
              <a:rPr lang="en-US" sz="1400" dirty="0"/>
              <a:t>, J.; Bin, D.; Marks, L. D., </a:t>
            </a:r>
            <a:r>
              <a:rPr lang="en-US" sz="1400" i="1" dirty="0" smtClean="0"/>
              <a:t>Computational </a:t>
            </a:r>
            <a:r>
              <a:rPr lang="en-US" sz="1400" i="1" dirty="0"/>
              <a:t>Materials Science </a:t>
            </a:r>
            <a:r>
              <a:rPr lang="en-US" sz="1400" b="1" dirty="0"/>
              <a:t>2007,</a:t>
            </a:r>
            <a:r>
              <a:rPr lang="en-US" sz="1400" dirty="0"/>
              <a:t> </a:t>
            </a:r>
            <a:r>
              <a:rPr lang="en-US" sz="1400" i="1" dirty="0"/>
              <a:t>40</a:t>
            </a:r>
            <a:r>
              <a:rPr lang="en-US" sz="1400" dirty="0"/>
              <a:t>, 345-353.</a:t>
            </a:r>
          </a:p>
        </p:txBody>
      </p:sp>
    </p:spTree>
    <p:extLst>
      <p:ext uri="{BB962C8B-B14F-4D97-AF65-F5344CB8AC3E}">
        <p14:creationId xmlns:p14="http://schemas.microsoft.com/office/powerpoint/2010/main" val="279761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Convergence of QN methods</a:t>
            </a:r>
          </a:p>
        </p:txBody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Depends upon clustering of eigenvectors</a:t>
            </a:r>
          </a:p>
        </p:txBody>
      </p:sp>
      <p:pic>
        <p:nvPicPr>
          <p:cNvPr id="5478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2551113"/>
            <a:ext cx="8872537" cy="337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1273" y="6198919"/>
            <a:ext cx="7469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Rondinelli</a:t>
            </a:r>
            <a:r>
              <a:rPr lang="en-US" sz="1400" dirty="0"/>
              <a:t>, J.; Bin, D.; Marks, L. D., Enhancing structure relaxations for first-principles codes: an approximate Hessian approach. </a:t>
            </a:r>
            <a:r>
              <a:rPr lang="en-US" sz="1400" i="1" dirty="0"/>
              <a:t>Computational Materials Science </a:t>
            </a:r>
            <a:r>
              <a:rPr lang="en-US" sz="1400" b="1" dirty="0"/>
              <a:t>2007,</a:t>
            </a:r>
            <a:r>
              <a:rPr lang="en-US" sz="1400" dirty="0"/>
              <a:t> </a:t>
            </a:r>
            <a:r>
              <a:rPr lang="en-US" sz="1400" i="1" dirty="0"/>
              <a:t>40</a:t>
            </a:r>
            <a:r>
              <a:rPr lang="en-US" sz="1400" dirty="0"/>
              <a:t>, 345-353.</a:t>
            </a:r>
          </a:p>
        </p:txBody>
      </p:sp>
    </p:spTree>
    <p:extLst>
      <p:ext uri="{BB962C8B-B14F-4D97-AF65-F5344CB8AC3E}">
        <p14:creationId xmlns:p14="http://schemas.microsoft.com/office/powerpoint/2010/main" val="89318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796688"/>
            <a:ext cx="5584825" cy="5539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Bulk </a:t>
            </a:r>
            <a:r>
              <a:rPr lang="en-US" dirty="0" err="1" smtClean="0"/>
              <a:t>NiO</a:t>
            </a:r>
            <a:r>
              <a:rPr lang="en-US" dirty="0" smtClean="0"/>
              <a:t>, on-site hybrid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J. Chem. Theory </a:t>
            </a:r>
            <a:r>
              <a:rPr lang="en-US" dirty="0" err="1" smtClean="0"/>
              <a:t>Comput</a:t>
            </a:r>
            <a:r>
              <a:rPr lang="en-US" dirty="0" smtClean="0"/>
              <a:t>, </a:t>
            </a:r>
            <a:r>
              <a:rPr lang="en-US" dirty="0" err="1" smtClean="0"/>
              <a:t>DOI</a:t>
            </a:r>
            <a:r>
              <a:rPr lang="en-US" dirty="0" smtClean="0"/>
              <a:t>: 10.1021/</a:t>
            </a:r>
            <a:r>
              <a:rPr lang="en-US" dirty="0" err="1" smtClean="0"/>
              <a:t>ct4001685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12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Larger Problems, 52 atoms, </a:t>
            </a:r>
            <a:r>
              <a:rPr lang="en-US" sz="4000" dirty="0" err="1" smtClean="0"/>
              <a:t>MgO</a:t>
            </a:r>
            <a:r>
              <a:rPr lang="en-US" sz="4000" dirty="0" smtClean="0"/>
              <a:t> (111)+H2O (left) &amp; 108 </a:t>
            </a:r>
            <a:r>
              <a:rPr lang="en-US" sz="4000" dirty="0" err="1" smtClean="0"/>
              <a:t>AlFe</a:t>
            </a:r>
            <a:r>
              <a:rPr lang="en-US" sz="4000" dirty="0" smtClean="0"/>
              <a:t> (right)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J. Chem. Theory </a:t>
            </a:r>
            <a:r>
              <a:rPr lang="en-US" dirty="0" err="1" smtClean="0"/>
              <a:t>Comput</a:t>
            </a:r>
            <a:r>
              <a:rPr lang="en-US" dirty="0" smtClean="0"/>
              <a:t>, </a:t>
            </a:r>
            <a:r>
              <a:rPr lang="en-US" dirty="0" err="1" smtClean="0"/>
              <a:t>DOI</a:t>
            </a:r>
            <a:r>
              <a:rPr lang="en-US" dirty="0" smtClean="0"/>
              <a:t>: 10.1021/</a:t>
            </a:r>
            <a:r>
              <a:rPr lang="en-US" dirty="0" err="1" smtClean="0"/>
              <a:t>ct4001685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2074068"/>
            <a:ext cx="5390229" cy="364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032" y="2048668"/>
            <a:ext cx="4811968" cy="4022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200" y="5347494"/>
            <a:ext cx="55626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sz="1400" dirty="0" smtClean="0"/>
              <a:t>J. </a:t>
            </a:r>
            <a:r>
              <a:rPr lang="en-US" sz="1400" dirty="0" err="1"/>
              <a:t>Ciston</a:t>
            </a:r>
            <a:r>
              <a:rPr lang="en-US" sz="1400" dirty="0"/>
              <a:t>, A. Subramanian, </a:t>
            </a:r>
            <a:r>
              <a:rPr lang="en-US" sz="1400" dirty="0" err="1"/>
              <a:t>L.D</a:t>
            </a:r>
            <a:r>
              <a:rPr lang="en-US" sz="1400" dirty="0"/>
              <a:t>. </a:t>
            </a:r>
            <a:r>
              <a:rPr lang="en-US" sz="1400" dirty="0" smtClean="0"/>
              <a:t>Marks, </a:t>
            </a:r>
            <a:r>
              <a:rPr lang="en-US" sz="1400" dirty="0" err="1" smtClean="0"/>
              <a:t>PhRvB</a:t>
            </a:r>
            <a:r>
              <a:rPr lang="en-US" sz="1400" dirty="0"/>
              <a:t>, 79 (2009) 085421.</a:t>
            </a:r>
          </a:p>
          <a:p>
            <a:r>
              <a:rPr lang="en-US" dirty="0"/>
              <a:t>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38800" y="6071394"/>
            <a:ext cx="3314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Lyudmila V. </a:t>
            </a:r>
            <a:r>
              <a:rPr lang="en-US" sz="1400" dirty="0" err="1" smtClean="0"/>
              <a:t>Dobysheva</a:t>
            </a:r>
            <a:r>
              <a:rPr lang="en-US" sz="1400" dirty="0"/>
              <a:t> </a:t>
            </a:r>
            <a:r>
              <a:rPr lang="en-US" sz="1400" dirty="0" smtClean="0"/>
              <a:t>(2011)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4695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Numbers (unreadable)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2341599"/>
              </p:ext>
            </p:extLst>
          </p:nvPr>
        </p:nvGraphicFramePr>
        <p:xfrm>
          <a:off x="774699" y="2006596"/>
          <a:ext cx="7556501" cy="3962408"/>
        </p:xfrm>
        <a:graphic>
          <a:graphicData uri="http://schemas.openxmlformats.org/drawingml/2006/table">
            <a:tbl>
              <a:tblPr firstRow="1" firstCol="1" bandRow="1">
                <a:tableStyleId>{8EC20E35-A176-4012-BC5E-935CFFF8708E}</a:tableStyleId>
              </a:tblPr>
              <a:tblGrid>
                <a:gridCol w="593410"/>
                <a:gridCol w="999800"/>
                <a:gridCol w="613926"/>
                <a:gridCol w="614715"/>
                <a:gridCol w="808046"/>
                <a:gridCol w="646280"/>
                <a:gridCol w="692837"/>
                <a:gridCol w="584729"/>
                <a:gridCol w="619450"/>
                <a:gridCol w="592621"/>
                <a:gridCol w="790687"/>
              </a:tblGrid>
              <a:tr h="6478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Figure</a:t>
                      </a:r>
                      <a:endParaRPr lang="en-US" sz="16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Name</a:t>
                      </a:r>
                      <a:endParaRPr lang="en-US" sz="16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Atoms</a:t>
                      </a:r>
                      <a:endParaRPr lang="en-US" sz="16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Ineq Atoms N</a:t>
                      </a:r>
                      <a:r>
                        <a:rPr lang="en-US" sz="1100" baseline="-25000">
                          <a:effectLst/>
                        </a:rPr>
                        <a:t>a</a:t>
                      </a:r>
                      <a:endParaRPr lang="en-US" sz="16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Atomic Variables N</a:t>
                      </a:r>
                      <a:r>
                        <a:rPr lang="en-US" sz="1100" baseline="-25000">
                          <a:effectLst/>
                        </a:rPr>
                        <a:t>av</a:t>
                      </a:r>
                      <a:endParaRPr lang="en-US" sz="16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Matrix Size</a:t>
                      </a:r>
                      <a:endParaRPr lang="en-US" sz="16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Density Size   N</a:t>
                      </a:r>
                      <a:r>
                        <a:rPr lang="en-US" sz="1100" baseline="-25000">
                          <a:effectLst/>
                        </a:rPr>
                        <a:t>e</a:t>
                      </a:r>
                      <a:endParaRPr lang="en-US" sz="16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States </a:t>
                      </a:r>
                      <a:endParaRPr lang="en-US" sz="16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Max Change (au)</a:t>
                      </a:r>
                      <a:endParaRPr lang="en-US" sz="16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SCF MSR1</a:t>
                      </a:r>
                      <a:endParaRPr lang="en-US" sz="16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SCF/Iter</a:t>
                      </a:r>
                      <a:endParaRPr lang="en-US" sz="16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BFGS</a:t>
                      </a:r>
                      <a:endParaRPr lang="en-US" sz="16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</a:tr>
              <a:tr h="2699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Ni(OH)</a:t>
                      </a:r>
                      <a:r>
                        <a:rPr lang="en-US" sz="1400" baseline="-250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601</a:t>
                      </a:r>
                      <a:endParaRPr lang="en-US" sz="16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5644</a:t>
                      </a:r>
                      <a:endParaRPr lang="en-US" sz="16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</a:t>
                      </a:r>
                      <a:endParaRPr lang="en-US" sz="16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0.20</a:t>
                      </a:r>
                      <a:endParaRPr lang="en-US" sz="16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27</a:t>
                      </a:r>
                      <a:endParaRPr lang="en-US" sz="16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108/8</a:t>
                      </a:r>
                      <a:endParaRPr lang="en-US" sz="16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</a:tr>
              <a:tr h="4750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MgO (111)+H</a:t>
                      </a:r>
                      <a:r>
                        <a:rPr lang="en-US" sz="1400" baseline="-25000">
                          <a:effectLst/>
                        </a:rPr>
                        <a:t>2</a:t>
                      </a:r>
                      <a:r>
                        <a:rPr lang="en-US" sz="1400">
                          <a:effectLst/>
                        </a:rPr>
                        <a:t>O</a:t>
                      </a:r>
                      <a:endParaRPr lang="en-US" sz="16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52</a:t>
                      </a:r>
                      <a:endParaRPr lang="en-US" sz="16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21</a:t>
                      </a:r>
                      <a:endParaRPr lang="en-US" sz="16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42</a:t>
                      </a:r>
                      <a:endParaRPr lang="en-US" sz="16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6344</a:t>
                      </a:r>
                      <a:endParaRPr lang="en-US" sz="16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28842</a:t>
                      </a:r>
                      <a:endParaRPr lang="en-US" sz="16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176</a:t>
                      </a:r>
                      <a:endParaRPr lang="en-US" sz="16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2.12</a:t>
                      </a:r>
                      <a:endParaRPr lang="en-US" sz="16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241</a:t>
                      </a:r>
                      <a:endParaRPr lang="en-US" sz="16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414/23</a:t>
                      </a:r>
                      <a:endParaRPr lang="en-US" sz="16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</a:tr>
              <a:tr h="2699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</a:t>
                      </a:r>
                      <a:endParaRPr lang="en-US" sz="16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Al</a:t>
                      </a:r>
                      <a:r>
                        <a:rPr lang="en-US" sz="1400" baseline="-25000">
                          <a:effectLst/>
                        </a:rPr>
                        <a:t>106</a:t>
                      </a:r>
                      <a:r>
                        <a:rPr lang="en-US" sz="1400">
                          <a:effectLst/>
                        </a:rPr>
                        <a:t>Fe</a:t>
                      </a:r>
                      <a:r>
                        <a:rPr lang="en-US" sz="1400" baseline="-250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108</a:t>
                      </a:r>
                      <a:endParaRPr lang="en-US" sz="16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42</a:t>
                      </a:r>
                      <a:endParaRPr lang="en-US" sz="16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92</a:t>
                      </a:r>
                      <a:endParaRPr lang="en-US" sz="16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5945</a:t>
                      </a:r>
                      <a:endParaRPr lang="en-US" sz="16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82643</a:t>
                      </a:r>
                      <a:endParaRPr lang="en-US" sz="16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491</a:t>
                      </a:r>
                      <a:endParaRPr lang="en-US" sz="16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0.48</a:t>
                      </a:r>
                      <a:endParaRPr lang="en-US" sz="16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76</a:t>
                      </a:r>
                      <a:endParaRPr lang="en-US" sz="16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148/8</a:t>
                      </a:r>
                      <a:endParaRPr lang="en-US" sz="16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</a:tr>
              <a:tr h="4750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</a:t>
                      </a:r>
                      <a:endParaRPr lang="en-US" sz="16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TiO</a:t>
                      </a:r>
                      <a:r>
                        <a:rPr lang="en-US" sz="1400" baseline="-25000">
                          <a:effectLst/>
                        </a:rPr>
                        <a:t>2</a:t>
                      </a:r>
                      <a:r>
                        <a:rPr lang="en-US" sz="1400">
                          <a:effectLst/>
                        </a:rPr>
                        <a:t> (001) 2x2 </a:t>
                      </a:r>
                      <a:endParaRPr lang="en-US" sz="16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40</a:t>
                      </a:r>
                      <a:endParaRPr lang="en-US" sz="16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</a:t>
                      </a:r>
                      <a:endParaRPr lang="en-US" sz="16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35</a:t>
                      </a:r>
                      <a:endParaRPr lang="en-US" sz="16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6518</a:t>
                      </a:r>
                      <a:endParaRPr lang="en-US" sz="16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25361</a:t>
                      </a:r>
                      <a:endParaRPr lang="en-US" sz="16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163</a:t>
                      </a:r>
                      <a:endParaRPr lang="en-US" sz="16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0.53</a:t>
                      </a:r>
                      <a:endParaRPr lang="en-US" sz="16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156</a:t>
                      </a:r>
                      <a:endParaRPr lang="en-US" sz="16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349/13</a:t>
                      </a:r>
                      <a:endParaRPr lang="en-US" sz="16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</a:tr>
              <a:tr h="4750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</a:t>
                      </a:r>
                      <a:endParaRPr lang="en-US" sz="16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SrTiO</a:t>
                      </a:r>
                      <a:r>
                        <a:rPr lang="en-US" sz="1400" baseline="-25000">
                          <a:effectLst/>
                        </a:rPr>
                        <a:t>3</a:t>
                      </a:r>
                      <a:r>
                        <a:rPr lang="en-US" sz="1400">
                          <a:effectLst/>
                        </a:rPr>
                        <a:t> (001) 2x1 </a:t>
                      </a:r>
                      <a:endParaRPr lang="en-US" sz="16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108</a:t>
                      </a:r>
                      <a:endParaRPr lang="en-US" sz="16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44</a:t>
                      </a:r>
                      <a:endParaRPr lang="en-US" sz="16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96</a:t>
                      </a:r>
                      <a:endParaRPr lang="en-US" sz="16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16106</a:t>
                      </a:r>
                      <a:endParaRPr lang="en-US" sz="16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65752</a:t>
                      </a:r>
                      <a:endParaRPr lang="en-US" sz="16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400</a:t>
                      </a:r>
                      <a:endParaRPr lang="en-US" sz="16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2.87</a:t>
                      </a:r>
                      <a:endParaRPr lang="en-US" sz="16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480</a:t>
                      </a:r>
                      <a:endParaRPr lang="en-US" sz="16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645/40</a:t>
                      </a:r>
                      <a:endParaRPr lang="en-US" sz="16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</a:tr>
              <a:tr h="2699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</a:t>
                      </a:r>
                      <a:endParaRPr lang="en-US" sz="16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MgO (111) octapole</a:t>
                      </a:r>
                      <a:endParaRPr lang="en-US" sz="16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44</a:t>
                      </a:r>
                      <a:endParaRPr lang="en-US" sz="16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</a:t>
                      </a:r>
                      <a:endParaRPr lang="en-US" sz="16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</a:t>
                      </a:r>
                      <a:endParaRPr lang="en-US" sz="16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10029</a:t>
                      </a:r>
                      <a:endParaRPr lang="en-US" sz="16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17046</a:t>
                      </a:r>
                      <a:endParaRPr lang="en-US" sz="16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176</a:t>
                      </a:r>
                      <a:endParaRPr lang="en-US" sz="16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1.09</a:t>
                      </a:r>
                      <a:endParaRPr lang="en-US" sz="16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92</a:t>
                      </a:r>
                      <a:endParaRPr lang="en-US" sz="16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170/13</a:t>
                      </a:r>
                      <a:endParaRPr lang="en-US" sz="16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</a:tr>
              <a:tr h="269919">
                <a:tc>
                  <a:txBody>
                    <a:bodyPr/>
                    <a:lstStyle/>
                    <a:p>
                      <a:endParaRPr lang="en-US" sz="110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68</a:t>
                      </a:r>
                      <a:endParaRPr lang="en-US" sz="16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18</a:t>
                      </a:r>
                      <a:endParaRPr lang="en-US" sz="16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32</a:t>
                      </a:r>
                      <a:endParaRPr lang="en-US" sz="16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10185</a:t>
                      </a:r>
                      <a:endParaRPr lang="en-US" sz="16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21732</a:t>
                      </a:r>
                      <a:endParaRPr lang="en-US" sz="16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272</a:t>
                      </a:r>
                      <a:endParaRPr lang="en-US" sz="16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1.19</a:t>
                      </a:r>
                      <a:endParaRPr lang="en-US" sz="16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109</a:t>
                      </a:r>
                      <a:endParaRPr lang="en-US" sz="16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158/10</a:t>
                      </a:r>
                      <a:endParaRPr lang="en-US" sz="16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</a:tr>
              <a:tr h="269919">
                <a:tc>
                  <a:txBody>
                    <a:bodyPr/>
                    <a:lstStyle/>
                    <a:p>
                      <a:endParaRPr lang="en-US" sz="110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92</a:t>
                      </a:r>
                      <a:endParaRPr lang="en-US" sz="16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24</a:t>
                      </a:r>
                      <a:endParaRPr lang="en-US" sz="16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44</a:t>
                      </a:r>
                      <a:endParaRPr lang="en-US" sz="16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10341</a:t>
                      </a:r>
                      <a:endParaRPr lang="en-US" sz="16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26418</a:t>
                      </a:r>
                      <a:endParaRPr lang="en-US" sz="16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358</a:t>
                      </a:r>
                      <a:endParaRPr lang="en-US" sz="16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1.27</a:t>
                      </a:r>
                      <a:endParaRPr lang="en-US" sz="16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138</a:t>
                      </a:r>
                      <a:endParaRPr lang="en-US" sz="16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152/10</a:t>
                      </a:r>
                      <a:endParaRPr lang="en-US" sz="16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</a:tr>
              <a:tr h="269919">
                <a:tc>
                  <a:txBody>
                    <a:bodyPr/>
                    <a:lstStyle/>
                    <a:p>
                      <a:endParaRPr lang="en-US" sz="1100">
                        <a:effectLst/>
                        <a:latin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116</a:t>
                      </a:r>
                      <a:endParaRPr lang="en-US" sz="16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30</a:t>
                      </a:r>
                      <a:endParaRPr lang="en-US" sz="16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56</a:t>
                      </a:r>
                      <a:endParaRPr lang="en-US" sz="16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10497</a:t>
                      </a:r>
                      <a:endParaRPr lang="en-US" sz="16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31104</a:t>
                      </a:r>
                      <a:endParaRPr lang="en-US" sz="16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464</a:t>
                      </a:r>
                      <a:endParaRPr lang="en-US" sz="16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1.35</a:t>
                      </a:r>
                      <a:endParaRPr lang="en-US" sz="16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151</a:t>
                      </a:r>
                      <a:endParaRPr lang="en-US" sz="16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189/14</a:t>
                      </a:r>
                      <a:endParaRPr lang="en-US" sz="16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</a:tr>
              <a:tr h="2699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</a:t>
                      </a:r>
                      <a:endParaRPr lang="en-US" sz="16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</a:t>
                      </a:r>
                      <a:r>
                        <a:rPr lang="en-US" sz="1400" baseline="-25000">
                          <a:effectLst/>
                        </a:rPr>
                        <a:t>2</a:t>
                      </a:r>
                      <a:r>
                        <a:rPr lang="en-US" sz="1400">
                          <a:effectLst/>
                        </a:rPr>
                        <a:t>N</a:t>
                      </a:r>
                      <a:r>
                        <a:rPr lang="en-US" sz="1400" baseline="-25000">
                          <a:effectLst/>
                        </a:rPr>
                        <a:t>2</a:t>
                      </a:r>
                      <a:r>
                        <a:rPr lang="en-US" sz="1400">
                          <a:effectLst/>
                        </a:rPr>
                        <a:t>H</a:t>
                      </a:r>
                      <a:r>
                        <a:rPr lang="en-US" sz="1400" baseline="-25000">
                          <a:effectLst/>
                        </a:rPr>
                        <a:t>8</a:t>
                      </a:r>
                      <a:endParaRPr lang="en-US" sz="16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24</a:t>
                      </a:r>
                      <a:endParaRPr lang="en-US" sz="16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</a:t>
                      </a:r>
                      <a:endParaRPr lang="en-US" sz="16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18</a:t>
                      </a:r>
                      <a:endParaRPr lang="en-US" sz="16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5764</a:t>
                      </a:r>
                      <a:endParaRPr lang="en-US" sz="16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16085</a:t>
                      </a:r>
                      <a:endParaRPr lang="en-US" sz="16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26</a:t>
                      </a:r>
                      <a:endParaRPr lang="en-US" sz="16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3.20</a:t>
                      </a:r>
                      <a:endParaRPr lang="en-US" sz="16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575</a:t>
                      </a:r>
                      <a:endParaRPr lang="en-US" sz="160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575/45</a:t>
                      </a:r>
                      <a:endParaRPr lang="en-US" sz="1600" dirty="0">
                        <a:effectLst/>
                        <a:latin typeface="Times New Roman"/>
                        <a:ea typeface="Batang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J. Chem. Theory </a:t>
            </a:r>
            <a:r>
              <a:rPr lang="en-US" dirty="0" err="1" smtClean="0"/>
              <a:t>Comput</a:t>
            </a:r>
            <a:r>
              <a:rPr lang="en-US" dirty="0" smtClean="0"/>
              <a:t>, </a:t>
            </a:r>
            <a:r>
              <a:rPr lang="en-US" dirty="0" err="1" smtClean="0"/>
              <a:t>DOI</a:t>
            </a:r>
            <a:r>
              <a:rPr lang="en-US" dirty="0" smtClean="0"/>
              <a:t>: 10.1021/</a:t>
            </a:r>
            <a:r>
              <a:rPr lang="en-US" dirty="0" err="1" smtClean="0"/>
              <a:t>ct4001685</a:t>
            </a:r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531938" y="26400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89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03075"/>
            <a:ext cx="7772400" cy="4114800"/>
          </a:xfrm>
        </p:spPr>
        <p:txBody>
          <a:bodyPr/>
          <a:lstStyle/>
          <a:p>
            <a:r>
              <a:rPr lang="en-US" sz="2400" dirty="0" smtClean="0"/>
              <a:t>Is the ansatz “right”, or is there a better one?</a:t>
            </a:r>
          </a:p>
          <a:p>
            <a:r>
              <a:rPr lang="en-US" sz="2400" dirty="0" smtClean="0"/>
              <a:t>Can the Hessian (Force Matrix) be extracted (to date failed)?</a:t>
            </a:r>
          </a:p>
          <a:p>
            <a:r>
              <a:rPr lang="en-US" sz="2400" dirty="0" smtClean="0"/>
              <a:t>Can the guesstimated dielectric response be better exploited?</a:t>
            </a:r>
          </a:p>
          <a:p>
            <a:r>
              <a:rPr lang="en-US" sz="2400" dirty="0" smtClean="0"/>
              <a:t>Can the fixed-point Broyden family method be used for other problems?</a:t>
            </a:r>
          </a:p>
          <a:p>
            <a:r>
              <a:rPr lang="en-US" sz="2400" dirty="0" smtClean="0"/>
              <a:t>How well will the algorithm work with pseudopotential codes (probably better)?</a:t>
            </a:r>
          </a:p>
          <a:p>
            <a:r>
              <a:rPr lang="en-US" sz="2400" dirty="0" smtClean="0"/>
              <a:t>GNU version (man/woman power /$$ needed)</a:t>
            </a:r>
          </a:p>
          <a:p>
            <a:r>
              <a:rPr lang="en-US" sz="2400" dirty="0" smtClean="0"/>
              <a:t>How to safeguard numerical accuracy </a:t>
            </a:r>
            <a:r>
              <a:rPr lang="en-US" sz="2400" dirty="0" err="1" smtClean="0"/>
              <a:t>degredation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J. Chem. Theory </a:t>
            </a:r>
            <a:r>
              <a:rPr lang="en-US" dirty="0" err="1" smtClean="0"/>
              <a:t>Comput</a:t>
            </a:r>
            <a:r>
              <a:rPr lang="en-US" dirty="0" smtClean="0"/>
              <a:t>, </a:t>
            </a:r>
            <a:r>
              <a:rPr lang="en-US" dirty="0" err="1" smtClean="0"/>
              <a:t>DOI</a:t>
            </a:r>
            <a:r>
              <a:rPr lang="en-US" dirty="0" smtClean="0"/>
              <a:t>: 10.1021/</a:t>
            </a:r>
            <a:r>
              <a:rPr lang="en-US" dirty="0" err="1" smtClean="0"/>
              <a:t>ct4001685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31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Production level code (not demonstration)</a:t>
            </a:r>
          </a:p>
          <a:p>
            <a:r>
              <a:rPr lang="en-US" sz="2800" dirty="0" smtClean="0"/>
              <a:t>Fused algorithm is ~ twice as fast (sometimes more, in rare cases the same speed)</a:t>
            </a:r>
          </a:p>
          <a:p>
            <a:r>
              <a:rPr lang="en-US" sz="2800" dirty="0" smtClean="0"/>
              <a:t>Works for metals, insulators, atoms, hybrid potentials…</a:t>
            </a:r>
          </a:p>
          <a:p>
            <a:r>
              <a:rPr lang="en-US" sz="2800" dirty="0" smtClean="0"/>
              <a:t>Should work for pseudopotential &amp; other methods</a:t>
            </a:r>
          </a:p>
          <a:p>
            <a:r>
              <a:rPr lang="en-US" sz="2800" dirty="0" smtClean="0"/>
              <a:t>Idiot proof (within reason)</a:t>
            </a:r>
          </a:p>
          <a:p>
            <a:r>
              <a:rPr lang="en-US" sz="2800" dirty="0" smtClean="0"/>
              <a:t>No user input parameters needed in most cases</a:t>
            </a:r>
          </a:p>
          <a:p>
            <a:r>
              <a:rPr lang="en-US" sz="2800" dirty="0" smtClean="0"/>
              <a:t>Many possibilities to improve…..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J. Chem. Theory </a:t>
            </a:r>
            <a:r>
              <a:rPr lang="en-US" dirty="0" err="1" smtClean="0"/>
              <a:t>Comput</a:t>
            </a:r>
            <a:r>
              <a:rPr lang="en-US" dirty="0" smtClean="0"/>
              <a:t>, </a:t>
            </a:r>
            <a:r>
              <a:rPr lang="en-US" dirty="0" err="1" smtClean="0"/>
              <a:t>DOI</a:t>
            </a:r>
            <a:r>
              <a:rPr lang="en-US" dirty="0" smtClean="0"/>
              <a:t>: 10.1021/</a:t>
            </a:r>
            <a:r>
              <a:rPr lang="en-US" dirty="0" err="1" smtClean="0"/>
              <a:t>ct4001685</a:t>
            </a:r>
            <a:endParaRPr lang="en-US" dirty="0"/>
          </a:p>
        </p:txBody>
      </p:sp>
      <p:pic>
        <p:nvPicPr>
          <p:cNvPr id="5" name="Picture 12" descr="wien2k_logo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86" y="163844"/>
            <a:ext cx="1052099" cy="118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53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J. Chem. Theory </a:t>
            </a:r>
            <a:r>
              <a:rPr lang="en-US" dirty="0" err="1" smtClean="0"/>
              <a:t>Comput</a:t>
            </a:r>
            <a:r>
              <a:rPr lang="en-US" dirty="0" smtClean="0"/>
              <a:t>, </a:t>
            </a:r>
            <a:r>
              <a:rPr lang="en-US" dirty="0" err="1" smtClean="0"/>
              <a:t>DOI</a:t>
            </a:r>
            <a:r>
              <a:rPr lang="en-US" dirty="0" smtClean="0"/>
              <a:t>: 10.1021/</a:t>
            </a:r>
            <a:r>
              <a:rPr lang="en-US" dirty="0" err="1" smtClean="0"/>
              <a:t>ct4001685</a:t>
            </a:r>
            <a:endParaRPr lang="en-US" dirty="0"/>
          </a:p>
        </p:txBody>
      </p:sp>
      <p:pic>
        <p:nvPicPr>
          <p:cNvPr id="10242" name="Picture 2" descr="Peter Blah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10922" y="2606674"/>
            <a:ext cx="2875643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744" y="2632074"/>
            <a:ext cx="2264569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National Science Foundation - Where Discoveries Beg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844" y="5713411"/>
            <a:ext cx="3733800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16000" y="1727200"/>
            <a:ext cx="688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Peter </a:t>
            </a:r>
            <a:r>
              <a:rPr lang="en-US" dirty="0" err="1" smtClean="0"/>
              <a:t>Blaha</a:t>
            </a:r>
            <a:r>
              <a:rPr lang="en-US" dirty="0" smtClean="0"/>
              <a:t>                       </a:t>
            </a:r>
            <a:r>
              <a:rPr lang="en-US" dirty="0" err="1" smtClean="0"/>
              <a:t>Russel</a:t>
            </a:r>
            <a:r>
              <a:rPr lang="en-US" dirty="0" smtClean="0"/>
              <a:t> Luke                  	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/>
              <a:t>Wien </a:t>
            </a:r>
            <a:r>
              <a:rPr lang="en-US" dirty="0" smtClean="0"/>
              <a:t>                  </a:t>
            </a:r>
            <a:r>
              <a:rPr lang="en-US" dirty="0"/>
              <a:t> </a:t>
            </a:r>
            <a:r>
              <a:rPr lang="en-US" dirty="0" smtClean="0"/>
              <a:t>     U. Göttingen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52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1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-168275"/>
            <a:ext cx="7772400" cy="1470025"/>
          </a:xfrm>
        </p:spPr>
        <p:txBody>
          <a:bodyPr/>
          <a:lstStyle/>
          <a:p>
            <a:pPr algn="ctr"/>
            <a:r>
              <a:rPr lang="en-US" sz="4800" b="1" dirty="0" smtClean="0"/>
              <a:t>Questions ?</a:t>
            </a:r>
            <a:endParaRPr lang="en-US" sz="4800" b="1" i="1" dirty="0"/>
          </a:p>
        </p:txBody>
      </p:sp>
      <p:pic>
        <p:nvPicPr>
          <p:cNvPr id="1681412" name="Picture 4" descr="E1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9"/>
          <a:stretch>
            <a:fillRect/>
          </a:stretch>
        </p:blipFill>
        <p:spPr bwMode="auto">
          <a:xfrm>
            <a:off x="4694238" y="4634725"/>
            <a:ext cx="1965325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1413" name="Picture 5" descr="tem-sche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4093388"/>
            <a:ext cx="1744663" cy="195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81415" name="Text Box 7"/>
          <p:cNvSpPr txBox="1">
            <a:spLocks noChangeArrowheads="1"/>
          </p:cNvSpPr>
          <p:nvPr/>
        </p:nvSpPr>
        <p:spPr bwMode="auto">
          <a:xfrm>
            <a:off x="1136575" y="3900788"/>
            <a:ext cx="18716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aseline="0" dirty="0" smtClean="0">
                <a:solidFill>
                  <a:schemeClr val="accent2"/>
                </a:solidFill>
              </a:rPr>
              <a:t>Diffraction</a:t>
            </a:r>
            <a:endParaRPr lang="en-US" sz="2000" baseline="0" dirty="0">
              <a:solidFill>
                <a:schemeClr val="accent2"/>
              </a:solidFill>
            </a:endParaRPr>
          </a:p>
        </p:txBody>
      </p:sp>
      <p:sp>
        <p:nvSpPr>
          <p:cNvPr id="1681417" name="Text Box 9"/>
          <p:cNvSpPr txBox="1">
            <a:spLocks noChangeArrowheads="1"/>
          </p:cNvSpPr>
          <p:nvPr/>
        </p:nvSpPr>
        <p:spPr bwMode="auto">
          <a:xfrm>
            <a:off x="5130800" y="5033188"/>
            <a:ext cx="18716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aseline="0">
                <a:solidFill>
                  <a:schemeClr val="accent2"/>
                </a:solidFill>
              </a:rPr>
              <a:t>DFT</a:t>
            </a:r>
          </a:p>
        </p:txBody>
      </p:sp>
      <p:pic>
        <p:nvPicPr>
          <p:cNvPr id="1681418" name="Picture 3" descr="C:\Documents and Settings\Jimbo\Desktop\STO110_pics_for_LDM\3x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163" y="4188638"/>
            <a:ext cx="1912937" cy="191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1419" name="Text Box 11"/>
          <p:cNvSpPr txBox="1">
            <a:spLocks noChangeArrowheads="1"/>
          </p:cNvSpPr>
          <p:nvPr/>
        </p:nvSpPr>
        <p:spPr bwMode="auto">
          <a:xfrm>
            <a:off x="3236975" y="5986538"/>
            <a:ext cx="18716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aseline="0" dirty="0">
                <a:solidFill>
                  <a:schemeClr val="accent2"/>
                </a:solidFill>
              </a:rPr>
              <a:t>Structure</a:t>
            </a:r>
          </a:p>
        </p:txBody>
      </p:sp>
      <p:pic>
        <p:nvPicPr>
          <p:cNvPr id="1681420" name="Picture 12" descr="wien2k_logo_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838" y="4248963"/>
            <a:ext cx="604837" cy="67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81421" name="Group 154"/>
          <p:cNvGrpSpPr>
            <a:grpSpLocks noChangeAspect="1"/>
          </p:cNvGrpSpPr>
          <p:nvPr/>
        </p:nvGrpSpPr>
        <p:grpSpPr bwMode="auto">
          <a:xfrm>
            <a:off x="6675438" y="4096563"/>
            <a:ext cx="1619250" cy="1617662"/>
            <a:chOff x="6400800" y="1219332"/>
            <a:chExt cx="1676400" cy="1676267"/>
          </a:xfrm>
        </p:grpSpPr>
        <p:pic>
          <p:nvPicPr>
            <p:cNvPr id="1681422" name="Picture 5" descr="S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1219332"/>
              <a:ext cx="1675293" cy="1676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81423" name="Text Box 6"/>
            <p:cNvSpPr txBox="1">
              <a:spLocks noChangeAspect="1" noChangeArrowheads="1"/>
            </p:cNvSpPr>
            <p:nvPr/>
          </p:nvSpPr>
          <p:spPr bwMode="auto">
            <a:xfrm>
              <a:off x="7314602" y="2515601"/>
              <a:ext cx="762598" cy="284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1200" b="1" baseline="0">
                  <a:solidFill>
                    <a:schemeClr val="bg1"/>
                  </a:solidFill>
                  <a:cs typeface="Arial" charset="0"/>
                </a:rPr>
                <a:t>10 nm</a:t>
              </a:r>
            </a:p>
          </p:txBody>
        </p:sp>
        <p:sp>
          <p:nvSpPr>
            <p:cNvPr id="1681424" name="Rectangle 7"/>
            <p:cNvSpPr>
              <a:spLocks noChangeAspect="1" noChangeArrowheads="1"/>
            </p:cNvSpPr>
            <p:nvPr/>
          </p:nvSpPr>
          <p:spPr bwMode="auto">
            <a:xfrm>
              <a:off x="7620000" y="2743200"/>
              <a:ext cx="174246" cy="46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1800" baseline="0">
                <a:latin typeface="Arial" charset="0"/>
                <a:cs typeface="Arial" charset="0"/>
              </a:endParaRPr>
            </a:p>
          </p:txBody>
        </p:sp>
      </p:grpSp>
      <p:sp>
        <p:nvSpPr>
          <p:cNvPr id="1681425" name="Text Box 17"/>
          <p:cNvSpPr txBox="1">
            <a:spLocks noChangeArrowheads="1"/>
          </p:cNvSpPr>
          <p:nvPr/>
        </p:nvSpPr>
        <p:spPr bwMode="auto">
          <a:xfrm>
            <a:off x="6656388" y="5682475"/>
            <a:ext cx="18716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aseline="0">
                <a:solidFill>
                  <a:schemeClr val="accent2"/>
                </a:solidFill>
              </a:rPr>
              <a:t>NanoCatalysts</a:t>
            </a:r>
          </a:p>
        </p:txBody>
      </p:sp>
      <p:sp>
        <p:nvSpPr>
          <p:cNvPr id="17" name="Subtitle 5"/>
          <p:cNvSpPr txBox="1">
            <a:spLocks/>
          </p:cNvSpPr>
          <p:nvPr/>
        </p:nvSpPr>
        <p:spPr bwMode="auto">
          <a:xfrm>
            <a:off x="1191419" y="22441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3000" i="1" kern="0" dirty="0" smtClean="0"/>
              <a:t>It is through science that we prove, but through intuition that we discover.</a:t>
            </a:r>
            <a:br>
              <a:rPr lang="en-US" sz="3000" i="1" kern="0" dirty="0" smtClean="0"/>
            </a:br>
            <a:r>
              <a:rPr lang="en-US" sz="3000" kern="0" dirty="0" smtClean="0"/>
              <a:t>Jules H. </a:t>
            </a:r>
            <a:r>
              <a:rPr lang="en-US" sz="3000" kern="0" dirty="0" err="1" smtClean="0"/>
              <a:t>Poincaré</a:t>
            </a:r>
            <a:endParaRPr lang="en-US" sz="3000" kern="0" dirty="0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730499" y="6381750"/>
            <a:ext cx="4183063" cy="365125"/>
          </a:xfrm>
        </p:spPr>
        <p:txBody>
          <a:bodyPr/>
          <a:lstStyle/>
          <a:p>
            <a:r>
              <a:rPr lang="en-US" dirty="0" smtClean="0"/>
              <a:t>J. Chem. Theory </a:t>
            </a:r>
            <a:r>
              <a:rPr lang="en-US" dirty="0" err="1" smtClean="0"/>
              <a:t>Comput</a:t>
            </a:r>
            <a:r>
              <a:rPr lang="en-US" dirty="0" smtClean="0"/>
              <a:t>, </a:t>
            </a:r>
            <a:r>
              <a:rPr lang="en-US" dirty="0" err="1" smtClean="0"/>
              <a:t>DOI</a:t>
            </a:r>
            <a:r>
              <a:rPr lang="en-US" dirty="0" smtClean="0"/>
              <a:t>: 10.1021/</a:t>
            </a:r>
            <a:r>
              <a:rPr lang="en-US" dirty="0" err="1" smtClean="0"/>
              <a:t>ct4001685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87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736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Converging many DFT codes</a:t>
            </a:r>
            <a:endParaRPr lang="en-US" dirty="0"/>
          </a:p>
        </p:txBody>
      </p:sp>
      <p:sp>
        <p:nvSpPr>
          <p:cNvPr id="80" name="Content Placeholder 2"/>
          <p:cNvSpPr>
            <a:spLocks noGrp="1"/>
          </p:cNvSpPr>
          <p:nvPr>
            <p:ph idx="4294967295"/>
          </p:nvPr>
        </p:nvSpPr>
        <p:spPr>
          <a:xfrm>
            <a:off x="635000" y="1965327"/>
            <a:ext cx="4432300" cy="4114800"/>
          </a:xfrm>
        </p:spPr>
        <p:txBody>
          <a:bodyPr/>
          <a:lstStyle/>
          <a:p>
            <a:r>
              <a:rPr lang="en-US" sz="2800" dirty="0" smtClean="0"/>
              <a:t>The DFT literature (published, unpublished, </a:t>
            </a:r>
            <a:r>
              <a:rPr lang="en-US" sz="2800" dirty="0" err="1" smtClean="0"/>
              <a:t>listserver</a:t>
            </a:r>
            <a:r>
              <a:rPr lang="en-US" sz="2800" dirty="0" smtClean="0"/>
              <a:t>) is full of “fudges” and confusion about getting calculations to converge.</a:t>
            </a:r>
          </a:p>
          <a:p>
            <a:pPr lvl="1"/>
            <a:r>
              <a:rPr lang="en-US" dirty="0" smtClean="0"/>
              <a:t>“Mixing factors”</a:t>
            </a:r>
          </a:p>
          <a:p>
            <a:pPr lvl="1"/>
            <a:r>
              <a:rPr lang="en-US" dirty="0" smtClean="0"/>
              <a:t>Run calculations at </a:t>
            </a:r>
            <a:r>
              <a:rPr lang="en-US" dirty="0" err="1" smtClean="0"/>
              <a:t>2000K</a:t>
            </a:r>
            <a:r>
              <a:rPr lang="en-US" dirty="0" smtClean="0"/>
              <a:t> (metals)</a:t>
            </a:r>
          </a:p>
        </p:txBody>
      </p:sp>
      <p:grpSp>
        <p:nvGrpSpPr>
          <p:cNvPr id="1807364" name="Group 4"/>
          <p:cNvGrpSpPr>
            <a:grpSpLocks/>
          </p:cNvGrpSpPr>
          <p:nvPr/>
        </p:nvGrpSpPr>
        <p:grpSpPr bwMode="auto">
          <a:xfrm>
            <a:off x="5257800" y="3071813"/>
            <a:ext cx="3595688" cy="3387725"/>
            <a:chOff x="192" y="1935"/>
            <a:chExt cx="2265" cy="2134"/>
          </a:xfrm>
        </p:grpSpPr>
        <p:sp>
          <p:nvSpPr>
            <p:cNvPr id="1807365" name="Rectangle 5"/>
            <p:cNvSpPr>
              <a:spLocks noChangeArrowheads="1"/>
            </p:cNvSpPr>
            <p:nvPr/>
          </p:nvSpPr>
          <p:spPr bwMode="auto">
            <a:xfrm>
              <a:off x="192" y="1935"/>
              <a:ext cx="1398" cy="1307"/>
            </a:xfrm>
            <a:prstGeom prst="rect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07366" name="Group 6"/>
            <p:cNvGrpSpPr>
              <a:grpSpLocks/>
            </p:cNvGrpSpPr>
            <p:nvPr/>
          </p:nvGrpSpPr>
          <p:grpSpPr bwMode="auto">
            <a:xfrm>
              <a:off x="1408" y="2050"/>
              <a:ext cx="1049" cy="2019"/>
              <a:chOff x="1408" y="2050"/>
              <a:chExt cx="1049" cy="2019"/>
            </a:xfrm>
          </p:grpSpPr>
          <p:grpSp>
            <p:nvGrpSpPr>
              <p:cNvPr id="1807367" name="Group 7"/>
              <p:cNvGrpSpPr>
                <a:grpSpLocks/>
              </p:cNvGrpSpPr>
              <p:nvPr/>
            </p:nvGrpSpPr>
            <p:grpSpPr bwMode="auto">
              <a:xfrm>
                <a:off x="1412" y="2810"/>
                <a:ext cx="187" cy="491"/>
                <a:chOff x="1412" y="2810"/>
                <a:chExt cx="187" cy="491"/>
              </a:xfrm>
            </p:grpSpPr>
            <p:grpSp>
              <p:nvGrpSpPr>
                <p:cNvPr id="1807368" name="Group 8"/>
                <p:cNvGrpSpPr>
                  <a:grpSpLocks/>
                </p:cNvGrpSpPr>
                <p:nvPr/>
              </p:nvGrpSpPr>
              <p:grpSpPr bwMode="auto">
                <a:xfrm>
                  <a:off x="1412" y="2865"/>
                  <a:ext cx="146" cy="436"/>
                  <a:chOff x="1412" y="2865"/>
                  <a:chExt cx="146" cy="436"/>
                </a:xfrm>
              </p:grpSpPr>
              <p:sp>
                <p:nvSpPr>
                  <p:cNvPr id="1807369" name="Freeform 9"/>
                  <p:cNvSpPr>
                    <a:spLocks/>
                  </p:cNvSpPr>
                  <p:nvPr/>
                </p:nvSpPr>
                <p:spPr bwMode="auto">
                  <a:xfrm>
                    <a:off x="1412" y="2865"/>
                    <a:ext cx="136" cy="298"/>
                  </a:xfrm>
                  <a:custGeom>
                    <a:avLst/>
                    <a:gdLst>
                      <a:gd name="T0" fmla="*/ 66 w 136"/>
                      <a:gd name="T1" fmla="*/ 42 h 298"/>
                      <a:gd name="T2" fmla="*/ 82 w 136"/>
                      <a:gd name="T3" fmla="*/ 68 h 298"/>
                      <a:gd name="T4" fmla="*/ 93 w 136"/>
                      <a:gd name="T5" fmla="*/ 88 h 298"/>
                      <a:gd name="T6" fmla="*/ 100 w 136"/>
                      <a:gd name="T7" fmla="*/ 103 h 298"/>
                      <a:gd name="T8" fmla="*/ 103 w 136"/>
                      <a:gd name="T9" fmla="*/ 118 h 298"/>
                      <a:gd name="T10" fmla="*/ 104 w 136"/>
                      <a:gd name="T11" fmla="*/ 128 h 298"/>
                      <a:gd name="T12" fmla="*/ 102 w 136"/>
                      <a:gd name="T13" fmla="*/ 137 h 298"/>
                      <a:gd name="T14" fmla="*/ 97 w 136"/>
                      <a:gd name="T15" fmla="*/ 141 h 298"/>
                      <a:gd name="T16" fmla="*/ 76 w 136"/>
                      <a:gd name="T17" fmla="*/ 153 h 298"/>
                      <a:gd name="T18" fmla="*/ 59 w 136"/>
                      <a:gd name="T19" fmla="*/ 155 h 298"/>
                      <a:gd name="T20" fmla="*/ 43 w 136"/>
                      <a:gd name="T21" fmla="*/ 160 h 298"/>
                      <a:gd name="T22" fmla="*/ 20 w 136"/>
                      <a:gd name="T23" fmla="*/ 168 h 298"/>
                      <a:gd name="T24" fmla="*/ 7 w 136"/>
                      <a:gd name="T25" fmla="*/ 177 h 298"/>
                      <a:gd name="T26" fmla="*/ 1 w 136"/>
                      <a:gd name="T27" fmla="*/ 189 h 298"/>
                      <a:gd name="T28" fmla="*/ 0 w 136"/>
                      <a:gd name="T29" fmla="*/ 205 h 298"/>
                      <a:gd name="T30" fmla="*/ 2 w 136"/>
                      <a:gd name="T31" fmla="*/ 224 h 298"/>
                      <a:gd name="T32" fmla="*/ 13 w 136"/>
                      <a:gd name="T33" fmla="*/ 260 h 298"/>
                      <a:gd name="T34" fmla="*/ 21 w 136"/>
                      <a:gd name="T35" fmla="*/ 286 h 298"/>
                      <a:gd name="T36" fmla="*/ 29 w 136"/>
                      <a:gd name="T37" fmla="*/ 297 h 298"/>
                      <a:gd name="T38" fmla="*/ 58 w 136"/>
                      <a:gd name="T39" fmla="*/ 284 h 298"/>
                      <a:gd name="T40" fmla="*/ 39 w 136"/>
                      <a:gd name="T41" fmla="*/ 241 h 298"/>
                      <a:gd name="T42" fmla="*/ 32 w 136"/>
                      <a:gd name="T43" fmla="*/ 216 h 298"/>
                      <a:gd name="T44" fmla="*/ 35 w 136"/>
                      <a:gd name="T45" fmla="*/ 196 h 298"/>
                      <a:gd name="T46" fmla="*/ 47 w 136"/>
                      <a:gd name="T47" fmla="*/ 185 h 298"/>
                      <a:gd name="T48" fmla="*/ 69 w 136"/>
                      <a:gd name="T49" fmla="*/ 184 h 298"/>
                      <a:gd name="T50" fmla="*/ 98 w 136"/>
                      <a:gd name="T51" fmla="*/ 178 h 298"/>
                      <a:gd name="T52" fmla="*/ 120 w 136"/>
                      <a:gd name="T53" fmla="*/ 162 h 298"/>
                      <a:gd name="T54" fmla="*/ 130 w 136"/>
                      <a:gd name="T55" fmla="*/ 153 h 298"/>
                      <a:gd name="T56" fmla="*/ 134 w 136"/>
                      <a:gd name="T57" fmla="*/ 142 h 298"/>
                      <a:gd name="T58" fmla="*/ 135 w 136"/>
                      <a:gd name="T59" fmla="*/ 127 h 298"/>
                      <a:gd name="T60" fmla="*/ 134 w 136"/>
                      <a:gd name="T61" fmla="*/ 111 h 298"/>
                      <a:gd name="T62" fmla="*/ 120 w 136"/>
                      <a:gd name="T63" fmla="*/ 74 h 298"/>
                      <a:gd name="T64" fmla="*/ 104 w 136"/>
                      <a:gd name="T65" fmla="*/ 42 h 298"/>
                      <a:gd name="T66" fmla="*/ 90 w 136"/>
                      <a:gd name="T67" fmla="*/ 17 h 298"/>
                      <a:gd name="T68" fmla="*/ 78 w 136"/>
                      <a:gd name="T69" fmla="*/ 0 h 298"/>
                      <a:gd name="T70" fmla="*/ 66 w 136"/>
                      <a:gd name="T71" fmla="*/ 42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136" h="298">
                        <a:moveTo>
                          <a:pt x="66" y="42"/>
                        </a:moveTo>
                        <a:lnTo>
                          <a:pt x="82" y="68"/>
                        </a:lnTo>
                        <a:lnTo>
                          <a:pt x="93" y="88"/>
                        </a:lnTo>
                        <a:lnTo>
                          <a:pt x="100" y="103"/>
                        </a:lnTo>
                        <a:lnTo>
                          <a:pt x="103" y="118"/>
                        </a:lnTo>
                        <a:lnTo>
                          <a:pt x="104" y="128"/>
                        </a:lnTo>
                        <a:lnTo>
                          <a:pt x="102" y="137"/>
                        </a:lnTo>
                        <a:lnTo>
                          <a:pt x="97" y="141"/>
                        </a:lnTo>
                        <a:lnTo>
                          <a:pt x="76" y="153"/>
                        </a:lnTo>
                        <a:lnTo>
                          <a:pt x="59" y="155"/>
                        </a:lnTo>
                        <a:lnTo>
                          <a:pt x="43" y="160"/>
                        </a:lnTo>
                        <a:lnTo>
                          <a:pt x="20" y="168"/>
                        </a:lnTo>
                        <a:lnTo>
                          <a:pt x="7" y="177"/>
                        </a:lnTo>
                        <a:lnTo>
                          <a:pt x="1" y="189"/>
                        </a:lnTo>
                        <a:lnTo>
                          <a:pt x="0" y="205"/>
                        </a:lnTo>
                        <a:lnTo>
                          <a:pt x="2" y="224"/>
                        </a:lnTo>
                        <a:lnTo>
                          <a:pt x="13" y="260"/>
                        </a:lnTo>
                        <a:lnTo>
                          <a:pt x="21" y="286"/>
                        </a:lnTo>
                        <a:lnTo>
                          <a:pt x="29" y="297"/>
                        </a:lnTo>
                        <a:lnTo>
                          <a:pt x="58" y="284"/>
                        </a:lnTo>
                        <a:lnTo>
                          <a:pt x="39" y="241"/>
                        </a:lnTo>
                        <a:lnTo>
                          <a:pt x="32" y="216"/>
                        </a:lnTo>
                        <a:lnTo>
                          <a:pt x="35" y="196"/>
                        </a:lnTo>
                        <a:lnTo>
                          <a:pt x="47" y="185"/>
                        </a:lnTo>
                        <a:lnTo>
                          <a:pt x="69" y="184"/>
                        </a:lnTo>
                        <a:lnTo>
                          <a:pt x="98" y="178"/>
                        </a:lnTo>
                        <a:lnTo>
                          <a:pt x="120" y="162"/>
                        </a:lnTo>
                        <a:lnTo>
                          <a:pt x="130" y="153"/>
                        </a:lnTo>
                        <a:lnTo>
                          <a:pt x="134" y="142"/>
                        </a:lnTo>
                        <a:lnTo>
                          <a:pt x="135" y="127"/>
                        </a:lnTo>
                        <a:lnTo>
                          <a:pt x="134" y="111"/>
                        </a:lnTo>
                        <a:lnTo>
                          <a:pt x="120" y="74"/>
                        </a:lnTo>
                        <a:lnTo>
                          <a:pt x="104" y="42"/>
                        </a:lnTo>
                        <a:lnTo>
                          <a:pt x="90" y="17"/>
                        </a:lnTo>
                        <a:lnTo>
                          <a:pt x="78" y="0"/>
                        </a:lnTo>
                        <a:lnTo>
                          <a:pt x="66" y="42"/>
                        </a:lnTo>
                      </a:path>
                    </a:pathLst>
                  </a:custGeom>
                  <a:solidFill>
                    <a:srgbClr val="9F3F00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07370" name="Freeform 10"/>
                  <p:cNvSpPr>
                    <a:spLocks/>
                  </p:cNvSpPr>
                  <p:nvPr/>
                </p:nvSpPr>
                <p:spPr bwMode="auto">
                  <a:xfrm>
                    <a:off x="1426" y="3142"/>
                    <a:ext cx="132" cy="159"/>
                  </a:xfrm>
                  <a:custGeom>
                    <a:avLst/>
                    <a:gdLst>
                      <a:gd name="T0" fmla="*/ 14 w 132"/>
                      <a:gd name="T1" fmla="*/ 5 h 159"/>
                      <a:gd name="T2" fmla="*/ 6 w 132"/>
                      <a:gd name="T3" fmla="*/ 13 h 159"/>
                      <a:gd name="T4" fmla="*/ 0 w 132"/>
                      <a:gd name="T5" fmla="*/ 22 h 159"/>
                      <a:gd name="T6" fmla="*/ 0 w 132"/>
                      <a:gd name="T7" fmla="*/ 34 h 159"/>
                      <a:gd name="T8" fmla="*/ 0 w 132"/>
                      <a:gd name="T9" fmla="*/ 45 h 159"/>
                      <a:gd name="T10" fmla="*/ 3 w 132"/>
                      <a:gd name="T11" fmla="*/ 58 h 159"/>
                      <a:gd name="T12" fmla="*/ 10 w 132"/>
                      <a:gd name="T13" fmla="*/ 71 h 159"/>
                      <a:gd name="T14" fmla="*/ 18 w 132"/>
                      <a:gd name="T15" fmla="*/ 79 h 159"/>
                      <a:gd name="T16" fmla="*/ 28 w 132"/>
                      <a:gd name="T17" fmla="*/ 85 h 159"/>
                      <a:gd name="T18" fmla="*/ 39 w 132"/>
                      <a:gd name="T19" fmla="*/ 87 h 159"/>
                      <a:gd name="T20" fmla="*/ 54 w 132"/>
                      <a:gd name="T21" fmla="*/ 87 h 159"/>
                      <a:gd name="T22" fmla="*/ 71 w 132"/>
                      <a:gd name="T23" fmla="*/ 92 h 159"/>
                      <a:gd name="T24" fmla="*/ 82 w 132"/>
                      <a:gd name="T25" fmla="*/ 97 h 159"/>
                      <a:gd name="T26" fmla="*/ 92 w 132"/>
                      <a:gd name="T27" fmla="*/ 104 h 159"/>
                      <a:gd name="T28" fmla="*/ 97 w 132"/>
                      <a:gd name="T29" fmla="*/ 119 h 159"/>
                      <a:gd name="T30" fmla="*/ 99 w 132"/>
                      <a:gd name="T31" fmla="*/ 140 h 159"/>
                      <a:gd name="T32" fmla="*/ 97 w 132"/>
                      <a:gd name="T33" fmla="*/ 158 h 159"/>
                      <a:gd name="T34" fmla="*/ 111 w 132"/>
                      <a:gd name="T35" fmla="*/ 148 h 159"/>
                      <a:gd name="T36" fmla="*/ 121 w 132"/>
                      <a:gd name="T37" fmla="*/ 135 h 159"/>
                      <a:gd name="T38" fmla="*/ 127 w 132"/>
                      <a:gd name="T39" fmla="*/ 127 h 159"/>
                      <a:gd name="T40" fmla="*/ 129 w 132"/>
                      <a:gd name="T41" fmla="*/ 116 h 159"/>
                      <a:gd name="T42" fmla="*/ 131 w 132"/>
                      <a:gd name="T43" fmla="*/ 103 h 159"/>
                      <a:gd name="T44" fmla="*/ 126 w 132"/>
                      <a:gd name="T45" fmla="*/ 88 h 159"/>
                      <a:gd name="T46" fmla="*/ 117 w 132"/>
                      <a:gd name="T47" fmla="*/ 70 h 159"/>
                      <a:gd name="T48" fmla="*/ 105 w 132"/>
                      <a:gd name="T49" fmla="*/ 55 h 159"/>
                      <a:gd name="T50" fmla="*/ 92 w 132"/>
                      <a:gd name="T51" fmla="*/ 41 h 159"/>
                      <a:gd name="T52" fmla="*/ 65 w 132"/>
                      <a:gd name="T53" fmla="*/ 19 h 159"/>
                      <a:gd name="T54" fmla="*/ 49 w 132"/>
                      <a:gd name="T55" fmla="*/ 6 h 159"/>
                      <a:gd name="T56" fmla="*/ 38 w 132"/>
                      <a:gd name="T57" fmla="*/ 0 h 159"/>
                      <a:gd name="T58" fmla="*/ 23 w 132"/>
                      <a:gd name="T59" fmla="*/ 0 h 159"/>
                      <a:gd name="T60" fmla="*/ 14 w 132"/>
                      <a:gd name="T61" fmla="*/ 5 h 1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132" h="159">
                        <a:moveTo>
                          <a:pt x="14" y="5"/>
                        </a:moveTo>
                        <a:lnTo>
                          <a:pt x="6" y="13"/>
                        </a:lnTo>
                        <a:lnTo>
                          <a:pt x="0" y="22"/>
                        </a:lnTo>
                        <a:lnTo>
                          <a:pt x="0" y="34"/>
                        </a:lnTo>
                        <a:lnTo>
                          <a:pt x="0" y="45"/>
                        </a:lnTo>
                        <a:lnTo>
                          <a:pt x="3" y="58"/>
                        </a:lnTo>
                        <a:lnTo>
                          <a:pt x="10" y="71"/>
                        </a:lnTo>
                        <a:lnTo>
                          <a:pt x="18" y="79"/>
                        </a:lnTo>
                        <a:lnTo>
                          <a:pt x="28" y="85"/>
                        </a:lnTo>
                        <a:lnTo>
                          <a:pt x="39" y="87"/>
                        </a:lnTo>
                        <a:lnTo>
                          <a:pt x="54" y="87"/>
                        </a:lnTo>
                        <a:lnTo>
                          <a:pt x="71" y="92"/>
                        </a:lnTo>
                        <a:lnTo>
                          <a:pt x="82" y="97"/>
                        </a:lnTo>
                        <a:lnTo>
                          <a:pt x="92" y="104"/>
                        </a:lnTo>
                        <a:lnTo>
                          <a:pt x="97" y="119"/>
                        </a:lnTo>
                        <a:lnTo>
                          <a:pt x="99" y="140"/>
                        </a:lnTo>
                        <a:lnTo>
                          <a:pt x="97" y="158"/>
                        </a:lnTo>
                        <a:lnTo>
                          <a:pt x="111" y="148"/>
                        </a:lnTo>
                        <a:lnTo>
                          <a:pt x="121" y="135"/>
                        </a:lnTo>
                        <a:lnTo>
                          <a:pt x="127" y="127"/>
                        </a:lnTo>
                        <a:lnTo>
                          <a:pt x="129" y="116"/>
                        </a:lnTo>
                        <a:lnTo>
                          <a:pt x="131" y="103"/>
                        </a:lnTo>
                        <a:lnTo>
                          <a:pt x="126" y="88"/>
                        </a:lnTo>
                        <a:lnTo>
                          <a:pt x="117" y="70"/>
                        </a:lnTo>
                        <a:lnTo>
                          <a:pt x="105" y="55"/>
                        </a:lnTo>
                        <a:lnTo>
                          <a:pt x="92" y="41"/>
                        </a:lnTo>
                        <a:lnTo>
                          <a:pt x="65" y="19"/>
                        </a:lnTo>
                        <a:lnTo>
                          <a:pt x="49" y="6"/>
                        </a:lnTo>
                        <a:lnTo>
                          <a:pt x="38" y="0"/>
                        </a:lnTo>
                        <a:lnTo>
                          <a:pt x="23" y="0"/>
                        </a:lnTo>
                        <a:lnTo>
                          <a:pt x="14" y="5"/>
                        </a:lnTo>
                      </a:path>
                    </a:pathLst>
                  </a:custGeom>
                  <a:solidFill>
                    <a:srgbClr val="3F1F00"/>
                  </a:solidFill>
                  <a:ln w="12699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07371" name="Freeform 11"/>
                <p:cNvSpPr>
                  <a:spLocks/>
                </p:cNvSpPr>
                <p:nvPr/>
              </p:nvSpPr>
              <p:spPr bwMode="auto">
                <a:xfrm>
                  <a:off x="1493" y="2810"/>
                  <a:ext cx="106" cy="84"/>
                </a:xfrm>
                <a:custGeom>
                  <a:avLst/>
                  <a:gdLst>
                    <a:gd name="T0" fmla="*/ 0 w 106"/>
                    <a:gd name="T1" fmla="*/ 83 h 84"/>
                    <a:gd name="T2" fmla="*/ 84 w 106"/>
                    <a:gd name="T3" fmla="*/ 0 h 84"/>
                    <a:gd name="T4" fmla="*/ 105 w 106"/>
                    <a:gd name="T5" fmla="*/ 29 h 84"/>
                    <a:gd name="T6" fmla="*/ 0 w 106"/>
                    <a:gd name="T7" fmla="*/ 83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6" h="84">
                      <a:moveTo>
                        <a:pt x="0" y="83"/>
                      </a:moveTo>
                      <a:lnTo>
                        <a:pt x="84" y="0"/>
                      </a:lnTo>
                      <a:lnTo>
                        <a:pt x="105" y="29"/>
                      </a:lnTo>
                      <a:lnTo>
                        <a:pt x="0" y="83"/>
                      </a:lnTo>
                    </a:path>
                  </a:pathLst>
                </a:custGeom>
                <a:solidFill>
                  <a:schemeClr val="tx1"/>
                </a:solidFill>
                <a:ln w="12699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07372" name="Group 12"/>
              <p:cNvGrpSpPr>
                <a:grpSpLocks/>
              </p:cNvGrpSpPr>
              <p:nvPr/>
            </p:nvGrpSpPr>
            <p:grpSpPr bwMode="auto">
              <a:xfrm>
                <a:off x="1408" y="2050"/>
                <a:ext cx="1049" cy="2019"/>
                <a:chOff x="1408" y="2050"/>
                <a:chExt cx="1049" cy="2019"/>
              </a:xfrm>
            </p:grpSpPr>
            <p:graphicFrame>
              <p:nvGraphicFramePr>
                <p:cNvPr id="1807373" name="Object 13">
                  <a:hlinkClick r:id="" action="ppaction://ole?verb=0"/>
                </p:cNvPr>
                <p:cNvGraphicFramePr>
                  <a:graphicFrameLocks/>
                </p:cNvGraphicFramePr>
                <p:nvPr/>
              </p:nvGraphicFramePr>
              <p:xfrm>
                <a:off x="1408" y="2050"/>
                <a:ext cx="1049" cy="201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2327" name="Microsoft ClipArt Gallery" r:id="rId4" imgW="1674720" imgH="3214440" progId="MS_ClipArt_Gallery">
                        <p:embed/>
                      </p:oleObj>
                    </mc:Choice>
                    <mc:Fallback>
                      <p:oleObj name="Microsoft ClipArt Gallery" r:id="rId4" imgW="1674720" imgH="3214440" progId="MS_ClipArt_Gallery">
                        <p:embed/>
                        <p:pic>
                          <p:nvPicPr>
                            <p:cNvPr id="0" name=""/>
                            <p:cNvPicPr>
                              <a:picLocks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08" y="2050"/>
                              <a:ext cx="1049" cy="201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699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1807374" name="Group 14"/>
                <p:cNvGrpSpPr>
                  <a:grpSpLocks/>
                </p:cNvGrpSpPr>
                <p:nvPr/>
              </p:nvGrpSpPr>
              <p:grpSpPr bwMode="auto">
                <a:xfrm>
                  <a:off x="1971" y="2189"/>
                  <a:ext cx="451" cy="811"/>
                  <a:chOff x="1971" y="2189"/>
                  <a:chExt cx="451" cy="811"/>
                </a:xfrm>
              </p:grpSpPr>
              <p:sp>
                <p:nvSpPr>
                  <p:cNvPr id="1807375" name="Freeform 15"/>
                  <p:cNvSpPr>
                    <a:spLocks/>
                  </p:cNvSpPr>
                  <p:nvPr/>
                </p:nvSpPr>
                <p:spPr bwMode="auto">
                  <a:xfrm>
                    <a:off x="2277" y="2477"/>
                    <a:ext cx="145" cy="523"/>
                  </a:xfrm>
                  <a:custGeom>
                    <a:avLst/>
                    <a:gdLst>
                      <a:gd name="T0" fmla="*/ 55 w 145"/>
                      <a:gd name="T1" fmla="*/ 0 h 523"/>
                      <a:gd name="T2" fmla="*/ 0 w 145"/>
                      <a:gd name="T3" fmla="*/ 392 h 523"/>
                      <a:gd name="T4" fmla="*/ 0 w 145"/>
                      <a:gd name="T5" fmla="*/ 482 h 523"/>
                      <a:gd name="T6" fmla="*/ 33 w 145"/>
                      <a:gd name="T7" fmla="*/ 482 h 523"/>
                      <a:gd name="T8" fmla="*/ 55 w 145"/>
                      <a:gd name="T9" fmla="*/ 452 h 523"/>
                      <a:gd name="T10" fmla="*/ 89 w 145"/>
                      <a:gd name="T11" fmla="*/ 432 h 523"/>
                      <a:gd name="T12" fmla="*/ 122 w 145"/>
                      <a:gd name="T13" fmla="*/ 462 h 523"/>
                      <a:gd name="T14" fmla="*/ 133 w 145"/>
                      <a:gd name="T15" fmla="*/ 492 h 523"/>
                      <a:gd name="T16" fmla="*/ 144 w 145"/>
                      <a:gd name="T17" fmla="*/ 522 h 523"/>
                      <a:gd name="T18" fmla="*/ 55 w 145"/>
                      <a:gd name="T19" fmla="*/ 0 h 5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45" h="523">
                        <a:moveTo>
                          <a:pt x="55" y="0"/>
                        </a:moveTo>
                        <a:lnTo>
                          <a:pt x="0" y="392"/>
                        </a:lnTo>
                        <a:lnTo>
                          <a:pt x="0" y="482"/>
                        </a:lnTo>
                        <a:lnTo>
                          <a:pt x="33" y="482"/>
                        </a:lnTo>
                        <a:lnTo>
                          <a:pt x="55" y="452"/>
                        </a:lnTo>
                        <a:lnTo>
                          <a:pt x="89" y="432"/>
                        </a:lnTo>
                        <a:lnTo>
                          <a:pt x="122" y="462"/>
                        </a:lnTo>
                        <a:lnTo>
                          <a:pt x="133" y="492"/>
                        </a:lnTo>
                        <a:lnTo>
                          <a:pt x="144" y="522"/>
                        </a:lnTo>
                        <a:lnTo>
                          <a:pt x="55" y="0"/>
                        </a:lnTo>
                      </a:path>
                    </a:pathLst>
                  </a:custGeom>
                  <a:solidFill>
                    <a:schemeClr val="accent1"/>
                  </a:solidFill>
                  <a:ln w="12699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07376" name="Freeform 16"/>
                  <p:cNvSpPr>
                    <a:spLocks/>
                  </p:cNvSpPr>
                  <p:nvPr/>
                </p:nvSpPr>
                <p:spPr bwMode="auto">
                  <a:xfrm>
                    <a:off x="1971" y="2189"/>
                    <a:ext cx="433" cy="361"/>
                  </a:xfrm>
                  <a:custGeom>
                    <a:avLst/>
                    <a:gdLst>
                      <a:gd name="T0" fmla="*/ 45 w 433"/>
                      <a:gd name="T1" fmla="*/ 0 h 361"/>
                      <a:gd name="T2" fmla="*/ 198 w 433"/>
                      <a:gd name="T3" fmla="*/ 81 h 361"/>
                      <a:gd name="T4" fmla="*/ 261 w 433"/>
                      <a:gd name="T5" fmla="*/ 135 h 361"/>
                      <a:gd name="T6" fmla="*/ 369 w 433"/>
                      <a:gd name="T7" fmla="*/ 198 h 361"/>
                      <a:gd name="T8" fmla="*/ 432 w 433"/>
                      <a:gd name="T9" fmla="*/ 243 h 361"/>
                      <a:gd name="T10" fmla="*/ 387 w 433"/>
                      <a:gd name="T11" fmla="*/ 261 h 361"/>
                      <a:gd name="T12" fmla="*/ 360 w 433"/>
                      <a:gd name="T13" fmla="*/ 324 h 361"/>
                      <a:gd name="T14" fmla="*/ 306 w 433"/>
                      <a:gd name="T15" fmla="*/ 360 h 361"/>
                      <a:gd name="T16" fmla="*/ 234 w 433"/>
                      <a:gd name="T17" fmla="*/ 297 h 361"/>
                      <a:gd name="T18" fmla="*/ 243 w 433"/>
                      <a:gd name="T19" fmla="*/ 297 h 361"/>
                      <a:gd name="T20" fmla="*/ 243 w 433"/>
                      <a:gd name="T21" fmla="*/ 270 h 361"/>
                      <a:gd name="T22" fmla="*/ 234 w 433"/>
                      <a:gd name="T23" fmla="*/ 243 h 361"/>
                      <a:gd name="T24" fmla="*/ 207 w 433"/>
                      <a:gd name="T25" fmla="*/ 234 h 361"/>
                      <a:gd name="T26" fmla="*/ 180 w 433"/>
                      <a:gd name="T27" fmla="*/ 234 h 361"/>
                      <a:gd name="T28" fmla="*/ 99 w 433"/>
                      <a:gd name="T29" fmla="*/ 171 h 361"/>
                      <a:gd name="T30" fmla="*/ 27 w 433"/>
                      <a:gd name="T31" fmla="*/ 135 h 361"/>
                      <a:gd name="T32" fmla="*/ 0 w 433"/>
                      <a:gd name="T33" fmla="*/ 90 h 361"/>
                      <a:gd name="T34" fmla="*/ 45 w 433"/>
                      <a:gd name="T35" fmla="*/ 0 h 3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33" h="361">
                        <a:moveTo>
                          <a:pt x="45" y="0"/>
                        </a:moveTo>
                        <a:lnTo>
                          <a:pt x="198" y="81"/>
                        </a:lnTo>
                        <a:lnTo>
                          <a:pt x="261" y="135"/>
                        </a:lnTo>
                        <a:lnTo>
                          <a:pt x="369" y="198"/>
                        </a:lnTo>
                        <a:lnTo>
                          <a:pt x="432" y="243"/>
                        </a:lnTo>
                        <a:lnTo>
                          <a:pt x="387" y="261"/>
                        </a:lnTo>
                        <a:lnTo>
                          <a:pt x="360" y="324"/>
                        </a:lnTo>
                        <a:lnTo>
                          <a:pt x="306" y="360"/>
                        </a:lnTo>
                        <a:lnTo>
                          <a:pt x="234" y="297"/>
                        </a:lnTo>
                        <a:lnTo>
                          <a:pt x="243" y="297"/>
                        </a:lnTo>
                        <a:lnTo>
                          <a:pt x="243" y="270"/>
                        </a:lnTo>
                        <a:lnTo>
                          <a:pt x="234" y="243"/>
                        </a:lnTo>
                        <a:lnTo>
                          <a:pt x="207" y="234"/>
                        </a:lnTo>
                        <a:lnTo>
                          <a:pt x="180" y="234"/>
                        </a:lnTo>
                        <a:lnTo>
                          <a:pt x="99" y="171"/>
                        </a:lnTo>
                        <a:lnTo>
                          <a:pt x="27" y="135"/>
                        </a:lnTo>
                        <a:lnTo>
                          <a:pt x="0" y="90"/>
                        </a:lnTo>
                        <a:lnTo>
                          <a:pt x="45" y="0"/>
                        </a:lnTo>
                      </a:path>
                    </a:pathLst>
                  </a:custGeom>
                  <a:solidFill>
                    <a:schemeClr val="accent1"/>
                  </a:solidFill>
                  <a:ln w="12699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07377" name="Freeform 17"/>
                  <p:cNvSpPr>
                    <a:spLocks/>
                  </p:cNvSpPr>
                  <p:nvPr/>
                </p:nvSpPr>
                <p:spPr bwMode="auto">
                  <a:xfrm>
                    <a:off x="2277" y="2432"/>
                    <a:ext cx="127" cy="100"/>
                  </a:xfrm>
                  <a:custGeom>
                    <a:avLst/>
                    <a:gdLst>
                      <a:gd name="T0" fmla="*/ 18 w 127"/>
                      <a:gd name="T1" fmla="*/ 27 h 100"/>
                      <a:gd name="T2" fmla="*/ 0 w 127"/>
                      <a:gd name="T3" fmla="*/ 99 h 100"/>
                      <a:gd name="T4" fmla="*/ 45 w 127"/>
                      <a:gd name="T5" fmla="*/ 90 h 100"/>
                      <a:gd name="T6" fmla="*/ 81 w 127"/>
                      <a:gd name="T7" fmla="*/ 90 h 100"/>
                      <a:gd name="T8" fmla="*/ 108 w 127"/>
                      <a:gd name="T9" fmla="*/ 63 h 100"/>
                      <a:gd name="T10" fmla="*/ 126 w 127"/>
                      <a:gd name="T11" fmla="*/ 36 h 100"/>
                      <a:gd name="T12" fmla="*/ 99 w 127"/>
                      <a:gd name="T13" fmla="*/ 36 h 100"/>
                      <a:gd name="T14" fmla="*/ 72 w 127"/>
                      <a:gd name="T15" fmla="*/ 36 h 100"/>
                      <a:gd name="T16" fmla="*/ 54 w 127"/>
                      <a:gd name="T17" fmla="*/ 9 h 100"/>
                      <a:gd name="T18" fmla="*/ 27 w 127"/>
                      <a:gd name="T19" fmla="*/ 0 h 100"/>
                      <a:gd name="T20" fmla="*/ 18 w 127"/>
                      <a:gd name="T21" fmla="*/ 27 h 1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27" h="100">
                        <a:moveTo>
                          <a:pt x="18" y="27"/>
                        </a:moveTo>
                        <a:lnTo>
                          <a:pt x="0" y="99"/>
                        </a:lnTo>
                        <a:lnTo>
                          <a:pt x="45" y="90"/>
                        </a:lnTo>
                        <a:lnTo>
                          <a:pt x="81" y="90"/>
                        </a:lnTo>
                        <a:lnTo>
                          <a:pt x="108" y="63"/>
                        </a:lnTo>
                        <a:lnTo>
                          <a:pt x="126" y="36"/>
                        </a:lnTo>
                        <a:lnTo>
                          <a:pt x="99" y="36"/>
                        </a:lnTo>
                        <a:lnTo>
                          <a:pt x="72" y="36"/>
                        </a:lnTo>
                        <a:lnTo>
                          <a:pt x="54" y="9"/>
                        </a:lnTo>
                        <a:lnTo>
                          <a:pt x="27" y="0"/>
                        </a:lnTo>
                        <a:lnTo>
                          <a:pt x="18" y="27"/>
                        </a:lnTo>
                      </a:path>
                    </a:pathLst>
                  </a:custGeom>
                  <a:solidFill>
                    <a:schemeClr val="accent1"/>
                  </a:solidFill>
                  <a:ln w="12699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07378" name="Freeform 18"/>
                  <p:cNvSpPr>
                    <a:spLocks/>
                  </p:cNvSpPr>
                  <p:nvPr/>
                </p:nvSpPr>
                <p:spPr bwMode="auto">
                  <a:xfrm>
                    <a:off x="2322" y="2477"/>
                    <a:ext cx="100" cy="253"/>
                  </a:xfrm>
                  <a:custGeom>
                    <a:avLst/>
                    <a:gdLst>
                      <a:gd name="T0" fmla="*/ 0 w 100"/>
                      <a:gd name="T1" fmla="*/ 36 h 253"/>
                      <a:gd name="T2" fmla="*/ 9 w 100"/>
                      <a:gd name="T3" fmla="*/ 252 h 253"/>
                      <a:gd name="T4" fmla="*/ 36 w 100"/>
                      <a:gd name="T5" fmla="*/ 252 h 253"/>
                      <a:gd name="T6" fmla="*/ 54 w 100"/>
                      <a:gd name="T7" fmla="*/ 225 h 253"/>
                      <a:gd name="T8" fmla="*/ 81 w 100"/>
                      <a:gd name="T9" fmla="*/ 225 h 253"/>
                      <a:gd name="T10" fmla="*/ 99 w 100"/>
                      <a:gd name="T11" fmla="*/ 252 h 253"/>
                      <a:gd name="T12" fmla="*/ 54 w 100"/>
                      <a:gd name="T13" fmla="*/ 0 h 253"/>
                      <a:gd name="T14" fmla="*/ 0 w 100"/>
                      <a:gd name="T15" fmla="*/ 36 h 2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00" h="253">
                        <a:moveTo>
                          <a:pt x="0" y="36"/>
                        </a:moveTo>
                        <a:lnTo>
                          <a:pt x="9" y="252"/>
                        </a:lnTo>
                        <a:lnTo>
                          <a:pt x="36" y="252"/>
                        </a:lnTo>
                        <a:lnTo>
                          <a:pt x="54" y="225"/>
                        </a:lnTo>
                        <a:lnTo>
                          <a:pt x="81" y="225"/>
                        </a:lnTo>
                        <a:lnTo>
                          <a:pt x="99" y="252"/>
                        </a:lnTo>
                        <a:lnTo>
                          <a:pt x="54" y="0"/>
                        </a:lnTo>
                        <a:lnTo>
                          <a:pt x="0" y="36"/>
                        </a:lnTo>
                      </a:path>
                    </a:pathLst>
                  </a:custGeom>
                  <a:solidFill>
                    <a:schemeClr val="accent1"/>
                  </a:solidFill>
                  <a:ln w="12699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1807379" name="Freeform 19"/>
            <p:cNvSpPr>
              <a:spLocks/>
            </p:cNvSpPr>
            <p:nvPr/>
          </p:nvSpPr>
          <p:spPr bwMode="auto">
            <a:xfrm>
              <a:off x="474" y="2212"/>
              <a:ext cx="267" cy="129"/>
            </a:xfrm>
            <a:custGeom>
              <a:avLst/>
              <a:gdLst>
                <a:gd name="T0" fmla="*/ 254 w 267"/>
                <a:gd name="T1" fmla="*/ 95 h 129"/>
                <a:gd name="T2" fmla="*/ 235 w 267"/>
                <a:gd name="T3" fmla="*/ 79 h 129"/>
                <a:gd name="T4" fmla="*/ 211 w 267"/>
                <a:gd name="T5" fmla="*/ 60 h 129"/>
                <a:gd name="T6" fmla="*/ 191 w 267"/>
                <a:gd name="T7" fmla="*/ 45 h 129"/>
                <a:gd name="T8" fmla="*/ 152 w 267"/>
                <a:gd name="T9" fmla="*/ 32 h 129"/>
                <a:gd name="T10" fmla="*/ 103 w 267"/>
                <a:gd name="T11" fmla="*/ 19 h 129"/>
                <a:gd name="T12" fmla="*/ 62 w 267"/>
                <a:gd name="T13" fmla="*/ 6 h 129"/>
                <a:gd name="T14" fmla="*/ 49 w 267"/>
                <a:gd name="T15" fmla="*/ 2 h 129"/>
                <a:gd name="T16" fmla="*/ 19 w 267"/>
                <a:gd name="T17" fmla="*/ 0 h 129"/>
                <a:gd name="T18" fmla="*/ 0 w 267"/>
                <a:gd name="T19" fmla="*/ 1 h 129"/>
                <a:gd name="T20" fmla="*/ 12 w 267"/>
                <a:gd name="T21" fmla="*/ 20 h 129"/>
                <a:gd name="T22" fmla="*/ 21 w 267"/>
                <a:gd name="T23" fmla="*/ 36 h 129"/>
                <a:gd name="T24" fmla="*/ 34 w 267"/>
                <a:gd name="T25" fmla="*/ 56 h 129"/>
                <a:gd name="T26" fmla="*/ 52 w 267"/>
                <a:gd name="T27" fmla="*/ 75 h 129"/>
                <a:gd name="T28" fmla="*/ 62 w 267"/>
                <a:gd name="T29" fmla="*/ 85 h 129"/>
                <a:gd name="T30" fmla="*/ 79 w 267"/>
                <a:gd name="T31" fmla="*/ 95 h 129"/>
                <a:gd name="T32" fmla="*/ 98 w 267"/>
                <a:gd name="T33" fmla="*/ 100 h 129"/>
                <a:gd name="T34" fmla="*/ 116 w 267"/>
                <a:gd name="T35" fmla="*/ 106 h 129"/>
                <a:gd name="T36" fmla="*/ 133 w 267"/>
                <a:gd name="T37" fmla="*/ 106 h 129"/>
                <a:gd name="T38" fmla="*/ 152 w 267"/>
                <a:gd name="T39" fmla="*/ 106 h 129"/>
                <a:gd name="T40" fmla="*/ 166 w 267"/>
                <a:gd name="T41" fmla="*/ 107 h 129"/>
                <a:gd name="T42" fmla="*/ 187 w 267"/>
                <a:gd name="T43" fmla="*/ 112 h 129"/>
                <a:gd name="T44" fmla="*/ 201 w 267"/>
                <a:gd name="T45" fmla="*/ 121 h 129"/>
                <a:gd name="T46" fmla="*/ 208 w 267"/>
                <a:gd name="T47" fmla="*/ 128 h 129"/>
                <a:gd name="T48" fmla="*/ 224 w 267"/>
                <a:gd name="T49" fmla="*/ 116 h 129"/>
                <a:gd name="T50" fmla="*/ 248 w 267"/>
                <a:gd name="T51" fmla="*/ 106 h 129"/>
                <a:gd name="T52" fmla="*/ 266 w 267"/>
                <a:gd name="T53" fmla="*/ 102 h 129"/>
                <a:gd name="T54" fmla="*/ 254 w 267"/>
                <a:gd name="T55" fmla="*/ 9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7" h="129">
                  <a:moveTo>
                    <a:pt x="254" y="95"/>
                  </a:moveTo>
                  <a:lnTo>
                    <a:pt x="235" y="79"/>
                  </a:lnTo>
                  <a:lnTo>
                    <a:pt x="211" y="60"/>
                  </a:lnTo>
                  <a:lnTo>
                    <a:pt x="191" y="45"/>
                  </a:lnTo>
                  <a:lnTo>
                    <a:pt x="152" y="32"/>
                  </a:lnTo>
                  <a:lnTo>
                    <a:pt x="103" y="19"/>
                  </a:lnTo>
                  <a:lnTo>
                    <a:pt x="62" y="6"/>
                  </a:lnTo>
                  <a:lnTo>
                    <a:pt x="49" y="2"/>
                  </a:lnTo>
                  <a:lnTo>
                    <a:pt x="19" y="0"/>
                  </a:lnTo>
                  <a:lnTo>
                    <a:pt x="0" y="1"/>
                  </a:lnTo>
                  <a:lnTo>
                    <a:pt x="12" y="20"/>
                  </a:lnTo>
                  <a:lnTo>
                    <a:pt x="21" y="36"/>
                  </a:lnTo>
                  <a:lnTo>
                    <a:pt x="34" y="56"/>
                  </a:lnTo>
                  <a:lnTo>
                    <a:pt x="52" y="75"/>
                  </a:lnTo>
                  <a:lnTo>
                    <a:pt x="62" y="85"/>
                  </a:lnTo>
                  <a:lnTo>
                    <a:pt x="79" y="95"/>
                  </a:lnTo>
                  <a:lnTo>
                    <a:pt x="98" y="100"/>
                  </a:lnTo>
                  <a:lnTo>
                    <a:pt x="116" y="106"/>
                  </a:lnTo>
                  <a:lnTo>
                    <a:pt x="133" y="106"/>
                  </a:lnTo>
                  <a:lnTo>
                    <a:pt x="152" y="106"/>
                  </a:lnTo>
                  <a:lnTo>
                    <a:pt x="166" y="107"/>
                  </a:lnTo>
                  <a:lnTo>
                    <a:pt x="187" y="112"/>
                  </a:lnTo>
                  <a:lnTo>
                    <a:pt x="201" y="121"/>
                  </a:lnTo>
                  <a:lnTo>
                    <a:pt x="208" y="128"/>
                  </a:lnTo>
                  <a:lnTo>
                    <a:pt x="224" y="116"/>
                  </a:lnTo>
                  <a:lnTo>
                    <a:pt x="248" y="106"/>
                  </a:lnTo>
                  <a:lnTo>
                    <a:pt x="266" y="102"/>
                  </a:lnTo>
                  <a:lnTo>
                    <a:pt x="254" y="95"/>
                  </a:lnTo>
                </a:path>
              </a:pathLst>
            </a:custGeom>
            <a:solidFill>
              <a:srgbClr val="9F3F00"/>
            </a:solidFill>
            <a:ln w="12699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7380" name="Freeform 20"/>
            <p:cNvSpPr>
              <a:spLocks/>
            </p:cNvSpPr>
            <p:nvPr/>
          </p:nvSpPr>
          <p:spPr bwMode="auto">
            <a:xfrm>
              <a:off x="574" y="2040"/>
              <a:ext cx="770" cy="1045"/>
            </a:xfrm>
            <a:custGeom>
              <a:avLst/>
              <a:gdLst>
                <a:gd name="T0" fmla="*/ 273 w 770"/>
                <a:gd name="T1" fmla="*/ 273 h 1045"/>
                <a:gd name="T2" fmla="*/ 370 w 770"/>
                <a:gd name="T3" fmla="*/ 359 h 1045"/>
                <a:gd name="T4" fmla="*/ 491 w 770"/>
                <a:gd name="T5" fmla="*/ 456 h 1045"/>
                <a:gd name="T6" fmla="*/ 580 w 770"/>
                <a:gd name="T7" fmla="*/ 559 h 1045"/>
                <a:gd name="T8" fmla="*/ 686 w 770"/>
                <a:gd name="T9" fmla="*/ 709 h 1045"/>
                <a:gd name="T10" fmla="*/ 749 w 770"/>
                <a:gd name="T11" fmla="*/ 775 h 1045"/>
                <a:gd name="T12" fmla="*/ 769 w 770"/>
                <a:gd name="T13" fmla="*/ 876 h 1045"/>
                <a:gd name="T14" fmla="*/ 760 w 770"/>
                <a:gd name="T15" fmla="*/ 932 h 1045"/>
                <a:gd name="T16" fmla="*/ 711 w 770"/>
                <a:gd name="T17" fmla="*/ 986 h 1045"/>
                <a:gd name="T18" fmla="*/ 625 w 770"/>
                <a:gd name="T19" fmla="*/ 1007 h 1045"/>
                <a:gd name="T20" fmla="*/ 512 w 770"/>
                <a:gd name="T21" fmla="*/ 1036 h 1045"/>
                <a:gd name="T22" fmla="*/ 347 w 770"/>
                <a:gd name="T23" fmla="*/ 1015 h 1045"/>
                <a:gd name="T24" fmla="*/ 262 w 770"/>
                <a:gd name="T25" fmla="*/ 1001 h 1045"/>
                <a:gd name="T26" fmla="*/ 457 w 770"/>
                <a:gd name="T27" fmla="*/ 990 h 1045"/>
                <a:gd name="T28" fmla="*/ 370 w 770"/>
                <a:gd name="T29" fmla="*/ 961 h 1045"/>
                <a:gd name="T30" fmla="*/ 393 w 770"/>
                <a:gd name="T31" fmla="*/ 930 h 1045"/>
                <a:gd name="T32" fmla="*/ 484 w 770"/>
                <a:gd name="T33" fmla="*/ 895 h 1045"/>
                <a:gd name="T34" fmla="*/ 373 w 770"/>
                <a:gd name="T35" fmla="*/ 829 h 1045"/>
                <a:gd name="T36" fmla="*/ 304 w 770"/>
                <a:gd name="T37" fmla="*/ 835 h 1045"/>
                <a:gd name="T38" fmla="*/ 204 w 770"/>
                <a:gd name="T39" fmla="*/ 959 h 1045"/>
                <a:gd name="T40" fmla="*/ 157 w 770"/>
                <a:gd name="T41" fmla="*/ 1033 h 1045"/>
                <a:gd name="T42" fmla="*/ 83 w 770"/>
                <a:gd name="T43" fmla="*/ 1033 h 1045"/>
                <a:gd name="T44" fmla="*/ 215 w 770"/>
                <a:gd name="T45" fmla="*/ 844 h 1045"/>
                <a:gd name="T46" fmla="*/ 221 w 770"/>
                <a:gd name="T47" fmla="*/ 804 h 1045"/>
                <a:gd name="T48" fmla="*/ 94 w 770"/>
                <a:gd name="T49" fmla="*/ 955 h 1045"/>
                <a:gd name="T50" fmla="*/ 54 w 770"/>
                <a:gd name="T51" fmla="*/ 1015 h 1045"/>
                <a:gd name="T52" fmla="*/ 0 w 770"/>
                <a:gd name="T53" fmla="*/ 1007 h 1045"/>
                <a:gd name="T54" fmla="*/ 112 w 770"/>
                <a:gd name="T55" fmla="*/ 861 h 1045"/>
                <a:gd name="T56" fmla="*/ 178 w 770"/>
                <a:gd name="T57" fmla="*/ 694 h 1045"/>
                <a:gd name="T58" fmla="*/ 195 w 770"/>
                <a:gd name="T59" fmla="*/ 571 h 1045"/>
                <a:gd name="T60" fmla="*/ 205 w 770"/>
                <a:gd name="T61" fmla="*/ 516 h 1045"/>
                <a:gd name="T62" fmla="*/ 166 w 770"/>
                <a:gd name="T63" fmla="*/ 487 h 1045"/>
                <a:gd name="T64" fmla="*/ 141 w 770"/>
                <a:gd name="T65" fmla="*/ 511 h 1045"/>
                <a:gd name="T66" fmla="*/ 123 w 770"/>
                <a:gd name="T67" fmla="*/ 513 h 1045"/>
                <a:gd name="T68" fmla="*/ 121 w 770"/>
                <a:gd name="T69" fmla="*/ 490 h 1045"/>
                <a:gd name="T70" fmla="*/ 105 w 770"/>
                <a:gd name="T71" fmla="*/ 472 h 1045"/>
                <a:gd name="T72" fmla="*/ 79 w 770"/>
                <a:gd name="T73" fmla="*/ 467 h 1045"/>
                <a:gd name="T74" fmla="*/ 59 w 770"/>
                <a:gd name="T75" fmla="*/ 482 h 1045"/>
                <a:gd name="T76" fmla="*/ 37 w 770"/>
                <a:gd name="T77" fmla="*/ 498 h 1045"/>
                <a:gd name="T78" fmla="*/ 24 w 770"/>
                <a:gd name="T79" fmla="*/ 483 h 1045"/>
                <a:gd name="T80" fmla="*/ 14 w 770"/>
                <a:gd name="T81" fmla="*/ 464 h 1045"/>
                <a:gd name="T82" fmla="*/ 29 w 770"/>
                <a:gd name="T83" fmla="*/ 427 h 1045"/>
                <a:gd name="T84" fmla="*/ 43 w 770"/>
                <a:gd name="T85" fmla="*/ 361 h 1045"/>
                <a:gd name="T86" fmla="*/ 54 w 770"/>
                <a:gd name="T87" fmla="*/ 304 h 1045"/>
                <a:gd name="T88" fmla="*/ 112 w 770"/>
                <a:gd name="T89" fmla="*/ 244 h 1045"/>
                <a:gd name="T90" fmla="*/ 54 w 770"/>
                <a:gd name="T91" fmla="*/ 89 h 1045"/>
                <a:gd name="T92" fmla="*/ 91 w 770"/>
                <a:gd name="T93" fmla="*/ 34 h 1045"/>
                <a:gd name="T94" fmla="*/ 163 w 770"/>
                <a:gd name="T95" fmla="*/ 189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70" h="1045">
                  <a:moveTo>
                    <a:pt x="174" y="249"/>
                  </a:moveTo>
                  <a:lnTo>
                    <a:pt x="224" y="258"/>
                  </a:lnTo>
                  <a:lnTo>
                    <a:pt x="273" y="273"/>
                  </a:lnTo>
                  <a:lnTo>
                    <a:pt x="310" y="288"/>
                  </a:lnTo>
                  <a:lnTo>
                    <a:pt x="336" y="313"/>
                  </a:lnTo>
                  <a:lnTo>
                    <a:pt x="370" y="359"/>
                  </a:lnTo>
                  <a:lnTo>
                    <a:pt x="401" y="404"/>
                  </a:lnTo>
                  <a:lnTo>
                    <a:pt x="439" y="436"/>
                  </a:lnTo>
                  <a:lnTo>
                    <a:pt x="491" y="456"/>
                  </a:lnTo>
                  <a:lnTo>
                    <a:pt x="525" y="483"/>
                  </a:lnTo>
                  <a:lnTo>
                    <a:pt x="551" y="516"/>
                  </a:lnTo>
                  <a:lnTo>
                    <a:pt x="580" y="559"/>
                  </a:lnTo>
                  <a:lnTo>
                    <a:pt x="608" y="608"/>
                  </a:lnTo>
                  <a:lnTo>
                    <a:pt x="654" y="669"/>
                  </a:lnTo>
                  <a:lnTo>
                    <a:pt x="686" y="709"/>
                  </a:lnTo>
                  <a:lnTo>
                    <a:pt x="715" y="735"/>
                  </a:lnTo>
                  <a:lnTo>
                    <a:pt x="734" y="754"/>
                  </a:lnTo>
                  <a:lnTo>
                    <a:pt x="749" y="775"/>
                  </a:lnTo>
                  <a:lnTo>
                    <a:pt x="763" y="813"/>
                  </a:lnTo>
                  <a:lnTo>
                    <a:pt x="769" y="855"/>
                  </a:lnTo>
                  <a:lnTo>
                    <a:pt x="769" y="876"/>
                  </a:lnTo>
                  <a:lnTo>
                    <a:pt x="769" y="895"/>
                  </a:lnTo>
                  <a:lnTo>
                    <a:pt x="765" y="913"/>
                  </a:lnTo>
                  <a:lnTo>
                    <a:pt x="760" y="932"/>
                  </a:lnTo>
                  <a:lnTo>
                    <a:pt x="750" y="949"/>
                  </a:lnTo>
                  <a:lnTo>
                    <a:pt x="737" y="967"/>
                  </a:lnTo>
                  <a:lnTo>
                    <a:pt x="711" y="986"/>
                  </a:lnTo>
                  <a:lnTo>
                    <a:pt x="690" y="995"/>
                  </a:lnTo>
                  <a:lnTo>
                    <a:pt x="664" y="1002"/>
                  </a:lnTo>
                  <a:lnTo>
                    <a:pt x="625" y="1007"/>
                  </a:lnTo>
                  <a:lnTo>
                    <a:pt x="585" y="1007"/>
                  </a:lnTo>
                  <a:lnTo>
                    <a:pt x="563" y="1004"/>
                  </a:lnTo>
                  <a:lnTo>
                    <a:pt x="512" y="1036"/>
                  </a:lnTo>
                  <a:lnTo>
                    <a:pt x="457" y="1015"/>
                  </a:lnTo>
                  <a:lnTo>
                    <a:pt x="381" y="1033"/>
                  </a:lnTo>
                  <a:lnTo>
                    <a:pt x="347" y="1015"/>
                  </a:lnTo>
                  <a:lnTo>
                    <a:pt x="301" y="1036"/>
                  </a:lnTo>
                  <a:lnTo>
                    <a:pt x="281" y="1044"/>
                  </a:lnTo>
                  <a:lnTo>
                    <a:pt x="262" y="1001"/>
                  </a:lnTo>
                  <a:lnTo>
                    <a:pt x="330" y="990"/>
                  </a:lnTo>
                  <a:lnTo>
                    <a:pt x="401" y="992"/>
                  </a:lnTo>
                  <a:lnTo>
                    <a:pt x="457" y="990"/>
                  </a:lnTo>
                  <a:lnTo>
                    <a:pt x="505" y="953"/>
                  </a:lnTo>
                  <a:lnTo>
                    <a:pt x="433" y="961"/>
                  </a:lnTo>
                  <a:lnTo>
                    <a:pt x="370" y="961"/>
                  </a:lnTo>
                  <a:lnTo>
                    <a:pt x="312" y="950"/>
                  </a:lnTo>
                  <a:lnTo>
                    <a:pt x="347" y="910"/>
                  </a:lnTo>
                  <a:lnTo>
                    <a:pt x="393" y="930"/>
                  </a:lnTo>
                  <a:lnTo>
                    <a:pt x="433" y="936"/>
                  </a:lnTo>
                  <a:lnTo>
                    <a:pt x="476" y="927"/>
                  </a:lnTo>
                  <a:lnTo>
                    <a:pt x="484" y="895"/>
                  </a:lnTo>
                  <a:lnTo>
                    <a:pt x="482" y="872"/>
                  </a:lnTo>
                  <a:lnTo>
                    <a:pt x="437" y="858"/>
                  </a:lnTo>
                  <a:lnTo>
                    <a:pt x="373" y="829"/>
                  </a:lnTo>
                  <a:lnTo>
                    <a:pt x="341" y="813"/>
                  </a:lnTo>
                  <a:lnTo>
                    <a:pt x="324" y="800"/>
                  </a:lnTo>
                  <a:lnTo>
                    <a:pt x="304" y="835"/>
                  </a:lnTo>
                  <a:lnTo>
                    <a:pt x="278" y="883"/>
                  </a:lnTo>
                  <a:lnTo>
                    <a:pt x="235" y="924"/>
                  </a:lnTo>
                  <a:lnTo>
                    <a:pt x="204" y="959"/>
                  </a:lnTo>
                  <a:lnTo>
                    <a:pt x="178" y="995"/>
                  </a:lnTo>
                  <a:lnTo>
                    <a:pt x="174" y="1019"/>
                  </a:lnTo>
                  <a:lnTo>
                    <a:pt x="157" y="1033"/>
                  </a:lnTo>
                  <a:lnTo>
                    <a:pt x="132" y="1042"/>
                  </a:lnTo>
                  <a:lnTo>
                    <a:pt x="105" y="1042"/>
                  </a:lnTo>
                  <a:lnTo>
                    <a:pt x="83" y="1033"/>
                  </a:lnTo>
                  <a:lnTo>
                    <a:pt x="143" y="984"/>
                  </a:lnTo>
                  <a:lnTo>
                    <a:pt x="189" y="898"/>
                  </a:lnTo>
                  <a:lnTo>
                    <a:pt x="215" y="844"/>
                  </a:lnTo>
                  <a:lnTo>
                    <a:pt x="233" y="795"/>
                  </a:lnTo>
                  <a:lnTo>
                    <a:pt x="238" y="746"/>
                  </a:lnTo>
                  <a:lnTo>
                    <a:pt x="221" y="804"/>
                  </a:lnTo>
                  <a:lnTo>
                    <a:pt x="184" y="867"/>
                  </a:lnTo>
                  <a:lnTo>
                    <a:pt x="163" y="898"/>
                  </a:lnTo>
                  <a:lnTo>
                    <a:pt x="94" y="955"/>
                  </a:lnTo>
                  <a:lnTo>
                    <a:pt x="65" y="979"/>
                  </a:lnTo>
                  <a:lnTo>
                    <a:pt x="63" y="1001"/>
                  </a:lnTo>
                  <a:lnTo>
                    <a:pt x="54" y="1015"/>
                  </a:lnTo>
                  <a:lnTo>
                    <a:pt x="20" y="1024"/>
                  </a:lnTo>
                  <a:lnTo>
                    <a:pt x="0" y="1024"/>
                  </a:lnTo>
                  <a:lnTo>
                    <a:pt x="0" y="1007"/>
                  </a:lnTo>
                  <a:lnTo>
                    <a:pt x="20" y="990"/>
                  </a:lnTo>
                  <a:lnTo>
                    <a:pt x="54" y="961"/>
                  </a:lnTo>
                  <a:lnTo>
                    <a:pt x="112" y="861"/>
                  </a:lnTo>
                  <a:lnTo>
                    <a:pt x="157" y="797"/>
                  </a:lnTo>
                  <a:lnTo>
                    <a:pt x="181" y="746"/>
                  </a:lnTo>
                  <a:lnTo>
                    <a:pt x="178" y="694"/>
                  </a:lnTo>
                  <a:lnTo>
                    <a:pt x="184" y="631"/>
                  </a:lnTo>
                  <a:lnTo>
                    <a:pt x="188" y="606"/>
                  </a:lnTo>
                  <a:lnTo>
                    <a:pt x="195" y="571"/>
                  </a:lnTo>
                  <a:lnTo>
                    <a:pt x="203" y="551"/>
                  </a:lnTo>
                  <a:lnTo>
                    <a:pt x="205" y="533"/>
                  </a:lnTo>
                  <a:lnTo>
                    <a:pt x="205" y="516"/>
                  </a:lnTo>
                  <a:lnTo>
                    <a:pt x="195" y="500"/>
                  </a:lnTo>
                  <a:lnTo>
                    <a:pt x="181" y="495"/>
                  </a:lnTo>
                  <a:lnTo>
                    <a:pt x="166" y="487"/>
                  </a:lnTo>
                  <a:lnTo>
                    <a:pt x="158" y="496"/>
                  </a:lnTo>
                  <a:lnTo>
                    <a:pt x="148" y="508"/>
                  </a:lnTo>
                  <a:lnTo>
                    <a:pt x="141" y="511"/>
                  </a:lnTo>
                  <a:lnTo>
                    <a:pt x="132" y="517"/>
                  </a:lnTo>
                  <a:lnTo>
                    <a:pt x="123" y="519"/>
                  </a:lnTo>
                  <a:lnTo>
                    <a:pt x="123" y="513"/>
                  </a:lnTo>
                  <a:lnTo>
                    <a:pt x="123" y="506"/>
                  </a:lnTo>
                  <a:lnTo>
                    <a:pt x="122" y="497"/>
                  </a:lnTo>
                  <a:lnTo>
                    <a:pt x="121" y="490"/>
                  </a:lnTo>
                  <a:lnTo>
                    <a:pt x="116" y="484"/>
                  </a:lnTo>
                  <a:lnTo>
                    <a:pt x="112" y="476"/>
                  </a:lnTo>
                  <a:lnTo>
                    <a:pt x="105" y="472"/>
                  </a:lnTo>
                  <a:lnTo>
                    <a:pt x="98" y="468"/>
                  </a:lnTo>
                  <a:lnTo>
                    <a:pt x="89" y="466"/>
                  </a:lnTo>
                  <a:lnTo>
                    <a:pt x="79" y="467"/>
                  </a:lnTo>
                  <a:lnTo>
                    <a:pt x="69" y="471"/>
                  </a:lnTo>
                  <a:lnTo>
                    <a:pt x="62" y="476"/>
                  </a:lnTo>
                  <a:lnTo>
                    <a:pt x="59" y="482"/>
                  </a:lnTo>
                  <a:lnTo>
                    <a:pt x="55" y="488"/>
                  </a:lnTo>
                  <a:lnTo>
                    <a:pt x="47" y="494"/>
                  </a:lnTo>
                  <a:lnTo>
                    <a:pt x="37" y="498"/>
                  </a:lnTo>
                  <a:lnTo>
                    <a:pt x="30" y="497"/>
                  </a:lnTo>
                  <a:lnTo>
                    <a:pt x="25" y="493"/>
                  </a:lnTo>
                  <a:lnTo>
                    <a:pt x="24" y="483"/>
                  </a:lnTo>
                  <a:lnTo>
                    <a:pt x="23" y="476"/>
                  </a:lnTo>
                  <a:lnTo>
                    <a:pt x="20" y="469"/>
                  </a:lnTo>
                  <a:lnTo>
                    <a:pt x="14" y="464"/>
                  </a:lnTo>
                  <a:lnTo>
                    <a:pt x="9" y="458"/>
                  </a:lnTo>
                  <a:lnTo>
                    <a:pt x="3" y="453"/>
                  </a:lnTo>
                  <a:lnTo>
                    <a:pt x="29" y="427"/>
                  </a:lnTo>
                  <a:lnTo>
                    <a:pt x="39" y="406"/>
                  </a:lnTo>
                  <a:lnTo>
                    <a:pt x="43" y="391"/>
                  </a:lnTo>
                  <a:lnTo>
                    <a:pt x="43" y="361"/>
                  </a:lnTo>
                  <a:lnTo>
                    <a:pt x="44" y="342"/>
                  </a:lnTo>
                  <a:lnTo>
                    <a:pt x="49" y="319"/>
                  </a:lnTo>
                  <a:lnTo>
                    <a:pt x="54" y="304"/>
                  </a:lnTo>
                  <a:lnTo>
                    <a:pt x="63" y="276"/>
                  </a:lnTo>
                  <a:lnTo>
                    <a:pt x="85" y="252"/>
                  </a:lnTo>
                  <a:lnTo>
                    <a:pt x="112" y="244"/>
                  </a:lnTo>
                  <a:lnTo>
                    <a:pt x="85" y="186"/>
                  </a:lnTo>
                  <a:lnTo>
                    <a:pt x="60" y="126"/>
                  </a:lnTo>
                  <a:lnTo>
                    <a:pt x="54" y="89"/>
                  </a:lnTo>
                  <a:lnTo>
                    <a:pt x="51" y="45"/>
                  </a:lnTo>
                  <a:lnTo>
                    <a:pt x="54" y="0"/>
                  </a:lnTo>
                  <a:lnTo>
                    <a:pt x="91" y="34"/>
                  </a:lnTo>
                  <a:lnTo>
                    <a:pt x="120" y="74"/>
                  </a:lnTo>
                  <a:lnTo>
                    <a:pt x="141" y="124"/>
                  </a:lnTo>
                  <a:lnTo>
                    <a:pt x="163" y="189"/>
                  </a:lnTo>
                  <a:lnTo>
                    <a:pt x="174" y="249"/>
                  </a:lnTo>
                </a:path>
              </a:pathLst>
            </a:custGeom>
            <a:solidFill>
              <a:srgbClr val="9F3F00"/>
            </a:solidFill>
            <a:ln w="12699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7381" name="Freeform 21"/>
            <p:cNvSpPr>
              <a:spLocks/>
            </p:cNvSpPr>
            <p:nvPr/>
          </p:nvSpPr>
          <p:spPr bwMode="auto">
            <a:xfrm>
              <a:off x="650" y="2341"/>
              <a:ext cx="123" cy="131"/>
            </a:xfrm>
            <a:custGeom>
              <a:avLst/>
              <a:gdLst>
                <a:gd name="T0" fmla="*/ 89 w 123"/>
                <a:gd name="T1" fmla="*/ 1 h 131"/>
                <a:gd name="T2" fmla="*/ 77 w 123"/>
                <a:gd name="T3" fmla="*/ 7 h 131"/>
                <a:gd name="T4" fmla="*/ 65 w 123"/>
                <a:gd name="T5" fmla="*/ 14 h 131"/>
                <a:gd name="T6" fmla="*/ 57 w 123"/>
                <a:gd name="T7" fmla="*/ 28 h 131"/>
                <a:gd name="T8" fmla="*/ 50 w 123"/>
                <a:gd name="T9" fmla="*/ 41 h 131"/>
                <a:gd name="T10" fmla="*/ 44 w 123"/>
                <a:gd name="T11" fmla="*/ 58 h 131"/>
                <a:gd name="T12" fmla="*/ 41 w 123"/>
                <a:gd name="T13" fmla="*/ 73 h 131"/>
                <a:gd name="T14" fmla="*/ 39 w 123"/>
                <a:gd name="T15" fmla="*/ 86 h 131"/>
                <a:gd name="T16" fmla="*/ 31 w 123"/>
                <a:gd name="T17" fmla="*/ 106 h 131"/>
                <a:gd name="T18" fmla="*/ 23 w 123"/>
                <a:gd name="T19" fmla="*/ 116 h 131"/>
                <a:gd name="T20" fmla="*/ 10 w 123"/>
                <a:gd name="T21" fmla="*/ 123 h 131"/>
                <a:gd name="T22" fmla="*/ 0 w 123"/>
                <a:gd name="T23" fmla="*/ 130 h 131"/>
                <a:gd name="T24" fmla="*/ 19 w 123"/>
                <a:gd name="T25" fmla="*/ 127 h 131"/>
                <a:gd name="T26" fmla="*/ 30 w 123"/>
                <a:gd name="T27" fmla="*/ 124 h 131"/>
                <a:gd name="T28" fmla="*/ 43 w 123"/>
                <a:gd name="T29" fmla="*/ 117 h 131"/>
                <a:gd name="T30" fmla="*/ 50 w 123"/>
                <a:gd name="T31" fmla="*/ 99 h 131"/>
                <a:gd name="T32" fmla="*/ 58 w 123"/>
                <a:gd name="T33" fmla="*/ 74 h 131"/>
                <a:gd name="T34" fmla="*/ 63 w 123"/>
                <a:gd name="T35" fmla="*/ 52 h 131"/>
                <a:gd name="T36" fmla="*/ 68 w 123"/>
                <a:gd name="T37" fmla="*/ 43 h 131"/>
                <a:gd name="T38" fmla="*/ 78 w 123"/>
                <a:gd name="T39" fmla="*/ 34 h 131"/>
                <a:gd name="T40" fmla="*/ 90 w 123"/>
                <a:gd name="T41" fmla="*/ 33 h 131"/>
                <a:gd name="T42" fmla="*/ 98 w 123"/>
                <a:gd name="T43" fmla="*/ 33 h 131"/>
                <a:gd name="T44" fmla="*/ 104 w 123"/>
                <a:gd name="T45" fmla="*/ 33 h 131"/>
                <a:gd name="T46" fmla="*/ 113 w 123"/>
                <a:gd name="T47" fmla="*/ 31 h 131"/>
                <a:gd name="T48" fmla="*/ 118 w 123"/>
                <a:gd name="T49" fmla="*/ 28 h 131"/>
                <a:gd name="T50" fmla="*/ 122 w 123"/>
                <a:gd name="T51" fmla="*/ 20 h 131"/>
                <a:gd name="T52" fmla="*/ 121 w 123"/>
                <a:gd name="T53" fmla="*/ 9 h 131"/>
                <a:gd name="T54" fmla="*/ 115 w 123"/>
                <a:gd name="T55" fmla="*/ 4 h 131"/>
                <a:gd name="T56" fmla="*/ 103 w 123"/>
                <a:gd name="T57" fmla="*/ 0 h 131"/>
                <a:gd name="T58" fmla="*/ 89 w 123"/>
                <a:gd name="T59" fmla="*/ 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3" h="131">
                  <a:moveTo>
                    <a:pt x="89" y="1"/>
                  </a:moveTo>
                  <a:lnTo>
                    <a:pt x="77" y="7"/>
                  </a:lnTo>
                  <a:lnTo>
                    <a:pt x="65" y="14"/>
                  </a:lnTo>
                  <a:lnTo>
                    <a:pt x="57" y="28"/>
                  </a:lnTo>
                  <a:lnTo>
                    <a:pt x="50" y="41"/>
                  </a:lnTo>
                  <a:lnTo>
                    <a:pt x="44" y="58"/>
                  </a:lnTo>
                  <a:lnTo>
                    <a:pt x="41" y="73"/>
                  </a:lnTo>
                  <a:lnTo>
                    <a:pt x="39" y="86"/>
                  </a:lnTo>
                  <a:lnTo>
                    <a:pt x="31" y="106"/>
                  </a:lnTo>
                  <a:lnTo>
                    <a:pt x="23" y="116"/>
                  </a:lnTo>
                  <a:lnTo>
                    <a:pt x="10" y="123"/>
                  </a:lnTo>
                  <a:lnTo>
                    <a:pt x="0" y="130"/>
                  </a:lnTo>
                  <a:lnTo>
                    <a:pt x="19" y="127"/>
                  </a:lnTo>
                  <a:lnTo>
                    <a:pt x="30" y="124"/>
                  </a:lnTo>
                  <a:lnTo>
                    <a:pt x="43" y="117"/>
                  </a:lnTo>
                  <a:lnTo>
                    <a:pt x="50" y="99"/>
                  </a:lnTo>
                  <a:lnTo>
                    <a:pt x="58" y="74"/>
                  </a:lnTo>
                  <a:lnTo>
                    <a:pt x="63" y="52"/>
                  </a:lnTo>
                  <a:lnTo>
                    <a:pt x="68" y="43"/>
                  </a:lnTo>
                  <a:lnTo>
                    <a:pt x="78" y="34"/>
                  </a:lnTo>
                  <a:lnTo>
                    <a:pt x="90" y="33"/>
                  </a:lnTo>
                  <a:lnTo>
                    <a:pt x="98" y="33"/>
                  </a:lnTo>
                  <a:lnTo>
                    <a:pt x="104" y="33"/>
                  </a:lnTo>
                  <a:lnTo>
                    <a:pt x="113" y="31"/>
                  </a:lnTo>
                  <a:lnTo>
                    <a:pt x="118" y="28"/>
                  </a:lnTo>
                  <a:lnTo>
                    <a:pt x="122" y="20"/>
                  </a:lnTo>
                  <a:lnTo>
                    <a:pt x="121" y="9"/>
                  </a:lnTo>
                  <a:lnTo>
                    <a:pt x="115" y="4"/>
                  </a:lnTo>
                  <a:lnTo>
                    <a:pt x="103" y="0"/>
                  </a:lnTo>
                  <a:lnTo>
                    <a:pt x="89" y="1"/>
                  </a:lnTo>
                </a:path>
              </a:pathLst>
            </a:custGeom>
            <a:solidFill>
              <a:srgbClr val="BF7F1F"/>
            </a:solidFill>
            <a:ln w="12699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7382" name="Freeform 22"/>
            <p:cNvSpPr>
              <a:spLocks/>
            </p:cNvSpPr>
            <p:nvPr/>
          </p:nvSpPr>
          <p:spPr bwMode="auto">
            <a:xfrm>
              <a:off x="574" y="2489"/>
              <a:ext cx="159" cy="151"/>
            </a:xfrm>
            <a:custGeom>
              <a:avLst/>
              <a:gdLst>
                <a:gd name="T0" fmla="*/ 39 w 159"/>
                <a:gd name="T1" fmla="*/ 0 h 151"/>
                <a:gd name="T2" fmla="*/ 45 w 159"/>
                <a:gd name="T3" fmla="*/ 7 h 151"/>
                <a:gd name="T4" fmla="*/ 51 w 159"/>
                <a:gd name="T5" fmla="*/ 12 h 151"/>
                <a:gd name="T6" fmla="*/ 55 w 159"/>
                <a:gd name="T7" fmla="*/ 17 h 151"/>
                <a:gd name="T8" fmla="*/ 57 w 159"/>
                <a:gd name="T9" fmla="*/ 21 h 151"/>
                <a:gd name="T10" fmla="*/ 60 w 159"/>
                <a:gd name="T11" fmla="*/ 28 h 151"/>
                <a:gd name="T12" fmla="*/ 60 w 159"/>
                <a:gd name="T13" fmla="*/ 32 h 151"/>
                <a:gd name="T14" fmla="*/ 61 w 159"/>
                <a:gd name="T15" fmla="*/ 37 h 151"/>
                <a:gd name="T16" fmla="*/ 61 w 159"/>
                <a:gd name="T17" fmla="*/ 40 h 151"/>
                <a:gd name="T18" fmla="*/ 64 w 159"/>
                <a:gd name="T19" fmla="*/ 44 h 151"/>
                <a:gd name="T20" fmla="*/ 70 w 159"/>
                <a:gd name="T21" fmla="*/ 46 h 151"/>
                <a:gd name="T22" fmla="*/ 77 w 159"/>
                <a:gd name="T23" fmla="*/ 43 h 151"/>
                <a:gd name="T24" fmla="*/ 85 w 159"/>
                <a:gd name="T25" fmla="*/ 39 h 151"/>
                <a:gd name="T26" fmla="*/ 91 w 159"/>
                <a:gd name="T27" fmla="*/ 33 h 151"/>
                <a:gd name="T28" fmla="*/ 96 w 159"/>
                <a:gd name="T29" fmla="*/ 26 h 151"/>
                <a:gd name="T30" fmla="*/ 102 w 159"/>
                <a:gd name="T31" fmla="*/ 19 h 151"/>
                <a:gd name="T32" fmla="*/ 109 w 159"/>
                <a:gd name="T33" fmla="*/ 16 h 151"/>
                <a:gd name="T34" fmla="*/ 116 w 159"/>
                <a:gd name="T35" fmla="*/ 13 h 151"/>
                <a:gd name="T36" fmla="*/ 126 w 159"/>
                <a:gd name="T37" fmla="*/ 14 h 151"/>
                <a:gd name="T38" fmla="*/ 135 w 159"/>
                <a:gd name="T39" fmla="*/ 16 h 151"/>
                <a:gd name="T40" fmla="*/ 144 w 159"/>
                <a:gd name="T41" fmla="*/ 21 h 151"/>
                <a:gd name="T42" fmla="*/ 149 w 159"/>
                <a:gd name="T43" fmla="*/ 28 h 151"/>
                <a:gd name="T44" fmla="*/ 152 w 159"/>
                <a:gd name="T45" fmla="*/ 32 h 151"/>
                <a:gd name="T46" fmla="*/ 156 w 159"/>
                <a:gd name="T47" fmla="*/ 41 h 151"/>
                <a:gd name="T48" fmla="*/ 157 w 159"/>
                <a:gd name="T49" fmla="*/ 50 h 151"/>
                <a:gd name="T50" fmla="*/ 158 w 159"/>
                <a:gd name="T51" fmla="*/ 58 h 151"/>
                <a:gd name="T52" fmla="*/ 158 w 159"/>
                <a:gd name="T53" fmla="*/ 66 h 151"/>
                <a:gd name="T54" fmla="*/ 146 w 159"/>
                <a:gd name="T55" fmla="*/ 77 h 151"/>
                <a:gd name="T56" fmla="*/ 124 w 159"/>
                <a:gd name="T57" fmla="*/ 90 h 151"/>
                <a:gd name="T58" fmla="*/ 112 w 159"/>
                <a:gd name="T59" fmla="*/ 103 h 151"/>
                <a:gd name="T60" fmla="*/ 104 w 159"/>
                <a:gd name="T61" fmla="*/ 122 h 151"/>
                <a:gd name="T62" fmla="*/ 99 w 159"/>
                <a:gd name="T63" fmla="*/ 140 h 151"/>
                <a:gd name="T64" fmla="*/ 94 w 159"/>
                <a:gd name="T65" fmla="*/ 146 h 151"/>
                <a:gd name="T66" fmla="*/ 87 w 159"/>
                <a:gd name="T67" fmla="*/ 147 h 151"/>
                <a:gd name="T68" fmla="*/ 76 w 159"/>
                <a:gd name="T69" fmla="*/ 141 h 151"/>
                <a:gd name="T70" fmla="*/ 69 w 159"/>
                <a:gd name="T71" fmla="*/ 132 h 151"/>
                <a:gd name="T72" fmla="*/ 64 w 159"/>
                <a:gd name="T73" fmla="*/ 133 h 151"/>
                <a:gd name="T74" fmla="*/ 57 w 159"/>
                <a:gd name="T75" fmla="*/ 141 h 151"/>
                <a:gd name="T76" fmla="*/ 51 w 159"/>
                <a:gd name="T77" fmla="*/ 148 h 151"/>
                <a:gd name="T78" fmla="*/ 44 w 159"/>
                <a:gd name="T79" fmla="*/ 150 h 151"/>
                <a:gd name="T80" fmla="*/ 39 w 159"/>
                <a:gd name="T81" fmla="*/ 150 h 151"/>
                <a:gd name="T82" fmla="*/ 32 w 159"/>
                <a:gd name="T83" fmla="*/ 146 h 151"/>
                <a:gd name="T84" fmla="*/ 29 w 159"/>
                <a:gd name="T85" fmla="*/ 138 h 151"/>
                <a:gd name="T86" fmla="*/ 20 w 159"/>
                <a:gd name="T87" fmla="*/ 138 h 151"/>
                <a:gd name="T88" fmla="*/ 12 w 159"/>
                <a:gd name="T89" fmla="*/ 138 h 151"/>
                <a:gd name="T90" fmla="*/ 7 w 159"/>
                <a:gd name="T91" fmla="*/ 134 h 151"/>
                <a:gd name="T92" fmla="*/ 3 w 159"/>
                <a:gd name="T93" fmla="*/ 130 h 151"/>
                <a:gd name="T94" fmla="*/ 1 w 159"/>
                <a:gd name="T95" fmla="*/ 123 h 151"/>
                <a:gd name="T96" fmla="*/ 0 w 159"/>
                <a:gd name="T97" fmla="*/ 116 h 151"/>
                <a:gd name="T98" fmla="*/ 2 w 159"/>
                <a:gd name="T99" fmla="*/ 110 h 151"/>
                <a:gd name="T100" fmla="*/ 4 w 159"/>
                <a:gd name="T101" fmla="*/ 106 h 151"/>
                <a:gd name="T102" fmla="*/ 9 w 159"/>
                <a:gd name="T103" fmla="*/ 100 h 151"/>
                <a:gd name="T104" fmla="*/ 12 w 159"/>
                <a:gd name="T105" fmla="*/ 91 h 151"/>
                <a:gd name="T106" fmla="*/ 13 w 159"/>
                <a:gd name="T107" fmla="*/ 86 h 151"/>
                <a:gd name="T108" fmla="*/ 14 w 159"/>
                <a:gd name="T109" fmla="*/ 78 h 151"/>
                <a:gd name="T110" fmla="*/ 14 w 159"/>
                <a:gd name="T111" fmla="*/ 70 h 151"/>
                <a:gd name="T112" fmla="*/ 12 w 159"/>
                <a:gd name="T113" fmla="*/ 61 h 151"/>
                <a:gd name="T114" fmla="*/ 6 w 159"/>
                <a:gd name="T115" fmla="*/ 56 h 151"/>
                <a:gd name="T116" fmla="*/ 3 w 159"/>
                <a:gd name="T117" fmla="*/ 46 h 151"/>
                <a:gd name="T118" fmla="*/ 6 w 159"/>
                <a:gd name="T119" fmla="*/ 34 h 151"/>
                <a:gd name="T120" fmla="*/ 19 w 159"/>
                <a:gd name="T121" fmla="*/ 19 h 151"/>
                <a:gd name="T122" fmla="*/ 39 w 159"/>
                <a:gd name="T12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" h="151">
                  <a:moveTo>
                    <a:pt x="39" y="0"/>
                  </a:moveTo>
                  <a:lnTo>
                    <a:pt x="45" y="7"/>
                  </a:lnTo>
                  <a:lnTo>
                    <a:pt x="51" y="12"/>
                  </a:lnTo>
                  <a:lnTo>
                    <a:pt x="55" y="17"/>
                  </a:lnTo>
                  <a:lnTo>
                    <a:pt x="57" y="21"/>
                  </a:lnTo>
                  <a:lnTo>
                    <a:pt x="60" y="28"/>
                  </a:lnTo>
                  <a:lnTo>
                    <a:pt x="60" y="32"/>
                  </a:lnTo>
                  <a:lnTo>
                    <a:pt x="61" y="37"/>
                  </a:lnTo>
                  <a:lnTo>
                    <a:pt x="61" y="40"/>
                  </a:lnTo>
                  <a:lnTo>
                    <a:pt x="64" y="44"/>
                  </a:lnTo>
                  <a:lnTo>
                    <a:pt x="70" y="46"/>
                  </a:lnTo>
                  <a:lnTo>
                    <a:pt x="77" y="43"/>
                  </a:lnTo>
                  <a:lnTo>
                    <a:pt x="85" y="39"/>
                  </a:lnTo>
                  <a:lnTo>
                    <a:pt x="91" y="33"/>
                  </a:lnTo>
                  <a:lnTo>
                    <a:pt x="96" y="26"/>
                  </a:lnTo>
                  <a:lnTo>
                    <a:pt x="102" y="19"/>
                  </a:lnTo>
                  <a:lnTo>
                    <a:pt x="109" y="16"/>
                  </a:lnTo>
                  <a:lnTo>
                    <a:pt x="116" y="13"/>
                  </a:lnTo>
                  <a:lnTo>
                    <a:pt x="126" y="14"/>
                  </a:lnTo>
                  <a:lnTo>
                    <a:pt x="135" y="16"/>
                  </a:lnTo>
                  <a:lnTo>
                    <a:pt x="144" y="21"/>
                  </a:lnTo>
                  <a:lnTo>
                    <a:pt x="149" y="28"/>
                  </a:lnTo>
                  <a:lnTo>
                    <a:pt x="152" y="32"/>
                  </a:lnTo>
                  <a:lnTo>
                    <a:pt x="156" y="41"/>
                  </a:lnTo>
                  <a:lnTo>
                    <a:pt x="157" y="50"/>
                  </a:lnTo>
                  <a:lnTo>
                    <a:pt x="158" y="58"/>
                  </a:lnTo>
                  <a:lnTo>
                    <a:pt x="158" y="66"/>
                  </a:lnTo>
                  <a:lnTo>
                    <a:pt x="146" y="77"/>
                  </a:lnTo>
                  <a:lnTo>
                    <a:pt x="124" y="90"/>
                  </a:lnTo>
                  <a:lnTo>
                    <a:pt x="112" y="103"/>
                  </a:lnTo>
                  <a:lnTo>
                    <a:pt x="104" y="122"/>
                  </a:lnTo>
                  <a:lnTo>
                    <a:pt x="99" y="140"/>
                  </a:lnTo>
                  <a:lnTo>
                    <a:pt x="94" y="146"/>
                  </a:lnTo>
                  <a:lnTo>
                    <a:pt x="87" y="147"/>
                  </a:lnTo>
                  <a:lnTo>
                    <a:pt x="76" y="141"/>
                  </a:lnTo>
                  <a:lnTo>
                    <a:pt x="69" y="132"/>
                  </a:lnTo>
                  <a:lnTo>
                    <a:pt x="64" y="133"/>
                  </a:lnTo>
                  <a:lnTo>
                    <a:pt x="57" y="141"/>
                  </a:lnTo>
                  <a:lnTo>
                    <a:pt x="51" y="148"/>
                  </a:lnTo>
                  <a:lnTo>
                    <a:pt x="44" y="150"/>
                  </a:lnTo>
                  <a:lnTo>
                    <a:pt x="39" y="150"/>
                  </a:lnTo>
                  <a:lnTo>
                    <a:pt x="32" y="146"/>
                  </a:lnTo>
                  <a:lnTo>
                    <a:pt x="29" y="138"/>
                  </a:lnTo>
                  <a:lnTo>
                    <a:pt x="20" y="138"/>
                  </a:lnTo>
                  <a:lnTo>
                    <a:pt x="12" y="138"/>
                  </a:lnTo>
                  <a:lnTo>
                    <a:pt x="7" y="134"/>
                  </a:lnTo>
                  <a:lnTo>
                    <a:pt x="3" y="130"/>
                  </a:lnTo>
                  <a:lnTo>
                    <a:pt x="1" y="123"/>
                  </a:lnTo>
                  <a:lnTo>
                    <a:pt x="0" y="116"/>
                  </a:lnTo>
                  <a:lnTo>
                    <a:pt x="2" y="110"/>
                  </a:lnTo>
                  <a:lnTo>
                    <a:pt x="4" y="106"/>
                  </a:lnTo>
                  <a:lnTo>
                    <a:pt x="9" y="100"/>
                  </a:lnTo>
                  <a:lnTo>
                    <a:pt x="12" y="91"/>
                  </a:lnTo>
                  <a:lnTo>
                    <a:pt x="13" y="86"/>
                  </a:lnTo>
                  <a:lnTo>
                    <a:pt x="14" y="78"/>
                  </a:lnTo>
                  <a:lnTo>
                    <a:pt x="14" y="70"/>
                  </a:lnTo>
                  <a:lnTo>
                    <a:pt x="12" y="61"/>
                  </a:lnTo>
                  <a:lnTo>
                    <a:pt x="6" y="56"/>
                  </a:lnTo>
                  <a:lnTo>
                    <a:pt x="3" y="46"/>
                  </a:lnTo>
                  <a:lnTo>
                    <a:pt x="6" y="34"/>
                  </a:lnTo>
                  <a:lnTo>
                    <a:pt x="19" y="19"/>
                  </a:lnTo>
                  <a:lnTo>
                    <a:pt x="39" y="0"/>
                  </a:lnTo>
                </a:path>
              </a:pathLst>
            </a:custGeom>
            <a:solidFill>
              <a:srgbClr val="BF7F1F"/>
            </a:solidFill>
            <a:ln w="12699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7383" name="Freeform 23"/>
            <p:cNvSpPr>
              <a:spLocks/>
            </p:cNvSpPr>
            <p:nvPr/>
          </p:nvSpPr>
          <p:spPr bwMode="auto">
            <a:xfrm>
              <a:off x="603" y="2532"/>
              <a:ext cx="19" cy="27"/>
            </a:xfrm>
            <a:custGeom>
              <a:avLst/>
              <a:gdLst>
                <a:gd name="T0" fmla="*/ 0 w 19"/>
                <a:gd name="T1" fmla="*/ 0 h 27"/>
                <a:gd name="T2" fmla="*/ 8 w 19"/>
                <a:gd name="T3" fmla="*/ 1 h 27"/>
                <a:gd name="T4" fmla="*/ 13 w 19"/>
                <a:gd name="T5" fmla="*/ 4 h 27"/>
                <a:gd name="T6" fmla="*/ 18 w 19"/>
                <a:gd name="T7" fmla="*/ 9 h 27"/>
                <a:gd name="T8" fmla="*/ 18 w 19"/>
                <a:gd name="T9" fmla="*/ 12 h 27"/>
                <a:gd name="T10" fmla="*/ 18 w 19"/>
                <a:gd name="T11" fmla="*/ 16 h 27"/>
                <a:gd name="T12" fmla="*/ 15 w 19"/>
                <a:gd name="T13" fmla="*/ 21 h 27"/>
                <a:gd name="T14" fmla="*/ 3 w 19"/>
                <a:gd name="T15" fmla="*/ 26 h 27"/>
                <a:gd name="T16" fmla="*/ 10 w 19"/>
                <a:gd name="T17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27">
                  <a:moveTo>
                    <a:pt x="0" y="0"/>
                  </a:moveTo>
                  <a:lnTo>
                    <a:pt x="8" y="1"/>
                  </a:lnTo>
                  <a:lnTo>
                    <a:pt x="13" y="4"/>
                  </a:lnTo>
                  <a:lnTo>
                    <a:pt x="18" y="9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5" y="21"/>
                  </a:lnTo>
                  <a:lnTo>
                    <a:pt x="3" y="26"/>
                  </a:lnTo>
                  <a:lnTo>
                    <a:pt x="10" y="22"/>
                  </a:lnTo>
                </a:path>
              </a:pathLst>
            </a:custGeom>
            <a:noFill/>
            <a:ln w="12699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7384" name="Freeform 24"/>
            <p:cNvSpPr>
              <a:spLocks/>
            </p:cNvSpPr>
            <p:nvPr/>
          </p:nvSpPr>
          <p:spPr bwMode="auto">
            <a:xfrm>
              <a:off x="602" y="2546"/>
              <a:ext cx="97" cy="78"/>
            </a:xfrm>
            <a:custGeom>
              <a:avLst/>
              <a:gdLst>
                <a:gd name="T0" fmla="*/ 0 w 97"/>
                <a:gd name="T1" fmla="*/ 77 h 78"/>
                <a:gd name="T2" fmla="*/ 9 w 97"/>
                <a:gd name="T3" fmla="*/ 73 h 78"/>
                <a:gd name="T4" fmla="*/ 16 w 97"/>
                <a:gd name="T5" fmla="*/ 66 h 78"/>
                <a:gd name="T6" fmla="*/ 21 w 97"/>
                <a:gd name="T7" fmla="*/ 59 h 78"/>
                <a:gd name="T8" fmla="*/ 32 w 97"/>
                <a:gd name="T9" fmla="*/ 50 h 78"/>
                <a:gd name="T10" fmla="*/ 39 w 97"/>
                <a:gd name="T11" fmla="*/ 46 h 78"/>
                <a:gd name="T12" fmla="*/ 47 w 97"/>
                <a:gd name="T13" fmla="*/ 42 h 78"/>
                <a:gd name="T14" fmla="*/ 56 w 97"/>
                <a:gd name="T15" fmla="*/ 36 h 78"/>
                <a:gd name="T16" fmla="*/ 63 w 97"/>
                <a:gd name="T17" fmla="*/ 26 h 78"/>
                <a:gd name="T18" fmla="*/ 69 w 97"/>
                <a:gd name="T19" fmla="*/ 15 h 78"/>
                <a:gd name="T20" fmla="*/ 73 w 97"/>
                <a:gd name="T21" fmla="*/ 9 h 78"/>
                <a:gd name="T22" fmla="*/ 81 w 97"/>
                <a:gd name="T23" fmla="*/ 4 h 78"/>
                <a:gd name="T24" fmla="*/ 92 w 97"/>
                <a:gd name="T25" fmla="*/ 1 h 78"/>
                <a:gd name="T26" fmla="*/ 96 w 97"/>
                <a:gd name="T2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7" h="78">
                  <a:moveTo>
                    <a:pt x="0" y="77"/>
                  </a:moveTo>
                  <a:lnTo>
                    <a:pt x="9" y="73"/>
                  </a:lnTo>
                  <a:lnTo>
                    <a:pt x="16" y="66"/>
                  </a:lnTo>
                  <a:lnTo>
                    <a:pt x="21" y="59"/>
                  </a:lnTo>
                  <a:lnTo>
                    <a:pt x="32" y="50"/>
                  </a:lnTo>
                  <a:lnTo>
                    <a:pt x="39" y="46"/>
                  </a:lnTo>
                  <a:lnTo>
                    <a:pt x="47" y="42"/>
                  </a:lnTo>
                  <a:lnTo>
                    <a:pt x="56" y="36"/>
                  </a:lnTo>
                  <a:lnTo>
                    <a:pt x="63" y="26"/>
                  </a:lnTo>
                  <a:lnTo>
                    <a:pt x="69" y="15"/>
                  </a:lnTo>
                  <a:lnTo>
                    <a:pt x="73" y="9"/>
                  </a:lnTo>
                  <a:lnTo>
                    <a:pt x="81" y="4"/>
                  </a:lnTo>
                  <a:lnTo>
                    <a:pt x="92" y="1"/>
                  </a:lnTo>
                  <a:lnTo>
                    <a:pt x="96" y="0"/>
                  </a:lnTo>
                </a:path>
              </a:pathLst>
            </a:custGeom>
            <a:noFill/>
            <a:ln w="12699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7385" name="Freeform 25"/>
            <p:cNvSpPr>
              <a:spLocks/>
            </p:cNvSpPr>
            <p:nvPr/>
          </p:nvSpPr>
          <p:spPr bwMode="auto">
            <a:xfrm>
              <a:off x="642" y="2601"/>
              <a:ext cx="19" cy="19"/>
            </a:xfrm>
            <a:custGeom>
              <a:avLst/>
              <a:gdLst>
                <a:gd name="T0" fmla="*/ 0 w 19"/>
                <a:gd name="T1" fmla="*/ 18 h 19"/>
                <a:gd name="T2" fmla="*/ 2 w 19"/>
                <a:gd name="T3" fmla="*/ 14 h 19"/>
                <a:gd name="T4" fmla="*/ 4 w 19"/>
                <a:gd name="T5" fmla="*/ 10 h 19"/>
                <a:gd name="T6" fmla="*/ 8 w 19"/>
                <a:gd name="T7" fmla="*/ 7 h 19"/>
                <a:gd name="T8" fmla="*/ 12 w 19"/>
                <a:gd name="T9" fmla="*/ 6 h 19"/>
                <a:gd name="T10" fmla="*/ 16 w 19"/>
                <a:gd name="T11" fmla="*/ 4 h 19"/>
                <a:gd name="T12" fmla="*/ 18 w 19"/>
                <a:gd name="T13" fmla="*/ 1 h 19"/>
                <a:gd name="T14" fmla="*/ 18 w 19"/>
                <a:gd name="T1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9">
                  <a:moveTo>
                    <a:pt x="0" y="18"/>
                  </a:moveTo>
                  <a:lnTo>
                    <a:pt x="2" y="14"/>
                  </a:lnTo>
                  <a:lnTo>
                    <a:pt x="4" y="10"/>
                  </a:lnTo>
                  <a:lnTo>
                    <a:pt x="8" y="7"/>
                  </a:lnTo>
                  <a:lnTo>
                    <a:pt x="12" y="6"/>
                  </a:lnTo>
                  <a:lnTo>
                    <a:pt x="16" y="4"/>
                  </a:lnTo>
                  <a:lnTo>
                    <a:pt x="18" y="1"/>
                  </a:lnTo>
                  <a:lnTo>
                    <a:pt x="18" y="0"/>
                  </a:lnTo>
                </a:path>
              </a:pathLst>
            </a:custGeom>
            <a:noFill/>
            <a:ln w="12699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7386" name="Freeform 26"/>
            <p:cNvSpPr>
              <a:spLocks/>
            </p:cNvSpPr>
            <p:nvPr/>
          </p:nvSpPr>
          <p:spPr bwMode="auto">
            <a:xfrm>
              <a:off x="660" y="2087"/>
              <a:ext cx="89" cy="219"/>
            </a:xfrm>
            <a:custGeom>
              <a:avLst/>
              <a:gdLst>
                <a:gd name="T0" fmla="*/ 2 w 89"/>
                <a:gd name="T1" fmla="*/ 0 h 219"/>
                <a:gd name="T2" fmla="*/ 2 w 89"/>
                <a:gd name="T3" fmla="*/ 22 h 219"/>
                <a:gd name="T4" fmla="*/ 0 w 89"/>
                <a:gd name="T5" fmla="*/ 48 h 219"/>
                <a:gd name="T6" fmla="*/ 3 w 89"/>
                <a:gd name="T7" fmla="*/ 77 h 219"/>
                <a:gd name="T8" fmla="*/ 8 w 89"/>
                <a:gd name="T9" fmla="*/ 104 h 219"/>
                <a:gd name="T10" fmla="*/ 18 w 89"/>
                <a:gd name="T11" fmla="*/ 129 h 219"/>
                <a:gd name="T12" fmla="*/ 29 w 89"/>
                <a:gd name="T13" fmla="*/ 153 h 219"/>
                <a:gd name="T14" fmla="*/ 47 w 89"/>
                <a:gd name="T15" fmla="*/ 174 h 219"/>
                <a:gd name="T16" fmla="*/ 66 w 89"/>
                <a:gd name="T17" fmla="*/ 198 h 219"/>
                <a:gd name="T18" fmla="*/ 82 w 89"/>
                <a:gd name="T19" fmla="*/ 218 h 219"/>
                <a:gd name="T20" fmla="*/ 86 w 89"/>
                <a:gd name="T21" fmla="*/ 194 h 219"/>
                <a:gd name="T22" fmla="*/ 88 w 89"/>
                <a:gd name="T23" fmla="*/ 158 h 219"/>
                <a:gd name="T24" fmla="*/ 84 w 89"/>
                <a:gd name="T25" fmla="*/ 133 h 219"/>
                <a:gd name="T26" fmla="*/ 74 w 89"/>
                <a:gd name="T27" fmla="*/ 103 h 219"/>
                <a:gd name="T28" fmla="*/ 60 w 89"/>
                <a:gd name="T29" fmla="*/ 72 h 219"/>
                <a:gd name="T30" fmla="*/ 41 w 89"/>
                <a:gd name="T31" fmla="*/ 43 h 219"/>
                <a:gd name="T32" fmla="*/ 26 w 89"/>
                <a:gd name="T33" fmla="*/ 23 h 219"/>
                <a:gd name="T34" fmla="*/ 2 w 89"/>
                <a:gd name="T35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9" h="219">
                  <a:moveTo>
                    <a:pt x="2" y="0"/>
                  </a:moveTo>
                  <a:lnTo>
                    <a:pt x="2" y="22"/>
                  </a:lnTo>
                  <a:lnTo>
                    <a:pt x="0" y="48"/>
                  </a:lnTo>
                  <a:lnTo>
                    <a:pt x="3" y="77"/>
                  </a:lnTo>
                  <a:lnTo>
                    <a:pt x="8" y="104"/>
                  </a:lnTo>
                  <a:lnTo>
                    <a:pt x="18" y="129"/>
                  </a:lnTo>
                  <a:lnTo>
                    <a:pt x="29" y="153"/>
                  </a:lnTo>
                  <a:lnTo>
                    <a:pt x="47" y="174"/>
                  </a:lnTo>
                  <a:lnTo>
                    <a:pt x="66" y="198"/>
                  </a:lnTo>
                  <a:lnTo>
                    <a:pt x="82" y="218"/>
                  </a:lnTo>
                  <a:lnTo>
                    <a:pt x="86" y="194"/>
                  </a:lnTo>
                  <a:lnTo>
                    <a:pt x="88" y="158"/>
                  </a:lnTo>
                  <a:lnTo>
                    <a:pt x="84" y="133"/>
                  </a:lnTo>
                  <a:lnTo>
                    <a:pt x="74" y="103"/>
                  </a:lnTo>
                  <a:lnTo>
                    <a:pt x="60" y="72"/>
                  </a:lnTo>
                  <a:lnTo>
                    <a:pt x="41" y="43"/>
                  </a:lnTo>
                  <a:lnTo>
                    <a:pt x="26" y="23"/>
                  </a:lnTo>
                  <a:lnTo>
                    <a:pt x="2" y="0"/>
                  </a:lnTo>
                </a:path>
              </a:pathLst>
            </a:custGeom>
            <a:solidFill>
              <a:srgbClr val="9F7F5F"/>
            </a:solidFill>
            <a:ln w="12699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7387" name="Freeform 27"/>
            <p:cNvSpPr>
              <a:spLocks/>
            </p:cNvSpPr>
            <p:nvPr/>
          </p:nvSpPr>
          <p:spPr bwMode="auto">
            <a:xfrm>
              <a:off x="642" y="2304"/>
              <a:ext cx="81" cy="93"/>
            </a:xfrm>
            <a:custGeom>
              <a:avLst/>
              <a:gdLst>
                <a:gd name="T0" fmla="*/ 19 w 81"/>
                <a:gd name="T1" fmla="*/ 92 h 93"/>
                <a:gd name="T2" fmla="*/ 0 w 81"/>
                <a:gd name="T3" fmla="*/ 92 h 93"/>
                <a:gd name="T4" fmla="*/ 22 w 81"/>
                <a:gd name="T5" fmla="*/ 69 h 93"/>
                <a:gd name="T6" fmla="*/ 3 w 81"/>
                <a:gd name="T7" fmla="*/ 77 h 93"/>
                <a:gd name="T8" fmla="*/ 31 w 81"/>
                <a:gd name="T9" fmla="*/ 54 h 93"/>
                <a:gd name="T10" fmla="*/ 7 w 81"/>
                <a:gd name="T11" fmla="*/ 60 h 93"/>
                <a:gd name="T12" fmla="*/ 38 w 81"/>
                <a:gd name="T13" fmla="*/ 37 h 93"/>
                <a:gd name="T14" fmla="*/ 6 w 81"/>
                <a:gd name="T15" fmla="*/ 43 h 93"/>
                <a:gd name="T16" fmla="*/ 18 w 81"/>
                <a:gd name="T17" fmla="*/ 30 h 93"/>
                <a:gd name="T18" fmla="*/ 31 w 81"/>
                <a:gd name="T19" fmla="*/ 16 h 93"/>
                <a:gd name="T20" fmla="*/ 48 w 81"/>
                <a:gd name="T21" fmla="*/ 7 h 93"/>
                <a:gd name="T22" fmla="*/ 70 w 81"/>
                <a:gd name="T23" fmla="*/ 0 h 93"/>
                <a:gd name="T24" fmla="*/ 80 w 81"/>
                <a:gd name="T25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93">
                  <a:moveTo>
                    <a:pt x="19" y="92"/>
                  </a:moveTo>
                  <a:lnTo>
                    <a:pt x="0" y="92"/>
                  </a:lnTo>
                  <a:lnTo>
                    <a:pt x="22" y="69"/>
                  </a:lnTo>
                  <a:lnTo>
                    <a:pt x="3" y="77"/>
                  </a:lnTo>
                  <a:lnTo>
                    <a:pt x="31" y="54"/>
                  </a:lnTo>
                  <a:lnTo>
                    <a:pt x="7" y="60"/>
                  </a:lnTo>
                  <a:lnTo>
                    <a:pt x="38" y="37"/>
                  </a:lnTo>
                  <a:lnTo>
                    <a:pt x="6" y="43"/>
                  </a:lnTo>
                  <a:lnTo>
                    <a:pt x="18" y="30"/>
                  </a:lnTo>
                  <a:lnTo>
                    <a:pt x="31" y="16"/>
                  </a:lnTo>
                  <a:lnTo>
                    <a:pt x="48" y="7"/>
                  </a:lnTo>
                  <a:lnTo>
                    <a:pt x="70" y="0"/>
                  </a:lnTo>
                  <a:lnTo>
                    <a:pt x="80" y="0"/>
                  </a:lnTo>
                </a:path>
              </a:pathLst>
            </a:custGeom>
            <a:noFill/>
            <a:ln w="12699" cap="rnd" cmpd="sng">
              <a:solidFill>
                <a:srgbClr val="BF7F1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7388" name="Freeform 28"/>
            <p:cNvSpPr>
              <a:spLocks/>
            </p:cNvSpPr>
            <p:nvPr/>
          </p:nvSpPr>
          <p:spPr bwMode="auto">
            <a:xfrm>
              <a:off x="750" y="2281"/>
              <a:ext cx="344" cy="247"/>
            </a:xfrm>
            <a:custGeom>
              <a:avLst/>
              <a:gdLst>
                <a:gd name="T0" fmla="*/ 0 w 344"/>
                <a:gd name="T1" fmla="*/ 9 h 247"/>
                <a:gd name="T2" fmla="*/ 19 w 344"/>
                <a:gd name="T3" fmla="*/ 1 h 247"/>
                <a:gd name="T4" fmla="*/ 32 w 344"/>
                <a:gd name="T5" fmla="*/ 0 h 247"/>
                <a:gd name="T6" fmla="*/ 50 w 344"/>
                <a:gd name="T7" fmla="*/ 4 h 247"/>
                <a:gd name="T8" fmla="*/ 56 w 344"/>
                <a:gd name="T9" fmla="*/ 12 h 247"/>
                <a:gd name="T10" fmla="*/ 41 w 344"/>
                <a:gd name="T11" fmla="*/ 15 h 247"/>
                <a:gd name="T12" fmla="*/ 25 w 344"/>
                <a:gd name="T13" fmla="*/ 26 h 247"/>
                <a:gd name="T14" fmla="*/ 59 w 344"/>
                <a:gd name="T15" fmla="*/ 18 h 247"/>
                <a:gd name="T16" fmla="*/ 82 w 344"/>
                <a:gd name="T17" fmla="*/ 14 h 247"/>
                <a:gd name="T18" fmla="*/ 63 w 344"/>
                <a:gd name="T19" fmla="*/ 29 h 247"/>
                <a:gd name="T20" fmla="*/ 92 w 344"/>
                <a:gd name="T21" fmla="*/ 22 h 247"/>
                <a:gd name="T22" fmla="*/ 110 w 344"/>
                <a:gd name="T23" fmla="*/ 22 h 247"/>
                <a:gd name="T24" fmla="*/ 91 w 344"/>
                <a:gd name="T25" fmla="*/ 32 h 247"/>
                <a:gd name="T26" fmla="*/ 84 w 344"/>
                <a:gd name="T27" fmla="*/ 39 h 247"/>
                <a:gd name="T28" fmla="*/ 117 w 344"/>
                <a:gd name="T29" fmla="*/ 34 h 247"/>
                <a:gd name="T30" fmla="*/ 132 w 344"/>
                <a:gd name="T31" fmla="*/ 34 h 247"/>
                <a:gd name="T32" fmla="*/ 115 w 344"/>
                <a:gd name="T33" fmla="*/ 45 h 247"/>
                <a:gd name="T34" fmla="*/ 112 w 344"/>
                <a:gd name="T35" fmla="*/ 50 h 247"/>
                <a:gd name="T36" fmla="*/ 153 w 344"/>
                <a:gd name="T37" fmla="*/ 47 h 247"/>
                <a:gd name="T38" fmla="*/ 142 w 344"/>
                <a:gd name="T39" fmla="*/ 58 h 247"/>
                <a:gd name="T40" fmla="*/ 175 w 344"/>
                <a:gd name="T41" fmla="*/ 65 h 247"/>
                <a:gd name="T42" fmla="*/ 189 w 344"/>
                <a:gd name="T43" fmla="*/ 73 h 247"/>
                <a:gd name="T44" fmla="*/ 167 w 344"/>
                <a:gd name="T45" fmla="*/ 73 h 247"/>
                <a:gd name="T46" fmla="*/ 198 w 344"/>
                <a:gd name="T47" fmla="*/ 87 h 247"/>
                <a:gd name="T48" fmla="*/ 211 w 344"/>
                <a:gd name="T49" fmla="*/ 101 h 247"/>
                <a:gd name="T50" fmla="*/ 194 w 344"/>
                <a:gd name="T51" fmla="*/ 99 h 247"/>
                <a:gd name="T52" fmla="*/ 179 w 344"/>
                <a:gd name="T53" fmla="*/ 96 h 247"/>
                <a:gd name="T54" fmla="*/ 218 w 344"/>
                <a:gd name="T55" fmla="*/ 118 h 247"/>
                <a:gd name="T56" fmla="*/ 233 w 344"/>
                <a:gd name="T57" fmla="*/ 130 h 247"/>
                <a:gd name="T58" fmla="*/ 206 w 344"/>
                <a:gd name="T59" fmla="*/ 126 h 247"/>
                <a:gd name="T60" fmla="*/ 200 w 344"/>
                <a:gd name="T61" fmla="*/ 128 h 247"/>
                <a:gd name="T62" fmla="*/ 191 w 344"/>
                <a:gd name="T63" fmla="*/ 128 h 247"/>
                <a:gd name="T64" fmla="*/ 241 w 344"/>
                <a:gd name="T65" fmla="*/ 143 h 247"/>
                <a:gd name="T66" fmla="*/ 254 w 344"/>
                <a:gd name="T67" fmla="*/ 151 h 247"/>
                <a:gd name="T68" fmla="*/ 229 w 344"/>
                <a:gd name="T69" fmla="*/ 149 h 247"/>
                <a:gd name="T70" fmla="*/ 210 w 344"/>
                <a:gd name="T71" fmla="*/ 152 h 247"/>
                <a:gd name="T72" fmla="*/ 200 w 344"/>
                <a:gd name="T73" fmla="*/ 158 h 247"/>
                <a:gd name="T74" fmla="*/ 241 w 344"/>
                <a:gd name="T75" fmla="*/ 162 h 247"/>
                <a:gd name="T76" fmla="*/ 260 w 344"/>
                <a:gd name="T77" fmla="*/ 167 h 247"/>
                <a:gd name="T78" fmla="*/ 274 w 344"/>
                <a:gd name="T79" fmla="*/ 172 h 247"/>
                <a:gd name="T80" fmla="*/ 257 w 344"/>
                <a:gd name="T81" fmla="*/ 182 h 247"/>
                <a:gd name="T82" fmla="*/ 251 w 344"/>
                <a:gd name="T83" fmla="*/ 186 h 247"/>
                <a:gd name="T84" fmla="*/ 288 w 344"/>
                <a:gd name="T85" fmla="*/ 192 h 247"/>
                <a:gd name="T86" fmla="*/ 298 w 344"/>
                <a:gd name="T87" fmla="*/ 196 h 247"/>
                <a:gd name="T88" fmla="*/ 287 w 344"/>
                <a:gd name="T89" fmla="*/ 201 h 247"/>
                <a:gd name="T90" fmla="*/ 285 w 344"/>
                <a:gd name="T91" fmla="*/ 205 h 247"/>
                <a:gd name="T92" fmla="*/ 306 w 344"/>
                <a:gd name="T93" fmla="*/ 213 h 247"/>
                <a:gd name="T94" fmla="*/ 325 w 344"/>
                <a:gd name="T95" fmla="*/ 218 h 247"/>
                <a:gd name="T96" fmla="*/ 313 w 344"/>
                <a:gd name="T97" fmla="*/ 224 h 247"/>
                <a:gd name="T98" fmla="*/ 339 w 344"/>
                <a:gd name="T99" fmla="*/ 240 h 247"/>
                <a:gd name="T100" fmla="*/ 343 w 344"/>
                <a:gd name="T101" fmla="*/ 246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44" h="247">
                  <a:moveTo>
                    <a:pt x="0" y="9"/>
                  </a:moveTo>
                  <a:lnTo>
                    <a:pt x="19" y="1"/>
                  </a:lnTo>
                  <a:lnTo>
                    <a:pt x="32" y="0"/>
                  </a:lnTo>
                  <a:lnTo>
                    <a:pt x="50" y="4"/>
                  </a:lnTo>
                  <a:lnTo>
                    <a:pt x="56" y="12"/>
                  </a:lnTo>
                  <a:lnTo>
                    <a:pt x="41" y="15"/>
                  </a:lnTo>
                  <a:lnTo>
                    <a:pt x="25" y="26"/>
                  </a:lnTo>
                  <a:lnTo>
                    <a:pt x="59" y="18"/>
                  </a:lnTo>
                  <a:lnTo>
                    <a:pt x="82" y="14"/>
                  </a:lnTo>
                  <a:lnTo>
                    <a:pt x="63" y="29"/>
                  </a:lnTo>
                  <a:lnTo>
                    <a:pt x="92" y="22"/>
                  </a:lnTo>
                  <a:lnTo>
                    <a:pt x="110" y="22"/>
                  </a:lnTo>
                  <a:lnTo>
                    <a:pt x="91" y="32"/>
                  </a:lnTo>
                  <a:lnTo>
                    <a:pt x="84" y="39"/>
                  </a:lnTo>
                  <a:lnTo>
                    <a:pt x="117" y="34"/>
                  </a:lnTo>
                  <a:lnTo>
                    <a:pt x="132" y="34"/>
                  </a:lnTo>
                  <a:lnTo>
                    <a:pt x="115" y="45"/>
                  </a:lnTo>
                  <a:lnTo>
                    <a:pt x="112" y="50"/>
                  </a:lnTo>
                  <a:lnTo>
                    <a:pt x="153" y="47"/>
                  </a:lnTo>
                  <a:lnTo>
                    <a:pt x="142" y="58"/>
                  </a:lnTo>
                  <a:lnTo>
                    <a:pt x="175" y="65"/>
                  </a:lnTo>
                  <a:lnTo>
                    <a:pt x="189" y="73"/>
                  </a:lnTo>
                  <a:lnTo>
                    <a:pt x="167" y="73"/>
                  </a:lnTo>
                  <a:lnTo>
                    <a:pt x="198" y="87"/>
                  </a:lnTo>
                  <a:lnTo>
                    <a:pt x="211" y="101"/>
                  </a:lnTo>
                  <a:lnTo>
                    <a:pt x="194" y="99"/>
                  </a:lnTo>
                  <a:lnTo>
                    <a:pt x="179" y="96"/>
                  </a:lnTo>
                  <a:lnTo>
                    <a:pt x="218" y="118"/>
                  </a:lnTo>
                  <a:lnTo>
                    <a:pt x="233" y="130"/>
                  </a:lnTo>
                  <a:lnTo>
                    <a:pt x="206" y="126"/>
                  </a:lnTo>
                  <a:lnTo>
                    <a:pt x="200" y="128"/>
                  </a:lnTo>
                  <a:lnTo>
                    <a:pt x="191" y="128"/>
                  </a:lnTo>
                  <a:lnTo>
                    <a:pt x="241" y="143"/>
                  </a:lnTo>
                  <a:lnTo>
                    <a:pt x="254" y="151"/>
                  </a:lnTo>
                  <a:lnTo>
                    <a:pt x="229" y="149"/>
                  </a:lnTo>
                  <a:lnTo>
                    <a:pt x="210" y="152"/>
                  </a:lnTo>
                  <a:lnTo>
                    <a:pt x="200" y="158"/>
                  </a:lnTo>
                  <a:lnTo>
                    <a:pt x="241" y="162"/>
                  </a:lnTo>
                  <a:lnTo>
                    <a:pt x="260" y="167"/>
                  </a:lnTo>
                  <a:lnTo>
                    <a:pt x="274" y="172"/>
                  </a:lnTo>
                  <a:lnTo>
                    <a:pt x="257" y="182"/>
                  </a:lnTo>
                  <a:lnTo>
                    <a:pt x="251" y="186"/>
                  </a:lnTo>
                  <a:lnTo>
                    <a:pt x="288" y="192"/>
                  </a:lnTo>
                  <a:lnTo>
                    <a:pt x="298" y="196"/>
                  </a:lnTo>
                  <a:lnTo>
                    <a:pt x="287" y="201"/>
                  </a:lnTo>
                  <a:lnTo>
                    <a:pt x="285" y="205"/>
                  </a:lnTo>
                  <a:lnTo>
                    <a:pt x="306" y="213"/>
                  </a:lnTo>
                  <a:lnTo>
                    <a:pt x="325" y="218"/>
                  </a:lnTo>
                  <a:lnTo>
                    <a:pt x="313" y="224"/>
                  </a:lnTo>
                  <a:lnTo>
                    <a:pt x="339" y="240"/>
                  </a:lnTo>
                  <a:lnTo>
                    <a:pt x="343" y="246"/>
                  </a:lnTo>
                </a:path>
              </a:pathLst>
            </a:custGeom>
            <a:noFill/>
            <a:ln w="12699" cap="rnd" cmpd="sng">
              <a:solidFill>
                <a:srgbClr val="BF7F1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07389" name="Group 29"/>
            <p:cNvGrpSpPr>
              <a:grpSpLocks/>
            </p:cNvGrpSpPr>
            <p:nvPr/>
          </p:nvGrpSpPr>
          <p:grpSpPr bwMode="auto">
            <a:xfrm>
              <a:off x="690" y="2363"/>
              <a:ext cx="57" cy="98"/>
              <a:chOff x="690" y="2363"/>
              <a:chExt cx="57" cy="98"/>
            </a:xfrm>
          </p:grpSpPr>
          <p:sp>
            <p:nvSpPr>
              <p:cNvPr id="1807390" name="Freeform 30"/>
              <p:cNvSpPr>
                <a:spLocks/>
              </p:cNvSpPr>
              <p:nvPr/>
            </p:nvSpPr>
            <p:spPr bwMode="auto">
              <a:xfrm>
                <a:off x="690" y="2363"/>
                <a:ext cx="57" cy="98"/>
              </a:xfrm>
              <a:custGeom>
                <a:avLst/>
                <a:gdLst>
                  <a:gd name="T0" fmla="*/ 52 w 57"/>
                  <a:gd name="T1" fmla="*/ 0 h 98"/>
                  <a:gd name="T2" fmla="*/ 41 w 57"/>
                  <a:gd name="T3" fmla="*/ 2 h 98"/>
                  <a:gd name="T4" fmla="*/ 30 w 57"/>
                  <a:gd name="T5" fmla="*/ 10 h 98"/>
                  <a:gd name="T6" fmla="*/ 21 w 57"/>
                  <a:gd name="T7" fmla="*/ 21 h 98"/>
                  <a:gd name="T8" fmla="*/ 16 w 57"/>
                  <a:gd name="T9" fmla="*/ 30 h 98"/>
                  <a:gd name="T10" fmla="*/ 7 w 57"/>
                  <a:gd name="T11" fmla="*/ 61 h 98"/>
                  <a:gd name="T12" fmla="*/ 1 w 57"/>
                  <a:gd name="T13" fmla="*/ 80 h 98"/>
                  <a:gd name="T14" fmla="*/ 0 w 57"/>
                  <a:gd name="T15" fmla="*/ 93 h 98"/>
                  <a:gd name="T16" fmla="*/ 2 w 57"/>
                  <a:gd name="T17" fmla="*/ 97 h 98"/>
                  <a:gd name="T18" fmla="*/ 15 w 57"/>
                  <a:gd name="T19" fmla="*/ 97 h 98"/>
                  <a:gd name="T20" fmla="*/ 37 w 57"/>
                  <a:gd name="T21" fmla="*/ 97 h 98"/>
                  <a:gd name="T22" fmla="*/ 46 w 57"/>
                  <a:gd name="T23" fmla="*/ 95 h 98"/>
                  <a:gd name="T24" fmla="*/ 48 w 57"/>
                  <a:gd name="T25" fmla="*/ 83 h 98"/>
                  <a:gd name="T26" fmla="*/ 47 w 57"/>
                  <a:gd name="T27" fmla="*/ 68 h 98"/>
                  <a:gd name="T28" fmla="*/ 46 w 57"/>
                  <a:gd name="T29" fmla="*/ 49 h 98"/>
                  <a:gd name="T30" fmla="*/ 48 w 57"/>
                  <a:gd name="T31" fmla="*/ 32 h 98"/>
                  <a:gd name="T32" fmla="*/ 52 w 57"/>
                  <a:gd name="T33" fmla="*/ 19 h 98"/>
                  <a:gd name="T34" fmla="*/ 56 w 57"/>
                  <a:gd name="T35" fmla="*/ 6 h 98"/>
                  <a:gd name="T36" fmla="*/ 52 w 57"/>
                  <a:gd name="T37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7" h="98">
                    <a:moveTo>
                      <a:pt x="52" y="0"/>
                    </a:moveTo>
                    <a:lnTo>
                      <a:pt x="41" y="2"/>
                    </a:lnTo>
                    <a:lnTo>
                      <a:pt x="30" y="10"/>
                    </a:lnTo>
                    <a:lnTo>
                      <a:pt x="21" y="21"/>
                    </a:lnTo>
                    <a:lnTo>
                      <a:pt x="16" y="30"/>
                    </a:lnTo>
                    <a:lnTo>
                      <a:pt x="7" y="61"/>
                    </a:lnTo>
                    <a:lnTo>
                      <a:pt x="1" y="80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15" y="97"/>
                    </a:lnTo>
                    <a:lnTo>
                      <a:pt x="37" y="97"/>
                    </a:lnTo>
                    <a:lnTo>
                      <a:pt x="46" y="95"/>
                    </a:lnTo>
                    <a:lnTo>
                      <a:pt x="48" y="83"/>
                    </a:lnTo>
                    <a:lnTo>
                      <a:pt x="47" y="68"/>
                    </a:lnTo>
                    <a:lnTo>
                      <a:pt x="46" y="49"/>
                    </a:lnTo>
                    <a:lnTo>
                      <a:pt x="48" y="32"/>
                    </a:lnTo>
                    <a:lnTo>
                      <a:pt x="52" y="19"/>
                    </a:lnTo>
                    <a:lnTo>
                      <a:pt x="56" y="6"/>
                    </a:lnTo>
                    <a:lnTo>
                      <a:pt x="52" y="0"/>
                    </a:lnTo>
                  </a:path>
                </a:pathLst>
              </a:custGeom>
              <a:solidFill>
                <a:srgbClr val="FFFFFF"/>
              </a:solidFill>
              <a:ln w="12699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07391" name="Group 31"/>
              <p:cNvGrpSpPr>
                <a:grpSpLocks/>
              </p:cNvGrpSpPr>
              <p:nvPr/>
            </p:nvGrpSpPr>
            <p:grpSpPr bwMode="auto">
              <a:xfrm>
                <a:off x="691" y="2424"/>
                <a:ext cx="25" cy="27"/>
                <a:chOff x="691" y="2424"/>
                <a:chExt cx="25" cy="27"/>
              </a:xfrm>
            </p:grpSpPr>
            <p:sp>
              <p:nvSpPr>
                <p:cNvPr id="1807392" name="Oval 32"/>
                <p:cNvSpPr>
                  <a:spLocks noChangeArrowheads="1"/>
                </p:cNvSpPr>
                <p:nvPr/>
              </p:nvSpPr>
              <p:spPr bwMode="auto">
                <a:xfrm>
                  <a:off x="691" y="2424"/>
                  <a:ext cx="25" cy="27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699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07393" name="Oval 33"/>
                <p:cNvSpPr>
                  <a:spLocks noChangeArrowheads="1"/>
                </p:cNvSpPr>
                <p:nvPr/>
              </p:nvSpPr>
              <p:spPr bwMode="auto">
                <a:xfrm>
                  <a:off x="698" y="2432"/>
                  <a:ext cx="1" cy="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699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807394" name="Freeform 34"/>
            <p:cNvSpPr>
              <a:spLocks/>
            </p:cNvSpPr>
            <p:nvPr/>
          </p:nvSpPr>
          <p:spPr bwMode="auto">
            <a:xfrm>
              <a:off x="967" y="2548"/>
              <a:ext cx="45" cy="184"/>
            </a:xfrm>
            <a:custGeom>
              <a:avLst/>
              <a:gdLst>
                <a:gd name="T0" fmla="*/ 37 w 45"/>
                <a:gd name="T1" fmla="*/ 0 h 184"/>
                <a:gd name="T2" fmla="*/ 23 w 45"/>
                <a:gd name="T3" fmla="*/ 22 h 184"/>
                <a:gd name="T4" fmla="*/ 14 w 45"/>
                <a:gd name="T5" fmla="*/ 47 h 184"/>
                <a:gd name="T6" fmla="*/ 5 w 45"/>
                <a:gd name="T7" fmla="*/ 78 h 184"/>
                <a:gd name="T8" fmla="*/ 1 w 45"/>
                <a:gd name="T9" fmla="*/ 111 h 184"/>
                <a:gd name="T10" fmla="*/ 0 w 45"/>
                <a:gd name="T11" fmla="*/ 131 h 184"/>
                <a:gd name="T12" fmla="*/ 0 w 45"/>
                <a:gd name="T13" fmla="*/ 157 h 184"/>
                <a:gd name="T14" fmla="*/ 2 w 45"/>
                <a:gd name="T15" fmla="*/ 177 h 184"/>
                <a:gd name="T16" fmla="*/ 6 w 45"/>
                <a:gd name="T17" fmla="*/ 183 h 184"/>
                <a:gd name="T18" fmla="*/ 13 w 45"/>
                <a:gd name="T19" fmla="*/ 182 h 184"/>
                <a:gd name="T20" fmla="*/ 13 w 45"/>
                <a:gd name="T21" fmla="*/ 175 h 184"/>
                <a:gd name="T22" fmla="*/ 12 w 45"/>
                <a:gd name="T23" fmla="*/ 151 h 184"/>
                <a:gd name="T24" fmla="*/ 14 w 45"/>
                <a:gd name="T25" fmla="*/ 122 h 184"/>
                <a:gd name="T26" fmla="*/ 17 w 45"/>
                <a:gd name="T27" fmla="*/ 92 h 184"/>
                <a:gd name="T28" fmla="*/ 22 w 45"/>
                <a:gd name="T29" fmla="*/ 66 h 184"/>
                <a:gd name="T30" fmla="*/ 27 w 45"/>
                <a:gd name="T31" fmla="*/ 47 h 184"/>
                <a:gd name="T32" fmla="*/ 35 w 45"/>
                <a:gd name="T33" fmla="*/ 25 h 184"/>
                <a:gd name="T34" fmla="*/ 44 w 45"/>
                <a:gd name="T35" fmla="*/ 11 h 184"/>
                <a:gd name="T36" fmla="*/ 42 w 45"/>
                <a:gd name="T37" fmla="*/ 1 h 184"/>
                <a:gd name="T38" fmla="*/ 37 w 45"/>
                <a:gd name="T3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184">
                  <a:moveTo>
                    <a:pt x="37" y="0"/>
                  </a:moveTo>
                  <a:lnTo>
                    <a:pt x="23" y="22"/>
                  </a:lnTo>
                  <a:lnTo>
                    <a:pt x="14" y="47"/>
                  </a:lnTo>
                  <a:lnTo>
                    <a:pt x="5" y="78"/>
                  </a:lnTo>
                  <a:lnTo>
                    <a:pt x="1" y="111"/>
                  </a:lnTo>
                  <a:lnTo>
                    <a:pt x="0" y="131"/>
                  </a:lnTo>
                  <a:lnTo>
                    <a:pt x="0" y="157"/>
                  </a:lnTo>
                  <a:lnTo>
                    <a:pt x="2" y="177"/>
                  </a:lnTo>
                  <a:lnTo>
                    <a:pt x="6" y="183"/>
                  </a:lnTo>
                  <a:lnTo>
                    <a:pt x="13" y="182"/>
                  </a:lnTo>
                  <a:lnTo>
                    <a:pt x="13" y="175"/>
                  </a:lnTo>
                  <a:lnTo>
                    <a:pt x="12" y="151"/>
                  </a:lnTo>
                  <a:lnTo>
                    <a:pt x="14" y="122"/>
                  </a:lnTo>
                  <a:lnTo>
                    <a:pt x="17" y="92"/>
                  </a:lnTo>
                  <a:lnTo>
                    <a:pt x="22" y="66"/>
                  </a:lnTo>
                  <a:lnTo>
                    <a:pt x="27" y="47"/>
                  </a:lnTo>
                  <a:lnTo>
                    <a:pt x="35" y="25"/>
                  </a:lnTo>
                  <a:lnTo>
                    <a:pt x="44" y="11"/>
                  </a:lnTo>
                  <a:lnTo>
                    <a:pt x="42" y="1"/>
                  </a:lnTo>
                  <a:lnTo>
                    <a:pt x="37" y="0"/>
                  </a:lnTo>
                </a:path>
              </a:pathLst>
            </a:custGeom>
            <a:solidFill>
              <a:srgbClr val="3F1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699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7395" name="Freeform 35"/>
            <p:cNvSpPr>
              <a:spLocks/>
            </p:cNvSpPr>
            <p:nvPr/>
          </p:nvSpPr>
          <p:spPr bwMode="auto">
            <a:xfrm>
              <a:off x="723" y="2391"/>
              <a:ext cx="89" cy="173"/>
            </a:xfrm>
            <a:custGeom>
              <a:avLst/>
              <a:gdLst>
                <a:gd name="T0" fmla="*/ 0 w 89"/>
                <a:gd name="T1" fmla="*/ 158 h 173"/>
                <a:gd name="T2" fmla="*/ 20 w 89"/>
                <a:gd name="T3" fmla="*/ 172 h 173"/>
                <a:gd name="T4" fmla="*/ 23 w 89"/>
                <a:gd name="T5" fmla="*/ 151 h 173"/>
                <a:gd name="T6" fmla="*/ 36 w 89"/>
                <a:gd name="T7" fmla="*/ 161 h 173"/>
                <a:gd name="T8" fmla="*/ 32 w 89"/>
                <a:gd name="T9" fmla="*/ 138 h 173"/>
                <a:gd name="T10" fmla="*/ 47 w 89"/>
                <a:gd name="T11" fmla="*/ 151 h 173"/>
                <a:gd name="T12" fmla="*/ 49 w 89"/>
                <a:gd name="T13" fmla="*/ 123 h 173"/>
                <a:gd name="T14" fmla="*/ 66 w 89"/>
                <a:gd name="T15" fmla="*/ 131 h 173"/>
                <a:gd name="T16" fmla="*/ 55 w 89"/>
                <a:gd name="T17" fmla="*/ 111 h 173"/>
                <a:gd name="T18" fmla="*/ 76 w 89"/>
                <a:gd name="T19" fmla="*/ 119 h 173"/>
                <a:gd name="T20" fmla="*/ 70 w 89"/>
                <a:gd name="T21" fmla="*/ 101 h 173"/>
                <a:gd name="T22" fmla="*/ 87 w 89"/>
                <a:gd name="T23" fmla="*/ 105 h 173"/>
                <a:gd name="T24" fmla="*/ 76 w 89"/>
                <a:gd name="T25" fmla="*/ 79 h 173"/>
                <a:gd name="T26" fmla="*/ 88 w 89"/>
                <a:gd name="T27" fmla="*/ 81 h 173"/>
                <a:gd name="T28" fmla="*/ 67 w 89"/>
                <a:gd name="T29" fmla="*/ 58 h 173"/>
                <a:gd name="T30" fmla="*/ 80 w 89"/>
                <a:gd name="T31" fmla="*/ 54 h 173"/>
                <a:gd name="T32" fmla="*/ 65 w 89"/>
                <a:gd name="T33" fmla="*/ 16 h 173"/>
                <a:gd name="T34" fmla="*/ 66 w 89"/>
                <a:gd name="T35" fmla="*/ 0 h 173"/>
                <a:gd name="T36" fmla="*/ 88 w 89"/>
                <a:gd name="T37" fmla="*/ 34 h 173"/>
                <a:gd name="T38" fmla="*/ 82 w 89"/>
                <a:gd name="T39" fmla="*/ 1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9" h="173">
                  <a:moveTo>
                    <a:pt x="0" y="158"/>
                  </a:moveTo>
                  <a:lnTo>
                    <a:pt x="20" y="172"/>
                  </a:lnTo>
                  <a:lnTo>
                    <a:pt x="23" y="151"/>
                  </a:lnTo>
                  <a:lnTo>
                    <a:pt x="36" y="161"/>
                  </a:lnTo>
                  <a:lnTo>
                    <a:pt x="32" y="138"/>
                  </a:lnTo>
                  <a:lnTo>
                    <a:pt x="47" y="151"/>
                  </a:lnTo>
                  <a:lnTo>
                    <a:pt x="49" y="123"/>
                  </a:lnTo>
                  <a:lnTo>
                    <a:pt x="66" y="131"/>
                  </a:lnTo>
                  <a:lnTo>
                    <a:pt x="55" y="111"/>
                  </a:lnTo>
                  <a:lnTo>
                    <a:pt x="76" y="119"/>
                  </a:lnTo>
                  <a:lnTo>
                    <a:pt x="70" y="101"/>
                  </a:lnTo>
                  <a:lnTo>
                    <a:pt x="87" y="105"/>
                  </a:lnTo>
                  <a:lnTo>
                    <a:pt x="76" y="79"/>
                  </a:lnTo>
                  <a:lnTo>
                    <a:pt x="88" y="81"/>
                  </a:lnTo>
                  <a:lnTo>
                    <a:pt x="67" y="58"/>
                  </a:lnTo>
                  <a:lnTo>
                    <a:pt x="80" y="54"/>
                  </a:lnTo>
                  <a:lnTo>
                    <a:pt x="65" y="16"/>
                  </a:lnTo>
                  <a:lnTo>
                    <a:pt x="66" y="0"/>
                  </a:lnTo>
                  <a:lnTo>
                    <a:pt x="88" y="34"/>
                  </a:lnTo>
                  <a:lnTo>
                    <a:pt x="82" y="1"/>
                  </a:lnTo>
                </a:path>
              </a:pathLst>
            </a:custGeom>
            <a:noFill/>
            <a:ln w="12699" cap="rnd" cmpd="sng">
              <a:solidFill>
                <a:srgbClr val="BF7F1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07396" name="Group 36"/>
            <p:cNvGrpSpPr>
              <a:grpSpLocks/>
            </p:cNvGrpSpPr>
            <p:nvPr/>
          </p:nvGrpSpPr>
          <p:grpSpPr bwMode="auto">
            <a:xfrm>
              <a:off x="1235" y="2057"/>
              <a:ext cx="187" cy="491"/>
              <a:chOff x="1235" y="2057"/>
              <a:chExt cx="187" cy="491"/>
            </a:xfrm>
          </p:grpSpPr>
          <p:grpSp>
            <p:nvGrpSpPr>
              <p:cNvPr id="1807397" name="Group 37"/>
              <p:cNvGrpSpPr>
                <a:grpSpLocks/>
              </p:cNvGrpSpPr>
              <p:nvPr/>
            </p:nvGrpSpPr>
            <p:grpSpPr bwMode="auto">
              <a:xfrm>
                <a:off x="1235" y="2112"/>
                <a:ext cx="146" cy="436"/>
                <a:chOff x="1235" y="2112"/>
                <a:chExt cx="146" cy="436"/>
              </a:xfrm>
            </p:grpSpPr>
            <p:sp>
              <p:nvSpPr>
                <p:cNvPr id="1807398" name="Freeform 38"/>
                <p:cNvSpPr>
                  <a:spLocks/>
                </p:cNvSpPr>
                <p:nvPr/>
              </p:nvSpPr>
              <p:spPr bwMode="auto">
                <a:xfrm>
                  <a:off x="1235" y="2112"/>
                  <a:ext cx="136" cy="298"/>
                </a:xfrm>
                <a:custGeom>
                  <a:avLst/>
                  <a:gdLst>
                    <a:gd name="T0" fmla="*/ 66 w 136"/>
                    <a:gd name="T1" fmla="*/ 42 h 298"/>
                    <a:gd name="T2" fmla="*/ 82 w 136"/>
                    <a:gd name="T3" fmla="*/ 68 h 298"/>
                    <a:gd name="T4" fmla="*/ 93 w 136"/>
                    <a:gd name="T5" fmla="*/ 88 h 298"/>
                    <a:gd name="T6" fmla="*/ 100 w 136"/>
                    <a:gd name="T7" fmla="*/ 103 h 298"/>
                    <a:gd name="T8" fmla="*/ 103 w 136"/>
                    <a:gd name="T9" fmla="*/ 118 h 298"/>
                    <a:gd name="T10" fmla="*/ 104 w 136"/>
                    <a:gd name="T11" fmla="*/ 128 h 298"/>
                    <a:gd name="T12" fmla="*/ 102 w 136"/>
                    <a:gd name="T13" fmla="*/ 137 h 298"/>
                    <a:gd name="T14" fmla="*/ 97 w 136"/>
                    <a:gd name="T15" fmla="*/ 141 h 298"/>
                    <a:gd name="T16" fmla="*/ 76 w 136"/>
                    <a:gd name="T17" fmla="*/ 153 h 298"/>
                    <a:gd name="T18" fmla="*/ 59 w 136"/>
                    <a:gd name="T19" fmla="*/ 155 h 298"/>
                    <a:gd name="T20" fmla="*/ 43 w 136"/>
                    <a:gd name="T21" fmla="*/ 160 h 298"/>
                    <a:gd name="T22" fmla="*/ 20 w 136"/>
                    <a:gd name="T23" fmla="*/ 168 h 298"/>
                    <a:gd name="T24" fmla="*/ 7 w 136"/>
                    <a:gd name="T25" fmla="*/ 177 h 298"/>
                    <a:gd name="T26" fmla="*/ 1 w 136"/>
                    <a:gd name="T27" fmla="*/ 189 h 298"/>
                    <a:gd name="T28" fmla="*/ 0 w 136"/>
                    <a:gd name="T29" fmla="*/ 205 h 298"/>
                    <a:gd name="T30" fmla="*/ 2 w 136"/>
                    <a:gd name="T31" fmla="*/ 224 h 298"/>
                    <a:gd name="T32" fmla="*/ 13 w 136"/>
                    <a:gd name="T33" fmla="*/ 260 h 298"/>
                    <a:gd name="T34" fmla="*/ 21 w 136"/>
                    <a:gd name="T35" fmla="*/ 286 h 298"/>
                    <a:gd name="T36" fmla="*/ 29 w 136"/>
                    <a:gd name="T37" fmla="*/ 297 h 298"/>
                    <a:gd name="T38" fmla="*/ 58 w 136"/>
                    <a:gd name="T39" fmla="*/ 284 h 298"/>
                    <a:gd name="T40" fmla="*/ 39 w 136"/>
                    <a:gd name="T41" fmla="*/ 241 h 298"/>
                    <a:gd name="T42" fmla="*/ 32 w 136"/>
                    <a:gd name="T43" fmla="*/ 216 h 298"/>
                    <a:gd name="T44" fmla="*/ 35 w 136"/>
                    <a:gd name="T45" fmla="*/ 196 h 298"/>
                    <a:gd name="T46" fmla="*/ 47 w 136"/>
                    <a:gd name="T47" fmla="*/ 185 h 298"/>
                    <a:gd name="T48" fmla="*/ 69 w 136"/>
                    <a:gd name="T49" fmla="*/ 184 h 298"/>
                    <a:gd name="T50" fmla="*/ 98 w 136"/>
                    <a:gd name="T51" fmla="*/ 178 h 298"/>
                    <a:gd name="T52" fmla="*/ 120 w 136"/>
                    <a:gd name="T53" fmla="*/ 162 h 298"/>
                    <a:gd name="T54" fmla="*/ 130 w 136"/>
                    <a:gd name="T55" fmla="*/ 153 h 298"/>
                    <a:gd name="T56" fmla="*/ 134 w 136"/>
                    <a:gd name="T57" fmla="*/ 142 h 298"/>
                    <a:gd name="T58" fmla="*/ 135 w 136"/>
                    <a:gd name="T59" fmla="*/ 127 h 298"/>
                    <a:gd name="T60" fmla="*/ 134 w 136"/>
                    <a:gd name="T61" fmla="*/ 111 h 298"/>
                    <a:gd name="T62" fmla="*/ 120 w 136"/>
                    <a:gd name="T63" fmla="*/ 74 h 298"/>
                    <a:gd name="T64" fmla="*/ 104 w 136"/>
                    <a:gd name="T65" fmla="*/ 42 h 298"/>
                    <a:gd name="T66" fmla="*/ 90 w 136"/>
                    <a:gd name="T67" fmla="*/ 17 h 298"/>
                    <a:gd name="T68" fmla="*/ 78 w 136"/>
                    <a:gd name="T69" fmla="*/ 0 h 298"/>
                    <a:gd name="T70" fmla="*/ 66 w 136"/>
                    <a:gd name="T71" fmla="*/ 42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36" h="298">
                      <a:moveTo>
                        <a:pt x="66" y="42"/>
                      </a:moveTo>
                      <a:lnTo>
                        <a:pt x="82" y="68"/>
                      </a:lnTo>
                      <a:lnTo>
                        <a:pt x="93" y="88"/>
                      </a:lnTo>
                      <a:lnTo>
                        <a:pt x="100" y="103"/>
                      </a:lnTo>
                      <a:lnTo>
                        <a:pt x="103" y="118"/>
                      </a:lnTo>
                      <a:lnTo>
                        <a:pt x="104" y="128"/>
                      </a:lnTo>
                      <a:lnTo>
                        <a:pt x="102" y="137"/>
                      </a:lnTo>
                      <a:lnTo>
                        <a:pt x="97" y="141"/>
                      </a:lnTo>
                      <a:lnTo>
                        <a:pt x="76" y="153"/>
                      </a:lnTo>
                      <a:lnTo>
                        <a:pt x="59" y="155"/>
                      </a:lnTo>
                      <a:lnTo>
                        <a:pt x="43" y="160"/>
                      </a:lnTo>
                      <a:lnTo>
                        <a:pt x="20" y="168"/>
                      </a:lnTo>
                      <a:lnTo>
                        <a:pt x="7" y="177"/>
                      </a:lnTo>
                      <a:lnTo>
                        <a:pt x="1" y="189"/>
                      </a:lnTo>
                      <a:lnTo>
                        <a:pt x="0" y="205"/>
                      </a:lnTo>
                      <a:lnTo>
                        <a:pt x="2" y="224"/>
                      </a:lnTo>
                      <a:lnTo>
                        <a:pt x="13" y="260"/>
                      </a:lnTo>
                      <a:lnTo>
                        <a:pt x="21" y="286"/>
                      </a:lnTo>
                      <a:lnTo>
                        <a:pt x="29" y="297"/>
                      </a:lnTo>
                      <a:lnTo>
                        <a:pt x="58" y="284"/>
                      </a:lnTo>
                      <a:lnTo>
                        <a:pt x="39" y="241"/>
                      </a:lnTo>
                      <a:lnTo>
                        <a:pt x="32" y="216"/>
                      </a:lnTo>
                      <a:lnTo>
                        <a:pt x="35" y="196"/>
                      </a:lnTo>
                      <a:lnTo>
                        <a:pt x="47" y="185"/>
                      </a:lnTo>
                      <a:lnTo>
                        <a:pt x="69" y="184"/>
                      </a:lnTo>
                      <a:lnTo>
                        <a:pt x="98" y="178"/>
                      </a:lnTo>
                      <a:lnTo>
                        <a:pt x="120" y="162"/>
                      </a:lnTo>
                      <a:lnTo>
                        <a:pt x="130" y="153"/>
                      </a:lnTo>
                      <a:lnTo>
                        <a:pt x="134" y="142"/>
                      </a:lnTo>
                      <a:lnTo>
                        <a:pt x="135" y="127"/>
                      </a:lnTo>
                      <a:lnTo>
                        <a:pt x="134" y="111"/>
                      </a:lnTo>
                      <a:lnTo>
                        <a:pt x="120" y="74"/>
                      </a:lnTo>
                      <a:lnTo>
                        <a:pt x="104" y="42"/>
                      </a:lnTo>
                      <a:lnTo>
                        <a:pt x="90" y="17"/>
                      </a:lnTo>
                      <a:lnTo>
                        <a:pt x="78" y="0"/>
                      </a:lnTo>
                      <a:lnTo>
                        <a:pt x="66" y="42"/>
                      </a:lnTo>
                    </a:path>
                  </a:pathLst>
                </a:custGeom>
                <a:solidFill>
                  <a:srgbClr val="9F3F00"/>
                </a:solidFill>
                <a:ln w="12699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7399" name="Freeform 39"/>
                <p:cNvSpPr>
                  <a:spLocks/>
                </p:cNvSpPr>
                <p:nvPr/>
              </p:nvSpPr>
              <p:spPr bwMode="auto">
                <a:xfrm>
                  <a:off x="1249" y="2389"/>
                  <a:ext cx="132" cy="159"/>
                </a:xfrm>
                <a:custGeom>
                  <a:avLst/>
                  <a:gdLst>
                    <a:gd name="T0" fmla="*/ 14 w 132"/>
                    <a:gd name="T1" fmla="*/ 5 h 159"/>
                    <a:gd name="T2" fmla="*/ 6 w 132"/>
                    <a:gd name="T3" fmla="*/ 13 h 159"/>
                    <a:gd name="T4" fmla="*/ 0 w 132"/>
                    <a:gd name="T5" fmla="*/ 22 h 159"/>
                    <a:gd name="T6" fmla="*/ 0 w 132"/>
                    <a:gd name="T7" fmla="*/ 34 h 159"/>
                    <a:gd name="T8" fmla="*/ 0 w 132"/>
                    <a:gd name="T9" fmla="*/ 45 h 159"/>
                    <a:gd name="T10" fmla="*/ 3 w 132"/>
                    <a:gd name="T11" fmla="*/ 58 h 159"/>
                    <a:gd name="T12" fmla="*/ 10 w 132"/>
                    <a:gd name="T13" fmla="*/ 71 h 159"/>
                    <a:gd name="T14" fmla="*/ 18 w 132"/>
                    <a:gd name="T15" fmla="*/ 79 h 159"/>
                    <a:gd name="T16" fmla="*/ 28 w 132"/>
                    <a:gd name="T17" fmla="*/ 85 h 159"/>
                    <a:gd name="T18" fmla="*/ 39 w 132"/>
                    <a:gd name="T19" fmla="*/ 87 h 159"/>
                    <a:gd name="T20" fmla="*/ 54 w 132"/>
                    <a:gd name="T21" fmla="*/ 87 h 159"/>
                    <a:gd name="T22" fmla="*/ 71 w 132"/>
                    <a:gd name="T23" fmla="*/ 92 h 159"/>
                    <a:gd name="T24" fmla="*/ 82 w 132"/>
                    <a:gd name="T25" fmla="*/ 97 h 159"/>
                    <a:gd name="T26" fmla="*/ 92 w 132"/>
                    <a:gd name="T27" fmla="*/ 104 h 159"/>
                    <a:gd name="T28" fmla="*/ 97 w 132"/>
                    <a:gd name="T29" fmla="*/ 119 h 159"/>
                    <a:gd name="T30" fmla="*/ 99 w 132"/>
                    <a:gd name="T31" fmla="*/ 140 h 159"/>
                    <a:gd name="T32" fmla="*/ 97 w 132"/>
                    <a:gd name="T33" fmla="*/ 158 h 159"/>
                    <a:gd name="T34" fmla="*/ 111 w 132"/>
                    <a:gd name="T35" fmla="*/ 148 h 159"/>
                    <a:gd name="T36" fmla="*/ 121 w 132"/>
                    <a:gd name="T37" fmla="*/ 135 h 159"/>
                    <a:gd name="T38" fmla="*/ 127 w 132"/>
                    <a:gd name="T39" fmla="*/ 127 h 159"/>
                    <a:gd name="T40" fmla="*/ 129 w 132"/>
                    <a:gd name="T41" fmla="*/ 116 h 159"/>
                    <a:gd name="T42" fmla="*/ 131 w 132"/>
                    <a:gd name="T43" fmla="*/ 103 h 159"/>
                    <a:gd name="T44" fmla="*/ 126 w 132"/>
                    <a:gd name="T45" fmla="*/ 88 h 159"/>
                    <a:gd name="T46" fmla="*/ 117 w 132"/>
                    <a:gd name="T47" fmla="*/ 70 h 159"/>
                    <a:gd name="T48" fmla="*/ 105 w 132"/>
                    <a:gd name="T49" fmla="*/ 55 h 159"/>
                    <a:gd name="T50" fmla="*/ 92 w 132"/>
                    <a:gd name="T51" fmla="*/ 41 h 159"/>
                    <a:gd name="T52" fmla="*/ 65 w 132"/>
                    <a:gd name="T53" fmla="*/ 19 h 159"/>
                    <a:gd name="T54" fmla="*/ 49 w 132"/>
                    <a:gd name="T55" fmla="*/ 6 h 159"/>
                    <a:gd name="T56" fmla="*/ 38 w 132"/>
                    <a:gd name="T57" fmla="*/ 0 h 159"/>
                    <a:gd name="T58" fmla="*/ 23 w 132"/>
                    <a:gd name="T59" fmla="*/ 0 h 159"/>
                    <a:gd name="T60" fmla="*/ 14 w 132"/>
                    <a:gd name="T61" fmla="*/ 5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32" h="159">
                      <a:moveTo>
                        <a:pt x="14" y="5"/>
                      </a:moveTo>
                      <a:lnTo>
                        <a:pt x="6" y="13"/>
                      </a:lnTo>
                      <a:lnTo>
                        <a:pt x="0" y="22"/>
                      </a:lnTo>
                      <a:lnTo>
                        <a:pt x="0" y="34"/>
                      </a:lnTo>
                      <a:lnTo>
                        <a:pt x="0" y="45"/>
                      </a:lnTo>
                      <a:lnTo>
                        <a:pt x="3" y="58"/>
                      </a:lnTo>
                      <a:lnTo>
                        <a:pt x="10" y="71"/>
                      </a:lnTo>
                      <a:lnTo>
                        <a:pt x="18" y="79"/>
                      </a:lnTo>
                      <a:lnTo>
                        <a:pt x="28" y="85"/>
                      </a:lnTo>
                      <a:lnTo>
                        <a:pt x="39" y="87"/>
                      </a:lnTo>
                      <a:lnTo>
                        <a:pt x="54" y="87"/>
                      </a:lnTo>
                      <a:lnTo>
                        <a:pt x="71" y="92"/>
                      </a:lnTo>
                      <a:lnTo>
                        <a:pt x="82" y="97"/>
                      </a:lnTo>
                      <a:lnTo>
                        <a:pt x="92" y="104"/>
                      </a:lnTo>
                      <a:lnTo>
                        <a:pt x="97" y="119"/>
                      </a:lnTo>
                      <a:lnTo>
                        <a:pt x="99" y="140"/>
                      </a:lnTo>
                      <a:lnTo>
                        <a:pt x="97" y="158"/>
                      </a:lnTo>
                      <a:lnTo>
                        <a:pt x="111" y="148"/>
                      </a:lnTo>
                      <a:lnTo>
                        <a:pt x="121" y="135"/>
                      </a:lnTo>
                      <a:lnTo>
                        <a:pt x="127" y="127"/>
                      </a:lnTo>
                      <a:lnTo>
                        <a:pt x="129" y="116"/>
                      </a:lnTo>
                      <a:lnTo>
                        <a:pt x="131" y="103"/>
                      </a:lnTo>
                      <a:lnTo>
                        <a:pt x="126" y="88"/>
                      </a:lnTo>
                      <a:lnTo>
                        <a:pt x="117" y="70"/>
                      </a:lnTo>
                      <a:lnTo>
                        <a:pt x="105" y="55"/>
                      </a:lnTo>
                      <a:lnTo>
                        <a:pt x="92" y="41"/>
                      </a:lnTo>
                      <a:lnTo>
                        <a:pt x="65" y="19"/>
                      </a:lnTo>
                      <a:lnTo>
                        <a:pt x="49" y="6"/>
                      </a:lnTo>
                      <a:lnTo>
                        <a:pt x="38" y="0"/>
                      </a:lnTo>
                      <a:lnTo>
                        <a:pt x="23" y="0"/>
                      </a:lnTo>
                      <a:lnTo>
                        <a:pt x="14" y="5"/>
                      </a:lnTo>
                    </a:path>
                  </a:pathLst>
                </a:custGeom>
                <a:solidFill>
                  <a:srgbClr val="3F1F00"/>
                </a:solidFill>
                <a:ln w="12699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07400" name="Freeform 40"/>
              <p:cNvSpPr>
                <a:spLocks/>
              </p:cNvSpPr>
              <p:nvPr/>
            </p:nvSpPr>
            <p:spPr bwMode="auto">
              <a:xfrm>
                <a:off x="1316" y="2057"/>
                <a:ext cx="106" cy="84"/>
              </a:xfrm>
              <a:custGeom>
                <a:avLst/>
                <a:gdLst>
                  <a:gd name="T0" fmla="*/ 0 w 106"/>
                  <a:gd name="T1" fmla="*/ 83 h 84"/>
                  <a:gd name="T2" fmla="*/ 84 w 106"/>
                  <a:gd name="T3" fmla="*/ 0 h 84"/>
                  <a:gd name="T4" fmla="*/ 105 w 106"/>
                  <a:gd name="T5" fmla="*/ 29 h 84"/>
                  <a:gd name="T6" fmla="*/ 0 w 106"/>
                  <a:gd name="T7" fmla="*/ 83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" h="84">
                    <a:moveTo>
                      <a:pt x="0" y="83"/>
                    </a:moveTo>
                    <a:lnTo>
                      <a:pt x="84" y="0"/>
                    </a:lnTo>
                    <a:lnTo>
                      <a:pt x="105" y="29"/>
                    </a:lnTo>
                    <a:lnTo>
                      <a:pt x="0" y="83"/>
                    </a:lnTo>
                  </a:path>
                </a:pathLst>
              </a:custGeom>
              <a:solidFill>
                <a:schemeClr val="tx1"/>
              </a:solidFill>
              <a:ln w="12699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07401" name="Group 41"/>
            <p:cNvGrpSpPr>
              <a:grpSpLocks/>
            </p:cNvGrpSpPr>
            <p:nvPr/>
          </p:nvGrpSpPr>
          <p:grpSpPr bwMode="auto">
            <a:xfrm>
              <a:off x="530" y="2486"/>
              <a:ext cx="187" cy="491"/>
              <a:chOff x="530" y="2486"/>
              <a:chExt cx="187" cy="491"/>
            </a:xfrm>
          </p:grpSpPr>
          <p:grpSp>
            <p:nvGrpSpPr>
              <p:cNvPr id="1807402" name="Group 42"/>
              <p:cNvGrpSpPr>
                <a:grpSpLocks/>
              </p:cNvGrpSpPr>
              <p:nvPr/>
            </p:nvGrpSpPr>
            <p:grpSpPr bwMode="auto">
              <a:xfrm>
                <a:off x="530" y="2541"/>
                <a:ext cx="146" cy="436"/>
                <a:chOff x="530" y="2541"/>
                <a:chExt cx="146" cy="436"/>
              </a:xfrm>
            </p:grpSpPr>
            <p:sp>
              <p:nvSpPr>
                <p:cNvPr id="1807403" name="Freeform 43"/>
                <p:cNvSpPr>
                  <a:spLocks/>
                </p:cNvSpPr>
                <p:nvPr/>
              </p:nvSpPr>
              <p:spPr bwMode="auto">
                <a:xfrm>
                  <a:off x="530" y="2541"/>
                  <a:ext cx="136" cy="298"/>
                </a:xfrm>
                <a:custGeom>
                  <a:avLst/>
                  <a:gdLst>
                    <a:gd name="T0" fmla="*/ 66 w 136"/>
                    <a:gd name="T1" fmla="*/ 42 h 298"/>
                    <a:gd name="T2" fmla="*/ 82 w 136"/>
                    <a:gd name="T3" fmla="*/ 68 h 298"/>
                    <a:gd name="T4" fmla="*/ 93 w 136"/>
                    <a:gd name="T5" fmla="*/ 88 h 298"/>
                    <a:gd name="T6" fmla="*/ 100 w 136"/>
                    <a:gd name="T7" fmla="*/ 103 h 298"/>
                    <a:gd name="T8" fmla="*/ 103 w 136"/>
                    <a:gd name="T9" fmla="*/ 118 h 298"/>
                    <a:gd name="T10" fmla="*/ 104 w 136"/>
                    <a:gd name="T11" fmla="*/ 128 h 298"/>
                    <a:gd name="T12" fmla="*/ 102 w 136"/>
                    <a:gd name="T13" fmla="*/ 137 h 298"/>
                    <a:gd name="T14" fmla="*/ 97 w 136"/>
                    <a:gd name="T15" fmla="*/ 141 h 298"/>
                    <a:gd name="T16" fmla="*/ 76 w 136"/>
                    <a:gd name="T17" fmla="*/ 153 h 298"/>
                    <a:gd name="T18" fmla="*/ 59 w 136"/>
                    <a:gd name="T19" fmla="*/ 155 h 298"/>
                    <a:gd name="T20" fmla="*/ 43 w 136"/>
                    <a:gd name="T21" fmla="*/ 160 h 298"/>
                    <a:gd name="T22" fmla="*/ 20 w 136"/>
                    <a:gd name="T23" fmla="*/ 168 h 298"/>
                    <a:gd name="T24" fmla="*/ 7 w 136"/>
                    <a:gd name="T25" fmla="*/ 177 h 298"/>
                    <a:gd name="T26" fmla="*/ 1 w 136"/>
                    <a:gd name="T27" fmla="*/ 189 h 298"/>
                    <a:gd name="T28" fmla="*/ 0 w 136"/>
                    <a:gd name="T29" fmla="*/ 205 h 298"/>
                    <a:gd name="T30" fmla="*/ 2 w 136"/>
                    <a:gd name="T31" fmla="*/ 224 h 298"/>
                    <a:gd name="T32" fmla="*/ 13 w 136"/>
                    <a:gd name="T33" fmla="*/ 260 h 298"/>
                    <a:gd name="T34" fmla="*/ 21 w 136"/>
                    <a:gd name="T35" fmla="*/ 286 h 298"/>
                    <a:gd name="T36" fmla="*/ 29 w 136"/>
                    <a:gd name="T37" fmla="*/ 297 h 298"/>
                    <a:gd name="T38" fmla="*/ 58 w 136"/>
                    <a:gd name="T39" fmla="*/ 284 h 298"/>
                    <a:gd name="T40" fmla="*/ 39 w 136"/>
                    <a:gd name="T41" fmla="*/ 241 h 298"/>
                    <a:gd name="T42" fmla="*/ 32 w 136"/>
                    <a:gd name="T43" fmla="*/ 216 h 298"/>
                    <a:gd name="T44" fmla="*/ 35 w 136"/>
                    <a:gd name="T45" fmla="*/ 196 h 298"/>
                    <a:gd name="T46" fmla="*/ 47 w 136"/>
                    <a:gd name="T47" fmla="*/ 185 h 298"/>
                    <a:gd name="T48" fmla="*/ 69 w 136"/>
                    <a:gd name="T49" fmla="*/ 184 h 298"/>
                    <a:gd name="T50" fmla="*/ 98 w 136"/>
                    <a:gd name="T51" fmla="*/ 178 h 298"/>
                    <a:gd name="T52" fmla="*/ 120 w 136"/>
                    <a:gd name="T53" fmla="*/ 162 h 298"/>
                    <a:gd name="T54" fmla="*/ 130 w 136"/>
                    <a:gd name="T55" fmla="*/ 153 h 298"/>
                    <a:gd name="T56" fmla="*/ 134 w 136"/>
                    <a:gd name="T57" fmla="*/ 142 h 298"/>
                    <a:gd name="T58" fmla="*/ 135 w 136"/>
                    <a:gd name="T59" fmla="*/ 127 h 298"/>
                    <a:gd name="T60" fmla="*/ 134 w 136"/>
                    <a:gd name="T61" fmla="*/ 111 h 298"/>
                    <a:gd name="T62" fmla="*/ 120 w 136"/>
                    <a:gd name="T63" fmla="*/ 74 h 298"/>
                    <a:gd name="T64" fmla="*/ 104 w 136"/>
                    <a:gd name="T65" fmla="*/ 42 h 298"/>
                    <a:gd name="T66" fmla="*/ 90 w 136"/>
                    <a:gd name="T67" fmla="*/ 17 h 298"/>
                    <a:gd name="T68" fmla="*/ 78 w 136"/>
                    <a:gd name="T69" fmla="*/ 0 h 298"/>
                    <a:gd name="T70" fmla="*/ 66 w 136"/>
                    <a:gd name="T71" fmla="*/ 42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36" h="298">
                      <a:moveTo>
                        <a:pt x="66" y="42"/>
                      </a:moveTo>
                      <a:lnTo>
                        <a:pt x="82" y="68"/>
                      </a:lnTo>
                      <a:lnTo>
                        <a:pt x="93" y="88"/>
                      </a:lnTo>
                      <a:lnTo>
                        <a:pt x="100" y="103"/>
                      </a:lnTo>
                      <a:lnTo>
                        <a:pt x="103" y="118"/>
                      </a:lnTo>
                      <a:lnTo>
                        <a:pt x="104" y="128"/>
                      </a:lnTo>
                      <a:lnTo>
                        <a:pt x="102" y="137"/>
                      </a:lnTo>
                      <a:lnTo>
                        <a:pt x="97" y="141"/>
                      </a:lnTo>
                      <a:lnTo>
                        <a:pt x="76" y="153"/>
                      </a:lnTo>
                      <a:lnTo>
                        <a:pt x="59" y="155"/>
                      </a:lnTo>
                      <a:lnTo>
                        <a:pt x="43" y="160"/>
                      </a:lnTo>
                      <a:lnTo>
                        <a:pt x="20" y="168"/>
                      </a:lnTo>
                      <a:lnTo>
                        <a:pt x="7" y="177"/>
                      </a:lnTo>
                      <a:lnTo>
                        <a:pt x="1" y="189"/>
                      </a:lnTo>
                      <a:lnTo>
                        <a:pt x="0" y="205"/>
                      </a:lnTo>
                      <a:lnTo>
                        <a:pt x="2" y="224"/>
                      </a:lnTo>
                      <a:lnTo>
                        <a:pt x="13" y="260"/>
                      </a:lnTo>
                      <a:lnTo>
                        <a:pt x="21" y="286"/>
                      </a:lnTo>
                      <a:lnTo>
                        <a:pt x="29" y="297"/>
                      </a:lnTo>
                      <a:lnTo>
                        <a:pt x="58" y="284"/>
                      </a:lnTo>
                      <a:lnTo>
                        <a:pt x="39" y="241"/>
                      </a:lnTo>
                      <a:lnTo>
                        <a:pt x="32" y="216"/>
                      </a:lnTo>
                      <a:lnTo>
                        <a:pt x="35" y="196"/>
                      </a:lnTo>
                      <a:lnTo>
                        <a:pt x="47" y="185"/>
                      </a:lnTo>
                      <a:lnTo>
                        <a:pt x="69" y="184"/>
                      </a:lnTo>
                      <a:lnTo>
                        <a:pt x="98" y="178"/>
                      </a:lnTo>
                      <a:lnTo>
                        <a:pt x="120" y="162"/>
                      </a:lnTo>
                      <a:lnTo>
                        <a:pt x="130" y="153"/>
                      </a:lnTo>
                      <a:lnTo>
                        <a:pt x="134" y="142"/>
                      </a:lnTo>
                      <a:lnTo>
                        <a:pt x="135" y="127"/>
                      </a:lnTo>
                      <a:lnTo>
                        <a:pt x="134" y="111"/>
                      </a:lnTo>
                      <a:lnTo>
                        <a:pt x="120" y="74"/>
                      </a:lnTo>
                      <a:lnTo>
                        <a:pt x="104" y="42"/>
                      </a:lnTo>
                      <a:lnTo>
                        <a:pt x="90" y="17"/>
                      </a:lnTo>
                      <a:lnTo>
                        <a:pt x="78" y="0"/>
                      </a:lnTo>
                      <a:lnTo>
                        <a:pt x="66" y="42"/>
                      </a:lnTo>
                    </a:path>
                  </a:pathLst>
                </a:custGeom>
                <a:solidFill>
                  <a:srgbClr val="9F3F00"/>
                </a:solidFill>
                <a:ln w="12699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7404" name="Freeform 44"/>
                <p:cNvSpPr>
                  <a:spLocks/>
                </p:cNvSpPr>
                <p:nvPr/>
              </p:nvSpPr>
              <p:spPr bwMode="auto">
                <a:xfrm>
                  <a:off x="544" y="2818"/>
                  <a:ext cx="132" cy="159"/>
                </a:xfrm>
                <a:custGeom>
                  <a:avLst/>
                  <a:gdLst>
                    <a:gd name="T0" fmla="*/ 14 w 132"/>
                    <a:gd name="T1" fmla="*/ 5 h 159"/>
                    <a:gd name="T2" fmla="*/ 6 w 132"/>
                    <a:gd name="T3" fmla="*/ 13 h 159"/>
                    <a:gd name="T4" fmla="*/ 0 w 132"/>
                    <a:gd name="T5" fmla="*/ 22 h 159"/>
                    <a:gd name="T6" fmla="*/ 0 w 132"/>
                    <a:gd name="T7" fmla="*/ 34 h 159"/>
                    <a:gd name="T8" fmla="*/ 0 w 132"/>
                    <a:gd name="T9" fmla="*/ 45 h 159"/>
                    <a:gd name="T10" fmla="*/ 3 w 132"/>
                    <a:gd name="T11" fmla="*/ 58 h 159"/>
                    <a:gd name="T12" fmla="*/ 10 w 132"/>
                    <a:gd name="T13" fmla="*/ 71 h 159"/>
                    <a:gd name="T14" fmla="*/ 18 w 132"/>
                    <a:gd name="T15" fmla="*/ 79 h 159"/>
                    <a:gd name="T16" fmla="*/ 28 w 132"/>
                    <a:gd name="T17" fmla="*/ 85 h 159"/>
                    <a:gd name="T18" fmla="*/ 39 w 132"/>
                    <a:gd name="T19" fmla="*/ 87 h 159"/>
                    <a:gd name="T20" fmla="*/ 54 w 132"/>
                    <a:gd name="T21" fmla="*/ 87 h 159"/>
                    <a:gd name="T22" fmla="*/ 71 w 132"/>
                    <a:gd name="T23" fmla="*/ 92 h 159"/>
                    <a:gd name="T24" fmla="*/ 82 w 132"/>
                    <a:gd name="T25" fmla="*/ 97 h 159"/>
                    <a:gd name="T26" fmla="*/ 92 w 132"/>
                    <a:gd name="T27" fmla="*/ 104 h 159"/>
                    <a:gd name="T28" fmla="*/ 97 w 132"/>
                    <a:gd name="T29" fmla="*/ 119 h 159"/>
                    <a:gd name="T30" fmla="*/ 99 w 132"/>
                    <a:gd name="T31" fmla="*/ 140 h 159"/>
                    <a:gd name="T32" fmla="*/ 97 w 132"/>
                    <a:gd name="T33" fmla="*/ 158 h 159"/>
                    <a:gd name="T34" fmla="*/ 111 w 132"/>
                    <a:gd name="T35" fmla="*/ 148 h 159"/>
                    <a:gd name="T36" fmla="*/ 121 w 132"/>
                    <a:gd name="T37" fmla="*/ 135 h 159"/>
                    <a:gd name="T38" fmla="*/ 127 w 132"/>
                    <a:gd name="T39" fmla="*/ 127 h 159"/>
                    <a:gd name="T40" fmla="*/ 129 w 132"/>
                    <a:gd name="T41" fmla="*/ 116 h 159"/>
                    <a:gd name="T42" fmla="*/ 131 w 132"/>
                    <a:gd name="T43" fmla="*/ 103 h 159"/>
                    <a:gd name="T44" fmla="*/ 126 w 132"/>
                    <a:gd name="T45" fmla="*/ 88 h 159"/>
                    <a:gd name="T46" fmla="*/ 117 w 132"/>
                    <a:gd name="T47" fmla="*/ 70 h 159"/>
                    <a:gd name="T48" fmla="*/ 105 w 132"/>
                    <a:gd name="T49" fmla="*/ 55 h 159"/>
                    <a:gd name="T50" fmla="*/ 92 w 132"/>
                    <a:gd name="T51" fmla="*/ 41 h 159"/>
                    <a:gd name="T52" fmla="*/ 65 w 132"/>
                    <a:gd name="T53" fmla="*/ 19 h 159"/>
                    <a:gd name="T54" fmla="*/ 49 w 132"/>
                    <a:gd name="T55" fmla="*/ 6 h 159"/>
                    <a:gd name="T56" fmla="*/ 38 w 132"/>
                    <a:gd name="T57" fmla="*/ 0 h 159"/>
                    <a:gd name="T58" fmla="*/ 23 w 132"/>
                    <a:gd name="T59" fmla="*/ 0 h 159"/>
                    <a:gd name="T60" fmla="*/ 14 w 132"/>
                    <a:gd name="T61" fmla="*/ 5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32" h="159">
                      <a:moveTo>
                        <a:pt x="14" y="5"/>
                      </a:moveTo>
                      <a:lnTo>
                        <a:pt x="6" y="13"/>
                      </a:lnTo>
                      <a:lnTo>
                        <a:pt x="0" y="22"/>
                      </a:lnTo>
                      <a:lnTo>
                        <a:pt x="0" y="34"/>
                      </a:lnTo>
                      <a:lnTo>
                        <a:pt x="0" y="45"/>
                      </a:lnTo>
                      <a:lnTo>
                        <a:pt x="3" y="58"/>
                      </a:lnTo>
                      <a:lnTo>
                        <a:pt x="10" y="71"/>
                      </a:lnTo>
                      <a:lnTo>
                        <a:pt x="18" y="79"/>
                      </a:lnTo>
                      <a:lnTo>
                        <a:pt x="28" y="85"/>
                      </a:lnTo>
                      <a:lnTo>
                        <a:pt x="39" y="87"/>
                      </a:lnTo>
                      <a:lnTo>
                        <a:pt x="54" y="87"/>
                      </a:lnTo>
                      <a:lnTo>
                        <a:pt x="71" y="92"/>
                      </a:lnTo>
                      <a:lnTo>
                        <a:pt x="82" y="97"/>
                      </a:lnTo>
                      <a:lnTo>
                        <a:pt x="92" y="104"/>
                      </a:lnTo>
                      <a:lnTo>
                        <a:pt x="97" y="119"/>
                      </a:lnTo>
                      <a:lnTo>
                        <a:pt x="99" y="140"/>
                      </a:lnTo>
                      <a:lnTo>
                        <a:pt x="97" y="158"/>
                      </a:lnTo>
                      <a:lnTo>
                        <a:pt x="111" y="148"/>
                      </a:lnTo>
                      <a:lnTo>
                        <a:pt x="121" y="135"/>
                      </a:lnTo>
                      <a:lnTo>
                        <a:pt x="127" y="127"/>
                      </a:lnTo>
                      <a:lnTo>
                        <a:pt x="129" y="116"/>
                      </a:lnTo>
                      <a:lnTo>
                        <a:pt x="131" y="103"/>
                      </a:lnTo>
                      <a:lnTo>
                        <a:pt x="126" y="88"/>
                      </a:lnTo>
                      <a:lnTo>
                        <a:pt x="117" y="70"/>
                      </a:lnTo>
                      <a:lnTo>
                        <a:pt x="105" y="55"/>
                      </a:lnTo>
                      <a:lnTo>
                        <a:pt x="92" y="41"/>
                      </a:lnTo>
                      <a:lnTo>
                        <a:pt x="65" y="19"/>
                      </a:lnTo>
                      <a:lnTo>
                        <a:pt x="49" y="6"/>
                      </a:lnTo>
                      <a:lnTo>
                        <a:pt x="38" y="0"/>
                      </a:lnTo>
                      <a:lnTo>
                        <a:pt x="23" y="0"/>
                      </a:lnTo>
                      <a:lnTo>
                        <a:pt x="14" y="5"/>
                      </a:lnTo>
                    </a:path>
                  </a:pathLst>
                </a:custGeom>
                <a:solidFill>
                  <a:srgbClr val="3F1F00"/>
                </a:solidFill>
                <a:ln w="12699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07405" name="Freeform 45"/>
              <p:cNvSpPr>
                <a:spLocks/>
              </p:cNvSpPr>
              <p:nvPr/>
            </p:nvSpPr>
            <p:spPr bwMode="auto">
              <a:xfrm>
                <a:off x="611" y="2486"/>
                <a:ext cx="106" cy="84"/>
              </a:xfrm>
              <a:custGeom>
                <a:avLst/>
                <a:gdLst>
                  <a:gd name="T0" fmla="*/ 0 w 106"/>
                  <a:gd name="T1" fmla="*/ 83 h 84"/>
                  <a:gd name="T2" fmla="*/ 84 w 106"/>
                  <a:gd name="T3" fmla="*/ 0 h 84"/>
                  <a:gd name="T4" fmla="*/ 105 w 106"/>
                  <a:gd name="T5" fmla="*/ 29 h 84"/>
                  <a:gd name="T6" fmla="*/ 0 w 106"/>
                  <a:gd name="T7" fmla="*/ 83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" h="84">
                    <a:moveTo>
                      <a:pt x="0" y="83"/>
                    </a:moveTo>
                    <a:lnTo>
                      <a:pt x="84" y="0"/>
                    </a:lnTo>
                    <a:lnTo>
                      <a:pt x="105" y="29"/>
                    </a:lnTo>
                    <a:lnTo>
                      <a:pt x="0" y="83"/>
                    </a:lnTo>
                  </a:path>
                </a:pathLst>
              </a:custGeom>
              <a:solidFill>
                <a:schemeClr val="tx1"/>
              </a:solidFill>
              <a:ln w="12699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07406" name="Group 46"/>
            <p:cNvGrpSpPr>
              <a:grpSpLocks/>
            </p:cNvGrpSpPr>
            <p:nvPr/>
          </p:nvGrpSpPr>
          <p:grpSpPr bwMode="auto">
            <a:xfrm>
              <a:off x="323" y="2171"/>
              <a:ext cx="187" cy="491"/>
              <a:chOff x="323" y="2171"/>
              <a:chExt cx="187" cy="491"/>
            </a:xfrm>
          </p:grpSpPr>
          <p:grpSp>
            <p:nvGrpSpPr>
              <p:cNvPr id="1807407" name="Group 47"/>
              <p:cNvGrpSpPr>
                <a:grpSpLocks/>
              </p:cNvGrpSpPr>
              <p:nvPr/>
            </p:nvGrpSpPr>
            <p:grpSpPr bwMode="auto">
              <a:xfrm>
                <a:off x="323" y="2226"/>
                <a:ext cx="146" cy="436"/>
                <a:chOff x="323" y="2226"/>
                <a:chExt cx="146" cy="436"/>
              </a:xfrm>
            </p:grpSpPr>
            <p:sp>
              <p:nvSpPr>
                <p:cNvPr id="1807408" name="Freeform 48"/>
                <p:cNvSpPr>
                  <a:spLocks/>
                </p:cNvSpPr>
                <p:nvPr/>
              </p:nvSpPr>
              <p:spPr bwMode="auto">
                <a:xfrm>
                  <a:off x="323" y="2226"/>
                  <a:ext cx="136" cy="298"/>
                </a:xfrm>
                <a:custGeom>
                  <a:avLst/>
                  <a:gdLst>
                    <a:gd name="T0" fmla="*/ 66 w 136"/>
                    <a:gd name="T1" fmla="*/ 42 h 298"/>
                    <a:gd name="T2" fmla="*/ 82 w 136"/>
                    <a:gd name="T3" fmla="*/ 68 h 298"/>
                    <a:gd name="T4" fmla="*/ 93 w 136"/>
                    <a:gd name="T5" fmla="*/ 88 h 298"/>
                    <a:gd name="T6" fmla="*/ 100 w 136"/>
                    <a:gd name="T7" fmla="*/ 103 h 298"/>
                    <a:gd name="T8" fmla="*/ 103 w 136"/>
                    <a:gd name="T9" fmla="*/ 118 h 298"/>
                    <a:gd name="T10" fmla="*/ 104 w 136"/>
                    <a:gd name="T11" fmla="*/ 128 h 298"/>
                    <a:gd name="T12" fmla="*/ 102 w 136"/>
                    <a:gd name="T13" fmla="*/ 137 h 298"/>
                    <a:gd name="T14" fmla="*/ 97 w 136"/>
                    <a:gd name="T15" fmla="*/ 141 h 298"/>
                    <a:gd name="T16" fmla="*/ 76 w 136"/>
                    <a:gd name="T17" fmla="*/ 153 h 298"/>
                    <a:gd name="T18" fmla="*/ 59 w 136"/>
                    <a:gd name="T19" fmla="*/ 155 h 298"/>
                    <a:gd name="T20" fmla="*/ 43 w 136"/>
                    <a:gd name="T21" fmla="*/ 160 h 298"/>
                    <a:gd name="T22" fmla="*/ 20 w 136"/>
                    <a:gd name="T23" fmla="*/ 168 h 298"/>
                    <a:gd name="T24" fmla="*/ 7 w 136"/>
                    <a:gd name="T25" fmla="*/ 177 h 298"/>
                    <a:gd name="T26" fmla="*/ 1 w 136"/>
                    <a:gd name="T27" fmla="*/ 189 h 298"/>
                    <a:gd name="T28" fmla="*/ 0 w 136"/>
                    <a:gd name="T29" fmla="*/ 205 h 298"/>
                    <a:gd name="T30" fmla="*/ 2 w 136"/>
                    <a:gd name="T31" fmla="*/ 224 h 298"/>
                    <a:gd name="T32" fmla="*/ 13 w 136"/>
                    <a:gd name="T33" fmla="*/ 260 h 298"/>
                    <a:gd name="T34" fmla="*/ 21 w 136"/>
                    <a:gd name="T35" fmla="*/ 286 h 298"/>
                    <a:gd name="T36" fmla="*/ 29 w 136"/>
                    <a:gd name="T37" fmla="*/ 297 h 298"/>
                    <a:gd name="T38" fmla="*/ 58 w 136"/>
                    <a:gd name="T39" fmla="*/ 284 h 298"/>
                    <a:gd name="T40" fmla="*/ 39 w 136"/>
                    <a:gd name="T41" fmla="*/ 241 h 298"/>
                    <a:gd name="T42" fmla="*/ 32 w 136"/>
                    <a:gd name="T43" fmla="*/ 216 h 298"/>
                    <a:gd name="T44" fmla="*/ 35 w 136"/>
                    <a:gd name="T45" fmla="*/ 196 h 298"/>
                    <a:gd name="T46" fmla="*/ 47 w 136"/>
                    <a:gd name="T47" fmla="*/ 185 h 298"/>
                    <a:gd name="T48" fmla="*/ 69 w 136"/>
                    <a:gd name="T49" fmla="*/ 184 h 298"/>
                    <a:gd name="T50" fmla="*/ 98 w 136"/>
                    <a:gd name="T51" fmla="*/ 178 h 298"/>
                    <a:gd name="T52" fmla="*/ 120 w 136"/>
                    <a:gd name="T53" fmla="*/ 162 h 298"/>
                    <a:gd name="T54" fmla="*/ 130 w 136"/>
                    <a:gd name="T55" fmla="*/ 153 h 298"/>
                    <a:gd name="T56" fmla="*/ 134 w 136"/>
                    <a:gd name="T57" fmla="*/ 142 h 298"/>
                    <a:gd name="T58" fmla="*/ 135 w 136"/>
                    <a:gd name="T59" fmla="*/ 127 h 298"/>
                    <a:gd name="T60" fmla="*/ 134 w 136"/>
                    <a:gd name="T61" fmla="*/ 111 h 298"/>
                    <a:gd name="T62" fmla="*/ 120 w 136"/>
                    <a:gd name="T63" fmla="*/ 74 h 298"/>
                    <a:gd name="T64" fmla="*/ 104 w 136"/>
                    <a:gd name="T65" fmla="*/ 42 h 298"/>
                    <a:gd name="T66" fmla="*/ 90 w 136"/>
                    <a:gd name="T67" fmla="*/ 17 h 298"/>
                    <a:gd name="T68" fmla="*/ 78 w 136"/>
                    <a:gd name="T69" fmla="*/ 0 h 298"/>
                    <a:gd name="T70" fmla="*/ 66 w 136"/>
                    <a:gd name="T71" fmla="*/ 42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36" h="298">
                      <a:moveTo>
                        <a:pt x="66" y="42"/>
                      </a:moveTo>
                      <a:lnTo>
                        <a:pt x="82" y="68"/>
                      </a:lnTo>
                      <a:lnTo>
                        <a:pt x="93" y="88"/>
                      </a:lnTo>
                      <a:lnTo>
                        <a:pt x="100" y="103"/>
                      </a:lnTo>
                      <a:lnTo>
                        <a:pt x="103" y="118"/>
                      </a:lnTo>
                      <a:lnTo>
                        <a:pt x="104" y="128"/>
                      </a:lnTo>
                      <a:lnTo>
                        <a:pt x="102" y="137"/>
                      </a:lnTo>
                      <a:lnTo>
                        <a:pt x="97" y="141"/>
                      </a:lnTo>
                      <a:lnTo>
                        <a:pt x="76" y="153"/>
                      </a:lnTo>
                      <a:lnTo>
                        <a:pt x="59" y="155"/>
                      </a:lnTo>
                      <a:lnTo>
                        <a:pt x="43" y="160"/>
                      </a:lnTo>
                      <a:lnTo>
                        <a:pt x="20" y="168"/>
                      </a:lnTo>
                      <a:lnTo>
                        <a:pt x="7" y="177"/>
                      </a:lnTo>
                      <a:lnTo>
                        <a:pt x="1" y="189"/>
                      </a:lnTo>
                      <a:lnTo>
                        <a:pt x="0" y="205"/>
                      </a:lnTo>
                      <a:lnTo>
                        <a:pt x="2" y="224"/>
                      </a:lnTo>
                      <a:lnTo>
                        <a:pt x="13" y="260"/>
                      </a:lnTo>
                      <a:lnTo>
                        <a:pt x="21" y="286"/>
                      </a:lnTo>
                      <a:lnTo>
                        <a:pt x="29" y="297"/>
                      </a:lnTo>
                      <a:lnTo>
                        <a:pt x="58" y="284"/>
                      </a:lnTo>
                      <a:lnTo>
                        <a:pt x="39" y="241"/>
                      </a:lnTo>
                      <a:lnTo>
                        <a:pt x="32" y="216"/>
                      </a:lnTo>
                      <a:lnTo>
                        <a:pt x="35" y="196"/>
                      </a:lnTo>
                      <a:lnTo>
                        <a:pt x="47" y="185"/>
                      </a:lnTo>
                      <a:lnTo>
                        <a:pt x="69" y="184"/>
                      </a:lnTo>
                      <a:lnTo>
                        <a:pt x="98" y="178"/>
                      </a:lnTo>
                      <a:lnTo>
                        <a:pt x="120" y="162"/>
                      </a:lnTo>
                      <a:lnTo>
                        <a:pt x="130" y="153"/>
                      </a:lnTo>
                      <a:lnTo>
                        <a:pt x="134" y="142"/>
                      </a:lnTo>
                      <a:lnTo>
                        <a:pt x="135" y="127"/>
                      </a:lnTo>
                      <a:lnTo>
                        <a:pt x="134" y="111"/>
                      </a:lnTo>
                      <a:lnTo>
                        <a:pt x="120" y="74"/>
                      </a:lnTo>
                      <a:lnTo>
                        <a:pt x="104" y="42"/>
                      </a:lnTo>
                      <a:lnTo>
                        <a:pt x="90" y="17"/>
                      </a:lnTo>
                      <a:lnTo>
                        <a:pt x="78" y="0"/>
                      </a:lnTo>
                      <a:lnTo>
                        <a:pt x="66" y="42"/>
                      </a:lnTo>
                    </a:path>
                  </a:pathLst>
                </a:custGeom>
                <a:solidFill>
                  <a:srgbClr val="9F3F00"/>
                </a:solidFill>
                <a:ln w="12699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7409" name="Freeform 49"/>
                <p:cNvSpPr>
                  <a:spLocks/>
                </p:cNvSpPr>
                <p:nvPr/>
              </p:nvSpPr>
              <p:spPr bwMode="auto">
                <a:xfrm>
                  <a:off x="337" y="2503"/>
                  <a:ext cx="132" cy="159"/>
                </a:xfrm>
                <a:custGeom>
                  <a:avLst/>
                  <a:gdLst>
                    <a:gd name="T0" fmla="*/ 14 w 132"/>
                    <a:gd name="T1" fmla="*/ 5 h 159"/>
                    <a:gd name="T2" fmla="*/ 6 w 132"/>
                    <a:gd name="T3" fmla="*/ 13 h 159"/>
                    <a:gd name="T4" fmla="*/ 0 w 132"/>
                    <a:gd name="T5" fmla="*/ 22 h 159"/>
                    <a:gd name="T6" fmla="*/ 0 w 132"/>
                    <a:gd name="T7" fmla="*/ 34 h 159"/>
                    <a:gd name="T8" fmla="*/ 0 w 132"/>
                    <a:gd name="T9" fmla="*/ 45 h 159"/>
                    <a:gd name="T10" fmla="*/ 3 w 132"/>
                    <a:gd name="T11" fmla="*/ 58 h 159"/>
                    <a:gd name="T12" fmla="*/ 10 w 132"/>
                    <a:gd name="T13" fmla="*/ 71 h 159"/>
                    <a:gd name="T14" fmla="*/ 18 w 132"/>
                    <a:gd name="T15" fmla="*/ 79 h 159"/>
                    <a:gd name="T16" fmla="*/ 28 w 132"/>
                    <a:gd name="T17" fmla="*/ 85 h 159"/>
                    <a:gd name="T18" fmla="*/ 39 w 132"/>
                    <a:gd name="T19" fmla="*/ 87 h 159"/>
                    <a:gd name="T20" fmla="*/ 54 w 132"/>
                    <a:gd name="T21" fmla="*/ 87 h 159"/>
                    <a:gd name="T22" fmla="*/ 71 w 132"/>
                    <a:gd name="T23" fmla="*/ 92 h 159"/>
                    <a:gd name="T24" fmla="*/ 82 w 132"/>
                    <a:gd name="T25" fmla="*/ 97 h 159"/>
                    <a:gd name="T26" fmla="*/ 92 w 132"/>
                    <a:gd name="T27" fmla="*/ 104 h 159"/>
                    <a:gd name="T28" fmla="*/ 97 w 132"/>
                    <a:gd name="T29" fmla="*/ 119 h 159"/>
                    <a:gd name="T30" fmla="*/ 99 w 132"/>
                    <a:gd name="T31" fmla="*/ 140 h 159"/>
                    <a:gd name="T32" fmla="*/ 97 w 132"/>
                    <a:gd name="T33" fmla="*/ 158 h 159"/>
                    <a:gd name="T34" fmla="*/ 111 w 132"/>
                    <a:gd name="T35" fmla="*/ 148 h 159"/>
                    <a:gd name="T36" fmla="*/ 121 w 132"/>
                    <a:gd name="T37" fmla="*/ 135 h 159"/>
                    <a:gd name="T38" fmla="*/ 127 w 132"/>
                    <a:gd name="T39" fmla="*/ 127 h 159"/>
                    <a:gd name="T40" fmla="*/ 129 w 132"/>
                    <a:gd name="T41" fmla="*/ 116 h 159"/>
                    <a:gd name="T42" fmla="*/ 131 w 132"/>
                    <a:gd name="T43" fmla="*/ 103 h 159"/>
                    <a:gd name="T44" fmla="*/ 126 w 132"/>
                    <a:gd name="T45" fmla="*/ 88 h 159"/>
                    <a:gd name="T46" fmla="*/ 117 w 132"/>
                    <a:gd name="T47" fmla="*/ 70 h 159"/>
                    <a:gd name="T48" fmla="*/ 105 w 132"/>
                    <a:gd name="T49" fmla="*/ 55 h 159"/>
                    <a:gd name="T50" fmla="*/ 92 w 132"/>
                    <a:gd name="T51" fmla="*/ 41 h 159"/>
                    <a:gd name="T52" fmla="*/ 65 w 132"/>
                    <a:gd name="T53" fmla="*/ 19 h 159"/>
                    <a:gd name="T54" fmla="*/ 49 w 132"/>
                    <a:gd name="T55" fmla="*/ 6 h 159"/>
                    <a:gd name="T56" fmla="*/ 38 w 132"/>
                    <a:gd name="T57" fmla="*/ 0 h 159"/>
                    <a:gd name="T58" fmla="*/ 23 w 132"/>
                    <a:gd name="T59" fmla="*/ 0 h 159"/>
                    <a:gd name="T60" fmla="*/ 14 w 132"/>
                    <a:gd name="T61" fmla="*/ 5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32" h="159">
                      <a:moveTo>
                        <a:pt x="14" y="5"/>
                      </a:moveTo>
                      <a:lnTo>
                        <a:pt x="6" y="13"/>
                      </a:lnTo>
                      <a:lnTo>
                        <a:pt x="0" y="22"/>
                      </a:lnTo>
                      <a:lnTo>
                        <a:pt x="0" y="34"/>
                      </a:lnTo>
                      <a:lnTo>
                        <a:pt x="0" y="45"/>
                      </a:lnTo>
                      <a:lnTo>
                        <a:pt x="3" y="58"/>
                      </a:lnTo>
                      <a:lnTo>
                        <a:pt x="10" y="71"/>
                      </a:lnTo>
                      <a:lnTo>
                        <a:pt x="18" y="79"/>
                      </a:lnTo>
                      <a:lnTo>
                        <a:pt x="28" y="85"/>
                      </a:lnTo>
                      <a:lnTo>
                        <a:pt x="39" y="87"/>
                      </a:lnTo>
                      <a:lnTo>
                        <a:pt x="54" y="87"/>
                      </a:lnTo>
                      <a:lnTo>
                        <a:pt x="71" y="92"/>
                      </a:lnTo>
                      <a:lnTo>
                        <a:pt x="82" y="97"/>
                      </a:lnTo>
                      <a:lnTo>
                        <a:pt x="92" y="104"/>
                      </a:lnTo>
                      <a:lnTo>
                        <a:pt x="97" y="119"/>
                      </a:lnTo>
                      <a:lnTo>
                        <a:pt x="99" y="140"/>
                      </a:lnTo>
                      <a:lnTo>
                        <a:pt x="97" y="158"/>
                      </a:lnTo>
                      <a:lnTo>
                        <a:pt x="111" y="148"/>
                      </a:lnTo>
                      <a:lnTo>
                        <a:pt x="121" y="135"/>
                      </a:lnTo>
                      <a:lnTo>
                        <a:pt x="127" y="127"/>
                      </a:lnTo>
                      <a:lnTo>
                        <a:pt x="129" y="116"/>
                      </a:lnTo>
                      <a:lnTo>
                        <a:pt x="131" y="103"/>
                      </a:lnTo>
                      <a:lnTo>
                        <a:pt x="126" y="88"/>
                      </a:lnTo>
                      <a:lnTo>
                        <a:pt x="117" y="70"/>
                      </a:lnTo>
                      <a:lnTo>
                        <a:pt x="105" y="55"/>
                      </a:lnTo>
                      <a:lnTo>
                        <a:pt x="92" y="41"/>
                      </a:lnTo>
                      <a:lnTo>
                        <a:pt x="65" y="19"/>
                      </a:lnTo>
                      <a:lnTo>
                        <a:pt x="49" y="6"/>
                      </a:lnTo>
                      <a:lnTo>
                        <a:pt x="38" y="0"/>
                      </a:lnTo>
                      <a:lnTo>
                        <a:pt x="23" y="0"/>
                      </a:lnTo>
                      <a:lnTo>
                        <a:pt x="14" y="5"/>
                      </a:lnTo>
                    </a:path>
                  </a:pathLst>
                </a:custGeom>
                <a:solidFill>
                  <a:srgbClr val="3F1F00"/>
                </a:solidFill>
                <a:ln w="12699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807410" name="Freeform 50"/>
              <p:cNvSpPr>
                <a:spLocks/>
              </p:cNvSpPr>
              <p:nvPr/>
            </p:nvSpPr>
            <p:spPr bwMode="auto">
              <a:xfrm>
                <a:off x="404" y="2171"/>
                <a:ext cx="106" cy="84"/>
              </a:xfrm>
              <a:custGeom>
                <a:avLst/>
                <a:gdLst>
                  <a:gd name="T0" fmla="*/ 0 w 106"/>
                  <a:gd name="T1" fmla="*/ 83 h 84"/>
                  <a:gd name="T2" fmla="*/ 84 w 106"/>
                  <a:gd name="T3" fmla="*/ 0 h 84"/>
                  <a:gd name="T4" fmla="*/ 105 w 106"/>
                  <a:gd name="T5" fmla="*/ 29 h 84"/>
                  <a:gd name="T6" fmla="*/ 0 w 106"/>
                  <a:gd name="T7" fmla="*/ 83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" h="84">
                    <a:moveTo>
                      <a:pt x="0" y="83"/>
                    </a:moveTo>
                    <a:lnTo>
                      <a:pt x="84" y="0"/>
                    </a:lnTo>
                    <a:lnTo>
                      <a:pt x="105" y="29"/>
                    </a:lnTo>
                    <a:lnTo>
                      <a:pt x="0" y="83"/>
                    </a:lnTo>
                  </a:path>
                </a:pathLst>
              </a:custGeom>
              <a:solidFill>
                <a:schemeClr val="tx1"/>
              </a:solidFill>
              <a:ln w="12699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1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730499" y="6381750"/>
            <a:ext cx="4183063" cy="365125"/>
          </a:xfrm>
        </p:spPr>
        <p:txBody>
          <a:bodyPr/>
          <a:lstStyle/>
          <a:p>
            <a:r>
              <a:rPr lang="en-US" dirty="0" smtClean="0"/>
              <a:t>J. Chem. Theory </a:t>
            </a:r>
            <a:r>
              <a:rPr lang="en-US" dirty="0" err="1" smtClean="0"/>
              <a:t>Comput</a:t>
            </a:r>
            <a:r>
              <a:rPr lang="en-US" dirty="0" smtClean="0"/>
              <a:t>, </a:t>
            </a:r>
            <a:r>
              <a:rPr lang="en-US" dirty="0" err="1" smtClean="0"/>
              <a:t>DOI</a:t>
            </a:r>
            <a:r>
              <a:rPr lang="en-US" dirty="0" smtClean="0"/>
              <a:t>: 10.1021/</a:t>
            </a:r>
            <a:r>
              <a:rPr lang="en-US" dirty="0" err="1" smtClean="0"/>
              <a:t>ct4001685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8273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Self-consistent field (SCF) </a:t>
            </a:r>
            <a:r>
              <a:rPr lang="en-US" dirty="0" smtClean="0"/>
              <a:t>cycle</a:t>
            </a:r>
            <a:endParaRPr lang="en-US" dirty="0"/>
          </a:p>
        </p:txBody>
      </p:sp>
      <p:grpSp>
        <p:nvGrpSpPr>
          <p:cNvPr id="430093" name="Group 13"/>
          <p:cNvGrpSpPr>
            <a:grpSpLocks/>
          </p:cNvGrpSpPr>
          <p:nvPr/>
        </p:nvGrpSpPr>
        <p:grpSpPr bwMode="auto">
          <a:xfrm>
            <a:off x="271200" y="2280062"/>
            <a:ext cx="8279684" cy="3307938"/>
            <a:chOff x="501" y="2160"/>
            <a:chExt cx="5020" cy="1920"/>
          </a:xfrm>
        </p:grpSpPr>
        <p:sp>
          <p:nvSpPr>
            <p:cNvPr id="430094" name="AutoShape 14"/>
            <p:cNvSpPr>
              <a:spLocks noChangeArrowheads="1"/>
            </p:cNvSpPr>
            <p:nvPr/>
          </p:nvSpPr>
          <p:spPr bwMode="auto">
            <a:xfrm>
              <a:off x="2832" y="2640"/>
              <a:ext cx="768" cy="1008"/>
            </a:xfrm>
            <a:prstGeom prst="curvedLeftArrow">
              <a:avLst>
                <a:gd name="adj1" fmla="val 5335"/>
                <a:gd name="adj2" fmla="val 18618"/>
                <a:gd name="adj3" fmla="val 2113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095" name="Text Box 15"/>
            <p:cNvSpPr txBox="1">
              <a:spLocks noChangeArrowheads="1"/>
            </p:cNvSpPr>
            <p:nvPr/>
          </p:nvSpPr>
          <p:spPr bwMode="auto">
            <a:xfrm>
              <a:off x="2448" y="3008"/>
              <a:ext cx="864" cy="25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Times New Roman" pitchFamily="18" charset="0"/>
                </a:rPr>
                <a:t>SCF </a:t>
              </a:r>
              <a:r>
                <a:rPr lang="en-US" sz="2000" dirty="0" smtClean="0">
                  <a:latin typeface="Times New Roman" pitchFamily="18" charset="0"/>
                </a:rPr>
                <a:t>cycle</a:t>
              </a:r>
              <a:endParaRPr lang="en-US" sz="2000" dirty="0">
                <a:latin typeface="Times New Roman" pitchFamily="18" charset="0"/>
              </a:endParaRPr>
            </a:p>
          </p:txBody>
        </p:sp>
        <p:sp>
          <p:nvSpPr>
            <p:cNvPr id="430096" name="Oval 16"/>
            <p:cNvSpPr>
              <a:spLocks noChangeArrowheads="1"/>
            </p:cNvSpPr>
            <p:nvPr/>
          </p:nvSpPr>
          <p:spPr bwMode="auto">
            <a:xfrm>
              <a:off x="1440" y="2256"/>
              <a:ext cx="2880" cy="1824"/>
            </a:xfrm>
            <a:prstGeom prst="ellips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097" name="Text Box 17"/>
            <p:cNvSpPr txBox="1">
              <a:spLocks noChangeArrowheads="1"/>
            </p:cNvSpPr>
            <p:nvPr/>
          </p:nvSpPr>
          <p:spPr bwMode="auto">
            <a:xfrm>
              <a:off x="2208" y="2160"/>
              <a:ext cx="1344" cy="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latin typeface="Times New Roman" pitchFamily="18" charset="0"/>
                </a:rPr>
                <a:t>Start with </a:t>
              </a:r>
              <a:r>
                <a:rPr lang="en-US" sz="2000" i="1" dirty="0" smtClean="0">
                  <a:latin typeface="Symbol" pitchFamily="18" charset="2"/>
                </a:rPr>
                <a:t>r</a:t>
              </a:r>
              <a:r>
                <a:rPr lang="en-US" sz="2000" dirty="0" smtClean="0">
                  <a:latin typeface="Times New Roman" pitchFamily="18" charset="0"/>
                </a:rPr>
                <a:t>(</a:t>
              </a:r>
              <a:r>
                <a:rPr lang="en-US" sz="2000" b="1" dirty="0" smtClean="0">
                  <a:latin typeface="Times New Roman" pitchFamily="18" charset="0"/>
                </a:rPr>
                <a:t>r</a:t>
              </a:r>
              <a:r>
                <a:rPr lang="en-US" sz="2000" dirty="0"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430098" name="Text Box 18"/>
            <p:cNvSpPr txBox="1">
              <a:spLocks noChangeArrowheads="1"/>
            </p:cNvSpPr>
            <p:nvPr/>
          </p:nvSpPr>
          <p:spPr bwMode="auto">
            <a:xfrm>
              <a:off x="3619" y="2640"/>
              <a:ext cx="1776" cy="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latin typeface="Times New Roman" pitchFamily="18" charset="0"/>
                </a:rPr>
                <a:t>Calculate</a:t>
              </a:r>
              <a:r>
                <a:rPr lang="en-US" sz="2000" i="1">
                  <a:latin typeface="Times New Roman" pitchFamily="18" charset="0"/>
                </a:rPr>
                <a:t> V</a:t>
              </a:r>
              <a:r>
                <a:rPr lang="en-US" sz="2000" i="1" baseline="-25000">
                  <a:latin typeface="Times New Roman" pitchFamily="18" charset="0"/>
                </a:rPr>
                <a:t>eff</a:t>
              </a:r>
              <a:r>
                <a:rPr lang="en-US" sz="2000">
                  <a:latin typeface="Times New Roman" pitchFamily="18" charset="0"/>
                </a:rPr>
                <a:t> (</a:t>
              </a:r>
              <a:r>
                <a:rPr lang="en-US" sz="2000" b="1">
                  <a:latin typeface="Times New Roman" pitchFamily="18" charset="0"/>
                </a:rPr>
                <a:t>r</a:t>
              </a:r>
              <a:r>
                <a:rPr lang="en-US" sz="2000">
                  <a:latin typeface="Times New Roman" pitchFamily="18" charset="0"/>
                </a:rPr>
                <a:t>) =f[</a:t>
              </a:r>
              <a:r>
                <a:rPr lang="en-US" sz="2000" i="1">
                  <a:latin typeface="Symbol" pitchFamily="18" charset="2"/>
                </a:rPr>
                <a:t>r</a:t>
              </a:r>
              <a:r>
                <a:rPr lang="en-US" sz="2000">
                  <a:latin typeface="Times New Roman" pitchFamily="18" charset="0"/>
                </a:rPr>
                <a:t>(</a:t>
              </a:r>
              <a:r>
                <a:rPr lang="en-US" sz="2000" b="1">
                  <a:latin typeface="Times New Roman" pitchFamily="18" charset="0"/>
                </a:rPr>
                <a:t>r</a:t>
              </a:r>
              <a:r>
                <a:rPr lang="en-US" sz="2000">
                  <a:latin typeface="Times New Roman" pitchFamily="18" charset="0"/>
                </a:rPr>
                <a:t>)]</a:t>
              </a:r>
            </a:p>
          </p:txBody>
        </p:sp>
        <p:graphicFrame>
          <p:nvGraphicFramePr>
            <p:cNvPr id="430099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83062468"/>
                </p:ext>
              </p:extLst>
            </p:nvPr>
          </p:nvGraphicFramePr>
          <p:xfrm>
            <a:off x="3270" y="3600"/>
            <a:ext cx="2251" cy="3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96" name="Equation" r:id="rId4" imgW="4051080" imgH="609480" progId="Equation.3">
                    <p:embed/>
                  </p:oleObj>
                </mc:Choice>
                <mc:Fallback>
                  <p:oleObj name="Equation" r:id="rId4" imgW="4051080" imgH="609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0" y="3600"/>
                          <a:ext cx="2251" cy="339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0100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88979548"/>
                </p:ext>
              </p:extLst>
            </p:nvPr>
          </p:nvGraphicFramePr>
          <p:xfrm>
            <a:off x="501" y="3552"/>
            <a:ext cx="2044" cy="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97" name="Equation" r:id="rId6" imgW="1752480" imgH="342720" progId="Equation.3">
                    <p:embed/>
                  </p:oleObj>
                </mc:Choice>
                <mc:Fallback>
                  <p:oleObj name="Equation" r:id="rId6" imgW="1752480" imgH="3427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1" y="3552"/>
                          <a:ext cx="2044" cy="4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30101" name="Text Box 21"/>
            <p:cNvSpPr txBox="1">
              <a:spLocks noChangeArrowheads="1"/>
            </p:cNvSpPr>
            <p:nvPr/>
          </p:nvSpPr>
          <p:spPr bwMode="auto">
            <a:xfrm>
              <a:off x="864" y="2640"/>
              <a:ext cx="1632" cy="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Times New Roman" pitchFamily="18" charset="0"/>
                </a:rPr>
                <a:t>Mix </a:t>
              </a:r>
              <a:r>
                <a:rPr lang="en-US" sz="2000" i="1" dirty="0" smtClean="0">
                  <a:latin typeface="Times New Roman" pitchFamily="18" charset="0"/>
                </a:rPr>
                <a:t>F(</a:t>
              </a:r>
              <a:r>
                <a:rPr lang="en-US" sz="2000" i="1" dirty="0">
                  <a:latin typeface="Symbol" pitchFamily="18" charset="2"/>
                </a:rPr>
                <a:t>r</a:t>
              </a:r>
              <a:r>
                <a:rPr lang="en-US" sz="2000" dirty="0">
                  <a:latin typeface="Times New Roman" pitchFamily="18" charset="0"/>
                </a:rPr>
                <a:t>(</a:t>
              </a:r>
              <a:r>
                <a:rPr lang="en-US" sz="2000" b="1" dirty="0">
                  <a:latin typeface="Times New Roman" pitchFamily="18" charset="0"/>
                </a:rPr>
                <a:t>r</a:t>
              </a:r>
              <a:r>
                <a:rPr lang="en-US" sz="2000" dirty="0" smtClean="0">
                  <a:latin typeface="Times New Roman" pitchFamily="18" charset="0"/>
                </a:rPr>
                <a:t>)) &amp; </a:t>
              </a:r>
              <a:r>
                <a:rPr lang="en-US" sz="2000" i="1" dirty="0">
                  <a:latin typeface="Symbol" pitchFamily="18" charset="2"/>
                </a:rPr>
                <a:t>r</a:t>
              </a:r>
              <a:r>
                <a:rPr lang="en-US" sz="2000" dirty="0">
                  <a:latin typeface="Times New Roman" pitchFamily="18" charset="0"/>
                </a:rPr>
                <a:t>(</a:t>
              </a:r>
              <a:r>
                <a:rPr lang="en-US" sz="2000" b="1" dirty="0">
                  <a:latin typeface="Times New Roman" pitchFamily="18" charset="0"/>
                </a:rPr>
                <a:t>r</a:t>
              </a:r>
              <a:r>
                <a:rPr lang="en-US" sz="2000" dirty="0">
                  <a:latin typeface="Times New Roman" pitchFamily="18" charset="0"/>
                </a:rPr>
                <a:t>)</a:t>
              </a:r>
            </a:p>
          </p:txBody>
        </p:sp>
      </p:grpSp>
      <p:sp>
        <p:nvSpPr>
          <p:cNvPr id="1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730499" y="6381750"/>
            <a:ext cx="4183063" cy="365125"/>
          </a:xfrm>
        </p:spPr>
        <p:txBody>
          <a:bodyPr/>
          <a:lstStyle/>
          <a:p>
            <a:r>
              <a:rPr lang="en-US" dirty="0" smtClean="0"/>
              <a:t>J. Chem. Theory </a:t>
            </a:r>
            <a:r>
              <a:rPr lang="en-US" dirty="0" err="1" smtClean="0"/>
              <a:t>Comput</a:t>
            </a:r>
            <a:r>
              <a:rPr lang="en-US" dirty="0" smtClean="0"/>
              <a:t>, </a:t>
            </a:r>
            <a:r>
              <a:rPr lang="en-US" dirty="0" err="1" smtClean="0"/>
              <a:t>DOI</a:t>
            </a:r>
            <a:r>
              <a:rPr lang="en-US" dirty="0" smtClean="0"/>
              <a:t>: 10.1021/</a:t>
            </a:r>
            <a:r>
              <a:rPr lang="en-US" dirty="0" err="1" smtClean="0"/>
              <a:t>ct4001685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7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-112712" y="376237"/>
            <a:ext cx="5727700" cy="62865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619500" y="5600700"/>
            <a:ext cx="635000" cy="596900"/>
          </a:xfrm>
          <a:prstGeom prst="rect">
            <a:avLst/>
          </a:prstGeom>
          <a:solidFill>
            <a:srgbClr val="CCFF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051" name="AutoShape 4"/>
          <p:cNvSpPr>
            <a:spLocks noChangeArrowheads="1"/>
          </p:cNvSpPr>
          <p:nvPr/>
        </p:nvSpPr>
        <p:spPr bwMode="auto">
          <a:xfrm>
            <a:off x="1371600" y="1674813"/>
            <a:ext cx="1752600" cy="533400"/>
          </a:xfrm>
          <a:prstGeom prst="downArrowCallout">
            <a:avLst>
              <a:gd name="adj1" fmla="val 82143"/>
              <a:gd name="adj2" fmla="val 82143"/>
              <a:gd name="adj3" fmla="val 16667"/>
              <a:gd name="adj4" fmla="val 6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  <a:latin typeface="Arial" pitchFamily="34" charset="0"/>
              </a:rPr>
              <a:t>Density</a:t>
            </a:r>
          </a:p>
        </p:txBody>
      </p:sp>
      <p:sp>
        <p:nvSpPr>
          <p:cNvPr id="2052" name="AutoShape 6"/>
          <p:cNvSpPr>
            <a:spLocks noChangeArrowheads="1"/>
          </p:cNvSpPr>
          <p:nvPr/>
        </p:nvSpPr>
        <p:spPr bwMode="auto">
          <a:xfrm>
            <a:off x="1371600" y="2444750"/>
            <a:ext cx="1752600" cy="533400"/>
          </a:xfrm>
          <a:prstGeom prst="downArrowCallout">
            <a:avLst>
              <a:gd name="adj1" fmla="val 82143"/>
              <a:gd name="adj2" fmla="val 82143"/>
              <a:gd name="adj3" fmla="val 16667"/>
              <a:gd name="adj4" fmla="val 6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</a:rPr>
              <a:t>Potential</a:t>
            </a:r>
          </a:p>
        </p:txBody>
      </p:sp>
      <p:sp>
        <p:nvSpPr>
          <p:cNvPr id="2053" name="AutoShape 7"/>
          <p:cNvSpPr>
            <a:spLocks noChangeArrowheads="1"/>
          </p:cNvSpPr>
          <p:nvPr/>
        </p:nvSpPr>
        <p:spPr bwMode="auto">
          <a:xfrm>
            <a:off x="1447800" y="3054350"/>
            <a:ext cx="1752600" cy="762000"/>
          </a:xfrm>
          <a:prstGeom prst="downArrowCallout">
            <a:avLst>
              <a:gd name="adj1" fmla="val 57500"/>
              <a:gd name="adj2" fmla="val 57500"/>
              <a:gd name="adj3" fmla="val 16667"/>
              <a:gd name="adj4" fmla="val 6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</a:rPr>
              <a:t>Solve eigenvectors</a:t>
            </a:r>
          </a:p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</a:rPr>
              <a:t>values</a:t>
            </a:r>
          </a:p>
        </p:txBody>
      </p:sp>
      <p:sp>
        <p:nvSpPr>
          <p:cNvPr id="2054" name="AutoShape 8"/>
          <p:cNvSpPr>
            <a:spLocks noChangeArrowheads="1"/>
          </p:cNvSpPr>
          <p:nvPr/>
        </p:nvSpPr>
        <p:spPr bwMode="auto">
          <a:xfrm>
            <a:off x="1447800" y="4044950"/>
            <a:ext cx="1752600" cy="533400"/>
          </a:xfrm>
          <a:prstGeom prst="downArrowCallout">
            <a:avLst>
              <a:gd name="adj1" fmla="val 82143"/>
              <a:gd name="adj2" fmla="val 82143"/>
              <a:gd name="adj3" fmla="val 16667"/>
              <a:gd name="adj4" fmla="val 6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</a:rPr>
              <a:t>New Density</a:t>
            </a:r>
          </a:p>
        </p:txBody>
      </p:sp>
      <p:sp>
        <p:nvSpPr>
          <p:cNvPr id="2055" name="AutoShape 9"/>
          <p:cNvSpPr>
            <a:spLocks noChangeArrowheads="1"/>
          </p:cNvSpPr>
          <p:nvPr/>
        </p:nvSpPr>
        <p:spPr bwMode="auto">
          <a:xfrm>
            <a:off x="1447800" y="4730750"/>
            <a:ext cx="1752600" cy="533400"/>
          </a:xfrm>
          <a:prstGeom prst="downArrowCallout">
            <a:avLst>
              <a:gd name="adj1" fmla="val 82143"/>
              <a:gd name="adj2" fmla="val 82143"/>
              <a:gd name="adj3" fmla="val 16667"/>
              <a:gd name="adj4" fmla="val 6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</a:rPr>
              <a:t>Mix Density</a:t>
            </a:r>
          </a:p>
        </p:txBody>
      </p:sp>
      <p:sp>
        <p:nvSpPr>
          <p:cNvPr id="2056" name="AutoShape 10"/>
          <p:cNvSpPr>
            <a:spLocks noChangeArrowheads="1"/>
          </p:cNvSpPr>
          <p:nvPr/>
        </p:nvSpPr>
        <p:spPr bwMode="auto">
          <a:xfrm>
            <a:off x="1219200" y="5492750"/>
            <a:ext cx="2286000" cy="762000"/>
          </a:xfrm>
          <a:prstGeom prst="leftRightArrowCallout">
            <a:avLst>
              <a:gd name="adj1" fmla="val 25000"/>
              <a:gd name="adj2" fmla="val 25000"/>
              <a:gd name="adj3" fmla="val 37500"/>
              <a:gd name="adj4" fmla="val 5000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57" name="Text Box 11"/>
          <p:cNvSpPr txBox="1">
            <a:spLocks noChangeArrowheads="1"/>
          </p:cNvSpPr>
          <p:nvPr/>
        </p:nvSpPr>
        <p:spPr bwMode="auto">
          <a:xfrm>
            <a:off x="1774825" y="5711825"/>
            <a:ext cx="1219200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</a:rPr>
              <a:t>Converged?</a:t>
            </a:r>
          </a:p>
        </p:txBody>
      </p:sp>
      <p:sp>
        <p:nvSpPr>
          <p:cNvPr id="2058" name="AutoShape 12"/>
          <p:cNvSpPr>
            <a:spLocks noChangeArrowheads="1"/>
          </p:cNvSpPr>
          <p:nvPr/>
        </p:nvSpPr>
        <p:spPr bwMode="auto">
          <a:xfrm>
            <a:off x="461963" y="1158875"/>
            <a:ext cx="609600" cy="5051425"/>
          </a:xfrm>
          <a:prstGeom prst="upArrowCallout">
            <a:avLst>
              <a:gd name="adj1" fmla="val 25000"/>
              <a:gd name="adj2" fmla="val 25000"/>
              <a:gd name="adj3" fmla="val 138108"/>
              <a:gd name="adj4" fmla="val 11032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59" name="Text Box 13"/>
          <p:cNvSpPr txBox="1">
            <a:spLocks noChangeArrowheads="1"/>
          </p:cNvSpPr>
          <p:nvPr/>
        </p:nvSpPr>
        <p:spPr bwMode="auto">
          <a:xfrm>
            <a:off x="527050" y="5753100"/>
            <a:ext cx="457200" cy="3048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smtClean="0">
                <a:solidFill>
                  <a:srgbClr val="000000"/>
                </a:solidFill>
              </a:rPr>
              <a:t>No</a:t>
            </a:r>
          </a:p>
        </p:txBody>
      </p:sp>
      <p:sp>
        <p:nvSpPr>
          <p:cNvPr id="2062" name="Rectangle 16"/>
          <p:cNvSpPr>
            <a:spLocks noChangeArrowheads="1"/>
          </p:cNvSpPr>
          <p:nvPr/>
        </p:nvSpPr>
        <p:spPr bwMode="auto">
          <a:xfrm>
            <a:off x="0" y="1168400"/>
            <a:ext cx="1143000" cy="137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63" name="AutoShape 17"/>
          <p:cNvSpPr>
            <a:spLocks noChangeArrowheads="1"/>
          </p:cNvSpPr>
          <p:nvPr/>
        </p:nvSpPr>
        <p:spPr bwMode="auto">
          <a:xfrm rot="5400000" flipH="1">
            <a:off x="528638" y="2546350"/>
            <a:ext cx="809625" cy="485775"/>
          </a:xfrm>
          <a:custGeom>
            <a:avLst/>
            <a:gdLst>
              <a:gd name="T0" fmla="*/ 368 w 21600"/>
              <a:gd name="T1" fmla="*/ 0 h 21600"/>
              <a:gd name="T2" fmla="*/ 226 w 21600"/>
              <a:gd name="T3" fmla="*/ 102 h 21600"/>
              <a:gd name="T4" fmla="*/ 0 w 21600"/>
              <a:gd name="T5" fmla="*/ 258 h 21600"/>
              <a:gd name="T6" fmla="*/ 219 w 21600"/>
              <a:gd name="T7" fmla="*/ 306 h 21600"/>
              <a:gd name="T8" fmla="*/ 437 w 21600"/>
              <a:gd name="T9" fmla="*/ 213 h 21600"/>
              <a:gd name="T10" fmla="*/ 510 w 21600"/>
              <a:gd name="T11" fmla="*/ 102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753 h 21600"/>
              <a:gd name="T20" fmla="*/ 18508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593" y="0"/>
                </a:moveTo>
                <a:lnTo>
                  <a:pt x="9585" y="7200"/>
                </a:lnTo>
                <a:lnTo>
                  <a:pt x="12671" y="7200"/>
                </a:lnTo>
                <a:lnTo>
                  <a:pt x="12671" y="14783"/>
                </a:lnTo>
                <a:lnTo>
                  <a:pt x="0" y="14783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593" y="0"/>
                </a:lnTo>
                <a:close/>
              </a:path>
            </a:pathLst>
          </a:cu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64" name="AutoShape 19"/>
          <p:cNvSpPr>
            <a:spLocks noChangeArrowheads="1"/>
          </p:cNvSpPr>
          <p:nvPr/>
        </p:nvSpPr>
        <p:spPr bwMode="auto">
          <a:xfrm>
            <a:off x="1371600" y="920750"/>
            <a:ext cx="1752600" cy="533400"/>
          </a:xfrm>
          <a:prstGeom prst="downArrowCallout">
            <a:avLst>
              <a:gd name="adj1" fmla="val 82143"/>
              <a:gd name="adj2" fmla="val 82143"/>
              <a:gd name="adj3" fmla="val 16667"/>
              <a:gd name="adj4" fmla="val 6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  <a:latin typeface="Arial" pitchFamily="34" charset="0"/>
              </a:rPr>
              <a:t>Atomic Positions</a:t>
            </a:r>
          </a:p>
        </p:txBody>
      </p:sp>
      <p:sp>
        <p:nvSpPr>
          <p:cNvPr id="2067" name="Rectangle 22"/>
          <p:cNvSpPr>
            <a:spLocks noChangeArrowheads="1"/>
          </p:cNvSpPr>
          <p:nvPr/>
        </p:nvSpPr>
        <p:spPr bwMode="auto">
          <a:xfrm>
            <a:off x="695325" y="2997200"/>
            <a:ext cx="133350" cy="225425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8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14988" y="195262"/>
            <a:ext cx="3008313" cy="1162050"/>
          </a:xfrm>
        </p:spPr>
        <p:txBody>
          <a:bodyPr/>
          <a:lstStyle/>
          <a:p>
            <a:pPr algn="r"/>
            <a:r>
              <a:rPr lang="en-US" sz="4800" b="0" dirty="0" smtClean="0"/>
              <a:t>DFT</a:t>
            </a:r>
            <a:endParaRPr lang="en-US" sz="4800" b="0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5614988" y="1854200"/>
            <a:ext cx="3071812" cy="4271963"/>
          </a:xfrm>
        </p:spPr>
        <p:txBody>
          <a:bodyPr/>
          <a:lstStyle/>
          <a:p>
            <a:r>
              <a:rPr lang="en-US" dirty="0" smtClean="0"/>
              <a:t>Inner loop to obtain fixed-point for given atom positions</a:t>
            </a:r>
          </a:p>
          <a:p>
            <a:r>
              <a:rPr lang="en-US" dirty="0" smtClean="0"/>
              <a:t>Outer loop to optimize atomic positions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83000" y="5759966"/>
            <a:ext cx="571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Yes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144838" y="776287"/>
            <a:ext cx="2360612" cy="5521325"/>
            <a:chOff x="3205163" y="733425"/>
            <a:chExt cx="2360612" cy="5521325"/>
          </a:xfrm>
          <a:solidFill>
            <a:srgbClr val="FFC000"/>
          </a:solidFill>
        </p:grpSpPr>
        <p:sp>
          <p:nvSpPr>
            <p:cNvPr id="2060" name="AutoShape 14"/>
            <p:cNvSpPr>
              <a:spLocks noChangeArrowheads="1"/>
            </p:cNvSpPr>
            <p:nvPr/>
          </p:nvSpPr>
          <p:spPr bwMode="auto">
            <a:xfrm>
              <a:off x="4838700" y="1771650"/>
              <a:ext cx="727075" cy="4441825"/>
            </a:xfrm>
            <a:prstGeom prst="upArrowCallout">
              <a:avLst>
                <a:gd name="adj1" fmla="val 25000"/>
                <a:gd name="adj2" fmla="val 25000"/>
                <a:gd name="adj3" fmla="val 67265"/>
                <a:gd name="adj4" fmla="val 11032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061" name="Text Box 15"/>
            <p:cNvSpPr txBox="1">
              <a:spLocks noChangeArrowheads="1"/>
            </p:cNvSpPr>
            <p:nvPr/>
          </p:nvSpPr>
          <p:spPr bwMode="auto">
            <a:xfrm>
              <a:off x="4919663" y="5857875"/>
              <a:ext cx="544513" cy="304800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000000"/>
                  </a:solidFill>
                </a:rPr>
                <a:t>No</a:t>
              </a:r>
            </a:p>
          </p:txBody>
        </p:sp>
        <p:sp>
          <p:nvSpPr>
            <p:cNvPr id="2065" name="AutoShape 20"/>
            <p:cNvSpPr>
              <a:spLocks noChangeArrowheads="1"/>
            </p:cNvSpPr>
            <p:nvPr/>
          </p:nvSpPr>
          <p:spPr bwMode="auto">
            <a:xfrm>
              <a:off x="3205163" y="733425"/>
              <a:ext cx="1547812" cy="720725"/>
            </a:xfrm>
            <a:prstGeom prst="leftArrowCallout">
              <a:avLst>
                <a:gd name="adj1" fmla="val 25000"/>
                <a:gd name="adj2" fmla="val 25000"/>
                <a:gd name="adj3" fmla="val 33333"/>
                <a:gd name="adj4" fmla="val 66667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066" name="Text Box 21"/>
            <p:cNvSpPr txBox="1">
              <a:spLocks noChangeArrowheads="1"/>
            </p:cNvSpPr>
            <p:nvPr/>
          </p:nvSpPr>
          <p:spPr bwMode="auto">
            <a:xfrm>
              <a:off x="3762375" y="865188"/>
              <a:ext cx="990600" cy="517525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000000"/>
                  </a:solidFill>
                </a:rPr>
                <a:t>Minimize Energy</a:t>
              </a:r>
            </a:p>
          </p:txBody>
        </p:sp>
        <p:sp>
          <p:nvSpPr>
            <p:cNvPr id="25" name="AutoShape 20"/>
            <p:cNvSpPr>
              <a:spLocks noChangeArrowheads="1"/>
            </p:cNvSpPr>
            <p:nvPr/>
          </p:nvSpPr>
          <p:spPr bwMode="auto">
            <a:xfrm rot="10800000">
              <a:off x="3606800" y="5492750"/>
              <a:ext cx="1146175" cy="762000"/>
            </a:xfrm>
            <a:prstGeom prst="leftArrowCallout">
              <a:avLst>
                <a:gd name="adj1" fmla="val 25000"/>
                <a:gd name="adj2" fmla="val 25000"/>
                <a:gd name="adj3" fmla="val 33333"/>
                <a:gd name="adj4" fmla="val 6295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" name="Text Box 21"/>
            <p:cNvSpPr txBox="1">
              <a:spLocks noChangeArrowheads="1"/>
            </p:cNvSpPr>
            <p:nvPr/>
          </p:nvSpPr>
          <p:spPr bwMode="auto">
            <a:xfrm>
              <a:off x="3606799" y="5643890"/>
              <a:ext cx="990600" cy="52322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 dirty="0" smtClean="0">
                  <a:solidFill>
                    <a:srgbClr val="000000"/>
                  </a:solidFill>
                </a:rPr>
                <a:t>Forces</a:t>
              </a:r>
              <a:r>
                <a:rPr lang="en-US" sz="1400" dirty="0">
                  <a:solidFill>
                    <a:srgbClr val="000000"/>
                  </a:solidFill>
                </a:rPr>
                <a:t> </a:t>
              </a:r>
              <a:r>
                <a:rPr lang="en-US" sz="1400" dirty="0" smtClean="0">
                  <a:solidFill>
                    <a:srgbClr val="000000"/>
                  </a:solidFill>
                </a:rPr>
                <a:t>Small</a:t>
              </a:r>
            </a:p>
          </p:txBody>
        </p:sp>
      </p:grpSp>
      <p:sp>
        <p:nvSpPr>
          <p:cNvPr id="2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730499" y="6381750"/>
            <a:ext cx="4183063" cy="365125"/>
          </a:xfrm>
        </p:spPr>
        <p:txBody>
          <a:bodyPr/>
          <a:lstStyle/>
          <a:p>
            <a:r>
              <a:rPr lang="en-US" dirty="0" smtClean="0"/>
              <a:t>J. Chem. Theory </a:t>
            </a:r>
            <a:r>
              <a:rPr lang="en-US" dirty="0" err="1" smtClean="0"/>
              <a:t>Comput</a:t>
            </a:r>
            <a:r>
              <a:rPr lang="en-US" dirty="0" smtClean="0"/>
              <a:t>, </a:t>
            </a:r>
            <a:r>
              <a:rPr lang="en-US" dirty="0" err="1" smtClean="0"/>
              <a:t>DOI</a:t>
            </a:r>
            <a:r>
              <a:rPr lang="en-US" dirty="0" smtClean="0"/>
              <a:t>: 10.1021/</a:t>
            </a:r>
            <a:r>
              <a:rPr lang="en-US" dirty="0" err="1" smtClean="0"/>
              <a:t>ct4001685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18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algorithms (pure DFT)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Calculate SCF mapping, time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0</a:t>
            </a:r>
            <a:endParaRPr lang="en-US" dirty="0" smtClean="0"/>
          </a:p>
          <a:p>
            <a:r>
              <a:rPr lang="en-US" dirty="0" smtClean="0"/>
              <a:t>Broyden expansion for fixed-point problem, self-consistent density,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SCF</a:t>
            </a:r>
            <a:r>
              <a:rPr lang="en-US" i="1" dirty="0" smtClean="0"/>
              <a:t> </a:t>
            </a:r>
            <a:r>
              <a:rPr lang="en-US" dirty="0" smtClean="0"/>
              <a:t>iterations</a:t>
            </a:r>
          </a:p>
          <a:p>
            <a:r>
              <a:rPr lang="en-US" dirty="0" smtClean="0"/>
              <a:t>BFGS is most common for optimizing the atomic positions (Energy),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BFGS</a:t>
            </a:r>
            <a:endParaRPr lang="en-US" dirty="0" smtClean="0"/>
          </a:p>
          <a:p>
            <a:r>
              <a:rPr lang="en-US" dirty="0" smtClean="0"/>
              <a:t>Time scales as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SCF</a:t>
            </a:r>
            <a:r>
              <a:rPr lang="en-US" dirty="0" smtClean="0"/>
              <a:t>*</a:t>
            </a:r>
            <a:r>
              <a:rPr lang="en-US" dirty="0" err="1" smtClean="0"/>
              <a:t>N</a:t>
            </a:r>
            <a:r>
              <a:rPr lang="en-US" baseline="-25000" dirty="0" err="1" smtClean="0"/>
              <a:t>BFGS</a:t>
            </a:r>
            <a:r>
              <a:rPr lang="en-US" dirty="0" smtClean="0"/>
              <a:t>*</a:t>
            </a:r>
            <a:r>
              <a:rPr lang="en-US" dirty="0" err="1" smtClean="0"/>
              <a:t>T</a:t>
            </a:r>
            <a:r>
              <a:rPr lang="en-US" baseline="-25000" dirty="0" err="1"/>
              <a:t>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J. Chem. Theory </a:t>
            </a:r>
            <a:r>
              <a:rPr lang="en-US" dirty="0" err="1" smtClean="0"/>
              <a:t>Comput</a:t>
            </a:r>
            <a:r>
              <a:rPr lang="en-US" dirty="0" smtClean="0"/>
              <a:t>, </a:t>
            </a:r>
            <a:r>
              <a:rPr lang="en-US" dirty="0" err="1" smtClean="0"/>
              <a:t>DOI</a:t>
            </a:r>
            <a:r>
              <a:rPr lang="en-US" dirty="0" smtClean="0"/>
              <a:t>: 10.1021/</a:t>
            </a:r>
            <a:r>
              <a:rPr lang="en-US" dirty="0" err="1" smtClean="0"/>
              <a:t>ct4001685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64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-1"/>
            <a:ext cx="4978400" cy="17811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122" name="Oval 2"/>
          <p:cNvSpPr>
            <a:spLocks noChangeArrowheads="1"/>
          </p:cNvSpPr>
          <p:nvPr/>
        </p:nvSpPr>
        <p:spPr bwMode="auto">
          <a:xfrm rot="799467">
            <a:off x="746125" y="1790700"/>
            <a:ext cx="6654800" cy="2798763"/>
          </a:xfrm>
          <a:prstGeom prst="ellipse">
            <a:avLst/>
          </a:prstGeom>
          <a:noFill/>
          <a:ln w="1270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Oval 3"/>
          <p:cNvSpPr>
            <a:spLocks noChangeArrowheads="1"/>
          </p:cNvSpPr>
          <p:nvPr/>
        </p:nvSpPr>
        <p:spPr bwMode="auto">
          <a:xfrm rot="64503">
            <a:off x="2619375" y="2800350"/>
            <a:ext cx="3025775" cy="749300"/>
          </a:xfrm>
          <a:prstGeom prst="ellipse">
            <a:avLst/>
          </a:prstGeom>
          <a:noFill/>
          <a:ln w="1270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4" name="Oval 4"/>
          <p:cNvSpPr>
            <a:spLocks noChangeArrowheads="1"/>
          </p:cNvSpPr>
          <p:nvPr/>
        </p:nvSpPr>
        <p:spPr bwMode="auto">
          <a:xfrm rot="64503">
            <a:off x="3108325" y="3054350"/>
            <a:ext cx="2046288" cy="239713"/>
          </a:xfrm>
          <a:prstGeom prst="ellipse">
            <a:avLst/>
          </a:prstGeom>
          <a:noFill/>
          <a:ln w="12700">
            <a:solidFill>
              <a:schemeClr val="bg2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 rot="64503">
            <a:off x="2428875" y="2528888"/>
            <a:ext cx="3517900" cy="1262062"/>
          </a:xfrm>
          <a:prstGeom prst="ellipse">
            <a:avLst/>
          </a:prstGeom>
          <a:noFill/>
          <a:ln w="12700">
            <a:solidFill>
              <a:schemeClr val="bg2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Oval 6"/>
          <p:cNvSpPr>
            <a:spLocks noChangeArrowheads="1"/>
          </p:cNvSpPr>
          <p:nvPr/>
        </p:nvSpPr>
        <p:spPr bwMode="auto">
          <a:xfrm rot="181520">
            <a:off x="2127250" y="2289175"/>
            <a:ext cx="4008438" cy="1771650"/>
          </a:xfrm>
          <a:prstGeom prst="ellipse">
            <a:avLst/>
          </a:prstGeom>
          <a:noFill/>
          <a:ln w="1270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Oval 7"/>
          <p:cNvSpPr>
            <a:spLocks noChangeArrowheads="1"/>
          </p:cNvSpPr>
          <p:nvPr/>
        </p:nvSpPr>
        <p:spPr bwMode="auto">
          <a:xfrm rot="338749">
            <a:off x="1736725" y="2160588"/>
            <a:ext cx="4789488" cy="2028825"/>
          </a:xfrm>
          <a:prstGeom prst="ellipse">
            <a:avLst/>
          </a:prstGeom>
          <a:noFill/>
          <a:ln w="12700">
            <a:solidFill>
              <a:schemeClr val="bg2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8" name="Oval 8"/>
          <p:cNvSpPr>
            <a:spLocks noChangeArrowheads="1"/>
          </p:cNvSpPr>
          <p:nvPr/>
        </p:nvSpPr>
        <p:spPr bwMode="auto">
          <a:xfrm rot="418083">
            <a:off x="1439863" y="2032000"/>
            <a:ext cx="5380037" cy="2286000"/>
          </a:xfrm>
          <a:prstGeom prst="ellipse">
            <a:avLst/>
          </a:prstGeom>
          <a:noFill/>
          <a:ln w="1270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Oval 9"/>
          <p:cNvSpPr>
            <a:spLocks noChangeArrowheads="1"/>
          </p:cNvSpPr>
          <p:nvPr/>
        </p:nvSpPr>
        <p:spPr bwMode="auto">
          <a:xfrm rot="536570">
            <a:off x="1139825" y="1917700"/>
            <a:ext cx="5867400" cy="2544763"/>
          </a:xfrm>
          <a:prstGeom prst="ellipse">
            <a:avLst/>
          </a:prstGeom>
          <a:noFill/>
          <a:ln w="1270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0" name="Oval 10"/>
          <p:cNvSpPr>
            <a:spLocks noChangeArrowheads="1"/>
          </p:cNvSpPr>
          <p:nvPr/>
        </p:nvSpPr>
        <p:spPr bwMode="auto">
          <a:xfrm rot="975984">
            <a:off x="263525" y="1595438"/>
            <a:ext cx="7634288" cy="3225800"/>
          </a:xfrm>
          <a:prstGeom prst="ellipse">
            <a:avLst/>
          </a:prstGeom>
          <a:noFill/>
          <a:ln w="1270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1" name="Arc 11"/>
          <p:cNvSpPr>
            <a:spLocks/>
          </p:cNvSpPr>
          <p:nvPr/>
        </p:nvSpPr>
        <p:spPr bwMode="auto">
          <a:xfrm>
            <a:off x="161925" y="2076451"/>
            <a:ext cx="5796380" cy="394597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>
            <a:off x="523876" y="169545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 flipV="1">
            <a:off x="523877" y="1335879"/>
            <a:ext cx="895348" cy="74057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 flipV="1">
            <a:off x="1905134" y="2343149"/>
            <a:ext cx="368166" cy="6953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>
            <a:off x="2273300" y="2319338"/>
            <a:ext cx="1208087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8" name="Line 18"/>
          <p:cNvSpPr>
            <a:spLocks noChangeShapeType="1"/>
          </p:cNvSpPr>
          <p:nvPr/>
        </p:nvSpPr>
        <p:spPr bwMode="auto">
          <a:xfrm>
            <a:off x="3314698" y="2759075"/>
            <a:ext cx="873127" cy="198326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9" name="Line 19"/>
          <p:cNvSpPr>
            <a:spLocks noChangeShapeType="1"/>
          </p:cNvSpPr>
          <p:nvPr/>
        </p:nvSpPr>
        <p:spPr bwMode="auto">
          <a:xfrm flipH="1">
            <a:off x="4095747" y="2957401"/>
            <a:ext cx="92077" cy="20251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6028344" y="5010491"/>
            <a:ext cx="2276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Born-Oppenheimer Surface</a:t>
            </a:r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3343275" y="1152525"/>
            <a:ext cx="2276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Energy Contours</a:t>
            </a:r>
          </a:p>
        </p:txBody>
      </p:sp>
      <p:sp>
        <p:nvSpPr>
          <p:cNvPr id="5144" name="Line 24"/>
          <p:cNvSpPr>
            <a:spLocks noChangeShapeType="1"/>
          </p:cNvSpPr>
          <p:nvPr/>
        </p:nvSpPr>
        <p:spPr bwMode="auto">
          <a:xfrm flipH="1">
            <a:off x="1332942" y="1347756"/>
            <a:ext cx="98158" cy="84534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5" name="Line 25"/>
          <p:cNvSpPr>
            <a:spLocks noChangeShapeType="1"/>
          </p:cNvSpPr>
          <p:nvPr/>
        </p:nvSpPr>
        <p:spPr bwMode="auto">
          <a:xfrm>
            <a:off x="1321068" y="2181224"/>
            <a:ext cx="584066" cy="85725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6" name="Line 26"/>
          <p:cNvSpPr>
            <a:spLocks noChangeShapeType="1"/>
          </p:cNvSpPr>
          <p:nvPr/>
        </p:nvSpPr>
        <p:spPr bwMode="auto">
          <a:xfrm flipH="1">
            <a:off x="3314697" y="2343150"/>
            <a:ext cx="166687" cy="42888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Double-Loop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4825" y="5042737"/>
            <a:ext cx="393382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Fixed-Point for Density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BFGS step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730499" y="6381750"/>
            <a:ext cx="4183063" cy="365125"/>
          </a:xfrm>
        </p:spPr>
        <p:txBody>
          <a:bodyPr/>
          <a:lstStyle/>
          <a:p>
            <a:r>
              <a:rPr lang="en-US" dirty="0" smtClean="0"/>
              <a:t>J. Chem. Theory </a:t>
            </a:r>
            <a:r>
              <a:rPr lang="en-US" dirty="0" err="1" smtClean="0"/>
              <a:t>Comput</a:t>
            </a:r>
            <a:r>
              <a:rPr lang="en-US" dirty="0" smtClean="0"/>
              <a:t>, </a:t>
            </a:r>
            <a:r>
              <a:rPr lang="en-US" dirty="0" err="1" smtClean="0"/>
              <a:t>DOI</a:t>
            </a:r>
            <a:r>
              <a:rPr lang="en-US" dirty="0" smtClean="0"/>
              <a:t>: 10.1021/</a:t>
            </a:r>
            <a:r>
              <a:rPr lang="en-US" dirty="0" err="1" smtClean="0"/>
              <a:t>ct4001685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8404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Classic QN convergence results*:</a:t>
            </a:r>
          </a:p>
          <a:p>
            <a:pPr lvl="1"/>
            <a:r>
              <a:rPr lang="en-US" dirty="0" err="1" smtClean="0"/>
              <a:t>N</a:t>
            </a:r>
            <a:r>
              <a:rPr lang="en-US" baseline="-25000" dirty="0" err="1" smtClean="0"/>
              <a:t>SCF</a:t>
            </a:r>
            <a:r>
              <a:rPr lang="en-US" dirty="0" smtClean="0"/>
              <a:t> scales as number of clusters of eigenvalues of the dielectric response, &lt;&lt; number of variables</a:t>
            </a:r>
          </a:p>
          <a:p>
            <a:pPr lvl="1"/>
            <a:r>
              <a:rPr lang="en-US" dirty="0" err="1" smtClean="0"/>
              <a:t>N</a:t>
            </a:r>
            <a:r>
              <a:rPr lang="en-US" baseline="-25000" dirty="0" err="1" smtClean="0"/>
              <a:t>BFGS</a:t>
            </a:r>
            <a:r>
              <a:rPr lang="en-US" dirty="0" smtClean="0"/>
              <a:t> scales as the number of clusters of the force matrix (similar to phonons)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J. Chem. Theory </a:t>
            </a:r>
            <a:r>
              <a:rPr lang="en-US" dirty="0" err="1" smtClean="0"/>
              <a:t>Comput</a:t>
            </a:r>
            <a:r>
              <a:rPr lang="en-US" dirty="0" smtClean="0"/>
              <a:t>, </a:t>
            </a:r>
            <a:r>
              <a:rPr lang="en-US" dirty="0" err="1" smtClean="0"/>
              <a:t>DOI</a:t>
            </a:r>
            <a:r>
              <a:rPr lang="en-US" dirty="0" smtClean="0"/>
              <a:t>: 10.1021/</a:t>
            </a:r>
            <a:r>
              <a:rPr lang="en-US" dirty="0" err="1" smtClean="0"/>
              <a:t>ct4001685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0400" y="5168900"/>
            <a:ext cx="7353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*For instance:</a:t>
            </a:r>
          </a:p>
          <a:p>
            <a:r>
              <a:rPr lang="en-US" sz="1800" dirty="0" err="1" smtClean="0"/>
              <a:t>C.T</a:t>
            </a:r>
            <a:r>
              <a:rPr lang="en-US" sz="1800" dirty="0"/>
              <a:t>. Kelly, Iterative Methods for Linear and Nonlinear Equations, SIAM, Philadelphia, 1995.</a:t>
            </a:r>
          </a:p>
          <a:p>
            <a:r>
              <a:rPr lang="en-US" sz="1800" dirty="0" smtClean="0"/>
              <a:t>J</a:t>
            </a:r>
            <a:r>
              <a:rPr lang="en-US" sz="1800" dirty="0"/>
              <a:t>. </a:t>
            </a:r>
            <a:r>
              <a:rPr lang="en-US" sz="1800" dirty="0" err="1"/>
              <a:t>Nocedal</a:t>
            </a:r>
            <a:r>
              <a:rPr lang="en-US" sz="1800" dirty="0"/>
              <a:t>, S. Wright, Numerical Optimization, New York, 2006.</a:t>
            </a:r>
          </a:p>
        </p:txBody>
      </p:sp>
    </p:spTree>
    <p:extLst>
      <p:ext uri="{BB962C8B-B14F-4D97-AF65-F5344CB8AC3E}">
        <p14:creationId xmlns:p14="http://schemas.microsoft.com/office/powerpoint/2010/main" val="274732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separate?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10375"/>
            <a:ext cx="7772400" cy="4114800"/>
          </a:xfrm>
        </p:spPr>
        <p:txBody>
          <a:bodyPr/>
          <a:lstStyle/>
          <a:p>
            <a:r>
              <a:rPr lang="en-US" sz="2800" dirty="0" smtClean="0"/>
              <a:t>Fused problem, number of clusters will be less than the product </a:t>
            </a:r>
            <a:r>
              <a:rPr lang="en-US" sz="2800" dirty="0" err="1" smtClean="0"/>
              <a:t>N</a:t>
            </a:r>
            <a:r>
              <a:rPr lang="en-US" sz="2800" baseline="-25000" dirty="0" err="1" smtClean="0"/>
              <a:t>SCF</a:t>
            </a:r>
            <a:r>
              <a:rPr lang="en-US" sz="2800" dirty="0" smtClean="0"/>
              <a:t>*</a:t>
            </a:r>
            <a:r>
              <a:rPr lang="en-US" sz="2800" dirty="0" err="1" smtClean="0"/>
              <a:t>N</a:t>
            </a:r>
            <a:r>
              <a:rPr lang="en-US" sz="2800" baseline="-25000" dirty="0" err="1" smtClean="0"/>
              <a:t>BFGS</a:t>
            </a:r>
            <a:endParaRPr lang="en-US" sz="2800" dirty="0" smtClean="0"/>
          </a:p>
          <a:p>
            <a:r>
              <a:rPr lang="en-US" sz="2800" dirty="0" smtClean="0"/>
              <a:t>First proposed by </a:t>
            </a:r>
            <a:r>
              <a:rPr lang="en-US" sz="2800" dirty="0" err="1" smtClean="0"/>
              <a:t>Bendt</a:t>
            </a:r>
            <a:r>
              <a:rPr lang="en-US" sz="2800" dirty="0" smtClean="0"/>
              <a:t> &amp; </a:t>
            </a:r>
            <a:r>
              <a:rPr lang="en-US" sz="2800" dirty="0" err="1" smtClean="0"/>
              <a:t>Zunger</a:t>
            </a:r>
            <a:r>
              <a:rPr lang="en-US" sz="2800" dirty="0" smtClean="0"/>
              <a:t> (1983), but they could not implement it.</a:t>
            </a:r>
            <a:endParaRPr lang="en-US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3643125"/>
            <a:ext cx="738187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J. Chem. Theory </a:t>
            </a:r>
            <a:r>
              <a:rPr lang="en-US" dirty="0" err="1" smtClean="0"/>
              <a:t>Comput</a:t>
            </a:r>
            <a:r>
              <a:rPr lang="en-US" dirty="0" smtClean="0"/>
              <a:t>, </a:t>
            </a:r>
            <a:r>
              <a:rPr lang="en-US" dirty="0" err="1" smtClean="0"/>
              <a:t>DOI</a:t>
            </a:r>
            <a:r>
              <a:rPr lang="en-US" dirty="0" smtClean="0"/>
              <a:t>: 10.1021/</a:t>
            </a:r>
            <a:r>
              <a:rPr lang="en-US" dirty="0" err="1" smtClean="0"/>
              <a:t>ct4001685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44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ska">
  <a:themeElements>
    <a:clrScheme name="">
      <a:dk1>
        <a:srgbClr val="000000"/>
      </a:dk1>
      <a:lt1>
        <a:srgbClr val="FFFFFF"/>
      </a:lt1>
      <a:dk2>
        <a:srgbClr val="0000FF"/>
      </a:dk2>
      <a:lt2>
        <a:srgbClr val="000080"/>
      </a:lt2>
      <a:accent1>
        <a:srgbClr val="FF00FF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AAFF"/>
      </a:accent5>
      <a:accent6>
        <a:srgbClr val="E70000"/>
      </a:accent6>
      <a:hlink>
        <a:srgbClr val="00FFFF"/>
      </a:hlink>
      <a:folHlink>
        <a:srgbClr val="C0C0C0"/>
      </a:folHlink>
    </a:clrScheme>
    <a:fontScheme name="alask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alask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sk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sk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sk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sk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sk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sk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1602</Words>
  <Application>Microsoft Office PowerPoint</Application>
  <PresentationFormat>On-screen Show (4:3)</PresentationFormat>
  <Paragraphs>318</Paragraphs>
  <Slides>28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Batang</vt:lpstr>
      <vt:lpstr>굴림</vt:lpstr>
      <vt:lpstr>Arial</vt:lpstr>
      <vt:lpstr>Calibri</vt:lpstr>
      <vt:lpstr>Cambria Math</vt:lpstr>
      <vt:lpstr>Monotype Sorts</vt:lpstr>
      <vt:lpstr>Symbol</vt:lpstr>
      <vt:lpstr>Tahoma</vt:lpstr>
      <vt:lpstr>Times New Roman</vt:lpstr>
      <vt:lpstr>Wingdings</vt:lpstr>
      <vt:lpstr>alaska</vt:lpstr>
      <vt:lpstr>Microsoft ClipArt Gallery</vt:lpstr>
      <vt:lpstr>Equation</vt:lpstr>
      <vt:lpstr>Fixed-Point Optimization of Atoms &amp; Density in DFT</vt:lpstr>
      <vt:lpstr>Fundamentals</vt:lpstr>
      <vt:lpstr>Converging many DFT codes</vt:lpstr>
      <vt:lpstr>Self-consistent field (SCF) cycle</vt:lpstr>
      <vt:lpstr>DFT</vt:lpstr>
      <vt:lpstr>Current algorithms (pure DFT)</vt:lpstr>
      <vt:lpstr>Double-Loop</vt:lpstr>
      <vt:lpstr>Convergence</vt:lpstr>
      <vt:lpstr>Why separate?</vt:lpstr>
      <vt:lpstr>Fused Loop</vt:lpstr>
      <vt:lpstr>Fused Loop</vt:lpstr>
      <vt:lpstr>Broyden Fixed-Point Methods</vt:lpstr>
      <vt:lpstr>Multisecant Approach</vt:lpstr>
      <vt:lpstr>Reality Checkpoint</vt:lpstr>
      <vt:lpstr>Phase Transitions: Jacobian can change discontinuously</vt:lpstr>
      <vt:lpstr>Algorithm Greed</vt:lpstr>
      <vt:lpstr>What is a greedy algorithm?</vt:lpstr>
      <vt:lpstr>Ansatz for Fixed-Point Family</vt:lpstr>
      <vt:lpstr>Additional Issues</vt:lpstr>
      <vt:lpstr>Comparison</vt:lpstr>
      <vt:lpstr>Convergence of QN methods</vt:lpstr>
      <vt:lpstr>Bulk NiO, on-site hybrid</vt:lpstr>
      <vt:lpstr>Larger Problems, 52 atoms, MgO (111)+H2O (left) &amp; 108 AlFe (right)</vt:lpstr>
      <vt:lpstr>Numbers (unreadable)</vt:lpstr>
      <vt:lpstr>Open questions</vt:lpstr>
      <vt:lpstr>Summary</vt:lpstr>
      <vt:lpstr>Acknowledgements</vt:lpstr>
      <vt:lpstr>Questions 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2014-08-21T15:29:19Z</dcterms:created>
  <dcterms:modified xsi:type="dcterms:W3CDTF">2014-08-21T15:29:46Z</dcterms:modified>
</cp:coreProperties>
</file>