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4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3" r:id="rId1"/>
    <p:sldMasterId id="2147483732" r:id="rId2"/>
    <p:sldMasterId id="2147483746" r:id="rId3"/>
    <p:sldMasterId id="2147483763" r:id="rId4"/>
  </p:sldMasterIdLst>
  <p:notesMasterIdLst>
    <p:notesMasterId r:id="rId56"/>
  </p:notesMasterIdLst>
  <p:sldIdLst>
    <p:sldId id="356" r:id="rId5"/>
    <p:sldId id="377" r:id="rId6"/>
    <p:sldId id="357" r:id="rId7"/>
    <p:sldId id="359" r:id="rId8"/>
    <p:sldId id="360" r:id="rId9"/>
    <p:sldId id="369" r:id="rId10"/>
    <p:sldId id="370" r:id="rId11"/>
    <p:sldId id="378" r:id="rId12"/>
    <p:sldId id="362" r:id="rId13"/>
    <p:sldId id="363" r:id="rId14"/>
    <p:sldId id="375" r:id="rId15"/>
    <p:sldId id="376" r:id="rId16"/>
    <p:sldId id="381" r:id="rId17"/>
    <p:sldId id="371" r:id="rId18"/>
    <p:sldId id="372" r:id="rId19"/>
    <p:sldId id="382" r:id="rId20"/>
    <p:sldId id="383" r:id="rId21"/>
    <p:sldId id="379" r:id="rId22"/>
    <p:sldId id="380" r:id="rId23"/>
    <p:sldId id="384" r:id="rId24"/>
    <p:sldId id="386" r:id="rId25"/>
    <p:sldId id="387" r:id="rId26"/>
    <p:sldId id="390" r:id="rId27"/>
    <p:sldId id="391" r:id="rId28"/>
    <p:sldId id="392" r:id="rId29"/>
    <p:sldId id="393" r:id="rId30"/>
    <p:sldId id="394" r:id="rId31"/>
    <p:sldId id="395" r:id="rId32"/>
    <p:sldId id="396" r:id="rId33"/>
    <p:sldId id="397" r:id="rId34"/>
    <p:sldId id="398" r:id="rId35"/>
    <p:sldId id="399" r:id="rId36"/>
    <p:sldId id="400" r:id="rId37"/>
    <p:sldId id="401" r:id="rId38"/>
    <p:sldId id="402" r:id="rId39"/>
    <p:sldId id="403" r:id="rId40"/>
    <p:sldId id="404" r:id="rId41"/>
    <p:sldId id="405" r:id="rId42"/>
    <p:sldId id="406" r:id="rId43"/>
    <p:sldId id="407" r:id="rId44"/>
    <p:sldId id="408" r:id="rId45"/>
    <p:sldId id="409" r:id="rId46"/>
    <p:sldId id="410" r:id="rId47"/>
    <p:sldId id="411" r:id="rId48"/>
    <p:sldId id="412" r:id="rId49"/>
    <p:sldId id="413" r:id="rId50"/>
    <p:sldId id="414" r:id="rId51"/>
    <p:sldId id="415" r:id="rId52"/>
    <p:sldId id="416" r:id="rId53"/>
    <p:sldId id="425" r:id="rId54"/>
    <p:sldId id="426" r:id="rId5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2142" y="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52253756260434"/>
          <c:y val="6.9696969696969702E-2"/>
          <c:w val="0.83973288814691149"/>
          <c:h val="0.72424242424242424"/>
        </c:manualLayout>
      </c:layout>
      <c:scatterChart>
        <c:scatterStyle val="lineMarker"/>
        <c:varyColors val="0"/>
        <c:ser>
          <c:idx val="0"/>
          <c:order val="0"/>
          <c:spPr>
            <a:ln w="2992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Sheet1!$A$1:$A$300</c:f>
              <c:numCache>
                <c:formatCode>General</c:formatCode>
                <c:ptCount val="300"/>
                <c:pt idx="0">
                  <c:v>3.16</c:v>
                </c:pt>
                <c:pt idx="1">
                  <c:v>6.32</c:v>
                </c:pt>
                <c:pt idx="2">
                  <c:v>9.48</c:v>
                </c:pt>
                <c:pt idx="3">
                  <c:v>12.64</c:v>
                </c:pt>
                <c:pt idx="4">
                  <c:v>15.8</c:v>
                </c:pt>
                <c:pt idx="5">
                  <c:v>18.96</c:v>
                </c:pt>
                <c:pt idx="6">
                  <c:v>22.12</c:v>
                </c:pt>
                <c:pt idx="7">
                  <c:v>25.28</c:v>
                </c:pt>
                <c:pt idx="8">
                  <c:v>28.44</c:v>
                </c:pt>
                <c:pt idx="9">
                  <c:v>31.6</c:v>
                </c:pt>
                <c:pt idx="10">
                  <c:v>34.76</c:v>
                </c:pt>
                <c:pt idx="11">
                  <c:v>37.92</c:v>
                </c:pt>
                <c:pt idx="12">
                  <c:v>41.08</c:v>
                </c:pt>
                <c:pt idx="13">
                  <c:v>44.24</c:v>
                </c:pt>
                <c:pt idx="14">
                  <c:v>47.4</c:v>
                </c:pt>
                <c:pt idx="15">
                  <c:v>50.56</c:v>
                </c:pt>
                <c:pt idx="16">
                  <c:v>53.72</c:v>
                </c:pt>
                <c:pt idx="17">
                  <c:v>56.88</c:v>
                </c:pt>
                <c:pt idx="18">
                  <c:v>60.04</c:v>
                </c:pt>
                <c:pt idx="19">
                  <c:v>63.2</c:v>
                </c:pt>
                <c:pt idx="20">
                  <c:v>66.36</c:v>
                </c:pt>
                <c:pt idx="21">
                  <c:v>69.52</c:v>
                </c:pt>
                <c:pt idx="22">
                  <c:v>72.680000000000007</c:v>
                </c:pt>
                <c:pt idx="23">
                  <c:v>75.84</c:v>
                </c:pt>
                <c:pt idx="24">
                  <c:v>79</c:v>
                </c:pt>
                <c:pt idx="25">
                  <c:v>82.16</c:v>
                </c:pt>
                <c:pt idx="26">
                  <c:v>85.32</c:v>
                </c:pt>
                <c:pt idx="27">
                  <c:v>88.48</c:v>
                </c:pt>
                <c:pt idx="28">
                  <c:v>91.64</c:v>
                </c:pt>
                <c:pt idx="29">
                  <c:v>94.8</c:v>
                </c:pt>
                <c:pt idx="30">
                  <c:v>97.96</c:v>
                </c:pt>
                <c:pt idx="31">
                  <c:v>101.12</c:v>
                </c:pt>
                <c:pt idx="32">
                  <c:v>104.28001</c:v>
                </c:pt>
                <c:pt idx="33">
                  <c:v>107.44</c:v>
                </c:pt>
                <c:pt idx="34">
                  <c:v>110.60001</c:v>
                </c:pt>
                <c:pt idx="35">
                  <c:v>113.76</c:v>
                </c:pt>
                <c:pt idx="36">
                  <c:v>116.92001</c:v>
                </c:pt>
                <c:pt idx="37">
                  <c:v>120.08</c:v>
                </c:pt>
                <c:pt idx="38">
                  <c:v>123.24001</c:v>
                </c:pt>
                <c:pt idx="39">
                  <c:v>126.4</c:v>
                </c:pt>
                <c:pt idx="40">
                  <c:v>129.56</c:v>
                </c:pt>
                <c:pt idx="41">
                  <c:v>132.72</c:v>
                </c:pt>
                <c:pt idx="42">
                  <c:v>135.88</c:v>
                </c:pt>
                <c:pt idx="43">
                  <c:v>139.04001</c:v>
                </c:pt>
                <c:pt idx="44">
                  <c:v>142.19999999999999</c:v>
                </c:pt>
                <c:pt idx="45">
                  <c:v>145.36000000000001</c:v>
                </c:pt>
                <c:pt idx="46">
                  <c:v>148.52000000000001</c:v>
                </c:pt>
                <c:pt idx="47">
                  <c:v>151.68001000000001</c:v>
                </c:pt>
                <c:pt idx="48">
                  <c:v>154.84001000000001</c:v>
                </c:pt>
                <c:pt idx="49">
                  <c:v>158</c:v>
                </c:pt>
                <c:pt idx="50">
                  <c:v>161.16</c:v>
                </c:pt>
                <c:pt idx="51">
                  <c:v>164.32001</c:v>
                </c:pt>
                <c:pt idx="52">
                  <c:v>167.48000999999999</c:v>
                </c:pt>
                <c:pt idx="53">
                  <c:v>170.64</c:v>
                </c:pt>
                <c:pt idx="54">
                  <c:v>173.8</c:v>
                </c:pt>
                <c:pt idx="55">
                  <c:v>176.96001000000001</c:v>
                </c:pt>
                <c:pt idx="56">
                  <c:v>180.12001000000001</c:v>
                </c:pt>
                <c:pt idx="57">
                  <c:v>183.28</c:v>
                </c:pt>
                <c:pt idx="58">
                  <c:v>186.44</c:v>
                </c:pt>
                <c:pt idx="59">
                  <c:v>189.60001</c:v>
                </c:pt>
                <c:pt idx="60">
                  <c:v>192.76000999999999</c:v>
                </c:pt>
                <c:pt idx="61">
                  <c:v>195.92</c:v>
                </c:pt>
                <c:pt idx="62">
                  <c:v>199.08</c:v>
                </c:pt>
                <c:pt idx="63">
                  <c:v>202.24001000000001</c:v>
                </c:pt>
                <c:pt idx="64">
                  <c:v>205.40001000000001</c:v>
                </c:pt>
                <c:pt idx="65">
                  <c:v>208.56001000000001</c:v>
                </c:pt>
                <c:pt idx="66">
                  <c:v>211.72</c:v>
                </c:pt>
                <c:pt idx="67">
                  <c:v>214.88</c:v>
                </c:pt>
                <c:pt idx="68">
                  <c:v>218.04001</c:v>
                </c:pt>
                <c:pt idx="69">
                  <c:v>221.20000999999999</c:v>
                </c:pt>
                <c:pt idx="70">
                  <c:v>224.36</c:v>
                </c:pt>
                <c:pt idx="71">
                  <c:v>227.52</c:v>
                </c:pt>
                <c:pt idx="72">
                  <c:v>230.68001000000001</c:v>
                </c:pt>
                <c:pt idx="73">
                  <c:v>233.84001000000001</c:v>
                </c:pt>
                <c:pt idx="74">
                  <c:v>237</c:v>
                </c:pt>
                <c:pt idx="75">
                  <c:v>240.16</c:v>
                </c:pt>
                <c:pt idx="76">
                  <c:v>243.32001</c:v>
                </c:pt>
                <c:pt idx="77">
                  <c:v>246.48000999999999</c:v>
                </c:pt>
                <c:pt idx="78">
                  <c:v>249.64</c:v>
                </c:pt>
                <c:pt idx="79">
                  <c:v>252.8</c:v>
                </c:pt>
                <c:pt idx="80">
                  <c:v>255.96001000000001</c:v>
                </c:pt>
                <c:pt idx="81">
                  <c:v>259.12</c:v>
                </c:pt>
                <c:pt idx="82">
                  <c:v>262.27999999999997</c:v>
                </c:pt>
                <c:pt idx="83">
                  <c:v>265.44</c:v>
                </c:pt>
                <c:pt idx="84">
                  <c:v>268.60001</c:v>
                </c:pt>
                <c:pt idx="85">
                  <c:v>271.76001000000002</c:v>
                </c:pt>
                <c:pt idx="86">
                  <c:v>274.92000999999999</c:v>
                </c:pt>
                <c:pt idx="87">
                  <c:v>278.08001999999999</c:v>
                </c:pt>
                <c:pt idx="88">
                  <c:v>281.24002000000002</c:v>
                </c:pt>
                <c:pt idx="89">
                  <c:v>284.39999</c:v>
                </c:pt>
                <c:pt idx="90">
                  <c:v>287.56</c:v>
                </c:pt>
                <c:pt idx="91">
                  <c:v>290.72000000000003</c:v>
                </c:pt>
                <c:pt idx="92">
                  <c:v>293.88</c:v>
                </c:pt>
                <c:pt idx="93">
                  <c:v>297.04001</c:v>
                </c:pt>
                <c:pt idx="94">
                  <c:v>300.20001000000002</c:v>
                </c:pt>
                <c:pt idx="95">
                  <c:v>303.36002000000002</c:v>
                </c:pt>
                <c:pt idx="96">
                  <c:v>306.52001999999999</c:v>
                </c:pt>
                <c:pt idx="97">
                  <c:v>309.68002000000001</c:v>
                </c:pt>
                <c:pt idx="98">
                  <c:v>312.83999999999997</c:v>
                </c:pt>
                <c:pt idx="99">
                  <c:v>316</c:v>
                </c:pt>
                <c:pt idx="100">
                  <c:v>319.16000000000003</c:v>
                </c:pt>
                <c:pt idx="101">
                  <c:v>322.32001000000002</c:v>
                </c:pt>
                <c:pt idx="102">
                  <c:v>325.48000999999999</c:v>
                </c:pt>
                <c:pt idx="103">
                  <c:v>328.64001000000002</c:v>
                </c:pt>
                <c:pt idx="104">
                  <c:v>331.80002000000002</c:v>
                </c:pt>
                <c:pt idx="105">
                  <c:v>334.96001999999999</c:v>
                </c:pt>
                <c:pt idx="106">
                  <c:v>338.12</c:v>
                </c:pt>
                <c:pt idx="107">
                  <c:v>341.28</c:v>
                </c:pt>
                <c:pt idx="108">
                  <c:v>344.44</c:v>
                </c:pt>
                <c:pt idx="109">
                  <c:v>347.60001</c:v>
                </c:pt>
                <c:pt idx="110">
                  <c:v>350.76001000000002</c:v>
                </c:pt>
                <c:pt idx="111">
                  <c:v>353.92000999999999</c:v>
                </c:pt>
                <c:pt idx="112">
                  <c:v>357.08001999999999</c:v>
                </c:pt>
                <c:pt idx="113">
                  <c:v>360.24002000000002</c:v>
                </c:pt>
                <c:pt idx="114">
                  <c:v>363.40001999999998</c:v>
                </c:pt>
                <c:pt idx="115">
                  <c:v>366.56</c:v>
                </c:pt>
                <c:pt idx="116">
                  <c:v>369.72</c:v>
                </c:pt>
                <c:pt idx="117">
                  <c:v>372.88</c:v>
                </c:pt>
                <c:pt idx="118">
                  <c:v>376.04001</c:v>
                </c:pt>
                <c:pt idx="119">
                  <c:v>379.20001000000002</c:v>
                </c:pt>
                <c:pt idx="120">
                  <c:v>382.36002000000002</c:v>
                </c:pt>
                <c:pt idx="121">
                  <c:v>385.52001999999999</c:v>
                </c:pt>
                <c:pt idx="122">
                  <c:v>388.68002000000001</c:v>
                </c:pt>
                <c:pt idx="123">
                  <c:v>391.84</c:v>
                </c:pt>
                <c:pt idx="124">
                  <c:v>395</c:v>
                </c:pt>
                <c:pt idx="125">
                  <c:v>398.16</c:v>
                </c:pt>
                <c:pt idx="126">
                  <c:v>401.32001000000002</c:v>
                </c:pt>
                <c:pt idx="127">
                  <c:v>404.48000999999999</c:v>
                </c:pt>
                <c:pt idx="128">
                  <c:v>407.64001000000002</c:v>
                </c:pt>
                <c:pt idx="129">
                  <c:v>410.80002000000002</c:v>
                </c:pt>
                <c:pt idx="130">
                  <c:v>413.96001999999999</c:v>
                </c:pt>
                <c:pt idx="131">
                  <c:v>417.12002999999999</c:v>
                </c:pt>
                <c:pt idx="132">
                  <c:v>420.28</c:v>
                </c:pt>
                <c:pt idx="133">
                  <c:v>423.44</c:v>
                </c:pt>
                <c:pt idx="134">
                  <c:v>426.60001</c:v>
                </c:pt>
                <c:pt idx="135">
                  <c:v>429.76001000000002</c:v>
                </c:pt>
                <c:pt idx="136">
                  <c:v>432.92000999999999</c:v>
                </c:pt>
                <c:pt idx="137">
                  <c:v>436.08001999999999</c:v>
                </c:pt>
                <c:pt idx="138">
                  <c:v>439.24002000000002</c:v>
                </c:pt>
                <c:pt idx="139">
                  <c:v>442.40001999999998</c:v>
                </c:pt>
                <c:pt idx="140">
                  <c:v>445.56</c:v>
                </c:pt>
                <c:pt idx="141">
                  <c:v>448.72</c:v>
                </c:pt>
                <c:pt idx="142">
                  <c:v>451.88</c:v>
                </c:pt>
                <c:pt idx="143">
                  <c:v>455.04001</c:v>
                </c:pt>
                <c:pt idx="144">
                  <c:v>458.20001000000002</c:v>
                </c:pt>
                <c:pt idx="145">
                  <c:v>461.36002000000002</c:v>
                </c:pt>
                <c:pt idx="146">
                  <c:v>464.52001999999999</c:v>
                </c:pt>
                <c:pt idx="147">
                  <c:v>467.68002000000001</c:v>
                </c:pt>
                <c:pt idx="148">
                  <c:v>470.84003000000001</c:v>
                </c:pt>
                <c:pt idx="149">
                  <c:v>474</c:v>
                </c:pt>
                <c:pt idx="150">
                  <c:v>477.16</c:v>
                </c:pt>
                <c:pt idx="151">
                  <c:v>480.32001000000002</c:v>
                </c:pt>
                <c:pt idx="152">
                  <c:v>483.48000999999999</c:v>
                </c:pt>
                <c:pt idx="153">
                  <c:v>486.64001000000002</c:v>
                </c:pt>
                <c:pt idx="154">
                  <c:v>489.80002000000002</c:v>
                </c:pt>
                <c:pt idx="155">
                  <c:v>492.96001999999999</c:v>
                </c:pt>
                <c:pt idx="156">
                  <c:v>496.12002999999999</c:v>
                </c:pt>
                <c:pt idx="157">
                  <c:v>499.28</c:v>
                </c:pt>
                <c:pt idx="158">
                  <c:v>502.44</c:v>
                </c:pt>
                <c:pt idx="159">
                  <c:v>505.60001</c:v>
                </c:pt>
                <c:pt idx="160">
                  <c:v>508.76001000000002</c:v>
                </c:pt>
                <c:pt idx="161">
                  <c:v>511.92000999999999</c:v>
                </c:pt>
                <c:pt idx="162">
                  <c:v>515.08001999999999</c:v>
                </c:pt>
                <c:pt idx="163">
                  <c:v>518.23999000000003</c:v>
                </c:pt>
                <c:pt idx="164">
                  <c:v>521.40002000000004</c:v>
                </c:pt>
                <c:pt idx="165">
                  <c:v>524.55999999999995</c:v>
                </c:pt>
                <c:pt idx="166">
                  <c:v>527.72002999999995</c:v>
                </c:pt>
                <c:pt idx="167">
                  <c:v>530.88</c:v>
                </c:pt>
                <c:pt idx="168">
                  <c:v>534.04003999999998</c:v>
                </c:pt>
                <c:pt idx="169">
                  <c:v>537.20001000000002</c:v>
                </c:pt>
                <c:pt idx="170">
                  <c:v>540.35999000000004</c:v>
                </c:pt>
                <c:pt idx="171">
                  <c:v>543.52002000000005</c:v>
                </c:pt>
                <c:pt idx="172">
                  <c:v>546.67998999999998</c:v>
                </c:pt>
                <c:pt idx="173">
                  <c:v>549.84002999999996</c:v>
                </c:pt>
                <c:pt idx="174">
                  <c:v>553</c:v>
                </c:pt>
                <c:pt idx="175">
                  <c:v>556.16003000000001</c:v>
                </c:pt>
                <c:pt idx="176">
                  <c:v>559.32001000000002</c:v>
                </c:pt>
                <c:pt idx="177">
                  <c:v>562.48004000000003</c:v>
                </c:pt>
                <c:pt idx="178">
                  <c:v>565.64000999999996</c:v>
                </c:pt>
                <c:pt idx="179">
                  <c:v>568.79998999999998</c:v>
                </c:pt>
                <c:pt idx="180">
                  <c:v>571.96001999999999</c:v>
                </c:pt>
                <c:pt idx="181">
                  <c:v>575.12</c:v>
                </c:pt>
                <c:pt idx="182">
                  <c:v>578.28003000000001</c:v>
                </c:pt>
                <c:pt idx="183">
                  <c:v>581.44000000000005</c:v>
                </c:pt>
                <c:pt idx="184">
                  <c:v>584.60004000000004</c:v>
                </c:pt>
                <c:pt idx="185">
                  <c:v>587.76000999999997</c:v>
                </c:pt>
                <c:pt idx="186">
                  <c:v>590.92003999999997</c:v>
                </c:pt>
                <c:pt idx="187">
                  <c:v>594.08001999999999</c:v>
                </c:pt>
                <c:pt idx="188">
                  <c:v>597.23999000000003</c:v>
                </c:pt>
                <c:pt idx="189">
                  <c:v>600.40002000000004</c:v>
                </c:pt>
                <c:pt idx="190">
                  <c:v>603.55999999999995</c:v>
                </c:pt>
                <c:pt idx="191">
                  <c:v>606.72002999999995</c:v>
                </c:pt>
                <c:pt idx="192">
                  <c:v>609.88</c:v>
                </c:pt>
                <c:pt idx="193">
                  <c:v>613.04003999999998</c:v>
                </c:pt>
                <c:pt idx="194">
                  <c:v>616.20001000000002</c:v>
                </c:pt>
                <c:pt idx="195">
                  <c:v>619.36005</c:v>
                </c:pt>
                <c:pt idx="196">
                  <c:v>622.52002000000005</c:v>
                </c:pt>
                <c:pt idx="197">
                  <c:v>625.67998999999998</c:v>
                </c:pt>
                <c:pt idx="198">
                  <c:v>628.84002999999996</c:v>
                </c:pt>
                <c:pt idx="199">
                  <c:v>632</c:v>
                </c:pt>
                <c:pt idx="200">
                  <c:v>635.16003000000001</c:v>
                </c:pt>
                <c:pt idx="201">
                  <c:v>638.32001000000002</c:v>
                </c:pt>
                <c:pt idx="202">
                  <c:v>641.48004000000003</c:v>
                </c:pt>
                <c:pt idx="203">
                  <c:v>644.64000999999996</c:v>
                </c:pt>
                <c:pt idx="204">
                  <c:v>647.79998999999998</c:v>
                </c:pt>
                <c:pt idx="205">
                  <c:v>650.96001999999999</c:v>
                </c:pt>
                <c:pt idx="206">
                  <c:v>654.12</c:v>
                </c:pt>
                <c:pt idx="207">
                  <c:v>657.28003000000001</c:v>
                </c:pt>
                <c:pt idx="208">
                  <c:v>660.44</c:v>
                </c:pt>
                <c:pt idx="209">
                  <c:v>663.60004000000004</c:v>
                </c:pt>
                <c:pt idx="210">
                  <c:v>666.76000999999997</c:v>
                </c:pt>
                <c:pt idx="211">
                  <c:v>669.92003999999997</c:v>
                </c:pt>
                <c:pt idx="212">
                  <c:v>673.08001999999999</c:v>
                </c:pt>
                <c:pt idx="213">
                  <c:v>676.23999000000003</c:v>
                </c:pt>
                <c:pt idx="214">
                  <c:v>679.40002000000004</c:v>
                </c:pt>
                <c:pt idx="215">
                  <c:v>682.56</c:v>
                </c:pt>
                <c:pt idx="216">
                  <c:v>685.72002999999995</c:v>
                </c:pt>
                <c:pt idx="217">
                  <c:v>688.88</c:v>
                </c:pt>
                <c:pt idx="218">
                  <c:v>692.04003999999998</c:v>
                </c:pt>
                <c:pt idx="219">
                  <c:v>695.20001000000002</c:v>
                </c:pt>
                <c:pt idx="220">
                  <c:v>698.36005</c:v>
                </c:pt>
                <c:pt idx="221">
                  <c:v>701.52002000000005</c:v>
                </c:pt>
                <c:pt idx="222">
                  <c:v>704.67998999999998</c:v>
                </c:pt>
                <c:pt idx="223">
                  <c:v>707.84002999999996</c:v>
                </c:pt>
                <c:pt idx="224">
                  <c:v>711</c:v>
                </c:pt>
                <c:pt idx="225">
                  <c:v>714.16003000000001</c:v>
                </c:pt>
                <c:pt idx="226">
                  <c:v>717.32001000000002</c:v>
                </c:pt>
                <c:pt idx="227">
                  <c:v>720.48004000000003</c:v>
                </c:pt>
                <c:pt idx="228">
                  <c:v>723.64000999999996</c:v>
                </c:pt>
                <c:pt idx="229">
                  <c:v>726.80005000000006</c:v>
                </c:pt>
                <c:pt idx="230">
                  <c:v>729.96001999999999</c:v>
                </c:pt>
                <c:pt idx="231">
                  <c:v>733.12</c:v>
                </c:pt>
                <c:pt idx="232">
                  <c:v>736.28003000000001</c:v>
                </c:pt>
                <c:pt idx="233">
                  <c:v>739.44</c:v>
                </c:pt>
                <c:pt idx="234">
                  <c:v>742.60004000000004</c:v>
                </c:pt>
                <c:pt idx="235">
                  <c:v>745.76000999999997</c:v>
                </c:pt>
                <c:pt idx="236">
                  <c:v>748.92003999999997</c:v>
                </c:pt>
                <c:pt idx="237">
                  <c:v>752.08001999999999</c:v>
                </c:pt>
                <c:pt idx="238">
                  <c:v>755.23999000000003</c:v>
                </c:pt>
                <c:pt idx="239">
                  <c:v>758.40002000000004</c:v>
                </c:pt>
                <c:pt idx="240">
                  <c:v>761.56</c:v>
                </c:pt>
                <c:pt idx="241">
                  <c:v>764.72002999999995</c:v>
                </c:pt>
                <c:pt idx="242">
                  <c:v>767.88</c:v>
                </c:pt>
                <c:pt idx="243">
                  <c:v>771.04003999999998</c:v>
                </c:pt>
                <c:pt idx="244">
                  <c:v>774.20001000000002</c:v>
                </c:pt>
                <c:pt idx="245">
                  <c:v>777.36005</c:v>
                </c:pt>
                <c:pt idx="246">
                  <c:v>780.52002000000005</c:v>
                </c:pt>
                <c:pt idx="247">
                  <c:v>783.67998999999998</c:v>
                </c:pt>
                <c:pt idx="248">
                  <c:v>786.84002999999996</c:v>
                </c:pt>
                <c:pt idx="249">
                  <c:v>790</c:v>
                </c:pt>
                <c:pt idx="250">
                  <c:v>793.16003000000001</c:v>
                </c:pt>
                <c:pt idx="251">
                  <c:v>796.32001000000002</c:v>
                </c:pt>
                <c:pt idx="252">
                  <c:v>799.48004000000003</c:v>
                </c:pt>
                <c:pt idx="253">
                  <c:v>802.64000999999996</c:v>
                </c:pt>
                <c:pt idx="254">
                  <c:v>805.80005000000006</c:v>
                </c:pt>
                <c:pt idx="255">
                  <c:v>808.96001999999999</c:v>
                </c:pt>
                <c:pt idx="256">
                  <c:v>812.12</c:v>
                </c:pt>
                <c:pt idx="257">
                  <c:v>815.28003000000001</c:v>
                </c:pt>
                <c:pt idx="258">
                  <c:v>818.44</c:v>
                </c:pt>
                <c:pt idx="259">
                  <c:v>821.60004000000004</c:v>
                </c:pt>
                <c:pt idx="260">
                  <c:v>824.76000999999997</c:v>
                </c:pt>
                <c:pt idx="261">
                  <c:v>827.92003999999997</c:v>
                </c:pt>
                <c:pt idx="262">
                  <c:v>831.08001999999999</c:v>
                </c:pt>
                <c:pt idx="263">
                  <c:v>834.24005</c:v>
                </c:pt>
                <c:pt idx="264">
                  <c:v>837.40002000000004</c:v>
                </c:pt>
                <c:pt idx="265">
                  <c:v>840.56</c:v>
                </c:pt>
                <c:pt idx="266">
                  <c:v>843.72002999999995</c:v>
                </c:pt>
                <c:pt idx="267">
                  <c:v>846.88</c:v>
                </c:pt>
                <c:pt idx="268">
                  <c:v>850.04003999999998</c:v>
                </c:pt>
                <c:pt idx="269">
                  <c:v>853.20001000000002</c:v>
                </c:pt>
                <c:pt idx="270">
                  <c:v>856.36005</c:v>
                </c:pt>
                <c:pt idx="271">
                  <c:v>859.52002000000005</c:v>
                </c:pt>
                <c:pt idx="272">
                  <c:v>862.68005000000005</c:v>
                </c:pt>
                <c:pt idx="273">
                  <c:v>865.84002999999996</c:v>
                </c:pt>
                <c:pt idx="274">
                  <c:v>869</c:v>
                </c:pt>
                <c:pt idx="275">
                  <c:v>872.16003000000001</c:v>
                </c:pt>
                <c:pt idx="276">
                  <c:v>875.32001000000002</c:v>
                </c:pt>
                <c:pt idx="277">
                  <c:v>878.48004000000003</c:v>
                </c:pt>
                <c:pt idx="278">
                  <c:v>881.64000999999996</c:v>
                </c:pt>
                <c:pt idx="279">
                  <c:v>884.80005000000006</c:v>
                </c:pt>
                <c:pt idx="280">
                  <c:v>887.96001999999999</c:v>
                </c:pt>
                <c:pt idx="281">
                  <c:v>891.12</c:v>
                </c:pt>
                <c:pt idx="282">
                  <c:v>894.28003000000001</c:v>
                </c:pt>
                <c:pt idx="283">
                  <c:v>897.44</c:v>
                </c:pt>
                <c:pt idx="284">
                  <c:v>900.60004000000004</c:v>
                </c:pt>
                <c:pt idx="285">
                  <c:v>903.76000999999997</c:v>
                </c:pt>
                <c:pt idx="286">
                  <c:v>906.92003999999997</c:v>
                </c:pt>
                <c:pt idx="287">
                  <c:v>910.08001999999999</c:v>
                </c:pt>
                <c:pt idx="288">
                  <c:v>913.24005</c:v>
                </c:pt>
                <c:pt idx="289">
                  <c:v>916.40002000000004</c:v>
                </c:pt>
                <c:pt idx="290">
                  <c:v>919.56</c:v>
                </c:pt>
                <c:pt idx="291">
                  <c:v>922.72002999999995</c:v>
                </c:pt>
                <c:pt idx="292">
                  <c:v>925.88</c:v>
                </c:pt>
                <c:pt idx="293">
                  <c:v>929.04003999999998</c:v>
                </c:pt>
                <c:pt idx="294">
                  <c:v>932.20001000000002</c:v>
                </c:pt>
                <c:pt idx="295">
                  <c:v>935.36005</c:v>
                </c:pt>
                <c:pt idx="296">
                  <c:v>938.52002000000005</c:v>
                </c:pt>
                <c:pt idx="297">
                  <c:v>941.68005000000005</c:v>
                </c:pt>
                <c:pt idx="298">
                  <c:v>944.84002999999996</c:v>
                </c:pt>
                <c:pt idx="299">
                  <c:v>948</c:v>
                </c:pt>
              </c:numCache>
            </c:numRef>
          </c:xVal>
          <c:yVal>
            <c:numRef>
              <c:f>Sheet1!$B$1:$B$300</c:f>
              <c:numCache>
                <c:formatCode>General</c:formatCode>
                <c:ptCount val="300"/>
                <c:pt idx="0">
                  <c:v>1.9980000000000001E-2</c:v>
                </c:pt>
                <c:pt idx="1">
                  <c:v>4.0969999999999999E-2</c:v>
                </c:pt>
                <c:pt idx="2">
                  <c:v>7.7289999999999998E-2</c:v>
                </c:pt>
                <c:pt idx="3">
                  <c:v>0.12295</c:v>
                </c:pt>
                <c:pt idx="4">
                  <c:v>0.17263000000000001</c:v>
                </c:pt>
                <c:pt idx="5">
                  <c:v>0.22187000000000001</c:v>
                </c:pt>
                <c:pt idx="6">
                  <c:v>0.26693</c:v>
                </c:pt>
                <c:pt idx="7">
                  <c:v>0.30473</c:v>
                </c:pt>
                <c:pt idx="8">
                  <c:v>0.33739000000000002</c:v>
                </c:pt>
                <c:pt idx="9">
                  <c:v>0.36353000000000002</c:v>
                </c:pt>
                <c:pt idx="10">
                  <c:v>0.38438</c:v>
                </c:pt>
                <c:pt idx="11">
                  <c:v>0.40092</c:v>
                </c:pt>
                <c:pt idx="12">
                  <c:v>0.41388000000000003</c:v>
                </c:pt>
                <c:pt idx="13">
                  <c:v>0.42487999999999998</c:v>
                </c:pt>
                <c:pt idx="14">
                  <c:v>0.43587999999999999</c:v>
                </c:pt>
                <c:pt idx="15">
                  <c:v>0.44703999999999999</c:v>
                </c:pt>
                <c:pt idx="16">
                  <c:v>0.45746999999999999</c:v>
                </c:pt>
                <c:pt idx="17">
                  <c:v>0.46628999999999998</c:v>
                </c:pt>
                <c:pt idx="18">
                  <c:v>0.47313</c:v>
                </c:pt>
                <c:pt idx="19">
                  <c:v>0.47792000000000001</c:v>
                </c:pt>
                <c:pt idx="20">
                  <c:v>0.48102</c:v>
                </c:pt>
                <c:pt idx="21">
                  <c:v>0.48298000000000002</c:v>
                </c:pt>
                <c:pt idx="22">
                  <c:v>0.48443000000000003</c:v>
                </c:pt>
                <c:pt idx="23">
                  <c:v>0.48562</c:v>
                </c:pt>
                <c:pt idx="24">
                  <c:v>0.48677999999999999</c:v>
                </c:pt>
                <c:pt idx="25">
                  <c:v>0.48796</c:v>
                </c:pt>
                <c:pt idx="26">
                  <c:v>0.48896000000000001</c:v>
                </c:pt>
                <c:pt idx="27">
                  <c:v>0.49037999999999998</c:v>
                </c:pt>
                <c:pt idx="28">
                  <c:v>0.49167</c:v>
                </c:pt>
                <c:pt idx="29">
                  <c:v>0.49302000000000001</c:v>
                </c:pt>
                <c:pt idx="30">
                  <c:v>0.49465999999999999</c:v>
                </c:pt>
                <c:pt idx="31">
                  <c:v>0.49670999999999998</c:v>
                </c:pt>
                <c:pt idx="32">
                  <c:v>0.49922</c:v>
                </c:pt>
                <c:pt idx="33">
                  <c:v>0.50187000000000004</c:v>
                </c:pt>
                <c:pt idx="34">
                  <c:v>0.50436000000000003</c:v>
                </c:pt>
                <c:pt idx="35">
                  <c:v>0.50632999999999995</c:v>
                </c:pt>
                <c:pt idx="36">
                  <c:v>0.50805</c:v>
                </c:pt>
                <c:pt idx="37">
                  <c:v>0.50978999999999997</c:v>
                </c:pt>
                <c:pt idx="38">
                  <c:v>0.51100999999999996</c:v>
                </c:pt>
                <c:pt idx="39">
                  <c:v>0.51200999999999997</c:v>
                </c:pt>
                <c:pt idx="40">
                  <c:v>0.51305999999999996</c:v>
                </c:pt>
                <c:pt idx="41">
                  <c:v>0.51429000000000002</c:v>
                </c:pt>
                <c:pt idx="42">
                  <c:v>0.51588999999999996</c:v>
                </c:pt>
                <c:pt idx="43">
                  <c:v>0.51793</c:v>
                </c:pt>
                <c:pt idx="44">
                  <c:v>0.52014000000000005</c:v>
                </c:pt>
                <c:pt idx="45">
                  <c:v>0.52268999999999999</c:v>
                </c:pt>
                <c:pt idx="46">
                  <c:v>0.52515999999999996</c:v>
                </c:pt>
                <c:pt idx="47">
                  <c:v>0.52759999999999996</c:v>
                </c:pt>
                <c:pt idx="48">
                  <c:v>0.53049000000000002</c:v>
                </c:pt>
                <c:pt idx="49">
                  <c:v>0.53364</c:v>
                </c:pt>
                <c:pt idx="50">
                  <c:v>0.53705999999999998</c:v>
                </c:pt>
                <c:pt idx="51">
                  <c:v>0.54052999999999995</c:v>
                </c:pt>
                <c:pt idx="52">
                  <c:v>0.54388000000000003</c:v>
                </c:pt>
                <c:pt idx="53">
                  <c:v>0.54708000000000001</c:v>
                </c:pt>
                <c:pt idx="54">
                  <c:v>0.55022000000000004</c:v>
                </c:pt>
                <c:pt idx="55">
                  <c:v>0.55342999999999998</c:v>
                </c:pt>
                <c:pt idx="56">
                  <c:v>0.55676999999999999</c:v>
                </c:pt>
                <c:pt idx="57">
                  <c:v>0.56032000000000004</c:v>
                </c:pt>
                <c:pt idx="58">
                  <c:v>0.56398000000000004</c:v>
                </c:pt>
                <c:pt idx="59">
                  <c:v>0.56772</c:v>
                </c:pt>
                <c:pt idx="60">
                  <c:v>0.57152999999999998</c:v>
                </c:pt>
                <c:pt idx="61">
                  <c:v>0.57523000000000002</c:v>
                </c:pt>
                <c:pt idx="62">
                  <c:v>0.57882999999999996</c:v>
                </c:pt>
                <c:pt idx="63">
                  <c:v>0.58243</c:v>
                </c:pt>
                <c:pt idx="64">
                  <c:v>0.58599000000000001</c:v>
                </c:pt>
                <c:pt idx="65">
                  <c:v>0.58975999999999995</c:v>
                </c:pt>
                <c:pt idx="66">
                  <c:v>0.59363999999999995</c:v>
                </c:pt>
                <c:pt idx="67">
                  <c:v>0.59757000000000005</c:v>
                </c:pt>
                <c:pt idx="68">
                  <c:v>0.60158999999999996</c:v>
                </c:pt>
                <c:pt idx="69">
                  <c:v>0.60551999999999995</c:v>
                </c:pt>
                <c:pt idx="70">
                  <c:v>0.60882999999999998</c:v>
                </c:pt>
                <c:pt idx="71">
                  <c:v>0.61160999999999999</c:v>
                </c:pt>
                <c:pt idx="72">
                  <c:v>0.61402000000000001</c:v>
                </c:pt>
                <c:pt idx="73">
                  <c:v>0.61646999999999996</c:v>
                </c:pt>
                <c:pt idx="74">
                  <c:v>0.61914000000000002</c:v>
                </c:pt>
                <c:pt idx="75">
                  <c:v>0.62187000000000003</c:v>
                </c:pt>
                <c:pt idx="76">
                  <c:v>0.62468999999999997</c:v>
                </c:pt>
                <c:pt idx="77">
                  <c:v>0.62756999999999996</c:v>
                </c:pt>
                <c:pt idx="78">
                  <c:v>0.63017000000000001</c:v>
                </c:pt>
                <c:pt idx="79">
                  <c:v>0.63216000000000006</c:v>
                </c:pt>
                <c:pt idx="80">
                  <c:v>0.63351999999999997</c:v>
                </c:pt>
                <c:pt idx="81">
                  <c:v>0.63453999999999999</c:v>
                </c:pt>
                <c:pt idx="82">
                  <c:v>0.63571999999999995</c:v>
                </c:pt>
                <c:pt idx="83">
                  <c:v>0.63721000000000005</c:v>
                </c:pt>
                <c:pt idx="84">
                  <c:v>0.63922000000000001</c:v>
                </c:pt>
                <c:pt idx="85">
                  <c:v>0.64171</c:v>
                </c:pt>
                <c:pt idx="86">
                  <c:v>0.64451999999999998</c:v>
                </c:pt>
                <c:pt idx="87">
                  <c:v>0.64746999999999999</c:v>
                </c:pt>
                <c:pt idx="88">
                  <c:v>0.65031000000000005</c:v>
                </c:pt>
                <c:pt idx="89">
                  <c:v>0.65281999999999996</c:v>
                </c:pt>
                <c:pt idx="90">
                  <c:v>0.65517999999999998</c:v>
                </c:pt>
                <c:pt idx="91">
                  <c:v>0.65736000000000006</c:v>
                </c:pt>
                <c:pt idx="92">
                  <c:v>0.65952999999999995</c:v>
                </c:pt>
                <c:pt idx="93">
                  <c:v>0.66159000000000001</c:v>
                </c:pt>
                <c:pt idx="94">
                  <c:v>0.66356000000000004</c:v>
                </c:pt>
                <c:pt idx="95">
                  <c:v>0.66546000000000005</c:v>
                </c:pt>
                <c:pt idx="96">
                  <c:v>0.66713</c:v>
                </c:pt>
                <c:pt idx="97">
                  <c:v>0.66859999999999997</c:v>
                </c:pt>
                <c:pt idx="98">
                  <c:v>0.66983999999999999</c:v>
                </c:pt>
                <c:pt idx="99">
                  <c:v>0.67086999999999997</c:v>
                </c:pt>
                <c:pt idx="100">
                  <c:v>0.67191999999999996</c:v>
                </c:pt>
                <c:pt idx="101">
                  <c:v>0.67281000000000002</c:v>
                </c:pt>
                <c:pt idx="102">
                  <c:v>0.67374000000000001</c:v>
                </c:pt>
                <c:pt idx="103">
                  <c:v>0.67473000000000005</c:v>
                </c:pt>
                <c:pt idx="104">
                  <c:v>0.67584</c:v>
                </c:pt>
                <c:pt idx="105">
                  <c:v>0.67706</c:v>
                </c:pt>
                <c:pt idx="106">
                  <c:v>0.67830000000000001</c:v>
                </c:pt>
                <c:pt idx="107">
                  <c:v>0.67962</c:v>
                </c:pt>
                <c:pt idx="108">
                  <c:v>0.68106999999999995</c:v>
                </c:pt>
                <c:pt idx="109">
                  <c:v>0.68252999999999997</c:v>
                </c:pt>
                <c:pt idx="110">
                  <c:v>0.68398000000000003</c:v>
                </c:pt>
                <c:pt idx="111">
                  <c:v>0.68549000000000004</c:v>
                </c:pt>
                <c:pt idx="112">
                  <c:v>0.68713999999999997</c:v>
                </c:pt>
                <c:pt idx="113">
                  <c:v>0.68869000000000002</c:v>
                </c:pt>
                <c:pt idx="114">
                  <c:v>0.69015000000000004</c:v>
                </c:pt>
                <c:pt idx="115">
                  <c:v>0.69145999999999996</c:v>
                </c:pt>
                <c:pt idx="116">
                  <c:v>0.69262999999999997</c:v>
                </c:pt>
                <c:pt idx="117">
                  <c:v>0.69367000000000001</c:v>
                </c:pt>
                <c:pt idx="118">
                  <c:v>0.69455</c:v>
                </c:pt>
                <c:pt idx="119">
                  <c:v>0.69538999999999995</c:v>
                </c:pt>
                <c:pt idx="120">
                  <c:v>0.69625999999999999</c:v>
                </c:pt>
                <c:pt idx="121">
                  <c:v>0.69725999999999999</c:v>
                </c:pt>
                <c:pt idx="122">
                  <c:v>0.69843999999999995</c:v>
                </c:pt>
                <c:pt idx="123">
                  <c:v>0.70016999999999996</c:v>
                </c:pt>
                <c:pt idx="124">
                  <c:v>0.70230000000000004</c:v>
                </c:pt>
                <c:pt idx="125">
                  <c:v>0.70472999999999997</c:v>
                </c:pt>
                <c:pt idx="126">
                  <c:v>0.70730999999999999</c:v>
                </c:pt>
                <c:pt idx="127">
                  <c:v>0.70981000000000005</c:v>
                </c:pt>
                <c:pt idx="128">
                  <c:v>0.71214999999999995</c:v>
                </c:pt>
                <c:pt idx="129">
                  <c:v>0.71433000000000002</c:v>
                </c:pt>
                <c:pt idx="130">
                  <c:v>0.71633999999999998</c:v>
                </c:pt>
                <c:pt idx="131">
                  <c:v>0.71816999999999998</c:v>
                </c:pt>
                <c:pt idx="132">
                  <c:v>0.71987999999999996</c:v>
                </c:pt>
                <c:pt idx="133">
                  <c:v>0.72141999999999995</c:v>
                </c:pt>
                <c:pt idx="134">
                  <c:v>0.72277999999999998</c:v>
                </c:pt>
                <c:pt idx="135">
                  <c:v>0.72394000000000003</c:v>
                </c:pt>
                <c:pt idx="136">
                  <c:v>0.72492000000000001</c:v>
                </c:pt>
                <c:pt idx="137">
                  <c:v>0.72577000000000003</c:v>
                </c:pt>
                <c:pt idx="138">
                  <c:v>0.72652000000000005</c:v>
                </c:pt>
                <c:pt idx="139">
                  <c:v>0.72724</c:v>
                </c:pt>
                <c:pt idx="140">
                  <c:v>0.72797000000000001</c:v>
                </c:pt>
                <c:pt idx="141">
                  <c:v>0.72877999999999998</c:v>
                </c:pt>
                <c:pt idx="142">
                  <c:v>0.72972000000000004</c:v>
                </c:pt>
                <c:pt idx="143">
                  <c:v>0.73080000000000001</c:v>
                </c:pt>
                <c:pt idx="144">
                  <c:v>0.73199999999999998</c:v>
                </c:pt>
                <c:pt idx="145">
                  <c:v>0.73329</c:v>
                </c:pt>
                <c:pt idx="146">
                  <c:v>0.73462000000000005</c:v>
                </c:pt>
                <c:pt idx="147">
                  <c:v>0.73597999999999997</c:v>
                </c:pt>
                <c:pt idx="148">
                  <c:v>0.73736000000000002</c:v>
                </c:pt>
                <c:pt idx="149">
                  <c:v>0.73865999999999998</c:v>
                </c:pt>
                <c:pt idx="150">
                  <c:v>0.73982000000000003</c:v>
                </c:pt>
                <c:pt idx="151">
                  <c:v>0.74080000000000001</c:v>
                </c:pt>
                <c:pt idx="152">
                  <c:v>0.74165999999999999</c:v>
                </c:pt>
                <c:pt idx="153">
                  <c:v>0.74233000000000005</c:v>
                </c:pt>
                <c:pt idx="154">
                  <c:v>0.74282000000000004</c:v>
                </c:pt>
                <c:pt idx="155">
                  <c:v>0.74321000000000004</c:v>
                </c:pt>
                <c:pt idx="156">
                  <c:v>0.74358000000000002</c:v>
                </c:pt>
                <c:pt idx="157">
                  <c:v>0.74392999999999998</c:v>
                </c:pt>
                <c:pt idx="158">
                  <c:v>0.74456999999999995</c:v>
                </c:pt>
                <c:pt idx="159">
                  <c:v>0.74524999999999997</c:v>
                </c:pt>
                <c:pt idx="160">
                  <c:v>0.74589000000000005</c:v>
                </c:pt>
                <c:pt idx="161">
                  <c:v>0.74644999999999995</c:v>
                </c:pt>
                <c:pt idx="162">
                  <c:v>0.74705999999999995</c:v>
                </c:pt>
                <c:pt idx="163">
                  <c:v>0.74775999999999998</c:v>
                </c:pt>
                <c:pt idx="164">
                  <c:v>0.74850000000000005</c:v>
                </c:pt>
                <c:pt idx="165">
                  <c:v>0.74921000000000004</c:v>
                </c:pt>
                <c:pt idx="166">
                  <c:v>0.74983999999999995</c:v>
                </c:pt>
                <c:pt idx="167">
                  <c:v>0.75029999999999997</c:v>
                </c:pt>
                <c:pt idx="168">
                  <c:v>0.75055000000000005</c:v>
                </c:pt>
                <c:pt idx="169">
                  <c:v>0.75058999999999998</c:v>
                </c:pt>
                <c:pt idx="170">
                  <c:v>0.75048000000000004</c:v>
                </c:pt>
                <c:pt idx="171">
                  <c:v>0.75024999999999997</c:v>
                </c:pt>
                <c:pt idx="172">
                  <c:v>0.74999000000000005</c:v>
                </c:pt>
                <c:pt idx="173">
                  <c:v>0.74982000000000004</c:v>
                </c:pt>
                <c:pt idx="174">
                  <c:v>0.74983</c:v>
                </c:pt>
                <c:pt idx="175">
                  <c:v>0.75024000000000002</c:v>
                </c:pt>
                <c:pt idx="176">
                  <c:v>0.75085999999999997</c:v>
                </c:pt>
                <c:pt idx="177">
                  <c:v>0.75161</c:v>
                </c:pt>
                <c:pt idx="178">
                  <c:v>0.75238000000000005</c:v>
                </c:pt>
                <c:pt idx="179">
                  <c:v>0.75307999999999997</c:v>
                </c:pt>
                <c:pt idx="180">
                  <c:v>0.75366999999999995</c:v>
                </c:pt>
                <c:pt idx="181">
                  <c:v>0.75419999999999998</c:v>
                </c:pt>
                <c:pt idx="182">
                  <c:v>0.75458000000000003</c:v>
                </c:pt>
                <c:pt idx="183">
                  <c:v>0.75485000000000002</c:v>
                </c:pt>
                <c:pt idx="184">
                  <c:v>0.75509000000000004</c:v>
                </c:pt>
                <c:pt idx="185">
                  <c:v>0.75531000000000004</c:v>
                </c:pt>
                <c:pt idx="186">
                  <c:v>0.75548000000000004</c:v>
                </c:pt>
                <c:pt idx="187">
                  <c:v>0.75560000000000005</c:v>
                </c:pt>
                <c:pt idx="188">
                  <c:v>0.75563000000000002</c:v>
                </c:pt>
                <c:pt idx="189">
                  <c:v>0.75556999999999996</c:v>
                </c:pt>
                <c:pt idx="190">
                  <c:v>0.75546000000000002</c:v>
                </c:pt>
                <c:pt idx="191">
                  <c:v>0.75536000000000003</c:v>
                </c:pt>
                <c:pt idx="192">
                  <c:v>0.75531000000000004</c:v>
                </c:pt>
                <c:pt idx="193">
                  <c:v>0.75536999999999999</c:v>
                </c:pt>
                <c:pt idx="194">
                  <c:v>0.75553999999999999</c:v>
                </c:pt>
                <c:pt idx="195">
                  <c:v>0.75595999999999997</c:v>
                </c:pt>
                <c:pt idx="196">
                  <c:v>0.75639000000000001</c:v>
                </c:pt>
                <c:pt idx="197">
                  <c:v>0.75670000000000004</c:v>
                </c:pt>
                <c:pt idx="198">
                  <c:v>0.75687000000000004</c:v>
                </c:pt>
                <c:pt idx="199">
                  <c:v>0.75690999999999997</c:v>
                </c:pt>
                <c:pt idx="200">
                  <c:v>0.75685999999999998</c:v>
                </c:pt>
                <c:pt idx="201">
                  <c:v>0.75678999999999996</c:v>
                </c:pt>
                <c:pt idx="202">
                  <c:v>0.75670000000000004</c:v>
                </c:pt>
                <c:pt idx="203">
                  <c:v>0.75660000000000005</c:v>
                </c:pt>
                <c:pt idx="204">
                  <c:v>0.75646999999999998</c:v>
                </c:pt>
                <c:pt idx="205">
                  <c:v>0.75624999999999998</c:v>
                </c:pt>
                <c:pt idx="206">
                  <c:v>0.75590999999999997</c:v>
                </c:pt>
                <c:pt idx="207">
                  <c:v>0.75541000000000003</c:v>
                </c:pt>
                <c:pt idx="208">
                  <c:v>0.75480999999999998</c:v>
                </c:pt>
                <c:pt idx="209">
                  <c:v>0.75417999999999996</c:v>
                </c:pt>
                <c:pt idx="210">
                  <c:v>0.75360000000000005</c:v>
                </c:pt>
                <c:pt idx="211">
                  <c:v>0.75319999999999998</c:v>
                </c:pt>
                <c:pt idx="212">
                  <c:v>0.75305999999999995</c:v>
                </c:pt>
                <c:pt idx="213">
                  <c:v>0.75309999999999999</c:v>
                </c:pt>
                <c:pt idx="214">
                  <c:v>0.75324000000000002</c:v>
                </c:pt>
                <c:pt idx="215">
                  <c:v>0.75334999999999996</c:v>
                </c:pt>
                <c:pt idx="216">
                  <c:v>0.75334999999999996</c:v>
                </c:pt>
                <c:pt idx="217">
                  <c:v>0.75324000000000002</c:v>
                </c:pt>
                <c:pt idx="218">
                  <c:v>0.75297000000000003</c:v>
                </c:pt>
                <c:pt idx="219">
                  <c:v>0.75256000000000001</c:v>
                </c:pt>
                <c:pt idx="220">
                  <c:v>0.75205</c:v>
                </c:pt>
                <c:pt idx="221">
                  <c:v>0.75148000000000004</c:v>
                </c:pt>
                <c:pt idx="222">
                  <c:v>0.75090999999999997</c:v>
                </c:pt>
                <c:pt idx="223">
                  <c:v>0.75031000000000003</c:v>
                </c:pt>
                <c:pt idx="224">
                  <c:v>0.74965000000000004</c:v>
                </c:pt>
                <c:pt idx="225">
                  <c:v>0.74887000000000004</c:v>
                </c:pt>
                <c:pt idx="226">
                  <c:v>0.74795999999999996</c:v>
                </c:pt>
                <c:pt idx="227">
                  <c:v>0.74697999999999998</c:v>
                </c:pt>
                <c:pt idx="228">
                  <c:v>0.74590999999999996</c:v>
                </c:pt>
                <c:pt idx="229">
                  <c:v>0.74490999999999996</c:v>
                </c:pt>
                <c:pt idx="230">
                  <c:v>0.74387000000000003</c:v>
                </c:pt>
                <c:pt idx="231">
                  <c:v>0.74289000000000005</c:v>
                </c:pt>
                <c:pt idx="232">
                  <c:v>0.74195</c:v>
                </c:pt>
                <c:pt idx="233">
                  <c:v>0.74109000000000003</c:v>
                </c:pt>
                <c:pt idx="234">
                  <c:v>0.74029</c:v>
                </c:pt>
                <c:pt idx="235">
                  <c:v>0.73962000000000006</c:v>
                </c:pt>
                <c:pt idx="236">
                  <c:v>0.73906000000000005</c:v>
                </c:pt>
                <c:pt idx="237">
                  <c:v>0.73858999999999997</c:v>
                </c:pt>
                <c:pt idx="238">
                  <c:v>0.73819999999999997</c:v>
                </c:pt>
                <c:pt idx="239">
                  <c:v>0.73785999999999996</c:v>
                </c:pt>
                <c:pt idx="240">
                  <c:v>0.73760000000000003</c:v>
                </c:pt>
                <c:pt idx="241">
                  <c:v>0.73748000000000002</c:v>
                </c:pt>
                <c:pt idx="242">
                  <c:v>0.73736999999999997</c:v>
                </c:pt>
                <c:pt idx="243">
                  <c:v>0.73724000000000001</c:v>
                </c:pt>
                <c:pt idx="244">
                  <c:v>0.73707999999999996</c:v>
                </c:pt>
                <c:pt idx="245">
                  <c:v>0.73699999999999999</c:v>
                </c:pt>
                <c:pt idx="246">
                  <c:v>0.73697000000000001</c:v>
                </c:pt>
                <c:pt idx="247">
                  <c:v>0.73692000000000002</c:v>
                </c:pt>
                <c:pt idx="248">
                  <c:v>0.73684000000000005</c:v>
                </c:pt>
                <c:pt idx="249">
                  <c:v>0.73673</c:v>
                </c:pt>
                <c:pt idx="250">
                  <c:v>0.73658000000000001</c:v>
                </c:pt>
                <c:pt idx="251">
                  <c:v>0.73638999999999999</c:v>
                </c:pt>
                <c:pt idx="252">
                  <c:v>0.73616999999999999</c:v>
                </c:pt>
                <c:pt idx="253">
                  <c:v>0.73606000000000005</c:v>
                </c:pt>
                <c:pt idx="254">
                  <c:v>0.73592999999999997</c:v>
                </c:pt>
                <c:pt idx="255">
                  <c:v>0.73573999999999995</c:v>
                </c:pt>
                <c:pt idx="256">
                  <c:v>0.73545000000000005</c:v>
                </c:pt>
                <c:pt idx="257">
                  <c:v>0.73501000000000005</c:v>
                </c:pt>
                <c:pt idx="258">
                  <c:v>0.73446999999999996</c:v>
                </c:pt>
                <c:pt idx="259">
                  <c:v>0.73382000000000003</c:v>
                </c:pt>
                <c:pt idx="260">
                  <c:v>0.73302</c:v>
                </c:pt>
                <c:pt idx="261">
                  <c:v>0.73211999999999999</c:v>
                </c:pt>
                <c:pt idx="262">
                  <c:v>0.73121999999999998</c:v>
                </c:pt>
                <c:pt idx="263">
                  <c:v>0.73046</c:v>
                </c:pt>
                <c:pt idx="264">
                  <c:v>0.72989999999999999</c:v>
                </c:pt>
                <c:pt idx="265">
                  <c:v>0.72972999999999999</c:v>
                </c:pt>
                <c:pt idx="266">
                  <c:v>0.72990999999999995</c:v>
                </c:pt>
                <c:pt idx="267">
                  <c:v>0.73041999999999996</c:v>
                </c:pt>
                <c:pt idx="268">
                  <c:v>0.73121000000000003</c:v>
                </c:pt>
                <c:pt idx="269">
                  <c:v>0.73226000000000002</c:v>
                </c:pt>
                <c:pt idx="270">
                  <c:v>0.73333999999999999</c:v>
                </c:pt>
                <c:pt idx="271">
                  <c:v>0.73433000000000004</c:v>
                </c:pt>
                <c:pt idx="272">
                  <c:v>0.73509999999999998</c:v>
                </c:pt>
                <c:pt idx="273">
                  <c:v>0.73558999999999997</c:v>
                </c:pt>
                <c:pt idx="274">
                  <c:v>0.73577999999999999</c:v>
                </c:pt>
                <c:pt idx="275">
                  <c:v>0.73573</c:v>
                </c:pt>
                <c:pt idx="276">
                  <c:v>0.73548999999999998</c:v>
                </c:pt>
                <c:pt idx="277">
                  <c:v>0.73514999999999997</c:v>
                </c:pt>
                <c:pt idx="278">
                  <c:v>0.73477999999999999</c:v>
                </c:pt>
                <c:pt idx="279">
                  <c:v>0.73443999999999998</c:v>
                </c:pt>
                <c:pt idx="280">
                  <c:v>0.73416000000000003</c:v>
                </c:pt>
                <c:pt idx="281">
                  <c:v>0.73392999999999997</c:v>
                </c:pt>
                <c:pt idx="282">
                  <c:v>0.73389000000000004</c:v>
                </c:pt>
                <c:pt idx="283">
                  <c:v>0.73399000000000003</c:v>
                </c:pt>
                <c:pt idx="284">
                  <c:v>0.73409999999999997</c:v>
                </c:pt>
                <c:pt idx="285">
                  <c:v>0.73429999999999995</c:v>
                </c:pt>
                <c:pt idx="286">
                  <c:v>0.73453999999999997</c:v>
                </c:pt>
                <c:pt idx="287">
                  <c:v>0.73480000000000001</c:v>
                </c:pt>
                <c:pt idx="288">
                  <c:v>0.73506000000000005</c:v>
                </c:pt>
                <c:pt idx="289">
                  <c:v>0.73534999999999995</c:v>
                </c:pt>
                <c:pt idx="290">
                  <c:v>0.73563999999999996</c:v>
                </c:pt>
                <c:pt idx="291">
                  <c:v>0.73589000000000004</c:v>
                </c:pt>
                <c:pt idx="292">
                  <c:v>0.73609999999999998</c:v>
                </c:pt>
                <c:pt idx="293">
                  <c:v>0.73624000000000001</c:v>
                </c:pt>
                <c:pt idx="294">
                  <c:v>0.73641999999999996</c:v>
                </c:pt>
                <c:pt idx="295">
                  <c:v>0.73667000000000005</c:v>
                </c:pt>
                <c:pt idx="296">
                  <c:v>0.73690999999999995</c:v>
                </c:pt>
                <c:pt idx="297">
                  <c:v>0.73712</c:v>
                </c:pt>
                <c:pt idx="298">
                  <c:v>0.73731999999999998</c:v>
                </c:pt>
                <c:pt idx="299">
                  <c:v>0.73750000000000004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6274432"/>
        <c:axId val="256277792"/>
      </c:scatterChart>
      <c:valAx>
        <c:axId val="256274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5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Thickness</a:t>
                </a:r>
              </a:p>
            </c:rich>
          </c:tx>
          <c:layout>
            <c:manualLayout>
              <c:xMode val="edge"/>
              <c:yMode val="edge"/>
              <c:x val="0.47245409015025042"/>
              <c:y val="0.88787878787878793"/>
            </c:manualLayout>
          </c:layout>
          <c:overlay val="0"/>
          <c:spPr>
            <a:noFill/>
            <a:ln w="2992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992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3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6277792"/>
        <c:crosses val="autoZero"/>
        <c:crossBetween val="midCat"/>
      </c:valAx>
      <c:valAx>
        <c:axId val="25627779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135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R1</a:t>
                </a:r>
              </a:p>
            </c:rich>
          </c:tx>
          <c:layout>
            <c:manualLayout>
              <c:xMode val="edge"/>
              <c:yMode val="edge"/>
              <c:x val="0.12186978297161936"/>
              <c:y val="1.2121212121212121E-2"/>
            </c:manualLayout>
          </c:layout>
          <c:overlay val="0"/>
          <c:spPr>
            <a:noFill/>
            <a:ln w="2992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992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3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6274432"/>
        <c:crosses val="autoZero"/>
        <c:crossBetween val="midCat"/>
      </c:valAx>
      <c:spPr>
        <a:noFill/>
        <a:ln w="29920">
          <a:noFill/>
        </a:ln>
      </c:spPr>
    </c:plotArea>
    <c:plotVisOnly val="1"/>
    <c:dispBlanksAs val="gap"/>
    <c:showDLblsOverMax val="0"/>
  </c:chart>
  <c:spPr>
    <a:solidFill>
      <a:srgbClr val="FFFFFF"/>
    </a:solidFill>
    <a:ln w="3740">
      <a:solidFill>
        <a:srgbClr val="000000"/>
      </a:solidFill>
      <a:prstDash val="solid"/>
    </a:ln>
  </c:spPr>
  <c:txPr>
    <a:bodyPr/>
    <a:lstStyle/>
    <a:p>
      <a:pPr>
        <a:defRPr sz="111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71428571428573"/>
          <c:y val="8.2644628099173556E-2"/>
          <c:w val="0.80654761904761907"/>
          <c:h val="0.84022038567493118"/>
        </c:manualLayout>
      </c:layout>
      <c:scatterChart>
        <c:scatterStyle val="smoothMarker"/>
        <c:varyColors val="0"/>
        <c:ser>
          <c:idx val="0"/>
          <c:order val="0"/>
          <c:spPr>
            <a:ln w="8787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Sheet1!$D$1:$D$91</c:f>
              <c:numCache>
                <c:formatCode>General</c:formatCode>
                <c:ptCount val="91"/>
                <c:pt idx="0">
                  <c:v>7.8809217600126925E-3</c:v>
                </c:pt>
                <c:pt idx="1">
                  <c:v>1.8045060235954362E-2</c:v>
                </c:pt>
                <c:pt idx="2">
                  <c:v>5.0132091191617628E-2</c:v>
                </c:pt>
                <c:pt idx="3">
                  <c:v>6.2552888984944866E-3</c:v>
                </c:pt>
                <c:pt idx="4">
                  <c:v>2.4439413127872445E-2</c:v>
                </c:pt>
                <c:pt idx="5">
                  <c:v>5.6092357921472921E-2</c:v>
                </c:pt>
                <c:pt idx="6">
                  <c:v>4.9666126580388218E-3</c:v>
                </c:pt>
                <c:pt idx="7">
                  <c:v>3.1810090047976303E-2</c:v>
                </c:pt>
                <c:pt idx="8">
                  <c:v>6.3294093389875308E-2</c:v>
                </c:pt>
                <c:pt idx="9">
                  <c:v>4.1189192517667624E-3</c:v>
                </c:pt>
                <c:pt idx="10">
                  <c:v>4.0059794812627406E-2</c:v>
                </c:pt>
                <c:pt idx="11">
                  <c:v>7.2597341615889349E-2</c:v>
                </c:pt>
                <c:pt idx="12">
                  <c:v>3.8525788861484655E-3</c:v>
                </c:pt>
                <c:pt idx="13">
                  <c:v>4.8910032818828428E-2</c:v>
                </c:pt>
                <c:pt idx="14">
                  <c:v>8.5345754134761503E-2</c:v>
                </c:pt>
                <c:pt idx="15">
                  <c:v>4.4910324840937346E-3</c:v>
                </c:pt>
                <c:pt idx="16">
                  <c:v>5.7635577532804579E-2</c:v>
                </c:pt>
                <c:pt idx="17">
                  <c:v>0.10358953962301064</c:v>
                </c:pt>
                <c:pt idx="18">
                  <c:v>6.9796998170094625E-3</c:v>
                </c:pt>
                <c:pt idx="19">
                  <c:v>6.4484893156372E-2</c:v>
                </c:pt>
                <c:pt idx="20">
                  <c:v>0.13022395474582846</c:v>
                </c:pt>
                <c:pt idx="21">
                  <c:v>1.4125961954515471E-2</c:v>
                </c:pt>
                <c:pt idx="22">
                  <c:v>6.5600413859782519E-2</c:v>
                </c:pt>
                <c:pt idx="23">
                  <c:v>0.1682874948804331</c:v>
                </c:pt>
                <c:pt idx="24">
                  <c:v>3.3865051233734601E-2</c:v>
                </c:pt>
                <c:pt idx="25">
                  <c:v>5.3909297528662997E-2</c:v>
                </c:pt>
                <c:pt idx="26">
                  <c:v>0.21644994847843396</c:v>
                </c:pt>
                <c:pt idx="27">
                  <c:v>8.6408180017866959E-2</c:v>
                </c:pt>
                <c:pt idx="28">
                  <c:v>2.3105882954125207E-2</c:v>
                </c:pt>
                <c:pt idx="29">
                  <c:v>0.25207922515924058</c:v>
                </c:pt>
                <c:pt idx="30">
                  <c:v>0.21022422137639737</c:v>
                </c:pt>
                <c:pt idx="31">
                  <c:v>1.5572551021858368E-3</c:v>
                </c:pt>
                <c:pt idx="32">
                  <c:v>0.19704718235755106</c:v>
                </c:pt>
                <c:pt idx="33">
                  <c:v>0.40549311036154484</c:v>
                </c:pt>
                <c:pt idx="34">
                  <c:v>0.16056780096463891</c:v>
                </c:pt>
                <c:pt idx="35">
                  <c:v>1.2358749756758358E-2</c:v>
                </c:pt>
                <c:pt idx="36">
                  <c:v>0.34701036522857143</c:v>
                </c:pt>
                <c:pt idx="37">
                  <c:v>0.60784853724661458</c:v>
                </c:pt>
                <c:pt idx="38">
                  <c:v>0.38242368693048662</c:v>
                </c:pt>
                <c:pt idx="39">
                  <c:v>4.7347477692781373E-2</c:v>
                </c:pt>
                <c:pt idx="40">
                  <c:v>5.8133707457040204E-2</c:v>
                </c:pt>
                <c:pt idx="41">
                  <c:v>0.37804517520162745</c:v>
                </c:pt>
                <c:pt idx="42">
                  <c:v>0.71867601814462023</c:v>
                </c:pt>
                <c:pt idx="43">
                  <c:v>0.91666094511628371</c:v>
                </c:pt>
                <c:pt idx="44">
                  <c:v>0.98712422434630798</c:v>
                </c:pt>
                <c:pt idx="45">
                  <c:v>1</c:v>
                </c:pt>
                <c:pt idx="46">
                  <c:v>0.98712422434630731</c:v>
                </c:pt>
                <c:pt idx="47">
                  <c:v>0.91666094511628182</c:v>
                </c:pt>
                <c:pt idx="48">
                  <c:v>0.71867601814461846</c:v>
                </c:pt>
                <c:pt idx="49">
                  <c:v>0.37804517520162417</c:v>
                </c:pt>
                <c:pt idx="50">
                  <c:v>5.8133707457037914E-2</c:v>
                </c:pt>
                <c:pt idx="51">
                  <c:v>4.7347477692783885E-2</c:v>
                </c:pt>
                <c:pt idx="52">
                  <c:v>0.382423686930492</c:v>
                </c:pt>
                <c:pt idx="53">
                  <c:v>0.60784853724661425</c:v>
                </c:pt>
                <c:pt idx="54">
                  <c:v>0.34701036522856632</c:v>
                </c:pt>
                <c:pt idx="55">
                  <c:v>1.235874975675668E-2</c:v>
                </c:pt>
                <c:pt idx="56">
                  <c:v>0.16056780096464476</c:v>
                </c:pt>
                <c:pt idx="57">
                  <c:v>0.40549311036154512</c:v>
                </c:pt>
                <c:pt idx="58">
                  <c:v>0.19704718235754548</c:v>
                </c:pt>
                <c:pt idx="59">
                  <c:v>1.5572551021864852E-3</c:v>
                </c:pt>
                <c:pt idx="60">
                  <c:v>0.21022422137640115</c:v>
                </c:pt>
                <c:pt idx="61">
                  <c:v>0.25207922515923836</c:v>
                </c:pt>
                <c:pt idx="62">
                  <c:v>2.3105882954123087E-2</c:v>
                </c:pt>
                <c:pt idx="63">
                  <c:v>8.6408180017870082E-2</c:v>
                </c:pt>
                <c:pt idx="64">
                  <c:v>0.21644994847843346</c:v>
                </c:pt>
                <c:pt idx="65">
                  <c:v>5.3909297528661061E-2</c:v>
                </c:pt>
                <c:pt idx="66">
                  <c:v>3.3865051233736593E-2</c:v>
                </c:pt>
                <c:pt idx="67">
                  <c:v>0.16828749488043357</c:v>
                </c:pt>
                <c:pt idx="68">
                  <c:v>6.5600413859780243E-2</c:v>
                </c:pt>
                <c:pt idx="69">
                  <c:v>1.4125961954517308E-2</c:v>
                </c:pt>
                <c:pt idx="70">
                  <c:v>0.13022395474582948</c:v>
                </c:pt>
                <c:pt idx="71">
                  <c:v>6.4484893156369655E-2</c:v>
                </c:pt>
                <c:pt idx="72">
                  <c:v>6.9796998170102579E-3</c:v>
                </c:pt>
                <c:pt idx="73">
                  <c:v>0.10358953962301143</c:v>
                </c:pt>
                <c:pt idx="74">
                  <c:v>5.7635577532802275E-2</c:v>
                </c:pt>
                <c:pt idx="75">
                  <c:v>4.4910324840946132E-3</c:v>
                </c:pt>
                <c:pt idx="76">
                  <c:v>8.5345754134761836E-2</c:v>
                </c:pt>
                <c:pt idx="77">
                  <c:v>4.8910032818827769E-2</c:v>
                </c:pt>
                <c:pt idx="78">
                  <c:v>3.8525788861489617E-3</c:v>
                </c:pt>
                <c:pt idx="79">
                  <c:v>7.2597341615889627E-2</c:v>
                </c:pt>
                <c:pt idx="80">
                  <c:v>4.0059794812626288E-2</c:v>
                </c:pt>
                <c:pt idx="81">
                  <c:v>4.1189192517677069E-3</c:v>
                </c:pt>
                <c:pt idx="82">
                  <c:v>6.3294093389875766E-2</c:v>
                </c:pt>
                <c:pt idx="83">
                  <c:v>3.1810090047975366E-2</c:v>
                </c:pt>
                <c:pt idx="84">
                  <c:v>4.9666126580390603E-3</c:v>
                </c:pt>
                <c:pt idx="85">
                  <c:v>5.6092357921473081E-2</c:v>
                </c:pt>
                <c:pt idx="86">
                  <c:v>2.4439413127872046E-2</c:v>
                </c:pt>
                <c:pt idx="87">
                  <c:v>6.2552888984949758E-3</c:v>
                </c:pt>
                <c:pt idx="88">
                  <c:v>5.0132091191617718E-2</c:v>
                </c:pt>
                <c:pt idx="89">
                  <c:v>1.8045060235954018E-2</c:v>
                </c:pt>
                <c:pt idx="90">
                  <c:v>7.8809217600131886E-3</c:v>
                </c:pt>
              </c:numCache>
            </c:numRef>
          </c:xVal>
          <c:yVal>
            <c:numRef>
              <c:f>Sheet1!$A$1:$A$91</c:f>
              <c:numCache>
                <c:formatCode>General</c:formatCode>
                <c:ptCount val="91"/>
                <c:pt idx="0">
                  <c:v>-4.5</c:v>
                </c:pt>
                <c:pt idx="1">
                  <c:v>-4.4000000000000004</c:v>
                </c:pt>
                <c:pt idx="2">
                  <c:v>-4.3000000000000007</c:v>
                </c:pt>
                <c:pt idx="3">
                  <c:v>-4.2000000000000011</c:v>
                </c:pt>
                <c:pt idx="4">
                  <c:v>-4.1000000000000014</c:v>
                </c:pt>
                <c:pt idx="5">
                  <c:v>-4.0000000000000018</c:v>
                </c:pt>
                <c:pt idx="6">
                  <c:v>-3.9000000000000017</c:v>
                </c:pt>
                <c:pt idx="7">
                  <c:v>-3.8000000000000016</c:v>
                </c:pt>
                <c:pt idx="8">
                  <c:v>-3.7000000000000015</c:v>
                </c:pt>
                <c:pt idx="9">
                  <c:v>-3.6000000000000014</c:v>
                </c:pt>
                <c:pt idx="10">
                  <c:v>-3.5000000000000013</c:v>
                </c:pt>
                <c:pt idx="11">
                  <c:v>-3.4000000000000012</c:v>
                </c:pt>
                <c:pt idx="12">
                  <c:v>-3.3000000000000012</c:v>
                </c:pt>
                <c:pt idx="13">
                  <c:v>-3.2000000000000011</c:v>
                </c:pt>
                <c:pt idx="14">
                  <c:v>-3.100000000000001</c:v>
                </c:pt>
                <c:pt idx="15">
                  <c:v>-3.0000000000000009</c:v>
                </c:pt>
                <c:pt idx="16">
                  <c:v>-2.9000000000000008</c:v>
                </c:pt>
                <c:pt idx="17">
                  <c:v>-2.8000000000000007</c:v>
                </c:pt>
                <c:pt idx="18">
                  <c:v>-2.7000000000000006</c:v>
                </c:pt>
                <c:pt idx="19">
                  <c:v>-2.6000000000000005</c:v>
                </c:pt>
                <c:pt idx="20">
                  <c:v>-2.5000000000000004</c:v>
                </c:pt>
                <c:pt idx="21">
                  <c:v>-2.4000000000000004</c:v>
                </c:pt>
                <c:pt idx="22">
                  <c:v>-2.3000000000000003</c:v>
                </c:pt>
                <c:pt idx="23">
                  <c:v>-2.2000000000000002</c:v>
                </c:pt>
                <c:pt idx="24">
                  <c:v>-2.1</c:v>
                </c:pt>
                <c:pt idx="25">
                  <c:v>-2</c:v>
                </c:pt>
                <c:pt idx="26">
                  <c:v>-1.9</c:v>
                </c:pt>
                <c:pt idx="27">
                  <c:v>-1.7999999999999998</c:v>
                </c:pt>
                <c:pt idx="28">
                  <c:v>-1.6999999999999997</c:v>
                </c:pt>
                <c:pt idx="29">
                  <c:v>-1.5999999999999996</c:v>
                </c:pt>
                <c:pt idx="30">
                  <c:v>-1.4999999999999996</c:v>
                </c:pt>
                <c:pt idx="31">
                  <c:v>-1.3999999999999995</c:v>
                </c:pt>
                <c:pt idx="32">
                  <c:v>-1.2999999999999994</c:v>
                </c:pt>
                <c:pt idx="33">
                  <c:v>-1.1999999999999993</c:v>
                </c:pt>
                <c:pt idx="34">
                  <c:v>-1.0999999999999992</c:v>
                </c:pt>
                <c:pt idx="35">
                  <c:v>-0.99999999999999922</c:v>
                </c:pt>
                <c:pt idx="36">
                  <c:v>-0.89999999999999925</c:v>
                </c:pt>
                <c:pt idx="37">
                  <c:v>-0.79999999999999927</c:v>
                </c:pt>
                <c:pt idx="38">
                  <c:v>-0.69999999999999929</c:v>
                </c:pt>
                <c:pt idx="39">
                  <c:v>-0.59999999999999931</c:v>
                </c:pt>
                <c:pt idx="40">
                  <c:v>-0.49999999999999933</c:v>
                </c:pt>
                <c:pt idx="41">
                  <c:v>-0.39999999999999936</c:v>
                </c:pt>
                <c:pt idx="42">
                  <c:v>-0.29999999999999938</c:v>
                </c:pt>
                <c:pt idx="43">
                  <c:v>-0.19999999999999937</c:v>
                </c:pt>
                <c:pt idx="44">
                  <c:v>-9.9999999999999367E-2</c:v>
                </c:pt>
                <c:pt idx="45">
                  <c:v>6.3837823915946501E-16</c:v>
                </c:pt>
                <c:pt idx="46">
                  <c:v>0.10000000000000064</c:v>
                </c:pt>
                <c:pt idx="47">
                  <c:v>0.20000000000000065</c:v>
                </c:pt>
                <c:pt idx="48">
                  <c:v>0.30000000000000066</c:v>
                </c:pt>
                <c:pt idx="49">
                  <c:v>0.40000000000000069</c:v>
                </c:pt>
                <c:pt idx="50">
                  <c:v>0.50000000000000067</c:v>
                </c:pt>
                <c:pt idx="51">
                  <c:v>0.60000000000000064</c:v>
                </c:pt>
                <c:pt idx="52">
                  <c:v>0.70000000000000062</c:v>
                </c:pt>
                <c:pt idx="53">
                  <c:v>0.8000000000000006</c:v>
                </c:pt>
                <c:pt idx="54">
                  <c:v>0.90000000000000058</c:v>
                </c:pt>
                <c:pt idx="55">
                  <c:v>1.0000000000000007</c:v>
                </c:pt>
                <c:pt idx="56">
                  <c:v>1.1000000000000008</c:v>
                </c:pt>
                <c:pt idx="57">
                  <c:v>1.2000000000000008</c:v>
                </c:pt>
                <c:pt idx="58">
                  <c:v>1.3000000000000009</c:v>
                </c:pt>
                <c:pt idx="59">
                  <c:v>1.400000000000001</c:v>
                </c:pt>
                <c:pt idx="60">
                  <c:v>1.5000000000000011</c:v>
                </c:pt>
                <c:pt idx="61">
                  <c:v>1.6000000000000012</c:v>
                </c:pt>
                <c:pt idx="62">
                  <c:v>1.7000000000000013</c:v>
                </c:pt>
                <c:pt idx="63">
                  <c:v>1.8000000000000014</c:v>
                </c:pt>
                <c:pt idx="64">
                  <c:v>1.9000000000000015</c:v>
                </c:pt>
                <c:pt idx="65">
                  <c:v>2.0000000000000013</c:v>
                </c:pt>
                <c:pt idx="66">
                  <c:v>2.1000000000000014</c:v>
                </c:pt>
                <c:pt idx="67">
                  <c:v>2.2000000000000015</c:v>
                </c:pt>
                <c:pt idx="68">
                  <c:v>2.3000000000000016</c:v>
                </c:pt>
                <c:pt idx="69">
                  <c:v>2.4000000000000017</c:v>
                </c:pt>
                <c:pt idx="70">
                  <c:v>2.5000000000000018</c:v>
                </c:pt>
                <c:pt idx="71">
                  <c:v>2.6000000000000019</c:v>
                </c:pt>
                <c:pt idx="72">
                  <c:v>2.700000000000002</c:v>
                </c:pt>
                <c:pt idx="73">
                  <c:v>2.800000000000002</c:v>
                </c:pt>
                <c:pt idx="74">
                  <c:v>2.9000000000000021</c:v>
                </c:pt>
                <c:pt idx="75">
                  <c:v>3.0000000000000022</c:v>
                </c:pt>
                <c:pt idx="76">
                  <c:v>3.1000000000000023</c:v>
                </c:pt>
                <c:pt idx="77">
                  <c:v>3.2000000000000024</c:v>
                </c:pt>
                <c:pt idx="78">
                  <c:v>3.3000000000000025</c:v>
                </c:pt>
                <c:pt idx="79">
                  <c:v>3.4000000000000026</c:v>
                </c:pt>
                <c:pt idx="80">
                  <c:v>3.5000000000000027</c:v>
                </c:pt>
                <c:pt idx="81">
                  <c:v>3.6000000000000028</c:v>
                </c:pt>
                <c:pt idx="82">
                  <c:v>3.7000000000000028</c:v>
                </c:pt>
                <c:pt idx="83">
                  <c:v>3.8000000000000029</c:v>
                </c:pt>
                <c:pt idx="84">
                  <c:v>3.900000000000003</c:v>
                </c:pt>
                <c:pt idx="85">
                  <c:v>4.0000000000000027</c:v>
                </c:pt>
                <c:pt idx="86">
                  <c:v>4.1000000000000023</c:v>
                </c:pt>
                <c:pt idx="87">
                  <c:v>4.200000000000002</c:v>
                </c:pt>
                <c:pt idx="88">
                  <c:v>4.3000000000000016</c:v>
                </c:pt>
                <c:pt idx="89">
                  <c:v>4.4000000000000012</c:v>
                </c:pt>
                <c:pt idx="90">
                  <c:v>4.5000000000000009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9930352"/>
        <c:axId val="249926992"/>
      </c:scatterChart>
      <c:valAx>
        <c:axId val="249930352"/>
        <c:scaling>
          <c:orientation val="minMax"/>
          <c:max val="1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19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9926992"/>
        <c:crosses val="autoZero"/>
        <c:crossBetween val="midCat"/>
        <c:majorUnit val="4"/>
        <c:minorUnit val="0.8"/>
      </c:valAx>
      <c:valAx>
        <c:axId val="249926992"/>
        <c:scaling>
          <c:orientation val="minMax"/>
          <c:max val="3"/>
          <c:min val="-3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19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9930352"/>
        <c:crossesAt val="0"/>
        <c:crossBetween val="midCat"/>
      </c:valAx>
      <c:spPr>
        <a:noFill/>
        <a:ln w="17575">
          <a:noFill/>
        </a:ln>
      </c:spPr>
    </c:plotArea>
    <c:plotVisOnly val="1"/>
    <c:dispBlanksAs val="gap"/>
    <c:showDLblsOverMax val="0"/>
  </c:chart>
  <c:spPr>
    <a:solidFill>
      <a:srgbClr val="FFFFFF"/>
    </a:solidFill>
    <a:ln w="2197">
      <a:solidFill>
        <a:srgbClr val="000000"/>
      </a:solidFill>
      <a:prstDash val="solid"/>
    </a:ln>
  </c:spPr>
  <c:txPr>
    <a:bodyPr/>
    <a:lstStyle/>
    <a:p>
      <a:pPr>
        <a:defRPr sz="55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3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39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R-factor, (Ga,In)</a:t>
            </a:r>
            <a:r>
              <a:rPr lang="en-US" sz="1439" b="1" i="0" u="none" strike="noStrike" baseline="-2500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439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SnO</a:t>
            </a:r>
            <a:r>
              <a:rPr lang="en-US" sz="1439" b="1" i="0" u="none" strike="noStrike" baseline="-25000">
                <a:solidFill>
                  <a:srgbClr val="000000"/>
                </a:solidFill>
                <a:latin typeface="Arial"/>
                <a:cs typeface="Arial"/>
              </a:rPr>
              <a:t>4</a:t>
            </a:r>
          </a:p>
        </c:rich>
      </c:tx>
      <c:layout>
        <c:manualLayout>
          <c:xMode val="edge"/>
          <c:yMode val="edge"/>
          <c:x val="0.31659388646288211"/>
          <c:y val="1.948051948051948E-2"/>
        </c:manualLayout>
      </c:layout>
      <c:overlay val="0"/>
      <c:spPr>
        <a:noFill/>
        <a:ln w="3045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847161572052403"/>
          <c:y val="0.22077922077922077"/>
          <c:w val="0.78820960698689957"/>
          <c:h val="0.56818181818181823"/>
        </c:manualLayout>
      </c:layout>
      <c:scatterChart>
        <c:scatterStyle val="lineMarker"/>
        <c:varyColors val="0"/>
        <c:ser>
          <c:idx val="0"/>
          <c:order val="0"/>
          <c:tx>
            <c:v>On Zone</c:v>
          </c:tx>
          <c:spPr>
            <a:ln w="15228">
              <a:solidFill>
                <a:srgbClr val="000080"/>
              </a:solidFill>
              <a:prstDash val="solid"/>
            </a:ln>
          </c:spPr>
          <c:marker>
            <c:symbol val="diamond"/>
            <c:size val="3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'R anal'!$B$2:$B$28</c:f>
              <c:numCache>
                <c:formatCode>General</c:formatCode>
                <c:ptCount val="27"/>
                <c:pt idx="0">
                  <c:v>39.625</c:v>
                </c:pt>
                <c:pt idx="1">
                  <c:v>79.25</c:v>
                </c:pt>
                <c:pt idx="2">
                  <c:v>118.875</c:v>
                </c:pt>
                <c:pt idx="3">
                  <c:v>158.5</c:v>
                </c:pt>
                <c:pt idx="4">
                  <c:v>237.75</c:v>
                </c:pt>
                <c:pt idx="5">
                  <c:v>253.6</c:v>
                </c:pt>
                <c:pt idx="6">
                  <c:v>269.45</c:v>
                </c:pt>
                <c:pt idx="7">
                  <c:v>285.3</c:v>
                </c:pt>
                <c:pt idx="8">
                  <c:v>301.14999999999998</c:v>
                </c:pt>
                <c:pt idx="9">
                  <c:v>317</c:v>
                </c:pt>
                <c:pt idx="10">
                  <c:v>332.84999999999997</c:v>
                </c:pt>
                <c:pt idx="11">
                  <c:v>348.7</c:v>
                </c:pt>
                <c:pt idx="12">
                  <c:v>364.55</c:v>
                </c:pt>
                <c:pt idx="13">
                  <c:v>380.4</c:v>
                </c:pt>
                <c:pt idx="14">
                  <c:v>396.25</c:v>
                </c:pt>
                <c:pt idx="15">
                  <c:v>412.09999999999997</c:v>
                </c:pt>
                <c:pt idx="16">
                  <c:v>427.95</c:v>
                </c:pt>
                <c:pt idx="17">
                  <c:v>443.8</c:v>
                </c:pt>
                <c:pt idx="18">
                  <c:v>459.65</c:v>
                </c:pt>
                <c:pt idx="19">
                  <c:v>475.5</c:v>
                </c:pt>
                <c:pt idx="20">
                  <c:v>634</c:v>
                </c:pt>
                <c:pt idx="21">
                  <c:v>792.5</c:v>
                </c:pt>
                <c:pt idx="22">
                  <c:v>951</c:v>
                </c:pt>
                <c:pt idx="23">
                  <c:v>1109.5</c:v>
                </c:pt>
                <c:pt idx="24">
                  <c:v>1268</c:v>
                </c:pt>
                <c:pt idx="25">
                  <c:v>1426.5</c:v>
                </c:pt>
                <c:pt idx="26">
                  <c:v>1583.415</c:v>
                </c:pt>
              </c:numCache>
            </c:numRef>
          </c:xVal>
          <c:yVal>
            <c:numRef>
              <c:f>'R anal'!$C$2:$C$28</c:f>
              <c:numCache>
                <c:formatCode>General</c:formatCode>
                <c:ptCount val="27"/>
                <c:pt idx="0">
                  <c:v>0.47077162067019035</c:v>
                </c:pt>
                <c:pt idx="1">
                  <c:v>0.6534696266249661</c:v>
                </c:pt>
                <c:pt idx="2">
                  <c:v>0.63032761064455867</c:v>
                </c:pt>
                <c:pt idx="3">
                  <c:v>0.67201371415258915</c:v>
                </c:pt>
                <c:pt idx="4">
                  <c:v>0.6054215793914357</c:v>
                </c:pt>
                <c:pt idx="5">
                  <c:v>0.63213923478323897</c:v>
                </c:pt>
                <c:pt idx="6">
                  <c:v>0.64380613609882487</c:v>
                </c:pt>
                <c:pt idx="7">
                  <c:v>0.63388717087394864</c:v>
                </c:pt>
                <c:pt idx="8">
                  <c:v>0.54717564363662641</c:v>
                </c:pt>
                <c:pt idx="9">
                  <c:v>0.43976841716686715</c:v>
                </c:pt>
                <c:pt idx="10">
                  <c:v>0.61079315898459741</c:v>
                </c:pt>
                <c:pt idx="11">
                  <c:v>0.55285407266890318</c:v>
                </c:pt>
                <c:pt idx="12">
                  <c:v>0.51558695565772539</c:v>
                </c:pt>
                <c:pt idx="13">
                  <c:v>0.53881383909472946</c:v>
                </c:pt>
                <c:pt idx="14">
                  <c:v>0.5109360921902466</c:v>
                </c:pt>
                <c:pt idx="15">
                  <c:v>0.50443339994276193</c:v>
                </c:pt>
                <c:pt idx="16">
                  <c:v>0.48817150266174986</c:v>
                </c:pt>
                <c:pt idx="17">
                  <c:v>0.49443640020978352</c:v>
                </c:pt>
                <c:pt idx="18">
                  <c:v>0.52762170081048865</c:v>
                </c:pt>
                <c:pt idx="19">
                  <c:v>0.49262683466917856</c:v>
                </c:pt>
                <c:pt idx="20">
                  <c:v>0.59104810593699852</c:v>
                </c:pt>
                <c:pt idx="21">
                  <c:v>0.55493162331889345</c:v>
                </c:pt>
                <c:pt idx="22">
                  <c:v>0.60871314945228994</c:v>
                </c:pt>
                <c:pt idx="23">
                  <c:v>0.56948270136784163</c:v>
                </c:pt>
                <c:pt idx="24">
                  <c:v>0.46226681541909442</c:v>
                </c:pt>
                <c:pt idx="25">
                  <c:v>0.63963878896590798</c:v>
                </c:pt>
                <c:pt idx="26">
                  <c:v>0.61101453007198137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'R anal'!$D$1</c:f>
              <c:strCache>
                <c:ptCount val="1"/>
                <c:pt idx="0">
                  <c:v>Precession</c:v>
                </c:pt>
              </c:strCache>
            </c:strRef>
          </c:tx>
          <c:spPr>
            <a:ln w="15228">
              <a:solidFill>
                <a:srgbClr val="FF00FF"/>
              </a:solidFill>
              <a:prstDash val="solid"/>
            </a:ln>
          </c:spPr>
          <c:marker>
            <c:symbol val="square"/>
            <c:size val="3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'R anal'!$B$2:$B$28</c:f>
              <c:numCache>
                <c:formatCode>General</c:formatCode>
                <c:ptCount val="27"/>
                <c:pt idx="0">
                  <c:v>39.625</c:v>
                </c:pt>
                <c:pt idx="1">
                  <c:v>79.25</c:v>
                </c:pt>
                <c:pt idx="2">
                  <c:v>118.875</c:v>
                </c:pt>
                <c:pt idx="3">
                  <c:v>158.5</c:v>
                </c:pt>
                <c:pt idx="4">
                  <c:v>237.75</c:v>
                </c:pt>
                <c:pt idx="5">
                  <c:v>253.6</c:v>
                </c:pt>
                <c:pt idx="6">
                  <c:v>269.45</c:v>
                </c:pt>
                <c:pt idx="7">
                  <c:v>285.3</c:v>
                </c:pt>
                <c:pt idx="8">
                  <c:v>301.14999999999998</c:v>
                </c:pt>
                <c:pt idx="9">
                  <c:v>317</c:v>
                </c:pt>
                <c:pt idx="10">
                  <c:v>332.84999999999997</c:v>
                </c:pt>
                <c:pt idx="11">
                  <c:v>348.7</c:v>
                </c:pt>
                <c:pt idx="12">
                  <c:v>364.55</c:v>
                </c:pt>
                <c:pt idx="13">
                  <c:v>380.4</c:v>
                </c:pt>
                <c:pt idx="14">
                  <c:v>396.25</c:v>
                </c:pt>
                <c:pt idx="15">
                  <c:v>412.09999999999997</c:v>
                </c:pt>
                <c:pt idx="16">
                  <c:v>427.95</c:v>
                </c:pt>
                <c:pt idx="17">
                  <c:v>443.8</c:v>
                </c:pt>
                <c:pt idx="18">
                  <c:v>459.65</c:v>
                </c:pt>
                <c:pt idx="19">
                  <c:v>475.5</c:v>
                </c:pt>
                <c:pt idx="20">
                  <c:v>634</c:v>
                </c:pt>
                <c:pt idx="21">
                  <c:v>792.5</c:v>
                </c:pt>
                <c:pt idx="22">
                  <c:v>951</c:v>
                </c:pt>
                <c:pt idx="23">
                  <c:v>1109.5</c:v>
                </c:pt>
                <c:pt idx="24">
                  <c:v>1268</c:v>
                </c:pt>
                <c:pt idx="25">
                  <c:v>1426.5</c:v>
                </c:pt>
                <c:pt idx="26">
                  <c:v>1583.415</c:v>
                </c:pt>
              </c:numCache>
            </c:numRef>
          </c:xVal>
          <c:yVal>
            <c:numRef>
              <c:f>'R anal'!$D$2:$D$28</c:f>
              <c:numCache>
                <c:formatCode>General</c:formatCode>
                <c:ptCount val="27"/>
                <c:pt idx="0">
                  <c:v>0.50001932083876666</c:v>
                </c:pt>
                <c:pt idx="1">
                  <c:v>0.45294991012977276</c:v>
                </c:pt>
                <c:pt idx="2">
                  <c:v>0.42427289720854344</c:v>
                </c:pt>
                <c:pt idx="3">
                  <c:v>0.37111975626099364</c:v>
                </c:pt>
                <c:pt idx="4">
                  <c:v>0.20385263668598277</c:v>
                </c:pt>
                <c:pt idx="5">
                  <c:v>0.18520903443013367</c:v>
                </c:pt>
                <c:pt idx="6">
                  <c:v>0.16833726132419274</c:v>
                </c:pt>
                <c:pt idx="7">
                  <c:v>0.14951211195618824</c:v>
                </c:pt>
                <c:pt idx="8">
                  <c:v>0.1427795655543091</c:v>
                </c:pt>
                <c:pt idx="9">
                  <c:v>0.1354218662469821</c:v>
                </c:pt>
                <c:pt idx="10">
                  <c:v>0.13091732143230142</c:v>
                </c:pt>
                <c:pt idx="11">
                  <c:v>0.12663506832522808</c:v>
                </c:pt>
                <c:pt idx="12">
                  <c:v>0.12533751570457277</c:v>
                </c:pt>
                <c:pt idx="13">
                  <c:v>0.12520298029355573</c:v>
                </c:pt>
                <c:pt idx="14">
                  <c:v>0.11844647335605121</c:v>
                </c:pt>
                <c:pt idx="15">
                  <c:v>0.11776064583067451</c:v>
                </c:pt>
                <c:pt idx="16">
                  <c:v>0.12321130371722505</c:v>
                </c:pt>
                <c:pt idx="17">
                  <c:v>0.13294114250711869</c:v>
                </c:pt>
                <c:pt idx="18">
                  <c:v>0.14626205559849989</c:v>
                </c:pt>
                <c:pt idx="19">
                  <c:v>0.16856751934778569</c:v>
                </c:pt>
                <c:pt idx="20">
                  <c:v>0.30776857314401901</c:v>
                </c:pt>
                <c:pt idx="21">
                  <c:v>0.28731055063003352</c:v>
                </c:pt>
                <c:pt idx="22">
                  <c:v>0.36986665189158652</c:v>
                </c:pt>
                <c:pt idx="23">
                  <c:v>0.40178403038505262</c:v>
                </c:pt>
                <c:pt idx="24">
                  <c:v>0.43421682489057245</c:v>
                </c:pt>
                <c:pt idx="25">
                  <c:v>0.45679047480143875</c:v>
                </c:pt>
                <c:pt idx="26">
                  <c:v>0.43393170956429178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425520"/>
        <c:axId val="171954528"/>
      </c:scatterChart>
      <c:valAx>
        <c:axId val="177425520"/>
        <c:scaling>
          <c:orientation val="minMax"/>
          <c:max val="16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2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 (Å)</a:t>
                </a:r>
              </a:p>
            </c:rich>
          </c:tx>
          <c:layout>
            <c:manualLayout>
              <c:xMode val="edge"/>
              <c:yMode val="edge"/>
              <c:x val="0.50436681222707425"/>
              <c:y val="0.88961038961038963"/>
            </c:manualLayout>
          </c:layout>
          <c:overlay val="0"/>
          <c:spPr>
            <a:noFill/>
            <a:ln w="3045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0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2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1954528"/>
        <c:crosses val="autoZero"/>
        <c:crossBetween val="midCat"/>
        <c:majorUnit val="250"/>
      </c:valAx>
      <c:valAx>
        <c:axId val="171954528"/>
        <c:scaling>
          <c:orientation val="minMax"/>
        </c:scaling>
        <c:delete val="0"/>
        <c:axPos val="l"/>
        <c:majorGridlines>
          <c:spPr>
            <a:ln w="3807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2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R-factor</a:t>
                </a:r>
              </a:p>
            </c:rich>
          </c:tx>
          <c:layout>
            <c:manualLayout>
              <c:xMode val="edge"/>
              <c:yMode val="edge"/>
              <c:x val="2.4017467248908297E-2"/>
              <c:y val="0.40259740259740262"/>
            </c:manualLayout>
          </c:layout>
          <c:overlay val="0"/>
          <c:spPr>
            <a:noFill/>
            <a:ln w="3045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0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2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7425520"/>
        <c:crosses val="autoZero"/>
        <c:crossBetween val="midCat"/>
      </c:valAx>
      <c:spPr>
        <a:noFill/>
        <a:ln w="15228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742358078602618"/>
          <c:y val="0.66558441558441561"/>
          <c:w val="0.23362445414847161"/>
          <c:h val="0.1461038961038961"/>
        </c:manualLayout>
      </c:layout>
      <c:overlay val="0"/>
      <c:spPr>
        <a:solidFill>
          <a:srgbClr val="FFFFFF"/>
        </a:solidFill>
        <a:ln w="3807">
          <a:solidFill>
            <a:srgbClr val="000000"/>
          </a:solidFill>
          <a:prstDash val="solid"/>
        </a:ln>
      </c:spPr>
      <c:txPr>
        <a:bodyPr/>
        <a:lstStyle/>
        <a:p>
          <a:pPr>
            <a:defRPr sz="1127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807">
      <a:solidFill>
        <a:srgbClr val="000000"/>
      </a:solidFill>
      <a:prstDash val="solid"/>
    </a:ln>
  </c:spPr>
  <c:txPr>
    <a:bodyPr/>
    <a:lstStyle/>
    <a:p>
      <a:pPr>
        <a:defRPr sz="122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9521640091116"/>
          <c:y val="4.9773755656108594E-2"/>
          <c:w val="0.86560364464692485"/>
          <c:h val="0.73303167420814475"/>
        </c:manualLayout>
      </c:layout>
      <c:scatterChart>
        <c:scatterStyle val="smoothMarker"/>
        <c:varyColors val="0"/>
        <c:ser>
          <c:idx val="0"/>
          <c:order val="0"/>
          <c:spPr>
            <a:ln w="19003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Sheet1!$A$1:$A$17</c:f>
              <c:numCache>
                <c:formatCode>General</c:formatCode>
                <c:ptCount val="1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</c:numCache>
            </c:numRef>
          </c:xVal>
          <c:yVal>
            <c:numRef>
              <c:f>Sheet1!$C$1:$C$17</c:f>
              <c:numCache>
                <c:formatCode>General</c:formatCode>
                <c:ptCount val="17"/>
                <c:pt idx="0">
                  <c:v>0</c:v>
                </c:pt>
                <c:pt idx="1">
                  <c:v>9.991670832341408E-2</c:v>
                </c:pt>
                <c:pt idx="2">
                  <c:v>0.19933466539753061</c:v>
                </c:pt>
                <c:pt idx="3">
                  <c:v>0.29776010333066982</c:v>
                </c:pt>
                <c:pt idx="4">
                  <c:v>0.39470917115432524</c:v>
                </c:pt>
                <c:pt idx="5">
                  <c:v>0.4897127693021015</c:v>
                </c:pt>
                <c:pt idx="6">
                  <c:v>0.58232123669751767</c:v>
                </c:pt>
                <c:pt idx="7">
                  <c:v>0.67210884361884549</c:v>
                </c:pt>
                <c:pt idx="8">
                  <c:v>0.75867804544976125</c:v>
                </c:pt>
                <c:pt idx="9">
                  <c:v>0.84166345481374161</c:v>
                </c:pt>
                <c:pt idx="10">
                  <c:v>0.92073549240394814</c:v>
                </c:pt>
                <c:pt idx="11">
                  <c:v>0.99560368003071753</c:v>
                </c:pt>
                <c:pt idx="12">
                  <c:v>1.066019542983613</c:v>
                </c:pt>
                <c:pt idx="13">
                  <c:v>1.1317790927085964</c:v>
                </c:pt>
                <c:pt idx="14">
                  <c:v>1.1927248649942301</c:v>
                </c:pt>
                <c:pt idx="15">
                  <c:v>1.2487474933020273</c:v>
                </c:pt>
                <c:pt idx="16">
                  <c:v>1.2997868015207528</c:v>
                </c:pt>
              </c:numCache>
            </c:numRef>
          </c:yVal>
          <c:smooth val="1"/>
        </c:ser>
        <c:ser>
          <c:idx val="1"/>
          <c:order val="1"/>
          <c:spPr>
            <a:ln w="19003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Sheet1!$A$1:$A$17</c:f>
              <c:numCache>
                <c:formatCode>General</c:formatCode>
                <c:ptCount val="1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</c:numCache>
            </c:numRef>
          </c:xVal>
          <c:yVal>
            <c:numRef>
              <c:f>Sheet1!$D$1:$D$17</c:f>
              <c:numCache>
                <c:formatCode>General</c:formatCode>
                <c:ptCount val="17"/>
                <c:pt idx="0">
                  <c:v>0</c:v>
                </c:pt>
                <c:pt idx="1">
                  <c:v>0.17365100538519029</c:v>
                </c:pt>
                <c:pt idx="2">
                  <c:v>0.31041365453971365</c:v>
                </c:pt>
                <c:pt idx="3">
                  <c:v>0.37922345158033582</c:v>
                </c:pt>
                <c:pt idx="4">
                  <c:v>0.35974416182490304</c:v>
                </c:pt>
                <c:pt idx="5">
                  <c:v>0.24557845609540901</c:v>
                </c:pt>
                <c:pt idx="6">
                  <c:v>4.5277908330690585E-2</c:v>
                </c:pt>
                <c:pt idx="7">
                  <c:v>0.21900710990645691</c:v>
                </c:pt>
                <c:pt idx="8">
                  <c:v>0.51502448605654771</c:v>
                </c:pt>
                <c:pt idx="9">
                  <c:v>0.80551226597691106</c:v>
                </c:pt>
                <c:pt idx="10">
                  <c:v>1.0540814971847567</c:v>
                </c:pt>
                <c:pt idx="11">
                  <c:v>1.2309612443337095</c:v>
                </c:pt>
                <c:pt idx="12">
                  <c:v>1.3176987653015044</c:v>
                </c:pt>
                <c:pt idx="13">
                  <c:v>1.3100727934320917</c:v>
                </c:pt>
                <c:pt idx="14">
                  <c:v>1.2187599827233924</c:v>
                </c:pt>
                <c:pt idx="15">
                  <c:v>1.0676492989193551</c:v>
                </c:pt>
                <c:pt idx="16">
                  <c:v>0.89007047708970344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3961472"/>
        <c:axId val="343963712"/>
      </c:scatterChart>
      <c:valAx>
        <c:axId val="34396147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250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 kinematical</a:t>
                </a:r>
              </a:p>
            </c:rich>
          </c:tx>
          <c:layout>
            <c:manualLayout>
              <c:xMode val="edge"/>
              <c:yMode val="edge"/>
              <c:x val="0.38724373576309795"/>
              <c:y val="0.77828054298642535"/>
            </c:manualLayout>
          </c:layout>
          <c:overlay val="0"/>
          <c:spPr>
            <a:noFill/>
            <a:ln w="38006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343963712"/>
        <c:crosses val="autoZero"/>
        <c:crossBetween val="midCat"/>
      </c:valAx>
      <c:valAx>
        <c:axId val="343963712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250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I observed</a:t>
                </a:r>
              </a:p>
            </c:rich>
          </c:tx>
          <c:layout>
            <c:manualLayout>
              <c:xMode val="edge"/>
              <c:yMode val="edge"/>
              <c:x val="2.5056947608200455E-2"/>
              <c:y val="0.15837104072398189"/>
            </c:manualLayout>
          </c:layout>
          <c:overlay val="0"/>
          <c:spPr>
            <a:noFill/>
            <a:ln w="38006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343961472"/>
        <c:crosses val="autoZero"/>
        <c:crossBetween val="midCat"/>
      </c:valAx>
      <c:spPr>
        <a:noFill/>
        <a:ln w="4751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4751">
      <a:solidFill>
        <a:srgbClr val="000000"/>
      </a:solidFill>
      <a:prstDash val="solid"/>
    </a:ln>
  </c:spPr>
  <c:txPr>
    <a:bodyPr/>
    <a:lstStyle/>
    <a:p>
      <a:pPr>
        <a:defRPr sz="138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>
            <a:lvl1pPr defTabSz="96043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03" tIns="48052" rIns="96103" bIns="48052" numCol="1" anchor="b" anchorCtr="0" compatLnSpc="1">
            <a:prstTxWarp prst="textNoShape">
              <a:avLst/>
            </a:prstTxWarp>
          </a:bodyPr>
          <a:lstStyle>
            <a:lvl1pPr defTabSz="96043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03" tIns="48052" rIns="96103" bIns="48052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 smtClean="0"/>
            </a:lvl1pPr>
          </a:lstStyle>
          <a:p>
            <a:pPr>
              <a:defRPr/>
            </a:pPr>
            <a:fld id="{FF2B7E89-41F6-46A2-8E49-06C314642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99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30D927D-CDC3-4AFE-9420-D7A9E4D9A5C5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4186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244AE-80CA-4F0E-B7F7-64FCFDDDD58E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40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9B4F36-1852-4C2E-9C0E-B0FAA6583208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409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B002E-AF0B-433A-A29D-E4A32810AF2C}" type="slidenum">
              <a:rPr lang="en-US" altLang="en-US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579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FAE3D-9790-4DBF-A2BF-8F377123B03B}" type="slidenum">
              <a:rPr lang="en-US" altLang="en-US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834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A74B3-791C-4BD6-ABF7-046388BD957F}" type="slidenum">
              <a:rPr lang="en-US" altLang="en-US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052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DFC7F-7732-48DE-8A55-CFC62103B48C}" type="slidenum">
              <a:rPr lang="en-US" altLang="en-US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459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DBA9F-09A6-420A-A0DE-89939DFEB1D7}" type="slidenum">
              <a:rPr lang="en-US" altLang="en-US">
                <a:solidFill>
                  <a:srgbClr val="000000"/>
                </a:solidFill>
              </a:rPr>
              <a:pPr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487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801F9-8CF6-43CC-84D9-C3E3C376BE98}" type="slidenum">
              <a:rPr lang="en-US" altLang="en-US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003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5DEEF-CF8D-4C1E-8B24-6A80498FC3E0}" type="slidenum">
              <a:rPr lang="en-US" altLang="en-US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151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A14BB0-9196-4599-BF0F-CE0F9A59A82C}" type="slidenum">
              <a:rPr lang="en-US" altLang="en-US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68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5782CCF-7038-46B7-92E5-631513741B50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5593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FA6C6-C0CB-4FE5-82AE-607F25B68BFD}" type="slidenum">
              <a:rPr lang="en-US" altLang="en-US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946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3333D-F37D-4129-BAF3-7C4CC94CD2D0}" type="slidenum">
              <a:rPr lang="en-US" altLang="en-US">
                <a:solidFill>
                  <a:srgbClr val="000000"/>
                </a:solidFill>
              </a:rPr>
              <a:pPr/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462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EA8516-9152-476A-B368-510AAFCF1C0D}" type="slidenum">
              <a:rPr lang="en-US" altLang="en-US">
                <a:solidFill>
                  <a:srgbClr val="000000"/>
                </a:solidFill>
              </a:rPr>
              <a:pPr/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097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F50FF0-BDBE-418B-A4E6-1A8A12ABABEE}" type="slidenum">
              <a:rPr lang="en-US" altLang="en-US">
                <a:solidFill>
                  <a:srgbClr val="000000"/>
                </a:solidFill>
              </a:rPr>
              <a:pPr/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0039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1B230-C7D8-4957-97AB-D5A4DF9E5E78}" type="slidenum">
              <a:rPr lang="en-US" altLang="en-US">
                <a:solidFill>
                  <a:srgbClr val="000000"/>
                </a:solidFill>
              </a:rPr>
              <a:pPr/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5267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F02F4-10C1-446F-A7CC-16581661DBC1}" type="slidenum">
              <a:rPr lang="en-US" altLang="en-US">
                <a:solidFill>
                  <a:srgbClr val="000000"/>
                </a:solidFill>
              </a:rPr>
              <a:pPr/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0422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8E7D4A-DA91-4D01-AA0E-17995D988CE8}" type="slidenum">
              <a:rPr lang="en-US" altLang="en-US">
                <a:solidFill>
                  <a:srgbClr val="000000"/>
                </a:solidFill>
              </a:rPr>
              <a:pPr/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1938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CA2079-BC80-40B7-A0AF-04A551C2D695}" type="slidenum">
              <a:rPr lang="en-US" altLang="en-US">
                <a:solidFill>
                  <a:srgbClr val="000000"/>
                </a:solidFill>
              </a:rPr>
              <a:pPr/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2873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DF992C-4855-43A7-B394-34AB969B3144}" type="slidenum">
              <a:rPr lang="en-US" altLang="en-US">
                <a:solidFill>
                  <a:srgbClr val="000000"/>
                </a:solidFill>
              </a:rPr>
              <a:pPr/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9991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A4192-882F-4DF0-B906-EBF636593789}" type="slidenum">
              <a:rPr lang="en-US" altLang="en-US">
                <a:solidFill>
                  <a:srgbClr val="000000"/>
                </a:solidFill>
              </a:rPr>
              <a:pPr/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471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73361A6-A806-4AEB-B271-030912A251AB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91926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AF8C2-B554-44C8-ADFB-9D30A1C02F4A}" type="slidenum">
              <a:rPr lang="en-US" altLang="en-US">
                <a:solidFill>
                  <a:srgbClr val="000000"/>
                </a:solidFill>
              </a:rPr>
              <a:pPr/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6944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D05B8-1B01-4231-A926-68A60FCA81B8}" type="slidenum">
              <a:rPr lang="en-US" altLang="en-US">
                <a:solidFill>
                  <a:srgbClr val="000000"/>
                </a:solidFill>
              </a:rPr>
              <a:pPr/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8578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FAB55D-7C60-4BB1-B4C9-5C1468F2222E}" type="slidenum">
              <a:rPr lang="en-US" altLang="en-US">
                <a:solidFill>
                  <a:srgbClr val="000000"/>
                </a:solidFill>
              </a:rPr>
              <a:pPr/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4584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F6BC5-6A4A-4D0D-8D0A-FFFBC7598C98}" type="slidenum">
              <a:rPr lang="en-US" altLang="en-US">
                <a:solidFill>
                  <a:srgbClr val="000000"/>
                </a:solidFill>
              </a:rPr>
              <a:pPr/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8952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D1041-AE9D-41A6-ADFD-874CA5FAC840}" type="slidenum">
              <a:rPr lang="en-US" altLang="en-US">
                <a:solidFill>
                  <a:srgbClr val="000000"/>
                </a:solidFill>
              </a:rPr>
              <a:pPr/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09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E55269-D1E6-4F37-AE57-6EE4C12562A1}" type="slidenum">
              <a:rPr lang="en-US" altLang="en-US">
                <a:solidFill>
                  <a:srgbClr val="000000"/>
                </a:solidFill>
              </a:rPr>
              <a:pPr/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1092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00F8BA-5391-4FBD-A35A-F875B31F56E4}" type="slidenum">
              <a:rPr lang="en-US" altLang="en-US">
                <a:solidFill>
                  <a:srgbClr val="000000"/>
                </a:solidFill>
              </a:rPr>
              <a:pPr/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2431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6D66B-8625-4848-842F-E81AB2C142D1}" type="slidenum">
              <a:rPr lang="en-US" altLang="en-US">
                <a:solidFill>
                  <a:srgbClr val="000000"/>
                </a:solidFill>
              </a:rPr>
              <a:pPr/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2993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0C2D56-9475-4709-8CF4-6EA89FE82D68}" type="slidenum">
              <a:rPr lang="en-US" altLang="en-US">
                <a:solidFill>
                  <a:srgbClr val="000000"/>
                </a:solidFill>
              </a:rPr>
              <a:pPr/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252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98562-7627-4E1D-8584-66D0ACE51A5A}" type="slidenum">
              <a:rPr lang="en-US" altLang="en-US">
                <a:solidFill>
                  <a:srgbClr val="000000"/>
                </a:solidFill>
              </a:rPr>
              <a:pPr/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828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E6566D0-3A15-4360-92E9-14303A853A83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50006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83E0D-0716-4F59-AE7D-69F9FEADF4CE}" type="slidenum">
              <a:rPr lang="en-US" altLang="en-US">
                <a:solidFill>
                  <a:srgbClr val="000000"/>
                </a:solidFill>
              </a:rPr>
              <a:pPr/>
              <a:t>47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5205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80F58D-7F09-4DF5-A4F7-20C5445648FB}" type="slidenum">
              <a:rPr lang="en-US" altLang="en-US">
                <a:solidFill>
                  <a:srgbClr val="000000"/>
                </a:solidFill>
              </a:rPr>
              <a:pPr/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4516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EC1E13-35E4-4800-B819-28F7C2794002}" type="slidenum">
              <a:rPr lang="en-US" altLang="en-US">
                <a:solidFill>
                  <a:srgbClr val="000000"/>
                </a:solidFill>
              </a:rPr>
              <a:pPr/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6554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D8659-43D2-4620-9759-F84D2153C899}" type="slidenum">
              <a:rPr lang="en-US" altLang="en-US">
                <a:solidFill>
                  <a:srgbClr val="000000"/>
                </a:solidFill>
              </a:rPr>
              <a:pPr/>
              <a:t>50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676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325B8-EF09-4EA9-99B8-81340D8489D3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278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5A638D-77BC-4459-A06F-56F515C0482A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22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FBD8B2-2ECD-48C7-9D07-CF9320318EE0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800600" cy="3600450"/>
          </a:xfrm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13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020C105-33C4-4C1B-BDB2-9AC2E9A8D6CD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800600" cy="36004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3804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DB465B1-0F1C-4CA6-B136-B30800288632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800600" cy="360045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2022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A6239-86B4-44CF-8679-3B62E487ACAB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0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6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0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90500"/>
            <a:ext cx="1943100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0500"/>
            <a:ext cx="5676900" cy="590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82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35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38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2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32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90500"/>
            <a:ext cx="77724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37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88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50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9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54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47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11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spcBef>
                <a:spcPts val="400"/>
              </a:spcBef>
              <a:buSzPct val="75000"/>
              <a:buFont typeface="Wingdings" panose="05000000000000000000" pitchFamily="2" charset="2"/>
              <a:buChar char="q"/>
              <a:defRPr/>
            </a:lvl2pPr>
            <a:lvl3pPr marL="1143000" indent="-228600">
              <a:spcBef>
                <a:spcPts val="400"/>
              </a:spcBef>
              <a:buSzPct val="75000"/>
              <a:buFont typeface="Wingdings" panose="05000000000000000000" pitchFamily="2" charset="2"/>
              <a:buChar char="q"/>
              <a:defRPr/>
            </a:lvl3pPr>
            <a:lvl4pPr marL="1600200" indent="-228600">
              <a:spcBef>
                <a:spcPts val="400"/>
              </a:spcBef>
              <a:buSzPct val="75000"/>
              <a:buFont typeface="Wingdings" panose="05000000000000000000" pitchFamily="2" charset="2"/>
              <a:buChar char="q"/>
              <a:defRPr/>
            </a:lvl4pPr>
            <a:lvl5pPr marL="2057400" indent="-228600">
              <a:spcBef>
                <a:spcPts val="400"/>
              </a:spcBef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08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568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spcBef>
                <a:spcPts val="400"/>
              </a:spcBef>
              <a:defRPr/>
            </a:lvl1pPr>
            <a:lvl2pPr marL="742950" indent="-285750">
              <a:spcBef>
                <a:spcPts val="400"/>
              </a:spcBef>
              <a:buSzPct val="75000"/>
              <a:buFont typeface="Wingdings" panose="05000000000000000000" pitchFamily="2" charset="2"/>
              <a:buChar char="q"/>
              <a:defRPr/>
            </a:lvl2pPr>
            <a:lvl3pPr marL="1143000" indent="-228600">
              <a:spcBef>
                <a:spcPts val="400"/>
              </a:spcBef>
              <a:buSzPct val="75000"/>
              <a:buFont typeface="Wingdings" panose="05000000000000000000" pitchFamily="2" charset="2"/>
              <a:buChar char="q"/>
              <a:defRPr/>
            </a:lvl3pPr>
            <a:lvl4pPr marL="1600200" indent="-228600">
              <a:spcBef>
                <a:spcPts val="400"/>
              </a:spcBef>
              <a:buSzPct val="75000"/>
              <a:buFont typeface="Wingdings" panose="05000000000000000000" pitchFamily="2" charset="2"/>
              <a:buChar char="q"/>
              <a:defRPr/>
            </a:lvl4pPr>
            <a:lvl5pPr marL="2057400" indent="-228600">
              <a:spcBef>
                <a:spcPts val="400"/>
              </a:spcBef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spcBef>
                <a:spcPts val="400"/>
              </a:spcBef>
              <a:defRPr/>
            </a:lvl1pPr>
            <a:lvl2pPr marL="742950" indent="-285750">
              <a:spcBef>
                <a:spcPts val="400"/>
              </a:spcBef>
              <a:buSzPct val="75000"/>
              <a:buFont typeface="Wingdings" panose="05000000000000000000" pitchFamily="2" charset="2"/>
              <a:buChar char="q"/>
              <a:defRPr/>
            </a:lvl2pPr>
            <a:lvl3pPr marL="1143000" indent="-228600">
              <a:spcBef>
                <a:spcPts val="400"/>
              </a:spcBef>
              <a:buSzPct val="75000"/>
              <a:buFont typeface="Wingdings" panose="05000000000000000000" pitchFamily="2" charset="2"/>
              <a:buChar char="q"/>
              <a:defRPr/>
            </a:lvl3pPr>
            <a:lvl4pPr marL="1600200" indent="-228600">
              <a:spcBef>
                <a:spcPts val="400"/>
              </a:spcBef>
              <a:buSzPct val="75000"/>
              <a:buFont typeface="Wingdings" panose="05000000000000000000" pitchFamily="2" charset="2"/>
              <a:buChar char="q"/>
              <a:defRPr/>
            </a:lvl4pPr>
            <a:lvl5pPr marL="2057400" indent="-228600">
              <a:spcBef>
                <a:spcPts val="400"/>
              </a:spcBef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91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2pPr marL="742950" indent="-285750">
              <a:buSzPct val="75000"/>
              <a:buFont typeface="Wingdings" panose="05000000000000000000" pitchFamily="2" charset="2"/>
              <a:buChar char="q"/>
              <a:defRPr/>
            </a:lvl2pPr>
            <a:lvl3pPr marL="1143000" indent="-228600">
              <a:buSzPct val="75000"/>
              <a:buFont typeface="Wingdings" panose="05000000000000000000" pitchFamily="2" charset="2"/>
              <a:buChar char="q"/>
              <a:defRPr/>
            </a:lvl3pPr>
            <a:lvl4pPr marL="1600200" indent="-228600">
              <a:buSzPct val="75000"/>
              <a:buFont typeface="Wingdings" panose="05000000000000000000" pitchFamily="2" charset="2"/>
              <a:buChar char="q"/>
              <a:defRPr/>
            </a:lvl4pPr>
            <a:lvl5pPr marL="2057400" indent="-228600"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2pPr marL="742950" indent="-285750">
              <a:buSzPct val="75000"/>
              <a:buFont typeface="Wingdings" panose="05000000000000000000" pitchFamily="2" charset="2"/>
              <a:buChar char="q"/>
              <a:defRPr/>
            </a:lvl2pPr>
            <a:lvl3pPr marL="1143000" indent="-228600">
              <a:buSzPct val="75000"/>
              <a:buFont typeface="Wingdings" panose="05000000000000000000" pitchFamily="2" charset="2"/>
              <a:buChar char="q"/>
              <a:defRPr/>
            </a:lvl3pPr>
            <a:lvl4pPr marL="1600200" indent="-228600">
              <a:buSzPct val="75000"/>
              <a:buFont typeface="Wingdings" panose="05000000000000000000" pitchFamily="2" charset="2"/>
              <a:buChar char="q"/>
              <a:defRPr/>
            </a:lvl4pPr>
            <a:lvl5pPr marL="2057400" indent="-228600"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49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14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028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 marL="742950" indent="-285750">
              <a:buSzPct val="75000"/>
              <a:buFont typeface="Wingdings" panose="05000000000000000000" pitchFamily="2" charset="2"/>
              <a:buChar char="q"/>
              <a:defRPr sz="2800"/>
            </a:lvl2pPr>
            <a:lvl3pPr marL="1143000" indent="-228600">
              <a:buSzPct val="75000"/>
              <a:buFont typeface="Wingdings" panose="05000000000000000000" pitchFamily="2" charset="2"/>
              <a:buChar char="q"/>
              <a:defRPr sz="2400"/>
            </a:lvl3pPr>
            <a:lvl4pPr marL="1600200" indent="-228600">
              <a:buSzPct val="75000"/>
              <a:buFont typeface="Wingdings" panose="05000000000000000000" pitchFamily="2" charset="2"/>
              <a:buChar char="q"/>
              <a:defRPr sz="2000"/>
            </a:lvl4pPr>
            <a:lvl5pPr marL="2057400" indent="-228600">
              <a:buSzPct val="75000"/>
              <a:buFont typeface="Wingdings" panose="05000000000000000000" pitchFamily="2" charset="2"/>
              <a:buChar char="q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161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10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734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58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90500"/>
            <a:ext cx="1943100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0500"/>
            <a:ext cx="5676900" cy="590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93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72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02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49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866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6203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29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89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5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361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6788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40478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2028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001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90500"/>
            <a:ext cx="1943100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0500"/>
            <a:ext cx="5676900" cy="590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953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789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961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90500"/>
            <a:ext cx="77724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08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471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8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059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893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spcBef>
                <a:spcPts val="400"/>
              </a:spcBef>
              <a:buSzPct val="75000"/>
              <a:buFont typeface="Wingdings" panose="05000000000000000000" pitchFamily="2" charset="2"/>
              <a:buChar char="q"/>
              <a:defRPr/>
            </a:lvl2pPr>
            <a:lvl3pPr marL="1143000" indent="-228600">
              <a:spcBef>
                <a:spcPts val="400"/>
              </a:spcBef>
              <a:buSzPct val="75000"/>
              <a:buFont typeface="Wingdings" panose="05000000000000000000" pitchFamily="2" charset="2"/>
              <a:buChar char="q"/>
              <a:defRPr/>
            </a:lvl3pPr>
            <a:lvl4pPr marL="1600200" indent="-228600">
              <a:spcBef>
                <a:spcPts val="400"/>
              </a:spcBef>
              <a:buSzPct val="75000"/>
              <a:buFont typeface="Wingdings" panose="05000000000000000000" pitchFamily="2" charset="2"/>
              <a:buChar char="q"/>
              <a:defRPr/>
            </a:lvl4pPr>
            <a:lvl5pPr marL="2057400" indent="-228600">
              <a:spcBef>
                <a:spcPts val="400"/>
              </a:spcBef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22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83498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spcBef>
                <a:spcPts val="400"/>
              </a:spcBef>
              <a:defRPr/>
            </a:lvl1pPr>
            <a:lvl2pPr marL="742950" indent="-285750">
              <a:spcBef>
                <a:spcPts val="400"/>
              </a:spcBef>
              <a:buSzPct val="75000"/>
              <a:buFont typeface="Wingdings" panose="05000000000000000000" pitchFamily="2" charset="2"/>
              <a:buChar char="q"/>
              <a:defRPr/>
            </a:lvl2pPr>
            <a:lvl3pPr marL="1143000" indent="-228600">
              <a:spcBef>
                <a:spcPts val="400"/>
              </a:spcBef>
              <a:buSzPct val="75000"/>
              <a:buFont typeface="Wingdings" panose="05000000000000000000" pitchFamily="2" charset="2"/>
              <a:buChar char="q"/>
              <a:defRPr/>
            </a:lvl3pPr>
            <a:lvl4pPr marL="1600200" indent="-228600">
              <a:spcBef>
                <a:spcPts val="400"/>
              </a:spcBef>
              <a:buSzPct val="75000"/>
              <a:buFont typeface="Wingdings" panose="05000000000000000000" pitchFamily="2" charset="2"/>
              <a:buChar char="q"/>
              <a:defRPr/>
            </a:lvl4pPr>
            <a:lvl5pPr marL="2057400" indent="-228600">
              <a:spcBef>
                <a:spcPts val="400"/>
              </a:spcBef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spcBef>
                <a:spcPts val="400"/>
              </a:spcBef>
              <a:defRPr/>
            </a:lvl1pPr>
            <a:lvl2pPr marL="742950" indent="-285750">
              <a:spcBef>
                <a:spcPts val="400"/>
              </a:spcBef>
              <a:buSzPct val="75000"/>
              <a:buFont typeface="Wingdings" panose="05000000000000000000" pitchFamily="2" charset="2"/>
              <a:buChar char="q"/>
              <a:defRPr/>
            </a:lvl2pPr>
            <a:lvl3pPr marL="1143000" indent="-228600">
              <a:spcBef>
                <a:spcPts val="400"/>
              </a:spcBef>
              <a:buSzPct val="75000"/>
              <a:buFont typeface="Wingdings" panose="05000000000000000000" pitchFamily="2" charset="2"/>
              <a:buChar char="q"/>
              <a:defRPr/>
            </a:lvl3pPr>
            <a:lvl4pPr marL="1600200" indent="-228600">
              <a:spcBef>
                <a:spcPts val="400"/>
              </a:spcBef>
              <a:buSzPct val="75000"/>
              <a:buFont typeface="Wingdings" panose="05000000000000000000" pitchFamily="2" charset="2"/>
              <a:buChar char="q"/>
              <a:defRPr/>
            </a:lvl4pPr>
            <a:lvl5pPr marL="2057400" indent="-228600">
              <a:spcBef>
                <a:spcPts val="400"/>
              </a:spcBef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954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2pPr marL="742950" indent="-285750">
              <a:buSzPct val="75000"/>
              <a:buFont typeface="Wingdings" panose="05000000000000000000" pitchFamily="2" charset="2"/>
              <a:buChar char="q"/>
              <a:defRPr/>
            </a:lvl2pPr>
            <a:lvl3pPr marL="1143000" indent="-228600">
              <a:buSzPct val="75000"/>
              <a:buFont typeface="Wingdings" panose="05000000000000000000" pitchFamily="2" charset="2"/>
              <a:buChar char="q"/>
              <a:defRPr/>
            </a:lvl3pPr>
            <a:lvl4pPr marL="1600200" indent="-228600">
              <a:buSzPct val="75000"/>
              <a:buFont typeface="Wingdings" panose="05000000000000000000" pitchFamily="2" charset="2"/>
              <a:buChar char="q"/>
              <a:defRPr/>
            </a:lvl4pPr>
            <a:lvl5pPr marL="2057400" indent="-228600"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2pPr marL="742950" indent="-285750">
              <a:buSzPct val="75000"/>
              <a:buFont typeface="Wingdings" panose="05000000000000000000" pitchFamily="2" charset="2"/>
              <a:buChar char="q"/>
              <a:defRPr/>
            </a:lvl2pPr>
            <a:lvl3pPr marL="1143000" indent="-228600">
              <a:buSzPct val="75000"/>
              <a:buFont typeface="Wingdings" panose="05000000000000000000" pitchFamily="2" charset="2"/>
              <a:buChar char="q"/>
              <a:defRPr/>
            </a:lvl3pPr>
            <a:lvl4pPr marL="1600200" indent="-228600">
              <a:buSzPct val="75000"/>
              <a:buFont typeface="Wingdings" panose="05000000000000000000" pitchFamily="2" charset="2"/>
              <a:buChar char="q"/>
              <a:defRPr/>
            </a:lvl4pPr>
            <a:lvl5pPr marL="2057400" indent="-228600"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578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727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4227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 marL="742950" indent="-285750">
              <a:buSzPct val="75000"/>
              <a:buFont typeface="Wingdings" panose="05000000000000000000" pitchFamily="2" charset="2"/>
              <a:buChar char="q"/>
              <a:defRPr sz="2800"/>
            </a:lvl2pPr>
            <a:lvl3pPr marL="1143000" indent="-228600">
              <a:buSzPct val="75000"/>
              <a:buFont typeface="Wingdings" panose="05000000000000000000" pitchFamily="2" charset="2"/>
              <a:buChar char="q"/>
              <a:defRPr sz="2400"/>
            </a:lvl3pPr>
            <a:lvl4pPr marL="1600200" indent="-228600">
              <a:buSzPct val="75000"/>
              <a:buFont typeface="Wingdings" panose="05000000000000000000" pitchFamily="2" charset="2"/>
              <a:buChar char="q"/>
              <a:defRPr sz="2000"/>
            </a:lvl4pPr>
            <a:lvl5pPr marL="2057400" indent="-228600">
              <a:buSzPct val="75000"/>
              <a:buFont typeface="Wingdings" panose="05000000000000000000" pitchFamily="2" charset="2"/>
              <a:buChar char="q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0766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8972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7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179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90500"/>
            <a:ext cx="1943100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0500"/>
            <a:ext cx="5676900" cy="590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575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453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145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24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10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90500"/>
            <a:ext cx="77724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282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7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13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435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14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6350" y="1443038"/>
            <a:ext cx="8372475" cy="287337"/>
            <a:chOff x="4" y="909"/>
            <a:chExt cx="5274" cy="181"/>
          </a:xfrm>
        </p:grpSpPr>
        <p:grpSp>
          <p:nvGrpSpPr>
            <p:cNvPr id="6147" name="Group 3"/>
            <p:cNvGrpSpPr>
              <a:grpSpLocks/>
            </p:cNvGrpSpPr>
            <p:nvPr/>
          </p:nvGrpSpPr>
          <p:grpSpPr bwMode="auto">
            <a:xfrm>
              <a:off x="5162" y="909"/>
              <a:ext cx="116" cy="181"/>
              <a:chOff x="5162" y="909"/>
              <a:chExt cx="116" cy="181"/>
            </a:xfrm>
          </p:grpSpPr>
          <p:sp>
            <p:nvSpPr>
              <p:cNvPr id="6148" name="Rectangle 4"/>
              <p:cNvSpPr>
                <a:spLocks noChangeArrowheads="1"/>
              </p:cNvSpPr>
              <p:nvPr/>
            </p:nvSpPr>
            <p:spPr bwMode="auto">
              <a:xfrm>
                <a:off x="5256" y="909"/>
                <a:ext cx="22" cy="181"/>
              </a:xfrm>
              <a:prstGeom prst="rect">
                <a:avLst/>
              </a:prstGeom>
              <a:solidFill>
                <a:srgbClr val="C0C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9" name="Rectangle 5"/>
              <p:cNvSpPr>
                <a:spLocks noChangeArrowheads="1"/>
              </p:cNvSpPr>
              <p:nvPr/>
            </p:nvSpPr>
            <p:spPr bwMode="auto">
              <a:xfrm>
                <a:off x="5162" y="909"/>
                <a:ext cx="52" cy="181"/>
              </a:xfrm>
              <a:prstGeom prst="rect">
                <a:avLst/>
              </a:prstGeom>
              <a:solidFill>
                <a:srgbClr val="C0C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150" name="Group 6"/>
            <p:cNvGrpSpPr>
              <a:grpSpLocks/>
            </p:cNvGrpSpPr>
            <p:nvPr/>
          </p:nvGrpSpPr>
          <p:grpSpPr bwMode="auto">
            <a:xfrm>
              <a:off x="4852" y="909"/>
              <a:ext cx="255" cy="181"/>
              <a:chOff x="4852" y="909"/>
              <a:chExt cx="255" cy="181"/>
            </a:xfrm>
          </p:grpSpPr>
          <p:sp>
            <p:nvSpPr>
              <p:cNvPr id="6151" name="Rectangle 7"/>
              <p:cNvSpPr>
                <a:spLocks noChangeArrowheads="1"/>
              </p:cNvSpPr>
              <p:nvPr/>
            </p:nvSpPr>
            <p:spPr bwMode="auto">
              <a:xfrm>
                <a:off x="5022" y="909"/>
                <a:ext cx="85" cy="181"/>
              </a:xfrm>
              <a:prstGeom prst="rect">
                <a:avLst/>
              </a:prstGeom>
              <a:solidFill>
                <a:srgbClr val="808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52" name="Rectangle 8"/>
              <p:cNvSpPr>
                <a:spLocks noChangeArrowheads="1"/>
              </p:cNvSpPr>
              <p:nvPr/>
            </p:nvSpPr>
            <p:spPr bwMode="auto">
              <a:xfrm>
                <a:off x="4852" y="909"/>
                <a:ext cx="118" cy="181"/>
              </a:xfrm>
              <a:prstGeom prst="rect">
                <a:avLst/>
              </a:prstGeom>
              <a:solidFill>
                <a:srgbClr val="808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153" name="Group 9"/>
            <p:cNvGrpSpPr>
              <a:grpSpLocks/>
            </p:cNvGrpSpPr>
            <p:nvPr/>
          </p:nvGrpSpPr>
          <p:grpSpPr bwMode="auto">
            <a:xfrm>
              <a:off x="4422" y="909"/>
              <a:ext cx="378" cy="181"/>
              <a:chOff x="4422" y="909"/>
              <a:chExt cx="378" cy="181"/>
            </a:xfrm>
          </p:grpSpPr>
          <p:sp>
            <p:nvSpPr>
              <p:cNvPr id="6154" name="Rectangle 10"/>
              <p:cNvSpPr>
                <a:spLocks noChangeArrowheads="1"/>
              </p:cNvSpPr>
              <p:nvPr/>
            </p:nvSpPr>
            <p:spPr bwMode="auto">
              <a:xfrm>
                <a:off x="4654" y="909"/>
                <a:ext cx="146" cy="181"/>
              </a:xfrm>
              <a:prstGeom prst="rect">
                <a:avLst/>
              </a:prstGeom>
              <a:solidFill>
                <a:srgbClr val="404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55" name="Rectangle 11"/>
              <p:cNvSpPr>
                <a:spLocks noChangeArrowheads="1"/>
              </p:cNvSpPr>
              <p:nvPr/>
            </p:nvSpPr>
            <p:spPr bwMode="auto">
              <a:xfrm>
                <a:off x="4422" y="909"/>
                <a:ext cx="181" cy="181"/>
              </a:xfrm>
              <a:prstGeom prst="rect">
                <a:avLst/>
              </a:prstGeom>
              <a:solidFill>
                <a:srgbClr val="404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156" name="Group 12"/>
            <p:cNvGrpSpPr>
              <a:grpSpLocks/>
            </p:cNvGrpSpPr>
            <p:nvPr/>
          </p:nvGrpSpPr>
          <p:grpSpPr bwMode="auto">
            <a:xfrm>
              <a:off x="3187" y="909"/>
              <a:ext cx="1183" cy="181"/>
              <a:chOff x="3187" y="909"/>
              <a:chExt cx="1183" cy="181"/>
            </a:xfrm>
          </p:grpSpPr>
          <p:sp>
            <p:nvSpPr>
              <p:cNvPr id="6157" name="Rectangle 13"/>
              <p:cNvSpPr>
                <a:spLocks noChangeArrowheads="1"/>
              </p:cNvSpPr>
              <p:nvPr/>
            </p:nvSpPr>
            <p:spPr bwMode="auto">
              <a:xfrm>
                <a:off x="3562" y="909"/>
                <a:ext cx="242" cy="181"/>
              </a:xfrm>
              <a:prstGeom prst="rect">
                <a:avLst/>
              </a:prstGeom>
              <a:solidFill>
                <a:srgbClr val="000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58" name="Rectangle 14"/>
              <p:cNvSpPr>
                <a:spLocks noChangeArrowheads="1"/>
              </p:cNvSpPr>
              <p:nvPr/>
            </p:nvSpPr>
            <p:spPr bwMode="auto">
              <a:xfrm>
                <a:off x="4160" y="909"/>
                <a:ext cx="210" cy="181"/>
              </a:xfrm>
              <a:prstGeom prst="rect">
                <a:avLst/>
              </a:prstGeom>
              <a:solidFill>
                <a:srgbClr val="000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59" name="Rectangle 15"/>
              <p:cNvSpPr>
                <a:spLocks noChangeArrowheads="1"/>
              </p:cNvSpPr>
              <p:nvPr/>
            </p:nvSpPr>
            <p:spPr bwMode="auto">
              <a:xfrm>
                <a:off x="3868" y="909"/>
                <a:ext cx="242" cy="181"/>
              </a:xfrm>
              <a:prstGeom prst="rect">
                <a:avLst/>
              </a:prstGeom>
              <a:solidFill>
                <a:srgbClr val="000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60" name="Rectangle 16"/>
              <p:cNvSpPr>
                <a:spLocks noChangeArrowheads="1"/>
              </p:cNvSpPr>
              <p:nvPr/>
            </p:nvSpPr>
            <p:spPr bwMode="auto">
              <a:xfrm>
                <a:off x="3187" y="909"/>
                <a:ext cx="306" cy="181"/>
              </a:xfrm>
              <a:prstGeom prst="rect">
                <a:avLst/>
              </a:prstGeom>
              <a:solidFill>
                <a:srgbClr val="000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161" name="Group 17"/>
            <p:cNvGrpSpPr>
              <a:grpSpLocks/>
            </p:cNvGrpSpPr>
            <p:nvPr/>
          </p:nvGrpSpPr>
          <p:grpSpPr bwMode="auto">
            <a:xfrm>
              <a:off x="4" y="909"/>
              <a:ext cx="3135" cy="181"/>
              <a:chOff x="4" y="909"/>
              <a:chExt cx="3135" cy="181"/>
            </a:xfrm>
          </p:grpSpPr>
          <p:sp>
            <p:nvSpPr>
              <p:cNvPr id="6162" name="Rectangle 18"/>
              <p:cNvSpPr>
                <a:spLocks noChangeArrowheads="1"/>
              </p:cNvSpPr>
              <p:nvPr/>
            </p:nvSpPr>
            <p:spPr bwMode="auto">
              <a:xfrm>
                <a:off x="2802" y="909"/>
                <a:ext cx="337" cy="181"/>
              </a:xfrm>
              <a:prstGeom prst="rect">
                <a:avLst/>
              </a:prstGeom>
              <a:solidFill>
                <a:srgbClr val="0000E0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63" name="Rectangle 19"/>
              <p:cNvSpPr>
                <a:spLocks noChangeArrowheads="1"/>
              </p:cNvSpPr>
              <p:nvPr/>
            </p:nvSpPr>
            <p:spPr bwMode="auto">
              <a:xfrm>
                <a:off x="4" y="909"/>
                <a:ext cx="2748" cy="181"/>
              </a:xfrm>
              <a:prstGeom prst="rect">
                <a:avLst/>
              </a:prstGeom>
              <a:solidFill>
                <a:srgbClr val="0000E0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16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0500"/>
            <a:ext cx="77724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897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6350" y="1443038"/>
            <a:ext cx="8372475" cy="287337"/>
            <a:chOff x="4" y="909"/>
            <a:chExt cx="5274" cy="181"/>
          </a:xfrm>
        </p:grpSpPr>
        <p:grpSp>
          <p:nvGrpSpPr>
            <p:cNvPr id="8195" name="Group 3"/>
            <p:cNvGrpSpPr>
              <a:grpSpLocks/>
            </p:cNvGrpSpPr>
            <p:nvPr/>
          </p:nvGrpSpPr>
          <p:grpSpPr bwMode="auto">
            <a:xfrm>
              <a:off x="5162" y="909"/>
              <a:ext cx="116" cy="181"/>
              <a:chOff x="5162" y="909"/>
              <a:chExt cx="116" cy="181"/>
            </a:xfrm>
          </p:grpSpPr>
          <p:sp>
            <p:nvSpPr>
              <p:cNvPr id="8196" name="Rectangle 4"/>
              <p:cNvSpPr>
                <a:spLocks noChangeArrowheads="1"/>
              </p:cNvSpPr>
              <p:nvPr/>
            </p:nvSpPr>
            <p:spPr bwMode="auto">
              <a:xfrm>
                <a:off x="5256" y="909"/>
                <a:ext cx="22" cy="181"/>
              </a:xfrm>
              <a:prstGeom prst="rect">
                <a:avLst/>
              </a:prstGeom>
              <a:solidFill>
                <a:srgbClr val="C0C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7" name="Rectangle 5"/>
              <p:cNvSpPr>
                <a:spLocks noChangeArrowheads="1"/>
              </p:cNvSpPr>
              <p:nvPr/>
            </p:nvSpPr>
            <p:spPr bwMode="auto">
              <a:xfrm>
                <a:off x="5162" y="909"/>
                <a:ext cx="52" cy="181"/>
              </a:xfrm>
              <a:prstGeom prst="rect">
                <a:avLst/>
              </a:prstGeom>
              <a:solidFill>
                <a:srgbClr val="C0C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8" name="Group 6"/>
            <p:cNvGrpSpPr>
              <a:grpSpLocks/>
            </p:cNvGrpSpPr>
            <p:nvPr/>
          </p:nvGrpSpPr>
          <p:grpSpPr bwMode="auto">
            <a:xfrm>
              <a:off x="4852" y="909"/>
              <a:ext cx="255" cy="181"/>
              <a:chOff x="4852" y="909"/>
              <a:chExt cx="255" cy="181"/>
            </a:xfrm>
          </p:grpSpPr>
          <p:sp>
            <p:nvSpPr>
              <p:cNvPr id="8199" name="Rectangle 7"/>
              <p:cNvSpPr>
                <a:spLocks noChangeArrowheads="1"/>
              </p:cNvSpPr>
              <p:nvPr/>
            </p:nvSpPr>
            <p:spPr bwMode="auto">
              <a:xfrm>
                <a:off x="5022" y="909"/>
                <a:ext cx="85" cy="181"/>
              </a:xfrm>
              <a:prstGeom prst="rect">
                <a:avLst/>
              </a:prstGeom>
              <a:solidFill>
                <a:srgbClr val="808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0" name="Rectangle 8"/>
              <p:cNvSpPr>
                <a:spLocks noChangeArrowheads="1"/>
              </p:cNvSpPr>
              <p:nvPr/>
            </p:nvSpPr>
            <p:spPr bwMode="auto">
              <a:xfrm>
                <a:off x="4852" y="909"/>
                <a:ext cx="118" cy="181"/>
              </a:xfrm>
              <a:prstGeom prst="rect">
                <a:avLst/>
              </a:prstGeom>
              <a:solidFill>
                <a:srgbClr val="808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1" name="Group 9"/>
            <p:cNvGrpSpPr>
              <a:grpSpLocks/>
            </p:cNvGrpSpPr>
            <p:nvPr/>
          </p:nvGrpSpPr>
          <p:grpSpPr bwMode="auto">
            <a:xfrm>
              <a:off x="4422" y="909"/>
              <a:ext cx="378" cy="181"/>
              <a:chOff x="4422" y="909"/>
              <a:chExt cx="378" cy="181"/>
            </a:xfrm>
          </p:grpSpPr>
          <p:sp>
            <p:nvSpPr>
              <p:cNvPr id="8202" name="Rectangle 10"/>
              <p:cNvSpPr>
                <a:spLocks noChangeArrowheads="1"/>
              </p:cNvSpPr>
              <p:nvPr/>
            </p:nvSpPr>
            <p:spPr bwMode="auto">
              <a:xfrm>
                <a:off x="4654" y="909"/>
                <a:ext cx="146" cy="181"/>
              </a:xfrm>
              <a:prstGeom prst="rect">
                <a:avLst/>
              </a:prstGeom>
              <a:solidFill>
                <a:srgbClr val="404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3" name="Rectangle 11"/>
              <p:cNvSpPr>
                <a:spLocks noChangeArrowheads="1"/>
              </p:cNvSpPr>
              <p:nvPr/>
            </p:nvSpPr>
            <p:spPr bwMode="auto">
              <a:xfrm>
                <a:off x="4422" y="909"/>
                <a:ext cx="181" cy="181"/>
              </a:xfrm>
              <a:prstGeom prst="rect">
                <a:avLst/>
              </a:prstGeom>
              <a:solidFill>
                <a:srgbClr val="404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4" name="Group 12"/>
            <p:cNvGrpSpPr>
              <a:grpSpLocks/>
            </p:cNvGrpSpPr>
            <p:nvPr/>
          </p:nvGrpSpPr>
          <p:grpSpPr bwMode="auto">
            <a:xfrm>
              <a:off x="3187" y="909"/>
              <a:ext cx="1183" cy="181"/>
              <a:chOff x="3187" y="909"/>
              <a:chExt cx="1183" cy="181"/>
            </a:xfrm>
          </p:grpSpPr>
          <p:sp>
            <p:nvSpPr>
              <p:cNvPr id="8205" name="Rectangle 13"/>
              <p:cNvSpPr>
                <a:spLocks noChangeArrowheads="1"/>
              </p:cNvSpPr>
              <p:nvPr/>
            </p:nvSpPr>
            <p:spPr bwMode="auto">
              <a:xfrm>
                <a:off x="3562" y="909"/>
                <a:ext cx="242" cy="181"/>
              </a:xfrm>
              <a:prstGeom prst="rect">
                <a:avLst/>
              </a:prstGeom>
              <a:solidFill>
                <a:srgbClr val="000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6" name="Rectangle 14"/>
              <p:cNvSpPr>
                <a:spLocks noChangeArrowheads="1"/>
              </p:cNvSpPr>
              <p:nvPr/>
            </p:nvSpPr>
            <p:spPr bwMode="auto">
              <a:xfrm>
                <a:off x="4160" y="909"/>
                <a:ext cx="210" cy="181"/>
              </a:xfrm>
              <a:prstGeom prst="rect">
                <a:avLst/>
              </a:prstGeom>
              <a:solidFill>
                <a:srgbClr val="000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7" name="Rectangle 15"/>
              <p:cNvSpPr>
                <a:spLocks noChangeArrowheads="1"/>
              </p:cNvSpPr>
              <p:nvPr/>
            </p:nvSpPr>
            <p:spPr bwMode="auto">
              <a:xfrm>
                <a:off x="3868" y="909"/>
                <a:ext cx="242" cy="181"/>
              </a:xfrm>
              <a:prstGeom prst="rect">
                <a:avLst/>
              </a:prstGeom>
              <a:solidFill>
                <a:srgbClr val="000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8" name="Rectangle 16"/>
              <p:cNvSpPr>
                <a:spLocks noChangeArrowheads="1"/>
              </p:cNvSpPr>
              <p:nvPr/>
            </p:nvSpPr>
            <p:spPr bwMode="auto">
              <a:xfrm>
                <a:off x="3187" y="909"/>
                <a:ext cx="306" cy="181"/>
              </a:xfrm>
              <a:prstGeom prst="rect">
                <a:avLst/>
              </a:prstGeom>
              <a:solidFill>
                <a:srgbClr val="000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9" name="Group 17"/>
            <p:cNvGrpSpPr>
              <a:grpSpLocks/>
            </p:cNvGrpSpPr>
            <p:nvPr/>
          </p:nvGrpSpPr>
          <p:grpSpPr bwMode="auto">
            <a:xfrm>
              <a:off x="4" y="909"/>
              <a:ext cx="3135" cy="181"/>
              <a:chOff x="4" y="909"/>
              <a:chExt cx="3135" cy="181"/>
            </a:xfrm>
          </p:grpSpPr>
          <p:sp>
            <p:nvSpPr>
              <p:cNvPr id="8210" name="Rectangle 18"/>
              <p:cNvSpPr>
                <a:spLocks noChangeArrowheads="1"/>
              </p:cNvSpPr>
              <p:nvPr/>
            </p:nvSpPr>
            <p:spPr bwMode="auto">
              <a:xfrm>
                <a:off x="2802" y="909"/>
                <a:ext cx="337" cy="181"/>
              </a:xfrm>
              <a:prstGeom prst="rect">
                <a:avLst/>
              </a:prstGeom>
              <a:solidFill>
                <a:srgbClr val="0000E0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1" name="Rectangle 19"/>
              <p:cNvSpPr>
                <a:spLocks noChangeArrowheads="1"/>
              </p:cNvSpPr>
              <p:nvPr/>
            </p:nvSpPr>
            <p:spPr bwMode="auto">
              <a:xfrm>
                <a:off x="4" y="909"/>
                <a:ext cx="2748" cy="181"/>
              </a:xfrm>
              <a:prstGeom prst="rect">
                <a:avLst/>
              </a:prstGeom>
              <a:solidFill>
                <a:srgbClr val="0000E0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212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0500"/>
            <a:ext cx="77724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608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ts val="400"/>
        </a:spcBef>
        <a:spcAft>
          <a:spcPts val="400"/>
        </a:spcAft>
        <a:buClr>
          <a:schemeClr val="tx2"/>
        </a:buClr>
        <a:buSzPct val="75000"/>
        <a:buFont typeface="Monotype Sort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400"/>
        </a:spcBef>
        <a:spcAft>
          <a:spcPts val="400"/>
        </a:spcAft>
        <a:buClr>
          <a:schemeClr val="tx2"/>
        </a:buClr>
        <a:buSzPct val="75000"/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ts val="400"/>
        </a:spcBef>
        <a:spcAft>
          <a:spcPts val="400"/>
        </a:spcAft>
        <a:buClr>
          <a:schemeClr val="tx2"/>
        </a:buClr>
        <a:buSzPct val="75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ts val="400"/>
        </a:spcBef>
        <a:spcAft>
          <a:spcPts val="400"/>
        </a:spcAft>
        <a:buClr>
          <a:schemeClr val="tx2"/>
        </a:buClr>
        <a:buSzPct val="75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ts val="400"/>
        </a:spcBef>
        <a:spcAft>
          <a:spcPts val="400"/>
        </a:spcAft>
        <a:buClr>
          <a:schemeClr val="tx2"/>
        </a:buClr>
        <a:buSzPct val="75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6350" y="1443038"/>
            <a:ext cx="8372475" cy="287337"/>
            <a:chOff x="4" y="909"/>
            <a:chExt cx="5274" cy="181"/>
          </a:xfrm>
        </p:grpSpPr>
        <p:grpSp>
          <p:nvGrpSpPr>
            <p:cNvPr id="6147" name="Group 3"/>
            <p:cNvGrpSpPr>
              <a:grpSpLocks/>
            </p:cNvGrpSpPr>
            <p:nvPr/>
          </p:nvGrpSpPr>
          <p:grpSpPr bwMode="auto">
            <a:xfrm>
              <a:off x="5162" y="909"/>
              <a:ext cx="116" cy="181"/>
              <a:chOff x="5162" y="909"/>
              <a:chExt cx="116" cy="181"/>
            </a:xfrm>
          </p:grpSpPr>
          <p:sp>
            <p:nvSpPr>
              <p:cNvPr id="6148" name="Rectangle 4"/>
              <p:cNvSpPr>
                <a:spLocks noChangeArrowheads="1"/>
              </p:cNvSpPr>
              <p:nvPr/>
            </p:nvSpPr>
            <p:spPr bwMode="auto">
              <a:xfrm>
                <a:off x="5256" y="909"/>
                <a:ext cx="22" cy="181"/>
              </a:xfrm>
              <a:prstGeom prst="rect">
                <a:avLst/>
              </a:prstGeom>
              <a:solidFill>
                <a:srgbClr val="C0C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49" name="Rectangle 5"/>
              <p:cNvSpPr>
                <a:spLocks noChangeArrowheads="1"/>
              </p:cNvSpPr>
              <p:nvPr/>
            </p:nvSpPr>
            <p:spPr bwMode="auto">
              <a:xfrm>
                <a:off x="5162" y="909"/>
                <a:ext cx="52" cy="181"/>
              </a:xfrm>
              <a:prstGeom prst="rect">
                <a:avLst/>
              </a:prstGeom>
              <a:solidFill>
                <a:srgbClr val="C0C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150" name="Group 6"/>
            <p:cNvGrpSpPr>
              <a:grpSpLocks/>
            </p:cNvGrpSpPr>
            <p:nvPr/>
          </p:nvGrpSpPr>
          <p:grpSpPr bwMode="auto">
            <a:xfrm>
              <a:off x="4852" y="909"/>
              <a:ext cx="255" cy="181"/>
              <a:chOff x="4852" y="909"/>
              <a:chExt cx="255" cy="181"/>
            </a:xfrm>
          </p:grpSpPr>
          <p:sp>
            <p:nvSpPr>
              <p:cNvPr id="6151" name="Rectangle 7"/>
              <p:cNvSpPr>
                <a:spLocks noChangeArrowheads="1"/>
              </p:cNvSpPr>
              <p:nvPr/>
            </p:nvSpPr>
            <p:spPr bwMode="auto">
              <a:xfrm>
                <a:off x="5022" y="909"/>
                <a:ext cx="85" cy="181"/>
              </a:xfrm>
              <a:prstGeom prst="rect">
                <a:avLst/>
              </a:prstGeom>
              <a:solidFill>
                <a:srgbClr val="808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52" name="Rectangle 8"/>
              <p:cNvSpPr>
                <a:spLocks noChangeArrowheads="1"/>
              </p:cNvSpPr>
              <p:nvPr/>
            </p:nvSpPr>
            <p:spPr bwMode="auto">
              <a:xfrm>
                <a:off x="4852" y="909"/>
                <a:ext cx="118" cy="181"/>
              </a:xfrm>
              <a:prstGeom prst="rect">
                <a:avLst/>
              </a:prstGeom>
              <a:solidFill>
                <a:srgbClr val="808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153" name="Group 9"/>
            <p:cNvGrpSpPr>
              <a:grpSpLocks/>
            </p:cNvGrpSpPr>
            <p:nvPr/>
          </p:nvGrpSpPr>
          <p:grpSpPr bwMode="auto">
            <a:xfrm>
              <a:off x="4422" y="909"/>
              <a:ext cx="378" cy="181"/>
              <a:chOff x="4422" y="909"/>
              <a:chExt cx="378" cy="181"/>
            </a:xfrm>
          </p:grpSpPr>
          <p:sp>
            <p:nvSpPr>
              <p:cNvPr id="6154" name="Rectangle 10"/>
              <p:cNvSpPr>
                <a:spLocks noChangeArrowheads="1"/>
              </p:cNvSpPr>
              <p:nvPr/>
            </p:nvSpPr>
            <p:spPr bwMode="auto">
              <a:xfrm>
                <a:off x="4654" y="909"/>
                <a:ext cx="146" cy="181"/>
              </a:xfrm>
              <a:prstGeom prst="rect">
                <a:avLst/>
              </a:prstGeom>
              <a:solidFill>
                <a:srgbClr val="404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55" name="Rectangle 11"/>
              <p:cNvSpPr>
                <a:spLocks noChangeArrowheads="1"/>
              </p:cNvSpPr>
              <p:nvPr/>
            </p:nvSpPr>
            <p:spPr bwMode="auto">
              <a:xfrm>
                <a:off x="4422" y="909"/>
                <a:ext cx="181" cy="181"/>
              </a:xfrm>
              <a:prstGeom prst="rect">
                <a:avLst/>
              </a:prstGeom>
              <a:solidFill>
                <a:srgbClr val="404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156" name="Group 12"/>
            <p:cNvGrpSpPr>
              <a:grpSpLocks/>
            </p:cNvGrpSpPr>
            <p:nvPr/>
          </p:nvGrpSpPr>
          <p:grpSpPr bwMode="auto">
            <a:xfrm>
              <a:off x="3187" y="909"/>
              <a:ext cx="1183" cy="181"/>
              <a:chOff x="3187" y="909"/>
              <a:chExt cx="1183" cy="181"/>
            </a:xfrm>
          </p:grpSpPr>
          <p:sp>
            <p:nvSpPr>
              <p:cNvPr id="6157" name="Rectangle 13"/>
              <p:cNvSpPr>
                <a:spLocks noChangeArrowheads="1"/>
              </p:cNvSpPr>
              <p:nvPr/>
            </p:nvSpPr>
            <p:spPr bwMode="auto">
              <a:xfrm>
                <a:off x="3562" y="909"/>
                <a:ext cx="242" cy="181"/>
              </a:xfrm>
              <a:prstGeom prst="rect">
                <a:avLst/>
              </a:prstGeom>
              <a:solidFill>
                <a:srgbClr val="000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58" name="Rectangle 14"/>
              <p:cNvSpPr>
                <a:spLocks noChangeArrowheads="1"/>
              </p:cNvSpPr>
              <p:nvPr/>
            </p:nvSpPr>
            <p:spPr bwMode="auto">
              <a:xfrm>
                <a:off x="4160" y="909"/>
                <a:ext cx="210" cy="181"/>
              </a:xfrm>
              <a:prstGeom prst="rect">
                <a:avLst/>
              </a:prstGeom>
              <a:solidFill>
                <a:srgbClr val="000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59" name="Rectangle 15"/>
              <p:cNvSpPr>
                <a:spLocks noChangeArrowheads="1"/>
              </p:cNvSpPr>
              <p:nvPr/>
            </p:nvSpPr>
            <p:spPr bwMode="auto">
              <a:xfrm>
                <a:off x="3868" y="909"/>
                <a:ext cx="242" cy="181"/>
              </a:xfrm>
              <a:prstGeom prst="rect">
                <a:avLst/>
              </a:prstGeom>
              <a:solidFill>
                <a:srgbClr val="000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60" name="Rectangle 16"/>
              <p:cNvSpPr>
                <a:spLocks noChangeArrowheads="1"/>
              </p:cNvSpPr>
              <p:nvPr/>
            </p:nvSpPr>
            <p:spPr bwMode="auto">
              <a:xfrm>
                <a:off x="3187" y="909"/>
                <a:ext cx="306" cy="181"/>
              </a:xfrm>
              <a:prstGeom prst="rect">
                <a:avLst/>
              </a:prstGeom>
              <a:solidFill>
                <a:srgbClr val="000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161" name="Group 17"/>
            <p:cNvGrpSpPr>
              <a:grpSpLocks/>
            </p:cNvGrpSpPr>
            <p:nvPr/>
          </p:nvGrpSpPr>
          <p:grpSpPr bwMode="auto">
            <a:xfrm>
              <a:off x="4" y="909"/>
              <a:ext cx="3135" cy="181"/>
              <a:chOff x="4" y="909"/>
              <a:chExt cx="3135" cy="181"/>
            </a:xfrm>
          </p:grpSpPr>
          <p:sp>
            <p:nvSpPr>
              <p:cNvPr id="6162" name="Rectangle 18"/>
              <p:cNvSpPr>
                <a:spLocks noChangeArrowheads="1"/>
              </p:cNvSpPr>
              <p:nvPr/>
            </p:nvSpPr>
            <p:spPr bwMode="auto">
              <a:xfrm>
                <a:off x="2802" y="909"/>
                <a:ext cx="337" cy="181"/>
              </a:xfrm>
              <a:prstGeom prst="rect">
                <a:avLst/>
              </a:prstGeom>
              <a:solidFill>
                <a:srgbClr val="0000E0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63" name="Rectangle 19"/>
              <p:cNvSpPr>
                <a:spLocks noChangeArrowheads="1"/>
              </p:cNvSpPr>
              <p:nvPr/>
            </p:nvSpPr>
            <p:spPr bwMode="auto">
              <a:xfrm>
                <a:off x="4" y="909"/>
                <a:ext cx="2748" cy="181"/>
              </a:xfrm>
              <a:prstGeom prst="rect">
                <a:avLst/>
              </a:prstGeom>
              <a:solidFill>
                <a:srgbClr val="0000E0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616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0500"/>
            <a:ext cx="77724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140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6350" y="1443038"/>
            <a:ext cx="8372475" cy="287337"/>
            <a:chOff x="4" y="909"/>
            <a:chExt cx="5274" cy="181"/>
          </a:xfrm>
        </p:grpSpPr>
        <p:grpSp>
          <p:nvGrpSpPr>
            <p:cNvPr id="8195" name="Group 3"/>
            <p:cNvGrpSpPr>
              <a:grpSpLocks/>
            </p:cNvGrpSpPr>
            <p:nvPr/>
          </p:nvGrpSpPr>
          <p:grpSpPr bwMode="auto">
            <a:xfrm>
              <a:off x="5162" y="909"/>
              <a:ext cx="116" cy="181"/>
              <a:chOff x="5162" y="909"/>
              <a:chExt cx="116" cy="181"/>
            </a:xfrm>
          </p:grpSpPr>
          <p:sp>
            <p:nvSpPr>
              <p:cNvPr id="8196" name="Rectangle 4"/>
              <p:cNvSpPr>
                <a:spLocks noChangeArrowheads="1"/>
              </p:cNvSpPr>
              <p:nvPr/>
            </p:nvSpPr>
            <p:spPr bwMode="auto">
              <a:xfrm>
                <a:off x="5256" y="909"/>
                <a:ext cx="22" cy="181"/>
              </a:xfrm>
              <a:prstGeom prst="rect">
                <a:avLst/>
              </a:prstGeom>
              <a:solidFill>
                <a:srgbClr val="C0C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7" name="Rectangle 5"/>
              <p:cNvSpPr>
                <a:spLocks noChangeArrowheads="1"/>
              </p:cNvSpPr>
              <p:nvPr/>
            </p:nvSpPr>
            <p:spPr bwMode="auto">
              <a:xfrm>
                <a:off x="5162" y="909"/>
                <a:ext cx="52" cy="181"/>
              </a:xfrm>
              <a:prstGeom prst="rect">
                <a:avLst/>
              </a:prstGeom>
              <a:solidFill>
                <a:srgbClr val="C0C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8" name="Group 6"/>
            <p:cNvGrpSpPr>
              <a:grpSpLocks/>
            </p:cNvGrpSpPr>
            <p:nvPr/>
          </p:nvGrpSpPr>
          <p:grpSpPr bwMode="auto">
            <a:xfrm>
              <a:off x="4852" y="909"/>
              <a:ext cx="255" cy="181"/>
              <a:chOff x="4852" y="909"/>
              <a:chExt cx="255" cy="181"/>
            </a:xfrm>
          </p:grpSpPr>
          <p:sp>
            <p:nvSpPr>
              <p:cNvPr id="8199" name="Rectangle 7"/>
              <p:cNvSpPr>
                <a:spLocks noChangeArrowheads="1"/>
              </p:cNvSpPr>
              <p:nvPr/>
            </p:nvSpPr>
            <p:spPr bwMode="auto">
              <a:xfrm>
                <a:off x="5022" y="909"/>
                <a:ext cx="85" cy="181"/>
              </a:xfrm>
              <a:prstGeom prst="rect">
                <a:avLst/>
              </a:prstGeom>
              <a:solidFill>
                <a:srgbClr val="808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0" name="Rectangle 8"/>
              <p:cNvSpPr>
                <a:spLocks noChangeArrowheads="1"/>
              </p:cNvSpPr>
              <p:nvPr/>
            </p:nvSpPr>
            <p:spPr bwMode="auto">
              <a:xfrm>
                <a:off x="4852" y="909"/>
                <a:ext cx="118" cy="181"/>
              </a:xfrm>
              <a:prstGeom prst="rect">
                <a:avLst/>
              </a:prstGeom>
              <a:solidFill>
                <a:srgbClr val="808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1" name="Group 9"/>
            <p:cNvGrpSpPr>
              <a:grpSpLocks/>
            </p:cNvGrpSpPr>
            <p:nvPr/>
          </p:nvGrpSpPr>
          <p:grpSpPr bwMode="auto">
            <a:xfrm>
              <a:off x="4422" y="909"/>
              <a:ext cx="378" cy="181"/>
              <a:chOff x="4422" y="909"/>
              <a:chExt cx="378" cy="181"/>
            </a:xfrm>
          </p:grpSpPr>
          <p:sp>
            <p:nvSpPr>
              <p:cNvPr id="8202" name="Rectangle 10"/>
              <p:cNvSpPr>
                <a:spLocks noChangeArrowheads="1"/>
              </p:cNvSpPr>
              <p:nvPr/>
            </p:nvSpPr>
            <p:spPr bwMode="auto">
              <a:xfrm>
                <a:off x="4654" y="909"/>
                <a:ext cx="146" cy="181"/>
              </a:xfrm>
              <a:prstGeom prst="rect">
                <a:avLst/>
              </a:prstGeom>
              <a:solidFill>
                <a:srgbClr val="404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3" name="Rectangle 11"/>
              <p:cNvSpPr>
                <a:spLocks noChangeArrowheads="1"/>
              </p:cNvSpPr>
              <p:nvPr/>
            </p:nvSpPr>
            <p:spPr bwMode="auto">
              <a:xfrm>
                <a:off x="4422" y="909"/>
                <a:ext cx="181" cy="181"/>
              </a:xfrm>
              <a:prstGeom prst="rect">
                <a:avLst/>
              </a:prstGeom>
              <a:solidFill>
                <a:srgbClr val="404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4" name="Group 12"/>
            <p:cNvGrpSpPr>
              <a:grpSpLocks/>
            </p:cNvGrpSpPr>
            <p:nvPr/>
          </p:nvGrpSpPr>
          <p:grpSpPr bwMode="auto">
            <a:xfrm>
              <a:off x="3187" y="909"/>
              <a:ext cx="1183" cy="181"/>
              <a:chOff x="3187" y="909"/>
              <a:chExt cx="1183" cy="181"/>
            </a:xfrm>
          </p:grpSpPr>
          <p:sp>
            <p:nvSpPr>
              <p:cNvPr id="8205" name="Rectangle 13"/>
              <p:cNvSpPr>
                <a:spLocks noChangeArrowheads="1"/>
              </p:cNvSpPr>
              <p:nvPr/>
            </p:nvSpPr>
            <p:spPr bwMode="auto">
              <a:xfrm>
                <a:off x="3562" y="909"/>
                <a:ext cx="242" cy="181"/>
              </a:xfrm>
              <a:prstGeom prst="rect">
                <a:avLst/>
              </a:prstGeom>
              <a:solidFill>
                <a:srgbClr val="000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6" name="Rectangle 14"/>
              <p:cNvSpPr>
                <a:spLocks noChangeArrowheads="1"/>
              </p:cNvSpPr>
              <p:nvPr/>
            </p:nvSpPr>
            <p:spPr bwMode="auto">
              <a:xfrm>
                <a:off x="4160" y="909"/>
                <a:ext cx="210" cy="181"/>
              </a:xfrm>
              <a:prstGeom prst="rect">
                <a:avLst/>
              </a:prstGeom>
              <a:solidFill>
                <a:srgbClr val="000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7" name="Rectangle 15"/>
              <p:cNvSpPr>
                <a:spLocks noChangeArrowheads="1"/>
              </p:cNvSpPr>
              <p:nvPr/>
            </p:nvSpPr>
            <p:spPr bwMode="auto">
              <a:xfrm>
                <a:off x="3868" y="909"/>
                <a:ext cx="242" cy="181"/>
              </a:xfrm>
              <a:prstGeom prst="rect">
                <a:avLst/>
              </a:prstGeom>
              <a:solidFill>
                <a:srgbClr val="000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8" name="Rectangle 16"/>
              <p:cNvSpPr>
                <a:spLocks noChangeArrowheads="1"/>
              </p:cNvSpPr>
              <p:nvPr/>
            </p:nvSpPr>
            <p:spPr bwMode="auto">
              <a:xfrm>
                <a:off x="3187" y="909"/>
                <a:ext cx="306" cy="181"/>
              </a:xfrm>
              <a:prstGeom prst="rect">
                <a:avLst/>
              </a:prstGeom>
              <a:solidFill>
                <a:srgbClr val="000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9" name="Group 17"/>
            <p:cNvGrpSpPr>
              <a:grpSpLocks/>
            </p:cNvGrpSpPr>
            <p:nvPr/>
          </p:nvGrpSpPr>
          <p:grpSpPr bwMode="auto">
            <a:xfrm>
              <a:off x="4" y="909"/>
              <a:ext cx="3135" cy="181"/>
              <a:chOff x="4" y="909"/>
              <a:chExt cx="3135" cy="181"/>
            </a:xfrm>
          </p:grpSpPr>
          <p:sp>
            <p:nvSpPr>
              <p:cNvPr id="8210" name="Rectangle 18"/>
              <p:cNvSpPr>
                <a:spLocks noChangeArrowheads="1"/>
              </p:cNvSpPr>
              <p:nvPr/>
            </p:nvSpPr>
            <p:spPr bwMode="auto">
              <a:xfrm>
                <a:off x="2802" y="909"/>
                <a:ext cx="337" cy="181"/>
              </a:xfrm>
              <a:prstGeom prst="rect">
                <a:avLst/>
              </a:prstGeom>
              <a:solidFill>
                <a:srgbClr val="0000E0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1" name="Rectangle 19"/>
              <p:cNvSpPr>
                <a:spLocks noChangeArrowheads="1"/>
              </p:cNvSpPr>
              <p:nvPr/>
            </p:nvSpPr>
            <p:spPr bwMode="auto">
              <a:xfrm>
                <a:off x="4" y="909"/>
                <a:ext cx="2748" cy="181"/>
              </a:xfrm>
              <a:prstGeom prst="rect">
                <a:avLst/>
              </a:prstGeom>
              <a:solidFill>
                <a:srgbClr val="0000E0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212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0500"/>
            <a:ext cx="77724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10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ts val="400"/>
        </a:spcBef>
        <a:spcAft>
          <a:spcPts val="400"/>
        </a:spcAft>
        <a:buClr>
          <a:schemeClr val="tx2"/>
        </a:buClr>
        <a:buSzPct val="75000"/>
        <a:buFont typeface="Monotype Sort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400"/>
        </a:spcBef>
        <a:spcAft>
          <a:spcPts val="400"/>
        </a:spcAft>
        <a:buClr>
          <a:schemeClr val="tx2"/>
        </a:buClr>
        <a:buSzPct val="75000"/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ts val="400"/>
        </a:spcBef>
        <a:spcAft>
          <a:spcPts val="400"/>
        </a:spcAft>
        <a:buClr>
          <a:schemeClr val="tx2"/>
        </a:buClr>
        <a:buSzPct val="75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ts val="400"/>
        </a:spcBef>
        <a:spcAft>
          <a:spcPts val="400"/>
        </a:spcAft>
        <a:buClr>
          <a:schemeClr val="tx2"/>
        </a:buClr>
        <a:buSzPct val="75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ts val="400"/>
        </a:spcBef>
        <a:spcAft>
          <a:spcPts val="400"/>
        </a:spcAft>
        <a:buClr>
          <a:schemeClr val="tx2"/>
        </a:buClr>
        <a:buSzPct val="75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6.jpeg"/><Relationship Id="rId5" Type="http://schemas.openxmlformats.org/officeDocument/2006/relationships/image" Target="../media/image30.jpe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8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53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8.png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69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1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1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9.vml"/><Relationship Id="rId6" Type="http://schemas.openxmlformats.org/officeDocument/2006/relationships/chart" Target="../charts/chart3.x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21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94.pn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9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9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9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99.wmf"/><Relationship Id="rId4" Type="http://schemas.openxmlformats.org/officeDocument/2006/relationships/oleObject" Target="../embeddings/oleObject2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102.wmf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01.wmf"/><Relationship Id="rId4" Type="http://schemas.openxmlformats.org/officeDocument/2006/relationships/oleObject" Target="../embeddings/oleObject25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Precession Diffraction: The </a:t>
            </a:r>
            <a:r>
              <a:rPr lang="en-US" sz="4000" dirty="0" err="1" smtClean="0"/>
              <a:t>Philospher’s</a:t>
            </a:r>
            <a:r>
              <a:rPr lang="en-US" sz="4000" dirty="0" smtClean="0"/>
              <a:t> Stone of Electron Crystallography?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692150"/>
            <a:ext cx="3236912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36004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 descr="spiningstar2 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652963"/>
            <a:ext cx="180022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oliv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565400"/>
            <a:ext cx="2084388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1331913" y="188913"/>
            <a:ext cx="6227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BE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APPLICATION :   PERFECT  CRYSTAL ORIENTATION </a:t>
            </a:r>
            <a:endParaRPr lang="en-US" sz="2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900113" y="3789363"/>
            <a:ext cx="187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BE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BE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PRECESSION  OFF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25288" name="Rectangle 8"/>
          <p:cNvSpPr>
            <a:spLocks noChangeArrowheads="1"/>
          </p:cNvSpPr>
          <p:nvPr/>
        </p:nvSpPr>
        <p:spPr bwMode="auto">
          <a:xfrm>
            <a:off x="5724525" y="908050"/>
            <a:ext cx="1717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PRECESSION  ON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468313" y="4868863"/>
            <a:ext cx="507206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BE" sz="160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Crystals –specially minerals -usually grow in platelet </a:t>
            </a:r>
          </a:p>
          <a:p>
            <a:pPr>
              <a:defRPr/>
            </a:pPr>
            <a:r>
              <a:rPr lang="fr-BE" sz="160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or fiber shape  and results dificult to orient perfectly in a particular zone axis; in this example olivine crystals are perfectly oriented after precession is on.</a:t>
            </a:r>
          </a:p>
          <a:p>
            <a:pPr>
              <a:defRPr/>
            </a:pPr>
            <a:endParaRPr lang="fr-BE" sz="1600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4067175" y="3573463"/>
            <a:ext cx="80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sz="1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OLIVINE</a:t>
            </a:r>
            <a:endParaRPr lang="en-US" sz="1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2160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5580063" y="6381750"/>
            <a:ext cx="31448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BE" sz="1200">
                <a:latin typeface="Franklin Gothic Demi" pitchFamily="34" charset="0"/>
              </a:rPr>
              <a:t>Courtesy X.Zou, S.Hovmoller Univ Stockholm</a:t>
            </a:r>
            <a:endParaRPr lang="en-US" sz="1200"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W\HIPpublication\precession\fig\PED-carb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501015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NW\HIPpublication\PED-EDS\fig\120802STOPEDEDS ZA ANG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20" y="1848528"/>
            <a:ext cx="607660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EDS, on zone (SrTiO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43600" y="3505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Repeat</a:t>
            </a:r>
          </a:p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819400" y="2971800"/>
            <a:ext cx="3124200" cy="533400"/>
          </a:xfrm>
          <a:prstGeom prst="rect">
            <a:avLst/>
          </a:prstGeom>
          <a:solidFill>
            <a:schemeClr val="bg1"/>
          </a:solidFill>
          <a:ln w="12699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514602" y="3216442"/>
            <a:ext cx="934452" cy="549442"/>
          </a:xfrm>
          <a:prstGeom prst="rect">
            <a:avLst/>
          </a:prstGeom>
          <a:solidFill>
            <a:schemeClr val="bg1"/>
          </a:solidFill>
          <a:ln w="12699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38400" y="2318084"/>
            <a:ext cx="1143000" cy="228600"/>
          </a:xfrm>
          <a:prstGeom prst="rect">
            <a:avLst/>
          </a:prstGeom>
          <a:solidFill>
            <a:schemeClr val="bg1"/>
          </a:solidFill>
          <a:ln w="12699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76600" y="3124200"/>
            <a:ext cx="457200" cy="533400"/>
          </a:xfrm>
          <a:prstGeom prst="rect">
            <a:avLst/>
          </a:prstGeom>
          <a:solidFill>
            <a:schemeClr val="bg1"/>
          </a:solidFill>
          <a:ln w="12699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82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commercial systems (one hardware, another software) are available</a:t>
            </a:r>
          </a:p>
          <a:p>
            <a:r>
              <a:rPr lang="en-US" dirty="0" smtClean="0"/>
              <a:t>Not complicated, and could probably be written in scripting language</a:t>
            </a:r>
          </a:p>
          <a:p>
            <a:r>
              <a:rPr lang="en-US" dirty="0" smtClean="0"/>
              <a:t>Alignment can be tricky – it always is</a:t>
            </a:r>
          </a:p>
          <a:p>
            <a:r>
              <a:rPr lang="en-US" dirty="0" smtClean="0"/>
              <a:t>Not rocket science, to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7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42" name="Picture 2" descr="spiral%20distortion"/>
          <p:cNvPicPr>
            <a:picLocks noChangeAspect="1" noChangeArrowheads="1"/>
          </p:cNvPicPr>
          <p:nvPr/>
        </p:nvPicPr>
        <p:blipFill>
          <a:blip r:embed="rId3" cstate="print">
            <a:lum bright="4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41783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5443" name="Picture 3" descr="182%20-%20DS%20(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5181600" y="52578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Bi-polar push-pull circuit (H9000)</a:t>
            </a:r>
          </a:p>
        </p:txBody>
      </p:sp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5257800" y="58674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 baseline="30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46" name="Text Box 6"/>
          <p:cNvSpPr txBox="1">
            <a:spLocks noChangeArrowheads="1"/>
          </p:cNvSpPr>
          <p:nvPr/>
        </p:nvSpPr>
        <p:spPr bwMode="auto">
          <a:xfrm>
            <a:off x="762000" y="2133600"/>
            <a:ext cx="350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</a:rPr>
              <a:t>Projector Spiral Distortions (60 mRad tilt)</a:t>
            </a:r>
          </a:p>
        </p:txBody>
      </p:sp>
      <p:sp>
        <p:nvSpPr>
          <p:cNvPr id="4454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Practical Issues</a:t>
            </a:r>
          </a:p>
        </p:txBody>
      </p:sp>
    </p:spTree>
    <p:extLst>
      <p:ext uri="{BB962C8B-B14F-4D97-AF65-F5344CB8AC3E}">
        <p14:creationId xmlns:p14="http://schemas.microsoft.com/office/powerpoint/2010/main" val="18667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ChangeArrowheads="1"/>
          </p:cNvSpPr>
          <p:nvPr/>
        </p:nvSpPr>
        <p:spPr bwMode="auto">
          <a:xfrm>
            <a:off x="3105150" y="1947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7491" name="Rectangle 3"/>
          <p:cNvSpPr>
            <a:spLocks noChangeArrowheads="1"/>
          </p:cNvSpPr>
          <p:nvPr/>
        </p:nvSpPr>
        <p:spPr bwMode="auto">
          <a:xfrm>
            <a:off x="0" y="2509838"/>
            <a:ext cx="9144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1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7492" name="Rectangle 4"/>
          <p:cNvSpPr>
            <a:spLocks noChangeArrowheads="1"/>
          </p:cNvSpPr>
          <p:nvPr/>
        </p:nvSpPr>
        <p:spPr bwMode="auto">
          <a:xfrm>
            <a:off x="0" y="2784475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GB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7493" name="Rectangle 5"/>
          <p:cNvSpPr>
            <a:spLocks noChangeArrowheads="1"/>
          </p:cNvSpPr>
          <p:nvPr/>
        </p:nvSpPr>
        <p:spPr bwMode="auto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7494" name="Rectangle 6"/>
          <p:cNvSpPr>
            <a:spLocks noChangeArrowheads="1"/>
          </p:cNvSpPr>
          <p:nvPr/>
        </p:nvSpPr>
        <p:spPr bwMode="auto">
          <a:xfrm>
            <a:off x="2943225" y="1809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47495" name="Picture 7" descr="precel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417513"/>
            <a:ext cx="5487987" cy="3040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496" name="Picture 8" descr="kn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787400"/>
            <a:ext cx="1728788" cy="17573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7497" name="Line 9"/>
          <p:cNvSpPr>
            <a:spLocks noChangeShapeType="1"/>
          </p:cNvSpPr>
          <p:nvPr/>
        </p:nvSpPr>
        <p:spPr bwMode="auto">
          <a:xfrm flipH="1">
            <a:off x="5086350" y="1485900"/>
            <a:ext cx="1757363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47498" name="Picture 10" descr="egozol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3597275"/>
            <a:ext cx="2955925" cy="2959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499" name="Picture 11" descr="egozol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29944" r="59024" b="51157"/>
          <a:stretch>
            <a:fillRect/>
          </a:stretch>
        </p:blipFill>
        <p:spPr bwMode="auto">
          <a:xfrm>
            <a:off x="4854575" y="3725863"/>
            <a:ext cx="1719263" cy="1308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7500" name="Rectangle 12"/>
          <p:cNvSpPr>
            <a:spLocks noChangeArrowheads="1"/>
          </p:cNvSpPr>
          <p:nvPr/>
        </p:nvSpPr>
        <p:spPr bwMode="auto">
          <a:xfrm>
            <a:off x="1425575" y="4467225"/>
            <a:ext cx="622300" cy="473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7501" name="Line 13"/>
          <p:cNvSpPr>
            <a:spLocks noChangeShapeType="1"/>
          </p:cNvSpPr>
          <p:nvPr/>
        </p:nvSpPr>
        <p:spPr bwMode="auto">
          <a:xfrm flipV="1">
            <a:off x="2049463" y="4294188"/>
            <a:ext cx="2765425" cy="31273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47502" name="Picture 14" descr="egozol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5106988"/>
            <a:ext cx="2795587" cy="14779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7503" name="Rectangle 15"/>
          <p:cNvSpPr>
            <a:spLocks noChangeArrowheads="1"/>
          </p:cNvSpPr>
          <p:nvPr/>
        </p:nvSpPr>
        <p:spPr bwMode="auto">
          <a:xfrm>
            <a:off x="5114925" y="4071938"/>
            <a:ext cx="842963" cy="3571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7504" name="Line 16"/>
          <p:cNvSpPr>
            <a:spLocks noChangeShapeType="1"/>
          </p:cNvSpPr>
          <p:nvPr/>
        </p:nvSpPr>
        <p:spPr bwMode="auto">
          <a:xfrm>
            <a:off x="5681663" y="4418013"/>
            <a:ext cx="500062" cy="88741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7505" name="Text Box 17"/>
          <p:cNvSpPr txBox="1">
            <a:spLocks noChangeArrowheads="1"/>
          </p:cNvSpPr>
          <p:nvPr/>
        </p:nvSpPr>
        <p:spPr bwMode="auto">
          <a:xfrm>
            <a:off x="669925" y="431800"/>
            <a:ext cx="165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smtClean="0">
                <a:solidFill>
                  <a:srgbClr val="000000"/>
                </a:solidFill>
                <a:latin typeface="Arial" charset="0"/>
              </a:rPr>
              <a:t>Block Diagram</a:t>
            </a:r>
          </a:p>
        </p:txBody>
      </p:sp>
      <p:sp>
        <p:nvSpPr>
          <p:cNvPr id="447506" name="Text Box 18"/>
          <p:cNvSpPr txBox="1">
            <a:spLocks noChangeArrowheads="1"/>
          </p:cNvSpPr>
          <p:nvPr/>
        </p:nvSpPr>
        <p:spPr bwMode="auto">
          <a:xfrm>
            <a:off x="6608763" y="2986088"/>
            <a:ext cx="210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smtClean="0">
                <a:solidFill>
                  <a:srgbClr val="000000"/>
                </a:solidFill>
                <a:latin typeface="Arial" charset="0"/>
              </a:rPr>
              <a:t>‘Aberrations’</a:t>
            </a:r>
          </a:p>
        </p:txBody>
      </p:sp>
      <p:grpSp>
        <p:nvGrpSpPr>
          <p:cNvPr id="447507" name="Group 19"/>
          <p:cNvGrpSpPr>
            <a:grpSpLocks/>
          </p:cNvGrpSpPr>
          <p:nvPr/>
        </p:nvGrpSpPr>
        <p:grpSpPr bwMode="auto">
          <a:xfrm>
            <a:off x="8269288" y="5845175"/>
            <a:ext cx="874712" cy="990600"/>
            <a:chOff x="2969" y="2312"/>
            <a:chExt cx="551" cy="624"/>
          </a:xfrm>
        </p:grpSpPr>
        <p:grpSp>
          <p:nvGrpSpPr>
            <p:cNvPr id="447508" name="Group 20"/>
            <p:cNvGrpSpPr>
              <a:grpSpLocks/>
            </p:cNvGrpSpPr>
            <p:nvPr/>
          </p:nvGrpSpPr>
          <p:grpSpPr bwMode="auto">
            <a:xfrm>
              <a:off x="2969" y="2312"/>
              <a:ext cx="551" cy="538"/>
              <a:chOff x="2929" y="152"/>
              <a:chExt cx="551" cy="538"/>
            </a:xfrm>
          </p:grpSpPr>
          <p:sp>
            <p:nvSpPr>
              <p:cNvPr id="447509" name="Rectangle 21"/>
              <p:cNvSpPr>
                <a:spLocks noChangeArrowheads="1"/>
              </p:cNvSpPr>
              <p:nvPr/>
            </p:nvSpPr>
            <p:spPr bwMode="auto">
              <a:xfrm>
                <a:off x="2929" y="171"/>
                <a:ext cx="407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GB" sz="4800" b="1" i="1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GB" sz="4800" b="1" baseline="3000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lang="en-GB" sz="4800" b="1" i="1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7510" name="Rectangle 22"/>
              <p:cNvSpPr>
                <a:spLocks noChangeArrowheads="1"/>
              </p:cNvSpPr>
              <p:nvPr/>
            </p:nvSpPr>
            <p:spPr bwMode="auto">
              <a:xfrm>
                <a:off x="2953" y="152"/>
                <a:ext cx="527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GB" sz="4800" b="1" i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GB" sz="4800" b="1" baseline="3000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lang="en-GB" sz="4800" b="1" i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47511" name="Group 23"/>
            <p:cNvGrpSpPr>
              <a:grpSpLocks/>
            </p:cNvGrpSpPr>
            <p:nvPr/>
          </p:nvGrpSpPr>
          <p:grpSpPr bwMode="auto">
            <a:xfrm>
              <a:off x="3098" y="2398"/>
              <a:ext cx="369" cy="538"/>
              <a:chOff x="3098" y="2398"/>
              <a:chExt cx="369" cy="538"/>
            </a:xfrm>
          </p:grpSpPr>
          <p:sp>
            <p:nvSpPr>
              <p:cNvPr id="447512" name="Rectangle 24"/>
              <p:cNvSpPr>
                <a:spLocks noChangeArrowheads="1"/>
              </p:cNvSpPr>
              <p:nvPr/>
            </p:nvSpPr>
            <p:spPr bwMode="auto">
              <a:xfrm>
                <a:off x="3098" y="2417"/>
                <a:ext cx="337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4800" b="1" i="1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</a:t>
                </a:r>
              </a:p>
            </p:txBody>
          </p:sp>
          <p:sp>
            <p:nvSpPr>
              <p:cNvPr id="447513" name="Rectangle 25"/>
              <p:cNvSpPr>
                <a:spLocks noChangeArrowheads="1"/>
              </p:cNvSpPr>
              <p:nvPr/>
            </p:nvSpPr>
            <p:spPr bwMode="auto">
              <a:xfrm>
                <a:off x="3130" y="2398"/>
                <a:ext cx="337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4800" b="1" i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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81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Text Box 2"/>
          <p:cNvSpPr txBox="1">
            <a:spLocks noChangeArrowheads="1"/>
          </p:cNvSpPr>
          <p:nvPr/>
        </p:nvSpPr>
        <p:spPr bwMode="auto">
          <a:xfrm>
            <a:off x="547688" y="3514725"/>
            <a:ext cx="830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ea typeface="ＭＳ Ｐゴシック" panose="020B0600070205080204" pitchFamily="34" charset="-128"/>
              </a:rPr>
              <a:t>Sample</a:t>
            </a:r>
          </a:p>
        </p:txBody>
      </p:sp>
      <p:sp>
        <p:nvSpPr>
          <p:cNvPr id="474115" name="Text Box 3"/>
          <p:cNvSpPr txBox="1">
            <a:spLocks noChangeArrowheads="1"/>
          </p:cNvSpPr>
          <p:nvPr/>
        </p:nvSpPr>
        <p:spPr bwMode="auto">
          <a:xfrm>
            <a:off x="358775" y="4186238"/>
            <a:ext cx="13573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ea typeface="ＭＳ Ｐゴシック" panose="020B0600070205080204" pitchFamily="34" charset="-128"/>
              </a:rPr>
              <a:t>Objective Postfield</a:t>
            </a:r>
          </a:p>
        </p:txBody>
      </p:sp>
      <p:grpSp>
        <p:nvGrpSpPr>
          <p:cNvPr id="474116" name="Group 4"/>
          <p:cNvGrpSpPr>
            <a:grpSpLocks/>
          </p:cNvGrpSpPr>
          <p:nvPr/>
        </p:nvGrpSpPr>
        <p:grpSpPr bwMode="auto">
          <a:xfrm>
            <a:off x="1128713" y="4667250"/>
            <a:ext cx="2601912" cy="234950"/>
            <a:chOff x="599" y="2156"/>
            <a:chExt cx="1639" cy="148"/>
          </a:xfrm>
        </p:grpSpPr>
        <p:sp>
          <p:nvSpPr>
            <p:cNvPr id="474117" name="Oval 5"/>
            <p:cNvSpPr>
              <a:spLocks noChangeArrowheads="1"/>
            </p:cNvSpPr>
            <p:nvPr/>
          </p:nvSpPr>
          <p:spPr bwMode="auto">
            <a:xfrm rot="5400000">
              <a:off x="1342" y="1501"/>
              <a:ext cx="148" cy="145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4118" name="Line 6"/>
            <p:cNvSpPr>
              <a:spLocks noChangeShapeType="1"/>
            </p:cNvSpPr>
            <p:nvPr/>
          </p:nvSpPr>
          <p:spPr bwMode="auto">
            <a:xfrm>
              <a:off x="599" y="2224"/>
              <a:ext cx="163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74119" name="Line 7"/>
          <p:cNvSpPr>
            <a:spLocks noChangeShapeType="1"/>
          </p:cNvSpPr>
          <p:nvPr/>
        </p:nvSpPr>
        <p:spPr bwMode="auto">
          <a:xfrm>
            <a:off x="2066925" y="2924175"/>
            <a:ext cx="806450" cy="184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4120" name="Line 8"/>
          <p:cNvSpPr>
            <a:spLocks noChangeShapeType="1"/>
          </p:cNvSpPr>
          <p:nvPr/>
        </p:nvSpPr>
        <p:spPr bwMode="auto">
          <a:xfrm flipH="1">
            <a:off x="1987550" y="2943225"/>
            <a:ext cx="750888" cy="1833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4121" name="Line 9"/>
          <p:cNvSpPr>
            <a:spLocks noChangeShapeType="1"/>
          </p:cNvSpPr>
          <p:nvPr/>
        </p:nvSpPr>
        <p:spPr bwMode="auto">
          <a:xfrm>
            <a:off x="1981200" y="4759325"/>
            <a:ext cx="1016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4122" name="Line 10"/>
          <p:cNvSpPr>
            <a:spLocks noChangeShapeType="1"/>
          </p:cNvSpPr>
          <p:nvPr/>
        </p:nvSpPr>
        <p:spPr bwMode="auto">
          <a:xfrm flipH="1">
            <a:off x="2778125" y="4781550"/>
            <a:ext cx="103188" cy="831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4123" name="Rectangle 11"/>
          <p:cNvSpPr>
            <a:spLocks noChangeArrowheads="1"/>
          </p:cNvSpPr>
          <p:nvPr/>
        </p:nvSpPr>
        <p:spPr bwMode="auto">
          <a:xfrm>
            <a:off x="1676400" y="3657600"/>
            <a:ext cx="1531938" cy="65088"/>
          </a:xfrm>
          <a:prstGeom prst="rect">
            <a:avLst/>
          </a:prstGeom>
          <a:solidFill>
            <a:srgbClr val="800000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74124" name="Group 12"/>
          <p:cNvGrpSpPr>
            <a:grpSpLocks/>
          </p:cNvGrpSpPr>
          <p:nvPr/>
        </p:nvGrpSpPr>
        <p:grpSpPr bwMode="auto">
          <a:xfrm>
            <a:off x="1155700" y="2794000"/>
            <a:ext cx="2601913" cy="234950"/>
            <a:chOff x="599" y="2156"/>
            <a:chExt cx="1639" cy="148"/>
          </a:xfrm>
        </p:grpSpPr>
        <p:sp>
          <p:nvSpPr>
            <p:cNvPr id="474125" name="Oval 13"/>
            <p:cNvSpPr>
              <a:spLocks noChangeArrowheads="1"/>
            </p:cNvSpPr>
            <p:nvPr/>
          </p:nvSpPr>
          <p:spPr bwMode="auto">
            <a:xfrm rot="5400000">
              <a:off x="1342" y="1501"/>
              <a:ext cx="148" cy="145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4126" name="Line 14"/>
            <p:cNvSpPr>
              <a:spLocks noChangeShapeType="1"/>
            </p:cNvSpPr>
            <p:nvPr/>
          </p:nvSpPr>
          <p:spPr bwMode="auto">
            <a:xfrm>
              <a:off x="599" y="2224"/>
              <a:ext cx="163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74127" name="Line 15"/>
          <p:cNvSpPr>
            <a:spLocks noChangeShapeType="1"/>
          </p:cNvSpPr>
          <p:nvPr/>
        </p:nvSpPr>
        <p:spPr bwMode="auto">
          <a:xfrm flipH="1" flipV="1">
            <a:off x="1906588" y="2125663"/>
            <a:ext cx="152400" cy="78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4128" name="Line 16"/>
          <p:cNvSpPr>
            <a:spLocks noChangeShapeType="1"/>
          </p:cNvSpPr>
          <p:nvPr/>
        </p:nvSpPr>
        <p:spPr bwMode="auto">
          <a:xfrm flipV="1">
            <a:off x="2740025" y="2082800"/>
            <a:ext cx="177800" cy="850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4129" name="AutoShape 17"/>
          <p:cNvSpPr>
            <a:spLocks noChangeArrowheads="1"/>
          </p:cNvSpPr>
          <p:nvPr/>
        </p:nvSpPr>
        <p:spPr bwMode="auto">
          <a:xfrm>
            <a:off x="1231900" y="2095500"/>
            <a:ext cx="444500" cy="203200"/>
          </a:xfrm>
          <a:prstGeom prst="flowChartMagneticDrum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4130" name="AutoShape 18"/>
          <p:cNvSpPr>
            <a:spLocks noChangeArrowheads="1"/>
          </p:cNvSpPr>
          <p:nvPr/>
        </p:nvSpPr>
        <p:spPr bwMode="auto">
          <a:xfrm flipH="1">
            <a:off x="3098800" y="2082800"/>
            <a:ext cx="444500" cy="203200"/>
          </a:xfrm>
          <a:prstGeom prst="flowChartMagneticDrum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4131" name="AutoShape 19"/>
          <p:cNvSpPr>
            <a:spLocks noChangeArrowheads="1"/>
          </p:cNvSpPr>
          <p:nvPr/>
        </p:nvSpPr>
        <p:spPr bwMode="auto">
          <a:xfrm flipH="1">
            <a:off x="3098800" y="5422900"/>
            <a:ext cx="444500" cy="203200"/>
          </a:xfrm>
          <a:prstGeom prst="flowChartMagneticDrum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4132" name="AutoShape 20"/>
          <p:cNvSpPr>
            <a:spLocks noChangeArrowheads="1"/>
          </p:cNvSpPr>
          <p:nvPr/>
        </p:nvSpPr>
        <p:spPr bwMode="auto">
          <a:xfrm>
            <a:off x="1168400" y="5410200"/>
            <a:ext cx="444500" cy="203200"/>
          </a:xfrm>
          <a:prstGeom prst="flowChartMagneticDrum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4133" name="Line 21"/>
          <p:cNvSpPr>
            <a:spLocks noChangeShapeType="1"/>
          </p:cNvSpPr>
          <p:nvPr/>
        </p:nvSpPr>
        <p:spPr bwMode="auto">
          <a:xfrm>
            <a:off x="2082800" y="5600700"/>
            <a:ext cx="393700" cy="55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4134" name="Line 22"/>
          <p:cNvSpPr>
            <a:spLocks noChangeShapeType="1"/>
          </p:cNvSpPr>
          <p:nvPr/>
        </p:nvSpPr>
        <p:spPr bwMode="auto">
          <a:xfrm flipH="1">
            <a:off x="2473325" y="5626100"/>
            <a:ext cx="30797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4135" name="Text Box 23"/>
          <p:cNvSpPr txBox="1">
            <a:spLocks noChangeArrowheads="1"/>
          </p:cNvSpPr>
          <p:nvPr/>
        </p:nvSpPr>
        <p:spPr bwMode="auto">
          <a:xfrm>
            <a:off x="346075" y="2370138"/>
            <a:ext cx="13573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ea typeface="ＭＳ Ｐゴシック" panose="020B0600070205080204" pitchFamily="34" charset="-128"/>
              </a:rPr>
              <a:t>Objective Prefield</a:t>
            </a:r>
          </a:p>
        </p:txBody>
      </p:sp>
      <p:grpSp>
        <p:nvGrpSpPr>
          <p:cNvPr id="474136" name="Group 24"/>
          <p:cNvGrpSpPr>
            <a:grpSpLocks/>
          </p:cNvGrpSpPr>
          <p:nvPr/>
        </p:nvGrpSpPr>
        <p:grpSpPr bwMode="auto">
          <a:xfrm>
            <a:off x="4786313" y="1092200"/>
            <a:ext cx="3189287" cy="5257800"/>
            <a:chOff x="3015" y="688"/>
            <a:chExt cx="2009" cy="3312"/>
          </a:xfrm>
        </p:grpSpPr>
        <p:grpSp>
          <p:nvGrpSpPr>
            <p:cNvPr id="474137" name="Group 25"/>
            <p:cNvGrpSpPr>
              <a:grpSpLocks/>
            </p:cNvGrpSpPr>
            <p:nvPr/>
          </p:nvGrpSpPr>
          <p:grpSpPr bwMode="auto">
            <a:xfrm>
              <a:off x="3015" y="2948"/>
              <a:ext cx="1639" cy="148"/>
              <a:chOff x="599" y="2156"/>
              <a:chExt cx="1639" cy="148"/>
            </a:xfrm>
          </p:grpSpPr>
          <p:sp>
            <p:nvSpPr>
              <p:cNvPr id="474138" name="Oval 26"/>
              <p:cNvSpPr>
                <a:spLocks noChangeArrowheads="1"/>
              </p:cNvSpPr>
              <p:nvPr/>
            </p:nvSpPr>
            <p:spPr bwMode="auto">
              <a:xfrm rot="5400000">
                <a:off x="1342" y="1501"/>
                <a:ext cx="148" cy="145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4139" name="Line 27"/>
              <p:cNvSpPr>
                <a:spLocks noChangeShapeType="1"/>
              </p:cNvSpPr>
              <p:nvPr/>
            </p:nvSpPr>
            <p:spPr bwMode="auto">
              <a:xfrm>
                <a:off x="599" y="2224"/>
                <a:ext cx="1639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74140" name="Line 28"/>
            <p:cNvSpPr>
              <a:spLocks noChangeShapeType="1"/>
            </p:cNvSpPr>
            <p:nvPr/>
          </p:nvSpPr>
          <p:spPr bwMode="auto">
            <a:xfrm flipH="1">
              <a:off x="3735" y="3000"/>
              <a:ext cx="111" cy="5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4141" name="Line 29"/>
            <p:cNvSpPr>
              <a:spLocks noChangeShapeType="1"/>
            </p:cNvSpPr>
            <p:nvPr/>
          </p:nvSpPr>
          <p:spPr bwMode="auto">
            <a:xfrm flipH="1">
              <a:off x="4077" y="3011"/>
              <a:ext cx="327" cy="5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4142" name="Rectangle 30"/>
            <p:cNvSpPr>
              <a:spLocks noChangeArrowheads="1"/>
            </p:cNvSpPr>
            <p:nvPr/>
          </p:nvSpPr>
          <p:spPr bwMode="auto">
            <a:xfrm>
              <a:off x="3648" y="2312"/>
              <a:ext cx="965" cy="41"/>
            </a:xfrm>
            <a:prstGeom prst="rect">
              <a:avLst/>
            </a:prstGeom>
            <a:solidFill>
              <a:srgbClr val="800000"/>
            </a:solidFill>
            <a:ln w="2857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4143" name="Oval 31"/>
            <p:cNvSpPr>
              <a:spLocks noChangeArrowheads="1"/>
            </p:cNvSpPr>
            <p:nvPr/>
          </p:nvSpPr>
          <p:spPr bwMode="auto">
            <a:xfrm>
              <a:off x="3755" y="3952"/>
              <a:ext cx="144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4144" name="Text Box 32"/>
            <p:cNvSpPr txBox="1">
              <a:spLocks noChangeArrowheads="1"/>
            </p:cNvSpPr>
            <p:nvPr/>
          </p:nvSpPr>
          <p:spPr bwMode="auto">
            <a:xfrm>
              <a:off x="3152" y="688"/>
              <a:ext cx="1872" cy="4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mtClean="0">
                  <a:solidFill>
                    <a:srgbClr val="000000"/>
                  </a:solidFill>
                </a:rPr>
                <a:t>Better Diagram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mtClean="0">
                  <a:solidFill>
                    <a:srgbClr val="000000"/>
                  </a:solidFill>
                </a:rPr>
                <a:t>Postfield Misaligned</a:t>
              </a:r>
            </a:p>
          </p:txBody>
        </p:sp>
        <p:sp>
          <p:nvSpPr>
            <p:cNvPr id="474145" name="Line 33"/>
            <p:cNvSpPr>
              <a:spLocks noChangeShapeType="1"/>
            </p:cNvSpPr>
            <p:nvPr/>
          </p:nvSpPr>
          <p:spPr bwMode="auto">
            <a:xfrm>
              <a:off x="3894" y="1842"/>
              <a:ext cx="508" cy="1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4146" name="Line 34"/>
            <p:cNvSpPr>
              <a:spLocks noChangeShapeType="1"/>
            </p:cNvSpPr>
            <p:nvPr/>
          </p:nvSpPr>
          <p:spPr bwMode="auto">
            <a:xfrm flipH="1">
              <a:off x="3844" y="1854"/>
              <a:ext cx="473" cy="11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474147" name="Group 35"/>
            <p:cNvGrpSpPr>
              <a:grpSpLocks/>
            </p:cNvGrpSpPr>
            <p:nvPr/>
          </p:nvGrpSpPr>
          <p:grpSpPr bwMode="auto">
            <a:xfrm>
              <a:off x="3320" y="1760"/>
              <a:ext cx="1639" cy="148"/>
              <a:chOff x="599" y="2156"/>
              <a:chExt cx="1639" cy="148"/>
            </a:xfrm>
          </p:grpSpPr>
          <p:sp>
            <p:nvSpPr>
              <p:cNvPr id="474148" name="Oval 36"/>
              <p:cNvSpPr>
                <a:spLocks noChangeArrowheads="1"/>
              </p:cNvSpPr>
              <p:nvPr/>
            </p:nvSpPr>
            <p:spPr bwMode="auto">
              <a:xfrm rot="5400000">
                <a:off x="1342" y="1501"/>
                <a:ext cx="148" cy="145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4149" name="Line 37"/>
              <p:cNvSpPr>
                <a:spLocks noChangeShapeType="1"/>
              </p:cNvSpPr>
              <p:nvPr/>
            </p:nvSpPr>
            <p:spPr bwMode="auto">
              <a:xfrm>
                <a:off x="599" y="2224"/>
                <a:ext cx="1639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74150" name="Line 38"/>
            <p:cNvSpPr>
              <a:spLocks noChangeShapeType="1"/>
            </p:cNvSpPr>
            <p:nvPr/>
          </p:nvSpPr>
          <p:spPr bwMode="auto">
            <a:xfrm flipH="1" flipV="1">
              <a:off x="3793" y="1339"/>
              <a:ext cx="96" cy="4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4151" name="AutoShape 39"/>
            <p:cNvSpPr>
              <a:spLocks noChangeArrowheads="1"/>
            </p:cNvSpPr>
            <p:nvPr/>
          </p:nvSpPr>
          <p:spPr bwMode="auto">
            <a:xfrm>
              <a:off x="3368" y="1320"/>
              <a:ext cx="280" cy="128"/>
            </a:xfrm>
            <a:prstGeom prst="flowChartMagneticDrum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4152" name="AutoShape 40"/>
            <p:cNvSpPr>
              <a:spLocks noChangeArrowheads="1"/>
            </p:cNvSpPr>
            <p:nvPr/>
          </p:nvSpPr>
          <p:spPr bwMode="auto">
            <a:xfrm flipH="1">
              <a:off x="4544" y="1312"/>
              <a:ext cx="280" cy="128"/>
            </a:xfrm>
            <a:prstGeom prst="flowChartMagneticDrum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4153" name="Line 41"/>
            <p:cNvSpPr>
              <a:spLocks noChangeShapeType="1"/>
            </p:cNvSpPr>
            <p:nvPr/>
          </p:nvSpPr>
          <p:spPr bwMode="auto">
            <a:xfrm flipV="1">
              <a:off x="4314" y="1312"/>
              <a:ext cx="112" cy="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4154" name="AutoShape 42"/>
            <p:cNvSpPr>
              <a:spLocks noChangeArrowheads="1"/>
            </p:cNvSpPr>
            <p:nvPr/>
          </p:nvSpPr>
          <p:spPr bwMode="auto">
            <a:xfrm flipH="1">
              <a:off x="4304" y="3424"/>
              <a:ext cx="280" cy="128"/>
            </a:xfrm>
            <a:prstGeom prst="flowChartMagneticDrum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4155" name="AutoShape 43"/>
            <p:cNvSpPr>
              <a:spLocks noChangeArrowheads="1"/>
            </p:cNvSpPr>
            <p:nvPr/>
          </p:nvSpPr>
          <p:spPr bwMode="auto">
            <a:xfrm>
              <a:off x="3088" y="3416"/>
              <a:ext cx="280" cy="128"/>
            </a:xfrm>
            <a:prstGeom prst="flowChartMagneticDrum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4156" name="Line 44"/>
            <p:cNvSpPr>
              <a:spLocks noChangeShapeType="1"/>
            </p:cNvSpPr>
            <p:nvPr/>
          </p:nvSpPr>
          <p:spPr bwMode="auto">
            <a:xfrm>
              <a:off x="3732" y="3558"/>
              <a:ext cx="156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4157" name="Line 45"/>
            <p:cNvSpPr>
              <a:spLocks noChangeShapeType="1"/>
            </p:cNvSpPr>
            <p:nvPr/>
          </p:nvSpPr>
          <p:spPr bwMode="auto">
            <a:xfrm flipH="1">
              <a:off x="3768" y="3543"/>
              <a:ext cx="306" cy="4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74158" name="Text Box 46"/>
          <p:cNvSpPr txBox="1">
            <a:spLocks noChangeArrowheads="1"/>
          </p:cNvSpPr>
          <p:nvPr/>
        </p:nvSpPr>
        <p:spPr bwMode="auto">
          <a:xfrm>
            <a:off x="1003300" y="1079500"/>
            <a:ext cx="2971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Idealized Diagram</a:t>
            </a:r>
          </a:p>
        </p:txBody>
      </p:sp>
      <p:sp>
        <p:nvSpPr>
          <p:cNvPr id="474159" name="Text Box 47"/>
          <p:cNvSpPr txBox="1">
            <a:spLocks noChangeArrowheads="1"/>
          </p:cNvSpPr>
          <p:nvPr/>
        </p:nvSpPr>
        <p:spPr bwMode="auto">
          <a:xfrm>
            <a:off x="269875" y="5613400"/>
            <a:ext cx="1357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ea typeface="ＭＳ Ｐゴシック" panose="020B0600070205080204" pitchFamily="34" charset="-128"/>
              </a:rPr>
              <a:t>Descan</a:t>
            </a:r>
          </a:p>
        </p:txBody>
      </p:sp>
      <p:sp>
        <p:nvSpPr>
          <p:cNvPr id="474160" name="Text Box 48"/>
          <p:cNvSpPr txBox="1">
            <a:spLocks noChangeArrowheads="1"/>
          </p:cNvSpPr>
          <p:nvPr/>
        </p:nvSpPr>
        <p:spPr bwMode="auto">
          <a:xfrm>
            <a:off x="180975" y="1803400"/>
            <a:ext cx="1357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ea typeface="ＭＳ Ｐゴシック" panose="020B0600070205080204" pitchFamily="34" charset="-128"/>
              </a:rPr>
              <a:t>Scan</a:t>
            </a:r>
          </a:p>
        </p:txBody>
      </p:sp>
      <p:sp>
        <p:nvSpPr>
          <p:cNvPr id="474161" name="Rectangle 49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723900"/>
          </a:xfrm>
        </p:spPr>
        <p:txBody>
          <a:bodyPr/>
          <a:lstStyle/>
          <a:p>
            <a:r>
              <a:rPr lang="en-US" altLang="en-US" sz="4000"/>
              <a:t>Remember the optics</a:t>
            </a:r>
          </a:p>
        </p:txBody>
      </p:sp>
    </p:spTree>
    <p:extLst>
      <p:ext uri="{BB962C8B-B14F-4D97-AF65-F5344CB8AC3E}">
        <p14:creationId xmlns:p14="http://schemas.microsoft.com/office/powerpoint/2010/main" val="10597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162" name="Group 2"/>
          <p:cNvGrpSpPr>
            <a:grpSpLocks/>
          </p:cNvGrpSpPr>
          <p:nvPr/>
        </p:nvGrpSpPr>
        <p:grpSpPr bwMode="auto">
          <a:xfrm>
            <a:off x="4786313" y="4679950"/>
            <a:ext cx="2601912" cy="234950"/>
            <a:chOff x="599" y="2156"/>
            <a:chExt cx="1639" cy="148"/>
          </a:xfrm>
        </p:grpSpPr>
        <p:sp>
          <p:nvSpPr>
            <p:cNvPr id="476163" name="Oval 3"/>
            <p:cNvSpPr>
              <a:spLocks noChangeArrowheads="1"/>
            </p:cNvSpPr>
            <p:nvPr/>
          </p:nvSpPr>
          <p:spPr bwMode="auto">
            <a:xfrm rot="5400000">
              <a:off x="1342" y="1501"/>
              <a:ext cx="148" cy="145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6164" name="Line 4"/>
            <p:cNvSpPr>
              <a:spLocks noChangeShapeType="1"/>
            </p:cNvSpPr>
            <p:nvPr/>
          </p:nvSpPr>
          <p:spPr bwMode="auto">
            <a:xfrm>
              <a:off x="599" y="2224"/>
              <a:ext cx="163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76165" name="Line 5"/>
          <p:cNvSpPr>
            <a:spLocks noChangeShapeType="1"/>
          </p:cNvSpPr>
          <p:nvPr/>
        </p:nvSpPr>
        <p:spPr bwMode="auto">
          <a:xfrm flipH="1">
            <a:off x="5954713" y="4749800"/>
            <a:ext cx="392112" cy="887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6166" name="Line 6"/>
          <p:cNvSpPr>
            <a:spLocks noChangeShapeType="1"/>
          </p:cNvSpPr>
          <p:nvPr/>
        </p:nvSpPr>
        <p:spPr bwMode="auto">
          <a:xfrm flipH="1">
            <a:off x="6472238" y="4779963"/>
            <a:ext cx="519112" cy="841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6167" name="Rectangle 7"/>
          <p:cNvSpPr>
            <a:spLocks noChangeArrowheads="1"/>
          </p:cNvSpPr>
          <p:nvPr/>
        </p:nvSpPr>
        <p:spPr bwMode="auto">
          <a:xfrm>
            <a:off x="5791200" y="3670300"/>
            <a:ext cx="1531938" cy="65088"/>
          </a:xfrm>
          <a:prstGeom prst="rect">
            <a:avLst/>
          </a:prstGeom>
          <a:solidFill>
            <a:srgbClr val="800000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6168" name="Oval 8"/>
          <p:cNvSpPr>
            <a:spLocks noChangeArrowheads="1"/>
          </p:cNvSpPr>
          <p:nvPr/>
        </p:nvSpPr>
        <p:spPr bwMode="auto">
          <a:xfrm>
            <a:off x="5961063" y="6273800"/>
            <a:ext cx="228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6169" name="Text Box 9"/>
          <p:cNvSpPr txBox="1">
            <a:spLocks noChangeArrowheads="1"/>
          </p:cNvSpPr>
          <p:nvPr/>
        </p:nvSpPr>
        <p:spPr bwMode="auto">
          <a:xfrm>
            <a:off x="547688" y="3514725"/>
            <a:ext cx="830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ea typeface="ＭＳ Ｐゴシック" panose="020B0600070205080204" pitchFamily="34" charset="-128"/>
              </a:rPr>
              <a:t>Sample</a:t>
            </a:r>
          </a:p>
        </p:txBody>
      </p:sp>
      <p:sp>
        <p:nvSpPr>
          <p:cNvPr id="476170" name="Text Box 10"/>
          <p:cNvSpPr txBox="1">
            <a:spLocks noChangeArrowheads="1"/>
          </p:cNvSpPr>
          <p:nvPr/>
        </p:nvSpPr>
        <p:spPr bwMode="auto">
          <a:xfrm>
            <a:off x="358775" y="4186238"/>
            <a:ext cx="13573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ea typeface="ＭＳ Ｐゴシック" panose="020B0600070205080204" pitchFamily="34" charset="-128"/>
              </a:rPr>
              <a:t>Objective Postfield</a:t>
            </a:r>
          </a:p>
        </p:txBody>
      </p:sp>
      <p:grpSp>
        <p:nvGrpSpPr>
          <p:cNvPr id="476171" name="Group 11"/>
          <p:cNvGrpSpPr>
            <a:grpSpLocks/>
          </p:cNvGrpSpPr>
          <p:nvPr/>
        </p:nvGrpSpPr>
        <p:grpSpPr bwMode="auto">
          <a:xfrm>
            <a:off x="1128713" y="4667250"/>
            <a:ext cx="2601912" cy="234950"/>
            <a:chOff x="599" y="2156"/>
            <a:chExt cx="1639" cy="148"/>
          </a:xfrm>
        </p:grpSpPr>
        <p:sp>
          <p:nvSpPr>
            <p:cNvPr id="476172" name="Oval 12"/>
            <p:cNvSpPr>
              <a:spLocks noChangeArrowheads="1"/>
            </p:cNvSpPr>
            <p:nvPr/>
          </p:nvSpPr>
          <p:spPr bwMode="auto">
            <a:xfrm rot="5400000">
              <a:off x="1342" y="1501"/>
              <a:ext cx="148" cy="145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6173" name="Line 13"/>
            <p:cNvSpPr>
              <a:spLocks noChangeShapeType="1"/>
            </p:cNvSpPr>
            <p:nvPr/>
          </p:nvSpPr>
          <p:spPr bwMode="auto">
            <a:xfrm>
              <a:off x="599" y="2224"/>
              <a:ext cx="163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76174" name="Line 14"/>
          <p:cNvSpPr>
            <a:spLocks noChangeShapeType="1"/>
          </p:cNvSpPr>
          <p:nvPr/>
        </p:nvSpPr>
        <p:spPr bwMode="auto">
          <a:xfrm>
            <a:off x="2066925" y="2924175"/>
            <a:ext cx="806450" cy="184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6175" name="Line 15"/>
          <p:cNvSpPr>
            <a:spLocks noChangeShapeType="1"/>
          </p:cNvSpPr>
          <p:nvPr/>
        </p:nvSpPr>
        <p:spPr bwMode="auto">
          <a:xfrm flipH="1">
            <a:off x="1987550" y="2943225"/>
            <a:ext cx="750888" cy="1833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6176" name="Line 16"/>
          <p:cNvSpPr>
            <a:spLocks noChangeShapeType="1"/>
          </p:cNvSpPr>
          <p:nvPr/>
        </p:nvSpPr>
        <p:spPr bwMode="auto">
          <a:xfrm>
            <a:off x="1981200" y="4759325"/>
            <a:ext cx="1016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6177" name="Line 17"/>
          <p:cNvSpPr>
            <a:spLocks noChangeShapeType="1"/>
          </p:cNvSpPr>
          <p:nvPr/>
        </p:nvSpPr>
        <p:spPr bwMode="auto">
          <a:xfrm flipH="1">
            <a:off x="2778125" y="4781550"/>
            <a:ext cx="103188" cy="831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6178" name="Rectangle 18"/>
          <p:cNvSpPr>
            <a:spLocks noChangeArrowheads="1"/>
          </p:cNvSpPr>
          <p:nvPr/>
        </p:nvSpPr>
        <p:spPr bwMode="auto">
          <a:xfrm>
            <a:off x="1676400" y="3657600"/>
            <a:ext cx="1531938" cy="65088"/>
          </a:xfrm>
          <a:prstGeom prst="rect">
            <a:avLst/>
          </a:prstGeom>
          <a:solidFill>
            <a:srgbClr val="800000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76179" name="Group 19"/>
          <p:cNvGrpSpPr>
            <a:grpSpLocks/>
          </p:cNvGrpSpPr>
          <p:nvPr/>
        </p:nvGrpSpPr>
        <p:grpSpPr bwMode="auto">
          <a:xfrm>
            <a:off x="1155700" y="2794000"/>
            <a:ext cx="2601913" cy="234950"/>
            <a:chOff x="599" y="2156"/>
            <a:chExt cx="1639" cy="148"/>
          </a:xfrm>
        </p:grpSpPr>
        <p:sp>
          <p:nvSpPr>
            <p:cNvPr id="476180" name="Oval 20"/>
            <p:cNvSpPr>
              <a:spLocks noChangeArrowheads="1"/>
            </p:cNvSpPr>
            <p:nvPr/>
          </p:nvSpPr>
          <p:spPr bwMode="auto">
            <a:xfrm rot="5400000">
              <a:off x="1342" y="1501"/>
              <a:ext cx="148" cy="145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6181" name="Line 21"/>
            <p:cNvSpPr>
              <a:spLocks noChangeShapeType="1"/>
            </p:cNvSpPr>
            <p:nvPr/>
          </p:nvSpPr>
          <p:spPr bwMode="auto">
            <a:xfrm>
              <a:off x="599" y="2224"/>
              <a:ext cx="163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76182" name="Line 22"/>
          <p:cNvSpPr>
            <a:spLocks noChangeShapeType="1"/>
          </p:cNvSpPr>
          <p:nvPr/>
        </p:nvSpPr>
        <p:spPr bwMode="auto">
          <a:xfrm flipH="1" flipV="1">
            <a:off x="1906588" y="2125663"/>
            <a:ext cx="152400" cy="78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6183" name="Line 23"/>
          <p:cNvSpPr>
            <a:spLocks noChangeShapeType="1"/>
          </p:cNvSpPr>
          <p:nvPr/>
        </p:nvSpPr>
        <p:spPr bwMode="auto">
          <a:xfrm flipV="1">
            <a:off x="2740025" y="2082800"/>
            <a:ext cx="177800" cy="850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6184" name="AutoShape 24"/>
          <p:cNvSpPr>
            <a:spLocks noChangeArrowheads="1"/>
          </p:cNvSpPr>
          <p:nvPr/>
        </p:nvSpPr>
        <p:spPr bwMode="auto">
          <a:xfrm>
            <a:off x="1231900" y="2095500"/>
            <a:ext cx="444500" cy="203200"/>
          </a:xfrm>
          <a:prstGeom prst="flowChartMagneticDrum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6185" name="AutoShape 25"/>
          <p:cNvSpPr>
            <a:spLocks noChangeArrowheads="1"/>
          </p:cNvSpPr>
          <p:nvPr/>
        </p:nvSpPr>
        <p:spPr bwMode="auto">
          <a:xfrm flipH="1">
            <a:off x="3098800" y="2082800"/>
            <a:ext cx="444500" cy="203200"/>
          </a:xfrm>
          <a:prstGeom prst="flowChartMagneticDrum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6186" name="AutoShape 26"/>
          <p:cNvSpPr>
            <a:spLocks noChangeArrowheads="1"/>
          </p:cNvSpPr>
          <p:nvPr/>
        </p:nvSpPr>
        <p:spPr bwMode="auto">
          <a:xfrm flipH="1">
            <a:off x="3098800" y="5422900"/>
            <a:ext cx="444500" cy="203200"/>
          </a:xfrm>
          <a:prstGeom prst="flowChartMagneticDrum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6187" name="AutoShape 27"/>
          <p:cNvSpPr>
            <a:spLocks noChangeArrowheads="1"/>
          </p:cNvSpPr>
          <p:nvPr/>
        </p:nvSpPr>
        <p:spPr bwMode="auto">
          <a:xfrm>
            <a:off x="1168400" y="5410200"/>
            <a:ext cx="444500" cy="203200"/>
          </a:xfrm>
          <a:prstGeom prst="flowChartMagneticDrum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6188" name="Line 28"/>
          <p:cNvSpPr>
            <a:spLocks noChangeShapeType="1"/>
          </p:cNvSpPr>
          <p:nvPr/>
        </p:nvSpPr>
        <p:spPr bwMode="auto">
          <a:xfrm>
            <a:off x="2082800" y="5600700"/>
            <a:ext cx="393700" cy="55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6189" name="Line 29"/>
          <p:cNvSpPr>
            <a:spLocks noChangeShapeType="1"/>
          </p:cNvSpPr>
          <p:nvPr/>
        </p:nvSpPr>
        <p:spPr bwMode="auto">
          <a:xfrm flipH="1">
            <a:off x="2473325" y="5626100"/>
            <a:ext cx="30797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6190" name="Text Box 30"/>
          <p:cNvSpPr txBox="1">
            <a:spLocks noChangeArrowheads="1"/>
          </p:cNvSpPr>
          <p:nvPr/>
        </p:nvSpPr>
        <p:spPr bwMode="auto">
          <a:xfrm>
            <a:off x="346075" y="2370138"/>
            <a:ext cx="13573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ea typeface="ＭＳ Ｐゴシック" panose="020B0600070205080204" pitchFamily="34" charset="-128"/>
              </a:rPr>
              <a:t>Objective Prefield</a:t>
            </a:r>
          </a:p>
        </p:txBody>
      </p:sp>
      <p:sp>
        <p:nvSpPr>
          <p:cNvPr id="476191" name="Line 31"/>
          <p:cNvSpPr>
            <a:spLocks noChangeShapeType="1"/>
          </p:cNvSpPr>
          <p:nvPr/>
        </p:nvSpPr>
        <p:spPr bwMode="auto">
          <a:xfrm>
            <a:off x="6181725" y="2924175"/>
            <a:ext cx="806450" cy="1855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6192" name="Line 32"/>
          <p:cNvSpPr>
            <a:spLocks noChangeShapeType="1"/>
          </p:cNvSpPr>
          <p:nvPr/>
        </p:nvSpPr>
        <p:spPr bwMode="auto">
          <a:xfrm flipH="1">
            <a:off x="6343650" y="2943225"/>
            <a:ext cx="509588" cy="1808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76193" name="Group 33"/>
          <p:cNvGrpSpPr>
            <a:grpSpLocks/>
          </p:cNvGrpSpPr>
          <p:nvPr/>
        </p:nvGrpSpPr>
        <p:grpSpPr bwMode="auto">
          <a:xfrm>
            <a:off x="5638800" y="2794000"/>
            <a:ext cx="2601913" cy="234950"/>
            <a:chOff x="599" y="2156"/>
            <a:chExt cx="1639" cy="148"/>
          </a:xfrm>
        </p:grpSpPr>
        <p:sp>
          <p:nvSpPr>
            <p:cNvPr id="476194" name="Oval 34"/>
            <p:cNvSpPr>
              <a:spLocks noChangeArrowheads="1"/>
            </p:cNvSpPr>
            <p:nvPr/>
          </p:nvSpPr>
          <p:spPr bwMode="auto">
            <a:xfrm rot="5400000">
              <a:off x="1342" y="1501"/>
              <a:ext cx="148" cy="145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6195" name="Line 35"/>
            <p:cNvSpPr>
              <a:spLocks noChangeShapeType="1"/>
            </p:cNvSpPr>
            <p:nvPr/>
          </p:nvSpPr>
          <p:spPr bwMode="auto">
            <a:xfrm>
              <a:off x="599" y="2224"/>
              <a:ext cx="163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76196" name="Line 36"/>
          <p:cNvSpPr>
            <a:spLocks noChangeShapeType="1"/>
          </p:cNvSpPr>
          <p:nvPr/>
        </p:nvSpPr>
        <p:spPr bwMode="auto">
          <a:xfrm flipH="1" flipV="1">
            <a:off x="6021388" y="2125663"/>
            <a:ext cx="152400" cy="78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6197" name="AutoShape 37"/>
          <p:cNvSpPr>
            <a:spLocks noChangeArrowheads="1"/>
          </p:cNvSpPr>
          <p:nvPr/>
        </p:nvSpPr>
        <p:spPr bwMode="auto">
          <a:xfrm>
            <a:off x="5346700" y="2095500"/>
            <a:ext cx="444500" cy="203200"/>
          </a:xfrm>
          <a:prstGeom prst="flowChartMagneticDrum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6198" name="AutoShape 38"/>
          <p:cNvSpPr>
            <a:spLocks noChangeArrowheads="1"/>
          </p:cNvSpPr>
          <p:nvPr/>
        </p:nvSpPr>
        <p:spPr bwMode="auto">
          <a:xfrm flipH="1">
            <a:off x="7213600" y="2082800"/>
            <a:ext cx="444500" cy="203200"/>
          </a:xfrm>
          <a:prstGeom prst="flowChartMagneticDrum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6199" name="Line 39"/>
          <p:cNvSpPr>
            <a:spLocks noChangeShapeType="1"/>
          </p:cNvSpPr>
          <p:nvPr/>
        </p:nvSpPr>
        <p:spPr bwMode="auto">
          <a:xfrm flipV="1">
            <a:off x="6848475" y="2082800"/>
            <a:ext cx="177800" cy="850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6200" name="AutoShape 40"/>
          <p:cNvSpPr>
            <a:spLocks noChangeArrowheads="1"/>
          </p:cNvSpPr>
          <p:nvPr/>
        </p:nvSpPr>
        <p:spPr bwMode="auto">
          <a:xfrm flipH="1">
            <a:off x="6832600" y="5435600"/>
            <a:ext cx="444500" cy="203200"/>
          </a:xfrm>
          <a:prstGeom prst="flowChartMagneticDrum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6201" name="AutoShape 41"/>
          <p:cNvSpPr>
            <a:spLocks noChangeArrowheads="1"/>
          </p:cNvSpPr>
          <p:nvPr/>
        </p:nvSpPr>
        <p:spPr bwMode="auto">
          <a:xfrm>
            <a:off x="4902200" y="5422900"/>
            <a:ext cx="444500" cy="203200"/>
          </a:xfrm>
          <a:prstGeom prst="flowChartMagneticDrum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6202" name="Line 42"/>
          <p:cNvSpPr>
            <a:spLocks noChangeShapeType="1"/>
          </p:cNvSpPr>
          <p:nvPr/>
        </p:nvSpPr>
        <p:spPr bwMode="auto">
          <a:xfrm>
            <a:off x="5953125" y="5648325"/>
            <a:ext cx="219075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6203" name="Line 43"/>
          <p:cNvSpPr>
            <a:spLocks noChangeShapeType="1"/>
          </p:cNvSpPr>
          <p:nvPr/>
        </p:nvSpPr>
        <p:spPr bwMode="auto">
          <a:xfrm flipH="1">
            <a:off x="5981700" y="5624513"/>
            <a:ext cx="485775" cy="719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6204" name="Text Box 44"/>
          <p:cNvSpPr txBox="1">
            <a:spLocks noChangeArrowheads="1"/>
          </p:cNvSpPr>
          <p:nvPr/>
        </p:nvSpPr>
        <p:spPr bwMode="auto">
          <a:xfrm>
            <a:off x="269875" y="5613400"/>
            <a:ext cx="1357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ea typeface="ＭＳ Ｐゴシック" panose="020B0600070205080204" pitchFamily="34" charset="-128"/>
              </a:rPr>
              <a:t>Descan</a:t>
            </a:r>
          </a:p>
        </p:txBody>
      </p:sp>
      <p:sp>
        <p:nvSpPr>
          <p:cNvPr id="476205" name="Text Box 45"/>
          <p:cNvSpPr txBox="1">
            <a:spLocks noChangeArrowheads="1"/>
          </p:cNvSpPr>
          <p:nvPr/>
        </p:nvSpPr>
        <p:spPr bwMode="auto">
          <a:xfrm>
            <a:off x="180975" y="1803400"/>
            <a:ext cx="1357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ea typeface="ＭＳ Ｐゴシック" panose="020B0600070205080204" pitchFamily="34" charset="-128"/>
              </a:rPr>
              <a:t>Scan</a:t>
            </a:r>
          </a:p>
        </p:txBody>
      </p:sp>
      <p:sp>
        <p:nvSpPr>
          <p:cNvPr id="476206" name="Text Box 46"/>
          <p:cNvSpPr txBox="1">
            <a:spLocks noChangeArrowheads="1"/>
          </p:cNvSpPr>
          <p:nvPr/>
        </p:nvSpPr>
        <p:spPr bwMode="auto">
          <a:xfrm>
            <a:off x="5003800" y="1092200"/>
            <a:ext cx="2971800" cy="779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Correct Diagram</a:t>
            </a:r>
          </a:p>
          <a:p>
            <a:pPr algn="ctr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Both Misaligned</a:t>
            </a:r>
          </a:p>
        </p:txBody>
      </p:sp>
      <p:sp>
        <p:nvSpPr>
          <p:cNvPr id="476207" name="Text Box 47"/>
          <p:cNvSpPr txBox="1">
            <a:spLocks noChangeArrowheads="1"/>
          </p:cNvSpPr>
          <p:nvPr/>
        </p:nvSpPr>
        <p:spPr bwMode="auto">
          <a:xfrm>
            <a:off x="1003300" y="1079500"/>
            <a:ext cx="2971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Idealized Diagram</a:t>
            </a:r>
          </a:p>
        </p:txBody>
      </p:sp>
      <p:sp>
        <p:nvSpPr>
          <p:cNvPr id="476208" name="Rectangle 48"/>
          <p:cNvSpPr>
            <a:spLocks noChangeArrowheads="1"/>
          </p:cNvSpPr>
          <p:nvPr/>
        </p:nvSpPr>
        <p:spPr bwMode="auto">
          <a:xfrm>
            <a:off x="685800" y="190500"/>
            <a:ext cx="77724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algn="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en-US" sz="4000" smtClean="0">
                <a:solidFill>
                  <a:srgbClr val="0000FF"/>
                </a:solidFill>
              </a:rPr>
              <a:t>Remember the optics</a:t>
            </a:r>
          </a:p>
        </p:txBody>
      </p:sp>
    </p:spTree>
    <p:extLst>
      <p:ext uri="{BB962C8B-B14F-4D97-AF65-F5344CB8AC3E}">
        <p14:creationId xmlns:p14="http://schemas.microsoft.com/office/powerpoint/2010/main" val="3735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ecession with 25 mrad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1" y="838200"/>
            <a:ext cx="7321826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38" y="-412532"/>
            <a:ext cx="7772400" cy="11811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Alignment can be tricky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1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</a:t>
            </a:r>
            <a:r>
              <a:rPr lang="en-US" dirty="0" err="1" smtClean="0"/>
              <a:t>PED</a:t>
            </a:r>
            <a:r>
              <a:rPr lang="en-US" dirty="0" smtClean="0"/>
              <a:t> has been around since 1992, and very actively used for ~10 years (mainly in Europe), there is </a:t>
            </a:r>
            <a:r>
              <a:rPr lang="en-US" i="1" dirty="0" smtClean="0"/>
              <a:t>no</a:t>
            </a:r>
            <a:r>
              <a:rPr lang="en-US" dirty="0" smtClean="0"/>
              <a:t> simple explanation (many have tried and failed)</a:t>
            </a:r>
          </a:p>
          <a:p>
            <a:r>
              <a:rPr lang="en-US" dirty="0" smtClean="0"/>
              <a:t>Explanation is a bit rocket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methods exist for obtaining diffraction information</a:t>
            </a:r>
          </a:p>
          <a:p>
            <a:pPr lvl="1"/>
            <a:r>
              <a:rPr lang="en-US" dirty="0" smtClean="0"/>
              <a:t>Selected Area</a:t>
            </a:r>
          </a:p>
          <a:p>
            <a:pPr lvl="1"/>
            <a:r>
              <a:rPr lang="en-US" dirty="0" err="1" smtClean="0"/>
              <a:t>Nanodiffraction</a:t>
            </a:r>
            <a:r>
              <a:rPr lang="en-US" dirty="0" smtClean="0"/>
              <a:t> and variants</a:t>
            </a:r>
          </a:p>
          <a:p>
            <a:pPr lvl="1"/>
            <a:r>
              <a:rPr lang="en-US" dirty="0" err="1" smtClean="0"/>
              <a:t>CBED</a:t>
            </a:r>
            <a:endParaRPr lang="en-US" dirty="0" smtClean="0"/>
          </a:p>
          <a:p>
            <a:r>
              <a:rPr lang="en-US" dirty="0" smtClean="0"/>
              <a:t>All are complicated to interpret</a:t>
            </a:r>
          </a:p>
          <a:p>
            <a:r>
              <a:rPr lang="en-US" dirty="0" smtClean="0"/>
              <a:t>Reciprocal space is right, but intensities depend upon thickness, tilt </a:t>
            </a:r>
            <a:r>
              <a:rPr lang="en-US" dirty="0" err="1" smtClean="0"/>
              <a:t>etc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9255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Why?</a:t>
            </a:r>
            <a:endParaRPr lang="en-US" altLang="en-US" dirty="0"/>
          </a:p>
        </p:txBody>
      </p:sp>
      <p:sp>
        <p:nvSpPr>
          <p:cNvPr id="37990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What</a:t>
            </a:r>
            <a:r>
              <a:rPr lang="en-US" altLang="en-US" dirty="0"/>
              <a:t>, if any generalizations can be made?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Role of Precession Angle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Systematic Row Limit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Importance of integration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Phase insensitivity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Important for which reflections are used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Fast Integration Options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4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/>
          <a:lstStyle/>
          <a:p>
            <a:r>
              <a:rPr lang="en-US" altLang="en-US" sz="3600"/>
              <a:t>Ewald Sphere</a:t>
            </a:r>
            <a:br>
              <a:rPr lang="en-US" altLang="en-US" sz="3600"/>
            </a:br>
            <a:r>
              <a:rPr lang="en-US" altLang="en-US" sz="3600"/>
              <a:t>Construction</a:t>
            </a:r>
          </a:p>
        </p:txBody>
      </p:sp>
      <p:graphicFrame>
        <p:nvGraphicFramePr>
          <p:cNvPr id="48537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09563" y="152400"/>
          <a:ext cx="5256212" cy="294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Image" r:id="rId4" imgW="8990476" imgH="5028571" progId="Photoshop.Image.7">
                  <p:embed/>
                </p:oleObj>
              </mc:Choice>
              <mc:Fallback>
                <p:oleObj name="Image" r:id="rId4" imgW="8990476" imgH="502857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152400"/>
                        <a:ext cx="5256212" cy="294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5382" name="Text Box 6"/>
          <p:cNvSpPr txBox="1">
            <a:spLocks noChangeArrowheads="1"/>
          </p:cNvSpPr>
          <p:nvPr/>
        </p:nvSpPr>
        <p:spPr bwMode="auto">
          <a:xfrm>
            <a:off x="1165225" y="6164263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rPr>
              <a:t>z</a:t>
            </a:r>
          </a:p>
        </p:txBody>
      </p:sp>
      <p:sp>
        <p:nvSpPr>
          <p:cNvPr id="485384" name="Rectangle 8"/>
          <p:cNvSpPr>
            <a:spLocks noChangeArrowheads="1"/>
          </p:cNvSpPr>
          <p:nvPr/>
        </p:nvSpPr>
        <p:spPr bwMode="auto">
          <a:xfrm>
            <a:off x="8077200" y="4876800"/>
            <a:ext cx="9144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85407" name="Group 31"/>
          <p:cNvGrpSpPr>
            <a:grpSpLocks/>
          </p:cNvGrpSpPr>
          <p:nvPr/>
        </p:nvGrpSpPr>
        <p:grpSpPr bwMode="auto">
          <a:xfrm>
            <a:off x="-1795463" y="-3884613"/>
            <a:ext cx="13639801" cy="10382251"/>
            <a:chOff x="-1188" y="-2502"/>
            <a:chExt cx="8592" cy="6540"/>
          </a:xfrm>
        </p:grpSpPr>
        <p:grpSp>
          <p:nvGrpSpPr>
            <p:cNvPr id="485405" name="Group 29"/>
            <p:cNvGrpSpPr>
              <a:grpSpLocks/>
            </p:cNvGrpSpPr>
            <p:nvPr/>
          </p:nvGrpSpPr>
          <p:grpSpPr bwMode="auto">
            <a:xfrm>
              <a:off x="-1188" y="-2502"/>
              <a:ext cx="8592" cy="6540"/>
              <a:chOff x="-1584" y="-2700"/>
              <a:chExt cx="8592" cy="6540"/>
            </a:xfrm>
          </p:grpSpPr>
          <p:sp>
            <p:nvSpPr>
              <p:cNvPr id="485390" name="Oval 14"/>
              <p:cNvSpPr>
                <a:spLocks noChangeArrowheads="1"/>
              </p:cNvSpPr>
              <p:nvPr/>
            </p:nvSpPr>
            <p:spPr bwMode="auto">
              <a:xfrm>
                <a:off x="-1584" y="-2700"/>
                <a:ext cx="8592" cy="6288"/>
              </a:xfrm>
              <a:prstGeom prst="ellips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5393" name="Line 17"/>
              <p:cNvSpPr>
                <a:spLocks noChangeShapeType="1"/>
              </p:cNvSpPr>
              <p:nvPr/>
            </p:nvSpPr>
            <p:spPr bwMode="auto">
              <a:xfrm>
                <a:off x="2784" y="2016"/>
                <a:ext cx="0" cy="1584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5394" name="Line 18"/>
              <p:cNvSpPr>
                <a:spLocks noChangeShapeType="1"/>
              </p:cNvSpPr>
              <p:nvPr/>
            </p:nvSpPr>
            <p:spPr bwMode="auto">
              <a:xfrm>
                <a:off x="3600" y="1968"/>
                <a:ext cx="720" cy="1392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5395" name="Oval 19"/>
              <p:cNvSpPr>
                <a:spLocks noChangeArrowheads="1"/>
              </p:cNvSpPr>
              <p:nvPr/>
            </p:nvSpPr>
            <p:spPr bwMode="auto">
              <a:xfrm>
                <a:off x="2760" y="356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5396" name="Oval 20"/>
              <p:cNvSpPr>
                <a:spLocks noChangeArrowheads="1"/>
              </p:cNvSpPr>
              <p:nvPr/>
            </p:nvSpPr>
            <p:spPr bwMode="auto">
              <a:xfrm>
                <a:off x="4272" y="358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5397" name="Text Box 21"/>
              <p:cNvSpPr txBox="1">
                <a:spLocks noChangeArrowheads="1"/>
              </p:cNvSpPr>
              <p:nvPr/>
            </p:nvSpPr>
            <p:spPr bwMode="auto">
              <a:xfrm>
                <a:off x="2688" y="3590"/>
                <a:ext cx="3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485398" name="Text Box 22"/>
              <p:cNvSpPr txBox="1">
                <a:spLocks noChangeArrowheads="1"/>
              </p:cNvSpPr>
              <p:nvPr/>
            </p:nvSpPr>
            <p:spPr bwMode="auto">
              <a:xfrm>
                <a:off x="4224" y="3570"/>
                <a:ext cx="3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g</a:t>
                </a:r>
              </a:p>
            </p:txBody>
          </p:sp>
          <p:sp>
            <p:nvSpPr>
              <p:cNvPr id="485399" name="Text Box 23"/>
              <p:cNvSpPr txBox="1">
                <a:spLocks noChangeArrowheads="1"/>
              </p:cNvSpPr>
              <p:nvPr/>
            </p:nvSpPr>
            <p:spPr bwMode="auto">
              <a:xfrm>
                <a:off x="2832" y="2726"/>
                <a:ext cx="3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k</a:t>
                </a:r>
              </a:p>
            </p:txBody>
          </p:sp>
          <p:sp>
            <p:nvSpPr>
              <p:cNvPr id="485400" name="Line 24"/>
              <p:cNvSpPr>
                <a:spLocks noChangeShapeType="1"/>
              </p:cNvSpPr>
              <p:nvPr/>
            </p:nvSpPr>
            <p:spPr bwMode="auto">
              <a:xfrm flipV="1">
                <a:off x="2784" y="3350"/>
                <a:ext cx="1536" cy="24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5401" name="Text Box 25"/>
              <p:cNvSpPr txBox="1">
                <a:spLocks noChangeArrowheads="1"/>
              </p:cNvSpPr>
              <p:nvPr/>
            </p:nvSpPr>
            <p:spPr bwMode="auto">
              <a:xfrm>
                <a:off x="3312" y="3264"/>
                <a:ext cx="3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</a:t>
                </a:r>
              </a:p>
            </p:txBody>
          </p:sp>
          <p:sp>
            <p:nvSpPr>
              <p:cNvPr id="485402" name="Text Box 26"/>
              <p:cNvSpPr txBox="1">
                <a:spLocks noChangeArrowheads="1"/>
              </p:cNvSpPr>
              <p:nvPr/>
            </p:nvSpPr>
            <p:spPr bwMode="auto">
              <a:xfrm>
                <a:off x="3966" y="2390"/>
                <a:ext cx="4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k+s</a:t>
                </a:r>
              </a:p>
            </p:txBody>
          </p:sp>
          <p:sp>
            <p:nvSpPr>
              <p:cNvPr id="485403" name="Line 27"/>
              <p:cNvSpPr>
                <a:spLocks noChangeShapeType="1"/>
              </p:cNvSpPr>
              <p:nvPr/>
            </p:nvSpPr>
            <p:spPr bwMode="auto">
              <a:xfrm flipH="1" flipV="1">
                <a:off x="4362" y="3360"/>
                <a:ext cx="6" cy="25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5404" name="Text Box 28"/>
              <p:cNvSpPr txBox="1">
                <a:spLocks noChangeArrowheads="1"/>
              </p:cNvSpPr>
              <p:nvPr/>
            </p:nvSpPr>
            <p:spPr bwMode="auto">
              <a:xfrm>
                <a:off x="4446" y="3386"/>
                <a:ext cx="4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</a:t>
                </a:r>
                <a:r>
                  <a:rPr lang="en-US" altLang="en-US" sz="2000" baseline="-2500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z</a:t>
                </a:r>
                <a:endParaRPr lang="en-US" altLang="en-US" sz="2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85406" name="Rectangle 30"/>
            <p:cNvSpPr>
              <a:spLocks noChangeArrowheads="1"/>
            </p:cNvSpPr>
            <p:nvPr/>
          </p:nvSpPr>
          <p:spPr bwMode="auto">
            <a:xfrm>
              <a:off x="-311" y="2240"/>
              <a:ext cx="2725" cy="1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85536" name="Group 160"/>
          <p:cNvGrpSpPr>
            <a:grpSpLocks/>
          </p:cNvGrpSpPr>
          <p:nvPr/>
        </p:nvGrpSpPr>
        <p:grpSpPr bwMode="auto">
          <a:xfrm>
            <a:off x="366713" y="3232150"/>
            <a:ext cx="3570287" cy="3413125"/>
            <a:chOff x="231" y="2036"/>
            <a:chExt cx="2249" cy="2150"/>
          </a:xfrm>
        </p:grpSpPr>
        <p:grpSp>
          <p:nvGrpSpPr>
            <p:cNvPr id="485534" name="Group 158"/>
            <p:cNvGrpSpPr>
              <a:grpSpLocks/>
            </p:cNvGrpSpPr>
            <p:nvPr/>
          </p:nvGrpSpPr>
          <p:grpSpPr bwMode="auto">
            <a:xfrm>
              <a:off x="231" y="2036"/>
              <a:ext cx="2249" cy="2150"/>
              <a:chOff x="96" y="528"/>
              <a:chExt cx="4013" cy="4578"/>
            </a:xfrm>
          </p:grpSpPr>
          <p:grpSp>
            <p:nvGrpSpPr>
              <p:cNvPr id="485408" name="Group 32"/>
              <p:cNvGrpSpPr>
                <a:grpSpLocks/>
              </p:cNvGrpSpPr>
              <p:nvPr/>
            </p:nvGrpSpPr>
            <p:grpSpPr bwMode="auto">
              <a:xfrm>
                <a:off x="1872" y="1776"/>
                <a:ext cx="432" cy="96"/>
                <a:chOff x="1776" y="1680"/>
                <a:chExt cx="432" cy="96"/>
              </a:xfrm>
            </p:grpSpPr>
            <p:sp>
              <p:nvSpPr>
                <p:cNvPr id="485409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776" y="1680"/>
                  <a:ext cx="96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10" name="Line 34"/>
                <p:cNvSpPr>
                  <a:spLocks noChangeShapeType="1"/>
                </p:cNvSpPr>
                <p:nvPr/>
              </p:nvSpPr>
              <p:spPr bwMode="auto">
                <a:xfrm>
                  <a:off x="1872" y="1680"/>
                  <a:ext cx="3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11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112" y="1680"/>
                  <a:ext cx="96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85412" name="Group 36"/>
              <p:cNvGrpSpPr>
                <a:grpSpLocks/>
              </p:cNvGrpSpPr>
              <p:nvPr/>
            </p:nvGrpSpPr>
            <p:grpSpPr bwMode="auto">
              <a:xfrm>
                <a:off x="1680" y="1056"/>
                <a:ext cx="768" cy="2496"/>
                <a:chOff x="1584" y="960"/>
                <a:chExt cx="768" cy="2496"/>
              </a:xfrm>
            </p:grpSpPr>
            <p:sp>
              <p:nvSpPr>
                <p:cNvPr id="485413" name="Oval 37"/>
                <p:cNvSpPr>
                  <a:spLocks noChangeArrowheads="1"/>
                </p:cNvSpPr>
                <p:nvPr/>
              </p:nvSpPr>
              <p:spPr bwMode="auto">
                <a:xfrm>
                  <a:off x="1584" y="1248"/>
                  <a:ext cx="768" cy="96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14" name="Oval 38"/>
                <p:cNvSpPr>
                  <a:spLocks noChangeArrowheads="1"/>
                </p:cNvSpPr>
                <p:nvPr/>
              </p:nvSpPr>
              <p:spPr bwMode="auto">
                <a:xfrm>
                  <a:off x="1632" y="2071"/>
                  <a:ext cx="720" cy="96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15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776" y="960"/>
                  <a:ext cx="192" cy="288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16" name="Line 40"/>
                <p:cNvSpPr>
                  <a:spLocks noChangeShapeType="1"/>
                </p:cNvSpPr>
                <p:nvPr/>
              </p:nvSpPr>
              <p:spPr bwMode="auto">
                <a:xfrm>
                  <a:off x="1776" y="1248"/>
                  <a:ext cx="384" cy="912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17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2016" y="2160"/>
                  <a:ext cx="144" cy="1296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85418" name="Group 42"/>
              <p:cNvGrpSpPr>
                <a:grpSpLocks/>
              </p:cNvGrpSpPr>
              <p:nvPr/>
            </p:nvGrpSpPr>
            <p:grpSpPr bwMode="auto">
              <a:xfrm>
                <a:off x="1440" y="1008"/>
                <a:ext cx="1344" cy="1248"/>
                <a:chOff x="1344" y="912"/>
                <a:chExt cx="1344" cy="1248"/>
              </a:xfrm>
            </p:grpSpPr>
            <p:sp>
              <p:nvSpPr>
                <p:cNvPr id="485419" name="Oval 43"/>
                <p:cNvSpPr>
                  <a:spLocks noChangeArrowheads="1"/>
                </p:cNvSpPr>
                <p:nvPr/>
              </p:nvSpPr>
              <p:spPr bwMode="auto">
                <a:xfrm>
                  <a:off x="1344" y="1248"/>
                  <a:ext cx="48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20" name="Oval 44"/>
                <p:cNvSpPr>
                  <a:spLocks noChangeArrowheads="1"/>
                </p:cNvSpPr>
                <p:nvPr/>
              </p:nvSpPr>
              <p:spPr bwMode="auto">
                <a:xfrm>
                  <a:off x="1392" y="1248"/>
                  <a:ext cx="48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21" name="Oval 45"/>
                <p:cNvSpPr>
                  <a:spLocks noChangeArrowheads="1"/>
                </p:cNvSpPr>
                <p:nvPr/>
              </p:nvSpPr>
              <p:spPr bwMode="auto">
                <a:xfrm>
                  <a:off x="1440" y="1248"/>
                  <a:ext cx="48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22" name="Oval 46"/>
                <p:cNvSpPr>
                  <a:spLocks noChangeArrowheads="1"/>
                </p:cNvSpPr>
                <p:nvPr/>
              </p:nvSpPr>
              <p:spPr bwMode="auto">
                <a:xfrm>
                  <a:off x="2544" y="1248"/>
                  <a:ext cx="48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23" name="Oval 47"/>
                <p:cNvSpPr>
                  <a:spLocks noChangeArrowheads="1"/>
                </p:cNvSpPr>
                <p:nvPr/>
              </p:nvSpPr>
              <p:spPr bwMode="auto">
                <a:xfrm>
                  <a:off x="2592" y="1248"/>
                  <a:ext cx="48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24" name="Oval 48"/>
                <p:cNvSpPr>
                  <a:spLocks noChangeArrowheads="1"/>
                </p:cNvSpPr>
                <p:nvPr/>
              </p:nvSpPr>
              <p:spPr bwMode="auto">
                <a:xfrm>
                  <a:off x="2640" y="1248"/>
                  <a:ext cx="48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25" name="Oval 49"/>
                <p:cNvSpPr>
                  <a:spLocks noChangeArrowheads="1"/>
                </p:cNvSpPr>
                <p:nvPr/>
              </p:nvSpPr>
              <p:spPr bwMode="auto">
                <a:xfrm>
                  <a:off x="1344" y="2064"/>
                  <a:ext cx="48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26" name="Oval 50"/>
                <p:cNvSpPr>
                  <a:spLocks noChangeArrowheads="1"/>
                </p:cNvSpPr>
                <p:nvPr/>
              </p:nvSpPr>
              <p:spPr bwMode="auto">
                <a:xfrm>
                  <a:off x="1392" y="2064"/>
                  <a:ext cx="48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27" name="Oval 51"/>
                <p:cNvSpPr>
                  <a:spLocks noChangeArrowheads="1"/>
                </p:cNvSpPr>
                <p:nvPr/>
              </p:nvSpPr>
              <p:spPr bwMode="auto">
                <a:xfrm>
                  <a:off x="1440" y="2064"/>
                  <a:ext cx="48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28" name="Oval 52"/>
                <p:cNvSpPr>
                  <a:spLocks noChangeArrowheads="1"/>
                </p:cNvSpPr>
                <p:nvPr/>
              </p:nvSpPr>
              <p:spPr bwMode="auto">
                <a:xfrm>
                  <a:off x="2544" y="2064"/>
                  <a:ext cx="48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29" name="Oval 53"/>
                <p:cNvSpPr>
                  <a:spLocks noChangeArrowheads="1"/>
                </p:cNvSpPr>
                <p:nvPr/>
              </p:nvSpPr>
              <p:spPr bwMode="auto">
                <a:xfrm>
                  <a:off x="2592" y="2064"/>
                  <a:ext cx="48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30" name="Oval 54"/>
                <p:cNvSpPr>
                  <a:spLocks noChangeArrowheads="1"/>
                </p:cNvSpPr>
                <p:nvPr/>
              </p:nvSpPr>
              <p:spPr bwMode="auto">
                <a:xfrm>
                  <a:off x="2640" y="2064"/>
                  <a:ext cx="48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31" name="Oval 55"/>
                <p:cNvSpPr>
                  <a:spLocks noChangeArrowheads="1"/>
                </p:cNvSpPr>
                <p:nvPr/>
              </p:nvSpPr>
              <p:spPr bwMode="auto">
                <a:xfrm>
                  <a:off x="1344" y="912"/>
                  <a:ext cx="48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32" name="Oval 56"/>
                <p:cNvSpPr>
                  <a:spLocks noChangeArrowheads="1"/>
                </p:cNvSpPr>
                <p:nvPr/>
              </p:nvSpPr>
              <p:spPr bwMode="auto">
                <a:xfrm>
                  <a:off x="1392" y="912"/>
                  <a:ext cx="48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33" name="Oval 57"/>
                <p:cNvSpPr>
                  <a:spLocks noChangeArrowheads="1"/>
                </p:cNvSpPr>
                <p:nvPr/>
              </p:nvSpPr>
              <p:spPr bwMode="auto">
                <a:xfrm>
                  <a:off x="1440" y="912"/>
                  <a:ext cx="48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34" name="Oval 58"/>
                <p:cNvSpPr>
                  <a:spLocks noChangeArrowheads="1"/>
                </p:cNvSpPr>
                <p:nvPr/>
              </p:nvSpPr>
              <p:spPr bwMode="auto">
                <a:xfrm>
                  <a:off x="2544" y="912"/>
                  <a:ext cx="48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35" name="Oval 59"/>
                <p:cNvSpPr>
                  <a:spLocks noChangeArrowheads="1"/>
                </p:cNvSpPr>
                <p:nvPr/>
              </p:nvSpPr>
              <p:spPr bwMode="auto">
                <a:xfrm>
                  <a:off x="2592" y="912"/>
                  <a:ext cx="48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36" name="Oval 60"/>
                <p:cNvSpPr>
                  <a:spLocks noChangeArrowheads="1"/>
                </p:cNvSpPr>
                <p:nvPr/>
              </p:nvSpPr>
              <p:spPr bwMode="auto">
                <a:xfrm>
                  <a:off x="2640" y="912"/>
                  <a:ext cx="48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85437" name="Group 61"/>
              <p:cNvGrpSpPr>
                <a:grpSpLocks/>
              </p:cNvGrpSpPr>
              <p:nvPr/>
            </p:nvGrpSpPr>
            <p:grpSpPr bwMode="auto">
              <a:xfrm>
                <a:off x="1440" y="1008"/>
                <a:ext cx="1344" cy="1248"/>
                <a:chOff x="1344" y="912"/>
                <a:chExt cx="1344" cy="1248"/>
              </a:xfrm>
            </p:grpSpPr>
            <p:sp>
              <p:nvSpPr>
                <p:cNvPr id="485438" name="Oval 62"/>
                <p:cNvSpPr>
                  <a:spLocks noChangeArrowheads="1"/>
                </p:cNvSpPr>
                <p:nvPr/>
              </p:nvSpPr>
              <p:spPr bwMode="auto">
                <a:xfrm>
                  <a:off x="1344" y="1248"/>
                  <a:ext cx="48" cy="96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39" name="Oval 63"/>
                <p:cNvSpPr>
                  <a:spLocks noChangeArrowheads="1"/>
                </p:cNvSpPr>
                <p:nvPr/>
              </p:nvSpPr>
              <p:spPr bwMode="auto">
                <a:xfrm>
                  <a:off x="1392" y="1248"/>
                  <a:ext cx="48" cy="96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40" name="Oval 64"/>
                <p:cNvSpPr>
                  <a:spLocks noChangeArrowheads="1"/>
                </p:cNvSpPr>
                <p:nvPr/>
              </p:nvSpPr>
              <p:spPr bwMode="auto">
                <a:xfrm>
                  <a:off x="1440" y="1248"/>
                  <a:ext cx="48" cy="96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41" name="Oval 65"/>
                <p:cNvSpPr>
                  <a:spLocks noChangeArrowheads="1"/>
                </p:cNvSpPr>
                <p:nvPr/>
              </p:nvSpPr>
              <p:spPr bwMode="auto">
                <a:xfrm>
                  <a:off x="2544" y="1248"/>
                  <a:ext cx="48" cy="96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42" name="Oval 66"/>
                <p:cNvSpPr>
                  <a:spLocks noChangeArrowheads="1"/>
                </p:cNvSpPr>
                <p:nvPr/>
              </p:nvSpPr>
              <p:spPr bwMode="auto">
                <a:xfrm>
                  <a:off x="2592" y="1248"/>
                  <a:ext cx="48" cy="96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43" name="Oval 67"/>
                <p:cNvSpPr>
                  <a:spLocks noChangeArrowheads="1"/>
                </p:cNvSpPr>
                <p:nvPr/>
              </p:nvSpPr>
              <p:spPr bwMode="auto">
                <a:xfrm>
                  <a:off x="2640" y="1248"/>
                  <a:ext cx="48" cy="96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44" name="Oval 68"/>
                <p:cNvSpPr>
                  <a:spLocks noChangeArrowheads="1"/>
                </p:cNvSpPr>
                <p:nvPr/>
              </p:nvSpPr>
              <p:spPr bwMode="auto">
                <a:xfrm>
                  <a:off x="1344" y="2064"/>
                  <a:ext cx="48" cy="96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45" name="Oval 69"/>
                <p:cNvSpPr>
                  <a:spLocks noChangeArrowheads="1"/>
                </p:cNvSpPr>
                <p:nvPr/>
              </p:nvSpPr>
              <p:spPr bwMode="auto">
                <a:xfrm>
                  <a:off x="1392" y="2064"/>
                  <a:ext cx="48" cy="96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46" name="Oval 70"/>
                <p:cNvSpPr>
                  <a:spLocks noChangeArrowheads="1"/>
                </p:cNvSpPr>
                <p:nvPr/>
              </p:nvSpPr>
              <p:spPr bwMode="auto">
                <a:xfrm>
                  <a:off x="1440" y="2064"/>
                  <a:ext cx="48" cy="96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47" name="Oval 71"/>
                <p:cNvSpPr>
                  <a:spLocks noChangeArrowheads="1"/>
                </p:cNvSpPr>
                <p:nvPr/>
              </p:nvSpPr>
              <p:spPr bwMode="auto">
                <a:xfrm>
                  <a:off x="2544" y="2064"/>
                  <a:ext cx="48" cy="96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48" name="Oval 72"/>
                <p:cNvSpPr>
                  <a:spLocks noChangeArrowheads="1"/>
                </p:cNvSpPr>
                <p:nvPr/>
              </p:nvSpPr>
              <p:spPr bwMode="auto">
                <a:xfrm>
                  <a:off x="2592" y="2064"/>
                  <a:ext cx="48" cy="96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49" name="Oval 73"/>
                <p:cNvSpPr>
                  <a:spLocks noChangeArrowheads="1"/>
                </p:cNvSpPr>
                <p:nvPr/>
              </p:nvSpPr>
              <p:spPr bwMode="auto">
                <a:xfrm>
                  <a:off x="2640" y="2064"/>
                  <a:ext cx="48" cy="96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50" name="Oval 74"/>
                <p:cNvSpPr>
                  <a:spLocks noChangeArrowheads="1"/>
                </p:cNvSpPr>
                <p:nvPr/>
              </p:nvSpPr>
              <p:spPr bwMode="auto">
                <a:xfrm>
                  <a:off x="1344" y="912"/>
                  <a:ext cx="48" cy="96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51" name="Oval 75"/>
                <p:cNvSpPr>
                  <a:spLocks noChangeArrowheads="1"/>
                </p:cNvSpPr>
                <p:nvPr/>
              </p:nvSpPr>
              <p:spPr bwMode="auto">
                <a:xfrm>
                  <a:off x="1392" y="912"/>
                  <a:ext cx="48" cy="96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52" name="Oval 76"/>
                <p:cNvSpPr>
                  <a:spLocks noChangeArrowheads="1"/>
                </p:cNvSpPr>
                <p:nvPr/>
              </p:nvSpPr>
              <p:spPr bwMode="auto">
                <a:xfrm>
                  <a:off x="1440" y="912"/>
                  <a:ext cx="48" cy="96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53" name="Oval 77"/>
                <p:cNvSpPr>
                  <a:spLocks noChangeArrowheads="1"/>
                </p:cNvSpPr>
                <p:nvPr/>
              </p:nvSpPr>
              <p:spPr bwMode="auto">
                <a:xfrm>
                  <a:off x="2544" y="912"/>
                  <a:ext cx="48" cy="96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54" name="Oval 78"/>
                <p:cNvSpPr>
                  <a:spLocks noChangeArrowheads="1"/>
                </p:cNvSpPr>
                <p:nvPr/>
              </p:nvSpPr>
              <p:spPr bwMode="auto">
                <a:xfrm>
                  <a:off x="2592" y="912"/>
                  <a:ext cx="48" cy="96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55" name="Oval 79"/>
                <p:cNvSpPr>
                  <a:spLocks noChangeArrowheads="1"/>
                </p:cNvSpPr>
                <p:nvPr/>
              </p:nvSpPr>
              <p:spPr bwMode="auto">
                <a:xfrm>
                  <a:off x="2640" y="912"/>
                  <a:ext cx="48" cy="96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85456" name="Group 80"/>
              <p:cNvGrpSpPr>
                <a:grpSpLocks/>
              </p:cNvGrpSpPr>
              <p:nvPr/>
            </p:nvGrpSpPr>
            <p:grpSpPr bwMode="auto">
              <a:xfrm>
                <a:off x="1440" y="1008"/>
                <a:ext cx="1344" cy="1248"/>
                <a:chOff x="1344" y="912"/>
                <a:chExt cx="1344" cy="1248"/>
              </a:xfrm>
            </p:grpSpPr>
            <p:sp>
              <p:nvSpPr>
                <p:cNvPr id="485457" name="Oval 81"/>
                <p:cNvSpPr>
                  <a:spLocks noChangeArrowheads="1"/>
                </p:cNvSpPr>
                <p:nvPr/>
              </p:nvSpPr>
              <p:spPr bwMode="auto">
                <a:xfrm>
                  <a:off x="1344" y="1248"/>
                  <a:ext cx="48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58" name="Oval 82"/>
                <p:cNvSpPr>
                  <a:spLocks noChangeArrowheads="1"/>
                </p:cNvSpPr>
                <p:nvPr/>
              </p:nvSpPr>
              <p:spPr bwMode="auto">
                <a:xfrm>
                  <a:off x="1392" y="1248"/>
                  <a:ext cx="48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59" name="Oval 83"/>
                <p:cNvSpPr>
                  <a:spLocks noChangeArrowheads="1"/>
                </p:cNvSpPr>
                <p:nvPr/>
              </p:nvSpPr>
              <p:spPr bwMode="auto">
                <a:xfrm>
                  <a:off x="1440" y="1248"/>
                  <a:ext cx="48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60" name="Oval 84"/>
                <p:cNvSpPr>
                  <a:spLocks noChangeArrowheads="1"/>
                </p:cNvSpPr>
                <p:nvPr/>
              </p:nvSpPr>
              <p:spPr bwMode="auto">
                <a:xfrm>
                  <a:off x="2544" y="1248"/>
                  <a:ext cx="48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61" name="Oval 85"/>
                <p:cNvSpPr>
                  <a:spLocks noChangeArrowheads="1"/>
                </p:cNvSpPr>
                <p:nvPr/>
              </p:nvSpPr>
              <p:spPr bwMode="auto">
                <a:xfrm>
                  <a:off x="2592" y="1248"/>
                  <a:ext cx="48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62" name="Oval 86"/>
                <p:cNvSpPr>
                  <a:spLocks noChangeArrowheads="1"/>
                </p:cNvSpPr>
                <p:nvPr/>
              </p:nvSpPr>
              <p:spPr bwMode="auto">
                <a:xfrm>
                  <a:off x="2640" y="1248"/>
                  <a:ext cx="48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63" name="Oval 87"/>
                <p:cNvSpPr>
                  <a:spLocks noChangeArrowheads="1"/>
                </p:cNvSpPr>
                <p:nvPr/>
              </p:nvSpPr>
              <p:spPr bwMode="auto">
                <a:xfrm>
                  <a:off x="1344" y="2064"/>
                  <a:ext cx="48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64" name="Oval 88"/>
                <p:cNvSpPr>
                  <a:spLocks noChangeArrowheads="1"/>
                </p:cNvSpPr>
                <p:nvPr/>
              </p:nvSpPr>
              <p:spPr bwMode="auto">
                <a:xfrm>
                  <a:off x="1392" y="2064"/>
                  <a:ext cx="48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65" name="Oval 89"/>
                <p:cNvSpPr>
                  <a:spLocks noChangeArrowheads="1"/>
                </p:cNvSpPr>
                <p:nvPr/>
              </p:nvSpPr>
              <p:spPr bwMode="auto">
                <a:xfrm>
                  <a:off x="1440" y="2064"/>
                  <a:ext cx="48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66" name="Oval 90"/>
                <p:cNvSpPr>
                  <a:spLocks noChangeArrowheads="1"/>
                </p:cNvSpPr>
                <p:nvPr/>
              </p:nvSpPr>
              <p:spPr bwMode="auto">
                <a:xfrm>
                  <a:off x="2544" y="2064"/>
                  <a:ext cx="48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67" name="Oval 91"/>
                <p:cNvSpPr>
                  <a:spLocks noChangeArrowheads="1"/>
                </p:cNvSpPr>
                <p:nvPr/>
              </p:nvSpPr>
              <p:spPr bwMode="auto">
                <a:xfrm>
                  <a:off x="2592" y="2064"/>
                  <a:ext cx="48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68" name="Oval 92"/>
                <p:cNvSpPr>
                  <a:spLocks noChangeArrowheads="1"/>
                </p:cNvSpPr>
                <p:nvPr/>
              </p:nvSpPr>
              <p:spPr bwMode="auto">
                <a:xfrm>
                  <a:off x="2640" y="2064"/>
                  <a:ext cx="48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69" name="Oval 93"/>
                <p:cNvSpPr>
                  <a:spLocks noChangeArrowheads="1"/>
                </p:cNvSpPr>
                <p:nvPr/>
              </p:nvSpPr>
              <p:spPr bwMode="auto">
                <a:xfrm>
                  <a:off x="1344" y="912"/>
                  <a:ext cx="48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70" name="Oval 94"/>
                <p:cNvSpPr>
                  <a:spLocks noChangeArrowheads="1"/>
                </p:cNvSpPr>
                <p:nvPr/>
              </p:nvSpPr>
              <p:spPr bwMode="auto">
                <a:xfrm>
                  <a:off x="1392" y="912"/>
                  <a:ext cx="48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71" name="Oval 95"/>
                <p:cNvSpPr>
                  <a:spLocks noChangeArrowheads="1"/>
                </p:cNvSpPr>
                <p:nvPr/>
              </p:nvSpPr>
              <p:spPr bwMode="auto">
                <a:xfrm>
                  <a:off x="1440" y="912"/>
                  <a:ext cx="48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72" name="Oval 96"/>
                <p:cNvSpPr>
                  <a:spLocks noChangeArrowheads="1"/>
                </p:cNvSpPr>
                <p:nvPr/>
              </p:nvSpPr>
              <p:spPr bwMode="auto">
                <a:xfrm>
                  <a:off x="2544" y="912"/>
                  <a:ext cx="48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73" name="Oval 97"/>
                <p:cNvSpPr>
                  <a:spLocks noChangeArrowheads="1"/>
                </p:cNvSpPr>
                <p:nvPr/>
              </p:nvSpPr>
              <p:spPr bwMode="auto">
                <a:xfrm>
                  <a:off x="2592" y="912"/>
                  <a:ext cx="48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74" name="Oval 98"/>
                <p:cNvSpPr>
                  <a:spLocks noChangeArrowheads="1"/>
                </p:cNvSpPr>
                <p:nvPr/>
              </p:nvSpPr>
              <p:spPr bwMode="auto">
                <a:xfrm>
                  <a:off x="2640" y="912"/>
                  <a:ext cx="48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485475" name="Picture 99" descr="onzon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3080"/>
                <a:ext cx="4013" cy="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476" name="Picture 100" descr="04amp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3080"/>
                <a:ext cx="4013" cy="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477" name="Picture 101" descr="05amp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3080"/>
                <a:ext cx="4013" cy="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478" name="Picture 102" descr="06amp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3080"/>
                <a:ext cx="4013" cy="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479" name="Picture 103" descr="07amp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3080"/>
                <a:ext cx="4013" cy="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480" name="Picture 104" descr="08amp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3080"/>
                <a:ext cx="4013" cy="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481" name="Picture 105" descr="09amp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3080"/>
                <a:ext cx="4013" cy="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482" name="Picture 106" descr="10amp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3080"/>
                <a:ext cx="4013" cy="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483" name="Picture 107" descr="11amp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3080"/>
                <a:ext cx="4013" cy="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484" name="Picture 108" descr="12amp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3080"/>
                <a:ext cx="4013" cy="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485" name="Picture 109" descr="13amp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3080"/>
                <a:ext cx="4013" cy="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486" name="Picture 110" descr="14amp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3080"/>
                <a:ext cx="4013" cy="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487" name="Picture 111" descr="15amp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3080"/>
                <a:ext cx="4013" cy="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488" name="Picture 112" descr="00amp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3080"/>
                <a:ext cx="4013" cy="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489" name="Picture 113" descr="01amp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3080"/>
                <a:ext cx="4013" cy="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490" name="Picture 114" descr="02amp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3080"/>
                <a:ext cx="4013" cy="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491" name="Picture 115" descr="03amp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3080"/>
                <a:ext cx="4013" cy="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492" name="Picture 116" descr="gito_24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3080"/>
                <a:ext cx="4013" cy="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5493" name="Line 117"/>
              <p:cNvSpPr>
                <a:spLocks noChangeShapeType="1"/>
              </p:cNvSpPr>
              <p:nvPr/>
            </p:nvSpPr>
            <p:spPr bwMode="auto">
              <a:xfrm>
                <a:off x="2064" y="1056"/>
                <a:ext cx="48" cy="249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5494" name="Line 118"/>
              <p:cNvSpPr>
                <a:spLocks noChangeShapeType="1"/>
              </p:cNvSpPr>
              <p:nvPr/>
            </p:nvSpPr>
            <p:spPr bwMode="auto">
              <a:xfrm>
                <a:off x="2112" y="52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5495" name="Line 119"/>
              <p:cNvSpPr>
                <a:spLocks noChangeShapeType="1"/>
              </p:cNvSpPr>
              <p:nvPr/>
            </p:nvSpPr>
            <p:spPr bwMode="auto">
              <a:xfrm>
                <a:off x="2064" y="528"/>
                <a:ext cx="0" cy="528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85496" name="Group 120"/>
              <p:cNvGrpSpPr>
                <a:grpSpLocks/>
              </p:cNvGrpSpPr>
              <p:nvPr/>
            </p:nvGrpSpPr>
            <p:grpSpPr bwMode="auto">
              <a:xfrm>
                <a:off x="2016" y="1056"/>
                <a:ext cx="144" cy="2496"/>
                <a:chOff x="1920" y="960"/>
                <a:chExt cx="144" cy="2496"/>
              </a:xfrm>
            </p:grpSpPr>
            <p:sp>
              <p:nvSpPr>
                <p:cNvPr id="485497" name="Line 121"/>
                <p:cNvSpPr>
                  <a:spLocks noChangeShapeType="1"/>
                </p:cNvSpPr>
                <p:nvPr/>
              </p:nvSpPr>
              <p:spPr bwMode="auto">
                <a:xfrm>
                  <a:off x="1968" y="960"/>
                  <a:ext cx="96" cy="33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98" name="Line 122"/>
                <p:cNvSpPr>
                  <a:spLocks noChangeShapeType="1"/>
                </p:cNvSpPr>
                <p:nvPr/>
              </p:nvSpPr>
              <p:spPr bwMode="auto">
                <a:xfrm flipH="1">
                  <a:off x="1920" y="1296"/>
                  <a:ext cx="144" cy="81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499" name="Line 123"/>
                <p:cNvSpPr>
                  <a:spLocks noChangeShapeType="1"/>
                </p:cNvSpPr>
                <p:nvPr/>
              </p:nvSpPr>
              <p:spPr bwMode="auto">
                <a:xfrm>
                  <a:off x="1920" y="2112"/>
                  <a:ext cx="96" cy="134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85500" name="Group 124"/>
              <p:cNvGrpSpPr>
                <a:grpSpLocks/>
              </p:cNvGrpSpPr>
              <p:nvPr/>
            </p:nvGrpSpPr>
            <p:grpSpPr bwMode="auto">
              <a:xfrm>
                <a:off x="1920" y="1056"/>
                <a:ext cx="336" cy="2496"/>
                <a:chOff x="1824" y="960"/>
                <a:chExt cx="336" cy="2496"/>
              </a:xfrm>
            </p:grpSpPr>
            <p:sp>
              <p:nvSpPr>
                <p:cNvPr id="485501" name="Line 125"/>
                <p:cNvSpPr>
                  <a:spLocks noChangeShapeType="1"/>
                </p:cNvSpPr>
                <p:nvPr/>
              </p:nvSpPr>
              <p:spPr bwMode="auto">
                <a:xfrm>
                  <a:off x="1968" y="960"/>
                  <a:ext cx="192" cy="33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502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1824" y="1296"/>
                  <a:ext cx="336" cy="81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503" name="Line 127"/>
                <p:cNvSpPr>
                  <a:spLocks noChangeShapeType="1"/>
                </p:cNvSpPr>
                <p:nvPr/>
              </p:nvSpPr>
              <p:spPr bwMode="auto">
                <a:xfrm>
                  <a:off x="1824" y="2112"/>
                  <a:ext cx="192" cy="134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85504" name="Group 128"/>
              <p:cNvGrpSpPr>
                <a:grpSpLocks/>
              </p:cNvGrpSpPr>
              <p:nvPr/>
            </p:nvGrpSpPr>
            <p:grpSpPr bwMode="auto">
              <a:xfrm>
                <a:off x="1824" y="1056"/>
                <a:ext cx="528" cy="2496"/>
                <a:chOff x="1728" y="960"/>
                <a:chExt cx="528" cy="2496"/>
              </a:xfrm>
            </p:grpSpPr>
            <p:sp>
              <p:nvSpPr>
                <p:cNvPr id="485505" name="Line 129"/>
                <p:cNvSpPr>
                  <a:spLocks noChangeShapeType="1"/>
                </p:cNvSpPr>
                <p:nvPr/>
              </p:nvSpPr>
              <p:spPr bwMode="auto">
                <a:xfrm>
                  <a:off x="1968" y="960"/>
                  <a:ext cx="288" cy="33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506" name="Line 130"/>
                <p:cNvSpPr>
                  <a:spLocks noChangeShapeType="1"/>
                </p:cNvSpPr>
                <p:nvPr/>
              </p:nvSpPr>
              <p:spPr bwMode="auto">
                <a:xfrm flipH="1">
                  <a:off x="1728" y="1296"/>
                  <a:ext cx="528" cy="81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507" name="Line 131"/>
                <p:cNvSpPr>
                  <a:spLocks noChangeShapeType="1"/>
                </p:cNvSpPr>
                <p:nvPr/>
              </p:nvSpPr>
              <p:spPr bwMode="auto">
                <a:xfrm>
                  <a:off x="1728" y="2112"/>
                  <a:ext cx="288" cy="134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85508" name="Group 132"/>
              <p:cNvGrpSpPr>
                <a:grpSpLocks/>
              </p:cNvGrpSpPr>
              <p:nvPr/>
            </p:nvGrpSpPr>
            <p:grpSpPr bwMode="auto">
              <a:xfrm>
                <a:off x="1728" y="1056"/>
                <a:ext cx="720" cy="2496"/>
                <a:chOff x="1632" y="960"/>
                <a:chExt cx="720" cy="2496"/>
              </a:xfrm>
            </p:grpSpPr>
            <p:sp>
              <p:nvSpPr>
                <p:cNvPr id="485509" name="Line 133"/>
                <p:cNvSpPr>
                  <a:spLocks noChangeShapeType="1"/>
                </p:cNvSpPr>
                <p:nvPr/>
              </p:nvSpPr>
              <p:spPr bwMode="auto">
                <a:xfrm>
                  <a:off x="1968" y="960"/>
                  <a:ext cx="384" cy="33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510" name="Line 134"/>
                <p:cNvSpPr>
                  <a:spLocks noChangeShapeType="1"/>
                </p:cNvSpPr>
                <p:nvPr/>
              </p:nvSpPr>
              <p:spPr bwMode="auto">
                <a:xfrm flipH="1">
                  <a:off x="1632" y="1296"/>
                  <a:ext cx="720" cy="81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511" name="Line 135"/>
                <p:cNvSpPr>
                  <a:spLocks noChangeShapeType="1"/>
                </p:cNvSpPr>
                <p:nvPr/>
              </p:nvSpPr>
              <p:spPr bwMode="auto">
                <a:xfrm>
                  <a:off x="1632" y="2112"/>
                  <a:ext cx="384" cy="134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85512" name="Group 136"/>
              <p:cNvGrpSpPr>
                <a:grpSpLocks/>
              </p:cNvGrpSpPr>
              <p:nvPr/>
            </p:nvGrpSpPr>
            <p:grpSpPr bwMode="auto">
              <a:xfrm>
                <a:off x="1968" y="1056"/>
                <a:ext cx="192" cy="2496"/>
                <a:chOff x="1872" y="960"/>
                <a:chExt cx="192" cy="2496"/>
              </a:xfrm>
            </p:grpSpPr>
            <p:sp>
              <p:nvSpPr>
                <p:cNvPr id="485513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2016" y="2112"/>
                  <a:ext cx="48" cy="134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514" name="Line 138"/>
                <p:cNvSpPr>
                  <a:spLocks noChangeShapeType="1"/>
                </p:cNvSpPr>
                <p:nvPr/>
              </p:nvSpPr>
              <p:spPr bwMode="auto">
                <a:xfrm>
                  <a:off x="1872" y="1296"/>
                  <a:ext cx="192" cy="81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515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1872" y="960"/>
                  <a:ext cx="96" cy="33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85516" name="Group 140"/>
              <p:cNvGrpSpPr>
                <a:grpSpLocks/>
              </p:cNvGrpSpPr>
              <p:nvPr/>
            </p:nvGrpSpPr>
            <p:grpSpPr bwMode="auto">
              <a:xfrm>
                <a:off x="1872" y="1056"/>
                <a:ext cx="384" cy="2496"/>
                <a:chOff x="1776" y="960"/>
                <a:chExt cx="384" cy="2496"/>
              </a:xfrm>
            </p:grpSpPr>
            <p:sp>
              <p:nvSpPr>
                <p:cNvPr id="485517" name="Line 141"/>
                <p:cNvSpPr>
                  <a:spLocks noChangeShapeType="1"/>
                </p:cNvSpPr>
                <p:nvPr/>
              </p:nvSpPr>
              <p:spPr bwMode="auto">
                <a:xfrm>
                  <a:off x="1776" y="1296"/>
                  <a:ext cx="384" cy="81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518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1776" y="960"/>
                  <a:ext cx="192" cy="33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519" name="Line 143"/>
                <p:cNvSpPr>
                  <a:spLocks noChangeShapeType="1"/>
                </p:cNvSpPr>
                <p:nvPr/>
              </p:nvSpPr>
              <p:spPr bwMode="auto">
                <a:xfrm flipH="1">
                  <a:off x="2016" y="2112"/>
                  <a:ext cx="144" cy="134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85520" name="Group 144"/>
              <p:cNvGrpSpPr>
                <a:grpSpLocks/>
              </p:cNvGrpSpPr>
              <p:nvPr/>
            </p:nvGrpSpPr>
            <p:grpSpPr bwMode="auto">
              <a:xfrm>
                <a:off x="1776" y="1056"/>
                <a:ext cx="576" cy="2496"/>
                <a:chOff x="1680" y="960"/>
                <a:chExt cx="576" cy="2496"/>
              </a:xfrm>
            </p:grpSpPr>
            <p:sp>
              <p:nvSpPr>
                <p:cNvPr id="485521" name="Line 145"/>
                <p:cNvSpPr>
                  <a:spLocks noChangeShapeType="1"/>
                </p:cNvSpPr>
                <p:nvPr/>
              </p:nvSpPr>
              <p:spPr bwMode="auto">
                <a:xfrm>
                  <a:off x="1680" y="1296"/>
                  <a:ext cx="576" cy="81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522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1680" y="960"/>
                  <a:ext cx="288" cy="33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523" name="Line 147"/>
                <p:cNvSpPr>
                  <a:spLocks noChangeShapeType="1"/>
                </p:cNvSpPr>
                <p:nvPr/>
              </p:nvSpPr>
              <p:spPr bwMode="auto">
                <a:xfrm flipH="1">
                  <a:off x="2016" y="2112"/>
                  <a:ext cx="240" cy="134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85524" name="Group 148"/>
              <p:cNvGrpSpPr>
                <a:grpSpLocks/>
              </p:cNvGrpSpPr>
              <p:nvPr/>
            </p:nvGrpSpPr>
            <p:grpSpPr bwMode="auto">
              <a:xfrm>
                <a:off x="1680" y="1056"/>
                <a:ext cx="768" cy="2496"/>
                <a:chOff x="1584" y="960"/>
                <a:chExt cx="768" cy="2496"/>
              </a:xfrm>
            </p:grpSpPr>
            <p:sp>
              <p:nvSpPr>
                <p:cNvPr id="485525" name="Line 149"/>
                <p:cNvSpPr>
                  <a:spLocks noChangeShapeType="1"/>
                </p:cNvSpPr>
                <p:nvPr/>
              </p:nvSpPr>
              <p:spPr bwMode="auto">
                <a:xfrm>
                  <a:off x="1584" y="1296"/>
                  <a:ext cx="768" cy="81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526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1584" y="960"/>
                  <a:ext cx="384" cy="33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5527" name="Line 151"/>
                <p:cNvSpPr>
                  <a:spLocks noChangeShapeType="1"/>
                </p:cNvSpPr>
                <p:nvPr/>
              </p:nvSpPr>
              <p:spPr bwMode="auto">
                <a:xfrm flipH="1">
                  <a:off x="2016" y="2112"/>
                  <a:ext cx="336" cy="134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aseline="30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85528" name="Group 152"/>
              <p:cNvGrpSpPr>
                <a:grpSpLocks/>
              </p:cNvGrpSpPr>
              <p:nvPr/>
            </p:nvGrpSpPr>
            <p:grpSpPr bwMode="auto">
              <a:xfrm>
                <a:off x="192" y="1125"/>
                <a:ext cx="1008" cy="1740"/>
                <a:chOff x="96" y="1008"/>
                <a:chExt cx="1008" cy="1740"/>
              </a:xfrm>
            </p:grpSpPr>
            <p:sp>
              <p:nvSpPr>
                <p:cNvPr id="485529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96" y="1008"/>
                  <a:ext cx="1008" cy="4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altLang="en-US" sz="1600" smtClean="0">
                      <a:solidFill>
                        <a:srgbClr val="000000"/>
                      </a:solidFill>
                    </a:rPr>
                    <a:t>Scan</a:t>
                  </a:r>
                </a:p>
              </p:txBody>
            </p:sp>
            <p:sp>
              <p:nvSpPr>
                <p:cNvPr id="485530" name="Text Box 154"/>
                <p:cNvSpPr txBox="1">
                  <a:spLocks noChangeArrowheads="1"/>
                </p:cNvSpPr>
                <p:nvPr/>
              </p:nvSpPr>
              <p:spPr bwMode="auto">
                <a:xfrm>
                  <a:off x="96" y="1968"/>
                  <a:ext cx="1008" cy="7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altLang="en-US" sz="1600" smtClean="0">
                      <a:solidFill>
                        <a:srgbClr val="000000"/>
                      </a:solidFill>
                    </a:rPr>
                    <a:t>De-scan</a:t>
                  </a:r>
                </a:p>
              </p:txBody>
            </p:sp>
          </p:grpSp>
          <p:sp>
            <p:nvSpPr>
              <p:cNvPr id="485531" name="Text Box 155"/>
              <p:cNvSpPr txBox="1">
                <a:spLocks noChangeArrowheads="1"/>
              </p:cNvSpPr>
              <p:nvPr/>
            </p:nvSpPr>
            <p:spPr bwMode="auto">
              <a:xfrm>
                <a:off x="192" y="1680"/>
                <a:ext cx="1007" cy="7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altLang="en-US" sz="1600" smtClean="0">
                    <a:solidFill>
                      <a:srgbClr val="000000"/>
                    </a:solidFill>
                  </a:rPr>
                  <a:t>Specimen</a:t>
                </a:r>
              </a:p>
            </p:txBody>
          </p:sp>
          <p:sp>
            <p:nvSpPr>
              <p:cNvPr id="485532" name="Text Box 156"/>
              <p:cNvSpPr txBox="1">
                <a:spLocks noChangeArrowheads="1"/>
              </p:cNvSpPr>
              <p:nvPr/>
            </p:nvSpPr>
            <p:spPr bwMode="auto">
              <a:xfrm>
                <a:off x="96" y="4165"/>
                <a:ext cx="767" cy="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000" smtClean="0">
                    <a:solidFill>
                      <a:srgbClr val="FFFFFF"/>
                    </a:solidFill>
                  </a:rPr>
                  <a:t>(Diffracted amplitudes)</a:t>
                </a:r>
              </a:p>
            </p:txBody>
          </p:sp>
          <p:sp>
            <p:nvSpPr>
              <p:cNvPr id="485533" name="Line 157"/>
              <p:cNvSpPr>
                <a:spLocks noChangeShapeType="1"/>
              </p:cNvSpPr>
              <p:nvPr/>
            </p:nvSpPr>
            <p:spPr bwMode="auto">
              <a:xfrm>
                <a:off x="1872" y="1872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2400" baseline="30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85535" name="Rectangle 159"/>
            <p:cNvSpPr>
              <a:spLocks noChangeArrowheads="1"/>
            </p:cNvSpPr>
            <p:nvPr/>
          </p:nvSpPr>
          <p:spPr bwMode="auto">
            <a:xfrm>
              <a:off x="311" y="2158"/>
              <a:ext cx="539" cy="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2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Levels of theory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Precession integrates each beam over s</a:t>
            </a:r>
            <a:r>
              <a:rPr lang="en-US" altLang="en-US" sz="2800" baseline="-25000"/>
              <a:t>z</a:t>
            </a:r>
            <a:endParaRPr lang="en-US" altLang="en-US" sz="2800"/>
          </a:p>
          <a:p>
            <a:pPr>
              <a:lnSpc>
                <a:spcPct val="80000"/>
              </a:lnSpc>
            </a:pPr>
            <a:r>
              <a:rPr lang="en-US" altLang="en-US" sz="2800"/>
              <a:t>Full dynamical theory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All reciprocal lattice vectors are coupled and not seperable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Partial dynamical theory (2-beam)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 Consider each reciprocal lattice vector dynamically coupled to transmitted beam only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Kinematical theory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Consider only role of s</a:t>
            </a:r>
            <a:r>
              <a:rPr lang="en-US" altLang="en-US" sz="2400" baseline="-25000"/>
              <a:t>z</a:t>
            </a:r>
            <a:r>
              <a:rPr lang="en-US" altLang="en-US" sz="2400"/>
              <a:t> assuming weak scattering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Bragg’s Law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I = |F(g)|</a:t>
            </a:r>
            <a:r>
              <a:rPr lang="en-US" altLang="en-US" sz="2400" baseline="30000"/>
              <a:t>2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8735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Early Models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I</a:t>
            </a:r>
            <a:r>
              <a:rPr lang="en-US" altLang="en-US" baseline="-25000"/>
              <a:t>obs</a:t>
            </a:r>
            <a:r>
              <a:rPr lang="en-US" altLang="en-US"/>
              <a:t> depends upon |F(g)|, g, </a:t>
            </a:r>
            <a:r>
              <a:rPr lang="en-US" altLang="en-US">
                <a:latin typeface="Symbol" panose="05050102010706020507" pitchFamily="18" charset="2"/>
              </a:rPr>
              <a:t>f</a:t>
            </a:r>
            <a:r>
              <a:rPr lang="en-US" altLang="en-US"/>
              <a:t> (precession angle) which we “correct” to the true result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Options: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0) No correction at all, I=|F(g)|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1) Geometry only (Lorentz, by analogy to x-ray diffraction) corresponds to angular integration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2) Geometry plus multiplicative term for |F(g)|</a:t>
            </a:r>
          </a:p>
        </p:txBody>
      </p:sp>
    </p:spTree>
    <p:extLst>
      <p:ext uri="{BB962C8B-B14F-4D97-AF65-F5344CB8AC3E}">
        <p14:creationId xmlns:p14="http://schemas.microsoft.com/office/powerpoint/2010/main" val="34822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360" name="Group 16"/>
          <p:cNvGrpSpPr>
            <a:grpSpLocks/>
          </p:cNvGrpSpPr>
          <p:nvPr/>
        </p:nvGrpSpPr>
        <p:grpSpPr bwMode="auto">
          <a:xfrm>
            <a:off x="838200" y="1600200"/>
            <a:ext cx="7924800" cy="5105400"/>
            <a:chOff x="144" y="376"/>
            <a:chExt cx="5616" cy="3792"/>
          </a:xfrm>
        </p:grpSpPr>
        <p:graphicFrame>
          <p:nvGraphicFramePr>
            <p:cNvPr id="313346" name="Object 2"/>
            <p:cNvGraphicFramePr>
              <a:graphicFrameLocks noChangeAspect="1"/>
            </p:cNvGraphicFramePr>
            <p:nvPr/>
          </p:nvGraphicFramePr>
          <p:xfrm>
            <a:off x="144" y="376"/>
            <a:ext cx="1952" cy="1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18" name="SPW 8.0 Graph" r:id="rId4" imgW="5788800" imgH="5541840" progId="SigmaPlotGraphicObject.7">
                    <p:embed/>
                  </p:oleObj>
                </mc:Choice>
                <mc:Fallback>
                  <p:oleObj name="SPW 8.0 Graph" r:id="rId4" imgW="5788800" imgH="5541840" progId="SigmaPlotGraphicObjec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376"/>
                          <a:ext cx="1952" cy="18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3347" name="Object 3"/>
            <p:cNvGraphicFramePr>
              <a:graphicFrameLocks noChangeAspect="1"/>
            </p:cNvGraphicFramePr>
            <p:nvPr/>
          </p:nvGraphicFramePr>
          <p:xfrm>
            <a:off x="2016" y="376"/>
            <a:ext cx="1906" cy="1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19" name="SPW 8.0 Graph" r:id="rId6" imgW="5648040" imgH="5541840" progId="SigmaPlotGraphicObject.7">
                    <p:embed/>
                  </p:oleObj>
                </mc:Choice>
                <mc:Fallback>
                  <p:oleObj name="SPW 8.0 Graph" r:id="rId6" imgW="5648040" imgH="5541840" progId="SigmaPlotGraphicObjec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376"/>
                          <a:ext cx="1906" cy="1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3348" name="Object 4"/>
            <p:cNvGraphicFramePr>
              <a:graphicFrameLocks noChangeAspect="1"/>
            </p:cNvGraphicFramePr>
            <p:nvPr/>
          </p:nvGraphicFramePr>
          <p:xfrm>
            <a:off x="3806" y="376"/>
            <a:ext cx="1906" cy="1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0" name="SPW 8.0 Graph" r:id="rId8" imgW="5648040" imgH="5541840" progId="SigmaPlotGraphicObject.7">
                    <p:embed/>
                  </p:oleObj>
                </mc:Choice>
                <mc:Fallback>
                  <p:oleObj name="SPW 8.0 Graph" r:id="rId8" imgW="5648040" imgH="5541840" progId="SigmaPlotGraphicObjec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6" y="376"/>
                          <a:ext cx="1906" cy="1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3349" name="Object 5"/>
            <p:cNvGraphicFramePr>
              <a:graphicFrameLocks noChangeAspect="1"/>
            </p:cNvGraphicFramePr>
            <p:nvPr/>
          </p:nvGraphicFramePr>
          <p:xfrm>
            <a:off x="3889" y="2256"/>
            <a:ext cx="1871" cy="1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1" name="SPW 8.0 Graph" r:id="rId10" imgW="5542920" imgH="5541840" progId="SigmaPlotGraphicObject.7">
                    <p:embed/>
                  </p:oleObj>
                </mc:Choice>
                <mc:Fallback>
                  <p:oleObj name="SPW 8.0 Graph" r:id="rId10" imgW="5542920" imgH="5541840" progId="SigmaPlotGraphicObjec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9" y="2256"/>
                          <a:ext cx="1871" cy="1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3350" name="Object 6"/>
            <p:cNvGraphicFramePr>
              <a:graphicFrameLocks noChangeAspect="1"/>
            </p:cNvGraphicFramePr>
            <p:nvPr/>
          </p:nvGraphicFramePr>
          <p:xfrm>
            <a:off x="192" y="2297"/>
            <a:ext cx="1883" cy="18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2" name="SPW 8.0 Graph" r:id="rId12" imgW="5577840" imgH="5541840" progId="SigmaPlotGraphicObject.7">
                    <p:embed/>
                  </p:oleObj>
                </mc:Choice>
                <mc:Fallback>
                  <p:oleObj name="SPW 8.0 Graph" r:id="rId12" imgW="5577840" imgH="5541840" progId="SigmaPlotGraphicObjec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2297"/>
                          <a:ext cx="1883" cy="18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3351" name="Object 7"/>
            <p:cNvGraphicFramePr>
              <a:graphicFrameLocks noChangeAspect="1"/>
            </p:cNvGraphicFramePr>
            <p:nvPr/>
          </p:nvGraphicFramePr>
          <p:xfrm>
            <a:off x="2064" y="2296"/>
            <a:ext cx="1883" cy="18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3" name="SPW 8.0 Graph" r:id="rId14" imgW="5577840" imgH="5541840" progId="SigmaPlotGraphicObject.7">
                    <p:embed/>
                  </p:oleObj>
                </mc:Choice>
                <mc:Fallback>
                  <p:oleObj name="SPW 8.0 Graph" r:id="rId14" imgW="5577840" imgH="5541840" progId="SigmaPlotGraphicObjec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2296"/>
                          <a:ext cx="1883" cy="18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3353" name="Text Box 9"/>
            <p:cNvSpPr txBox="1">
              <a:spLocks noChangeArrowheads="1"/>
            </p:cNvSpPr>
            <p:nvPr/>
          </p:nvSpPr>
          <p:spPr bwMode="auto">
            <a:xfrm>
              <a:off x="554" y="558"/>
              <a:ext cx="1143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smtClean="0">
                  <a:solidFill>
                    <a:srgbClr val="FF3300"/>
                  </a:solidFill>
                </a:rPr>
                <a:t>3.2 </a:t>
              </a:r>
              <a:r>
                <a:rPr lang="en-US" altLang="en-US" b="1" smtClean="0">
                  <a:solidFill>
                    <a:srgbClr val="FF3300"/>
                  </a:solidFill>
                  <a:cs typeface="Arial" panose="020B0604020202020204" pitchFamily="34" charset="0"/>
                </a:rPr>
                <a:t>Å; R=0.02</a:t>
              </a:r>
            </a:p>
          </p:txBody>
        </p:sp>
        <p:sp>
          <p:nvSpPr>
            <p:cNvPr id="313354" name="Text Box 10"/>
            <p:cNvSpPr txBox="1">
              <a:spLocks noChangeArrowheads="1"/>
            </p:cNvSpPr>
            <p:nvPr/>
          </p:nvSpPr>
          <p:spPr bwMode="auto">
            <a:xfrm>
              <a:off x="2300" y="539"/>
              <a:ext cx="1098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smtClean="0">
                  <a:solidFill>
                    <a:srgbClr val="FF3300"/>
                  </a:solidFill>
                </a:rPr>
                <a:t>50 </a:t>
              </a:r>
              <a:r>
                <a:rPr lang="en-US" altLang="en-US" b="1" smtClean="0">
                  <a:solidFill>
                    <a:srgbClr val="FF3300"/>
                  </a:solidFill>
                  <a:cs typeface="Arial" panose="020B0604020202020204" pitchFamily="34" charset="0"/>
                </a:rPr>
                <a:t>Å; R=0.19</a:t>
              </a:r>
            </a:p>
          </p:txBody>
        </p:sp>
        <p:sp>
          <p:nvSpPr>
            <p:cNvPr id="313355" name="Text Box 11"/>
            <p:cNvSpPr txBox="1">
              <a:spLocks noChangeArrowheads="1"/>
            </p:cNvSpPr>
            <p:nvPr/>
          </p:nvSpPr>
          <p:spPr bwMode="auto">
            <a:xfrm>
              <a:off x="4051" y="516"/>
              <a:ext cx="1188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smtClean="0">
                  <a:solidFill>
                    <a:srgbClr val="FF3300"/>
                  </a:solidFill>
                </a:rPr>
                <a:t>100 </a:t>
              </a:r>
              <a:r>
                <a:rPr lang="en-US" altLang="en-US" b="1" smtClean="0">
                  <a:solidFill>
                    <a:srgbClr val="FF3300"/>
                  </a:solidFill>
                  <a:cs typeface="Arial" panose="020B0604020202020204" pitchFamily="34" charset="0"/>
                </a:rPr>
                <a:t>Å; R=0.25</a:t>
              </a:r>
            </a:p>
          </p:txBody>
        </p:sp>
        <p:sp>
          <p:nvSpPr>
            <p:cNvPr id="313356" name="Text Box 12"/>
            <p:cNvSpPr txBox="1">
              <a:spLocks noChangeArrowheads="1"/>
            </p:cNvSpPr>
            <p:nvPr/>
          </p:nvSpPr>
          <p:spPr bwMode="auto">
            <a:xfrm>
              <a:off x="405" y="2449"/>
              <a:ext cx="1188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smtClean="0">
                  <a:solidFill>
                    <a:srgbClr val="FF3300"/>
                  </a:solidFill>
                </a:rPr>
                <a:t>200 </a:t>
              </a:r>
              <a:r>
                <a:rPr lang="en-US" altLang="en-US" b="1" smtClean="0">
                  <a:solidFill>
                    <a:srgbClr val="FF3300"/>
                  </a:solidFill>
                  <a:cs typeface="Arial" panose="020B0604020202020204" pitchFamily="34" charset="0"/>
                </a:rPr>
                <a:t>Å; R=0.49</a:t>
              </a:r>
            </a:p>
          </p:txBody>
        </p:sp>
        <p:sp>
          <p:nvSpPr>
            <p:cNvPr id="313357" name="Text Box 13"/>
            <p:cNvSpPr txBox="1">
              <a:spLocks noChangeArrowheads="1"/>
            </p:cNvSpPr>
            <p:nvPr/>
          </p:nvSpPr>
          <p:spPr bwMode="auto">
            <a:xfrm>
              <a:off x="2294" y="2444"/>
              <a:ext cx="1251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smtClean="0">
                  <a:solidFill>
                    <a:srgbClr val="FF3300"/>
                  </a:solidFill>
                </a:rPr>
                <a:t>400 </a:t>
              </a:r>
              <a:r>
                <a:rPr lang="en-US" altLang="en-US" b="1" smtClean="0">
                  <a:solidFill>
                    <a:srgbClr val="FF3300"/>
                  </a:solidFill>
                  <a:cs typeface="Arial" panose="020B0604020202020204" pitchFamily="34" charset="0"/>
                </a:rPr>
                <a:t>Å*; R=0.78</a:t>
              </a:r>
            </a:p>
          </p:txBody>
        </p:sp>
        <p:sp>
          <p:nvSpPr>
            <p:cNvPr id="313358" name="Text Box 14"/>
            <p:cNvSpPr txBox="1">
              <a:spLocks noChangeArrowheads="1"/>
            </p:cNvSpPr>
            <p:nvPr/>
          </p:nvSpPr>
          <p:spPr bwMode="auto">
            <a:xfrm>
              <a:off x="4102" y="2393"/>
              <a:ext cx="1188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smtClean="0">
                  <a:solidFill>
                    <a:srgbClr val="FF3300"/>
                  </a:solidFill>
                </a:rPr>
                <a:t>800 </a:t>
              </a:r>
              <a:r>
                <a:rPr lang="en-US" altLang="en-US" b="1" smtClean="0">
                  <a:solidFill>
                    <a:srgbClr val="FF3300"/>
                  </a:solidFill>
                  <a:cs typeface="Arial" panose="020B0604020202020204" pitchFamily="34" charset="0"/>
                </a:rPr>
                <a:t>Å; R=0.88</a:t>
              </a:r>
            </a:p>
          </p:txBody>
        </p:sp>
      </p:grpSp>
      <p:sp>
        <p:nvSpPr>
          <p:cNvPr id="313361" name="Rectangle 17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924800" cy="1181100"/>
          </a:xfrm>
        </p:spPr>
        <p:txBody>
          <a:bodyPr/>
          <a:lstStyle/>
          <a:p>
            <a:r>
              <a:rPr lang="en-US" altLang="en-US" sz="3600"/>
              <a:t>Bragg’s Law fails badly (Ga,In)</a:t>
            </a:r>
            <a:r>
              <a:rPr lang="en-US" altLang="en-US" sz="3600" baseline="-25000"/>
              <a:t>2</a:t>
            </a:r>
            <a:r>
              <a:rPr lang="en-US" altLang="en-US" sz="3600"/>
              <a:t>SnO</a:t>
            </a:r>
            <a:r>
              <a:rPr lang="en-US" altLang="en-US" sz="3600" baseline="-2500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37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600"/>
              <a:t>Kinematical Lorentz Correction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8266113" cy="46958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	I(g) =</a:t>
            </a:r>
            <a:r>
              <a:rPr lang="en-US" altLang="en-US" sz="2800">
                <a:latin typeface="Symbol" panose="05050102010706020507" pitchFamily="18" charset="2"/>
              </a:rPr>
              <a:t>ò </a:t>
            </a:r>
            <a:r>
              <a:rPr lang="en-US" altLang="en-US" sz="2800"/>
              <a:t> |F(g) sin(</a:t>
            </a:r>
            <a:r>
              <a:rPr lang="en-US" altLang="en-US" sz="2800">
                <a:latin typeface="Symbol" panose="05050102010706020507" pitchFamily="18" charset="2"/>
              </a:rPr>
              <a:t>p</a:t>
            </a:r>
            <a:r>
              <a:rPr lang="en-US" altLang="en-US" sz="2800"/>
              <a:t>ts</a:t>
            </a:r>
            <a:r>
              <a:rPr lang="en-US" altLang="en-US" sz="2800" baseline="-25000"/>
              <a:t>z</a:t>
            </a:r>
            <a:r>
              <a:rPr lang="en-US" altLang="en-US" sz="2800"/>
              <a:t>)/(</a:t>
            </a:r>
            <a:r>
              <a:rPr lang="en-US" altLang="en-US" sz="2800">
                <a:latin typeface="Symbol" panose="05050102010706020507" pitchFamily="18" charset="2"/>
              </a:rPr>
              <a:t>p</a:t>
            </a:r>
            <a:r>
              <a:rPr lang="en-US" altLang="en-US" sz="2800"/>
              <a:t>s</a:t>
            </a:r>
            <a:r>
              <a:rPr lang="en-US" altLang="en-US" sz="2800" baseline="-25000"/>
              <a:t>z</a:t>
            </a:r>
            <a:r>
              <a:rPr lang="en-US" altLang="en-US" sz="2800"/>
              <a:t>) |</a:t>
            </a:r>
            <a:r>
              <a:rPr lang="en-US" altLang="en-US" sz="2800" baseline="30000"/>
              <a:t>2 </a:t>
            </a:r>
            <a:r>
              <a:rPr lang="en-US" altLang="en-US" sz="2800"/>
              <a:t>ds</a:t>
            </a:r>
            <a:r>
              <a:rPr lang="en-US" altLang="en-US" sz="2800" baseline="-25000"/>
              <a:t>z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baseline="-25000"/>
              <a:t>	</a:t>
            </a:r>
            <a:r>
              <a:rPr lang="en-US" altLang="en-US" sz="2800"/>
              <a:t>s</a:t>
            </a:r>
            <a:r>
              <a:rPr lang="en-US" altLang="en-US" sz="2800" baseline="-25000"/>
              <a:t>z</a:t>
            </a:r>
            <a:r>
              <a:rPr lang="en-US" altLang="en-US" sz="2800"/>
              <a:t> taken appropriately over the Precession Circuit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	t is crystal thickness (column approximation)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    </a:t>
            </a:r>
            <a:r>
              <a:rPr lang="en-US" altLang="en-US" sz="2800">
                <a:latin typeface="Symbol" panose="05050102010706020507" pitchFamily="18" charset="2"/>
              </a:rPr>
              <a:t>f</a:t>
            </a:r>
            <a:r>
              <a:rPr lang="en-US" altLang="en-US" sz="2800"/>
              <a:t> is total precession angle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	I(g) = |F(g)|</a:t>
            </a:r>
            <a:r>
              <a:rPr lang="en-US" altLang="en-US" sz="2800" baseline="30000"/>
              <a:t>2</a:t>
            </a:r>
            <a:r>
              <a:rPr lang="en-US" altLang="en-US" sz="2800"/>
              <a:t>L(g,t,</a:t>
            </a:r>
            <a:r>
              <a:rPr lang="en-US" altLang="en-US" sz="2800">
                <a:latin typeface="Symbol" panose="05050102010706020507" pitchFamily="18" charset="2"/>
              </a:rPr>
              <a:t>f</a:t>
            </a:r>
            <a:r>
              <a:rPr lang="en-US" altLang="en-US" sz="2800"/>
              <a:t>)</a:t>
            </a:r>
            <a:endParaRPr lang="en-US" altLang="en-US" sz="2800">
              <a:latin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	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</p:txBody>
      </p:sp>
      <p:graphicFrame>
        <p:nvGraphicFramePr>
          <p:cNvPr id="243728" name="Object 16"/>
          <p:cNvGraphicFramePr>
            <a:graphicFrameLocks noChangeAspect="1"/>
          </p:cNvGraphicFramePr>
          <p:nvPr/>
        </p:nvGraphicFramePr>
        <p:xfrm>
          <a:off x="4105275" y="3697288"/>
          <a:ext cx="357187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Equation" r:id="rId4" imgW="1587240" imgH="558720" progId="Equation.3">
                  <p:embed/>
                </p:oleObj>
              </mc:Choice>
              <mc:Fallback>
                <p:oleObj name="Equation" r:id="rId4" imgW="158724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3697288"/>
                        <a:ext cx="3571875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30" name="Text Box 18"/>
          <p:cNvSpPr txBox="1">
            <a:spLocks noChangeArrowheads="1"/>
          </p:cNvSpPr>
          <p:nvPr/>
        </p:nvSpPr>
        <p:spPr bwMode="auto">
          <a:xfrm>
            <a:off x="533400" y="5867400"/>
            <a:ext cx="5808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K. Gjønnes, Ultramicroscopy, 1997.</a:t>
            </a:r>
          </a:p>
        </p:txBody>
      </p:sp>
    </p:spTree>
    <p:extLst>
      <p:ext uri="{BB962C8B-B14F-4D97-AF65-F5344CB8AC3E}">
        <p14:creationId xmlns:p14="http://schemas.microsoft.com/office/powerpoint/2010/main" val="18279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Kinematical Lorentz correction:</a:t>
            </a:r>
            <a:br>
              <a:rPr lang="en-US" altLang="en-US" sz="4000"/>
            </a:br>
            <a:r>
              <a:rPr lang="en-US" altLang="en-US" sz="3600">
                <a:solidFill>
                  <a:srgbClr val="FF0000"/>
                </a:solidFill>
              </a:rPr>
              <a:t>Geometry information is insufficient</a:t>
            </a:r>
          </a:p>
        </p:txBody>
      </p:sp>
      <p:pic>
        <p:nvPicPr>
          <p:cNvPr id="307203" name="Picture 3" descr="lor_kincorr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42" y="1981200"/>
            <a:ext cx="606391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1752600" y="6172200"/>
            <a:ext cx="6858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None/>
            </a:pPr>
            <a:r>
              <a:rPr lang="en-US" altLang="en-US" sz="2400" smtClean="0">
                <a:solidFill>
                  <a:srgbClr val="000000"/>
                </a:solidFill>
              </a:rPr>
              <a:t>Need structure factors to apply the correction!</a:t>
            </a:r>
          </a:p>
        </p:txBody>
      </p:sp>
      <p:sp>
        <p:nvSpPr>
          <p:cNvPr id="307205" name="Line 5"/>
          <p:cNvSpPr>
            <a:spLocks noChangeShapeType="1"/>
          </p:cNvSpPr>
          <p:nvPr/>
        </p:nvSpPr>
        <p:spPr bwMode="auto">
          <a:xfrm flipV="1">
            <a:off x="838200" y="3200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06" name="Line 6"/>
          <p:cNvSpPr>
            <a:spLocks noChangeShapeType="1"/>
          </p:cNvSpPr>
          <p:nvPr/>
        </p:nvSpPr>
        <p:spPr bwMode="auto">
          <a:xfrm>
            <a:off x="838200" y="3810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838200" y="38862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None/>
            </a:pPr>
            <a:r>
              <a:rPr lang="en-US" altLang="en-US" sz="2000" smtClean="0">
                <a:solidFill>
                  <a:srgbClr val="000000"/>
                </a:solidFill>
              </a:rPr>
              <a:t>F</a:t>
            </a:r>
            <a:r>
              <a:rPr lang="en-US" altLang="en-US" sz="2000" baseline="-25000" smtClean="0">
                <a:solidFill>
                  <a:srgbClr val="000000"/>
                </a:solidFill>
              </a:rPr>
              <a:t>kin</a:t>
            </a:r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 rot="-5400000">
            <a:off x="77788" y="3046412"/>
            <a:ext cx="990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None/>
            </a:pPr>
            <a:r>
              <a:rPr lang="en-US" altLang="en-US" sz="2400" smtClean="0">
                <a:solidFill>
                  <a:srgbClr val="000000"/>
                </a:solidFill>
              </a:rPr>
              <a:t>F</a:t>
            </a:r>
            <a:r>
              <a:rPr lang="en-US" altLang="en-US" sz="2400" baseline="-25000" smtClean="0">
                <a:solidFill>
                  <a:srgbClr val="000000"/>
                </a:solidFill>
              </a:rPr>
              <a:t>corr</a:t>
            </a:r>
          </a:p>
        </p:txBody>
      </p:sp>
    </p:spTree>
    <p:extLst>
      <p:ext uri="{BB962C8B-B14F-4D97-AF65-F5344CB8AC3E}">
        <p14:creationId xmlns:p14="http://schemas.microsoft.com/office/powerpoint/2010/main" val="3070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2-Beam (Blackman) form</a:t>
            </a:r>
          </a:p>
        </p:txBody>
      </p:sp>
      <p:graphicFrame>
        <p:nvGraphicFramePr>
          <p:cNvPr id="3655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905000" y="1870075"/>
          <a:ext cx="47244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Equation" r:id="rId4" imgW="2400120" imgH="495000" progId="Equation.3">
                  <p:embed/>
                </p:oleObj>
              </mc:Choice>
              <mc:Fallback>
                <p:oleObj name="Equation" r:id="rId4" imgW="24001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70075"/>
                        <a:ext cx="472440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Limits: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/>
              <a:t>A</a:t>
            </a:r>
            <a:r>
              <a:rPr lang="en-US" altLang="en-US" baseline="-25000"/>
              <a:t>g</a:t>
            </a:r>
            <a:r>
              <a:rPr lang="en-US" altLang="en-US"/>
              <a:t> small; I</a:t>
            </a:r>
            <a:r>
              <a:rPr lang="en-US" altLang="en-US" baseline="-25000"/>
              <a:t>dyn</a:t>
            </a:r>
            <a:r>
              <a:rPr lang="en-US" altLang="en-US"/>
              <a:t>(k) </a:t>
            </a:r>
            <a:r>
              <a:rPr lang="en-US" altLang="en-US">
                <a:latin typeface="Symbol" panose="05050102010706020507" pitchFamily="18" charset="2"/>
              </a:rPr>
              <a:t>µ</a:t>
            </a:r>
            <a:r>
              <a:rPr lang="en-US" altLang="en-US"/>
              <a:t> I</a:t>
            </a:r>
            <a:r>
              <a:rPr lang="en-US" altLang="en-US" baseline="-25000"/>
              <a:t>kin</a:t>
            </a:r>
            <a:r>
              <a:rPr lang="en-US" altLang="en-US"/>
              <a:t>(k)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/>
              <a:t>A</a:t>
            </a:r>
            <a:r>
              <a:rPr lang="en-US" altLang="en-US" baseline="-25000"/>
              <a:t>g</a:t>
            </a:r>
            <a:r>
              <a:rPr lang="en-US" altLang="en-US"/>
              <a:t> large; I</a:t>
            </a:r>
            <a:r>
              <a:rPr lang="en-US" altLang="en-US" baseline="-25000"/>
              <a:t>dyn</a:t>
            </a:r>
            <a:r>
              <a:rPr lang="en-US" altLang="en-US"/>
              <a:t>(k) </a:t>
            </a:r>
            <a:r>
              <a:rPr lang="en-US" altLang="en-US">
                <a:latin typeface="Symbol" panose="05050102010706020507" pitchFamily="18" charset="2"/>
              </a:rPr>
              <a:t>µ</a:t>
            </a:r>
            <a:r>
              <a:rPr lang="en-US" altLang="en-US"/>
              <a:t> </a:t>
            </a:r>
            <a:r>
              <a:rPr lang="en-US" altLang="en-US">
                <a:latin typeface="Symbol" panose="05050102010706020507" pitchFamily="18" charset="2"/>
              </a:rPr>
              <a:t>Ö</a:t>
            </a:r>
            <a:r>
              <a:rPr lang="en-US" altLang="en-US"/>
              <a:t>I</a:t>
            </a:r>
            <a:r>
              <a:rPr lang="en-US" altLang="en-US" baseline="-25000"/>
              <a:t>kin</a:t>
            </a:r>
            <a:r>
              <a:rPr lang="en-US" altLang="en-US"/>
              <a:t>(k) = |F</a:t>
            </a:r>
            <a:r>
              <a:rPr lang="en-US" altLang="en-US" baseline="-25000"/>
              <a:t>kin</a:t>
            </a:r>
            <a:r>
              <a:rPr lang="en-US" altLang="en-US"/>
              <a:t>(k)|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But…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This assumes integration over all angles, which is not correct for precession (correct for powder diffraction)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/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55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6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Blackman Form</a:t>
            </a:r>
          </a:p>
        </p:txBody>
      </p:sp>
      <p:graphicFrame>
        <p:nvGraphicFramePr>
          <p:cNvPr id="305155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1931988"/>
          <a:ext cx="4953000" cy="421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Bitmap Image" r:id="rId4" imgW="12984387" imgH="11038095" progId="Paint.Picture">
                  <p:embed/>
                </p:oleObj>
              </mc:Choice>
              <mc:Fallback>
                <p:oleObj name="Bitmap Image" r:id="rId4" imgW="12984387" imgH="110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31988"/>
                        <a:ext cx="4953000" cy="421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56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56263" y="2743200"/>
          <a:ext cx="3487737" cy="229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Bitmap Image" r:id="rId6" imgW="10821911" imgH="7114286" progId="Paint.Picture">
                  <p:embed/>
                </p:oleObj>
              </mc:Choice>
              <mc:Fallback>
                <p:oleObj name="Bitmap Image" r:id="rId6" imgW="10821911" imgH="71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263" y="2743200"/>
                        <a:ext cx="3487737" cy="229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22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Blackman+Lorentz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998838" y="2397269"/>
          <a:ext cx="6728812" cy="370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1905000" y="60198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Alas, little better than kinematical</a:t>
            </a:r>
          </a:p>
        </p:txBody>
      </p:sp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1981200" y="19812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Comparison with full calculation, 24 mRad</a:t>
            </a:r>
          </a:p>
        </p:txBody>
      </p:sp>
      <p:sp>
        <p:nvSpPr>
          <p:cNvPr id="258055" name="Text Box 7"/>
          <p:cNvSpPr txBox="1">
            <a:spLocks noChangeArrowheads="1"/>
          </p:cNvSpPr>
          <p:nvPr/>
        </p:nvSpPr>
        <p:spPr bwMode="auto">
          <a:xfrm>
            <a:off x="5029200" y="5664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t>Angstroms</a:t>
            </a:r>
          </a:p>
        </p:txBody>
      </p:sp>
    </p:spTree>
    <p:extLst>
      <p:ext uri="{BB962C8B-B14F-4D97-AF65-F5344CB8AC3E}">
        <p14:creationId xmlns:p14="http://schemas.microsoft.com/office/powerpoint/2010/main" val="22125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</a:t>
            </a:r>
            <a:r>
              <a:rPr lang="en-US" dirty="0" err="1" smtClean="0"/>
              <a:t>PED</a:t>
            </a:r>
            <a:r>
              <a:rPr lang="en-US" dirty="0" smtClean="0"/>
              <a:t> can do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1000" indent="-381000" eaLnBrk="1" hangingPunct="1">
              <a:lnSpc>
                <a:spcPct val="95000"/>
              </a:lnSpc>
              <a:spcAft>
                <a:spcPts val="400"/>
              </a:spcAft>
            </a:pPr>
            <a:r>
              <a:rPr lang="en-US" sz="2800" dirty="0" smtClean="0"/>
              <a:t>We would like a method where not just the positions of the spots, but also the intensities could be used.</a:t>
            </a:r>
          </a:p>
          <a:p>
            <a:pPr marL="381000" indent="-381000" eaLnBrk="1" hangingPunct="1">
              <a:lnSpc>
                <a:spcPct val="95000"/>
              </a:lnSpc>
              <a:spcAft>
                <a:spcPts val="400"/>
              </a:spcAft>
            </a:pPr>
            <a:r>
              <a:rPr lang="en-US" sz="2800" dirty="0" smtClean="0"/>
              <a:t>Not rigorously equivalent to simple kinematical diffraction, but has many similarities</a:t>
            </a:r>
          </a:p>
          <a:p>
            <a:pPr marL="781050" lvl="1" indent="-381000">
              <a:lnSpc>
                <a:spcPct val="95000"/>
              </a:lnSpc>
              <a:spcAft>
                <a:spcPts val="400"/>
              </a:spcAft>
            </a:pPr>
            <a:r>
              <a:rPr lang="en-US" sz="2400" dirty="0" smtClean="0"/>
              <a:t>If the structure factor is large </a:t>
            </a:r>
            <a:r>
              <a:rPr lang="en-US" sz="2400" dirty="0" smtClean="0">
                <a:sym typeface="Wingdings" panose="05000000000000000000" pitchFamily="2" charset="2"/>
              </a:rPr>
              <a:t> Intensity is large</a:t>
            </a:r>
          </a:p>
          <a:p>
            <a:pPr marL="781050" lvl="1" indent="-381000">
              <a:lnSpc>
                <a:spcPct val="95000"/>
              </a:lnSpc>
              <a:spcAft>
                <a:spcPts val="400"/>
              </a:spcAft>
            </a:pPr>
            <a:r>
              <a:rPr lang="en-US" sz="2400" dirty="0" smtClean="0">
                <a:sym typeface="Wingdings" panose="05000000000000000000" pitchFamily="2" charset="2"/>
              </a:rPr>
              <a:t>Useful for fingerprinting structures</a:t>
            </a:r>
          </a:p>
          <a:p>
            <a:pPr marL="781050" lvl="1" indent="-381000">
              <a:lnSpc>
                <a:spcPct val="95000"/>
              </a:lnSpc>
              <a:spcAft>
                <a:spcPts val="400"/>
              </a:spcAft>
            </a:pPr>
            <a:r>
              <a:rPr lang="en-US" sz="2400" dirty="0" smtClean="0">
                <a:sym typeface="Wingdings" panose="05000000000000000000" pitchFamily="2" charset="2"/>
              </a:rPr>
              <a:t>Often does not need calculations to interpret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600"/>
              <a:t>Two-Beam Form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8150225" cy="43830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	I(g) = </a:t>
            </a:r>
            <a:r>
              <a:rPr lang="en-US" altLang="en-US" sz="2800">
                <a:latin typeface="Symbol" panose="05050102010706020507" pitchFamily="18" charset="2"/>
              </a:rPr>
              <a:t>ò </a:t>
            </a:r>
            <a:r>
              <a:rPr lang="en-US" altLang="en-US" sz="2800"/>
              <a:t>|</a:t>
            </a:r>
            <a:r>
              <a:rPr lang="en-US" altLang="en-US" sz="2800">
                <a:latin typeface="Symbol" panose="05050102010706020507" pitchFamily="18" charset="2"/>
              </a:rPr>
              <a:t> </a:t>
            </a:r>
            <a:r>
              <a:rPr lang="en-US" altLang="en-US" sz="2800"/>
              <a:t>F(g) sin(</a:t>
            </a:r>
            <a:r>
              <a:rPr lang="en-US" altLang="en-US" sz="2800">
                <a:latin typeface="Symbol" panose="05050102010706020507" pitchFamily="18" charset="2"/>
              </a:rPr>
              <a:t>p</a:t>
            </a:r>
            <a:r>
              <a:rPr lang="en-US" altLang="en-US" sz="2800"/>
              <a:t>ts</a:t>
            </a:r>
            <a:r>
              <a:rPr lang="en-US" altLang="en-US" sz="2800" baseline="30000"/>
              <a:t>eff</a:t>
            </a:r>
            <a:r>
              <a:rPr lang="en-US" altLang="en-US" sz="2800" baseline="-25000"/>
              <a:t>z</a:t>
            </a:r>
            <a:r>
              <a:rPr lang="en-US" altLang="en-US" sz="2800"/>
              <a:t>)/(</a:t>
            </a:r>
            <a:r>
              <a:rPr lang="en-US" altLang="en-US" sz="2800">
                <a:latin typeface="Symbol" panose="05050102010706020507" pitchFamily="18" charset="2"/>
              </a:rPr>
              <a:t>p</a:t>
            </a:r>
            <a:r>
              <a:rPr lang="en-US" altLang="en-US" sz="2800"/>
              <a:t>s</a:t>
            </a:r>
            <a:r>
              <a:rPr lang="en-US" altLang="en-US" sz="2800" baseline="30000"/>
              <a:t>eff</a:t>
            </a:r>
            <a:r>
              <a:rPr lang="en-US" altLang="en-US" sz="2800" baseline="-25000"/>
              <a:t>z</a:t>
            </a:r>
            <a:r>
              <a:rPr lang="en-US" altLang="en-US" sz="2800"/>
              <a:t>) |</a:t>
            </a:r>
            <a:r>
              <a:rPr lang="en-US" altLang="en-US" sz="2800" baseline="30000"/>
              <a:t>2 </a:t>
            </a:r>
            <a:r>
              <a:rPr lang="en-US" altLang="en-US" sz="2800"/>
              <a:t>ds</a:t>
            </a:r>
            <a:r>
              <a:rPr lang="en-US" altLang="en-US" sz="2800" baseline="-25000"/>
              <a:t>z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baseline="-25000"/>
              <a:t>	</a:t>
            </a:r>
            <a:r>
              <a:rPr lang="en-US" altLang="en-US" sz="2800"/>
              <a:t>s</a:t>
            </a:r>
            <a:r>
              <a:rPr lang="en-US" altLang="en-US" sz="2800" baseline="-25000"/>
              <a:t>z</a:t>
            </a:r>
            <a:r>
              <a:rPr lang="en-US" altLang="en-US" sz="2800"/>
              <a:t> taken appropriately over the Precession Circuit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	s</a:t>
            </a:r>
            <a:r>
              <a:rPr lang="en-US" altLang="en-US" sz="2800" baseline="-25000"/>
              <a:t>z</a:t>
            </a:r>
            <a:r>
              <a:rPr lang="en-US" altLang="en-US" sz="2800" baseline="30000"/>
              <a:t>eff</a:t>
            </a:r>
            <a:r>
              <a:rPr lang="en-US" altLang="en-US" sz="2800"/>
              <a:t> = (s</a:t>
            </a:r>
            <a:r>
              <a:rPr lang="en-US" altLang="en-US" sz="2800" baseline="-25000"/>
              <a:t>z</a:t>
            </a:r>
            <a:r>
              <a:rPr lang="en-US" altLang="en-US" sz="2800" baseline="30000"/>
              <a:t>2</a:t>
            </a:r>
            <a:r>
              <a:rPr lang="en-US" altLang="en-US" sz="2800"/>
              <a:t> + 1/</a:t>
            </a:r>
            <a:r>
              <a:rPr lang="en-US" altLang="en-US" sz="2800">
                <a:latin typeface="Symbol" panose="05050102010706020507" pitchFamily="18" charset="2"/>
              </a:rPr>
              <a:t>x</a:t>
            </a:r>
            <a:r>
              <a:rPr lang="en-US" altLang="en-US" sz="2800" baseline="-25000"/>
              <a:t>g</a:t>
            </a:r>
            <a:r>
              <a:rPr lang="en-US" altLang="en-US" sz="2800" baseline="30000"/>
              <a:t>2</a:t>
            </a:r>
            <a:r>
              <a:rPr lang="en-US" altLang="en-US" sz="2800"/>
              <a:t>)</a:t>
            </a:r>
            <a:r>
              <a:rPr lang="en-US" altLang="en-US" sz="2800" baseline="30000"/>
              <a:t>1/2</a:t>
            </a:r>
            <a:endParaRPr lang="en-US" altLang="en-US" sz="2800"/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	Do the proper integration over s</a:t>
            </a:r>
            <a:r>
              <a:rPr lang="en-US" altLang="en-US" sz="2800" baseline="-25000"/>
              <a:t>z</a:t>
            </a:r>
            <a:r>
              <a:rPr lang="en-US" altLang="en-US" sz="2800"/>
              <a:t> (not rocket science)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</p:txBody>
      </p:sp>
      <p:graphicFrame>
        <p:nvGraphicFramePr>
          <p:cNvPr id="489478" name="Object 6"/>
          <p:cNvGraphicFramePr>
            <a:graphicFrameLocks noChangeAspect="1"/>
          </p:cNvGraphicFramePr>
          <p:nvPr/>
        </p:nvGraphicFramePr>
        <p:xfrm>
          <a:off x="839788" y="3659188"/>
          <a:ext cx="1955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Equation" r:id="rId4" imgW="977760" imgH="444240" progId="Equation.3">
                  <p:embed/>
                </p:oleObj>
              </mc:Choice>
              <mc:Fallback>
                <p:oleObj name="Equation" r:id="rId4" imgW="9777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3659188"/>
                        <a:ext cx="19558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62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/>
          <a:lstStyle/>
          <a:p>
            <a:r>
              <a:rPr lang="en-US" altLang="en-US" sz="3600"/>
              <a:t>Two-Beam Integration: Ewald Sphere</a:t>
            </a:r>
          </a:p>
        </p:txBody>
      </p:sp>
      <p:pic>
        <p:nvPicPr>
          <p:cNvPr id="384002" name="Picture 2" descr="sys_recipgeo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" b="12997"/>
          <a:stretch>
            <a:fillRect/>
          </a:stretch>
        </p:blipFill>
        <p:spPr>
          <a:xfrm>
            <a:off x="0" y="1797050"/>
            <a:ext cx="5181600" cy="268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400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" t="3609" r="2078" b="7217"/>
          <a:stretch>
            <a:fillRect/>
          </a:stretch>
        </p:blipFill>
        <p:spPr bwMode="auto">
          <a:xfrm>
            <a:off x="5156200" y="2101850"/>
            <a:ext cx="3365500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01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" t="3609" r="2078" b="3609"/>
          <a:stretch>
            <a:fillRect/>
          </a:stretch>
        </p:blipFill>
        <p:spPr bwMode="auto">
          <a:xfrm>
            <a:off x="609600" y="4495800"/>
            <a:ext cx="3656013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014" name="Picture 1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" t="3609" r="2078" b="3609"/>
          <a:stretch>
            <a:fillRect/>
          </a:stretch>
        </p:blipFill>
        <p:spPr bwMode="auto">
          <a:xfrm>
            <a:off x="5211763" y="4552950"/>
            <a:ext cx="3336925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4015" name="Text Box 15"/>
          <p:cNvSpPr txBox="1">
            <a:spLocks noChangeArrowheads="1"/>
          </p:cNvSpPr>
          <p:nvPr/>
        </p:nvSpPr>
        <p:spPr bwMode="auto">
          <a:xfrm>
            <a:off x="6413500" y="191770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</a:rPr>
              <a:t>Small (hkl)</a:t>
            </a:r>
          </a:p>
        </p:txBody>
      </p:sp>
      <p:sp>
        <p:nvSpPr>
          <p:cNvPr id="384016" name="Text Box 16"/>
          <p:cNvSpPr txBox="1">
            <a:spLocks noChangeArrowheads="1"/>
          </p:cNvSpPr>
          <p:nvPr/>
        </p:nvSpPr>
        <p:spPr bwMode="auto">
          <a:xfrm>
            <a:off x="6248400" y="434340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</a:rPr>
              <a:t>Large (hkl)</a:t>
            </a:r>
          </a:p>
        </p:txBody>
      </p:sp>
      <p:sp>
        <p:nvSpPr>
          <p:cNvPr id="384017" name="Text Box 17"/>
          <p:cNvSpPr txBox="1">
            <a:spLocks noChangeArrowheads="1"/>
          </p:cNvSpPr>
          <p:nvPr/>
        </p:nvSpPr>
        <p:spPr bwMode="auto">
          <a:xfrm>
            <a:off x="1778000" y="430530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</a:rPr>
              <a:t>Medium (hkl)</a:t>
            </a:r>
          </a:p>
        </p:txBody>
      </p:sp>
      <p:graphicFrame>
        <p:nvGraphicFramePr>
          <p:cNvPr id="2" name="Object 22"/>
          <p:cNvGraphicFramePr>
            <a:graphicFrameLocks noChangeAspect="1"/>
          </p:cNvGraphicFramePr>
          <p:nvPr/>
        </p:nvGraphicFramePr>
        <p:xfrm>
          <a:off x="2152563" y="1361869"/>
          <a:ext cx="2284587" cy="235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943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432" name="Group 16"/>
          <p:cNvGrpSpPr>
            <a:grpSpLocks/>
          </p:cNvGrpSpPr>
          <p:nvPr/>
        </p:nvGrpSpPr>
        <p:grpSpPr bwMode="auto">
          <a:xfrm>
            <a:off x="685800" y="1600200"/>
            <a:ext cx="7886700" cy="5100638"/>
            <a:chOff x="0" y="331"/>
            <a:chExt cx="5736" cy="3746"/>
          </a:xfrm>
        </p:grpSpPr>
        <p:graphicFrame>
          <p:nvGraphicFramePr>
            <p:cNvPr id="316418" name="Object 2"/>
            <p:cNvGraphicFramePr>
              <a:graphicFrameLocks noChangeAspect="1"/>
            </p:cNvGraphicFramePr>
            <p:nvPr/>
          </p:nvGraphicFramePr>
          <p:xfrm>
            <a:off x="0" y="331"/>
            <a:ext cx="1998" cy="1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6" name="SPW 8.0 Graph" r:id="rId4" imgW="5617800" imgH="5256720" progId="SigmaPlotGraphicObject.7">
                    <p:embed/>
                  </p:oleObj>
                </mc:Choice>
                <mc:Fallback>
                  <p:oleObj name="SPW 8.0 Graph" r:id="rId4" imgW="5617800" imgH="5256720" progId="SigmaPlotGraphicObjec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31"/>
                          <a:ext cx="1998" cy="18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6419" name="Object 3"/>
            <p:cNvGraphicFramePr>
              <a:graphicFrameLocks noChangeAspect="1"/>
            </p:cNvGraphicFramePr>
            <p:nvPr/>
          </p:nvGraphicFramePr>
          <p:xfrm>
            <a:off x="3795" y="332"/>
            <a:ext cx="1941" cy="18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7" name="SPW 8.0 Graph" r:id="rId6" imgW="5477040" imgH="5285160" progId="SigmaPlotGraphicObject.7">
                    <p:embed/>
                  </p:oleObj>
                </mc:Choice>
                <mc:Fallback>
                  <p:oleObj name="SPW 8.0 Graph" r:id="rId6" imgW="5477040" imgH="5285160" progId="SigmaPlotGraphicObjec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5" y="332"/>
                          <a:ext cx="1941" cy="18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6420" name="Object 4"/>
            <p:cNvGraphicFramePr>
              <a:graphicFrameLocks noChangeAspect="1"/>
            </p:cNvGraphicFramePr>
            <p:nvPr/>
          </p:nvGraphicFramePr>
          <p:xfrm>
            <a:off x="98" y="2194"/>
            <a:ext cx="1889" cy="18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8" name="SPW 8.0 Graph" r:id="rId8" imgW="5416560" imgH="5370840" progId="SigmaPlotGraphicObject.7">
                    <p:embed/>
                  </p:oleObj>
                </mc:Choice>
                <mc:Fallback>
                  <p:oleObj name="SPW 8.0 Graph" r:id="rId8" imgW="5416560" imgH="5370840" progId="SigmaPlotGraphicObjec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" y="2194"/>
                          <a:ext cx="1889" cy="18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6421" name="Object 5"/>
            <p:cNvGraphicFramePr>
              <a:graphicFrameLocks noChangeAspect="1"/>
            </p:cNvGraphicFramePr>
            <p:nvPr/>
          </p:nvGraphicFramePr>
          <p:xfrm>
            <a:off x="1956" y="2184"/>
            <a:ext cx="1929" cy="1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9" name="SPW 8.0 Graph" r:id="rId10" imgW="5436000" imgH="5275080" progId="SigmaPlotGraphicObject.7">
                    <p:embed/>
                  </p:oleObj>
                </mc:Choice>
                <mc:Fallback>
                  <p:oleObj name="SPW 8.0 Graph" r:id="rId10" imgW="5436000" imgH="5275080" progId="SigmaPlotGraphicObjec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6" y="2184"/>
                          <a:ext cx="1929" cy="18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6422" name="Object 6"/>
            <p:cNvGraphicFramePr>
              <a:graphicFrameLocks noChangeAspect="1"/>
            </p:cNvGraphicFramePr>
            <p:nvPr/>
          </p:nvGraphicFramePr>
          <p:xfrm>
            <a:off x="3821" y="2208"/>
            <a:ext cx="1906" cy="1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0" name="SPW 8.0 Graph" r:id="rId12" imgW="5477040" imgH="5370840" progId="SigmaPlotGraphicObject.7">
                    <p:embed/>
                  </p:oleObj>
                </mc:Choice>
                <mc:Fallback>
                  <p:oleObj name="SPW 8.0 Graph" r:id="rId12" imgW="5477040" imgH="5370840" progId="SigmaPlotGraphicObjec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1" y="2208"/>
                          <a:ext cx="1906" cy="18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6423" name="Object 7"/>
            <p:cNvGraphicFramePr>
              <a:graphicFrameLocks noChangeAspect="1"/>
            </p:cNvGraphicFramePr>
            <p:nvPr/>
          </p:nvGraphicFramePr>
          <p:xfrm>
            <a:off x="1918" y="335"/>
            <a:ext cx="1912" cy="1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1" name="SPW 8.0 Graph" r:id="rId14" imgW="5477040" imgH="5370840" progId="SigmaPlotGraphicObject.7">
                    <p:embed/>
                  </p:oleObj>
                </mc:Choice>
                <mc:Fallback>
                  <p:oleObj name="SPW 8.0 Graph" r:id="rId14" imgW="5477040" imgH="5370840" progId="SigmaPlotGraphicObjec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8" y="335"/>
                          <a:ext cx="1912" cy="1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6426" name="Text Box 10"/>
            <p:cNvSpPr txBox="1">
              <a:spLocks noChangeArrowheads="1"/>
            </p:cNvSpPr>
            <p:nvPr/>
          </p:nvSpPr>
          <p:spPr bwMode="auto">
            <a:xfrm>
              <a:off x="383" y="479"/>
              <a:ext cx="117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smtClean="0">
                  <a:solidFill>
                    <a:srgbClr val="FF3300"/>
                  </a:solidFill>
                </a:rPr>
                <a:t>3.2 </a:t>
              </a:r>
              <a:r>
                <a:rPr lang="en-US" altLang="en-US" b="1" smtClean="0">
                  <a:solidFill>
                    <a:srgbClr val="FF3300"/>
                  </a:solidFill>
                  <a:cs typeface="Arial" panose="020B0604020202020204" pitchFamily="34" charset="0"/>
                </a:rPr>
                <a:t>Å</a:t>
              </a:r>
              <a:r>
                <a:rPr lang="en-US" altLang="en-US" b="1" smtClean="0">
                  <a:solidFill>
                    <a:srgbClr val="FF3300"/>
                  </a:solidFill>
                </a:rPr>
                <a:t>; R=0.02</a:t>
              </a:r>
              <a:endParaRPr lang="en-US" altLang="en-US" b="1" smtClean="0">
                <a:solidFill>
                  <a:srgbClr val="FF33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6427" name="Text Box 11"/>
            <p:cNvSpPr txBox="1">
              <a:spLocks noChangeArrowheads="1"/>
            </p:cNvSpPr>
            <p:nvPr/>
          </p:nvSpPr>
          <p:spPr bwMode="auto">
            <a:xfrm>
              <a:off x="2129" y="487"/>
              <a:ext cx="1127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smtClean="0">
                  <a:solidFill>
                    <a:srgbClr val="FF3300"/>
                  </a:solidFill>
                </a:rPr>
                <a:t>50 </a:t>
              </a:r>
              <a:r>
                <a:rPr lang="en-US" altLang="en-US" b="1" smtClean="0">
                  <a:solidFill>
                    <a:srgbClr val="FF3300"/>
                  </a:solidFill>
                  <a:cs typeface="Arial" panose="020B0604020202020204" pitchFamily="34" charset="0"/>
                </a:rPr>
                <a:t>Å; R=0.19</a:t>
              </a:r>
            </a:p>
          </p:txBody>
        </p:sp>
        <p:sp>
          <p:nvSpPr>
            <p:cNvPr id="316428" name="Text Box 12"/>
            <p:cNvSpPr txBox="1">
              <a:spLocks noChangeArrowheads="1"/>
            </p:cNvSpPr>
            <p:nvPr/>
          </p:nvSpPr>
          <p:spPr bwMode="auto">
            <a:xfrm>
              <a:off x="3994" y="453"/>
              <a:ext cx="1173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smtClean="0">
                  <a:solidFill>
                    <a:srgbClr val="FF3300"/>
                  </a:solidFill>
                </a:rPr>
                <a:t>100 </a:t>
              </a:r>
              <a:r>
                <a:rPr lang="en-US" altLang="en-US" b="1" smtClean="0">
                  <a:solidFill>
                    <a:srgbClr val="FF3300"/>
                  </a:solidFill>
                  <a:cs typeface="Arial" panose="020B0604020202020204" pitchFamily="34" charset="0"/>
                </a:rPr>
                <a:t>Å;R=0.24</a:t>
              </a:r>
            </a:p>
          </p:txBody>
        </p:sp>
        <p:sp>
          <p:nvSpPr>
            <p:cNvPr id="316429" name="Text Box 13"/>
            <p:cNvSpPr txBox="1">
              <a:spLocks noChangeArrowheads="1"/>
            </p:cNvSpPr>
            <p:nvPr/>
          </p:nvSpPr>
          <p:spPr bwMode="auto">
            <a:xfrm>
              <a:off x="333" y="2330"/>
              <a:ext cx="121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smtClean="0">
                  <a:solidFill>
                    <a:srgbClr val="FF3300"/>
                  </a:solidFill>
                </a:rPr>
                <a:t>200 </a:t>
              </a:r>
              <a:r>
                <a:rPr lang="en-US" altLang="en-US" b="1" smtClean="0">
                  <a:solidFill>
                    <a:srgbClr val="FF3300"/>
                  </a:solidFill>
                  <a:cs typeface="Arial" panose="020B0604020202020204" pitchFamily="34" charset="0"/>
                </a:rPr>
                <a:t>Å; R=0.44</a:t>
              </a:r>
            </a:p>
          </p:txBody>
        </p:sp>
        <p:sp>
          <p:nvSpPr>
            <p:cNvPr id="316430" name="Text Box 14"/>
            <p:cNvSpPr txBox="1">
              <a:spLocks noChangeArrowheads="1"/>
            </p:cNvSpPr>
            <p:nvPr/>
          </p:nvSpPr>
          <p:spPr bwMode="auto">
            <a:xfrm>
              <a:off x="2123" y="2314"/>
              <a:ext cx="128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smtClean="0">
                  <a:solidFill>
                    <a:srgbClr val="FF3300"/>
                  </a:solidFill>
                </a:rPr>
                <a:t>400 </a:t>
              </a:r>
              <a:r>
                <a:rPr lang="en-US" altLang="en-US" b="1" smtClean="0">
                  <a:solidFill>
                    <a:srgbClr val="FF3300"/>
                  </a:solidFill>
                  <a:cs typeface="Arial" panose="020B0604020202020204" pitchFamily="34" charset="0"/>
                </a:rPr>
                <a:t>Å*; R=0.62</a:t>
              </a:r>
            </a:p>
          </p:txBody>
        </p:sp>
        <p:sp>
          <p:nvSpPr>
            <p:cNvPr id="316431" name="Text Box 15"/>
            <p:cNvSpPr txBox="1">
              <a:spLocks noChangeArrowheads="1"/>
            </p:cNvSpPr>
            <p:nvPr/>
          </p:nvSpPr>
          <p:spPr bwMode="auto">
            <a:xfrm>
              <a:off x="4004" y="2311"/>
              <a:ext cx="1219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smtClean="0">
                  <a:solidFill>
                    <a:srgbClr val="FF3300"/>
                  </a:solidFill>
                </a:rPr>
                <a:t>800 </a:t>
              </a:r>
              <a:r>
                <a:rPr lang="en-US" altLang="en-US" b="1" smtClean="0">
                  <a:solidFill>
                    <a:srgbClr val="FF3300"/>
                  </a:solidFill>
                  <a:cs typeface="Arial" panose="020B0604020202020204" pitchFamily="34" charset="0"/>
                </a:rPr>
                <a:t>Å; R=0.67</a:t>
              </a:r>
            </a:p>
          </p:txBody>
        </p:sp>
      </p:grpSp>
      <p:sp>
        <p:nvSpPr>
          <p:cNvPr id="316433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2-Beam Integration better</a:t>
            </a:r>
          </a:p>
        </p:txBody>
      </p:sp>
    </p:spTree>
    <p:extLst>
      <p:ext uri="{BB962C8B-B14F-4D97-AF65-F5344CB8AC3E}">
        <p14:creationId xmlns:p14="http://schemas.microsoft.com/office/powerpoint/2010/main" val="41583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466" name="Object 2"/>
          <p:cNvGraphicFramePr>
            <a:graphicFrameLocks noChangeAspect="1"/>
          </p:cNvGraphicFramePr>
          <p:nvPr/>
        </p:nvGraphicFramePr>
        <p:xfrm>
          <a:off x="4646613" y="1849438"/>
          <a:ext cx="4497387" cy="457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SPW 8.0 Graph" r:id="rId4" imgW="5499000" imgH="5588640" progId="SigmaPlotGraphicObject.7">
                  <p:embed/>
                </p:oleObj>
              </mc:Choice>
              <mc:Fallback>
                <p:oleObj name="SPW 8.0 Graph" r:id="rId4" imgW="5499000" imgH="5588640" progId="SigmaPlotGraphicObjec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1849438"/>
                        <a:ext cx="4497387" cy="457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7" name="Object 3"/>
          <p:cNvGraphicFramePr>
            <a:graphicFrameLocks noChangeAspect="1"/>
          </p:cNvGraphicFramePr>
          <p:nvPr/>
        </p:nvGraphicFramePr>
        <p:xfrm>
          <a:off x="0" y="1831975"/>
          <a:ext cx="4616450" cy="457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SPW 8.0 Graph" r:id="rId6" imgW="5643360" imgH="5588640" progId="SigmaPlotGraphicObject.7">
                  <p:embed/>
                </p:oleObj>
              </mc:Choice>
              <mc:Fallback>
                <p:oleObj name="SPW 8.0 Graph" r:id="rId6" imgW="5643360" imgH="5588640" progId="SigmaPlotGraphicObjec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31975"/>
                        <a:ext cx="4616450" cy="457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468" name="Text Box 4"/>
          <p:cNvSpPr txBox="1">
            <a:spLocks noChangeArrowheads="1"/>
          </p:cNvSpPr>
          <p:nvPr/>
        </p:nvSpPr>
        <p:spPr bwMode="auto">
          <a:xfrm>
            <a:off x="889000" y="2090738"/>
            <a:ext cx="315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smtClean="0">
                <a:solidFill>
                  <a:srgbClr val="000000"/>
                </a:solidFill>
              </a:rPr>
              <a:t>R-factors for 2-beam model</a:t>
            </a:r>
          </a:p>
        </p:txBody>
      </p:sp>
      <p:sp>
        <p:nvSpPr>
          <p:cNvPr id="318469" name="Text Box 5"/>
          <p:cNvSpPr txBox="1">
            <a:spLocks noChangeArrowheads="1"/>
          </p:cNvSpPr>
          <p:nvPr/>
        </p:nvSpPr>
        <p:spPr bwMode="auto">
          <a:xfrm>
            <a:off x="5341938" y="2033588"/>
            <a:ext cx="3602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smtClean="0">
                <a:solidFill>
                  <a:srgbClr val="000000"/>
                </a:solidFill>
              </a:rPr>
              <a:t>R-factors for kinematical model</a:t>
            </a:r>
          </a:p>
        </p:txBody>
      </p:sp>
      <p:sp>
        <p:nvSpPr>
          <p:cNvPr id="318471" name="Text Box 7"/>
          <p:cNvSpPr txBox="1">
            <a:spLocks noChangeArrowheads="1"/>
          </p:cNvSpPr>
          <p:nvPr/>
        </p:nvSpPr>
        <p:spPr bwMode="auto">
          <a:xfrm>
            <a:off x="4575175" y="6438900"/>
            <a:ext cx="4362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smtClean="0">
                <a:solidFill>
                  <a:srgbClr val="000000"/>
                </a:solidFill>
              </a:rPr>
              <a:t>See Sinkler, Own and Marks, Ultramic.  107 (2007)</a:t>
            </a:r>
          </a:p>
        </p:txBody>
      </p:sp>
      <p:sp>
        <p:nvSpPr>
          <p:cNvPr id="31847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numbers</a:t>
            </a:r>
          </a:p>
        </p:txBody>
      </p:sp>
    </p:spTree>
    <p:extLst>
      <p:ext uri="{BB962C8B-B14F-4D97-AF65-F5344CB8AC3E}">
        <p14:creationId xmlns:p14="http://schemas.microsoft.com/office/powerpoint/2010/main" val="212031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Fully Dynamical: Multislice</a:t>
            </a:r>
          </a:p>
        </p:txBody>
      </p:sp>
      <p:pic>
        <p:nvPicPr>
          <p:cNvPr id="282637" name="Picture 13" descr="define 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8652" y="4572000"/>
            <a:ext cx="2032000" cy="1843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2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r>
              <a:rPr lang="en-US" altLang="en-US" sz="2400" dirty="0"/>
              <a:t>“Conventional”</a:t>
            </a:r>
            <a:r>
              <a:rPr lang="en-US" altLang="en-US" sz="2400" i="1" dirty="0"/>
              <a:t> </a:t>
            </a:r>
            <a:r>
              <a:rPr lang="en-US" altLang="en-US" sz="2400" dirty="0" err="1"/>
              <a:t>multislice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NUMIS</a:t>
            </a:r>
            <a:r>
              <a:rPr lang="en-US" altLang="en-US" sz="2400" dirty="0"/>
              <a:t> code, on </a:t>
            </a:r>
            <a:r>
              <a:rPr lang="en-US" altLang="en-US" sz="2400" dirty="0" err="1"/>
              <a:t>cvs</a:t>
            </a:r>
            <a:r>
              <a:rPr lang="en-US" altLang="en-US" sz="2400" dirty="0"/>
              <a:t>)</a:t>
            </a:r>
          </a:p>
          <a:p>
            <a:r>
              <a:rPr lang="en-US" altLang="en-US" sz="2400" dirty="0"/>
              <a:t>Integrate over different incident directions                      100-1000 tilts</a:t>
            </a:r>
          </a:p>
          <a:p>
            <a:r>
              <a:rPr lang="en-US" altLang="en-US" sz="2400" i="1" dirty="0">
                <a:latin typeface="Symbol" panose="05050102010706020507" pitchFamily="18" charset="2"/>
              </a:rPr>
              <a:t>f</a:t>
            </a:r>
            <a:r>
              <a:rPr lang="en-US" altLang="en-US" sz="2400" dirty="0"/>
              <a:t> = cone semi-angle</a:t>
            </a:r>
          </a:p>
          <a:p>
            <a:pPr lvl="1"/>
            <a:r>
              <a:rPr lang="en-US" altLang="en-US" sz="2400" dirty="0"/>
              <a:t>0 – 50 </a:t>
            </a:r>
            <a:r>
              <a:rPr lang="en-US" altLang="en-US" sz="2400" dirty="0" err="1"/>
              <a:t>mrad</a:t>
            </a:r>
            <a:r>
              <a:rPr lang="en-US" altLang="en-US" sz="2400" dirty="0"/>
              <a:t> typical</a:t>
            </a:r>
          </a:p>
          <a:p>
            <a:r>
              <a:rPr lang="en-US" altLang="en-US" sz="2400" i="1" dirty="0"/>
              <a:t>t</a:t>
            </a:r>
            <a:r>
              <a:rPr lang="en-US" altLang="en-US" sz="2400" dirty="0"/>
              <a:t> = thickness</a:t>
            </a:r>
          </a:p>
          <a:p>
            <a:pPr lvl="1"/>
            <a:r>
              <a:rPr lang="en-US" altLang="en-US" sz="2400" dirty="0"/>
              <a:t>~20 – 50 nm typical</a:t>
            </a:r>
          </a:p>
          <a:p>
            <a:pPr lvl="1"/>
            <a:r>
              <a:rPr lang="en-US" altLang="en-US" sz="2400" dirty="0"/>
              <a:t>Explore: 4 – 150 nm</a:t>
            </a:r>
          </a:p>
          <a:p>
            <a:r>
              <a:rPr lang="en-US" altLang="en-US" sz="2400" b="1" i="1" dirty="0"/>
              <a:t>g</a:t>
            </a:r>
            <a:r>
              <a:rPr lang="en-US" altLang="en-US" sz="2400" dirty="0"/>
              <a:t> = reflection vector</a:t>
            </a:r>
          </a:p>
          <a:p>
            <a:pPr lvl="1"/>
            <a:r>
              <a:rPr lang="en-US" altLang="en-US" sz="2400" dirty="0"/>
              <a:t>|</a:t>
            </a:r>
            <a:r>
              <a:rPr lang="en-US" altLang="en-US" sz="2400" i="1" dirty="0"/>
              <a:t>g</a:t>
            </a:r>
            <a:r>
              <a:rPr lang="en-US" altLang="en-US" sz="2400" dirty="0"/>
              <a:t>| = 0.25 – 1 Å</a:t>
            </a:r>
            <a:r>
              <a:rPr lang="en-US" altLang="en-US" sz="2400" baseline="30000" dirty="0"/>
              <a:t>-1</a:t>
            </a:r>
            <a:r>
              <a:rPr lang="en-US" altLang="en-US" sz="2400" dirty="0"/>
              <a:t> are structure-defining</a:t>
            </a:r>
          </a:p>
        </p:txBody>
      </p:sp>
      <p:grpSp>
        <p:nvGrpSpPr>
          <p:cNvPr id="282628" name="Group 4"/>
          <p:cNvGrpSpPr>
            <a:grpSpLocks/>
          </p:cNvGrpSpPr>
          <p:nvPr/>
        </p:nvGrpSpPr>
        <p:grpSpPr bwMode="auto">
          <a:xfrm>
            <a:off x="7431502" y="2590800"/>
            <a:ext cx="609600" cy="1066800"/>
            <a:chOff x="4368" y="1200"/>
            <a:chExt cx="384" cy="672"/>
          </a:xfrm>
        </p:grpSpPr>
        <p:sp>
          <p:nvSpPr>
            <p:cNvPr id="282629" name="Line 5"/>
            <p:cNvSpPr>
              <a:spLocks noChangeShapeType="1"/>
            </p:cNvSpPr>
            <p:nvPr/>
          </p:nvSpPr>
          <p:spPr bwMode="auto">
            <a:xfrm>
              <a:off x="4464" y="187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2630" name="Line 6"/>
            <p:cNvSpPr>
              <a:spLocks noChangeShapeType="1"/>
            </p:cNvSpPr>
            <p:nvPr/>
          </p:nvSpPr>
          <p:spPr bwMode="auto">
            <a:xfrm flipV="1">
              <a:off x="4560" y="1200"/>
              <a:ext cx="19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2631" name="Line 7"/>
            <p:cNvSpPr>
              <a:spLocks noChangeShapeType="1"/>
            </p:cNvSpPr>
            <p:nvPr/>
          </p:nvSpPr>
          <p:spPr bwMode="auto">
            <a:xfrm flipH="1" flipV="1">
              <a:off x="4368" y="1200"/>
              <a:ext cx="19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2632" name="Text Box 8"/>
            <p:cNvSpPr txBox="1">
              <a:spLocks noChangeArrowheads="1"/>
            </p:cNvSpPr>
            <p:nvPr/>
          </p:nvSpPr>
          <p:spPr bwMode="auto">
            <a:xfrm>
              <a:off x="4416" y="129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mtClean="0">
                  <a:solidFill>
                    <a:srgbClr val="000000"/>
                  </a:solidFill>
                </a:rPr>
                <a:t>2</a:t>
              </a:r>
              <a:r>
                <a:rPr lang="en-US" altLang="en-US" i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f</a:t>
              </a:r>
            </a:p>
          </p:txBody>
        </p:sp>
      </p:grpSp>
      <p:grpSp>
        <p:nvGrpSpPr>
          <p:cNvPr id="282633" name="Group 9"/>
          <p:cNvGrpSpPr>
            <a:grpSpLocks/>
          </p:cNvGrpSpPr>
          <p:nvPr/>
        </p:nvGrpSpPr>
        <p:grpSpPr bwMode="auto">
          <a:xfrm>
            <a:off x="6593302" y="3657600"/>
            <a:ext cx="1981200" cy="396875"/>
            <a:chOff x="3840" y="2304"/>
            <a:chExt cx="1248" cy="250"/>
          </a:xfrm>
        </p:grpSpPr>
        <p:sp>
          <p:nvSpPr>
            <p:cNvPr id="282634" name="Line 10"/>
            <p:cNvSpPr>
              <a:spLocks noChangeShapeType="1"/>
            </p:cNvSpPr>
            <p:nvPr/>
          </p:nvSpPr>
          <p:spPr bwMode="auto">
            <a:xfrm>
              <a:off x="4032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2635" name="Rectangle 11"/>
            <p:cNvSpPr>
              <a:spLocks noChangeArrowheads="1"/>
            </p:cNvSpPr>
            <p:nvPr/>
          </p:nvSpPr>
          <p:spPr bwMode="auto">
            <a:xfrm>
              <a:off x="4128" y="2304"/>
              <a:ext cx="960" cy="240"/>
            </a:xfrm>
            <a:prstGeom prst="rect">
              <a:avLst/>
            </a:prstGeom>
            <a:pattFill prst="smGrid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2636" name="Text Box 12"/>
            <p:cNvSpPr txBox="1">
              <a:spLocks noChangeArrowheads="1"/>
            </p:cNvSpPr>
            <p:nvPr/>
          </p:nvSpPr>
          <p:spPr bwMode="auto">
            <a:xfrm>
              <a:off x="3840" y="2304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 i="1" smtClean="0">
                  <a:solidFill>
                    <a:srgbClr val="000000"/>
                  </a:solidFill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00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Multislice Simulation</a:t>
            </a:r>
          </a:p>
        </p:txBody>
      </p:sp>
      <p:pic>
        <p:nvPicPr>
          <p:cNvPr id="336899" name="Picture 3" descr="tilt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905000"/>
            <a:ext cx="4530725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6900" name="Text Box 4"/>
          <p:cNvSpPr txBox="1">
            <a:spLocks noChangeArrowheads="1"/>
          </p:cNvSpPr>
          <p:nvPr/>
        </p:nvSpPr>
        <p:spPr bwMode="auto">
          <a:xfrm>
            <a:off x="5410200" y="2057400"/>
            <a:ext cx="3505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t>Multislice simulations carried out using 1000 discrete tilts (8 shown) incoherently summed to produce the precession pattern</a:t>
            </a:r>
            <a:r>
              <a:rPr lang="en-US" altLang="en-US" baseline="30000" smtClean="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  <a:endParaRPr lang="en-US" altLang="en-US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36901" name="Text Box 5"/>
          <p:cNvSpPr txBox="1">
            <a:spLocks noChangeArrowheads="1"/>
          </p:cNvSpPr>
          <p:nvPr/>
        </p:nvSpPr>
        <p:spPr bwMode="auto">
          <a:xfrm>
            <a:off x="5334000" y="4572000"/>
            <a:ext cx="35052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t>How to treat scattering?</a:t>
            </a:r>
          </a:p>
          <a:p>
            <a:pPr eaLnBrk="0" hangingPunct="0">
              <a:spcBef>
                <a:spcPct val="50000"/>
              </a:spcBef>
              <a:buFontTx/>
              <a:buAutoNum type="arabicParenR"/>
            </a:pPr>
            <a:r>
              <a:rPr lang="en-US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t>Doyle-Turner (atomistic)</a:t>
            </a:r>
          </a:p>
          <a:p>
            <a:pPr eaLnBrk="0" hangingPunct="0">
              <a:spcBef>
                <a:spcPct val="50000"/>
              </a:spcBef>
              <a:buFontTx/>
              <a:buAutoNum type="arabicParenR"/>
            </a:pPr>
            <a:r>
              <a:rPr lang="en-US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t>Full charge density string potential -- later</a:t>
            </a:r>
          </a:p>
        </p:txBody>
      </p:sp>
      <p:sp>
        <p:nvSpPr>
          <p:cNvPr id="336902" name="Text Box 6"/>
          <p:cNvSpPr txBox="1">
            <a:spLocks noChangeArrowheads="1"/>
          </p:cNvSpPr>
          <p:nvPr/>
        </p:nvSpPr>
        <p:spPr bwMode="auto">
          <a:xfrm>
            <a:off x="4800600" y="6613525"/>
            <a:ext cx="4343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100" baseline="30000" smtClean="0">
                <a:solidFill>
                  <a:srgbClr val="000000"/>
                </a:solidFill>
              </a:rPr>
              <a:t>1</a:t>
            </a:r>
            <a:r>
              <a:rPr lang="en-US" altLang="en-US" sz="1100" smtClean="0">
                <a:solidFill>
                  <a:srgbClr val="000000"/>
                </a:solidFill>
              </a:rPr>
              <a:t> C.S. Own, W. Sinkler, L.D. Marks Acta Cryst A62 434 (2006)</a:t>
            </a:r>
          </a:p>
        </p:txBody>
      </p:sp>
    </p:spTree>
    <p:extLst>
      <p:ext uri="{BB962C8B-B14F-4D97-AF65-F5344CB8AC3E}">
        <p14:creationId xmlns:p14="http://schemas.microsoft.com/office/powerpoint/2010/main" val="7510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Multislice Simulation: works (of course)</a:t>
            </a:r>
          </a:p>
        </p:txBody>
      </p:sp>
      <p:pic>
        <p:nvPicPr>
          <p:cNvPr id="284674" name="Picture 2" descr="gito_msregressi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96" y="1981200"/>
            <a:ext cx="624600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6934200" y="3657600"/>
            <a:ext cx="1295400" cy="457200"/>
          </a:xfrm>
          <a:prstGeom prst="rect">
            <a:avLst/>
          </a:prstGeom>
          <a:solidFill>
            <a:schemeClr val="bg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1676400" y="2971800"/>
            <a:ext cx="320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R1 ~10% without refinement of anything</a:t>
            </a:r>
          </a:p>
        </p:txBody>
      </p:sp>
    </p:spTree>
    <p:extLst>
      <p:ext uri="{BB962C8B-B14F-4D97-AF65-F5344CB8AC3E}">
        <p14:creationId xmlns:p14="http://schemas.microsoft.com/office/powerpoint/2010/main" val="95224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Global error metric: R</a:t>
            </a:r>
            <a:r>
              <a:rPr lang="en-US" altLang="en-US" baseline="-25000"/>
              <a:t>1</a:t>
            </a:r>
          </a:p>
        </p:txBody>
      </p:sp>
      <p:graphicFrame>
        <p:nvGraphicFramePr>
          <p:cNvPr id="286726" name="Object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28600" y="2852738"/>
          <a:ext cx="18129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Equation" r:id="rId4" imgW="1193760" imgH="507960" progId="Equation.3">
                  <p:embed/>
                </p:oleObj>
              </mc:Choice>
              <mc:Fallback>
                <p:oleObj name="Equation" r:id="rId4" imgW="1193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52738"/>
                        <a:ext cx="181292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184400" y="1498600"/>
          <a:ext cx="5243513" cy="35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672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838200" y="4953000"/>
            <a:ext cx="74676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/>
              <a:t>Broad clear global minimum – atom positions fixed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R-factor = </a:t>
            </a:r>
            <a:r>
              <a:rPr lang="en-US" altLang="en-US" sz="1800">
                <a:solidFill>
                  <a:srgbClr val="FF0000"/>
                </a:solidFill>
              </a:rPr>
              <a:t>11.8% </a:t>
            </a:r>
            <a:r>
              <a:rPr lang="en-US" altLang="en-US" sz="1800"/>
              <a:t>(experiment matches simulated known structure)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Compared to &gt;30% from previous precession studies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Accurate thickness determination: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Average </a:t>
            </a:r>
            <a:r>
              <a:rPr lang="en-US" altLang="en-US" sz="1800" b="1" i="1"/>
              <a:t>t</a:t>
            </a:r>
            <a:r>
              <a:rPr lang="en-US" altLang="en-US" sz="1800" b="1"/>
              <a:t> ~ 41nm </a:t>
            </a:r>
            <a:r>
              <a:rPr lang="en-US" altLang="en-US" sz="1800"/>
              <a:t>(very thick crystal for studying this material)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6621463" y="6502400"/>
            <a:ext cx="2398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1000" smtClean="0">
                <a:solidFill>
                  <a:srgbClr val="000000"/>
                </a:solidFill>
              </a:rPr>
              <a:t>(Own, Sinkler, &amp; Marks, in preparation.)</a:t>
            </a:r>
          </a:p>
        </p:txBody>
      </p:sp>
    </p:spTree>
    <p:extLst>
      <p:ext uri="{BB962C8B-B14F-4D97-AF65-F5344CB8AC3E}">
        <p14:creationId xmlns:p14="http://schemas.microsoft.com/office/powerpoint/2010/main" val="41702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80" name="Rectangle 1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 sz="3600"/>
              <a:t>Quantitative Benchmark:</a:t>
            </a:r>
            <a:br>
              <a:rPr lang="en-US" altLang="en-US" sz="3600"/>
            </a:br>
            <a:r>
              <a:rPr lang="en-US" altLang="en-US"/>
              <a:t>Multislice Simulation</a:t>
            </a:r>
          </a:p>
        </p:txBody>
      </p:sp>
      <p:pic>
        <p:nvPicPr>
          <p:cNvPr id="288770" name="Picture 2" descr="surfplot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34" y="1981200"/>
            <a:ext cx="2878931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8771" name="Picture 3" descr="surfplot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547813"/>
            <a:ext cx="7239000" cy="4981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8772" name="Picture 4" descr="surfplot2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547813"/>
            <a:ext cx="7239000" cy="4981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8774" name="Picture 6" descr="surfplot7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549400"/>
            <a:ext cx="7239000" cy="4981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8773" name="Picture 5" descr="surfplot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47813"/>
            <a:ext cx="7239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775" name="Picture 7" descr="surfplot24_exp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47813"/>
            <a:ext cx="7239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776" name="Text Box 8"/>
          <p:cNvSpPr txBox="1">
            <a:spLocks noChangeArrowheads="1"/>
          </p:cNvSpPr>
          <p:nvPr/>
        </p:nvSpPr>
        <p:spPr bwMode="auto">
          <a:xfrm>
            <a:off x="533400" y="40386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mtClean="0">
                <a:solidFill>
                  <a:srgbClr val="FF0000"/>
                </a:solidFill>
              </a:rPr>
              <a:t>0mrad</a:t>
            </a:r>
          </a:p>
        </p:txBody>
      </p:sp>
      <p:sp>
        <p:nvSpPr>
          <p:cNvPr id="288777" name="Text Box 9"/>
          <p:cNvSpPr txBox="1">
            <a:spLocks noChangeArrowheads="1"/>
          </p:cNvSpPr>
          <p:nvPr/>
        </p:nvSpPr>
        <p:spPr bwMode="auto">
          <a:xfrm>
            <a:off x="457200" y="40386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mtClean="0">
                <a:solidFill>
                  <a:srgbClr val="FF0000"/>
                </a:solidFill>
              </a:rPr>
              <a:t>10mrad</a:t>
            </a:r>
          </a:p>
        </p:txBody>
      </p:sp>
      <p:sp>
        <p:nvSpPr>
          <p:cNvPr id="288778" name="Text Box 10"/>
          <p:cNvSpPr txBox="1">
            <a:spLocks noChangeArrowheads="1"/>
          </p:cNvSpPr>
          <p:nvPr/>
        </p:nvSpPr>
        <p:spPr bwMode="auto">
          <a:xfrm>
            <a:off x="457200" y="40386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mtClean="0">
                <a:solidFill>
                  <a:srgbClr val="FF0000"/>
                </a:solidFill>
              </a:rPr>
              <a:t>24mrad</a:t>
            </a:r>
          </a:p>
        </p:txBody>
      </p:sp>
      <p:sp>
        <p:nvSpPr>
          <p:cNvPr id="288779" name="Text Box 11"/>
          <p:cNvSpPr txBox="1">
            <a:spLocks noChangeArrowheads="1"/>
          </p:cNvSpPr>
          <p:nvPr/>
        </p:nvSpPr>
        <p:spPr bwMode="auto">
          <a:xfrm>
            <a:off x="533400" y="40386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mtClean="0">
                <a:solidFill>
                  <a:srgbClr val="FF0000"/>
                </a:solidFill>
              </a:rPr>
              <a:t>75mrad</a:t>
            </a:r>
          </a:p>
        </p:txBody>
      </p:sp>
      <p:sp>
        <p:nvSpPr>
          <p:cNvPr id="288781" name="Line 13"/>
          <p:cNvSpPr>
            <a:spLocks noChangeShapeType="1"/>
          </p:cNvSpPr>
          <p:nvPr/>
        </p:nvSpPr>
        <p:spPr bwMode="auto">
          <a:xfrm flipV="1">
            <a:off x="2514600" y="5638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8782" name="Text Box 14"/>
          <p:cNvSpPr txBox="1">
            <a:spLocks noChangeArrowheads="1"/>
          </p:cNvSpPr>
          <p:nvPr/>
        </p:nvSpPr>
        <p:spPr bwMode="auto">
          <a:xfrm>
            <a:off x="0" y="60960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Experimental dataset</a:t>
            </a:r>
          </a:p>
        </p:txBody>
      </p:sp>
      <p:sp>
        <p:nvSpPr>
          <p:cNvPr id="288783" name="Line 15"/>
          <p:cNvSpPr>
            <a:spLocks noChangeShapeType="1"/>
          </p:cNvSpPr>
          <p:nvPr/>
        </p:nvSpPr>
        <p:spPr bwMode="auto">
          <a:xfrm flipV="1">
            <a:off x="533400" y="2286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8784" name="Line 16"/>
          <p:cNvSpPr>
            <a:spLocks noChangeShapeType="1"/>
          </p:cNvSpPr>
          <p:nvPr/>
        </p:nvSpPr>
        <p:spPr bwMode="auto">
          <a:xfrm flipV="1">
            <a:off x="533400" y="2971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8785" name="Line 17"/>
          <p:cNvSpPr>
            <a:spLocks noChangeShapeType="1"/>
          </p:cNvSpPr>
          <p:nvPr/>
        </p:nvSpPr>
        <p:spPr bwMode="auto">
          <a:xfrm>
            <a:off x="533400" y="32766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8786" name="Text Box 18"/>
          <p:cNvSpPr txBox="1">
            <a:spLocks noChangeArrowheads="1"/>
          </p:cNvSpPr>
          <p:nvPr/>
        </p:nvSpPr>
        <p:spPr bwMode="auto">
          <a:xfrm>
            <a:off x="228600" y="19812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Error</a:t>
            </a:r>
          </a:p>
        </p:txBody>
      </p:sp>
      <p:sp>
        <p:nvSpPr>
          <p:cNvPr id="288787" name="Text Box 19"/>
          <p:cNvSpPr txBox="1">
            <a:spLocks noChangeArrowheads="1"/>
          </p:cNvSpPr>
          <p:nvPr/>
        </p:nvSpPr>
        <p:spPr bwMode="auto">
          <a:xfrm>
            <a:off x="1143000" y="3200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i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88788" name="Text Box 20"/>
          <p:cNvSpPr txBox="1">
            <a:spLocks noChangeArrowheads="1"/>
          </p:cNvSpPr>
          <p:nvPr/>
        </p:nvSpPr>
        <p:spPr bwMode="auto">
          <a:xfrm>
            <a:off x="685800" y="26670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 smtClean="0">
                <a:solidFill>
                  <a:srgbClr val="000000"/>
                </a:solidFill>
              </a:rPr>
              <a:t>thickness</a:t>
            </a:r>
          </a:p>
        </p:txBody>
      </p:sp>
      <p:sp>
        <p:nvSpPr>
          <p:cNvPr id="288789" name="Line 21"/>
          <p:cNvSpPr>
            <a:spLocks noChangeShapeType="1"/>
          </p:cNvSpPr>
          <p:nvPr/>
        </p:nvSpPr>
        <p:spPr bwMode="auto">
          <a:xfrm>
            <a:off x="838200" y="4419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8790" name="Line 22"/>
          <p:cNvSpPr>
            <a:spLocks noChangeShapeType="1"/>
          </p:cNvSpPr>
          <p:nvPr/>
        </p:nvSpPr>
        <p:spPr bwMode="auto">
          <a:xfrm>
            <a:off x="457200" y="5562600"/>
            <a:ext cx="762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8791" name="Line 23"/>
          <p:cNvSpPr>
            <a:spLocks noChangeShapeType="1"/>
          </p:cNvSpPr>
          <p:nvPr/>
        </p:nvSpPr>
        <p:spPr bwMode="auto">
          <a:xfrm flipH="1">
            <a:off x="838200" y="44196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8792" name="Line 24"/>
          <p:cNvSpPr>
            <a:spLocks noChangeShapeType="1"/>
          </p:cNvSpPr>
          <p:nvPr/>
        </p:nvSpPr>
        <p:spPr bwMode="auto">
          <a:xfrm flipH="1">
            <a:off x="838200" y="4419600"/>
            <a:ext cx="152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8793" name="Line 25"/>
          <p:cNvSpPr>
            <a:spLocks noChangeShapeType="1"/>
          </p:cNvSpPr>
          <p:nvPr/>
        </p:nvSpPr>
        <p:spPr bwMode="auto">
          <a:xfrm flipH="1">
            <a:off x="838200" y="44196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8794" name="Line 26"/>
          <p:cNvSpPr>
            <a:spLocks noChangeShapeType="1"/>
          </p:cNvSpPr>
          <p:nvPr/>
        </p:nvSpPr>
        <p:spPr bwMode="auto">
          <a:xfrm flipV="1">
            <a:off x="838200" y="4419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8795" name="Rectangle 27"/>
          <p:cNvSpPr>
            <a:spLocks noChangeArrowheads="1"/>
          </p:cNvSpPr>
          <p:nvPr/>
        </p:nvSpPr>
        <p:spPr bwMode="auto">
          <a:xfrm>
            <a:off x="6697663" y="6565900"/>
            <a:ext cx="2398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1000" smtClean="0">
                <a:solidFill>
                  <a:srgbClr val="000000"/>
                </a:solidFill>
              </a:rPr>
              <a:t>(Own, Sinkler, &amp; Marks, in preparation.)</a:t>
            </a:r>
          </a:p>
        </p:txBody>
      </p:sp>
      <p:sp>
        <p:nvSpPr>
          <p:cNvPr id="288796" name="Text Box 28"/>
          <p:cNvSpPr txBox="1">
            <a:spLocks noChangeArrowheads="1"/>
          </p:cNvSpPr>
          <p:nvPr/>
        </p:nvSpPr>
        <p:spPr bwMode="auto">
          <a:xfrm>
            <a:off x="2743200" y="16764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Absolute Error = simulation(t) - kinematical</a:t>
            </a:r>
          </a:p>
        </p:txBody>
      </p:sp>
      <p:sp>
        <p:nvSpPr>
          <p:cNvPr id="288797" name="Freeform 29"/>
          <p:cNvSpPr>
            <a:spLocks/>
          </p:cNvSpPr>
          <p:nvPr/>
        </p:nvSpPr>
        <p:spPr bwMode="auto">
          <a:xfrm rot="-906378">
            <a:off x="2282825" y="1884363"/>
            <a:ext cx="685800" cy="533400"/>
          </a:xfrm>
          <a:custGeom>
            <a:avLst/>
            <a:gdLst>
              <a:gd name="T0" fmla="*/ 0 w 480"/>
              <a:gd name="T1" fmla="*/ 336 h 336"/>
              <a:gd name="T2" fmla="*/ 288 w 480"/>
              <a:gd name="T3" fmla="*/ 48 h 336"/>
              <a:gd name="T4" fmla="*/ 480 w 480"/>
              <a:gd name="T5" fmla="*/ 48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336">
                <a:moveTo>
                  <a:pt x="0" y="336"/>
                </a:moveTo>
                <a:cubicBezTo>
                  <a:pt x="104" y="216"/>
                  <a:pt x="208" y="96"/>
                  <a:pt x="288" y="48"/>
                </a:cubicBezTo>
                <a:cubicBezTo>
                  <a:pt x="368" y="0"/>
                  <a:pt x="424" y="24"/>
                  <a:pt x="480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8798" name="Text Box 30"/>
          <p:cNvSpPr txBox="1">
            <a:spLocks noChangeArrowheads="1"/>
          </p:cNvSpPr>
          <p:nvPr/>
        </p:nvSpPr>
        <p:spPr bwMode="auto">
          <a:xfrm>
            <a:off x="533400" y="40386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mtClean="0">
                <a:solidFill>
                  <a:srgbClr val="FF0000"/>
                </a:solidFill>
              </a:rPr>
              <a:t>50mrad</a:t>
            </a:r>
          </a:p>
        </p:txBody>
      </p:sp>
      <p:sp>
        <p:nvSpPr>
          <p:cNvPr id="288799" name="Line 31"/>
          <p:cNvSpPr>
            <a:spLocks noChangeShapeType="1"/>
          </p:cNvSpPr>
          <p:nvPr/>
        </p:nvSpPr>
        <p:spPr bwMode="auto">
          <a:xfrm flipH="1">
            <a:off x="838200" y="4419600"/>
            <a:ext cx="228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8800" name="Text Box 32"/>
          <p:cNvSpPr txBox="1">
            <a:spLocks noChangeArrowheads="1"/>
          </p:cNvSpPr>
          <p:nvPr/>
        </p:nvSpPr>
        <p:spPr bwMode="auto">
          <a:xfrm>
            <a:off x="6021388" y="1655763"/>
            <a:ext cx="2235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</a:rPr>
              <a:t>Bragg’s Law</a:t>
            </a:r>
          </a:p>
        </p:txBody>
      </p:sp>
    </p:spTree>
    <p:extLst>
      <p:ext uri="{BB962C8B-B14F-4D97-AF65-F5344CB8AC3E}">
        <p14:creationId xmlns:p14="http://schemas.microsoft.com/office/powerpoint/2010/main" val="216006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6" grpId="0"/>
      <p:bldP spid="288777" grpId="0"/>
      <p:bldP spid="288777" grpId="1"/>
      <p:bldP spid="288778" grpId="0"/>
      <p:bldP spid="288778" grpId="1"/>
      <p:bldP spid="288778" grpId="2"/>
      <p:bldP spid="288779" grpId="0"/>
      <p:bldP spid="288779" grpId="1"/>
      <p:bldP spid="288781" grpId="0" animBg="1"/>
      <p:bldP spid="288782" grpId="0"/>
      <p:bldP spid="288789" grpId="0" animBg="1"/>
      <p:bldP spid="288791" grpId="0" animBg="1"/>
      <p:bldP spid="288791" grpId="1" animBg="1"/>
      <p:bldP spid="288792" grpId="0" animBg="1"/>
      <p:bldP spid="288792" grpId="1" animBg="1"/>
      <p:bldP spid="288792" grpId="2" animBg="1"/>
      <p:bldP spid="288793" grpId="0" animBg="1"/>
      <p:bldP spid="288793" grpId="1" animBg="1"/>
      <p:bldP spid="288798" grpId="0"/>
      <p:bldP spid="288798" grpId="1"/>
      <p:bldP spid="288799" grpId="0" animBg="1"/>
      <p:bldP spid="28879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Partial Conclusions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Separable corrections fail; doing nothing is normally better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Two-beam correction is not bad (not wonderful)</a:t>
            </a:r>
          </a:p>
          <a:p>
            <a:pPr>
              <a:lnSpc>
                <a:spcPct val="90000"/>
              </a:lnSpc>
            </a:pPr>
            <a:r>
              <a:rPr lang="en-US" altLang="en-US"/>
              <a:t>Only correct model is full dynamical one (alas)</a:t>
            </a:r>
          </a:p>
          <a:p>
            <a:pPr>
              <a:lnSpc>
                <a:spcPct val="90000"/>
              </a:lnSpc>
            </a:pPr>
            <a:r>
              <a:rPr lang="en-US" altLang="en-US"/>
              <a:t>N.B., Other models, e.g. channelling, so far fail badly – the “right” approximation has not been found</a:t>
            </a:r>
          </a:p>
        </p:txBody>
      </p:sp>
    </p:spTree>
    <p:extLst>
      <p:ext uri="{BB962C8B-B14F-4D97-AF65-F5344CB8AC3E}">
        <p14:creationId xmlns:p14="http://schemas.microsoft.com/office/powerpoint/2010/main" val="328247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105150" y="1947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2509838"/>
            <a:ext cx="9144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100">
                <a:latin typeface="Times New Roman" pitchFamily="18" charset="0"/>
              </a:rPr>
              <a:t> 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2784475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200">
                <a:latin typeface="Times New Roman" pitchFamily="18" charset="0"/>
                <a:cs typeface="Times New Roman" pitchFamily="18" charset="0"/>
              </a:rPr>
              <a:t>   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9702" name="Picture 6" descr="advantpr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654425"/>
            <a:ext cx="5453063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06400" y="346075"/>
            <a:ext cx="837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smtClean="0">
                <a:cs typeface="Times New Roman" pitchFamily="18" charset="0"/>
              </a:rPr>
              <a:t>History </a:t>
            </a:r>
            <a:r>
              <a:rPr lang="en-GB" sz="2400" b="1" dirty="0">
                <a:cs typeface="Times New Roman" pitchFamily="18" charset="0"/>
              </a:rPr>
              <a:t>– Electron Precession (1993)</a:t>
            </a:r>
          </a:p>
        </p:txBody>
      </p:sp>
      <p:pic>
        <p:nvPicPr>
          <p:cNvPr id="29704" name="Picture 8" descr="papertitle"/>
          <p:cNvPicPr>
            <a:picLocks noChangeAspect="1" noChangeArrowheads="1"/>
          </p:cNvPicPr>
          <p:nvPr/>
        </p:nvPicPr>
        <p:blipFill>
          <a:blip r:embed="rId4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34523" r="3233" b="3870"/>
          <a:stretch>
            <a:fillRect/>
          </a:stretch>
        </p:blipFill>
        <p:spPr bwMode="auto">
          <a:xfrm>
            <a:off x="171450" y="1060450"/>
            <a:ext cx="5495925" cy="1757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9" descr="precele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1273175"/>
            <a:ext cx="3144838" cy="181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 descr="precess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3692525"/>
            <a:ext cx="2517775" cy="2517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7" name="Group 11"/>
          <p:cNvGrpSpPr>
            <a:grpSpLocks/>
          </p:cNvGrpSpPr>
          <p:nvPr/>
        </p:nvGrpSpPr>
        <p:grpSpPr bwMode="auto">
          <a:xfrm>
            <a:off x="8269288" y="5845175"/>
            <a:ext cx="874712" cy="990600"/>
            <a:chOff x="2969" y="2312"/>
            <a:chExt cx="551" cy="624"/>
          </a:xfrm>
        </p:grpSpPr>
        <p:grpSp>
          <p:nvGrpSpPr>
            <p:cNvPr id="29709" name="Group 12"/>
            <p:cNvGrpSpPr>
              <a:grpSpLocks/>
            </p:cNvGrpSpPr>
            <p:nvPr/>
          </p:nvGrpSpPr>
          <p:grpSpPr bwMode="auto">
            <a:xfrm>
              <a:off x="2969" y="2312"/>
              <a:ext cx="551" cy="538"/>
              <a:chOff x="2929" y="152"/>
              <a:chExt cx="551" cy="538"/>
            </a:xfrm>
          </p:grpSpPr>
          <p:sp>
            <p:nvSpPr>
              <p:cNvPr id="29713" name="Rectangle 13"/>
              <p:cNvSpPr>
                <a:spLocks noChangeArrowheads="1"/>
              </p:cNvSpPr>
              <p:nvPr/>
            </p:nvSpPr>
            <p:spPr bwMode="auto">
              <a:xfrm>
                <a:off x="2929" y="171"/>
                <a:ext cx="407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GB" sz="4800" b="1" i="1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GB" sz="4800" b="1" baseline="3000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lang="en-GB" sz="4800" b="1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14" name="Rectangle 14"/>
              <p:cNvSpPr>
                <a:spLocks noChangeArrowheads="1"/>
              </p:cNvSpPr>
              <p:nvPr/>
            </p:nvSpPr>
            <p:spPr bwMode="auto">
              <a:xfrm>
                <a:off x="2953" y="152"/>
                <a:ext cx="527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GB" sz="4800" b="1" i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GB" sz="4800" b="1" baseline="30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lang="en-GB" sz="4800" b="1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9710" name="Group 15"/>
            <p:cNvGrpSpPr>
              <a:grpSpLocks/>
            </p:cNvGrpSpPr>
            <p:nvPr/>
          </p:nvGrpSpPr>
          <p:grpSpPr bwMode="auto">
            <a:xfrm>
              <a:off x="3098" y="2398"/>
              <a:ext cx="369" cy="538"/>
              <a:chOff x="3098" y="2398"/>
              <a:chExt cx="369" cy="538"/>
            </a:xfrm>
          </p:grpSpPr>
          <p:sp>
            <p:nvSpPr>
              <p:cNvPr id="29711" name="Rectangle 16"/>
              <p:cNvSpPr>
                <a:spLocks noChangeArrowheads="1"/>
              </p:cNvSpPr>
              <p:nvPr/>
            </p:nvSpPr>
            <p:spPr bwMode="auto">
              <a:xfrm>
                <a:off x="3098" y="2417"/>
                <a:ext cx="337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4800" b="1" i="1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</a:t>
                </a:r>
              </a:p>
            </p:txBody>
          </p:sp>
          <p:sp>
            <p:nvSpPr>
              <p:cNvPr id="29712" name="Rectangle 17"/>
              <p:cNvSpPr>
                <a:spLocks noChangeArrowheads="1"/>
              </p:cNvSpPr>
              <p:nvPr/>
            </p:nvSpPr>
            <p:spPr bwMode="auto">
              <a:xfrm>
                <a:off x="3130" y="2398"/>
                <a:ext cx="337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4800" b="1" i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</a:t>
                </a:r>
              </a:p>
            </p:txBody>
          </p:sp>
        </p:grpSp>
      </p:grpSp>
      <p:sp>
        <p:nvSpPr>
          <p:cNvPr id="29708" name="Rectangle 18"/>
          <p:cNvSpPr>
            <a:spLocks noChangeArrowheads="1"/>
          </p:cNvSpPr>
          <p:nvPr/>
        </p:nvSpPr>
        <p:spPr bwMode="auto">
          <a:xfrm>
            <a:off x="1138238" y="3148013"/>
            <a:ext cx="2024062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cs typeface="Times New Roman" pitchFamily="18" charset="0"/>
              </a:rPr>
              <a:t>Advantages: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Overview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What</a:t>
            </a:r>
            <a:r>
              <a:rPr lang="en-US" altLang="en-US" dirty="0"/>
              <a:t>, if any generalizations can be made?</a:t>
            </a:r>
          </a:p>
          <a:p>
            <a:r>
              <a:rPr lang="en-US" altLang="en-US" dirty="0"/>
              <a:t>Role of Precession Angle</a:t>
            </a:r>
          </a:p>
          <a:p>
            <a:pPr lvl="1"/>
            <a:r>
              <a:rPr lang="en-US" altLang="en-US" dirty="0"/>
              <a:t>Systematic Row Limit</a:t>
            </a:r>
          </a:p>
          <a:p>
            <a:r>
              <a:rPr lang="en-US" altLang="en-US" dirty="0"/>
              <a:t>Importance of integration </a:t>
            </a:r>
          </a:p>
          <a:p>
            <a:pPr lvl="1"/>
            <a:r>
              <a:rPr lang="en-US" altLang="en-US" dirty="0"/>
              <a:t>Phase insensitivity</a:t>
            </a:r>
          </a:p>
          <a:p>
            <a:pPr lvl="1"/>
            <a:r>
              <a:rPr lang="en-US" altLang="en-US" dirty="0"/>
              <a:t>Important for which reflections are used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946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Role of Angle: Andalusite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24025"/>
            <a:ext cx="3814763" cy="4114800"/>
          </a:xfrm>
        </p:spPr>
        <p:txBody>
          <a:bodyPr/>
          <a:lstStyle/>
          <a:p>
            <a:r>
              <a:rPr lang="en-US" altLang="en-US" sz="2800" dirty="0"/>
              <a:t>Natural Mineral</a:t>
            </a:r>
          </a:p>
          <a:p>
            <a:pPr lvl="1"/>
            <a:r>
              <a:rPr lang="en-US" altLang="en-US" sz="2400" dirty="0" err="1"/>
              <a:t>Al</a:t>
            </a:r>
            <a:r>
              <a:rPr lang="en-US" altLang="en-US" sz="2400" baseline="-25000" dirty="0" err="1"/>
              <a:t>2</a:t>
            </a:r>
            <a:r>
              <a:rPr lang="en-US" altLang="en-US" sz="2400" dirty="0" err="1"/>
              <a:t>SiO</a:t>
            </a:r>
            <a:r>
              <a:rPr lang="en-US" altLang="en-US" sz="2400" baseline="-25000" dirty="0" err="1"/>
              <a:t>5</a:t>
            </a:r>
            <a:endParaRPr lang="en-US" altLang="en-US" sz="2400" dirty="0"/>
          </a:p>
          <a:p>
            <a:pPr lvl="1"/>
            <a:r>
              <a:rPr lang="en-US" altLang="en-US" sz="2400" dirty="0"/>
              <a:t>Orthorhombic (</a:t>
            </a:r>
            <a:r>
              <a:rPr lang="en-US" altLang="en-US" sz="2400" dirty="0" err="1"/>
              <a:t>Pnnm</a:t>
            </a:r>
            <a:r>
              <a:rPr lang="en-US" altLang="en-US" sz="2400" dirty="0"/>
              <a:t>)</a:t>
            </a:r>
          </a:p>
          <a:p>
            <a:pPr lvl="2"/>
            <a:r>
              <a:rPr lang="en-US" altLang="en-US" sz="2000" dirty="0"/>
              <a:t>a=7.7942</a:t>
            </a:r>
          </a:p>
          <a:p>
            <a:pPr lvl="2"/>
            <a:r>
              <a:rPr lang="en-US" altLang="en-US" sz="2000" dirty="0"/>
              <a:t>b=7.8985</a:t>
            </a:r>
          </a:p>
          <a:p>
            <a:pPr lvl="2"/>
            <a:r>
              <a:rPr lang="en-US" altLang="en-US" sz="2000" dirty="0"/>
              <a:t>c=5.559</a:t>
            </a:r>
          </a:p>
          <a:p>
            <a:pPr lvl="1"/>
            <a:r>
              <a:rPr lang="en-US" altLang="en-US" sz="2400" dirty="0"/>
              <a:t>32 atoms/unit cell</a:t>
            </a:r>
          </a:p>
          <a:p>
            <a:r>
              <a:rPr lang="en-US" altLang="en-US" sz="2800" dirty="0"/>
              <a:t>Sample Prep</a:t>
            </a:r>
          </a:p>
          <a:p>
            <a:pPr lvl="1"/>
            <a:r>
              <a:rPr lang="en-US" altLang="en-US" sz="2400" dirty="0" err="1" smtClean="0"/>
              <a:t>Crushm</a:t>
            </a:r>
            <a:r>
              <a:rPr lang="en-US" altLang="en-US" sz="2400" dirty="0" smtClean="0"/>
              <a:t> Disperse </a:t>
            </a:r>
            <a:r>
              <a:rPr lang="en-US" altLang="en-US" sz="2400" dirty="0"/>
              <a:t>on holey carbon film</a:t>
            </a:r>
          </a:p>
          <a:p>
            <a:pPr lvl="1"/>
            <a:r>
              <a:rPr lang="en-US" altLang="en-US" sz="2400" dirty="0"/>
              <a:t>Random Orientation</a:t>
            </a:r>
          </a:p>
        </p:txBody>
      </p:sp>
      <p:pic>
        <p:nvPicPr>
          <p:cNvPr id="290820" name="Picture 4" descr="Andalusite Projecti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203450"/>
            <a:ext cx="3814762" cy="3668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6400800" y="6629400"/>
            <a:ext cx="2743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900" smtClean="0">
                <a:solidFill>
                  <a:srgbClr val="000000"/>
                </a:solidFill>
              </a:rPr>
              <a:t>2 C.W.Burnham, Z. Krystall. 115, 269-290, 1961</a:t>
            </a:r>
          </a:p>
        </p:txBody>
      </p:sp>
    </p:spTree>
    <p:extLst>
      <p:ext uri="{BB962C8B-B14F-4D97-AF65-F5344CB8AC3E}">
        <p14:creationId xmlns:p14="http://schemas.microsoft.com/office/powerpoint/2010/main" val="9895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58" name="Rectangle 26"/>
          <p:cNvSpPr>
            <a:spLocks noChangeArrowheads="1"/>
          </p:cNvSpPr>
          <p:nvPr/>
        </p:nvSpPr>
        <p:spPr bwMode="auto">
          <a:xfrm>
            <a:off x="5715000" y="1498600"/>
            <a:ext cx="2209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1247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Measured and Simulated Precession patterns</a:t>
            </a:r>
          </a:p>
        </p:txBody>
      </p:sp>
      <p:pic>
        <p:nvPicPr>
          <p:cNvPr id="351248" name="Picture 16" descr="ax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6008688"/>
            <a:ext cx="1270000" cy="849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1234" name="Picture 2" descr="0mr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564" y="3083964"/>
            <a:ext cx="1909271" cy="19092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1066800" y="16764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t>Bragg’s Law Simulation</a:t>
            </a:r>
          </a:p>
        </p:txBody>
      </p:sp>
      <p:sp>
        <p:nvSpPr>
          <p:cNvPr id="351236" name="Text Box 4"/>
          <p:cNvSpPr txBox="1">
            <a:spLocks noChangeArrowheads="1"/>
          </p:cNvSpPr>
          <p:nvPr/>
        </p:nvSpPr>
        <p:spPr bwMode="auto">
          <a:xfrm>
            <a:off x="5334000" y="6096000"/>
            <a:ext cx="2971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t>Precession Off</a:t>
            </a:r>
          </a:p>
        </p:txBody>
      </p:sp>
      <p:sp>
        <p:nvSpPr>
          <p:cNvPr id="351237" name="Text Box 5"/>
          <p:cNvSpPr txBox="1">
            <a:spLocks noChangeArrowheads="1"/>
          </p:cNvSpPr>
          <p:nvPr/>
        </p:nvSpPr>
        <p:spPr bwMode="auto">
          <a:xfrm>
            <a:off x="5334000" y="6110288"/>
            <a:ext cx="2971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t>6.5 mrad</a:t>
            </a:r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5334000" y="6110288"/>
            <a:ext cx="2971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t>13 mrad</a:t>
            </a:r>
          </a:p>
        </p:txBody>
      </p:sp>
      <p:sp>
        <p:nvSpPr>
          <p:cNvPr id="351239" name="Text Box 7"/>
          <p:cNvSpPr txBox="1">
            <a:spLocks noChangeArrowheads="1"/>
          </p:cNvSpPr>
          <p:nvPr/>
        </p:nvSpPr>
        <p:spPr bwMode="auto">
          <a:xfrm>
            <a:off x="5334000" y="6110288"/>
            <a:ext cx="2971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t>18 mrad</a:t>
            </a:r>
          </a:p>
        </p:txBody>
      </p:sp>
      <p:sp>
        <p:nvSpPr>
          <p:cNvPr id="351240" name="Text Box 8"/>
          <p:cNvSpPr txBox="1">
            <a:spLocks noChangeArrowheads="1"/>
          </p:cNvSpPr>
          <p:nvPr/>
        </p:nvSpPr>
        <p:spPr bwMode="auto">
          <a:xfrm>
            <a:off x="5334000" y="6110288"/>
            <a:ext cx="2971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t>24 mrad</a:t>
            </a:r>
          </a:p>
        </p:txBody>
      </p:sp>
      <p:sp>
        <p:nvSpPr>
          <p:cNvPr id="351241" name="Text Box 9"/>
          <p:cNvSpPr txBox="1">
            <a:spLocks noChangeArrowheads="1"/>
          </p:cNvSpPr>
          <p:nvPr/>
        </p:nvSpPr>
        <p:spPr bwMode="auto">
          <a:xfrm>
            <a:off x="5334000" y="6110288"/>
            <a:ext cx="2971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t>32 mrad</a:t>
            </a:r>
          </a:p>
        </p:txBody>
      </p:sp>
      <p:grpSp>
        <p:nvGrpSpPr>
          <p:cNvPr id="351242" name="Group 10"/>
          <p:cNvGrpSpPr>
            <a:grpSpLocks/>
          </p:cNvGrpSpPr>
          <p:nvPr/>
        </p:nvGrpSpPr>
        <p:grpSpPr bwMode="auto">
          <a:xfrm>
            <a:off x="5867400" y="1447800"/>
            <a:ext cx="2133600" cy="641350"/>
            <a:chOff x="3264" y="288"/>
            <a:chExt cx="1344" cy="404"/>
          </a:xfrm>
        </p:grpSpPr>
        <p:sp>
          <p:nvSpPr>
            <p:cNvPr id="351243" name="Oval 11"/>
            <p:cNvSpPr>
              <a:spLocks noChangeArrowheads="1"/>
            </p:cNvSpPr>
            <p:nvPr/>
          </p:nvSpPr>
          <p:spPr bwMode="auto">
            <a:xfrm>
              <a:off x="3264" y="336"/>
              <a:ext cx="144" cy="14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1244" name="Oval 12"/>
            <p:cNvSpPr>
              <a:spLocks noChangeArrowheads="1"/>
            </p:cNvSpPr>
            <p:nvPr/>
          </p:nvSpPr>
          <p:spPr bwMode="auto">
            <a:xfrm>
              <a:off x="3264" y="52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1245" name="Text Box 13"/>
            <p:cNvSpPr txBox="1">
              <a:spLocks noChangeArrowheads="1"/>
            </p:cNvSpPr>
            <p:nvPr/>
          </p:nvSpPr>
          <p:spPr bwMode="auto">
            <a:xfrm>
              <a:off x="3504" y="288"/>
              <a:ext cx="11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Experimental</a:t>
              </a:r>
            </a:p>
          </p:txBody>
        </p:sp>
        <p:sp>
          <p:nvSpPr>
            <p:cNvPr id="351246" name="Text Box 14"/>
            <p:cNvSpPr txBox="1">
              <a:spLocks noChangeArrowheads="1"/>
            </p:cNvSpPr>
            <p:nvPr/>
          </p:nvSpPr>
          <p:spPr bwMode="auto">
            <a:xfrm>
              <a:off x="3504" y="480"/>
              <a:ext cx="11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Multislice</a:t>
              </a:r>
            </a:p>
          </p:txBody>
        </p:sp>
      </p:grpSp>
      <p:sp>
        <p:nvSpPr>
          <p:cNvPr id="351249" name="Oval 17"/>
          <p:cNvSpPr>
            <a:spLocks noChangeArrowheads="1"/>
          </p:cNvSpPr>
          <p:nvPr/>
        </p:nvSpPr>
        <p:spPr bwMode="auto">
          <a:xfrm>
            <a:off x="762000" y="17526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51250" name="Picture 18" descr="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806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251" name="Picture 19" descr="13mr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252" name="Picture 20" descr="18mr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16150"/>
            <a:ext cx="3810000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253" name="Picture 21" descr="24mra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8036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254" name="Picture 22" descr="32mra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810000" cy="380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255" name="Picture 23" descr="ki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39560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1256" name="Line 24"/>
          <p:cNvSpPr>
            <a:spLocks noChangeShapeType="1"/>
          </p:cNvSpPr>
          <p:nvPr/>
        </p:nvSpPr>
        <p:spPr bwMode="auto">
          <a:xfrm>
            <a:off x="6035675" y="2895600"/>
            <a:ext cx="776288" cy="558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1257" name="Line 25"/>
          <p:cNvSpPr>
            <a:spLocks noChangeShapeType="1"/>
          </p:cNvSpPr>
          <p:nvPr/>
        </p:nvSpPr>
        <p:spPr bwMode="auto">
          <a:xfrm>
            <a:off x="5888038" y="3124200"/>
            <a:ext cx="908050" cy="7302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3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7" grpId="0" animBg="1"/>
      <p:bldP spid="351238" grpId="0" animBg="1"/>
      <p:bldP spid="351239" grpId="0" animBg="1"/>
      <p:bldP spid="351240" grpId="0" animBg="1"/>
      <p:bldP spid="351241" grpId="0" animBg="1"/>
      <p:bldP spid="351256" grpId="0" animBg="1"/>
      <p:bldP spid="35125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Decay of Forbidden Reflections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14500"/>
            <a:ext cx="41148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Decay with increasing precession angle is exponential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The non-forbidden (002) reflections decays linearly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353284" name="Picture 4" descr="Figure3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548" y="1981200"/>
            <a:ext cx="2463303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53285" name="Group 5"/>
          <p:cNvGraphicFramePr>
            <a:graphicFrameLocks noGrp="1"/>
          </p:cNvGraphicFramePr>
          <p:nvPr>
            <p:ph sz="quarter" idx="3"/>
          </p:nvPr>
        </p:nvGraphicFramePr>
        <p:xfrm>
          <a:off x="304800" y="4495800"/>
          <a:ext cx="4038600" cy="2223389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</a:tblGrid>
              <a:tr h="501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D(001)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D(003)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Experimental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0.109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</a:t>
                      </a:r>
                      <a:r>
                        <a:rPr kumimoji="0" lang="en-US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=0.991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0.145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</a:t>
                      </a:r>
                      <a:r>
                        <a:rPr kumimoji="0" lang="en-US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=0.999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Simulated (102nm)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0.112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</a:t>
                      </a:r>
                      <a:r>
                        <a:rPr kumimoji="0" lang="en-US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=0.986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0.139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</a:t>
                      </a:r>
                      <a:r>
                        <a:rPr kumimoji="0" lang="en-US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=0.963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Simulated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28-126 nm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0.112±0.012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0.164±0.015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3307" name="Text Box 27"/>
          <p:cNvSpPr txBox="1">
            <a:spLocks noChangeArrowheads="1"/>
          </p:cNvSpPr>
          <p:nvPr/>
        </p:nvSpPr>
        <p:spPr bwMode="auto">
          <a:xfrm>
            <a:off x="4800600" y="5257800"/>
            <a:ext cx="41910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t>Rate of decay is relatively invariant of the crystal thickness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t>Slightly different from Jean-Paul’s &amp; Paul’s – different case</a:t>
            </a:r>
          </a:p>
        </p:txBody>
      </p:sp>
      <p:graphicFrame>
        <p:nvGraphicFramePr>
          <p:cNvPr id="353308" name="Object 28"/>
          <p:cNvGraphicFramePr>
            <a:graphicFrameLocks noChangeAspect="1"/>
          </p:cNvGraphicFramePr>
          <p:nvPr/>
        </p:nvGraphicFramePr>
        <p:xfrm>
          <a:off x="990600" y="3429000"/>
          <a:ext cx="23114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Equation" r:id="rId5" imgW="1015920" imgH="203040" progId="Equation.3">
                  <p:embed/>
                </p:oleObj>
              </mc:Choice>
              <mc:Fallback>
                <p:oleObj name="Equation" r:id="rId5" imgW="1015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429000"/>
                        <a:ext cx="23114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3309" name="Picture 29" descr="Figure3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4495800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0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719" name="Group 7"/>
          <p:cNvGrpSpPr>
            <a:grpSpLocks noChangeAspect="1"/>
          </p:cNvGrpSpPr>
          <p:nvPr/>
        </p:nvGrpSpPr>
        <p:grpSpPr bwMode="auto">
          <a:xfrm>
            <a:off x="609600" y="2286000"/>
            <a:ext cx="3810000" cy="3781425"/>
            <a:chOff x="3100" y="1526"/>
            <a:chExt cx="1947" cy="1932"/>
          </a:xfrm>
        </p:grpSpPr>
        <p:pic>
          <p:nvPicPr>
            <p:cNvPr id="371720" name="Picture 8"/>
            <p:cNvPicPr>
              <a:picLocks noChangeAspect="1" noChangeArrowheads="1"/>
            </p:cNvPicPr>
            <p:nvPr/>
          </p:nvPicPr>
          <p:blipFill>
            <a:blip r:embed="rId3">
              <a:lum bright="-38000" contrast="6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" y="1526"/>
              <a:ext cx="1932" cy="19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1721" name="Line 9"/>
            <p:cNvSpPr>
              <a:spLocks noChangeAspect="1" noChangeShapeType="1"/>
            </p:cNvSpPr>
            <p:nvPr/>
          </p:nvSpPr>
          <p:spPr bwMode="auto">
            <a:xfrm flipV="1">
              <a:off x="3277" y="2492"/>
              <a:ext cx="804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1722" name="Text Box 10"/>
            <p:cNvSpPr txBox="1">
              <a:spLocks noChangeAspect="1" noChangeArrowheads="1"/>
            </p:cNvSpPr>
            <p:nvPr/>
          </p:nvSpPr>
          <p:spPr bwMode="auto">
            <a:xfrm rot="-770004">
              <a:off x="3234" y="2481"/>
              <a:ext cx="6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smtClean="0">
                  <a:solidFill>
                    <a:srgbClr val="FF6059"/>
                  </a:solidFill>
                </a:rPr>
                <a:t>Projection of </a:t>
              </a:r>
            </a:p>
            <a:p>
              <a:r>
                <a:rPr lang="en-US" altLang="en-US" sz="1200" b="1" smtClean="0">
                  <a:solidFill>
                    <a:srgbClr val="FF6059"/>
                  </a:solidFill>
                </a:rPr>
                <a:t>Incident beam</a:t>
              </a:r>
            </a:p>
          </p:txBody>
        </p:sp>
        <p:sp>
          <p:nvSpPr>
            <p:cNvPr id="371723" name="Oval 11"/>
            <p:cNvSpPr>
              <a:spLocks noChangeAspect="1" noChangeArrowheads="1"/>
            </p:cNvSpPr>
            <p:nvPr/>
          </p:nvSpPr>
          <p:spPr bwMode="auto">
            <a:xfrm>
              <a:off x="3259" y="1712"/>
              <a:ext cx="1614" cy="1614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1724" name="Arc 12"/>
            <p:cNvSpPr>
              <a:spLocks noChangeAspect="1"/>
            </p:cNvSpPr>
            <p:nvPr/>
          </p:nvSpPr>
          <p:spPr bwMode="auto">
            <a:xfrm rot="-789566" flipH="1" flipV="1">
              <a:off x="3222" y="2187"/>
              <a:ext cx="818" cy="432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579 w 21579"/>
                <a:gd name="T1" fmla="*/ 951 h 11385"/>
                <a:gd name="T2" fmla="*/ 18356 w 21579"/>
                <a:gd name="T3" fmla="*/ 11385 h 11385"/>
                <a:gd name="T4" fmla="*/ 0 w 21579"/>
                <a:gd name="T5" fmla="*/ 0 h 1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79" h="11385" fill="none" extrusionOk="0">
                  <a:moveTo>
                    <a:pt x="21579" y="951"/>
                  </a:moveTo>
                  <a:cubicBezTo>
                    <a:pt x="21416" y="4647"/>
                    <a:pt x="20306" y="8240"/>
                    <a:pt x="18355" y="11384"/>
                  </a:cubicBezTo>
                </a:path>
                <a:path w="21579" h="11385" stroke="0" extrusionOk="0">
                  <a:moveTo>
                    <a:pt x="21579" y="951"/>
                  </a:moveTo>
                  <a:cubicBezTo>
                    <a:pt x="21416" y="4647"/>
                    <a:pt x="20306" y="8240"/>
                    <a:pt x="18355" y="1138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1725" name="Text Box 13"/>
            <p:cNvSpPr txBox="1">
              <a:spLocks noChangeAspect="1" noChangeArrowheads="1"/>
            </p:cNvSpPr>
            <p:nvPr/>
          </p:nvSpPr>
          <p:spPr bwMode="auto">
            <a:xfrm>
              <a:off x="3100" y="2145"/>
              <a:ext cx="53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smtClean="0">
                  <a:solidFill>
                    <a:srgbClr val="0066FF"/>
                  </a:solidFill>
                </a:rPr>
                <a:t>Precession </a:t>
              </a:r>
            </a:p>
          </p:txBody>
        </p:sp>
      </p:grpSp>
      <p:sp>
        <p:nvSpPr>
          <p:cNvPr id="37172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Quasi-systematic row</a:t>
            </a:r>
          </a:p>
        </p:txBody>
      </p:sp>
      <p:sp>
        <p:nvSpPr>
          <p:cNvPr id="371727" name="Line 15"/>
          <p:cNvSpPr>
            <a:spLocks noChangeShapeType="1"/>
          </p:cNvSpPr>
          <p:nvPr/>
        </p:nvSpPr>
        <p:spPr bwMode="auto">
          <a:xfrm>
            <a:off x="2895600" y="3276600"/>
            <a:ext cx="381000" cy="13716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1728" name="Text Box 16"/>
          <p:cNvSpPr txBox="1">
            <a:spLocks noChangeArrowheads="1"/>
          </p:cNvSpPr>
          <p:nvPr/>
        </p:nvSpPr>
        <p:spPr bwMode="auto">
          <a:xfrm>
            <a:off x="3048000" y="3505200"/>
            <a:ext cx="167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</a:rPr>
              <a:t>Systematic Row</a:t>
            </a:r>
          </a:p>
        </p:txBody>
      </p:sp>
      <p:pic>
        <p:nvPicPr>
          <p:cNvPr id="371730" name="Picture 18" descr="Symmetrized [p2mm] Pattern of off1s"/>
          <p:cNvPicPr>
            <a:picLocks noChangeAspect="1" noChangeArrowheads="1"/>
          </p:cNvPicPr>
          <p:nvPr/>
        </p:nvPicPr>
        <p:blipFill>
          <a:blip r:embed="rId4" cstate="print">
            <a:lum bright="92000" contrast="9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9" t="28119" r="28119" b="28119"/>
          <a:stretch>
            <a:fillRect/>
          </a:stretch>
        </p:blipFill>
        <p:spPr bwMode="auto">
          <a:xfrm>
            <a:off x="4448175" y="2292350"/>
            <a:ext cx="3886200" cy="373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1738" name="Line 26"/>
          <p:cNvSpPr>
            <a:spLocks noChangeShapeType="1"/>
          </p:cNvSpPr>
          <p:nvPr/>
        </p:nvSpPr>
        <p:spPr bwMode="auto">
          <a:xfrm flipV="1">
            <a:off x="6362700" y="3719513"/>
            <a:ext cx="280988" cy="4000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1745" name="AutoShape 33"/>
          <p:cNvSpPr>
            <a:spLocks noChangeArrowheads="1"/>
          </p:cNvSpPr>
          <p:nvPr/>
        </p:nvSpPr>
        <p:spPr bwMode="auto">
          <a:xfrm flipV="1">
            <a:off x="4419600" y="2286000"/>
            <a:ext cx="2895600" cy="38100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1746" name="AutoShape 34"/>
          <p:cNvSpPr>
            <a:spLocks noChangeArrowheads="1"/>
          </p:cNvSpPr>
          <p:nvPr/>
        </p:nvSpPr>
        <p:spPr bwMode="auto">
          <a:xfrm flipH="1">
            <a:off x="5214938" y="2152650"/>
            <a:ext cx="3128962" cy="394335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1747" name="Text Box 35"/>
          <p:cNvSpPr txBox="1">
            <a:spLocks noChangeArrowheads="1"/>
          </p:cNvSpPr>
          <p:nvPr/>
        </p:nvSpPr>
        <p:spPr bwMode="auto">
          <a:xfrm>
            <a:off x="1633538" y="6215063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Forbidden</a:t>
            </a:r>
            <a:r>
              <a:rPr lang="en-US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Allowed by Double Diffraction</a:t>
            </a:r>
          </a:p>
        </p:txBody>
      </p:sp>
      <p:sp>
        <p:nvSpPr>
          <p:cNvPr id="371739" name="Line 27"/>
          <p:cNvSpPr>
            <a:spLocks noChangeShapeType="1"/>
          </p:cNvSpPr>
          <p:nvPr/>
        </p:nvSpPr>
        <p:spPr bwMode="auto">
          <a:xfrm flipV="1">
            <a:off x="6362700" y="4038600"/>
            <a:ext cx="800100" cy="1238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1740" name="Line 28"/>
          <p:cNvSpPr>
            <a:spLocks noChangeShapeType="1"/>
          </p:cNvSpPr>
          <p:nvPr/>
        </p:nvSpPr>
        <p:spPr bwMode="auto">
          <a:xfrm flipH="1" flipV="1">
            <a:off x="6677025" y="3705225"/>
            <a:ext cx="3810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1748" name="Text Box 36"/>
          <p:cNvSpPr txBox="1">
            <a:spLocks noChangeArrowheads="1"/>
          </p:cNvSpPr>
          <p:nvPr/>
        </p:nvSpPr>
        <p:spPr bwMode="auto">
          <a:xfrm>
            <a:off x="6248400" y="1828800"/>
            <a:ext cx="1676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On-Zone</a:t>
            </a:r>
          </a:p>
        </p:txBody>
      </p:sp>
      <p:sp>
        <p:nvSpPr>
          <p:cNvPr id="371749" name="Text Box 37"/>
          <p:cNvSpPr txBox="1">
            <a:spLocks noChangeArrowheads="1"/>
          </p:cNvSpPr>
          <p:nvPr/>
        </p:nvSpPr>
        <p:spPr bwMode="auto">
          <a:xfrm>
            <a:off x="6257925" y="1785938"/>
            <a:ext cx="2514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Precessed</a:t>
            </a:r>
          </a:p>
        </p:txBody>
      </p:sp>
    </p:spTree>
    <p:extLst>
      <p:ext uri="{BB962C8B-B14F-4D97-AF65-F5344CB8AC3E}">
        <p14:creationId xmlns:p14="http://schemas.microsoft.com/office/powerpoint/2010/main" val="368155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38" grpId="0" animBg="1"/>
      <p:bldP spid="371745" grpId="0" animBg="1"/>
      <p:bldP spid="371746" grpId="0" animBg="1"/>
      <p:bldP spid="371747" grpId="0"/>
      <p:bldP spid="371739" grpId="0" animBg="1"/>
      <p:bldP spid="371740" grpId="0" animBg="1"/>
      <p:bldP spid="371748" grpId="0" animBg="1"/>
      <p:bldP spid="37174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2" name="Picture 2" descr="si110precession"/>
          <p:cNvPicPr>
            <a:picLocks noChangeAspect="1" noChangeArrowheads="1"/>
          </p:cNvPicPr>
          <p:nvPr/>
        </p:nvPicPr>
        <p:blipFill>
          <a:blip r:embed="rId3" cstate="print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241425"/>
            <a:ext cx="3687763" cy="3951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763" name="Picture 3" descr="si112precession"/>
          <p:cNvPicPr>
            <a:picLocks noChangeAspect="1" noChangeArrowheads="1"/>
          </p:cNvPicPr>
          <p:nvPr/>
        </p:nvPicPr>
        <p:blipFill>
          <a:blip r:embed="rId4" cstate="print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1668463"/>
            <a:ext cx="4168775" cy="3213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547688" y="5384800"/>
            <a:ext cx="79041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b="1" smtClean="0">
                <a:solidFill>
                  <a:srgbClr val="000000"/>
                </a:solidFill>
                <a:cs typeface="Times New Roman" panose="02020603050405020304" pitchFamily="18" charset="0"/>
              </a:rPr>
              <a:t>Rows of reflections arrowed should be absent (</a:t>
            </a:r>
            <a:r>
              <a:rPr lang="en-GB" altLang="en-US" sz="2000" b="1" i="1" smtClean="0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  <a:r>
              <a:rPr lang="en-GB" altLang="en-US" sz="2000" b="1" i="1" baseline="-25000" smtClean="0">
                <a:solidFill>
                  <a:srgbClr val="000000"/>
                </a:solidFill>
                <a:cs typeface="Times New Roman" panose="02020603050405020304" pitchFamily="18" charset="0"/>
              </a:rPr>
              <a:t>hkl</a:t>
            </a:r>
            <a:r>
              <a:rPr lang="en-GB" altLang="en-US" sz="2000" b="1" smtClean="0">
                <a:solidFill>
                  <a:srgbClr val="000000"/>
                </a:solidFill>
                <a:cs typeface="Times New Roman" panose="02020603050405020304" pitchFamily="18" charset="0"/>
              </a:rPr>
              <a:t> = 0)</a:t>
            </a:r>
          </a:p>
          <a:p>
            <a:pPr algn="ctr">
              <a:spcBef>
                <a:spcPct val="50000"/>
              </a:spcBef>
            </a:pPr>
            <a:r>
              <a:rPr lang="en-GB" altLang="en-US" sz="2000" b="1" smtClean="0">
                <a:solidFill>
                  <a:srgbClr val="000000"/>
                </a:solidFill>
                <a:cs typeface="Times New Roman" panose="02020603050405020304" pitchFamily="18" charset="0"/>
              </a:rPr>
              <a:t>Reflections </a:t>
            </a:r>
            <a:r>
              <a:rPr lang="en-GB" altLang="en-US" sz="20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still present</a:t>
            </a:r>
            <a:r>
              <a:rPr lang="en-GB" altLang="en-US" sz="2000" b="1" smtClean="0">
                <a:solidFill>
                  <a:srgbClr val="000000"/>
                </a:solidFill>
                <a:cs typeface="Times New Roman" panose="02020603050405020304" pitchFamily="18" charset="0"/>
              </a:rPr>
              <a:t> along strong systematic rows</a:t>
            </a:r>
          </a:p>
          <a:p>
            <a:pPr algn="ctr">
              <a:spcBef>
                <a:spcPct val="50000"/>
              </a:spcBef>
            </a:pPr>
            <a:r>
              <a:rPr lang="en-GB" altLang="en-US" sz="2000" b="1" smtClean="0">
                <a:solidFill>
                  <a:srgbClr val="000000"/>
                </a:solidFill>
                <a:cs typeface="Times New Roman" panose="02020603050405020304" pitchFamily="18" charset="0"/>
              </a:rPr>
              <a:t>Known breakdown of Blackman model</a:t>
            </a:r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460375" y="1276350"/>
            <a:ext cx="145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b="1" smtClean="0">
                <a:solidFill>
                  <a:srgbClr val="FFFFFF"/>
                </a:solidFill>
                <a:cs typeface="Times New Roman" panose="02020603050405020304" pitchFamily="18" charset="0"/>
              </a:rPr>
              <a:t>Si [110]</a:t>
            </a:r>
          </a:p>
        </p:txBody>
      </p:sp>
      <p:sp>
        <p:nvSpPr>
          <p:cNvPr id="373766" name="Rectangle 6"/>
          <p:cNvSpPr>
            <a:spLocks noChangeArrowheads="1"/>
          </p:cNvSpPr>
          <p:nvPr/>
        </p:nvSpPr>
        <p:spPr bwMode="auto">
          <a:xfrm>
            <a:off x="4598988" y="1784350"/>
            <a:ext cx="1411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b="1" smtClean="0">
                <a:solidFill>
                  <a:srgbClr val="FFFFFF"/>
                </a:solidFill>
                <a:cs typeface="Times New Roman" panose="02020603050405020304" pitchFamily="18" charset="0"/>
              </a:rPr>
              <a:t>Si [112]</a:t>
            </a:r>
          </a:p>
        </p:txBody>
      </p:sp>
      <p:sp>
        <p:nvSpPr>
          <p:cNvPr id="373767" name="Line 7"/>
          <p:cNvSpPr>
            <a:spLocks noChangeShapeType="1"/>
          </p:cNvSpPr>
          <p:nvPr/>
        </p:nvSpPr>
        <p:spPr bwMode="auto">
          <a:xfrm flipV="1">
            <a:off x="623888" y="4706938"/>
            <a:ext cx="0" cy="4238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3768" name="Line 8"/>
          <p:cNvSpPr>
            <a:spLocks noChangeShapeType="1"/>
          </p:cNvSpPr>
          <p:nvPr/>
        </p:nvSpPr>
        <p:spPr bwMode="auto">
          <a:xfrm flipV="1">
            <a:off x="1319213" y="4725988"/>
            <a:ext cx="0" cy="4238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3769" name="Line 9"/>
          <p:cNvSpPr>
            <a:spLocks noChangeShapeType="1"/>
          </p:cNvSpPr>
          <p:nvPr/>
        </p:nvSpPr>
        <p:spPr bwMode="auto">
          <a:xfrm flipV="1">
            <a:off x="2008188" y="4687888"/>
            <a:ext cx="0" cy="4238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3770" name="Line 10"/>
          <p:cNvSpPr>
            <a:spLocks noChangeShapeType="1"/>
          </p:cNvSpPr>
          <p:nvPr/>
        </p:nvSpPr>
        <p:spPr bwMode="auto">
          <a:xfrm flipV="1">
            <a:off x="2709863" y="4697413"/>
            <a:ext cx="0" cy="4238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3771" name="Line 11"/>
          <p:cNvSpPr>
            <a:spLocks noChangeShapeType="1"/>
          </p:cNvSpPr>
          <p:nvPr/>
        </p:nvSpPr>
        <p:spPr bwMode="auto">
          <a:xfrm flipV="1">
            <a:off x="3414713" y="4684713"/>
            <a:ext cx="0" cy="4238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3772" name="Line 12"/>
          <p:cNvSpPr>
            <a:spLocks noChangeShapeType="1"/>
          </p:cNvSpPr>
          <p:nvPr/>
        </p:nvSpPr>
        <p:spPr bwMode="auto">
          <a:xfrm flipV="1">
            <a:off x="4102100" y="4700588"/>
            <a:ext cx="0" cy="4238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3773" name="Line 13"/>
          <p:cNvSpPr>
            <a:spLocks noChangeShapeType="1"/>
          </p:cNvSpPr>
          <p:nvPr/>
        </p:nvSpPr>
        <p:spPr bwMode="auto">
          <a:xfrm flipV="1">
            <a:off x="6181725" y="4327525"/>
            <a:ext cx="0" cy="423863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3774" name="Line 14"/>
          <p:cNvSpPr>
            <a:spLocks noChangeShapeType="1"/>
          </p:cNvSpPr>
          <p:nvPr/>
        </p:nvSpPr>
        <p:spPr bwMode="auto">
          <a:xfrm flipV="1">
            <a:off x="7259638" y="4330700"/>
            <a:ext cx="0" cy="423863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3775" name="Oval 15"/>
          <p:cNvSpPr>
            <a:spLocks noChangeArrowheads="1"/>
          </p:cNvSpPr>
          <p:nvPr/>
        </p:nvSpPr>
        <p:spPr bwMode="auto">
          <a:xfrm>
            <a:off x="2559050" y="2543175"/>
            <a:ext cx="277813" cy="277813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3776" name="Oval 16"/>
          <p:cNvSpPr>
            <a:spLocks noChangeArrowheads="1"/>
          </p:cNvSpPr>
          <p:nvPr/>
        </p:nvSpPr>
        <p:spPr bwMode="auto">
          <a:xfrm>
            <a:off x="1870075" y="3570288"/>
            <a:ext cx="277813" cy="277812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3777" name="Oval 17"/>
          <p:cNvSpPr>
            <a:spLocks noChangeArrowheads="1"/>
          </p:cNvSpPr>
          <p:nvPr/>
        </p:nvSpPr>
        <p:spPr bwMode="auto">
          <a:xfrm>
            <a:off x="6024563" y="3162300"/>
            <a:ext cx="277812" cy="277813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3778" name="Oval 18"/>
          <p:cNvSpPr>
            <a:spLocks noChangeArrowheads="1"/>
          </p:cNvSpPr>
          <p:nvPr/>
        </p:nvSpPr>
        <p:spPr bwMode="auto">
          <a:xfrm>
            <a:off x="7126288" y="3167063"/>
            <a:ext cx="277812" cy="277812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73779" name="Group 19"/>
          <p:cNvGrpSpPr>
            <a:grpSpLocks/>
          </p:cNvGrpSpPr>
          <p:nvPr/>
        </p:nvGrpSpPr>
        <p:grpSpPr bwMode="auto">
          <a:xfrm>
            <a:off x="8269288" y="5845175"/>
            <a:ext cx="874712" cy="990600"/>
            <a:chOff x="2969" y="2312"/>
            <a:chExt cx="551" cy="624"/>
          </a:xfrm>
        </p:grpSpPr>
        <p:grpSp>
          <p:nvGrpSpPr>
            <p:cNvPr id="373780" name="Group 20"/>
            <p:cNvGrpSpPr>
              <a:grpSpLocks/>
            </p:cNvGrpSpPr>
            <p:nvPr/>
          </p:nvGrpSpPr>
          <p:grpSpPr bwMode="auto">
            <a:xfrm>
              <a:off x="2969" y="2312"/>
              <a:ext cx="551" cy="538"/>
              <a:chOff x="2929" y="152"/>
              <a:chExt cx="551" cy="538"/>
            </a:xfrm>
          </p:grpSpPr>
          <p:sp>
            <p:nvSpPr>
              <p:cNvPr id="373781" name="Rectangle 21"/>
              <p:cNvSpPr>
                <a:spLocks noChangeArrowheads="1"/>
              </p:cNvSpPr>
              <p:nvPr/>
            </p:nvSpPr>
            <p:spPr bwMode="auto">
              <a:xfrm>
                <a:off x="2929" y="171"/>
                <a:ext cx="407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GB" altLang="en-US" sz="4800" b="1" i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GB" altLang="en-US" sz="4800" b="1" baseline="3000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GB" altLang="en-US" sz="4800" b="1" i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3782" name="Rectangle 22"/>
              <p:cNvSpPr>
                <a:spLocks noChangeArrowheads="1"/>
              </p:cNvSpPr>
              <p:nvPr/>
            </p:nvSpPr>
            <p:spPr bwMode="auto">
              <a:xfrm>
                <a:off x="2953" y="152"/>
                <a:ext cx="527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GB" altLang="en-US" sz="4800" b="1" i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GB" altLang="en-US" sz="4800" b="1" baseline="3000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GB" altLang="en-US" sz="4800" b="1" i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73783" name="Group 23"/>
            <p:cNvGrpSpPr>
              <a:grpSpLocks/>
            </p:cNvGrpSpPr>
            <p:nvPr/>
          </p:nvGrpSpPr>
          <p:grpSpPr bwMode="auto">
            <a:xfrm>
              <a:off x="3098" y="2398"/>
              <a:ext cx="369" cy="538"/>
              <a:chOff x="3098" y="2398"/>
              <a:chExt cx="369" cy="538"/>
            </a:xfrm>
          </p:grpSpPr>
          <p:sp>
            <p:nvSpPr>
              <p:cNvPr id="373784" name="Rectangle 24"/>
              <p:cNvSpPr>
                <a:spLocks noChangeArrowheads="1"/>
              </p:cNvSpPr>
              <p:nvPr/>
            </p:nvSpPr>
            <p:spPr bwMode="auto">
              <a:xfrm>
                <a:off x="3098" y="2417"/>
                <a:ext cx="337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4800" b="1" i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</a:p>
            </p:txBody>
          </p:sp>
          <p:sp>
            <p:nvSpPr>
              <p:cNvPr id="373785" name="Rectangle 25"/>
              <p:cNvSpPr>
                <a:spLocks noChangeArrowheads="1"/>
              </p:cNvSpPr>
              <p:nvPr/>
            </p:nvSpPr>
            <p:spPr bwMode="auto">
              <a:xfrm>
                <a:off x="3130" y="2398"/>
                <a:ext cx="337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4800" b="1" i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</a:p>
            </p:txBody>
          </p:sp>
        </p:grpSp>
      </p:grpSp>
      <p:sp>
        <p:nvSpPr>
          <p:cNvPr id="373786" name="Oval 26"/>
          <p:cNvSpPr>
            <a:spLocks noChangeArrowheads="1"/>
          </p:cNvSpPr>
          <p:nvPr/>
        </p:nvSpPr>
        <p:spPr bwMode="auto">
          <a:xfrm rot="2199997">
            <a:off x="2127250" y="1143000"/>
            <a:ext cx="463550" cy="41402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2400" baseline="30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3787" name="Oval 27"/>
          <p:cNvSpPr>
            <a:spLocks noChangeArrowheads="1"/>
          </p:cNvSpPr>
          <p:nvPr/>
        </p:nvSpPr>
        <p:spPr bwMode="auto">
          <a:xfrm rot="5400000">
            <a:off x="6591300" y="1638300"/>
            <a:ext cx="342900" cy="33147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endParaRPr lang="en-US" altLang="en-US" sz="2400" baseline="30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3788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Evidence: 2g allowed</a:t>
            </a:r>
          </a:p>
        </p:txBody>
      </p:sp>
    </p:spTree>
    <p:extLst>
      <p:ext uri="{BB962C8B-B14F-4D97-AF65-F5344CB8AC3E}">
        <p14:creationId xmlns:p14="http://schemas.microsoft.com/office/powerpoint/2010/main" val="162130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86" grpId="0" animBg="1"/>
      <p:bldP spid="37378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Text Box 2"/>
          <p:cNvSpPr txBox="1">
            <a:spLocks noChangeArrowheads="1"/>
          </p:cNvSpPr>
          <p:nvPr/>
        </p:nvSpPr>
        <p:spPr bwMode="auto">
          <a:xfrm>
            <a:off x="228600" y="1752600"/>
            <a:ext cx="8667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smtClean="0">
                <a:solidFill>
                  <a:srgbClr val="000000"/>
                </a:solidFill>
              </a:rPr>
              <a:t>For each of the incident condition generate 50 random phase sets {f} and calculate patterns:</a:t>
            </a:r>
          </a:p>
        </p:txBody>
      </p:sp>
      <p:sp>
        <p:nvSpPr>
          <p:cNvPr id="322563" name="Text Box 3"/>
          <p:cNvSpPr txBox="1">
            <a:spLocks noChangeArrowheads="1"/>
          </p:cNvSpPr>
          <p:nvPr/>
        </p:nvSpPr>
        <p:spPr bwMode="auto">
          <a:xfrm>
            <a:off x="3865563" y="2644775"/>
            <a:ext cx="5029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smtClean="0">
                <a:solidFill>
                  <a:srgbClr val="000000"/>
                </a:solidFill>
              </a:rPr>
              <a:t>Single settings at 0, 12, 24 and 36 mrad (along arbitrary tilt direction).</a:t>
            </a:r>
          </a:p>
          <a:p>
            <a:endParaRPr lang="en-US" altLang="en-US" sz="1200" b="1" smtClean="0">
              <a:solidFill>
                <a:srgbClr val="000000"/>
              </a:solidFill>
            </a:endParaRPr>
          </a:p>
          <a:p>
            <a:r>
              <a:rPr lang="en-US" altLang="en-US" b="1" smtClean="0">
                <a:solidFill>
                  <a:srgbClr val="000000"/>
                </a:solidFill>
              </a:rPr>
              <a:t>At fixed semi-angle (36 mrad) average over range of a as follows:</a:t>
            </a:r>
          </a:p>
          <a:p>
            <a:r>
              <a:rPr lang="en-US" altLang="en-US" b="1" smtClean="0">
                <a:solidFill>
                  <a:srgbClr val="000000"/>
                </a:solidFill>
              </a:rPr>
              <a:t>3 settings at intervals of 0.35</a:t>
            </a:r>
            <a:r>
              <a:rPr lang="en-US" altLang="en-US" b="1" smtClean="0">
                <a:solidFill>
                  <a:srgbClr val="000000"/>
                </a:solidFill>
                <a:cs typeface="Arial" panose="020B0604020202020204" pitchFamily="34" charset="0"/>
              </a:rPr>
              <a:t>º</a:t>
            </a:r>
          </a:p>
          <a:p>
            <a:r>
              <a:rPr lang="en-US" altLang="en-US" b="1" smtClean="0">
                <a:solidFill>
                  <a:srgbClr val="000000"/>
                </a:solidFill>
                <a:cs typeface="Arial" panose="020B0604020202020204" pitchFamily="34" charset="0"/>
              </a:rPr>
              <a:t>5 settings at intervals of 0.35º</a:t>
            </a:r>
          </a:p>
          <a:p>
            <a:r>
              <a:rPr lang="en-US" altLang="en-US" b="1" smtClean="0">
                <a:solidFill>
                  <a:srgbClr val="000000"/>
                </a:solidFill>
                <a:cs typeface="Arial" panose="020B0604020202020204" pitchFamily="34" charset="0"/>
              </a:rPr>
              <a:t>21 settings at intervals of 1º</a:t>
            </a:r>
            <a:r>
              <a:rPr lang="en-US" altLang="en-US" b="1" smtClean="0">
                <a:solidFill>
                  <a:srgbClr val="000000"/>
                </a:solidFill>
              </a:rPr>
              <a:t> </a:t>
            </a:r>
          </a:p>
          <a:p>
            <a:endParaRPr lang="en-US" altLang="en-US" sz="1200" b="1" smtClean="0">
              <a:solidFill>
                <a:srgbClr val="000000"/>
              </a:solidFill>
            </a:endParaRPr>
          </a:p>
          <a:p>
            <a:r>
              <a:rPr lang="en-US" altLang="en-US" smtClean="0">
                <a:solidFill>
                  <a:srgbClr val="000000"/>
                </a:solidFill>
              </a:rPr>
              <a:t>For each </a:t>
            </a:r>
            <a:r>
              <a:rPr lang="en-US" altLang="en-US" b="1" smtClean="0">
                <a:solidFill>
                  <a:srgbClr val="000000"/>
                </a:solidFill>
              </a:rPr>
              <a:t>g</a:t>
            </a:r>
            <a:r>
              <a:rPr lang="en-US" altLang="en-US" smtClean="0">
                <a:solidFill>
                  <a:srgbClr val="000000"/>
                </a:solidFill>
              </a:rPr>
              <a:t> and thickness compute avg., stdev:</a:t>
            </a:r>
          </a:p>
        </p:txBody>
      </p:sp>
      <p:graphicFrame>
        <p:nvGraphicFramePr>
          <p:cNvPr id="322564" name="Object 4"/>
          <p:cNvGraphicFramePr>
            <a:graphicFrameLocks noChangeAspect="1"/>
          </p:cNvGraphicFramePr>
          <p:nvPr/>
        </p:nvGraphicFramePr>
        <p:xfrm>
          <a:off x="3109913" y="5637213"/>
          <a:ext cx="224472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Equation" r:id="rId4" imgW="1307880" imgH="431640" progId="Equation.3">
                  <p:embed/>
                </p:oleObj>
              </mc:Choice>
              <mc:Fallback>
                <p:oleObj name="Equation" r:id="rId4" imgW="1307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5637213"/>
                        <a:ext cx="2244725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5" name="Object 5"/>
          <p:cNvGraphicFramePr>
            <a:graphicFrameLocks noChangeAspect="1"/>
          </p:cNvGraphicFramePr>
          <p:nvPr/>
        </p:nvGraphicFramePr>
        <p:xfrm>
          <a:off x="5489575" y="5492750"/>
          <a:ext cx="35083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Equation" r:id="rId6" imgW="2209680" imgH="545760" progId="Equation.3">
                  <p:embed/>
                </p:oleObj>
              </mc:Choice>
              <mc:Fallback>
                <p:oleObj name="Equation" r:id="rId6" imgW="220968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575" y="5492750"/>
                        <a:ext cx="350837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2568" name="Group 8"/>
          <p:cNvGrpSpPr>
            <a:grpSpLocks/>
          </p:cNvGrpSpPr>
          <p:nvPr/>
        </p:nvGrpSpPr>
        <p:grpSpPr bwMode="auto">
          <a:xfrm>
            <a:off x="277813" y="3168650"/>
            <a:ext cx="3373437" cy="3009900"/>
            <a:chOff x="265" y="1060"/>
            <a:chExt cx="2125" cy="1896"/>
          </a:xfrm>
        </p:grpSpPr>
        <p:sp>
          <p:nvSpPr>
            <p:cNvPr id="322569" name="Oval 9"/>
            <p:cNvSpPr>
              <a:spLocks noChangeArrowheads="1"/>
            </p:cNvSpPr>
            <p:nvPr/>
          </p:nvSpPr>
          <p:spPr bwMode="auto">
            <a:xfrm>
              <a:off x="265" y="1060"/>
              <a:ext cx="1896" cy="18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2570" name="Text Box 10"/>
            <p:cNvSpPr txBox="1">
              <a:spLocks noChangeArrowheads="1"/>
            </p:cNvSpPr>
            <p:nvPr/>
          </p:nvSpPr>
          <p:spPr bwMode="auto">
            <a:xfrm>
              <a:off x="1103" y="1880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mtClean="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322571" name="Text Box 11"/>
            <p:cNvSpPr txBox="1">
              <a:spLocks noChangeArrowheads="1"/>
            </p:cNvSpPr>
            <p:nvPr/>
          </p:nvSpPr>
          <p:spPr bwMode="auto">
            <a:xfrm>
              <a:off x="1468" y="1880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mtClean="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322572" name="Text Box 12"/>
            <p:cNvSpPr txBox="1">
              <a:spLocks noChangeArrowheads="1"/>
            </p:cNvSpPr>
            <p:nvPr/>
          </p:nvSpPr>
          <p:spPr bwMode="auto">
            <a:xfrm>
              <a:off x="1813" y="1884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mtClean="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322573" name="Text Box 13"/>
            <p:cNvSpPr txBox="1">
              <a:spLocks noChangeArrowheads="1"/>
            </p:cNvSpPr>
            <p:nvPr/>
          </p:nvSpPr>
          <p:spPr bwMode="auto">
            <a:xfrm>
              <a:off x="2064" y="1879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mtClean="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322574" name="Text Box 14"/>
            <p:cNvSpPr txBox="1">
              <a:spLocks noChangeArrowheads="1"/>
            </p:cNvSpPr>
            <p:nvPr/>
          </p:nvSpPr>
          <p:spPr bwMode="auto">
            <a:xfrm>
              <a:off x="1001" y="2027"/>
              <a:ext cx="4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smtClean="0">
                  <a:solidFill>
                    <a:srgbClr val="000000"/>
                  </a:solidFill>
                </a:rPr>
                <a:t>0 mrad</a:t>
              </a:r>
            </a:p>
          </p:txBody>
        </p:sp>
        <p:sp>
          <p:nvSpPr>
            <p:cNvPr id="322575" name="Text Box 15"/>
            <p:cNvSpPr txBox="1">
              <a:spLocks noChangeArrowheads="1"/>
            </p:cNvSpPr>
            <p:nvPr/>
          </p:nvSpPr>
          <p:spPr bwMode="auto">
            <a:xfrm>
              <a:off x="1475" y="2016"/>
              <a:ext cx="22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smtClean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322576" name="Text Box 16"/>
            <p:cNvSpPr txBox="1">
              <a:spLocks noChangeArrowheads="1"/>
            </p:cNvSpPr>
            <p:nvPr/>
          </p:nvSpPr>
          <p:spPr bwMode="auto">
            <a:xfrm>
              <a:off x="1800" y="2004"/>
              <a:ext cx="22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smtClean="0">
                  <a:solidFill>
                    <a:srgbClr val="000000"/>
                  </a:solidFill>
                </a:rPr>
                <a:t>24</a:t>
              </a:r>
            </a:p>
          </p:txBody>
        </p:sp>
        <p:sp>
          <p:nvSpPr>
            <p:cNvPr id="322577" name="Text Box 17"/>
            <p:cNvSpPr txBox="1">
              <a:spLocks noChangeArrowheads="1"/>
            </p:cNvSpPr>
            <p:nvPr/>
          </p:nvSpPr>
          <p:spPr bwMode="auto">
            <a:xfrm>
              <a:off x="2167" y="1929"/>
              <a:ext cx="22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smtClean="0">
                  <a:solidFill>
                    <a:srgbClr val="000000"/>
                  </a:solidFill>
                </a:rPr>
                <a:t>36</a:t>
              </a:r>
            </a:p>
          </p:txBody>
        </p:sp>
        <p:sp>
          <p:nvSpPr>
            <p:cNvPr id="322578" name="Text Box 18"/>
            <p:cNvSpPr txBox="1">
              <a:spLocks noChangeArrowheads="1"/>
            </p:cNvSpPr>
            <p:nvPr/>
          </p:nvSpPr>
          <p:spPr bwMode="auto">
            <a:xfrm>
              <a:off x="2060" y="1965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mtClean="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322579" name="Text Box 19"/>
            <p:cNvSpPr txBox="1">
              <a:spLocks noChangeArrowheads="1"/>
            </p:cNvSpPr>
            <p:nvPr/>
          </p:nvSpPr>
          <p:spPr bwMode="auto">
            <a:xfrm>
              <a:off x="2060" y="1792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mtClean="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322580" name="Text Box 20"/>
            <p:cNvSpPr txBox="1">
              <a:spLocks noChangeArrowheads="1"/>
            </p:cNvSpPr>
            <p:nvPr/>
          </p:nvSpPr>
          <p:spPr bwMode="auto">
            <a:xfrm>
              <a:off x="2051" y="2046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mtClean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322581" name="Text Box 21"/>
            <p:cNvSpPr txBox="1">
              <a:spLocks noChangeArrowheads="1"/>
            </p:cNvSpPr>
            <p:nvPr/>
          </p:nvSpPr>
          <p:spPr bwMode="auto">
            <a:xfrm>
              <a:off x="2050" y="1709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mtClean="0">
                  <a:solidFill>
                    <a:srgbClr val="0000FF"/>
                  </a:solidFill>
                </a:rPr>
                <a:t>+</a:t>
              </a:r>
            </a:p>
          </p:txBody>
        </p:sp>
      </p:grpSp>
      <p:sp>
        <p:nvSpPr>
          <p:cNvPr id="32258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Phase and Averaging</a:t>
            </a:r>
          </a:p>
        </p:txBody>
      </p:sp>
    </p:spTree>
    <p:extLst>
      <p:ext uri="{BB962C8B-B14F-4D97-AF65-F5344CB8AC3E}">
        <p14:creationId xmlns:p14="http://schemas.microsoft.com/office/powerpoint/2010/main" val="76287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610" name="Object 2"/>
          <p:cNvGraphicFramePr>
            <a:graphicFrameLocks noChangeAspect="1"/>
          </p:cNvGraphicFramePr>
          <p:nvPr/>
        </p:nvGraphicFramePr>
        <p:xfrm>
          <a:off x="188913" y="1892300"/>
          <a:ext cx="4529137" cy="461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SPW 8.0 Graph" r:id="rId4" imgW="4528800" imgH="4615560" progId="SigmaPlotGraphicObject.7">
                  <p:embed/>
                </p:oleObj>
              </mc:Choice>
              <mc:Fallback>
                <p:oleObj name="SPW 8.0 Graph" r:id="rId4" imgW="4528800" imgH="4615560" progId="SigmaPlotGraphicObjec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3" y="1892300"/>
                        <a:ext cx="4529137" cy="461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4613" name="Object 5"/>
          <p:cNvGraphicFramePr>
            <a:graphicFrameLocks noChangeAspect="1"/>
          </p:cNvGraphicFramePr>
          <p:nvPr/>
        </p:nvGraphicFramePr>
        <p:xfrm>
          <a:off x="4643438" y="1995488"/>
          <a:ext cx="4492625" cy="451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SPW 8.0 Graph" r:id="rId6" imgW="4492440" imgH="4518720" progId="SigmaPlotGraphicObject.7">
                  <p:embed/>
                </p:oleObj>
              </mc:Choice>
              <mc:Fallback>
                <p:oleObj name="SPW 8.0 Graph" r:id="rId6" imgW="4492440" imgH="4518720" progId="SigmaPlotGraphicObjec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995488"/>
                        <a:ext cx="4492625" cy="451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4" name="Text Box 6"/>
          <p:cNvSpPr txBox="1">
            <a:spLocks noChangeArrowheads="1"/>
          </p:cNvSpPr>
          <p:nvPr/>
        </p:nvSpPr>
        <p:spPr bwMode="auto">
          <a:xfrm>
            <a:off x="7366000" y="2693988"/>
            <a:ext cx="10699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smtClean="0">
                <a:solidFill>
                  <a:srgbClr val="000000"/>
                </a:solidFill>
              </a:rPr>
              <a:t>single setting</a:t>
            </a:r>
          </a:p>
        </p:txBody>
      </p:sp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7651750" y="3259138"/>
            <a:ext cx="1182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smtClean="0">
                <a:solidFill>
                  <a:srgbClr val="000000"/>
                </a:solidFill>
              </a:rPr>
              <a:t>3 settings, 0.35º interval</a:t>
            </a: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6396038" y="3832225"/>
            <a:ext cx="1182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smtClean="0">
                <a:solidFill>
                  <a:srgbClr val="000000"/>
                </a:solidFill>
              </a:rPr>
              <a:t>5 settings, 0.35º interval</a:t>
            </a:r>
          </a:p>
        </p:txBody>
      </p:sp>
      <p:sp>
        <p:nvSpPr>
          <p:cNvPr id="324617" name="Text Box 9"/>
          <p:cNvSpPr txBox="1">
            <a:spLocks noChangeArrowheads="1"/>
          </p:cNvSpPr>
          <p:nvPr/>
        </p:nvSpPr>
        <p:spPr bwMode="auto">
          <a:xfrm>
            <a:off x="5756275" y="5041900"/>
            <a:ext cx="11826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 smtClean="0">
                <a:solidFill>
                  <a:srgbClr val="000000"/>
                </a:solidFill>
              </a:rPr>
              <a:t>21 settings, 1</a:t>
            </a:r>
            <a:r>
              <a:rPr lang="en-US" altLang="en-US" sz="1200" b="1" smtClean="0">
                <a:solidFill>
                  <a:srgbClr val="000000"/>
                </a:solidFill>
                <a:cs typeface="Arial" panose="020B0604020202020204" pitchFamily="34" charset="0"/>
              </a:rPr>
              <a:t>º</a:t>
            </a:r>
            <a:r>
              <a:rPr lang="en-US" altLang="en-US" sz="1200" b="1" smtClean="0">
                <a:solidFill>
                  <a:srgbClr val="000000"/>
                </a:solidFill>
              </a:rPr>
              <a:t> interval </a:t>
            </a:r>
            <a:r>
              <a:rPr lang="en-US" altLang="en-US" sz="1200" b="1" smtClean="0">
                <a:solidFill>
                  <a:srgbClr val="FF3300"/>
                </a:solidFill>
              </a:rPr>
              <a:t>(approaching precession)</a:t>
            </a:r>
          </a:p>
        </p:txBody>
      </p:sp>
      <p:sp>
        <p:nvSpPr>
          <p:cNvPr id="324618" name="Line 10"/>
          <p:cNvSpPr>
            <a:spLocks noChangeShapeType="1"/>
          </p:cNvSpPr>
          <p:nvPr/>
        </p:nvSpPr>
        <p:spPr bwMode="auto">
          <a:xfrm flipV="1">
            <a:off x="6740525" y="5065713"/>
            <a:ext cx="323850" cy="315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baseline="30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461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Phase independence when averaged</a:t>
            </a:r>
          </a:p>
        </p:txBody>
      </p:sp>
      <p:sp>
        <p:nvSpPr>
          <p:cNvPr id="324620" name="Text Box 12"/>
          <p:cNvSpPr txBox="1">
            <a:spLocks noChangeArrowheads="1"/>
          </p:cNvSpPr>
          <p:nvPr/>
        </p:nvSpPr>
        <p:spPr bwMode="auto">
          <a:xfrm>
            <a:off x="5543550" y="6472238"/>
            <a:ext cx="403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Sinkler &amp; Marks, 2009</a:t>
            </a:r>
          </a:p>
        </p:txBody>
      </p:sp>
    </p:spTree>
    <p:extLst>
      <p:ext uri="{BB962C8B-B14F-4D97-AF65-F5344CB8AC3E}">
        <p14:creationId xmlns:p14="http://schemas.microsoft.com/office/powerpoint/2010/main" val="13542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does it work?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If the experimental Patterson Map is similar to the Bragg’s Law Patterson Map, the structure is solvable – Doug Dorset</a:t>
            </a:r>
          </a:p>
          <a:p>
            <a:r>
              <a:rPr lang="en-US" altLang="en-US"/>
              <a:t>If the deviations from Bragg’s Law are statistical and “small enough” the structure is solvable – LDM</a:t>
            </a:r>
          </a:p>
        </p:txBody>
      </p:sp>
    </p:spTree>
    <p:extLst>
      <p:ext uri="{BB962C8B-B14F-4D97-AF65-F5344CB8AC3E}">
        <p14:creationId xmlns:p14="http://schemas.microsoft.com/office/powerpoint/2010/main" val="774584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Why is works - Intensity mapping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Iff I</a:t>
            </a:r>
            <a:r>
              <a:rPr lang="en-US" altLang="en-US" baseline="-25000"/>
              <a:t>obs</a:t>
            </a:r>
            <a:r>
              <a:rPr lang="en-US" altLang="en-US"/>
              <a:t>(k</a:t>
            </a:r>
            <a:r>
              <a:rPr lang="en-US" altLang="en-US" baseline="-25000"/>
              <a:t>1</a:t>
            </a:r>
            <a:r>
              <a:rPr lang="en-US" altLang="en-US"/>
              <a:t>)&gt;I</a:t>
            </a:r>
            <a:r>
              <a:rPr lang="en-US" altLang="en-US" baseline="-25000"/>
              <a:t>obs</a:t>
            </a:r>
            <a:r>
              <a:rPr lang="en-US" altLang="en-US"/>
              <a:t>(k</a:t>
            </a:r>
            <a:r>
              <a:rPr lang="en-US" altLang="en-US" baseline="-25000"/>
              <a:t>2</a:t>
            </a:r>
            <a:r>
              <a:rPr lang="en-US" altLang="en-US"/>
              <a:t>) when F</a:t>
            </a:r>
            <a:r>
              <a:rPr lang="en-US" altLang="en-US" baseline="-25000"/>
              <a:t>kin</a:t>
            </a:r>
            <a:r>
              <a:rPr lang="en-US" altLang="en-US"/>
              <a:t>(k</a:t>
            </a:r>
            <a:r>
              <a:rPr lang="en-US" altLang="en-US" baseline="-25000"/>
              <a:t>1</a:t>
            </a:r>
            <a:r>
              <a:rPr lang="en-US" altLang="en-US"/>
              <a:t>) &gt; F</a:t>
            </a:r>
            <a:r>
              <a:rPr lang="en-US" altLang="en-US" baseline="-25000"/>
              <a:t>kin</a:t>
            </a:r>
            <a:r>
              <a:rPr lang="en-US" altLang="en-US"/>
              <a:t>(k</a:t>
            </a:r>
            <a:r>
              <a:rPr lang="en-US" altLang="en-US" baseline="-25000"/>
              <a:t>2</a:t>
            </a:r>
            <a:r>
              <a:rPr lang="en-US" altLang="en-US"/>
              <a:t>)</a:t>
            </a:r>
          </a:p>
          <a:p>
            <a:pPr lvl="1"/>
            <a:r>
              <a:rPr lang="en-US" altLang="en-US"/>
              <a:t>Structure should be invertible (symbolic logic, triplets, flipping…)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381520" y="3492492"/>
          <a:ext cx="6293648" cy="3324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4948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2819400" y="2667000"/>
            <a:ext cx="685800" cy="152400"/>
            <a:chOff x="1776" y="1680"/>
            <a:chExt cx="432" cy="96"/>
          </a:xfrm>
        </p:grpSpPr>
        <p:sp>
          <p:nvSpPr>
            <p:cNvPr id="30856" name="Line 3"/>
            <p:cNvSpPr>
              <a:spLocks noChangeShapeType="1"/>
            </p:cNvSpPr>
            <p:nvPr/>
          </p:nvSpPr>
          <p:spPr bwMode="auto">
            <a:xfrm flipV="1">
              <a:off x="1776" y="1680"/>
              <a:ext cx="96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7" name="Line 4"/>
            <p:cNvSpPr>
              <a:spLocks noChangeShapeType="1"/>
            </p:cNvSpPr>
            <p:nvPr/>
          </p:nvSpPr>
          <p:spPr bwMode="auto">
            <a:xfrm>
              <a:off x="1872" y="1680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8" name="Line 5"/>
            <p:cNvSpPr>
              <a:spLocks noChangeShapeType="1"/>
            </p:cNvSpPr>
            <p:nvPr/>
          </p:nvSpPr>
          <p:spPr bwMode="auto">
            <a:xfrm flipV="1">
              <a:off x="2112" y="1680"/>
              <a:ext cx="96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9142" name="Group 6"/>
          <p:cNvGrpSpPr>
            <a:grpSpLocks/>
          </p:cNvGrpSpPr>
          <p:nvPr/>
        </p:nvGrpSpPr>
        <p:grpSpPr bwMode="auto">
          <a:xfrm>
            <a:off x="2514600" y="1524000"/>
            <a:ext cx="1219200" cy="3962400"/>
            <a:chOff x="1584" y="960"/>
            <a:chExt cx="768" cy="2496"/>
          </a:xfrm>
        </p:grpSpPr>
        <p:sp>
          <p:nvSpPr>
            <p:cNvPr id="30851" name="Oval 7"/>
            <p:cNvSpPr>
              <a:spLocks noChangeArrowheads="1"/>
            </p:cNvSpPr>
            <p:nvPr/>
          </p:nvSpPr>
          <p:spPr bwMode="auto">
            <a:xfrm>
              <a:off x="1584" y="1248"/>
              <a:ext cx="768" cy="96"/>
            </a:xfrm>
            <a:prstGeom prst="ellips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2" name="Oval 8"/>
            <p:cNvSpPr>
              <a:spLocks noChangeArrowheads="1"/>
            </p:cNvSpPr>
            <p:nvPr/>
          </p:nvSpPr>
          <p:spPr bwMode="auto">
            <a:xfrm>
              <a:off x="1632" y="2071"/>
              <a:ext cx="720" cy="96"/>
            </a:xfrm>
            <a:prstGeom prst="ellips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3" name="Line 9"/>
            <p:cNvSpPr>
              <a:spLocks noChangeShapeType="1"/>
            </p:cNvSpPr>
            <p:nvPr/>
          </p:nvSpPr>
          <p:spPr bwMode="auto">
            <a:xfrm flipH="1">
              <a:off x="1776" y="960"/>
              <a:ext cx="192" cy="288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4" name="Line 10"/>
            <p:cNvSpPr>
              <a:spLocks noChangeShapeType="1"/>
            </p:cNvSpPr>
            <p:nvPr/>
          </p:nvSpPr>
          <p:spPr bwMode="auto">
            <a:xfrm>
              <a:off x="1776" y="1248"/>
              <a:ext cx="384" cy="91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5" name="Line 11"/>
            <p:cNvSpPr>
              <a:spLocks noChangeShapeType="1"/>
            </p:cNvSpPr>
            <p:nvPr/>
          </p:nvSpPr>
          <p:spPr bwMode="auto">
            <a:xfrm flipH="1">
              <a:off x="2016" y="2160"/>
              <a:ext cx="144" cy="1296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24" name="Group 12"/>
          <p:cNvGrpSpPr>
            <a:grpSpLocks/>
          </p:cNvGrpSpPr>
          <p:nvPr/>
        </p:nvGrpSpPr>
        <p:grpSpPr bwMode="auto">
          <a:xfrm>
            <a:off x="2133600" y="1447800"/>
            <a:ext cx="2133600" cy="1981200"/>
            <a:chOff x="1344" y="912"/>
            <a:chExt cx="1344" cy="1248"/>
          </a:xfrm>
        </p:grpSpPr>
        <p:sp>
          <p:nvSpPr>
            <p:cNvPr id="30833" name="Oval 13"/>
            <p:cNvSpPr>
              <a:spLocks noChangeArrowheads="1"/>
            </p:cNvSpPr>
            <p:nvPr/>
          </p:nvSpPr>
          <p:spPr bwMode="auto">
            <a:xfrm>
              <a:off x="1344" y="1248"/>
              <a:ext cx="4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4" name="Oval 14"/>
            <p:cNvSpPr>
              <a:spLocks noChangeArrowheads="1"/>
            </p:cNvSpPr>
            <p:nvPr/>
          </p:nvSpPr>
          <p:spPr bwMode="auto">
            <a:xfrm>
              <a:off x="1392" y="1248"/>
              <a:ext cx="4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5" name="Oval 15"/>
            <p:cNvSpPr>
              <a:spLocks noChangeArrowheads="1"/>
            </p:cNvSpPr>
            <p:nvPr/>
          </p:nvSpPr>
          <p:spPr bwMode="auto">
            <a:xfrm>
              <a:off x="1440" y="1248"/>
              <a:ext cx="4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6" name="Oval 16"/>
            <p:cNvSpPr>
              <a:spLocks noChangeArrowheads="1"/>
            </p:cNvSpPr>
            <p:nvPr/>
          </p:nvSpPr>
          <p:spPr bwMode="auto">
            <a:xfrm>
              <a:off x="2544" y="1248"/>
              <a:ext cx="4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7" name="Oval 17"/>
            <p:cNvSpPr>
              <a:spLocks noChangeArrowheads="1"/>
            </p:cNvSpPr>
            <p:nvPr/>
          </p:nvSpPr>
          <p:spPr bwMode="auto">
            <a:xfrm>
              <a:off x="2592" y="1248"/>
              <a:ext cx="4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8" name="Oval 18"/>
            <p:cNvSpPr>
              <a:spLocks noChangeArrowheads="1"/>
            </p:cNvSpPr>
            <p:nvPr/>
          </p:nvSpPr>
          <p:spPr bwMode="auto">
            <a:xfrm>
              <a:off x="2640" y="1248"/>
              <a:ext cx="4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9" name="Oval 19"/>
            <p:cNvSpPr>
              <a:spLocks noChangeArrowheads="1"/>
            </p:cNvSpPr>
            <p:nvPr/>
          </p:nvSpPr>
          <p:spPr bwMode="auto">
            <a:xfrm>
              <a:off x="1344" y="2064"/>
              <a:ext cx="4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0" name="Oval 20"/>
            <p:cNvSpPr>
              <a:spLocks noChangeArrowheads="1"/>
            </p:cNvSpPr>
            <p:nvPr/>
          </p:nvSpPr>
          <p:spPr bwMode="auto">
            <a:xfrm>
              <a:off x="1392" y="2064"/>
              <a:ext cx="4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1" name="Oval 21"/>
            <p:cNvSpPr>
              <a:spLocks noChangeArrowheads="1"/>
            </p:cNvSpPr>
            <p:nvPr/>
          </p:nvSpPr>
          <p:spPr bwMode="auto">
            <a:xfrm>
              <a:off x="1440" y="2064"/>
              <a:ext cx="4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2" name="Oval 22"/>
            <p:cNvSpPr>
              <a:spLocks noChangeArrowheads="1"/>
            </p:cNvSpPr>
            <p:nvPr/>
          </p:nvSpPr>
          <p:spPr bwMode="auto">
            <a:xfrm>
              <a:off x="2544" y="2064"/>
              <a:ext cx="4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3" name="Oval 23"/>
            <p:cNvSpPr>
              <a:spLocks noChangeArrowheads="1"/>
            </p:cNvSpPr>
            <p:nvPr/>
          </p:nvSpPr>
          <p:spPr bwMode="auto">
            <a:xfrm>
              <a:off x="2592" y="2064"/>
              <a:ext cx="4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4" name="Oval 24"/>
            <p:cNvSpPr>
              <a:spLocks noChangeArrowheads="1"/>
            </p:cNvSpPr>
            <p:nvPr/>
          </p:nvSpPr>
          <p:spPr bwMode="auto">
            <a:xfrm>
              <a:off x="2640" y="2064"/>
              <a:ext cx="4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5" name="Oval 25"/>
            <p:cNvSpPr>
              <a:spLocks noChangeArrowheads="1"/>
            </p:cNvSpPr>
            <p:nvPr/>
          </p:nvSpPr>
          <p:spPr bwMode="auto">
            <a:xfrm>
              <a:off x="1344" y="912"/>
              <a:ext cx="4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6" name="Oval 26"/>
            <p:cNvSpPr>
              <a:spLocks noChangeArrowheads="1"/>
            </p:cNvSpPr>
            <p:nvPr/>
          </p:nvSpPr>
          <p:spPr bwMode="auto">
            <a:xfrm>
              <a:off x="1392" y="912"/>
              <a:ext cx="4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7" name="Oval 27"/>
            <p:cNvSpPr>
              <a:spLocks noChangeArrowheads="1"/>
            </p:cNvSpPr>
            <p:nvPr/>
          </p:nvSpPr>
          <p:spPr bwMode="auto">
            <a:xfrm>
              <a:off x="1440" y="912"/>
              <a:ext cx="4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8" name="Oval 28"/>
            <p:cNvSpPr>
              <a:spLocks noChangeArrowheads="1"/>
            </p:cNvSpPr>
            <p:nvPr/>
          </p:nvSpPr>
          <p:spPr bwMode="auto">
            <a:xfrm>
              <a:off x="2544" y="912"/>
              <a:ext cx="4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9" name="Oval 29"/>
            <p:cNvSpPr>
              <a:spLocks noChangeArrowheads="1"/>
            </p:cNvSpPr>
            <p:nvPr/>
          </p:nvSpPr>
          <p:spPr bwMode="auto">
            <a:xfrm>
              <a:off x="2592" y="912"/>
              <a:ext cx="4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0" name="Oval 30"/>
            <p:cNvSpPr>
              <a:spLocks noChangeArrowheads="1"/>
            </p:cNvSpPr>
            <p:nvPr/>
          </p:nvSpPr>
          <p:spPr bwMode="auto">
            <a:xfrm>
              <a:off x="2640" y="912"/>
              <a:ext cx="4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9167" name="Group 31"/>
          <p:cNvGrpSpPr>
            <a:grpSpLocks/>
          </p:cNvGrpSpPr>
          <p:nvPr/>
        </p:nvGrpSpPr>
        <p:grpSpPr bwMode="auto">
          <a:xfrm>
            <a:off x="2133600" y="1447800"/>
            <a:ext cx="2133600" cy="1981200"/>
            <a:chOff x="1344" y="912"/>
            <a:chExt cx="1344" cy="1248"/>
          </a:xfrm>
        </p:grpSpPr>
        <p:sp>
          <p:nvSpPr>
            <p:cNvPr id="30815" name="Oval 32"/>
            <p:cNvSpPr>
              <a:spLocks noChangeArrowheads="1"/>
            </p:cNvSpPr>
            <p:nvPr/>
          </p:nvSpPr>
          <p:spPr bwMode="auto">
            <a:xfrm>
              <a:off x="1344" y="1248"/>
              <a:ext cx="48" cy="9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6" name="Oval 33"/>
            <p:cNvSpPr>
              <a:spLocks noChangeArrowheads="1"/>
            </p:cNvSpPr>
            <p:nvPr/>
          </p:nvSpPr>
          <p:spPr bwMode="auto">
            <a:xfrm>
              <a:off x="1392" y="1248"/>
              <a:ext cx="48" cy="9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7" name="Oval 34"/>
            <p:cNvSpPr>
              <a:spLocks noChangeArrowheads="1"/>
            </p:cNvSpPr>
            <p:nvPr/>
          </p:nvSpPr>
          <p:spPr bwMode="auto">
            <a:xfrm>
              <a:off x="1440" y="1248"/>
              <a:ext cx="48" cy="9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8" name="Oval 35"/>
            <p:cNvSpPr>
              <a:spLocks noChangeArrowheads="1"/>
            </p:cNvSpPr>
            <p:nvPr/>
          </p:nvSpPr>
          <p:spPr bwMode="auto">
            <a:xfrm>
              <a:off x="2544" y="1248"/>
              <a:ext cx="48" cy="9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9" name="Oval 36"/>
            <p:cNvSpPr>
              <a:spLocks noChangeArrowheads="1"/>
            </p:cNvSpPr>
            <p:nvPr/>
          </p:nvSpPr>
          <p:spPr bwMode="auto">
            <a:xfrm>
              <a:off x="2592" y="1248"/>
              <a:ext cx="48" cy="9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0" name="Oval 37"/>
            <p:cNvSpPr>
              <a:spLocks noChangeArrowheads="1"/>
            </p:cNvSpPr>
            <p:nvPr/>
          </p:nvSpPr>
          <p:spPr bwMode="auto">
            <a:xfrm>
              <a:off x="2640" y="1248"/>
              <a:ext cx="48" cy="9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1" name="Oval 38"/>
            <p:cNvSpPr>
              <a:spLocks noChangeArrowheads="1"/>
            </p:cNvSpPr>
            <p:nvPr/>
          </p:nvSpPr>
          <p:spPr bwMode="auto">
            <a:xfrm>
              <a:off x="1344" y="2064"/>
              <a:ext cx="48" cy="9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2" name="Oval 39"/>
            <p:cNvSpPr>
              <a:spLocks noChangeArrowheads="1"/>
            </p:cNvSpPr>
            <p:nvPr/>
          </p:nvSpPr>
          <p:spPr bwMode="auto">
            <a:xfrm>
              <a:off x="1392" y="2064"/>
              <a:ext cx="48" cy="9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3" name="Oval 40"/>
            <p:cNvSpPr>
              <a:spLocks noChangeArrowheads="1"/>
            </p:cNvSpPr>
            <p:nvPr/>
          </p:nvSpPr>
          <p:spPr bwMode="auto">
            <a:xfrm>
              <a:off x="1440" y="2064"/>
              <a:ext cx="48" cy="9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4" name="Oval 41"/>
            <p:cNvSpPr>
              <a:spLocks noChangeArrowheads="1"/>
            </p:cNvSpPr>
            <p:nvPr/>
          </p:nvSpPr>
          <p:spPr bwMode="auto">
            <a:xfrm>
              <a:off x="2544" y="2064"/>
              <a:ext cx="48" cy="9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5" name="Oval 42"/>
            <p:cNvSpPr>
              <a:spLocks noChangeArrowheads="1"/>
            </p:cNvSpPr>
            <p:nvPr/>
          </p:nvSpPr>
          <p:spPr bwMode="auto">
            <a:xfrm>
              <a:off x="2592" y="2064"/>
              <a:ext cx="48" cy="9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6" name="Oval 43"/>
            <p:cNvSpPr>
              <a:spLocks noChangeArrowheads="1"/>
            </p:cNvSpPr>
            <p:nvPr/>
          </p:nvSpPr>
          <p:spPr bwMode="auto">
            <a:xfrm>
              <a:off x="2640" y="2064"/>
              <a:ext cx="48" cy="9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7" name="Oval 44"/>
            <p:cNvSpPr>
              <a:spLocks noChangeArrowheads="1"/>
            </p:cNvSpPr>
            <p:nvPr/>
          </p:nvSpPr>
          <p:spPr bwMode="auto">
            <a:xfrm>
              <a:off x="1344" y="912"/>
              <a:ext cx="48" cy="9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8" name="Oval 45"/>
            <p:cNvSpPr>
              <a:spLocks noChangeArrowheads="1"/>
            </p:cNvSpPr>
            <p:nvPr/>
          </p:nvSpPr>
          <p:spPr bwMode="auto">
            <a:xfrm>
              <a:off x="1392" y="912"/>
              <a:ext cx="48" cy="9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9" name="Oval 46"/>
            <p:cNvSpPr>
              <a:spLocks noChangeArrowheads="1"/>
            </p:cNvSpPr>
            <p:nvPr/>
          </p:nvSpPr>
          <p:spPr bwMode="auto">
            <a:xfrm>
              <a:off x="1440" y="912"/>
              <a:ext cx="48" cy="9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0" name="Oval 47"/>
            <p:cNvSpPr>
              <a:spLocks noChangeArrowheads="1"/>
            </p:cNvSpPr>
            <p:nvPr/>
          </p:nvSpPr>
          <p:spPr bwMode="auto">
            <a:xfrm>
              <a:off x="2544" y="912"/>
              <a:ext cx="48" cy="9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1" name="Oval 48"/>
            <p:cNvSpPr>
              <a:spLocks noChangeArrowheads="1"/>
            </p:cNvSpPr>
            <p:nvPr/>
          </p:nvSpPr>
          <p:spPr bwMode="auto">
            <a:xfrm>
              <a:off x="2592" y="912"/>
              <a:ext cx="48" cy="9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2" name="Oval 49"/>
            <p:cNvSpPr>
              <a:spLocks noChangeArrowheads="1"/>
            </p:cNvSpPr>
            <p:nvPr/>
          </p:nvSpPr>
          <p:spPr bwMode="auto">
            <a:xfrm>
              <a:off x="2640" y="912"/>
              <a:ext cx="48" cy="9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9186" name="Group 50"/>
          <p:cNvGrpSpPr>
            <a:grpSpLocks/>
          </p:cNvGrpSpPr>
          <p:nvPr/>
        </p:nvGrpSpPr>
        <p:grpSpPr bwMode="auto">
          <a:xfrm>
            <a:off x="2133600" y="1447800"/>
            <a:ext cx="2133600" cy="1981200"/>
            <a:chOff x="1344" y="912"/>
            <a:chExt cx="1344" cy="1248"/>
          </a:xfrm>
        </p:grpSpPr>
        <p:sp>
          <p:nvSpPr>
            <p:cNvPr id="30797" name="Oval 51"/>
            <p:cNvSpPr>
              <a:spLocks noChangeArrowheads="1"/>
            </p:cNvSpPr>
            <p:nvPr/>
          </p:nvSpPr>
          <p:spPr bwMode="auto">
            <a:xfrm>
              <a:off x="1344" y="1248"/>
              <a:ext cx="48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8" name="Oval 52"/>
            <p:cNvSpPr>
              <a:spLocks noChangeArrowheads="1"/>
            </p:cNvSpPr>
            <p:nvPr/>
          </p:nvSpPr>
          <p:spPr bwMode="auto">
            <a:xfrm>
              <a:off x="1392" y="1248"/>
              <a:ext cx="48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9" name="Oval 53"/>
            <p:cNvSpPr>
              <a:spLocks noChangeArrowheads="1"/>
            </p:cNvSpPr>
            <p:nvPr/>
          </p:nvSpPr>
          <p:spPr bwMode="auto">
            <a:xfrm>
              <a:off x="1440" y="1248"/>
              <a:ext cx="48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0" name="Oval 54"/>
            <p:cNvSpPr>
              <a:spLocks noChangeArrowheads="1"/>
            </p:cNvSpPr>
            <p:nvPr/>
          </p:nvSpPr>
          <p:spPr bwMode="auto">
            <a:xfrm>
              <a:off x="2544" y="1248"/>
              <a:ext cx="48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1" name="Oval 55"/>
            <p:cNvSpPr>
              <a:spLocks noChangeArrowheads="1"/>
            </p:cNvSpPr>
            <p:nvPr/>
          </p:nvSpPr>
          <p:spPr bwMode="auto">
            <a:xfrm>
              <a:off x="2592" y="1248"/>
              <a:ext cx="48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2" name="Oval 56"/>
            <p:cNvSpPr>
              <a:spLocks noChangeArrowheads="1"/>
            </p:cNvSpPr>
            <p:nvPr/>
          </p:nvSpPr>
          <p:spPr bwMode="auto">
            <a:xfrm>
              <a:off x="2640" y="1248"/>
              <a:ext cx="48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3" name="Oval 57"/>
            <p:cNvSpPr>
              <a:spLocks noChangeArrowheads="1"/>
            </p:cNvSpPr>
            <p:nvPr/>
          </p:nvSpPr>
          <p:spPr bwMode="auto">
            <a:xfrm>
              <a:off x="1344" y="2064"/>
              <a:ext cx="48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4" name="Oval 58"/>
            <p:cNvSpPr>
              <a:spLocks noChangeArrowheads="1"/>
            </p:cNvSpPr>
            <p:nvPr/>
          </p:nvSpPr>
          <p:spPr bwMode="auto">
            <a:xfrm>
              <a:off x="1392" y="2064"/>
              <a:ext cx="48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5" name="Oval 59"/>
            <p:cNvSpPr>
              <a:spLocks noChangeArrowheads="1"/>
            </p:cNvSpPr>
            <p:nvPr/>
          </p:nvSpPr>
          <p:spPr bwMode="auto">
            <a:xfrm>
              <a:off x="1440" y="2064"/>
              <a:ext cx="48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6" name="Oval 60"/>
            <p:cNvSpPr>
              <a:spLocks noChangeArrowheads="1"/>
            </p:cNvSpPr>
            <p:nvPr/>
          </p:nvSpPr>
          <p:spPr bwMode="auto">
            <a:xfrm>
              <a:off x="2544" y="2064"/>
              <a:ext cx="48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7" name="Oval 61"/>
            <p:cNvSpPr>
              <a:spLocks noChangeArrowheads="1"/>
            </p:cNvSpPr>
            <p:nvPr/>
          </p:nvSpPr>
          <p:spPr bwMode="auto">
            <a:xfrm>
              <a:off x="2592" y="2064"/>
              <a:ext cx="48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8" name="Oval 62"/>
            <p:cNvSpPr>
              <a:spLocks noChangeArrowheads="1"/>
            </p:cNvSpPr>
            <p:nvPr/>
          </p:nvSpPr>
          <p:spPr bwMode="auto">
            <a:xfrm>
              <a:off x="2640" y="2064"/>
              <a:ext cx="48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9" name="Oval 63"/>
            <p:cNvSpPr>
              <a:spLocks noChangeArrowheads="1"/>
            </p:cNvSpPr>
            <p:nvPr/>
          </p:nvSpPr>
          <p:spPr bwMode="auto">
            <a:xfrm>
              <a:off x="1344" y="912"/>
              <a:ext cx="48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0" name="Oval 64"/>
            <p:cNvSpPr>
              <a:spLocks noChangeArrowheads="1"/>
            </p:cNvSpPr>
            <p:nvPr/>
          </p:nvSpPr>
          <p:spPr bwMode="auto">
            <a:xfrm>
              <a:off x="1392" y="912"/>
              <a:ext cx="48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1" name="Oval 65"/>
            <p:cNvSpPr>
              <a:spLocks noChangeArrowheads="1"/>
            </p:cNvSpPr>
            <p:nvPr/>
          </p:nvSpPr>
          <p:spPr bwMode="auto">
            <a:xfrm>
              <a:off x="1440" y="912"/>
              <a:ext cx="48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2" name="Oval 66"/>
            <p:cNvSpPr>
              <a:spLocks noChangeArrowheads="1"/>
            </p:cNvSpPr>
            <p:nvPr/>
          </p:nvSpPr>
          <p:spPr bwMode="auto">
            <a:xfrm>
              <a:off x="2544" y="912"/>
              <a:ext cx="48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3" name="Oval 67"/>
            <p:cNvSpPr>
              <a:spLocks noChangeArrowheads="1"/>
            </p:cNvSpPr>
            <p:nvPr/>
          </p:nvSpPr>
          <p:spPr bwMode="auto">
            <a:xfrm>
              <a:off x="2592" y="912"/>
              <a:ext cx="48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4" name="Oval 68"/>
            <p:cNvSpPr>
              <a:spLocks noChangeArrowheads="1"/>
            </p:cNvSpPr>
            <p:nvPr/>
          </p:nvSpPr>
          <p:spPr bwMode="auto">
            <a:xfrm>
              <a:off x="2640" y="912"/>
              <a:ext cx="48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19205" name="Picture 69" descr="onz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7100"/>
            <a:ext cx="63706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206" name="Picture 70" descr="04a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7100"/>
            <a:ext cx="63706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207" name="Picture 71" descr="05a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7100"/>
            <a:ext cx="63706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208" name="Picture 72" descr="06a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7100"/>
            <a:ext cx="63706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209" name="Picture 73" descr="07a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7100"/>
            <a:ext cx="63706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210" name="Picture 74" descr="08a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7100"/>
            <a:ext cx="63706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211" name="Picture 75" descr="09a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7100"/>
            <a:ext cx="63706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212" name="Picture 76" descr="10am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7100"/>
            <a:ext cx="63706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213" name="Picture 77" descr="11am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7100"/>
            <a:ext cx="63706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214" name="Picture 78" descr="12am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7100"/>
            <a:ext cx="63706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215" name="Picture 79" descr="13a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7100"/>
            <a:ext cx="63706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216" name="Picture 80" descr="14am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7100"/>
            <a:ext cx="63706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217" name="Picture 81" descr="15am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7100"/>
            <a:ext cx="63706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218" name="Picture 82" descr="00amp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7100"/>
            <a:ext cx="63706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219" name="Picture 83" descr="01amp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7100"/>
            <a:ext cx="63706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220" name="Picture 84" descr="02amp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7100"/>
            <a:ext cx="63706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221" name="Picture 85" descr="03amp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7100"/>
            <a:ext cx="63706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222" name="Picture 86" descr="gito_2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7100"/>
            <a:ext cx="63706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223" name="Line 87"/>
          <p:cNvSpPr>
            <a:spLocks noChangeShapeType="1"/>
          </p:cNvSpPr>
          <p:nvPr/>
        </p:nvSpPr>
        <p:spPr bwMode="auto">
          <a:xfrm>
            <a:off x="3124200" y="1524000"/>
            <a:ext cx="76200" cy="39624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6" name="Line 88"/>
          <p:cNvSpPr>
            <a:spLocks noChangeShapeType="1"/>
          </p:cNvSpPr>
          <p:nvPr/>
        </p:nvSpPr>
        <p:spPr bwMode="auto">
          <a:xfrm>
            <a:off x="3200400" y="68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7" name="Line 89"/>
          <p:cNvSpPr>
            <a:spLocks noChangeShapeType="1"/>
          </p:cNvSpPr>
          <p:nvPr/>
        </p:nvSpPr>
        <p:spPr bwMode="auto">
          <a:xfrm>
            <a:off x="3124200" y="685800"/>
            <a:ext cx="0" cy="838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9226" name="Group 90"/>
          <p:cNvGrpSpPr>
            <a:grpSpLocks/>
          </p:cNvGrpSpPr>
          <p:nvPr/>
        </p:nvGrpSpPr>
        <p:grpSpPr bwMode="auto">
          <a:xfrm>
            <a:off x="3048000" y="1524000"/>
            <a:ext cx="228600" cy="3962400"/>
            <a:chOff x="1920" y="960"/>
            <a:chExt cx="144" cy="2496"/>
          </a:xfrm>
        </p:grpSpPr>
        <p:sp>
          <p:nvSpPr>
            <p:cNvPr id="30794" name="Line 91"/>
            <p:cNvSpPr>
              <a:spLocks noChangeShapeType="1"/>
            </p:cNvSpPr>
            <p:nvPr/>
          </p:nvSpPr>
          <p:spPr bwMode="auto">
            <a:xfrm>
              <a:off x="1968" y="960"/>
              <a:ext cx="96" cy="33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5" name="Line 92"/>
            <p:cNvSpPr>
              <a:spLocks noChangeShapeType="1"/>
            </p:cNvSpPr>
            <p:nvPr/>
          </p:nvSpPr>
          <p:spPr bwMode="auto">
            <a:xfrm flipH="1">
              <a:off x="1920" y="1296"/>
              <a:ext cx="144" cy="81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6" name="Line 93"/>
            <p:cNvSpPr>
              <a:spLocks noChangeShapeType="1"/>
            </p:cNvSpPr>
            <p:nvPr/>
          </p:nvSpPr>
          <p:spPr bwMode="auto">
            <a:xfrm>
              <a:off x="1920" y="2112"/>
              <a:ext cx="96" cy="134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9230" name="Group 94"/>
          <p:cNvGrpSpPr>
            <a:grpSpLocks/>
          </p:cNvGrpSpPr>
          <p:nvPr/>
        </p:nvGrpSpPr>
        <p:grpSpPr bwMode="auto">
          <a:xfrm>
            <a:off x="2895600" y="1524000"/>
            <a:ext cx="533400" cy="3962400"/>
            <a:chOff x="1824" y="960"/>
            <a:chExt cx="336" cy="2496"/>
          </a:xfrm>
        </p:grpSpPr>
        <p:sp>
          <p:nvSpPr>
            <p:cNvPr id="30791" name="Line 95"/>
            <p:cNvSpPr>
              <a:spLocks noChangeShapeType="1"/>
            </p:cNvSpPr>
            <p:nvPr/>
          </p:nvSpPr>
          <p:spPr bwMode="auto">
            <a:xfrm>
              <a:off x="1968" y="960"/>
              <a:ext cx="192" cy="33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2" name="Line 96"/>
            <p:cNvSpPr>
              <a:spLocks noChangeShapeType="1"/>
            </p:cNvSpPr>
            <p:nvPr/>
          </p:nvSpPr>
          <p:spPr bwMode="auto">
            <a:xfrm flipH="1">
              <a:off x="1824" y="1296"/>
              <a:ext cx="336" cy="81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3" name="Line 97"/>
            <p:cNvSpPr>
              <a:spLocks noChangeShapeType="1"/>
            </p:cNvSpPr>
            <p:nvPr/>
          </p:nvSpPr>
          <p:spPr bwMode="auto">
            <a:xfrm>
              <a:off x="1824" y="2112"/>
              <a:ext cx="192" cy="134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9234" name="Group 98"/>
          <p:cNvGrpSpPr>
            <a:grpSpLocks/>
          </p:cNvGrpSpPr>
          <p:nvPr/>
        </p:nvGrpSpPr>
        <p:grpSpPr bwMode="auto">
          <a:xfrm>
            <a:off x="2743200" y="1524000"/>
            <a:ext cx="838200" cy="3962400"/>
            <a:chOff x="1728" y="960"/>
            <a:chExt cx="528" cy="2496"/>
          </a:xfrm>
        </p:grpSpPr>
        <p:sp>
          <p:nvSpPr>
            <p:cNvPr id="30788" name="Line 99"/>
            <p:cNvSpPr>
              <a:spLocks noChangeShapeType="1"/>
            </p:cNvSpPr>
            <p:nvPr/>
          </p:nvSpPr>
          <p:spPr bwMode="auto">
            <a:xfrm>
              <a:off x="1968" y="960"/>
              <a:ext cx="288" cy="33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Line 100"/>
            <p:cNvSpPr>
              <a:spLocks noChangeShapeType="1"/>
            </p:cNvSpPr>
            <p:nvPr/>
          </p:nvSpPr>
          <p:spPr bwMode="auto">
            <a:xfrm flipH="1">
              <a:off x="1728" y="1296"/>
              <a:ext cx="528" cy="81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Line 101"/>
            <p:cNvSpPr>
              <a:spLocks noChangeShapeType="1"/>
            </p:cNvSpPr>
            <p:nvPr/>
          </p:nvSpPr>
          <p:spPr bwMode="auto">
            <a:xfrm>
              <a:off x="1728" y="2112"/>
              <a:ext cx="288" cy="134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9238" name="Group 102"/>
          <p:cNvGrpSpPr>
            <a:grpSpLocks/>
          </p:cNvGrpSpPr>
          <p:nvPr/>
        </p:nvGrpSpPr>
        <p:grpSpPr bwMode="auto">
          <a:xfrm>
            <a:off x="2590800" y="1524000"/>
            <a:ext cx="1143000" cy="3962400"/>
            <a:chOff x="1632" y="960"/>
            <a:chExt cx="720" cy="2496"/>
          </a:xfrm>
        </p:grpSpPr>
        <p:sp>
          <p:nvSpPr>
            <p:cNvPr id="30785" name="Line 103"/>
            <p:cNvSpPr>
              <a:spLocks noChangeShapeType="1"/>
            </p:cNvSpPr>
            <p:nvPr/>
          </p:nvSpPr>
          <p:spPr bwMode="auto">
            <a:xfrm>
              <a:off x="1968" y="960"/>
              <a:ext cx="384" cy="33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Line 104"/>
            <p:cNvSpPr>
              <a:spLocks noChangeShapeType="1"/>
            </p:cNvSpPr>
            <p:nvPr/>
          </p:nvSpPr>
          <p:spPr bwMode="auto">
            <a:xfrm flipH="1">
              <a:off x="1632" y="1296"/>
              <a:ext cx="720" cy="81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Line 105"/>
            <p:cNvSpPr>
              <a:spLocks noChangeShapeType="1"/>
            </p:cNvSpPr>
            <p:nvPr/>
          </p:nvSpPr>
          <p:spPr bwMode="auto">
            <a:xfrm>
              <a:off x="1632" y="2112"/>
              <a:ext cx="384" cy="134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9242" name="Group 106"/>
          <p:cNvGrpSpPr>
            <a:grpSpLocks/>
          </p:cNvGrpSpPr>
          <p:nvPr/>
        </p:nvGrpSpPr>
        <p:grpSpPr bwMode="auto">
          <a:xfrm>
            <a:off x="2971800" y="1524000"/>
            <a:ext cx="304800" cy="3962400"/>
            <a:chOff x="1872" y="960"/>
            <a:chExt cx="192" cy="2496"/>
          </a:xfrm>
        </p:grpSpPr>
        <p:sp>
          <p:nvSpPr>
            <p:cNvPr id="30782" name="Line 107"/>
            <p:cNvSpPr>
              <a:spLocks noChangeShapeType="1"/>
            </p:cNvSpPr>
            <p:nvPr/>
          </p:nvSpPr>
          <p:spPr bwMode="auto">
            <a:xfrm flipH="1">
              <a:off x="2016" y="2112"/>
              <a:ext cx="48" cy="134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Line 108"/>
            <p:cNvSpPr>
              <a:spLocks noChangeShapeType="1"/>
            </p:cNvSpPr>
            <p:nvPr/>
          </p:nvSpPr>
          <p:spPr bwMode="auto">
            <a:xfrm>
              <a:off x="1872" y="1296"/>
              <a:ext cx="192" cy="81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4" name="Line 109"/>
            <p:cNvSpPr>
              <a:spLocks noChangeShapeType="1"/>
            </p:cNvSpPr>
            <p:nvPr/>
          </p:nvSpPr>
          <p:spPr bwMode="auto">
            <a:xfrm flipH="1">
              <a:off x="1872" y="960"/>
              <a:ext cx="96" cy="33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9246" name="Group 110"/>
          <p:cNvGrpSpPr>
            <a:grpSpLocks/>
          </p:cNvGrpSpPr>
          <p:nvPr/>
        </p:nvGrpSpPr>
        <p:grpSpPr bwMode="auto">
          <a:xfrm>
            <a:off x="2819400" y="1524000"/>
            <a:ext cx="609600" cy="3962400"/>
            <a:chOff x="1776" y="960"/>
            <a:chExt cx="384" cy="2496"/>
          </a:xfrm>
        </p:grpSpPr>
        <p:sp>
          <p:nvSpPr>
            <p:cNvPr id="30779" name="Line 111"/>
            <p:cNvSpPr>
              <a:spLocks noChangeShapeType="1"/>
            </p:cNvSpPr>
            <p:nvPr/>
          </p:nvSpPr>
          <p:spPr bwMode="auto">
            <a:xfrm>
              <a:off x="1776" y="1296"/>
              <a:ext cx="384" cy="81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0" name="Line 112"/>
            <p:cNvSpPr>
              <a:spLocks noChangeShapeType="1"/>
            </p:cNvSpPr>
            <p:nvPr/>
          </p:nvSpPr>
          <p:spPr bwMode="auto">
            <a:xfrm flipH="1">
              <a:off x="1776" y="960"/>
              <a:ext cx="192" cy="33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1" name="Line 113"/>
            <p:cNvSpPr>
              <a:spLocks noChangeShapeType="1"/>
            </p:cNvSpPr>
            <p:nvPr/>
          </p:nvSpPr>
          <p:spPr bwMode="auto">
            <a:xfrm flipH="1">
              <a:off x="2016" y="2112"/>
              <a:ext cx="144" cy="134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9250" name="Group 114"/>
          <p:cNvGrpSpPr>
            <a:grpSpLocks/>
          </p:cNvGrpSpPr>
          <p:nvPr/>
        </p:nvGrpSpPr>
        <p:grpSpPr bwMode="auto">
          <a:xfrm>
            <a:off x="2667000" y="1524000"/>
            <a:ext cx="914400" cy="3962400"/>
            <a:chOff x="1680" y="960"/>
            <a:chExt cx="576" cy="2496"/>
          </a:xfrm>
        </p:grpSpPr>
        <p:sp>
          <p:nvSpPr>
            <p:cNvPr id="30776" name="Line 115"/>
            <p:cNvSpPr>
              <a:spLocks noChangeShapeType="1"/>
            </p:cNvSpPr>
            <p:nvPr/>
          </p:nvSpPr>
          <p:spPr bwMode="auto">
            <a:xfrm>
              <a:off x="1680" y="1296"/>
              <a:ext cx="576" cy="81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7" name="Line 116"/>
            <p:cNvSpPr>
              <a:spLocks noChangeShapeType="1"/>
            </p:cNvSpPr>
            <p:nvPr/>
          </p:nvSpPr>
          <p:spPr bwMode="auto">
            <a:xfrm flipH="1">
              <a:off x="1680" y="960"/>
              <a:ext cx="288" cy="33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8" name="Line 117"/>
            <p:cNvSpPr>
              <a:spLocks noChangeShapeType="1"/>
            </p:cNvSpPr>
            <p:nvPr/>
          </p:nvSpPr>
          <p:spPr bwMode="auto">
            <a:xfrm flipH="1">
              <a:off x="2016" y="2112"/>
              <a:ext cx="240" cy="134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9254" name="Group 118"/>
          <p:cNvGrpSpPr>
            <a:grpSpLocks/>
          </p:cNvGrpSpPr>
          <p:nvPr/>
        </p:nvGrpSpPr>
        <p:grpSpPr bwMode="auto">
          <a:xfrm>
            <a:off x="2514600" y="1524000"/>
            <a:ext cx="1219200" cy="3962400"/>
            <a:chOff x="1584" y="960"/>
            <a:chExt cx="768" cy="2496"/>
          </a:xfrm>
        </p:grpSpPr>
        <p:sp>
          <p:nvSpPr>
            <p:cNvPr id="30773" name="Line 119"/>
            <p:cNvSpPr>
              <a:spLocks noChangeShapeType="1"/>
            </p:cNvSpPr>
            <p:nvPr/>
          </p:nvSpPr>
          <p:spPr bwMode="auto">
            <a:xfrm>
              <a:off x="1584" y="1296"/>
              <a:ext cx="768" cy="81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4" name="Line 120"/>
            <p:cNvSpPr>
              <a:spLocks noChangeShapeType="1"/>
            </p:cNvSpPr>
            <p:nvPr/>
          </p:nvSpPr>
          <p:spPr bwMode="auto">
            <a:xfrm flipH="1">
              <a:off x="1584" y="960"/>
              <a:ext cx="384" cy="33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5" name="Line 121"/>
            <p:cNvSpPr>
              <a:spLocks noChangeShapeType="1"/>
            </p:cNvSpPr>
            <p:nvPr/>
          </p:nvSpPr>
          <p:spPr bwMode="auto">
            <a:xfrm flipH="1">
              <a:off x="2016" y="2112"/>
              <a:ext cx="336" cy="134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9258" name="Group 122"/>
          <p:cNvGrpSpPr>
            <a:grpSpLocks/>
          </p:cNvGrpSpPr>
          <p:nvPr/>
        </p:nvGrpSpPr>
        <p:grpSpPr bwMode="auto">
          <a:xfrm>
            <a:off x="152400" y="1633538"/>
            <a:ext cx="1600200" cy="1860550"/>
            <a:chOff x="96" y="1008"/>
            <a:chExt cx="1008" cy="1172"/>
          </a:xfrm>
        </p:grpSpPr>
        <p:sp>
          <p:nvSpPr>
            <p:cNvPr id="30771" name="Text Box 123"/>
            <p:cNvSpPr txBox="1">
              <a:spLocks noChangeArrowheads="1"/>
            </p:cNvSpPr>
            <p:nvPr/>
          </p:nvSpPr>
          <p:spPr bwMode="auto">
            <a:xfrm>
              <a:off x="96" y="1008"/>
              <a:ext cx="10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1600"/>
                <a:t>Scan</a:t>
              </a:r>
            </a:p>
          </p:txBody>
        </p:sp>
        <p:sp>
          <p:nvSpPr>
            <p:cNvPr id="30772" name="Text Box 124"/>
            <p:cNvSpPr txBox="1">
              <a:spLocks noChangeArrowheads="1"/>
            </p:cNvSpPr>
            <p:nvPr/>
          </p:nvSpPr>
          <p:spPr bwMode="auto">
            <a:xfrm>
              <a:off x="96" y="1968"/>
              <a:ext cx="10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1600"/>
                <a:t>De-scan</a:t>
              </a:r>
            </a:p>
          </p:txBody>
        </p:sp>
      </p:grpSp>
      <p:sp>
        <p:nvSpPr>
          <p:cNvPr id="30757" name="Text Box 125"/>
          <p:cNvSpPr txBox="1">
            <a:spLocks noChangeArrowheads="1"/>
          </p:cNvSpPr>
          <p:nvPr/>
        </p:nvSpPr>
        <p:spPr bwMode="auto">
          <a:xfrm>
            <a:off x="152400" y="25146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/>
              <a:t>Specimen</a:t>
            </a:r>
          </a:p>
        </p:txBody>
      </p:sp>
      <p:sp>
        <p:nvSpPr>
          <p:cNvPr id="219262" name="Text Box 126"/>
          <p:cNvSpPr txBox="1">
            <a:spLocks noChangeArrowheads="1"/>
          </p:cNvSpPr>
          <p:nvPr/>
        </p:nvSpPr>
        <p:spPr bwMode="auto">
          <a:xfrm>
            <a:off x="6096000" y="5715000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Conventional Diffraction Pattern</a:t>
            </a:r>
          </a:p>
        </p:txBody>
      </p:sp>
      <p:sp>
        <p:nvSpPr>
          <p:cNvPr id="219263" name="Text Box 127"/>
          <p:cNvSpPr txBox="1">
            <a:spLocks noChangeArrowheads="1"/>
          </p:cNvSpPr>
          <p:nvPr/>
        </p:nvSpPr>
        <p:spPr bwMode="auto">
          <a:xfrm>
            <a:off x="6324600" y="5867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Precession…</a:t>
            </a:r>
          </a:p>
        </p:txBody>
      </p:sp>
      <p:sp>
        <p:nvSpPr>
          <p:cNvPr id="219264" name="Text Box 128"/>
          <p:cNvSpPr txBox="1">
            <a:spLocks noChangeArrowheads="1"/>
          </p:cNvSpPr>
          <p:nvPr/>
        </p:nvSpPr>
        <p:spPr bwMode="auto">
          <a:xfrm>
            <a:off x="6248400" y="5715000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Precession Diffraction Pattern</a:t>
            </a:r>
          </a:p>
        </p:txBody>
      </p:sp>
      <p:sp>
        <p:nvSpPr>
          <p:cNvPr id="30761" name="Text Box 129"/>
          <p:cNvSpPr txBox="1">
            <a:spLocks noChangeArrowheads="1"/>
          </p:cNvSpPr>
          <p:nvPr/>
        </p:nvSpPr>
        <p:spPr bwMode="auto">
          <a:xfrm>
            <a:off x="6096000" y="3352800"/>
            <a:ext cx="2819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(Ga,In)</a:t>
            </a:r>
            <a:r>
              <a:rPr lang="en-US" baseline="-25000"/>
              <a:t>2</a:t>
            </a:r>
            <a:r>
              <a:rPr lang="en-US"/>
              <a:t>SnO</a:t>
            </a:r>
            <a:r>
              <a:rPr lang="en-US" baseline="-25000"/>
              <a:t>5</a:t>
            </a:r>
            <a:r>
              <a:rPr lang="en-US" i="1"/>
              <a:t> </a:t>
            </a:r>
            <a:r>
              <a:rPr lang="en-US"/>
              <a:t>Intensities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/>
              <a:t>412Å crystal thickness</a:t>
            </a:r>
          </a:p>
        </p:txBody>
      </p:sp>
      <p:grpSp>
        <p:nvGrpSpPr>
          <p:cNvPr id="30762" name="Group 130"/>
          <p:cNvGrpSpPr>
            <a:grpSpLocks/>
          </p:cNvGrpSpPr>
          <p:nvPr/>
        </p:nvGrpSpPr>
        <p:grpSpPr bwMode="auto">
          <a:xfrm>
            <a:off x="5867400" y="0"/>
            <a:ext cx="3276600" cy="3262313"/>
            <a:chOff x="3696" y="0"/>
            <a:chExt cx="2064" cy="2055"/>
          </a:xfrm>
        </p:grpSpPr>
        <p:pic>
          <p:nvPicPr>
            <p:cNvPr id="30769" name="Picture 131" descr="onzone_int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" y="0"/>
              <a:ext cx="2050" cy="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70" name="Text Box 132"/>
            <p:cNvSpPr txBox="1">
              <a:spLocks noChangeArrowheads="1"/>
            </p:cNvSpPr>
            <p:nvPr/>
          </p:nvSpPr>
          <p:spPr bwMode="auto">
            <a:xfrm>
              <a:off x="3696" y="1824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Non-precessed</a:t>
              </a:r>
            </a:p>
          </p:txBody>
        </p:sp>
      </p:grpSp>
      <p:sp>
        <p:nvSpPr>
          <p:cNvPr id="219269" name="Rectangle 133"/>
          <p:cNvSpPr>
            <a:spLocks noChangeArrowheads="1"/>
          </p:cNvSpPr>
          <p:nvPr/>
        </p:nvSpPr>
        <p:spPr bwMode="auto">
          <a:xfrm>
            <a:off x="5867400" y="0"/>
            <a:ext cx="3276600" cy="3263900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9270" name="Group 134"/>
          <p:cNvGrpSpPr>
            <a:grpSpLocks/>
          </p:cNvGrpSpPr>
          <p:nvPr/>
        </p:nvGrpSpPr>
        <p:grpSpPr bwMode="auto">
          <a:xfrm>
            <a:off x="5867400" y="0"/>
            <a:ext cx="3276600" cy="3262313"/>
            <a:chOff x="3696" y="0"/>
            <a:chExt cx="2064" cy="2055"/>
          </a:xfrm>
        </p:grpSpPr>
        <p:pic>
          <p:nvPicPr>
            <p:cNvPr id="30767" name="Picture 135" descr="gito_24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" y="0"/>
              <a:ext cx="2050" cy="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68" name="Text Box 136"/>
            <p:cNvSpPr txBox="1">
              <a:spLocks noChangeArrowheads="1"/>
            </p:cNvSpPr>
            <p:nvPr/>
          </p:nvSpPr>
          <p:spPr bwMode="auto">
            <a:xfrm>
              <a:off x="3696" y="1824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Precessed</a:t>
              </a:r>
            </a:p>
          </p:txBody>
        </p:sp>
      </p:grpSp>
      <p:sp>
        <p:nvSpPr>
          <p:cNvPr id="30765" name="Text Box 137"/>
          <p:cNvSpPr txBox="1">
            <a:spLocks noChangeArrowheads="1"/>
          </p:cNvSpPr>
          <p:nvPr/>
        </p:nvSpPr>
        <p:spPr bwMode="auto">
          <a:xfrm>
            <a:off x="0" y="6461125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(Diffracted amplitudes)</a:t>
            </a:r>
          </a:p>
        </p:txBody>
      </p:sp>
      <p:sp>
        <p:nvSpPr>
          <p:cNvPr id="30766" name="Line 138"/>
          <p:cNvSpPr>
            <a:spLocks noChangeShapeType="1"/>
          </p:cNvSpPr>
          <p:nvPr/>
        </p:nvSpPr>
        <p:spPr bwMode="auto">
          <a:xfrm>
            <a:off x="2819400" y="28194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219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219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223" grpId="0" animBg="1"/>
      <p:bldP spid="219223" grpId="1" animBg="1"/>
      <p:bldP spid="219223" grpId="2" animBg="1"/>
      <p:bldP spid="219223" grpId="3" animBg="1"/>
      <p:bldP spid="219223" grpId="4" animBg="1"/>
      <p:bldP spid="219262" grpId="0"/>
      <p:bldP spid="219263" grpId="0"/>
      <p:bldP spid="219263" grpId="1"/>
      <p:bldP spid="219264" grpId="0"/>
      <p:bldP spid="21926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PED is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Approximately Invertable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Pseudo Bragg’s Law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Approximately 2-beam, but not great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Properly Explained by Dynamical Theory</a:t>
            </a:r>
          </a:p>
          <a:p>
            <a:pPr>
              <a:lnSpc>
                <a:spcPct val="90000"/>
              </a:lnSpc>
            </a:pPr>
            <a:r>
              <a:rPr lang="en-US" altLang="en-US"/>
              <a:t>PED is not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Pseudo-Kinematical (this is different!)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Fully Understood by Dummies, yet</a:t>
            </a:r>
          </a:p>
        </p:txBody>
      </p:sp>
    </p:spTree>
    <p:extLst>
      <p:ext uri="{BB962C8B-B14F-4D97-AF65-F5344CB8AC3E}">
        <p14:creationId xmlns:p14="http://schemas.microsoft.com/office/powerpoint/2010/main" val="90451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en-US" sz="440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49812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Precession</a:t>
            </a:r>
            <a:br>
              <a:rPr lang="en-US"/>
            </a:br>
            <a:r>
              <a:rPr lang="en-US"/>
              <a:t>System</a:t>
            </a:r>
          </a:p>
        </p:txBody>
      </p:sp>
      <p:pic>
        <p:nvPicPr>
          <p:cNvPr id="439300" name="Picture 4" descr="Control panel v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790700"/>
            <a:ext cx="3733800" cy="2324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9299" name="Picture 3" descr="schematic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bright="-12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730375"/>
            <a:ext cx="7086600" cy="5087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9301" name="Text Box 5"/>
          <p:cNvSpPr txBox="1">
            <a:spLocks noChangeArrowheads="1"/>
          </p:cNvSpPr>
          <p:nvPr/>
        </p:nvSpPr>
        <p:spPr bwMode="auto">
          <a:xfrm>
            <a:off x="5029200" y="533400"/>
            <a:ext cx="4114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r>
              <a:rPr lang="en-US" sz="1600" b="1" smtClean="0">
                <a:solidFill>
                  <a:srgbClr val="000000"/>
                </a:solidFill>
              </a:rPr>
              <a:t>US patent application:</a:t>
            </a:r>
          </a:p>
          <a:p>
            <a:pPr algn="r" eaLnBrk="0" hangingPunct="0"/>
            <a:r>
              <a:rPr lang="en-US" sz="1400" b="1" i="1" smtClean="0">
                <a:solidFill>
                  <a:srgbClr val="000000"/>
                </a:solidFill>
              </a:rPr>
              <a:t>“A hollow-cone electron diffraction system</a:t>
            </a:r>
            <a:r>
              <a:rPr lang="en-US" sz="1400" b="1" smtClean="0">
                <a:solidFill>
                  <a:srgbClr val="000000"/>
                </a:solidFill>
              </a:rPr>
              <a:t>”.  </a:t>
            </a:r>
          </a:p>
          <a:p>
            <a:pPr algn="r" eaLnBrk="0" hangingPunct="0"/>
            <a:r>
              <a:rPr lang="en-US" sz="1200" b="1" smtClean="0">
                <a:solidFill>
                  <a:srgbClr val="000000"/>
                </a:solidFill>
              </a:rPr>
              <a:t>Application serial number 60/531,641, Dec 2004.</a:t>
            </a:r>
          </a:p>
        </p:txBody>
      </p:sp>
    </p:spTree>
    <p:extLst>
      <p:ext uri="{BB962C8B-B14F-4D97-AF65-F5344CB8AC3E}">
        <p14:creationId xmlns:p14="http://schemas.microsoft.com/office/powerpoint/2010/main" val="235874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4" name="Picture 2" descr="spiningstar2 0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412875"/>
            <a:ext cx="4538663" cy="340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250825" y="981075"/>
            <a:ext cx="3673475" cy="5724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400" smtClean="0">
              <a:solidFill>
                <a:srgbClr val="000000"/>
              </a:solidFill>
              <a:latin typeface="Franklin Gothic Demi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CC3300"/>
              </a:buClr>
              <a:buSzPct val="65000"/>
              <a:buFont typeface="Wingdings 2" pitchFamily="18" charset="2"/>
              <a:buChar char="Ã"/>
            </a:pPr>
            <a:r>
              <a:rPr lang="en-US" sz="140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 </a:t>
            </a:r>
            <a:r>
              <a:rPr lang="en-US" sz="1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Can be easily retrofitable to any TEM 100- 300 KV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CC3300"/>
              </a:buClr>
              <a:buSzPct val="65000"/>
              <a:buFont typeface="Wingdings 2" pitchFamily="18" charset="2"/>
              <a:buNone/>
            </a:pPr>
            <a:endParaRPr lang="en-US" sz="16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CC3300"/>
              </a:buClr>
              <a:buSzPct val="65000"/>
              <a:buFont typeface="Wingdings 2" pitchFamily="18" charset="2"/>
              <a:buChar char="Ã"/>
            </a:pPr>
            <a:r>
              <a:rPr lang="fr-BE" sz="1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 precession is possible for any beam size  300 - 50 nm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CC3300"/>
              </a:buClr>
              <a:buSzPct val="65000"/>
              <a:buFont typeface="Wingdings 2" pitchFamily="18" charset="2"/>
              <a:buNone/>
            </a:pPr>
            <a:endParaRPr lang="fr-BE" sz="16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CC3300"/>
              </a:buClr>
              <a:buSzPct val="65000"/>
              <a:buFont typeface="Wingdings 2" pitchFamily="18" charset="2"/>
              <a:buChar char="Ã"/>
            </a:pPr>
            <a:r>
              <a:rPr lang="fr-BE" sz="1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 </a:t>
            </a:r>
            <a:r>
              <a:rPr lang="fr-BE" sz="1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Precession is possible for a parallel        or convergent beam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CC3300"/>
              </a:buClr>
              <a:buSzPct val="65000"/>
              <a:buFont typeface="Wingdings 2" pitchFamily="18" charset="2"/>
              <a:buNone/>
            </a:pPr>
            <a:endParaRPr lang="fr-BE" sz="16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CC3300"/>
              </a:buClr>
              <a:buSzPct val="65000"/>
              <a:buFont typeface="Wingdings 2" pitchFamily="18" charset="2"/>
              <a:buChar char="Ã"/>
            </a:pPr>
            <a:r>
              <a:rPr lang="fr-BE" sz="1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 precession eliminates false spots to ED pattern that belong to dynamical contributions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CC3300"/>
              </a:buClr>
              <a:buSzPct val="65000"/>
              <a:buFont typeface="Wingdings 2" pitchFamily="18" charset="2"/>
              <a:buNone/>
            </a:pPr>
            <a:endParaRPr lang="fr-BE" sz="16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CC3300"/>
              </a:buClr>
              <a:buSzPct val="65000"/>
              <a:buFont typeface="Wingdings 2" pitchFamily="18" charset="2"/>
              <a:buChar char="Ã"/>
            </a:pPr>
            <a:r>
              <a:rPr lang="fr-BE" sz="1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 </a:t>
            </a:r>
            <a:r>
              <a:rPr lang="fr-BE" sz="1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precession angle can vary continuously (0°-3°) to observe true crystallographic  symmetry variation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CC3300"/>
              </a:buClr>
              <a:buSzPct val="65000"/>
              <a:buFont typeface="Wingdings 2" pitchFamily="18" charset="2"/>
              <a:buChar char="Ã"/>
            </a:pPr>
            <a:endParaRPr lang="fr-BE" sz="16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CC3300"/>
              </a:buClr>
              <a:buSzPct val="65000"/>
              <a:buFont typeface="Wingdings 2" pitchFamily="18" charset="2"/>
              <a:buChar char="Ã"/>
            </a:pPr>
            <a:r>
              <a:rPr lang="fr-BE" sz="1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  Software ELD for easy quantification of ED intensities and automatic symmetry ( point, space group ) research</a:t>
            </a:r>
            <a:endParaRPr lang="en-US" sz="1600" smtClean="0">
              <a:solidFill>
                <a:srgbClr val="000000"/>
              </a:solidFill>
              <a:latin typeface="Franklin Gothic Demi" pitchFamily="34" charset="0"/>
            </a:endParaRPr>
          </a:p>
          <a:p>
            <a:endParaRPr lang="en-US" sz="1600" smtClean="0">
              <a:solidFill>
                <a:srgbClr val="000000"/>
              </a:solidFill>
              <a:latin typeface="Franklin Gothic Demi" pitchFamily="34" charset="0"/>
            </a:endParaRPr>
          </a:p>
        </p:txBody>
      </p:sp>
      <p:sp>
        <p:nvSpPr>
          <p:cNvPr id="443396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642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BE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SPINNING STAR :    UNIVERSAL INTERFASE FOR PRECESSION ELECTRON DIFFRACTION  FOR  ANY  TEM ( 120 -200 -300 KV )</a:t>
            </a:r>
            <a:endParaRPr lang="en-US" sz="24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4211638" y="5157788"/>
            <a:ext cx="4932362" cy="12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CC3300"/>
              </a:buClr>
              <a:buSzPct val="65000"/>
              <a:buFont typeface="Wingdings 2" pitchFamily="18" charset="2"/>
              <a:buChar char="Ã"/>
            </a:pPr>
            <a:r>
              <a:rPr lang="fr-BE"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   </a:t>
            </a:r>
            <a:r>
              <a:rPr lang="fr-BE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Easily   interfaced    to   electron diffractometer for  automatic 3D  structure determination</a:t>
            </a:r>
          </a:p>
          <a:p>
            <a:endParaRPr lang="en-US" sz="20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433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6134100"/>
            <a:ext cx="318135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40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Complicated Structures</a:t>
            </a:r>
          </a:p>
          <a:p>
            <a:pPr lvl="1"/>
            <a:r>
              <a:rPr lang="en-US" dirty="0" smtClean="0"/>
              <a:t>Hard to interpret </a:t>
            </a:r>
            <a:r>
              <a:rPr lang="en-US" dirty="0" err="1" smtClean="0"/>
              <a:t>SAED</a:t>
            </a:r>
            <a:endParaRPr lang="en-US" dirty="0" smtClean="0"/>
          </a:p>
          <a:p>
            <a:pPr lvl="1"/>
            <a:r>
              <a:rPr lang="en-US" dirty="0" smtClean="0"/>
              <a:t>Simple to interpret </a:t>
            </a:r>
            <a:r>
              <a:rPr lang="en-US" dirty="0" err="1" smtClean="0"/>
              <a:t>PED</a:t>
            </a:r>
            <a:endParaRPr lang="en-US" dirty="0" smtClean="0"/>
          </a:p>
          <a:p>
            <a:r>
              <a:rPr lang="en-US" dirty="0" smtClean="0"/>
              <a:t>EDS</a:t>
            </a:r>
          </a:p>
          <a:p>
            <a:pPr lvl="1"/>
            <a:r>
              <a:rPr lang="en-US" dirty="0" smtClean="0"/>
              <a:t>Elemental ratio’s depend upon orientation in standard mode</a:t>
            </a:r>
          </a:p>
          <a:p>
            <a:pPr lvl="1"/>
            <a:r>
              <a:rPr lang="en-US" dirty="0" smtClean="0"/>
              <a:t>Weak to no dependence with </a:t>
            </a:r>
            <a:r>
              <a:rPr lang="en-US" dirty="0" err="1" smtClean="0"/>
              <a:t>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338455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 descr="spiningstar2 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157788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236" name="Picture 4" descr="uvarovite_111_ki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205038"/>
            <a:ext cx="3097212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1476375" y="188913"/>
            <a:ext cx="7199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BE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APPLICATION  :   FIND  TRUE   CRYSTAL  SYMMETRY</a:t>
            </a: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684213" y="3644900"/>
            <a:ext cx="187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BE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BE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PRECESSION  OFF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3276600" y="4724400"/>
            <a:ext cx="2400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BE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BE"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IDEAL  KINEMATICAL  (111)</a:t>
            </a:r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32776" name="Picture 8" descr="uvar_ge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437063"/>
            <a:ext cx="1519238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41" name="Text Box 9"/>
          <p:cNvSpPr txBox="1">
            <a:spLocks noChangeArrowheads="1"/>
          </p:cNvSpPr>
          <p:nvPr/>
        </p:nvSpPr>
        <p:spPr bwMode="auto">
          <a:xfrm>
            <a:off x="3492500" y="5589588"/>
            <a:ext cx="2116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sz="200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UVAROVITE (111)</a:t>
            </a: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22324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92150"/>
            <a:ext cx="3671887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3243" name="Text Box 11"/>
          <p:cNvSpPr txBox="1">
            <a:spLocks noChangeArrowheads="1"/>
          </p:cNvSpPr>
          <p:nvPr/>
        </p:nvSpPr>
        <p:spPr bwMode="auto">
          <a:xfrm>
            <a:off x="6084888" y="3573463"/>
            <a:ext cx="1785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BE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BE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PRECESSION  ON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35688"/>
            <a:ext cx="31718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45" name="Rectangle 13"/>
          <p:cNvSpPr>
            <a:spLocks noChangeArrowheads="1"/>
          </p:cNvSpPr>
          <p:nvPr/>
        </p:nvSpPr>
        <p:spPr bwMode="auto">
          <a:xfrm>
            <a:off x="3463925" y="6034088"/>
            <a:ext cx="2946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BE" sz="160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Courtesy M.Gemmi  </a:t>
            </a:r>
          </a:p>
          <a:p>
            <a:pPr>
              <a:defRPr/>
            </a:pPr>
            <a:r>
              <a:rPr lang="fr-BE" sz="160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Univ of Milano</a:t>
            </a: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9" grpId="0"/>
      <p:bldP spid="223243" grpId="0"/>
    </p:bldLst>
  </p:timing>
</p:sld>
</file>

<file path=ppt/theme/theme1.xml><?xml version="1.0" encoding="utf-8"?>
<a:theme xmlns:a="http://schemas.openxmlformats.org/drawingml/2006/main" name="1_alaska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80"/>
      </a:lt2>
      <a:accent1>
        <a:srgbClr val="FF00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AAFF"/>
      </a:accent5>
      <a:accent6>
        <a:srgbClr val="E70000"/>
      </a:accent6>
      <a:hlink>
        <a:srgbClr val="00FFFF"/>
      </a:hlink>
      <a:folHlink>
        <a:srgbClr val="C0C0C0"/>
      </a:folHlink>
    </a:clrScheme>
    <a:fontScheme name="alask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s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sk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laska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80"/>
      </a:lt2>
      <a:accent1>
        <a:srgbClr val="FF00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AAFF"/>
      </a:accent5>
      <a:accent6>
        <a:srgbClr val="E70000"/>
      </a:accent6>
      <a:hlink>
        <a:srgbClr val="00FFFF"/>
      </a:hlink>
      <a:folHlink>
        <a:srgbClr val="C0C0C0"/>
      </a:folHlink>
    </a:clrScheme>
    <a:fontScheme name="alask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s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sk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laska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80"/>
      </a:lt2>
      <a:accent1>
        <a:srgbClr val="FF00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AAFF"/>
      </a:accent5>
      <a:accent6>
        <a:srgbClr val="E70000"/>
      </a:accent6>
      <a:hlink>
        <a:srgbClr val="00FFFF"/>
      </a:hlink>
      <a:folHlink>
        <a:srgbClr val="C0C0C0"/>
      </a:folHlink>
    </a:clrScheme>
    <a:fontScheme name="alask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s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sk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alaska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80"/>
      </a:lt2>
      <a:accent1>
        <a:srgbClr val="FF00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AAFF"/>
      </a:accent5>
      <a:accent6>
        <a:srgbClr val="E70000"/>
      </a:accent6>
      <a:hlink>
        <a:srgbClr val="00FFFF"/>
      </a:hlink>
      <a:folHlink>
        <a:srgbClr val="C0C0C0"/>
      </a:folHlink>
    </a:clrScheme>
    <a:fontScheme name="alask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s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sk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1590</Words>
  <Application>Microsoft Office PowerPoint</Application>
  <PresentationFormat>On-screen Show (4:3)</PresentationFormat>
  <Paragraphs>411</Paragraphs>
  <Slides>51</Slides>
  <Notes>44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71" baseType="lpstr">
      <vt:lpstr>ＭＳ Ｐゴシック</vt:lpstr>
      <vt:lpstr>Arial</vt:lpstr>
      <vt:lpstr>Arial Rounded MT Bold</vt:lpstr>
      <vt:lpstr>Comic Sans MS</vt:lpstr>
      <vt:lpstr>Franklin Gothic Demi</vt:lpstr>
      <vt:lpstr>Helvetica</vt:lpstr>
      <vt:lpstr>Monotype Sorts</vt:lpstr>
      <vt:lpstr>Symbol</vt:lpstr>
      <vt:lpstr>Times New Roman</vt:lpstr>
      <vt:lpstr>Verdana</vt:lpstr>
      <vt:lpstr>Wingdings</vt:lpstr>
      <vt:lpstr>Wingdings 2</vt:lpstr>
      <vt:lpstr>1_alaska</vt:lpstr>
      <vt:lpstr>alaska</vt:lpstr>
      <vt:lpstr>2_alaska</vt:lpstr>
      <vt:lpstr>3_alaska</vt:lpstr>
      <vt:lpstr>Image</vt:lpstr>
      <vt:lpstr>SPW 8.0 Graph</vt:lpstr>
      <vt:lpstr>Microsoft Equation 3.0</vt:lpstr>
      <vt:lpstr>Paintbrush Picture</vt:lpstr>
      <vt:lpstr>Precession Diffraction: The Philospher’s Stone of Electron Crystallography?</vt:lpstr>
      <vt:lpstr>Focus</vt:lpstr>
      <vt:lpstr>What PED can do</vt:lpstr>
      <vt:lpstr>PowerPoint Presentation</vt:lpstr>
      <vt:lpstr>PowerPoint Presentation</vt:lpstr>
      <vt:lpstr>Precession System</vt:lpstr>
      <vt:lpstr>PowerPoint Presentation</vt:lpstr>
      <vt:lpstr>Examples:</vt:lpstr>
      <vt:lpstr>PowerPoint Presentation</vt:lpstr>
      <vt:lpstr>PowerPoint Presentation</vt:lpstr>
      <vt:lpstr>Carbide</vt:lpstr>
      <vt:lpstr>EDS, on zone (SrTiO3)</vt:lpstr>
      <vt:lpstr>Practical Use</vt:lpstr>
      <vt:lpstr>Some Practical Issues</vt:lpstr>
      <vt:lpstr>PowerPoint Presentation</vt:lpstr>
      <vt:lpstr>Remember the optics</vt:lpstr>
      <vt:lpstr>PowerPoint Presentation</vt:lpstr>
      <vt:lpstr>Alignment can be tricky</vt:lpstr>
      <vt:lpstr>Why?</vt:lpstr>
      <vt:lpstr>Why?</vt:lpstr>
      <vt:lpstr>Ewald Sphere Construction</vt:lpstr>
      <vt:lpstr>Levels of theory</vt:lpstr>
      <vt:lpstr>Early Models</vt:lpstr>
      <vt:lpstr>Bragg’s Law fails badly (Ga,In)2SnO5</vt:lpstr>
      <vt:lpstr>Kinematical Lorentz Correction</vt:lpstr>
      <vt:lpstr>Kinematical Lorentz correction: Geometry information is insufficient</vt:lpstr>
      <vt:lpstr>2-Beam (Blackman) form</vt:lpstr>
      <vt:lpstr>Blackman Form</vt:lpstr>
      <vt:lpstr>Blackman+Lorentz</vt:lpstr>
      <vt:lpstr>Two-Beam Form</vt:lpstr>
      <vt:lpstr>Two-Beam Integration: Ewald Sphere</vt:lpstr>
      <vt:lpstr>2-Beam Integration better</vt:lpstr>
      <vt:lpstr>Some numbers</vt:lpstr>
      <vt:lpstr>Fully Dynamical: Multislice</vt:lpstr>
      <vt:lpstr>Multislice Simulation</vt:lpstr>
      <vt:lpstr>Multislice Simulation: works (of course)</vt:lpstr>
      <vt:lpstr>Global error metric: R1</vt:lpstr>
      <vt:lpstr>Quantitative Benchmark: Multislice Simulation</vt:lpstr>
      <vt:lpstr>Partial Conclusions</vt:lpstr>
      <vt:lpstr>Overview</vt:lpstr>
      <vt:lpstr>Role of Angle: Andalusite</vt:lpstr>
      <vt:lpstr>Measured and Simulated Precession patterns</vt:lpstr>
      <vt:lpstr>Decay of Forbidden Reflections</vt:lpstr>
      <vt:lpstr>Quasi-systematic row</vt:lpstr>
      <vt:lpstr>Evidence: 2g allowed</vt:lpstr>
      <vt:lpstr>Phase and Averaging</vt:lpstr>
      <vt:lpstr>Phase independence when averaged</vt:lpstr>
      <vt:lpstr>Why does it work?</vt:lpstr>
      <vt:lpstr>Why is works - Intensity mapping</vt:lpstr>
      <vt:lpstr>Summary</vt:lpstr>
      <vt:lpstr>Questions 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2014-08-21T15:14:51Z</dcterms:created>
  <dcterms:modified xsi:type="dcterms:W3CDTF">2014-08-21T15:15:14Z</dcterms:modified>
</cp:coreProperties>
</file>