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</p:sldMasterIdLst>
  <p:notesMasterIdLst>
    <p:notesMasterId r:id="rId36"/>
  </p:notesMasterIdLst>
  <p:handoutMasterIdLst>
    <p:handoutMasterId r:id="rId37"/>
  </p:handoutMasterIdLst>
  <p:sldIdLst>
    <p:sldId id="689" r:id="rId2"/>
    <p:sldId id="684" r:id="rId3"/>
    <p:sldId id="686" r:id="rId4"/>
    <p:sldId id="646" r:id="rId5"/>
    <p:sldId id="691" r:id="rId6"/>
    <p:sldId id="692" r:id="rId7"/>
    <p:sldId id="640" r:id="rId8"/>
    <p:sldId id="682" r:id="rId9"/>
    <p:sldId id="601" r:id="rId10"/>
    <p:sldId id="602" r:id="rId11"/>
    <p:sldId id="603" r:id="rId12"/>
    <p:sldId id="700" r:id="rId13"/>
    <p:sldId id="701" r:id="rId14"/>
    <p:sldId id="606" r:id="rId15"/>
    <p:sldId id="568" r:id="rId16"/>
    <p:sldId id="573" r:id="rId17"/>
    <p:sldId id="572" r:id="rId18"/>
    <p:sldId id="616" r:id="rId19"/>
    <p:sldId id="574" r:id="rId20"/>
    <p:sldId id="577" r:id="rId21"/>
    <p:sldId id="677" r:id="rId22"/>
    <p:sldId id="678" r:id="rId23"/>
    <p:sldId id="679" r:id="rId24"/>
    <p:sldId id="680" r:id="rId25"/>
    <p:sldId id="688" r:id="rId26"/>
    <p:sldId id="683" r:id="rId27"/>
    <p:sldId id="693" r:id="rId28"/>
    <p:sldId id="708" r:id="rId29"/>
    <p:sldId id="707" r:id="rId30"/>
    <p:sldId id="703" r:id="rId31"/>
    <p:sldId id="694" r:id="rId32"/>
    <p:sldId id="710" r:id="rId33"/>
    <p:sldId id="690" r:id="rId34"/>
    <p:sldId id="712" r:id="rId35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3300"/>
    <a:srgbClr val="16845A"/>
    <a:srgbClr val="969696"/>
    <a:srgbClr val="CC00CC"/>
    <a:srgbClr val="00CCFF"/>
    <a:srgbClr val="FFCC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26" autoAdjust="0"/>
    <p:restoredTop sz="94651" autoAdjust="0"/>
  </p:normalViewPr>
  <p:slideViewPr>
    <p:cSldViewPr snapToGrid="0">
      <p:cViewPr varScale="1">
        <p:scale>
          <a:sx n="111" d="100"/>
          <a:sy n="111" d="100"/>
        </p:scale>
        <p:origin x="39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77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AFC49E82-CF7E-49A6-BE13-C245824C75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84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</a:defRPr>
            </a:lvl1pPr>
          </a:lstStyle>
          <a:p>
            <a:fld id="{0E0E4DFA-5E3F-4535-9D6D-A1B3EA09F0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28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4CB472-A278-4AD2-BF98-BABC421E888E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69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572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D3C8B5-011E-4B05-8B57-B8DE305C7811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44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144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892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35680-AD49-49DC-B17F-523308FB94C2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32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328131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BC27DB-C13B-4148-B724-783051B87911}" type="slidenum">
              <a:rPr lang="en-US" sz="1200"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0855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017612-8055-4623-8CFF-C20109581A84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33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336323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B07582-36AC-4E55-AC88-B657E3046D98}" type="slidenum">
              <a:rPr lang="en-US" sz="1200"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770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AA0E98-8CA8-426C-89BF-396A9E69E539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33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334275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4CE9E-4240-4FEE-B607-A4DE04729CEB}" type="slidenum">
              <a:rPr lang="en-US" sz="1200"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8622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545511-DA2F-4339-B18C-3959530CC873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46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710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7C316-8AC8-4A32-9A29-EFE99D5CACC1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35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697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B74E08-A2BE-47EE-9DA7-078ACD7A61E4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34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3491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611757D-8AF3-455F-86B0-FB04A57D0CA2}" type="slidenum">
              <a:rPr lang="en-US" sz="1200"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581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9AF6B6-7D4C-4114-BF47-66EE86407701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662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43605-1152-4C0A-891C-21D6C5AA7615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66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722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0D5A5E-D8C8-49DB-B593-1C993C960437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66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94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4EF60-91DD-489C-A805-88A2626D80E7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683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3459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6F3CA81-69B5-42A2-8E39-0C6B2E4E7D5F}" type="slidenum">
              <a:rPr lang="en-US" sz="1200"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2854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FCECAF-3AC4-46B3-834E-01855664B05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668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8099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68100" name="Slide Number Placeholder 3"/>
          <p:cNvSpPr txBox="1">
            <a:spLocks noGrp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5FAC7D2-37F4-40D2-AA20-EB9138D85693}" type="slidenum">
              <a:rPr lang="en-US" altLang="en-US" sz="1200">
                <a:latin typeface="Calibri" pitchFamily="34" charset="0"/>
              </a:rPr>
              <a:pPr algn="r" eaLnBrk="1" hangingPunct="1"/>
              <a:t>24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26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4F6352-CE59-409C-9B38-3CC0697865F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69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571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A9640-86D4-4CC0-A25D-F930BAECED83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68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801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4DF74-7F90-40D7-9C30-CFE333EF430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01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4DF74-7F90-40D7-9C30-CFE333EF430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36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000733-CCD7-406D-8092-10233DBE346E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69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09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055FE-452A-4869-9DF1-6263CA1B57C5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68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858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5A20B-56CF-4237-A8E5-A1B02C620556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57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193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DDF7C8-11F0-484C-87F8-90D6BE64B92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96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5866A-295A-41C0-A4E2-DBA3AC546325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67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223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CF57FB-E114-467E-B581-8B7B9C645C7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43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143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24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087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F7F67E-F493-4264-AC77-59C72C41C64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43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143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072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B0D39D-0448-4192-AABA-6837D922D121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43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143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2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55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79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1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5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3294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4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4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7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27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63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352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30723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30724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26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30727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8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29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30730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32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30733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4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5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6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37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30738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9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740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41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8.pn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openxmlformats.org/officeDocument/2006/relationships/image" Target="../media/image83.jpeg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1.png"/><Relationship Id="rId5" Type="http://schemas.openxmlformats.org/officeDocument/2006/relationships/image" Target="../media/image96.png"/><Relationship Id="rId10" Type="http://schemas.openxmlformats.org/officeDocument/2006/relationships/image" Target="../media/image100.jpe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1.png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11" Type="http://schemas.openxmlformats.org/officeDocument/2006/relationships/image" Target="../media/image110.png"/><Relationship Id="rId5" Type="http://schemas.openxmlformats.org/officeDocument/2006/relationships/image" Target="../media/image106.png"/><Relationship Id="rId15" Type="http://schemas.openxmlformats.org/officeDocument/2006/relationships/image" Target="../media/image113.png"/><Relationship Id="rId10" Type="http://schemas.openxmlformats.org/officeDocument/2006/relationships/image" Target="../media/image83.jpeg"/><Relationship Id="rId4" Type="http://schemas.openxmlformats.org/officeDocument/2006/relationships/image" Target="../media/image98.jpeg"/><Relationship Id="rId9" Type="http://schemas.openxmlformats.org/officeDocument/2006/relationships/image" Target="../media/image109.png"/><Relationship Id="rId1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emf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tiff"/><Relationship Id="rId5" Type="http://schemas.microsoft.com/office/2007/relationships/hdphoto" Target="../media/hdphoto1.wdp"/><Relationship Id="rId10" Type="http://schemas.openxmlformats.org/officeDocument/2006/relationships/image" Target="../media/image127.jpeg"/><Relationship Id="rId4" Type="http://schemas.openxmlformats.org/officeDocument/2006/relationships/image" Target="../media/image123.png"/><Relationship Id="rId9" Type="http://schemas.openxmlformats.org/officeDocument/2006/relationships/image" Target="../media/image1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674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451050"/>
            <a:ext cx="7772400" cy="1470025"/>
          </a:xfrm>
        </p:spPr>
        <p:txBody>
          <a:bodyPr lIns="91440" tIns="45720" rIns="91440" bIns="45720" anchor="ctr"/>
          <a:lstStyle/>
          <a:p>
            <a:pPr algn="ctr"/>
            <a:r>
              <a:rPr lang="en-US" altLang="en-US" sz="4000" dirty="0" err="1"/>
              <a:t>Nanoplasmonics</a:t>
            </a:r>
            <a:r>
              <a:rPr lang="en-US" altLang="en-US" sz="4000" dirty="0"/>
              <a:t>:</a:t>
            </a:r>
            <a:br>
              <a:rPr lang="en-US" altLang="en-US" sz="4000" dirty="0"/>
            </a:br>
            <a:r>
              <a:rPr lang="en-US" altLang="en-US" sz="4000" dirty="0"/>
              <a:t>Correlated </a:t>
            </a:r>
            <a:r>
              <a:rPr lang="en-US" altLang="en-US" sz="4000" dirty="0" err="1"/>
              <a:t>LSPR</a:t>
            </a:r>
            <a:r>
              <a:rPr lang="en-US" altLang="en-US" sz="4000" dirty="0"/>
              <a:t> and TEM</a:t>
            </a:r>
            <a:br>
              <a:rPr lang="en-US" altLang="en-US" sz="4000" dirty="0"/>
            </a:br>
            <a:r>
              <a:rPr lang="en-US" altLang="en-US" sz="4000" dirty="0"/>
              <a:t>Emilie </a:t>
            </a:r>
            <a:r>
              <a:rPr lang="en-US" altLang="en-US" sz="4000" dirty="0" err="1"/>
              <a:t>Ringe</a:t>
            </a:r>
            <a:r>
              <a:rPr lang="en-US" altLang="en-US" sz="4000" dirty="0"/>
              <a:t>, </a:t>
            </a:r>
            <a:r>
              <a:rPr lang="en-US" altLang="en-US" sz="4000" dirty="0" err="1"/>
              <a:t>Yingmin</a:t>
            </a:r>
            <a:r>
              <a:rPr lang="en-US" altLang="en-US" sz="4000" dirty="0"/>
              <a:t> Wang, </a:t>
            </a:r>
            <a:br>
              <a:rPr lang="en-US" altLang="en-US" sz="4000" dirty="0"/>
            </a:br>
            <a:r>
              <a:rPr lang="en-US" altLang="en-US" sz="2800" dirty="0"/>
              <a:t>R. Van </a:t>
            </a:r>
            <a:r>
              <a:rPr lang="en-US" altLang="en-US" sz="2800" dirty="0" err="1"/>
              <a:t>Duyne</a:t>
            </a:r>
            <a:r>
              <a:rPr lang="en-US" altLang="en-US" sz="2800" dirty="0"/>
              <a:t> &amp; L. D. Marks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04800" y="4569432"/>
            <a:ext cx="8102600" cy="1593850"/>
          </a:xfrm>
        </p:spPr>
        <p:txBody>
          <a:bodyPr lIns="91440" tIns="45720" rIns="91440" bIns="45720"/>
          <a:lstStyle/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 dirty="0"/>
              <a:t>Collaborators:</a:t>
            </a:r>
          </a:p>
          <a:p>
            <a:pPr marL="0" indent="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 dirty="0"/>
              <a:t>Theory: 	</a:t>
            </a:r>
            <a:r>
              <a:rPr lang="en-US" altLang="en-US" sz="2800" dirty="0" err="1"/>
              <a:t>G.C</a:t>
            </a:r>
            <a:r>
              <a:rPr lang="en-US" altLang="en-US" sz="2800" dirty="0"/>
              <a:t>. Schatz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Synthesis: 	J. Huang, C. </a:t>
            </a:r>
            <a:r>
              <a:rPr lang="en-US" altLang="en-US" sz="2800" dirty="0" err="1"/>
              <a:t>Mirkin</a:t>
            </a:r>
            <a:r>
              <a:rPr lang="en-US" altLang="en-US" sz="2800" dirty="0"/>
              <a:t> , +++</a:t>
            </a:r>
          </a:p>
        </p:txBody>
      </p:sp>
      <p:pic>
        <p:nvPicPr>
          <p:cNvPr id="1692676" name="Picture 4" descr="NSF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0"/>
            <a:ext cx="506413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2677" name="Text Box 5"/>
          <p:cNvSpPr txBox="1">
            <a:spLocks noChangeArrowheads="1"/>
          </p:cNvSpPr>
          <p:nvPr/>
        </p:nvSpPr>
        <p:spPr bwMode="auto">
          <a:xfrm>
            <a:off x="830263" y="6165850"/>
            <a:ext cx="700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000" b="1">
                <a:latin typeface="Arial Unicode MS" pitchFamily="34" charset="-128"/>
              </a:rPr>
              <a:t>Materials Research Science &amp; Engineering Center </a:t>
            </a:r>
            <a:endParaRPr lang="en-US" altLang="en-US" sz="1000">
              <a:latin typeface="Arial Unicode MS" pitchFamily="34" charset="-128"/>
            </a:endParaRPr>
          </a:p>
          <a:p>
            <a:pPr eaLnBrk="1" hangingPunct="1"/>
            <a:r>
              <a:rPr lang="en-US" altLang="en-US" sz="1000">
                <a:latin typeface="Arial Unicode MS" pitchFamily="34" charset="-128"/>
              </a:rPr>
              <a:t>Northwestern University</a:t>
            </a:r>
          </a:p>
        </p:txBody>
      </p:sp>
      <p:pic>
        <p:nvPicPr>
          <p:cNvPr id="1692678" name="Picture 6" descr="schatz_george_cropp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07" y="5031551"/>
            <a:ext cx="893218" cy="110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2679" name="Picture 7" descr="Van Duyne_ACS_Photo_cropped_073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31" y="71250"/>
            <a:ext cx="1630270" cy="184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2680" name="Picture 8" descr="ying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22" y="314324"/>
            <a:ext cx="1621353" cy="194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26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604838" y="309564"/>
            <a:ext cx="1575019" cy="194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2682" name="Picture 35" descr="C:\Users\Jiaxing\Pictures\headshots\headshot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56" y="5015785"/>
            <a:ext cx="9747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2683" name="Picture 11" descr="Chad Mirkin_cropped #2_0702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424" y="5031551"/>
            <a:ext cx="846138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02" name="Picture 2" descr="pic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1925638"/>
            <a:ext cx="5064125" cy="379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603" name="Group 3"/>
          <p:cNvGrpSpPr>
            <a:grpSpLocks/>
          </p:cNvGrpSpPr>
          <p:nvPr/>
        </p:nvGrpSpPr>
        <p:grpSpPr bwMode="auto">
          <a:xfrm>
            <a:off x="2573338" y="2954338"/>
            <a:ext cx="5003800" cy="3768725"/>
            <a:chOff x="545" y="914"/>
            <a:chExt cx="4812" cy="3400"/>
          </a:xfrm>
        </p:grpSpPr>
        <p:pic>
          <p:nvPicPr>
            <p:cNvPr id="1433604" name="Picture 4" descr="imag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" y="914"/>
              <a:ext cx="4714" cy="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605" name="Text Box 5"/>
            <p:cNvSpPr txBox="1">
              <a:spLocks noChangeArrowheads="1"/>
            </p:cNvSpPr>
            <p:nvPr/>
          </p:nvSpPr>
          <p:spPr bwMode="auto">
            <a:xfrm>
              <a:off x="4728" y="3913"/>
              <a:ext cx="629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pitchFamily="2" charset="-122"/>
                </a:rPr>
                <a:t>(1,1)</a:t>
              </a:r>
            </a:p>
          </p:txBody>
        </p:sp>
        <p:sp>
          <p:nvSpPr>
            <p:cNvPr id="1433606" name="Text Box 6"/>
            <p:cNvSpPr txBox="1">
              <a:spLocks noChangeArrowheads="1"/>
            </p:cNvSpPr>
            <p:nvPr/>
          </p:nvSpPr>
          <p:spPr bwMode="auto">
            <a:xfrm>
              <a:off x="647" y="3913"/>
              <a:ext cx="702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pitchFamily="2" charset="-122"/>
                </a:rPr>
                <a:t>(-2,1)</a:t>
              </a:r>
            </a:p>
          </p:txBody>
        </p:sp>
        <p:sp>
          <p:nvSpPr>
            <p:cNvPr id="1433607" name="Text Box 7"/>
            <p:cNvSpPr txBox="1">
              <a:spLocks noChangeArrowheads="1"/>
            </p:cNvSpPr>
            <p:nvPr/>
          </p:nvSpPr>
          <p:spPr bwMode="auto">
            <a:xfrm>
              <a:off x="2639" y="3913"/>
              <a:ext cx="703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pitchFamily="2" charset="-122"/>
                </a:rPr>
                <a:t>(-1,1)</a:t>
              </a:r>
            </a:p>
          </p:txBody>
        </p:sp>
        <p:sp>
          <p:nvSpPr>
            <p:cNvPr id="1433608" name="Text Box 8"/>
            <p:cNvSpPr txBox="1">
              <a:spLocks noChangeArrowheads="1"/>
            </p:cNvSpPr>
            <p:nvPr/>
          </p:nvSpPr>
          <p:spPr bwMode="auto">
            <a:xfrm>
              <a:off x="4728" y="1968"/>
              <a:ext cx="629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pitchFamily="2" charset="-122"/>
                </a:rPr>
                <a:t>(1,2)</a:t>
              </a:r>
            </a:p>
          </p:txBody>
        </p:sp>
        <p:sp>
          <p:nvSpPr>
            <p:cNvPr id="1433609" name="Text Box 9"/>
            <p:cNvSpPr txBox="1">
              <a:spLocks noChangeArrowheads="1"/>
            </p:cNvSpPr>
            <p:nvPr/>
          </p:nvSpPr>
          <p:spPr bwMode="auto">
            <a:xfrm>
              <a:off x="2639" y="1968"/>
              <a:ext cx="703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pitchFamily="2" charset="-122"/>
                </a:rPr>
                <a:t>(-1,2)</a:t>
              </a:r>
            </a:p>
          </p:txBody>
        </p:sp>
        <p:sp>
          <p:nvSpPr>
            <p:cNvPr id="1433610" name="Text Box 10"/>
            <p:cNvSpPr txBox="1">
              <a:spLocks noChangeArrowheads="1"/>
            </p:cNvSpPr>
            <p:nvPr/>
          </p:nvSpPr>
          <p:spPr bwMode="auto">
            <a:xfrm>
              <a:off x="647" y="1968"/>
              <a:ext cx="702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solidFill>
                    <a:schemeClr val="bg1"/>
                  </a:solidFill>
                  <a:latin typeface="Arial" charset="0"/>
                  <a:ea typeface="宋体" pitchFamily="2" charset="-122"/>
                </a:rPr>
                <a:t>(-2,2)</a:t>
              </a:r>
            </a:p>
          </p:txBody>
        </p:sp>
        <p:sp>
          <p:nvSpPr>
            <p:cNvPr id="1433611" name="Oval 11"/>
            <p:cNvSpPr>
              <a:spLocks noChangeArrowheads="1"/>
            </p:cNvSpPr>
            <p:nvPr/>
          </p:nvSpPr>
          <p:spPr bwMode="auto">
            <a:xfrm>
              <a:off x="4944" y="3150"/>
              <a:ext cx="144" cy="14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612" name="Oval 12"/>
            <p:cNvSpPr>
              <a:spLocks noChangeArrowheads="1"/>
            </p:cNvSpPr>
            <p:nvPr/>
          </p:nvSpPr>
          <p:spPr bwMode="auto">
            <a:xfrm>
              <a:off x="992" y="3222"/>
              <a:ext cx="144" cy="14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361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>
                <a:ea typeface="宋体" pitchFamily="2" charset="-122"/>
              </a:rPr>
              <a:t>Method</a:t>
            </a:r>
          </a:p>
        </p:txBody>
      </p:sp>
      <p:pic>
        <p:nvPicPr>
          <p:cNvPr id="1433614" name="Picture 14" descr="pic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738" y="4392613"/>
            <a:ext cx="1627187" cy="1368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615" name="Picture 15" descr="pic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5" y="2895600"/>
            <a:ext cx="922338" cy="1011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33616" name="Group 16"/>
          <p:cNvGrpSpPr>
            <a:grpSpLocks/>
          </p:cNvGrpSpPr>
          <p:nvPr/>
        </p:nvGrpSpPr>
        <p:grpSpPr bwMode="auto">
          <a:xfrm>
            <a:off x="4665663" y="4573588"/>
            <a:ext cx="3927475" cy="1649412"/>
            <a:chOff x="3276" y="3249"/>
            <a:chExt cx="2474" cy="1039"/>
          </a:xfrm>
        </p:grpSpPr>
        <p:sp>
          <p:nvSpPr>
            <p:cNvPr id="1433617" name="Line 17"/>
            <p:cNvSpPr>
              <a:spLocks noChangeShapeType="1"/>
            </p:cNvSpPr>
            <p:nvPr/>
          </p:nvSpPr>
          <p:spPr bwMode="auto">
            <a:xfrm flipH="1">
              <a:off x="3575" y="3249"/>
              <a:ext cx="454" cy="861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618" name="Line 18"/>
            <p:cNvSpPr>
              <a:spLocks noChangeShapeType="1"/>
            </p:cNvSpPr>
            <p:nvPr/>
          </p:nvSpPr>
          <p:spPr bwMode="auto">
            <a:xfrm>
              <a:off x="4025" y="3249"/>
              <a:ext cx="1655" cy="862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619" name="Text Box 19"/>
            <p:cNvSpPr txBox="1">
              <a:spLocks noChangeArrowheads="1"/>
            </p:cNvSpPr>
            <p:nvPr/>
          </p:nvSpPr>
          <p:spPr bwMode="auto">
            <a:xfrm>
              <a:off x="3276" y="3923"/>
              <a:ext cx="28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3200">
                  <a:solidFill>
                    <a:srgbClr val="FF0000"/>
                  </a:solidFill>
                  <a:latin typeface="Arial" charset="0"/>
                  <a:ea typeface="宋体" pitchFamily="2" charset="-122"/>
                </a:rPr>
                <a:t>X</a:t>
              </a:r>
            </a:p>
          </p:txBody>
        </p:sp>
        <p:sp>
          <p:nvSpPr>
            <p:cNvPr id="1433620" name="Text Box 20"/>
            <p:cNvSpPr txBox="1">
              <a:spLocks noChangeArrowheads="1"/>
            </p:cNvSpPr>
            <p:nvPr/>
          </p:nvSpPr>
          <p:spPr bwMode="auto">
            <a:xfrm>
              <a:off x="5375" y="3655"/>
              <a:ext cx="37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3200">
                  <a:solidFill>
                    <a:srgbClr val="FF0000"/>
                  </a:solidFill>
                  <a:latin typeface="Arial" charset="0"/>
                  <a:ea typeface="宋体" pitchFamily="2" charset="-122"/>
                </a:rPr>
                <a:t>Y</a:t>
              </a:r>
            </a:p>
          </p:txBody>
        </p:sp>
      </p:grpSp>
      <p:pic>
        <p:nvPicPr>
          <p:cNvPr id="1433621" name="Picture 21" descr="pic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1924050"/>
            <a:ext cx="2471737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22" name="Picture 22" descr="pic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1951038"/>
            <a:ext cx="2170112" cy="20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623" name="Group 23"/>
          <p:cNvGrpSpPr>
            <a:grpSpLocks noChangeAspect="1"/>
          </p:cNvGrpSpPr>
          <p:nvPr/>
        </p:nvGrpSpPr>
        <p:grpSpPr bwMode="auto">
          <a:xfrm>
            <a:off x="3311525" y="4181475"/>
            <a:ext cx="4581525" cy="2282825"/>
            <a:chOff x="1297" y="482"/>
            <a:chExt cx="2149" cy="1020"/>
          </a:xfrm>
        </p:grpSpPr>
        <p:pic>
          <p:nvPicPr>
            <p:cNvPr id="1433624" name="Picture 24" descr="01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482"/>
              <a:ext cx="1020" cy="1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625" name="Picture 25" descr="00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" y="482"/>
              <a:ext cx="1134" cy="1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3626" name="Text Box 26"/>
          <p:cNvSpPr txBox="1">
            <a:spLocks noChangeArrowheads="1"/>
          </p:cNvSpPr>
          <p:nvPr/>
        </p:nvSpPr>
        <p:spPr bwMode="ltGray">
          <a:xfrm>
            <a:off x="709613" y="2208213"/>
            <a:ext cx="1685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Solvent + Nanoparticles</a:t>
            </a:r>
          </a:p>
        </p:txBody>
      </p:sp>
      <p:pic>
        <p:nvPicPr>
          <p:cNvPr id="1433627" name="Picture 27" descr="pic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268288"/>
            <a:ext cx="2736850" cy="26130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336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233363"/>
            <a:ext cx="2286000" cy="2640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3.7037E-6 L -0.00052 0.142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433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713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33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6" grpId="0"/>
      <p:bldP spid="14336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678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Correlated LSPR &amp; TEM Imaging</a:t>
            </a:r>
          </a:p>
        </p:txBody>
      </p:sp>
      <p:pic>
        <p:nvPicPr>
          <p:cNvPr id="1435651" name="Picture 3" descr="image_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2582863"/>
            <a:ext cx="4343400" cy="32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652" name="Oval 4"/>
          <p:cNvSpPr>
            <a:spLocks noChangeArrowheads="1"/>
          </p:cNvSpPr>
          <p:nvPr/>
        </p:nvSpPr>
        <p:spPr bwMode="auto">
          <a:xfrm>
            <a:off x="5413375" y="4154488"/>
            <a:ext cx="3810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53" name="Oval 5"/>
          <p:cNvSpPr>
            <a:spLocks noChangeArrowheads="1"/>
          </p:cNvSpPr>
          <p:nvPr/>
        </p:nvSpPr>
        <p:spPr bwMode="auto">
          <a:xfrm>
            <a:off x="5921375" y="4205288"/>
            <a:ext cx="3810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54" name="Oval 6"/>
          <p:cNvSpPr>
            <a:spLocks noChangeArrowheads="1"/>
          </p:cNvSpPr>
          <p:nvPr/>
        </p:nvSpPr>
        <p:spPr bwMode="auto">
          <a:xfrm>
            <a:off x="7153275" y="4179888"/>
            <a:ext cx="3810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55" name="Oval 7"/>
          <p:cNvSpPr>
            <a:spLocks noChangeArrowheads="1"/>
          </p:cNvSpPr>
          <p:nvPr/>
        </p:nvSpPr>
        <p:spPr bwMode="auto">
          <a:xfrm>
            <a:off x="6670675" y="3900488"/>
            <a:ext cx="3810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56" name="Oval 8"/>
          <p:cNvSpPr>
            <a:spLocks noChangeArrowheads="1"/>
          </p:cNvSpPr>
          <p:nvPr/>
        </p:nvSpPr>
        <p:spPr bwMode="auto">
          <a:xfrm>
            <a:off x="6213475" y="3925888"/>
            <a:ext cx="3810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57" name="Oval 9"/>
          <p:cNvSpPr>
            <a:spLocks noChangeArrowheads="1"/>
          </p:cNvSpPr>
          <p:nvPr/>
        </p:nvSpPr>
        <p:spPr bwMode="auto">
          <a:xfrm>
            <a:off x="5133975" y="2706688"/>
            <a:ext cx="3810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58" name="Oval 10"/>
          <p:cNvSpPr>
            <a:spLocks noChangeArrowheads="1"/>
          </p:cNvSpPr>
          <p:nvPr/>
        </p:nvSpPr>
        <p:spPr bwMode="auto">
          <a:xfrm>
            <a:off x="5184775" y="5437188"/>
            <a:ext cx="381000" cy="3810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59" name="Oval 11"/>
          <p:cNvSpPr>
            <a:spLocks noChangeArrowheads="1"/>
          </p:cNvSpPr>
          <p:nvPr/>
        </p:nvSpPr>
        <p:spPr bwMode="auto">
          <a:xfrm>
            <a:off x="6848475" y="5310188"/>
            <a:ext cx="381000" cy="3810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60" name="Oval 12"/>
          <p:cNvSpPr>
            <a:spLocks noChangeArrowheads="1"/>
          </p:cNvSpPr>
          <p:nvPr/>
        </p:nvSpPr>
        <p:spPr bwMode="auto">
          <a:xfrm>
            <a:off x="6594475" y="3455988"/>
            <a:ext cx="457200" cy="457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61" name="Oval 13"/>
          <p:cNvSpPr>
            <a:spLocks noChangeArrowheads="1"/>
          </p:cNvSpPr>
          <p:nvPr/>
        </p:nvSpPr>
        <p:spPr bwMode="auto">
          <a:xfrm>
            <a:off x="7686675" y="3405188"/>
            <a:ext cx="609600" cy="609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62" name="Oval 14"/>
          <p:cNvSpPr>
            <a:spLocks noChangeArrowheads="1"/>
          </p:cNvSpPr>
          <p:nvPr/>
        </p:nvSpPr>
        <p:spPr bwMode="auto">
          <a:xfrm>
            <a:off x="5489575" y="2655888"/>
            <a:ext cx="381000" cy="3810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5663" name="Group 15"/>
          <p:cNvGrpSpPr>
            <a:grpSpLocks/>
          </p:cNvGrpSpPr>
          <p:nvPr/>
        </p:nvGrpSpPr>
        <p:grpSpPr bwMode="auto">
          <a:xfrm>
            <a:off x="500063" y="2578100"/>
            <a:ext cx="3722687" cy="3286125"/>
            <a:chOff x="0" y="928"/>
            <a:chExt cx="3048" cy="2712"/>
          </a:xfrm>
        </p:grpSpPr>
        <p:pic>
          <p:nvPicPr>
            <p:cNvPr id="1435664" name="Picture 16" descr="TEM Image_cropp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0"/>
              <a:ext cx="3048" cy="2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5665" name="Oval 17"/>
            <p:cNvSpPr>
              <a:spLocks noChangeArrowheads="1"/>
            </p:cNvSpPr>
            <p:nvPr/>
          </p:nvSpPr>
          <p:spPr bwMode="auto">
            <a:xfrm>
              <a:off x="1760" y="3336"/>
              <a:ext cx="240" cy="24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66" name="Oval 18"/>
            <p:cNvSpPr>
              <a:spLocks noChangeArrowheads="1"/>
            </p:cNvSpPr>
            <p:nvPr/>
          </p:nvSpPr>
          <p:spPr bwMode="auto">
            <a:xfrm>
              <a:off x="192" y="3216"/>
              <a:ext cx="240" cy="24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67" name="Oval 19"/>
            <p:cNvSpPr>
              <a:spLocks noChangeArrowheads="1"/>
            </p:cNvSpPr>
            <p:nvPr/>
          </p:nvSpPr>
          <p:spPr bwMode="auto">
            <a:xfrm>
              <a:off x="2336" y="1488"/>
              <a:ext cx="672" cy="62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68" name="Oval 20"/>
            <p:cNvSpPr>
              <a:spLocks noChangeArrowheads="1"/>
            </p:cNvSpPr>
            <p:nvPr/>
          </p:nvSpPr>
          <p:spPr bwMode="auto">
            <a:xfrm>
              <a:off x="1480" y="1688"/>
              <a:ext cx="240" cy="24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69" name="Oval 21"/>
            <p:cNvSpPr>
              <a:spLocks noChangeArrowheads="1"/>
            </p:cNvSpPr>
            <p:nvPr/>
          </p:nvSpPr>
          <p:spPr bwMode="auto">
            <a:xfrm>
              <a:off x="336" y="928"/>
              <a:ext cx="240" cy="24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5670" name="Text Box 22"/>
          <p:cNvSpPr txBox="1">
            <a:spLocks noChangeArrowheads="1"/>
          </p:cNvSpPr>
          <p:nvPr/>
        </p:nvSpPr>
        <p:spPr bwMode="auto">
          <a:xfrm>
            <a:off x="860425" y="1687513"/>
            <a:ext cx="3492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b="1">
                <a:latin typeface="Arial" charset="0"/>
                <a:ea typeface="宋体" pitchFamily="2" charset="-122"/>
              </a:rPr>
              <a:t>Low resolution TEM image</a:t>
            </a:r>
          </a:p>
        </p:txBody>
      </p:sp>
      <p:sp>
        <p:nvSpPr>
          <p:cNvPr id="1435671" name="Text Box 23"/>
          <p:cNvSpPr txBox="1">
            <a:spLocks noChangeArrowheads="1"/>
          </p:cNvSpPr>
          <p:nvPr/>
        </p:nvSpPr>
        <p:spPr bwMode="auto">
          <a:xfrm>
            <a:off x="4460875" y="1687513"/>
            <a:ext cx="4032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b="1">
                <a:latin typeface="Arial" charset="0"/>
                <a:ea typeface="宋体" pitchFamily="2" charset="-122"/>
              </a:rPr>
              <a:t>LSPR image with 100x objective</a:t>
            </a:r>
          </a:p>
        </p:txBody>
      </p:sp>
      <p:sp>
        <p:nvSpPr>
          <p:cNvPr id="1435672" name="Oval 24"/>
          <p:cNvSpPr>
            <a:spLocks noChangeArrowheads="1"/>
          </p:cNvSpPr>
          <p:nvPr/>
        </p:nvSpPr>
        <p:spPr bwMode="auto">
          <a:xfrm>
            <a:off x="1558925" y="4378325"/>
            <a:ext cx="206375" cy="2063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73" name="Oval 25"/>
          <p:cNvSpPr>
            <a:spLocks noChangeArrowheads="1"/>
          </p:cNvSpPr>
          <p:nvPr/>
        </p:nvSpPr>
        <p:spPr bwMode="auto">
          <a:xfrm>
            <a:off x="638175" y="2708275"/>
            <a:ext cx="206375" cy="2063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74" name="Oval 26"/>
          <p:cNvSpPr>
            <a:spLocks noChangeArrowheads="1"/>
          </p:cNvSpPr>
          <p:nvPr/>
        </p:nvSpPr>
        <p:spPr bwMode="auto">
          <a:xfrm>
            <a:off x="981075" y="4321175"/>
            <a:ext cx="206375" cy="2063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75" name="Oval 27"/>
          <p:cNvSpPr>
            <a:spLocks noChangeArrowheads="1"/>
          </p:cNvSpPr>
          <p:nvPr/>
        </p:nvSpPr>
        <p:spPr bwMode="auto">
          <a:xfrm>
            <a:off x="1914525" y="4041775"/>
            <a:ext cx="206375" cy="2063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76" name="Oval 28"/>
          <p:cNvSpPr>
            <a:spLocks noChangeArrowheads="1"/>
          </p:cNvSpPr>
          <p:nvPr/>
        </p:nvSpPr>
        <p:spPr bwMode="auto">
          <a:xfrm>
            <a:off x="2428875" y="3997325"/>
            <a:ext cx="206375" cy="2063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77" name="Oval 29"/>
          <p:cNvSpPr>
            <a:spLocks noChangeArrowheads="1"/>
          </p:cNvSpPr>
          <p:nvPr/>
        </p:nvSpPr>
        <p:spPr bwMode="auto">
          <a:xfrm>
            <a:off x="2981325" y="4283075"/>
            <a:ext cx="206375" cy="2063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Caveat: Damage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Structural changes (</a:t>
            </a:r>
            <a:r>
              <a:rPr lang="en-US" dirty="0" err="1" smtClean="0"/>
              <a:t>quasimelting</a:t>
            </a:r>
            <a:r>
              <a:rPr lang="en-US" dirty="0" smtClean="0"/>
              <a:t>, enhanced surface diffusion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Patience is a virtue, turn the beam down!</a:t>
            </a:r>
          </a:p>
          <a:p>
            <a:r>
              <a:rPr lang="en-US" dirty="0" smtClean="0"/>
              <a:t>Does the electron beam change the </a:t>
            </a:r>
            <a:r>
              <a:rPr lang="en-US" dirty="0" err="1" smtClean="0"/>
              <a:t>LSPR</a:t>
            </a:r>
            <a:r>
              <a:rPr lang="en-US" dirty="0" smtClean="0"/>
              <a:t>?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Yes for TEM, no for SEM (with care)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Local dielectric environment probably changes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We always do the </a:t>
            </a:r>
            <a:r>
              <a:rPr lang="en-US" i="1" dirty="0" err="1" smtClean="0">
                <a:solidFill>
                  <a:srgbClr val="FF0000"/>
                </a:solidFill>
              </a:rPr>
              <a:t>LSPR</a:t>
            </a:r>
            <a:r>
              <a:rPr lang="en-US" i="1" dirty="0" smtClean="0">
                <a:solidFill>
                  <a:srgbClr val="FF0000"/>
                </a:solidFill>
              </a:rPr>
              <a:t> first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Caveat: Damage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8075"/>
            <a:ext cx="5831646" cy="4624552"/>
          </a:xfrm>
        </p:spPr>
        <p:txBody>
          <a:bodyPr/>
          <a:lstStyle/>
          <a:p>
            <a:r>
              <a:rPr lang="en-US" dirty="0" smtClean="0"/>
              <a:t>Optical damage?</a:t>
            </a:r>
          </a:p>
          <a:p>
            <a:pPr lvl="1"/>
            <a:r>
              <a:rPr lang="en-US" dirty="0" smtClean="0"/>
              <a:t>Possible, with high fluxes, e.g. photoemission </a:t>
            </a:r>
            <a:r>
              <a:rPr lang="en-US" dirty="0" err="1" smtClean="0"/>
              <a:t>expts</a:t>
            </a:r>
            <a:r>
              <a:rPr lang="en-US" dirty="0" smtClean="0"/>
              <a:t>, but rare</a:t>
            </a:r>
            <a:endParaRPr lang="en-US" dirty="0"/>
          </a:p>
        </p:txBody>
      </p:sp>
      <p:pic>
        <p:nvPicPr>
          <p:cNvPr id="6146" name="Picture 2" descr="C:\Files\Powerpoint Files\Plasmonics\rereconstructedplatelets\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4026" y="3233127"/>
            <a:ext cx="274320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Files\Powerpoint Files\Plasmonics\rereconstructedplatelets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3888618" y="3191972"/>
            <a:ext cx="2335037" cy="261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Files\Powerpoint Files\Plasmonics\rereconstructedplatelets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6517446" y="1818217"/>
            <a:ext cx="20116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4026" y="5746982"/>
            <a:ext cx="7747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</a:t>
            </a:r>
            <a:r>
              <a:rPr lang="en-US" sz="1800" dirty="0" smtClean="0"/>
              <a:t>Before                    </a:t>
            </a:r>
            <a:r>
              <a:rPr lang="en-US" sz="1800" dirty="0"/>
              <a:t>After </a:t>
            </a:r>
            <a:r>
              <a:rPr lang="en-US" sz="1800" dirty="0" smtClean="0"/>
              <a:t>                                                   </a:t>
            </a:r>
            <a:r>
              <a:rPr lang="en-US" sz="1800" dirty="0" err="1" smtClean="0">
                <a:solidFill>
                  <a:srgbClr val="FF0000"/>
                </a:solidFill>
              </a:rPr>
              <a:t>nx1</a:t>
            </a:r>
            <a:r>
              <a:rPr lang="en-US" sz="1800" dirty="0" smtClean="0">
                <a:solidFill>
                  <a:srgbClr val="FF0000"/>
                </a:solidFill>
              </a:rPr>
              <a:t> (111)                         </a:t>
            </a:r>
            <a:r>
              <a:rPr lang="en-US" sz="1800" dirty="0" smtClean="0"/>
              <a:t>	             (not the same nanoparticle)	</a:t>
            </a:r>
            <a:r>
              <a:rPr lang="en-US" sz="1800" dirty="0"/>
              <a:t> </a:t>
            </a:r>
            <a:r>
              <a:rPr lang="en-US" sz="1800" dirty="0" smtClean="0"/>
              <a:t>                      </a:t>
            </a:r>
            <a:r>
              <a:rPr lang="en-US" sz="1800" dirty="0" smtClean="0">
                <a:solidFill>
                  <a:srgbClr val="FF0000"/>
                </a:solidFill>
              </a:rPr>
              <a:t>reconstruction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8213834" y="4235813"/>
            <a:ext cx="567559" cy="2651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8015843" y="1769430"/>
            <a:ext cx="10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Rounded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016" y="6485646"/>
            <a:ext cx="810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A. </a:t>
            </a:r>
            <a:r>
              <a:rPr lang="en-US" sz="1800" dirty="0" err="1" smtClean="0"/>
              <a:t>Grubisic</a:t>
            </a:r>
            <a:r>
              <a:rPr lang="en-US" sz="1800" dirty="0"/>
              <a:t> </a:t>
            </a:r>
            <a:r>
              <a:rPr lang="en-US" sz="1800" dirty="0" smtClean="0"/>
              <a:t>et al, </a:t>
            </a:r>
            <a:r>
              <a:rPr lang="en-US" sz="1800" dirty="0"/>
              <a:t>Nano Letters 2012, 12, </a:t>
            </a:r>
            <a:r>
              <a:rPr lang="en-US" sz="1800" dirty="0" smtClean="0"/>
              <a:t>4823.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874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165225"/>
            <a:ext cx="4319588" cy="1143000"/>
          </a:xfrm>
        </p:spPr>
        <p:txBody>
          <a:bodyPr/>
          <a:lstStyle/>
          <a:p>
            <a:r>
              <a:rPr lang="en-US" altLang="zh-CN">
                <a:ea typeface="宋体" pitchFamily="2" charset="-122"/>
              </a:rPr>
              <a:t>Narrow:</a:t>
            </a:r>
            <a:br>
              <a:rPr lang="en-US" altLang="zh-CN">
                <a:ea typeface="宋体" pitchFamily="2" charset="-122"/>
              </a:rPr>
            </a:br>
            <a:r>
              <a:rPr lang="en-US" altLang="zh-CN">
                <a:ea typeface="宋体" pitchFamily="2" charset="-122"/>
              </a:rPr>
              <a:t>LTP Rods</a:t>
            </a:r>
          </a:p>
        </p:txBody>
      </p:sp>
      <p:grpSp>
        <p:nvGrpSpPr>
          <p:cNvPr id="1441795" name="Group 3"/>
          <p:cNvGrpSpPr>
            <a:grpSpLocks/>
          </p:cNvGrpSpPr>
          <p:nvPr/>
        </p:nvGrpSpPr>
        <p:grpSpPr bwMode="auto">
          <a:xfrm>
            <a:off x="2301875" y="644525"/>
            <a:ext cx="2981325" cy="2882900"/>
            <a:chOff x="109" y="433"/>
            <a:chExt cx="2050" cy="1938"/>
          </a:xfrm>
        </p:grpSpPr>
        <p:pic>
          <p:nvPicPr>
            <p:cNvPr id="1441796" name="Picture 4" descr="1_r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" y="433"/>
              <a:ext cx="2050" cy="1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1797" name="Line 5"/>
            <p:cNvSpPr>
              <a:spLocks noChangeShapeType="1"/>
            </p:cNvSpPr>
            <p:nvPr/>
          </p:nvSpPr>
          <p:spPr bwMode="auto">
            <a:xfrm rot="10800000" flipV="1">
              <a:off x="1592" y="1192"/>
              <a:ext cx="176" cy="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798" name="Line 6"/>
            <p:cNvSpPr>
              <a:spLocks noChangeShapeType="1"/>
            </p:cNvSpPr>
            <p:nvPr/>
          </p:nvSpPr>
          <p:spPr bwMode="auto">
            <a:xfrm flipV="1">
              <a:off x="1232" y="1192"/>
              <a:ext cx="176" cy="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799" name="Text Box 7"/>
            <p:cNvSpPr txBox="1">
              <a:spLocks noChangeArrowheads="1"/>
            </p:cNvSpPr>
            <p:nvPr/>
          </p:nvSpPr>
          <p:spPr bwMode="auto">
            <a:xfrm>
              <a:off x="1382" y="1881"/>
              <a:ext cx="763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zh-CN" sz="1600" b="1">
                  <a:solidFill>
                    <a:srgbClr val="FF3300"/>
                  </a:solidFill>
                  <a:latin typeface="Arial" charset="0"/>
                  <a:ea typeface="宋体" pitchFamily="2" charset="-122"/>
                  <a:sym typeface="Symbol" pitchFamily="18" charset="2"/>
                </a:rPr>
                <a:t></a:t>
              </a:r>
              <a:r>
                <a:rPr lang="en-US" altLang="zh-CN" sz="1200" b="1">
                  <a:solidFill>
                    <a:srgbClr val="FF3300"/>
                  </a:solidFill>
                  <a:latin typeface="Arial" charset="0"/>
                  <a:ea typeface="宋体" pitchFamily="2" charset="-122"/>
                  <a:sym typeface="Symbol" pitchFamily="18" charset="2"/>
                </a:rPr>
                <a:t> =</a:t>
              </a:r>
              <a:r>
                <a:rPr lang="en-US" altLang="zh-CN" sz="1800" b="1">
                  <a:solidFill>
                    <a:srgbClr val="FF3300"/>
                  </a:solidFill>
                  <a:latin typeface="Arial" charset="0"/>
                  <a:ea typeface="宋体" pitchFamily="2" charset="-122"/>
                  <a:sym typeface="Symbol" pitchFamily="18" charset="2"/>
                </a:rPr>
                <a:t> </a:t>
              </a:r>
              <a:r>
                <a:rPr lang="en-US" altLang="zh-CN" sz="1200" b="1">
                  <a:solidFill>
                    <a:srgbClr val="FF3300"/>
                  </a:solidFill>
                  <a:latin typeface="Arial" charset="0"/>
                  <a:ea typeface="宋体" pitchFamily="2" charset="-122"/>
                </a:rPr>
                <a:t>0.156 eV</a:t>
              </a:r>
            </a:p>
          </p:txBody>
        </p:sp>
        <p:grpSp>
          <p:nvGrpSpPr>
            <p:cNvPr id="1441800" name="Group 8"/>
            <p:cNvGrpSpPr>
              <a:grpSpLocks/>
            </p:cNvGrpSpPr>
            <p:nvPr/>
          </p:nvGrpSpPr>
          <p:grpSpPr bwMode="auto">
            <a:xfrm rot="5400000">
              <a:off x="1568" y="392"/>
              <a:ext cx="48" cy="192"/>
              <a:chOff x="1296" y="576"/>
              <a:chExt cx="48" cy="192"/>
            </a:xfrm>
          </p:grpSpPr>
          <p:sp>
            <p:nvSpPr>
              <p:cNvPr id="1441801" name="Line 9"/>
              <p:cNvSpPr>
                <a:spLocks noChangeShapeType="1"/>
              </p:cNvSpPr>
              <p:nvPr/>
            </p:nvSpPr>
            <p:spPr bwMode="auto">
              <a:xfrm flipV="1">
                <a:off x="1296" y="576"/>
                <a:ext cx="0" cy="1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802" name="Line 10"/>
              <p:cNvSpPr>
                <a:spLocks noChangeShapeType="1"/>
              </p:cNvSpPr>
              <p:nvPr/>
            </p:nvSpPr>
            <p:spPr bwMode="auto">
              <a:xfrm>
                <a:off x="1296" y="584"/>
                <a:ext cx="4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41803" name="Text Box 11"/>
            <p:cNvSpPr txBox="1">
              <a:spLocks noChangeArrowheads="1"/>
            </p:cNvSpPr>
            <p:nvPr/>
          </p:nvSpPr>
          <p:spPr bwMode="auto">
            <a:xfrm>
              <a:off x="1741" y="1072"/>
              <a:ext cx="222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 b="1">
                  <a:solidFill>
                    <a:srgbClr val="FF3300"/>
                  </a:solidFill>
                  <a:latin typeface="Arial" charset="0"/>
                  <a:ea typeface="宋体" pitchFamily="2" charset="-122"/>
                  <a:sym typeface="Symbol" pitchFamily="18" charset="2"/>
                </a:rPr>
                <a:t></a:t>
              </a:r>
            </a:p>
          </p:txBody>
        </p:sp>
        <p:sp>
          <p:nvSpPr>
            <p:cNvPr id="1441804" name="Text Box 12"/>
            <p:cNvSpPr txBox="1">
              <a:spLocks noChangeArrowheads="1"/>
            </p:cNvSpPr>
            <p:nvPr/>
          </p:nvSpPr>
          <p:spPr bwMode="auto">
            <a:xfrm>
              <a:off x="1480" y="573"/>
              <a:ext cx="574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200" b="1">
                  <a:solidFill>
                    <a:srgbClr val="FF3300"/>
                  </a:solidFill>
                  <a:latin typeface="Arial" charset="0"/>
                  <a:ea typeface="宋体" pitchFamily="2" charset="-122"/>
                </a:rPr>
                <a:t>633.6 nm</a:t>
              </a:r>
            </a:p>
          </p:txBody>
        </p:sp>
      </p:grpSp>
      <p:grpSp>
        <p:nvGrpSpPr>
          <p:cNvPr id="1441805" name="Group 13"/>
          <p:cNvGrpSpPr>
            <a:grpSpLocks/>
          </p:cNvGrpSpPr>
          <p:nvPr/>
        </p:nvGrpSpPr>
        <p:grpSpPr bwMode="auto">
          <a:xfrm>
            <a:off x="5275263" y="646113"/>
            <a:ext cx="3057525" cy="2897187"/>
            <a:chOff x="3625" y="433"/>
            <a:chExt cx="2027" cy="1936"/>
          </a:xfrm>
        </p:grpSpPr>
        <p:pic>
          <p:nvPicPr>
            <p:cNvPr id="1441806" name="Picture 14" descr="1_r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" y="433"/>
              <a:ext cx="2027" cy="1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41807" name="Group 15"/>
            <p:cNvGrpSpPr>
              <a:grpSpLocks/>
            </p:cNvGrpSpPr>
            <p:nvPr/>
          </p:nvGrpSpPr>
          <p:grpSpPr bwMode="auto">
            <a:xfrm rot="5400000">
              <a:off x="4864" y="408"/>
              <a:ext cx="48" cy="192"/>
              <a:chOff x="1296" y="576"/>
              <a:chExt cx="48" cy="192"/>
            </a:xfrm>
          </p:grpSpPr>
          <p:sp>
            <p:nvSpPr>
              <p:cNvPr id="1441808" name="Line 16"/>
              <p:cNvSpPr>
                <a:spLocks noChangeShapeType="1"/>
              </p:cNvSpPr>
              <p:nvPr/>
            </p:nvSpPr>
            <p:spPr bwMode="auto">
              <a:xfrm flipV="1">
                <a:off x="1296" y="576"/>
                <a:ext cx="0" cy="1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809" name="Line 17"/>
              <p:cNvSpPr>
                <a:spLocks noChangeShapeType="1"/>
              </p:cNvSpPr>
              <p:nvPr/>
            </p:nvSpPr>
            <p:spPr bwMode="auto">
              <a:xfrm>
                <a:off x="1296" y="584"/>
                <a:ext cx="4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41810" name="Line 18"/>
            <p:cNvSpPr>
              <a:spLocks noChangeShapeType="1"/>
            </p:cNvSpPr>
            <p:nvPr/>
          </p:nvSpPr>
          <p:spPr bwMode="auto">
            <a:xfrm rot="10800000" flipV="1">
              <a:off x="4888" y="1176"/>
              <a:ext cx="176" cy="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811" name="Line 19"/>
            <p:cNvSpPr>
              <a:spLocks noChangeShapeType="1"/>
            </p:cNvSpPr>
            <p:nvPr/>
          </p:nvSpPr>
          <p:spPr bwMode="auto">
            <a:xfrm flipV="1">
              <a:off x="4520" y="1176"/>
              <a:ext cx="176" cy="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812" name="Text Box 20"/>
            <p:cNvSpPr txBox="1">
              <a:spLocks noChangeArrowheads="1"/>
            </p:cNvSpPr>
            <p:nvPr/>
          </p:nvSpPr>
          <p:spPr bwMode="auto">
            <a:xfrm>
              <a:off x="5037" y="1056"/>
              <a:ext cx="214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 b="1">
                  <a:solidFill>
                    <a:srgbClr val="FF3300"/>
                  </a:solidFill>
                  <a:latin typeface="Arial" charset="0"/>
                  <a:ea typeface="宋体" pitchFamily="2" charset="-122"/>
                  <a:sym typeface="Symbol" pitchFamily="18" charset="2"/>
                </a:rPr>
                <a:t></a:t>
              </a:r>
            </a:p>
          </p:txBody>
        </p:sp>
        <p:sp>
          <p:nvSpPr>
            <p:cNvPr id="1441813" name="Text Box 21"/>
            <p:cNvSpPr txBox="1">
              <a:spLocks noChangeArrowheads="1"/>
            </p:cNvSpPr>
            <p:nvPr/>
          </p:nvSpPr>
          <p:spPr bwMode="auto">
            <a:xfrm>
              <a:off x="4595" y="1880"/>
              <a:ext cx="736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zh-CN" sz="1600" b="1">
                  <a:solidFill>
                    <a:srgbClr val="FF3300"/>
                  </a:solidFill>
                  <a:latin typeface="Arial" charset="0"/>
                  <a:ea typeface="宋体" pitchFamily="2" charset="-122"/>
                  <a:sym typeface="Symbol" pitchFamily="18" charset="2"/>
                </a:rPr>
                <a:t></a:t>
              </a:r>
              <a:r>
                <a:rPr lang="en-US" altLang="zh-CN" sz="1200" b="1">
                  <a:solidFill>
                    <a:srgbClr val="FF3300"/>
                  </a:solidFill>
                  <a:latin typeface="Arial" charset="0"/>
                  <a:ea typeface="宋体" pitchFamily="2" charset="-122"/>
                  <a:sym typeface="Symbol" pitchFamily="18" charset="2"/>
                </a:rPr>
                <a:t> =</a:t>
              </a:r>
              <a:r>
                <a:rPr lang="en-US" altLang="zh-CN" sz="1800" b="1">
                  <a:solidFill>
                    <a:srgbClr val="FF3300"/>
                  </a:solidFill>
                  <a:latin typeface="Arial" charset="0"/>
                  <a:ea typeface="宋体" pitchFamily="2" charset="-122"/>
                  <a:sym typeface="Symbol" pitchFamily="18" charset="2"/>
                </a:rPr>
                <a:t> </a:t>
              </a:r>
              <a:r>
                <a:rPr lang="en-US" altLang="zh-CN" sz="1200" b="1">
                  <a:solidFill>
                    <a:srgbClr val="FF3300"/>
                  </a:solidFill>
                  <a:latin typeface="Arial" charset="0"/>
                  <a:ea typeface="宋体" pitchFamily="2" charset="-122"/>
                </a:rPr>
                <a:t>0.120 eV</a:t>
              </a:r>
            </a:p>
          </p:txBody>
        </p:sp>
        <p:sp>
          <p:nvSpPr>
            <p:cNvPr id="1441814" name="Text Box 22"/>
            <p:cNvSpPr txBox="1">
              <a:spLocks noChangeArrowheads="1"/>
            </p:cNvSpPr>
            <p:nvPr/>
          </p:nvSpPr>
          <p:spPr bwMode="auto">
            <a:xfrm>
              <a:off x="4810" y="520"/>
              <a:ext cx="554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200" b="1">
                  <a:solidFill>
                    <a:srgbClr val="FF3300"/>
                  </a:solidFill>
                  <a:latin typeface="Arial" charset="0"/>
                  <a:ea typeface="宋体" pitchFamily="2" charset="-122"/>
                </a:rPr>
                <a:t>628.5 nm</a:t>
              </a:r>
            </a:p>
          </p:txBody>
        </p:sp>
      </p:grpSp>
      <p:pic>
        <p:nvPicPr>
          <p:cNvPr id="1441815" name="Picture 23" descr="particl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3586163"/>
            <a:ext cx="2771775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1816" name="Rectangle 24"/>
          <p:cNvSpPr>
            <a:spLocks noChangeArrowheads="1"/>
          </p:cNvSpPr>
          <p:nvPr/>
        </p:nvSpPr>
        <p:spPr bwMode="auto">
          <a:xfrm>
            <a:off x="179388" y="3644900"/>
            <a:ext cx="1982787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400" b="1">
                <a:solidFill>
                  <a:schemeClr val="accent2"/>
                </a:solidFill>
                <a:ea typeface="宋体" pitchFamily="2" charset="-122"/>
              </a:rPr>
              <a:t>Wide Linewidth</a:t>
            </a:r>
            <a:br>
              <a:rPr lang="en-US" altLang="zh-CN" sz="2400" b="1">
                <a:solidFill>
                  <a:schemeClr val="accent2"/>
                </a:solidFill>
                <a:ea typeface="宋体" pitchFamily="2" charset="-122"/>
              </a:rPr>
            </a:br>
            <a:r>
              <a:rPr lang="en-US" altLang="zh-CN" sz="2400">
                <a:ea typeface="宋体" pitchFamily="2" charset="-122"/>
              </a:rPr>
              <a:t/>
            </a:r>
            <a:br>
              <a:rPr lang="en-US" altLang="zh-CN" sz="2400">
                <a:ea typeface="宋体" pitchFamily="2" charset="-122"/>
              </a:rPr>
            </a:br>
            <a:r>
              <a:rPr lang="en-US" altLang="zh-CN" sz="2400">
                <a:ea typeface="宋体" pitchFamily="2" charset="-122"/>
              </a:rPr>
              <a:t>Defective Particles (Odd ones, rough surfaces?)</a:t>
            </a:r>
          </a:p>
        </p:txBody>
      </p:sp>
      <p:pic>
        <p:nvPicPr>
          <p:cNvPr id="1441817" name="Picture 25" descr="particl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3605213"/>
            <a:ext cx="2911475" cy="271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1820" name="Text Box 28"/>
          <p:cNvSpPr txBox="1">
            <a:spLocks noChangeArrowheads="1"/>
          </p:cNvSpPr>
          <p:nvPr/>
        </p:nvSpPr>
        <p:spPr bwMode="auto">
          <a:xfrm>
            <a:off x="7153275" y="5246688"/>
            <a:ext cx="87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200" b="1" u="sng">
                <a:solidFill>
                  <a:srgbClr val="FF3300"/>
                </a:solidFill>
                <a:latin typeface="Arial" charset="0"/>
                <a:ea typeface="宋体" pitchFamily="2" charset="-122"/>
              </a:rPr>
              <a:t>FWHM</a:t>
            </a:r>
          </a:p>
          <a:p>
            <a:pPr algn="ctr" eaLnBrk="1" hangingPunct="1"/>
            <a:r>
              <a:rPr lang="en-US" altLang="zh-CN" sz="1200" b="1">
                <a:solidFill>
                  <a:srgbClr val="FF3300"/>
                </a:solidFill>
                <a:latin typeface="Arial" charset="0"/>
                <a:ea typeface="宋体" pitchFamily="2" charset="-122"/>
              </a:rPr>
              <a:t>0.2505 eV</a:t>
            </a:r>
          </a:p>
        </p:txBody>
      </p:sp>
      <p:sp>
        <p:nvSpPr>
          <p:cNvPr id="1441821" name="Text Box 29"/>
          <p:cNvSpPr txBox="1">
            <a:spLocks noChangeArrowheads="1"/>
          </p:cNvSpPr>
          <p:nvPr/>
        </p:nvSpPr>
        <p:spPr bwMode="auto">
          <a:xfrm>
            <a:off x="4011613" y="5253038"/>
            <a:ext cx="79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200" b="1" u="sng">
                <a:solidFill>
                  <a:srgbClr val="FF3300"/>
                </a:solidFill>
                <a:latin typeface="Arial" charset="0"/>
                <a:ea typeface="宋体" pitchFamily="2" charset="-122"/>
              </a:rPr>
              <a:t>FWHM</a:t>
            </a:r>
          </a:p>
          <a:p>
            <a:pPr algn="ctr" eaLnBrk="1" hangingPunct="1"/>
            <a:r>
              <a:rPr lang="en-US" altLang="zh-CN" sz="1200" b="1">
                <a:solidFill>
                  <a:srgbClr val="FF3300"/>
                </a:solidFill>
                <a:latin typeface="Arial" charset="0"/>
                <a:ea typeface="宋体" pitchFamily="2" charset="-122"/>
              </a:rPr>
              <a:t>0.275 eV</a:t>
            </a:r>
          </a:p>
        </p:txBody>
      </p:sp>
      <p:sp>
        <p:nvSpPr>
          <p:cNvPr id="1441823" name="Rectangle 31"/>
          <p:cNvSpPr>
            <a:spLocks noChangeArrowheads="1"/>
          </p:cNvSpPr>
          <p:nvPr/>
        </p:nvSpPr>
        <p:spPr bwMode="auto">
          <a:xfrm>
            <a:off x="215900" y="676275"/>
            <a:ext cx="1982788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400" b="1">
                <a:solidFill>
                  <a:schemeClr val="accent2"/>
                </a:solidFill>
                <a:ea typeface="宋体" pitchFamily="2" charset="-122"/>
              </a:rPr>
              <a:t>Narrow Linewidth</a:t>
            </a:r>
            <a:r>
              <a:rPr lang="en-US" altLang="zh-CN" sz="2400">
                <a:ea typeface="宋体" pitchFamily="2" charset="-122"/>
              </a:rPr>
              <a:t/>
            </a:r>
            <a:br>
              <a:rPr lang="en-US" altLang="zh-CN" sz="2400">
                <a:ea typeface="宋体" pitchFamily="2" charset="-122"/>
              </a:rPr>
            </a:br>
            <a:r>
              <a:rPr lang="en-US" altLang="zh-CN" sz="2400">
                <a:ea typeface="宋体" pitchFamily="2" charset="-122"/>
              </a:rPr>
              <a:t/>
            </a:r>
            <a:br>
              <a:rPr lang="en-US" altLang="zh-CN" sz="2400">
                <a:ea typeface="宋体" pitchFamily="2" charset="-122"/>
              </a:rPr>
            </a:br>
            <a:r>
              <a:rPr lang="en-US" altLang="zh-CN" sz="2400">
                <a:ea typeface="宋体" pitchFamily="2" charset="-122"/>
              </a:rPr>
              <a:t>Decagonal Rods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2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First Application: Single Silver Nanocube LSPR/TEM/FDTD </a:t>
            </a:r>
          </a:p>
        </p:txBody>
      </p:sp>
      <p:pic>
        <p:nvPicPr>
          <p:cNvPr id="132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25146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71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371600"/>
            <a:ext cx="1554162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spect="1"/>
          </p:cNvSpPr>
          <p:nvPr/>
        </p:nvSpPr>
        <p:spPr>
          <a:xfrm>
            <a:off x="1600200" y="3962400"/>
            <a:ext cx="604838" cy="71596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1133475" y="1295400"/>
            <a:ext cx="1600200" cy="180340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893762" y="3297238"/>
            <a:ext cx="955675" cy="45720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2019300" y="3238500"/>
            <a:ext cx="914400" cy="53340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7113" name="TextBox 23"/>
          <p:cNvSpPr txBox="1">
            <a:spLocks noChangeArrowheads="1"/>
          </p:cNvSpPr>
          <p:nvPr/>
        </p:nvSpPr>
        <p:spPr bwMode="auto">
          <a:xfrm>
            <a:off x="3429000" y="403860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>
                <a:cs typeface="Arial" charset="0"/>
              </a:rPr>
              <a:t>Step 1: LSPR</a:t>
            </a:r>
          </a:p>
        </p:txBody>
      </p:sp>
      <p:sp>
        <p:nvSpPr>
          <p:cNvPr id="1327114" name="TextBox 24"/>
          <p:cNvSpPr txBox="1">
            <a:spLocks noChangeArrowheads="1"/>
          </p:cNvSpPr>
          <p:nvPr/>
        </p:nvSpPr>
        <p:spPr bwMode="auto">
          <a:xfrm>
            <a:off x="6248400" y="40386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>
                <a:cs typeface="Arial" charset="0"/>
              </a:rPr>
              <a:t>Step 2: TEM</a:t>
            </a:r>
          </a:p>
        </p:txBody>
      </p:sp>
      <p:pic>
        <p:nvPicPr>
          <p:cNvPr id="1327115" name="Picture 7" descr="E:\MRS Fall 2009\deca_x4y-3_LSP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43063"/>
            <a:ext cx="259080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7116" name="Picture 8" descr="E:\MRS Fall 2009\deca_x4y-3_TE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43063"/>
            <a:ext cx="27432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7118" name="Picture 4" descr="E:\MRS stuff\resized 4th\59_cro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20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7119" name="Picture 3" descr="C:\Documents and Settings\Administrator\Desktop\MRS Fall 2009 11_23 version\figures stuff\cubeAg59bi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495800"/>
            <a:ext cx="27622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4743" y="6574963"/>
            <a:ext cx="738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Y. Wang et al, </a:t>
            </a:r>
            <a:r>
              <a:rPr lang="en-US" sz="1800" i="1" dirty="0" err="1" smtClean="0"/>
              <a:t>Ultramicroscopy</a:t>
            </a:r>
            <a:r>
              <a:rPr lang="en-US" sz="1800" i="1" dirty="0" smtClean="0"/>
              <a:t> </a:t>
            </a:r>
            <a:r>
              <a:rPr lang="en-US" sz="1800" b="1" dirty="0"/>
              <a:t>2009,</a:t>
            </a:r>
            <a:r>
              <a:rPr lang="en-US" sz="1800" dirty="0"/>
              <a:t> </a:t>
            </a:r>
            <a:r>
              <a:rPr lang="en-US" sz="1800" i="1" dirty="0"/>
              <a:t>109</a:t>
            </a:r>
            <a:r>
              <a:rPr lang="en-US" sz="1800" dirty="0"/>
              <a:t>, 1110-1113.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313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FDTD Results: Effect of Size </a:t>
            </a:r>
            <a:br>
              <a:rPr lang="en-US" altLang="en-US" sz="4000"/>
            </a:br>
            <a:r>
              <a:rPr lang="en-US" altLang="en-US" sz="4000"/>
              <a:t>and Corner Rounding in Ag Cubes</a:t>
            </a:r>
          </a:p>
        </p:txBody>
      </p:sp>
      <p:grpSp>
        <p:nvGrpSpPr>
          <p:cNvPr id="1335300" name="Group 11"/>
          <p:cNvGrpSpPr>
            <a:grpSpLocks noChangeAspect="1"/>
          </p:cNvGrpSpPr>
          <p:nvPr/>
        </p:nvGrpSpPr>
        <p:grpSpPr bwMode="auto">
          <a:xfrm>
            <a:off x="0" y="2095500"/>
            <a:ext cx="4572000" cy="3090863"/>
            <a:chOff x="1219200" y="1143000"/>
            <a:chExt cx="3276600" cy="2215466"/>
          </a:xfrm>
        </p:grpSpPr>
        <p:pic>
          <p:nvPicPr>
            <p:cNvPr id="133530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143000"/>
              <a:ext cx="30480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30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048000"/>
              <a:ext cx="3276600" cy="310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Cube 12"/>
          <p:cNvSpPr/>
          <p:nvPr/>
        </p:nvSpPr>
        <p:spPr>
          <a:xfrm>
            <a:off x="1676400" y="5753100"/>
            <a:ext cx="228600" cy="228600"/>
          </a:xfrm>
          <a:prstGeom prst="cub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5000" y="5829300"/>
            <a:ext cx="12192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be 15"/>
          <p:cNvSpPr/>
          <p:nvPr/>
        </p:nvSpPr>
        <p:spPr>
          <a:xfrm>
            <a:off x="3124200" y="5600700"/>
            <a:ext cx="457200" cy="457200"/>
          </a:xfrm>
          <a:prstGeom prst="cub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cxnSp>
        <p:nvCxnSpPr>
          <p:cNvPr id="21" name="Straight Connector 20"/>
          <p:cNvCxnSpPr/>
          <p:nvPr/>
        </p:nvCxnSpPr>
        <p:spPr>
          <a:xfrm>
            <a:off x="895350" y="4762500"/>
            <a:ext cx="3581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0" y="651691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J. M. McMahon, et al, JPCC, </a:t>
            </a:r>
            <a:r>
              <a:rPr lang="en-US" sz="1800" u="sng" dirty="0">
                <a:latin typeface="Arial" pitchFamily="34" charset="0"/>
                <a:cs typeface="Arial" pitchFamily="34" charset="0"/>
              </a:rPr>
              <a:t>113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2731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(2009)</a:t>
            </a:r>
          </a:p>
        </p:txBody>
      </p:sp>
      <p:sp>
        <p:nvSpPr>
          <p:cNvPr id="1335311" name="TextBox 18"/>
          <p:cNvSpPr txBox="1">
            <a:spLocks noChangeArrowheads="1"/>
          </p:cNvSpPr>
          <p:nvPr/>
        </p:nvSpPr>
        <p:spPr bwMode="auto">
          <a:xfrm>
            <a:off x="914400" y="17907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cs typeface="Arial" charset="0"/>
              </a:rPr>
              <a:t>Effect of size</a:t>
            </a:r>
          </a:p>
        </p:txBody>
      </p:sp>
      <p:grpSp>
        <p:nvGrpSpPr>
          <p:cNvPr id="1335315" name="Group 19"/>
          <p:cNvGrpSpPr>
            <a:grpSpLocks/>
          </p:cNvGrpSpPr>
          <p:nvPr/>
        </p:nvGrpSpPr>
        <p:grpSpPr bwMode="auto">
          <a:xfrm>
            <a:off x="4876800" y="1790700"/>
            <a:ext cx="4191000" cy="4251325"/>
            <a:chOff x="3072" y="1128"/>
            <a:chExt cx="2640" cy="2678"/>
          </a:xfrm>
        </p:grpSpPr>
        <p:sp>
          <p:nvSpPr>
            <p:cNvPr id="17" name="Rectangle 16"/>
            <p:cNvSpPr/>
            <p:nvPr/>
          </p:nvSpPr>
          <p:spPr>
            <a:xfrm>
              <a:off x="4906" y="3576"/>
              <a:ext cx="230" cy="23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4128" y="3671"/>
              <a:ext cx="768" cy="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5314" name="Group 18"/>
            <p:cNvGrpSpPr>
              <a:grpSpLocks/>
            </p:cNvGrpSpPr>
            <p:nvPr/>
          </p:nvGrpSpPr>
          <p:grpSpPr bwMode="auto">
            <a:xfrm>
              <a:off x="3072" y="1128"/>
              <a:ext cx="2640" cy="2678"/>
              <a:chOff x="3072" y="1128"/>
              <a:chExt cx="2640" cy="2678"/>
            </a:xfrm>
          </p:grpSpPr>
          <p:pic>
            <p:nvPicPr>
              <p:cNvPr id="133529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368"/>
                <a:ext cx="2640" cy="1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ounded Rectangle 19"/>
              <p:cNvSpPr/>
              <p:nvPr/>
            </p:nvSpPr>
            <p:spPr>
              <a:xfrm>
                <a:off x="3888" y="3576"/>
                <a:ext cx="230" cy="23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00"/>
              </a:p>
            </p:txBody>
          </p:sp>
          <p:sp>
            <p:nvSpPr>
              <p:cNvPr id="1335312" name="TextBox 21"/>
              <p:cNvSpPr txBox="1">
                <a:spLocks noChangeArrowheads="1"/>
              </p:cNvSpPr>
              <p:nvPr/>
            </p:nvSpPr>
            <p:spPr bwMode="auto">
              <a:xfrm>
                <a:off x="3408" y="1128"/>
                <a:ext cx="22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1800">
                    <a:cs typeface="Arial" charset="0"/>
                  </a:rPr>
                  <a:t>Effect of corner rounding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3CEB1B4-228E-462B-8A58-864187BFB8B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altLang="en-US" sz="3200">
              <a:cs typeface="Arial" charset="0"/>
            </a:endParaRPr>
          </a:p>
        </p:txBody>
      </p:sp>
      <p:pic>
        <p:nvPicPr>
          <p:cNvPr id="13332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1795463"/>
            <a:ext cx="26892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253" name="TextBox 10"/>
          <p:cNvSpPr txBox="1">
            <a:spLocks noChangeArrowheads="1"/>
          </p:cNvSpPr>
          <p:nvPr/>
        </p:nvSpPr>
        <p:spPr bwMode="auto">
          <a:xfrm>
            <a:off x="5410200" y="168116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cs typeface="Arial" charset="0"/>
              </a:rPr>
              <a:t>FDTD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85738" y="6196297"/>
            <a:ext cx="86868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L. J. Sherry, 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et al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Nano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., </a:t>
            </a:r>
            <a:r>
              <a:rPr lang="en-US" sz="1800" u="sng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2034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(2005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);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J. M. McMahon, et al, JPCC, </a:t>
            </a:r>
            <a:r>
              <a:rPr lang="en-US" sz="1800" u="sng" dirty="0">
                <a:latin typeface="Arial" pitchFamily="34" charset="0"/>
                <a:cs typeface="Arial" pitchFamily="34" charset="0"/>
              </a:rPr>
              <a:t>113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2731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(2009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 eaLnBrk="1" hangingPunct="1">
              <a:defRPr/>
            </a:pPr>
            <a:endParaRPr lang="en-US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3255" name="TextBox 9"/>
          <p:cNvSpPr txBox="1">
            <a:spLocks noChangeArrowheads="1"/>
          </p:cNvSpPr>
          <p:nvPr/>
        </p:nvSpPr>
        <p:spPr bwMode="auto">
          <a:xfrm>
            <a:off x="2819400" y="3662363"/>
            <a:ext cx="609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>
                <a:solidFill>
                  <a:schemeClr val="bg1"/>
                </a:solidFill>
                <a:cs typeface="Arial" charset="0"/>
              </a:rPr>
              <a:t>40 nm</a:t>
            </a:r>
          </a:p>
        </p:txBody>
      </p:sp>
      <p:pic>
        <p:nvPicPr>
          <p:cNvPr id="1333256" name="Picture 3" descr="C:\Documents and Settings\Emilie Ringe\Desktop\My Dropbox\slides for LDM sept 2010\EF 20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43425"/>
            <a:ext cx="316547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57" name="Picture 4" descr="C:\Documents and Settings\Emilie Ringe\Desktop\My Dropbox\slides for LDM sept 2010\corr JM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7363"/>
            <a:ext cx="44704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258" name="TextBox 29"/>
          <p:cNvSpPr txBox="1">
            <a:spLocks noChangeArrowheads="1"/>
          </p:cNvSpPr>
          <p:nvPr/>
        </p:nvSpPr>
        <p:spPr bwMode="auto">
          <a:xfrm>
            <a:off x="304800" y="4533900"/>
            <a:ext cx="4800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>
                <a:cs typeface="Arial" charset="0"/>
              </a:rPr>
              <a:t>(1) Distal</a:t>
            </a:r>
            <a:r>
              <a:rPr lang="en-US" altLang="en-US" sz="1800">
                <a:cs typeface="Arial" charset="0"/>
              </a:rPr>
              <a:t> peak, quadrupolar: </a:t>
            </a:r>
          </a:p>
          <a:p>
            <a:pPr eaLnBrk="1" hangingPunct="1"/>
            <a:r>
              <a:rPr lang="en-US" altLang="en-US" sz="1800">
                <a:cs typeface="Arial" charset="0"/>
              </a:rPr>
              <a:t>Sharp, high energy, EF away from substrate</a:t>
            </a:r>
          </a:p>
          <a:p>
            <a:pPr eaLnBrk="1" hangingPunct="1"/>
            <a:r>
              <a:rPr lang="en-US" altLang="en-US" sz="1800" b="1">
                <a:cs typeface="Arial" charset="0"/>
              </a:rPr>
              <a:t>(2) Proximal</a:t>
            </a:r>
            <a:r>
              <a:rPr lang="en-US" altLang="en-US" sz="1800">
                <a:cs typeface="Arial" charset="0"/>
              </a:rPr>
              <a:t> peak, dipolar: </a:t>
            </a:r>
          </a:p>
          <a:p>
            <a:pPr eaLnBrk="1" hangingPunct="1"/>
            <a:r>
              <a:rPr lang="en-US" altLang="en-US" sz="1800">
                <a:cs typeface="Arial" charset="0"/>
              </a:rPr>
              <a:t>Broader, EF extends into the substrate</a:t>
            </a:r>
          </a:p>
          <a:p>
            <a:pPr eaLnBrk="1" hangingPunct="1"/>
            <a:endParaRPr lang="en-US" altLang="en-US" sz="1800">
              <a:cs typeface="Arial" charset="0"/>
            </a:endParaRPr>
          </a:p>
        </p:txBody>
      </p:sp>
      <p:sp>
        <p:nvSpPr>
          <p:cNvPr id="1333259" name="TextBox 30"/>
          <p:cNvSpPr txBox="1">
            <a:spLocks noChangeArrowheads="1"/>
          </p:cNvSpPr>
          <p:nvPr/>
        </p:nvSpPr>
        <p:spPr bwMode="auto">
          <a:xfrm>
            <a:off x="1143000" y="22145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cs typeface="Arial" charset="0"/>
              </a:rPr>
              <a:t>1</a:t>
            </a:r>
          </a:p>
        </p:txBody>
      </p:sp>
      <p:sp>
        <p:nvSpPr>
          <p:cNvPr id="1333260" name="TextBox 31"/>
          <p:cNvSpPr txBox="1">
            <a:spLocks noChangeArrowheads="1"/>
          </p:cNvSpPr>
          <p:nvPr/>
        </p:nvSpPr>
        <p:spPr bwMode="auto">
          <a:xfrm>
            <a:off x="1524000" y="19097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cs typeface="Arial" charset="0"/>
              </a:rPr>
              <a:t>2</a:t>
            </a:r>
          </a:p>
        </p:txBody>
      </p:sp>
      <p:sp>
        <p:nvSpPr>
          <p:cNvPr id="133326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Reasonable agreement</a:t>
            </a:r>
          </a:p>
        </p:txBody>
      </p:sp>
      <p:pic>
        <p:nvPicPr>
          <p:cNvPr id="1333264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2411413"/>
            <a:ext cx="977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265" name="Line 17"/>
          <p:cNvSpPr>
            <a:spLocks noChangeShapeType="1"/>
          </p:cNvSpPr>
          <p:nvPr/>
        </p:nvSpPr>
        <p:spPr bwMode="auto">
          <a:xfrm flipV="1">
            <a:off x="6677025" y="2425700"/>
            <a:ext cx="1212850" cy="95567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67" name="Line 19"/>
          <p:cNvSpPr>
            <a:spLocks noChangeShapeType="1"/>
          </p:cNvSpPr>
          <p:nvPr/>
        </p:nvSpPr>
        <p:spPr bwMode="auto">
          <a:xfrm flipV="1">
            <a:off x="6691313" y="3319463"/>
            <a:ext cx="1187450" cy="268287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68" name="Text Box 20"/>
          <p:cNvSpPr txBox="1">
            <a:spLocks noChangeArrowheads="1"/>
          </p:cNvSpPr>
          <p:nvPr/>
        </p:nvSpPr>
        <p:spPr bwMode="auto">
          <a:xfrm>
            <a:off x="7776525" y="3278250"/>
            <a:ext cx="1206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 smtClean="0"/>
              <a:t>Oleic Acid Surfactant</a:t>
            </a: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0" y="190500"/>
            <a:ext cx="6426200" cy="1181100"/>
          </a:xfrm>
        </p:spPr>
        <p:txBody>
          <a:bodyPr/>
          <a:lstStyle/>
          <a:p>
            <a:r>
              <a:rPr lang="en-US" altLang="en-US" sz="4000"/>
              <a:t>Hundreds (thousands) of needles</a:t>
            </a:r>
          </a:p>
        </p:txBody>
      </p:sp>
      <p:sp>
        <p:nvSpPr>
          <p:cNvPr id="146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Measure </a:t>
            </a:r>
            <a:r>
              <a:rPr lang="en-US" altLang="en-US" dirty="0" smtClean="0"/>
              <a:t>many </a:t>
            </a:r>
            <a:r>
              <a:rPr lang="en-US" altLang="en-US" dirty="0"/>
              <a:t>nanoparticles</a:t>
            </a:r>
          </a:p>
          <a:p>
            <a:r>
              <a:rPr lang="en-US" altLang="en-US" dirty="0"/>
              <a:t>Analyze the results statistically – new details appear</a:t>
            </a:r>
          </a:p>
          <a:p>
            <a:pPr>
              <a:buFont typeface="Monotype Sorts" pitchFamily="2" charset="2"/>
              <a:buNone/>
            </a:pPr>
            <a:endParaRPr lang="en-US" altLang="en-US" dirty="0"/>
          </a:p>
        </p:txBody>
      </p:sp>
      <p:sp>
        <p:nvSpPr>
          <p:cNvPr id="1468422" name="TextBox 6"/>
          <p:cNvSpPr txBox="1">
            <a:spLocks noChangeArrowheads="1"/>
          </p:cNvSpPr>
          <p:nvPr/>
        </p:nvSpPr>
        <p:spPr bwMode="auto">
          <a:xfrm>
            <a:off x="3929063" y="3390900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  <a:cs typeface="Arial" charset="0"/>
              </a:rPr>
              <a:t>10 </a:t>
            </a:r>
            <a:r>
              <a:rPr lang="el-GR" altLang="en-US" sz="2000">
                <a:solidFill>
                  <a:schemeClr val="bg1"/>
                </a:solidFill>
                <a:cs typeface="Arial" charset="0"/>
              </a:rPr>
              <a:t>μ</a:t>
            </a:r>
            <a:r>
              <a:rPr lang="en-US" altLang="en-US" sz="2000">
                <a:solidFill>
                  <a:schemeClr val="bg1"/>
                </a:solidFill>
                <a:cs typeface="Arial" charset="0"/>
              </a:rPr>
              <a:t>m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8713" y="4041775"/>
            <a:ext cx="703262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68425" name="TextBox 6"/>
          <p:cNvSpPr txBox="1">
            <a:spLocks noChangeArrowheads="1"/>
          </p:cNvSpPr>
          <p:nvPr/>
        </p:nvSpPr>
        <p:spPr bwMode="auto">
          <a:xfrm>
            <a:off x="4775200" y="3625850"/>
            <a:ext cx="1230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  <a:cs typeface="Arial" charset="0"/>
              </a:rPr>
              <a:t>10 </a:t>
            </a:r>
            <a:r>
              <a:rPr lang="el-GR" altLang="en-US" sz="2000">
                <a:solidFill>
                  <a:schemeClr val="bg1"/>
                </a:solidFill>
                <a:cs typeface="Arial" charset="0"/>
              </a:rPr>
              <a:t>μ</a:t>
            </a:r>
            <a:r>
              <a:rPr lang="en-US" altLang="en-US" sz="2000">
                <a:solidFill>
                  <a:schemeClr val="bg1"/>
                </a:solidFill>
                <a:cs typeface="Arial" charset="0"/>
              </a:rPr>
              <a:t>m</a:t>
            </a:r>
          </a:p>
        </p:txBody>
      </p:sp>
      <p:pic>
        <p:nvPicPr>
          <p:cNvPr id="1468426" name="Picture 2" descr="C:\Documents and Settings\Administrator\Desktop\ER nanoplasmonic research\Huang\Aucubes\70 nm A july\formvar\try 1\TEM formvarside UA 70nm cubes july\a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3243263"/>
            <a:ext cx="2938462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842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261938" y="144463"/>
            <a:ext cx="13493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8429" name="Text Box 13"/>
          <p:cNvSpPr txBox="1">
            <a:spLocks noChangeArrowheads="1"/>
          </p:cNvSpPr>
          <p:nvPr/>
        </p:nvSpPr>
        <p:spPr bwMode="auto">
          <a:xfrm>
            <a:off x="727075" y="3759200"/>
            <a:ext cx="451485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/>
              <a:t>A picture is worth a thousand words, but numbers are worth a thousand pictures</a:t>
            </a:r>
          </a:p>
          <a:p>
            <a:pPr>
              <a:spcBef>
                <a:spcPct val="50000"/>
              </a:spcBef>
            </a:pPr>
            <a:r>
              <a:rPr lang="en-US" altLang="en-US" i="1"/>
              <a:t>And thousands of numbers…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35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Statistics</a:t>
            </a:r>
          </a:p>
        </p:txBody>
      </p:sp>
      <p:grpSp>
        <p:nvGrpSpPr>
          <p:cNvPr id="1337347" name="Group 10"/>
          <p:cNvGrpSpPr>
            <a:grpSpLocks noChangeAspect="1"/>
          </p:cNvGrpSpPr>
          <p:nvPr/>
        </p:nvGrpSpPr>
        <p:grpSpPr bwMode="auto">
          <a:xfrm>
            <a:off x="152400" y="2438400"/>
            <a:ext cx="4953000" cy="4111625"/>
            <a:chOff x="5181600" y="1752600"/>
            <a:chExt cx="8751888" cy="7265988"/>
          </a:xfrm>
        </p:grpSpPr>
        <p:pic>
          <p:nvPicPr>
            <p:cNvPr id="1337348" name="Picture 6" descr="C:\Documents and Settings\Emilie\Desktop\My Dropbox\cubes paper\figure_7_nolegen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1752600"/>
              <a:ext cx="8751888" cy="726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7349" name="Picture 7" descr="C:\Documents and Settings\Emilie\Desktop\My Dropbox\cubes paper\figure_7_forlegen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30" t="8389" r="10321" b="68538"/>
            <a:stretch>
              <a:fillRect/>
            </a:stretch>
          </p:blipFill>
          <p:spPr bwMode="auto">
            <a:xfrm>
              <a:off x="10820400" y="2362200"/>
              <a:ext cx="22098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7350" name="TextBox 9"/>
          <p:cNvSpPr txBox="1">
            <a:spLocks noChangeArrowheads="1"/>
          </p:cNvSpPr>
          <p:nvPr/>
        </p:nvSpPr>
        <p:spPr bwMode="auto">
          <a:xfrm>
            <a:off x="5181600" y="2066925"/>
            <a:ext cx="39624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u="sng">
                <a:cs typeface="Arial" charset="0"/>
              </a:rPr>
              <a:t>183 cubes </a:t>
            </a:r>
            <a:r>
              <a:rPr lang="en-US" altLang="en-US" b="1" u="sng">
                <a:cs typeface="Arial" charset="0"/>
                <a:sym typeface="Wingdings" pitchFamily="2" charset="2"/>
              </a:rPr>
              <a:t> </a:t>
            </a:r>
            <a:r>
              <a:rPr lang="en-US" altLang="en-US" b="1" u="sng">
                <a:cs typeface="Arial" charset="0"/>
              </a:rPr>
              <a:t>5 Trends:</a:t>
            </a:r>
          </a:p>
          <a:p>
            <a:pPr eaLnBrk="1" hangingPunct="1"/>
            <a:endParaRPr lang="en-US" altLang="en-US" b="1">
              <a:cs typeface="Arial" charset="0"/>
            </a:endParaRPr>
          </a:p>
          <a:p>
            <a:pPr eaLnBrk="1" hangingPunct="1"/>
            <a:r>
              <a:rPr lang="en-US" altLang="en-US" b="1">
                <a:cs typeface="Arial" charset="0"/>
              </a:rPr>
              <a:t>LSPR Redshift with</a:t>
            </a:r>
            <a:endParaRPr lang="en-US" altLang="en-US" sz="1800" b="1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1800" b="1">
                <a:cs typeface="Arial" charset="0"/>
              </a:rPr>
              <a:t> Size Increase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b="1">
                <a:cs typeface="Arial" charset="0"/>
              </a:rPr>
              <a:t> Ag </a:t>
            </a:r>
            <a:r>
              <a:rPr lang="en-US" altLang="en-US" sz="1800" b="1">
                <a:cs typeface="Arial" charset="0"/>
                <a:sym typeface="Wingdings" pitchFamily="2" charset="2"/>
              </a:rPr>
              <a:t> Au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b="1">
                <a:cs typeface="Arial" charset="0"/>
                <a:sym typeface="Wingdings" pitchFamily="2" charset="2"/>
              </a:rPr>
              <a:t> Substrate</a:t>
            </a:r>
            <a:endParaRPr lang="en-US" altLang="en-US" sz="1800" b="1" baseline="-25000">
              <a:cs typeface="Arial" charset="0"/>
              <a:sym typeface="Wingdings" pitchFamily="2" charset="2"/>
            </a:endParaRPr>
          </a:p>
          <a:p>
            <a:pPr eaLnBrk="1" hangingPunct="1">
              <a:buFont typeface="Arial" charset="0"/>
              <a:buChar char="•"/>
            </a:pPr>
            <a:endParaRPr lang="en-US" altLang="en-US" b="1">
              <a:cs typeface="Arial" charset="0"/>
              <a:sym typeface="Wingdings" pitchFamily="2" charset="2"/>
            </a:endParaRPr>
          </a:p>
          <a:p>
            <a:pPr eaLnBrk="1" hangingPunct="1"/>
            <a:r>
              <a:rPr lang="en-US" altLang="en-US" b="1">
                <a:cs typeface="Arial" charset="0"/>
                <a:sym typeface="Wingdings" pitchFamily="2" charset="2"/>
              </a:rPr>
              <a:t>Ag more sensitive to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b="1">
                <a:cs typeface="Arial" charset="0"/>
              </a:rPr>
              <a:t> </a:t>
            </a:r>
            <a:r>
              <a:rPr lang="en-US" altLang="en-US" sz="1800" b="1">
                <a:cs typeface="Arial" charset="0"/>
                <a:sym typeface="Wingdings" pitchFamily="2" charset="2"/>
              </a:rPr>
              <a:t>Substrate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b="1">
                <a:cs typeface="Arial" charset="0"/>
                <a:sym typeface="Wingdings" pitchFamily="2" charset="2"/>
              </a:rPr>
              <a:t> Size</a:t>
            </a:r>
            <a:endParaRPr lang="en-US" altLang="en-US" sz="1800" b="1" baseline="-25000">
              <a:cs typeface="Arial" charset="0"/>
              <a:sym typeface="Wingdings" pitchFamily="2" charset="2"/>
            </a:endParaRPr>
          </a:p>
          <a:p>
            <a:pPr eaLnBrk="1" hangingPunct="1"/>
            <a:endParaRPr lang="en-US" altLang="en-US" sz="1800" b="1">
              <a:cs typeface="Arial" charset="0"/>
              <a:sym typeface="Wingdings" pitchFamily="2" charset="2"/>
            </a:endParaRPr>
          </a:p>
          <a:p>
            <a:pPr eaLnBrk="1" hangingPunct="1"/>
            <a:endParaRPr lang="en-US" altLang="en-US" sz="1800" b="1">
              <a:cs typeface="Arial" charset="0"/>
              <a:sym typeface="Wingdings" pitchFamily="2" charset="2"/>
            </a:endParaRPr>
          </a:p>
        </p:txBody>
      </p:sp>
      <p:pic>
        <p:nvPicPr>
          <p:cNvPr id="1337351" name="Picture 2" descr="C:\Documents and Settings\Emilie\My Documents\My Dropbox\slides for Rick aug2010\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1019175"/>
            <a:ext cx="14192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352" name="Picture 3" descr="C:\Documents and Settings\Emilie\My Documents\My Dropbox\slides for Rick aug2010\ag_F_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887413"/>
            <a:ext cx="227012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7353" name="TextBox 12"/>
          <p:cNvSpPr txBox="1">
            <a:spLocks noChangeArrowheads="1"/>
          </p:cNvSpPr>
          <p:nvPr/>
        </p:nvSpPr>
        <p:spPr bwMode="auto">
          <a:xfrm>
            <a:off x="488950" y="541338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cs typeface="Arial" charset="0"/>
              </a:rPr>
              <a:t> LSPR                             TEM   </a:t>
            </a:r>
            <a:endParaRPr lang="en-US" altLang="en-US" sz="1400"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97150" y="370363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784225" y="1890713"/>
            <a:ext cx="2357438" cy="13128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445000" y="53594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l-GR" altLang="en-US" sz="2000">
                <a:cs typeface="Arial" charset="0"/>
              </a:rPr>
              <a:t>η</a:t>
            </a:r>
            <a:r>
              <a:rPr lang="en-US" altLang="en-US" sz="2000" baseline="-25000">
                <a:cs typeface="Arial" charset="0"/>
              </a:rPr>
              <a:t>Si3N4</a:t>
            </a:r>
            <a:r>
              <a:rPr lang="en-US" altLang="en-US" sz="2000">
                <a:cs typeface="Arial" charset="0"/>
              </a:rPr>
              <a:t> ~ 2.05</a:t>
            </a:r>
            <a:endParaRPr lang="en-US" altLang="en-US" sz="2000" baseline="-25000">
              <a:cs typeface="Arial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848100" y="5689600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l-GR" altLang="en-US" sz="2000">
                <a:cs typeface="Arial" charset="0"/>
              </a:rPr>
              <a:t>η</a:t>
            </a:r>
            <a:r>
              <a:rPr lang="en-US" altLang="en-US" sz="2000" baseline="-25000">
                <a:cs typeface="Arial" charset="0"/>
              </a:rPr>
              <a:t>Formvar</a:t>
            </a:r>
            <a:r>
              <a:rPr lang="en-US" altLang="en-US" sz="2000">
                <a:cs typeface="Arial" charset="0"/>
              </a:rPr>
              <a:t> = 1.5</a:t>
            </a:r>
            <a:endParaRPr lang="en-US" altLang="en-US" sz="2000" baseline="-25000">
              <a:cs typeface="Arial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651691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E.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Ringe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et al, JPCC, </a:t>
            </a:r>
            <a:r>
              <a:rPr lang="en-US" sz="1800" u="sng" dirty="0">
                <a:latin typeface="Arial" pitchFamily="34" charset="0"/>
                <a:cs typeface="Arial" pitchFamily="34" charset="0"/>
              </a:rPr>
              <a:t>114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12511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(2010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9065" y="4359348"/>
            <a:ext cx="56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54740" y="5224575"/>
            <a:ext cx="56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Arial" charset="0"/>
              </a:rPr>
              <a:t>Localized Surface </a:t>
            </a:r>
            <a:br>
              <a:rPr lang="en-US" altLang="en-US">
                <a:cs typeface="Arial" charset="0"/>
              </a:rPr>
            </a:br>
            <a:r>
              <a:rPr lang="en-US" altLang="en-US">
                <a:cs typeface="Arial" charset="0"/>
              </a:rPr>
              <a:t>Plasmon Resonance (LSPR)</a:t>
            </a:r>
          </a:p>
        </p:txBody>
      </p:sp>
      <p:pic>
        <p:nvPicPr>
          <p:cNvPr id="1682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0463"/>
            <a:ext cx="396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24000"/>
            <a:ext cx="426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1524000"/>
            <a:ext cx="426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82439" name="TextBox 8"/>
          <p:cNvSpPr txBox="1">
            <a:spLocks noChangeArrowheads="1"/>
          </p:cNvSpPr>
          <p:nvPr/>
        </p:nvSpPr>
        <p:spPr bwMode="auto">
          <a:xfrm>
            <a:off x="152400" y="1773238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cs typeface="Arial" charset="0"/>
              </a:rPr>
              <a:t>Small particles of noble metal: used in stained glass since the middle ages</a:t>
            </a:r>
          </a:p>
        </p:txBody>
      </p:sp>
      <p:sp>
        <p:nvSpPr>
          <p:cNvPr id="1682440" name="TextBox 9"/>
          <p:cNvSpPr txBox="1">
            <a:spLocks noChangeArrowheads="1"/>
          </p:cNvSpPr>
          <p:nvPr/>
        </p:nvSpPr>
        <p:spPr bwMode="auto">
          <a:xfrm>
            <a:off x="4724400" y="1733550"/>
            <a:ext cx="426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cs typeface="Arial" charset="0"/>
              </a:rPr>
              <a:t>Wide range of colors depending on shape and size</a:t>
            </a: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4724400" y="6400800"/>
            <a:ext cx="4419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L. Liz-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Marzan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Mater. Today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21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(2004) </a:t>
            </a:r>
          </a:p>
        </p:txBody>
      </p:sp>
      <p:sp>
        <p:nvSpPr>
          <p:cNvPr id="1682443" name="Text Box 11"/>
          <p:cNvSpPr txBox="1">
            <a:spLocks noChangeArrowheads="1"/>
          </p:cNvSpPr>
          <p:nvPr/>
        </p:nvSpPr>
        <p:spPr bwMode="auto">
          <a:xfrm>
            <a:off x="798513" y="6339352"/>
            <a:ext cx="3586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 smtClean="0"/>
              <a:t>Kings’ College, Cambridge</a:t>
            </a:r>
            <a:endParaRPr lang="en-US" altLang="en-US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324" y="2704039"/>
            <a:ext cx="4354442" cy="322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466" name="Picture 2" descr="E:\Qualifiers march 2010\new_equalnumbers_Ag_dist_prox_F_si3n4_with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5580" r="6039"/>
          <a:stretch>
            <a:fillRect/>
          </a:stretch>
        </p:blipFill>
        <p:spPr bwMode="auto">
          <a:xfrm>
            <a:off x="0" y="1371600"/>
            <a:ext cx="558006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248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Effect of Size and Substrate, Ag </a:t>
            </a:r>
            <a:r>
              <a:rPr lang="en-US" altLang="en-US" sz="4000" dirty="0" err="1"/>
              <a:t>Nanocubes</a:t>
            </a:r>
            <a:r>
              <a:rPr lang="en-US" altLang="en-US" sz="4000" dirty="0"/>
              <a:t> </a:t>
            </a:r>
          </a:p>
        </p:txBody>
      </p:sp>
      <p:sp>
        <p:nvSpPr>
          <p:cNvPr id="1342468" name="TextBox 20"/>
          <p:cNvSpPr txBox="1">
            <a:spLocks noChangeArrowheads="1"/>
          </p:cNvSpPr>
          <p:nvPr/>
        </p:nvSpPr>
        <p:spPr bwMode="auto">
          <a:xfrm>
            <a:off x="6546850" y="3886200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chemeClr val="bg1"/>
                </a:solidFill>
                <a:cs typeface="Arial" charset="0"/>
              </a:rPr>
              <a:t>Proximal</a:t>
            </a:r>
          </a:p>
        </p:txBody>
      </p:sp>
      <p:sp>
        <p:nvSpPr>
          <p:cNvPr id="1342469" name="TextBox 21"/>
          <p:cNvSpPr txBox="1">
            <a:spLocks noChangeArrowheads="1"/>
          </p:cNvSpPr>
          <p:nvPr/>
        </p:nvSpPr>
        <p:spPr bwMode="auto">
          <a:xfrm>
            <a:off x="6546850" y="1833563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chemeClr val="bg1"/>
                </a:solidFill>
                <a:cs typeface="Arial" charset="0"/>
              </a:rPr>
              <a:t>Distal</a:t>
            </a:r>
          </a:p>
        </p:txBody>
      </p:sp>
      <p:grpSp>
        <p:nvGrpSpPr>
          <p:cNvPr id="1342470" name="Group 23"/>
          <p:cNvGrpSpPr>
            <a:grpSpLocks/>
          </p:cNvGrpSpPr>
          <p:nvPr/>
        </p:nvGrpSpPr>
        <p:grpSpPr bwMode="auto">
          <a:xfrm>
            <a:off x="5257800" y="2286000"/>
            <a:ext cx="4343400" cy="3027363"/>
            <a:chOff x="5105400" y="2743200"/>
            <a:chExt cx="4343400" cy="3027363"/>
          </a:xfrm>
        </p:grpSpPr>
        <p:grpSp>
          <p:nvGrpSpPr>
            <p:cNvPr id="1342471" name="Group 22"/>
            <p:cNvGrpSpPr>
              <a:grpSpLocks/>
            </p:cNvGrpSpPr>
            <p:nvPr/>
          </p:nvGrpSpPr>
          <p:grpSpPr bwMode="auto">
            <a:xfrm>
              <a:off x="5105400" y="2895600"/>
              <a:ext cx="152400" cy="2667000"/>
              <a:chOff x="5105400" y="2895600"/>
              <a:chExt cx="152400" cy="26670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105400" y="2895600"/>
                <a:ext cx="1524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105400" y="4800600"/>
                <a:ext cx="152400" cy="76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42474" name="TextBox 18"/>
            <p:cNvSpPr txBox="1">
              <a:spLocks noChangeArrowheads="1"/>
            </p:cNvSpPr>
            <p:nvPr/>
          </p:nvSpPr>
          <p:spPr bwMode="auto">
            <a:xfrm>
              <a:off x="5181600" y="4948238"/>
              <a:ext cx="27432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0000"/>
                  </a:solidFill>
                  <a:cs typeface="Arial" charset="0"/>
                </a:rPr>
                <a:t>0.23 eV</a:t>
              </a:r>
            </a:p>
            <a:p>
              <a:pPr eaLnBrk="1" hangingPunct="1"/>
              <a:r>
                <a:rPr lang="en-US" altLang="en-US" b="1">
                  <a:solidFill>
                    <a:srgbClr val="FF0000"/>
                  </a:solidFill>
                  <a:cs typeface="Arial" charset="0"/>
                </a:rPr>
                <a:t>Proximal</a:t>
              </a:r>
              <a:endParaRPr lang="en-US" altLang="en-US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342475" name="TextBox 25"/>
            <p:cNvSpPr txBox="1">
              <a:spLocks noChangeArrowheads="1"/>
            </p:cNvSpPr>
            <p:nvPr/>
          </p:nvSpPr>
          <p:spPr bwMode="auto">
            <a:xfrm>
              <a:off x="5181600" y="2743200"/>
              <a:ext cx="42672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0000"/>
                  </a:solidFill>
                  <a:cs typeface="Arial" charset="0"/>
                </a:rPr>
                <a:t>0.05 eV</a:t>
              </a:r>
            </a:p>
            <a:p>
              <a:pPr eaLnBrk="1" hangingPunct="1"/>
              <a:r>
                <a:rPr lang="en-US" altLang="en-US" b="1">
                  <a:solidFill>
                    <a:srgbClr val="FF0000"/>
                  </a:solidFill>
                  <a:cs typeface="Arial" charset="0"/>
                </a:rPr>
                <a:t>Distal</a:t>
              </a:r>
              <a:endParaRPr lang="en-US" altLang="en-US" baseline="-25000">
                <a:solidFill>
                  <a:srgbClr val="FF0000"/>
                </a:solidFill>
                <a:cs typeface="Arial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6553200" y="2819400"/>
            <a:ext cx="2209800" cy="8382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342477" name="TextBox 25"/>
          <p:cNvSpPr txBox="1">
            <a:spLocks noChangeArrowheads="1"/>
          </p:cNvSpPr>
          <p:nvPr/>
        </p:nvSpPr>
        <p:spPr bwMode="auto">
          <a:xfrm>
            <a:off x="152400" y="59436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cs typeface="Arial" charset="0"/>
              </a:rPr>
              <a:t>Distal peak </a:t>
            </a:r>
            <a:r>
              <a:rPr lang="en-US" altLang="en-US" sz="1800">
                <a:cs typeface="Arial" charset="0"/>
                <a:sym typeface="Wingdings" pitchFamily="2" charset="2"/>
              </a:rPr>
              <a:t> Slope =</a:t>
            </a:r>
            <a:r>
              <a:rPr lang="en-US" altLang="en-US" sz="1800">
                <a:cs typeface="Arial" charset="0"/>
              </a:rPr>
              <a:t> -4.2(0.55) meV/nm </a:t>
            </a:r>
          </a:p>
          <a:p>
            <a:pPr eaLnBrk="1" hangingPunct="1"/>
            <a:r>
              <a:rPr lang="en-US" altLang="en-US" sz="1800">
                <a:cs typeface="Arial" charset="0"/>
              </a:rPr>
              <a:t>Proximal peak </a:t>
            </a:r>
            <a:r>
              <a:rPr lang="en-US" altLang="en-US" sz="1800">
                <a:cs typeface="Arial" charset="0"/>
                <a:sym typeface="Wingdings" pitchFamily="2" charset="2"/>
              </a:rPr>
              <a:t> </a:t>
            </a:r>
            <a:r>
              <a:rPr lang="en-US" altLang="en-US" sz="1800">
                <a:cs typeface="Arial" charset="0"/>
              </a:rPr>
              <a:t>Slope = -8.9 (0.5) meV/nm</a:t>
            </a:r>
          </a:p>
          <a:p>
            <a:pPr eaLnBrk="1" hangingPunct="1"/>
            <a:endParaRPr lang="en-US" altLang="en-US" sz="1800">
              <a:cs typeface="Arial" charset="0"/>
            </a:endParaRPr>
          </a:p>
          <a:p>
            <a:pPr eaLnBrk="1" hangingPunct="1"/>
            <a:endParaRPr lang="en-US" altLang="en-US" sz="1800">
              <a:cs typeface="Arial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0" y="651691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E.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Ringe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et al, JPCC, </a:t>
            </a:r>
            <a:r>
              <a:rPr lang="en-US" sz="1800" u="sng" dirty="0">
                <a:latin typeface="Arial" pitchFamily="34" charset="0"/>
                <a:cs typeface="Arial" pitchFamily="34" charset="0"/>
              </a:rPr>
              <a:t>114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12511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(2010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1342480" name="Group 39"/>
          <p:cNvGrpSpPr>
            <a:grpSpLocks/>
          </p:cNvGrpSpPr>
          <p:nvPr/>
        </p:nvGrpSpPr>
        <p:grpSpPr bwMode="auto">
          <a:xfrm>
            <a:off x="6934200" y="1371600"/>
            <a:ext cx="2197100" cy="1828800"/>
            <a:chOff x="6934200" y="1371600"/>
            <a:chExt cx="2197608" cy="1828800"/>
          </a:xfrm>
        </p:grpSpPr>
        <p:pic>
          <p:nvPicPr>
            <p:cNvPr id="134248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1371600"/>
              <a:ext cx="1828800" cy="18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8750720" y="1371600"/>
              <a:ext cx="381088" cy="182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/>
            </a:p>
          </p:txBody>
        </p:sp>
      </p:grpSp>
      <p:pic>
        <p:nvPicPr>
          <p:cNvPr id="1342484" name="Picture 20" descr="Pictu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3227388"/>
            <a:ext cx="2955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930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altLang="en-US" sz="4000" dirty="0">
                <a:latin typeface="Arial" charset="0"/>
                <a:cs typeface="Arial" charset="0"/>
              </a:rPr>
              <a:t>Silver Right </a:t>
            </a:r>
            <a:r>
              <a:rPr lang="en-US" altLang="en-US" sz="4000" dirty="0" err="1">
                <a:latin typeface="Arial" charset="0"/>
                <a:cs typeface="Arial" charset="0"/>
              </a:rPr>
              <a:t>Bipyramids</a:t>
            </a:r>
            <a:endParaRPr lang="en-US" altLang="en-US" sz="4000" dirty="0">
              <a:latin typeface="Arial" charset="0"/>
              <a:cs typeface="Arial" charset="0"/>
            </a:endParaRPr>
          </a:p>
        </p:txBody>
      </p:sp>
      <p:grpSp>
        <p:nvGrpSpPr>
          <p:cNvPr id="1660931" name="Group 12"/>
          <p:cNvGrpSpPr>
            <a:grpSpLocks noChangeAspect="1"/>
          </p:cNvGrpSpPr>
          <p:nvPr/>
        </p:nvGrpSpPr>
        <p:grpSpPr bwMode="auto">
          <a:xfrm>
            <a:off x="228600" y="1802075"/>
            <a:ext cx="4173538" cy="4589463"/>
            <a:chOff x="-6705600" y="-5568696"/>
            <a:chExt cx="6172200" cy="6787896"/>
          </a:xfrm>
        </p:grpSpPr>
        <p:grpSp>
          <p:nvGrpSpPr>
            <p:cNvPr id="1660932" name="Group 24"/>
            <p:cNvGrpSpPr>
              <a:grpSpLocks/>
            </p:cNvGrpSpPr>
            <p:nvPr/>
          </p:nvGrpSpPr>
          <p:grpSpPr bwMode="auto">
            <a:xfrm>
              <a:off x="-6705600" y="-5568696"/>
              <a:ext cx="5943600" cy="6787896"/>
              <a:chOff x="-6705600" y="-5568696"/>
              <a:chExt cx="5943600" cy="6787896"/>
            </a:xfrm>
          </p:grpSpPr>
          <p:pic>
            <p:nvPicPr>
              <p:cNvPr id="1660933" name="Picture 2" descr="C:\Documents and Settings\Emilie\My Documents\My Dropbox\bipy_analysis\bipy_CAD_model_italic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705600" y="-5568696"/>
                <a:ext cx="3224212" cy="2657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60934" name="Picture 3" descr="C:\Documents and Settings\Emilie\My Documents\My Dropbox\bipy_analysis\bipy_shape_italics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541986" y="-5550408"/>
                <a:ext cx="2779986" cy="2671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60935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705600" y="-2933700"/>
                <a:ext cx="5943600" cy="415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-2287160" y="1066583"/>
              <a:ext cx="1263082" cy="77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60937" name="TextBox 15"/>
            <p:cNvSpPr txBox="1">
              <a:spLocks noChangeArrowheads="1"/>
            </p:cNvSpPr>
            <p:nvPr/>
          </p:nvSpPr>
          <p:spPr bwMode="auto">
            <a:xfrm>
              <a:off x="-2362200" y="609600"/>
              <a:ext cx="1828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800" b="1">
                  <a:solidFill>
                    <a:schemeClr val="bg1"/>
                  </a:solidFill>
                  <a:cs typeface="Arial" charset="0"/>
                </a:rPr>
                <a:t>500 nm</a:t>
              </a:r>
            </a:p>
          </p:txBody>
        </p:sp>
      </p:grpSp>
      <p:grpSp>
        <p:nvGrpSpPr>
          <p:cNvPr id="1660938" name="Group 23"/>
          <p:cNvGrpSpPr>
            <a:grpSpLocks/>
          </p:cNvGrpSpPr>
          <p:nvPr/>
        </p:nvGrpSpPr>
        <p:grpSpPr bwMode="auto">
          <a:xfrm>
            <a:off x="5029200" y="3859475"/>
            <a:ext cx="3505200" cy="2890838"/>
            <a:chOff x="5105400" y="3966882"/>
            <a:chExt cx="3505200" cy="2891118"/>
          </a:xfrm>
        </p:grpSpPr>
        <p:pic>
          <p:nvPicPr>
            <p:cNvPr id="1660939" name="Picture 3" descr="TOC artwor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3966882"/>
              <a:ext cx="3429000" cy="2891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8458200" y="4114534"/>
              <a:ext cx="152400" cy="2057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1660941" name="TextBox 24"/>
          <p:cNvSpPr txBox="1">
            <a:spLocks noChangeArrowheads="1"/>
          </p:cNvSpPr>
          <p:nvPr/>
        </p:nvSpPr>
        <p:spPr bwMode="auto">
          <a:xfrm>
            <a:off x="4572000" y="1773375"/>
            <a:ext cx="4572000" cy="2014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800" dirty="0">
                <a:cs typeface="Arial" charset="0"/>
              </a:rPr>
              <a:t>Plasmon-mediated synthesis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sz="1800" dirty="0">
                <a:cs typeface="Arial" charset="0"/>
              </a:rPr>
              <a:t>Start with “</a:t>
            </a:r>
            <a:r>
              <a:rPr lang="en-US" altLang="en-US" sz="1800" dirty="0" err="1">
                <a:cs typeface="Arial" charset="0"/>
              </a:rPr>
              <a:t>monotwins</a:t>
            </a:r>
            <a:r>
              <a:rPr lang="en-US" altLang="en-US" sz="1800" dirty="0">
                <a:cs typeface="Arial" charset="0"/>
              </a:rPr>
              <a:t>” seeds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sz="1800" dirty="0">
                <a:cs typeface="Arial" charset="0"/>
              </a:rPr>
              <a:t>Control final size w/light </a:t>
            </a:r>
            <a:r>
              <a:rPr lang="en-US" altLang="en-US" sz="1800" dirty="0">
                <a:cs typeface="Arial" charset="0"/>
                <a:sym typeface="Symbol" pitchFamily="18" charset="2"/>
              </a:rPr>
              <a:t></a:t>
            </a:r>
            <a:endParaRPr lang="en-US" altLang="en-US" sz="1800" dirty="0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>
                <a:cs typeface="Arial" charset="0"/>
              </a:rPr>
              <a:t>Size: edge length of triangular base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>
                <a:cs typeface="Arial" charset="0"/>
              </a:rPr>
              <a:t>Rounding: height of triangle  removed from corners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>
                <a:cs typeface="Arial" charset="0"/>
              </a:rPr>
              <a:t>See effect of rounding and size on </a:t>
            </a:r>
            <a:r>
              <a:rPr lang="en-US" altLang="en-US" sz="1800" dirty="0" err="1">
                <a:cs typeface="Arial" charset="0"/>
              </a:rPr>
              <a:t>LSPR</a:t>
            </a:r>
            <a:endParaRPr lang="en-US" altLang="en-US" sz="18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8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altLang="en-US" sz="2800">
                <a:latin typeface="Arial" charset="0"/>
                <a:cs typeface="Arial" charset="0"/>
              </a:rPr>
              <a:t>LSPR Dependence on Size and Rounding in Bipyramids</a:t>
            </a:r>
          </a:p>
        </p:txBody>
      </p:sp>
      <p:pic>
        <p:nvPicPr>
          <p:cNvPr id="1662979" name="Picture 5" descr="C:\Documents and Settings\Emilie\My Documents\My Dropbox\bipy_analysis\1dimensional f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518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2980" name="TextBox 11"/>
          <p:cNvSpPr txBox="1">
            <a:spLocks noChangeArrowheads="1"/>
          </p:cNvSpPr>
          <p:nvPr/>
        </p:nvSpPr>
        <p:spPr bwMode="auto">
          <a:xfrm>
            <a:off x="1295400" y="5638800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cs typeface="Arial" charset="0"/>
              </a:rPr>
              <a:t>Both Factors play a role</a:t>
            </a:r>
            <a:r>
              <a:rPr lang="en-US" altLang="en-US" sz="1800">
                <a:cs typeface="Arial" charset="0"/>
                <a:sym typeface="Wingdings" pitchFamily="2" charset="2"/>
              </a:rPr>
              <a:t></a:t>
            </a:r>
            <a:r>
              <a:rPr lang="en-US" altLang="en-US" sz="1800">
                <a:cs typeface="Arial" charset="0"/>
              </a:rPr>
              <a:t>neither accounts for all the variation</a:t>
            </a:r>
          </a:p>
        </p:txBody>
      </p:sp>
      <p:sp>
        <p:nvSpPr>
          <p:cNvPr id="1662981" name="TextBox 12"/>
          <p:cNvSpPr txBox="1">
            <a:spLocks noChangeArrowheads="1"/>
          </p:cNvSpPr>
          <p:nvPr/>
        </p:nvSpPr>
        <p:spPr bwMode="auto">
          <a:xfrm>
            <a:off x="3124200" y="22098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cs typeface="Arial" charset="0"/>
              </a:rPr>
              <a:t>R</a:t>
            </a:r>
            <a:r>
              <a:rPr lang="en-US" altLang="en-US" sz="1800" baseline="30000">
                <a:cs typeface="Arial" charset="0"/>
              </a:rPr>
              <a:t>2</a:t>
            </a:r>
            <a:r>
              <a:rPr lang="en-US" altLang="en-US" sz="1800">
                <a:cs typeface="Arial" charset="0"/>
              </a:rPr>
              <a:t>=75%</a:t>
            </a:r>
          </a:p>
        </p:txBody>
      </p:sp>
      <p:sp>
        <p:nvSpPr>
          <p:cNvPr id="1662982" name="TextBox 13"/>
          <p:cNvSpPr txBox="1">
            <a:spLocks noChangeArrowheads="1"/>
          </p:cNvSpPr>
          <p:nvPr/>
        </p:nvSpPr>
        <p:spPr bwMode="auto">
          <a:xfrm>
            <a:off x="6781800" y="22098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cs typeface="Arial" charset="0"/>
              </a:rPr>
              <a:t>R</a:t>
            </a:r>
            <a:r>
              <a:rPr lang="en-US" altLang="en-US" sz="1800" baseline="30000">
                <a:cs typeface="Arial" charset="0"/>
              </a:rPr>
              <a:t>2</a:t>
            </a:r>
            <a:r>
              <a:rPr lang="en-US" altLang="en-US" sz="1800">
                <a:cs typeface="Arial" charset="0"/>
              </a:rPr>
              <a:t>=49%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026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altLang="en-US" sz="3200">
                <a:latin typeface="Arial" charset="0"/>
                <a:cs typeface="Arial" charset="0"/>
              </a:rPr>
              <a:t>Bipyramids: </a:t>
            </a:r>
            <a:br>
              <a:rPr lang="en-US" altLang="en-US" sz="3200">
                <a:latin typeface="Arial" charset="0"/>
                <a:cs typeface="Arial" charset="0"/>
              </a:rPr>
            </a:br>
            <a:r>
              <a:rPr lang="en-US" altLang="en-US" sz="3200">
                <a:latin typeface="Arial" charset="0"/>
                <a:cs typeface="Arial" charset="0"/>
              </a:rPr>
              <a:t>Fit to Two Parameters and Their Interplay</a:t>
            </a:r>
          </a:p>
        </p:txBody>
      </p:sp>
      <p:pic>
        <p:nvPicPr>
          <p:cNvPr id="1665027" name="Picture 1" descr="C:\Documents and Settings\Emilie\My Documents\My Dropbox\ACS fellowship\bipys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32661" r="31715" b="14848"/>
          <a:stretch>
            <a:fillRect/>
          </a:stretch>
        </p:blipFill>
        <p:spPr bwMode="auto">
          <a:xfrm>
            <a:off x="4343400" y="25146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5028" name="Picture 2" descr="C:\Documents and Settings\Emilie\My Documents\My Dropbox\ACS fellowship\bipy top view lege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3802063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5029" name="TextBox 6"/>
          <p:cNvSpPr txBox="1">
            <a:spLocks noChangeArrowheads="1"/>
          </p:cNvSpPr>
          <p:nvPr/>
        </p:nvSpPr>
        <p:spPr bwMode="auto">
          <a:xfrm>
            <a:off x="3810000" y="20574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cs typeface="Arial" charset="0"/>
              </a:rPr>
              <a:t>R</a:t>
            </a:r>
            <a:r>
              <a:rPr lang="en-US" altLang="en-US" sz="1800" baseline="30000">
                <a:cs typeface="Arial" charset="0"/>
              </a:rPr>
              <a:t>2</a:t>
            </a:r>
            <a:r>
              <a:rPr lang="en-US" altLang="en-US" sz="1800">
                <a:cs typeface="Arial" charset="0"/>
              </a:rPr>
              <a:t>=88%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241143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Ringe</a:t>
            </a:r>
            <a:r>
              <a:rPr lang="en-US" sz="1800" dirty="0" smtClean="0"/>
              <a:t> et al, </a:t>
            </a:r>
            <a:r>
              <a:rPr lang="en-US" sz="1800" i="1" dirty="0"/>
              <a:t>Nanotechnology </a:t>
            </a:r>
            <a:r>
              <a:rPr lang="en-US" sz="1800" b="1" dirty="0"/>
              <a:t>2012,</a:t>
            </a:r>
            <a:r>
              <a:rPr lang="en-US" sz="1800" dirty="0"/>
              <a:t> </a:t>
            </a:r>
            <a:r>
              <a:rPr lang="en-US" sz="1800" i="1" dirty="0"/>
              <a:t>23</a:t>
            </a:r>
            <a:r>
              <a:rPr lang="en-US" sz="1800" dirty="0"/>
              <a:t>, 444005.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7074" name="Group 12"/>
          <p:cNvGrpSpPr>
            <a:grpSpLocks/>
          </p:cNvGrpSpPr>
          <p:nvPr/>
        </p:nvGrpSpPr>
        <p:grpSpPr bwMode="auto">
          <a:xfrm>
            <a:off x="6243638" y="3971925"/>
            <a:ext cx="2811462" cy="2187575"/>
            <a:chOff x="2819400" y="4171950"/>
            <a:chExt cx="3124200" cy="2343150"/>
          </a:xfrm>
        </p:grpSpPr>
        <p:pic>
          <p:nvPicPr>
            <p:cNvPr id="1667075" name="Picture 2" descr="C:\Documents and Settings\Emilie Ringe\Desktop\My Dropbox\Au triangles\au triangles with fit new novemb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4171950"/>
              <a:ext cx="3124200" cy="234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810818" y="4420208"/>
              <a:ext cx="1827596" cy="227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67077" name="Group 17"/>
          <p:cNvGrpSpPr>
            <a:grpSpLocks noChangeAspect="1"/>
          </p:cNvGrpSpPr>
          <p:nvPr/>
        </p:nvGrpSpPr>
        <p:grpSpPr bwMode="auto">
          <a:xfrm>
            <a:off x="3095625" y="3949700"/>
            <a:ext cx="2987675" cy="2239963"/>
            <a:chOff x="228600" y="3409950"/>
            <a:chExt cx="3733800" cy="2800350"/>
          </a:xfrm>
        </p:grpSpPr>
        <p:pic>
          <p:nvPicPr>
            <p:cNvPr id="1667078" name="Picture 1" descr="C:\Documents and Settings\Emilie Ringe\Desktop\My Dropbox\sie parameter all structures\decaonly_edg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409950"/>
              <a:ext cx="3733800" cy="280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990438" y="3810850"/>
              <a:ext cx="2438279" cy="303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667080" name="Picture 1" descr="C:\Documents and Settings\Emilie Ringe\Desktop\My Dropbox\sie parameter all structures\octaonly_ed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0259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7081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altLang="en-US" sz="3200">
                <a:latin typeface="Arial" charset="0"/>
                <a:cs typeface="Arial" charset="0"/>
              </a:rPr>
              <a:t>Correlating the Size, Shape, and Plasmon Energy (Retardation)</a:t>
            </a:r>
          </a:p>
        </p:txBody>
      </p:sp>
      <p:pic>
        <p:nvPicPr>
          <p:cNvPr id="1667082" name="Picture 3" descr="C:\Documents and Settings\Emilie\Desktop\My Dropbox\CEMRI slides\fouragcubemod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1612900"/>
            <a:ext cx="23685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708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4254500"/>
            <a:ext cx="6127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7084" name="Picture 2" descr="C:\Documents and Settings\Emilie\My Documents\My Dropbox\slides for Rick aug2010\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25511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7085" name="Picture 2" descr="C:\Documents and Settings\Emilie\Desktop\My Dropbox\Au triangles\deca86 cflat 5 part4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0" y="4135438"/>
            <a:ext cx="82391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708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41783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7087" name="Group 10"/>
          <p:cNvGrpSpPr>
            <a:grpSpLocks noChangeAspect="1"/>
          </p:cNvGrpSpPr>
          <p:nvPr/>
        </p:nvGrpSpPr>
        <p:grpSpPr bwMode="auto">
          <a:xfrm>
            <a:off x="6311900" y="1274763"/>
            <a:ext cx="2514600" cy="2087562"/>
            <a:chOff x="5181600" y="1752600"/>
            <a:chExt cx="8751888" cy="7265988"/>
          </a:xfrm>
        </p:grpSpPr>
        <p:pic>
          <p:nvPicPr>
            <p:cNvPr id="1667088" name="Picture 6" descr="C:\Documents and Settings\Emilie\Desktop\My Dropbox\cubes paper\figure_7_nolegend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1752600"/>
              <a:ext cx="8751888" cy="726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7089" name="Picture 7" descr="C:\Documents and Settings\Emilie\Desktop\My Dropbox\cubes paper\figure_7_forlegend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0400" y="2362200"/>
              <a:ext cx="22098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67090" name="Picture 2" descr="C:\Documents and Settings\Emilie\My Documents\My Dropbox\slides for Rick aug2010\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1460500"/>
            <a:ext cx="4286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7091" name="TextBox 31"/>
          <p:cNvSpPr txBox="1">
            <a:spLocks noChangeArrowheads="1"/>
          </p:cNvSpPr>
          <p:nvPr/>
        </p:nvSpPr>
        <p:spPr bwMode="auto">
          <a:xfrm>
            <a:off x="3644900" y="3427413"/>
            <a:ext cx="579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cs typeface="Arial" charset="0"/>
              </a:rPr>
              <a:t>Ag cubes 50-200 nm</a:t>
            </a:r>
          </a:p>
        </p:txBody>
      </p:sp>
      <p:sp>
        <p:nvSpPr>
          <p:cNvPr id="1667092" name="TextBox 33"/>
          <p:cNvSpPr txBox="1">
            <a:spLocks noChangeArrowheads="1"/>
          </p:cNvSpPr>
          <p:nvPr/>
        </p:nvSpPr>
        <p:spPr bwMode="auto">
          <a:xfrm>
            <a:off x="6159500" y="3340100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cs typeface="Arial" charset="0"/>
              </a:rPr>
              <a:t>Ag and Au cubes </a:t>
            </a:r>
          </a:p>
          <a:p>
            <a:pPr algn="ctr" eaLnBrk="1" hangingPunct="1"/>
            <a:r>
              <a:rPr lang="en-US" altLang="en-US" sz="1800">
                <a:cs typeface="Arial" charset="0"/>
              </a:rPr>
              <a:t>on different substrates</a:t>
            </a:r>
          </a:p>
        </p:txBody>
      </p:sp>
      <p:sp>
        <p:nvSpPr>
          <p:cNvPr id="1667093" name="TextBox 34"/>
          <p:cNvSpPr txBox="1">
            <a:spLocks noChangeArrowheads="1"/>
          </p:cNvSpPr>
          <p:nvPr/>
        </p:nvSpPr>
        <p:spPr bwMode="auto">
          <a:xfrm>
            <a:off x="368300" y="6159500"/>
            <a:ext cx="868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cs typeface="Arial" charset="0"/>
              </a:rPr>
              <a:t>    Au Icosahedra                              Au decahedra             Au truncated bitetrahedra</a:t>
            </a:r>
          </a:p>
        </p:txBody>
      </p:sp>
      <p:pic>
        <p:nvPicPr>
          <p:cNvPr id="1667094" name="Picture 1" descr="C:\Documents and Settings\Emilie\My Documents\My Dropbox\ACS fellowship\bipysid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32661" r="31715" b="14848"/>
          <a:stretch>
            <a:fillRect/>
          </a:stretch>
        </p:blipFill>
        <p:spPr bwMode="auto">
          <a:xfrm>
            <a:off x="368300" y="1511300"/>
            <a:ext cx="27860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7095" name="Picture 3" descr="C:\Documents and Settings\Emilie\My Documents\My Dropbox\bipy_analysis\bipy_shape_italics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663700"/>
            <a:ext cx="6810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672" name="Group 48"/>
          <p:cNvGrpSpPr>
            <a:grpSpLocks/>
          </p:cNvGrpSpPr>
          <p:nvPr/>
        </p:nvGrpSpPr>
        <p:grpSpPr bwMode="auto">
          <a:xfrm>
            <a:off x="1916113" y="1743075"/>
            <a:ext cx="5600700" cy="3902075"/>
            <a:chOff x="1159" y="1334"/>
            <a:chExt cx="3611" cy="2632"/>
          </a:xfrm>
        </p:grpSpPr>
        <p:pic>
          <p:nvPicPr>
            <p:cNvPr id="1690627" name="Picture 3" descr="C:\Documents and Settings\Emilie Ringe\Desktop\My Dropbox\size parameter all structures\all_vssidelengthGOO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" t="6857" r="1715"/>
            <a:stretch>
              <a:fillRect/>
            </a:stretch>
          </p:blipFill>
          <p:spPr bwMode="auto">
            <a:xfrm>
              <a:off x="1159" y="1334"/>
              <a:ext cx="3611" cy="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0628" name="Picture 4" descr="C:\Documents and Settings\Emilie Ringe\Desktop\My Dropbox\size parameter all structures\legen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" y="1376"/>
              <a:ext cx="930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90629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altLang="en-US" sz="2800">
                <a:latin typeface="Arial" charset="0"/>
                <a:cs typeface="Arial" charset="0"/>
              </a:rPr>
              <a:t>Experimental Data for Au Particles (Retardation)</a:t>
            </a:r>
          </a:p>
        </p:txBody>
      </p:sp>
      <p:sp>
        <p:nvSpPr>
          <p:cNvPr id="1690673" name="Text Box 49"/>
          <p:cNvSpPr txBox="1">
            <a:spLocks noChangeArrowheads="1"/>
          </p:cNvSpPr>
          <p:nvPr/>
        </p:nvSpPr>
        <p:spPr bwMode="auto">
          <a:xfrm>
            <a:off x="1381125" y="5770563"/>
            <a:ext cx="64722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 dirty="0"/>
              <a:t>If I can't calculate it, I don't understand it</a:t>
            </a:r>
            <a:br>
              <a:rPr lang="en-US" altLang="en-US" b="1" i="1" dirty="0"/>
            </a:br>
            <a:r>
              <a:rPr lang="en-US" altLang="en-US" b="1" i="1" dirty="0"/>
              <a:t>Richard </a:t>
            </a:r>
            <a:r>
              <a:rPr lang="en-US" altLang="en-US" b="1" i="1" dirty="0" smtClean="0"/>
              <a:t>Feynman ( &amp; AH?)</a:t>
            </a:r>
            <a:endParaRPr lang="en-US" altLang="en-US" b="1" dirty="0"/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>
            <a:off x="1143000" y="3429000"/>
            <a:ext cx="6858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05600" y="3048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80389" name="Picture 2" descr="Z:\user_folders\users\Emilie\cubes paper\EMfields_distal_proxim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7963"/>
            <a:ext cx="16002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-Down Arrow 11"/>
          <p:cNvSpPr/>
          <p:nvPr/>
        </p:nvSpPr>
        <p:spPr>
          <a:xfrm rot="5400000">
            <a:off x="6934200" y="304800"/>
            <a:ext cx="381000" cy="838200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80391" name="TextBox 12"/>
          <p:cNvSpPr txBox="1">
            <a:spLocks noChangeArrowheads="1"/>
          </p:cNvSpPr>
          <p:nvPr/>
        </p:nvSpPr>
        <p:spPr bwMode="auto">
          <a:xfrm>
            <a:off x="4648200" y="1752600"/>
            <a:ext cx="449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>
                <a:cs typeface="Arial" charset="0"/>
              </a:rPr>
              <a:t>Cubes and rods</a:t>
            </a:r>
          </a:p>
          <a:p>
            <a:pPr eaLnBrk="1" hangingPunct="1"/>
            <a:r>
              <a:rPr lang="en-US" altLang="en-US" sz="1800">
                <a:cs typeface="Arial" charset="0"/>
              </a:rPr>
              <a:t>Electrons oscillate from one face to another face which is parallel.</a:t>
            </a:r>
          </a:p>
          <a:p>
            <a:pPr eaLnBrk="1" hangingPunct="1"/>
            <a:r>
              <a:rPr lang="en-US" altLang="en-US" sz="1800">
                <a:cs typeface="Arial" charset="0"/>
              </a:rPr>
              <a:t>Plasmon length=</a:t>
            </a:r>
            <a:r>
              <a:rPr lang="en-US" altLang="en-US" sz="1800" b="1">
                <a:cs typeface="Arial" charset="0"/>
              </a:rPr>
              <a:t>1</a:t>
            </a:r>
            <a:r>
              <a:rPr lang="en-US" altLang="en-US" sz="1800">
                <a:cs typeface="Arial" charset="0"/>
              </a:rPr>
              <a:t>* edge length</a:t>
            </a:r>
          </a:p>
        </p:txBody>
      </p:sp>
      <p:sp>
        <p:nvSpPr>
          <p:cNvPr id="1680392" name="TextBox 13"/>
          <p:cNvSpPr txBox="1">
            <a:spLocks noChangeArrowheads="1"/>
          </p:cNvSpPr>
          <p:nvPr/>
        </p:nvSpPr>
        <p:spPr bwMode="auto">
          <a:xfrm>
            <a:off x="152400" y="1752600"/>
            <a:ext cx="4419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>
                <a:cs typeface="Arial" charset="0"/>
              </a:rPr>
              <a:t>Triangles</a:t>
            </a:r>
          </a:p>
          <a:p>
            <a:pPr eaLnBrk="1" hangingPunct="1"/>
            <a:r>
              <a:rPr lang="en-US" altLang="en-US" sz="1800">
                <a:cs typeface="Arial" charset="0"/>
              </a:rPr>
              <a:t>Electrons oscillate approx. from an edge to an apex in the plane of the triangular base</a:t>
            </a:r>
          </a:p>
          <a:p>
            <a:pPr eaLnBrk="1" hangingPunct="1"/>
            <a:r>
              <a:rPr lang="en-US" altLang="en-US" sz="1800">
                <a:cs typeface="Arial" charset="0"/>
              </a:rPr>
              <a:t>Plasmon length=</a:t>
            </a:r>
            <a:r>
              <a:rPr lang="en-US" altLang="en-US" sz="1800" b="1">
                <a:cs typeface="Arial" charset="0"/>
              </a:rPr>
              <a:t>0.866</a:t>
            </a:r>
            <a:r>
              <a:rPr lang="en-US" altLang="en-US" sz="1800">
                <a:cs typeface="Arial" charset="0"/>
              </a:rPr>
              <a:t>*edge length</a:t>
            </a:r>
          </a:p>
        </p:txBody>
      </p:sp>
      <p:pic>
        <p:nvPicPr>
          <p:cNvPr id="16803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0394" name="TextBox 15"/>
          <p:cNvSpPr txBox="1">
            <a:spLocks noChangeArrowheads="1"/>
          </p:cNvSpPr>
          <p:nvPr/>
        </p:nvSpPr>
        <p:spPr bwMode="auto">
          <a:xfrm>
            <a:off x="-152400" y="1143000"/>
            <a:ext cx="28194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>
                <a:cs typeface="Arial" charset="0"/>
              </a:rPr>
              <a:t>J. Nelaya </a:t>
            </a:r>
            <a:r>
              <a:rPr lang="en-US" altLang="en-US" sz="900" i="1">
                <a:cs typeface="Arial" charset="0"/>
              </a:rPr>
              <a:t>et al</a:t>
            </a:r>
            <a:r>
              <a:rPr lang="en-US" altLang="en-US" sz="900">
                <a:cs typeface="Arial" charset="0"/>
              </a:rPr>
              <a:t>. Nano Lett. 10, 902 (2010) </a:t>
            </a:r>
          </a:p>
        </p:txBody>
      </p:sp>
      <p:sp>
        <p:nvSpPr>
          <p:cNvPr id="17" name="Isosceles Triangle 16"/>
          <p:cNvSpPr/>
          <p:nvPr/>
        </p:nvSpPr>
        <p:spPr>
          <a:xfrm>
            <a:off x="2667000" y="0"/>
            <a:ext cx="1143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Up-Down Arrow 17"/>
          <p:cNvSpPr/>
          <p:nvPr/>
        </p:nvSpPr>
        <p:spPr>
          <a:xfrm>
            <a:off x="3048000" y="152400"/>
            <a:ext cx="381000" cy="762000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8039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1828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0399" name="TextBox 20"/>
          <p:cNvSpPr txBox="1">
            <a:spLocks noChangeArrowheads="1"/>
          </p:cNvSpPr>
          <p:nvPr/>
        </p:nvSpPr>
        <p:spPr bwMode="auto">
          <a:xfrm>
            <a:off x="4572000" y="5345113"/>
            <a:ext cx="259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>
                <a:cs typeface="Arial" charset="0"/>
              </a:rPr>
              <a:t>I. Pastoriza-Santos </a:t>
            </a:r>
            <a:r>
              <a:rPr lang="en-US" altLang="en-US" sz="900" i="1">
                <a:cs typeface="Arial" charset="0"/>
              </a:rPr>
              <a:t>et al.</a:t>
            </a:r>
            <a:r>
              <a:rPr lang="en-US" altLang="en-US" sz="900">
                <a:cs typeface="Arial" charset="0"/>
              </a:rPr>
              <a:t>, Adv. Funct. Mater. </a:t>
            </a:r>
          </a:p>
          <a:p>
            <a:pPr algn="ctr" eaLnBrk="1" hangingPunct="1"/>
            <a:r>
              <a:rPr lang="en-US" altLang="en-US" sz="900">
                <a:cs typeface="Arial" charset="0"/>
              </a:rPr>
              <a:t>17, 1443 (2007)</a:t>
            </a:r>
          </a:p>
        </p:txBody>
      </p:sp>
      <p:sp>
        <p:nvSpPr>
          <p:cNvPr id="1680400" name="TextBox 21"/>
          <p:cNvSpPr txBox="1">
            <a:spLocks noChangeArrowheads="1"/>
          </p:cNvSpPr>
          <p:nvPr/>
        </p:nvSpPr>
        <p:spPr bwMode="auto">
          <a:xfrm>
            <a:off x="4572000" y="565785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>
                <a:cs typeface="Arial" charset="0"/>
              </a:rPr>
              <a:t>Decahedra (pentagonal bipyramids)</a:t>
            </a:r>
          </a:p>
          <a:p>
            <a:pPr eaLnBrk="1" hangingPunct="1"/>
            <a:r>
              <a:rPr lang="en-US" altLang="en-US" sz="1800">
                <a:cs typeface="Arial" charset="0"/>
              </a:rPr>
              <a:t>Electrons oscillate approx. from an edge to an apex in the plane of the pentagonal base</a:t>
            </a:r>
          </a:p>
          <a:p>
            <a:pPr eaLnBrk="1" hangingPunct="1"/>
            <a:r>
              <a:rPr lang="en-US" altLang="en-US" sz="1800">
                <a:cs typeface="Arial" charset="0"/>
              </a:rPr>
              <a:t>Distance travelled=</a:t>
            </a:r>
            <a:r>
              <a:rPr lang="en-US" altLang="en-US" sz="1800" b="1">
                <a:cs typeface="Arial" charset="0"/>
              </a:rPr>
              <a:t>1.306</a:t>
            </a:r>
            <a:r>
              <a:rPr lang="en-US" altLang="en-US" sz="1800">
                <a:cs typeface="Arial" charset="0"/>
              </a:rPr>
              <a:t>*edge length</a:t>
            </a:r>
          </a:p>
        </p:txBody>
      </p:sp>
      <p:sp>
        <p:nvSpPr>
          <p:cNvPr id="23" name="Regular Pentagon 22"/>
          <p:cNvSpPr/>
          <p:nvPr/>
        </p:nvSpPr>
        <p:spPr>
          <a:xfrm>
            <a:off x="7010400" y="3886200"/>
            <a:ext cx="1143000" cy="9144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Up-Down Arrow 23"/>
          <p:cNvSpPr/>
          <p:nvPr/>
        </p:nvSpPr>
        <p:spPr>
          <a:xfrm>
            <a:off x="7391400" y="3886200"/>
            <a:ext cx="381000" cy="914400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0200" y="37338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Up-Down Arrow 29"/>
          <p:cNvSpPr/>
          <p:nvPr/>
        </p:nvSpPr>
        <p:spPr>
          <a:xfrm rot="19017176">
            <a:off x="1828800" y="3733800"/>
            <a:ext cx="381000" cy="838200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 rot="2721153">
            <a:off x="2879725" y="376713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Up-Down Arrow 32"/>
          <p:cNvSpPr/>
          <p:nvPr/>
        </p:nvSpPr>
        <p:spPr>
          <a:xfrm rot="21442985">
            <a:off x="3143250" y="3778250"/>
            <a:ext cx="381000" cy="838200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80407" name="TextBox 33"/>
          <p:cNvSpPr txBox="1">
            <a:spLocks noChangeArrowheads="1"/>
          </p:cNvSpPr>
          <p:nvPr/>
        </p:nvSpPr>
        <p:spPr bwMode="auto">
          <a:xfrm>
            <a:off x="0" y="5486400"/>
            <a:ext cx="441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>
                <a:cs typeface="Arial" charset="0"/>
              </a:rPr>
              <a:t>Octahedra</a:t>
            </a:r>
          </a:p>
          <a:p>
            <a:pPr eaLnBrk="1" hangingPunct="1"/>
            <a:r>
              <a:rPr lang="en-US" altLang="en-US" sz="1800">
                <a:cs typeface="Arial" charset="0"/>
              </a:rPr>
              <a:t>In-plane and out-of plane contribute</a:t>
            </a:r>
          </a:p>
          <a:p>
            <a:pPr eaLnBrk="1" hangingPunct="1"/>
            <a:r>
              <a:rPr lang="en-US" altLang="en-US" sz="1800">
                <a:cs typeface="Arial" charset="0"/>
              </a:rPr>
              <a:t>Distance travelled=</a:t>
            </a:r>
            <a:r>
              <a:rPr lang="en-US" altLang="en-US" sz="1800" b="1">
                <a:cs typeface="Arial" charset="0"/>
              </a:rPr>
              <a:t>1</a:t>
            </a:r>
            <a:r>
              <a:rPr lang="en-US" altLang="en-US" sz="1800">
                <a:cs typeface="Arial" charset="0"/>
              </a:rPr>
              <a:t>*edge length up to </a:t>
            </a:r>
          </a:p>
          <a:p>
            <a:pPr eaLnBrk="1" hangingPunct="1"/>
            <a:r>
              <a:rPr lang="en-US" altLang="en-US" sz="1800" b="1">
                <a:cs typeface="Arial" charset="0"/>
              </a:rPr>
              <a:t>1.414</a:t>
            </a:r>
            <a:r>
              <a:rPr lang="en-US" altLang="en-US" sz="1800">
                <a:cs typeface="Arial" charset="0"/>
              </a:rPr>
              <a:t>*edge length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590800" y="990600"/>
            <a:ext cx="1219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0409" name="TextBox 37"/>
          <p:cNvSpPr txBox="1">
            <a:spLocks noChangeArrowheads="1"/>
          </p:cNvSpPr>
          <p:nvPr/>
        </p:nvSpPr>
        <p:spPr bwMode="auto">
          <a:xfrm>
            <a:off x="2819400" y="990600"/>
            <a:ext cx="1600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100">
                <a:cs typeface="Arial" charset="0"/>
              </a:rPr>
              <a:t>Edge length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629400" y="1295400"/>
            <a:ext cx="990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0411" name="TextBox 39"/>
          <p:cNvSpPr txBox="1">
            <a:spLocks noChangeArrowheads="1"/>
          </p:cNvSpPr>
          <p:nvPr/>
        </p:nvSpPr>
        <p:spPr bwMode="auto">
          <a:xfrm>
            <a:off x="6629400" y="1338263"/>
            <a:ext cx="1600200" cy="26193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100" dirty="0">
                <a:cs typeface="Arial" charset="0"/>
              </a:rPr>
              <a:t>Edge length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57200" y="37338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Up-Down Arrow 42"/>
          <p:cNvSpPr/>
          <p:nvPr/>
        </p:nvSpPr>
        <p:spPr>
          <a:xfrm>
            <a:off x="685800" y="3733800"/>
            <a:ext cx="381000" cy="838200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81000" y="4724400"/>
            <a:ext cx="990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0415" name="TextBox 44"/>
          <p:cNvSpPr txBox="1">
            <a:spLocks noChangeArrowheads="1"/>
          </p:cNvSpPr>
          <p:nvPr/>
        </p:nvSpPr>
        <p:spPr bwMode="auto">
          <a:xfrm>
            <a:off x="381000" y="4767263"/>
            <a:ext cx="16002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100">
                <a:cs typeface="Arial" charset="0"/>
              </a:rPr>
              <a:t>Edge length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7086600" y="4910138"/>
            <a:ext cx="9906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0417" name="TextBox 46"/>
          <p:cNvSpPr txBox="1">
            <a:spLocks noChangeArrowheads="1"/>
          </p:cNvSpPr>
          <p:nvPr/>
        </p:nvSpPr>
        <p:spPr bwMode="auto">
          <a:xfrm>
            <a:off x="7086600" y="4953000"/>
            <a:ext cx="1600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100">
                <a:cs typeface="Arial" charset="0"/>
              </a:rPr>
              <a:t>Edge length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0" y="6629400"/>
            <a:ext cx="4572000" cy="244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C. Li </a:t>
            </a:r>
            <a:r>
              <a:rPr lang="en-US" sz="1050" i="1" dirty="0">
                <a:latin typeface="Arial" pitchFamily="34" charset="0"/>
                <a:cs typeface="Arial" pitchFamily="34" charset="0"/>
              </a:rPr>
              <a:t>et al.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ACS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Nano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. 2, 1760 (2008)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077200" y="304800"/>
            <a:ext cx="381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Up-Down Arrow 35"/>
          <p:cNvSpPr/>
          <p:nvPr/>
        </p:nvSpPr>
        <p:spPr>
          <a:xfrm>
            <a:off x="8077200" y="304800"/>
            <a:ext cx="381000" cy="1219200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rot="5400000" flipH="1" flipV="1">
            <a:off x="7999413" y="914400"/>
            <a:ext cx="1220788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34"/>
          <a:stretch/>
        </p:blipFill>
        <p:spPr bwMode="auto">
          <a:xfrm>
            <a:off x="7315200" y="929044"/>
            <a:ext cx="1902578" cy="157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69" name="Picture 5" descr="C:\Documents and Settings\Emilie\My Documents\My Dropbox\size parameter all structures\deca_LSPRsize.png"/>
          <p:cNvPicPr>
            <a:picLocks noChangeAspect="1" noChangeArrowheads="1"/>
          </p:cNvPicPr>
          <p:nvPr/>
        </p:nvPicPr>
        <p:blipFill>
          <a:blip r:embed="rId4" cstate="print"/>
          <a:srcRect r="4757"/>
          <a:stretch>
            <a:fillRect/>
          </a:stretch>
        </p:blipFill>
        <p:spPr bwMode="auto">
          <a:xfrm>
            <a:off x="1822386" y="942201"/>
            <a:ext cx="1833931" cy="1598667"/>
          </a:xfrm>
          <a:prstGeom prst="rect">
            <a:avLst/>
          </a:prstGeom>
          <a:noFill/>
        </p:spPr>
      </p:pic>
      <p:pic>
        <p:nvPicPr>
          <p:cNvPr id="139272" name="Picture 8" descr="C:\Documents and Settings\Emilie\My Documents\My Dropbox\size parameter all structures\tria_LSPRsize.png"/>
          <p:cNvPicPr>
            <a:picLocks noChangeAspect="1" noChangeArrowheads="1"/>
          </p:cNvPicPr>
          <p:nvPr/>
        </p:nvPicPr>
        <p:blipFill>
          <a:blip r:embed="rId5" cstate="print"/>
          <a:srcRect r="5023"/>
          <a:stretch>
            <a:fillRect/>
          </a:stretch>
        </p:blipFill>
        <p:spPr bwMode="auto">
          <a:xfrm>
            <a:off x="5472289" y="942201"/>
            <a:ext cx="1828800" cy="1598667"/>
          </a:xfrm>
          <a:prstGeom prst="rect">
            <a:avLst/>
          </a:prstGeom>
          <a:noFill/>
        </p:spPr>
      </p:pic>
      <p:pic>
        <p:nvPicPr>
          <p:cNvPr id="18" name="Picture 6" descr="C:\Documents and Settings\Emilie\My Documents\My Dropbox\SPP5\TEM images possibly\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2788" y="1094601"/>
            <a:ext cx="533400" cy="533400"/>
          </a:xfrm>
          <a:prstGeom prst="rect">
            <a:avLst/>
          </a:prstGeom>
          <a:noFill/>
        </p:spPr>
      </p:pic>
      <p:pic>
        <p:nvPicPr>
          <p:cNvPr id="20" name="Picture 2" descr="C:\Documents and Settings\Emilie\Desktop\My Dropbox\Au triangles\deca86 cflat 5 part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9729" y="1094601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9"/>
          <p:cNvGrpSpPr/>
          <p:nvPr/>
        </p:nvGrpSpPr>
        <p:grpSpPr>
          <a:xfrm>
            <a:off x="7239000" y="1094601"/>
            <a:ext cx="1752600" cy="1953399"/>
            <a:chOff x="0" y="1323201"/>
            <a:chExt cx="1752600" cy="1953399"/>
          </a:xfrm>
        </p:grpSpPr>
        <p:sp>
          <p:nvSpPr>
            <p:cNvPr id="21" name="TextBox 20"/>
            <p:cNvSpPr txBox="1"/>
            <p:nvPr/>
          </p:nvSpPr>
          <p:spPr>
            <a:xfrm>
              <a:off x="0" y="2753380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Slope = -2.4(6) </a:t>
              </a:r>
              <a:r>
                <a:rPr lang="en-US" sz="1400" dirty="0" err="1" smtClean="0">
                  <a:latin typeface="Arial" pitchFamily="34" charset="0"/>
                  <a:cs typeface="Arial" pitchFamily="34" charset="0"/>
                </a:rPr>
                <a:t>meV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/nm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5" descr="C:\Documents and Settings\Emilie\My Documents\My Dropbox\SPP5\TEM images possibly\cube2au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3000" y="1323201"/>
              <a:ext cx="574718" cy="533400"/>
            </a:xfrm>
            <a:prstGeom prst="rect">
              <a:avLst/>
            </a:prstGeom>
            <a:noFill/>
          </p:spPr>
        </p:pic>
      </p:grpSp>
      <p:sp>
        <p:nvSpPr>
          <p:cNvPr id="22" name="TextBox 21"/>
          <p:cNvSpPr txBox="1"/>
          <p:nvPr/>
        </p:nvSpPr>
        <p:spPr>
          <a:xfrm>
            <a:off x="1847850" y="252478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Slope = -3.02(5)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31"/>
          <p:cNvGrpSpPr/>
          <p:nvPr/>
        </p:nvGrpSpPr>
        <p:grpSpPr>
          <a:xfrm>
            <a:off x="3637076" y="942201"/>
            <a:ext cx="1849324" cy="1890356"/>
            <a:chOff x="7294676" y="1170801"/>
            <a:chExt cx="1849324" cy="1890356"/>
          </a:xfrm>
        </p:grpSpPr>
        <p:pic>
          <p:nvPicPr>
            <p:cNvPr id="139270" name="Picture 6" descr="C:\Documents and Settings\Emilie\My Documents\My Dropbox\size parameter all structures\ico_LSPRsize.png"/>
            <p:cNvPicPr>
              <a:picLocks noChangeAspect="1" noChangeArrowheads="1"/>
            </p:cNvPicPr>
            <p:nvPr/>
          </p:nvPicPr>
          <p:blipFill>
            <a:blip r:embed="rId9" cstate="print"/>
            <a:srcRect r="3957"/>
            <a:stretch>
              <a:fillRect/>
            </a:stretch>
          </p:blipFill>
          <p:spPr bwMode="auto">
            <a:xfrm>
              <a:off x="7294676" y="1170801"/>
              <a:ext cx="1849324" cy="1598667"/>
            </a:xfrm>
            <a:prstGeom prst="rect">
              <a:avLst/>
            </a:prstGeom>
            <a:noFill/>
          </p:spPr>
        </p:pic>
        <p:pic>
          <p:nvPicPr>
            <p:cNvPr id="139266" name="Picture 2" descr="C:\Documents and Settings\Emilie\My Documents\My Dropbox\Cambridge and Imperial College\d250_47legend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58200" y="1323201"/>
              <a:ext cx="533400" cy="533400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7391400" y="2753380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Slope = -3.3(2)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543550" y="252478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Slope = -3.22(9)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0" y="929044"/>
            <a:ext cx="1828800" cy="1890356"/>
            <a:chOff x="-2057400" y="914400"/>
            <a:chExt cx="1828800" cy="1890356"/>
          </a:xfrm>
        </p:grpSpPr>
        <p:pic>
          <p:nvPicPr>
            <p:cNvPr id="139271" name="Picture 7" descr="C:\Documents and Settings\Emilie\My Documents\My Dropbox\size parameter all structures\octa_LSPRsize.png"/>
            <p:cNvPicPr>
              <a:picLocks noChangeAspect="1" noChangeArrowheads="1"/>
            </p:cNvPicPr>
            <p:nvPr/>
          </p:nvPicPr>
          <p:blipFill>
            <a:blip r:embed="rId11" cstate="print"/>
            <a:srcRect r="5023"/>
            <a:stretch>
              <a:fillRect/>
            </a:stretch>
          </p:blipFill>
          <p:spPr bwMode="auto">
            <a:xfrm>
              <a:off x="-2057400" y="914400"/>
              <a:ext cx="1828800" cy="1598667"/>
            </a:xfrm>
            <a:prstGeom prst="rect">
              <a:avLst/>
            </a:prstGeom>
            <a:noFill/>
          </p:spPr>
        </p:pic>
        <p:pic>
          <p:nvPicPr>
            <p:cNvPr id="17" name="Picture 4" descr="C:\Documents and Settings\Emilie\My Documents\My Dropbox\SPP5\TEM images possibly\20legend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-886045" y="1066800"/>
              <a:ext cx="533400" cy="533400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-2011603" y="2496979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Slope = -3.06(4)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10679" y="2774126"/>
            <a:ext cx="4531389" cy="3783539"/>
            <a:chOff x="4490701" y="3087408"/>
            <a:chExt cx="3738899" cy="3256507"/>
          </a:xfrm>
        </p:grpSpPr>
        <p:pic>
          <p:nvPicPr>
            <p:cNvPr id="30" name="Picture 3" descr="C:\Documents and Settings\Emilie Ringe\Desktop\My Dropbox\size parameter all structures\paper\final data\E_PL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490701" y="3239808"/>
              <a:ext cx="3738899" cy="3104107"/>
            </a:xfrm>
            <a:prstGeom prst="rect">
              <a:avLst/>
            </a:prstGeom>
            <a:noFill/>
          </p:spPr>
        </p:pic>
        <p:pic>
          <p:nvPicPr>
            <p:cNvPr id="34" name="Picture 5" descr="C:\Documents and Settings\Emilie Ringe\Desktop\My Dropbox\size parameter all structures\paper\final data\legend_E.png"/>
            <p:cNvPicPr>
              <a:picLocks noChangeAspect="1" noChangeArrowheads="1"/>
            </p:cNvPicPr>
            <p:nvPr/>
          </p:nvPicPr>
          <p:blipFill>
            <a:blip r:embed="rId14" cstate="print"/>
            <a:srcRect l="63768" t="8728" r="10145" b="63341"/>
            <a:stretch>
              <a:fillRect/>
            </a:stretch>
          </p:blipFill>
          <p:spPr bwMode="auto">
            <a:xfrm>
              <a:off x="6874927" y="3510743"/>
              <a:ext cx="975365" cy="866991"/>
            </a:xfrm>
            <a:prstGeom prst="rect">
              <a:avLst/>
            </a:prstGeom>
            <a:noFill/>
          </p:spPr>
        </p:pic>
        <p:sp>
          <p:nvSpPr>
            <p:cNvPr id="37" name="TextBox 36"/>
            <p:cNvSpPr txBox="1"/>
            <p:nvPr/>
          </p:nvSpPr>
          <p:spPr>
            <a:xfrm>
              <a:off x="4986828" y="3087408"/>
              <a:ext cx="304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Plasmon Length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0" y="6604000"/>
            <a:ext cx="9144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E. Ringe, M. R. </a:t>
            </a:r>
            <a:r>
              <a:rPr lang="en-US" sz="1050" dirty="0" err="1" smtClean="0">
                <a:latin typeface="Arial" pitchFamily="34" charset="0"/>
                <a:cs typeface="Arial" pitchFamily="34" charset="0"/>
              </a:rPr>
              <a:t>Langille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, J. Zhang, J. Huang, C. A. </a:t>
            </a:r>
            <a:r>
              <a:rPr lang="en-US" sz="1050" dirty="0" err="1" smtClean="0">
                <a:latin typeface="Arial" pitchFamily="34" charset="0"/>
                <a:cs typeface="Arial" pitchFamily="34" charset="0"/>
              </a:rPr>
              <a:t>Mirkin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, R. P. Van </a:t>
            </a:r>
            <a:r>
              <a:rPr lang="en-US" sz="1050" dirty="0" err="1" smtClean="0">
                <a:latin typeface="Arial" pitchFamily="34" charset="0"/>
                <a:cs typeface="Arial" pitchFamily="34" charset="0"/>
              </a:rPr>
              <a:t>Duyne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, L. D. Marks, J. Phys. Chem. </a:t>
            </a:r>
            <a:r>
              <a:rPr lang="en-US" sz="1050" dirty="0" err="1" smtClean="0">
                <a:latin typeface="Arial" pitchFamily="34" charset="0"/>
                <a:cs typeface="Arial" pitchFamily="34" charset="0"/>
              </a:rPr>
              <a:t>Lett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. (2012) 3, 1479 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2097" y="-246738"/>
            <a:ext cx="7772400" cy="1181100"/>
          </a:xfrm>
        </p:spPr>
        <p:txBody>
          <a:bodyPr/>
          <a:lstStyle/>
          <a:p>
            <a:r>
              <a:rPr lang="en-US" dirty="0" smtClean="0"/>
              <a:t>Shape Independent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8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/>
          <p:nvPr/>
        </p:nvGrpSpPr>
        <p:grpSpPr>
          <a:xfrm>
            <a:off x="7294676" y="1324563"/>
            <a:ext cx="1849324" cy="2133600"/>
            <a:chOff x="0" y="1143000"/>
            <a:chExt cx="1849324" cy="2133600"/>
          </a:xfrm>
        </p:grpSpPr>
        <p:pic>
          <p:nvPicPr>
            <p:cNvPr id="147463" name="Picture 7" descr="C:\Documents and Settings\Emilie\My Documents\My Dropbox\size parameter all structures\cubes_FWHMsize.png"/>
            <p:cNvPicPr>
              <a:picLocks noChangeAspect="1" noChangeArrowheads="1"/>
            </p:cNvPicPr>
            <p:nvPr/>
          </p:nvPicPr>
          <p:blipFill>
            <a:blip r:embed="rId3" cstate="print"/>
            <a:srcRect r="3957"/>
            <a:stretch>
              <a:fillRect/>
            </a:stretch>
          </p:blipFill>
          <p:spPr bwMode="auto">
            <a:xfrm>
              <a:off x="0" y="1143000"/>
              <a:ext cx="1849324" cy="1598667"/>
            </a:xfrm>
            <a:prstGeom prst="rect">
              <a:avLst/>
            </a:prstGeom>
            <a:noFill/>
          </p:spPr>
        </p:pic>
        <p:pic>
          <p:nvPicPr>
            <p:cNvPr id="19" name="Picture 5" descr="C:\Documents and Settings\Emilie\My Documents\My Dropbox\SPP5\TEM images possibly\cube2au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1295400"/>
              <a:ext cx="492615" cy="457200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0" y="2753380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Slope = 3.1(8) </a:t>
              </a:r>
              <a:r>
                <a:rPr lang="en-US" sz="1400" dirty="0" err="1" smtClean="0">
                  <a:latin typeface="Arial" pitchFamily="34" charset="0"/>
                  <a:cs typeface="Arial" pitchFamily="34" charset="0"/>
                </a:rPr>
                <a:t>meV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/nm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34"/>
          <p:cNvGrpSpPr/>
          <p:nvPr/>
        </p:nvGrpSpPr>
        <p:grpSpPr>
          <a:xfrm>
            <a:off x="1806358" y="1324563"/>
            <a:ext cx="1927442" cy="1918157"/>
            <a:chOff x="1828800" y="1143000"/>
            <a:chExt cx="1927442" cy="1918157"/>
          </a:xfrm>
        </p:grpSpPr>
        <p:pic>
          <p:nvPicPr>
            <p:cNvPr id="147459" name="Picture 3" descr="C:\Documents and Settings\Emilie\My Documents\My Dropbox\size parameter all structures\deca_FWHMsiz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8800" y="1143000"/>
              <a:ext cx="1927442" cy="1600200"/>
            </a:xfrm>
            <a:prstGeom prst="rect">
              <a:avLst/>
            </a:prstGeom>
            <a:noFill/>
          </p:spPr>
        </p:pic>
        <p:pic>
          <p:nvPicPr>
            <p:cNvPr id="18" name="Picture 6" descr="C:\Documents and Settings\Emilie\My Documents\My Dropbox\SPP5\TEM images possibly\3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64588" y="1295400"/>
              <a:ext cx="457200" cy="457200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1847850" y="2753380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Slope = 2.89(10)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1"/>
          <p:cNvGrpSpPr/>
          <p:nvPr/>
        </p:nvGrpSpPr>
        <p:grpSpPr>
          <a:xfrm>
            <a:off x="3581400" y="1324563"/>
            <a:ext cx="1828800" cy="1918157"/>
            <a:chOff x="7315200" y="1143000"/>
            <a:chExt cx="1828800" cy="1918157"/>
          </a:xfrm>
        </p:grpSpPr>
        <p:pic>
          <p:nvPicPr>
            <p:cNvPr id="147460" name="Picture 4" descr="C:\Documents and Settings\Emilie\My Documents\My Dropbox\size parameter all structures\ico_FWHMsize.png"/>
            <p:cNvPicPr>
              <a:picLocks noChangeAspect="1" noChangeArrowheads="1"/>
            </p:cNvPicPr>
            <p:nvPr/>
          </p:nvPicPr>
          <p:blipFill>
            <a:blip r:embed="rId7" cstate="print"/>
            <a:srcRect r="5118"/>
            <a:stretch>
              <a:fillRect/>
            </a:stretch>
          </p:blipFill>
          <p:spPr bwMode="auto">
            <a:xfrm>
              <a:off x="7315200" y="1143000"/>
              <a:ext cx="1828800" cy="1600200"/>
            </a:xfrm>
            <a:prstGeom prst="rect">
              <a:avLst/>
            </a:prstGeom>
            <a:noFill/>
          </p:spPr>
        </p:pic>
        <p:pic>
          <p:nvPicPr>
            <p:cNvPr id="139266" name="Picture 2" descr="C:\Documents and Settings\Emilie\My Documents\My Dropbox\Cambridge and Imperial College\d250_47legend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0" y="1295400"/>
              <a:ext cx="457200" cy="457200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7391400" y="2753380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Slope = 2.4(3)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5410200" y="1324563"/>
            <a:ext cx="1828800" cy="1918157"/>
            <a:chOff x="5486400" y="1143000"/>
            <a:chExt cx="1828800" cy="1918157"/>
          </a:xfrm>
        </p:grpSpPr>
        <p:pic>
          <p:nvPicPr>
            <p:cNvPr id="147461" name="Picture 5" descr="C:\Documents and Settings\Emilie\My Documents\My Dropbox\size parameter all structures\tria_FWHMsize.png"/>
            <p:cNvPicPr>
              <a:picLocks noChangeAspect="1" noChangeArrowheads="1"/>
            </p:cNvPicPr>
            <p:nvPr/>
          </p:nvPicPr>
          <p:blipFill>
            <a:blip r:embed="rId9" cstate="print"/>
            <a:srcRect r="5118"/>
            <a:stretch>
              <a:fillRect/>
            </a:stretch>
          </p:blipFill>
          <p:spPr bwMode="auto">
            <a:xfrm>
              <a:off x="5486400" y="1143000"/>
              <a:ext cx="1828800" cy="1600200"/>
            </a:xfrm>
            <a:prstGeom prst="rect">
              <a:avLst/>
            </a:prstGeom>
            <a:noFill/>
          </p:spPr>
        </p:pic>
        <p:pic>
          <p:nvPicPr>
            <p:cNvPr id="20" name="Picture 2" descr="C:\Documents and Settings\Emilie\Desktop\My Dropbox\Au triangles\deca86 cflat 5 part43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01529" y="12954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5543550" y="2753380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Slope = 2.78(11)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30"/>
          <p:cNvGrpSpPr/>
          <p:nvPr/>
        </p:nvGrpSpPr>
        <p:grpSpPr>
          <a:xfrm>
            <a:off x="0" y="1324563"/>
            <a:ext cx="1828800" cy="1918157"/>
            <a:chOff x="3657600" y="1143000"/>
            <a:chExt cx="1828800" cy="1918157"/>
          </a:xfrm>
        </p:grpSpPr>
        <p:pic>
          <p:nvPicPr>
            <p:cNvPr id="147462" name="Picture 6" descr="C:\Documents and Settings\Emilie\My Documents\My Dropbox\size parameter all structures\octa_FWHMsize.png"/>
            <p:cNvPicPr>
              <a:picLocks noChangeAspect="1" noChangeArrowheads="1"/>
            </p:cNvPicPr>
            <p:nvPr/>
          </p:nvPicPr>
          <p:blipFill>
            <a:blip r:embed="rId11" cstate="print"/>
            <a:srcRect r="5118"/>
            <a:stretch>
              <a:fillRect/>
            </a:stretch>
          </p:blipFill>
          <p:spPr bwMode="auto">
            <a:xfrm>
              <a:off x="3657600" y="1143000"/>
              <a:ext cx="1828800" cy="1600200"/>
            </a:xfrm>
            <a:prstGeom prst="rect">
              <a:avLst/>
            </a:prstGeom>
            <a:noFill/>
          </p:spPr>
        </p:pic>
        <p:pic>
          <p:nvPicPr>
            <p:cNvPr id="17" name="Picture 4" descr="C:\Documents and Settings\Emilie\My Documents\My Dropbox\SPP5\TEM images possibly\20legend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83058" y="1295400"/>
              <a:ext cx="457200" cy="457200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3695700" y="2753380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Slope = 2.92(8)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37"/>
          <p:cNvGrpSpPr/>
          <p:nvPr/>
        </p:nvGrpSpPr>
        <p:grpSpPr>
          <a:xfrm>
            <a:off x="703247" y="3352800"/>
            <a:ext cx="7280306" cy="3124200"/>
            <a:chOff x="703247" y="3581400"/>
            <a:chExt cx="7280306" cy="3124200"/>
          </a:xfrm>
        </p:grpSpPr>
        <p:grpSp>
          <p:nvGrpSpPr>
            <p:cNvPr id="8" name="Group 33"/>
            <p:cNvGrpSpPr/>
            <p:nvPr/>
          </p:nvGrpSpPr>
          <p:grpSpPr>
            <a:xfrm>
              <a:off x="703247" y="3810000"/>
              <a:ext cx="7280306" cy="2895600"/>
              <a:chOff x="703247" y="3886200"/>
              <a:chExt cx="7280306" cy="2895600"/>
            </a:xfrm>
          </p:grpSpPr>
          <p:pic>
            <p:nvPicPr>
              <p:cNvPr id="30" name="Picture 6" descr="C:\Documents and Settings\Emilie Ringe\Desktop\My Dropbox\size parameter all structures\paper\final data\fw_S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703247" y="3886200"/>
                <a:ext cx="3487753" cy="2895600"/>
              </a:xfrm>
              <a:prstGeom prst="rect">
                <a:avLst/>
              </a:prstGeom>
              <a:noFill/>
            </p:spPr>
          </p:pic>
          <p:pic>
            <p:nvPicPr>
              <p:cNvPr id="31" name="Picture 7" descr="C:\Documents and Settings\Emilie Ringe\Desktop\My Dropbox\size parameter all structures\paper\final data\fw_pl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95800" y="3886200"/>
                <a:ext cx="3487753" cy="2895600"/>
              </a:xfrm>
              <a:prstGeom prst="rect">
                <a:avLst/>
              </a:prstGeom>
              <a:noFill/>
            </p:spPr>
          </p:pic>
          <p:pic>
            <p:nvPicPr>
              <p:cNvPr id="32" name="Picture 4" descr="C:\Documents and Settings\Emilie Ringe\Desktop\My Dropbox\size parameter all structures\paper\final data\legend_FWHM.pn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64936" t="8728" r="10923" b="63341"/>
              <a:stretch>
                <a:fillRect/>
              </a:stretch>
            </p:blipFill>
            <p:spPr bwMode="auto">
              <a:xfrm>
                <a:off x="1236647" y="4145180"/>
                <a:ext cx="840958" cy="807820"/>
              </a:xfrm>
              <a:prstGeom prst="rect">
                <a:avLst/>
              </a:prstGeom>
              <a:noFill/>
            </p:spPr>
          </p:pic>
          <p:pic>
            <p:nvPicPr>
              <p:cNvPr id="33" name="Picture 4" descr="C:\Documents and Settings\Emilie Ringe\Desktop\My Dropbox\size parameter all structures\paper\final data\legend_FWHM.pn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64936" t="8728" r="10923" b="63341"/>
              <a:stretch>
                <a:fillRect/>
              </a:stretch>
            </p:blipFill>
            <p:spPr bwMode="auto">
              <a:xfrm>
                <a:off x="5029201" y="4145180"/>
                <a:ext cx="840958" cy="807820"/>
              </a:xfrm>
              <a:prstGeom prst="rect">
                <a:avLst/>
              </a:prstGeom>
              <a:noFill/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4876800" y="3581400"/>
              <a:ext cx="304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Plasmon Length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72028" y="3581400"/>
              <a:ext cx="304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Side Length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0" y="6604000"/>
            <a:ext cx="9144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E. Ringe, M. R. </a:t>
            </a:r>
            <a:r>
              <a:rPr lang="en-US" sz="1050" dirty="0" err="1" smtClean="0">
                <a:latin typeface="Arial" pitchFamily="34" charset="0"/>
                <a:cs typeface="Arial" pitchFamily="34" charset="0"/>
              </a:rPr>
              <a:t>Langille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, J. Zhang, J. Huang, C. A. </a:t>
            </a:r>
            <a:r>
              <a:rPr lang="en-US" sz="1050" dirty="0" err="1" smtClean="0">
                <a:latin typeface="Arial" pitchFamily="34" charset="0"/>
                <a:cs typeface="Arial" pitchFamily="34" charset="0"/>
              </a:rPr>
              <a:t>Mirkin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, R. P. Van </a:t>
            </a:r>
            <a:r>
              <a:rPr lang="en-US" sz="1050" dirty="0" err="1" smtClean="0">
                <a:latin typeface="Arial" pitchFamily="34" charset="0"/>
                <a:cs typeface="Arial" pitchFamily="34" charset="0"/>
              </a:rPr>
              <a:t>Duyne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, L. D. Marks, J. Phys. Chem. </a:t>
            </a:r>
            <a:r>
              <a:rPr lang="en-US" sz="1050" dirty="0" err="1" smtClean="0">
                <a:latin typeface="Arial" pitchFamily="34" charset="0"/>
                <a:cs typeface="Arial" pitchFamily="34" charset="0"/>
              </a:rPr>
              <a:t>Lett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. (2012) 3, 1479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Plasmon Length &amp;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FWHM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1"/>
          <p:cNvPicPr>
            <a:picLocks noChangeAspect="1" noChangeArrowheads="1"/>
          </p:cNvPicPr>
          <p:nvPr/>
        </p:nvPicPr>
        <p:blipFill>
          <a:blip r:embed="rId2"/>
          <a:srcRect l="833" t="5157" r="2500"/>
          <a:stretch>
            <a:fillRect/>
          </a:stretch>
        </p:blipFill>
        <p:spPr bwMode="auto">
          <a:xfrm>
            <a:off x="76200" y="3505200"/>
            <a:ext cx="883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C:\Documents and Settings\Emilie\Desktop\My Dropbox\2010_11_18 VD group meeting\cubes_rand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3" y="1066801"/>
            <a:ext cx="210825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457200" y="274638"/>
            <a:ext cx="82296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1600" y="5683478"/>
            <a:ext cx="247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EPL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=L/n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4977" name="Picture 1"/>
          <p:cNvPicPr>
            <a:picLocks noChangeAspect="1" noChangeArrowheads="1"/>
          </p:cNvPicPr>
          <p:nvPr/>
        </p:nvPicPr>
        <p:blipFill>
          <a:blip r:embed="rId4"/>
          <a:srcRect r="50649"/>
          <a:stretch>
            <a:fillRect/>
          </a:stretch>
        </p:blipFill>
        <p:spPr bwMode="auto">
          <a:xfrm>
            <a:off x="2590800" y="990599"/>
            <a:ext cx="2895600" cy="241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/>
          <a:srcRect l="49351"/>
          <a:stretch>
            <a:fillRect/>
          </a:stretch>
        </p:blipFill>
        <p:spPr bwMode="auto">
          <a:xfrm>
            <a:off x="5791200" y="990599"/>
            <a:ext cx="2971800" cy="241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895600" y="5791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4495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3886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89500"/>
            <a:ext cx="8001000" cy="1181100"/>
          </a:xfrm>
        </p:spPr>
        <p:txBody>
          <a:bodyPr/>
          <a:lstStyle/>
          <a:p>
            <a:r>
              <a:rPr lang="en-US" dirty="0"/>
              <a:t>Higher Order </a:t>
            </a:r>
            <a:r>
              <a:rPr lang="en-US" dirty="0" smtClean="0"/>
              <a:t>Modes, 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8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Synthesis yields Particles with Heterogeneous Optical Properties</a:t>
            </a:r>
          </a:p>
        </p:txBody>
      </p:sp>
      <p:pic>
        <p:nvPicPr>
          <p:cNvPr id="1686531" name="Picture 16" descr="Dark Field Imag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0588" y="2135188"/>
            <a:ext cx="3886200" cy="4000500"/>
          </a:xfrm>
        </p:spPr>
      </p:pic>
      <p:sp>
        <p:nvSpPr>
          <p:cNvPr id="6" name="Rectangle 5"/>
          <p:cNvSpPr/>
          <p:nvPr/>
        </p:nvSpPr>
        <p:spPr>
          <a:xfrm>
            <a:off x="2667000" y="2209800"/>
            <a:ext cx="91440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686533" name="TextBox 6"/>
          <p:cNvSpPr txBox="1">
            <a:spLocks noChangeArrowheads="1"/>
          </p:cNvSpPr>
          <p:nvPr/>
        </p:nvSpPr>
        <p:spPr bwMode="auto">
          <a:xfrm>
            <a:off x="2590800" y="18288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  <a:cs typeface="Arial" charset="0"/>
              </a:rPr>
              <a:t>10 </a:t>
            </a:r>
            <a:r>
              <a:rPr lang="el-GR" altLang="en-US" sz="2000">
                <a:solidFill>
                  <a:schemeClr val="bg1"/>
                </a:solidFill>
                <a:cs typeface="Arial" charset="0"/>
              </a:rPr>
              <a:t>μ</a:t>
            </a:r>
            <a:r>
              <a:rPr lang="en-US" altLang="en-US" sz="2000">
                <a:solidFill>
                  <a:schemeClr val="bg1"/>
                </a:solidFill>
                <a:cs typeface="Arial" charset="0"/>
              </a:rPr>
              <a:t>m</a:t>
            </a:r>
          </a:p>
        </p:txBody>
      </p:sp>
      <p:sp>
        <p:nvSpPr>
          <p:cNvPr id="1686535" name="TextBox 6"/>
          <p:cNvSpPr txBox="1">
            <a:spLocks noChangeArrowheads="1"/>
          </p:cNvSpPr>
          <p:nvPr/>
        </p:nvSpPr>
        <p:spPr bwMode="auto">
          <a:xfrm>
            <a:off x="4724400" y="2671763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  <a:cs typeface="Arial" charset="0"/>
              </a:rPr>
              <a:t>10 </a:t>
            </a:r>
            <a:r>
              <a:rPr lang="el-GR" altLang="en-US" sz="2000">
                <a:solidFill>
                  <a:schemeClr val="bg1"/>
                </a:solidFill>
                <a:cs typeface="Arial" charset="0"/>
              </a:rPr>
              <a:t>μ</a:t>
            </a:r>
            <a:r>
              <a:rPr lang="en-US" altLang="en-US" sz="2000">
                <a:solidFill>
                  <a:schemeClr val="bg1"/>
                </a:solidFill>
                <a:cs typeface="Arial" charset="0"/>
              </a:rPr>
              <a:t>m</a:t>
            </a:r>
          </a:p>
        </p:txBody>
      </p:sp>
      <p:sp>
        <p:nvSpPr>
          <p:cNvPr id="2" name="Rectangle 5"/>
          <p:cNvSpPr/>
          <p:nvPr/>
        </p:nvSpPr>
        <p:spPr>
          <a:xfrm>
            <a:off x="4756150" y="3051175"/>
            <a:ext cx="91440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08" y="2179684"/>
            <a:ext cx="4091032" cy="392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5696" y="6277582"/>
            <a:ext cx="4298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Hollow-Cone DF = </a:t>
            </a:r>
            <a:r>
              <a:rPr lang="en-US" dirty="0" err="1" smtClean="0"/>
              <a:t>ADF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lot can be learned from single particle </a:t>
            </a:r>
            <a:r>
              <a:rPr lang="en-US" dirty="0" err="1" smtClean="0"/>
              <a:t>LSPR</a:t>
            </a:r>
            <a:r>
              <a:rPr lang="en-US" dirty="0" smtClean="0"/>
              <a:t>, particularly when done on many particles and with ~</a:t>
            </a:r>
            <a:r>
              <a:rPr lang="en-US" dirty="0" err="1" smtClean="0"/>
              <a:t>1meV</a:t>
            </a:r>
            <a:r>
              <a:rPr lang="en-US" dirty="0" smtClean="0"/>
              <a:t> resolution (sorry folks, not just EELS on one or two)</a:t>
            </a:r>
          </a:p>
          <a:p>
            <a:pPr lvl="1"/>
            <a:r>
              <a:rPr lang="en-US" dirty="0" smtClean="0"/>
              <a:t>Trends with size, shape, fine details of structure</a:t>
            </a:r>
          </a:p>
          <a:p>
            <a:r>
              <a:rPr lang="en-US" dirty="0" smtClean="0"/>
              <a:t>Not everything</a:t>
            </a:r>
          </a:p>
          <a:p>
            <a:pPr lvl="1"/>
            <a:r>
              <a:rPr lang="en-US" dirty="0" smtClean="0"/>
              <a:t>We cannot resolve where the hot-spots are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Grey Haired Comments I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0" y="1878244"/>
            <a:ext cx="4454178" cy="26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8" y="2214354"/>
            <a:ext cx="6979381" cy="52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8" y="2756146"/>
            <a:ext cx="8101693" cy="62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" y="3730173"/>
            <a:ext cx="8378245" cy="27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2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52066" y="29028"/>
            <a:ext cx="740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Y. Lin et al, </a:t>
            </a:r>
            <a:r>
              <a:rPr lang="en-US" sz="1800" dirty="0"/>
              <a:t>Physical Review letters, 2013. </a:t>
            </a:r>
            <a:r>
              <a:rPr lang="en-US" sz="1800" b="1" dirty="0"/>
              <a:t>111</a:t>
            </a:r>
            <a:r>
              <a:rPr lang="en-US" sz="1800" dirty="0"/>
              <a:t>, 156101.</a:t>
            </a:r>
            <a:endParaRPr lang="en-US" sz="1800" baseline="0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1748496" y="474452"/>
            <a:ext cx="6670885" cy="897147"/>
          </a:xfrm>
        </p:spPr>
        <p:txBody>
          <a:bodyPr/>
          <a:lstStyle/>
          <a:p>
            <a:r>
              <a:rPr lang="en-US" dirty="0" smtClean="0"/>
              <a:t>Surfaces are not trivial</a:t>
            </a:r>
            <a:endParaRPr lang="en-US" dirty="0"/>
          </a:p>
        </p:txBody>
      </p:sp>
      <p:pic>
        <p:nvPicPr>
          <p:cNvPr id="1792002" name="Picture 2" descr="C:\Program Files (x86)\Apache Software Foundation\Apache2.2\WebPage\Research\Staff\yuyuan\portrait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674" y="0"/>
            <a:ext cx="1474813" cy="17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1835370" y="3545007"/>
            <a:ext cx="2641588" cy="3061945"/>
            <a:chOff x="624120" y="3521257"/>
            <a:chExt cx="2641588" cy="3061945"/>
          </a:xfrm>
        </p:grpSpPr>
        <p:pic>
          <p:nvPicPr>
            <p:cNvPr id="6" name="Picture 43" descr="C:\Users\lin\Desktop\largecrop.tif"/>
            <p:cNvPicPr>
              <a:picLocks noChangeAspect="1" noChangeArrowheads="1"/>
            </p:cNvPicPr>
            <p:nvPr/>
          </p:nvPicPr>
          <p:blipFill rotWithShape="1">
            <a:blip r:embed="rId3"/>
            <a:srcRect l="14422" r="62355" b="25717"/>
            <a:stretch/>
          </p:blipFill>
          <p:spPr bwMode="auto">
            <a:xfrm>
              <a:off x="624120" y="3521257"/>
              <a:ext cx="2194560" cy="265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G:\glue20120726\Image # 22, F = 24Å, T = 72Å.tif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08"/>
            <a:stretch/>
          </p:blipFill>
          <p:spPr bwMode="auto">
            <a:xfrm rot="16200000">
              <a:off x="293017" y="4511486"/>
              <a:ext cx="2455804" cy="60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778017" y="3767190"/>
              <a:ext cx="8668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  <a:latin typeface="Calibri" pitchFamily="34" charset="0"/>
                </a:rPr>
                <a:t>1nm</a:t>
              </a:r>
              <a:endParaRPr lang="en-US" sz="16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16" name="Straight Connector 10"/>
            <p:cNvCxnSpPr/>
            <p:nvPr/>
          </p:nvCxnSpPr>
          <p:spPr>
            <a:xfrm rot="5400000">
              <a:off x="1107048" y="3750042"/>
              <a:ext cx="0" cy="61277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943428" y="6183092"/>
              <a:ext cx="2322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aseline="0" dirty="0" err="1" smtClean="0"/>
                <a:t>SrO</a:t>
              </a:r>
              <a:r>
                <a:rPr lang="en-US" sz="2000" baseline="0" dirty="0" smtClean="0"/>
                <a:t> surface</a:t>
              </a:r>
              <a:endParaRPr lang="en-US" sz="2000" baseline="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54376" y="3539245"/>
            <a:ext cx="2474637" cy="3095343"/>
            <a:chOff x="3156876" y="3515495"/>
            <a:chExt cx="2474637" cy="3095343"/>
          </a:xfrm>
        </p:grpSpPr>
        <p:grpSp>
          <p:nvGrpSpPr>
            <p:cNvPr id="29" name="Group 28"/>
            <p:cNvGrpSpPr/>
            <p:nvPr/>
          </p:nvGrpSpPr>
          <p:grpSpPr>
            <a:xfrm>
              <a:off x="3156876" y="3515495"/>
              <a:ext cx="2194560" cy="2633157"/>
              <a:chOff x="2953680" y="3646121"/>
              <a:chExt cx="2194560" cy="2633157"/>
            </a:xfrm>
          </p:grpSpPr>
          <p:pic>
            <p:nvPicPr>
              <p:cNvPr id="12" name="Picture 3" descr="C:\Users\lin\Desktop\cropped.tif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953680" y="3646121"/>
                <a:ext cx="2194560" cy="26331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251277" y="3824589"/>
                <a:ext cx="7224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altLang="zh-CN" sz="1600" b="1" dirty="0" smtClean="0">
                    <a:solidFill>
                      <a:schemeClr val="bg1"/>
                    </a:solidFill>
                  </a:rPr>
                  <a:t>nm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4" name="Picture 4" descr="E:\Image # 10, F = 38Å, T = 83Å.tiff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3" r="-4726"/>
              <a:stretch/>
            </p:blipFill>
            <p:spPr bwMode="auto">
              <a:xfrm rot="5400000">
                <a:off x="2602627" y="4572000"/>
                <a:ext cx="2280261" cy="548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5" name="直接连接符 28"/>
              <p:cNvCxnSpPr/>
              <p:nvPr/>
            </p:nvCxnSpPr>
            <p:spPr>
              <a:xfrm>
                <a:off x="4263425" y="4106837"/>
                <a:ext cx="58207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3381822" y="6210728"/>
              <a:ext cx="2249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aseline="0" dirty="0" err="1" smtClean="0"/>
                <a:t>TiO</a:t>
              </a:r>
              <a:r>
                <a:rPr lang="en-US" sz="2000" baseline="-25000" dirty="0" err="1" smtClean="0"/>
                <a:t>2</a:t>
              </a:r>
              <a:r>
                <a:rPr lang="en-US" sz="2000" baseline="0" dirty="0" smtClean="0"/>
                <a:t> DL (</a:t>
              </a:r>
              <a:r>
                <a:rPr lang="en-US" sz="2000" baseline="0" dirty="0" smtClean="0">
                  <a:sym typeface="Symbol"/>
                </a:rPr>
                <a:t>13)</a:t>
              </a:r>
              <a:endParaRPr lang="en-US" sz="2000" baseline="0" dirty="0"/>
            </a:p>
          </p:txBody>
        </p:sp>
      </p:grpSp>
      <p:pic>
        <p:nvPicPr>
          <p:cNvPr id="3" name="Picture 3" descr="C:\Users\lin\Desktop\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09" y="1831550"/>
            <a:ext cx="1886164" cy="188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lin\Desktop\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95" y="1811643"/>
            <a:ext cx="1906069" cy="190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18298" y="1831550"/>
            <a:ext cx="1481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Grown with oleic acid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663264" y="1829575"/>
            <a:ext cx="1585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Grown with acetic acid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195" y="6511952"/>
            <a:ext cx="468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Profile imaging, ANL-</a:t>
            </a:r>
            <a:r>
              <a:rPr lang="en-US" sz="1800" dirty="0" err="1" smtClean="0"/>
              <a:t>ACAT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084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Grey Hair Comments II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Howie Challenge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Marks Challenge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7" y="2569033"/>
            <a:ext cx="2306599" cy="388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40" y="2542032"/>
            <a:ext cx="3832261" cy="318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02140" y="5936343"/>
            <a:ext cx="3730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E. </a:t>
            </a:r>
            <a:r>
              <a:rPr lang="en-US" sz="1800" dirty="0" err="1" smtClean="0"/>
              <a:t>Ringe</a:t>
            </a:r>
            <a:r>
              <a:rPr lang="en-US" sz="1800" dirty="0" smtClean="0"/>
              <a:t> et al., </a:t>
            </a:r>
            <a:r>
              <a:rPr lang="en-US" sz="1800" dirty="0" err="1"/>
              <a:t>Wulff</a:t>
            </a:r>
            <a:r>
              <a:rPr lang="en-US" sz="1800" dirty="0"/>
              <a:t> Construction for Alloy Nanoparticles. </a:t>
            </a:r>
            <a:r>
              <a:rPr lang="en-US" sz="1800" i="1" dirty="0"/>
              <a:t>Nano Letters </a:t>
            </a:r>
            <a:r>
              <a:rPr lang="en-US" sz="1800" b="1" dirty="0"/>
              <a:t>2011,</a:t>
            </a:r>
            <a:r>
              <a:rPr lang="en-US" sz="1800" dirty="0"/>
              <a:t> </a:t>
            </a:r>
            <a:r>
              <a:rPr lang="en-US" sz="1800" i="1" dirty="0"/>
              <a:t>11</a:t>
            </a:r>
            <a:r>
              <a:rPr lang="en-US" sz="1800" dirty="0"/>
              <a:t>, </a:t>
            </a:r>
            <a:r>
              <a:rPr lang="en-US" sz="1800" dirty="0" smtClean="0"/>
              <a:t>3399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797925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Questions 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553700"/>
            <a:ext cx="6400800" cy="1752600"/>
          </a:xfrm>
        </p:spPr>
        <p:txBody>
          <a:bodyPr/>
          <a:lstStyle/>
          <a:p>
            <a:r>
              <a:rPr lang="en-US" altLang="en-US" i="1" dirty="0"/>
              <a:t>Research is to see what everybody else has seen, and to think what nobody else has thought</a:t>
            </a:r>
            <a:br>
              <a:rPr lang="en-US" altLang="en-US" i="1" dirty="0"/>
            </a:br>
            <a:r>
              <a:rPr lang="en-US" altLang="en-US" i="1" dirty="0"/>
              <a:t>Albert </a:t>
            </a:r>
            <a:r>
              <a:rPr lang="en-US" altLang="en-US" i="1" dirty="0" err="1"/>
              <a:t>Szent-Györgi</a:t>
            </a:r>
            <a:endParaRPr lang="en-US" alt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Gold Octahedra: </a:t>
            </a:r>
            <a:br>
              <a:rPr lang="en-US" altLang="en-US" sz="4000"/>
            </a:br>
            <a:r>
              <a:rPr lang="en-US" altLang="en-US" sz="4000"/>
              <a:t>Ensemble versus Single Particle</a:t>
            </a:r>
          </a:p>
        </p:txBody>
      </p:sp>
      <p:pic>
        <p:nvPicPr>
          <p:cNvPr id="157389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762125"/>
            <a:ext cx="3892550" cy="2925763"/>
          </a:xfrm>
          <a:ln/>
        </p:spPr>
      </p:pic>
      <p:pic>
        <p:nvPicPr>
          <p:cNvPr id="1573893" name="Picture 4" descr="E:\2010 Feb Van duyne group meeting\octaalllar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685925"/>
            <a:ext cx="459105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3895" name="TextBox 8"/>
          <p:cNvSpPr txBox="1">
            <a:spLocks noChangeArrowheads="1"/>
          </p:cNvSpPr>
          <p:nvPr/>
        </p:nvSpPr>
        <p:spPr bwMode="auto">
          <a:xfrm>
            <a:off x="5257800" y="1914525"/>
            <a:ext cx="1905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cs typeface="Arial" charset="0"/>
              </a:rPr>
              <a:t>SINGLE PART.</a:t>
            </a:r>
          </a:p>
          <a:p>
            <a:pPr eaLnBrk="1" hangingPunct="1"/>
            <a:r>
              <a:rPr lang="en-US" altLang="en-US" sz="1600" b="1">
                <a:solidFill>
                  <a:srgbClr val="FF0000"/>
                </a:solidFill>
                <a:cs typeface="Arial" charset="0"/>
              </a:rPr>
              <a:t>Slope=1.69(0.03)</a:t>
            </a:r>
          </a:p>
        </p:txBody>
      </p:sp>
      <p:pic>
        <p:nvPicPr>
          <p:cNvPr id="1573896" name="Picture 3" descr="E:\2010 Feb Van duyne group meeting\Good Oh0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4737100"/>
            <a:ext cx="254317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389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651375"/>
            <a:ext cx="1906588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3894" name="TextBox 7"/>
          <p:cNvSpPr txBox="1">
            <a:spLocks noChangeArrowheads="1"/>
          </p:cNvSpPr>
          <p:nvPr/>
        </p:nvSpPr>
        <p:spPr bwMode="auto">
          <a:xfrm>
            <a:off x="901138" y="1949700"/>
            <a:ext cx="1905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  <a:cs typeface="Arial" charset="0"/>
              </a:rPr>
              <a:t>ENSEMBLE</a:t>
            </a:r>
          </a:p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  <a:cs typeface="Arial" charset="0"/>
              </a:rPr>
              <a:t>Slope ~1.1</a:t>
            </a: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5867400" y="6604000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C. Li, et al., ACS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Nano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2, 1760 (2008)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54379" y="1793174"/>
            <a:ext cx="261257" cy="308758"/>
          </a:xfrm>
          <a:prstGeom prst="rect">
            <a:avLst/>
          </a:prstGeom>
          <a:solidFill>
            <a:schemeClr val="bg1"/>
          </a:solidFill>
          <a:ln w="12699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38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the science, not the electron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real commercial applications, we need five-sigma reliability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latin typeface="Times New Roman"/>
                <a:cs typeface="Times New Roman"/>
              </a:rPr>
              <a:t>£64,000 questions: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How, </a:t>
            </a:r>
            <a:r>
              <a:rPr lang="en-US" b="1" i="1" dirty="0" smtClean="0">
                <a:latin typeface="Times New Roman"/>
                <a:cs typeface="Times New Roman"/>
              </a:rPr>
              <a:t>in detail</a:t>
            </a:r>
            <a:r>
              <a:rPr lang="en-US" dirty="0" smtClean="0">
                <a:latin typeface="Times New Roman"/>
                <a:cs typeface="Times New Roman"/>
              </a:rPr>
              <a:t>, do the </a:t>
            </a:r>
            <a:r>
              <a:rPr lang="en-US" dirty="0" err="1" smtClean="0">
                <a:latin typeface="Times New Roman"/>
                <a:cs typeface="Times New Roman"/>
              </a:rPr>
              <a:t>plasmonic</a:t>
            </a:r>
            <a:r>
              <a:rPr lang="en-US" dirty="0" smtClean="0">
                <a:latin typeface="Times New Roman"/>
                <a:cs typeface="Times New Roman"/>
              </a:rPr>
              <a:t> properties depend upon the size/shape/environment?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How, </a:t>
            </a:r>
            <a:r>
              <a:rPr lang="en-US" b="1" i="1" dirty="0" smtClean="0">
                <a:latin typeface="Times New Roman"/>
                <a:cs typeface="Times New Roman"/>
              </a:rPr>
              <a:t>in detail</a:t>
            </a:r>
            <a:r>
              <a:rPr lang="en-US" i="1" dirty="0" smtClean="0">
                <a:latin typeface="Times New Roman"/>
                <a:cs typeface="Times New Roman"/>
              </a:rPr>
              <a:t>,</a:t>
            </a:r>
            <a:r>
              <a:rPr lang="en-US" dirty="0" smtClean="0">
                <a:latin typeface="Times New Roman"/>
                <a:cs typeface="Times New Roman"/>
              </a:rPr>
              <a:t> do we control the shape/size with 100% reliability (chemical potential, growth/thermodynamics…)?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79719" y="1864037"/>
            <a:ext cx="3406450" cy="36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Growth</a:t>
            </a: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>
          <a:xfrm>
            <a:off x="4826787" y="2387558"/>
            <a:ext cx="3337999" cy="1330728"/>
            <a:chOff x="12402542" y="6241555"/>
            <a:chExt cx="13472535" cy="5370971"/>
          </a:xfrm>
        </p:grpSpPr>
        <p:pic>
          <p:nvPicPr>
            <p:cNvPr id="8" name="Picture 9" descr="C:\Documents and Settings\Emilie\My Documents\My Dropbox\kinetic Wulff\figure3\fig3amarksnew.png"/>
            <p:cNvPicPr>
              <a:picLocks noChangeAspect="1" noChangeArrowheads="1"/>
            </p:cNvPicPr>
            <p:nvPr/>
          </p:nvPicPr>
          <p:blipFill>
            <a:blip r:embed="rId2" cstate="print"/>
            <a:srcRect l="29857" t="26786" r="27480" b="32314"/>
            <a:stretch>
              <a:fillRect/>
            </a:stretch>
          </p:blipFill>
          <p:spPr bwMode="auto">
            <a:xfrm>
              <a:off x="13632749" y="6241555"/>
              <a:ext cx="2812467" cy="2238494"/>
            </a:xfrm>
            <a:prstGeom prst="rect">
              <a:avLst/>
            </a:prstGeom>
            <a:noFill/>
          </p:spPr>
        </p:pic>
        <p:pic>
          <p:nvPicPr>
            <p:cNvPr id="9" name="Picture 10" descr="C:\Documents and Settings\Emilie\My Documents\My Dropbox\kinetic Wulff\figure3\fig3cnonotchesnew.png"/>
            <p:cNvPicPr>
              <a:picLocks noChangeAspect="1" noChangeArrowheads="1"/>
            </p:cNvPicPr>
            <p:nvPr/>
          </p:nvPicPr>
          <p:blipFill>
            <a:blip r:embed="rId3" cstate="print"/>
            <a:srcRect l="29748" t="25737" r="27589" b="33363"/>
            <a:stretch>
              <a:fillRect/>
            </a:stretch>
          </p:blipFill>
          <p:spPr bwMode="auto">
            <a:xfrm>
              <a:off x="12402542" y="9570431"/>
              <a:ext cx="2565708" cy="2042095"/>
            </a:xfrm>
            <a:prstGeom prst="rect">
              <a:avLst/>
            </a:prstGeom>
            <a:noFill/>
          </p:spPr>
        </p:pic>
        <p:pic>
          <p:nvPicPr>
            <p:cNvPr id="10" name="Picture 8" descr="C:\Documents and Settings\Emilie\My Documents\My Dropbox\kinetic Wulff\figure3\fig3fnew.png"/>
            <p:cNvPicPr>
              <a:picLocks noChangeAspect="1" noChangeArrowheads="1"/>
            </p:cNvPicPr>
            <p:nvPr/>
          </p:nvPicPr>
          <p:blipFill>
            <a:blip r:embed="rId4" cstate="print"/>
            <a:srcRect l="20279" t="23640" r="17032" b="27070"/>
            <a:stretch>
              <a:fillRect/>
            </a:stretch>
          </p:blipFill>
          <p:spPr bwMode="auto">
            <a:xfrm>
              <a:off x="14862955" y="9570434"/>
              <a:ext cx="3063138" cy="1999552"/>
            </a:xfrm>
            <a:prstGeom prst="rect">
              <a:avLst/>
            </a:prstGeom>
            <a:noFill/>
          </p:spPr>
        </p:pic>
        <p:grpSp>
          <p:nvGrpSpPr>
            <p:cNvPr id="11" name="Group 67"/>
            <p:cNvGrpSpPr/>
            <p:nvPr/>
          </p:nvGrpSpPr>
          <p:grpSpPr>
            <a:xfrm>
              <a:off x="20706436" y="6382448"/>
              <a:ext cx="5168641" cy="5134666"/>
              <a:chOff x="21392236" y="4215510"/>
              <a:chExt cx="5168641" cy="5134666"/>
            </a:xfrm>
          </p:grpSpPr>
          <p:grpSp>
            <p:nvGrpSpPr>
              <p:cNvPr id="13" name="Group 44"/>
              <p:cNvGrpSpPr/>
              <p:nvPr/>
            </p:nvGrpSpPr>
            <p:grpSpPr>
              <a:xfrm>
                <a:off x="21392236" y="4215510"/>
                <a:ext cx="4395350" cy="5134666"/>
                <a:chOff x="21549398" y="-5461890"/>
                <a:chExt cx="4395350" cy="5134666"/>
              </a:xfrm>
            </p:grpSpPr>
            <p:pic>
              <p:nvPicPr>
                <p:cNvPr id="15" name="Picture 7" descr="C:\Documents and Settings\Emilie Ringe\Desktop\My Dropbox\kinetic Wulff\figure4\4athermo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2779605" y="-5461890"/>
                  <a:ext cx="3165143" cy="214595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6" name="Picture 8" descr="C:\Documents and Settings\Emilie Ringe\Desktop\My Dropbox\kinetic Wulff\figure4\4bsharp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1549398" y="-2086983"/>
                  <a:ext cx="2595531" cy="1759759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4" name="Picture 2" descr="C:\Documents and Settings\Emilie Ringe\Desktop\My Dropbox\kinetic Wulff\figure4\4ctriared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4742" t="29955" r="21277" b="31123"/>
              <a:stretch>
                <a:fillRect/>
              </a:stretch>
            </p:blipFill>
            <p:spPr bwMode="auto">
              <a:xfrm>
                <a:off x="23852650" y="7817836"/>
                <a:ext cx="2708227" cy="1485162"/>
              </a:xfrm>
              <a:prstGeom prst="rect">
                <a:avLst/>
              </a:prstGeom>
              <a:noFill/>
            </p:spPr>
          </p:pic>
        </p:grpSp>
        <p:sp>
          <p:nvSpPr>
            <p:cNvPr id="12" name="Right Arrow 9"/>
            <p:cNvSpPr/>
            <p:nvPr/>
          </p:nvSpPr>
          <p:spPr>
            <a:xfrm rot="5400000">
              <a:off x="18058049" y="8261974"/>
              <a:ext cx="2057854" cy="1066801"/>
            </a:xfrm>
            <a:prstGeom prst="rightArrow">
              <a:avLst/>
            </a:prstGeom>
            <a:gradFill flip="none" rotWithShape="1">
              <a:gsLst>
                <a:gs pos="0">
                  <a:srgbClr val="808080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694265" y="2387558"/>
            <a:ext cx="1647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Thermodynamic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94265" y="3298981"/>
            <a:ext cx="1647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Kinetic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0245" y="3940483"/>
            <a:ext cx="1684856" cy="10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1" r="18001"/>
          <a:stretch/>
        </p:blipFill>
        <p:spPr>
          <a:xfrm>
            <a:off x="6986240" y="3859107"/>
            <a:ext cx="1170807" cy="121032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 bwMode="auto">
          <a:xfrm>
            <a:off x="4673600" y="1864037"/>
            <a:ext cx="0" cy="46528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4855815" y="5065493"/>
            <a:ext cx="3997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Modified Kinetic </a:t>
            </a:r>
            <a:r>
              <a:rPr lang="en-US" sz="1200" i="1" dirty="0" err="1"/>
              <a:t>Wulff</a:t>
            </a:r>
            <a:r>
              <a:rPr lang="en-US" sz="1200" i="1" dirty="0"/>
              <a:t> shapes for Twinned Nanoparticles.</a:t>
            </a:r>
            <a:r>
              <a:rPr lang="en-US" sz="1200" dirty="0"/>
              <a:t> </a:t>
            </a:r>
            <a:r>
              <a:rPr lang="en-US" sz="1200" dirty="0" err="1"/>
              <a:t>Ringe</a:t>
            </a:r>
            <a:r>
              <a:rPr lang="en-US" sz="1200" dirty="0"/>
              <a:t>, E., R.P. Van </a:t>
            </a:r>
            <a:r>
              <a:rPr lang="en-US" sz="1200" dirty="0" err="1"/>
              <a:t>Duyne</a:t>
            </a:r>
            <a:r>
              <a:rPr lang="en-US" sz="1200" dirty="0"/>
              <a:t>, and </a:t>
            </a:r>
            <a:r>
              <a:rPr lang="en-US" sz="1200" dirty="0" err="1"/>
              <a:t>L.D</a:t>
            </a:r>
            <a:r>
              <a:rPr lang="en-US" sz="1200" dirty="0"/>
              <a:t>. Marks, </a:t>
            </a:r>
            <a:r>
              <a:rPr lang="en-US" sz="1200" dirty="0" err="1" smtClean="0"/>
              <a:t>JPC</a:t>
            </a:r>
            <a:r>
              <a:rPr lang="en-US" sz="1200" dirty="0" smtClean="0"/>
              <a:t> C</a:t>
            </a:r>
            <a:r>
              <a:rPr lang="en-US" sz="1200" dirty="0"/>
              <a:t>, 2013. </a:t>
            </a:r>
            <a:r>
              <a:rPr lang="en-US" sz="1200" b="1" dirty="0"/>
              <a:t>117</a:t>
            </a:r>
            <a:r>
              <a:rPr lang="en-US" sz="1200" dirty="0"/>
              <a:t>: p. 15859.</a:t>
            </a:r>
          </a:p>
          <a:p>
            <a:r>
              <a:rPr lang="en-US" sz="1200" i="1" dirty="0" smtClean="0"/>
              <a:t>Thermodynamic </a:t>
            </a:r>
            <a:r>
              <a:rPr lang="en-US" sz="1200" i="1" dirty="0"/>
              <a:t>Analysis of Multiply Twinned Particles: Surface Stress Effects.</a:t>
            </a:r>
            <a:r>
              <a:rPr lang="en-US" sz="1200" dirty="0"/>
              <a:t> </a:t>
            </a:r>
            <a:r>
              <a:rPr lang="en-US" sz="1200" dirty="0" err="1"/>
              <a:t>Patala</a:t>
            </a:r>
            <a:r>
              <a:rPr lang="en-US" sz="1200" dirty="0"/>
              <a:t>, S., </a:t>
            </a:r>
            <a:r>
              <a:rPr lang="en-US" sz="1200" dirty="0" err="1"/>
              <a:t>L.D</a:t>
            </a:r>
            <a:r>
              <a:rPr lang="en-US" sz="1200" dirty="0"/>
              <a:t>. Marks, and M. </a:t>
            </a:r>
            <a:r>
              <a:rPr lang="en-US" sz="1200" dirty="0" err="1"/>
              <a:t>Olvera</a:t>
            </a:r>
            <a:r>
              <a:rPr lang="en-US" sz="1200" dirty="0"/>
              <a:t> de la Cruz, </a:t>
            </a:r>
            <a:r>
              <a:rPr lang="en-US" sz="1200" dirty="0" err="1" smtClean="0"/>
              <a:t>JPCL</a:t>
            </a:r>
            <a:r>
              <a:rPr lang="en-US" sz="1200" dirty="0" smtClean="0"/>
              <a:t>, </a:t>
            </a:r>
            <a:r>
              <a:rPr lang="en-US" sz="1200" dirty="0"/>
              <a:t>2013. </a:t>
            </a:r>
            <a:r>
              <a:rPr lang="en-US" sz="1200" b="1" dirty="0"/>
              <a:t>4</a:t>
            </a:r>
            <a:r>
              <a:rPr lang="en-US" sz="1200" dirty="0"/>
              <a:t>: p. 3089.</a:t>
            </a:r>
          </a:p>
          <a:p>
            <a:r>
              <a:rPr lang="en-US" sz="1200" i="1" dirty="0" smtClean="0"/>
              <a:t>Elastic </a:t>
            </a:r>
            <a:r>
              <a:rPr lang="en-US" sz="1200" i="1" dirty="0"/>
              <a:t>Strain Energy Effects in Faceted Decahedral Nanoparticles.</a:t>
            </a:r>
            <a:r>
              <a:rPr lang="en-US" sz="1200" dirty="0"/>
              <a:t> </a:t>
            </a:r>
            <a:r>
              <a:rPr lang="en-US" sz="1200" dirty="0" err="1"/>
              <a:t>Patala</a:t>
            </a:r>
            <a:r>
              <a:rPr lang="en-US" sz="1200" dirty="0"/>
              <a:t>, S., </a:t>
            </a:r>
            <a:r>
              <a:rPr lang="en-US" sz="1200" dirty="0" err="1"/>
              <a:t>L.D</a:t>
            </a:r>
            <a:r>
              <a:rPr lang="en-US" sz="1200" dirty="0"/>
              <a:t>. Marks, and </a:t>
            </a:r>
            <a:r>
              <a:rPr lang="en-US" sz="1200" dirty="0" err="1"/>
              <a:t>M.O</a:t>
            </a:r>
            <a:r>
              <a:rPr lang="en-US" sz="1200" dirty="0"/>
              <a:t>. de la Cruz, </a:t>
            </a:r>
            <a:r>
              <a:rPr lang="en-US" sz="1200" dirty="0" err="1" smtClean="0"/>
              <a:t>JPC</a:t>
            </a:r>
            <a:r>
              <a:rPr lang="en-US" sz="1200" dirty="0" smtClean="0"/>
              <a:t> C</a:t>
            </a:r>
            <a:r>
              <a:rPr lang="en-US" sz="1200" dirty="0"/>
              <a:t>, 2013. </a:t>
            </a:r>
            <a:r>
              <a:rPr lang="en-US" sz="1200" b="1" dirty="0"/>
              <a:t>117</a:t>
            </a:r>
            <a:r>
              <a:rPr lang="en-US" sz="1200" dirty="0"/>
              <a:t>(3): p. 1485.</a:t>
            </a:r>
          </a:p>
        </p:txBody>
      </p:sp>
      <p:pic>
        <p:nvPicPr>
          <p:cNvPr id="25" name="Picture 2" descr="C:\Documents and Settings\Emilie\My Documents\My Dropbox\Meta 2012\deca3panels.png"/>
          <p:cNvPicPr>
            <a:picLocks noChangeAspect="1" noChangeArrowheads="1"/>
          </p:cNvPicPr>
          <p:nvPr/>
        </p:nvPicPr>
        <p:blipFill>
          <a:blip r:embed="rId10" cstate="print"/>
          <a:srcRect r="34461"/>
          <a:stretch>
            <a:fillRect/>
          </a:stretch>
        </p:blipFill>
        <p:spPr bwMode="auto">
          <a:xfrm>
            <a:off x="201384" y="2956837"/>
            <a:ext cx="2600164" cy="3354992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75723" y="1988904"/>
            <a:ext cx="3406450" cy="36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Correlated measurements tools</a:t>
            </a: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7" name="Picture 8" descr="D:\profile\ela319\Desktop\cv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70" y="2868466"/>
            <a:ext cx="1728840" cy="178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2" cstate="print"/>
          <a:srcRect l="7156" t="987" r="68307" b="75309"/>
          <a:stretch>
            <a:fillRect/>
          </a:stretch>
        </p:blipFill>
        <p:spPr bwMode="auto">
          <a:xfrm>
            <a:off x="3020771" y="4680866"/>
            <a:ext cx="1362539" cy="136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91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1376" name="Picture 16" descr="Dark Fiel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2135188"/>
            <a:ext cx="38862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Documents and Settings\Administrator\Desktop\MRS Fall 2009 11_23 version\toolbo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105025"/>
            <a:ext cx="3725862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1381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Goal: Build the</a:t>
            </a:r>
            <a:br>
              <a:rPr lang="en-US" altLang="en-US" sz="4000"/>
            </a:br>
            <a:r>
              <a:rPr lang="en-US" altLang="en-US" sz="4000"/>
              <a:t> Nanoplasmonics Toolbox</a:t>
            </a:r>
          </a:p>
        </p:txBody>
      </p:sp>
      <p:sp>
        <p:nvSpPr>
          <p:cNvPr id="1551377" name="TextBox 6"/>
          <p:cNvSpPr txBox="1">
            <a:spLocks noChangeArrowheads="1"/>
          </p:cNvSpPr>
          <p:nvPr/>
        </p:nvSpPr>
        <p:spPr bwMode="auto">
          <a:xfrm>
            <a:off x="4724400" y="2671763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  <a:cs typeface="Arial" charset="0"/>
              </a:rPr>
              <a:t>10 </a:t>
            </a:r>
            <a:r>
              <a:rPr lang="el-GR" altLang="en-US" sz="2000">
                <a:solidFill>
                  <a:schemeClr val="bg1"/>
                </a:solidFill>
                <a:cs typeface="Arial" charset="0"/>
              </a:rPr>
              <a:t>μ</a:t>
            </a:r>
            <a:r>
              <a:rPr lang="en-US" altLang="en-US" sz="2000">
                <a:solidFill>
                  <a:schemeClr val="bg1"/>
                </a:solidFill>
                <a:cs typeface="Arial" charset="0"/>
              </a:rPr>
              <a:t>m</a:t>
            </a:r>
          </a:p>
        </p:txBody>
      </p:sp>
      <p:sp>
        <p:nvSpPr>
          <p:cNvPr id="6" name="Rectangle 5"/>
          <p:cNvSpPr/>
          <p:nvPr/>
        </p:nvSpPr>
        <p:spPr>
          <a:xfrm>
            <a:off x="4756150" y="3051175"/>
            <a:ext cx="91440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551382" name="Picture 2" descr="C:\Documents and Settings\Administrator\Desktop\AIH &amp; ER nanoplasmonic research\Mirkin\bipy\600\JPEG bipy 600\resized best only\part20_bipy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5911850"/>
            <a:ext cx="5667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138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5859463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1384" name="Picture 24" descr="ro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6021388"/>
            <a:ext cx="557212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Three </a:t>
            </a:r>
            <a:r>
              <a:rPr lang="en-US" altLang="en-US" dirty="0"/>
              <a:t>parts to talk today</a:t>
            </a:r>
          </a:p>
        </p:txBody>
      </p:sp>
      <p:sp>
        <p:nvSpPr>
          <p:cNvPr id="167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6088063" cy="4114800"/>
          </a:xfrm>
        </p:spPr>
        <p:txBody>
          <a:bodyPr/>
          <a:lstStyle/>
          <a:p>
            <a:pPr marL="609600" indent="-609600">
              <a:buFont typeface="Monotype Sorts" pitchFamily="2" charset="2"/>
              <a:buAutoNum type="arabicPeriod"/>
            </a:pPr>
            <a:r>
              <a:rPr lang="en-US" altLang="en-US" sz="2800" dirty="0"/>
              <a:t>How to combine TEM &amp; </a:t>
            </a:r>
            <a:r>
              <a:rPr lang="en-US" altLang="en-US" sz="2800" dirty="0" err="1"/>
              <a:t>LSPR</a:t>
            </a:r>
            <a:endParaRPr lang="en-US" altLang="en-US" sz="2800" dirty="0"/>
          </a:p>
          <a:p>
            <a:pPr marL="609600" indent="-609600">
              <a:buFont typeface="Monotype Sorts" pitchFamily="2" charset="2"/>
              <a:buNone/>
            </a:pPr>
            <a:r>
              <a:rPr lang="en-US" altLang="en-US" sz="2800" dirty="0"/>
              <a:t>	</a:t>
            </a:r>
            <a:r>
              <a:rPr lang="en-US" altLang="en-US" sz="2800" i="1" dirty="0"/>
              <a:t>Follow the science, not the </a:t>
            </a:r>
            <a:r>
              <a:rPr lang="en-US" altLang="en-US" sz="2800" i="1" dirty="0" smtClean="0"/>
              <a:t>electron</a:t>
            </a:r>
          </a:p>
          <a:p>
            <a:pPr marL="609600" indent="-609600">
              <a:buFont typeface="+mj-lt"/>
              <a:buAutoNum type="arabicPeriod" startAt="2"/>
            </a:pPr>
            <a:r>
              <a:rPr lang="en-US" altLang="en-US" sz="2800" dirty="0" smtClean="0"/>
              <a:t>Thousands </a:t>
            </a:r>
            <a:r>
              <a:rPr lang="en-US" altLang="en-US" sz="2800" dirty="0"/>
              <a:t>of nanoparticles</a:t>
            </a:r>
          </a:p>
          <a:p>
            <a:pPr marL="609600" indent="-609600">
              <a:buFont typeface="Monotype Sorts" pitchFamily="2" charset="2"/>
              <a:buNone/>
            </a:pPr>
            <a:r>
              <a:rPr lang="en-US" altLang="en-US" sz="2800" i="1" dirty="0"/>
              <a:t>	A picture is worth a thousand words, but numbers are worth thousands of </a:t>
            </a:r>
            <a:r>
              <a:rPr lang="en-US" altLang="en-US" sz="2800" i="1" dirty="0" smtClean="0"/>
              <a:t>pictures</a:t>
            </a:r>
            <a:endParaRPr lang="en-US" altLang="en-US" sz="2800" dirty="0"/>
          </a:p>
          <a:p>
            <a:pPr marL="609600" indent="-609600">
              <a:buFont typeface="+mj-lt"/>
              <a:buAutoNum type="arabicPeriod" startAt="3"/>
            </a:pPr>
            <a:r>
              <a:rPr lang="en-US" altLang="en-US" sz="2800" dirty="0" smtClean="0"/>
              <a:t>A few grey-haired thoughts</a:t>
            </a:r>
          </a:p>
        </p:txBody>
      </p:sp>
      <p:pic>
        <p:nvPicPr>
          <p:cNvPr id="1678340" name="Picture 4" descr="ying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62" y="1879568"/>
            <a:ext cx="1101314" cy="131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8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7300904" y="3292264"/>
            <a:ext cx="1067488" cy="131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How to find the needle in a haystack….fast</a:t>
            </a:r>
          </a:p>
        </p:txBody>
      </p:sp>
      <p:sp>
        <p:nvSpPr>
          <p:cNvPr id="143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Target</a:t>
            </a:r>
          </a:p>
          <a:p>
            <a:pPr lvl="1"/>
            <a:r>
              <a:rPr lang="en-US" altLang="zh-CN">
                <a:ea typeface="宋体" pitchFamily="2" charset="-122"/>
              </a:rPr>
              <a:t>Measure the optical response of nanoparticles, both single and (serendipity) small clusters of nanoparticles</a:t>
            </a:r>
          </a:p>
          <a:p>
            <a:pPr lvl="1"/>
            <a:r>
              <a:rPr lang="en-US" altLang="zh-CN">
                <a:ea typeface="宋体" pitchFamily="2" charset="-122"/>
              </a:rPr>
              <a:t>Determine the structure of </a:t>
            </a:r>
            <a:r>
              <a:rPr lang="en-US" altLang="zh-CN" i="1">
                <a:solidFill>
                  <a:srgbClr val="FF0000"/>
                </a:solidFill>
                <a:ea typeface="宋体" pitchFamily="2" charset="-122"/>
              </a:rPr>
              <a:t>exactly the same</a:t>
            </a:r>
            <a:r>
              <a:rPr lang="en-US" altLang="zh-CN">
                <a:ea typeface="宋体" pitchFamily="2" charset="-122"/>
              </a:rPr>
              <a:t> particles by TEM</a:t>
            </a:r>
          </a:p>
          <a:p>
            <a:pPr lvl="1"/>
            <a:r>
              <a:rPr lang="en-US" altLang="zh-CN">
                <a:ea typeface="宋体" pitchFamily="2" charset="-122"/>
              </a:rPr>
              <a:t>Close the loop with theoretical calculations</a:t>
            </a:r>
          </a:p>
        </p:txBody>
      </p:sp>
      <p:pic>
        <p:nvPicPr>
          <p:cNvPr id="1431560" name="Picture 8" descr="ying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76200"/>
            <a:ext cx="1603375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4743" y="6386281"/>
            <a:ext cx="738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Y. Wang et al, </a:t>
            </a:r>
            <a:r>
              <a:rPr lang="en-US" sz="1800" i="1" dirty="0" err="1" smtClean="0"/>
              <a:t>Ultramicroscopy</a:t>
            </a:r>
            <a:r>
              <a:rPr lang="en-US" sz="1800" i="1" dirty="0" smtClean="0"/>
              <a:t> </a:t>
            </a:r>
            <a:r>
              <a:rPr lang="en-US" sz="1800" b="1" dirty="0"/>
              <a:t>2009,</a:t>
            </a:r>
            <a:r>
              <a:rPr lang="en-US" sz="1800" dirty="0"/>
              <a:t> </a:t>
            </a:r>
            <a:r>
              <a:rPr lang="en-US" sz="1800" i="1" dirty="0"/>
              <a:t>109</a:t>
            </a:r>
            <a:r>
              <a:rPr lang="en-US" sz="1800" dirty="0"/>
              <a:t>, 1110-1113.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DM Stuff</Template>
  <TotalTime>0</TotalTime>
  <Words>1403</Words>
  <Application>Microsoft Office PowerPoint</Application>
  <PresentationFormat>On-screen Show (4:3)</PresentationFormat>
  <Paragraphs>258</Paragraphs>
  <Slides>34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 Unicode MS</vt:lpstr>
      <vt:lpstr>宋体</vt:lpstr>
      <vt:lpstr>Arial</vt:lpstr>
      <vt:lpstr>Calibri</vt:lpstr>
      <vt:lpstr>Monotype Sorts</vt:lpstr>
      <vt:lpstr>Symbol</vt:lpstr>
      <vt:lpstr>Times New Roman</vt:lpstr>
      <vt:lpstr>Wingdings</vt:lpstr>
      <vt:lpstr>alaska</vt:lpstr>
      <vt:lpstr>Nanoplasmonics: Correlated LSPR and TEM Emilie Ringe, Yingmin Wang,  R. Van Duyne &amp; L. D. Marks</vt:lpstr>
      <vt:lpstr>Localized Surface  Plasmon Resonance (LSPR)</vt:lpstr>
      <vt:lpstr>Synthesis yields Particles with Heterogeneous Optical Properties</vt:lpstr>
      <vt:lpstr>Gold Octahedra:  Ensemble versus Single Particle</vt:lpstr>
      <vt:lpstr>Follow the science, not the electron</vt:lpstr>
      <vt:lpstr>Strategy</vt:lpstr>
      <vt:lpstr>Goal: Build the  Nanoplasmonics Toolbox</vt:lpstr>
      <vt:lpstr>Three parts to talk today</vt:lpstr>
      <vt:lpstr>How to find the needle in a haystack….fast</vt:lpstr>
      <vt:lpstr>Method</vt:lpstr>
      <vt:lpstr>Correlated LSPR &amp; TEM Imaging</vt:lpstr>
      <vt:lpstr>Caveat: Damage I</vt:lpstr>
      <vt:lpstr>Caveat: Damage II</vt:lpstr>
      <vt:lpstr>Narrow: LTP Rods</vt:lpstr>
      <vt:lpstr>First Application: Single Silver Nanocube LSPR/TEM/FDTD </vt:lpstr>
      <vt:lpstr>FDTD Results: Effect of Size  and Corner Rounding in Ag Cubes</vt:lpstr>
      <vt:lpstr>Reasonable agreement</vt:lpstr>
      <vt:lpstr>Hundreds (thousands) of needles</vt:lpstr>
      <vt:lpstr>Statistics</vt:lpstr>
      <vt:lpstr>Effect of Size and Substrate, Ag Nanocubes </vt:lpstr>
      <vt:lpstr>Silver Right Bipyramids</vt:lpstr>
      <vt:lpstr>LSPR Dependence on Size and Rounding in Bipyramids</vt:lpstr>
      <vt:lpstr>Bipyramids:  Fit to Two Parameters and Their Interplay</vt:lpstr>
      <vt:lpstr>Correlating the Size, Shape, and Plasmon Energy (Retardation)</vt:lpstr>
      <vt:lpstr>Experimental Data for Au Particles (Retardation)</vt:lpstr>
      <vt:lpstr>PowerPoint Presentation</vt:lpstr>
      <vt:lpstr>Shape Independent Result</vt:lpstr>
      <vt:lpstr>Plasmon Length &amp; FWHM</vt:lpstr>
      <vt:lpstr>Higher Order Modes, Ag</vt:lpstr>
      <vt:lpstr>Summary</vt:lpstr>
      <vt:lpstr>Grey Haired Comments I</vt:lpstr>
      <vt:lpstr>Surfaces are not trivial</vt:lpstr>
      <vt:lpstr>Grey Hair Comments II</vt:lpstr>
      <vt:lpstr>Questions 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2014-08-21T15:23:32Z</dcterms:created>
  <dcterms:modified xsi:type="dcterms:W3CDTF">2014-08-21T15:23:43Z</dcterms:modified>
</cp:coreProperties>
</file>