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9" r:id="rId1"/>
  </p:sldMasterIdLst>
  <p:notesMasterIdLst>
    <p:notesMasterId r:id="rId55"/>
  </p:notesMasterIdLst>
  <p:sldIdLst>
    <p:sldId id="256" r:id="rId2"/>
    <p:sldId id="330" r:id="rId3"/>
    <p:sldId id="274" r:id="rId4"/>
    <p:sldId id="286" r:id="rId5"/>
    <p:sldId id="287" r:id="rId6"/>
    <p:sldId id="264" r:id="rId7"/>
    <p:sldId id="322" r:id="rId8"/>
    <p:sldId id="331" r:id="rId9"/>
    <p:sldId id="289" r:id="rId10"/>
    <p:sldId id="275" r:id="rId11"/>
    <p:sldId id="290" r:id="rId12"/>
    <p:sldId id="261" r:id="rId13"/>
    <p:sldId id="260" r:id="rId14"/>
    <p:sldId id="352" r:id="rId15"/>
    <p:sldId id="327" r:id="rId16"/>
    <p:sldId id="318" r:id="rId17"/>
    <p:sldId id="348" r:id="rId18"/>
    <p:sldId id="319" r:id="rId19"/>
    <p:sldId id="320" r:id="rId20"/>
    <p:sldId id="262" r:id="rId21"/>
    <p:sldId id="325" r:id="rId22"/>
    <p:sldId id="258" r:id="rId23"/>
    <p:sldId id="303" r:id="rId24"/>
    <p:sldId id="305" r:id="rId25"/>
    <p:sldId id="306" r:id="rId26"/>
    <p:sldId id="307" r:id="rId27"/>
    <p:sldId id="308" r:id="rId28"/>
    <p:sldId id="309" r:id="rId29"/>
    <p:sldId id="310" r:id="rId30"/>
    <p:sldId id="311" r:id="rId31"/>
    <p:sldId id="317" r:id="rId32"/>
    <p:sldId id="312" r:id="rId33"/>
    <p:sldId id="323" r:id="rId34"/>
    <p:sldId id="329" r:id="rId35"/>
    <p:sldId id="333" r:id="rId36"/>
    <p:sldId id="334" r:id="rId37"/>
    <p:sldId id="335" r:id="rId38"/>
    <p:sldId id="336" r:id="rId39"/>
    <p:sldId id="316" r:id="rId40"/>
    <p:sldId id="337" r:id="rId41"/>
    <p:sldId id="346" r:id="rId42"/>
    <p:sldId id="338" r:id="rId43"/>
    <p:sldId id="339" r:id="rId44"/>
    <p:sldId id="417" r:id="rId45"/>
    <p:sldId id="349" r:id="rId46"/>
    <p:sldId id="341" r:id="rId47"/>
    <p:sldId id="342" r:id="rId48"/>
    <p:sldId id="343" r:id="rId49"/>
    <p:sldId id="418" r:id="rId50"/>
    <p:sldId id="321" r:id="rId51"/>
    <p:sldId id="328" r:id="rId52"/>
    <p:sldId id="351" r:id="rId53"/>
    <p:sldId id="302" r:id="rId54"/>
  </p:sldIdLst>
  <p:sldSz cx="9144000" cy="6858000" type="screen4x3"/>
  <p:notesSz cx="7315200" cy="9601200"/>
  <p:defaultTextStyle>
    <a:defPPr>
      <a:defRPr lang="en-US"/>
    </a:defPPr>
    <a:lvl1pPr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baseline="300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baseline="300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baseline="300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baseline="300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baseline="300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801B"/>
    <a:srgbClr val="4D9B4B"/>
    <a:srgbClr val="8C1C1C"/>
    <a:srgbClr val="19477E"/>
    <a:srgbClr val="9CB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929" autoAdjust="0"/>
    <p:restoredTop sz="89231" autoAdjust="0"/>
  </p:normalViewPr>
  <p:slideViewPr>
    <p:cSldViewPr snapToGrid="0">
      <p:cViewPr varScale="1">
        <p:scale>
          <a:sx n="79" d="100"/>
          <a:sy n="79" d="100"/>
        </p:scale>
        <p:origin x="797" y="6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4D513222-C47D-41D4-BBCB-7983E1CE9537}" type="datetimeFigureOut">
              <a:rPr lang="en-US" smtClean="0"/>
              <a:t>6/7/2022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124E712-CC31-4151-AB4D-57DC2FD8D445}" type="slidenum">
              <a:rPr lang="en-US" smtClean="0"/>
              <a:t>‹#›</a:t>
            </a:fld>
            <a:endParaRPr lang="en-US"/>
          </a:p>
        </p:txBody>
      </p:sp>
    </p:spTree>
    <p:extLst>
      <p:ext uri="{BB962C8B-B14F-4D97-AF65-F5344CB8AC3E}">
        <p14:creationId xmlns:p14="http://schemas.microsoft.com/office/powerpoint/2010/main" val="411062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4</a:t>
            </a:fld>
            <a:endParaRPr lang="en-US" dirty="0"/>
          </a:p>
        </p:txBody>
      </p:sp>
    </p:spTree>
    <p:extLst>
      <p:ext uri="{BB962C8B-B14F-4D97-AF65-F5344CB8AC3E}">
        <p14:creationId xmlns:p14="http://schemas.microsoft.com/office/powerpoint/2010/main" val="1071815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20</a:t>
            </a:fld>
            <a:endParaRPr lang="en-US"/>
          </a:p>
        </p:txBody>
      </p:sp>
    </p:spTree>
    <p:extLst>
      <p:ext uri="{BB962C8B-B14F-4D97-AF65-F5344CB8AC3E}">
        <p14:creationId xmlns:p14="http://schemas.microsoft.com/office/powerpoint/2010/main" val="968356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22</a:t>
            </a:fld>
            <a:endParaRPr lang="en-US" dirty="0"/>
          </a:p>
        </p:txBody>
      </p:sp>
    </p:spTree>
    <p:extLst>
      <p:ext uri="{BB962C8B-B14F-4D97-AF65-F5344CB8AC3E}">
        <p14:creationId xmlns:p14="http://schemas.microsoft.com/office/powerpoint/2010/main" val="2124106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23</a:t>
            </a:fld>
            <a:endParaRPr lang="en-US" dirty="0"/>
          </a:p>
        </p:txBody>
      </p:sp>
    </p:spTree>
    <p:extLst>
      <p:ext uri="{BB962C8B-B14F-4D97-AF65-F5344CB8AC3E}">
        <p14:creationId xmlns:p14="http://schemas.microsoft.com/office/powerpoint/2010/main" val="348726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28</a:t>
            </a:fld>
            <a:endParaRPr lang="en-US" dirty="0"/>
          </a:p>
        </p:txBody>
      </p:sp>
    </p:spTree>
    <p:extLst>
      <p:ext uri="{BB962C8B-B14F-4D97-AF65-F5344CB8AC3E}">
        <p14:creationId xmlns:p14="http://schemas.microsoft.com/office/powerpoint/2010/main" val="1290508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29</a:t>
            </a:fld>
            <a:endParaRPr lang="en-US"/>
          </a:p>
        </p:txBody>
      </p:sp>
    </p:spTree>
    <p:extLst>
      <p:ext uri="{BB962C8B-B14F-4D97-AF65-F5344CB8AC3E}">
        <p14:creationId xmlns:p14="http://schemas.microsoft.com/office/powerpoint/2010/main" val="2227988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34</a:t>
            </a:fld>
            <a:endParaRPr lang="en-US"/>
          </a:p>
        </p:txBody>
      </p:sp>
    </p:spTree>
    <p:extLst>
      <p:ext uri="{BB962C8B-B14F-4D97-AF65-F5344CB8AC3E}">
        <p14:creationId xmlns:p14="http://schemas.microsoft.com/office/powerpoint/2010/main" val="2777181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4E712-CC31-4151-AB4D-57DC2FD8D445}" type="slidenum">
              <a:rPr lang="en-US" smtClean="0"/>
              <a:t>53</a:t>
            </a:fld>
            <a:endParaRPr lang="en-US"/>
          </a:p>
        </p:txBody>
      </p:sp>
    </p:spTree>
    <p:extLst>
      <p:ext uri="{BB962C8B-B14F-4D97-AF65-F5344CB8AC3E}">
        <p14:creationId xmlns:p14="http://schemas.microsoft.com/office/powerpoint/2010/main" val="1618764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5</a:t>
            </a:fld>
            <a:endParaRPr lang="en-US" dirty="0"/>
          </a:p>
        </p:txBody>
      </p:sp>
    </p:spTree>
    <p:extLst>
      <p:ext uri="{BB962C8B-B14F-4D97-AF65-F5344CB8AC3E}">
        <p14:creationId xmlns:p14="http://schemas.microsoft.com/office/powerpoint/2010/main" val="226910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7</a:t>
            </a:fld>
            <a:endParaRPr lang="en-US" dirty="0"/>
          </a:p>
        </p:txBody>
      </p:sp>
    </p:spTree>
    <p:extLst>
      <p:ext uri="{BB962C8B-B14F-4D97-AF65-F5344CB8AC3E}">
        <p14:creationId xmlns:p14="http://schemas.microsoft.com/office/powerpoint/2010/main" val="419412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D66996-7EBD-4940-B5F2-D9064E07287B}" type="slidenum">
              <a:rPr lang="en-US"/>
              <a:pPr/>
              <a:t>10</a:t>
            </a:fld>
            <a:endParaRPr lang="en-US" dirty="0"/>
          </a:p>
        </p:txBody>
      </p:sp>
      <p:sp>
        <p:nvSpPr>
          <p:cNvPr id="606210" name="Rectangle 2"/>
          <p:cNvSpPr>
            <a:spLocks noGrp="1" noRot="1" noChangeAspect="1" noChangeArrowheads="1" noTextEdit="1"/>
          </p:cNvSpPr>
          <p:nvPr>
            <p:ph type="sldImg"/>
          </p:nvPr>
        </p:nvSpPr>
        <p:spPr>
          <a:ln/>
        </p:spPr>
      </p:sp>
      <p:sp>
        <p:nvSpPr>
          <p:cNvPr id="60621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6390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D66996-7EBD-4940-B5F2-D9064E07287B}" type="slidenum">
              <a:rPr lang="en-US"/>
              <a:pPr/>
              <a:t>11</a:t>
            </a:fld>
            <a:endParaRPr lang="en-US" dirty="0"/>
          </a:p>
        </p:txBody>
      </p:sp>
      <p:sp>
        <p:nvSpPr>
          <p:cNvPr id="606210" name="Rectangle 2"/>
          <p:cNvSpPr>
            <a:spLocks noGrp="1" noRot="1" noChangeAspect="1" noChangeArrowheads="1" noTextEdit="1"/>
          </p:cNvSpPr>
          <p:nvPr>
            <p:ph type="sldImg"/>
          </p:nvPr>
        </p:nvSpPr>
        <p:spPr>
          <a:ln/>
        </p:spPr>
      </p:sp>
      <p:sp>
        <p:nvSpPr>
          <p:cNvPr id="60621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40271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0EA3EF-8F3C-A341-A9B2-85195E66F1B8}" type="slidenum">
              <a:rPr lang="en-US" smtClean="0"/>
              <a:t>12</a:t>
            </a:fld>
            <a:endParaRPr lang="en-US" dirty="0"/>
          </a:p>
        </p:txBody>
      </p:sp>
    </p:spTree>
    <p:extLst>
      <p:ext uri="{BB962C8B-B14F-4D97-AF65-F5344CB8AC3E}">
        <p14:creationId xmlns:p14="http://schemas.microsoft.com/office/powerpoint/2010/main" val="290719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13</a:t>
            </a:fld>
            <a:endParaRPr lang="en-US" dirty="0"/>
          </a:p>
        </p:txBody>
      </p:sp>
    </p:spTree>
    <p:extLst>
      <p:ext uri="{BB962C8B-B14F-4D97-AF65-F5344CB8AC3E}">
        <p14:creationId xmlns:p14="http://schemas.microsoft.com/office/powerpoint/2010/main" val="249995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15</a:t>
            </a:fld>
            <a:endParaRPr lang="en-US" dirty="0"/>
          </a:p>
        </p:txBody>
      </p:sp>
    </p:spTree>
    <p:extLst>
      <p:ext uri="{BB962C8B-B14F-4D97-AF65-F5344CB8AC3E}">
        <p14:creationId xmlns:p14="http://schemas.microsoft.com/office/powerpoint/2010/main" val="2240728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4E712-CC31-4151-AB4D-57DC2FD8D445}" type="slidenum">
              <a:rPr lang="en-US" smtClean="0"/>
              <a:t>16</a:t>
            </a:fld>
            <a:endParaRPr lang="en-US"/>
          </a:p>
        </p:txBody>
      </p:sp>
    </p:spTree>
    <p:extLst>
      <p:ext uri="{BB962C8B-B14F-4D97-AF65-F5344CB8AC3E}">
        <p14:creationId xmlns:p14="http://schemas.microsoft.com/office/powerpoint/2010/main" val="387910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2011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750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0500"/>
            <a:ext cx="194310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90500"/>
            <a:ext cx="5676900" cy="59055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138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811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648200" y="19812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034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811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5540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
        <p:nvSpPr>
          <p:cNvPr id="3" name="Rectangle 11"/>
          <p:cNvSpPr>
            <a:spLocks noChangeArrowheads="1"/>
          </p:cNvSpPr>
          <p:nvPr userDrawn="1"/>
        </p:nvSpPr>
        <p:spPr bwMode="auto">
          <a:xfrm>
            <a:off x="611188" y="657225"/>
            <a:ext cx="7921625" cy="1793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400" dirty="0">
              <a:solidFill>
                <a:srgbClr val="000000"/>
              </a:solidFill>
              <a:latin typeface="Times New Roman" pitchFamily="18" charset="0"/>
              <a:cs typeface="Arial" pitchFamily="34" charset="0"/>
            </a:endParaRPr>
          </a:p>
        </p:txBody>
      </p:sp>
      <p:cxnSp>
        <p:nvCxnSpPr>
          <p:cNvPr id="9" name="Straight Connector 10"/>
          <p:cNvCxnSpPr>
            <a:cxnSpLocks noChangeShapeType="1"/>
          </p:cNvCxnSpPr>
          <p:nvPr userDrawn="1"/>
        </p:nvCxnSpPr>
        <p:spPr bwMode="auto">
          <a:xfrm>
            <a:off x="739775" y="3357214"/>
            <a:ext cx="7561263" cy="0"/>
          </a:xfrm>
          <a:prstGeom prst="line">
            <a:avLst/>
          </a:prstGeom>
          <a:noFill/>
          <a:ln w="57150" algn="ctr">
            <a:solidFill>
              <a:srgbClr val="33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12"/>
          <p:cNvCxnSpPr>
            <a:cxnSpLocks noChangeShapeType="1"/>
          </p:cNvCxnSpPr>
          <p:nvPr userDrawn="1"/>
        </p:nvCxnSpPr>
        <p:spPr bwMode="auto">
          <a:xfrm flipH="1">
            <a:off x="4583289" y="260350"/>
            <a:ext cx="60150" cy="6411383"/>
          </a:xfrm>
          <a:prstGeom prst="line">
            <a:avLst/>
          </a:prstGeom>
          <a:noFill/>
          <a:ln w="57150" algn="ctr">
            <a:solidFill>
              <a:srgbClr val="33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9"/>
          <p:cNvSpPr>
            <a:spLocks noChangeArrowheads="1"/>
          </p:cNvSpPr>
          <p:nvPr userDrawn="1"/>
        </p:nvSpPr>
        <p:spPr bwMode="auto">
          <a:xfrm>
            <a:off x="1630363" y="325438"/>
            <a:ext cx="15589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80000"/>
              </a:lnSpc>
              <a:spcBef>
                <a:spcPct val="20000"/>
              </a:spcBef>
              <a:buClr>
                <a:srgbClr val="1F497D"/>
              </a:buClr>
              <a:buFont typeface="Wingdings" pitchFamily="2" charset="2"/>
              <a:buNone/>
            </a:pPr>
            <a:r>
              <a:rPr lang="en-US" sz="2000" b="1" i="1" baseline="0" dirty="0">
                <a:solidFill>
                  <a:srgbClr val="2461AA"/>
                </a:solidFill>
                <a:ea typeface="Arial Unicode MS" pitchFamily="34" charset="-128"/>
                <a:cs typeface="Arial Unicode MS" pitchFamily="34" charset="-128"/>
              </a:rPr>
              <a:t>The Challenge</a:t>
            </a:r>
          </a:p>
        </p:txBody>
      </p:sp>
      <p:sp>
        <p:nvSpPr>
          <p:cNvPr id="12" name="Rectangle 21"/>
          <p:cNvSpPr>
            <a:spLocks noChangeArrowheads="1"/>
          </p:cNvSpPr>
          <p:nvPr userDrawn="1"/>
        </p:nvSpPr>
        <p:spPr bwMode="auto">
          <a:xfrm>
            <a:off x="5959475" y="346075"/>
            <a:ext cx="1508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80000"/>
              </a:lnSpc>
              <a:spcBef>
                <a:spcPct val="20000"/>
              </a:spcBef>
              <a:buClr>
                <a:srgbClr val="1F497D"/>
              </a:buClr>
              <a:buFont typeface="Wingdings" pitchFamily="2" charset="2"/>
              <a:buNone/>
            </a:pPr>
            <a:r>
              <a:rPr lang="en-US" sz="2000" b="1" i="1" baseline="0" dirty="0">
                <a:solidFill>
                  <a:srgbClr val="2461AA"/>
                </a:solidFill>
                <a:ea typeface="Arial Unicode MS" pitchFamily="34" charset="-128"/>
                <a:cs typeface="Arial Unicode MS" pitchFamily="34" charset="-128"/>
              </a:rPr>
              <a:t>The Approach</a:t>
            </a:r>
          </a:p>
        </p:txBody>
      </p:sp>
      <p:sp>
        <p:nvSpPr>
          <p:cNvPr id="13" name="Rectangle 22"/>
          <p:cNvSpPr>
            <a:spLocks noChangeArrowheads="1"/>
          </p:cNvSpPr>
          <p:nvPr userDrawn="1"/>
        </p:nvSpPr>
        <p:spPr bwMode="auto">
          <a:xfrm>
            <a:off x="1263650" y="3517551"/>
            <a:ext cx="2595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80000"/>
              </a:lnSpc>
              <a:spcBef>
                <a:spcPct val="20000"/>
              </a:spcBef>
              <a:buClr>
                <a:srgbClr val="1F497D"/>
              </a:buClr>
              <a:buFont typeface="Wingdings" pitchFamily="2" charset="2"/>
              <a:buNone/>
            </a:pPr>
            <a:r>
              <a:rPr lang="en-US" sz="2000" b="1" i="1" baseline="0" dirty="0">
                <a:solidFill>
                  <a:srgbClr val="2461AA"/>
                </a:solidFill>
                <a:ea typeface="Arial Unicode MS" pitchFamily="34" charset="-128"/>
                <a:cs typeface="Arial Unicode MS" pitchFamily="34" charset="-128"/>
              </a:rPr>
              <a:t>Advantages of Approach</a:t>
            </a:r>
          </a:p>
        </p:txBody>
      </p:sp>
      <p:sp>
        <p:nvSpPr>
          <p:cNvPr id="14" name="Rectangle 23"/>
          <p:cNvSpPr>
            <a:spLocks noChangeArrowheads="1"/>
          </p:cNvSpPr>
          <p:nvPr userDrawn="1"/>
        </p:nvSpPr>
        <p:spPr bwMode="auto">
          <a:xfrm>
            <a:off x="5834063" y="3525489"/>
            <a:ext cx="17510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lnSpc>
                <a:spcPct val="80000"/>
              </a:lnSpc>
              <a:spcBef>
                <a:spcPct val="20000"/>
              </a:spcBef>
              <a:buClr>
                <a:srgbClr val="1F497D"/>
              </a:buClr>
              <a:buFont typeface="Wingdings" pitchFamily="2" charset="2"/>
              <a:buNone/>
            </a:pPr>
            <a:r>
              <a:rPr lang="en-US" sz="2000" b="1" i="1" baseline="0" dirty="0">
                <a:solidFill>
                  <a:srgbClr val="2461AA"/>
                </a:solidFill>
                <a:ea typeface="Arial Unicode MS" pitchFamily="34" charset="-128"/>
                <a:cs typeface="Arial Unicode MS" pitchFamily="34" charset="-128"/>
              </a:rPr>
              <a:t>What is Learned</a:t>
            </a:r>
          </a:p>
        </p:txBody>
      </p:sp>
    </p:spTree>
    <p:extLst>
      <p:ext uri="{BB962C8B-B14F-4D97-AF65-F5344CB8AC3E}">
        <p14:creationId xmlns:p14="http://schemas.microsoft.com/office/powerpoint/2010/main" val="190902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spcBef>
                <a:spcPts val="400"/>
              </a:spcBef>
              <a:buSzPct val="75000"/>
              <a:buFont typeface="Wingdings" panose="05000000000000000000" pitchFamily="2" charset="2"/>
              <a:buChar char="q"/>
              <a:defRPr/>
            </a:lvl2pPr>
            <a:lvl3pPr marL="1143000" indent="-228600">
              <a:spcBef>
                <a:spcPts val="400"/>
              </a:spcBef>
              <a:buSzPct val="75000"/>
              <a:buFont typeface="Wingdings" panose="05000000000000000000" pitchFamily="2" charset="2"/>
              <a:buChar char="q"/>
              <a:defRPr/>
            </a:lvl3pPr>
            <a:lvl4pPr marL="1600200" indent="-228600">
              <a:spcBef>
                <a:spcPts val="400"/>
              </a:spcBef>
              <a:buSzPct val="75000"/>
              <a:buFont typeface="Wingdings" panose="05000000000000000000" pitchFamily="2" charset="2"/>
              <a:buChar char="q"/>
              <a:defRPr/>
            </a:lvl4pPr>
            <a:lvl5pPr marL="2057400" indent="-228600">
              <a:spcBef>
                <a:spcPts val="400"/>
              </a:spcBef>
              <a:buSzPct val="75000"/>
              <a:buFont typeface="Wingdings" panose="05000000000000000000" pitchFamily="2" charset="2"/>
              <a:buChar char="q"/>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608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40774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spcBef>
                <a:spcPts val="400"/>
              </a:spcBef>
              <a:defRPr/>
            </a:lvl1pPr>
            <a:lvl2pPr marL="742950" indent="-285750">
              <a:spcBef>
                <a:spcPts val="400"/>
              </a:spcBef>
              <a:buSzPct val="75000"/>
              <a:buFont typeface="Wingdings" panose="05000000000000000000" pitchFamily="2" charset="2"/>
              <a:buChar char="q"/>
              <a:defRPr/>
            </a:lvl2pPr>
            <a:lvl3pPr marL="1143000" indent="-228600">
              <a:spcBef>
                <a:spcPts val="400"/>
              </a:spcBef>
              <a:buSzPct val="75000"/>
              <a:buFont typeface="Wingdings" panose="05000000000000000000" pitchFamily="2" charset="2"/>
              <a:buChar char="q"/>
              <a:defRPr/>
            </a:lvl3pPr>
            <a:lvl4pPr marL="1600200" indent="-228600">
              <a:spcBef>
                <a:spcPts val="400"/>
              </a:spcBef>
              <a:buSzPct val="75000"/>
              <a:buFont typeface="Wingdings" panose="05000000000000000000" pitchFamily="2" charset="2"/>
              <a:buChar char="q"/>
              <a:defRPr/>
            </a:lvl4pPr>
            <a:lvl5pPr marL="2057400" indent="-228600">
              <a:spcBef>
                <a:spcPts val="400"/>
              </a:spcBef>
              <a:buSzPct val="75000"/>
              <a:buFont typeface="Wingdings" panose="05000000000000000000" pitchFamily="2" charset="2"/>
              <a:buChar char="q"/>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spcBef>
                <a:spcPts val="400"/>
              </a:spcBef>
              <a:defRPr/>
            </a:lvl1pPr>
            <a:lvl2pPr marL="742950" indent="-285750">
              <a:spcBef>
                <a:spcPts val="400"/>
              </a:spcBef>
              <a:buSzPct val="75000"/>
              <a:buFont typeface="Wingdings" panose="05000000000000000000" pitchFamily="2" charset="2"/>
              <a:buChar char="q"/>
              <a:defRPr/>
            </a:lvl2pPr>
            <a:lvl3pPr marL="1143000" indent="-228600">
              <a:spcBef>
                <a:spcPts val="400"/>
              </a:spcBef>
              <a:buSzPct val="75000"/>
              <a:buFont typeface="Wingdings" panose="05000000000000000000" pitchFamily="2" charset="2"/>
              <a:buChar char="q"/>
              <a:defRPr/>
            </a:lvl3pPr>
            <a:lvl4pPr marL="1600200" indent="-228600">
              <a:spcBef>
                <a:spcPts val="400"/>
              </a:spcBef>
              <a:buSzPct val="75000"/>
              <a:buFont typeface="Wingdings" panose="05000000000000000000" pitchFamily="2" charset="2"/>
              <a:buChar char="q"/>
              <a:defRPr/>
            </a:lvl4pPr>
            <a:lvl5pPr marL="2057400" indent="-228600">
              <a:spcBef>
                <a:spcPts val="400"/>
              </a:spcBef>
              <a:buSzPct val="75000"/>
              <a:buFont typeface="Wingdings" panose="05000000000000000000" pitchFamily="2" charset="2"/>
              <a:buChar char="q"/>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235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lvl2pPr marL="742950" indent="-285750">
              <a:buSzPct val="75000"/>
              <a:buFont typeface="Wingdings" panose="05000000000000000000" pitchFamily="2" charset="2"/>
              <a:buChar char="q"/>
              <a:defRPr/>
            </a:lvl2pPr>
            <a:lvl3pPr marL="1143000" indent="-228600">
              <a:buSzPct val="75000"/>
              <a:buFont typeface="Wingdings" panose="05000000000000000000" pitchFamily="2" charset="2"/>
              <a:buChar char="q"/>
              <a:defRPr/>
            </a:lvl3pPr>
            <a:lvl4pPr marL="1600200" indent="-228600">
              <a:buSzPct val="75000"/>
              <a:buFont typeface="Wingdings" panose="05000000000000000000" pitchFamily="2" charset="2"/>
              <a:buChar char="q"/>
              <a:defRPr/>
            </a:lvl4pPr>
            <a:lvl5pPr marL="2057400" indent="-228600">
              <a:buSzPct val="75000"/>
              <a:buFont typeface="Wingdings" panose="05000000000000000000" pitchFamily="2" charset="2"/>
              <a:buChar char="q"/>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lvl2pPr marL="742950" indent="-285750">
              <a:buSzPct val="75000"/>
              <a:buFont typeface="Wingdings" panose="05000000000000000000" pitchFamily="2" charset="2"/>
              <a:buChar char="q"/>
              <a:defRPr/>
            </a:lvl2pPr>
            <a:lvl3pPr marL="1143000" indent="-228600">
              <a:buSzPct val="75000"/>
              <a:buFont typeface="Wingdings" panose="05000000000000000000" pitchFamily="2" charset="2"/>
              <a:buChar char="q"/>
              <a:defRPr/>
            </a:lvl3pPr>
            <a:lvl4pPr marL="1600200" indent="-228600">
              <a:buSzPct val="75000"/>
              <a:buFont typeface="Wingdings" panose="05000000000000000000" pitchFamily="2" charset="2"/>
              <a:buChar char="q"/>
              <a:defRPr/>
            </a:lvl4pPr>
            <a:lvl5pPr marL="2057400" indent="-228600">
              <a:buSzPct val="75000"/>
              <a:buFont typeface="Wingdings" panose="05000000000000000000" pitchFamily="2" charset="2"/>
              <a:buChar char="q"/>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9932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4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marL="742950" indent="-285750">
              <a:buSzPct val="75000"/>
              <a:buFont typeface="Wingdings" panose="05000000000000000000" pitchFamily="2" charset="2"/>
              <a:buChar char="q"/>
              <a:defRPr sz="2800"/>
            </a:lvl2pPr>
            <a:lvl3pPr marL="1143000" indent="-228600">
              <a:buSzPct val="75000"/>
              <a:buFont typeface="Wingdings" panose="05000000000000000000" pitchFamily="2" charset="2"/>
              <a:buChar char="q"/>
              <a:defRPr sz="2400"/>
            </a:lvl3pPr>
            <a:lvl4pPr marL="1600200" indent="-228600">
              <a:buSzPct val="75000"/>
              <a:buFont typeface="Wingdings" panose="05000000000000000000" pitchFamily="2" charset="2"/>
              <a:buChar char="q"/>
              <a:defRPr sz="2000"/>
            </a:lvl4pPr>
            <a:lvl5pPr marL="2057400" indent="-228600">
              <a:buSzPct val="75000"/>
              <a:buFont typeface="Wingdings" panose="05000000000000000000" pitchFamily="2" charset="2"/>
              <a:buChar char="q"/>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5573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5976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6350" y="1443038"/>
            <a:ext cx="8372475" cy="287337"/>
            <a:chOff x="4" y="909"/>
            <a:chExt cx="5274" cy="181"/>
          </a:xfrm>
        </p:grpSpPr>
        <p:grpSp>
          <p:nvGrpSpPr>
            <p:cNvPr id="8195" name="Group 3"/>
            <p:cNvGrpSpPr>
              <a:grpSpLocks/>
            </p:cNvGrpSpPr>
            <p:nvPr/>
          </p:nvGrpSpPr>
          <p:grpSpPr bwMode="auto">
            <a:xfrm>
              <a:off x="5162" y="909"/>
              <a:ext cx="116" cy="181"/>
              <a:chOff x="5162" y="909"/>
              <a:chExt cx="116" cy="181"/>
            </a:xfrm>
          </p:grpSpPr>
          <p:sp>
            <p:nvSpPr>
              <p:cNvPr id="8196" name="Rectangle 4"/>
              <p:cNvSpPr>
                <a:spLocks noChangeArrowheads="1"/>
              </p:cNvSpPr>
              <p:nvPr/>
            </p:nvSpPr>
            <p:spPr bwMode="auto">
              <a:xfrm>
                <a:off x="5256" y="909"/>
                <a:ext cx="22" cy="181"/>
              </a:xfrm>
              <a:prstGeom prst="rect">
                <a:avLst/>
              </a:prstGeom>
              <a:solidFill>
                <a:srgbClr val="C0C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 name="Rectangle 5"/>
              <p:cNvSpPr>
                <a:spLocks noChangeArrowheads="1"/>
              </p:cNvSpPr>
              <p:nvPr/>
            </p:nvSpPr>
            <p:spPr bwMode="auto">
              <a:xfrm>
                <a:off x="5162" y="909"/>
                <a:ext cx="52" cy="181"/>
              </a:xfrm>
              <a:prstGeom prst="rect">
                <a:avLst/>
              </a:prstGeom>
              <a:solidFill>
                <a:srgbClr val="C0C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8" name="Group 6"/>
            <p:cNvGrpSpPr>
              <a:grpSpLocks/>
            </p:cNvGrpSpPr>
            <p:nvPr/>
          </p:nvGrpSpPr>
          <p:grpSpPr bwMode="auto">
            <a:xfrm>
              <a:off x="4852" y="909"/>
              <a:ext cx="255" cy="181"/>
              <a:chOff x="4852" y="909"/>
              <a:chExt cx="255" cy="181"/>
            </a:xfrm>
          </p:grpSpPr>
          <p:sp>
            <p:nvSpPr>
              <p:cNvPr id="8199" name="Rectangle 7"/>
              <p:cNvSpPr>
                <a:spLocks noChangeArrowheads="1"/>
              </p:cNvSpPr>
              <p:nvPr/>
            </p:nvSpPr>
            <p:spPr bwMode="auto">
              <a:xfrm>
                <a:off x="5022" y="909"/>
                <a:ext cx="85" cy="181"/>
              </a:xfrm>
              <a:prstGeom prst="rect">
                <a:avLst/>
              </a:prstGeom>
              <a:solidFill>
                <a:srgbClr val="808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 name="Rectangle 8"/>
              <p:cNvSpPr>
                <a:spLocks noChangeArrowheads="1"/>
              </p:cNvSpPr>
              <p:nvPr/>
            </p:nvSpPr>
            <p:spPr bwMode="auto">
              <a:xfrm>
                <a:off x="4852" y="909"/>
                <a:ext cx="118" cy="181"/>
              </a:xfrm>
              <a:prstGeom prst="rect">
                <a:avLst/>
              </a:prstGeom>
              <a:solidFill>
                <a:srgbClr val="808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01" name="Group 9"/>
            <p:cNvGrpSpPr>
              <a:grpSpLocks/>
            </p:cNvGrpSpPr>
            <p:nvPr/>
          </p:nvGrpSpPr>
          <p:grpSpPr bwMode="auto">
            <a:xfrm>
              <a:off x="4422" y="909"/>
              <a:ext cx="378" cy="181"/>
              <a:chOff x="4422" y="909"/>
              <a:chExt cx="378" cy="181"/>
            </a:xfrm>
          </p:grpSpPr>
          <p:sp>
            <p:nvSpPr>
              <p:cNvPr id="8202" name="Rectangle 10"/>
              <p:cNvSpPr>
                <a:spLocks noChangeArrowheads="1"/>
              </p:cNvSpPr>
              <p:nvPr/>
            </p:nvSpPr>
            <p:spPr bwMode="auto">
              <a:xfrm>
                <a:off x="4654" y="909"/>
                <a:ext cx="146" cy="181"/>
              </a:xfrm>
              <a:prstGeom prst="rect">
                <a:avLst/>
              </a:prstGeom>
              <a:solidFill>
                <a:srgbClr val="404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 name="Rectangle 11"/>
              <p:cNvSpPr>
                <a:spLocks noChangeArrowheads="1"/>
              </p:cNvSpPr>
              <p:nvPr/>
            </p:nvSpPr>
            <p:spPr bwMode="auto">
              <a:xfrm>
                <a:off x="4422" y="909"/>
                <a:ext cx="181" cy="181"/>
              </a:xfrm>
              <a:prstGeom prst="rect">
                <a:avLst/>
              </a:prstGeom>
              <a:solidFill>
                <a:srgbClr val="404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04" name="Group 12"/>
            <p:cNvGrpSpPr>
              <a:grpSpLocks/>
            </p:cNvGrpSpPr>
            <p:nvPr/>
          </p:nvGrpSpPr>
          <p:grpSpPr bwMode="auto">
            <a:xfrm>
              <a:off x="3187" y="909"/>
              <a:ext cx="1183" cy="181"/>
              <a:chOff x="3187" y="909"/>
              <a:chExt cx="1183" cy="181"/>
            </a:xfrm>
          </p:grpSpPr>
          <p:sp>
            <p:nvSpPr>
              <p:cNvPr id="8205" name="Rectangle 13"/>
              <p:cNvSpPr>
                <a:spLocks noChangeArrowheads="1"/>
              </p:cNvSpPr>
              <p:nvPr/>
            </p:nvSpPr>
            <p:spPr bwMode="auto">
              <a:xfrm>
                <a:off x="3562" y="909"/>
                <a:ext cx="242"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6" name="Rectangle 14"/>
              <p:cNvSpPr>
                <a:spLocks noChangeArrowheads="1"/>
              </p:cNvSpPr>
              <p:nvPr/>
            </p:nvSpPr>
            <p:spPr bwMode="auto">
              <a:xfrm>
                <a:off x="4160" y="909"/>
                <a:ext cx="210"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7" name="Rectangle 15"/>
              <p:cNvSpPr>
                <a:spLocks noChangeArrowheads="1"/>
              </p:cNvSpPr>
              <p:nvPr/>
            </p:nvSpPr>
            <p:spPr bwMode="auto">
              <a:xfrm>
                <a:off x="3868" y="909"/>
                <a:ext cx="242"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8" name="Rectangle 16"/>
              <p:cNvSpPr>
                <a:spLocks noChangeArrowheads="1"/>
              </p:cNvSpPr>
              <p:nvPr/>
            </p:nvSpPr>
            <p:spPr bwMode="auto">
              <a:xfrm>
                <a:off x="3187" y="909"/>
                <a:ext cx="306" cy="181"/>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09" name="Group 17"/>
            <p:cNvGrpSpPr>
              <a:grpSpLocks/>
            </p:cNvGrpSpPr>
            <p:nvPr/>
          </p:nvGrpSpPr>
          <p:grpSpPr bwMode="auto">
            <a:xfrm>
              <a:off x="4" y="909"/>
              <a:ext cx="3135" cy="181"/>
              <a:chOff x="4" y="909"/>
              <a:chExt cx="3135" cy="181"/>
            </a:xfrm>
          </p:grpSpPr>
          <p:sp>
            <p:nvSpPr>
              <p:cNvPr id="8210" name="Rectangle 18"/>
              <p:cNvSpPr>
                <a:spLocks noChangeArrowheads="1"/>
              </p:cNvSpPr>
              <p:nvPr/>
            </p:nvSpPr>
            <p:spPr bwMode="auto">
              <a:xfrm>
                <a:off x="2802" y="909"/>
                <a:ext cx="337" cy="181"/>
              </a:xfrm>
              <a:prstGeom prst="rect">
                <a:avLst/>
              </a:prstGeom>
              <a:solidFill>
                <a:srgbClr val="0000E0"/>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1" name="Rectangle 19"/>
              <p:cNvSpPr>
                <a:spLocks noChangeArrowheads="1"/>
              </p:cNvSpPr>
              <p:nvPr/>
            </p:nvSpPr>
            <p:spPr bwMode="auto">
              <a:xfrm>
                <a:off x="4" y="909"/>
                <a:ext cx="2748" cy="181"/>
              </a:xfrm>
              <a:prstGeom prst="rect">
                <a:avLst/>
              </a:prstGeom>
              <a:solidFill>
                <a:srgbClr val="0000E0"/>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8212" name="Rectangle 20"/>
          <p:cNvSpPr>
            <a:spLocks noGrp="1" noChangeArrowheads="1"/>
          </p:cNvSpPr>
          <p:nvPr>
            <p:ph type="title"/>
          </p:nvPr>
        </p:nvSpPr>
        <p:spPr bwMode="auto">
          <a:xfrm>
            <a:off x="685800" y="190500"/>
            <a:ext cx="7772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altLang="en-US"/>
              <a:t>Click to edit Master title style</a:t>
            </a:r>
          </a:p>
        </p:txBody>
      </p:sp>
      <p:sp>
        <p:nvSpPr>
          <p:cNvPr id="8213" name="Rectangle 21"/>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2" name="TextBox 21"/>
          <p:cNvSpPr txBox="1"/>
          <p:nvPr userDrawn="1"/>
        </p:nvSpPr>
        <p:spPr>
          <a:xfrm>
            <a:off x="8596615" y="6437362"/>
            <a:ext cx="441512" cy="369332"/>
          </a:xfrm>
          <a:prstGeom prst="rect">
            <a:avLst/>
          </a:prstGeom>
          <a:noFill/>
        </p:spPr>
        <p:txBody>
          <a:bodyPr wrap="square" rtlCol="0">
            <a:spAutoFit/>
          </a:bodyPr>
          <a:lstStyle/>
          <a:p>
            <a:fld id="{0AA6F972-D3A8-43BF-AFEA-7907999476F6}" type="slidenum">
              <a:rPr lang="en-US" smtClean="0">
                <a:solidFill>
                  <a:srgbClr val="000000"/>
                </a:solidFill>
              </a: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hdr="0" ftr="0" dt="0"/>
  <p:txStyles>
    <p:titleStyle>
      <a:lvl1pPr algn="r" rtl="0" eaLnBrk="1" fontAlgn="base" hangingPunct="1">
        <a:spcBef>
          <a:spcPct val="0"/>
        </a:spcBef>
        <a:spcAft>
          <a:spcPct val="0"/>
        </a:spcAft>
        <a:defRPr sz="4400" kern="1200">
          <a:solidFill>
            <a:schemeClr val="tx2"/>
          </a:solidFill>
          <a:latin typeface="+mj-lt"/>
          <a:ea typeface="+mj-ea"/>
          <a:cs typeface="+mj-cs"/>
        </a:defRPr>
      </a:lvl1pPr>
      <a:lvl2pPr algn="r" rtl="0" eaLnBrk="1" fontAlgn="base" hangingPunct="1">
        <a:spcBef>
          <a:spcPct val="0"/>
        </a:spcBef>
        <a:spcAft>
          <a:spcPct val="0"/>
        </a:spcAft>
        <a:defRPr sz="4400">
          <a:solidFill>
            <a:schemeClr val="tx2"/>
          </a:solidFill>
          <a:latin typeface="Times New Roman" panose="02020603050405020304" pitchFamily="18" charset="0"/>
        </a:defRPr>
      </a:lvl2pPr>
      <a:lvl3pPr algn="r" rtl="0" eaLnBrk="1" fontAlgn="base" hangingPunct="1">
        <a:spcBef>
          <a:spcPct val="0"/>
        </a:spcBef>
        <a:spcAft>
          <a:spcPct val="0"/>
        </a:spcAft>
        <a:defRPr sz="4400">
          <a:solidFill>
            <a:schemeClr val="tx2"/>
          </a:solidFill>
          <a:latin typeface="Times New Roman" panose="02020603050405020304" pitchFamily="18" charset="0"/>
        </a:defRPr>
      </a:lvl3pPr>
      <a:lvl4pPr algn="r" rtl="0" eaLnBrk="1" fontAlgn="base" hangingPunct="1">
        <a:spcBef>
          <a:spcPct val="0"/>
        </a:spcBef>
        <a:spcAft>
          <a:spcPct val="0"/>
        </a:spcAft>
        <a:defRPr sz="4400">
          <a:solidFill>
            <a:schemeClr val="tx2"/>
          </a:solidFill>
          <a:latin typeface="Times New Roman" panose="02020603050405020304" pitchFamily="18" charset="0"/>
        </a:defRPr>
      </a:lvl4pPr>
      <a:lvl5pPr algn="r" rtl="0" eaLnBrk="1" fontAlgn="base" hangingPunct="1">
        <a:spcBef>
          <a:spcPct val="0"/>
        </a:spcBef>
        <a:spcAft>
          <a:spcPct val="0"/>
        </a:spcAft>
        <a:defRPr sz="4400">
          <a:solidFill>
            <a:schemeClr val="tx2"/>
          </a:solidFill>
          <a:latin typeface="Times New Roman" panose="02020603050405020304" pitchFamily="18" charset="0"/>
        </a:defRPr>
      </a:lvl5pPr>
      <a:lvl6pPr marL="457200" algn="r" rtl="0" eaLnBrk="1" fontAlgn="base" hangingPunct="1">
        <a:spcBef>
          <a:spcPct val="0"/>
        </a:spcBef>
        <a:spcAft>
          <a:spcPct val="0"/>
        </a:spcAft>
        <a:defRPr sz="4400">
          <a:solidFill>
            <a:schemeClr val="tx2"/>
          </a:solidFill>
          <a:latin typeface="Times New Roman" panose="02020603050405020304" pitchFamily="18" charset="0"/>
        </a:defRPr>
      </a:lvl6pPr>
      <a:lvl7pPr marL="914400" algn="r" rtl="0" eaLnBrk="1" fontAlgn="base" hangingPunct="1">
        <a:spcBef>
          <a:spcPct val="0"/>
        </a:spcBef>
        <a:spcAft>
          <a:spcPct val="0"/>
        </a:spcAft>
        <a:defRPr sz="4400">
          <a:solidFill>
            <a:schemeClr val="tx2"/>
          </a:solidFill>
          <a:latin typeface="Times New Roman" panose="02020603050405020304" pitchFamily="18" charset="0"/>
        </a:defRPr>
      </a:lvl7pPr>
      <a:lvl8pPr marL="1371600" algn="r" rtl="0" eaLnBrk="1" fontAlgn="base" hangingPunct="1">
        <a:spcBef>
          <a:spcPct val="0"/>
        </a:spcBef>
        <a:spcAft>
          <a:spcPct val="0"/>
        </a:spcAft>
        <a:defRPr sz="4400">
          <a:solidFill>
            <a:schemeClr val="tx2"/>
          </a:solidFill>
          <a:latin typeface="Times New Roman" panose="02020603050405020304" pitchFamily="18" charset="0"/>
        </a:defRPr>
      </a:lvl8pPr>
      <a:lvl9pPr marL="1828800" algn="r" rtl="0" eaLnBrk="1" fontAlgn="base" hangingPunct="1">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1" fontAlgn="base" hangingPunct="1">
        <a:spcBef>
          <a:spcPts val="400"/>
        </a:spcBef>
        <a:spcAft>
          <a:spcPts val="400"/>
        </a:spcAft>
        <a:buClr>
          <a:schemeClr val="tx2"/>
        </a:buClr>
        <a:buSzPct val="75000"/>
        <a:buFont typeface="Monotype Sorts" pitchFamily="2" charset="2"/>
        <a:buChar char="n"/>
        <a:defRPr sz="3200" kern="1200">
          <a:solidFill>
            <a:schemeClr val="tx1"/>
          </a:solidFill>
          <a:latin typeface="+mn-lt"/>
          <a:ea typeface="+mn-ea"/>
          <a:cs typeface="+mn-cs"/>
        </a:defRPr>
      </a:lvl1pPr>
      <a:lvl2pPr marL="742950" indent="-285750" algn="l" rtl="0" eaLnBrk="1" fontAlgn="base" hangingPunct="1">
        <a:spcBef>
          <a:spcPts val="400"/>
        </a:spcBef>
        <a:spcAft>
          <a:spcPts val="400"/>
        </a:spcAft>
        <a:buClr>
          <a:schemeClr val="tx2"/>
        </a:buClr>
        <a:buSzPct val="75000"/>
        <a:buFont typeface="Wingdings" panose="05000000000000000000" pitchFamily="2" charset="2"/>
        <a:buChar char="q"/>
        <a:defRPr sz="2800" kern="1200">
          <a:solidFill>
            <a:schemeClr val="tx1"/>
          </a:solidFill>
          <a:latin typeface="+mn-lt"/>
          <a:ea typeface="+mn-ea"/>
          <a:cs typeface="+mn-cs"/>
        </a:defRPr>
      </a:lvl2pPr>
      <a:lvl3pPr marL="1143000" indent="-228600" algn="l" rtl="0" eaLnBrk="1" fontAlgn="base" hangingPunct="1">
        <a:spcBef>
          <a:spcPts val="400"/>
        </a:spcBef>
        <a:spcAft>
          <a:spcPts val="400"/>
        </a:spcAft>
        <a:buClr>
          <a:schemeClr val="tx2"/>
        </a:buClr>
        <a:buSzPct val="75000"/>
        <a:buFont typeface="Wingdings" panose="05000000000000000000" pitchFamily="2" charset="2"/>
        <a:buChar char="q"/>
        <a:defRPr sz="2400" kern="1200">
          <a:solidFill>
            <a:schemeClr val="tx1"/>
          </a:solidFill>
          <a:latin typeface="+mn-lt"/>
          <a:ea typeface="+mn-ea"/>
          <a:cs typeface="+mn-cs"/>
        </a:defRPr>
      </a:lvl3pPr>
      <a:lvl4pPr marL="1600200" indent="-228600" algn="l" rtl="0" eaLnBrk="1" fontAlgn="base" hangingPunct="1">
        <a:spcBef>
          <a:spcPts val="400"/>
        </a:spcBef>
        <a:spcAft>
          <a:spcPts val="400"/>
        </a:spcAft>
        <a:buClr>
          <a:schemeClr val="tx2"/>
        </a:buClr>
        <a:buSzPct val="75000"/>
        <a:buFont typeface="Wingdings" panose="05000000000000000000" pitchFamily="2" charset="2"/>
        <a:buChar char="q"/>
        <a:defRPr sz="2000" kern="1200">
          <a:solidFill>
            <a:schemeClr val="tx1"/>
          </a:solidFill>
          <a:latin typeface="+mn-lt"/>
          <a:ea typeface="+mn-ea"/>
          <a:cs typeface="+mn-cs"/>
        </a:defRPr>
      </a:lvl4pPr>
      <a:lvl5pPr marL="2057400" indent="-228600" algn="l" rtl="0" eaLnBrk="1" fontAlgn="base" hangingPunct="1">
        <a:spcBef>
          <a:spcPts val="400"/>
        </a:spcBef>
        <a:spcAft>
          <a:spcPts val="400"/>
        </a:spcAft>
        <a:buClr>
          <a:schemeClr val="tx2"/>
        </a:buClr>
        <a:buSzPct val="75000"/>
        <a:buFont typeface="Wingdings" panose="05000000000000000000" pitchFamily="2" charset="2"/>
        <a:buChar char="q"/>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40.png"/><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NUL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20.png"/></Relationships>
</file>

<file path=ppt/slides/_rels/slide24.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90.png"/><Relationship Id="rId1" Type="http://schemas.openxmlformats.org/officeDocument/2006/relationships/slideLayout" Target="../slideLayouts/slideLayout6.xml"/><Relationship Id="rId4" Type="http://schemas.openxmlformats.org/officeDocument/2006/relationships/image" Target="../media/image70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330.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tiff"/></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90.pn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91.png"/></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1063869"/>
            <a:ext cx="9144000" cy="949568"/>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anose="02020603050405020304" pitchFamily="18" charset="0"/>
            </a:endParaRPr>
          </a:p>
        </p:txBody>
      </p:sp>
      <p:pic>
        <p:nvPicPr>
          <p:cNvPr id="1026" name="Picture 2" descr="marks static hai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7"/>
          <a:stretch/>
        </p:blipFill>
        <p:spPr bwMode="auto">
          <a:xfrm>
            <a:off x="2027582" y="2429647"/>
            <a:ext cx="5088835" cy="370221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725214" y="488272"/>
            <a:ext cx="7693572" cy="860264"/>
          </a:xfrm>
        </p:spPr>
        <p:txBody>
          <a:bodyPr/>
          <a:lstStyle/>
          <a:p>
            <a:r>
              <a:rPr lang="en-US" sz="4000" i="1" dirty="0"/>
              <a:t>Where did that charge come from</a:t>
            </a:r>
            <a:r>
              <a:rPr lang="en-US" sz="4000" dirty="0"/>
              <a:t>?</a:t>
            </a:r>
          </a:p>
        </p:txBody>
      </p:sp>
      <p:sp>
        <p:nvSpPr>
          <p:cNvPr id="4" name="Subtitle 3"/>
          <p:cNvSpPr>
            <a:spLocks noGrp="1"/>
          </p:cNvSpPr>
          <p:nvPr>
            <p:ph type="subTitle" idx="1"/>
          </p:nvPr>
        </p:nvSpPr>
        <p:spPr>
          <a:xfrm>
            <a:off x="815789" y="1348536"/>
            <a:ext cx="7296651" cy="1655762"/>
          </a:xfrm>
        </p:spPr>
        <p:txBody>
          <a:bodyPr/>
          <a:lstStyle/>
          <a:p>
            <a:r>
              <a:rPr lang="en-US" dirty="0"/>
              <a:t>Karl Olson, Chris A. Mizzi, </a:t>
            </a:r>
            <a:r>
              <a:rPr lang="en-US" sz="2200" dirty="0"/>
              <a:t>Alex Y. W. Lin </a:t>
            </a:r>
            <a:r>
              <a:rPr lang="en-US" dirty="0"/>
              <a:t>and </a:t>
            </a:r>
            <a:r>
              <a:rPr lang="en-US" sz="1000" dirty="0"/>
              <a:t>L. D. Marks</a:t>
            </a:r>
          </a:p>
          <a:p>
            <a:r>
              <a:rPr lang="en-US" dirty="0"/>
              <a:t>Northwestern University</a:t>
            </a:r>
          </a:p>
        </p:txBody>
      </p:sp>
    </p:spTree>
    <p:extLst>
      <p:ext uri="{BB962C8B-B14F-4D97-AF65-F5344CB8AC3E}">
        <p14:creationId xmlns:p14="http://schemas.microsoft.com/office/powerpoint/2010/main" val="376837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202" name="Line 18"/>
          <p:cNvSpPr>
            <a:spLocks noChangeShapeType="1"/>
          </p:cNvSpPr>
          <p:nvPr/>
        </p:nvSpPr>
        <p:spPr bwMode="auto">
          <a:xfrm rot="5400000" flipV="1">
            <a:off x="8170863" y="3254375"/>
            <a:ext cx="12700" cy="942975"/>
          </a:xfrm>
          <a:prstGeom prst="line">
            <a:avLst/>
          </a:prstGeom>
          <a:noFill/>
          <a:ln w="1270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203" name="Line 19"/>
          <p:cNvSpPr>
            <a:spLocks noChangeShapeType="1"/>
          </p:cNvSpPr>
          <p:nvPr/>
        </p:nvSpPr>
        <p:spPr bwMode="auto">
          <a:xfrm rot="-5400000" flipH="1" flipV="1">
            <a:off x="4373563" y="4295775"/>
            <a:ext cx="12700" cy="942975"/>
          </a:xfrm>
          <a:prstGeom prst="line">
            <a:avLst/>
          </a:prstGeom>
          <a:noFill/>
          <a:ln w="1270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86" name="Rectangle 2"/>
          <p:cNvSpPr>
            <a:spLocks noChangeArrowheads="1"/>
          </p:cNvSpPr>
          <p:nvPr/>
        </p:nvSpPr>
        <p:spPr bwMode="auto">
          <a:xfrm>
            <a:off x="4876800" y="1809750"/>
            <a:ext cx="1023938" cy="374650"/>
          </a:xfrm>
          <a:prstGeom prst="rect">
            <a:avLst/>
          </a:prstGeom>
          <a:gradFill rotWithShape="0">
            <a:gsLst>
              <a:gs pos="0">
                <a:srgbClr val="CC0000">
                  <a:gamma/>
                  <a:shade val="46275"/>
                  <a:invGamma/>
                </a:srgbClr>
              </a:gs>
              <a:gs pos="100000">
                <a:srgbClr val="CC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87" name="Freeform 3"/>
          <p:cNvSpPr>
            <a:spLocks/>
          </p:cNvSpPr>
          <p:nvPr/>
        </p:nvSpPr>
        <p:spPr bwMode="auto">
          <a:xfrm>
            <a:off x="4597400" y="3403600"/>
            <a:ext cx="3352800" cy="1031875"/>
          </a:xfrm>
          <a:custGeom>
            <a:avLst/>
            <a:gdLst>
              <a:gd name="T0" fmla="*/ 0 w 2112"/>
              <a:gd name="T1" fmla="*/ 48 h 650"/>
              <a:gd name="T2" fmla="*/ 0 w 2112"/>
              <a:gd name="T3" fmla="*/ 480 h 650"/>
              <a:gd name="T4" fmla="*/ 38 w 2112"/>
              <a:gd name="T5" fmla="*/ 528 h 650"/>
              <a:gd name="T6" fmla="*/ 151 w 2112"/>
              <a:gd name="T7" fmla="*/ 576 h 650"/>
              <a:gd name="T8" fmla="*/ 226 w 2112"/>
              <a:gd name="T9" fmla="*/ 480 h 650"/>
              <a:gd name="T10" fmla="*/ 339 w 2112"/>
              <a:gd name="T11" fmla="*/ 528 h 650"/>
              <a:gd name="T12" fmla="*/ 377 w 2112"/>
              <a:gd name="T13" fmla="*/ 576 h 650"/>
              <a:gd name="T14" fmla="*/ 490 w 2112"/>
              <a:gd name="T15" fmla="*/ 576 h 650"/>
              <a:gd name="T16" fmla="*/ 528 w 2112"/>
              <a:gd name="T17" fmla="*/ 528 h 650"/>
              <a:gd name="T18" fmla="*/ 566 w 2112"/>
              <a:gd name="T19" fmla="*/ 480 h 650"/>
              <a:gd name="T20" fmla="*/ 641 w 2112"/>
              <a:gd name="T21" fmla="*/ 384 h 650"/>
              <a:gd name="T22" fmla="*/ 679 w 2112"/>
              <a:gd name="T23" fmla="*/ 432 h 650"/>
              <a:gd name="T24" fmla="*/ 717 w 2112"/>
              <a:gd name="T25" fmla="*/ 528 h 650"/>
              <a:gd name="T26" fmla="*/ 830 w 2112"/>
              <a:gd name="T27" fmla="*/ 624 h 650"/>
              <a:gd name="T28" fmla="*/ 943 w 2112"/>
              <a:gd name="T29" fmla="*/ 576 h 650"/>
              <a:gd name="T30" fmla="*/ 981 w 2112"/>
              <a:gd name="T31" fmla="*/ 576 h 650"/>
              <a:gd name="T32" fmla="*/ 1018 w 2112"/>
              <a:gd name="T33" fmla="*/ 624 h 650"/>
              <a:gd name="T34" fmla="*/ 1056 w 2112"/>
              <a:gd name="T35" fmla="*/ 624 h 650"/>
              <a:gd name="T36" fmla="*/ 1131 w 2112"/>
              <a:gd name="T37" fmla="*/ 576 h 650"/>
              <a:gd name="T38" fmla="*/ 1131 w 2112"/>
              <a:gd name="T39" fmla="*/ 528 h 650"/>
              <a:gd name="T40" fmla="*/ 1245 w 2112"/>
              <a:gd name="T41" fmla="*/ 432 h 650"/>
              <a:gd name="T42" fmla="*/ 1358 w 2112"/>
              <a:gd name="T43" fmla="*/ 480 h 650"/>
              <a:gd name="T44" fmla="*/ 1395 w 2112"/>
              <a:gd name="T45" fmla="*/ 528 h 650"/>
              <a:gd name="T46" fmla="*/ 1433 w 2112"/>
              <a:gd name="T47" fmla="*/ 576 h 650"/>
              <a:gd name="T48" fmla="*/ 1498 w 2112"/>
              <a:gd name="T49" fmla="*/ 643 h 650"/>
              <a:gd name="T50" fmla="*/ 1735 w 2112"/>
              <a:gd name="T51" fmla="*/ 650 h 650"/>
              <a:gd name="T52" fmla="*/ 1773 w 2112"/>
              <a:gd name="T53" fmla="*/ 576 h 650"/>
              <a:gd name="T54" fmla="*/ 1810 w 2112"/>
              <a:gd name="T55" fmla="*/ 480 h 650"/>
              <a:gd name="T56" fmla="*/ 1848 w 2112"/>
              <a:gd name="T57" fmla="*/ 432 h 650"/>
              <a:gd name="T58" fmla="*/ 1886 w 2112"/>
              <a:gd name="T59" fmla="*/ 480 h 650"/>
              <a:gd name="T60" fmla="*/ 1961 w 2112"/>
              <a:gd name="T61" fmla="*/ 528 h 650"/>
              <a:gd name="T62" fmla="*/ 2037 w 2112"/>
              <a:gd name="T63" fmla="*/ 528 h 650"/>
              <a:gd name="T64" fmla="*/ 2112 w 2112"/>
              <a:gd name="T65" fmla="*/ 480 h 650"/>
              <a:gd name="T66" fmla="*/ 2112 w 2112"/>
              <a:gd name="T67" fmla="*/ 0 h 650"/>
              <a:gd name="T68" fmla="*/ 0 w 2112"/>
              <a:gd name="T6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2" h="650">
                <a:moveTo>
                  <a:pt x="0" y="48"/>
                </a:moveTo>
                <a:lnTo>
                  <a:pt x="0" y="480"/>
                </a:lnTo>
                <a:lnTo>
                  <a:pt x="38" y="528"/>
                </a:lnTo>
                <a:lnTo>
                  <a:pt x="151" y="576"/>
                </a:lnTo>
                <a:lnTo>
                  <a:pt x="226" y="480"/>
                </a:lnTo>
                <a:lnTo>
                  <a:pt x="339" y="528"/>
                </a:lnTo>
                <a:lnTo>
                  <a:pt x="377" y="576"/>
                </a:lnTo>
                <a:lnTo>
                  <a:pt x="490" y="576"/>
                </a:lnTo>
                <a:lnTo>
                  <a:pt x="528" y="528"/>
                </a:lnTo>
                <a:lnTo>
                  <a:pt x="566" y="480"/>
                </a:lnTo>
                <a:lnTo>
                  <a:pt x="641" y="384"/>
                </a:lnTo>
                <a:lnTo>
                  <a:pt x="679" y="432"/>
                </a:lnTo>
                <a:lnTo>
                  <a:pt x="717" y="528"/>
                </a:lnTo>
                <a:lnTo>
                  <a:pt x="830" y="624"/>
                </a:lnTo>
                <a:lnTo>
                  <a:pt x="943" y="576"/>
                </a:lnTo>
                <a:lnTo>
                  <a:pt x="981" y="576"/>
                </a:lnTo>
                <a:lnTo>
                  <a:pt x="1018" y="624"/>
                </a:lnTo>
                <a:lnTo>
                  <a:pt x="1056" y="624"/>
                </a:lnTo>
                <a:lnTo>
                  <a:pt x="1131" y="576"/>
                </a:lnTo>
                <a:lnTo>
                  <a:pt x="1131" y="528"/>
                </a:lnTo>
                <a:lnTo>
                  <a:pt x="1245" y="432"/>
                </a:lnTo>
                <a:lnTo>
                  <a:pt x="1358" y="480"/>
                </a:lnTo>
                <a:lnTo>
                  <a:pt x="1395" y="528"/>
                </a:lnTo>
                <a:lnTo>
                  <a:pt x="1433" y="576"/>
                </a:lnTo>
                <a:lnTo>
                  <a:pt x="1498" y="643"/>
                </a:lnTo>
                <a:lnTo>
                  <a:pt x="1735" y="650"/>
                </a:lnTo>
                <a:lnTo>
                  <a:pt x="1773" y="576"/>
                </a:lnTo>
                <a:lnTo>
                  <a:pt x="1810" y="480"/>
                </a:lnTo>
                <a:lnTo>
                  <a:pt x="1848" y="432"/>
                </a:lnTo>
                <a:lnTo>
                  <a:pt x="1886" y="480"/>
                </a:lnTo>
                <a:lnTo>
                  <a:pt x="1961" y="528"/>
                </a:lnTo>
                <a:lnTo>
                  <a:pt x="2037" y="528"/>
                </a:lnTo>
                <a:lnTo>
                  <a:pt x="2112" y="480"/>
                </a:lnTo>
                <a:lnTo>
                  <a:pt x="2112" y="0"/>
                </a:lnTo>
                <a:lnTo>
                  <a:pt x="0" y="0"/>
                </a:lnTo>
              </a:path>
            </a:pathLst>
          </a:custGeom>
          <a:gradFill rotWithShape="0">
            <a:gsLst>
              <a:gs pos="0">
                <a:srgbClr val="CC0000">
                  <a:gamma/>
                  <a:shade val="46275"/>
                  <a:invGamma/>
                </a:srgbClr>
              </a:gs>
              <a:gs pos="100000">
                <a:srgbClr val="CC00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88" name="Freeform 4"/>
          <p:cNvSpPr>
            <a:spLocks/>
          </p:cNvSpPr>
          <p:nvPr/>
        </p:nvSpPr>
        <p:spPr bwMode="auto">
          <a:xfrm>
            <a:off x="4597400" y="4318000"/>
            <a:ext cx="3352800" cy="1054100"/>
          </a:xfrm>
          <a:custGeom>
            <a:avLst/>
            <a:gdLst>
              <a:gd name="T0" fmla="*/ 0 w 2112"/>
              <a:gd name="T1" fmla="*/ 616 h 664"/>
              <a:gd name="T2" fmla="*/ 0 w 2112"/>
              <a:gd name="T3" fmla="*/ 184 h 664"/>
              <a:gd name="T4" fmla="*/ 38 w 2112"/>
              <a:gd name="T5" fmla="*/ 136 h 664"/>
              <a:gd name="T6" fmla="*/ 156 w 2112"/>
              <a:gd name="T7" fmla="*/ 37 h 664"/>
              <a:gd name="T8" fmla="*/ 255 w 2112"/>
              <a:gd name="T9" fmla="*/ 252 h 664"/>
              <a:gd name="T10" fmla="*/ 339 w 2112"/>
              <a:gd name="T11" fmla="*/ 136 h 664"/>
              <a:gd name="T12" fmla="*/ 377 w 2112"/>
              <a:gd name="T13" fmla="*/ 88 h 664"/>
              <a:gd name="T14" fmla="*/ 459 w 2112"/>
              <a:gd name="T15" fmla="*/ 171 h 664"/>
              <a:gd name="T16" fmla="*/ 528 w 2112"/>
              <a:gd name="T17" fmla="*/ 136 h 664"/>
              <a:gd name="T18" fmla="*/ 576 w 2112"/>
              <a:gd name="T19" fmla="*/ 326 h 664"/>
              <a:gd name="T20" fmla="*/ 593 w 2112"/>
              <a:gd name="T21" fmla="*/ 141 h 664"/>
              <a:gd name="T22" fmla="*/ 686 w 2112"/>
              <a:gd name="T23" fmla="*/ 193 h 664"/>
              <a:gd name="T24" fmla="*/ 750 w 2112"/>
              <a:gd name="T25" fmla="*/ 111 h 664"/>
              <a:gd name="T26" fmla="*/ 830 w 2112"/>
              <a:gd name="T27" fmla="*/ 40 h 664"/>
              <a:gd name="T28" fmla="*/ 943 w 2112"/>
              <a:gd name="T29" fmla="*/ 88 h 664"/>
              <a:gd name="T30" fmla="*/ 981 w 2112"/>
              <a:gd name="T31" fmla="*/ 88 h 664"/>
              <a:gd name="T32" fmla="*/ 1018 w 2112"/>
              <a:gd name="T33" fmla="*/ 40 h 664"/>
              <a:gd name="T34" fmla="*/ 1056 w 2112"/>
              <a:gd name="T35" fmla="*/ 40 h 664"/>
              <a:gd name="T36" fmla="*/ 1131 w 2112"/>
              <a:gd name="T37" fmla="*/ 88 h 664"/>
              <a:gd name="T38" fmla="*/ 1131 w 2112"/>
              <a:gd name="T39" fmla="*/ 136 h 664"/>
              <a:gd name="T40" fmla="*/ 1256 w 2112"/>
              <a:gd name="T41" fmla="*/ 0 h 664"/>
              <a:gd name="T42" fmla="*/ 1358 w 2112"/>
              <a:gd name="T43" fmla="*/ 184 h 664"/>
              <a:gd name="T44" fmla="*/ 1395 w 2112"/>
              <a:gd name="T45" fmla="*/ 136 h 664"/>
              <a:gd name="T46" fmla="*/ 1433 w 2112"/>
              <a:gd name="T47" fmla="*/ 88 h 664"/>
              <a:gd name="T48" fmla="*/ 1550 w 2112"/>
              <a:gd name="T49" fmla="*/ 59 h 664"/>
              <a:gd name="T50" fmla="*/ 1612 w 2112"/>
              <a:gd name="T51" fmla="*/ 82 h 664"/>
              <a:gd name="T52" fmla="*/ 1772 w 2112"/>
              <a:gd name="T53" fmla="*/ 81 h 664"/>
              <a:gd name="T54" fmla="*/ 1810 w 2112"/>
              <a:gd name="T55" fmla="*/ 184 h 664"/>
              <a:gd name="T56" fmla="*/ 1848 w 2112"/>
              <a:gd name="T57" fmla="*/ 232 h 664"/>
              <a:gd name="T58" fmla="*/ 1886 w 2112"/>
              <a:gd name="T59" fmla="*/ 184 h 664"/>
              <a:gd name="T60" fmla="*/ 1967 w 2112"/>
              <a:gd name="T61" fmla="*/ 89 h 664"/>
              <a:gd name="T62" fmla="*/ 2037 w 2112"/>
              <a:gd name="T63" fmla="*/ 136 h 664"/>
              <a:gd name="T64" fmla="*/ 2112 w 2112"/>
              <a:gd name="T65" fmla="*/ 184 h 664"/>
              <a:gd name="T66" fmla="*/ 2112 w 2112"/>
              <a:gd name="T67" fmla="*/ 664 h 664"/>
              <a:gd name="T68" fmla="*/ 0 w 2112"/>
              <a:gd name="T69"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2" h="664">
                <a:moveTo>
                  <a:pt x="0" y="616"/>
                </a:moveTo>
                <a:lnTo>
                  <a:pt x="0" y="184"/>
                </a:lnTo>
                <a:lnTo>
                  <a:pt x="38" y="136"/>
                </a:lnTo>
                <a:lnTo>
                  <a:pt x="156" y="37"/>
                </a:lnTo>
                <a:lnTo>
                  <a:pt x="255" y="252"/>
                </a:lnTo>
                <a:lnTo>
                  <a:pt x="339" y="136"/>
                </a:lnTo>
                <a:lnTo>
                  <a:pt x="377" y="88"/>
                </a:lnTo>
                <a:lnTo>
                  <a:pt x="459" y="171"/>
                </a:lnTo>
                <a:lnTo>
                  <a:pt x="528" y="136"/>
                </a:lnTo>
                <a:lnTo>
                  <a:pt x="576" y="326"/>
                </a:lnTo>
                <a:lnTo>
                  <a:pt x="593" y="141"/>
                </a:lnTo>
                <a:lnTo>
                  <a:pt x="686" y="193"/>
                </a:lnTo>
                <a:lnTo>
                  <a:pt x="750" y="111"/>
                </a:lnTo>
                <a:lnTo>
                  <a:pt x="830" y="40"/>
                </a:lnTo>
                <a:lnTo>
                  <a:pt x="943" y="88"/>
                </a:lnTo>
                <a:lnTo>
                  <a:pt x="981" y="88"/>
                </a:lnTo>
                <a:lnTo>
                  <a:pt x="1018" y="40"/>
                </a:lnTo>
                <a:lnTo>
                  <a:pt x="1056" y="40"/>
                </a:lnTo>
                <a:lnTo>
                  <a:pt x="1131" y="88"/>
                </a:lnTo>
                <a:lnTo>
                  <a:pt x="1131" y="136"/>
                </a:lnTo>
                <a:lnTo>
                  <a:pt x="1256" y="0"/>
                </a:lnTo>
                <a:lnTo>
                  <a:pt x="1358" y="184"/>
                </a:lnTo>
                <a:lnTo>
                  <a:pt x="1395" y="136"/>
                </a:lnTo>
                <a:lnTo>
                  <a:pt x="1433" y="88"/>
                </a:lnTo>
                <a:lnTo>
                  <a:pt x="1550" y="59"/>
                </a:lnTo>
                <a:lnTo>
                  <a:pt x="1612" y="82"/>
                </a:lnTo>
                <a:lnTo>
                  <a:pt x="1772" y="81"/>
                </a:lnTo>
                <a:lnTo>
                  <a:pt x="1810" y="184"/>
                </a:lnTo>
                <a:lnTo>
                  <a:pt x="1848" y="232"/>
                </a:lnTo>
                <a:lnTo>
                  <a:pt x="1886" y="184"/>
                </a:lnTo>
                <a:lnTo>
                  <a:pt x="1967" y="89"/>
                </a:lnTo>
                <a:lnTo>
                  <a:pt x="2037" y="136"/>
                </a:lnTo>
                <a:lnTo>
                  <a:pt x="2112" y="184"/>
                </a:lnTo>
                <a:lnTo>
                  <a:pt x="2112" y="664"/>
                </a:lnTo>
                <a:lnTo>
                  <a:pt x="0" y="664"/>
                </a:lnTo>
              </a:path>
            </a:pathLst>
          </a:custGeom>
          <a:gradFill rotWithShape="0">
            <a:gsLst>
              <a:gs pos="0">
                <a:srgbClr val="CC0000"/>
              </a:gs>
              <a:gs pos="100000">
                <a:srgbClr val="CC00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89" name="Freeform 5"/>
          <p:cNvSpPr>
            <a:spLocks/>
          </p:cNvSpPr>
          <p:nvPr/>
        </p:nvSpPr>
        <p:spPr bwMode="auto">
          <a:xfrm>
            <a:off x="536575" y="3797300"/>
            <a:ext cx="2814638" cy="936625"/>
          </a:xfrm>
          <a:custGeom>
            <a:avLst/>
            <a:gdLst>
              <a:gd name="T0" fmla="*/ 0 w 2688"/>
              <a:gd name="T1" fmla="*/ 48 h 720"/>
              <a:gd name="T2" fmla="*/ 0 w 2688"/>
              <a:gd name="T3" fmla="*/ 480 h 720"/>
              <a:gd name="T4" fmla="*/ 48 w 2688"/>
              <a:gd name="T5" fmla="*/ 528 h 720"/>
              <a:gd name="T6" fmla="*/ 192 w 2688"/>
              <a:gd name="T7" fmla="*/ 576 h 720"/>
              <a:gd name="T8" fmla="*/ 288 w 2688"/>
              <a:gd name="T9" fmla="*/ 480 h 720"/>
              <a:gd name="T10" fmla="*/ 432 w 2688"/>
              <a:gd name="T11" fmla="*/ 528 h 720"/>
              <a:gd name="T12" fmla="*/ 480 w 2688"/>
              <a:gd name="T13" fmla="*/ 576 h 720"/>
              <a:gd name="T14" fmla="*/ 624 w 2688"/>
              <a:gd name="T15" fmla="*/ 576 h 720"/>
              <a:gd name="T16" fmla="*/ 672 w 2688"/>
              <a:gd name="T17" fmla="*/ 528 h 720"/>
              <a:gd name="T18" fmla="*/ 720 w 2688"/>
              <a:gd name="T19" fmla="*/ 480 h 720"/>
              <a:gd name="T20" fmla="*/ 816 w 2688"/>
              <a:gd name="T21" fmla="*/ 384 h 720"/>
              <a:gd name="T22" fmla="*/ 864 w 2688"/>
              <a:gd name="T23" fmla="*/ 432 h 720"/>
              <a:gd name="T24" fmla="*/ 912 w 2688"/>
              <a:gd name="T25" fmla="*/ 528 h 720"/>
              <a:gd name="T26" fmla="*/ 1056 w 2688"/>
              <a:gd name="T27" fmla="*/ 624 h 720"/>
              <a:gd name="T28" fmla="*/ 1200 w 2688"/>
              <a:gd name="T29" fmla="*/ 576 h 720"/>
              <a:gd name="T30" fmla="*/ 1248 w 2688"/>
              <a:gd name="T31" fmla="*/ 576 h 720"/>
              <a:gd name="T32" fmla="*/ 1296 w 2688"/>
              <a:gd name="T33" fmla="*/ 624 h 720"/>
              <a:gd name="T34" fmla="*/ 1344 w 2688"/>
              <a:gd name="T35" fmla="*/ 624 h 720"/>
              <a:gd name="T36" fmla="*/ 1440 w 2688"/>
              <a:gd name="T37" fmla="*/ 576 h 720"/>
              <a:gd name="T38" fmla="*/ 1440 w 2688"/>
              <a:gd name="T39" fmla="*/ 528 h 720"/>
              <a:gd name="T40" fmla="*/ 1584 w 2688"/>
              <a:gd name="T41" fmla="*/ 432 h 720"/>
              <a:gd name="T42" fmla="*/ 1728 w 2688"/>
              <a:gd name="T43" fmla="*/ 480 h 720"/>
              <a:gd name="T44" fmla="*/ 1776 w 2688"/>
              <a:gd name="T45" fmla="*/ 528 h 720"/>
              <a:gd name="T46" fmla="*/ 1824 w 2688"/>
              <a:gd name="T47" fmla="*/ 576 h 720"/>
              <a:gd name="T48" fmla="*/ 1968 w 2688"/>
              <a:gd name="T49" fmla="*/ 720 h 720"/>
              <a:gd name="T50" fmla="*/ 2064 w 2688"/>
              <a:gd name="T51" fmla="*/ 720 h 720"/>
              <a:gd name="T52" fmla="*/ 2256 w 2688"/>
              <a:gd name="T53" fmla="*/ 576 h 720"/>
              <a:gd name="T54" fmla="*/ 2304 w 2688"/>
              <a:gd name="T55" fmla="*/ 480 h 720"/>
              <a:gd name="T56" fmla="*/ 2352 w 2688"/>
              <a:gd name="T57" fmla="*/ 432 h 720"/>
              <a:gd name="T58" fmla="*/ 2400 w 2688"/>
              <a:gd name="T59" fmla="*/ 480 h 720"/>
              <a:gd name="T60" fmla="*/ 2496 w 2688"/>
              <a:gd name="T61" fmla="*/ 528 h 720"/>
              <a:gd name="T62" fmla="*/ 2592 w 2688"/>
              <a:gd name="T63" fmla="*/ 528 h 720"/>
              <a:gd name="T64" fmla="*/ 2688 w 2688"/>
              <a:gd name="T65" fmla="*/ 480 h 720"/>
              <a:gd name="T66" fmla="*/ 2688 w 2688"/>
              <a:gd name="T67" fmla="*/ 0 h 720"/>
              <a:gd name="T68" fmla="*/ 0 w 2688"/>
              <a:gd name="T6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88" h="720">
                <a:moveTo>
                  <a:pt x="0" y="48"/>
                </a:moveTo>
                <a:lnTo>
                  <a:pt x="0" y="480"/>
                </a:lnTo>
                <a:lnTo>
                  <a:pt x="48" y="528"/>
                </a:lnTo>
                <a:lnTo>
                  <a:pt x="192" y="576"/>
                </a:lnTo>
                <a:lnTo>
                  <a:pt x="288" y="480"/>
                </a:lnTo>
                <a:lnTo>
                  <a:pt x="432" y="528"/>
                </a:lnTo>
                <a:lnTo>
                  <a:pt x="480" y="576"/>
                </a:lnTo>
                <a:lnTo>
                  <a:pt x="624" y="576"/>
                </a:lnTo>
                <a:lnTo>
                  <a:pt x="672" y="528"/>
                </a:lnTo>
                <a:lnTo>
                  <a:pt x="720" y="480"/>
                </a:lnTo>
                <a:lnTo>
                  <a:pt x="816" y="384"/>
                </a:lnTo>
                <a:lnTo>
                  <a:pt x="864" y="432"/>
                </a:lnTo>
                <a:lnTo>
                  <a:pt x="912" y="528"/>
                </a:lnTo>
                <a:lnTo>
                  <a:pt x="1056" y="624"/>
                </a:lnTo>
                <a:lnTo>
                  <a:pt x="1200" y="576"/>
                </a:lnTo>
                <a:lnTo>
                  <a:pt x="1248" y="576"/>
                </a:lnTo>
                <a:lnTo>
                  <a:pt x="1296" y="624"/>
                </a:lnTo>
                <a:lnTo>
                  <a:pt x="1344" y="624"/>
                </a:lnTo>
                <a:lnTo>
                  <a:pt x="1440" y="576"/>
                </a:lnTo>
                <a:lnTo>
                  <a:pt x="1440" y="528"/>
                </a:lnTo>
                <a:lnTo>
                  <a:pt x="1584" y="432"/>
                </a:lnTo>
                <a:lnTo>
                  <a:pt x="1728" y="480"/>
                </a:lnTo>
                <a:lnTo>
                  <a:pt x="1776" y="528"/>
                </a:lnTo>
                <a:lnTo>
                  <a:pt x="1824" y="576"/>
                </a:lnTo>
                <a:lnTo>
                  <a:pt x="1968" y="720"/>
                </a:lnTo>
                <a:lnTo>
                  <a:pt x="2064" y="720"/>
                </a:lnTo>
                <a:lnTo>
                  <a:pt x="2256" y="576"/>
                </a:lnTo>
                <a:lnTo>
                  <a:pt x="2304" y="480"/>
                </a:lnTo>
                <a:lnTo>
                  <a:pt x="2352" y="432"/>
                </a:lnTo>
                <a:lnTo>
                  <a:pt x="2400" y="480"/>
                </a:lnTo>
                <a:lnTo>
                  <a:pt x="2496" y="528"/>
                </a:lnTo>
                <a:lnTo>
                  <a:pt x="2592" y="528"/>
                </a:lnTo>
                <a:lnTo>
                  <a:pt x="2688" y="480"/>
                </a:lnTo>
                <a:lnTo>
                  <a:pt x="2688" y="0"/>
                </a:lnTo>
                <a:lnTo>
                  <a:pt x="0" y="0"/>
                </a:lnTo>
              </a:path>
            </a:pathLst>
          </a:custGeom>
          <a:gradFill rotWithShape="0">
            <a:gsLst>
              <a:gs pos="0">
                <a:srgbClr val="CC0000">
                  <a:gamma/>
                  <a:shade val="46275"/>
                  <a:invGamma/>
                </a:srgbClr>
              </a:gs>
              <a:gs pos="100000">
                <a:srgbClr val="CC00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0" name="Freeform 6"/>
          <p:cNvSpPr>
            <a:spLocks/>
          </p:cNvSpPr>
          <p:nvPr/>
        </p:nvSpPr>
        <p:spPr bwMode="auto">
          <a:xfrm>
            <a:off x="536575" y="4797425"/>
            <a:ext cx="2814638" cy="938213"/>
          </a:xfrm>
          <a:custGeom>
            <a:avLst/>
            <a:gdLst>
              <a:gd name="T0" fmla="*/ 0 w 2688"/>
              <a:gd name="T1" fmla="*/ 672 h 720"/>
              <a:gd name="T2" fmla="*/ 0 w 2688"/>
              <a:gd name="T3" fmla="*/ 240 h 720"/>
              <a:gd name="T4" fmla="*/ 48 w 2688"/>
              <a:gd name="T5" fmla="*/ 192 h 720"/>
              <a:gd name="T6" fmla="*/ 199 w 2688"/>
              <a:gd name="T7" fmla="*/ 93 h 720"/>
              <a:gd name="T8" fmla="*/ 325 w 2688"/>
              <a:gd name="T9" fmla="*/ 308 h 720"/>
              <a:gd name="T10" fmla="*/ 432 w 2688"/>
              <a:gd name="T11" fmla="*/ 192 h 720"/>
              <a:gd name="T12" fmla="*/ 480 w 2688"/>
              <a:gd name="T13" fmla="*/ 144 h 720"/>
              <a:gd name="T14" fmla="*/ 584 w 2688"/>
              <a:gd name="T15" fmla="*/ 227 h 720"/>
              <a:gd name="T16" fmla="*/ 672 w 2688"/>
              <a:gd name="T17" fmla="*/ 192 h 720"/>
              <a:gd name="T18" fmla="*/ 733 w 2688"/>
              <a:gd name="T19" fmla="*/ 382 h 720"/>
              <a:gd name="T20" fmla="*/ 755 w 2688"/>
              <a:gd name="T21" fmla="*/ 197 h 720"/>
              <a:gd name="T22" fmla="*/ 873 w 2688"/>
              <a:gd name="T23" fmla="*/ 249 h 720"/>
              <a:gd name="T24" fmla="*/ 955 w 2688"/>
              <a:gd name="T25" fmla="*/ 167 h 720"/>
              <a:gd name="T26" fmla="*/ 1056 w 2688"/>
              <a:gd name="T27" fmla="*/ 96 h 720"/>
              <a:gd name="T28" fmla="*/ 1200 w 2688"/>
              <a:gd name="T29" fmla="*/ 144 h 720"/>
              <a:gd name="T30" fmla="*/ 1248 w 2688"/>
              <a:gd name="T31" fmla="*/ 144 h 720"/>
              <a:gd name="T32" fmla="*/ 1296 w 2688"/>
              <a:gd name="T33" fmla="*/ 96 h 720"/>
              <a:gd name="T34" fmla="*/ 1344 w 2688"/>
              <a:gd name="T35" fmla="*/ 96 h 720"/>
              <a:gd name="T36" fmla="*/ 1440 w 2688"/>
              <a:gd name="T37" fmla="*/ 144 h 720"/>
              <a:gd name="T38" fmla="*/ 1440 w 2688"/>
              <a:gd name="T39" fmla="*/ 192 h 720"/>
              <a:gd name="T40" fmla="*/ 1599 w 2688"/>
              <a:gd name="T41" fmla="*/ 56 h 720"/>
              <a:gd name="T42" fmla="*/ 1728 w 2688"/>
              <a:gd name="T43" fmla="*/ 240 h 720"/>
              <a:gd name="T44" fmla="*/ 1776 w 2688"/>
              <a:gd name="T45" fmla="*/ 192 h 720"/>
              <a:gd name="T46" fmla="*/ 1824 w 2688"/>
              <a:gd name="T47" fmla="*/ 144 h 720"/>
              <a:gd name="T48" fmla="*/ 1968 w 2688"/>
              <a:gd name="T49" fmla="*/ 0 h 720"/>
              <a:gd name="T50" fmla="*/ 2051 w 2688"/>
              <a:gd name="T51" fmla="*/ 138 h 720"/>
              <a:gd name="T52" fmla="*/ 2256 w 2688"/>
              <a:gd name="T53" fmla="*/ 144 h 720"/>
              <a:gd name="T54" fmla="*/ 2304 w 2688"/>
              <a:gd name="T55" fmla="*/ 240 h 720"/>
              <a:gd name="T56" fmla="*/ 2352 w 2688"/>
              <a:gd name="T57" fmla="*/ 288 h 720"/>
              <a:gd name="T58" fmla="*/ 2400 w 2688"/>
              <a:gd name="T59" fmla="*/ 240 h 720"/>
              <a:gd name="T60" fmla="*/ 2503 w 2688"/>
              <a:gd name="T61" fmla="*/ 145 h 720"/>
              <a:gd name="T62" fmla="*/ 2592 w 2688"/>
              <a:gd name="T63" fmla="*/ 192 h 720"/>
              <a:gd name="T64" fmla="*/ 2688 w 2688"/>
              <a:gd name="T65" fmla="*/ 240 h 720"/>
              <a:gd name="T66" fmla="*/ 2688 w 2688"/>
              <a:gd name="T67" fmla="*/ 720 h 720"/>
              <a:gd name="T68" fmla="*/ 0 w 2688"/>
              <a:gd name="T69"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88" h="720">
                <a:moveTo>
                  <a:pt x="0" y="672"/>
                </a:moveTo>
                <a:lnTo>
                  <a:pt x="0" y="240"/>
                </a:lnTo>
                <a:lnTo>
                  <a:pt x="48" y="192"/>
                </a:lnTo>
                <a:lnTo>
                  <a:pt x="199" y="93"/>
                </a:lnTo>
                <a:lnTo>
                  <a:pt x="325" y="308"/>
                </a:lnTo>
                <a:lnTo>
                  <a:pt x="432" y="192"/>
                </a:lnTo>
                <a:lnTo>
                  <a:pt x="480" y="144"/>
                </a:lnTo>
                <a:lnTo>
                  <a:pt x="584" y="227"/>
                </a:lnTo>
                <a:lnTo>
                  <a:pt x="672" y="192"/>
                </a:lnTo>
                <a:lnTo>
                  <a:pt x="733" y="382"/>
                </a:lnTo>
                <a:lnTo>
                  <a:pt x="755" y="197"/>
                </a:lnTo>
                <a:lnTo>
                  <a:pt x="873" y="249"/>
                </a:lnTo>
                <a:lnTo>
                  <a:pt x="955" y="167"/>
                </a:lnTo>
                <a:lnTo>
                  <a:pt x="1056" y="96"/>
                </a:lnTo>
                <a:lnTo>
                  <a:pt x="1200" y="144"/>
                </a:lnTo>
                <a:lnTo>
                  <a:pt x="1248" y="144"/>
                </a:lnTo>
                <a:lnTo>
                  <a:pt x="1296" y="96"/>
                </a:lnTo>
                <a:lnTo>
                  <a:pt x="1344" y="96"/>
                </a:lnTo>
                <a:lnTo>
                  <a:pt x="1440" y="144"/>
                </a:lnTo>
                <a:lnTo>
                  <a:pt x="1440" y="192"/>
                </a:lnTo>
                <a:lnTo>
                  <a:pt x="1599" y="56"/>
                </a:lnTo>
                <a:lnTo>
                  <a:pt x="1728" y="240"/>
                </a:lnTo>
                <a:lnTo>
                  <a:pt x="1776" y="192"/>
                </a:lnTo>
                <a:lnTo>
                  <a:pt x="1824" y="144"/>
                </a:lnTo>
                <a:lnTo>
                  <a:pt x="1968" y="0"/>
                </a:lnTo>
                <a:lnTo>
                  <a:pt x="2051" y="138"/>
                </a:lnTo>
                <a:lnTo>
                  <a:pt x="2256" y="144"/>
                </a:lnTo>
                <a:lnTo>
                  <a:pt x="2304" y="240"/>
                </a:lnTo>
                <a:lnTo>
                  <a:pt x="2352" y="288"/>
                </a:lnTo>
                <a:lnTo>
                  <a:pt x="2400" y="240"/>
                </a:lnTo>
                <a:lnTo>
                  <a:pt x="2503" y="145"/>
                </a:lnTo>
                <a:lnTo>
                  <a:pt x="2592" y="192"/>
                </a:lnTo>
                <a:lnTo>
                  <a:pt x="2688" y="240"/>
                </a:lnTo>
                <a:lnTo>
                  <a:pt x="2688" y="720"/>
                </a:lnTo>
                <a:lnTo>
                  <a:pt x="0" y="720"/>
                </a:lnTo>
              </a:path>
            </a:pathLst>
          </a:custGeom>
          <a:gradFill rotWithShape="0">
            <a:gsLst>
              <a:gs pos="0">
                <a:srgbClr val="CC0000"/>
              </a:gs>
              <a:gs pos="100000">
                <a:srgbClr val="CC00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1" name="Line 7"/>
          <p:cNvSpPr>
            <a:spLocks noChangeShapeType="1"/>
          </p:cNvSpPr>
          <p:nvPr/>
        </p:nvSpPr>
        <p:spPr bwMode="auto">
          <a:xfrm>
            <a:off x="5783263" y="2463800"/>
            <a:ext cx="0" cy="917575"/>
          </a:xfrm>
          <a:prstGeom prst="line">
            <a:avLst/>
          </a:prstGeom>
          <a:noFill/>
          <a:ln w="1270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2" name="Line 8"/>
          <p:cNvSpPr>
            <a:spLocks noChangeShapeType="1"/>
          </p:cNvSpPr>
          <p:nvPr/>
        </p:nvSpPr>
        <p:spPr bwMode="auto">
          <a:xfrm flipV="1">
            <a:off x="5770563" y="5349875"/>
            <a:ext cx="12700" cy="942975"/>
          </a:xfrm>
          <a:prstGeom prst="line">
            <a:avLst/>
          </a:prstGeom>
          <a:noFill/>
          <a:ln w="1270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3" name="Line 9"/>
          <p:cNvSpPr>
            <a:spLocks noChangeShapeType="1"/>
          </p:cNvSpPr>
          <p:nvPr/>
        </p:nvSpPr>
        <p:spPr bwMode="auto">
          <a:xfrm flipV="1">
            <a:off x="7083425" y="4505325"/>
            <a:ext cx="63500" cy="374650"/>
          </a:xfrm>
          <a:prstGeom prst="line">
            <a:avLst/>
          </a:prstGeom>
          <a:noFill/>
          <a:ln w="635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4" name="Line 10"/>
          <p:cNvSpPr>
            <a:spLocks noChangeShapeType="1"/>
          </p:cNvSpPr>
          <p:nvPr/>
        </p:nvSpPr>
        <p:spPr bwMode="auto">
          <a:xfrm flipV="1">
            <a:off x="6175375" y="4505325"/>
            <a:ext cx="63500" cy="374650"/>
          </a:xfrm>
          <a:prstGeom prst="line">
            <a:avLst/>
          </a:prstGeom>
          <a:noFill/>
          <a:ln w="635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5" name="Line 11"/>
          <p:cNvSpPr>
            <a:spLocks noChangeShapeType="1"/>
          </p:cNvSpPr>
          <p:nvPr/>
        </p:nvSpPr>
        <p:spPr bwMode="auto">
          <a:xfrm flipV="1">
            <a:off x="5856288" y="4505325"/>
            <a:ext cx="63500" cy="374650"/>
          </a:xfrm>
          <a:prstGeom prst="line">
            <a:avLst/>
          </a:prstGeom>
          <a:noFill/>
          <a:ln w="635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6" name="Rectangle 12"/>
          <p:cNvSpPr>
            <a:spLocks noChangeArrowheads="1"/>
          </p:cNvSpPr>
          <p:nvPr/>
        </p:nvSpPr>
        <p:spPr bwMode="auto">
          <a:xfrm>
            <a:off x="4173538" y="2184400"/>
            <a:ext cx="2366962" cy="63500"/>
          </a:xfrm>
          <a:prstGeom prst="rect">
            <a:avLst/>
          </a:prstGeom>
          <a:gradFill rotWithShape="0">
            <a:gsLst>
              <a:gs pos="0">
                <a:srgbClr val="CC0000"/>
              </a:gs>
              <a:gs pos="100000">
                <a:srgbClr val="CC00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7" name="Oval 13"/>
          <p:cNvSpPr>
            <a:spLocks noChangeArrowheads="1"/>
          </p:cNvSpPr>
          <p:nvPr/>
        </p:nvSpPr>
        <p:spPr bwMode="auto">
          <a:xfrm>
            <a:off x="5260975" y="2047875"/>
            <a:ext cx="255588" cy="2492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8" name="Line 14"/>
          <p:cNvSpPr>
            <a:spLocks noChangeShapeType="1"/>
          </p:cNvSpPr>
          <p:nvPr/>
        </p:nvSpPr>
        <p:spPr bwMode="auto">
          <a:xfrm flipH="1">
            <a:off x="3159125" y="2233613"/>
            <a:ext cx="2112963" cy="1376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9" name="Oval 15"/>
          <p:cNvSpPr>
            <a:spLocks noChangeArrowheads="1"/>
          </p:cNvSpPr>
          <p:nvPr/>
        </p:nvSpPr>
        <p:spPr bwMode="auto">
          <a:xfrm>
            <a:off x="152400" y="3108325"/>
            <a:ext cx="3648075" cy="35020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200" name="Rectangle 16"/>
          <p:cNvSpPr>
            <a:spLocks noGrp="1" noChangeArrowheads="1"/>
          </p:cNvSpPr>
          <p:nvPr>
            <p:ph type="title"/>
          </p:nvPr>
        </p:nvSpPr>
        <p:spPr>
          <a:xfrm>
            <a:off x="711200" y="228600"/>
            <a:ext cx="7772400" cy="1181100"/>
          </a:xfrm>
        </p:spPr>
        <p:txBody>
          <a:bodyPr/>
          <a:lstStyle/>
          <a:p>
            <a:r>
              <a:rPr lang="en-US" dirty="0"/>
              <a:t>Friction is from plastic/elastic sliding of asperities</a:t>
            </a:r>
          </a:p>
        </p:txBody>
      </p:sp>
      <p:sp>
        <p:nvSpPr>
          <p:cNvPr id="605201" name="Text Box 17"/>
          <p:cNvSpPr txBox="1">
            <a:spLocks noChangeArrowheads="1"/>
          </p:cNvSpPr>
          <p:nvPr/>
        </p:nvSpPr>
        <p:spPr bwMode="auto">
          <a:xfrm>
            <a:off x="6858000" y="5613400"/>
            <a:ext cx="20193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aseline="0" dirty="0"/>
              <a:t>M. Falvo, Physics 267, http://www.physics.unc.edu/~falvo/phys267/index.html</a:t>
            </a:r>
          </a:p>
        </p:txBody>
      </p:sp>
    </p:spTree>
    <p:extLst>
      <p:ext uri="{BB962C8B-B14F-4D97-AF65-F5344CB8AC3E}">
        <p14:creationId xmlns:p14="http://schemas.microsoft.com/office/powerpoint/2010/main" val="3804435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202" name="Line 18"/>
          <p:cNvSpPr>
            <a:spLocks noChangeShapeType="1"/>
          </p:cNvSpPr>
          <p:nvPr/>
        </p:nvSpPr>
        <p:spPr bwMode="auto">
          <a:xfrm rot="5400000" flipV="1">
            <a:off x="8170863" y="3254375"/>
            <a:ext cx="12700" cy="942975"/>
          </a:xfrm>
          <a:prstGeom prst="line">
            <a:avLst/>
          </a:prstGeom>
          <a:noFill/>
          <a:ln w="1270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203" name="Line 19"/>
          <p:cNvSpPr>
            <a:spLocks noChangeShapeType="1"/>
          </p:cNvSpPr>
          <p:nvPr/>
        </p:nvSpPr>
        <p:spPr bwMode="auto">
          <a:xfrm rot="-5400000" flipH="1" flipV="1">
            <a:off x="4373563" y="4295775"/>
            <a:ext cx="12700" cy="942975"/>
          </a:xfrm>
          <a:prstGeom prst="line">
            <a:avLst/>
          </a:prstGeom>
          <a:noFill/>
          <a:ln w="1270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86" name="Rectangle 2"/>
          <p:cNvSpPr>
            <a:spLocks noChangeArrowheads="1"/>
          </p:cNvSpPr>
          <p:nvPr/>
        </p:nvSpPr>
        <p:spPr bwMode="auto">
          <a:xfrm>
            <a:off x="4876800" y="1809750"/>
            <a:ext cx="1023938" cy="374650"/>
          </a:xfrm>
          <a:prstGeom prst="rect">
            <a:avLst/>
          </a:prstGeom>
          <a:gradFill rotWithShape="0">
            <a:gsLst>
              <a:gs pos="0">
                <a:srgbClr val="CC0000">
                  <a:gamma/>
                  <a:shade val="46275"/>
                  <a:invGamma/>
                </a:srgbClr>
              </a:gs>
              <a:gs pos="100000">
                <a:srgbClr val="CC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87" name="Freeform 3"/>
          <p:cNvSpPr>
            <a:spLocks/>
          </p:cNvSpPr>
          <p:nvPr/>
        </p:nvSpPr>
        <p:spPr bwMode="auto">
          <a:xfrm>
            <a:off x="4597400" y="3403600"/>
            <a:ext cx="3352800" cy="1031875"/>
          </a:xfrm>
          <a:custGeom>
            <a:avLst/>
            <a:gdLst>
              <a:gd name="T0" fmla="*/ 0 w 2112"/>
              <a:gd name="T1" fmla="*/ 48 h 650"/>
              <a:gd name="T2" fmla="*/ 0 w 2112"/>
              <a:gd name="T3" fmla="*/ 480 h 650"/>
              <a:gd name="T4" fmla="*/ 38 w 2112"/>
              <a:gd name="T5" fmla="*/ 528 h 650"/>
              <a:gd name="T6" fmla="*/ 151 w 2112"/>
              <a:gd name="T7" fmla="*/ 576 h 650"/>
              <a:gd name="T8" fmla="*/ 226 w 2112"/>
              <a:gd name="T9" fmla="*/ 480 h 650"/>
              <a:gd name="T10" fmla="*/ 339 w 2112"/>
              <a:gd name="T11" fmla="*/ 528 h 650"/>
              <a:gd name="T12" fmla="*/ 377 w 2112"/>
              <a:gd name="T13" fmla="*/ 576 h 650"/>
              <a:gd name="T14" fmla="*/ 490 w 2112"/>
              <a:gd name="T15" fmla="*/ 576 h 650"/>
              <a:gd name="T16" fmla="*/ 528 w 2112"/>
              <a:gd name="T17" fmla="*/ 528 h 650"/>
              <a:gd name="T18" fmla="*/ 566 w 2112"/>
              <a:gd name="T19" fmla="*/ 480 h 650"/>
              <a:gd name="T20" fmla="*/ 641 w 2112"/>
              <a:gd name="T21" fmla="*/ 384 h 650"/>
              <a:gd name="T22" fmla="*/ 679 w 2112"/>
              <a:gd name="T23" fmla="*/ 432 h 650"/>
              <a:gd name="T24" fmla="*/ 717 w 2112"/>
              <a:gd name="T25" fmla="*/ 528 h 650"/>
              <a:gd name="T26" fmla="*/ 830 w 2112"/>
              <a:gd name="T27" fmla="*/ 624 h 650"/>
              <a:gd name="T28" fmla="*/ 943 w 2112"/>
              <a:gd name="T29" fmla="*/ 576 h 650"/>
              <a:gd name="T30" fmla="*/ 981 w 2112"/>
              <a:gd name="T31" fmla="*/ 576 h 650"/>
              <a:gd name="T32" fmla="*/ 1018 w 2112"/>
              <a:gd name="T33" fmla="*/ 624 h 650"/>
              <a:gd name="T34" fmla="*/ 1056 w 2112"/>
              <a:gd name="T35" fmla="*/ 624 h 650"/>
              <a:gd name="T36" fmla="*/ 1131 w 2112"/>
              <a:gd name="T37" fmla="*/ 576 h 650"/>
              <a:gd name="T38" fmla="*/ 1131 w 2112"/>
              <a:gd name="T39" fmla="*/ 528 h 650"/>
              <a:gd name="T40" fmla="*/ 1245 w 2112"/>
              <a:gd name="T41" fmla="*/ 432 h 650"/>
              <a:gd name="T42" fmla="*/ 1358 w 2112"/>
              <a:gd name="T43" fmla="*/ 480 h 650"/>
              <a:gd name="T44" fmla="*/ 1395 w 2112"/>
              <a:gd name="T45" fmla="*/ 528 h 650"/>
              <a:gd name="T46" fmla="*/ 1433 w 2112"/>
              <a:gd name="T47" fmla="*/ 576 h 650"/>
              <a:gd name="T48" fmla="*/ 1498 w 2112"/>
              <a:gd name="T49" fmla="*/ 643 h 650"/>
              <a:gd name="T50" fmla="*/ 1735 w 2112"/>
              <a:gd name="T51" fmla="*/ 650 h 650"/>
              <a:gd name="T52" fmla="*/ 1773 w 2112"/>
              <a:gd name="T53" fmla="*/ 576 h 650"/>
              <a:gd name="T54" fmla="*/ 1810 w 2112"/>
              <a:gd name="T55" fmla="*/ 480 h 650"/>
              <a:gd name="T56" fmla="*/ 1848 w 2112"/>
              <a:gd name="T57" fmla="*/ 432 h 650"/>
              <a:gd name="T58" fmla="*/ 1886 w 2112"/>
              <a:gd name="T59" fmla="*/ 480 h 650"/>
              <a:gd name="T60" fmla="*/ 1961 w 2112"/>
              <a:gd name="T61" fmla="*/ 528 h 650"/>
              <a:gd name="T62" fmla="*/ 2037 w 2112"/>
              <a:gd name="T63" fmla="*/ 528 h 650"/>
              <a:gd name="T64" fmla="*/ 2112 w 2112"/>
              <a:gd name="T65" fmla="*/ 480 h 650"/>
              <a:gd name="T66" fmla="*/ 2112 w 2112"/>
              <a:gd name="T67" fmla="*/ 0 h 650"/>
              <a:gd name="T68" fmla="*/ 0 w 2112"/>
              <a:gd name="T6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2" h="650">
                <a:moveTo>
                  <a:pt x="0" y="48"/>
                </a:moveTo>
                <a:lnTo>
                  <a:pt x="0" y="480"/>
                </a:lnTo>
                <a:lnTo>
                  <a:pt x="38" y="528"/>
                </a:lnTo>
                <a:lnTo>
                  <a:pt x="151" y="576"/>
                </a:lnTo>
                <a:lnTo>
                  <a:pt x="226" y="480"/>
                </a:lnTo>
                <a:lnTo>
                  <a:pt x="339" y="528"/>
                </a:lnTo>
                <a:lnTo>
                  <a:pt x="377" y="576"/>
                </a:lnTo>
                <a:lnTo>
                  <a:pt x="490" y="576"/>
                </a:lnTo>
                <a:lnTo>
                  <a:pt x="528" y="528"/>
                </a:lnTo>
                <a:lnTo>
                  <a:pt x="566" y="480"/>
                </a:lnTo>
                <a:lnTo>
                  <a:pt x="641" y="384"/>
                </a:lnTo>
                <a:lnTo>
                  <a:pt x="679" y="432"/>
                </a:lnTo>
                <a:lnTo>
                  <a:pt x="717" y="528"/>
                </a:lnTo>
                <a:lnTo>
                  <a:pt x="830" y="624"/>
                </a:lnTo>
                <a:lnTo>
                  <a:pt x="943" y="576"/>
                </a:lnTo>
                <a:lnTo>
                  <a:pt x="981" y="576"/>
                </a:lnTo>
                <a:lnTo>
                  <a:pt x="1018" y="624"/>
                </a:lnTo>
                <a:lnTo>
                  <a:pt x="1056" y="624"/>
                </a:lnTo>
                <a:lnTo>
                  <a:pt x="1131" y="576"/>
                </a:lnTo>
                <a:lnTo>
                  <a:pt x="1131" y="528"/>
                </a:lnTo>
                <a:lnTo>
                  <a:pt x="1245" y="432"/>
                </a:lnTo>
                <a:lnTo>
                  <a:pt x="1358" y="480"/>
                </a:lnTo>
                <a:lnTo>
                  <a:pt x="1395" y="528"/>
                </a:lnTo>
                <a:lnTo>
                  <a:pt x="1433" y="576"/>
                </a:lnTo>
                <a:lnTo>
                  <a:pt x="1498" y="643"/>
                </a:lnTo>
                <a:lnTo>
                  <a:pt x="1735" y="650"/>
                </a:lnTo>
                <a:lnTo>
                  <a:pt x="1773" y="576"/>
                </a:lnTo>
                <a:lnTo>
                  <a:pt x="1810" y="480"/>
                </a:lnTo>
                <a:lnTo>
                  <a:pt x="1848" y="432"/>
                </a:lnTo>
                <a:lnTo>
                  <a:pt x="1886" y="480"/>
                </a:lnTo>
                <a:lnTo>
                  <a:pt x="1961" y="528"/>
                </a:lnTo>
                <a:lnTo>
                  <a:pt x="2037" y="528"/>
                </a:lnTo>
                <a:lnTo>
                  <a:pt x="2112" y="480"/>
                </a:lnTo>
                <a:lnTo>
                  <a:pt x="2112" y="0"/>
                </a:lnTo>
                <a:lnTo>
                  <a:pt x="0" y="0"/>
                </a:lnTo>
              </a:path>
            </a:pathLst>
          </a:custGeom>
          <a:gradFill rotWithShape="0">
            <a:gsLst>
              <a:gs pos="0">
                <a:srgbClr val="CC0000">
                  <a:gamma/>
                  <a:shade val="46275"/>
                  <a:invGamma/>
                </a:srgbClr>
              </a:gs>
              <a:gs pos="100000">
                <a:srgbClr val="CC00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88" name="Freeform 4"/>
          <p:cNvSpPr>
            <a:spLocks/>
          </p:cNvSpPr>
          <p:nvPr/>
        </p:nvSpPr>
        <p:spPr bwMode="auto">
          <a:xfrm>
            <a:off x="4597400" y="4318000"/>
            <a:ext cx="3352800" cy="1054100"/>
          </a:xfrm>
          <a:custGeom>
            <a:avLst/>
            <a:gdLst>
              <a:gd name="T0" fmla="*/ 0 w 2112"/>
              <a:gd name="T1" fmla="*/ 616 h 664"/>
              <a:gd name="T2" fmla="*/ 0 w 2112"/>
              <a:gd name="T3" fmla="*/ 184 h 664"/>
              <a:gd name="T4" fmla="*/ 38 w 2112"/>
              <a:gd name="T5" fmla="*/ 136 h 664"/>
              <a:gd name="T6" fmla="*/ 156 w 2112"/>
              <a:gd name="T7" fmla="*/ 37 h 664"/>
              <a:gd name="T8" fmla="*/ 255 w 2112"/>
              <a:gd name="T9" fmla="*/ 252 h 664"/>
              <a:gd name="T10" fmla="*/ 339 w 2112"/>
              <a:gd name="T11" fmla="*/ 136 h 664"/>
              <a:gd name="T12" fmla="*/ 377 w 2112"/>
              <a:gd name="T13" fmla="*/ 88 h 664"/>
              <a:gd name="T14" fmla="*/ 459 w 2112"/>
              <a:gd name="T15" fmla="*/ 171 h 664"/>
              <a:gd name="T16" fmla="*/ 528 w 2112"/>
              <a:gd name="T17" fmla="*/ 136 h 664"/>
              <a:gd name="T18" fmla="*/ 576 w 2112"/>
              <a:gd name="T19" fmla="*/ 326 h 664"/>
              <a:gd name="T20" fmla="*/ 593 w 2112"/>
              <a:gd name="T21" fmla="*/ 141 h 664"/>
              <a:gd name="T22" fmla="*/ 686 w 2112"/>
              <a:gd name="T23" fmla="*/ 193 h 664"/>
              <a:gd name="T24" fmla="*/ 750 w 2112"/>
              <a:gd name="T25" fmla="*/ 111 h 664"/>
              <a:gd name="T26" fmla="*/ 830 w 2112"/>
              <a:gd name="T27" fmla="*/ 40 h 664"/>
              <a:gd name="T28" fmla="*/ 943 w 2112"/>
              <a:gd name="T29" fmla="*/ 88 h 664"/>
              <a:gd name="T30" fmla="*/ 981 w 2112"/>
              <a:gd name="T31" fmla="*/ 88 h 664"/>
              <a:gd name="T32" fmla="*/ 1018 w 2112"/>
              <a:gd name="T33" fmla="*/ 40 h 664"/>
              <a:gd name="T34" fmla="*/ 1056 w 2112"/>
              <a:gd name="T35" fmla="*/ 40 h 664"/>
              <a:gd name="T36" fmla="*/ 1131 w 2112"/>
              <a:gd name="T37" fmla="*/ 88 h 664"/>
              <a:gd name="T38" fmla="*/ 1131 w 2112"/>
              <a:gd name="T39" fmla="*/ 136 h 664"/>
              <a:gd name="T40" fmla="*/ 1256 w 2112"/>
              <a:gd name="T41" fmla="*/ 0 h 664"/>
              <a:gd name="T42" fmla="*/ 1358 w 2112"/>
              <a:gd name="T43" fmla="*/ 184 h 664"/>
              <a:gd name="T44" fmla="*/ 1395 w 2112"/>
              <a:gd name="T45" fmla="*/ 136 h 664"/>
              <a:gd name="T46" fmla="*/ 1433 w 2112"/>
              <a:gd name="T47" fmla="*/ 88 h 664"/>
              <a:gd name="T48" fmla="*/ 1550 w 2112"/>
              <a:gd name="T49" fmla="*/ 59 h 664"/>
              <a:gd name="T50" fmla="*/ 1612 w 2112"/>
              <a:gd name="T51" fmla="*/ 82 h 664"/>
              <a:gd name="T52" fmla="*/ 1772 w 2112"/>
              <a:gd name="T53" fmla="*/ 81 h 664"/>
              <a:gd name="T54" fmla="*/ 1810 w 2112"/>
              <a:gd name="T55" fmla="*/ 184 h 664"/>
              <a:gd name="T56" fmla="*/ 1848 w 2112"/>
              <a:gd name="T57" fmla="*/ 232 h 664"/>
              <a:gd name="T58" fmla="*/ 1886 w 2112"/>
              <a:gd name="T59" fmla="*/ 184 h 664"/>
              <a:gd name="T60" fmla="*/ 1967 w 2112"/>
              <a:gd name="T61" fmla="*/ 89 h 664"/>
              <a:gd name="T62" fmla="*/ 2037 w 2112"/>
              <a:gd name="T63" fmla="*/ 136 h 664"/>
              <a:gd name="T64" fmla="*/ 2112 w 2112"/>
              <a:gd name="T65" fmla="*/ 184 h 664"/>
              <a:gd name="T66" fmla="*/ 2112 w 2112"/>
              <a:gd name="T67" fmla="*/ 664 h 664"/>
              <a:gd name="T68" fmla="*/ 0 w 2112"/>
              <a:gd name="T69"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2" h="664">
                <a:moveTo>
                  <a:pt x="0" y="616"/>
                </a:moveTo>
                <a:lnTo>
                  <a:pt x="0" y="184"/>
                </a:lnTo>
                <a:lnTo>
                  <a:pt x="38" y="136"/>
                </a:lnTo>
                <a:lnTo>
                  <a:pt x="156" y="37"/>
                </a:lnTo>
                <a:lnTo>
                  <a:pt x="255" y="252"/>
                </a:lnTo>
                <a:lnTo>
                  <a:pt x="339" y="136"/>
                </a:lnTo>
                <a:lnTo>
                  <a:pt x="377" y="88"/>
                </a:lnTo>
                <a:lnTo>
                  <a:pt x="459" y="171"/>
                </a:lnTo>
                <a:lnTo>
                  <a:pt x="528" y="136"/>
                </a:lnTo>
                <a:lnTo>
                  <a:pt x="576" y="326"/>
                </a:lnTo>
                <a:lnTo>
                  <a:pt x="593" y="141"/>
                </a:lnTo>
                <a:lnTo>
                  <a:pt x="686" y="193"/>
                </a:lnTo>
                <a:lnTo>
                  <a:pt x="750" y="111"/>
                </a:lnTo>
                <a:lnTo>
                  <a:pt x="830" y="40"/>
                </a:lnTo>
                <a:lnTo>
                  <a:pt x="943" y="88"/>
                </a:lnTo>
                <a:lnTo>
                  <a:pt x="981" y="88"/>
                </a:lnTo>
                <a:lnTo>
                  <a:pt x="1018" y="40"/>
                </a:lnTo>
                <a:lnTo>
                  <a:pt x="1056" y="40"/>
                </a:lnTo>
                <a:lnTo>
                  <a:pt x="1131" y="88"/>
                </a:lnTo>
                <a:lnTo>
                  <a:pt x="1131" y="136"/>
                </a:lnTo>
                <a:lnTo>
                  <a:pt x="1256" y="0"/>
                </a:lnTo>
                <a:lnTo>
                  <a:pt x="1358" y="184"/>
                </a:lnTo>
                <a:lnTo>
                  <a:pt x="1395" y="136"/>
                </a:lnTo>
                <a:lnTo>
                  <a:pt x="1433" y="88"/>
                </a:lnTo>
                <a:lnTo>
                  <a:pt x="1550" y="59"/>
                </a:lnTo>
                <a:lnTo>
                  <a:pt x="1612" y="82"/>
                </a:lnTo>
                <a:lnTo>
                  <a:pt x="1772" y="81"/>
                </a:lnTo>
                <a:lnTo>
                  <a:pt x="1810" y="184"/>
                </a:lnTo>
                <a:lnTo>
                  <a:pt x="1848" y="232"/>
                </a:lnTo>
                <a:lnTo>
                  <a:pt x="1886" y="184"/>
                </a:lnTo>
                <a:lnTo>
                  <a:pt x="1967" y="89"/>
                </a:lnTo>
                <a:lnTo>
                  <a:pt x="2037" y="136"/>
                </a:lnTo>
                <a:lnTo>
                  <a:pt x="2112" y="184"/>
                </a:lnTo>
                <a:lnTo>
                  <a:pt x="2112" y="664"/>
                </a:lnTo>
                <a:lnTo>
                  <a:pt x="0" y="664"/>
                </a:lnTo>
              </a:path>
            </a:pathLst>
          </a:custGeom>
          <a:gradFill rotWithShape="0">
            <a:gsLst>
              <a:gs pos="0">
                <a:srgbClr val="CC0000"/>
              </a:gs>
              <a:gs pos="100000">
                <a:srgbClr val="CC00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89" name="Freeform 5"/>
          <p:cNvSpPr>
            <a:spLocks/>
          </p:cNvSpPr>
          <p:nvPr/>
        </p:nvSpPr>
        <p:spPr bwMode="auto">
          <a:xfrm>
            <a:off x="536575" y="3797300"/>
            <a:ext cx="2814638" cy="936625"/>
          </a:xfrm>
          <a:custGeom>
            <a:avLst/>
            <a:gdLst>
              <a:gd name="T0" fmla="*/ 0 w 2688"/>
              <a:gd name="T1" fmla="*/ 48 h 720"/>
              <a:gd name="T2" fmla="*/ 0 w 2688"/>
              <a:gd name="T3" fmla="*/ 480 h 720"/>
              <a:gd name="T4" fmla="*/ 48 w 2688"/>
              <a:gd name="T5" fmla="*/ 528 h 720"/>
              <a:gd name="T6" fmla="*/ 192 w 2688"/>
              <a:gd name="T7" fmla="*/ 576 h 720"/>
              <a:gd name="T8" fmla="*/ 288 w 2688"/>
              <a:gd name="T9" fmla="*/ 480 h 720"/>
              <a:gd name="T10" fmla="*/ 432 w 2688"/>
              <a:gd name="T11" fmla="*/ 528 h 720"/>
              <a:gd name="T12" fmla="*/ 480 w 2688"/>
              <a:gd name="T13" fmla="*/ 576 h 720"/>
              <a:gd name="T14" fmla="*/ 624 w 2688"/>
              <a:gd name="T15" fmla="*/ 576 h 720"/>
              <a:gd name="T16" fmla="*/ 672 w 2688"/>
              <a:gd name="T17" fmla="*/ 528 h 720"/>
              <a:gd name="T18" fmla="*/ 720 w 2688"/>
              <a:gd name="T19" fmla="*/ 480 h 720"/>
              <a:gd name="T20" fmla="*/ 816 w 2688"/>
              <a:gd name="T21" fmla="*/ 384 h 720"/>
              <a:gd name="T22" fmla="*/ 864 w 2688"/>
              <a:gd name="T23" fmla="*/ 432 h 720"/>
              <a:gd name="T24" fmla="*/ 912 w 2688"/>
              <a:gd name="T25" fmla="*/ 528 h 720"/>
              <a:gd name="T26" fmla="*/ 1056 w 2688"/>
              <a:gd name="T27" fmla="*/ 624 h 720"/>
              <a:gd name="T28" fmla="*/ 1200 w 2688"/>
              <a:gd name="T29" fmla="*/ 576 h 720"/>
              <a:gd name="T30" fmla="*/ 1248 w 2688"/>
              <a:gd name="T31" fmla="*/ 576 h 720"/>
              <a:gd name="T32" fmla="*/ 1296 w 2688"/>
              <a:gd name="T33" fmla="*/ 624 h 720"/>
              <a:gd name="T34" fmla="*/ 1344 w 2688"/>
              <a:gd name="T35" fmla="*/ 624 h 720"/>
              <a:gd name="T36" fmla="*/ 1440 w 2688"/>
              <a:gd name="T37" fmla="*/ 576 h 720"/>
              <a:gd name="T38" fmla="*/ 1440 w 2688"/>
              <a:gd name="T39" fmla="*/ 528 h 720"/>
              <a:gd name="T40" fmla="*/ 1584 w 2688"/>
              <a:gd name="T41" fmla="*/ 432 h 720"/>
              <a:gd name="T42" fmla="*/ 1728 w 2688"/>
              <a:gd name="T43" fmla="*/ 480 h 720"/>
              <a:gd name="T44" fmla="*/ 1776 w 2688"/>
              <a:gd name="T45" fmla="*/ 528 h 720"/>
              <a:gd name="T46" fmla="*/ 1824 w 2688"/>
              <a:gd name="T47" fmla="*/ 576 h 720"/>
              <a:gd name="T48" fmla="*/ 1968 w 2688"/>
              <a:gd name="T49" fmla="*/ 720 h 720"/>
              <a:gd name="T50" fmla="*/ 2064 w 2688"/>
              <a:gd name="T51" fmla="*/ 720 h 720"/>
              <a:gd name="T52" fmla="*/ 2256 w 2688"/>
              <a:gd name="T53" fmla="*/ 576 h 720"/>
              <a:gd name="T54" fmla="*/ 2304 w 2688"/>
              <a:gd name="T55" fmla="*/ 480 h 720"/>
              <a:gd name="T56" fmla="*/ 2352 w 2688"/>
              <a:gd name="T57" fmla="*/ 432 h 720"/>
              <a:gd name="T58" fmla="*/ 2400 w 2688"/>
              <a:gd name="T59" fmla="*/ 480 h 720"/>
              <a:gd name="T60" fmla="*/ 2496 w 2688"/>
              <a:gd name="T61" fmla="*/ 528 h 720"/>
              <a:gd name="T62" fmla="*/ 2592 w 2688"/>
              <a:gd name="T63" fmla="*/ 528 h 720"/>
              <a:gd name="T64" fmla="*/ 2688 w 2688"/>
              <a:gd name="T65" fmla="*/ 480 h 720"/>
              <a:gd name="T66" fmla="*/ 2688 w 2688"/>
              <a:gd name="T67" fmla="*/ 0 h 720"/>
              <a:gd name="T68" fmla="*/ 0 w 2688"/>
              <a:gd name="T6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88" h="720">
                <a:moveTo>
                  <a:pt x="0" y="48"/>
                </a:moveTo>
                <a:lnTo>
                  <a:pt x="0" y="480"/>
                </a:lnTo>
                <a:lnTo>
                  <a:pt x="48" y="528"/>
                </a:lnTo>
                <a:lnTo>
                  <a:pt x="192" y="576"/>
                </a:lnTo>
                <a:lnTo>
                  <a:pt x="288" y="480"/>
                </a:lnTo>
                <a:lnTo>
                  <a:pt x="432" y="528"/>
                </a:lnTo>
                <a:lnTo>
                  <a:pt x="480" y="576"/>
                </a:lnTo>
                <a:lnTo>
                  <a:pt x="624" y="576"/>
                </a:lnTo>
                <a:lnTo>
                  <a:pt x="672" y="528"/>
                </a:lnTo>
                <a:lnTo>
                  <a:pt x="720" y="480"/>
                </a:lnTo>
                <a:lnTo>
                  <a:pt x="816" y="384"/>
                </a:lnTo>
                <a:lnTo>
                  <a:pt x="864" y="432"/>
                </a:lnTo>
                <a:lnTo>
                  <a:pt x="912" y="528"/>
                </a:lnTo>
                <a:lnTo>
                  <a:pt x="1056" y="624"/>
                </a:lnTo>
                <a:lnTo>
                  <a:pt x="1200" y="576"/>
                </a:lnTo>
                <a:lnTo>
                  <a:pt x="1248" y="576"/>
                </a:lnTo>
                <a:lnTo>
                  <a:pt x="1296" y="624"/>
                </a:lnTo>
                <a:lnTo>
                  <a:pt x="1344" y="624"/>
                </a:lnTo>
                <a:lnTo>
                  <a:pt x="1440" y="576"/>
                </a:lnTo>
                <a:lnTo>
                  <a:pt x="1440" y="528"/>
                </a:lnTo>
                <a:lnTo>
                  <a:pt x="1584" y="432"/>
                </a:lnTo>
                <a:lnTo>
                  <a:pt x="1728" y="480"/>
                </a:lnTo>
                <a:lnTo>
                  <a:pt x="1776" y="528"/>
                </a:lnTo>
                <a:lnTo>
                  <a:pt x="1824" y="576"/>
                </a:lnTo>
                <a:lnTo>
                  <a:pt x="1968" y="720"/>
                </a:lnTo>
                <a:lnTo>
                  <a:pt x="2064" y="720"/>
                </a:lnTo>
                <a:lnTo>
                  <a:pt x="2256" y="576"/>
                </a:lnTo>
                <a:lnTo>
                  <a:pt x="2304" y="480"/>
                </a:lnTo>
                <a:lnTo>
                  <a:pt x="2352" y="432"/>
                </a:lnTo>
                <a:lnTo>
                  <a:pt x="2400" y="480"/>
                </a:lnTo>
                <a:lnTo>
                  <a:pt x="2496" y="528"/>
                </a:lnTo>
                <a:lnTo>
                  <a:pt x="2592" y="528"/>
                </a:lnTo>
                <a:lnTo>
                  <a:pt x="2688" y="480"/>
                </a:lnTo>
                <a:lnTo>
                  <a:pt x="2688" y="0"/>
                </a:lnTo>
                <a:lnTo>
                  <a:pt x="0" y="0"/>
                </a:lnTo>
              </a:path>
            </a:pathLst>
          </a:custGeom>
          <a:gradFill rotWithShape="0">
            <a:gsLst>
              <a:gs pos="0">
                <a:srgbClr val="CC0000">
                  <a:gamma/>
                  <a:shade val="46275"/>
                  <a:invGamma/>
                </a:srgbClr>
              </a:gs>
              <a:gs pos="100000">
                <a:srgbClr val="CC00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0" name="Freeform 6"/>
          <p:cNvSpPr>
            <a:spLocks/>
          </p:cNvSpPr>
          <p:nvPr/>
        </p:nvSpPr>
        <p:spPr bwMode="auto">
          <a:xfrm>
            <a:off x="536575" y="4797425"/>
            <a:ext cx="2814638" cy="938213"/>
          </a:xfrm>
          <a:custGeom>
            <a:avLst/>
            <a:gdLst>
              <a:gd name="T0" fmla="*/ 0 w 2688"/>
              <a:gd name="T1" fmla="*/ 672 h 720"/>
              <a:gd name="T2" fmla="*/ 0 w 2688"/>
              <a:gd name="T3" fmla="*/ 240 h 720"/>
              <a:gd name="T4" fmla="*/ 48 w 2688"/>
              <a:gd name="T5" fmla="*/ 192 h 720"/>
              <a:gd name="T6" fmla="*/ 199 w 2688"/>
              <a:gd name="T7" fmla="*/ 93 h 720"/>
              <a:gd name="T8" fmla="*/ 325 w 2688"/>
              <a:gd name="T9" fmla="*/ 308 h 720"/>
              <a:gd name="T10" fmla="*/ 432 w 2688"/>
              <a:gd name="T11" fmla="*/ 192 h 720"/>
              <a:gd name="T12" fmla="*/ 480 w 2688"/>
              <a:gd name="T13" fmla="*/ 144 h 720"/>
              <a:gd name="T14" fmla="*/ 584 w 2688"/>
              <a:gd name="T15" fmla="*/ 227 h 720"/>
              <a:gd name="T16" fmla="*/ 672 w 2688"/>
              <a:gd name="T17" fmla="*/ 192 h 720"/>
              <a:gd name="T18" fmla="*/ 733 w 2688"/>
              <a:gd name="T19" fmla="*/ 382 h 720"/>
              <a:gd name="T20" fmla="*/ 755 w 2688"/>
              <a:gd name="T21" fmla="*/ 197 h 720"/>
              <a:gd name="T22" fmla="*/ 873 w 2688"/>
              <a:gd name="T23" fmla="*/ 249 h 720"/>
              <a:gd name="T24" fmla="*/ 955 w 2688"/>
              <a:gd name="T25" fmla="*/ 167 h 720"/>
              <a:gd name="T26" fmla="*/ 1056 w 2688"/>
              <a:gd name="T27" fmla="*/ 96 h 720"/>
              <a:gd name="T28" fmla="*/ 1200 w 2688"/>
              <a:gd name="T29" fmla="*/ 144 h 720"/>
              <a:gd name="T30" fmla="*/ 1248 w 2688"/>
              <a:gd name="T31" fmla="*/ 144 h 720"/>
              <a:gd name="T32" fmla="*/ 1296 w 2688"/>
              <a:gd name="T33" fmla="*/ 96 h 720"/>
              <a:gd name="T34" fmla="*/ 1344 w 2688"/>
              <a:gd name="T35" fmla="*/ 96 h 720"/>
              <a:gd name="T36" fmla="*/ 1440 w 2688"/>
              <a:gd name="T37" fmla="*/ 144 h 720"/>
              <a:gd name="T38" fmla="*/ 1440 w 2688"/>
              <a:gd name="T39" fmla="*/ 192 h 720"/>
              <a:gd name="T40" fmla="*/ 1599 w 2688"/>
              <a:gd name="T41" fmla="*/ 56 h 720"/>
              <a:gd name="T42" fmla="*/ 1728 w 2688"/>
              <a:gd name="T43" fmla="*/ 240 h 720"/>
              <a:gd name="T44" fmla="*/ 1776 w 2688"/>
              <a:gd name="T45" fmla="*/ 192 h 720"/>
              <a:gd name="T46" fmla="*/ 1824 w 2688"/>
              <a:gd name="T47" fmla="*/ 144 h 720"/>
              <a:gd name="T48" fmla="*/ 1968 w 2688"/>
              <a:gd name="T49" fmla="*/ 0 h 720"/>
              <a:gd name="T50" fmla="*/ 2051 w 2688"/>
              <a:gd name="T51" fmla="*/ 138 h 720"/>
              <a:gd name="T52" fmla="*/ 2256 w 2688"/>
              <a:gd name="T53" fmla="*/ 144 h 720"/>
              <a:gd name="T54" fmla="*/ 2304 w 2688"/>
              <a:gd name="T55" fmla="*/ 240 h 720"/>
              <a:gd name="T56" fmla="*/ 2352 w 2688"/>
              <a:gd name="T57" fmla="*/ 288 h 720"/>
              <a:gd name="T58" fmla="*/ 2400 w 2688"/>
              <a:gd name="T59" fmla="*/ 240 h 720"/>
              <a:gd name="T60" fmla="*/ 2503 w 2688"/>
              <a:gd name="T61" fmla="*/ 145 h 720"/>
              <a:gd name="T62" fmla="*/ 2592 w 2688"/>
              <a:gd name="T63" fmla="*/ 192 h 720"/>
              <a:gd name="T64" fmla="*/ 2688 w 2688"/>
              <a:gd name="T65" fmla="*/ 240 h 720"/>
              <a:gd name="T66" fmla="*/ 2688 w 2688"/>
              <a:gd name="T67" fmla="*/ 720 h 720"/>
              <a:gd name="T68" fmla="*/ 0 w 2688"/>
              <a:gd name="T69"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88" h="720">
                <a:moveTo>
                  <a:pt x="0" y="672"/>
                </a:moveTo>
                <a:lnTo>
                  <a:pt x="0" y="240"/>
                </a:lnTo>
                <a:lnTo>
                  <a:pt x="48" y="192"/>
                </a:lnTo>
                <a:lnTo>
                  <a:pt x="199" y="93"/>
                </a:lnTo>
                <a:lnTo>
                  <a:pt x="325" y="308"/>
                </a:lnTo>
                <a:lnTo>
                  <a:pt x="432" y="192"/>
                </a:lnTo>
                <a:lnTo>
                  <a:pt x="480" y="144"/>
                </a:lnTo>
                <a:lnTo>
                  <a:pt x="584" y="227"/>
                </a:lnTo>
                <a:lnTo>
                  <a:pt x="672" y="192"/>
                </a:lnTo>
                <a:lnTo>
                  <a:pt x="733" y="382"/>
                </a:lnTo>
                <a:lnTo>
                  <a:pt x="755" y="197"/>
                </a:lnTo>
                <a:lnTo>
                  <a:pt x="873" y="249"/>
                </a:lnTo>
                <a:lnTo>
                  <a:pt x="955" y="167"/>
                </a:lnTo>
                <a:lnTo>
                  <a:pt x="1056" y="96"/>
                </a:lnTo>
                <a:lnTo>
                  <a:pt x="1200" y="144"/>
                </a:lnTo>
                <a:lnTo>
                  <a:pt x="1248" y="144"/>
                </a:lnTo>
                <a:lnTo>
                  <a:pt x="1296" y="96"/>
                </a:lnTo>
                <a:lnTo>
                  <a:pt x="1344" y="96"/>
                </a:lnTo>
                <a:lnTo>
                  <a:pt x="1440" y="144"/>
                </a:lnTo>
                <a:lnTo>
                  <a:pt x="1440" y="192"/>
                </a:lnTo>
                <a:lnTo>
                  <a:pt x="1599" y="56"/>
                </a:lnTo>
                <a:lnTo>
                  <a:pt x="1728" y="240"/>
                </a:lnTo>
                <a:lnTo>
                  <a:pt x="1776" y="192"/>
                </a:lnTo>
                <a:lnTo>
                  <a:pt x="1824" y="144"/>
                </a:lnTo>
                <a:lnTo>
                  <a:pt x="1968" y="0"/>
                </a:lnTo>
                <a:lnTo>
                  <a:pt x="2051" y="138"/>
                </a:lnTo>
                <a:lnTo>
                  <a:pt x="2256" y="144"/>
                </a:lnTo>
                <a:lnTo>
                  <a:pt x="2304" y="240"/>
                </a:lnTo>
                <a:lnTo>
                  <a:pt x="2352" y="288"/>
                </a:lnTo>
                <a:lnTo>
                  <a:pt x="2400" y="240"/>
                </a:lnTo>
                <a:lnTo>
                  <a:pt x="2503" y="145"/>
                </a:lnTo>
                <a:lnTo>
                  <a:pt x="2592" y="192"/>
                </a:lnTo>
                <a:lnTo>
                  <a:pt x="2688" y="240"/>
                </a:lnTo>
                <a:lnTo>
                  <a:pt x="2688" y="720"/>
                </a:lnTo>
                <a:lnTo>
                  <a:pt x="0" y="720"/>
                </a:lnTo>
              </a:path>
            </a:pathLst>
          </a:custGeom>
          <a:gradFill rotWithShape="0">
            <a:gsLst>
              <a:gs pos="0">
                <a:srgbClr val="CC0000"/>
              </a:gs>
              <a:gs pos="100000">
                <a:srgbClr val="CC00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1" name="Line 7"/>
          <p:cNvSpPr>
            <a:spLocks noChangeShapeType="1"/>
          </p:cNvSpPr>
          <p:nvPr/>
        </p:nvSpPr>
        <p:spPr bwMode="auto">
          <a:xfrm>
            <a:off x="5783263" y="2463800"/>
            <a:ext cx="0" cy="917575"/>
          </a:xfrm>
          <a:prstGeom prst="line">
            <a:avLst/>
          </a:prstGeom>
          <a:noFill/>
          <a:ln w="1270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2" name="Line 8"/>
          <p:cNvSpPr>
            <a:spLocks noChangeShapeType="1"/>
          </p:cNvSpPr>
          <p:nvPr/>
        </p:nvSpPr>
        <p:spPr bwMode="auto">
          <a:xfrm flipV="1">
            <a:off x="5770563" y="5349875"/>
            <a:ext cx="12700" cy="942975"/>
          </a:xfrm>
          <a:prstGeom prst="line">
            <a:avLst/>
          </a:prstGeom>
          <a:noFill/>
          <a:ln w="1270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3" name="Line 9"/>
          <p:cNvSpPr>
            <a:spLocks noChangeShapeType="1"/>
          </p:cNvSpPr>
          <p:nvPr/>
        </p:nvSpPr>
        <p:spPr bwMode="auto">
          <a:xfrm flipV="1">
            <a:off x="7083425" y="4505325"/>
            <a:ext cx="63500" cy="374650"/>
          </a:xfrm>
          <a:prstGeom prst="line">
            <a:avLst/>
          </a:prstGeom>
          <a:noFill/>
          <a:ln w="635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4" name="Line 10"/>
          <p:cNvSpPr>
            <a:spLocks noChangeShapeType="1"/>
          </p:cNvSpPr>
          <p:nvPr/>
        </p:nvSpPr>
        <p:spPr bwMode="auto">
          <a:xfrm flipV="1">
            <a:off x="6175375" y="4505325"/>
            <a:ext cx="63500" cy="374650"/>
          </a:xfrm>
          <a:prstGeom prst="line">
            <a:avLst/>
          </a:prstGeom>
          <a:noFill/>
          <a:ln w="635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5" name="Line 11"/>
          <p:cNvSpPr>
            <a:spLocks noChangeShapeType="1"/>
          </p:cNvSpPr>
          <p:nvPr/>
        </p:nvSpPr>
        <p:spPr bwMode="auto">
          <a:xfrm flipV="1">
            <a:off x="5856288" y="4505325"/>
            <a:ext cx="63500" cy="374650"/>
          </a:xfrm>
          <a:prstGeom prst="line">
            <a:avLst/>
          </a:prstGeom>
          <a:noFill/>
          <a:ln w="635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6" name="Rectangle 12"/>
          <p:cNvSpPr>
            <a:spLocks noChangeArrowheads="1"/>
          </p:cNvSpPr>
          <p:nvPr/>
        </p:nvSpPr>
        <p:spPr bwMode="auto">
          <a:xfrm>
            <a:off x="4173538" y="2184400"/>
            <a:ext cx="2366962" cy="63500"/>
          </a:xfrm>
          <a:prstGeom prst="rect">
            <a:avLst/>
          </a:prstGeom>
          <a:gradFill rotWithShape="0">
            <a:gsLst>
              <a:gs pos="0">
                <a:srgbClr val="CC0000"/>
              </a:gs>
              <a:gs pos="100000">
                <a:srgbClr val="CC00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7" name="Oval 13"/>
          <p:cNvSpPr>
            <a:spLocks noChangeArrowheads="1"/>
          </p:cNvSpPr>
          <p:nvPr/>
        </p:nvSpPr>
        <p:spPr bwMode="auto">
          <a:xfrm>
            <a:off x="5260975" y="2047875"/>
            <a:ext cx="255588" cy="2492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8" name="Line 14"/>
          <p:cNvSpPr>
            <a:spLocks noChangeShapeType="1"/>
          </p:cNvSpPr>
          <p:nvPr/>
        </p:nvSpPr>
        <p:spPr bwMode="auto">
          <a:xfrm flipH="1">
            <a:off x="3159125" y="2233613"/>
            <a:ext cx="2112963" cy="1376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199" name="Oval 15"/>
          <p:cNvSpPr>
            <a:spLocks noChangeArrowheads="1"/>
          </p:cNvSpPr>
          <p:nvPr/>
        </p:nvSpPr>
        <p:spPr bwMode="auto">
          <a:xfrm>
            <a:off x="152400" y="3108325"/>
            <a:ext cx="3648075" cy="35020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05200" name="Rectangle 16"/>
          <p:cNvSpPr>
            <a:spLocks noGrp="1" noChangeArrowheads="1"/>
          </p:cNvSpPr>
          <p:nvPr>
            <p:ph type="title"/>
          </p:nvPr>
        </p:nvSpPr>
        <p:spPr>
          <a:xfrm>
            <a:off x="711200" y="228600"/>
            <a:ext cx="7772400" cy="1181100"/>
          </a:xfrm>
        </p:spPr>
        <p:txBody>
          <a:bodyPr/>
          <a:lstStyle/>
          <a:p>
            <a:r>
              <a:rPr lang="en-US" dirty="0"/>
              <a:t>Can asperities lead to potentials?</a:t>
            </a:r>
          </a:p>
        </p:txBody>
      </p:sp>
      <p:sp>
        <p:nvSpPr>
          <p:cNvPr id="605201" name="Text Box 17"/>
          <p:cNvSpPr txBox="1">
            <a:spLocks noChangeArrowheads="1"/>
          </p:cNvSpPr>
          <p:nvPr/>
        </p:nvSpPr>
        <p:spPr bwMode="auto">
          <a:xfrm>
            <a:off x="6858000" y="5613400"/>
            <a:ext cx="20193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aseline="0" dirty="0"/>
              <a:t>M. Falvo, Physics 267, http://www.physics.unc.edu/~falvo/phys267/index.html</a:t>
            </a:r>
          </a:p>
        </p:txBody>
      </p:sp>
    </p:spTree>
    <p:extLst>
      <p:ext uri="{BB962C8B-B14F-4D97-AF65-F5344CB8AC3E}">
        <p14:creationId xmlns:p14="http://schemas.microsoft.com/office/powerpoint/2010/main" val="3653157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Yes -- Flexoelectric Effect</a:t>
            </a:r>
          </a:p>
        </p:txBody>
      </p:sp>
      <p:sp>
        <p:nvSpPr>
          <p:cNvPr id="4" name="Slide Number Placeholder 3">
            <a:extLst>
              <a:ext uri="{FF2B5EF4-FFF2-40B4-BE49-F238E27FC236}">
                <a16:creationId xmlns:a16="http://schemas.microsoft.com/office/drawing/2014/main" id="{C3418FA8-05B4-884B-AE89-C8AA77F589D0}"/>
              </a:ext>
            </a:extLst>
          </p:cNvPr>
          <p:cNvSpPr>
            <a:spLocks noGrp="1"/>
          </p:cNvSpPr>
          <p:nvPr>
            <p:ph type="sldNum" sz="quarter" idx="4294967295"/>
          </p:nvPr>
        </p:nvSpPr>
        <p:spPr/>
        <p:txBody>
          <a:bodyPr/>
          <a:lstStyle/>
          <a:p>
            <a:fld id="{AFB07A58-0A98-D64C-B218-BED349AFC163}" type="slidenum">
              <a:rPr lang="en-US" smtClean="0"/>
              <a:t>12</a:t>
            </a:fld>
            <a:endParaRPr lang="en-US" dirty="0"/>
          </a:p>
        </p:txBody>
      </p:sp>
      <p:sp>
        <p:nvSpPr>
          <p:cNvPr id="6" name="TextBox 5">
            <a:extLst>
              <a:ext uri="{FF2B5EF4-FFF2-40B4-BE49-F238E27FC236}">
                <a16:creationId xmlns:a16="http://schemas.microsoft.com/office/drawing/2014/main" id="{28498E9D-79A3-E549-8F18-A6F1E08E1C7E}"/>
              </a:ext>
            </a:extLst>
          </p:cNvPr>
          <p:cNvSpPr txBox="1"/>
          <p:nvPr/>
        </p:nvSpPr>
        <p:spPr>
          <a:xfrm>
            <a:off x="389902" y="1921147"/>
            <a:ext cx="5982728" cy="430887"/>
          </a:xfrm>
          <a:prstGeom prst="rect">
            <a:avLst/>
          </a:prstGeom>
          <a:noFill/>
        </p:spPr>
        <p:txBody>
          <a:bodyPr wrap="none" rtlCol="0">
            <a:spAutoFit/>
          </a:bodyPr>
          <a:lstStyle/>
          <a:p>
            <a:r>
              <a:rPr lang="en-US" sz="2200" baseline="0" dirty="0"/>
              <a:t>Coupling between strain gradient and polarization: </a:t>
            </a:r>
          </a:p>
        </p:txBody>
      </p:sp>
      <p:pic>
        <p:nvPicPr>
          <p:cNvPr id="7" name="Picture 6">
            <a:extLst>
              <a:ext uri="{FF2B5EF4-FFF2-40B4-BE49-F238E27FC236}">
                <a16:creationId xmlns:a16="http://schemas.microsoft.com/office/drawing/2014/main" id="{5015D7C5-9FA8-DC44-A15E-BC44B6534F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2065" y="3353901"/>
            <a:ext cx="3704816" cy="2536879"/>
          </a:xfrm>
          <a:prstGeom prst="rect">
            <a:avLst/>
          </a:prstGeom>
          <a:noFill/>
          <a:ln w="38100">
            <a:noFill/>
          </a:ln>
        </p:spPr>
      </p:pic>
      <p:pic>
        <p:nvPicPr>
          <p:cNvPr id="8" name="Picture 7">
            <a:extLst>
              <a:ext uri="{FF2B5EF4-FFF2-40B4-BE49-F238E27FC236}">
                <a16:creationId xmlns:a16="http://schemas.microsoft.com/office/drawing/2014/main" id="{136765A1-014A-F445-95B7-37B71996F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7474" y="3266770"/>
            <a:ext cx="3421503" cy="2624010"/>
          </a:xfrm>
          <a:prstGeom prst="rect">
            <a:avLst/>
          </a:prstGeom>
          <a:ln w="38100">
            <a:noFill/>
          </a:ln>
        </p:spPr>
      </p:pic>
      <p:sp>
        <p:nvSpPr>
          <p:cNvPr id="9" name="TextBox 8">
            <a:extLst>
              <a:ext uri="{FF2B5EF4-FFF2-40B4-BE49-F238E27FC236}">
                <a16:creationId xmlns:a16="http://schemas.microsoft.com/office/drawing/2014/main" id="{842DB541-967F-0A41-B7E2-B910E6FE1D9C}"/>
              </a:ext>
            </a:extLst>
          </p:cNvPr>
          <p:cNvSpPr txBox="1"/>
          <p:nvPr/>
        </p:nvSpPr>
        <p:spPr>
          <a:xfrm>
            <a:off x="389902" y="2461395"/>
            <a:ext cx="8565205" cy="769441"/>
          </a:xfrm>
          <a:prstGeom prst="rect">
            <a:avLst/>
          </a:prstGeom>
          <a:noFill/>
        </p:spPr>
        <p:txBody>
          <a:bodyPr wrap="square" rtlCol="0">
            <a:spAutoFit/>
          </a:bodyPr>
          <a:lstStyle/>
          <a:p>
            <a:r>
              <a:rPr lang="en-US" sz="2200" baseline="0" dirty="0"/>
              <a:t>Discovered in the 1960s, but largely unnoticed for decades in crystalline solids (very important in biology, e.g. cell membranes)</a:t>
            </a:r>
          </a:p>
        </p:txBody>
      </p:sp>
      <p:sp>
        <p:nvSpPr>
          <p:cNvPr id="3" name="TextBox 2">
            <a:extLst>
              <a:ext uri="{FF2B5EF4-FFF2-40B4-BE49-F238E27FC236}">
                <a16:creationId xmlns:a16="http://schemas.microsoft.com/office/drawing/2014/main" id="{4E035572-94A0-CD42-B3D3-B0C41C926394}"/>
              </a:ext>
            </a:extLst>
          </p:cNvPr>
          <p:cNvSpPr txBox="1"/>
          <p:nvPr/>
        </p:nvSpPr>
        <p:spPr>
          <a:xfrm>
            <a:off x="673100" y="6109095"/>
            <a:ext cx="4800481" cy="338554"/>
          </a:xfrm>
          <a:prstGeom prst="rect">
            <a:avLst/>
          </a:prstGeom>
          <a:noFill/>
        </p:spPr>
        <p:txBody>
          <a:bodyPr wrap="none" rtlCol="0">
            <a:spAutoFit/>
          </a:bodyPr>
          <a:lstStyle/>
          <a:p>
            <a:r>
              <a:rPr lang="en-US" sz="1600" baseline="0" dirty="0"/>
              <a:t>S. M. Kogan, Sov. Phys. Solid State </a:t>
            </a:r>
            <a:r>
              <a:rPr lang="en-US" sz="1600" b="1" baseline="0" dirty="0"/>
              <a:t>1964</a:t>
            </a:r>
            <a:r>
              <a:rPr lang="en-US" sz="1600" baseline="0" dirty="0"/>
              <a:t>, 5, 2069–2070</a:t>
            </a:r>
          </a:p>
        </p:txBody>
      </p:sp>
      <p:sp>
        <p:nvSpPr>
          <p:cNvPr id="11" name="TextBox 10">
            <a:extLst>
              <a:ext uri="{FF2B5EF4-FFF2-40B4-BE49-F238E27FC236}">
                <a16:creationId xmlns:a16="http://schemas.microsoft.com/office/drawing/2014/main" id="{A5F11885-7CDC-584E-ABFB-101D6611E60F}"/>
              </a:ext>
            </a:extLst>
          </p:cNvPr>
          <p:cNvSpPr txBox="1"/>
          <p:nvPr/>
        </p:nvSpPr>
        <p:spPr>
          <a:xfrm>
            <a:off x="679270" y="6347104"/>
            <a:ext cx="6330772" cy="338554"/>
          </a:xfrm>
          <a:prstGeom prst="rect">
            <a:avLst/>
          </a:prstGeom>
          <a:noFill/>
        </p:spPr>
        <p:txBody>
          <a:bodyPr wrap="none" rtlCol="0">
            <a:spAutoFit/>
          </a:bodyPr>
          <a:lstStyle/>
          <a:p>
            <a:r>
              <a:rPr lang="en-US" sz="1600" baseline="0" dirty="0"/>
              <a:t>E. V. Bursian, O. I. Zaikovskii, Sov. Phys. Solid State </a:t>
            </a:r>
            <a:r>
              <a:rPr lang="en-US" sz="1600" b="1" baseline="0" dirty="0"/>
              <a:t>1968</a:t>
            </a:r>
            <a:r>
              <a:rPr lang="en-US" sz="1600" baseline="0" dirty="0"/>
              <a:t>, 10, 1121–1124</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CE5D928-CD47-9F49-8409-74A0B1B5AC19}"/>
                  </a:ext>
                </a:extLst>
              </p:cNvPr>
              <p:cNvSpPr txBox="1"/>
              <p:nvPr/>
            </p:nvSpPr>
            <p:spPr>
              <a:xfrm>
                <a:off x="6184669" y="1758201"/>
                <a:ext cx="1796774" cy="7643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baseline="0" smtClean="0">
                              <a:latin typeface="Cambria Math" panose="02040503050406030204" pitchFamily="18" charset="0"/>
                            </a:rPr>
                          </m:ctrlPr>
                        </m:sSubPr>
                        <m:e>
                          <m:r>
                            <a:rPr lang="en-US" sz="2000" b="0" i="1" baseline="0" smtClean="0">
                              <a:latin typeface="Cambria Math" panose="02040503050406030204" pitchFamily="18" charset="0"/>
                            </a:rPr>
                            <m:t>𝑃</m:t>
                          </m:r>
                        </m:e>
                        <m:sub>
                          <m:r>
                            <a:rPr lang="en-US" sz="2000" b="0" i="1" baseline="0" smtClean="0">
                              <a:latin typeface="Cambria Math" panose="02040503050406030204" pitchFamily="18" charset="0"/>
                            </a:rPr>
                            <m:t>𝑖</m:t>
                          </m:r>
                        </m:sub>
                      </m:sSub>
                      <m:r>
                        <a:rPr lang="en-US" sz="2000" b="0" i="1" baseline="0" smtClean="0">
                          <a:latin typeface="Cambria Math" panose="02040503050406030204" pitchFamily="18" charset="0"/>
                        </a:rPr>
                        <m:t>=</m:t>
                      </m:r>
                      <m:sSub>
                        <m:sSubPr>
                          <m:ctrlPr>
                            <a:rPr lang="en-US" sz="2000" b="0" i="1" baseline="0" smtClean="0">
                              <a:latin typeface="Cambria Math" panose="02040503050406030204" pitchFamily="18" charset="0"/>
                            </a:rPr>
                          </m:ctrlPr>
                        </m:sSubPr>
                        <m:e>
                          <m:r>
                            <a:rPr lang="en-US" sz="2000" b="0" i="1" baseline="0" smtClean="0">
                              <a:latin typeface="Cambria Math" panose="02040503050406030204" pitchFamily="18" charset="0"/>
                            </a:rPr>
                            <m:t>𝜇</m:t>
                          </m:r>
                        </m:e>
                        <m:sub>
                          <m:r>
                            <a:rPr lang="en-US" sz="2000" b="0" i="1" baseline="0" smtClean="0">
                              <a:latin typeface="Cambria Math" panose="02040503050406030204" pitchFamily="18" charset="0"/>
                            </a:rPr>
                            <m:t>𝑖𝑗𝑘𝑙</m:t>
                          </m:r>
                        </m:sub>
                      </m:sSub>
                      <m:f>
                        <m:fPr>
                          <m:ctrlPr>
                            <a:rPr lang="en-US" sz="2000" b="0" i="1" baseline="0" smtClean="0">
                              <a:latin typeface="Cambria Math" panose="02040503050406030204" pitchFamily="18" charset="0"/>
                            </a:rPr>
                          </m:ctrlPr>
                        </m:fPr>
                        <m:num>
                          <m:r>
                            <a:rPr lang="en-US" sz="2000" b="0" i="1" baseline="0" smtClean="0">
                              <a:latin typeface="Cambria Math" panose="02040503050406030204" pitchFamily="18" charset="0"/>
                            </a:rPr>
                            <m:t>𝜕</m:t>
                          </m:r>
                          <m:sSub>
                            <m:sSubPr>
                              <m:ctrlPr>
                                <a:rPr lang="en-US" sz="2000" b="0" i="1" baseline="0" smtClean="0">
                                  <a:latin typeface="Cambria Math" panose="02040503050406030204" pitchFamily="18" charset="0"/>
                                </a:rPr>
                              </m:ctrlPr>
                            </m:sSubPr>
                            <m:e>
                              <m:r>
                                <a:rPr lang="en-US" sz="2000" b="0" i="1" baseline="0" smtClean="0">
                                  <a:latin typeface="Cambria Math" panose="02040503050406030204" pitchFamily="18" charset="0"/>
                                </a:rPr>
                                <m:t>𝑒</m:t>
                              </m:r>
                            </m:e>
                            <m:sub>
                              <m:r>
                                <a:rPr lang="en-US" sz="2000" b="0" i="1" baseline="0" smtClean="0">
                                  <a:latin typeface="Cambria Math" panose="02040503050406030204" pitchFamily="18" charset="0"/>
                                </a:rPr>
                                <m:t>𝑘𝑙</m:t>
                              </m:r>
                            </m:sub>
                          </m:sSub>
                        </m:num>
                        <m:den>
                          <m:r>
                            <a:rPr lang="en-US" sz="2000" b="0" i="1" baseline="0" smtClean="0">
                              <a:latin typeface="Cambria Math" panose="02040503050406030204" pitchFamily="18" charset="0"/>
                            </a:rPr>
                            <m:t>𝜕</m:t>
                          </m:r>
                          <m:sSub>
                            <m:sSubPr>
                              <m:ctrlPr>
                                <a:rPr lang="en-US" sz="2000" b="0" i="1" baseline="0" smtClean="0">
                                  <a:latin typeface="Cambria Math" panose="02040503050406030204" pitchFamily="18" charset="0"/>
                                </a:rPr>
                              </m:ctrlPr>
                            </m:sSubPr>
                            <m:e>
                              <m:r>
                                <a:rPr lang="en-US" sz="2000" b="0" i="1" baseline="0" smtClean="0">
                                  <a:latin typeface="Cambria Math" panose="02040503050406030204" pitchFamily="18" charset="0"/>
                                </a:rPr>
                                <m:t>𝑥</m:t>
                              </m:r>
                            </m:e>
                            <m:sub>
                              <m:r>
                                <a:rPr lang="en-US" sz="2000" b="0" i="1" baseline="0" smtClean="0">
                                  <a:latin typeface="Cambria Math" panose="02040503050406030204" pitchFamily="18" charset="0"/>
                                </a:rPr>
                                <m:t>𝑗</m:t>
                              </m:r>
                            </m:sub>
                          </m:sSub>
                        </m:den>
                      </m:f>
                    </m:oMath>
                  </m:oMathPara>
                </a14:m>
                <a:endParaRPr lang="en-US" sz="2000" baseline="0" dirty="0"/>
              </a:p>
            </p:txBody>
          </p:sp>
        </mc:Choice>
        <mc:Fallback xmlns="">
          <p:sp>
            <p:nvSpPr>
              <p:cNvPr id="10" name="TextBox 9">
                <a:extLst>
                  <a:ext uri="{FF2B5EF4-FFF2-40B4-BE49-F238E27FC236}">
                    <a16:creationId xmlns:a16="http://schemas.microsoft.com/office/drawing/2014/main" id="{2CE5D928-CD47-9F49-8409-74A0B1B5AC19}"/>
                  </a:ext>
                </a:extLst>
              </p:cNvPr>
              <p:cNvSpPr txBox="1">
                <a:spLocks noRot="1" noChangeAspect="1" noMove="1" noResize="1" noEditPoints="1" noAdjustHandles="1" noChangeArrowheads="1" noChangeShapeType="1" noTextEdit="1"/>
              </p:cNvSpPr>
              <p:nvPr/>
            </p:nvSpPr>
            <p:spPr>
              <a:xfrm>
                <a:off x="6184669" y="1758201"/>
                <a:ext cx="1796774" cy="76437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7254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281" r="-1"/>
          <a:stretch/>
        </p:blipFill>
        <p:spPr>
          <a:xfrm>
            <a:off x="574040" y="3605188"/>
            <a:ext cx="8434538" cy="1209041"/>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r="-5347"/>
          <a:stretch/>
        </p:blipFill>
        <p:spPr>
          <a:xfrm>
            <a:off x="685800" y="1878285"/>
            <a:ext cx="8773160" cy="1667556"/>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33"/>
          <a:stretch/>
        </p:blipFill>
        <p:spPr>
          <a:xfrm>
            <a:off x="629920" y="5013988"/>
            <a:ext cx="8331200" cy="1005840"/>
          </a:xfrm>
          <a:prstGeom prst="rect">
            <a:avLst/>
          </a:prstGeom>
        </p:spPr>
      </p:pic>
      <p:sp>
        <p:nvSpPr>
          <p:cNvPr id="4" name="Rectangle 3">
            <a:extLst>
              <a:ext uri="{FF2B5EF4-FFF2-40B4-BE49-F238E27FC236}">
                <a16:creationId xmlns:a16="http://schemas.microsoft.com/office/drawing/2014/main" id="{C1A8DD36-3519-4343-A064-9164FCBB2570}"/>
              </a:ext>
            </a:extLst>
          </p:cNvPr>
          <p:cNvSpPr/>
          <p:nvPr/>
        </p:nvSpPr>
        <p:spPr bwMode="auto">
          <a:xfrm>
            <a:off x="7437120" y="5427611"/>
            <a:ext cx="95250" cy="89297"/>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anose="02020603050405020304" pitchFamily="18" charset="0"/>
            </a:endParaRPr>
          </a:p>
        </p:txBody>
      </p:sp>
      <p:sp>
        <p:nvSpPr>
          <p:cNvPr id="3" name="TextBox 2">
            <a:extLst>
              <a:ext uri="{FF2B5EF4-FFF2-40B4-BE49-F238E27FC236}">
                <a16:creationId xmlns:a16="http://schemas.microsoft.com/office/drawing/2014/main" id="{ACA85ED7-77CB-4162-A86B-786EE9494904}"/>
              </a:ext>
            </a:extLst>
          </p:cNvPr>
          <p:cNvSpPr txBox="1"/>
          <p:nvPr/>
        </p:nvSpPr>
        <p:spPr>
          <a:xfrm>
            <a:off x="7378065" y="5364537"/>
            <a:ext cx="118110" cy="215444"/>
          </a:xfrm>
          <a:prstGeom prst="rect">
            <a:avLst/>
          </a:prstGeom>
          <a:noFill/>
        </p:spPr>
        <p:txBody>
          <a:bodyPr wrap="square" rtlCol="0">
            <a:spAutoFit/>
          </a:bodyPr>
          <a:lstStyle/>
          <a:p>
            <a:r>
              <a:rPr lang="en-US" sz="800" baseline="0" dirty="0"/>
              <a:t>d</a:t>
            </a:r>
          </a:p>
        </p:txBody>
      </p:sp>
    </p:spTree>
    <p:extLst>
      <p:ext uri="{BB962C8B-B14F-4D97-AF65-F5344CB8AC3E}">
        <p14:creationId xmlns:p14="http://schemas.microsoft.com/office/powerpoint/2010/main" val="70747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64BE-1F2A-4496-920D-7052B3100699}"/>
              </a:ext>
            </a:extLst>
          </p:cNvPr>
          <p:cNvSpPr>
            <a:spLocks noGrp="1"/>
          </p:cNvSpPr>
          <p:nvPr>
            <p:ph type="title"/>
          </p:nvPr>
        </p:nvSpPr>
        <p:spPr/>
        <p:txBody>
          <a:bodyPr/>
          <a:lstStyle/>
          <a:p>
            <a:r>
              <a:rPr lang="en-US" dirty="0"/>
              <a:t>All Electromechanical Terms</a:t>
            </a:r>
          </a:p>
        </p:txBody>
      </p:sp>
      <p:sp>
        <p:nvSpPr>
          <p:cNvPr id="3" name="Content Placeholder 2">
            <a:extLst>
              <a:ext uri="{FF2B5EF4-FFF2-40B4-BE49-F238E27FC236}">
                <a16:creationId xmlns:a16="http://schemas.microsoft.com/office/drawing/2014/main" id="{C874A9A7-4959-4D1F-B4E3-99A4BD19544C}"/>
              </a:ext>
            </a:extLst>
          </p:cNvPr>
          <p:cNvSpPr>
            <a:spLocks noGrp="1"/>
          </p:cNvSpPr>
          <p:nvPr>
            <p:ph idx="1"/>
          </p:nvPr>
        </p:nvSpPr>
        <p:spPr/>
        <p:txBody>
          <a:bodyPr/>
          <a:lstStyle/>
          <a:p>
            <a:r>
              <a:rPr lang="en-US" sz="2800" dirty="0"/>
              <a:t>Landau Expansion:</a:t>
            </a:r>
          </a:p>
          <a:p>
            <a:endParaRPr lang="en-US" sz="2800" dirty="0"/>
          </a:p>
          <a:p>
            <a:endParaRPr lang="en-US" sz="2800" dirty="0"/>
          </a:p>
          <a:p>
            <a:pPr marL="0" indent="0">
              <a:buNone/>
            </a:pPr>
            <a:endParaRPr lang="en-US" sz="2800" dirty="0"/>
          </a:p>
          <a:p>
            <a:r>
              <a:rPr lang="en-US" sz="2800" dirty="0"/>
              <a:t>Gradient term adds an intrinsic 1/R dependence</a:t>
            </a:r>
          </a:p>
          <a:p>
            <a:r>
              <a:rPr lang="en-US" sz="2800" dirty="0"/>
              <a:t>Automatic “nano” dependence</a:t>
            </a:r>
          </a:p>
          <a:p>
            <a:r>
              <a:rPr lang="en-US" sz="2800" dirty="0"/>
              <a:t>Occurs in </a:t>
            </a:r>
            <a:r>
              <a:rPr lang="en-US" sz="2800" i="1" dirty="0"/>
              <a:t>all</a:t>
            </a:r>
            <a:r>
              <a:rPr lang="en-US" sz="2800" dirty="0"/>
              <a:t> insulators/semiconductors</a:t>
            </a:r>
          </a:p>
          <a:p>
            <a:pPr marL="0" indent="0">
              <a:buNone/>
            </a:pPr>
            <a:endParaRPr lang="en-US" dirty="0"/>
          </a:p>
        </p:txBody>
      </p:sp>
      <p:pic>
        <p:nvPicPr>
          <p:cNvPr id="4" name="Picture 3">
            <a:extLst>
              <a:ext uri="{FF2B5EF4-FFF2-40B4-BE49-F238E27FC236}">
                <a16:creationId xmlns:a16="http://schemas.microsoft.com/office/drawing/2014/main" id="{728F9EA4-201D-4C26-83CC-CF2AA678E4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1" r="10009" b="21711"/>
          <a:stretch/>
        </p:blipFill>
        <p:spPr bwMode="auto">
          <a:xfrm>
            <a:off x="614082" y="2611125"/>
            <a:ext cx="8051448" cy="12930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102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305" y="116072"/>
            <a:ext cx="7947837" cy="1181100"/>
          </a:xfrm>
        </p:spPr>
        <p:txBody>
          <a:bodyPr/>
          <a:lstStyle/>
          <a:p>
            <a:r>
              <a:rPr lang="en-US" dirty="0"/>
              <a:t>Established QM derivation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25CE435-031F-6B48-827C-558AB9BDC57A}"/>
                  </a:ext>
                </a:extLst>
              </p:cNvPr>
              <p:cNvSpPr txBox="1"/>
              <p:nvPr/>
            </p:nvSpPr>
            <p:spPr>
              <a:xfrm>
                <a:off x="23870" y="3672841"/>
                <a:ext cx="4379164" cy="584775"/>
              </a:xfrm>
              <a:prstGeom prst="rect">
                <a:avLst/>
              </a:prstGeom>
              <a:noFill/>
            </p:spPr>
            <p:txBody>
              <a:bodyPr wrap="square" rtlCol="0">
                <a:spAutoFit/>
              </a:bodyPr>
              <a:lstStyle/>
              <a:p>
                <a:r>
                  <a:rPr lang="en-US" sz="1600" baseline="0" dirty="0"/>
                  <a:t>Moments of the </a:t>
                </a:r>
                <a:r>
                  <a:rPr lang="en-US" sz="1600" b="1" baseline="0" dirty="0"/>
                  <a:t>change in charge density </a:t>
                </a:r>
                <a:r>
                  <a:rPr lang="en-US" sz="1600" baseline="0" dirty="0"/>
                  <a:t>induced by the displacement of atom </a:t>
                </a:r>
                <a14:m>
                  <m:oMath xmlns:m="http://schemas.openxmlformats.org/officeDocument/2006/math">
                    <m:r>
                      <a:rPr lang="en-US" sz="1600" i="1" baseline="0" dirty="0" smtClean="0">
                        <a:latin typeface="Cambria Math" panose="02040503050406030204" pitchFamily="18" charset="0"/>
                      </a:rPr>
                      <m:t>𝐼</m:t>
                    </m:r>
                  </m:oMath>
                </a14:m>
                <a:r>
                  <a:rPr lang="en-US" sz="1600" baseline="0" dirty="0"/>
                  <a:t> in direction </a:t>
                </a:r>
                <a14:m>
                  <m:oMath xmlns:m="http://schemas.openxmlformats.org/officeDocument/2006/math">
                    <m:r>
                      <a:rPr lang="en-US" sz="1600" i="1" baseline="0" dirty="0" smtClean="0">
                        <a:latin typeface="Cambria Math" panose="02040503050406030204" pitchFamily="18" charset="0"/>
                      </a:rPr>
                      <m:t>𝜏</m:t>
                    </m:r>
                  </m:oMath>
                </a14:m>
                <a:endParaRPr lang="en-US" sz="1600" baseline="0" dirty="0"/>
              </a:p>
            </p:txBody>
          </p:sp>
        </mc:Choice>
        <mc:Fallback xmlns="">
          <p:sp>
            <p:nvSpPr>
              <p:cNvPr id="6" name="TextBox 5">
                <a:extLst>
                  <a:ext uri="{FF2B5EF4-FFF2-40B4-BE49-F238E27FC236}">
                    <a16:creationId xmlns:a16="http://schemas.microsoft.com/office/drawing/2014/main" id="{225CE435-031F-6B48-827C-558AB9BDC57A}"/>
                  </a:ext>
                </a:extLst>
              </p:cNvPr>
              <p:cNvSpPr txBox="1">
                <a:spLocks noRot="1" noChangeAspect="1" noMove="1" noResize="1" noEditPoints="1" noAdjustHandles="1" noChangeArrowheads="1" noChangeShapeType="1" noTextEdit="1"/>
              </p:cNvSpPr>
              <p:nvPr/>
            </p:nvSpPr>
            <p:spPr>
              <a:xfrm>
                <a:off x="23870" y="3672841"/>
                <a:ext cx="4379164" cy="584775"/>
              </a:xfrm>
              <a:prstGeom prst="rect">
                <a:avLst/>
              </a:prstGeom>
              <a:blipFill>
                <a:blip r:embed="rId3"/>
                <a:stretch>
                  <a:fillRect l="-836" t="-3158" r="-1532" b="-1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172C32-5971-C74C-B2E3-D484A69E5BFB}"/>
                  </a:ext>
                </a:extLst>
              </p:cNvPr>
              <p:cNvSpPr txBox="1"/>
              <p:nvPr/>
            </p:nvSpPr>
            <p:spPr>
              <a:xfrm>
                <a:off x="4552224" y="3672841"/>
                <a:ext cx="4671291" cy="606705"/>
              </a:xfrm>
              <a:prstGeom prst="rect">
                <a:avLst/>
              </a:prstGeom>
              <a:noFill/>
            </p:spPr>
            <p:txBody>
              <a:bodyPr wrap="square" rtlCol="0">
                <a:spAutoFit/>
              </a:bodyPr>
              <a:lstStyle/>
              <a:p>
                <a:r>
                  <a:rPr lang="en-US" sz="1600" b="1" baseline="0" dirty="0"/>
                  <a:t>Changes in the positions </a:t>
                </a:r>
                <a:r>
                  <a:rPr lang="en-US" sz="1600" baseline="0" dirty="0"/>
                  <a:t>of atom </a:t>
                </a:r>
                <a14:m>
                  <m:oMath xmlns:m="http://schemas.openxmlformats.org/officeDocument/2006/math">
                    <m:r>
                      <a:rPr lang="en-US" sz="1600" i="1" baseline="0" dirty="0" smtClean="0">
                        <a:latin typeface="Cambria Math" panose="02040503050406030204" pitchFamily="18" charset="0"/>
                      </a:rPr>
                      <m:t>𝐼</m:t>
                    </m:r>
                  </m:oMath>
                </a14:m>
                <a:r>
                  <a:rPr lang="en-US" sz="1600" baseline="0" dirty="0"/>
                  <a:t> in direction </a:t>
                </a:r>
                <a14:m>
                  <m:oMath xmlns:m="http://schemas.openxmlformats.org/officeDocument/2006/math">
                    <m:r>
                      <a:rPr lang="en-US" sz="1600" i="1" baseline="0" dirty="0" smtClean="0">
                        <a:latin typeface="Cambria Math" panose="02040503050406030204" pitchFamily="18" charset="0"/>
                      </a:rPr>
                      <m:t>𝜏</m:t>
                    </m:r>
                  </m:oMath>
                </a14:m>
                <a:r>
                  <a:rPr lang="en-US" sz="1600" baseline="0" dirty="0"/>
                  <a:t> caused by a strain gradient (</a:t>
                </a:r>
                <a14:m>
                  <m:oMath xmlns:m="http://schemas.openxmlformats.org/officeDocument/2006/math">
                    <m:sSub>
                      <m:sSubPr>
                        <m:ctrlPr>
                          <a:rPr lang="en-US" sz="1600" b="0" i="1" baseline="0" smtClean="0">
                            <a:solidFill>
                              <a:srgbClr val="EB4848"/>
                            </a:solidFill>
                            <a:latin typeface="Cambria Math" panose="02040503050406030204" pitchFamily="18" charset="0"/>
                          </a:rPr>
                        </m:ctrlPr>
                      </m:sSubPr>
                      <m:e>
                        <m:r>
                          <a:rPr lang="en-US" sz="1600" b="0" i="1" baseline="0" smtClean="0">
                            <a:solidFill>
                              <a:srgbClr val="EB4848"/>
                            </a:solidFill>
                            <a:latin typeface="Cambria Math" panose="02040503050406030204" pitchFamily="18" charset="0"/>
                          </a:rPr>
                          <m:t>𝜈</m:t>
                        </m:r>
                      </m:e>
                      <m:sub>
                        <m:r>
                          <a:rPr lang="en-US" sz="1600" b="0" i="1" baseline="0" smtClean="0">
                            <a:solidFill>
                              <a:srgbClr val="EB4848"/>
                            </a:solidFill>
                            <a:latin typeface="Cambria Math" panose="02040503050406030204" pitchFamily="18" charset="0"/>
                          </a:rPr>
                          <m:t>𝛽𝛾𝛿</m:t>
                        </m:r>
                      </m:sub>
                    </m:sSub>
                  </m:oMath>
                </a14:m>
                <a:r>
                  <a:rPr lang="en-US" sz="1600" baseline="0" dirty="0"/>
                  <a:t>) and strain (</a:t>
                </a:r>
                <a14:m>
                  <m:oMath xmlns:m="http://schemas.openxmlformats.org/officeDocument/2006/math">
                    <m:sSub>
                      <m:sSubPr>
                        <m:ctrlPr>
                          <a:rPr lang="en-US" sz="1600" b="0" i="1" baseline="0" smtClean="0">
                            <a:solidFill>
                              <a:srgbClr val="5889B0"/>
                            </a:solidFill>
                            <a:latin typeface="Cambria Math" panose="02040503050406030204" pitchFamily="18" charset="0"/>
                          </a:rPr>
                        </m:ctrlPr>
                      </m:sSubPr>
                      <m:e>
                        <m:r>
                          <a:rPr lang="en-US" sz="1600" b="0" i="1" baseline="0" smtClean="0">
                            <a:solidFill>
                              <a:srgbClr val="5889B0"/>
                            </a:solidFill>
                            <a:latin typeface="Cambria Math" panose="02040503050406030204" pitchFamily="18" charset="0"/>
                          </a:rPr>
                          <m:t>𝜖</m:t>
                        </m:r>
                      </m:e>
                      <m:sub>
                        <m:r>
                          <a:rPr lang="en-US" sz="1600" b="0" i="1" baseline="0" smtClean="0">
                            <a:solidFill>
                              <a:srgbClr val="5889B0"/>
                            </a:solidFill>
                            <a:latin typeface="Cambria Math" panose="02040503050406030204" pitchFamily="18" charset="0"/>
                          </a:rPr>
                          <m:t>𝛾𝛿</m:t>
                        </m:r>
                      </m:sub>
                    </m:sSub>
                  </m:oMath>
                </a14:m>
                <a:r>
                  <a:rPr lang="en-US" sz="1600" baseline="0" dirty="0"/>
                  <a:t>)</a:t>
                </a:r>
              </a:p>
            </p:txBody>
          </p:sp>
        </mc:Choice>
        <mc:Fallback xmlns="">
          <p:sp>
            <p:nvSpPr>
              <p:cNvPr id="8" name="TextBox 7">
                <a:extLst>
                  <a:ext uri="{FF2B5EF4-FFF2-40B4-BE49-F238E27FC236}">
                    <a16:creationId xmlns:a16="http://schemas.microsoft.com/office/drawing/2014/main" id="{B4172C32-5971-C74C-B2E3-D484A69E5BFB}"/>
                  </a:ext>
                </a:extLst>
              </p:cNvPr>
              <p:cNvSpPr txBox="1">
                <a:spLocks noRot="1" noChangeAspect="1" noMove="1" noResize="1" noEditPoints="1" noAdjustHandles="1" noChangeArrowheads="1" noChangeShapeType="1" noTextEdit="1"/>
              </p:cNvSpPr>
              <p:nvPr/>
            </p:nvSpPr>
            <p:spPr>
              <a:xfrm>
                <a:off x="4552224" y="3672841"/>
                <a:ext cx="4671291" cy="606705"/>
              </a:xfrm>
              <a:prstGeom prst="rect">
                <a:avLst/>
              </a:prstGeom>
              <a:blipFill>
                <a:blip r:embed="rId4"/>
                <a:stretch>
                  <a:fillRect l="-783" t="-3030" b="-8081"/>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5F35FE97-D54B-C649-A6D0-4619CA4841DE}"/>
              </a:ext>
            </a:extLst>
          </p:cNvPr>
          <p:cNvCxnSpPr/>
          <p:nvPr/>
        </p:nvCxnSpPr>
        <p:spPr>
          <a:xfrm>
            <a:off x="0" y="3615156"/>
            <a:ext cx="9144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4AEDEE-974A-DB48-B6BA-637536D9812A}"/>
              </a:ext>
            </a:extLst>
          </p:cNvPr>
          <p:cNvCxnSpPr>
            <a:cxnSpLocks/>
          </p:cNvCxnSpPr>
          <p:nvPr/>
        </p:nvCxnSpPr>
        <p:spPr>
          <a:xfrm flipV="1">
            <a:off x="4403034" y="3599786"/>
            <a:ext cx="38589" cy="22093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D27FD15-1035-44A3-ABE5-30E51C2045BA}"/>
              </a:ext>
            </a:extLst>
          </p:cNvPr>
          <p:cNvSpPr/>
          <p:nvPr/>
        </p:nvSpPr>
        <p:spPr>
          <a:xfrm>
            <a:off x="23870" y="5901439"/>
            <a:ext cx="8368457" cy="1031051"/>
          </a:xfrm>
          <a:prstGeom prst="rect">
            <a:avLst/>
          </a:prstGeom>
        </p:spPr>
        <p:txBody>
          <a:bodyPr wrap="square">
            <a:spAutoFit/>
          </a:bodyPr>
          <a:lstStyle/>
          <a:p>
            <a:pPr marL="457200" marR="0" indent="-457200" algn="just">
              <a:spcBef>
                <a:spcPts val="0"/>
              </a:spcBef>
              <a:spcAft>
                <a:spcPts val="0"/>
              </a:spcAft>
            </a:pPr>
            <a:r>
              <a:rPr lang="en-US" sz="1400" baseline="0" dirty="0">
                <a:latin typeface="Calibri" panose="020F0502020204030204" pitchFamily="34" charset="0"/>
                <a:ea typeface="Calibri" panose="020F0502020204030204" pitchFamily="34" charset="0"/>
              </a:rPr>
              <a:t>	</a:t>
            </a:r>
            <a:r>
              <a:rPr lang="en-US" sz="1200" baseline="0" dirty="0">
                <a:latin typeface="Calibri" panose="020F0502020204030204" pitchFamily="34" charset="0"/>
                <a:ea typeface="Calibri" panose="020F0502020204030204" pitchFamily="34" charset="0"/>
              </a:rPr>
              <a:t>Hong, J.W. and D. Vanderbilt, Physical Review B 2011. 84(18) 180101 https://doi.org/10.1103/PhysRevB.84.180101.</a:t>
            </a:r>
          </a:p>
          <a:p>
            <a:pPr marL="457200" marR="0" indent="-457200" algn="just">
              <a:spcBef>
                <a:spcPts val="0"/>
              </a:spcBef>
              <a:spcAft>
                <a:spcPts val="0"/>
              </a:spcAft>
            </a:pPr>
            <a:r>
              <a:rPr lang="en-US" sz="1200" baseline="0" dirty="0">
                <a:latin typeface="Calibri" panose="020F0502020204030204" pitchFamily="34" charset="0"/>
                <a:ea typeface="Calibri" panose="020F0502020204030204" pitchFamily="34" charset="0"/>
              </a:rPr>
              <a:t>	Zubko, P., G. Catalan, and A.K. Tagantsev, Annual Review of Materials Research, Vol 43, D.R. Clarke, Editor. 2013,. 387-421. https://doi.org/10.1146/annurev-matsci-071312-121634</a:t>
            </a:r>
          </a:p>
          <a:p>
            <a:pPr marL="457200" marR="0" indent="-457200" algn="just">
              <a:spcBef>
                <a:spcPts val="0"/>
              </a:spcBef>
              <a:spcAft>
                <a:spcPts val="0"/>
              </a:spcAft>
            </a:pPr>
            <a:r>
              <a:rPr lang="en-US" sz="1200" baseline="0" dirty="0">
                <a:latin typeface="Calibri" panose="020F0502020204030204" pitchFamily="34" charset="0"/>
                <a:ea typeface="Calibri" panose="020F0502020204030204" pitchFamily="34" charset="0"/>
              </a:rPr>
              <a:t>	Stengel, M.,. Physical Review B, 2016. 93(24) 245107 https://doi.org/10.1103/PhysRevB.93.245107.</a:t>
            </a:r>
          </a:p>
          <a:p>
            <a:pPr marL="457200" marR="0" indent="-457200" algn="just">
              <a:spcBef>
                <a:spcPts val="0"/>
              </a:spcBef>
              <a:spcAft>
                <a:spcPts val="0"/>
              </a:spcAft>
            </a:pPr>
            <a:endParaRPr lang="en-US" sz="1100" baseline="0" dirty="0">
              <a:latin typeface="Calibri" panose="020F0502020204030204" pitchFamily="34" charset="0"/>
              <a:ea typeface="Calibri" panose="020F0502020204030204" pitchFamily="34" charset="0"/>
            </a:endParaRPr>
          </a:p>
        </p:txBody>
      </p:sp>
      <p:pic>
        <p:nvPicPr>
          <p:cNvPr id="11" name="Picture 10">
            <a:extLst>
              <a:ext uri="{FF2B5EF4-FFF2-40B4-BE49-F238E27FC236}">
                <a16:creationId xmlns:a16="http://schemas.microsoft.com/office/drawing/2014/main" id="{8F09FC86-7FC2-446E-9D8C-76656FCD7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889" y="4257616"/>
            <a:ext cx="2165099" cy="1674464"/>
          </a:xfrm>
          <a:prstGeom prst="rect">
            <a:avLst/>
          </a:prstGeom>
        </p:spPr>
      </p:pic>
      <p:pic>
        <p:nvPicPr>
          <p:cNvPr id="12" name="Picture 11">
            <a:extLst>
              <a:ext uri="{FF2B5EF4-FFF2-40B4-BE49-F238E27FC236}">
                <a16:creationId xmlns:a16="http://schemas.microsoft.com/office/drawing/2014/main" id="{FCF4495B-0329-408E-B318-0F1CBDD31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2763" y="4319301"/>
            <a:ext cx="1418650" cy="1061507"/>
          </a:xfrm>
          <a:prstGeom prst="rect">
            <a:avLst/>
          </a:prstGeom>
        </p:spPr>
      </p:pic>
      <p:pic>
        <p:nvPicPr>
          <p:cNvPr id="14" name="Picture 13">
            <a:extLst>
              <a:ext uri="{FF2B5EF4-FFF2-40B4-BE49-F238E27FC236}">
                <a16:creationId xmlns:a16="http://schemas.microsoft.com/office/drawing/2014/main" id="{A5D0C893-FC58-41B8-81BE-9A544E36C6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6644" y="1792027"/>
            <a:ext cx="5911159" cy="1791427"/>
          </a:xfrm>
          <a:prstGeom prst="rect">
            <a:avLst/>
          </a:prstGeom>
        </p:spPr>
      </p:pic>
    </p:spTree>
    <p:extLst>
      <p:ext uri="{BB962C8B-B14F-4D97-AF65-F5344CB8AC3E}">
        <p14:creationId xmlns:p14="http://schemas.microsoft.com/office/powerpoint/2010/main" val="242902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Flexocoupling voltage measurements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48" y="1904565"/>
            <a:ext cx="3749365" cy="21215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053634"/>
            <a:ext cx="4151736" cy="1255885"/>
          </a:xfrm>
          <a:prstGeom prst="rect">
            <a:avLst/>
          </a:prstGeom>
        </p:spPr>
      </p:pic>
      <p:sp>
        <p:nvSpPr>
          <p:cNvPr id="10" name="TextBox 9"/>
          <p:cNvSpPr txBox="1"/>
          <p:nvPr/>
        </p:nvSpPr>
        <p:spPr>
          <a:xfrm>
            <a:off x="858741" y="4778734"/>
            <a:ext cx="3212327" cy="1569660"/>
          </a:xfrm>
          <a:prstGeom prst="rect">
            <a:avLst/>
          </a:prstGeom>
          <a:noFill/>
        </p:spPr>
        <p:txBody>
          <a:bodyPr wrap="square" rtlCol="0">
            <a:spAutoFit/>
          </a:bodyPr>
          <a:lstStyle/>
          <a:p>
            <a:r>
              <a:rPr lang="en-US" baseline="0" dirty="0"/>
              <a:t>Classic 3-point bending experiment with conducting electrode and lock-in amplifier</a:t>
            </a:r>
          </a:p>
        </p:txBody>
      </p:sp>
      <p:grpSp>
        <p:nvGrpSpPr>
          <p:cNvPr id="6" name="Group 5"/>
          <p:cNvGrpSpPr/>
          <p:nvPr/>
        </p:nvGrpSpPr>
        <p:grpSpPr>
          <a:xfrm>
            <a:off x="4428689" y="3523841"/>
            <a:ext cx="3962178" cy="3151024"/>
            <a:chOff x="4428689" y="3523841"/>
            <a:chExt cx="3962178" cy="3151024"/>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689" y="3523841"/>
              <a:ext cx="3962178" cy="3151024"/>
            </a:xfrm>
            <a:prstGeom prst="rect">
              <a:avLst/>
            </a:prstGeom>
          </p:spPr>
        </p:pic>
        <p:sp>
          <p:nvSpPr>
            <p:cNvPr id="5" name="Rectangle 4"/>
            <p:cNvSpPr/>
            <p:nvPr/>
          </p:nvSpPr>
          <p:spPr bwMode="auto">
            <a:xfrm>
              <a:off x="6333578" y="6214822"/>
              <a:ext cx="76200" cy="110124"/>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a:ln>
                  <a:noFill/>
                </a:ln>
                <a:solidFill>
                  <a:schemeClr val="tx1"/>
                </a:solidFill>
                <a:effectLst/>
                <a:latin typeface="Times New Roman" panose="02020603050405020304" pitchFamily="18" charset="0"/>
              </a:endParaRPr>
            </a:p>
          </p:txBody>
        </p:sp>
        <p:sp>
          <p:nvSpPr>
            <p:cNvPr id="3" name="TextBox 2"/>
            <p:cNvSpPr txBox="1"/>
            <p:nvPr/>
          </p:nvSpPr>
          <p:spPr>
            <a:xfrm>
              <a:off x="6235934" y="6171056"/>
              <a:ext cx="218735" cy="318036"/>
            </a:xfrm>
            <a:prstGeom prst="rect">
              <a:avLst/>
            </a:prstGeom>
            <a:noFill/>
          </p:spPr>
          <p:txBody>
            <a:bodyPr wrap="square" rtlCol="0">
              <a:spAutoFit/>
            </a:bodyPr>
            <a:lstStyle/>
            <a:p>
              <a:r>
                <a:rPr lang="en-US" sz="2200" b="1" dirty="0"/>
                <a:t>e</a:t>
              </a:r>
            </a:p>
          </p:txBody>
        </p:sp>
      </p:grpSp>
      <p:pic>
        <p:nvPicPr>
          <p:cNvPr id="8" name="Picture 7">
            <a:extLst>
              <a:ext uri="{FF2B5EF4-FFF2-40B4-BE49-F238E27FC236}">
                <a16:creationId xmlns:a16="http://schemas.microsoft.com/office/drawing/2014/main" id="{C435E478-48FB-4554-882D-C1754701F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42" y="125808"/>
            <a:ext cx="1374798" cy="1547282"/>
          </a:xfrm>
          <a:prstGeom prst="rect">
            <a:avLst/>
          </a:prstGeom>
        </p:spPr>
      </p:pic>
    </p:spTree>
    <p:extLst>
      <p:ext uri="{BB962C8B-B14F-4D97-AF65-F5344CB8AC3E}">
        <p14:creationId xmlns:p14="http://schemas.microsoft.com/office/powerpoint/2010/main" val="3106452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9FE6-191F-460A-8930-FBCCF7F4C704}"/>
              </a:ext>
            </a:extLst>
          </p:cNvPr>
          <p:cNvSpPr>
            <a:spLocks noGrp="1"/>
          </p:cNvSpPr>
          <p:nvPr>
            <p:ph type="title"/>
          </p:nvPr>
        </p:nvSpPr>
        <p:spPr/>
        <p:txBody>
          <a:bodyPr/>
          <a:lstStyle/>
          <a:p>
            <a:r>
              <a:rPr lang="en-US" dirty="0" err="1"/>
              <a:t>Flexocoupling</a:t>
            </a:r>
            <a:r>
              <a:rPr lang="en-US" dirty="0"/>
              <a:t> voltages</a:t>
            </a:r>
          </a:p>
        </p:txBody>
      </p:sp>
      <p:pic>
        <p:nvPicPr>
          <p:cNvPr id="4" name="Content Placeholder 5">
            <a:extLst>
              <a:ext uri="{FF2B5EF4-FFF2-40B4-BE49-F238E27FC236}">
                <a16:creationId xmlns:a16="http://schemas.microsoft.com/office/drawing/2014/main" id="{904EFE2A-E36A-4D6D-83B8-AAD28C8359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85800" y="1861820"/>
            <a:ext cx="493776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347D40A4-67FC-486F-8FAF-B1F5260DDD5A}"/>
              </a:ext>
            </a:extLst>
          </p:cNvPr>
          <p:cNvSpPr txBox="1"/>
          <p:nvPr/>
        </p:nvSpPr>
        <p:spPr>
          <a:xfrm>
            <a:off x="5831840" y="2316480"/>
            <a:ext cx="2550160" cy="1569660"/>
          </a:xfrm>
          <a:prstGeom prst="rect">
            <a:avLst/>
          </a:prstGeom>
          <a:noFill/>
        </p:spPr>
        <p:txBody>
          <a:bodyPr wrap="square" rtlCol="0">
            <a:spAutoFit/>
          </a:bodyPr>
          <a:lstStyle/>
          <a:p>
            <a:r>
              <a:rPr lang="en-US" baseline="0" dirty="0"/>
              <a:t>Experimental data. Reasons for differences not yet clear</a:t>
            </a:r>
          </a:p>
        </p:txBody>
      </p:sp>
      <p:sp>
        <p:nvSpPr>
          <p:cNvPr id="6" name="Rectangle 5">
            <a:extLst>
              <a:ext uri="{FF2B5EF4-FFF2-40B4-BE49-F238E27FC236}">
                <a16:creationId xmlns:a16="http://schemas.microsoft.com/office/drawing/2014/main" id="{6BD236B5-48FC-41E1-B35F-35BD091C07BE}"/>
              </a:ext>
            </a:extLst>
          </p:cNvPr>
          <p:cNvSpPr/>
          <p:nvPr/>
        </p:nvSpPr>
        <p:spPr>
          <a:xfrm>
            <a:off x="1336040" y="6082725"/>
            <a:ext cx="5770880" cy="584775"/>
          </a:xfrm>
          <a:prstGeom prst="rect">
            <a:avLst/>
          </a:prstGeom>
        </p:spPr>
        <p:txBody>
          <a:bodyPr wrap="square">
            <a:spAutoFit/>
          </a:bodyPr>
          <a:lstStyle/>
          <a:p>
            <a:r>
              <a:rPr lang="en-US" sz="1600" baseline="0" dirty="0">
                <a:latin typeface="Segoe UI" panose="020B0502040204020203" pitchFamily="34" charset="0"/>
              </a:rPr>
              <a:t>Mizzi, C. A.; Guo, B.; Marks, L. D.</a:t>
            </a:r>
            <a:r>
              <a:rPr lang="en-US" sz="1600" i="1" baseline="0" dirty="0">
                <a:latin typeface="Segoe UI" panose="020B0502040204020203" pitchFamily="34" charset="0"/>
              </a:rPr>
              <a:t> Physical Review Materials </a:t>
            </a:r>
            <a:r>
              <a:rPr lang="en-US" sz="1600" b="1" baseline="0" dirty="0">
                <a:latin typeface="Segoe UI" panose="020B0502040204020203" pitchFamily="34" charset="0"/>
              </a:rPr>
              <a:t>2022,</a:t>
            </a:r>
            <a:r>
              <a:rPr lang="en-US" sz="1600" baseline="0" dirty="0">
                <a:latin typeface="Segoe UI" panose="020B0502040204020203" pitchFamily="34" charset="0"/>
              </a:rPr>
              <a:t> 6, (5), 055005.</a:t>
            </a:r>
          </a:p>
        </p:txBody>
      </p:sp>
      <p:pic>
        <p:nvPicPr>
          <p:cNvPr id="7" name="Picture 6">
            <a:extLst>
              <a:ext uri="{FF2B5EF4-FFF2-40B4-BE49-F238E27FC236}">
                <a16:creationId xmlns:a16="http://schemas.microsoft.com/office/drawing/2014/main" id="{CEA55224-6959-40A3-90BD-5EA6029D0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42" y="125808"/>
            <a:ext cx="1374798" cy="1547282"/>
          </a:xfrm>
          <a:prstGeom prst="rect">
            <a:avLst/>
          </a:prstGeom>
        </p:spPr>
      </p:pic>
    </p:spTree>
    <p:extLst>
      <p:ext uri="{BB962C8B-B14F-4D97-AF65-F5344CB8AC3E}">
        <p14:creationId xmlns:p14="http://schemas.microsoft.com/office/powerpoint/2010/main" val="982060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Measured flexocoupling voltage</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BBE84B0-0061-FB4D-A3A2-E4C1D6C61B07}"/>
                  </a:ext>
                </a:extLst>
              </p:cNvPr>
              <p:cNvGraphicFramePr>
                <a:graphicFrameLocks noGrp="1"/>
              </p:cNvGraphicFramePr>
              <p:nvPr>
                <p:extLst/>
              </p:nvPr>
            </p:nvGraphicFramePr>
            <p:xfrm>
              <a:off x="281599" y="1924238"/>
              <a:ext cx="6164277" cy="4179090"/>
            </p:xfrm>
            <a:graphic>
              <a:graphicData uri="http://schemas.openxmlformats.org/drawingml/2006/table">
                <a:tbl>
                  <a:tblPr/>
                  <a:tblGrid>
                    <a:gridCol w="1165722">
                      <a:extLst>
                        <a:ext uri="{9D8B030D-6E8A-4147-A177-3AD203B41FA5}">
                          <a16:colId xmlns:a16="http://schemas.microsoft.com/office/drawing/2014/main" val="3459293328"/>
                        </a:ext>
                      </a:extLst>
                    </a:gridCol>
                    <a:gridCol w="1245671">
                      <a:extLst>
                        <a:ext uri="{9D8B030D-6E8A-4147-A177-3AD203B41FA5}">
                          <a16:colId xmlns:a16="http://schemas.microsoft.com/office/drawing/2014/main" val="3869012257"/>
                        </a:ext>
                      </a:extLst>
                    </a:gridCol>
                    <a:gridCol w="1581042">
                      <a:extLst>
                        <a:ext uri="{9D8B030D-6E8A-4147-A177-3AD203B41FA5}">
                          <a16:colId xmlns:a16="http://schemas.microsoft.com/office/drawing/2014/main" val="4087863356"/>
                        </a:ext>
                      </a:extLst>
                    </a:gridCol>
                    <a:gridCol w="2171842">
                      <a:extLst>
                        <a:ext uri="{9D8B030D-6E8A-4147-A177-3AD203B41FA5}">
                          <a16:colId xmlns:a16="http://schemas.microsoft.com/office/drawing/2014/main" val="4012929403"/>
                        </a:ext>
                      </a:extLst>
                    </a:gridCol>
                  </a:tblGrid>
                  <a:tr h="547295">
                    <a:tc>
                      <a:txBody>
                        <a:bodyPr/>
                        <a:lstStyle/>
                        <a:p>
                          <a:pPr marL="0" marR="0" algn="ctr">
                            <a:spcBef>
                              <a:spcPts val="0"/>
                            </a:spcBef>
                            <a:spcAft>
                              <a:spcPts val="0"/>
                            </a:spcAft>
                          </a:pPr>
                          <a:r>
                            <a:rPr lang="en-US" sz="2000" b="1" dirty="0">
                              <a:effectLst/>
                              <a:latin typeface="+mj-lt"/>
                              <a:ea typeface="Calibri" panose="020F0502020204030204" pitchFamily="34" charset="0"/>
                              <a:cs typeface="Arial" panose="020B0604020202020204" pitchFamily="34" charset="0"/>
                            </a:rPr>
                            <a:t>Material</a:t>
                          </a:r>
                        </a:p>
                      </a:txBody>
                      <a:tcPr marL="68580" marR="68580" marT="0" marB="0" anchor="ctr">
                        <a:lnL>
                          <a:noFill/>
                        </a:lnL>
                        <a:lnR>
                          <a:noFill/>
                        </a:lnR>
                        <a:lnT w="85725" cap="flat" cmpd="dbl"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latin typeface="+mj-lt"/>
                              <a:ea typeface="Calibri" panose="020F0502020204030204" pitchFamily="34" charset="0"/>
                              <a:cs typeface="Arial" panose="020B0604020202020204" pitchFamily="34" charset="0"/>
                            </a:rPr>
                            <a:t>Space Group</a:t>
                          </a:r>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w="85725" cap="flat" cmpd="dbl"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latin typeface="+mj-lt"/>
                              <a:ea typeface="Calibri" panose="020F0502020204030204" pitchFamily="34" charset="0"/>
                              <a:cs typeface="Arial" panose="020B0604020202020204" pitchFamily="34" charset="0"/>
                            </a:rPr>
                            <a:t>Bending Direction</a:t>
                          </a:r>
                        </a:p>
                      </a:txBody>
                      <a:tcPr marL="68580" marR="68580" marT="0" marB="0" anchor="ctr">
                        <a:lnL>
                          <a:noFill/>
                        </a:lnL>
                        <a:lnR>
                          <a:noFill/>
                        </a:lnR>
                        <a:lnT w="85725" cap="flat" cmpd="dbl"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latin typeface="+mj-lt"/>
                              <a:ea typeface="Calibri" panose="020F0502020204030204" pitchFamily="34" charset="0"/>
                              <a:cs typeface="Arial" panose="020B0604020202020204" pitchFamily="34" charset="0"/>
                            </a:rPr>
                            <a:t>Flexocoupling Voltage (V)</a:t>
                          </a:r>
                        </a:p>
                      </a:txBody>
                      <a:tcPr marL="68580" marR="68580" marT="0" marB="0" anchor="ctr">
                        <a:lnL>
                          <a:noFill/>
                        </a:lnL>
                        <a:lnR>
                          <a:noFill/>
                        </a:lnR>
                        <a:lnT w="85725" cap="flat" cmpd="dbl"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4342308"/>
                      </a:ext>
                    </a:extLst>
                  </a:tr>
                  <a:tr h="396610">
                    <a:tc>
                      <a:txBody>
                        <a:bodyPr/>
                        <a:lstStyle/>
                        <a:p>
                          <a:pPr marL="0" marR="0" algn="ctr">
                            <a:spcBef>
                              <a:spcPts val="0"/>
                            </a:spcBef>
                            <a:spcAft>
                              <a:spcPts val="0"/>
                            </a:spcAft>
                          </a:pPr>
                          <a:r>
                            <a:rPr lang="en-US" sz="2000" dirty="0" err="1">
                              <a:solidFill>
                                <a:schemeClr val="accent2"/>
                              </a:solidFill>
                              <a:effectLst/>
                              <a:latin typeface="+mj-lt"/>
                              <a:ea typeface="Calibri" panose="020F0502020204030204" pitchFamily="34" charset="0"/>
                              <a:cs typeface="Arial" panose="020B0604020202020204" pitchFamily="34" charset="0"/>
                            </a:rPr>
                            <a:t>MgO</a:t>
                          </a:r>
                          <a:endParaRPr lang="en-US" sz="2000" dirty="0">
                            <a:solidFill>
                              <a:schemeClr val="accent2"/>
                            </a:solidFill>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w="19050" cap="flat" cmpd="sng" algn="ctr">
                          <a:solidFill>
                            <a:schemeClr val="tx1"/>
                          </a:solidFill>
                          <a:prstDash val="solid"/>
                          <a:round/>
                          <a:headEnd type="none" w="med" len="med"/>
                          <a:tailEnd type="none" w="med" len="med"/>
                        </a:lnT>
                        <a:lnB>
                          <a:noFill/>
                        </a:lnB>
                      </a:tcPr>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m:rPr>
                                    <m:nor/>
                                  </m:rPr>
                                  <a:rPr lang="en-US" sz="2000" b="0" i="0" smtClean="0">
                                    <a:solidFill>
                                      <a:schemeClr val="accent2"/>
                                    </a:solidFill>
                                    <a:effectLst/>
                                    <a:latin typeface="+mj-lt"/>
                                    <a:ea typeface="Calibri" panose="020F0502020204030204" pitchFamily="34" charset="0"/>
                                    <a:cs typeface="Arial" panose="020B0604020202020204" pitchFamily="34" charset="0"/>
                                  </a:rPr>
                                  <m:t>Fm</m:t>
                                </m:r>
                                <m:acc>
                                  <m:accPr>
                                    <m:chr m:val="̅"/>
                                    <m:ctrlPr>
                                      <a:rPr lang="en-US" sz="2000" b="0" i="1" smtClean="0">
                                        <a:solidFill>
                                          <a:schemeClr val="accent2"/>
                                        </a:solidFill>
                                        <a:effectLst/>
                                        <a:latin typeface="Cambria Math" panose="02040503050406030204" pitchFamily="18" charset="0"/>
                                        <a:cs typeface="Arial" panose="020B0604020202020204" pitchFamily="34" charset="0"/>
                                      </a:rPr>
                                    </m:ctrlPr>
                                  </m:accPr>
                                  <m:e>
                                    <m:r>
                                      <m:rPr>
                                        <m:nor/>
                                      </m:rPr>
                                      <a:rPr lang="en-US" sz="2000" b="0" i="0" smtClean="0">
                                        <a:solidFill>
                                          <a:schemeClr val="accent2"/>
                                        </a:solidFill>
                                        <a:effectLst/>
                                        <a:latin typeface="+mj-lt"/>
                                        <a:cs typeface="Arial" panose="020B0604020202020204" pitchFamily="34" charset="0"/>
                                      </a:rPr>
                                      <m:t>3</m:t>
                                    </m:r>
                                  </m:e>
                                </m:acc>
                                <m:r>
                                  <m:rPr>
                                    <m:nor/>
                                  </m:rPr>
                                  <a:rPr lang="en-US" sz="2000" b="0" i="0" smtClean="0">
                                    <a:solidFill>
                                      <a:schemeClr val="accent2"/>
                                    </a:solidFill>
                                    <a:effectLst/>
                                    <a:latin typeface="+mj-lt"/>
                                    <a:cs typeface="Arial" panose="020B0604020202020204" pitchFamily="34" charset="0"/>
                                  </a:rPr>
                                  <m:t>m</m:t>
                                </m:r>
                              </m:oMath>
                            </m:oMathPara>
                          </a14:m>
                          <a:endParaRPr lang="en-US" sz="2000" dirty="0">
                            <a:solidFill>
                              <a:schemeClr val="accent2"/>
                            </a:solidFill>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w="19050" cap="flat" cmpd="sng" algn="ctr">
                          <a:solidFill>
                            <a:schemeClr val="tx1"/>
                          </a:solidFill>
                          <a:prstDash val="solid"/>
                          <a:round/>
                          <a:headEnd type="none" w="med" len="med"/>
                          <a:tailEnd type="none" w="med" len="med"/>
                        </a:lnT>
                        <a:lnB>
                          <a:noFill/>
                        </a:lnB>
                      </a:tcPr>
                    </a:tc>
                    <a:tc>
                      <a:txBody>
                        <a:bodyPr/>
                        <a:lstStyle/>
                        <a:p>
                          <a:pPr marL="0" marR="0" algn="ctr">
                            <a:spcBef>
                              <a:spcPts val="0"/>
                            </a:spcBef>
                            <a:spcAft>
                              <a:spcPts val="0"/>
                            </a:spcAft>
                          </a:pPr>
                          <a:r>
                            <a:rPr lang="en-US" sz="2000" dirty="0">
                              <a:solidFill>
                                <a:schemeClr val="accent2"/>
                              </a:solidFill>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w="1905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solidFill>
                              <a:effectLst/>
                              <a:latin typeface="+mj-lt"/>
                              <a:ea typeface="Calibri" panose="020F0502020204030204" pitchFamily="34" charset="0"/>
                              <a:cs typeface="Arial" panose="020B0604020202020204" pitchFamily="34" charset="0"/>
                            </a:rPr>
                            <a:t>24±3</a:t>
                          </a:r>
                        </a:p>
                      </a:txBody>
                      <a:tcPr marL="68580" marR="68580" marT="0" marB="0" anchor="ctr">
                        <a:lnL>
                          <a:noFill/>
                        </a:lnL>
                        <a:lnR>
                          <a:noFill/>
                        </a:lnR>
                        <a:lnT w="1905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207537673"/>
                      </a:ext>
                    </a:extLst>
                  </a:tr>
                  <a:tr h="396610">
                    <a:tc>
                      <a:txBody>
                        <a:bodyPr/>
                        <a:lstStyle/>
                        <a:p>
                          <a:pPr marL="0" marR="0" algn="ctr">
                            <a:spcBef>
                              <a:spcPts val="0"/>
                            </a:spcBef>
                            <a:spcAft>
                              <a:spcPts val="0"/>
                            </a:spcAft>
                          </a:pPr>
                          <a:r>
                            <a:rPr lang="en-US" sz="2000" dirty="0" err="1">
                              <a:solidFill>
                                <a:schemeClr val="accent2"/>
                              </a:solidFill>
                              <a:effectLst/>
                              <a:latin typeface="+mj-lt"/>
                              <a:ea typeface="Calibri" panose="020F0502020204030204" pitchFamily="34" charset="0"/>
                              <a:cs typeface="Arial" panose="020B0604020202020204" pitchFamily="34" charset="0"/>
                            </a:rPr>
                            <a:t>MgO</a:t>
                          </a:r>
                          <a:endParaRPr lang="en-US" sz="2000" dirty="0">
                            <a:solidFill>
                              <a:schemeClr val="accent2"/>
                            </a:solidFill>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000" b="0" i="0" smtClean="0">
                                    <a:solidFill>
                                      <a:schemeClr val="accent2"/>
                                    </a:solidFill>
                                    <a:effectLst/>
                                    <a:latin typeface="+mj-lt"/>
                                    <a:ea typeface="Calibri" panose="020F0502020204030204" pitchFamily="34" charset="0"/>
                                    <a:cs typeface="Arial" panose="020B0604020202020204" pitchFamily="34" charset="0"/>
                                  </a:rPr>
                                  <m:t>Fm</m:t>
                                </m:r>
                                <m:acc>
                                  <m:accPr>
                                    <m:chr m:val="̅"/>
                                    <m:ctrlPr>
                                      <a:rPr lang="en-US" sz="2000" b="0" i="1" smtClean="0">
                                        <a:solidFill>
                                          <a:schemeClr val="accent2"/>
                                        </a:solidFill>
                                        <a:effectLst/>
                                        <a:latin typeface="Cambria Math" panose="02040503050406030204" pitchFamily="18" charset="0"/>
                                        <a:cs typeface="Arial" panose="020B0604020202020204" pitchFamily="34" charset="0"/>
                                      </a:rPr>
                                    </m:ctrlPr>
                                  </m:accPr>
                                  <m:e>
                                    <m:r>
                                      <m:rPr>
                                        <m:nor/>
                                      </m:rPr>
                                      <a:rPr lang="en-US" sz="2000" b="0" i="0" smtClean="0">
                                        <a:solidFill>
                                          <a:schemeClr val="accent2"/>
                                        </a:solidFill>
                                        <a:effectLst/>
                                        <a:latin typeface="+mj-lt"/>
                                        <a:cs typeface="Arial" panose="020B0604020202020204" pitchFamily="34" charset="0"/>
                                      </a:rPr>
                                      <m:t>3</m:t>
                                    </m:r>
                                  </m:e>
                                </m:acc>
                                <m:r>
                                  <m:rPr>
                                    <m:nor/>
                                  </m:rPr>
                                  <a:rPr lang="en-US" sz="2000" b="0" i="0" smtClean="0">
                                    <a:solidFill>
                                      <a:schemeClr val="accent2"/>
                                    </a:solidFill>
                                    <a:effectLst/>
                                    <a:latin typeface="+mj-lt"/>
                                    <a:cs typeface="Arial" panose="020B0604020202020204" pitchFamily="34" charset="0"/>
                                  </a:rPr>
                                  <m:t>m</m:t>
                                </m:r>
                              </m:oMath>
                            </m:oMathPara>
                          </a14:m>
                          <a:endParaRPr lang="en-US" sz="2000" dirty="0">
                            <a:solidFill>
                              <a:schemeClr val="accent2"/>
                            </a:solidFill>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accent2"/>
                              </a:solidFill>
                              <a:effectLst/>
                              <a:latin typeface="+mj-lt"/>
                              <a:ea typeface="Calibri" panose="020F0502020204030204" pitchFamily="34" charset="0"/>
                              <a:cs typeface="Arial" panose="020B0604020202020204" pitchFamily="34" charset="0"/>
                            </a:rPr>
                            <a:t>[111]</a:t>
                          </a: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solidFill>
                              <a:effectLst/>
                              <a:latin typeface="+mj-lt"/>
                              <a:ea typeface="Calibri" panose="020F0502020204030204" pitchFamily="34" charset="0"/>
                              <a:cs typeface="Arial" panose="020B0604020202020204" pitchFamily="34" charset="0"/>
                            </a:rPr>
                            <a:t>62±7</a:t>
                          </a:r>
                        </a:p>
                      </a:txBody>
                      <a:tcPr marL="68580" marR="68580" marT="0" marB="0" anchor="ctr">
                        <a:lnL>
                          <a:noFill/>
                        </a:lnL>
                        <a:lnR>
                          <a:noFill/>
                        </a:lnR>
                        <a:lnT>
                          <a:noFill/>
                        </a:lnT>
                        <a:lnB>
                          <a:noFill/>
                        </a:lnB>
                      </a:tcPr>
                    </a:tc>
                    <a:extLst>
                      <a:ext uri="{0D108BD9-81ED-4DB2-BD59-A6C34878D82A}">
                        <a16:rowId xmlns:a16="http://schemas.microsoft.com/office/drawing/2014/main" val="796680504"/>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SrTiO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000" b="0" i="0" smtClean="0">
                                    <a:effectLst/>
                                    <a:latin typeface="+mj-lt"/>
                                    <a:ea typeface="Calibri" panose="020F0502020204030204" pitchFamily="34" charset="0"/>
                                    <a:cs typeface="Arial" panose="020B0604020202020204" pitchFamily="34" charset="0"/>
                                  </a:rPr>
                                  <m:t>Pm</m:t>
                                </m:r>
                                <m:acc>
                                  <m:accPr>
                                    <m:chr m:val="̅"/>
                                    <m:ctrlPr>
                                      <a:rPr lang="en-US" sz="2000" b="0" i="1" smtClean="0">
                                        <a:effectLst/>
                                        <a:latin typeface="Cambria Math" panose="02040503050406030204" pitchFamily="18" charset="0"/>
                                        <a:cs typeface="Arial" panose="020B0604020202020204" pitchFamily="34" charset="0"/>
                                      </a:rPr>
                                    </m:ctrlPr>
                                  </m:accPr>
                                  <m:e>
                                    <m:r>
                                      <m:rPr>
                                        <m:nor/>
                                      </m:rPr>
                                      <a:rPr lang="en-US" sz="2000" b="0" i="0" smtClean="0">
                                        <a:effectLst/>
                                        <a:latin typeface="+mj-lt"/>
                                        <a:cs typeface="Arial" panose="020B0604020202020204" pitchFamily="34" charset="0"/>
                                      </a:rPr>
                                      <m:t>3</m:t>
                                    </m:r>
                                  </m:e>
                                </m:acc>
                                <m:r>
                                  <m:rPr>
                                    <m:nor/>
                                  </m:rPr>
                                  <a:rPr lang="en-US" sz="2000" b="0" i="0" smtClean="0">
                                    <a:effectLst/>
                                    <a:latin typeface="+mj-lt"/>
                                    <a:cs typeface="Arial" panose="020B0604020202020204" pitchFamily="34" charset="0"/>
                                  </a:rPr>
                                  <m:t>m</m:t>
                                </m:r>
                              </m:oMath>
                            </m:oMathPara>
                          </a14:m>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4.7±0.2</a:t>
                          </a:r>
                        </a:p>
                      </a:txBody>
                      <a:tcPr marL="68580" marR="68580" marT="0" marB="0" anchor="ctr">
                        <a:lnL>
                          <a:noFill/>
                        </a:lnL>
                        <a:lnR>
                          <a:noFill/>
                        </a:lnR>
                        <a:lnT>
                          <a:noFill/>
                        </a:lnT>
                        <a:lnB>
                          <a:noFill/>
                        </a:lnB>
                      </a:tcPr>
                    </a:tc>
                    <a:extLst>
                      <a:ext uri="{0D108BD9-81ED-4DB2-BD59-A6C34878D82A}">
                        <a16:rowId xmlns:a16="http://schemas.microsoft.com/office/drawing/2014/main" val="573612832"/>
                      </a:ext>
                    </a:extLst>
                  </a:tr>
                  <a:tr h="3966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latin typeface="+mj-lt"/>
                              <a:ea typeface="Calibri" panose="020F0502020204030204" pitchFamily="34" charset="0"/>
                              <a:cs typeface="Arial" panose="020B0604020202020204" pitchFamily="34" charset="0"/>
                            </a:rPr>
                            <a:t>SrTiO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000" b="0" i="0" smtClean="0">
                                    <a:effectLst/>
                                    <a:latin typeface="+mj-lt"/>
                                    <a:ea typeface="Calibri" panose="020F0502020204030204" pitchFamily="34" charset="0"/>
                                    <a:cs typeface="Arial" panose="020B0604020202020204" pitchFamily="34" charset="0"/>
                                  </a:rPr>
                                  <m:t>Pm</m:t>
                                </m:r>
                                <m:acc>
                                  <m:accPr>
                                    <m:chr m:val="̅"/>
                                    <m:ctrlPr>
                                      <a:rPr lang="en-US" sz="2000" b="0" i="1" smtClean="0">
                                        <a:effectLst/>
                                        <a:latin typeface="Cambria Math" panose="02040503050406030204" pitchFamily="18" charset="0"/>
                                        <a:cs typeface="Arial" panose="020B0604020202020204" pitchFamily="34" charset="0"/>
                                      </a:rPr>
                                    </m:ctrlPr>
                                  </m:accPr>
                                  <m:e>
                                    <m:r>
                                      <m:rPr>
                                        <m:nor/>
                                      </m:rPr>
                                      <a:rPr lang="en-US" sz="2000" b="0" i="0" smtClean="0">
                                        <a:effectLst/>
                                        <a:latin typeface="+mj-lt"/>
                                        <a:cs typeface="Arial" panose="020B0604020202020204" pitchFamily="34" charset="0"/>
                                      </a:rPr>
                                      <m:t>3</m:t>
                                    </m:r>
                                  </m:e>
                                </m:acc>
                                <m:r>
                                  <m:rPr>
                                    <m:nor/>
                                  </m:rPr>
                                  <a:rPr lang="en-US" sz="2000" b="0" i="0" smtClean="0">
                                    <a:effectLst/>
                                    <a:latin typeface="+mj-lt"/>
                                    <a:cs typeface="Arial" panose="020B0604020202020204" pitchFamily="34" charset="0"/>
                                  </a:rPr>
                                  <m:t>m</m:t>
                                </m:r>
                              </m:oMath>
                            </m:oMathPara>
                          </a14:m>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[110]</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3.1±0.5</a:t>
                          </a:r>
                        </a:p>
                      </a:txBody>
                      <a:tcPr marL="68580" marR="68580" marT="0" marB="0" anchor="ctr">
                        <a:lnL>
                          <a:noFill/>
                        </a:lnL>
                        <a:lnR>
                          <a:noFill/>
                        </a:lnR>
                        <a:lnT>
                          <a:noFill/>
                        </a:lnT>
                        <a:lnB>
                          <a:noFill/>
                        </a:lnB>
                      </a:tcPr>
                    </a:tc>
                    <a:extLst>
                      <a:ext uri="{0D108BD9-81ED-4DB2-BD59-A6C34878D82A}">
                        <a16:rowId xmlns:a16="http://schemas.microsoft.com/office/drawing/2014/main" val="2922659533"/>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KTaO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000" b="0" i="0" smtClean="0">
                                    <a:effectLst/>
                                    <a:latin typeface="+mj-lt"/>
                                    <a:ea typeface="Calibri" panose="020F0502020204030204" pitchFamily="34" charset="0"/>
                                    <a:cs typeface="Arial" panose="020B0604020202020204" pitchFamily="34" charset="0"/>
                                  </a:rPr>
                                  <m:t>Pm</m:t>
                                </m:r>
                                <m:acc>
                                  <m:accPr>
                                    <m:chr m:val="̅"/>
                                    <m:ctrlPr>
                                      <a:rPr lang="en-US" sz="2000" b="0" i="1" smtClean="0">
                                        <a:effectLst/>
                                        <a:latin typeface="Cambria Math" panose="02040503050406030204" pitchFamily="18" charset="0"/>
                                        <a:cs typeface="Arial" panose="020B0604020202020204" pitchFamily="34" charset="0"/>
                                      </a:rPr>
                                    </m:ctrlPr>
                                  </m:accPr>
                                  <m:e>
                                    <m:r>
                                      <m:rPr>
                                        <m:nor/>
                                      </m:rPr>
                                      <a:rPr lang="en-US" sz="2000" b="0" i="0" smtClean="0">
                                        <a:effectLst/>
                                        <a:latin typeface="+mj-lt"/>
                                        <a:cs typeface="Arial" panose="020B0604020202020204" pitchFamily="34" charset="0"/>
                                      </a:rPr>
                                      <m:t>3</m:t>
                                    </m:r>
                                  </m:e>
                                </m:acc>
                                <m:r>
                                  <m:rPr>
                                    <m:nor/>
                                  </m:rPr>
                                  <a:rPr lang="en-US" sz="2000" b="0" i="0" smtClean="0">
                                    <a:effectLst/>
                                    <a:latin typeface="+mj-lt"/>
                                    <a:cs typeface="Arial" panose="020B0604020202020204" pitchFamily="34" charset="0"/>
                                  </a:rPr>
                                  <m:t>m</m:t>
                                </m:r>
                              </m:oMath>
                            </m:oMathPara>
                          </a14:m>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latin typeface="+mj-lt"/>
                              <a:ea typeface="Calibri" panose="020F0502020204030204" pitchFamily="34" charset="0"/>
                              <a:cs typeface="Arial" panose="020B0604020202020204" pitchFamily="34" charset="0"/>
                            </a:rPr>
                            <a:t>2.3±0.5</a:t>
                          </a:r>
                        </a:p>
                      </a:txBody>
                      <a:tcPr marL="68580" marR="68580" marT="0" marB="0" anchor="ctr">
                        <a:lnL>
                          <a:noFill/>
                        </a:lnL>
                        <a:lnR>
                          <a:noFill/>
                        </a:lnR>
                        <a:lnT>
                          <a:noFill/>
                        </a:lnT>
                        <a:lnB>
                          <a:noFill/>
                        </a:lnB>
                      </a:tcPr>
                    </a:tc>
                    <a:extLst>
                      <a:ext uri="{0D108BD9-81ED-4DB2-BD59-A6C34878D82A}">
                        <a16:rowId xmlns:a16="http://schemas.microsoft.com/office/drawing/2014/main" val="3516202316"/>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TiO</a:t>
                          </a:r>
                          <a:r>
                            <a:rPr lang="en-US" sz="2000" baseline="-25000" dirty="0">
                              <a:effectLst/>
                              <a:latin typeface="+mj-lt"/>
                              <a:ea typeface="Calibri" panose="020F0502020204030204" pitchFamily="34" charset="0"/>
                              <a:cs typeface="Arial" panose="020B0604020202020204" pitchFamily="34" charset="0"/>
                            </a:rPr>
                            <a:t>2</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P4</a:t>
                          </a:r>
                          <a:r>
                            <a:rPr lang="en-US" sz="2000" baseline="-25000" dirty="0">
                              <a:effectLst/>
                              <a:latin typeface="+mj-lt"/>
                              <a:ea typeface="Calibri" panose="020F0502020204030204" pitchFamily="34" charset="0"/>
                              <a:cs typeface="Arial" panose="020B0604020202020204" pitchFamily="34" charset="0"/>
                            </a:rPr>
                            <a:t>2</a:t>
                          </a:r>
                          <a:r>
                            <a:rPr lang="en-US" sz="2000" dirty="0">
                              <a:effectLst/>
                              <a:latin typeface="+mj-lt"/>
                              <a:ea typeface="Calibri" panose="020F0502020204030204" pitchFamily="34" charset="0"/>
                              <a:cs typeface="Arial" panose="020B0604020202020204" pitchFamily="34" charset="0"/>
                            </a:rPr>
                            <a:t>/</a:t>
                          </a:r>
                          <a:r>
                            <a:rPr lang="en-US" sz="2000" dirty="0" err="1">
                              <a:effectLst/>
                              <a:latin typeface="+mj-lt"/>
                              <a:ea typeface="Calibri" panose="020F0502020204030204" pitchFamily="34" charset="0"/>
                              <a:cs typeface="Arial" panose="020B0604020202020204" pitchFamily="34" charset="0"/>
                            </a:rPr>
                            <a:t>mnm</a:t>
                          </a:r>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3.1±1.0</a:t>
                          </a:r>
                        </a:p>
                      </a:txBody>
                      <a:tcPr marL="68580" marR="68580" marT="0" marB="0" anchor="ctr">
                        <a:lnL>
                          <a:noFill/>
                        </a:lnL>
                        <a:lnR>
                          <a:noFill/>
                        </a:lnR>
                        <a:lnT>
                          <a:noFill/>
                        </a:lnT>
                        <a:lnB>
                          <a:noFill/>
                        </a:lnB>
                      </a:tcPr>
                    </a:tc>
                    <a:extLst>
                      <a:ext uri="{0D108BD9-81ED-4DB2-BD59-A6C34878D82A}">
                        <a16:rowId xmlns:a16="http://schemas.microsoft.com/office/drawing/2014/main" val="1459994475"/>
                      </a:ext>
                    </a:extLst>
                  </a:tr>
                  <a:tr h="396610">
                    <a:tc>
                      <a:txBody>
                        <a:bodyPr/>
                        <a:lstStyle/>
                        <a:p>
                          <a:pPr marL="0" marR="0" algn="ctr">
                            <a:spcBef>
                              <a:spcPts val="0"/>
                            </a:spcBef>
                            <a:spcAft>
                              <a:spcPts val="0"/>
                            </a:spcAft>
                          </a:pPr>
                          <a:r>
                            <a:rPr lang="en-US" sz="2000" b="1" dirty="0">
                              <a:solidFill>
                                <a:schemeClr val="tx2"/>
                              </a:solidFill>
                              <a:effectLst/>
                              <a:latin typeface="+mj-lt"/>
                              <a:ea typeface="Calibri" panose="020F0502020204030204" pitchFamily="34" charset="0"/>
                              <a:cs typeface="Arial" panose="020B0604020202020204" pitchFamily="34" charset="0"/>
                            </a:rPr>
                            <a:t>DyScO</a:t>
                          </a:r>
                          <a:r>
                            <a:rPr lang="en-US" sz="2000" b="1" baseline="-25000" dirty="0">
                              <a:solidFill>
                                <a:schemeClr val="tx2"/>
                              </a:solidFill>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err="1">
                              <a:solidFill>
                                <a:schemeClr val="tx2"/>
                              </a:solidFill>
                              <a:effectLst/>
                              <a:latin typeface="+mj-lt"/>
                              <a:ea typeface="Calibri" panose="020F0502020204030204" pitchFamily="34" charset="0"/>
                              <a:cs typeface="Arial" panose="020B0604020202020204" pitchFamily="34" charset="0"/>
                            </a:rPr>
                            <a:t>Pbnm</a:t>
                          </a:r>
                          <a:endParaRPr lang="en-US" sz="2000" b="1" dirty="0">
                            <a:solidFill>
                              <a:schemeClr val="tx2"/>
                            </a:solidFill>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solidFill>
                                <a:schemeClr val="tx2"/>
                              </a:solidFill>
                              <a:effectLst/>
                              <a:latin typeface="+mj-lt"/>
                              <a:ea typeface="Calibri" panose="020F0502020204030204" pitchFamily="34" charset="0"/>
                              <a:cs typeface="Arial" panose="020B0604020202020204" pitchFamily="34" charset="0"/>
                            </a:rPr>
                            <a:t>[110]</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solidFill>
                                <a:schemeClr val="tx2"/>
                              </a:solidFill>
                              <a:effectLst/>
                              <a:latin typeface="+mj-lt"/>
                              <a:ea typeface="Calibri" panose="020F0502020204030204" pitchFamily="34" charset="0"/>
                              <a:cs typeface="Arial" panose="020B0604020202020204" pitchFamily="34" charset="0"/>
                            </a:rPr>
                            <a:t>42±2</a:t>
                          </a:r>
                        </a:p>
                      </a:txBody>
                      <a:tcPr marL="68580" marR="68580" marT="0" marB="0" anchor="ctr">
                        <a:lnL>
                          <a:noFill/>
                        </a:lnL>
                        <a:lnR>
                          <a:noFill/>
                        </a:lnR>
                        <a:lnT>
                          <a:noFill/>
                        </a:lnT>
                        <a:lnB>
                          <a:noFill/>
                        </a:lnB>
                      </a:tcPr>
                    </a:tc>
                    <a:extLst>
                      <a:ext uri="{0D108BD9-81ED-4DB2-BD59-A6C34878D82A}">
                        <a16:rowId xmlns:a16="http://schemas.microsoft.com/office/drawing/2014/main" val="2349281318"/>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YAlO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err="1">
                              <a:effectLst/>
                              <a:latin typeface="+mj-lt"/>
                              <a:ea typeface="Calibri" panose="020F0502020204030204" pitchFamily="34" charset="0"/>
                              <a:cs typeface="Arial" panose="020B0604020202020204" pitchFamily="34" charset="0"/>
                            </a:rPr>
                            <a:t>Pbnm</a:t>
                          </a:r>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[101]</a:t>
                          </a: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latin typeface="+mj-lt"/>
                              <a:ea typeface="Calibri" panose="020F0502020204030204" pitchFamily="34" charset="0"/>
                              <a:cs typeface="Arial" panose="020B0604020202020204" pitchFamily="34" charset="0"/>
                            </a:rPr>
                            <a:t>26±1</a:t>
                          </a:r>
                        </a:p>
                      </a:txBody>
                      <a:tcPr marL="68580" marR="68580" marT="0" marB="0" anchor="ctr">
                        <a:lnL>
                          <a:noFill/>
                        </a:lnL>
                        <a:lnR>
                          <a:noFill/>
                        </a:lnR>
                        <a:lnT>
                          <a:noFill/>
                        </a:lnT>
                        <a:lnB>
                          <a:noFill/>
                        </a:lnB>
                      </a:tcPr>
                    </a:tc>
                    <a:extLst>
                      <a:ext uri="{0D108BD9-81ED-4DB2-BD59-A6C34878D82A}">
                        <a16:rowId xmlns:a16="http://schemas.microsoft.com/office/drawing/2014/main" val="3800847140"/>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LaAlO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w="85725" cap="flat" cmpd="dbl"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000" b="0" i="0" smtClean="0">
                                    <a:effectLst/>
                                    <a:latin typeface="+mj-lt"/>
                                    <a:ea typeface="Calibri" panose="020F0502020204030204" pitchFamily="34" charset="0"/>
                                    <a:cs typeface="Arial" panose="020B0604020202020204" pitchFamily="34" charset="0"/>
                                  </a:rPr>
                                  <m:t>R</m:t>
                                </m:r>
                                <m:acc>
                                  <m:accPr>
                                    <m:chr m:val="̅"/>
                                    <m:ctrlPr>
                                      <a:rPr lang="en-US" sz="2000" b="0" i="1" smtClean="0">
                                        <a:effectLst/>
                                        <a:latin typeface="Cambria Math" panose="02040503050406030204" pitchFamily="18" charset="0"/>
                                        <a:cs typeface="Arial" panose="020B0604020202020204" pitchFamily="34" charset="0"/>
                                      </a:rPr>
                                    </m:ctrlPr>
                                  </m:accPr>
                                  <m:e>
                                    <m:r>
                                      <m:rPr>
                                        <m:nor/>
                                      </m:rPr>
                                      <a:rPr lang="en-US" sz="2000" b="0" i="0" smtClean="0">
                                        <a:effectLst/>
                                        <a:latin typeface="+mj-lt"/>
                                        <a:cs typeface="Arial" panose="020B0604020202020204" pitchFamily="34" charset="0"/>
                                      </a:rPr>
                                      <m:t>3</m:t>
                                    </m:r>
                                  </m:e>
                                </m:acc>
                                <m:r>
                                  <m:rPr>
                                    <m:nor/>
                                  </m:rPr>
                                  <a:rPr lang="en-US" sz="2000" b="0" i="0" smtClean="0">
                                    <a:effectLst/>
                                    <a:latin typeface="+mj-lt"/>
                                    <a:cs typeface="Arial" panose="020B0604020202020204" pitchFamily="34" charset="0"/>
                                  </a:rPr>
                                  <m:t>c</m:t>
                                </m:r>
                              </m:oMath>
                            </m:oMathPara>
                          </a14:m>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w="85725"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a:noFill/>
                        </a:lnT>
                        <a:lnB w="85725"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15±1</a:t>
                          </a:r>
                        </a:p>
                      </a:txBody>
                      <a:tcPr marL="68580" marR="68580" marT="0" marB="0" anchor="ctr">
                        <a:lnL>
                          <a:noFill/>
                        </a:lnL>
                        <a:lnR>
                          <a:noFill/>
                        </a:lnR>
                        <a:lnT>
                          <a:noFill/>
                        </a:lnT>
                        <a:lnB w="8572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739653042"/>
                      </a:ext>
                    </a:extLst>
                  </a:tr>
                </a:tbl>
              </a:graphicData>
            </a:graphic>
          </p:graphicFrame>
        </mc:Choice>
        <mc:Fallback xmlns="">
          <p:graphicFrame>
            <p:nvGraphicFramePr>
              <p:cNvPr id="4" name="Table 3">
                <a:extLst>
                  <a:ext uri="{FF2B5EF4-FFF2-40B4-BE49-F238E27FC236}">
                    <a16:creationId xmlns:a16="http://schemas.microsoft.com/office/drawing/2014/main" id="{8BBE84B0-0061-FB4D-A3A2-E4C1D6C61B07}"/>
                  </a:ext>
                </a:extLst>
              </p:cNvPr>
              <p:cNvGraphicFramePr>
                <a:graphicFrameLocks noGrp="1"/>
              </p:cNvGraphicFramePr>
              <p:nvPr>
                <p:extLst>
                  <p:ext uri="{D42A27DB-BD31-4B8C-83A1-F6EECF244321}">
                    <p14:modId xmlns:p14="http://schemas.microsoft.com/office/powerpoint/2010/main" val="1423459340"/>
                  </p:ext>
                </p:extLst>
              </p:nvPr>
            </p:nvGraphicFramePr>
            <p:xfrm>
              <a:off x="281599" y="1924238"/>
              <a:ext cx="6164277" cy="4179090"/>
            </p:xfrm>
            <a:graphic>
              <a:graphicData uri="http://schemas.openxmlformats.org/drawingml/2006/table">
                <a:tbl>
                  <a:tblPr/>
                  <a:tblGrid>
                    <a:gridCol w="1165722">
                      <a:extLst>
                        <a:ext uri="{9D8B030D-6E8A-4147-A177-3AD203B41FA5}">
                          <a16:colId xmlns:a16="http://schemas.microsoft.com/office/drawing/2014/main" val="3459293328"/>
                        </a:ext>
                      </a:extLst>
                    </a:gridCol>
                    <a:gridCol w="1245671">
                      <a:extLst>
                        <a:ext uri="{9D8B030D-6E8A-4147-A177-3AD203B41FA5}">
                          <a16:colId xmlns:a16="http://schemas.microsoft.com/office/drawing/2014/main" val="3869012257"/>
                        </a:ext>
                      </a:extLst>
                    </a:gridCol>
                    <a:gridCol w="1581042">
                      <a:extLst>
                        <a:ext uri="{9D8B030D-6E8A-4147-A177-3AD203B41FA5}">
                          <a16:colId xmlns:a16="http://schemas.microsoft.com/office/drawing/2014/main" val="4087863356"/>
                        </a:ext>
                      </a:extLst>
                    </a:gridCol>
                    <a:gridCol w="2171842">
                      <a:extLst>
                        <a:ext uri="{9D8B030D-6E8A-4147-A177-3AD203B41FA5}">
                          <a16:colId xmlns:a16="http://schemas.microsoft.com/office/drawing/2014/main" val="4012929403"/>
                        </a:ext>
                      </a:extLst>
                    </a:gridCol>
                  </a:tblGrid>
                  <a:tr h="609600">
                    <a:tc>
                      <a:txBody>
                        <a:bodyPr/>
                        <a:lstStyle/>
                        <a:p>
                          <a:pPr marL="0" marR="0" algn="ctr">
                            <a:spcBef>
                              <a:spcPts val="0"/>
                            </a:spcBef>
                            <a:spcAft>
                              <a:spcPts val="0"/>
                            </a:spcAft>
                          </a:pPr>
                          <a:r>
                            <a:rPr lang="en-US" sz="2000" b="1" dirty="0">
                              <a:effectLst/>
                              <a:latin typeface="+mj-lt"/>
                              <a:ea typeface="Calibri" panose="020F0502020204030204" pitchFamily="34" charset="0"/>
                              <a:cs typeface="Arial" panose="020B0604020202020204" pitchFamily="34" charset="0"/>
                            </a:rPr>
                            <a:t>Material</a:t>
                          </a:r>
                        </a:p>
                      </a:txBody>
                      <a:tcPr marL="68580" marR="68580" marT="0" marB="0" anchor="ctr">
                        <a:lnL>
                          <a:noFill/>
                        </a:lnL>
                        <a:lnR>
                          <a:noFill/>
                        </a:lnR>
                        <a:lnT w="85725" cap="flat" cmpd="dbl"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latin typeface="+mj-lt"/>
                              <a:ea typeface="Calibri" panose="020F0502020204030204" pitchFamily="34" charset="0"/>
                              <a:cs typeface="Arial" panose="020B0604020202020204" pitchFamily="34" charset="0"/>
                            </a:rPr>
                            <a:t>Space Group</a:t>
                          </a:r>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w="85725" cap="flat" cmpd="dbl"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latin typeface="+mj-lt"/>
                              <a:ea typeface="Calibri" panose="020F0502020204030204" pitchFamily="34" charset="0"/>
                              <a:cs typeface="Arial" panose="020B0604020202020204" pitchFamily="34" charset="0"/>
                            </a:rPr>
                            <a:t>Bending Direction</a:t>
                          </a:r>
                        </a:p>
                      </a:txBody>
                      <a:tcPr marL="68580" marR="68580" marT="0" marB="0" anchor="ctr">
                        <a:lnL>
                          <a:noFill/>
                        </a:lnL>
                        <a:lnR>
                          <a:noFill/>
                        </a:lnR>
                        <a:lnT w="85725" cap="flat" cmpd="dbl"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1" dirty="0">
                              <a:effectLst/>
                              <a:latin typeface="+mj-lt"/>
                              <a:ea typeface="Calibri" panose="020F0502020204030204" pitchFamily="34" charset="0"/>
                              <a:cs typeface="Arial" panose="020B0604020202020204" pitchFamily="34" charset="0"/>
                            </a:rPr>
                            <a:t>Flexocoupling Voltage (V)</a:t>
                          </a:r>
                        </a:p>
                      </a:txBody>
                      <a:tcPr marL="68580" marR="68580" marT="0" marB="0" anchor="ctr">
                        <a:lnL>
                          <a:noFill/>
                        </a:lnL>
                        <a:lnR>
                          <a:noFill/>
                        </a:lnR>
                        <a:lnT w="85725" cap="flat" cmpd="dbl"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4342308"/>
                      </a:ext>
                    </a:extLst>
                  </a:tr>
                  <a:tr h="396610">
                    <a:tc>
                      <a:txBody>
                        <a:bodyPr/>
                        <a:lstStyle/>
                        <a:p>
                          <a:pPr marL="0" marR="0" algn="ctr">
                            <a:spcBef>
                              <a:spcPts val="0"/>
                            </a:spcBef>
                            <a:spcAft>
                              <a:spcPts val="0"/>
                            </a:spcAft>
                          </a:pPr>
                          <a:r>
                            <a:rPr lang="en-US" sz="2000" dirty="0" err="1">
                              <a:solidFill>
                                <a:schemeClr val="accent2"/>
                              </a:solidFill>
                              <a:effectLst/>
                              <a:latin typeface="+mj-lt"/>
                              <a:ea typeface="Calibri" panose="020F0502020204030204" pitchFamily="34" charset="0"/>
                              <a:cs typeface="Arial" panose="020B0604020202020204" pitchFamily="34" charset="0"/>
                            </a:rPr>
                            <a:t>MgO</a:t>
                          </a:r>
                          <a:endParaRPr lang="en-US" sz="2000" dirty="0">
                            <a:solidFill>
                              <a:schemeClr val="accent2"/>
                            </a:solidFill>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w="19050" cap="flat" cmpd="sng" algn="ctr">
                          <a:solidFill>
                            <a:schemeClr val="tx1"/>
                          </a:solidFill>
                          <a:prstDash val="solid"/>
                          <a:round/>
                          <a:headEnd type="none" w="med" len="med"/>
                          <a:tailEnd type="none" w="med" len="med"/>
                        </a:lnT>
                        <a:lnB>
                          <a:noFill/>
                        </a:lnB>
                      </a:tcPr>
                    </a:tc>
                    <a:tc>
                      <a:txBody>
                        <a:bodyPr/>
                        <a:lstStyle/>
                        <a:p>
                          <a:endParaRPr lang="en-US"/>
                        </a:p>
                      </a:txBody>
                      <a:tcPr marL="68580" marR="68580" marT="0" marB="0" anchor="ctr">
                        <a:lnL>
                          <a:noFill/>
                        </a:lnL>
                        <a:lnR>
                          <a:noFill/>
                        </a:lnR>
                        <a:lnT w="19050" cap="flat" cmpd="sng" algn="ctr">
                          <a:solidFill>
                            <a:schemeClr val="tx1"/>
                          </a:solidFill>
                          <a:prstDash val="solid"/>
                          <a:round/>
                          <a:headEnd type="none" w="med" len="med"/>
                          <a:tailEnd type="none" w="med" len="med"/>
                        </a:lnT>
                        <a:lnB>
                          <a:noFill/>
                        </a:lnB>
                        <a:blipFill>
                          <a:blip r:embed="rId2"/>
                          <a:stretch>
                            <a:fillRect l="-93171" t="-172308" r="-303902" b="-829231"/>
                          </a:stretch>
                        </a:blipFill>
                      </a:tcPr>
                    </a:tc>
                    <a:tc>
                      <a:txBody>
                        <a:bodyPr/>
                        <a:lstStyle/>
                        <a:p>
                          <a:pPr marL="0" marR="0" algn="ctr">
                            <a:spcBef>
                              <a:spcPts val="0"/>
                            </a:spcBef>
                            <a:spcAft>
                              <a:spcPts val="0"/>
                            </a:spcAft>
                          </a:pPr>
                          <a:r>
                            <a:rPr lang="en-US" sz="2000" dirty="0">
                              <a:solidFill>
                                <a:schemeClr val="accent2"/>
                              </a:solidFill>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w="1905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solidFill>
                              <a:effectLst/>
                              <a:latin typeface="+mj-lt"/>
                              <a:ea typeface="Calibri" panose="020F0502020204030204" pitchFamily="34" charset="0"/>
                              <a:cs typeface="Arial" panose="020B0604020202020204" pitchFamily="34" charset="0"/>
                            </a:rPr>
                            <a:t>24±3</a:t>
                          </a:r>
                        </a:p>
                      </a:txBody>
                      <a:tcPr marL="68580" marR="68580" marT="0" marB="0" anchor="ctr">
                        <a:lnL>
                          <a:noFill/>
                        </a:lnL>
                        <a:lnR>
                          <a:noFill/>
                        </a:lnR>
                        <a:lnT w="1905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207537673"/>
                      </a:ext>
                    </a:extLst>
                  </a:tr>
                  <a:tr h="396610">
                    <a:tc>
                      <a:txBody>
                        <a:bodyPr/>
                        <a:lstStyle/>
                        <a:p>
                          <a:pPr marL="0" marR="0" algn="ctr">
                            <a:spcBef>
                              <a:spcPts val="0"/>
                            </a:spcBef>
                            <a:spcAft>
                              <a:spcPts val="0"/>
                            </a:spcAft>
                          </a:pPr>
                          <a:r>
                            <a:rPr lang="en-US" sz="2000" dirty="0" err="1">
                              <a:solidFill>
                                <a:schemeClr val="accent2"/>
                              </a:solidFill>
                              <a:effectLst/>
                              <a:latin typeface="+mj-lt"/>
                              <a:ea typeface="Calibri" panose="020F0502020204030204" pitchFamily="34" charset="0"/>
                              <a:cs typeface="Arial" panose="020B0604020202020204" pitchFamily="34" charset="0"/>
                            </a:rPr>
                            <a:t>MgO</a:t>
                          </a:r>
                          <a:endParaRPr lang="en-US" sz="2000" dirty="0">
                            <a:solidFill>
                              <a:schemeClr val="accent2"/>
                            </a:solidFill>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endParaRPr lang="en-US"/>
                        </a:p>
                      </a:txBody>
                      <a:tcPr marL="68580" marR="68580" marT="0" marB="0" anchor="ctr">
                        <a:lnL>
                          <a:noFill/>
                        </a:lnL>
                        <a:lnR>
                          <a:noFill/>
                        </a:lnR>
                        <a:lnT>
                          <a:noFill/>
                        </a:lnT>
                        <a:lnB>
                          <a:noFill/>
                        </a:lnB>
                        <a:blipFill>
                          <a:blip r:embed="rId2"/>
                          <a:stretch>
                            <a:fillRect l="-93171" t="-268182" r="-303902" b="-716667"/>
                          </a:stretch>
                        </a:blipFill>
                      </a:tcPr>
                    </a:tc>
                    <a:tc>
                      <a:txBody>
                        <a:bodyPr/>
                        <a:lstStyle/>
                        <a:p>
                          <a:pPr marL="0" marR="0" algn="ctr">
                            <a:spcBef>
                              <a:spcPts val="0"/>
                            </a:spcBef>
                            <a:spcAft>
                              <a:spcPts val="0"/>
                            </a:spcAft>
                          </a:pPr>
                          <a:r>
                            <a:rPr lang="en-US" sz="2000" dirty="0">
                              <a:solidFill>
                                <a:schemeClr val="accent2"/>
                              </a:solidFill>
                              <a:effectLst/>
                              <a:latin typeface="+mj-lt"/>
                              <a:ea typeface="Calibri" panose="020F0502020204030204" pitchFamily="34" charset="0"/>
                              <a:cs typeface="Arial" panose="020B0604020202020204" pitchFamily="34" charset="0"/>
                            </a:rPr>
                            <a:t>[111]</a:t>
                          </a: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solidFill>
                              <a:effectLst/>
                              <a:latin typeface="+mj-lt"/>
                              <a:ea typeface="Calibri" panose="020F0502020204030204" pitchFamily="34" charset="0"/>
                              <a:cs typeface="Arial" panose="020B0604020202020204" pitchFamily="34" charset="0"/>
                            </a:rPr>
                            <a:t>62±7</a:t>
                          </a:r>
                        </a:p>
                      </a:txBody>
                      <a:tcPr marL="68580" marR="68580" marT="0" marB="0" anchor="ctr">
                        <a:lnL>
                          <a:noFill/>
                        </a:lnL>
                        <a:lnR>
                          <a:noFill/>
                        </a:lnR>
                        <a:lnT>
                          <a:noFill/>
                        </a:lnT>
                        <a:lnB>
                          <a:noFill/>
                        </a:lnB>
                      </a:tcPr>
                    </a:tc>
                    <a:extLst>
                      <a:ext uri="{0D108BD9-81ED-4DB2-BD59-A6C34878D82A}">
                        <a16:rowId xmlns:a16="http://schemas.microsoft.com/office/drawing/2014/main" val="796680504"/>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SrTiO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endParaRPr lang="en-US"/>
                        </a:p>
                      </a:txBody>
                      <a:tcPr marL="68580" marR="68580" marT="0" marB="0" anchor="ctr">
                        <a:lnL>
                          <a:noFill/>
                        </a:lnL>
                        <a:lnR>
                          <a:noFill/>
                        </a:lnR>
                        <a:lnT>
                          <a:noFill/>
                        </a:lnT>
                        <a:lnB>
                          <a:noFill/>
                        </a:lnB>
                        <a:blipFill>
                          <a:blip r:embed="rId2"/>
                          <a:stretch>
                            <a:fillRect l="-93171" t="-373846" r="-303902" b="-627692"/>
                          </a:stretch>
                        </a:blipFill>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4.7±0.2</a:t>
                          </a:r>
                        </a:p>
                      </a:txBody>
                      <a:tcPr marL="68580" marR="68580" marT="0" marB="0" anchor="ctr">
                        <a:lnL>
                          <a:noFill/>
                        </a:lnL>
                        <a:lnR>
                          <a:noFill/>
                        </a:lnR>
                        <a:lnT>
                          <a:noFill/>
                        </a:lnT>
                        <a:lnB>
                          <a:noFill/>
                        </a:lnB>
                      </a:tcPr>
                    </a:tc>
                    <a:extLst>
                      <a:ext uri="{0D108BD9-81ED-4DB2-BD59-A6C34878D82A}">
                        <a16:rowId xmlns:a16="http://schemas.microsoft.com/office/drawing/2014/main" val="573612832"/>
                      </a:ext>
                    </a:extLst>
                  </a:tr>
                  <a:tr h="3966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latin typeface="+mj-lt"/>
                              <a:ea typeface="Calibri" panose="020F0502020204030204" pitchFamily="34" charset="0"/>
                              <a:cs typeface="Arial" panose="020B0604020202020204" pitchFamily="34" charset="0"/>
                            </a:rPr>
                            <a:t>SrTiO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endParaRPr lang="en-US"/>
                        </a:p>
                      </a:txBody>
                      <a:tcPr marL="68580" marR="68580" marT="0" marB="0" anchor="ctr">
                        <a:lnL>
                          <a:noFill/>
                        </a:lnL>
                        <a:lnR>
                          <a:noFill/>
                        </a:lnR>
                        <a:lnT>
                          <a:noFill/>
                        </a:lnT>
                        <a:lnB>
                          <a:noFill/>
                        </a:lnB>
                        <a:blipFill>
                          <a:blip r:embed="rId2"/>
                          <a:stretch>
                            <a:fillRect l="-93171" t="-473846" r="-303902" b="-527692"/>
                          </a:stretch>
                        </a:blipFill>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[110]</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3.1±0.5</a:t>
                          </a:r>
                        </a:p>
                      </a:txBody>
                      <a:tcPr marL="68580" marR="68580" marT="0" marB="0" anchor="ctr">
                        <a:lnL>
                          <a:noFill/>
                        </a:lnL>
                        <a:lnR>
                          <a:noFill/>
                        </a:lnR>
                        <a:lnT>
                          <a:noFill/>
                        </a:lnT>
                        <a:lnB>
                          <a:noFill/>
                        </a:lnB>
                      </a:tcPr>
                    </a:tc>
                    <a:extLst>
                      <a:ext uri="{0D108BD9-81ED-4DB2-BD59-A6C34878D82A}">
                        <a16:rowId xmlns:a16="http://schemas.microsoft.com/office/drawing/2014/main" val="2922659533"/>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KTaO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endParaRPr lang="en-US"/>
                        </a:p>
                      </a:txBody>
                      <a:tcPr marL="68580" marR="68580" marT="0" marB="0" anchor="ctr">
                        <a:lnL>
                          <a:noFill/>
                        </a:lnL>
                        <a:lnR>
                          <a:noFill/>
                        </a:lnR>
                        <a:lnT>
                          <a:noFill/>
                        </a:lnT>
                        <a:lnB>
                          <a:noFill/>
                        </a:lnB>
                        <a:blipFill>
                          <a:blip r:embed="rId2"/>
                          <a:stretch>
                            <a:fillRect l="-93171" t="-573846" r="-303902" b="-427692"/>
                          </a:stretch>
                        </a:blipFill>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latin typeface="+mj-lt"/>
                              <a:ea typeface="Calibri" panose="020F0502020204030204" pitchFamily="34" charset="0"/>
                              <a:cs typeface="Arial" panose="020B0604020202020204" pitchFamily="34" charset="0"/>
                            </a:rPr>
                            <a:t>2.3±0.5</a:t>
                          </a:r>
                        </a:p>
                      </a:txBody>
                      <a:tcPr marL="68580" marR="68580" marT="0" marB="0" anchor="ctr">
                        <a:lnL>
                          <a:noFill/>
                        </a:lnL>
                        <a:lnR>
                          <a:noFill/>
                        </a:lnR>
                        <a:lnT>
                          <a:noFill/>
                        </a:lnT>
                        <a:lnB>
                          <a:noFill/>
                        </a:lnB>
                      </a:tcPr>
                    </a:tc>
                    <a:extLst>
                      <a:ext uri="{0D108BD9-81ED-4DB2-BD59-A6C34878D82A}">
                        <a16:rowId xmlns:a16="http://schemas.microsoft.com/office/drawing/2014/main" val="3516202316"/>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TiO</a:t>
                          </a:r>
                          <a:r>
                            <a:rPr lang="en-US" sz="2000" baseline="-25000" dirty="0">
                              <a:effectLst/>
                              <a:latin typeface="+mj-lt"/>
                              <a:ea typeface="Calibri" panose="020F0502020204030204" pitchFamily="34" charset="0"/>
                              <a:cs typeface="Arial" panose="020B0604020202020204" pitchFamily="34" charset="0"/>
                            </a:rPr>
                            <a:t>2</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P4</a:t>
                          </a:r>
                          <a:r>
                            <a:rPr lang="en-US" sz="2000" baseline="-25000" dirty="0">
                              <a:effectLst/>
                              <a:latin typeface="+mj-lt"/>
                              <a:ea typeface="Calibri" panose="020F0502020204030204" pitchFamily="34" charset="0"/>
                              <a:cs typeface="Arial" panose="020B0604020202020204" pitchFamily="34" charset="0"/>
                            </a:rPr>
                            <a:t>2</a:t>
                          </a:r>
                          <a:r>
                            <a:rPr lang="en-US" sz="2000" dirty="0">
                              <a:effectLst/>
                              <a:latin typeface="+mj-lt"/>
                              <a:ea typeface="Calibri" panose="020F0502020204030204" pitchFamily="34" charset="0"/>
                              <a:cs typeface="Arial" panose="020B0604020202020204" pitchFamily="34" charset="0"/>
                            </a:rPr>
                            <a:t>/</a:t>
                          </a:r>
                          <a:r>
                            <a:rPr lang="en-US" sz="2000" dirty="0" err="1">
                              <a:effectLst/>
                              <a:latin typeface="+mj-lt"/>
                              <a:ea typeface="Calibri" panose="020F0502020204030204" pitchFamily="34" charset="0"/>
                              <a:cs typeface="Arial" panose="020B0604020202020204" pitchFamily="34" charset="0"/>
                            </a:rPr>
                            <a:t>mnm</a:t>
                          </a:r>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3.1±1.0</a:t>
                          </a:r>
                        </a:p>
                      </a:txBody>
                      <a:tcPr marL="68580" marR="68580" marT="0" marB="0" anchor="ctr">
                        <a:lnL>
                          <a:noFill/>
                        </a:lnL>
                        <a:lnR>
                          <a:noFill/>
                        </a:lnR>
                        <a:lnT>
                          <a:noFill/>
                        </a:lnT>
                        <a:lnB>
                          <a:noFill/>
                        </a:lnB>
                      </a:tcPr>
                    </a:tc>
                    <a:extLst>
                      <a:ext uri="{0D108BD9-81ED-4DB2-BD59-A6C34878D82A}">
                        <a16:rowId xmlns:a16="http://schemas.microsoft.com/office/drawing/2014/main" val="1459994475"/>
                      </a:ext>
                    </a:extLst>
                  </a:tr>
                  <a:tr h="396610">
                    <a:tc>
                      <a:txBody>
                        <a:bodyPr/>
                        <a:lstStyle/>
                        <a:p>
                          <a:pPr marL="0" marR="0" algn="ctr">
                            <a:spcBef>
                              <a:spcPts val="0"/>
                            </a:spcBef>
                            <a:spcAft>
                              <a:spcPts val="0"/>
                            </a:spcAft>
                          </a:pPr>
                          <a:r>
                            <a:rPr lang="en-US" sz="2000" b="1" dirty="0">
                              <a:solidFill>
                                <a:schemeClr val="tx2"/>
                              </a:solidFill>
                              <a:effectLst/>
                              <a:latin typeface="+mj-lt"/>
                              <a:ea typeface="Calibri" panose="020F0502020204030204" pitchFamily="34" charset="0"/>
                              <a:cs typeface="Arial" panose="020B0604020202020204" pitchFamily="34" charset="0"/>
                            </a:rPr>
                            <a:t>DyScO</a:t>
                          </a:r>
                          <a:r>
                            <a:rPr lang="en-US" sz="2000" b="1" baseline="-25000" dirty="0">
                              <a:solidFill>
                                <a:schemeClr val="tx2"/>
                              </a:solidFill>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err="1">
                              <a:solidFill>
                                <a:schemeClr val="tx2"/>
                              </a:solidFill>
                              <a:effectLst/>
                              <a:latin typeface="+mj-lt"/>
                              <a:ea typeface="Calibri" panose="020F0502020204030204" pitchFamily="34" charset="0"/>
                              <a:cs typeface="Arial" panose="020B0604020202020204" pitchFamily="34" charset="0"/>
                            </a:rPr>
                            <a:t>Pbnm</a:t>
                          </a:r>
                          <a:endParaRPr lang="en-US" sz="2000" b="1" dirty="0">
                            <a:solidFill>
                              <a:schemeClr val="tx2"/>
                            </a:solidFill>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solidFill>
                                <a:schemeClr val="tx2"/>
                              </a:solidFill>
                              <a:effectLst/>
                              <a:latin typeface="+mj-lt"/>
                              <a:ea typeface="Calibri" panose="020F0502020204030204" pitchFamily="34" charset="0"/>
                              <a:cs typeface="Arial" panose="020B0604020202020204" pitchFamily="34" charset="0"/>
                            </a:rPr>
                            <a:t>[110]</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b="1" dirty="0">
                              <a:solidFill>
                                <a:schemeClr val="tx2"/>
                              </a:solidFill>
                              <a:effectLst/>
                              <a:latin typeface="+mj-lt"/>
                              <a:ea typeface="Calibri" panose="020F0502020204030204" pitchFamily="34" charset="0"/>
                              <a:cs typeface="Arial" panose="020B0604020202020204" pitchFamily="34" charset="0"/>
                            </a:rPr>
                            <a:t>42±2</a:t>
                          </a:r>
                        </a:p>
                      </a:txBody>
                      <a:tcPr marL="68580" marR="68580" marT="0" marB="0" anchor="ctr">
                        <a:lnL>
                          <a:noFill/>
                        </a:lnL>
                        <a:lnR>
                          <a:noFill/>
                        </a:lnR>
                        <a:lnT>
                          <a:noFill/>
                        </a:lnT>
                        <a:lnB>
                          <a:noFill/>
                        </a:lnB>
                      </a:tcPr>
                    </a:tc>
                    <a:extLst>
                      <a:ext uri="{0D108BD9-81ED-4DB2-BD59-A6C34878D82A}">
                        <a16:rowId xmlns:a16="http://schemas.microsoft.com/office/drawing/2014/main" val="2349281318"/>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YAlO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err="1">
                              <a:effectLst/>
                              <a:latin typeface="+mj-lt"/>
                              <a:ea typeface="Calibri" panose="020F0502020204030204" pitchFamily="34" charset="0"/>
                              <a:cs typeface="Arial" panose="020B0604020202020204" pitchFamily="34" charset="0"/>
                            </a:rPr>
                            <a:t>Pbnm</a:t>
                          </a:r>
                          <a:endParaRPr lang="en-US" sz="2000" dirty="0">
                            <a:effectLst/>
                            <a:latin typeface="+mj-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[101]</a:t>
                          </a: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latin typeface="+mj-lt"/>
                              <a:ea typeface="Calibri" panose="020F0502020204030204" pitchFamily="34" charset="0"/>
                              <a:cs typeface="Arial" panose="020B0604020202020204" pitchFamily="34" charset="0"/>
                            </a:rPr>
                            <a:t>26±1</a:t>
                          </a:r>
                        </a:p>
                      </a:txBody>
                      <a:tcPr marL="68580" marR="68580" marT="0" marB="0" anchor="ctr">
                        <a:lnL>
                          <a:noFill/>
                        </a:lnL>
                        <a:lnR>
                          <a:noFill/>
                        </a:lnR>
                        <a:lnT>
                          <a:noFill/>
                        </a:lnT>
                        <a:lnB>
                          <a:noFill/>
                        </a:lnB>
                      </a:tcPr>
                    </a:tc>
                    <a:extLst>
                      <a:ext uri="{0D108BD9-81ED-4DB2-BD59-A6C34878D82A}">
                        <a16:rowId xmlns:a16="http://schemas.microsoft.com/office/drawing/2014/main" val="3800847140"/>
                      </a:ext>
                    </a:extLst>
                  </a:tr>
                  <a:tr h="396610">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LaAlO</a:t>
                          </a:r>
                          <a:r>
                            <a:rPr lang="en-US" sz="2000" baseline="-25000" dirty="0">
                              <a:effectLst/>
                              <a:latin typeface="+mj-lt"/>
                              <a:ea typeface="Calibri" panose="020F0502020204030204" pitchFamily="34" charset="0"/>
                              <a:cs typeface="Arial" panose="020B0604020202020204" pitchFamily="34" charset="0"/>
                            </a:rPr>
                            <a:t>3</a:t>
                          </a:r>
                        </a:p>
                      </a:txBody>
                      <a:tcPr marL="68580" marR="68580" marT="0" marB="0" anchor="ctr">
                        <a:lnL>
                          <a:noFill/>
                        </a:lnL>
                        <a:lnR>
                          <a:noFill/>
                        </a:lnR>
                        <a:lnT>
                          <a:noFill/>
                        </a:lnT>
                        <a:lnB w="85725" cap="flat" cmpd="dbl" algn="ctr">
                          <a:solidFill>
                            <a:srgbClr val="000000"/>
                          </a:solidFill>
                          <a:prstDash val="solid"/>
                          <a:round/>
                          <a:headEnd type="none" w="med" len="med"/>
                          <a:tailEnd type="none" w="med" len="med"/>
                        </a:lnB>
                      </a:tcPr>
                    </a:tc>
                    <a:tc>
                      <a:txBody>
                        <a:bodyPr/>
                        <a:lstStyle/>
                        <a:p>
                          <a:endParaRPr lang="en-US"/>
                        </a:p>
                      </a:txBody>
                      <a:tcPr marL="68580" marR="68580" marT="0" marB="0" anchor="ctr">
                        <a:lnL>
                          <a:noFill/>
                        </a:lnL>
                        <a:lnR>
                          <a:noFill/>
                        </a:lnR>
                        <a:lnT>
                          <a:noFill/>
                        </a:lnT>
                        <a:lnB w="85725" cap="flat" cmpd="dbl" algn="ctr">
                          <a:solidFill>
                            <a:srgbClr val="000000"/>
                          </a:solidFill>
                          <a:prstDash val="solid"/>
                          <a:round/>
                          <a:headEnd type="none" w="med" len="med"/>
                          <a:tailEnd type="none" w="med" len="med"/>
                        </a:lnB>
                        <a:blipFill>
                          <a:blip r:embed="rId2"/>
                          <a:stretch>
                            <a:fillRect l="-93171" t="-975385" r="-303902" b="-26154"/>
                          </a:stretch>
                        </a:blipFill>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[100]</a:t>
                          </a:r>
                        </a:p>
                      </a:txBody>
                      <a:tcPr marL="68580" marR="68580" marT="0" marB="0" anchor="ctr">
                        <a:lnL>
                          <a:noFill/>
                        </a:lnL>
                        <a:lnR>
                          <a:noFill/>
                        </a:lnR>
                        <a:lnT>
                          <a:noFill/>
                        </a:lnT>
                        <a:lnB w="85725"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Calibri" panose="020F0502020204030204" pitchFamily="34" charset="0"/>
                              <a:cs typeface="Arial" panose="020B0604020202020204" pitchFamily="34" charset="0"/>
                            </a:rPr>
                            <a:t>15±1</a:t>
                          </a:r>
                        </a:p>
                      </a:txBody>
                      <a:tcPr marL="68580" marR="68580" marT="0" marB="0" anchor="ctr">
                        <a:lnL>
                          <a:noFill/>
                        </a:lnL>
                        <a:lnR>
                          <a:noFill/>
                        </a:lnR>
                        <a:lnT>
                          <a:noFill/>
                        </a:lnT>
                        <a:lnB w="8572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739653042"/>
                      </a:ext>
                    </a:extLst>
                  </a:tr>
                </a:tbl>
              </a:graphicData>
            </a:graphic>
          </p:graphicFrame>
        </mc:Fallback>
      </mc:AlternateContent>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41198" y="3243829"/>
            <a:ext cx="2571358" cy="2476474"/>
          </a:xfrm>
          <a:prstGeom prst="rect">
            <a:avLst/>
          </a:prstGeom>
        </p:spPr>
      </p:pic>
      <p:sp>
        <p:nvSpPr>
          <p:cNvPr id="5" name="TextBox 4"/>
          <p:cNvSpPr txBox="1"/>
          <p:nvPr/>
        </p:nvSpPr>
        <p:spPr>
          <a:xfrm>
            <a:off x="6113231" y="2914985"/>
            <a:ext cx="2627291" cy="400110"/>
          </a:xfrm>
          <a:prstGeom prst="rect">
            <a:avLst/>
          </a:prstGeom>
          <a:noFill/>
        </p:spPr>
        <p:txBody>
          <a:bodyPr wrap="square" rtlCol="0">
            <a:spAutoFit/>
          </a:bodyPr>
          <a:lstStyle/>
          <a:p>
            <a:r>
              <a:rPr lang="en-US" sz="2000" baseline="0" dirty="0">
                <a:solidFill>
                  <a:schemeClr val="accent2"/>
                </a:solidFill>
              </a:rPr>
              <a:t>Note: MgO anomalous</a:t>
            </a:r>
          </a:p>
        </p:txBody>
      </p:sp>
      <p:sp>
        <p:nvSpPr>
          <p:cNvPr id="7" name="Rectangle 6">
            <a:extLst>
              <a:ext uri="{FF2B5EF4-FFF2-40B4-BE49-F238E27FC236}">
                <a16:creationId xmlns:a16="http://schemas.microsoft.com/office/drawing/2014/main" id="{13BAFDAD-0441-4F75-9AAE-C3300CE2A596}"/>
              </a:ext>
            </a:extLst>
          </p:cNvPr>
          <p:cNvSpPr/>
          <p:nvPr/>
        </p:nvSpPr>
        <p:spPr>
          <a:xfrm>
            <a:off x="370318" y="6273225"/>
            <a:ext cx="7770382" cy="338554"/>
          </a:xfrm>
          <a:prstGeom prst="rect">
            <a:avLst/>
          </a:prstGeom>
        </p:spPr>
        <p:txBody>
          <a:bodyPr wrap="square">
            <a:spAutoFit/>
          </a:bodyPr>
          <a:lstStyle/>
          <a:p>
            <a:r>
              <a:rPr lang="en-US" sz="1600" baseline="0" dirty="0">
                <a:latin typeface="Segoe UI" panose="020B0502040204020203" pitchFamily="34" charset="0"/>
              </a:rPr>
              <a:t>Mizzi, C. A.; Guo, B.; Marks, L. D.</a:t>
            </a:r>
            <a:r>
              <a:rPr lang="en-US" sz="1600" i="1" baseline="0" dirty="0">
                <a:latin typeface="Segoe UI" panose="020B0502040204020203" pitchFamily="34" charset="0"/>
              </a:rPr>
              <a:t> Physical Review Materials </a:t>
            </a:r>
            <a:r>
              <a:rPr lang="en-US" sz="1600" b="1" baseline="0" dirty="0">
                <a:latin typeface="Segoe UI" panose="020B0502040204020203" pitchFamily="34" charset="0"/>
              </a:rPr>
              <a:t>2022,</a:t>
            </a:r>
            <a:r>
              <a:rPr lang="en-US" sz="1600" baseline="0" dirty="0">
                <a:latin typeface="Segoe UI" panose="020B0502040204020203" pitchFamily="34" charset="0"/>
              </a:rPr>
              <a:t> 6, (5), 055005.</a:t>
            </a:r>
          </a:p>
        </p:txBody>
      </p:sp>
    </p:spTree>
    <p:extLst>
      <p:ext uri="{BB962C8B-B14F-4D97-AF65-F5344CB8AC3E}">
        <p14:creationId xmlns:p14="http://schemas.microsoft.com/office/powerpoint/2010/main" val="372866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polymer coefficients</a:t>
            </a:r>
          </a:p>
        </p:txBody>
      </p:sp>
      <p:sp>
        <p:nvSpPr>
          <p:cNvPr id="3" name="TextBox 2"/>
          <p:cNvSpPr txBox="1"/>
          <p:nvPr/>
        </p:nvSpPr>
        <p:spPr>
          <a:xfrm>
            <a:off x="1015073" y="5703936"/>
            <a:ext cx="6981245" cy="830997"/>
          </a:xfrm>
          <a:prstGeom prst="rect">
            <a:avLst/>
          </a:prstGeom>
          <a:noFill/>
        </p:spPr>
        <p:txBody>
          <a:bodyPr wrap="square" rtlCol="0">
            <a:spAutoFit/>
          </a:bodyPr>
          <a:lstStyle/>
          <a:p>
            <a:r>
              <a:rPr lang="en-US" sz="1600" baseline="0" dirty="0"/>
              <a:t>1 B. Chu and D. R. Salem, Appl. Phys. Lett. </a:t>
            </a:r>
            <a:r>
              <a:rPr lang="en-US" sz="1600" b="1" baseline="0" dirty="0"/>
              <a:t>101</a:t>
            </a:r>
            <a:r>
              <a:rPr lang="en-US" sz="1600" baseline="0" dirty="0"/>
              <a:t>, 103905 (2012).</a:t>
            </a:r>
          </a:p>
          <a:p>
            <a:r>
              <a:rPr lang="en-US" sz="1600" baseline="0" dirty="0"/>
              <a:t>2 J. Liu et al, Appl. Phys. Lett. </a:t>
            </a:r>
            <a:r>
              <a:rPr lang="en-US" sz="1600" b="1" baseline="0" dirty="0"/>
              <a:t>112</a:t>
            </a:r>
            <a:r>
              <a:rPr lang="en-US" sz="1600" baseline="0" dirty="0"/>
              <a:t>, 232901 (2018).</a:t>
            </a:r>
          </a:p>
          <a:p>
            <a:r>
              <a:rPr lang="en-US" sz="1600" baseline="0" dirty="0"/>
              <a:t>3. M. </a:t>
            </a:r>
            <a:r>
              <a:rPr lang="en-US" sz="1600" baseline="0" dirty="0" err="1"/>
              <a:t>Marvan</a:t>
            </a:r>
            <a:r>
              <a:rPr lang="en-US" sz="1600" baseline="0" dirty="0"/>
              <a:t> and A. </a:t>
            </a:r>
            <a:r>
              <a:rPr lang="en-US" sz="1600" baseline="0" dirty="0" err="1"/>
              <a:t>Havranek</a:t>
            </a:r>
            <a:r>
              <a:rPr lang="en-US" sz="1600" baseline="0" dirty="0"/>
              <a:t>, </a:t>
            </a:r>
            <a:r>
              <a:rPr lang="en-US" sz="1600" baseline="0" dirty="0" err="1"/>
              <a:t>Prog</a:t>
            </a:r>
            <a:r>
              <a:rPr lang="en-US" sz="1600" baseline="0" dirty="0"/>
              <a:t>. Colloid </a:t>
            </a:r>
            <a:r>
              <a:rPr lang="en-US" sz="1600" baseline="0" dirty="0" err="1"/>
              <a:t>Polym</a:t>
            </a:r>
            <a:r>
              <a:rPr lang="en-US" sz="1600" baseline="0" dirty="0"/>
              <a:t>. Sci. </a:t>
            </a:r>
            <a:r>
              <a:rPr lang="en-US" sz="1600" b="1" baseline="0" dirty="0"/>
              <a:t>78</a:t>
            </a:r>
            <a:r>
              <a:rPr lang="en-US" sz="1600" baseline="0" dirty="0"/>
              <a:t>, 33 (1988).</a:t>
            </a:r>
          </a:p>
        </p:txBody>
      </p:sp>
      <p:graphicFrame>
        <p:nvGraphicFramePr>
          <p:cNvPr id="4" name="Table 3"/>
          <p:cNvGraphicFramePr>
            <a:graphicFrameLocks noGrp="1"/>
          </p:cNvGraphicFramePr>
          <p:nvPr>
            <p:extLst/>
          </p:nvPr>
        </p:nvGraphicFramePr>
        <p:xfrm>
          <a:off x="1102537" y="1990360"/>
          <a:ext cx="6806316" cy="3103793"/>
        </p:xfrm>
        <a:graphic>
          <a:graphicData uri="http://schemas.openxmlformats.org/drawingml/2006/table">
            <a:tbl>
              <a:tblPr lastRow="1"/>
              <a:tblGrid>
                <a:gridCol w="1502797">
                  <a:extLst>
                    <a:ext uri="{9D8B030D-6E8A-4147-A177-3AD203B41FA5}">
                      <a16:colId xmlns:a16="http://schemas.microsoft.com/office/drawing/2014/main" val="4215982945"/>
                    </a:ext>
                  </a:extLst>
                </a:gridCol>
                <a:gridCol w="2289976">
                  <a:extLst>
                    <a:ext uri="{9D8B030D-6E8A-4147-A177-3AD203B41FA5}">
                      <a16:colId xmlns:a16="http://schemas.microsoft.com/office/drawing/2014/main" val="3305370302"/>
                    </a:ext>
                  </a:extLst>
                </a:gridCol>
                <a:gridCol w="1486894">
                  <a:extLst>
                    <a:ext uri="{9D8B030D-6E8A-4147-A177-3AD203B41FA5}">
                      <a16:colId xmlns:a16="http://schemas.microsoft.com/office/drawing/2014/main" val="403688237"/>
                    </a:ext>
                  </a:extLst>
                </a:gridCol>
                <a:gridCol w="1526649">
                  <a:extLst>
                    <a:ext uri="{9D8B030D-6E8A-4147-A177-3AD203B41FA5}">
                      <a16:colId xmlns:a16="http://schemas.microsoft.com/office/drawing/2014/main" val="1241221267"/>
                    </a:ext>
                  </a:extLst>
                </a:gridCol>
              </a:tblGrid>
              <a:tr h="282163">
                <a:tc>
                  <a:txBody>
                    <a:bodyPr/>
                    <a:lstStyle/>
                    <a:p>
                      <a:pPr algn="ctr" fontAlgn="b"/>
                      <a:r>
                        <a:rPr lang="en-US" sz="1600" b="1" i="0" u="none" strike="noStrike" baseline="0" dirty="0">
                          <a:solidFill>
                            <a:srgbClr val="000000"/>
                          </a:solidFill>
                          <a:effectLst/>
                          <a:latin typeface="+mj-lt"/>
                        </a:rPr>
                        <a:t>Reference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baseline="0" dirty="0">
                          <a:solidFill>
                            <a:srgbClr val="000000"/>
                          </a:solidFill>
                          <a:effectLst/>
                          <a:latin typeface="+mj-lt"/>
                        </a:rPr>
                        <a:t>Material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baseline="0" dirty="0">
                          <a:solidFill>
                            <a:srgbClr val="000000"/>
                          </a:solidFill>
                          <a:effectLst/>
                          <a:latin typeface="+mj-lt"/>
                        </a:rPr>
                        <a:t>|µ| (nC/m)</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baseline="0" dirty="0">
                          <a:solidFill>
                            <a:srgbClr val="000000"/>
                          </a:solidFill>
                          <a:effectLst/>
                          <a:latin typeface="+mj-lt"/>
                        </a:rPr>
                        <a:t>|f|  (V)</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3252782"/>
                  </a:ext>
                </a:extLst>
              </a:tr>
              <a:tr h="282163">
                <a:tc>
                  <a:txBody>
                    <a:bodyPr/>
                    <a:lstStyle/>
                    <a:p>
                      <a:pPr algn="ctr" fontAlgn="b"/>
                      <a:r>
                        <a:rPr lang="en-US" sz="1600" b="0" i="0" u="none" strike="noStrike" baseline="0" dirty="0">
                          <a:solidFill>
                            <a:srgbClr val="000000"/>
                          </a:solidFill>
                          <a:effectLst/>
                          <a:latin typeface="+mj-lt"/>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a:r>
                        <a:rPr lang="en-US" sz="1600" dirty="0"/>
                        <a:t>PVDF</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baseline="0">
                          <a:solidFill>
                            <a:srgbClr val="000000"/>
                          </a:solidFill>
                          <a:effectLst/>
                          <a:latin typeface="+mj-lt"/>
                        </a:rPr>
                        <a:t>13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baseline="0">
                          <a:solidFill>
                            <a:srgbClr val="000000"/>
                          </a:solidFill>
                          <a:effectLst/>
                          <a:latin typeface="+mj-lt"/>
                        </a:rPr>
                        <a:t>160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788708136"/>
                  </a:ext>
                </a:extLst>
              </a:tr>
              <a:tr h="282163">
                <a:tc>
                  <a:txBody>
                    <a:bodyPr/>
                    <a:lstStyle/>
                    <a:p>
                      <a:pPr algn="ctr" fontAlgn="b"/>
                      <a:r>
                        <a:rPr lang="en-US" sz="1600" b="0" i="0" u="none" strike="noStrike" baseline="0" dirty="0">
                          <a:solidFill>
                            <a:srgbClr val="000000"/>
                          </a:solidFill>
                          <a:effectLst/>
                          <a:latin typeface="+mj-lt"/>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Oriented PET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9.9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a:solidFill>
                            <a:srgbClr val="000000"/>
                          </a:solidFill>
                          <a:effectLst/>
                          <a:latin typeface="+mj-lt"/>
                        </a:rPr>
                        <a:t>289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863743392"/>
                  </a:ext>
                </a:extLst>
              </a:tr>
              <a:tr h="282163">
                <a:tc>
                  <a:txBody>
                    <a:bodyPr/>
                    <a:lstStyle/>
                    <a:p>
                      <a:pPr algn="ctr" fontAlgn="b"/>
                      <a:r>
                        <a:rPr lang="en-US" sz="1600" b="0" i="0" u="none" strike="noStrike" baseline="0" dirty="0">
                          <a:solidFill>
                            <a:srgbClr val="000000"/>
                          </a:solidFill>
                          <a:effectLst/>
                          <a:latin typeface="+mj-lt"/>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Polyethylene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5.8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a:solidFill>
                            <a:srgbClr val="000000"/>
                          </a:solidFill>
                          <a:effectLst/>
                          <a:latin typeface="+mj-lt"/>
                        </a:rPr>
                        <a:t>273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561384347"/>
                  </a:ext>
                </a:extLst>
              </a:tr>
              <a:tr h="282163">
                <a:tc>
                  <a:txBody>
                    <a:bodyPr/>
                    <a:lstStyle/>
                    <a:p>
                      <a:pPr algn="ctr" fontAlgn="b"/>
                      <a:r>
                        <a:rPr lang="en-US" sz="1600" b="0" i="0" u="none" strike="noStrike" baseline="0" dirty="0">
                          <a:solidFill>
                            <a:srgbClr val="000000"/>
                          </a:solidFill>
                          <a:effectLst/>
                          <a:latin typeface="+mj-lt"/>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Epoxy</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2.9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a:solidFill>
                            <a:srgbClr val="000000"/>
                          </a:solidFill>
                          <a:effectLst/>
                          <a:latin typeface="+mj-lt"/>
                        </a:rPr>
                        <a:t>84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549109153"/>
                  </a:ext>
                </a:extLst>
              </a:tr>
              <a:tr h="282163">
                <a:tc>
                  <a:txBody>
                    <a:bodyPr/>
                    <a:lstStyle/>
                    <a:p>
                      <a:pPr algn="ctr" fontAlgn="b"/>
                      <a:r>
                        <a:rPr lang="en-US" sz="1600" b="0" i="0" u="none" strike="noStrike" baseline="0" dirty="0">
                          <a:solidFill>
                            <a:srgbClr val="000000"/>
                          </a:solidFill>
                          <a:effectLst/>
                          <a:latin typeface="+mj-lt"/>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P(VDF-</a:t>
                      </a:r>
                      <a:r>
                        <a:rPr lang="en-US" sz="1600" b="0" i="0" u="none" strike="noStrike" baseline="0" dirty="0" err="1">
                          <a:solidFill>
                            <a:srgbClr val="000000"/>
                          </a:solidFill>
                          <a:effectLst/>
                          <a:latin typeface="+mj-lt"/>
                        </a:rPr>
                        <a:t>TrFE</a:t>
                      </a:r>
                      <a:r>
                        <a:rPr lang="en-US" sz="1600" b="0" i="0" u="none" strike="noStrike" baseline="0" dirty="0">
                          <a:solidFill>
                            <a:srgbClr val="000000"/>
                          </a:solidFill>
                          <a:effectLst/>
                          <a:latin typeface="+mj-lt"/>
                        </a:rPr>
                        <a:t>) (70/30)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a:solidFill>
                            <a:srgbClr val="000000"/>
                          </a:solidFill>
                          <a:effectLst/>
                          <a:latin typeface="+mj-lt"/>
                        </a:rPr>
                        <a:t>31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972824514"/>
                  </a:ext>
                </a:extLst>
              </a:tr>
              <a:tr h="282163">
                <a:tc>
                  <a:txBody>
                    <a:bodyPr/>
                    <a:lstStyle/>
                    <a:p>
                      <a:pPr algn="ctr" fontAlgn="b"/>
                      <a:r>
                        <a:rPr lang="en-US" sz="1600" b="0" i="0" u="none" strike="noStrike" baseline="0" dirty="0">
                          <a:solidFill>
                            <a:srgbClr val="000000"/>
                          </a:solidFill>
                          <a:effectLst/>
                          <a:latin typeface="+mj-lt"/>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P(VDF-</a:t>
                      </a:r>
                      <a:r>
                        <a:rPr lang="en-US" sz="1600" b="0" i="0" u="none" strike="noStrike" baseline="0" dirty="0" err="1">
                          <a:solidFill>
                            <a:srgbClr val="000000"/>
                          </a:solidFill>
                          <a:effectLst/>
                          <a:latin typeface="+mj-lt"/>
                        </a:rPr>
                        <a:t>TrFE</a:t>
                      </a:r>
                      <a:r>
                        <a:rPr lang="en-US" sz="1600" b="0" i="0" u="none" strike="noStrike" baseline="0" dirty="0">
                          <a:solidFill>
                            <a:srgbClr val="000000"/>
                          </a:solidFill>
                          <a:effectLst/>
                          <a:latin typeface="+mj-lt"/>
                        </a:rPr>
                        <a:t>) (55/45)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4.2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43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803604929"/>
                  </a:ext>
                </a:extLst>
              </a:tr>
              <a:tr h="282163">
                <a:tc>
                  <a:txBody>
                    <a:bodyPr/>
                    <a:lstStyle/>
                    <a:p>
                      <a:pPr algn="ctr" fontAlgn="b"/>
                      <a:r>
                        <a:rPr lang="en-US" sz="1600" b="0" i="0" u="none" strike="noStrike" baseline="0" dirty="0">
                          <a:solidFill>
                            <a:srgbClr val="000000"/>
                          </a:solidFill>
                          <a:effectLst/>
                          <a:latin typeface="+mj-lt"/>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PVDF</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3.5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10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276312234"/>
                  </a:ext>
                </a:extLst>
              </a:tr>
              <a:tr h="282163">
                <a:tc>
                  <a:txBody>
                    <a:bodyPr/>
                    <a:lstStyle/>
                    <a:p>
                      <a:pPr algn="ctr" fontAlgn="b"/>
                      <a:r>
                        <a:rPr lang="en-US" sz="1600" b="0" i="0" u="none" strike="noStrike" baseline="0" dirty="0">
                          <a:solidFill>
                            <a:srgbClr val="000000"/>
                          </a:solidFill>
                          <a:effectLst/>
                          <a:latin typeface="+mj-lt"/>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a:solidFill>
                            <a:srgbClr val="000000"/>
                          </a:solidFill>
                          <a:effectLst/>
                          <a:latin typeface="+mj-lt"/>
                        </a:rPr>
                        <a:t>Jeffamine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 0.1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 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253538419"/>
                  </a:ext>
                </a:extLst>
              </a:tr>
              <a:tr h="282163">
                <a:tc>
                  <a:txBody>
                    <a:bodyPr/>
                    <a:lstStyle/>
                    <a:p>
                      <a:pPr algn="ctr" fontAlgn="b"/>
                      <a:r>
                        <a:rPr lang="en-US" sz="1600" b="0" i="0" u="none" strike="noStrike" baseline="0" dirty="0">
                          <a:solidFill>
                            <a:srgbClr val="000000"/>
                          </a:solidFill>
                          <a:effectLst/>
                          <a:latin typeface="+mj-lt"/>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a:solidFill>
                            <a:srgbClr val="000000"/>
                          </a:solidFill>
                          <a:effectLst/>
                          <a:latin typeface="+mj-lt"/>
                        </a:rPr>
                        <a:t>Keltan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a:solidFill>
                            <a:srgbClr val="000000"/>
                          </a:solidFill>
                          <a:effectLst/>
                          <a:latin typeface="+mj-lt"/>
                        </a:rPr>
                        <a:t>~ 0.1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600" b="0" i="0" u="none" strike="noStrike" baseline="0" dirty="0">
                          <a:solidFill>
                            <a:srgbClr val="000000"/>
                          </a:solidFill>
                          <a:effectLst/>
                          <a:latin typeface="+mj-lt"/>
                        </a:rPr>
                        <a:t>~ 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560024329"/>
                  </a:ext>
                </a:extLst>
              </a:tr>
              <a:tr h="282163">
                <a:tc>
                  <a:txBody>
                    <a:bodyPr/>
                    <a:lstStyle/>
                    <a:p>
                      <a:pPr algn="ctr" fontAlgn="b"/>
                      <a:r>
                        <a:rPr lang="en-US" sz="1600" b="0" i="0" u="none" strike="noStrike" baseline="0" dirty="0">
                          <a:solidFill>
                            <a:srgbClr val="000000"/>
                          </a:solidFill>
                          <a:effectLst/>
                          <a:latin typeface="+mj-lt"/>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baseline="0" dirty="0">
                          <a:solidFill>
                            <a:srgbClr val="000000"/>
                          </a:solidFill>
                          <a:effectLst/>
                          <a:latin typeface="+mj-lt"/>
                        </a:rPr>
                        <a:t>Natural Rubber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baseline="0">
                          <a:solidFill>
                            <a:srgbClr val="000000"/>
                          </a:solidFill>
                          <a:effectLst/>
                          <a:latin typeface="+mj-lt"/>
                        </a:rPr>
                        <a:t>~ 0.5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baseline="0" dirty="0">
                          <a:solidFill>
                            <a:srgbClr val="000000"/>
                          </a:solidFill>
                          <a:effectLst/>
                          <a:latin typeface="+mj-lt"/>
                        </a:rPr>
                        <a:t>~ 20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1122510"/>
                  </a:ext>
                </a:extLst>
              </a:tr>
            </a:tbl>
          </a:graphicData>
        </a:graphic>
      </p:graphicFrame>
      <p:sp>
        <p:nvSpPr>
          <p:cNvPr id="5" name="TextBox 4"/>
          <p:cNvSpPr txBox="1"/>
          <p:nvPr/>
        </p:nvSpPr>
        <p:spPr>
          <a:xfrm>
            <a:off x="1726789" y="5094153"/>
            <a:ext cx="5850372" cy="769441"/>
          </a:xfrm>
          <a:prstGeom prst="rect">
            <a:avLst/>
          </a:prstGeom>
          <a:noFill/>
        </p:spPr>
        <p:txBody>
          <a:bodyPr wrap="square" rtlCol="0">
            <a:spAutoFit/>
          </a:bodyPr>
          <a:lstStyle/>
          <a:p>
            <a:r>
              <a:rPr lang="en-US" sz="2200" baseline="0" dirty="0"/>
              <a:t>Assume flexoelectric coefficient of 1 nC/m</a:t>
            </a:r>
          </a:p>
          <a:p>
            <a:endParaRPr lang="en-US" sz="2200" baseline="0" dirty="0"/>
          </a:p>
        </p:txBody>
      </p:sp>
    </p:spTree>
    <p:extLst>
      <p:ext uri="{BB962C8B-B14F-4D97-AF65-F5344CB8AC3E}">
        <p14:creationId xmlns:p14="http://schemas.microsoft.com/office/powerpoint/2010/main" val="407723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6E9C-7602-497A-8246-60621AAFB273}"/>
              </a:ext>
            </a:extLst>
          </p:cNvPr>
          <p:cNvSpPr>
            <a:spLocks noGrp="1"/>
          </p:cNvSpPr>
          <p:nvPr>
            <p:ph type="title"/>
          </p:nvPr>
        </p:nvSpPr>
        <p:spPr>
          <a:xfrm>
            <a:off x="579268" y="363984"/>
            <a:ext cx="7772400" cy="679142"/>
          </a:xfrm>
        </p:spPr>
        <p:txBody>
          <a:bodyPr/>
          <a:lstStyle/>
          <a:p>
            <a:r>
              <a:rPr lang="en-US" sz="3200" dirty="0"/>
              <a:t>Tribology + Flexoelectricity = Triboelectricity</a:t>
            </a:r>
          </a:p>
        </p:txBody>
      </p:sp>
      <p:sp>
        <p:nvSpPr>
          <p:cNvPr id="3" name="Content Placeholder 2">
            <a:extLst>
              <a:ext uri="{FF2B5EF4-FFF2-40B4-BE49-F238E27FC236}">
                <a16:creationId xmlns:a16="http://schemas.microsoft.com/office/drawing/2014/main" id="{35143427-5A26-48AC-818E-4E77F51BB5CC}"/>
              </a:ext>
            </a:extLst>
          </p:cNvPr>
          <p:cNvSpPr>
            <a:spLocks noGrp="1"/>
          </p:cNvSpPr>
          <p:nvPr>
            <p:ph idx="1"/>
          </p:nvPr>
        </p:nvSpPr>
        <p:spPr>
          <a:xfrm>
            <a:off x="579268" y="4030461"/>
            <a:ext cx="7686192" cy="2358501"/>
          </a:xfrm>
        </p:spPr>
        <p:txBody>
          <a:bodyPr/>
          <a:lstStyle/>
          <a:p>
            <a:pPr marL="0" indent="0">
              <a:buNone/>
            </a:pPr>
            <a:r>
              <a:rPr lang="en-US" sz="1400" dirty="0"/>
              <a:t>Mizzi, C.A., A.Y.W. Lin, and L.D. Marks, </a:t>
            </a:r>
            <a:r>
              <a:rPr lang="en-US" sz="1400" i="1" dirty="0"/>
              <a:t>Does Flexoelectricity Drive Triboelectricity?</a:t>
            </a:r>
            <a:r>
              <a:rPr lang="en-US" sz="1400" dirty="0"/>
              <a:t> Phys Rev Lett, 2019. </a:t>
            </a:r>
            <a:r>
              <a:rPr lang="en-US" sz="1400" b="1" dirty="0"/>
              <a:t>123</a:t>
            </a:r>
            <a:r>
              <a:rPr lang="en-US" sz="1400" dirty="0"/>
              <a:t>(11): p. 116103 https://doi.org/10.1103/PhysRevLett.123.116103.</a:t>
            </a:r>
          </a:p>
          <a:p>
            <a:pPr marL="0" indent="0">
              <a:buNone/>
            </a:pPr>
            <a:r>
              <a:rPr lang="en-US" sz="1400" dirty="0"/>
              <a:t>Mizzi, C.A. and L.D. Marks, </a:t>
            </a:r>
            <a:r>
              <a:rPr lang="en-US" sz="1400" i="1" dirty="0"/>
              <a:t>The role of surfaces in flexoelectricity.</a:t>
            </a:r>
            <a:r>
              <a:rPr lang="en-US" sz="1400" dirty="0"/>
              <a:t> Journal of Applied Physics, 2021. </a:t>
            </a:r>
            <a:r>
              <a:rPr lang="en-US" sz="1400" b="1" dirty="0"/>
              <a:t>129</a:t>
            </a:r>
            <a:r>
              <a:rPr lang="en-US" sz="1400" dirty="0"/>
              <a:t>(22): p. 224102 https://doi.org/10.1063/5.0048920.</a:t>
            </a:r>
          </a:p>
          <a:p>
            <a:pPr marL="0" indent="0">
              <a:buNone/>
            </a:pPr>
            <a:r>
              <a:rPr lang="en-US" sz="1400" dirty="0"/>
              <a:t>Mizzi, C.A. and L.D. Marks, </a:t>
            </a:r>
            <a:r>
              <a:rPr lang="en-US" sz="1400" i="1" dirty="0"/>
              <a:t>When Flexoelectricity Drives Triboelectricity.</a:t>
            </a:r>
            <a:r>
              <a:rPr lang="it-IT" sz="1400" dirty="0"/>
              <a:t> Nano Lett, 2022, </a:t>
            </a:r>
            <a:r>
              <a:rPr lang="it-IT" sz="1400" b="1" dirty="0"/>
              <a:t>22</a:t>
            </a:r>
            <a:r>
              <a:rPr lang="it-IT" sz="1400" dirty="0"/>
              <a:t>(10), 3939, https://doi.org/10.1021/acs.nanolett.2c00240.</a:t>
            </a:r>
          </a:p>
          <a:p>
            <a:pPr marL="0" indent="0">
              <a:buNone/>
            </a:pPr>
            <a:r>
              <a:rPr lang="en-US" sz="1400" dirty="0"/>
              <a:t>Olson, K.P., C.A. Mizzi, and L.D. Marks, </a:t>
            </a:r>
            <a:r>
              <a:rPr lang="en-US" sz="1400" i="1" dirty="0"/>
              <a:t>Band Bending and Ratcheting Explain Triboelectricity in a Flexoelectric Contact Diode.</a:t>
            </a:r>
            <a:r>
              <a:rPr lang="it-IT" sz="1400" dirty="0"/>
              <a:t> Nano Lett, 2022, </a:t>
            </a:r>
            <a:r>
              <a:rPr lang="it-IT" sz="1400" b="1" dirty="0"/>
              <a:t>22</a:t>
            </a:r>
            <a:r>
              <a:rPr lang="it-IT" sz="1400" dirty="0"/>
              <a:t>(10), 3914 https://doi.org/10.1021/acs.nanolett.2c00107.</a:t>
            </a:r>
          </a:p>
        </p:txBody>
      </p:sp>
      <p:pic>
        <p:nvPicPr>
          <p:cNvPr id="6" name="Picture 5">
            <a:extLst>
              <a:ext uri="{FF2B5EF4-FFF2-40B4-BE49-F238E27FC236}">
                <a16:creationId xmlns:a16="http://schemas.microsoft.com/office/drawing/2014/main" id="{D04AFCA7-E137-4397-AFD0-040B98A85D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40" b="11035"/>
          <a:stretch/>
        </p:blipFill>
        <p:spPr>
          <a:xfrm>
            <a:off x="901243" y="1376039"/>
            <a:ext cx="7059225" cy="2443577"/>
          </a:xfrm>
          <a:prstGeom prst="rect">
            <a:avLst/>
          </a:prstGeom>
        </p:spPr>
      </p:pic>
    </p:spTree>
    <p:extLst>
      <p:ext uri="{BB962C8B-B14F-4D97-AF65-F5344CB8AC3E}">
        <p14:creationId xmlns:p14="http://schemas.microsoft.com/office/powerpoint/2010/main" val="4283074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Interest</a:t>
            </a:r>
          </a:p>
        </p:txBody>
      </p:sp>
      <p:pic>
        <p:nvPicPr>
          <p:cNvPr id="3" name="Picture 2">
            <a:extLst>
              <a:ext uri="{FF2B5EF4-FFF2-40B4-BE49-F238E27FC236}">
                <a16:creationId xmlns:a16="http://schemas.microsoft.com/office/drawing/2014/main" id="{A37BCC44-435F-9A4B-BBAF-1C03C9A039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685800" y="2002264"/>
            <a:ext cx="2917257" cy="2624209"/>
          </a:xfrm>
          <a:prstGeom prst="rect">
            <a:avLst/>
          </a:prstGeom>
        </p:spPr>
      </p:pic>
      <p:sp>
        <p:nvSpPr>
          <p:cNvPr id="4" name="TextBox 3">
            <a:extLst>
              <a:ext uri="{FF2B5EF4-FFF2-40B4-BE49-F238E27FC236}">
                <a16:creationId xmlns:a16="http://schemas.microsoft.com/office/drawing/2014/main" id="{60C1980A-32C1-D74B-BD28-F96867D29C97}"/>
              </a:ext>
            </a:extLst>
          </p:cNvPr>
          <p:cNvSpPr txBox="1"/>
          <p:nvPr/>
        </p:nvSpPr>
        <p:spPr>
          <a:xfrm>
            <a:off x="3917959" y="3303915"/>
            <a:ext cx="4380517" cy="824140"/>
          </a:xfrm>
          <a:prstGeom prst="rect">
            <a:avLst/>
          </a:prstGeom>
          <a:noFill/>
        </p:spPr>
        <p:txBody>
          <a:bodyPr wrap="square" rtlCol="0">
            <a:spAutoFit/>
          </a:bodyPr>
          <a:lstStyle/>
          <a:p>
            <a:r>
              <a:rPr lang="en-US" sz="1600" baseline="0" dirty="0"/>
              <a:t>U. K. </a:t>
            </a:r>
            <a:r>
              <a:rPr lang="en-US" sz="1600" baseline="0" dirty="0" err="1"/>
              <a:t>Bhaskar</a:t>
            </a:r>
            <a:r>
              <a:rPr lang="en-US" sz="1600" baseline="0" dirty="0"/>
              <a:t>, N. Banerjee, A. </a:t>
            </a:r>
            <a:r>
              <a:rPr lang="en-US" sz="1600" baseline="0" dirty="0" err="1"/>
              <a:t>Abdollahi</a:t>
            </a:r>
            <a:r>
              <a:rPr lang="en-US" sz="1600" baseline="0" dirty="0"/>
              <a:t>, Z. Wang, D. G. </a:t>
            </a:r>
            <a:r>
              <a:rPr lang="en-US" sz="1600" baseline="0" dirty="0" err="1"/>
              <a:t>Schlom</a:t>
            </a:r>
            <a:r>
              <a:rPr lang="en-US" sz="1600" baseline="0" dirty="0"/>
              <a:t>, G. </a:t>
            </a:r>
            <a:r>
              <a:rPr lang="en-US" sz="1600" baseline="0" dirty="0" err="1"/>
              <a:t>Rijnders</a:t>
            </a:r>
            <a:r>
              <a:rPr lang="en-US" sz="1600" baseline="0" dirty="0"/>
              <a:t>, G. Catalan, Nat. </a:t>
            </a:r>
            <a:r>
              <a:rPr lang="en-US" sz="1600" baseline="0" dirty="0" err="1"/>
              <a:t>Nanotechnol</a:t>
            </a:r>
            <a:r>
              <a:rPr lang="en-US" sz="1600" baseline="0" dirty="0"/>
              <a:t>. </a:t>
            </a:r>
            <a:r>
              <a:rPr lang="en-US" sz="1600" b="1" baseline="0" dirty="0"/>
              <a:t>2016</a:t>
            </a:r>
            <a:r>
              <a:rPr lang="en-US" sz="1600" baseline="0" dirty="0"/>
              <a:t>, 11, 263–266.</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5196" y="4341693"/>
            <a:ext cx="5226042" cy="2202041"/>
          </a:xfrm>
          <a:prstGeom prst="rect">
            <a:avLst/>
          </a:prstGeom>
        </p:spPr>
      </p:pic>
      <p:sp>
        <p:nvSpPr>
          <p:cNvPr id="6" name="TextBox 5"/>
          <p:cNvSpPr txBox="1"/>
          <p:nvPr/>
        </p:nvSpPr>
        <p:spPr>
          <a:xfrm>
            <a:off x="429371" y="4822743"/>
            <a:ext cx="3045349" cy="707886"/>
          </a:xfrm>
          <a:prstGeom prst="rect">
            <a:avLst/>
          </a:prstGeom>
          <a:noFill/>
        </p:spPr>
        <p:txBody>
          <a:bodyPr wrap="square" rtlCol="0">
            <a:spAutoFit/>
          </a:bodyPr>
          <a:lstStyle/>
          <a:p>
            <a:r>
              <a:rPr lang="en-US" sz="2000" baseline="0" dirty="0"/>
              <a:t>Flexoelectric response in bone may stimulate healing</a:t>
            </a:r>
          </a:p>
        </p:txBody>
      </p:sp>
      <p:sp>
        <p:nvSpPr>
          <p:cNvPr id="7" name="TextBox 6"/>
          <p:cNvSpPr txBox="1"/>
          <p:nvPr/>
        </p:nvSpPr>
        <p:spPr>
          <a:xfrm>
            <a:off x="3917959" y="1979875"/>
            <a:ext cx="4317558" cy="1015663"/>
          </a:xfrm>
          <a:prstGeom prst="rect">
            <a:avLst/>
          </a:prstGeom>
          <a:noFill/>
        </p:spPr>
        <p:txBody>
          <a:bodyPr wrap="square" rtlCol="0">
            <a:spAutoFit/>
          </a:bodyPr>
          <a:lstStyle/>
          <a:p>
            <a:r>
              <a:rPr lang="en-US" sz="2000" baseline="0" dirty="0"/>
              <a:t>Flexoelectric actuators using SrTiO</a:t>
            </a:r>
            <a:r>
              <a:rPr lang="en-US" sz="2000" baseline="-25000" dirty="0"/>
              <a:t>3</a:t>
            </a:r>
            <a:r>
              <a:rPr lang="en-US" sz="2000" baseline="0" dirty="0"/>
              <a:t> have comparable quality factors to best piezoelectric devices</a:t>
            </a:r>
          </a:p>
        </p:txBody>
      </p:sp>
      <p:sp>
        <p:nvSpPr>
          <p:cNvPr id="8" name="TextBox 7"/>
          <p:cNvSpPr txBox="1"/>
          <p:nvPr/>
        </p:nvSpPr>
        <p:spPr>
          <a:xfrm>
            <a:off x="557463" y="6082069"/>
            <a:ext cx="4889180" cy="861774"/>
          </a:xfrm>
          <a:prstGeom prst="rect">
            <a:avLst/>
          </a:prstGeom>
          <a:noFill/>
        </p:spPr>
        <p:txBody>
          <a:bodyPr wrap="square" rtlCol="0">
            <a:spAutoFit/>
          </a:bodyPr>
          <a:lstStyle/>
          <a:p>
            <a:r>
              <a:rPr lang="en-US" sz="1600" baseline="0" dirty="0"/>
              <a:t>F. Vasquez-Sancho, A. </a:t>
            </a:r>
            <a:r>
              <a:rPr lang="en-US" sz="1600" baseline="0" dirty="0" err="1"/>
              <a:t>Abdollahi</a:t>
            </a:r>
            <a:r>
              <a:rPr lang="en-US" sz="1600" baseline="0" dirty="0"/>
              <a:t>, D. Damjanovic, G. Catalan, Adv. Mater. 2018, 30, 1705316</a:t>
            </a:r>
          </a:p>
          <a:p>
            <a:endParaRPr lang="en-US" sz="1800" baseline="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1370"/>
            <a:ext cx="2611408" cy="1944832"/>
          </a:xfrm>
          <a:prstGeom prst="rect">
            <a:avLst/>
          </a:prstGeom>
        </p:spPr>
      </p:pic>
    </p:spTree>
    <p:extLst>
      <p:ext uri="{BB962C8B-B14F-4D97-AF65-F5344CB8AC3E}">
        <p14:creationId xmlns:p14="http://schemas.microsoft.com/office/powerpoint/2010/main" val="552828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Triboelectricity</a:t>
            </a:r>
          </a:p>
        </p:txBody>
      </p:sp>
      <p:sp>
        <p:nvSpPr>
          <p:cNvPr id="3" name="Content Placeholder 2"/>
          <p:cNvSpPr>
            <a:spLocks noGrp="1"/>
          </p:cNvSpPr>
          <p:nvPr>
            <p:ph idx="1"/>
          </p:nvPr>
        </p:nvSpPr>
        <p:spPr/>
        <p:txBody>
          <a:bodyPr/>
          <a:lstStyle/>
          <a:p>
            <a:r>
              <a:rPr lang="en-US" sz="2800" dirty="0"/>
              <a:t>Why does charge transfer occur?</a:t>
            </a:r>
          </a:p>
          <a:p>
            <a:r>
              <a:rPr lang="en-US" sz="2800" dirty="0"/>
              <a:t>The free energy change for charge separation must be negative</a:t>
            </a:r>
          </a:p>
          <a:p>
            <a:pPr lvl="1"/>
            <a:r>
              <a:rPr lang="en-US" sz="2400" dirty="0"/>
              <a:t>Asperity contact/shear/bending leads to strain gradients</a:t>
            </a:r>
          </a:p>
          <a:p>
            <a:pPr lvl="1"/>
            <a:r>
              <a:rPr lang="en-US" sz="2400" dirty="0"/>
              <a:t>Strain gradients lead to polarization (electric fields)</a:t>
            </a:r>
          </a:p>
          <a:p>
            <a:pPr lvl="1"/>
            <a:r>
              <a:rPr lang="en-US" sz="2400" dirty="0"/>
              <a:t>Free energy of charge transfer negative</a:t>
            </a:r>
          </a:p>
          <a:p>
            <a:pPr lvl="1"/>
            <a:r>
              <a:rPr lang="en-US" sz="2400" dirty="0"/>
              <a:t>Independent of whether this involves electrons, ions or charged molecular fragments.</a:t>
            </a:r>
          </a:p>
          <a:p>
            <a:r>
              <a:rPr lang="en-US" sz="2800" dirty="0"/>
              <a:t>Are the fields large enough to matter?</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2408179" cy="1749044"/>
          </a:xfrm>
          <a:prstGeom prst="rect">
            <a:avLst/>
          </a:prstGeom>
        </p:spPr>
      </p:pic>
      <p:pic>
        <p:nvPicPr>
          <p:cNvPr id="5" name="Picture 4">
            <a:extLst>
              <a:ext uri="{FF2B5EF4-FFF2-40B4-BE49-F238E27FC236}">
                <a16:creationId xmlns:a16="http://schemas.microsoft.com/office/drawing/2014/main" id="{25D3BB97-C5FE-4864-9DB5-A19B6A911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61" y="4038600"/>
            <a:ext cx="875058" cy="1530182"/>
          </a:xfrm>
          <a:prstGeom prst="rect">
            <a:avLst/>
          </a:prstGeom>
        </p:spPr>
      </p:pic>
    </p:spTree>
    <p:extLst>
      <p:ext uri="{BB962C8B-B14F-4D97-AF65-F5344CB8AC3E}">
        <p14:creationId xmlns:p14="http://schemas.microsoft.com/office/powerpoint/2010/main" val="2408371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90500"/>
            <a:ext cx="6920484" cy="1181100"/>
          </a:xfrm>
        </p:spPr>
        <p:txBody>
          <a:bodyPr/>
          <a:lstStyle/>
          <a:p>
            <a:r>
              <a:rPr lang="en-US" sz="4200" dirty="0"/>
              <a:t>Tribology + Flexoelectricity?</a:t>
            </a:r>
          </a:p>
        </p:txBody>
      </p:sp>
      <p:pic>
        <p:nvPicPr>
          <p:cNvPr id="3" name="Picture 2">
            <a:extLst>
              <a:ext uri="{FF2B5EF4-FFF2-40B4-BE49-F238E27FC236}">
                <a16:creationId xmlns:a16="http://schemas.microsoft.com/office/drawing/2014/main" id="{F1C7392F-44C9-4FF0-9BE6-56824431FF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1300" y="3429000"/>
            <a:ext cx="1652953" cy="1860980"/>
          </a:xfrm>
          <a:prstGeom prst="rect">
            <a:avLst/>
          </a:prstGeom>
        </p:spPr>
      </p:pic>
      <p:pic>
        <p:nvPicPr>
          <p:cNvPr id="4" name="Picture 3">
            <a:extLst>
              <a:ext uri="{FF2B5EF4-FFF2-40B4-BE49-F238E27FC236}">
                <a16:creationId xmlns:a16="http://schemas.microsoft.com/office/drawing/2014/main" id="{F2B0E48A-66A0-4968-84D9-A5C3A287C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11647" y="3429000"/>
            <a:ext cx="1652953" cy="1860980"/>
          </a:xfrm>
          <a:prstGeom prst="rect">
            <a:avLst/>
          </a:prstGeom>
        </p:spPr>
      </p:pic>
      <p:pic>
        <p:nvPicPr>
          <p:cNvPr id="7" name="Picture 6">
            <a:extLst>
              <a:ext uri="{FF2B5EF4-FFF2-40B4-BE49-F238E27FC236}">
                <a16:creationId xmlns:a16="http://schemas.microsoft.com/office/drawing/2014/main" id="{9099FD0A-E2DD-47F6-A01E-39A504DA9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578" y="2031303"/>
            <a:ext cx="4822843" cy="3531791"/>
          </a:xfrm>
          <a:prstGeom prst="rect">
            <a:avLst/>
          </a:prstGeom>
        </p:spPr>
      </p:pic>
      <p:sp>
        <p:nvSpPr>
          <p:cNvPr id="10" name="TextBox 9">
            <a:extLst>
              <a:ext uri="{FF2B5EF4-FFF2-40B4-BE49-F238E27FC236}">
                <a16:creationId xmlns:a16="http://schemas.microsoft.com/office/drawing/2014/main" id="{CC23B7F5-B6B4-4734-B5BA-18A1B6353B9E}"/>
              </a:ext>
            </a:extLst>
          </p:cNvPr>
          <p:cNvSpPr txBox="1"/>
          <p:nvPr/>
        </p:nvSpPr>
        <p:spPr>
          <a:xfrm>
            <a:off x="346509" y="6189044"/>
            <a:ext cx="7305575" cy="338554"/>
          </a:xfrm>
          <a:prstGeom prst="rect">
            <a:avLst/>
          </a:prstGeom>
          <a:noFill/>
        </p:spPr>
        <p:txBody>
          <a:bodyPr wrap="square" rtlCol="0">
            <a:spAutoFit/>
          </a:bodyPr>
          <a:lstStyle/>
          <a:p>
            <a:r>
              <a:rPr lang="en-US" sz="1600" baseline="0" dirty="0"/>
              <a:t>C. A. Mizzi, A. Y. W. Lin &amp; L. D. Marks Phys Rev Lett. 2019;123(11):116103.</a:t>
            </a:r>
          </a:p>
        </p:txBody>
      </p:sp>
    </p:spTree>
    <p:extLst>
      <p:ext uri="{BB962C8B-B14F-4D97-AF65-F5344CB8AC3E}">
        <p14:creationId xmlns:p14="http://schemas.microsoft.com/office/powerpoint/2010/main" val="986470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Spherical Bicycle Approximation</a:t>
            </a:r>
          </a:p>
        </p:txBody>
      </p:sp>
      <p:grpSp>
        <p:nvGrpSpPr>
          <p:cNvPr id="3" name="Group 2">
            <a:extLst>
              <a:ext uri="{FF2B5EF4-FFF2-40B4-BE49-F238E27FC236}">
                <a16:creationId xmlns:a16="http://schemas.microsoft.com/office/drawing/2014/main" id="{9853C3B6-1805-A945-A759-46ADFFA78126}"/>
              </a:ext>
            </a:extLst>
          </p:cNvPr>
          <p:cNvGrpSpPr/>
          <p:nvPr/>
        </p:nvGrpSpPr>
        <p:grpSpPr>
          <a:xfrm>
            <a:off x="3362711" y="2233201"/>
            <a:ext cx="2231108" cy="1587264"/>
            <a:chOff x="4608595" y="1008870"/>
            <a:chExt cx="2974810" cy="2116351"/>
          </a:xfrm>
        </p:grpSpPr>
        <p:sp>
          <p:nvSpPr>
            <p:cNvPr id="4" name="Rectangle 3">
              <a:extLst>
                <a:ext uri="{FF2B5EF4-FFF2-40B4-BE49-F238E27FC236}">
                  <a16:creationId xmlns:a16="http://schemas.microsoft.com/office/drawing/2014/main" id="{137817DC-F8F6-4D4D-A9D1-095423808D3B}"/>
                </a:ext>
              </a:extLst>
            </p:cNvPr>
            <p:cNvSpPr/>
            <p:nvPr/>
          </p:nvSpPr>
          <p:spPr>
            <a:xfrm>
              <a:off x="4608595" y="2338837"/>
              <a:ext cx="2974810" cy="786384"/>
            </a:xfrm>
            <a:prstGeom prst="rect">
              <a:avLst/>
            </a:prstGeom>
            <a:solidFill>
              <a:srgbClr val="ED484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aseline="0" dirty="0">
                <a:latin typeface="CMU Bright" panose="02000603000000000000" pitchFamily="2" charset="0"/>
                <a:ea typeface="CMU Bright" panose="02000603000000000000" pitchFamily="2" charset="0"/>
                <a:cs typeface="CMU Bright" panose="02000603000000000000" pitchFamily="2" charset="0"/>
              </a:endParaRPr>
            </a:p>
          </p:txBody>
        </p:sp>
        <p:sp>
          <p:nvSpPr>
            <p:cNvPr id="5" name="Oval 4">
              <a:extLst>
                <a:ext uri="{FF2B5EF4-FFF2-40B4-BE49-F238E27FC236}">
                  <a16:creationId xmlns:a16="http://schemas.microsoft.com/office/drawing/2014/main" id="{81EFA027-0467-2C48-9D61-692ABB40E3A3}"/>
                </a:ext>
              </a:extLst>
            </p:cNvPr>
            <p:cNvSpPr/>
            <p:nvPr/>
          </p:nvSpPr>
          <p:spPr>
            <a:xfrm>
              <a:off x="5638800" y="1630019"/>
              <a:ext cx="914400" cy="914400"/>
            </a:xfrm>
            <a:prstGeom prst="ellipse">
              <a:avLst/>
            </a:prstGeom>
            <a:solidFill>
              <a:srgbClr val="5889B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aseline="0" dirty="0">
                <a:latin typeface="CMU Bright" panose="02000603000000000000" pitchFamily="2" charset="0"/>
                <a:ea typeface="CMU Bright" panose="02000603000000000000" pitchFamily="2" charset="0"/>
                <a:cs typeface="CMU Bright" panose="02000603000000000000" pitchFamily="2" charset="0"/>
              </a:endParaRPr>
            </a:p>
          </p:txBody>
        </p:sp>
        <p:sp>
          <p:nvSpPr>
            <p:cNvPr id="6" name="TextBox 5">
              <a:extLst>
                <a:ext uri="{FF2B5EF4-FFF2-40B4-BE49-F238E27FC236}">
                  <a16:creationId xmlns:a16="http://schemas.microsoft.com/office/drawing/2014/main" id="{6FFC5334-492D-2F42-9942-D7F5FA12701C}"/>
                </a:ext>
              </a:extLst>
            </p:cNvPr>
            <p:cNvSpPr txBox="1"/>
            <p:nvPr/>
          </p:nvSpPr>
          <p:spPr>
            <a:xfrm>
              <a:off x="5148946" y="1008870"/>
              <a:ext cx="1894109" cy="533480"/>
            </a:xfrm>
            <a:prstGeom prst="rect">
              <a:avLst/>
            </a:prstGeom>
            <a:noFill/>
          </p:spPr>
          <p:txBody>
            <a:bodyPr wrap="none" rtlCol="0">
              <a:spAutoFit/>
            </a:bodyPr>
            <a:lstStyle/>
            <a:p>
              <a:pPr algn="l"/>
              <a:r>
                <a:rPr lang="en-US" sz="2000" baseline="0" dirty="0">
                  <a:latin typeface="CMU Bright" panose="02000603000000000000" pitchFamily="2" charset="0"/>
                  <a:ea typeface="CMU Bright" panose="02000603000000000000" pitchFamily="2" charset="0"/>
                  <a:cs typeface="CMU Bright" panose="02000603000000000000" pitchFamily="2" charset="0"/>
                </a:rPr>
                <a:t>Indentation</a:t>
              </a:r>
            </a:p>
          </p:txBody>
        </p:sp>
      </p:grpSp>
      <p:grpSp>
        <p:nvGrpSpPr>
          <p:cNvPr id="7" name="Group 6">
            <a:extLst>
              <a:ext uri="{FF2B5EF4-FFF2-40B4-BE49-F238E27FC236}">
                <a16:creationId xmlns:a16="http://schemas.microsoft.com/office/drawing/2014/main" id="{7DB4F13B-4530-8D4E-992F-A10D64D783A3}"/>
              </a:ext>
            </a:extLst>
          </p:cNvPr>
          <p:cNvGrpSpPr/>
          <p:nvPr/>
        </p:nvGrpSpPr>
        <p:grpSpPr>
          <a:xfrm>
            <a:off x="3362711" y="4036990"/>
            <a:ext cx="2231108" cy="1917492"/>
            <a:chOff x="4608595" y="3413921"/>
            <a:chExt cx="2974810" cy="2556655"/>
          </a:xfrm>
        </p:grpSpPr>
        <p:sp>
          <p:nvSpPr>
            <p:cNvPr id="8" name="Freeform 7">
              <a:extLst>
                <a:ext uri="{FF2B5EF4-FFF2-40B4-BE49-F238E27FC236}">
                  <a16:creationId xmlns:a16="http://schemas.microsoft.com/office/drawing/2014/main" id="{2E65D1C6-C33B-CF49-88E6-D8E1C95502AE}"/>
                </a:ext>
              </a:extLst>
            </p:cNvPr>
            <p:cNvSpPr/>
            <p:nvPr/>
          </p:nvSpPr>
          <p:spPr>
            <a:xfrm>
              <a:off x="4608595" y="4974576"/>
              <a:ext cx="2974810" cy="996000"/>
            </a:xfrm>
            <a:custGeom>
              <a:avLst/>
              <a:gdLst>
                <a:gd name="connsiteX0" fmla="*/ 1498123 w 2974810"/>
                <a:gd name="connsiteY0" fmla="*/ 0 h 1457325"/>
                <a:gd name="connsiteX1" fmla="*/ 1877241 w 2974810"/>
                <a:gd name="connsiteY1" fmla="*/ 201575 h 1457325"/>
                <a:gd name="connsiteX2" fmla="*/ 1904403 w 2974810"/>
                <a:gd name="connsiteY2" fmla="*/ 251618 h 1457325"/>
                <a:gd name="connsiteX3" fmla="*/ 2974810 w 2974810"/>
                <a:gd name="connsiteY3" fmla="*/ 251618 h 1457325"/>
                <a:gd name="connsiteX4" fmla="*/ 2974810 w 2974810"/>
                <a:gd name="connsiteY4" fmla="*/ 1457325 h 1457325"/>
                <a:gd name="connsiteX5" fmla="*/ 0 w 2974810"/>
                <a:gd name="connsiteY5" fmla="*/ 1457325 h 1457325"/>
                <a:gd name="connsiteX6" fmla="*/ 0 w 2974810"/>
                <a:gd name="connsiteY6" fmla="*/ 251618 h 1457325"/>
                <a:gd name="connsiteX7" fmla="*/ 1091843 w 2974810"/>
                <a:gd name="connsiteY7" fmla="*/ 251618 h 1457325"/>
                <a:gd name="connsiteX8" fmla="*/ 1119006 w 2974810"/>
                <a:gd name="connsiteY8" fmla="*/ 201575 h 1457325"/>
                <a:gd name="connsiteX9" fmla="*/ 1498123 w 2974810"/>
                <a:gd name="connsiteY9" fmla="*/ 0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4810" h="1457325">
                  <a:moveTo>
                    <a:pt x="1498123" y="0"/>
                  </a:moveTo>
                  <a:cubicBezTo>
                    <a:pt x="1655939" y="0"/>
                    <a:pt x="1795078" y="79959"/>
                    <a:pt x="1877241" y="201575"/>
                  </a:cubicBezTo>
                  <a:lnTo>
                    <a:pt x="1904403" y="251618"/>
                  </a:lnTo>
                  <a:lnTo>
                    <a:pt x="2974810" y="251618"/>
                  </a:lnTo>
                  <a:lnTo>
                    <a:pt x="2974810" y="1457325"/>
                  </a:lnTo>
                  <a:lnTo>
                    <a:pt x="0" y="1457325"/>
                  </a:lnTo>
                  <a:lnTo>
                    <a:pt x="0" y="251618"/>
                  </a:lnTo>
                  <a:lnTo>
                    <a:pt x="1091843" y="251618"/>
                  </a:lnTo>
                  <a:lnTo>
                    <a:pt x="1119006" y="201575"/>
                  </a:lnTo>
                  <a:cubicBezTo>
                    <a:pt x="1201168" y="79959"/>
                    <a:pt x="1340307" y="0"/>
                    <a:pt x="1498123" y="0"/>
                  </a:cubicBezTo>
                  <a:close/>
                </a:path>
              </a:pathLst>
            </a:custGeom>
            <a:solidFill>
              <a:srgbClr val="ED484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aseline="0" dirty="0">
                <a:latin typeface="CMU Bright" panose="02000603000000000000" pitchFamily="2" charset="0"/>
                <a:ea typeface="CMU Bright" panose="02000603000000000000" pitchFamily="2" charset="0"/>
                <a:cs typeface="CMU Bright" panose="02000603000000000000" pitchFamily="2" charset="0"/>
              </a:endParaRPr>
            </a:p>
          </p:txBody>
        </p:sp>
        <p:sp>
          <p:nvSpPr>
            <p:cNvPr id="9" name="Oval 8">
              <a:extLst>
                <a:ext uri="{FF2B5EF4-FFF2-40B4-BE49-F238E27FC236}">
                  <a16:creationId xmlns:a16="http://schemas.microsoft.com/office/drawing/2014/main" id="{A5152E03-306E-E046-8CBB-76290B8D5582}"/>
                </a:ext>
              </a:extLst>
            </p:cNvPr>
            <p:cNvSpPr/>
            <p:nvPr/>
          </p:nvSpPr>
          <p:spPr>
            <a:xfrm>
              <a:off x="5638800" y="4036468"/>
              <a:ext cx="914400" cy="914400"/>
            </a:xfrm>
            <a:prstGeom prst="ellipse">
              <a:avLst/>
            </a:prstGeom>
            <a:solidFill>
              <a:srgbClr val="5889B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aseline="0" dirty="0">
                <a:latin typeface="CMU Bright" panose="02000603000000000000" pitchFamily="2" charset="0"/>
                <a:ea typeface="CMU Bright" panose="02000603000000000000" pitchFamily="2" charset="0"/>
                <a:cs typeface="CMU Bright" panose="02000603000000000000" pitchFamily="2" charset="0"/>
              </a:endParaRPr>
            </a:p>
          </p:txBody>
        </p:sp>
        <p:sp>
          <p:nvSpPr>
            <p:cNvPr id="10" name="TextBox 9">
              <a:extLst>
                <a:ext uri="{FF2B5EF4-FFF2-40B4-BE49-F238E27FC236}">
                  <a16:creationId xmlns:a16="http://schemas.microsoft.com/office/drawing/2014/main" id="{2DE72DF3-CB8D-844C-A2F0-D759BA0BE3EC}"/>
                </a:ext>
              </a:extLst>
            </p:cNvPr>
            <p:cNvSpPr txBox="1"/>
            <p:nvPr/>
          </p:nvSpPr>
          <p:spPr>
            <a:xfrm>
              <a:off x="5423031" y="3413921"/>
              <a:ext cx="1319164" cy="533480"/>
            </a:xfrm>
            <a:prstGeom prst="rect">
              <a:avLst/>
            </a:prstGeom>
            <a:noFill/>
          </p:spPr>
          <p:txBody>
            <a:bodyPr wrap="none" rtlCol="0">
              <a:spAutoFit/>
            </a:bodyPr>
            <a:lstStyle/>
            <a:p>
              <a:pPr algn="l"/>
              <a:r>
                <a:rPr lang="en-US" sz="2000" baseline="0" dirty="0">
                  <a:latin typeface="CMU Bright" panose="02000603000000000000" pitchFamily="2" charset="0"/>
                  <a:ea typeface="CMU Bright" panose="02000603000000000000" pitchFamily="2" charset="0"/>
                  <a:cs typeface="CMU Bright" panose="02000603000000000000" pitchFamily="2" charset="0"/>
                </a:rPr>
                <a:t>Pull-off</a:t>
              </a:r>
            </a:p>
          </p:txBody>
        </p:sp>
      </p:grpSp>
      <p:grpSp>
        <p:nvGrpSpPr>
          <p:cNvPr id="11" name="Group 10">
            <a:extLst>
              <a:ext uri="{FF2B5EF4-FFF2-40B4-BE49-F238E27FC236}">
                <a16:creationId xmlns:a16="http://schemas.microsoft.com/office/drawing/2014/main" id="{20943044-EF1A-064E-BBA3-C1BCF786B5AE}"/>
              </a:ext>
            </a:extLst>
          </p:cNvPr>
          <p:cNvGrpSpPr/>
          <p:nvPr/>
        </p:nvGrpSpPr>
        <p:grpSpPr>
          <a:xfrm>
            <a:off x="245485" y="3052535"/>
            <a:ext cx="2231108" cy="1821991"/>
            <a:chOff x="452294" y="2101316"/>
            <a:chExt cx="2974810" cy="2429321"/>
          </a:xfrm>
        </p:grpSpPr>
        <p:sp>
          <p:nvSpPr>
            <p:cNvPr id="12" name="Rectangle 11">
              <a:extLst>
                <a:ext uri="{FF2B5EF4-FFF2-40B4-BE49-F238E27FC236}">
                  <a16:creationId xmlns:a16="http://schemas.microsoft.com/office/drawing/2014/main" id="{03A7885C-1E55-CE4E-BF12-FA74D440D3A3}"/>
                </a:ext>
              </a:extLst>
            </p:cNvPr>
            <p:cNvSpPr/>
            <p:nvPr/>
          </p:nvSpPr>
          <p:spPr>
            <a:xfrm>
              <a:off x="452294" y="3743662"/>
              <a:ext cx="2974810" cy="786975"/>
            </a:xfrm>
            <a:prstGeom prst="rect">
              <a:avLst/>
            </a:prstGeom>
            <a:solidFill>
              <a:srgbClr val="ED484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aseline="0" dirty="0">
                <a:latin typeface="CMU Bright" panose="02000603000000000000" pitchFamily="2" charset="0"/>
                <a:ea typeface="CMU Bright" panose="02000603000000000000" pitchFamily="2" charset="0"/>
                <a:cs typeface="CMU Bright" panose="02000603000000000000" pitchFamily="2" charset="0"/>
              </a:endParaRPr>
            </a:p>
          </p:txBody>
        </p:sp>
        <p:sp>
          <p:nvSpPr>
            <p:cNvPr id="13" name="Oval 12">
              <a:extLst>
                <a:ext uri="{FF2B5EF4-FFF2-40B4-BE49-F238E27FC236}">
                  <a16:creationId xmlns:a16="http://schemas.microsoft.com/office/drawing/2014/main" id="{4A242062-D777-7F4B-8D4E-334F356570ED}"/>
                </a:ext>
              </a:extLst>
            </p:cNvPr>
            <p:cNvSpPr/>
            <p:nvPr/>
          </p:nvSpPr>
          <p:spPr>
            <a:xfrm>
              <a:off x="1482499" y="2732029"/>
              <a:ext cx="914400" cy="914400"/>
            </a:xfrm>
            <a:prstGeom prst="ellipse">
              <a:avLst/>
            </a:prstGeom>
            <a:solidFill>
              <a:srgbClr val="5889B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aseline="0" dirty="0">
                <a:latin typeface="CMU Bright" panose="02000603000000000000" pitchFamily="2" charset="0"/>
                <a:ea typeface="CMU Bright" panose="02000603000000000000" pitchFamily="2" charset="0"/>
                <a:cs typeface="CMU Bright" panose="02000603000000000000" pitchFamily="2" charset="0"/>
              </a:endParaRPr>
            </a:p>
          </p:txBody>
        </p:sp>
        <p:sp>
          <p:nvSpPr>
            <p:cNvPr id="14" name="TextBox 13">
              <a:extLst>
                <a:ext uri="{FF2B5EF4-FFF2-40B4-BE49-F238E27FC236}">
                  <a16:creationId xmlns:a16="http://schemas.microsoft.com/office/drawing/2014/main" id="{CA339DAC-B612-924E-866C-397758F834B8}"/>
                </a:ext>
              </a:extLst>
            </p:cNvPr>
            <p:cNvSpPr txBox="1"/>
            <p:nvPr/>
          </p:nvSpPr>
          <p:spPr>
            <a:xfrm>
              <a:off x="952035" y="2101316"/>
              <a:ext cx="1872736" cy="533480"/>
            </a:xfrm>
            <a:prstGeom prst="rect">
              <a:avLst/>
            </a:prstGeom>
            <a:noFill/>
          </p:spPr>
          <p:txBody>
            <a:bodyPr wrap="none" rtlCol="0">
              <a:spAutoFit/>
            </a:bodyPr>
            <a:lstStyle/>
            <a:p>
              <a:pPr algn="l"/>
              <a:r>
                <a:rPr lang="en-US" sz="2000" baseline="0" dirty="0">
                  <a:latin typeface="CMU Bright" panose="02000603000000000000" pitchFamily="2" charset="0"/>
                  <a:ea typeface="CMU Bright" panose="02000603000000000000" pitchFamily="2" charset="0"/>
                  <a:cs typeface="CMU Bright" panose="02000603000000000000" pitchFamily="2" charset="0"/>
                </a:rPr>
                <a:t>Pre-contact</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BDB06D-277F-8A4E-909B-0BC902A59BEF}"/>
                  </a:ext>
                </a:extLst>
              </p:cNvPr>
              <p:cNvSpPr txBox="1"/>
              <p:nvPr/>
            </p:nvSpPr>
            <p:spPr>
              <a:xfrm>
                <a:off x="6698769" y="2628404"/>
                <a:ext cx="2194832" cy="707886"/>
              </a:xfrm>
              <a:prstGeom prst="rect">
                <a:avLst/>
              </a:prstGeom>
              <a:noFill/>
            </p:spPr>
            <p:txBody>
              <a:bodyPr wrap="none" rtlCol="0">
                <a:spAutoFit/>
              </a:bodyPr>
              <a:lstStyle/>
              <a:p>
                <a:pPr algn="l"/>
                <a:r>
                  <a:rPr lang="en-US" sz="2000" baseline="0" dirty="0">
                    <a:latin typeface="CMU Bright" panose="02000603000000000000" pitchFamily="2" charset="0"/>
                    <a:ea typeface="CMU Bright" panose="02000603000000000000" pitchFamily="2" charset="0"/>
                    <a:cs typeface="CMU Bright" panose="02000603000000000000" pitchFamily="2" charset="0"/>
                  </a:rPr>
                  <a:t>Deformation fields</a:t>
                </a:r>
              </a:p>
              <a:p>
                <a:pPr/>
                <a14:m>
                  <m:oMathPara xmlns:m="http://schemas.openxmlformats.org/officeDocument/2006/math">
                    <m:oMathParaPr>
                      <m:jc m:val="centerGroup"/>
                    </m:oMathParaPr>
                    <m:oMath xmlns:m="http://schemas.openxmlformats.org/officeDocument/2006/math">
                      <m:r>
                        <a:rPr lang="en-US" sz="2000" i="1" baseline="0">
                          <a:latin typeface="Cambria Math" panose="02040503050406030204" pitchFamily="18" charset="0"/>
                          <a:cs typeface="Futura Medium" panose="020B0602020204020303" pitchFamily="34" charset="-79"/>
                        </a:rPr>
                        <m:t>𝑢</m:t>
                      </m:r>
                      <m:r>
                        <a:rPr lang="en-US" sz="2000" i="1" baseline="0">
                          <a:latin typeface="Cambria Math" panose="02040503050406030204" pitchFamily="18" charset="0"/>
                          <a:cs typeface="Futura Medium" panose="020B0602020204020303" pitchFamily="34" charset="-79"/>
                        </a:rPr>
                        <m:t>(</m:t>
                      </m:r>
                      <m:r>
                        <a:rPr lang="en-US" sz="2000" i="1" baseline="0">
                          <a:latin typeface="Cambria Math" panose="02040503050406030204" pitchFamily="18" charset="0"/>
                          <a:cs typeface="Futura Medium" panose="020B0602020204020303" pitchFamily="34" charset="-79"/>
                        </a:rPr>
                        <m:t>𝑟</m:t>
                      </m:r>
                      <m:r>
                        <a:rPr lang="en-US" sz="2000" i="1" baseline="0">
                          <a:latin typeface="Cambria Math" panose="02040503050406030204" pitchFamily="18" charset="0"/>
                          <a:cs typeface="Futura Medium" panose="020B0602020204020303" pitchFamily="34" charset="-79"/>
                        </a:rPr>
                        <m:t>)</m:t>
                      </m:r>
                    </m:oMath>
                  </m:oMathPara>
                </a14:m>
                <a:endParaRPr lang="en-US" sz="2000" baseline="0" dirty="0">
                  <a:latin typeface="CMU Bright" panose="02000603000000000000" pitchFamily="2" charset="0"/>
                  <a:ea typeface="CMU Bright" panose="02000603000000000000" pitchFamily="2" charset="0"/>
                  <a:cs typeface="CMU Bright" panose="02000603000000000000" pitchFamily="2" charset="0"/>
                </a:endParaRPr>
              </a:p>
            </p:txBody>
          </p:sp>
        </mc:Choice>
        <mc:Fallback xmlns="">
          <p:sp>
            <p:nvSpPr>
              <p:cNvPr id="15" name="TextBox 14">
                <a:extLst>
                  <a:ext uri="{FF2B5EF4-FFF2-40B4-BE49-F238E27FC236}">
                    <a16:creationId xmlns:a16="http://schemas.microsoft.com/office/drawing/2014/main" id="{00BDB06D-277F-8A4E-909B-0BC902A59BEF}"/>
                  </a:ext>
                </a:extLst>
              </p:cNvPr>
              <p:cNvSpPr txBox="1">
                <a:spLocks noRot="1" noChangeAspect="1" noMove="1" noResize="1" noEditPoints="1" noAdjustHandles="1" noChangeArrowheads="1" noChangeShapeType="1" noTextEdit="1"/>
              </p:cNvSpPr>
              <p:nvPr/>
            </p:nvSpPr>
            <p:spPr>
              <a:xfrm>
                <a:off x="6698769" y="2628404"/>
                <a:ext cx="2194832" cy="707886"/>
              </a:xfrm>
              <a:prstGeom prst="rect">
                <a:avLst/>
              </a:prstGeom>
              <a:blipFill>
                <a:blip r:embed="rId3"/>
                <a:stretch>
                  <a:fillRect l="-3056" t="-4310" b="-8621"/>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4CC2AEB7-022C-C048-9A46-A58310C432D2}"/>
              </a:ext>
            </a:extLst>
          </p:cNvPr>
          <p:cNvCxnSpPr>
            <a:cxnSpLocks/>
          </p:cNvCxnSpPr>
          <p:nvPr/>
        </p:nvCxnSpPr>
        <p:spPr>
          <a:xfrm flipV="1">
            <a:off x="5735565" y="2911699"/>
            <a:ext cx="891540" cy="2920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3A03280-B2AC-B041-ACE3-26F7AA7F59E4}"/>
              </a:ext>
            </a:extLst>
          </p:cNvPr>
          <p:cNvCxnSpPr>
            <a:cxnSpLocks/>
          </p:cNvCxnSpPr>
          <p:nvPr/>
        </p:nvCxnSpPr>
        <p:spPr>
          <a:xfrm flipV="1">
            <a:off x="5663901" y="3146799"/>
            <a:ext cx="1190842" cy="2060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17508AB-DC36-9046-BC69-00866BF0B9B5}"/>
                  </a:ext>
                </a:extLst>
              </p:cNvPr>
              <p:cNvSpPr txBox="1"/>
              <p:nvPr/>
            </p:nvSpPr>
            <p:spPr>
              <a:xfrm>
                <a:off x="6627105" y="5006065"/>
                <a:ext cx="2292615" cy="1017651"/>
              </a:xfrm>
              <a:prstGeom prst="rect">
                <a:avLst/>
              </a:prstGeom>
              <a:noFill/>
            </p:spPr>
            <p:txBody>
              <a:bodyPr wrap="none" rtlCol="0">
                <a:spAutoFit/>
              </a:bodyPr>
              <a:lstStyle/>
              <a:p>
                <a:pPr algn="l"/>
                <a:r>
                  <a:rPr lang="en-US" sz="2000" baseline="0" dirty="0">
                    <a:latin typeface="CMU Bright" panose="02000603000000000000" pitchFamily="2" charset="0"/>
                    <a:ea typeface="CMU Bright" panose="02000603000000000000" pitchFamily="2" charset="0"/>
                    <a:cs typeface="CMU Bright" panose="02000603000000000000" pitchFamily="2" charset="0"/>
                  </a:rPr>
                  <a:t>(Flexo)electric field</a:t>
                </a:r>
              </a:p>
              <a:p>
                <a:pPr/>
                <a14:m>
                  <m:oMathPara xmlns:m="http://schemas.openxmlformats.org/officeDocument/2006/math">
                    <m:oMathParaPr>
                      <m:jc m:val="centerGroup"/>
                    </m:oMathParaPr>
                    <m:oMath xmlns:m="http://schemas.openxmlformats.org/officeDocument/2006/math">
                      <m:r>
                        <a:rPr lang="en-US" sz="2000" i="1" baseline="0">
                          <a:latin typeface="Cambria Math" panose="02040503050406030204" pitchFamily="18" charset="0"/>
                          <a:cs typeface="Futura Medium" panose="020B0602020204020303" pitchFamily="34" charset="-79"/>
                        </a:rPr>
                        <m:t>𝐸</m:t>
                      </m:r>
                      <m:d>
                        <m:dPr>
                          <m:ctrlPr>
                            <a:rPr lang="en-US" sz="2000" i="1" baseline="0">
                              <a:latin typeface="Cambria Math" panose="02040503050406030204" pitchFamily="18" charset="0"/>
                              <a:cs typeface="Futura Medium" panose="020B0602020204020303" pitchFamily="34" charset="-79"/>
                            </a:rPr>
                          </m:ctrlPr>
                        </m:dPr>
                        <m:e>
                          <m:r>
                            <a:rPr lang="en-US" sz="2000" i="1" baseline="0">
                              <a:latin typeface="Cambria Math" panose="02040503050406030204" pitchFamily="18" charset="0"/>
                              <a:cs typeface="Futura Medium" panose="020B0602020204020303" pitchFamily="34" charset="-79"/>
                            </a:rPr>
                            <m:t>𝑟</m:t>
                          </m:r>
                        </m:e>
                      </m:d>
                      <m:r>
                        <a:rPr lang="en-US" sz="2000" i="1" baseline="0">
                          <a:latin typeface="Cambria Math" panose="02040503050406030204" pitchFamily="18" charset="0"/>
                          <a:cs typeface="Futura Medium" panose="020B0602020204020303" pitchFamily="34" charset="-79"/>
                        </a:rPr>
                        <m:t>∝</m:t>
                      </m:r>
                      <m:f>
                        <m:fPr>
                          <m:ctrlPr>
                            <a:rPr lang="en-US" sz="2000" i="1" baseline="0">
                              <a:latin typeface="Cambria Math" panose="02040503050406030204" pitchFamily="18" charset="0"/>
                              <a:cs typeface="Futura Medium" panose="020B0602020204020303" pitchFamily="34" charset="-79"/>
                            </a:rPr>
                          </m:ctrlPr>
                        </m:fPr>
                        <m:num>
                          <m:sSup>
                            <m:sSupPr>
                              <m:ctrlPr>
                                <a:rPr lang="en-US" sz="2000" i="1" baseline="0">
                                  <a:latin typeface="Cambria Math" panose="02040503050406030204" pitchFamily="18" charset="0"/>
                                  <a:cs typeface="Futura Medium" panose="020B0602020204020303" pitchFamily="34" charset="-79"/>
                                </a:rPr>
                              </m:ctrlPr>
                            </m:sSupPr>
                            <m:e>
                              <m:r>
                                <a:rPr lang="en-US" sz="2000" i="1" baseline="0">
                                  <a:latin typeface="Cambria Math" panose="02040503050406030204" pitchFamily="18" charset="0"/>
                                  <a:cs typeface="Futura Medium" panose="020B0602020204020303" pitchFamily="34" charset="-79"/>
                                </a:rPr>
                                <m:t>𝑑</m:t>
                              </m:r>
                            </m:e>
                            <m:sup>
                              <m:r>
                                <a:rPr lang="en-US" sz="2000" i="1" baseline="0">
                                  <a:latin typeface="Cambria Math" panose="02040503050406030204" pitchFamily="18" charset="0"/>
                                  <a:cs typeface="Futura Medium" panose="020B0602020204020303" pitchFamily="34" charset="-79"/>
                                </a:rPr>
                                <m:t>2</m:t>
                              </m:r>
                            </m:sup>
                          </m:sSup>
                          <m:r>
                            <a:rPr lang="en-US" sz="2000" i="1" baseline="0">
                              <a:latin typeface="Cambria Math" panose="02040503050406030204" pitchFamily="18" charset="0"/>
                              <a:cs typeface="Futura Medium" panose="020B0602020204020303" pitchFamily="34" charset="-79"/>
                            </a:rPr>
                            <m:t>𝑢</m:t>
                          </m:r>
                        </m:num>
                        <m:den>
                          <m:r>
                            <a:rPr lang="en-US" sz="2000" i="1" baseline="0">
                              <a:latin typeface="Cambria Math" panose="02040503050406030204" pitchFamily="18" charset="0"/>
                              <a:cs typeface="Futura Medium" panose="020B0602020204020303" pitchFamily="34" charset="-79"/>
                            </a:rPr>
                            <m:t>𝑑</m:t>
                          </m:r>
                          <m:sSup>
                            <m:sSupPr>
                              <m:ctrlPr>
                                <a:rPr lang="en-US" sz="2000" i="1" baseline="0">
                                  <a:latin typeface="Cambria Math" panose="02040503050406030204" pitchFamily="18" charset="0"/>
                                  <a:cs typeface="Futura Medium" panose="020B0602020204020303" pitchFamily="34" charset="-79"/>
                                </a:rPr>
                              </m:ctrlPr>
                            </m:sSupPr>
                            <m:e>
                              <m:r>
                                <a:rPr lang="en-US" sz="2000" i="1" baseline="0">
                                  <a:latin typeface="Cambria Math" panose="02040503050406030204" pitchFamily="18" charset="0"/>
                                  <a:cs typeface="Futura Medium" panose="020B0602020204020303" pitchFamily="34" charset="-79"/>
                                </a:rPr>
                                <m:t>𝑟</m:t>
                              </m:r>
                            </m:e>
                            <m:sup>
                              <m:r>
                                <a:rPr lang="en-US" sz="2000" i="1" baseline="0">
                                  <a:latin typeface="Cambria Math" panose="02040503050406030204" pitchFamily="18" charset="0"/>
                                  <a:cs typeface="Futura Medium" panose="020B0602020204020303" pitchFamily="34" charset="-79"/>
                                </a:rPr>
                                <m:t>2</m:t>
                              </m:r>
                            </m:sup>
                          </m:sSup>
                        </m:den>
                      </m:f>
                    </m:oMath>
                  </m:oMathPara>
                </a14:m>
                <a:endParaRPr lang="en-US" sz="2000" baseline="0" dirty="0">
                  <a:latin typeface="CMU Bright" panose="02000603000000000000" pitchFamily="2" charset="0"/>
                  <a:ea typeface="CMU Bright" panose="02000603000000000000" pitchFamily="2" charset="0"/>
                  <a:cs typeface="CMU Bright" panose="02000603000000000000" pitchFamily="2" charset="0"/>
                </a:endParaRPr>
              </a:p>
            </p:txBody>
          </p:sp>
        </mc:Choice>
        <mc:Fallback xmlns="">
          <p:sp>
            <p:nvSpPr>
              <p:cNvPr id="18" name="TextBox 17">
                <a:extLst>
                  <a:ext uri="{FF2B5EF4-FFF2-40B4-BE49-F238E27FC236}">
                    <a16:creationId xmlns:a16="http://schemas.microsoft.com/office/drawing/2014/main" id="{F17508AB-DC36-9046-BC69-00866BF0B9B5}"/>
                  </a:ext>
                </a:extLst>
              </p:cNvPr>
              <p:cNvSpPr txBox="1">
                <a:spLocks noRot="1" noChangeAspect="1" noMove="1" noResize="1" noEditPoints="1" noAdjustHandles="1" noChangeArrowheads="1" noChangeShapeType="1" noTextEdit="1"/>
              </p:cNvSpPr>
              <p:nvPr/>
            </p:nvSpPr>
            <p:spPr>
              <a:xfrm>
                <a:off x="6627105" y="5006065"/>
                <a:ext cx="2292615" cy="1017651"/>
              </a:xfrm>
              <a:prstGeom prst="rect">
                <a:avLst/>
              </a:prstGeom>
              <a:blipFill>
                <a:blip r:embed="rId4"/>
                <a:stretch>
                  <a:fillRect l="-2660" t="-2994" r="-266"/>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112919D9-19F9-D745-A831-7D8DB118FE34}"/>
              </a:ext>
            </a:extLst>
          </p:cNvPr>
          <p:cNvCxnSpPr>
            <a:cxnSpLocks/>
          </p:cNvCxnSpPr>
          <p:nvPr/>
        </p:nvCxnSpPr>
        <p:spPr>
          <a:xfrm>
            <a:off x="7767980" y="3525571"/>
            <a:ext cx="0" cy="13687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847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Flexoelectric half-space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BBB052-3081-1642-8818-BA37FCE9C3DF}"/>
                  </a:ext>
                </a:extLst>
              </p:cNvPr>
              <p:cNvSpPr txBox="1"/>
              <p:nvPr/>
            </p:nvSpPr>
            <p:spPr>
              <a:xfrm>
                <a:off x="140525" y="1689752"/>
                <a:ext cx="6444134" cy="1681294"/>
              </a:xfrm>
              <a:prstGeom prst="rect">
                <a:avLst/>
              </a:prstGeom>
              <a:noFill/>
            </p:spPr>
            <p:txBody>
              <a:bodyPr wrap="square" rtlCol="0">
                <a:spAutoFit/>
              </a:bodyPr>
              <a:lstStyle/>
              <a:p>
                <a:pPr algn="l"/>
                <a:r>
                  <a:rPr lang="en-US" sz="2000" baseline="0" dirty="0">
                    <a:latin typeface="CMU Bright" panose="02000603000000000000" pitchFamily="2" charset="0"/>
                    <a:ea typeface="CMU Bright" panose="02000603000000000000" pitchFamily="2" charset="0"/>
                    <a:cs typeface="CMU Bright" panose="02000603000000000000" pitchFamily="2" charset="0"/>
                  </a:rPr>
                  <a:t>In a non-piezoelectric, dielectric material the dielectric displacement is given by:</a:t>
                </a:r>
              </a:p>
              <a:p>
                <a:pPr algn="l"/>
                <a:endParaRPr lang="en-US" sz="2000" baseline="0" dirty="0">
                  <a:latin typeface="Futura Medium" panose="020B0602020204020303" pitchFamily="34" charset="-79"/>
                  <a:cs typeface="Futura Medium" panose="020B0602020204020303" pitchFamily="34" charset="-79"/>
                </a:endParaRPr>
              </a:p>
              <a:p>
                <a:pPr/>
                <a14:m>
                  <m:oMathPara xmlns:m="http://schemas.openxmlformats.org/officeDocument/2006/math">
                    <m:oMathParaPr>
                      <m:jc m:val="centerGroup"/>
                    </m:oMathParaPr>
                    <m:oMath xmlns:m="http://schemas.openxmlformats.org/officeDocument/2006/math">
                      <m:sSub>
                        <m:sSubPr>
                          <m:ctrlPr>
                            <a:rPr lang="en-US" sz="2000" i="1" baseline="0" smtClean="0">
                              <a:latin typeface="Cambria Math" panose="02040503050406030204" pitchFamily="18" charset="0"/>
                            </a:rPr>
                          </m:ctrlPr>
                        </m:sSubPr>
                        <m:e>
                          <m:r>
                            <a:rPr lang="en-US" sz="2000" i="1" baseline="0">
                              <a:latin typeface="Cambria Math" panose="02040503050406030204" pitchFamily="18" charset="0"/>
                            </a:rPr>
                            <m:t>𝐷</m:t>
                          </m:r>
                        </m:e>
                        <m:sub>
                          <m:r>
                            <a:rPr lang="en-US" sz="2000" i="1" baseline="0">
                              <a:latin typeface="Cambria Math" panose="02040503050406030204" pitchFamily="18" charset="0"/>
                            </a:rPr>
                            <m:t>𝑖</m:t>
                          </m:r>
                        </m:sub>
                      </m:sSub>
                      <m:r>
                        <a:rPr lang="en-US" sz="2000" i="1" baseline="0">
                          <a:latin typeface="Cambria Math" panose="02040503050406030204" pitchFamily="18" charset="0"/>
                        </a:rPr>
                        <m:t>=</m:t>
                      </m:r>
                      <m:sSub>
                        <m:sSubPr>
                          <m:ctrlPr>
                            <a:rPr lang="en-US" sz="2000" i="1" baseline="0">
                              <a:latin typeface="Cambria Math" panose="02040503050406030204" pitchFamily="18" charset="0"/>
                            </a:rPr>
                          </m:ctrlPr>
                        </m:sSubPr>
                        <m:e>
                          <m:r>
                            <a:rPr lang="en-US" sz="2000" i="1" baseline="0">
                              <a:latin typeface="Cambria Math" panose="02040503050406030204" pitchFamily="18" charset="0"/>
                            </a:rPr>
                            <m:t>𝜇</m:t>
                          </m:r>
                        </m:e>
                        <m:sub>
                          <m:r>
                            <a:rPr lang="en-US" sz="2000" i="1" baseline="0">
                              <a:latin typeface="Cambria Math" panose="02040503050406030204" pitchFamily="18" charset="0"/>
                            </a:rPr>
                            <m:t>𝑖𝑗𝑘𝑙</m:t>
                          </m:r>
                        </m:sub>
                      </m:sSub>
                      <m:f>
                        <m:fPr>
                          <m:ctrlPr>
                            <a:rPr lang="en-US" sz="2000" i="1" baseline="0">
                              <a:latin typeface="Cambria Math" panose="02040503050406030204" pitchFamily="18" charset="0"/>
                            </a:rPr>
                          </m:ctrlPr>
                        </m:fPr>
                        <m:num>
                          <m:r>
                            <a:rPr lang="en-US" sz="2000" i="1" baseline="0">
                              <a:latin typeface="Cambria Math" panose="02040503050406030204" pitchFamily="18" charset="0"/>
                            </a:rPr>
                            <m:t>𝜕</m:t>
                          </m:r>
                          <m:sSub>
                            <m:sSubPr>
                              <m:ctrlPr>
                                <a:rPr lang="en-US" sz="2000" i="1" baseline="0" smtClean="0">
                                  <a:latin typeface="Cambria Math" panose="02040503050406030204" pitchFamily="18" charset="0"/>
                                </a:rPr>
                              </m:ctrlPr>
                            </m:sSubPr>
                            <m:e>
                              <m:r>
                                <a:rPr lang="en-US" sz="2000" b="0" i="1" baseline="0" smtClean="0">
                                  <a:latin typeface="Cambria Math" panose="02040503050406030204" pitchFamily="18" charset="0"/>
                                </a:rPr>
                                <m:t>𝑒</m:t>
                              </m:r>
                            </m:e>
                            <m:sub>
                              <m:r>
                                <a:rPr lang="en-US" sz="2000" i="1" baseline="0">
                                  <a:latin typeface="Cambria Math" panose="02040503050406030204" pitchFamily="18" charset="0"/>
                                </a:rPr>
                                <m:t>𝑗𝑘</m:t>
                              </m:r>
                            </m:sub>
                          </m:sSub>
                        </m:num>
                        <m:den>
                          <m:r>
                            <a:rPr lang="en-US" sz="2000" i="1" baseline="0">
                              <a:latin typeface="Cambria Math" panose="02040503050406030204" pitchFamily="18" charset="0"/>
                            </a:rPr>
                            <m:t>𝜕</m:t>
                          </m:r>
                          <m:sSub>
                            <m:sSubPr>
                              <m:ctrlPr>
                                <a:rPr lang="en-US" sz="2000" i="1" baseline="0">
                                  <a:latin typeface="Cambria Math" panose="02040503050406030204" pitchFamily="18" charset="0"/>
                                </a:rPr>
                              </m:ctrlPr>
                            </m:sSubPr>
                            <m:e>
                              <m:r>
                                <a:rPr lang="en-US" sz="2000" i="1" baseline="0">
                                  <a:latin typeface="Cambria Math" panose="02040503050406030204" pitchFamily="18" charset="0"/>
                                </a:rPr>
                                <m:t>𝑥</m:t>
                              </m:r>
                            </m:e>
                            <m:sub>
                              <m:r>
                                <a:rPr lang="en-US" sz="2000" i="1" baseline="0">
                                  <a:latin typeface="Cambria Math" panose="02040503050406030204" pitchFamily="18" charset="0"/>
                                </a:rPr>
                                <m:t>𝑙</m:t>
                              </m:r>
                            </m:sub>
                          </m:sSub>
                        </m:den>
                      </m:f>
                      <m:r>
                        <a:rPr lang="en-US" sz="2000" i="1" baseline="0">
                          <a:latin typeface="Cambria Math" panose="02040503050406030204" pitchFamily="18" charset="0"/>
                        </a:rPr>
                        <m:t>+</m:t>
                      </m:r>
                      <m:sSub>
                        <m:sSubPr>
                          <m:ctrlPr>
                            <a:rPr lang="en-US" sz="2000" i="1" baseline="0">
                              <a:latin typeface="Cambria Math" panose="02040503050406030204" pitchFamily="18" charset="0"/>
                            </a:rPr>
                          </m:ctrlPr>
                        </m:sSubPr>
                        <m:e>
                          <m:r>
                            <a:rPr lang="en-US" sz="2000" i="1" baseline="0">
                              <a:latin typeface="Cambria Math" panose="02040503050406030204" pitchFamily="18" charset="0"/>
                            </a:rPr>
                            <m:t>𝐾</m:t>
                          </m:r>
                        </m:e>
                        <m:sub>
                          <m:r>
                            <a:rPr lang="en-US" sz="2000" i="1" baseline="0">
                              <a:latin typeface="Cambria Math" panose="02040503050406030204" pitchFamily="18" charset="0"/>
                            </a:rPr>
                            <m:t>𝑖𝑗</m:t>
                          </m:r>
                        </m:sub>
                      </m:sSub>
                      <m:r>
                        <a:rPr lang="en-US" sz="2000" i="1" baseline="0">
                          <a:latin typeface="Cambria Math" panose="02040503050406030204" pitchFamily="18" charset="0"/>
                        </a:rPr>
                        <m:t> </m:t>
                      </m:r>
                      <m:sSub>
                        <m:sSubPr>
                          <m:ctrlPr>
                            <a:rPr lang="en-US" sz="2000" i="1" baseline="0">
                              <a:latin typeface="Cambria Math" panose="02040503050406030204" pitchFamily="18" charset="0"/>
                            </a:rPr>
                          </m:ctrlPr>
                        </m:sSubPr>
                        <m:e>
                          <m:r>
                            <a:rPr lang="en-US" sz="2000" i="1" baseline="0">
                              <a:latin typeface="Cambria Math" panose="02040503050406030204" pitchFamily="18" charset="0"/>
                            </a:rPr>
                            <m:t>𝐸</m:t>
                          </m:r>
                        </m:e>
                        <m:sub>
                          <m:r>
                            <a:rPr lang="en-US" sz="2000" i="1" baseline="0">
                              <a:latin typeface="Cambria Math" panose="02040503050406030204" pitchFamily="18" charset="0"/>
                            </a:rPr>
                            <m:t>𝑗</m:t>
                          </m:r>
                        </m:sub>
                      </m:sSub>
                    </m:oMath>
                  </m:oMathPara>
                </a14:m>
                <a:endParaRPr lang="en-US" sz="2000" baseline="0" dirty="0"/>
              </a:p>
            </p:txBody>
          </p:sp>
        </mc:Choice>
        <mc:Fallback xmlns="">
          <p:sp>
            <p:nvSpPr>
              <p:cNvPr id="3" name="TextBox 2">
                <a:extLst>
                  <a:ext uri="{FF2B5EF4-FFF2-40B4-BE49-F238E27FC236}">
                    <a16:creationId xmlns:a16="http://schemas.microsoft.com/office/drawing/2014/main" id="{CABBB052-3081-1642-8818-BA37FCE9C3DF}"/>
                  </a:ext>
                </a:extLst>
              </p:cNvPr>
              <p:cNvSpPr txBox="1">
                <a:spLocks noRot="1" noChangeAspect="1" noMove="1" noResize="1" noEditPoints="1" noAdjustHandles="1" noChangeArrowheads="1" noChangeShapeType="1" noTextEdit="1"/>
              </p:cNvSpPr>
              <p:nvPr/>
            </p:nvSpPr>
            <p:spPr>
              <a:xfrm>
                <a:off x="140525" y="1689752"/>
                <a:ext cx="6444134" cy="1681294"/>
              </a:xfrm>
              <a:prstGeom prst="rect">
                <a:avLst/>
              </a:prstGeom>
              <a:blipFill>
                <a:blip r:embed="rId2"/>
                <a:stretch>
                  <a:fillRect l="-946" t="-181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F0C4CA9-289F-EA49-A15B-C5C76FEDD97A}"/>
              </a:ext>
            </a:extLst>
          </p:cNvPr>
          <p:cNvSpPr/>
          <p:nvPr/>
        </p:nvSpPr>
        <p:spPr>
          <a:xfrm>
            <a:off x="6584659" y="2742101"/>
            <a:ext cx="2231108" cy="589788"/>
          </a:xfrm>
          <a:prstGeom prst="rect">
            <a:avLst/>
          </a:prstGeom>
          <a:solidFill>
            <a:srgbClr val="ED484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aseline="0" dirty="0">
              <a:latin typeface="Futura Medium" panose="020B0602020204020303" pitchFamily="34" charset="-79"/>
              <a:cs typeface="Futura Medium" panose="020B0602020204020303" pitchFamily="34" charset="-79"/>
            </a:endParaRPr>
          </a:p>
        </p:txBody>
      </p:sp>
      <p:sp>
        <p:nvSpPr>
          <p:cNvPr id="5" name="Oval 4">
            <a:extLst>
              <a:ext uri="{FF2B5EF4-FFF2-40B4-BE49-F238E27FC236}">
                <a16:creationId xmlns:a16="http://schemas.microsoft.com/office/drawing/2014/main" id="{5A404EA2-CAB9-B443-98DB-07EB4691E8CD}"/>
              </a:ext>
            </a:extLst>
          </p:cNvPr>
          <p:cNvSpPr/>
          <p:nvPr/>
        </p:nvSpPr>
        <p:spPr>
          <a:xfrm>
            <a:off x="7357313" y="2210487"/>
            <a:ext cx="685800" cy="685800"/>
          </a:xfrm>
          <a:prstGeom prst="ellipse">
            <a:avLst/>
          </a:prstGeom>
          <a:solidFill>
            <a:srgbClr val="5889B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60061E-D42C-DC4B-BF62-E0022EA47763}"/>
                  </a:ext>
                </a:extLst>
              </p:cNvPr>
              <p:cNvSpPr txBox="1"/>
              <p:nvPr/>
            </p:nvSpPr>
            <p:spPr>
              <a:xfrm>
                <a:off x="140525" y="3563286"/>
                <a:ext cx="8630509" cy="1542410"/>
              </a:xfrm>
              <a:prstGeom prst="rect">
                <a:avLst/>
              </a:prstGeom>
              <a:noFill/>
            </p:spPr>
            <p:txBody>
              <a:bodyPr wrap="square" rtlCol="0">
                <a:spAutoFit/>
              </a:bodyPr>
              <a:lstStyle/>
              <a:p>
                <a:pPr algn="l"/>
                <a:r>
                  <a:rPr lang="en-US" sz="2000" baseline="0" dirty="0">
                    <a:latin typeface="CMU Bright" panose="02000603000000000000" pitchFamily="2" charset="0"/>
                    <a:ea typeface="CMU Bright" panose="02000603000000000000" pitchFamily="2" charset="0"/>
                    <a:cs typeface="CMU Bright" panose="02000603000000000000" pitchFamily="2" charset="0"/>
                  </a:rPr>
                  <a:t>Assumption #1: </a:t>
                </a:r>
                <a:r>
                  <a:rPr lang="en-US" sz="2000" b="1" baseline="0" dirty="0">
                    <a:latin typeface="CMU Bright" panose="02000603000000000000" pitchFamily="2" charset="0"/>
                    <a:ea typeface="CMU Bright" panose="02000603000000000000" pitchFamily="2" charset="0"/>
                    <a:cs typeface="CMU Bright" panose="02000603000000000000" pitchFamily="2" charset="0"/>
                  </a:rPr>
                  <a:t>Isotropic material</a:t>
                </a:r>
                <a:endParaRPr lang="en-US" sz="2000" baseline="0" dirty="0">
                  <a:latin typeface="CMU Bright" panose="02000603000000000000" pitchFamily="2" charset="0"/>
                  <a:ea typeface="CMU Bright" panose="02000603000000000000" pitchFamily="2" charset="0"/>
                  <a:cs typeface="CMU Bright" panose="02000603000000000000" pitchFamily="2"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𝐾</m:t>
                          </m:r>
                        </m:e>
                        <m:sub>
                          <m:r>
                            <a:rPr lang="en-US" sz="1500" i="1" baseline="0">
                              <a:latin typeface="Cambria Math" panose="02040503050406030204" pitchFamily="18" charset="0"/>
                            </a:rPr>
                            <m:t>𝑖𝑗</m:t>
                          </m:r>
                        </m:sub>
                      </m:sSub>
                      <m:r>
                        <a:rPr lang="en-US" sz="1500" i="1" baseline="0">
                          <a:latin typeface="Cambria Math" panose="02040503050406030204" pitchFamily="18" charset="0"/>
                        </a:rPr>
                        <m:t>=</m:t>
                      </m:r>
                      <m:r>
                        <a:rPr lang="en-US" sz="1500" i="1" baseline="0">
                          <a:latin typeface="Cambria Math" panose="02040503050406030204" pitchFamily="18" charset="0"/>
                        </a:rPr>
                        <m:t>𝐾</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𝑖𝑗</m:t>
                          </m:r>
                        </m:sub>
                      </m:sSub>
                    </m:oMath>
                  </m:oMathPara>
                </a14:m>
                <a:endParaRPr lang="en-US" sz="1500" baseline="0" dirty="0">
                  <a:latin typeface="CMU Bright" panose="02000603000000000000" pitchFamily="2" charset="0"/>
                  <a:ea typeface="CMU Bright" panose="02000603000000000000" pitchFamily="2" charset="0"/>
                  <a:cs typeface="CMU Bright" panose="02000603000000000000" pitchFamily="2" charset="0"/>
                </a:endParaRPr>
              </a:p>
              <a:p>
                <a:pPr algn="ctr">
                  <a:lnSpc>
                    <a:spcPct val="150000"/>
                  </a:lnSpc>
                </a:pPr>
                <a:r>
                  <a:rPr lang="en-US" sz="1500" baseline="0" dirty="0">
                    <a:latin typeface="CMU Bright" panose="02000603000000000000" pitchFamily="2" charset="0"/>
                    <a:ea typeface="CMU Bright" panose="02000603000000000000" pitchFamily="2" charset="0"/>
                    <a:cs typeface="CMU Bright" panose="02000603000000000000" pitchFamily="2" charset="0"/>
                  </a:rPr>
                  <a:t>	</a:t>
                </a:r>
                <a14:m>
                  <m:oMath xmlns:m="http://schemas.openxmlformats.org/officeDocument/2006/math">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𝜇</m:t>
                        </m:r>
                      </m:e>
                      <m:sub>
                        <m:r>
                          <a:rPr lang="en-US" sz="1500" i="1" baseline="0">
                            <a:latin typeface="Cambria Math" panose="02040503050406030204" pitchFamily="18" charset="0"/>
                          </a:rPr>
                          <m:t>𝑖𝑗𝑘𝑙</m:t>
                        </m:r>
                      </m:sub>
                    </m:sSub>
                    <m:r>
                      <a:rPr lang="en-US" sz="1500" i="1" baseline="0">
                        <a:latin typeface="Cambria Math" panose="02040503050406030204" pitchFamily="18" charset="0"/>
                      </a:rPr>
                      <m:t>=</m:t>
                    </m:r>
                    <m:r>
                      <a:rPr lang="en-US" sz="1500" i="1" baseline="0">
                        <a:latin typeface="Cambria Math" panose="02040503050406030204" pitchFamily="18" charset="0"/>
                      </a:rPr>
                      <m:t>𝛼</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𝑖𝑗</m:t>
                        </m:r>
                      </m:sub>
                    </m:sSub>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𝑘𝑙</m:t>
                        </m:r>
                      </m:sub>
                    </m:sSub>
                    <m:r>
                      <a:rPr lang="en-US" sz="1500" i="1" baseline="0">
                        <a:latin typeface="Cambria Math" panose="02040503050406030204" pitchFamily="18" charset="0"/>
                      </a:rPr>
                      <m:t>+</m:t>
                    </m:r>
                    <m:r>
                      <a:rPr lang="en-US" sz="1500" i="1" baseline="0">
                        <a:latin typeface="Cambria Math" panose="02040503050406030204" pitchFamily="18" charset="0"/>
                      </a:rPr>
                      <m:t>𝛽</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𝑖𝑘</m:t>
                        </m:r>
                      </m:sub>
                    </m:sSub>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𝑗𝑙</m:t>
                        </m:r>
                      </m:sub>
                    </m:sSub>
                    <m:r>
                      <a:rPr lang="en-US" sz="1500" i="1" baseline="0">
                        <a:latin typeface="Cambria Math" panose="02040503050406030204" pitchFamily="18" charset="0"/>
                      </a:rPr>
                      <m:t>+</m:t>
                    </m:r>
                    <m:r>
                      <a:rPr lang="en-US" sz="1500" i="1" baseline="0">
                        <a:latin typeface="Cambria Math" panose="02040503050406030204" pitchFamily="18" charset="0"/>
                      </a:rPr>
                      <m:t>𝛾</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𝑖𝑙</m:t>
                        </m:r>
                      </m:sub>
                    </m:sSub>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𝑗𝑘</m:t>
                        </m:r>
                      </m:sub>
                    </m:sSub>
                    <m:r>
                      <a:rPr lang="en-US" sz="1500" i="1" baseline="0">
                        <a:latin typeface="Cambria Math" panose="02040503050406030204" pitchFamily="18" charset="0"/>
                      </a:rPr>
                      <m:t>≈</m:t>
                    </m:r>
                    <m:r>
                      <a:rPr lang="en-US" sz="1500" i="1" baseline="0">
                        <a:latin typeface="Cambria Math" panose="02040503050406030204" pitchFamily="18" charset="0"/>
                      </a:rPr>
                      <m:t>𝜇</m:t>
                    </m:r>
                    <m:r>
                      <a:rPr lang="en-US" sz="1500" i="1" baseline="0">
                        <a:latin typeface="Cambria Math" panose="02040503050406030204" pitchFamily="18" charset="0"/>
                      </a:rPr>
                      <m:t> </m:t>
                    </m:r>
                    <m:d>
                      <m:dPr>
                        <m:ctrlPr>
                          <a:rPr lang="en-US" sz="1500" i="1" baseline="0">
                            <a:latin typeface="Cambria Math" panose="02040503050406030204" pitchFamily="18" charset="0"/>
                          </a:rPr>
                        </m:ctrlPr>
                      </m:dPr>
                      <m:e>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𝑖𝑗</m:t>
                            </m:r>
                          </m:sub>
                        </m:sSub>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𝑘𝑙</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𝑖𝑘</m:t>
                            </m:r>
                          </m:sub>
                        </m:sSub>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𝑗𝑙</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𝑖𝑙</m:t>
                            </m:r>
                          </m:sub>
                        </m:sSub>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𝛿</m:t>
                            </m:r>
                          </m:e>
                          <m:sub>
                            <m:r>
                              <a:rPr lang="en-US" sz="1500" i="1" baseline="0">
                                <a:latin typeface="Cambria Math" panose="02040503050406030204" pitchFamily="18" charset="0"/>
                              </a:rPr>
                              <m:t>𝑗𝑘</m:t>
                            </m:r>
                          </m:sub>
                        </m:sSub>
                      </m:e>
                    </m:d>
                  </m:oMath>
                </a14:m>
                <a:endParaRPr lang="en-US" sz="1500" baseline="0" dirty="0">
                  <a:latin typeface="CMU Bright" panose="02000603000000000000" pitchFamily="2" charset="0"/>
                  <a:ea typeface="CMU Bright" panose="02000603000000000000" pitchFamily="2" charset="0"/>
                  <a:cs typeface="CMU Bright" panose="02000603000000000000" pitchFamily="2" charset="0"/>
                </a:endParaRPr>
              </a:p>
              <a:p>
                <a:pPr algn="ctr"/>
                <a:endParaRPr lang="en-US" baseline="0" dirty="0">
                  <a:latin typeface="Futura Medium" panose="020B0602020204020303" pitchFamily="34" charset="-79"/>
                </a:endParaRPr>
              </a:p>
            </p:txBody>
          </p:sp>
        </mc:Choice>
        <mc:Fallback xmlns="">
          <p:sp>
            <p:nvSpPr>
              <p:cNvPr id="6" name="TextBox 5">
                <a:extLst>
                  <a:ext uri="{FF2B5EF4-FFF2-40B4-BE49-F238E27FC236}">
                    <a16:creationId xmlns:a16="http://schemas.microsoft.com/office/drawing/2014/main" id="{AA60061E-D42C-DC4B-BF62-E0022EA47763}"/>
                  </a:ext>
                </a:extLst>
              </p:cNvPr>
              <p:cNvSpPr txBox="1">
                <a:spLocks noRot="1" noChangeAspect="1" noMove="1" noResize="1" noEditPoints="1" noAdjustHandles="1" noChangeArrowheads="1" noChangeShapeType="1" noTextEdit="1"/>
              </p:cNvSpPr>
              <p:nvPr/>
            </p:nvSpPr>
            <p:spPr>
              <a:xfrm>
                <a:off x="140525" y="3563286"/>
                <a:ext cx="8630509" cy="1542410"/>
              </a:xfrm>
              <a:prstGeom prst="rect">
                <a:avLst/>
              </a:prstGeom>
              <a:blipFill>
                <a:blip r:embed="rId3"/>
                <a:stretch>
                  <a:fillRect l="-706" t="-2372"/>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C2908362-CE44-E944-AFAF-0CDCE237667F}"/>
              </a:ext>
            </a:extLst>
          </p:cNvPr>
          <p:cNvCxnSpPr/>
          <p:nvPr/>
        </p:nvCxnSpPr>
        <p:spPr>
          <a:xfrm>
            <a:off x="7700213" y="2909226"/>
            <a:ext cx="0" cy="3429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9402E52-F078-8349-AD29-387662BEAED4}"/>
              </a:ext>
            </a:extLst>
          </p:cNvPr>
          <p:cNvCxnSpPr>
            <a:cxnSpLocks/>
          </p:cNvCxnSpPr>
          <p:nvPr/>
        </p:nvCxnSpPr>
        <p:spPr>
          <a:xfrm flipH="1">
            <a:off x="7370252" y="2909226"/>
            <a:ext cx="3429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53AAB2D-DBD4-E54F-BFA4-E64F96FF574E}"/>
              </a:ext>
            </a:extLst>
          </p:cNvPr>
          <p:cNvSpPr txBox="1"/>
          <p:nvPr/>
        </p:nvSpPr>
        <p:spPr>
          <a:xfrm>
            <a:off x="7134521" y="2734428"/>
            <a:ext cx="373820" cy="461665"/>
          </a:xfrm>
          <a:prstGeom prst="rect">
            <a:avLst/>
          </a:prstGeom>
          <a:noFill/>
        </p:spPr>
        <p:txBody>
          <a:bodyPr wrap="none" rtlCol="0">
            <a:spAutoFit/>
          </a:bodyPr>
          <a:lstStyle/>
          <a:p>
            <a:pPr algn="l"/>
            <a:r>
              <a:rPr lang="en-US" baseline="0" dirty="0">
                <a:solidFill>
                  <a:schemeClr val="bg1"/>
                </a:solidFill>
                <a:latin typeface="Futura Medium" panose="020B0602020204020303" pitchFamily="34" charset="-79"/>
                <a:cs typeface="Futura Medium" panose="020B0602020204020303" pitchFamily="34" charset="-79"/>
              </a:rPr>
              <a:t>x</a:t>
            </a:r>
          </a:p>
        </p:txBody>
      </p:sp>
      <p:sp>
        <p:nvSpPr>
          <p:cNvPr id="10" name="TextBox 9">
            <a:extLst>
              <a:ext uri="{FF2B5EF4-FFF2-40B4-BE49-F238E27FC236}">
                <a16:creationId xmlns:a16="http://schemas.microsoft.com/office/drawing/2014/main" id="{84285E93-97BB-AD48-875A-D3DE0D3846E9}"/>
              </a:ext>
            </a:extLst>
          </p:cNvPr>
          <p:cNvSpPr txBox="1"/>
          <p:nvPr/>
        </p:nvSpPr>
        <p:spPr>
          <a:xfrm>
            <a:off x="7714720" y="3016364"/>
            <a:ext cx="360996" cy="461665"/>
          </a:xfrm>
          <a:prstGeom prst="rect">
            <a:avLst/>
          </a:prstGeom>
          <a:noFill/>
        </p:spPr>
        <p:txBody>
          <a:bodyPr wrap="none" rtlCol="0">
            <a:spAutoFit/>
          </a:bodyPr>
          <a:lstStyle/>
          <a:p>
            <a:pPr algn="l"/>
            <a:r>
              <a:rPr lang="en-US" baseline="0" dirty="0">
                <a:solidFill>
                  <a:schemeClr val="bg1"/>
                </a:solidFill>
                <a:latin typeface="Futura Medium" panose="020B0602020204020303" pitchFamily="34" charset="-79"/>
                <a:cs typeface="Futura Medium" panose="020B0602020204020303" pitchFamily="34" charset="-79"/>
              </a:rPr>
              <a:t>z</a:t>
            </a:r>
          </a:p>
        </p:txBody>
      </p:sp>
      <p:sp>
        <p:nvSpPr>
          <p:cNvPr id="11" name="Oval 10">
            <a:extLst>
              <a:ext uri="{FF2B5EF4-FFF2-40B4-BE49-F238E27FC236}">
                <a16:creationId xmlns:a16="http://schemas.microsoft.com/office/drawing/2014/main" id="{37C16C59-F79C-6042-A5A0-1B83BB3A78D8}"/>
              </a:ext>
            </a:extLst>
          </p:cNvPr>
          <p:cNvSpPr>
            <a:spLocks noChangeAspect="1"/>
          </p:cNvSpPr>
          <p:nvPr/>
        </p:nvSpPr>
        <p:spPr>
          <a:xfrm>
            <a:off x="7661725" y="2869351"/>
            <a:ext cx="79421" cy="79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0" dirty="0"/>
          </a:p>
        </p:txBody>
      </p:sp>
      <p:sp>
        <p:nvSpPr>
          <p:cNvPr id="12" name="Rectangle 11">
            <a:extLst>
              <a:ext uri="{FF2B5EF4-FFF2-40B4-BE49-F238E27FC236}">
                <a16:creationId xmlns:a16="http://schemas.microsoft.com/office/drawing/2014/main" id="{3F8D5F71-D8AF-453D-A804-1E009F04B3F1}"/>
              </a:ext>
            </a:extLst>
          </p:cNvPr>
          <p:cNvSpPr/>
          <p:nvPr/>
        </p:nvSpPr>
        <p:spPr>
          <a:xfrm>
            <a:off x="1931326" y="2588117"/>
            <a:ext cx="2827867" cy="7975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8900C86-5178-47E8-B632-E1547937AEEA}"/>
                  </a:ext>
                </a:extLst>
              </p:cNvPr>
              <p:cNvSpPr/>
              <p:nvPr/>
            </p:nvSpPr>
            <p:spPr>
              <a:xfrm>
                <a:off x="135811" y="4852066"/>
                <a:ext cx="8771510" cy="1810880"/>
              </a:xfrm>
              <a:prstGeom prst="rect">
                <a:avLst/>
              </a:prstGeom>
            </p:spPr>
            <p:txBody>
              <a:bodyPr wrap="square">
                <a:spAutoFit/>
              </a:bodyPr>
              <a:lstStyle/>
              <a:p>
                <a:r>
                  <a:rPr lang="en-US" sz="2000" baseline="0" dirty="0">
                    <a:latin typeface="CMU Bright" panose="02000603000000000000" pitchFamily="2" charset="0"/>
                    <a:ea typeface="CMU Bright" panose="02000603000000000000" pitchFamily="2" charset="0"/>
                    <a:cs typeface="CMU Bright" panose="02000603000000000000" pitchFamily="2" charset="0"/>
                  </a:rPr>
                  <a:t>Assumption #2: </a:t>
                </a:r>
                <a:r>
                  <a:rPr lang="en-US" sz="2000" b="1" baseline="0" dirty="0">
                    <a:latin typeface="CMU Bright" panose="02000603000000000000" pitchFamily="2" charset="0"/>
                    <a:ea typeface="CMU Bright" panose="02000603000000000000" pitchFamily="2" charset="0"/>
                    <a:cs typeface="CMU Bright" panose="02000603000000000000" pitchFamily="2" charset="0"/>
                  </a:rPr>
                  <a:t>No surface charge</a:t>
                </a:r>
                <a:endParaRPr lang="en-US" sz="1500" baseline="0" dirty="0">
                  <a:latin typeface="Futura Medium" panose="020B0602020204020303" pitchFamily="34" charset="-79"/>
                  <a:cs typeface="Futura Medium" panose="020B0602020204020303" pitchFamily="34" charset="-79"/>
                </a:endParaRPr>
              </a:p>
              <a:p>
                <a:pPr>
                  <a:lnSpc>
                    <a:spcPct val="150000"/>
                  </a:lnSpc>
                </a:pPr>
                <a14:m>
                  <m:oMathPara xmlns:m="http://schemas.openxmlformats.org/officeDocument/2006/math">
                    <m:oMathParaPr>
                      <m:jc m:val="centerGroup"/>
                    </m:oMathParaPr>
                    <m:oMath xmlns:m="http://schemas.openxmlformats.org/officeDocument/2006/math">
                      <m:r>
                        <a:rPr lang="en-US" sz="1500" i="1" baseline="0">
                          <a:latin typeface="Cambria Math" panose="02040503050406030204" pitchFamily="18" charset="0"/>
                        </a:rPr>
                        <m:t>𝜎</m:t>
                      </m:r>
                      <m:r>
                        <a:rPr lang="en-US" sz="1500" i="1" baseline="0">
                          <a:latin typeface="Cambria Math" panose="02040503050406030204" pitchFamily="18" charset="0"/>
                        </a:rPr>
                        <m:t>= </m:t>
                      </m:r>
                      <m:acc>
                        <m:accPr>
                          <m:chr m:val="̂"/>
                          <m:ctrlPr>
                            <a:rPr lang="en-US" sz="1500" b="1" i="1" baseline="0">
                              <a:latin typeface="Cambria Math" panose="02040503050406030204" pitchFamily="18" charset="0"/>
                            </a:rPr>
                          </m:ctrlPr>
                        </m:accPr>
                        <m:e>
                          <m:r>
                            <a:rPr lang="en-US" sz="1500" b="1" i="1" baseline="0">
                              <a:latin typeface="Cambria Math" panose="02040503050406030204" pitchFamily="18" charset="0"/>
                            </a:rPr>
                            <m:t>𝒏</m:t>
                          </m:r>
                        </m:e>
                      </m:acc>
                      <m:r>
                        <a:rPr lang="en-US" sz="1500" i="1" baseline="0">
                          <a:latin typeface="Cambria Math" panose="02040503050406030204" pitchFamily="18" charset="0"/>
                        </a:rPr>
                        <m:t>⋅</m:t>
                      </m:r>
                      <m:acc>
                        <m:accPr>
                          <m:chr m:val="⃗"/>
                          <m:ctrlPr>
                            <a:rPr lang="en-US" sz="1500" i="1" baseline="0">
                              <a:latin typeface="Cambria Math" panose="02040503050406030204" pitchFamily="18" charset="0"/>
                            </a:rPr>
                          </m:ctrlPr>
                        </m:accPr>
                        <m:e>
                          <m:r>
                            <a:rPr lang="en-US" sz="1500" b="1" i="1" baseline="0">
                              <a:latin typeface="Cambria Math" panose="02040503050406030204" pitchFamily="18" charset="0"/>
                            </a:rPr>
                            <m:t>𝑫</m:t>
                          </m:r>
                        </m:e>
                      </m:acc>
                      <m:r>
                        <a:rPr lang="en-US" sz="1500" i="1" baseline="0">
                          <a:latin typeface="Cambria Math" panose="02040503050406030204" pitchFamily="18" charset="0"/>
                        </a:rPr>
                        <m:t>=0→</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𝐷</m:t>
                          </m:r>
                        </m:e>
                        <m:sub>
                          <m:r>
                            <a:rPr lang="en-US" sz="1500" i="1" baseline="0">
                              <a:latin typeface="Cambria Math" panose="02040503050406030204" pitchFamily="18" charset="0"/>
                            </a:rPr>
                            <m:t>𝑧</m:t>
                          </m:r>
                        </m:sub>
                      </m:sSub>
                      <m:r>
                        <a:rPr lang="en-US" sz="1500" i="1" baseline="0">
                          <a:latin typeface="Cambria Math" panose="02040503050406030204" pitchFamily="18" charset="0"/>
                        </a:rPr>
                        <m:t>=</m:t>
                      </m:r>
                      <m:r>
                        <a:rPr lang="en-US" sz="1500" b="0" i="1" baseline="0" smtClean="0">
                          <a:latin typeface="Cambria Math" panose="02040503050406030204" pitchFamily="18" charset="0"/>
                        </a:rPr>
                        <m:t>0 ;</m:t>
                      </m:r>
                      <m:r>
                        <a:rPr lang="en-US" sz="1500" b="0" i="1" baseline="0" smtClean="0">
                          <a:latin typeface="Cambria Math" panose="02040503050406030204" pitchFamily="18" charset="0"/>
                        </a:rPr>
                        <m:t>𝑢𝑠𝑒</m:t>
                      </m:r>
                      <m:r>
                        <a:rPr lang="en-US" sz="1500" b="0" i="1" baseline="0" smtClean="0">
                          <a:latin typeface="Cambria Math" panose="02040503050406030204" pitchFamily="18" charset="0"/>
                        </a:rPr>
                        <m:t> </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b="0" i="1" baseline="0" smtClean="0">
                              <a:latin typeface="Cambria Math" panose="02040503050406030204" pitchFamily="18" charset="0"/>
                            </a:rPr>
                            <m:t>𝑖𝑗𝑘</m:t>
                          </m:r>
                        </m:sub>
                      </m:sSub>
                      <m:r>
                        <a:rPr lang="en-US" sz="1500" b="0" i="1" baseline="0" smtClean="0">
                          <a:latin typeface="Cambria Math" panose="02040503050406030204" pitchFamily="18" charset="0"/>
                        </a:rPr>
                        <m:t>=</m:t>
                      </m:r>
                      <m:r>
                        <a:rPr lang="en-US" sz="1500" b="0" i="1" baseline="0" smtClean="0">
                          <a:latin typeface="Cambria Math" panose="02040503050406030204" pitchFamily="18" charset="0"/>
                          <a:ea typeface="Cambria Math" panose="02040503050406030204" pitchFamily="18" charset="0"/>
                        </a:rPr>
                        <m:t>𝜕</m:t>
                      </m:r>
                      <m:sSub>
                        <m:sSubPr>
                          <m:ctrlPr>
                            <a:rPr lang="en-US" sz="1500" b="0" i="1" baseline="0" smtClean="0">
                              <a:latin typeface="Cambria Math" panose="02040503050406030204" pitchFamily="18" charset="0"/>
                              <a:ea typeface="Cambria Math" panose="02040503050406030204" pitchFamily="18" charset="0"/>
                            </a:rPr>
                          </m:ctrlPr>
                        </m:sSubPr>
                        <m:e>
                          <m:r>
                            <a:rPr lang="en-US" sz="1500" b="0" i="1" baseline="0" smtClean="0">
                              <a:latin typeface="Cambria Math" panose="02040503050406030204" pitchFamily="18" charset="0"/>
                              <a:ea typeface="Cambria Math" panose="02040503050406030204" pitchFamily="18" charset="0"/>
                            </a:rPr>
                            <m:t>𝑒</m:t>
                          </m:r>
                        </m:e>
                        <m:sub>
                          <m:r>
                            <a:rPr lang="en-US" sz="1500" b="0" i="1" baseline="0" smtClean="0">
                              <a:latin typeface="Cambria Math" panose="02040503050406030204" pitchFamily="18" charset="0"/>
                              <a:ea typeface="Cambria Math" panose="02040503050406030204" pitchFamily="18" charset="0"/>
                            </a:rPr>
                            <m:t>𝑖𝑗</m:t>
                          </m:r>
                        </m:sub>
                      </m:sSub>
                      <m:r>
                        <a:rPr lang="en-US" sz="1500" b="0" i="1" baseline="0" smtClean="0">
                          <a:latin typeface="Cambria Math" panose="02040503050406030204" pitchFamily="18" charset="0"/>
                          <a:ea typeface="Cambria Math" panose="02040503050406030204" pitchFamily="18" charset="0"/>
                        </a:rPr>
                        <m:t>/</m:t>
                      </m:r>
                      <m:r>
                        <a:rPr lang="en-US" sz="1500" b="0" i="1" baseline="0" smtClean="0">
                          <a:latin typeface="Cambria Math" panose="02040503050406030204" pitchFamily="18" charset="0"/>
                          <a:ea typeface="Cambria Math" panose="02040503050406030204" pitchFamily="18" charset="0"/>
                        </a:rPr>
                        <m:t>𝜕</m:t>
                      </m:r>
                      <m:sSub>
                        <m:sSubPr>
                          <m:ctrlPr>
                            <a:rPr lang="en-US" sz="1500" b="0" i="1" baseline="0" smtClean="0">
                              <a:latin typeface="Cambria Math" panose="02040503050406030204" pitchFamily="18" charset="0"/>
                              <a:ea typeface="Cambria Math" panose="02040503050406030204" pitchFamily="18" charset="0"/>
                            </a:rPr>
                          </m:ctrlPr>
                        </m:sSubPr>
                        <m:e>
                          <m:r>
                            <a:rPr lang="en-US" sz="1500" b="0" i="1" baseline="0" smtClean="0">
                              <a:latin typeface="Cambria Math" panose="02040503050406030204" pitchFamily="18" charset="0"/>
                              <a:ea typeface="Cambria Math" panose="02040503050406030204" pitchFamily="18" charset="0"/>
                            </a:rPr>
                            <m:t>𝑥</m:t>
                          </m:r>
                        </m:e>
                        <m:sub>
                          <m:r>
                            <a:rPr lang="en-US" sz="1500" b="0" i="1" baseline="0" smtClean="0">
                              <a:latin typeface="Cambria Math" panose="02040503050406030204" pitchFamily="18" charset="0"/>
                              <a:ea typeface="Cambria Math" panose="02040503050406030204" pitchFamily="18" charset="0"/>
                            </a:rPr>
                            <m:t>𝑘</m:t>
                          </m:r>
                        </m:sub>
                      </m:sSub>
                    </m:oMath>
                  </m:oMathPara>
                </a14:m>
                <a:endParaRPr lang="en-US" sz="1500" i="1" baseline="0" dirty="0">
                  <a:latin typeface="Cambria Math" panose="020405030504060302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𝐸</m:t>
                          </m:r>
                        </m:e>
                        <m:sub>
                          <m:r>
                            <a:rPr lang="en-US" sz="1500" i="1" baseline="0">
                              <a:latin typeface="Cambria Math" panose="02040503050406030204" pitchFamily="18" charset="0"/>
                            </a:rPr>
                            <m:t>𝑧</m:t>
                          </m:r>
                        </m:sub>
                      </m:sSub>
                      <m:r>
                        <a:rPr lang="en-US" sz="1500" i="1" baseline="0">
                          <a:latin typeface="Cambria Math" panose="02040503050406030204" pitchFamily="18" charset="0"/>
                        </a:rPr>
                        <m:t>=−</m:t>
                      </m:r>
                      <m:f>
                        <m:fPr>
                          <m:ctrlPr>
                            <a:rPr lang="en-US" sz="1500" i="1" baseline="0">
                              <a:latin typeface="Cambria Math" panose="02040503050406030204" pitchFamily="18" charset="0"/>
                            </a:rPr>
                          </m:ctrlPr>
                        </m:fPr>
                        <m:num>
                          <m:r>
                            <a:rPr lang="en-US" sz="1500" i="1" baseline="0">
                              <a:latin typeface="Cambria Math" panose="02040503050406030204" pitchFamily="18" charset="0"/>
                            </a:rPr>
                            <m:t>𝜇</m:t>
                          </m:r>
                        </m:num>
                        <m:den>
                          <m:r>
                            <a:rPr lang="en-US" sz="1500" i="1" baseline="0">
                              <a:latin typeface="Cambria Math" panose="02040503050406030204" pitchFamily="18" charset="0"/>
                            </a:rPr>
                            <m:t>𝐾</m:t>
                          </m:r>
                        </m:den>
                      </m:f>
                      <m:r>
                        <a:rPr lang="en-US" sz="1500" i="1" baseline="0">
                          <a:latin typeface="Cambria Math" panose="02040503050406030204" pitchFamily="18" charset="0"/>
                        </a:rPr>
                        <m:t> </m:t>
                      </m:r>
                      <m:d>
                        <m:dPr>
                          <m:ctrlPr>
                            <a:rPr lang="en-US" sz="1500" i="1" baseline="0">
                              <a:latin typeface="Cambria Math" panose="02040503050406030204" pitchFamily="18" charset="0"/>
                            </a:rPr>
                          </m:ctrlPr>
                        </m:dPr>
                        <m:e>
                          <m:r>
                            <a:rPr lang="en-US" sz="1500" i="1" baseline="0">
                              <a:latin typeface="Cambria Math" panose="02040503050406030204" pitchFamily="18" charset="0"/>
                            </a:rPr>
                            <m:t>3</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𝑧𝑧𝑧</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𝑧𝑥𝑥</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𝑥𝑧𝑥</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𝑥𝑥𝑧</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𝑧𝑦𝑦</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𝑦𝑧𝑦</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𝑦𝑦𝑧</m:t>
                              </m:r>
                            </m:sub>
                          </m:sSub>
                        </m:e>
                      </m:d>
                    </m:oMath>
                  </m:oMathPara>
                </a14:m>
                <a:endParaRPr lang="en-US" sz="1500" i="1" baseline="0" dirty="0">
                  <a:latin typeface="Cambria Math" panose="020405030504060302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1500" i="1" baseline="0">
                          <a:latin typeface="Cambria Math" panose="02040503050406030204" pitchFamily="18" charset="0"/>
                        </a:rPr>
                        <m:t>=−</m:t>
                      </m:r>
                      <m:r>
                        <a:rPr lang="en-US" sz="1500" i="1" baseline="0">
                          <a:latin typeface="Cambria Math" panose="02040503050406030204" pitchFamily="18" charset="0"/>
                        </a:rPr>
                        <m:t>𝑓</m:t>
                      </m:r>
                      <m:d>
                        <m:dPr>
                          <m:ctrlPr>
                            <a:rPr lang="en-US" sz="1500" i="1" baseline="0">
                              <a:latin typeface="Cambria Math" panose="02040503050406030204" pitchFamily="18" charset="0"/>
                            </a:rPr>
                          </m:ctrlPr>
                        </m:dPr>
                        <m:e>
                          <m:r>
                            <a:rPr lang="en-US" sz="1500" i="1" baseline="0">
                              <a:latin typeface="Cambria Math" panose="02040503050406030204" pitchFamily="18" charset="0"/>
                            </a:rPr>
                            <m:t>3</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𝑧𝑧𝑧</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𝑧𝑥𝑥</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𝑥𝑧𝑥</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𝑥𝑥𝑧</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𝑧𝑦𝑦</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𝑦𝑧𝑦</m:t>
                              </m:r>
                            </m:sub>
                          </m:sSub>
                          <m:r>
                            <a:rPr lang="en-US" sz="1500" i="1" baseline="0">
                              <a:latin typeface="Cambria Math" panose="02040503050406030204" pitchFamily="18" charset="0"/>
                            </a:rPr>
                            <m:t>+</m:t>
                          </m:r>
                          <m:sSub>
                            <m:sSubPr>
                              <m:ctrlPr>
                                <a:rPr lang="en-US" sz="1500" i="1" baseline="0">
                                  <a:latin typeface="Cambria Math" panose="02040503050406030204" pitchFamily="18" charset="0"/>
                                </a:rPr>
                              </m:ctrlPr>
                            </m:sSubPr>
                            <m:e>
                              <m:r>
                                <a:rPr lang="en-US" sz="1500" i="1" baseline="0">
                                  <a:latin typeface="Cambria Math" panose="02040503050406030204" pitchFamily="18" charset="0"/>
                                </a:rPr>
                                <m:t>𝜖</m:t>
                              </m:r>
                            </m:e>
                            <m:sub>
                              <m:r>
                                <a:rPr lang="en-US" sz="1500" i="1" baseline="0">
                                  <a:latin typeface="Cambria Math" panose="02040503050406030204" pitchFamily="18" charset="0"/>
                                </a:rPr>
                                <m:t>𝑦𝑦𝑧</m:t>
                              </m:r>
                            </m:sub>
                          </m:sSub>
                        </m:e>
                      </m:d>
                    </m:oMath>
                  </m:oMathPara>
                </a14:m>
                <a:endParaRPr lang="en-US" sz="1500" baseline="0" dirty="0"/>
              </a:p>
            </p:txBody>
          </p:sp>
        </mc:Choice>
        <mc:Fallback xmlns="">
          <p:sp>
            <p:nvSpPr>
              <p:cNvPr id="13" name="Rectangle 12">
                <a:extLst>
                  <a:ext uri="{FF2B5EF4-FFF2-40B4-BE49-F238E27FC236}">
                    <a16:creationId xmlns:a16="http://schemas.microsoft.com/office/drawing/2014/main" id="{E8900C86-5178-47E8-B632-E1547937AEEA}"/>
                  </a:ext>
                </a:extLst>
              </p:cNvPr>
              <p:cNvSpPr>
                <a:spLocks noRot="1" noChangeAspect="1" noMove="1" noResize="1" noEditPoints="1" noAdjustHandles="1" noChangeArrowheads="1" noChangeShapeType="1" noTextEdit="1"/>
              </p:cNvSpPr>
              <p:nvPr/>
            </p:nvSpPr>
            <p:spPr>
              <a:xfrm>
                <a:off x="135811" y="4852066"/>
                <a:ext cx="8771510" cy="1810880"/>
              </a:xfrm>
              <a:prstGeom prst="rect">
                <a:avLst/>
              </a:prstGeom>
              <a:blipFill>
                <a:blip r:embed="rId4"/>
                <a:stretch>
                  <a:fillRect l="-695" t="-2020"/>
                </a:stretch>
              </a:blipFill>
            </p:spPr>
            <p:txBody>
              <a:bodyPr/>
              <a:lstStyle/>
              <a:p>
                <a:r>
                  <a:rPr lang="en-US">
                    <a:noFill/>
                  </a:rPr>
                  <a:t> </a:t>
                </a:r>
              </a:p>
            </p:txBody>
          </p:sp>
        </mc:Fallback>
      </mc:AlternateContent>
    </p:spTree>
    <p:extLst>
      <p:ext uri="{BB962C8B-B14F-4D97-AF65-F5344CB8AC3E}">
        <p14:creationId xmlns:p14="http://schemas.microsoft.com/office/powerpoint/2010/main" val="3144001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gradient terms</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79" y="1647204"/>
            <a:ext cx="8311931" cy="502029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3649" cy="1725318"/>
          </a:xfrm>
          <a:prstGeom prst="rect">
            <a:avLst/>
          </a:prstGeom>
        </p:spPr>
      </p:pic>
      <p:sp>
        <p:nvSpPr>
          <p:cNvPr id="7" name="Rectangle 6">
            <a:extLst>
              <a:ext uri="{FF2B5EF4-FFF2-40B4-BE49-F238E27FC236}">
                <a16:creationId xmlns:a16="http://schemas.microsoft.com/office/drawing/2014/main" id="{620C4F8F-0BDD-436D-A85E-AA039FCAEB92}"/>
              </a:ext>
            </a:extLst>
          </p:cNvPr>
          <p:cNvSpPr/>
          <p:nvPr/>
        </p:nvSpPr>
        <p:spPr bwMode="auto">
          <a:xfrm>
            <a:off x="6272981" y="4640826"/>
            <a:ext cx="1838632" cy="462116"/>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185241-C002-4152-8BEF-364523CBF811}"/>
                  </a:ext>
                </a:extLst>
              </p:cNvPr>
              <p:cNvSpPr txBox="1"/>
              <p:nvPr/>
            </p:nvSpPr>
            <p:spPr>
              <a:xfrm>
                <a:off x="6272981" y="4434297"/>
                <a:ext cx="1976284" cy="6686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baseline="0" smtClean="0">
                              <a:latin typeface="Cambria Math" panose="02040503050406030204" pitchFamily="18" charset="0"/>
                            </a:rPr>
                          </m:ctrlPr>
                        </m:sSubPr>
                        <m:e>
                          <m:r>
                            <a:rPr lang="en-US" sz="1800" i="1" baseline="0" smtClean="0">
                              <a:latin typeface="Cambria Math" panose="02040503050406030204" pitchFamily="18" charset="0"/>
                              <a:ea typeface="Cambria Math" panose="02040503050406030204" pitchFamily="18" charset="0"/>
                            </a:rPr>
                            <m:t>∈</m:t>
                          </m:r>
                        </m:e>
                        <m:sub>
                          <m:r>
                            <a:rPr lang="en-US" sz="1800" b="0" i="1" baseline="0" smtClean="0">
                              <a:latin typeface="Cambria Math" panose="02040503050406030204" pitchFamily="18" charset="0"/>
                            </a:rPr>
                            <m:t>𝑖𝑗𝑘</m:t>
                          </m:r>
                        </m:sub>
                      </m:sSub>
                      <m:r>
                        <a:rPr lang="en-US" sz="1800" b="0" i="1" baseline="0" smtClean="0">
                          <a:latin typeface="Cambria Math" panose="02040503050406030204" pitchFamily="18" charset="0"/>
                        </a:rPr>
                        <m:t>=</m:t>
                      </m:r>
                      <m:f>
                        <m:fPr>
                          <m:type m:val="lin"/>
                          <m:ctrlPr>
                            <a:rPr lang="en-US" sz="1800" b="0" i="1" baseline="0" smtClean="0">
                              <a:latin typeface="Cambria Math" panose="02040503050406030204" pitchFamily="18" charset="0"/>
                            </a:rPr>
                          </m:ctrlPr>
                        </m:fPr>
                        <m:num>
                          <m:r>
                            <a:rPr lang="en-US" sz="1800" i="1" baseline="0">
                              <a:latin typeface="Cambria Math" panose="02040503050406030204" pitchFamily="18" charset="0"/>
                              <a:ea typeface="Cambria Math" panose="02040503050406030204" pitchFamily="18" charset="0"/>
                            </a:rPr>
                            <m:t>𝜕</m:t>
                          </m:r>
                          <m:sSub>
                            <m:sSubPr>
                              <m:ctrlPr>
                                <a:rPr lang="en-US" sz="1800" i="1" baseline="0">
                                  <a:latin typeface="Cambria Math" panose="02040503050406030204" pitchFamily="18" charset="0"/>
                                  <a:ea typeface="Cambria Math" panose="02040503050406030204" pitchFamily="18" charset="0"/>
                                </a:rPr>
                              </m:ctrlPr>
                            </m:sSubPr>
                            <m:e>
                              <m:r>
                                <a:rPr lang="en-US" sz="1800" i="1" baseline="0">
                                  <a:latin typeface="Cambria Math" panose="02040503050406030204" pitchFamily="18" charset="0"/>
                                  <a:ea typeface="Cambria Math" panose="02040503050406030204" pitchFamily="18" charset="0"/>
                                </a:rPr>
                                <m:t>∈</m:t>
                              </m:r>
                            </m:e>
                            <m:sub>
                              <m:r>
                                <a:rPr lang="en-US" sz="1800" i="1" baseline="0">
                                  <a:latin typeface="Cambria Math" panose="02040503050406030204" pitchFamily="18" charset="0"/>
                                  <a:ea typeface="Cambria Math" panose="02040503050406030204" pitchFamily="18" charset="0"/>
                                </a:rPr>
                                <m:t>𝑗𝑘</m:t>
                              </m:r>
                            </m:sub>
                          </m:sSub>
                        </m:num>
                        <m:den>
                          <m:r>
                            <a:rPr lang="en-US" sz="1800" b="0" i="1" baseline="0" smtClean="0">
                              <a:latin typeface="Cambria Math" panose="02040503050406030204" pitchFamily="18" charset="0"/>
                              <a:ea typeface="Cambria Math" panose="02040503050406030204" pitchFamily="18" charset="0"/>
                            </a:rPr>
                            <m:t>𝜕</m:t>
                          </m:r>
                          <m:r>
                            <a:rPr lang="en-US" sz="1800" b="0" i="1" baseline="0" smtClean="0">
                              <a:latin typeface="Cambria Math" panose="02040503050406030204" pitchFamily="18" charset="0"/>
                              <a:ea typeface="Cambria Math" panose="02040503050406030204" pitchFamily="18" charset="0"/>
                            </a:rPr>
                            <m:t>𝑖</m:t>
                          </m:r>
                        </m:den>
                      </m:f>
                    </m:oMath>
                  </m:oMathPara>
                </a14:m>
                <a:endParaRPr lang="en-US" sz="1800" b="0" baseline="0" dirty="0">
                  <a:ea typeface="Cambria Math" panose="02040503050406030204" pitchFamily="18" charset="0"/>
                </a:endParaRPr>
              </a:p>
              <a:p>
                <a:r>
                  <a:rPr lang="en-US" sz="1800" baseline="0" dirty="0"/>
                  <a:t>   Units of 10</a:t>
                </a:r>
                <a:r>
                  <a:rPr lang="en-US" sz="1800" dirty="0"/>
                  <a:t>6 </a:t>
                </a:r>
                <a:r>
                  <a:rPr lang="en-US" sz="1800" baseline="0" dirty="0"/>
                  <a:t>m</a:t>
                </a:r>
                <a:r>
                  <a:rPr lang="en-US" sz="1800" dirty="0"/>
                  <a:t>-1</a:t>
                </a:r>
                <a:endParaRPr lang="en-US" sz="1800" baseline="0" dirty="0"/>
              </a:p>
            </p:txBody>
          </p:sp>
        </mc:Choice>
        <mc:Fallback xmlns="">
          <p:sp>
            <p:nvSpPr>
              <p:cNvPr id="6" name="TextBox 5">
                <a:extLst>
                  <a:ext uri="{FF2B5EF4-FFF2-40B4-BE49-F238E27FC236}">
                    <a16:creationId xmlns:a16="http://schemas.microsoft.com/office/drawing/2014/main" id="{69185241-C002-4152-8BEF-364523CBF811}"/>
                  </a:ext>
                </a:extLst>
              </p:cNvPr>
              <p:cNvSpPr txBox="1">
                <a:spLocks noRot="1" noChangeAspect="1" noMove="1" noResize="1" noEditPoints="1" noAdjustHandles="1" noChangeArrowheads="1" noChangeShapeType="1" noTextEdit="1"/>
              </p:cNvSpPr>
              <p:nvPr/>
            </p:nvSpPr>
            <p:spPr>
              <a:xfrm>
                <a:off x="6272981" y="4434297"/>
                <a:ext cx="1976284" cy="668645"/>
              </a:xfrm>
              <a:prstGeom prst="rect">
                <a:avLst/>
              </a:prstGeom>
              <a:blipFill>
                <a:blip r:embed="rId4"/>
                <a:stretch>
                  <a:fillRect t="-63636" r="-13889" b="-53636"/>
                </a:stretch>
              </a:blipFill>
            </p:spPr>
            <p:txBody>
              <a:bodyPr/>
              <a:lstStyle/>
              <a:p>
                <a:r>
                  <a:rPr lang="en-US">
                    <a:noFill/>
                  </a:rPr>
                  <a:t> </a:t>
                </a:r>
              </a:p>
            </p:txBody>
          </p:sp>
        </mc:Fallback>
      </mc:AlternateContent>
    </p:spTree>
    <p:extLst>
      <p:ext uri="{BB962C8B-B14F-4D97-AF65-F5344CB8AC3E}">
        <p14:creationId xmlns:p14="http://schemas.microsoft.com/office/powerpoint/2010/main" val="2399756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Indentation Electric Fields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28364"/>
            <a:ext cx="7291448" cy="5029636"/>
          </a:xfrm>
          <a:prstGeom prst="rect">
            <a:avLst/>
          </a:prstGeom>
        </p:spPr>
      </p:pic>
      <p:sp>
        <p:nvSpPr>
          <p:cNvPr id="4" name="TextBox 3">
            <a:extLst>
              <a:ext uri="{FF2B5EF4-FFF2-40B4-BE49-F238E27FC236}">
                <a16:creationId xmlns:a16="http://schemas.microsoft.com/office/drawing/2014/main" id="{177C11BA-83DC-456F-BC3B-A1AD2F13BA9E}"/>
              </a:ext>
            </a:extLst>
          </p:cNvPr>
          <p:cNvSpPr txBox="1"/>
          <p:nvPr/>
        </p:nvSpPr>
        <p:spPr>
          <a:xfrm>
            <a:off x="5532120" y="6498223"/>
            <a:ext cx="1682496" cy="338554"/>
          </a:xfrm>
          <a:prstGeom prst="rect">
            <a:avLst/>
          </a:prstGeom>
          <a:solidFill>
            <a:schemeClr val="bg1"/>
          </a:solidFill>
        </p:spPr>
        <p:txBody>
          <a:bodyPr wrap="square" rtlCol="0">
            <a:spAutoFit/>
          </a:bodyPr>
          <a:lstStyle/>
          <a:p>
            <a:r>
              <a:rPr lang="en-US" sz="1600" baseline="0" dirty="0"/>
              <a:t>Tip Radius, (nm)</a:t>
            </a:r>
          </a:p>
        </p:txBody>
      </p:sp>
      <p:sp>
        <p:nvSpPr>
          <p:cNvPr id="5" name="TextBox 4">
            <a:extLst>
              <a:ext uri="{FF2B5EF4-FFF2-40B4-BE49-F238E27FC236}">
                <a16:creationId xmlns:a16="http://schemas.microsoft.com/office/drawing/2014/main" id="{96E46222-A2D8-49A3-AD32-FECC2D25616F}"/>
              </a:ext>
            </a:extLst>
          </p:cNvPr>
          <p:cNvSpPr txBox="1"/>
          <p:nvPr/>
        </p:nvSpPr>
        <p:spPr>
          <a:xfrm>
            <a:off x="6260757" y="4069492"/>
            <a:ext cx="1682496" cy="369332"/>
          </a:xfrm>
          <a:prstGeom prst="rect">
            <a:avLst/>
          </a:prstGeom>
          <a:noFill/>
        </p:spPr>
        <p:txBody>
          <a:bodyPr wrap="square" rtlCol="0">
            <a:spAutoFit/>
          </a:bodyPr>
          <a:lstStyle/>
          <a:p>
            <a:r>
              <a:rPr lang="en-US" sz="1800" b="1" baseline="0" dirty="0">
                <a:solidFill>
                  <a:srgbClr val="FF0000"/>
                </a:solidFill>
              </a:rPr>
              <a:t>0.1-1 V/nm</a:t>
            </a:r>
          </a:p>
        </p:txBody>
      </p:sp>
    </p:spTree>
    <p:extLst>
      <p:ext uri="{BB962C8B-B14F-4D97-AF65-F5344CB8AC3E}">
        <p14:creationId xmlns:p14="http://schemas.microsoft.com/office/powerpoint/2010/main" val="377389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Pulloff case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88" y="1740193"/>
            <a:ext cx="8577815" cy="4950381"/>
          </a:xfrm>
          <a:prstGeom prst="rect">
            <a:avLst/>
          </a:prstGeom>
        </p:spPr>
      </p:pic>
    </p:spTree>
    <p:extLst>
      <p:ext uri="{BB962C8B-B14F-4D97-AF65-F5344CB8AC3E}">
        <p14:creationId xmlns:p14="http://schemas.microsoft.com/office/powerpoint/2010/main" val="3712283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Spherical Bicycle Model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9160DBE-4573-214F-9A28-44025E8B8261}"/>
                  </a:ext>
                </a:extLst>
              </p:cNvPr>
              <p:cNvSpPr txBox="1"/>
              <p:nvPr/>
            </p:nvSpPr>
            <p:spPr>
              <a:xfrm>
                <a:off x="2426101" y="1963786"/>
                <a:ext cx="4558492" cy="20273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baseline="0" smtClean="0">
                              <a:latin typeface="Cambria Math" panose="02040503050406030204" pitchFamily="18" charset="0"/>
                            </a:rPr>
                          </m:ctrlPr>
                        </m:sSubPr>
                        <m:e>
                          <m:r>
                            <a:rPr lang="en-US" sz="2800" i="1" baseline="0">
                              <a:latin typeface="Cambria Math" panose="02040503050406030204" pitchFamily="18" charset="0"/>
                            </a:rPr>
                            <m:t>𝑉</m:t>
                          </m:r>
                        </m:e>
                        <m:sub>
                          <m:r>
                            <a:rPr lang="en-US" sz="2800" i="1" baseline="0">
                              <a:latin typeface="Cambria Math" panose="02040503050406030204" pitchFamily="18" charset="0"/>
                            </a:rPr>
                            <m:t>𝑖𝑛𝑑𝑒𝑛𝑡𝑎𝑡𝑖𝑜𝑛</m:t>
                          </m:r>
                        </m:sub>
                      </m:sSub>
                      <m:r>
                        <a:rPr lang="en-US" sz="2800" i="1" baseline="0">
                          <a:latin typeface="Cambria Math" panose="02040503050406030204" pitchFamily="18" charset="0"/>
                        </a:rPr>
                        <m:t>∝−</m:t>
                      </m:r>
                      <m:sSup>
                        <m:sSupPr>
                          <m:ctrlPr>
                            <a:rPr lang="en-US" sz="2800" i="1" baseline="0">
                              <a:latin typeface="Cambria Math" panose="02040503050406030204" pitchFamily="18" charset="0"/>
                            </a:rPr>
                          </m:ctrlPr>
                        </m:sSupPr>
                        <m:e>
                          <m:r>
                            <a:rPr lang="en-US" sz="2800" i="1" baseline="0">
                              <a:latin typeface="Cambria Math" panose="02040503050406030204" pitchFamily="18" charset="0"/>
                            </a:rPr>
                            <m:t>𝑓</m:t>
                          </m:r>
                          <m:d>
                            <m:dPr>
                              <m:ctrlPr>
                                <a:rPr lang="en-US" sz="2800" i="1" baseline="0">
                                  <a:latin typeface="Cambria Math" panose="02040503050406030204" pitchFamily="18" charset="0"/>
                                </a:rPr>
                              </m:ctrlPr>
                            </m:dPr>
                            <m:e>
                              <m:f>
                                <m:fPr>
                                  <m:ctrlPr>
                                    <a:rPr lang="en-US" sz="2800" i="1" baseline="0">
                                      <a:latin typeface="Cambria Math" panose="02040503050406030204" pitchFamily="18" charset="0"/>
                                    </a:rPr>
                                  </m:ctrlPr>
                                </m:fPr>
                                <m:num>
                                  <m:r>
                                    <a:rPr lang="en-US" sz="2800" i="1" baseline="0">
                                      <a:latin typeface="Cambria Math" panose="02040503050406030204" pitchFamily="18" charset="0"/>
                                    </a:rPr>
                                    <m:t>𝐹</m:t>
                                  </m:r>
                                </m:num>
                                <m:den>
                                  <m:sSup>
                                    <m:sSupPr>
                                      <m:ctrlPr>
                                        <a:rPr lang="en-US" sz="2800" i="1" baseline="0">
                                          <a:latin typeface="Cambria Math" panose="02040503050406030204" pitchFamily="18" charset="0"/>
                                        </a:rPr>
                                      </m:ctrlPr>
                                    </m:sSupPr>
                                    <m:e>
                                      <m:r>
                                        <a:rPr lang="en-US" sz="2800" i="1" baseline="0">
                                          <a:latin typeface="Cambria Math" panose="02040503050406030204" pitchFamily="18" charset="0"/>
                                        </a:rPr>
                                        <m:t>𝑅</m:t>
                                      </m:r>
                                    </m:e>
                                    <m:sup>
                                      <m:r>
                                        <a:rPr lang="en-US" sz="2800" i="1" baseline="0">
                                          <a:latin typeface="Cambria Math" panose="02040503050406030204" pitchFamily="18" charset="0"/>
                                        </a:rPr>
                                        <m:t>2</m:t>
                                      </m:r>
                                    </m:sup>
                                  </m:sSup>
                                  <m:r>
                                    <a:rPr lang="en-US" sz="2800" i="1" baseline="0">
                                      <a:latin typeface="Cambria Math" panose="02040503050406030204" pitchFamily="18" charset="0"/>
                                    </a:rPr>
                                    <m:t>𝑌</m:t>
                                  </m:r>
                                </m:den>
                              </m:f>
                            </m:e>
                          </m:d>
                        </m:e>
                        <m:sup>
                          <m:r>
                            <a:rPr lang="en-US" sz="2800" i="1" baseline="0">
                              <a:latin typeface="Cambria Math" panose="02040503050406030204" pitchFamily="18" charset="0"/>
                            </a:rPr>
                            <m:t>1/3</m:t>
                          </m:r>
                        </m:sup>
                      </m:sSup>
                      <m:r>
                        <a:rPr lang="en-US" sz="2800" i="1" baseline="0">
                          <a:latin typeface="Cambria Math" panose="02040503050406030204" pitchFamily="18" charset="0"/>
                        </a:rPr>
                        <m:t> </m:t>
                      </m:r>
                    </m:oMath>
                  </m:oMathPara>
                </a14:m>
                <a:endParaRPr lang="en-US" sz="2800" baseline="0" dirty="0">
                  <a:latin typeface="CMU Bright" panose="02000603000000000000" pitchFamily="2" charset="0"/>
                  <a:ea typeface="CMU Bright" panose="02000603000000000000" pitchFamily="2" charset="0"/>
                  <a:cs typeface="CMU Bright" panose="02000603000000000000" pitchFamily="2" charset="0"/>
                </a:endParaRPr>
              </a:p>
              <a:p>
                <a:pPr/>
                <a14:m>
                  <m:oMathPara xmlns:m="http://schemas.openxmlformats.org/officeDocument/2006/math">
                    <m:oMathParaPr>
                      <m:jc m:val="centerGroup"/>
                    </m:oMathParaPr>
                    <m:oMath xmlns:m="http://schemas.openxmlformats.org/officeDocument/2006/math">
                      <m:sSub>
                        <m:sSubPr>
                          <m:ctrlPr>
                            <a:rPr lang="en-US" sz="2800" i="1" baseline="0">
                              <a:latin typeface="Cambria Math" panose="02040503050406030204" pitchFamily="18" charset="0"/>
                            </a:rPr>
                          </m:ctrlPr>
                        </m:sSubPr>
                        <m:e>
                          <m:r>
                            <a:rPr lang="en-US" sz="2800" i="1" baseline="0">
                              <a:latin typeface="Cambria Math" panose="02040503050406030204" pitchFamily="18" charset="0"/>
                            </a:rPr>
                            <m:t>𝑉</m:t>
                          </m:r>
                        </m:e>
                        <m:sub>
                          <m:r>
                            <a:rPr lang="en-US" sz="2800" i="1" baseline="0">
                              <a:latin typeface="Cambria Math" panose="02040503050406030204" pitchFamily="18" charset="0"/>
                            </a:rPr>
                            <m:t>𝑝𝑢𝑙𝑙</m:t>
                          </m:r>
                          <m:r>
                            <a:rPr lang="en-US" sz="2800" i="1" baseline="0">
                              <a:latin typeface="Cambria Math" panose="02040503050406030204" pitchFamily="18" charset="0"/>
                            </a:rPr>
                            <m:t>−</m:t>
                          </m:r>
                          <m:r>
                            <a:rPr lang="en-US" sz="2800" i="1" baseline="0">
                              <a:latin typeface="Cambria Math" panose="02040503050406030204" pitchFamily="18" charset="0"/>
                            </a:rPr>
                            <m:t>𝑜𝑓𝑓</m:t>
                          </m:r>
                        </m:sub>
                      </m:sSub>
                      <m:r>
                        <a:rPr lang="en-US" sz="2800" i="1" baseline="0">
                          <a:latin typeface="Cambria Math" panose="02040503050406030204" pitchFamily="18" charset="0"/>
                        </a:rPr>
                        <m:t>∝</m:t>
                      </m:r>
                      <m:sSup>
                        <m:sSupPr>
                          <m:ctrlPr>
                            <a:rPr lang="en-US" sz="2800" i="1" baseline="0">
                              <a:latin typeface="Cambria Math" panose="02040503050406030204" pitchFamily="18" charset="0"/>
                            </a:rPr>
                          </m:ctrlPr>
                        </m:sSupPr>
                        <m:e>
                          <m:r>
                            <a:rPr lang="en-US" sz="2800" i="1" baseline="0">
                              <a:latin typeface="Cambria Math" panose="02040503050406030204" pitchFamily="18" charset="0"/>
                            </a:rPr>
                            <m:t>𝑓</m:t>
                          </m:r>
                          <m:d>
                            <m:dPr>
                              <m:ctrlPr>
                                <a:rPr lang="en-US" sz="2800" i="1" baseline="0">
                                  <a:latin typeface="Cambria Math" panose="02040503050406030204" pitchFamily="18" charset="0"/>
                                </a:rPr>
                              </m:ctrlPr>
                            </m:dPr>
                            <m:e>
                              <m:f>
                                <m:fPr>
                                  <m:ctrlPr>
                                    <a:rPr lang="en-US" sz="2800" i="1" baseline="0">
                                      <a:latin typeface="Cambria Math" panose="02040503050406030204" pitchFamily="18" charset="0"/>
                                    </a:rPr>
                                  </m:ctrlPr>
                                </m:fPr>
                                <m:num>
                                  <m:r>
                                    <a:rPr lang="en-US" sz="2800" i="1" baseline="0">
                                      <a:latin typeface="Cambria Math" panose="02040503050406030204" pitchFamily="18" charset="0"/>
                                    </a:rPr>
                                    <m:t>𝛾</m:t>
                                  </m:r>
                                </m:num>
                                <m:den>
                                  <m:r>
                                    <a:rPr lang="en-US" sz="2800" i="1" baseline="0">
                                      <a:latin typeface="Cambria Math" panose="02040503050406030204" pitchFamily="18" charset="0"/>
                                    </a:rPr>
                                    <m:t>𝑅</m:t>
                                  </m:r>
                                  <m:r>
                                    <a:rPr lang="en-US" sz="2800" i="1" baseline="0">
                                      <a:latin typeface="Cambria Math" panose="02040503050406030204" pitchFamily="18" charset="0"/>
                                    </a:rPr>
                                    <m:t> </m:t>
                                  </m:r>
                                  <m:r>
                                    <a:rPr lang="en-US" sz="2800" i="1" baseline="0">
                                      <a:latin typeface="Cambria Math" panose="02040503050406030204" pitchFamily="18" charset="0"/>
                                    </a:rPr>
                                    <m:t>𝑌</m:t>
                                  </m:r>
                                </m:den>
                              </m:f>
                            </m:e>
                          </m:d>
                        </m:e>
                        <m:sup>
                          <m:r>
                            <a:rPr lang="en-US" sz="2800" i="1" baseline="0">
                              <a:latin typeface="Cambria Math" panose="02040503050406030204" pitchFamily="18" charset="0"/>
                            </a:rPr>
                            <m:t>1/3</m:t>
                          </m:r>
                        </m:sup>
                      </m:sSup>
                      <m:r>
                        <a:rPr lang="en-US" sz="2800" i="1" baseline="0">
                          <a:latin typeface="Cambria Math" panose="02040503050406030204" pitchFamily="18" charset="0"/>
                        </a:rPr>
                        <m:t> </m:t>
                      </m:r>
                    </m:oMath>
                  </m:oMathPara>
                </a14:m>
                <a:endParaRPr lang="en-US" sz="2800" baseline="0" dirty="0">
                  <a:latin typeface="CMU Bright" panose="02000603000000000000" pitchFamily="2" charset="0"/>
                  <a:ea typeface="CMU Bright" panose="02000603000000000000" pitchFamily="2" charset="0"/>
                  <a:cs typeface="CMU Bright" panose="02000603000000000000" pitchFamily="2" charset="0"/>
                </a:endParaRPr>
              </a:p>
            </p:txBody>
          </p:sp>
        </mc:Choice>
        <mc:Fallback xmlns="">
          <p:sp>
            <p:nvSpPr>
              <p:cNvPr id="3" name="TextBox 2">
                <a:extLst>
                  <a:ext uri="{FF2B5EF4-FFF2-40B4-BE49-F238E27FC236}">
                    <a16:creationId xmlns:a16="http://schemas.microsoft.com/office/drawing/2014/main" id="{49160DBE-4573-214F-9A28-44025E8B8261}"/>
                  </a:ext>
                </a:extLst>
              </p:cNvPr>
              <p:cNvSpPr txBox="1">
                <a:spLocks noRot="1" noChangeAspect="1" noMove="1" noResize="1" noEditPoints="1" noAdjustHandles="1" noChangeArrowheads="1" noChangeShapeType="1" noTextEdit="1"/>
              </p:cNvSpPr>
              <p:nvPr/>
            </p:nvSpPr>
            <p:spPr>
              <a:xfrm>
                <a:off x="2426101" y="1963786"/>
                <a:ext cx="4558492" cy="2027350"/>
              </a:xfrm>
              <a:prstGeom prst="rect">
                <a:avLst/>
              </a:prstGeom>
              <a:blipFill>
                <a:blip r:embed="rId3"/>
                <a:stretch>
                  <a:fillRect/>
                </a:stretch>
              </a:blipFill>
            </p:spPr>
            <p:txBody>
              <a:bodyPr/>
              <a:lstStyle/>
              <a:p>
                <a:r>
                  <a:rPr lang="en-US">
                    <a:noFill/>
                  </a:rPr>
                  <a:t> </a:t>
                </a:r>
              </a:p>
            </p:txBody>
          </p:sp>
        </mc:Fallback>
      </mc:AlternateContent>
      <p:sp>
        <p:nvSpPr>
          <p:cNvPr id="4" name="TextBox 3"/>
          <p:cNvSpPr txBox="1"/>
          <p:nvPr/>
        </p:nvSpPr>
        <p:spPr>
          <a:xfrm>
            <a:off x="2088572" y="5309874"/>
            <a:ext cx="6108192" cy="769441"/>
          </a:xfrm>
          <a:prstGeom prst="rect">
            <a:avLst/>
          </a:prstGeom>
          <a:noFill/>
        </p:spPr>
        <p:txBody>
          <a:bodyPr wrap="square" rtlCol="0">
            <a:spAutoFit/>
          </a:bodyPr>
          <a:lstStyle/>
          <a:p>
            <a:r>
              <a:rPr lang="en-US" sz="4400" i="1" baseline="0" dirty="0">
                <a:solidFill>
                  <a:srgbClr val="FF0000"/>
                </a:solidFill>
              </a:rPr>
              <a:t>Does the bicycle work?</a:t>
            </a:r>
          </a:p>
        </p:txBody>
      </p:sp>
      <p:sp>
        <p:nvSpPr>
          <p:cNvPr id="5" name="TextBox 4"/>
          <p:cNvSpPr txBox="1"/>
          <p:nvPr/>
        </p:nvSpPr>
        <p:spPr>
          <a:xfrm>
            <a:off x="1463040" y="4183323"/>
            <a:ext cx="6217920" cy="830997"/>
          </a:xfrm>
          <a:prstGeom prst="rect">
            <a:avLst/>
          </a:prstGeom>
          <a:noFill/>
        </p:spPr>
        <p:txBody>
          <a:bodyPr wrap="square" rtlCol="0">
            <a:spAutoFit/>
          </a:bodyPr>
          <a:lstStyle/>
          <a:p>
            <a:pPr algn="ctr"/>
            <a:r>
              <a:rPr lang="en-US" baseline="0" dirty="0"/>
              <a:t>1-10 Volts with very conservative numbers for </a:t>
            </a:r>
            <a:r>
              <a:rPr lang="en-US" i="1" baseline="0" dirty="0"/>
              <a:t>f</a:t>
            </a:r>
            <a:r>
              <a:rPr lang="en-US" baseline="0" dirty="0"/>
              <a:t> (100V is not unreasonable)</a:t>
            </a:r>
          </a:p>
        </p:txBody>
      </p:sp>
    </p:spTree>
    <p:extLst>
      <p:ext uri="{BB962C8B-B14F-4D97-AF65-F5344CB8AC3E}">
        <p14:creationId xmlns:p14="http://schemas.microsoft.com/office/powerpoint/2010/main" val="393591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Tribocurrent scales as F</a:t>
            </a:r>
            <a:r>
              <a:rPr lang="en-US" baseline="30000" dirty="0"/>
              <a:t>1/3</a:t>
            </a:r>
            <a:endParaRPr lang="en-US" dirty="0"/>
          </a:p>
        </p:txBody>
      </p:sp>
      <p:pic>
        <p:nvPicPr>
          <p:cNvPr id="3" name="Picture 2">
            <a:extLst>
              <a:ext uri="{FF2B5EF4-FFF2-40B4-BE49-F238E27FC236}">
                <a16:creationId xmlns:a16="http://schemas.microsoft.com/office/drawing/2014/main" id="{7B5A27CA-E1B7-EE4A-AAB3-4E7C6F84B1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63045" y="1878372"/>
            <a:ext cx="3433340" cy="4241524"/>
          </a:xfrm>
          <a:prstGeom prst="rect">
            <a:avLst/>
          </a:prstGeom>
        </p:spPr>
      </p:pic>
      <p:pic>
        <p:nvPicPr>
          <p:cNvPr id="4" name="Picture 3">
            <a:extLst>
              <a:ext uri="{FF2B5EF4-FFF2-40B4-BE49-F238E27FC236}">
                <a16:creationId xmlns:a16="http://schemas.microsoft.com/office/drawing/2014/main" id="{61E2926A-FF31-0F4B-9966-F5C29F4E2D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78253"/>
            <a:ext cx="5705694" cy="3641763"/>
          </a:xfrm>
          <a:prstGeom prst="rect">
            <a:avLst/>
          </a:prstGeom>
        </p:spPr>
      </p:pic>
      <p:sp>
        <p:nvSpPr>
          <p:cNvPr id="5" name="TextBox 4">
            <a:extLst>
              <a:ext uri="{FF2B5EF4-FFF2-40B4-BE49-F238E27FC236}">
                <a16:creationId xmlns:a16="http://schemas.microsoft.com/office/drawing/2014/main" id="{2C6A60ED-709A-483F-A23E-1C14CA160C78}"/>
              </a:ext>
            </a:extLst>
          </p:cNvPr>
          <p:cNvSpPr txBox="1"/>
          <p:nvPr/>
        </p:nvSpPr>
        <p:spPr>
          <a:xfrm>
            <a:off x="402336" y="6212358"/>
            <a:ext cx="7845552" cy="338554"/>
          </a:xfrm>
          <a:prstGeom prst="rect">
            <a:avLst/>
          </a:prstGeom>
          <a:noFill/>
        </p:spPr>
        <p:txBody>
          <a:bodyPr wrap="square" rtlCol="0">
            <a:spAutoFit/>
          </a:bodyPr>
          <a:lstStyle/>
          <a:p>
            <a:r>
              <a:rPr lang="en-US" sz="1600" baseline="0" dirty="0">
                <a:latin typeface="+mj-lt"/>
                <a:ea typeface="CMU Bright" panose="02000603000000000000" pitchFamily="2" charset="0"/>
                <a:cs typeface="CMU Bright" panose="02000603000000000000" pitchFamily="2" charset="0"/>
              </a:rPr>
              <a:t>J.V. Escobar, A. Chakravarty, S.J. </a:t>
            </a:r>
            <a:r>
              <a:rPr lang="en-US" sz="1600" baseline="0" dirty="0" err="1">
                <a:latin typeface="+mj-lt"/>
                <a:ea typeface="CMU Bright" panose="02000603000000000000" pitchFamily="2" charset="0"/>
                <a:cs typeface="CMU Bright" panose="02000603000000000000" pitchFamily="2" charset="0"/>
              </a:rPr>
              <a:t>Putterman</a:t>
            </a:r>
            <a:r>
              <a:rPr lang="en-US" sz="1600" baseline="0" dirty="0">
                <a:latin typeface="+mj-lt"/>
                <a:ea typeface="CMU Bright" panose="02000603000000000000" pitchFamily="2" charset="0"/>
                <a:cs typeface="CMU Bright" panose="02000603000000000000" pitchFamily="2" charset="0"/>
              </a:rPr>
              <a:t>. Diamond </a:t>
            </a:r>
            <a:r>
              <a:rPr lang="en-US" sz="1600" baseline="0" dirty="0" err="1">
                <a:latin typeface="+mj-lt"/>
                <a:ea typeface="CMU Bright" panose="02000603000000000000" pitchFamily="2" charset="0"/>
                <a:cs typeface="CMU Bright" panose="02000603000000000000" pitchFamily="2" charset="0"/>
              </a:rPr>
              <a:t>Relat</a:t>
            </a:r>
            <a:r>
              <a:rPr lang="en-US" sz="1600" baseline="0" dirty="0">
                <a:latin typeface="+mj-lt"/>
                <a:ea typeface="CMU Bright" panose="02000603000000000000" pitchFamily="2" charset="0"/>
                <a:cs typeface="CMU Bright" panose="02000603000000000000" pitchFamily="2" charset="0"/>
              </a:rPr>
              <a:t>. Mater. 36 (2013), 8-15.</a:t>
            </a:r>
          </a:p>
        </p:txBody>
      </p:sp>
      <p:pic>
        <p:nvPicPr>
          <p:cNvPr id="6" name="Picture 5">
            <a:extLst>
              <a:ext uri="{FF2B5EF4-FFF2-40B4-BE49-F238E27FC236}">
                <a16:creationId xmlns:a16="http://schemas.microsoft.com/office/drawing/2014/main" id="{0BA41A32-5AAE-4CDF-9F8E-7ADB06900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71" y="90114"/>
            <a:ext cx="1005927" cy="1621677"/>
          </a:xfrm>
          <a:prstGeom prst="rect">
            <a:avLst/>
          </a:prstGeom>
        </p:spPr>
      </p:pic>
      <p:sp>
        <p:nvSpPr>
          <p:cNvPr id="7" name="TextBox 6">
            <a:extLst>
              <a:ext uri="{FF2B5EF4-FFF2-40B4-BE49-F238E27FC236}">
                <a16:creationId xmlns:a16="http://schemas.microsoft.com/office/drawing/2014/main" id="{77951D0B-4E2F-4B01-BADB-C5DF10A24675}"/>
              </a:ext>
            </a:extLst>
          </p:cNvPr>
          <p:cNvSpPr txBox="1"/>
          <p:nvPr/>
        </p:nvSpPr>
        <p:spPr>
          <a:xfrm>
            <a:off x="1103598" y="90114"/>
            <a:ext cx="1347045" cy="307777"/>
          </a:xfrm>
          <a:prstGeom prst="rect">
            <a:avLst/>
          </a:prstGeom>
          <a:noFill/>
        </p:spPr>
        <p:txBody>
          <a:bodyPr wrap="square" rtlCol="0">
            <a:spAutoFit/>
          </a:bodyPr>
          <a:lstStyle/>
          <a:p>
            <a:r>
              <a:rPr lang="en-US" sz="1400" baseline="0" dirty="0"/>
              <a:t>S. </a:t>
            </a:r>
            <a:r>
              <a:rPr lang="en-US" sz="1400" baseline="0" dirty="0" err="1"/>
              <a:t>Putterman</a:t>
            </a:r>
            <a:endParaRPr lang="en-US" sz="1400" baseline="0" dirty="0"/>
          </a:p>
        </p:txBody>
      </p:sp>
    </p:spTree>
    <p:extLst>
      <p:ext uri="{BB962C8B-B14F-4D97-AF65-F5344CB8AC3E}">
        <p14:creationId xmlns:p14="http://schemas.microsoft.com/office/powerpoint/2010/main" val="236938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Setting the Stage</a:t>
            </a:r>
          </a:p>
          <a:p>
            <a:pPr lvl="1"/>
            <a:r>
              <a:rPr lang="en-US" dirty="0"/>
              <a:t>A few basics of Triboelectricity</a:t>
            </a:r>
          </a:p>
          <a:p>
            <a:pPr lvl="1"/>
            <a:r>
              <a:rPr lang="en-US" dirty="0"/>
              <a:t>A few basics of Flexoelectricity</a:t>
            </a:r>
          </a:p>
          <a:p>
            <a:r>
              <a:rPr lang="en-US" dirty="0"/>
              <a:t>Tribology + Flexoelectricity = 			Triboelectricity ?</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666" y="4762445"/>
            <a:ext cx="3073360" cy="1594584"/>
          </a:xfrm>
          <a:prstGeom prst="rect">
            <a:avLst/>
          </a:prstGeom>
        </p:spPr>
      </p:pic>
    </p:spTree>
    <p:extLst>
      <p:ext uri="{BB962C8B-B14F-4D97-AF65-F5344CB8AC3E}">
        <p14:creationId xmlns:p14="http://schemas.microsoft.com/office/powerpoint/2010/main" val="3004900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Bipolar tribocharge transfer</a:t>
            </a:r>
          </a:p>
        </p:txBody>
      </p:sp>
      <p:pic>
        <p:nvPicPr>
          <p:cNvPr id="3" name="Picture 2">
            <a:extLst>
              <a:ext uri="{FF2B5EF4-FFF2-40B4-BE49-F238E27FC236}">
                <a16:creationId xmlns:a16="http://schemas.microsoft.com/office/drawing/2014/main" id="{7236BE0E-C8CF-EE49-8629-E3C3C02AB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6052" y="1754534"/>
            <a:ext cx="3322148" cy="2460850"/>
          </a:xfrm>
          <a:prstGeom prst="rect">
            <a:avLst/>
          </a:prstGeom>
        </p:spPr>
      </p:pic>
      <p:pic>
        <p:nvPicPr>
          <p:cNvPr id="4" name="Picture 3">
            <a:extLst>
              <a:ext uri="{FF2B5EF4-FFF2-40B4-BE49-F238E27FC236}">
                <a16:creationId xmlns:a16="http://schemas.microsoft.com/office/drawing/2014/main" id="{7327A195-5D25-764E-91F3-125736A3E2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3170" y="2051085"/>
            <a:ext cx="4174435" cy="3495339"/>
          </a:xfrm>
          <a:prstGeom prst="rect">
            <a:avLst/>
          </a:prstGeom>
        </p:spPr>
      </p:pic>
      <p:pic>
        <p:nvPicPr>
          <p:cNvPr id="5" name="Picture 4">
            <a:extLst>
              <a:ext uri="{FF2B5EF4-FFF2-40B4-BE49-F238E27FC236}">
                <a16:creationId xmlns:a16="http://schemas.microsoft.com/office/drawing/2014/main" id="{A69D2957-9CA7-0340-A979-1D1170318C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4532" y="4256384"/>
            <a:ext cx="3125408" cy="2344391"/>
          </a:xfrm>
          <a:prstGeom prst="rect">
            <a:avLst/>
          </a:prstGeom>
        </p:spPr>
      </p:pic>
      <p:sp>
        <p:nvSpPr>
          <p:cNvPr id="6" name="TextBox 5">
            <a:extLst>
              <a:ext uri="{FF2B5EF4-FFF2-40B4-BE49-F238E27FC236}">
                <a16:creationId xmlns:a16="http://schemas.microsoft.com/office/drawing/2014/main" id="{B562D267-EB43-2C41-B157-C69DCBE35E17}"/>
              </a:ext>
            </a:extLst>
          </p:cNvPr>
          <p:cNvSpPr txBox="1"/>
          <p:nvPr/>
        </p:nvSpPr>
        <p:spPr>
          <a:xfrm>
            <a:off x="613170" y="5954444"/>
            <a:ext cx="4787605" cy="584775"/>
          </a:xfrm>
          <a:prstGeom prst="rect">
            <a:avLst/>
          </a:prstGeom>
          <a:noFill/>
        </p:spPr>
        <p:txBody>
          <a:bodyPr wrap="square" rtlCol="0">
            <a:spAutoFit/>
          </a:bodyPr>
          <a:lstStyle/>
          <a:p>
            <a:r>
              <a:rPr lang="en-US" sz="1600" baseline="0" dirty="0">
                <a:latin typeface="+mj-lt"/>
                <a:ea typeface="CMU Bright" panose="02000603000000000000" pitchFamily="2" charset="0"/>
                <a:cs typeface="CMU Bright" panose="02000603000000000000" pitchFamily="2" charset="0"/>
              </a:rPr>
              <a:t>T.A.L. </a:t>
            </a:r>
            <a:r>
              <a:rPr lang="en-US" sz="1600" baseline="0" dirty="0" err="1">
                <a:latin typeface="+mj-lt"/>
                <a:ea typeface="CMU Bright" panose="02000603000000000000" pitchFamily="2" charset="0"/>
                <a:cs typeface="CMU Bright" panose="02000603000000000000" pitchFamily="2" charset="0"/>
              </a:rPr>
              <a:t>Burgo</a:t>
            </a:r>
            <a:r>
              <a:rPr lang="en-US" sz="1600" baseline="0" dirty="0">
                <a:latin typeface="+mj-lt"/>
                <a:ea typeface="CMU Bright" panose="02000603000000000000" pitchFamily="2" charset="0"/>
                <a:cs typeface="CMU Bright" panose="02000603000000000000" pitchFamily="2" charset="0"/>
              </a:rPr>
              <a:t>, A. </a:t>
            </a:r>
            <a:r>
              <a:rPr lang="en-US" sz="1600" baseline="0" dirty="0" err="1">
                <a:latin typeface="+mj-lt"/>
                <a:ea typeface="CMU Bright" panose="02000603000000000000" pitchFamily="2" charset="0"/>
                <a:cs typeface="CMU Bright" panose="02000603000000000000" pitchFamily="2" charset="0"/>
              </a:rPr>
              <a:t>Erdemir</a:t>
            </a:r>
            <a:r>
              <a:rPr lang="en-US" sz="1600" baseline="0" dirty="0">
                <a:latin typeface="+mj-lt"/>
                <a:ea typeface="CMU Bright" panose="02000603000000000000" pitchFamily="2" charset="0"/>
                <a:cs typeface="CMU Bright" panose="02000603000000000000" pitchFamily="2" charset="0"/>
              </a:rPr>
              <a:t>. </a:t>
            </a:r>
            <a:r>
              <a:rPr lang="en-US" sz="1600" baseline="0" dirty="0" err="1">
                <a:latin typeface="+mj-lt"/>
                <a:ea typeface="CMU Bright" panose="02000603000000000000" pitchFamily="2" charset="0"/>
                <a:cs typeface="CMU Bright" panose="02000603000000000000" pitchFamily="2" charset="0"/>
              </a:rPr>
              <a:t>Angew</a:t>
            </a:r>
            <a:r>
              <a:rPr lang="en-US" sz="1600" baseline="0" dirty="0">
                <a:latin typeface="+mj-lt"/>
                <a:ea typeface="CMU Bright" panose="02000603000000000000" pitchFamily="2" charset="0"/>
                <a:cs typeface="CMU Bright" panose="02000603000000000000" pitchFamily="2" charset="0"/>
              </a:rPr>
              <a:t>. Chem. Int. Ed. 53 (2014), 12101-12105.</a:t>
            </a:r>
          </a:p>
        </p:txBody>
      </p:sp>
      <p:pic>
        <p:nvPicPr>
          <p:cNvPr id="7" name="Picture 6">
            <a:extLst>
              <a:ext uri="{FF2B5EF4-FFF2-40B4-BE49-F238E27FC236}">
                <a16:creationId xmlns:a16="http://schemas.microsoft.com/office/drawing/2014/main" id="{0F753AFA-3645-4CB2-86E2-F11EA58AE8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719" y="118401"/>
            <a:ext cx="1142902" cy="1253199"/>
          </a:xfrm>
          <a:prstGeom prst="rect">
            <a:avLst/>
          </a:prstGeom>
        </p:spPr>
      </p:pic>
      <p:sp>
        <p:nvSpPr>
          <p:cNvPr id="8" name="TextBox 7">
            <a:extLst>
              <a:ext uri="{FF2B5EF4-FFF2-40B4-BE49-F238E27FC236}">
                <a16:creationId xmlns:a16="http://schemas.microsoft.com/office/drawing/2014/main" id="{8731ECCF-5F3A-4F7D-9540-CE6FA2983DB2}"/>
              </a:ext>
            </a:extLst>
          </p:cNvPr>
          <p:cNvSpPr txBox="1"/>
          <p:nvPr/>
        </p:nvSpPr>
        <p:spPr>
          <a:xfrm>
            <a:off x="1155179" y="76634"/>
            <a:ext cx="1347045" cy="307777"/>
          </a:xfrm>
          <a:prstGeom prst="rect">
            <a:avLst/>
          </a:prstGeom>
          <a:noFill/>
        </p:spPr>
        <p:txBody>
          <a:bodyPr wrap="square" rtlCol="0">
            <a:spAutoFit/>
          </a:bodyPr>
          <a:lstStyle/>
          <a:p>
            <a:r>
              <a:rPr lang="en-US" sz="1400" baseline="0" dirty="0"/>
              <a:t>A. </a:t>
            </a:r>
            <a:r>
              <a:rPr lang="en-US" sz="1400" baseline="0" dirty="0" err="1"/>
              <a:t>Erdimir</a:t>
            </a:r>
            <a:endParaRPr lang="en-US" sz="1400" baseline="0" dirty="0"/>
          </a:p>
        </p:txBody>
      </p:sp>
    </p:spTree>
    <p:extLst>
      <p:ext uri="{BB962C8B-B14F-4D97-AF65-F5344CB8AC3E}">
        <p14:creationId xmlns:p14="http://schemas.microsoft.com/office/powerpoint/2010/main" val="1943497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Curvature dependence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65" y="1801368"/>
            <a:ext cx="3210395" cy="4956048"/>
          </a:xfrm>
          <a:prstGeom prst="rect">
            <a:avLst/>
          </a:prstGeom>
        </p:spPr>
      </p:pic>
      <p:sp>
        <p:nvSpPr>
          <p:cNvPr id="13" name="TextBox 12"/>
          <p:cNvSpPr txBox="1"/>
          <p:nvPr/>
        </p:nvSpPr>
        <p:spPr>
          <a:xfrm>
            <a:off x="4425696" y="2295144"/>
            <a:ext cx="3840480" cy="2246769"/>
          </a:xfrm>
          <a:prstGeom prst="rect">
            <a:avLst/>
          </a:prstGeom>
          <a:noFill/>
        </p:spPr>
        <p:txBody>
          <a:bodyPr wrap="square" rtlCol="0">
            <a:spAutoFit/>
          </a:bodyPr>
          <a:lstStyle/>
          <a:p>
            <a:r>
              <a:rPr lang="en-US" sz="2800" baseline="0" dirty="0"/>
              <a:t>Sign of charge/potential depends upon the curvature when using two pieces of the same material.</a:t>
            </a:r>
          </a:p>
        </p:txBody>
      </p:sp>
      <p:sp>
        <p:nvSpPr>
          <p:cNvPr id="14" name="TextBox 13"/>
          <p:cNvSpPr txBox="1"/>
          <p:nvPr/>
        </p:nvSpPr>
        <p:spPr>
          <a:xfrm>
            <a:off x="4265676" y="6040628"/>
            <a:ext cx="4406686" cy="369332"/>
          </a:xfrm>
          <a:prstGeom prst="rect">
            <a:avLst/>
          </a:prstGeom>
          <a:noFill/>
        </p:spPr>
        <p:txBody>
          <a:bodyPr wrap="square" rtlCol="0">
            <a:spAutoFit/>
          </a:bodyPr>
          <a:lstStyle/>
          <a:p>
            <a:r>
              <a:rPr lang="en-US" sz="1800" baseline="0" dirty="0"/>
              <a:t>C. Xu et al., ACS Nano. 2019, 13, 2034-41.</a:t>
            </a:r>
          </a:p>
        </p:txBody>
      </p:sp>
      <p:pic>
        <p:nvPicPr>
          <p:cNvPr id="4" name="Picture 3">
            <a:extLst>
              <a:ext uri="{FF2B5EF4-FFF2-40B4-BE49-F238E27FC236}">
                <a16:creationId xmlns:a16="http://schemas.microsoft.com/office/drawing/2014/main" id="{2087EB3A-4948-4D82-B2A3-51932B625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81" y="75871"/>
            <a:ext cx="982940" cy="1332800"/>
          </a:xfrm>
          <a:prstGeom prst="rect">
            <a:avLst/>
          </a:prstGeom>
        </p:spPr>
      </p:pic>
      <p:sp>
        <p:nvSpPr>
          <p:cNvPr id="7" name="TextBox 6">
            <a:extLst>
              <a:ext uri="{FF2B5EF4-FFF2-40B4-BE49-F238E27FC236}">
                <a16:creationId xmlns:a16="http://schemas.microsoft.com/office/drawing/2014/main" id="{B08FC798-5976-4F14-AE38-55C4E17B1786}"/>
              </a:ext>
            </a:extLst>
          </p:cNvPr>
          <p:cNvSpPr txBox="1"/>
          <p:nvPr/>
        </p:nvSpPr>
        <p:spPr>
          <a:xfrm>
            <a:off x="1219199" y="141240"/>
            <a:ext cx="1347045" cy="307777"/>
          </a:xfrm>
          <a:prstGeom prst="rect">
            <a:avLst/>
          </a:prstGeom>
          <a:noFill/>
        </p:spPr>
        <p:txBody>
          <a:bodyPr wrap="square" rtlCol="0">
            <a:spAutoFit/>
          </a:bodyPr>
          <a:lstStyle/>
          <a:p>
            <a:r>
              <a:rPr lang="en-US" sz="1400" baseline="0" dirty="0"/>
              <a:t>Z. L. Wang</a:t>
            </a:r>
          </a:p>
        </p:txBody>
      </p:sp>
    </p:spTree>
    <p:extLst>
      <p:ext uri="{BB962C8B-B14F-4D97-AF65-F5344CB8AC3E}">
        <p14:creationId xmlns:p14="http://schemas.microsoft.com/office/powerpoint/2010/main" val="2018630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inhomogeneity</a:t>
            </a:r>
          </a:p>
        </p:txBody>
      </p:sp>
      <p:pic>
        <p:nvPicPr>
          <p:cNvPr id="4" name="Picture 3">
            <a:extLst>
              <a:ext uri="{FF2B5EF4-FFF2-40B4-BE49-F238E27FC236}">
                <a16:creationId xmlns:a16="http://schemas.microsoft.com/office/drawing/2014/main" id="{47158B42-B923-1F40-A95C-77E140FB3F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12"/>
          <a:stretch/>
        </p:blipFill>
        <p:spPr>
          <a:xfrm>
            <a:off x="500048" y="1817879"/>
            <a:ext cx="4361728" cy="4926168"/>
          </a:xfrm>
          <a:prstGeom prst="rect">
            <a:avLst/>
          </a:prstGeom>
        </p:spPr>
      </p:pic>
      <p:sp>
        <p:nvSpPr>
          <p:cNvPr id="5" name="TextBox 4"/>
          <p:cNvSpPr txBox="1"/>
          <p:nvPr/>
        </p:nvSpPr>
        <p:spPr>
          <a:xfrm>
            <a:off x="5330952" y="2103120"/>
            <a:ext cx="2807208" cy="2308324"/>
          </a:xfrm>
          <a:prstGeom prst="rect">
            <a:avLst/>
          </a:prstGeom>
          <a:noFill/>
        </p:spPr>
        <p:txBody>
          <a:bodyPr wrap="square" rtlCol="0">
            <a:spAutoFit/>
          </a:bodyPr>
          <a:lstStyle/>
          <a:p>
            <a:r>
              <a:rPr lang="en-US" baseline="0" dirty="0"/>
              <a:t>Charging is inhomogeneous</a:t>
            </a:r>
          </a:p>
          <a:p>
            <a:endParaRPr lang="en-US" baseline="0" dirty="0"/>
          </a:p>
          <a:p>
            <a:r>
              <a:rPr lang="en-US" baseline="0" dirty="0"/>
              <a:t>Local curvature differences (</a:t>
            </a:r>
            <a:r>
              <a:rPr lang="en-US" baseline="0" dirty="0" err="1"/>
              <a:t>indentor</a:t>
            </a:r>
            <a:r>
              <a:rPr lang="en-US" baseline="0" dirty="0"/>
              <a:t> versus </a:t>
            </a:r>
            <a:r>
              <a:rPr lang="en-US" baseline="0" dirty="0" err="1"/>
              <a:t>indentee</a:t>
            </a:r>
            <a:r>
              <a:rPr lang="en-US" baseline="0" dirty="0"/>
              <a:t>)</a:t>
            </a:r>
          </a:p>
        </p:txBody>
      </p:sp>
      <p:sp>
        <p:nvSpPr>
          <p:cNvPr id="6" name="Rectangle 5">
            <a:extLst>
              <a:ext uri="{FF2B5EF4-FFF2-40B4-BE49-F238E27FC236}">
                <a16:creationId xmlns:a16="http://schemas.microsoft.com/office/drawing/2014/main" id="{2B041148-03D0-084C-A65F-320F02F551DD}"/>
              </a:ext>
            </a:extLst>
          </p:cNvPr>
          <p:cNvSpPr/>
          <p:nvPr/>
        </p:nvSpPr>
        <p:spPr>
          <a:xfrm>
            <a:off x="5330952" y="5519192"/>
            <a:ext cx="3200399" cy="1077218"/>
          </a:xfrm>
          <a:prstGeom prst="rect">
            <a:avLst/>
          </a:prstGeom>
        </p:spPr>
        <p:txBody>
          <a:bodyPr wrap="square">
            <a:spAutoFit/>
          </a:bodyPr>
          <a:lstStyle/>
          <a:p>
            <a:r>
              <a:rPr lang="en-US" sz="1600" baseline="0" dirty="0">
                <a:latin typeface="+mj-lt"/>
                <a:ea typeface="CMU Bright" panose="02000603000000000000" pitchFamily="2" charset="0"/>
                <a:cs typeface="CMU Bright" panose="02000603000000000000" pitchFamily="2" charset="0"/>
              </a:rPr>
              <a:t>H.T. </a:t>
            </a:r>
            <a:r>
              <a:rPr lang="en-US" sz="1600" baseline="0" dirty="0" err="1">
                <a:latin typeface="+mj-lt"/>
                <a:ea typeface="CMU Bright" panose="02000603000000000000" pitchFamily="2" charset="0"/>
                <a:cs typeface="CMU Bright" panose="02000603000000000000" pitchFamily="2" charset="0"/>
              </a:rPr>
              <a:t>Baytekin</a:t>
            </a:r>
            <a:r>
              <a:rPr lang="en-US" sz="1600" baseline="0" dirty="0">
                <a:latin typeface="+mj-lt"/>
                <a:ea typeface="CMU Bright" panose="02000603000000000000" pitchFamily="2" charset="0"/>
                <a:cs typeface="CMU Bright" panose="02000603000000000000" pitchFamily="2" charset="0"/>
              </a:rPr>
              <a:t>, et al. </a:t>
            </a:r>
            <a:r>
              <a:rPr lang="en-US" sz="1600" i="1" baseline="0" dirty="0">
                <a:latin typeface="+mj-lt"/>
                <a:ea typeface="CMU Bright" panose="02000603000000000000" pitchFamily="2" charset="0"/>
                <a:cs typeface="CMU Bright" panose="02000603000000000000" pitchFamily="2" charset="0"/>
              </a:rPr>
              <a:t>Science</a:t>
            </a:r>
            <a:r>
              <a:rPr lang="en-US" sz="1600" baseline="0" dirty="0">
                <a:latin typeface="+mj-lt"/>
                <a:ea typeface="CMU Bright" panose="02000603000000000000" pitchFamily="2" charset="0"/>
                <a:cs typeface="CMU Bright" panose="02000603000000000000" pitchFamily="2" charset="0"/>
              </a:rPr>
              <a:t> 333 (2011), 308-312.</a:t>
            </a:r>
          </a:p>
          <a:p>
            <a:r>
              <a:rPr lang="en-US" sz="1600" baseline="0" dirty="0"/>
              <a:t>Persson, B. N. J. .</a:t>
            </a:r>
            <a:r>
              <a:rPr lang="en-US" sz="1600" i="1" baseline="0" dirty="0"/>
              <a:t> EPL (</a:t>
            </a:r>
            <a:r>
              <a:rPr lang="en-US" sz="1600" i="1" baseline="0" dirty="0" err="1"/>
              <a:t>Europhysics</a:t>
            </a:r>
            <a:r>
              <a:rPr lang="en-US" sz="1600" i="1" baseline="0" dirty="0"/>
              <a:t> Letters) </a:t>
            </a:r>
            <a:r>
              <a:rPr lang="en-US" sz="1600" b="1" baseline="0" dirty="0"/>
              <a:t>2020,</a:t>
            </a:r>
            <a:r>
              <a:rPr lang="en-US" sz="1600" baseline="0" dirty="0"/>
              <a:t> 129, (1), 10006.</a:t>
            </a:r>
            <a:endParaRPr lang="en-US" sz="1600" baseline="0" dirty="0">
              <a:latin typeface="+mj-lt"/>
              <a:ea typeface="CMU Bright" panose="02000603000000000000" pitchFamily="2" charset="0"/>
              <a:cs typeface="CMU Bright" panose="02000603000000000000" pitchFamily="2" charset="0"/>
            </a:endParaRPr>
          </a:p>
        </p:txBody>
      </p:sp>
      <p:pic>
        <p:nvPicPr>
          <p:cNvPr id="9" name="Picture 8">
            <a:extLst>
              <a:ext uri="{FF2B5EF4-FFF2-40B4-BE49-F238E27FC236}">
                <a16:creationId xmlns:a16="http://schemas.microsoft.com/office/drawing/2014/main" id="{B05B4912-5250-4E3A-B3A0-AF37A8602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77" y="113953"/>
            <a:ext cx="1577068" cy="1281665"/>
          </a:xfrm>
          <a:prstGeom prst="rect">
            <a:avLst/>
          </a:prstGeom>
        </p:spPr>
      </p:pic>
      <p:sp>
        <p:nvSpPr>
          <p:cNvPr id="10" name="TextBox 9">
            <a:extLst>
              <a:ext uri="{FF2B5EF4-FFF2-40B4-BE49-F238E27FC236}">
                <a16:creationId xmlns:a16="http://schemas.microsoft.com/office/drawing/2014/main" id="{2CD4A906-D845-400B-8426-E2F681E0FFFD}"/>
              </a:ext>
            </a:extLst>
          </p:cNvPr>
          <p:cNvSpPr txBox="1"/>
          <p:nvPr/>
        </p:nvSpPr>
        <p:spPr>
          <a:xfrm>
            <a:off x="1697645" y="113953"/>
            <a:ext cx="1347045" cy="307777"/>
          </a:xfrm>
          <a:prstGeom prst="rect">
            <a:avLst/>
          </a:prstGeom>
          <a:noFill/>
        </p:spPr>
        <p:txBody>
          <a:bodyPr wrap="square" rtlCol="0">
            <a:spAutoFit/>
          </a:bodyPr>
          <a:lstStyle/>
          <a:p>
            <a:r>
              <a:rPr lang="en-US" sz="1400" baseline="0" dirty="0"/>
              <a:t>B. Persson</a:t>
            </a:r>
          </a:p>
        </p:txBody>
      </p:sp>
    </p:spTree>
    <p:extLst>
      <p:ext uri="{BB962C8B-B14F-4D97-AF65-F5344CB8AC3E}">
        <p14:creationId xmlns:p14="http://schemas.microsoft.com/office/powerpoint/2010/main" val="2553313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Dependence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153" y="1895593"/>
            <a:ext cx="2722453" cy="252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599" y="1895593"/>
            <a:ext cx="2645745" cy="2520000"/>
          </a:xfrm>
          <a:prstGeom prst="rect">
            <a:avLst/>
          </a:prstGeom>
        </p:spPr>
      </p:pic>
      <p:sp>
        <p:nvSpPr>
          <p:cNvPr id="5" name="TextBox 4"/>
          <p:cNvSpPr txBox="1"/>
          <p:nvPr/>
        </p:nvSpPr>
        <p:spPr>
          <a:xfrm>
            <a:off x="1450793" y="4453544"/>
            <a:ext cx="2851355" cy="369332"/>
          </a:xfrm>
          <a:prstGeom prst="rect">
            <a:avLst/>
          </a:prstGeom>
          <a:noFill/>
        </p:spPr>
        <p:txBody>
          <a:bodyPr wrap="square" rtlCol="0">
            <a:spAutoFit/>
          </a:bodyPr>
          <a:lstStyle/>
          <a:p>
            <a:r>
              <a:rPr lang="en-US" sz="1800" baseline="0" dirty="0"/>
              <a:t>Two unstrained samples</a:t>
            </a:r>
          </a:p>
        </p:txBody>
      </p:sp>
      <p:sp>
        <p:nvSpPr>
          <p:cNvPr id="6" name="TextBox 5"/>
          <p:cNvSpPr txBox="1"/>
          <p:nvPr/>
        </p:nvSpPr>
        <p:spPr>
          <a:xfrm>
            <a:off x="4848521" y="4471408"/>
            <a:ext cx="2851355" cy="369332"/>
          </a:xfrm>
          <a:prstGeom prst="rect">
            <a:avLst/>
          </a:prstGeom>
          <a:noFill/>
        </p:spPr>
        <p:txBody>
          <a:bodyPr wrap="square" rtlCol="0">
            <a:spAutoFit/>
          </a:bodyPr>
          <a:lstStyle/>
          <a:p>
            <a:r>
              <a:rPr lang="en-US" sz="1800" baseline="0" dirty="0"/>
              <a:t>One strained sample</a:t>
            </a:r>
          </a:p>
        </p:txBody>
      </p:sp>
      <p:sp>
        <p:nvSpPr>
          <p:cNvPr id="7" name="TextBox 6"/>
          <p:cNvSpPr txBox="1"/>
          <p:nvPr/>
        </p:nvSpPr>
        <p:spPr>
          <a:xfrm>
            <a:off x="680986" y="6351461"/>
            <a:ext cx="6735620" cy="338554"/>
          </a:xfrm>
          <a:prstGeom prst="rect">
            <a:avLst/>
          </a:prstGeom>
          <a:noFill/>
        </p:spPr>
        <p:txBody>
          <a:bodyPr wrap="square" rtlCol="0">
            <a:spAutoFit/>
          </a:bodyPr>
          <a:lstStyle/>
          <a:p>
            <a:r>
              <a:rPr lang="en-US" sz="1600" baseline="0" dirty="0"/>
              <a:t>A.E. Wang et al., Physical Review Materials 1(3) (2017) 035605.</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555" y="5001914"/>
            <a:ext cx="2828789" cy="951058"/>
          </a:xfrm>
          <a:prstGeom prst="rect">
            <a:avLst/>
          </a:prstGeom>
        </p:spPr>
      </p:pic>
      <p:sp>
        <p:nvSpPr>
          <p:cNvPr id="11" name="Right Arrow 10"/>
          <p:cNvSpPr/>
          <p:nvPr/>
        </p:nvSpPr>
        <p:spPr bwMode="auto">
          <a:xfrm>
            <a:off x="4199344" y="5550536"/>
            <a:ext cx="466818" cy="157316"/>
          </a:xfrm>
          <a:prstGeom prst="rightArrow">
            <a:avLst/>
          </a:prstGeom>
          <a:solidFill>
            <a:schemeClr val="accent2">
              <a:lumMod val="75000"/>
            </a:schemeClr>
          </a:solidFill>
          <a:ln w="12699"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30000">
              <a:ln>
                <a:noFill/>
              </a:ln>
              <a:solidFill>
                <a:schemeClr val="tx1"/>
              </a:solidFill>
              <a:effectLst/>
              <a:latin typeface="Times New Roman" panose="02020603050405020304" pitchFamily="18" charset="0"/>
            </a:endParaRPr>
          </a:p>
        </p:txBody>
      </p:sp>
      <p:sp>
        <p:nvSpPr>
          <p:cNvPr id="12" name="Right Arrow 11"/>
          <p:cNvSpPr/>
          <p:nvPr/>
        </p:nvSpPr>
        <p:spPr bwMode="auto">
          <a:xfrm flipH="1">
            <a:off x="902443" y="5550535"/>
            <a:ext cx="466818" cy="157316"/>
          </a:xfrm>
          <a:prstGeom prst="rightArrow">
            <a:avLst/>
          </a:prstGeom>
          <a:solidFill>
            <a:schemeClr val="accent2">
              <a:lumMod val="75000"/>
            </a:schemeClr>
          </a:solidFill>
          <a:ln w="12699"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30000">
              <a:ln>
                <a:noFill/>
              </a:ln>
              <a:solidFill>
                <a:schemeClr val="tx1"/>
              </a:solidFill>
              <a:effectLst/>
              <a:latin typeface="Times New Roman" panose="02020603050405020304" pitchFamily="18" charset="0"/>
            </a:endParaRPr>
          </a:p>
        </p:txBody>
      </p:sp>
      <p:sp>
        <p:nvSpPr>
          <p:cNvPr id="13" name="TextBox 12"/>
          <p:cNvSpPr txBox="1"/>
          <p:nvPr/>
        </p:nvSpPr>
        <p:spPr>
          <a:xfrm>
            <a:off x="4992774" y="5167528"/>
            <a:ext cx="2360428" cy="923330"/>
          </a:xfrm>
          <a:prstGeom prst="rect">
            <a:avLst/>
          </a:prstGeom>
          <a:noFill/>
        </p:spPr>
        <p:txBody>
          <a:bodyPr wrap="square" rtlCol="0">
            <a:spAutoFit/>
          </a:bodyPr>
          <a:lstStyle/>
          <a:p>
            <a:r>
              <a:rPr lang="en-US" sz="1800" baseline="0" dirty="0"/>
              <a:t>Linear strain with a rough surface leads to local strain gradients</a:t>
            </a:r>
          </a:p>
        </p:txBody>
      </p:sp>
      <p:pic>
        <p:nvPicPr>
          <p:cNvPr id="9" name="Picture 8">
            <a:extLst>
              <a:ext uri="{FF2B5EF4-FFF2-40B4-BE49-F238E27FC236}">
                <a16:creationId xmlns:a16="http://schemas.microsoft.com/office/drawing/2014/main" id="{C0FA1D73-6A19-48AA-94B8-E505BD880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442" y="167985"/>
            <a:ext cx="1078757" cy="1348446"/>
          </a:xfrm>
          <a:prstGeom prst="rect">
            <a:avLst/>
          </a:prstGeom>
        </p:spPr>
      </p:pic>
      <p:sp>
        <p:nvSpPr>
          <p:cNvPr id="10" name="TextBox 9">
            <a:extLst>
              <a:ext uri="{FF2B5EF4-FFF2-40B4-BE49-F238E27FC236}">
                <a16:creationId xmlns:a16="http://schemas.microsoft.com/office/drawing/2014/main" id="{A8308CB3-EE8C-4A6C-BD2B-FC61F8020861}"/>
              </a:ext>
            </a:extLst>
          </p:cNvPr>
          <p:cNvSpPr txBox="1"/>
          <p:nvPr/>
        </p:nvSpPr>
        <p:spPr>
          <a:xfrm>
            <a:off x="1219199" y="141240"/>
            <a:ext cx="1347045" cy="307777"/>
          </a:xfrm>
          <a:prstGeom prst="rect">
            <a:avLst/>
          </a:prstGeom>
          <a:noFill/>
        </p:spPr>
        <p:txBody>
          <a:bodyPr wrap="square" rtlCol="0">
            <a:spAutoFit/>
          </a:bodyPr>
          <a:lstStyle/>
          <a:p>
            <a:r>
              <a:rPr lang="en-US" sz="1400" baseline="0" dirty="0"/>
              <a:t>D. Lacks</a:t>
            </a:r>
          </a:p>
        </p:txBody>
      </p:sp>
    </p:spTree>
    <p:extLst>
      <p:ext uri="{BB962C8B-B14F-4D97-AF65-F5344CB8AC3E}">
        <p14:creationId xmlns:p14="http://schemas.microsoft.com/office/powerpoint/2010/main" val="1111270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Emission from </a:t>
            </a:r>
            <a:r>
              <a:rPr lang="en-US" dirty="0" err="1"/>
              <a:t>sellotape</a:t>
            </a:r>
            <a:endParaRPr lang="en-US" dirty="0"/>
          </a:p>
        </p:txBody>
      </p:sp>
      <p:sp>
        <p:nvSpPr>
          <p:cNvPr id="4" name="TextBox 7">
            <a:extLst>
              <a:ext uri="{FF2B5EF4-FFF2-40B4-BE49-F238E27FC236}">
                <a16:creationId xmlns:a16="http://schemas.microsoft.com/office/drawing/2014/main" id="{03B781A5-3ADA-49A3-9E43-0E7D234E048E}"/>
              </a:ext>
            </a:extLst>
          </p:cNvPr>
          <p:cNvSpPr txBox="1"/>
          <p:nvPr/>
        </p:nvSpPr>
        <p:spPr>
          <a:xfrm>
            <a:off x="685800" y="6285492"/>
            <a:ext cx="4433008"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aseline="0" dirty="0">
                <a:latin typeface="+mj-lt"/>
                <a:ea typeface="CMU Bright" panose="02000603000000000000" pitchFamily="2" charset="0"/>
                <a:cs typeface="CMU Bright" panose="02000603000000000000" pitchFamily="2" charset="0"/>
              </a:rPr>
              <a:t>C.G. </a:t>
            </a:r>
            <a:r>
              <a:rPr lang="en-US" sz="1600" baseline="0" dirty="0" err="1">
                <a:latin typeface="+mj-lt"/>
                <a:ea typeface="CMU Bright" panose="02000603000000000000" pitchFamily="2" charset="0"/>
                <a:cs typeface="CMU Bright" panose="02000603000000000000" pitchFamily="2" charset="0"/>
              </a:rPr>
              <a:t>Camara</a:t>
            </a:r>
            <a:r>
              <a:rPr lang="en-US" sz="1600" baseline="0" dirty="0">
                <a:latin typeface="+mj-lt"/>
                <a:ea typeface="CMU Bright" panose="02000603000000000000" pitchFamily="2" charset="0"/>
                <a:cs typeface="CMU Bright" panose="02000603000000000000" pitchFamily="2" charset="0"/>
              </a:rPr>
              <a:t>, et al. </a:t>
            </a:r>
            <a:r>
              <a:rPr lang="en-US" sz="1600" i="1" baseline="0" dirty="0">
                <a:latin typeface="+mj-lt"/>
                <a:ea typeface="CMU Bright" panose="02000603000000000000" pitchFamily="2" charset="0"/>
                <a:cs typeface="CMU Bright" panose="02000603000000000000" pitchFamily="2" charset="0"/>
              </a:rPr>
              <a:t>Nature  </a:t>
            </a:r>
            <a:r>
              <a:rPr lang="en-US" sz="1600" baseline="0" dirty="0">
                <a:latin typeface="+mj-lt"/>
                <a:ea typeface="CMU Bright" panose="02000603000000000000" pitchFamily="2" charset="0"/>
                <a:cs typeface="CMU Bright" panose="02000603000000000000" pitchFamily="2" charset="0"/>
              </a:rPr>
              <a:t>455 (2008), 1089-1092.</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434"/>
          <a:stretch/>
        </p:blipFill>
        <p:spPr>
          <a:xfrm>
            <a:off x="4482809" y="2265422"/>
            <a:ext cx="3975391" cy="2721239"/>
          </a:xfrm>
          <a:prstGeom prst="rect">
            <a:avLst/>
          </a:prstGeom>
        </p:spPr>
      </p:pic>
      <p:pic>
        <p:nvPicPr>
          <p:cNvPr id="6" name="Picture 2" descr="sticky tape">
            <a:extLst>
              <a:ext uri="{FF2B5EF4-FFF2-40B4-BE49-F238E27FC236}">
                <a16:creationId xmlns:a16="http://schemas.microsoft.com/office/drawing/2014/main" id="{D589EFDB-1073-4F98-B150-CE53F9525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658" y="2920522"/>
            <a:ext cx="2536216" cy="33068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9160DBE-4573-214F-9A28-44025E8B8261}"/>
                  </a:ext>
                </a:extLst>
              </p:cNvPr>
              <p:cNvSpPr txBox="1"/>
              <p:nvPr/>
            </p:nvSpPr>
            <p:spPr>
              <a:xfrm>
                <a:off x="750569" y="1787054"/>
                <a:ext cx="3821431" cy="9567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baseline="0">
                              <a:latin typeface="Cambria Math" panose="02040503050406030204" pitchFamily="18" charset="0"/>
                            </a:rPr>
                          </m:ctrlPr>
                        </m:sSubPr>
                        <m:e>
                          <m:r>
                            <a:rPr lang="en-US" sz="2800" i="1" baseline="0">
                              <a:latin typeface="Cambria Math" panose="02040503050406030204" pitchFamily="18" charset="0"/>
                            </a:rPr>
                            <m:t>𝑉</m:t>
                          </m:r>
                        </m:e>
                        <m:sub>
                          <m:r>
                            <a:rPr lang="en-US" sz="2800" i="1" baseline="0">
                              <a:latin typeface="Cambria Math" panose="02040503050406030204" pitchFamily="18" charset="0"/>
                            </a:rPr>
                            <m:t>𝑝𝑢𝑙𝑙</m:t>
                          </m:r>
                          <m:r>
                            <a:rPr lang="en-US" sz="2800" i="1" baseline="0">
                              <a:latin typeface="Cambria Math" panose="02040503050406030204" pitchFamily="18" charset="0"/>
                            </a:rPr>
                            <m:t>−</m:t>
                          </m:r>
                          <m:r>
                            <a:rPr lang="en-US" sz="2800" i="1" baseline="0">
                              <a:latin typeface="Cambria Math" panose="02040503050406030204" pitchFamily="18" charset="0"/>
                            </a:rPr>
                            <m:t>𝑜𝑓𝑓</m:t>
                          </m:r>
                        </m:sub>
                      </m:sSub>
                      <m:r>
                        <a:rPr lang="en-US" sz="2800" i="1" baseline="0">
                          <a:latin typeface="Cambria Math" panose="02040503050406030204" pitchFamily="18" charset="0"/>
                        </a:rPr>
                        <m:t>∝</m:t>
                      </m:r>
                      <m:sSup>
                        <m:sSupPr>
                          <m:ctrlPr>
                            <a:rPr lang="en-US" sz="2800" i="1" baseline="0">
                              <a:latin typeface="Cambria Math" panose="02040503050406030204" pitchFamily="18" charset="0"/>
                            </a:rPr>
                          </m:ctrlPr>
                        </m:sSupPr>
                        <m:e>
                          <m:r>
                            <a:rPr lang="en-US" sz="2800" i="1" baseline="0">
                              <a:latin typeface="Cambria Math" panose="02040503050406030204" pitchFamily="18" charset="0"/>
                            </a:rPr>
                            <m:t>𝑓</m:t>
                          </m:r>
                          <m:d>
                            <m:dPr>
                              <m:ctrlPr>
                                <a:rPr lang="en-US" sz="2800" i="1" baseline="0">
                                  <a:latin typeface="Cambria Math" panose="02040503050406030204" pitchFamily="18" charset="0"/>
                                </a:rPr>
                              </m:ctrlPr>
                            </m:dPr>
                            <m:e>
                              <m:f>
                                <m:fPr>
                                  <m:ctrlPr>
                                    <a:rPr lang="en-US" sz="2800" i="1" baseline="0">
                                      <a:latin typeface="Cambria Math" panose="02040503050406030204" pitchFamily="18" charset="0"/>
                                    </a:rPr>
                                  </m:ctrlPr>
                                </m:fPr>
                                <m:num>
                                  <m:r>
                                    <a:rPr lang="en-US" sz="2800" i="1" baseline="0">
                                      <a:latin typeface="Cambria Math" panose="02040503050406030204" pitchFamily="18" charset="0"/>
                                    </a:rPr>
                                    <m:t>𝛾</m:t>
                                  </m:r>
                                </m:num>
                                <m:den>
                                  <m:r>
                                    <a:rPr lang="en-US" sz="2800" i="1" baseline="0">
                                      <a:latin typeface="Cambria Math" panose="02040503050406030204" pitchFamily="18" charset="0"/>
                                    </a:rPr>
                                    <m:t>𝑅</m:t>
                                  </m:r>
                                  <m:r>
                                    <a:rPr lang="en-US" sz="2800" i="1" baseline="0">
                                      <a:latin typeface="Cambria Math" panose="02040503050406030204" pitchFamily="18" charset="0"/>
                                    </a:rPr>
                                    <m:t> </m:t>
                                  </m:r>
                                  <m:r>
                                    <a:rPr lang="en-US" sz="2800" i="1" baseline="0">
                                      <a:latin typeface="Cambria Math" panose="02040503050406030204" pitchFamily="18" charset="0"/>
                                    </a:rPr>
                                    <m:t>𝑌</m:t>
                                  </m:r>
                                </m:den>
                              </m:f>
                            </m:e>
                          </m:d>
                        </m:e>
                        <m:sup>
                          <m:r>
                            <a:rPr lang="en-US" sz="2800" i="1" baseline="0">
                              <a:latin typeface="Cambria Math" panose="02040503050406030204" pitchFamily="18" charset="0"/>
                            </a:rPr>
                            <m:t>1/3</m:t>
                          </m:r>
                        </m:sup>
                      </m:sSup>
                      <m:r>
                        <a:rPr lang="en-US" sz="2800" i="1" baseline="0">
                          <a:latin typeface="Cambria Math" panose="02040503050406030204" pitchFamily="18" charset="0"/>
                        </a:rPr>
                        <m:t> </m:t>
                      </m:r>
                    </m:oMath>
                  </m:oMathPara>
                </a14:m>
                <a:endParaRPr lang="en-US" sz="2800" baseline="0" dirty="0">
                  <a:latin typeface="CMU Bright" panose="02000603000000000000" pitchFamily="2" charset="0"/>
                  <a:ea typeface="CMU Bright" panose="02000603000000000000" pitchFamily="2" charset="0"/>
                  <a:cs typeface="CMU Bright" panose="02000603000000000000" pitchFamily="2" charset="0"/>
                </a:endParaRPr>
              </a:p>
            </p:txBody>
          </p:sp>
        </mc:Choice>
        <mc:Fallback xmlns="">
          <p:sp>
            <p:nvSpPr>
              <p:cNvPr id="7" name="TextBox 6">
                <a:extLst>
                  <a:ext uri="{FF2B5EF4-FFF2-40B4-BE49-F238E27FC236}">
                    <a16:creationId xmlns:a16="http://schemas.microsoft.com/office/drawing/2014/main" id="{49160DBE-4573-214F-9A28-44025E8B8261}"/>
                  </a:ext>
                </a:extLst>
              </p:cNvPr>
              <p:cNvSpPr txBox="1">
                <a:spLocks noRot="1" noChangeAspect="1" noMove="1" noResize="1" noEditPoints="1" noAdjustHandles="1" noChangeArrowheads="1" noChangeShapeType="1" noTextEdit="1"/>
              </p:cNvSpPr>
              <p:nvPr/>
            </p:nvSpPr>
            <p:spPr>
              <a:xfrm>
                <a:off x="750569" y="1787054"/>
                <a:ext cx="3821431" cy="956737"/>
              </a:xfrm>
              <a:prstGeom prst="rect">
                <a:avLst/>
              </a:prstGeom>
              <a:blipFill>
                <a:blip r:embed="rId5"/>
                <a:stretch>
                  <a:fillRect/>
                </a:stretch>
              </a:blipFill>
            </p:spPr>
            <p:txBody>
              <a:bodyPr/>
              <a:lstStyle/>
              <a:p>
                <a:r>
                  <a:rPr lang="en-US">
                    <a:noFill/>
                  </a:rPr>
                  <a:t> </a:t>
                </a:r>
              </a:p>
            </p:txBody>
          </p:sp>
        </mc:Fallback>
      </mc:AlternateContent>
      <p:sp>
        <p:nvSpPr>
          <p:cNvPr id="8" name="TextBox 7"/>
          <p:cNvSpPr txBox="1"/>
          <p:nvPr/>
        </p:nvSpPr>
        <p:spPr>
          <a:xfrm>
            <a:off x="4741049" y="4913301"/>
            <a:ext cx="3811281" cy="1107996"/>
          </a:xfrm>
          <a:prstGeom prst="rect">
            <a:avLst/>
          </a:prstGeom>
          <a:noFill/>
        </p:spPr>
        <p:txBody>
          <a:bodyPr wrap="square" rtlCol="0">
            <a:spAutoFit/>
          </a:bodyPr>
          <a:lstStyle/>
          <a:p>
            <a:r>
              <a:rPr lang="en-US" sz="2200" baseline="0" dirty="0"/>
              <a:t>X-ray pulses during pulloff</a:t>
            </a:r>
          </a:p>
          <a:p>
            <a:r>
              <a:rPr lang="en-US" sz="2200" baseline="0" dirty="0"/>
              <a:t>What is </a:t>
            </a:r>
            <a:r>
              <a:rPr lang="en-US" sz="2200" i="1" baseline="0" dirty="0"/>
              <a:t>f</a:t>
            </a:r>
            <a:r>
              <a:rPr lang="en-US" sz="2200" baseline="0" dirty="0"/>
              <a:t> for </a:t>
            </a:r>
            <a:r>
              <a:rPr lang="en-US" sz="2200" baseline="0" dirty="0" err="1"/>
              <a:t>sellotape</a:t>
            </a:r>
            <a:r>
              <a:rPr lang="en-US" sz="2200" baseline="0" dirty="0"/>
              <a:t>?</a:t>
            </a:r>
          </a:p>
          <a:p>
            <a:r>
              <a:rPr lang="en-US" sz="2200" baseline="0" dirty="0"/>
              <a:t>Bending contribution?</a:t>
            </a:r>
          </a:p>
        </p:txBody>
      </p:sp>
      <p:pic>
        <p:nvPicPr>
          <p:cNvPr id="3" name="Picture 2">
            <a:extLst>
              <a:ext uri="{FF2B5EF4-FFF2-40B4-BE49-F238E27FC236}">
                <a16:creationId xmlns:a16="http://schemas.microsoft.com/office/drawing/2014/main" id="{1A54DE47-6424-4829-9CCA-E4F059B90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78" y="73906"/>
            <a:ext cx="1006434" cy="1620423"/>
          </a:xfrm>
          <a:prstGeom prst="rect">
            <a:avLst/>
          </a:prstGeom>
        </p:spPr>
      </p:pic>
      <p:sp>
        <p:nvSpPr>
          <p:cNvPr id="9" name="TextBox 8">
            <a:extLst>
              <a:ext uri="{FF2B5EF4-FFF2-40B4-BE49-F238E27FC236}">
                <a16:creationId xmlns:a16="http://schemas.microsoft.com/office/drawing/2014/main" id="{C47CE3FB-8C07-4E59-A00C-9FD5C19CBDE8}"/>
              </a:ext>
            </a:extLst>
          </p:cNvPr>
          <p:cNvSpPr txBox="1"/>
          <p:nvPr/>
        </p:nvSpPr>
        <p:spPr>
          <a:xfrm>
            <a:off x="1103598" y="90114"/>
            <a:ext cx="1347045" cy="307777"/>
          </a:xfrm>
          <a:prstGeom prst="rect">
            <a:avLst/>
          </a:prstGeom>
          <a:noFill/>
        </p:spPr>
        <p:txBody>
          <a:bodyPr wrap="square" rtlCol="0">
            <a:spAutoFit/>
          </a:bodyPr>
          <a:lstStyle/>
          <a:p>
            <a:r>
              <a:rPr lang="en-US" sz="1400" baseline="0" dirty="0"/>
              <a:t>S. </a:t>
            </a:r>
            <a:r>
              <a:rPr lang="en-US" sz="1400" baseline="0" dirty="0" err="1"/>
              <a:t>Putterman</a:t>
            </a:r>
            <a:endParaRPr lang="en-US" sz="1400" baseline="0" dirty="0"/>
          </a:p>
        </p:txBody>
      </p:sp>
    </p:spTree>
    <p:extLst>
      <p:ext uri="{BB962C8B-B14F-4D97-AF65-F5344CB8AC3E}">
        <p14:creationId xmlns:p14="http://schemas.microsoft.com/office/powerpoint/2010/main" val="3625958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C2EE-340D-415A-B6D5-4C734CD0FE64}"/>
              </a:ext>
            </a:extLst>
          </p:cNvPr>
          <p:cNvSpPr>
            <a:spLocks noGrp="1"/>
          </p:cNvSpPr>
          <p:nvPr>
            <p:ph type="title"/>
          </p:nvPr>
        </p:nvSpPr>
        <p:spPr/>
        <p:txBody>
          <a:bodyPr/>
          <a:lstStyle/>
          <a:p>
            <a:r>
              <a:rPr lang="en-US" dirty="0"/>
              <a:t>Some of the issues</a:t>
            </a:r>
          </a:p>
        </p:txBody>
      </p:sp>
      <p:sp>
        <p:nvSpPr>
          <p:cNvPr id="3" name="Content Placeholder 2">
            <a:extLst>
              <a:ext uri="{FF2B5EF4-FFF2-40B4-BE49-F238E27FC236}">
                <a16:creationId xmlns:a16="http://schemas.microsoft.com/office/drawing/2014/main" id="{6FE27063-E72D-4B87-92F2-D9810648DA02}"/>
              </a:ext>
            </a:extLst>
          </p:cNvPr>
          <p:cNvSpPr>
            <a:spLocks noGrp="1"/>
          </p:cNvSpPr>
          <p:nvPr>
            <p:ph idx="1"/>
          </p:nvPr>
        </p:nvSpPr>
        <p:spPr>
          <a:xfrm>
            <a:off x="685800" y="1848035"/>
            <a:ext cx="7772400" cy="4114800"/>
          </a:xfrm>
        </p:spPr>
        <p:txBody>
          <a:bodyPr/>
          <a:lstStyle/>
          <a:p>
            <a:r>
              <a:rPr lang="en-US" sz="2400" strike="sngStrike" dirty="0"/>
              <a:t>Charge transfer inhomogeneous</a:t>
            </a:r>
          </a:p>
          <a:p>
            <a:r>
              <a:rPr lang="en-US" sz="2400" strike="sngStrike" dirty="0"/>
              <a:t>Curvature matters (first shown by Jameson in 1910, a school teacher from Glasgow, DOI: 10.1038/083189a0)</a:t>
            </a:r>
          </a:p>
          <a:p>
            <a:r>
              <a:rPr lang="en-US" sz="2400" strike="sngStrike" dirty="0"/>
              <a:t>Tribocurrent scales as F</a:t>
            </a:r>
            <a:r>
              <a:rPr lang="en-US" sz="2400" strike="sngStrike" baseline="30000" dirty="0"/>
              <a:t>1/3</a:t>
            </a:r>
            <a:endParaRPr lang="en-US" sz="2400" strike="sngStrike" dirty="0"/>
          </a:p>
          <a:p>
            <a:r>
              <a:rPr lang="en-US" sz="2400" strike="sngStrike" dirty="0"/>
              <a:t>Bipolar tribocharge (+/- during contact/pulloff)</a:t>
            </a:r>
          </a:p>
          <a:p>
            <a:r>
              <a:rPr lang="en-US" sz="2400" strike="sngStrike" dirty="0"/>
              <a:t>Depends upon pre-strain of sample</a:t>
            </a:r>
          </a:p>
          <a:p>
            <a:r>
              <a:rPr lang="en-US" sz="2400" dirty="0"/>
              <a:t>Charge transfer can change sign with pressure</a:t>
            </a:r>
          </a:p>
          <a:p>
            <a:r>
              <a:rPr lang="en-US" sz="2400" dirty="0"/>
              <a:t>Occurs between different sized particles of the same material</a:t>
            </a:r>
          </a:p>
          <a:p>
            <a:r>
              <a:rPr lang="en-US" sz="2400" dirty="0"/>
              <a:t>Workfunction, dielectric constant, trap states matter</a:t>
            </a:r>
          </a:p>
          <a:p>
            <a:endParaRPr lang="en-US" dirty="0"/>
          </a:p>
        </p:txBody>
      </p:sp>
    </p:spTree>
    <p:extLst>
      <p:ext uri="{BB962C8B-B14F-4D97-AF65-F5344CB8AC3E}">
        <p14:creationId xmlns:p14="http://schemas.microsoft.com/office/powerpoint/2010/main" val="324988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C2EE-340D-415A-B6D5-4C734CD0FE64}"/>
              </a:ext>
            </a:extLst>
          </p:cNvPr>
          <p:cNvSpPr>
            <a:spLocks noGrp="1"/>
          </p:cNvSpPr>
          <p:nvPr>
            <p:ph type="title"/>
          </p:nvPr>
        </p:nvSpPr>
        <p:spPr/>
        <p:txBody>
          <a:bodyPr/>
          <a:lstStyle/>
          <a:p>
            <a:r>
              <a:rPr lang="en-US" dirty="0"/>
              <a:t>Next Steps in Analysis</a:t>
            </a:r>
          </a:p>
        </p:txBody>
      </p:sp>
      <p:sp>
        <p:nvSpPr>
          <p:cNvPr id="3" name="Content Placeholder 2">
            <a:extLst>
              <a:ext uri="{FF2B5EF4-FFF2-40B4-BE49-F238E27FC236}">
                <a16:creationId xmlns:a16="http://schemas.microsoft.com/office/drawing/2014/main" id="{6FE27063-E72D-4B87-92F2-D9810648DA02}"/>
              </a:ext>
            </a:extLst>
          </p:cNvPr>
          <p:cNvSpPr>
            <a:spLocks noGrp="1"/>
          </p:cNvSpPr>
          <p:nvPr>
            <p:ph idx="1"/>
          </p:nvPr>
        </p:nvSpPr>
        <p:spPr>
          <a:xfrm>
            <a:off x="685800" y="1848035"/>
            <a:ext cx="7772400" cy="4114800"/>
          </a:xfrm>
        </p:spPr>
        <p:txBody>
          <a:bodyPr/>
          <a:lstStyle/>
          <a:p>
            <a:r>
              <a:rPr lang="en-US" sz="2400" strike="sngStrike" dirty="0"/>
              <a:t>Charge transfer inhomogeneous</a:t>
            </a:r>
          </a:p>
          <a:p>
            <a:r>
              <a:rPr lang="en-US" sz="2400" strike="sngStrike" dirty="0"/>
              <a:t>Curvature matters (first shown in 1908 by a school teacher from Glasgow)</a:t>
            </a:r>
          </a:p>
          <a:p>
            <a:r>
              <a:rPr lang="en-US" sz="2400" strike="sngStrike" dirty="0"/>
              <a:t>Tribocurrent scales as F</a:t>
            </a:r>
            <a:r>
              <a:rPr lang="en-US" sz="2400" strike="sngStrike" baseline="30000" dirty="0"/>
              <a:t>1/3</a:t>
            </a:r>
            <a:endParaRPr lang="en-US" sz="2400" strike="sngStrike" dirty="0"/>
          </a:p>
          <a:p>
            <a:r>
              <a:rPr lang="en-US" sz="2400" strike="sngStrike" dirty="0"/>
              <a:t>Bipolar tribocharge (+/- during contact/pulloff)</a:t>
            </a:r>
          </a:p>
          <a:p>
            <a:r>
              <a:rPr lang="en-US" sz="2400" strike="sngStrike" dirty="0"/>
              <a:t>Depends upon pre-strain of sample</a:t>
            </a:r>
          </a:p>
          <a:p>
            <a:r>
              <a:rPr lang="en-US" sz="2400" dirty="0"/>
              <a:t>Charge transfer can change sign with pressure</a:t>
            </a:r>
          </a:p>
          <a:p>
            <a:r>
              <a:rPr lang="en-US" sz="2400" dirty="0"/>
              <a:t>Occurs between different sized particles of the same material</a:t>
            </a:r>
          </a:p>
          <a:p>
            <a:r>
              <a:rPr lang="en-US" sz="2400" dirty="0"/>
              <a:t>Workfunction, dielectric constant, trap states matter</a:t>
            </a:r>
          </a:p>
          <a:p>
            <a:endParaRPr lang="en-US" dirty="0"/>
          </a:p>
        </p:txBody>
      </p:sp>
      <p:pic>
        <p:nvPicPr>
          <p:cNvPr id="4" name="Picture 3">
            <a:extLst>
              <a:ext uri="{FF2B5EF4-FFF2-40B4-BE49-F238E27FC236}">
                <a16:creationId xmlns:a16="http://schemas.microsoft.com/office/drawing/2014/main" id="{2BE12657-D688-48EA-8F61-FCADA88964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05162" y="1806471"/>
            <a:ext cx="8053038" cy="2787589"/>
          </a:xfrm>
          <a:prstGeom prst="rect">
            <a:avLst/>
          </a:prstGeom>
        </p:spPr>
      </p:pic>
    </p:spTree>
    <p:extLst>
      <p:ext uri="{BB962C8B-B14F-4D97-AF65-F5344CB8AC3E}">
        <p14:creationId xmlns:p14="http://schemas.microsoft.com/office/powerpoint/2010/main" val="88382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D3694-96FD-4DCC-A3A4-E373F5A57B4A}"/>
              </a:ext>
            </a:extLst>
          </p:cNvPr>
          <p:cNvSpPr>
            <a:spLocks noGrp="1"/>
          </p:cNvSpPr>
          <p:nvPr>
            <p:ph type="title"/>
          </p:nvPr>
        </p:nvSpPr>
        <p:spPr/>
        <p:txBody>
          <a:bodyPr/>
          <a:lstStyle/>
          <a:p>
            <a:r>
              <a:rPr lang="en-US" dirty="0"/>
              <a:t>A lot now skipped…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390B17-880D-4FD4-97A9-15E708B45FAC}"/>
                  </a:ext>
                </a:extLst>
              </p:cNvPr>
              <p:cNvSpPr>
                <a:spLocks noGrp="1"/>
              </p:cNvSpPr>
              <p:nvPr>
                <p:ph idx="1"/>
              </p:nvPr>
            </p:nvSpPr>
            <p:spPr/>
            <p:txBody>
              <a:bodyPr/>
              <a:lstStyle/>
              <a:p>
                <a:r>
                  <a:rPr lang="en-US" dirty="0"/>
                  <a:t>Calculate the band bending</a:t>
                </a:r>
              </a:p>
              <a:p>
                <a:pPr marL="0" indent="0">
                  <a:buNone/>
                </a:pPr>
                <a14:m>
                  <m:oMathPara xmlns:m="http://schemas.openxmlformats.org/officeDocument/2006/math">
                    <m:oMathParaPr>
                      <m:jc m:val="centerGroup"/>
                    </m:oMathParaPr>
                    <m:oMath xmlns:m="http://schemas.openxmlformats.org/officeDocument/2006/math">
                      <m:eqArr>
                        <m:eqArrPr>
                          <m:ctrlPr>
                            <a:rPr lang="en-US" sz="2400" i="1" smtClean="0">
                              <a:latin typeface="Cambria Math" panose="02040503050406030204" pitchFamily="18" charset="0"/>
                            </a:rPr>
                          </m:ctrlPr>
                        </m:eqArrPr>
                        <m:e>
                          <m:r>
                            <m:rPr>
                              <m:sty m:val="p"/>
                            </m:rPr>
                            <a:rPr lang="en-US" sz="2400">
                              <a:latin typeface="Cambria Math" panose="02040503050406030204" pitchFamily="18" charset="0"/>
                            </a:rPr>
                            <m:t>Δ</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panose="02040503050406030204" pitchFamily="18" charset="0"/>
                                    </a:rPr>
                                    <m:t>𝑉</m:t>
                                  </m:r>
                                </m:e>
                              </m:acc>
                            </m:e>
                            <m:sup>
                              <m:r>
                                <a:rPr lang="en-US" sz="2400" i="1">
                                  <a:latin typeface="Cambria Math" panose="02040503050406030204" pitchFamily="18" charset="0"/>
                                </a:rPr>
                                <m:t>𝐹𝑥𝐸</m:t>
                              </m:r>
                            </m:sup>
                          </m:sSup>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2 </m:t>
                              </m:r>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i="1">
                                      <a:latin typeface="Cambria Math" panose="02040503050406030204" pitchFamily="18" charset="0"/>
                                    </a:rPr>
                                    <m:t>0</m:t>
                                  </m:r>
                                </m:sub>
                              </m:sSub>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𝜒</m:t>
                                  </m:r>
                                </m:e>
                              </m:d>
                            </m:den>
                          </m:f>
                          <m:nary>
                            <m:naryPr>
                              <m:limLoc m:val="undOvr"/>
                              <m:subHide m:val="on"/>
                              <m:supHide m:val="on"/>
                              <m:ctrlPr>
                                <a:rPr lang="en-US" sz="2400" i="1" smtClean="0">
                                  <a:latin typeface="Cambria Math" panose="02040503050406030204" pitchFamily="18" charset="0"/>
                                </a:rPr>
                              </m:ctrlPr>
                            </m:naryPr>
                            <m:sub/>
                            <m:sup/>
                            <m:e>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𝑃</m:t>
                                          </m:r>
                                        </m:e>
                                      </m:acc>
                                    </m:e>
                                    <m:sub>
                                      <m:r>
                                        <a:rPr lang="en-US" sz="2400" i="1">
                                          <a:latin typeface="Cambria Math" panose="02040503050406030204" pitchFamily="18" charset="0"/>
                                        </a:rPr>
                                        <m:t>𝐹𝑥𝐸</m:t>
                                      </m:r>
                                    </m:sub>
                                  </m:sSub>
                                  <m:d>
                                    <m:dPr>
                                      <m:ctrlPr>
                                        <a:rPr lang="en-US" sz="2400" i="1">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panose="02040503050406030204" pitchFamily="18" charset="0"/>
                                            </a:rPr>
                                            <m:t>𝑟</m:t>
                                          </m:r>
                                        </m:e>
                                      </m:acc>
                                      <m:r>
                                        <a:rPr lang="en-US" sz="2400" i="1">
                                          <a:latin typeface="Cambria Math" panose="02040503050406030204" pitchFamily="18" charset="0"/>
                                        </a:rPr>
                                        <m:t>′</m:t>
                                      </m:r>
                                    </m:e>
                                  </m:d>
                                  <m:r>
                                    <a:rPr lang="en-US" sz="2400" i="1">
                                      <a:latin typeface="Cambria Math" panose="02040503050406030204" pitchFamily="18" charset="0"/>
                                    </a:rPr>
                                    <m:t>⋅</m:t>
                                  </m:r>
                                  <m:d>
                                    <m:dPr>
                                      <m:ctrlPr>
                                        <a:rPr lang="en-US" sz="2400" i="1">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panose="02040503050406030204" pitchFamily="18" charset="0"/>
                                            </a:rPr>
                                            <m:t>𝑟</m:t>
                                          </m:r>
                                        </m:e>
                                      </m:acc>
                                      <m:r>
                                        <a:rPr lang="en-US" sz="2400" i="1">
                                          <a:latin typeface="Cambria Math" panose="02040503050406030204" pitchFamily="18" charset="0"/>
                                        </a:rPr>
                                        <m:t>−</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panose="02040503050406030204" pitchFamily="18" charset="0"/>
                                                </a:rPr>
                                                <m:t>𝑟</m:t>
                                              </m:r>
                                            </m:e>
                                          </m:acc>
                                        </m:e>
                                        <m:sup>
                                          <m:r>
                                            <a:rPr lang="en-US" sz="2400" i="1">
                                              <a:latin typeface="Cambria Math" panose="02040503050406030204" pitchFamily="18" charset="0"/>
                                            </a:rPr>
                                            <m:t>′</m:t>
                                          </m:r>
                                        </m:sup>
                                      </m:sSup>
                                    </m:e>
                                  </m:d>
                                </m:num>
                                <m:den>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panose="02040503050406030204" pitchFamily="18" charset="0"/>
                                                </a:rPr>
                                                <m:t>𝑟</m:t>
                                              </m:r>
                                            </m:e>
                                          </m:acc>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𝑟</m:t>
                                              </m:r>
                                            </m:e>
                                          </m:acc>
                                          <m:r>
                                            <a:rPr lang="en-US" sz="2400" i="1">
                                              <a:latin typeface="Cambria Math" panose="02040503050406030204" pitchFamily="18" charset="0"/>
                                            </a:rPr>
                                            <m:t>′</m:t>
                                          </m:r>
                                        </m:e>
                                      </m:d>
                                    </m:e>
                                    <m:sup>
                                      <m:r>
                                        <a:rPr lang="en-US" sz="2400" i="1">
                                          <a:latin typeface="Cambria Math" panose="02040503050406030204" pitchFamily="18" charset="0"/>
                                        </a:rPr>
                                        <m:t>3</m:t>
                                      </m:r>
                                    </m:sup>
                                  </m:sSup>
                                </m:den>
                              </m:f>
                            </m:e>
                          </m:nary>
                          <m:r>
                            <a:rPr lang="en-US" sz="2400" i="1">
                              <a:latin typeface="Cambria Math" panose="02040503050406030204" pitchFamily="18" charset="0"/>
                            </a:rPr>
                            <m:t>𝜌</m:t>
                          </m:r>
                          <m:r>
                            <a:rPr lang="en-US" sz="2400" i="1">
                              <a:latin typeface="Cambria Math" panose="02040503050406030204" pitchFamily="18" charset="0"/>
                            </a:rPr>
                            <m:t> </m:t>
                          </m:r>
                          <m:r>
                            <a:rPr lang="en-US" sz="2400" b="0" i="1" smtClean="0">
                              <a:latin typeface="Cambria Math" panose="02040503050406030204" pitchFamily="18" charset="0"/>
                            </a:rPr>
                            <m:t>𝑑𝑟</m:t>
                          </m:r>
                        </m:e>
                      </m:eqArr>
                    </m:oMath>
                  </m:oMathPara>
                </a14:m>
                <a:endParaRPr lang="en-US" sz="2400" dirty="0"/>
              </a:p>
              <a:p>
                <a:r>
                  <a:rPr lang="en-US" dirty="0"/>
                  <a:t>Include</a:t>
                </a:r>
              </a:p>
              <a:p>
                <a:pPr marL="0" indent="0">
                  <a:buNone/>
                </a:pPr>
                <a:r>
                  <a:rPr lang="en-US" dirty="0"/>
                  <a:t>	</a:t>
                </a:r>
                <a:r>
                  <a:rPr lang="en-US" sz="2800" dirty="0"/>
                  <a:t>Flexoelectric Strain gradient terms</a:t>
                </a:r>
              </a:p>
              <a:p>
                <a:pPr marL="0" indent="0">
                  <a:buNone/>
                </a:pPr>
                <a:r>
                  <a:rPr lang="en-US" sz="2800" dirty="0"/>
                  <a:t>	Mean-inner potential</a:t>
                </a:r>
              </a:p>
              <a:p>
                <a:pPr marL="0" indent="0">
                  <a:buNone/>
                </a:pPr>
                <a:r>
                  <a:rPr lang="en-US" sz="2800" dirty="0"/>
                  <a:t>	FEM (beyond Hertz solutions)</a:t>
                </a:r>
              </a:p>
              <a:p>
                <a:endParaRPr lang="en-US" dirty="0"/>
              </a:p>
            </p:txBody>
          </p:sp>
        </mc:Choice>
        <mc:Fallback xmlns="">
          <p:sp>
            <p:nvSpPr>
              <p:cNvPr id="3" name="Content Placeholder 2">
                <a:extLst>
                  <a:ext uri="{FF2B5EF4-FFF2-40B4-BE49-F238E27FC236}">
                    <a16:creationId xmlns:a16="http://schemas.microsoft.com/office/drawing/2014/main" id="{5D390B17-880D-4FD4-97A9-15E708B45FAC}"/>
                  </a:ext>
                </a:extLst>
              </p:cNvPr>
              <p:cNvSpPr>
                <a:spLocks noGrp="1" noRot="1" noChangeAspect="1" noMove="1" noResize="1" noEditPoints="1" noAdjustHandles="1" noChangeArrowheads="1" noChangeShapeType="1" noTextEdit="1"/>
              </p:cNvSpPr>
              <p:nvPr>
                <p:ph idx="1"/>
              </p:nvPr>
            </p:nvSpPr>
            <p:spPr>
              <a:blipFill>
                <a:blip r:embed="rId2"/>
                <a:stretch>
                  <a:fillRect l="-1569" t="-207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50C49A6E-9E55-4BD5-BDE0-557AA419349D}"/>
              </a:ext>
            </a:extLst>
          </p:cNvPr>
          <p:cNvSpPr/>
          <p:nvPr/>
        </p:nvSpPr>
        <p:spPr>
          <a:xfrm>
            <a:off x="998028" y="6096000"/>
            <a:ext cx="7332156" cy="646331"/>
          </a:xfrm>
          <a:prstGeom prst="rect">
            <a:avLst/>
          </a:prstGeom>
        </p:spPr>
        <p:txBody>
          <a:bodyPr wrap="square">
            <a:spAutoFit/>
          </a:bodyPr>
          <a:lstStyle/>
          <a:p>
            <a:pPr marL="0" indent="0">
              <a:buNone/>
            </a:pPr>
            <a:r>
              <a:rPr lang="en-US" sz="1800" baseline="0" dirty="0"/>
              <a:t>Mizzi, C.A. and L.D. Marks, </a:t>
            </a:r>
            <a:r>
              <a:rPr lang="en-US" sz="1800" i="1" baseline="0" dirty="0"/>
              <a:t>When Flexoelectricity Drives Triboelectricity.</a:t>
            </a:r>
            <a:r>
              <a:rPr lang="it-IT" sz="1800" baseline="0" dirty="0"/>
              <a:t> Nano Lett, 2022, </a:t>
            </a:r>
            <a:r>
              <a:rPr lang="it-IT" sz="1800" b="1" baseline="0" dirty="0"/>
              <a:t>22</a:t>
            </a:r>
            <a:r>
              <a:rPr lang="it-IT" sz="1800" baseline="0" dirty="0"/>
              <a:t>(10), 3939, https://doi.org/10.1021/acs.nanolett.2c00240</a:t>
            </a:r>
          </a:p>
        </p:txBody>
      </p:sp>
      <p:pic>
        <p:nvPicPr>
          <p:cNvPr id="5" name="Picture 4">
            <a:extLst>
              <a:ext uri="{FF2B5EF4-FFF2-40B4-BE49-F238E27FC236}">
                <a16:creationId xmlns:a16="http://schemas.microsoft.com/office/drawing/2014/main" id="{84AF6D58-A401-4DE3-A0F9-216C332651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400" y="0"/>
            <a:ext cx="1652953" cy="1860980"/>
          </a:xfrm>
          <a:prstGeom prst="rect">
            <a:avLst/>
          </a:prstGeom>
        </p:spPr>
      </p:pic>
    </p:spTree>
    <p:extLst>
      <p:ext uri="{BB962C8B-B14F-4D97-AF65-F5344CB8AC3E}">
        <p14:creationId xmlns:p14="http://schemas.microsoft.com/office/powerpoint/2010/main" val="1507361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B148-5979-4008-9516-8847925275E4}"/>
              </a:ext>
            </a:extLst>
          </p:cNvPr>
          <p:cNvSpPr>
            <a:spLocks noGrp="1"/>
          </p:cNvSpPr>
          <p:nvPr>
            <p:ph type="title"/>
          </p:nvPr>
        </p:nvSpPr>
        <p:spPr/>
        <p:txBody>
          <a:bodyPr/>
          <a:lstStyle/>
          <a:p>
            <a:r>
              <a:rPr lang="en-US" dirty="0"/>
              <a:t>Sphere on flat, same material</a:t>
            </a:r>
          </a:p>
        </p:txBody>
      </p:sp>
      <p:pic>
        <p:nvPicPr>
          <p:cNvPr id="4" name="Picture 3">
            <a:extLst>
              <a:ext uri="{FF2B5EF4-FFF2-40B4-BE49-F238E27FC236}">
                <a16:creationId xmlns:a16="http://schemas.microsoft.com/office/drawing/2014/main" id="{46339C17-40E2-416E-BFC3-1B0D6E049208}"/>
              </a:ext>
            </a:extLst>
          </p:cNvPr>
          <p:cNvPicPr/>
          <p:nvPr/>
        </p:nvPicPr>
        <p:blipFill rotWithShape="1">
          <a:blip r:embed="rId2" cstate="print">
            <a:extLst>
              <a:ext uri="{28A0092B-C50C-407E-A947-70E740481C1C}">
                <a14:useLocalDpi xmlns:a14="http://schemas.microsoft.com/office/drawing/2010/main" val="0"/>
              </a:ext>
            </a:extLst>
          </a:blip>
          <a:srcRect t="7751"/>
          <a:stretch/>
        </p:blipFill>
        <p:spPr bwMode="auto">
          <a:xfrm>
            <a:off x="685800" y="2104646"/>
            <a:ext cx="7508289" cy="3710867"/>
          </a:xfrm>
          <a:prstGeom prst="rect">
            <a:avLst/>
          </a:prstGeom>
          <a:noFill/>
        </p:spPr>
      </p:pic>
      <p:sp>
        <p:nvSpPr>
          <p:cNvPr id="5" name="TextBox 4">
            <a:extLst>
              <a:ext uri="{FF2B5EF4-FFF2-40B4-BE49-F238E27FC236}">
                <a16:creationId xmlns:a16="http://schemas.microsoft.com/office/drawing/2014/main" id="{DF04B80B-098D-4B7C-B1F0-5AE150BD4478}"/>
              </a:ext>
            </a:extLst>
          </p:cNvPr>
          <p:cNvSpPr txBox="1"/>
          <p:nvPr/>
        </p:nvSpPr>
        <p:spPr>
          <a:xfrm>
            <a:off x="1688124" y="5907123"/>
            <a:ext cx="6079268" cy="461665"/>
          </a:xfrm>
          <a:prstGeom prst="rect">
            <a:avLst/>
          </a:prstGeom>
          <a:noFill/>
        </p:spPr>
        <p:txBody>
          <a:bodyPr wrap="square" rtlCol="0">
            <a:spAutoFit/>
          </a:bodyPr>
          <a:lstStyle/>
          <a:p>
            <a:r>
              <a:rPr lang="en-US" baseline="0" dirty="0"/>
              <a:t>Band-Bending is </a:t>
            </a:r>
            <a:r>
              <a:rPr lang="en-US" i="1" baseline="0" dirty="0"/>
              <a:t>asymmetric (Beyond Hertz)</a:t>
            </a:r>
            <a:endParaRPr lang="en-US" baseline="0" dirty="0"/>
          </a:p>
        </p:txBody>
      </p:sp>
    </p:spTree>
    <p:extLst>
      <p:ext uri="{BB962C8B-B14F-4D97-AF65-F5344CB8AC3E}">
        <p14:creationId xmlns:p14="http://schemas.microsoft.com/office/powerpoint/2010/main" val="1814682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81100"/>
          </a:xfrm>
        </p:spPr>
        <p:txBody>
          <a:bodyPr/>
          <a:lstStyle/>
          <a:p>
            <a:r>
              <a:rPr lang="en-US" sz="4200" dirty="0"/>
              <a:t>Charging with the same material</a:t>
            </a:r>
          </a:p>
        </p:txBody>
      </p:sp>
      <p:pic>
        <p:nvPicPr>
          <p:cNvPr id="3" name="Picture 2">
            <a:extLst>
              <a:ext uri="{FF2B5EF4-FFF2-40B4-BE49-F238E27FC236}">
                <a16:creationId xmlns:a16="http://schemas.microsoft.com/office/drawing/2014/main" id="{E0EBAE08-8188-BC4E-B5B9-8E37C99DD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56" y="1839919"/>
            <a:ext cx="2741104" cy="3614732"/>
          </a:xfrm>
          <a:prstGeom prst="rect">
            <a:avLst/>
          </a:prstGeom>
        </p:spPr>
      </p:pic>
      <p:sp>
        <p:nvSpPr>
          <p:cNvPr id="4" name="Rectangle 3">
            <a:extLst>
              <a:ext uri="{FF2B5EF4-FFF2-40B4-BE49-F238E27FC236}">
                <a16:creationId xmlns:a16="http://schemas.microsoft.com/office/drawing/2014/main" id="{5B8264CF-D570-0142-B806-47D469F427B7}"/>
              </a:ext>
            </a:extLst>
          </p:cNvPr>
          <p:cNvSpPr/>
          <p:nvPr/>
        </p:nvSpPr>
        <p:spPr>
          <a:xfrm>
            <a:off x="920750" y="6417971"/>
            <a:ext cx="7029450" cy="338554"/>
          </a:xfrm>
          <a:prstGeom prst="rect">
            <a:avLst/>
          </a:prstGeom>
        </p:spPr>
        <p:txBody>
          <a:bodyPr wrap="square">
            <a:spAutoFit/>
          </a:bodyPr>
          <a:lstStyle/>
          <a:p>
            <a:r>
              <a:rPr lang="en-US" sz="1600" baseline="0" dirty="0">
                <a:latin typeface="+mj-lt"/>
                <a:ea typeface="CMU Bright" panose="02000603000000000000" pitchFamily="2" charset="0"/>
                <a:cs typeface="CMU Bright" panose="02000603000000000000" pitchFamily="2" charset="0"/>
              </a:rPr>
              <a:t>S.R. </a:t>
            </a:r>
            <a:r>
              <a:rPr lang="en-US" sz="1600" baseline="0" dirty="0" err="1">
                <a:latin typeface="+mj-lt"/>
                <a:ea typeface="CMU Bright" panose="02000603000000000000" pitchFamily="2" charset="0"/>
                <a:cs typeface="CMU Bright" panose="02000603000000000000" pitchFamily="2" charset="0"/>
              </a:rPr>
              <a:t>Waitukaitis</a:t>
            </a:r>
            <a:r>
              <a:rPr lang="en-US" sz="1600" baseline="0" dirty="0">
                <a:latin typeface="+mj-lt"/>
                <a:ea typeface="CMU Bright" panose="02000603000000000000" pitchFamily="2" charset="0"/>
                <a:cs typeface="CMU Bright" panose="02000603000000000000" pitchFamily="2" charset="0"/>
              </a:rPr>
              <a:t>, et al. Phys. Rev. Lett. 112 (2014), 218001.</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260" y="1780085"/>
            <a:ext cx="3737172" cy="2341067"/>
          </a:xfrm>
          <a:prstGeom prst="rect">
            <a:avLst/>
          </a:prstGeom>
        </p:spPr>
      </p:pic>
      <p:sp>
        <p:nvSpPr>
          <p:cNvPr id="10" name="TextBox 9"/>
          <p:cNvSpPr txBox="1"/>
          <p:nvPr/>
        </p:nvSpPr>
        <p:spPr>
          <a:xfrm>
            <a:off x="920750" y="5586974"/>
            <a:ext cx="4362450" cy="830997"/>
          </a:xfrm>
          <a:prstGeom prst="rect">
            <a:avLst/>
          </a:prstGeom>
          <a:noFill/>
        </p:spPr>
        <p:txBody>
          <a:bodyPr wrap="square" rtlCol="0">
            <a:spAutoFit/>
          </a:bodyPr>
          <a:lstStyle/>
          <a:p>
            <a:r>
              <a:rPr lang="en-US" baseline="0" dirty="0"/>
              <a:t>Fused zirconium dioxide silicate particles of different sizes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154" y="3972582"/>
            <a:ext cx="3446939" cy="2205631"/>
          </a:xfrm>
          <a:prstGeom prst="rect">
            <a:avLst/>
          </a:prstGeom>
        </p:spPr>
      </p:pic>
      <p:pic>
        <p:nvPicPr>
          <p:cNvPr id="6" name="Picture 5">
            <a:extLst>
              <a:ext uri="{FF2B5EF4-FFF2-40B4-BE49-F238E27FC236}">
                <a16:creationId xmlns:a16="http://schemas.microsoft.com/office/drawing/2014/main" id="{352015A9-0C93-4AA1-959B-3E11002DEB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 y="190500"/>
            <a:ext cx="1181100" cy="1181100"/>
          </a:xfrm>
          <a:prstGeom prst="rect">
            <a:avLst/>
          </a:prstGeom>
        </p:spPr>
      </p:pic>
      <p:sp>
        <p:nvSpPr>
          <p:cNvPr id="11" name="TextBox 10">
            <a:extLst>
              <a:ext uri="{FF2B5EF4-FFF2-40B4-BE49-F238E27FC236}">
                <a16:creationId xmlns:a16="http://schemas.microsoft.com/office/drawing/2014/main" id="{FFACA994-E33F-4D2E-84A3-E228C10682C4}"/>
              </a:ext>
            </a:extLst>
          </p:cNvPr>
          <p:cNvSpPr txBox="1"/>
          <p:nvPr/>
        </p:nvSpPr>
        <p:spPr>
          <a:xfrm>
            <a:off x="1276350" y="132252"/>
            <a:ext cx="1347045" cy="307777"/>
          </a:xfrm>
          <a:prstGeom prst="rect">
            <a:avLst/>
          </a:prstGeom>
          <a:noFill/>
        </p:spPr>
        <p:txBody>
          <a:bodyPr wrap="square" rtlCol="0">
            <a:spAutoFit/>
          </a:bodyPr>
          <a:lstStyle/>
          <a:p>
            <a:r>
              <a:rPr lang="en-US" sz="1400" baseline="0" dirty="0"/>
              <a:t>H. Jaeger</a:t>
            </a:r>
          </a:p>
        </p:txBody>
      </p:sp>
    </p:spTree>
    <p:extLst>
      <p:ext uri="{BB962C8B-B14F-4D97-AF65-F5344CB8AC3E}">
        <p14:creationId xmlns:p14="http://schemas.microsoft.com/office/powerpoint/2010/main" val="3425482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Triboelectricity</a:t>
            </a:r>
          </a:p>
        </p:txBody>
      </p:sp>
      <p:sp>
        <p:nvSpPr>
          <p:cNvPr id="3" name="Content Placeholder 2"/>
          <p:cNvSpPr>
            <a:spLocks noGrp="1"/>
          </p:cNvSpPr>
          <p:nvPr>
            <p:ph idx="1"/>
          </p:nvPr>
        </p:nvSpPr>
        <p:spPr/>
        <p:txBody>
          <a:bodyPr/>
          <a:lstStyle/>
          <a:p>
            <a:r>
              <a:rPr lang="en-US" dirty="0"/>
              <a:t>First observed by Thales of Miletus around 585 BC after rubbing amber with fur</a:t>
            </a:r>
          </a:p>
          <a:p>
            <a:r>
              <a:rPr lang="en-US" dirty="0"/>
              <a:t>The source of the word electricity, which is derived from </a:t>
            </a:r>
            <a:r>
              <a:rPr lang="en-US" i="1" dirty="0"/>
              <a:t>ēlektron</a:t>
            </a:r>
            <a:r>
              <a:rPr lang="en-US" dirty="0"/>
              <a:t>, the Greek word for amber. </a:t>
            </a:r>
          </a:p>
          <a:p>
            <a:endParaRPr lang="en-US" dirty="0"/>
          </a:p>
        </p:txBody>
      </p:sp>
      <p:pic>
        <p:nvPicPr>
          <p:cNvPr id="1026" name="Picture 2" descr="Thales of Miletus - Discovers Static Electricity Ancient Places and/or Civilizations Famous People Famous Historical Events STEM World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670" y="4305299"/>
            <a:ext cx="3333750"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67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229A-7A71-406B-97E5-7FDECC442412}"/>
              </a:ext>
            </a:extLst>
          </p:cNvPr>
          <p:cNvSpPr>
            <a:spLocks noGrp="1"/>
          </p:cNvSpPr>
          <p:nvPr>
            <p:ph type="title"/>
          </p:nvPr>
        </p:nvSpPr>
        <p:spPr/>
        <p:txBody>
          <a:bodyPr/>
          <a:lstStyle/>
          <a:p>
            <a:r>
              <a:rPr lang="en-US" dirty="0"/>
              <a:t>Sign change with Pressure</a:t>
            </a:r>
          </a:p>
        </p:txBody>
      </p:sp>
      <p:pic>
        <p:nvPicPr>
          <p:cNvPr id="3" name="Picture 2">
            <a:extLst>
              <a:ext uri="{FF2B5EF4-FFF2-40B4-BE49-F238E27FC236}">
                <a16:creationId xmlns:a16="http://schemas.microsoft.com/office/drawing/2014/main" id="{C90C342B-B464-4B0C-BD24-FFB84D3B4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36817"/>
            <a:ext cx="4965620" cy="3184365"/>
          </a:xfrm>
          <a:prstGeom prst="rect">
            <a:avLst/>
          </a:prstGeom>
        </p:spPr>
      </p:pic>
      <p:sp>
        <p:nvSpPr>
          <p:cNvPr id="4" name="Rectangle 3">
            <a:extLst>
              <a:ext uri="{FF2B5EF4-FFF2-40B4-BE49-F238E27FC236}">
                <a16:creationId xmlns:a16="http://schemas.microsoft.com/office/drawing/2014/main" id="{A6319D9C-54AD-4180-AC78-498B9C51263E}"/>
              </a:ext>
            </a:extLst>
          </p:cNvPr>
          <p:cNvSpPr/>
          <p:nvPr/>
        </p:nvSpPr>
        <p:spPr>
          <a:xfrm>
            <a:off x="889986" y="5344061"/>
            <a:ext cx="7772399" cy="1200329"/>
          </a:xfrm>
          <a:prstGeom prst="rect">
            <a:avLst/>
          </a:prstGeom>
        </p:spPr>
        <p:txBody>
          <a:bodyPr wrap="square">
            <a:spAutoFit/>
          </a:bodyPr>
          <a:lstStyle/>
          <a:p>
            <a:r>
              <a:rPr lang="en-US" sz="1800" baseline="0" dirty="0">
                <a:solidFill>
                  <a:srgbClr val="000000"/>
                </a:solidFill>
                <a:latin typeface="Times" panose="02020603050405020304" pitchFamily="18" charset="0"/>
                <a:ea typeface="MS Mincho" panose="02020609040205080304" pitchFamily="49" charset="-128"/>
                <a:cs typeface="Times New Roman" panose="02020603050405020304" pitchFamily="18" charset="0"/>
              </a:rPr>
              <a:t>Sphere-on-flat contact band diagrams for a Si sphere (orange) on a SrTiO</a:t>
            </a:r>
            <a:r>
              <a:rPr lang="en-US" sz="1800" baseline="-25000" dirty="0">
                <a:solidFill>
                  <a:srgbClr val="000000"/>
                </a:solidFill>
                <a:latin typeface="Times" panose="02020603050405020304" pitchFamily="18" charset="0"/>
                <a:ea typeface="MS Mincho" panose="02020609040205080304" pitchFamily="49" charset="-128"/>
                <a:cs typeface="Times New Roman" panose="02020603050405020304" pitchFamily="18" charset="0"/>
              </a:rPr>
              <a:t>3</a:t>
            </a:r>
            <a:r>
              <a:rPr lang="en-US" sz="1800" baseline="0" dirty="0">
                <a:solidFill>
                  <a:srgbClr val="000000"/>
                </a:solidFill>
                <a:latin typeface="Times" panose="02020603050405020304" pitchFamily="18" charset="0"/>
                <a:ea typeface="MS Mincho" panose="02020609040205080304" pitchFamily="49" charset="-128"/>
                <a:cs typeface="Times New Roman" panose="02020603050405020304" pitchFamily="18" charset="0"/>
              </a:rPr>
              <a:t> flat (blue). (a)-(c) show the conduction and valence band edges as a function of depth (normalized by the indenter radius R) at different contact pressures for a fixed radial distance of 0.6a from the contact point</a:t>
            </a:r>
            <a:endParaRPr lang="en-US" sz="1800" baseline="0" dirty="0"/>
          </a:p>
        </p:txBody>
      </p:sp>
      <p:sp>
        <p:nvSpPr>
          <p:cNvPr id="5" name="TextBox 4">
            <a:extLst>
              <a:ext uri="{FF2B5EF4-FFF2-40B4-BE49-F238E27FC236}">
                <a16:creationId xmlns:a16="http://schemas.microsoft.com/office/drawing/2014/main" id="{EF534F17-06B4-48F9-AFF6-307FAB89CFAD}"/>
              </a:ext>
            </a:extLst>
          </p:cNvPr>
          <p:cNvSpPr txBox="1"/>
          <p:nvPr/>
        </p:nvSpPr>
        <p:spPr>
          <a:xfrm>
            <a:off x="5983549" y="2812406"/>
            <a:ext cx="2199443" cy="1200329"/>
          </a:xfrm>
          <a:prstGeom prst="rect">
            <a:avLst/>
          </a:prstGeom>
          <a:noFill/>
        </p:spPr>
        <p:txBody>
          <a:bodyPr wrap="square" rtlCol="0">
            <a:spAutoFit/>
          </a:bodyPr>
          <a:lstStyle/>
          <a:p>
            <a:r>
              <a:rPr lang="en-US" sz="3600" baseline="0" dirty="0"/>
              <a:t>Zener </a:t>
            </a:r>
            <a:r>
              <a:rPr lang="en-US" sz="3600" baseline="0" dirty="0" err="1"/>
              <a:t>Tunnelling</a:t>
            </a:r>
            <a:endParaRPr lang="en-US" sz="3600" baseline="0" dirty="0"/>
          </a:p>
        </p:txBody>
      </p:sp>
    </p:spTree>
    <p:extLst>
      <p:ext uri="{BB962C8B-B14F-4D97-AF65-F5344CB8AC3E}">
        <p14:creationId xmlns:p14="http://schemas.microsoft.com/office/powerpoint/2010/main" val="4103668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C26BE-14A7-4587-B702-5CD7EBB15120}"/>
              </a:ext>
            </a:extLst>
          </p:cNvPr>
          <p:cNvSpPr>
            <a:spLocks noGrp="1"/>
          </p:cNvSpPr>
          <p:nvPr>
            <p:ph type="title"/>
          </p:nvPr>
        </p:nvSpPr>
        <p:spPr/>
        <p:txBody>
          <a:bodyPr/>
          <a:lstStyle/>
          <a:p>
            <a:r>
              <a:rPr lang="en-US" dirty="0"/>
              <a:t>Reversal of charge transfer</a:t>
            </a:r>
          </a:p>
        </p:txBody>
      </p:sp>
      <p:pic>
        <p:nvPicPr>
          <p:cNvPr id="3" name="Picture 2">
            <a:extLst>
              <a:ext uri="{FF2B5EF4-FFF2-40B4-BE49-F238E27FC236}">
                <a16:creationId xmlns:a16="http://schemas.microsoft.com/office/drawing/2014/main" id="{0FB20401-E100-4BD0-B3D0-33D7AFC74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804" y="1894534"/>
            <a:ext cx="5415456" cy="3482138"/>
          </a:xfrm>
          <a:prstGeom prst="rect">
            <a:avLst/>
          </a:prstGeom>
        </p:spPr>
      </p:pic>
      <p:sp>
        <p:nvSpPr>
          <p:cNvPr id="4" name="TextBox 3">
            <a:extLst>
              <a:ext uri="{FF2B5EF4-FFF2-40B4-BE49-F238E27FC236}">
                <a16:creationId xmlns:a16="http://schemas.microsoft.com/office/drawing/2014/main" id="{8ED84CC5-BDF3-4E78-9131-02F881DF7637}"/>
              </a:ext>
            </a:extLst>
          </p:cNvPr>
          <p:cNvSpPr txBox="1"/>
          <p:nvPr/>
        </p:nvSpPr>
        <p:spPr>
          <a:xfrm>
            <a:off x="6281928" y="2123373"/>
            <a:ext cx="2624328" cy="2246769"/>
          </a:xfrm>
          <a:prstGeom prst="rect">
            <a:avLst/>
          </a:prstGeom>
          <a:noFill/>
        </p:spPr>
        <p:txBody>
          <a:bodyPr wrap="square" rtlCol="0">
            <a:spAutoFit/>
          </a:bodyPr>
          <a:lstStyle/>
          <a:p>
            <a:r>
              <a:rPr lang="en-US" sz="1400" baseline="0" dirty="0"/>
              <a:t>Kelvin probe images obtained using different tips on </a:t>
            </a:r>
            <a:r>
              <a:rPr lang="en-US" sz="1400" baseline="0" dirty="0" err="1"/>
              <a:t>SiOx</a:t>
            </a:r>
            <a:r>
              <a:rPr lang="en-US" sz="1400" baseline="0" dirty="0"/>
              <a:t> substrates. a) CSG11 tip and b) NSG11 tip. The corresponding loaded forces are shown under each charge pattern. c) The loaded force dependence of surface potential when using NSG11 tips scanning over the </a:t>
            </a:r>
            <a:r>
              <a:rPr lang="en-US" sz="1400" baseline="0" dirty="0" err="1"/>
              <a:t>SiOx</a:t>
            </a:r>
            <a:r>
              <a:rPr lang="en-US" sz="1400" baseline="0" dirty="0"/>
              <a:t> surface.</a:t>
            </a:r>
            <a:endParaRPr lang="en-US" sz="1400" dirty="0"/>
          </a:p>
        </p:txBody>
      </p:sp>
      <p:sp>
        <p:nvSpPr>
          <p:cNvPr id="5" name="Rectangle 4">
            <a:extLst>
              <a:ext uri="{FF2B5EF4-FFF2-40B4-BE49-F238E27FC236}">
                <a16:creationId xmlns:a16="http://schemas.microsoft.com/office/drawing/2014/main" id="{15858E40-69E2-4095-9BA0-EAF600776D25}"/>
              </a:ext>
            </a:extLst>
          </p:cNvPr>
          <p:cNvSpPr/>
          <p:nvPr/>
        </p:nvSpPr>
        <p:spPr>
          <a:xfrm>
            <a:off x="384356" y="6052245"/>
            <a:ext cx="7827264" cy="338554"/>
          </a:xfrm>
          <a:prstGeom prst="rect">
            <a:avLst/>
          </a:prstGeom>
        </p:spPr>
        <p:txBody>
          <a:bodyPr wrap="square">
            <a:spAutoFit/>
          </a:bodyPr>
          <a:lstStyle/>
          <a:p>
            <a:r>
              <a:rPr lang="en-US" sz="1600" baseline="0" dirty="0"/>
              <a:t>Sun, H.; Chu, H.; Wang, J.; Ding, L.; Li, Y., Applied Physics Letters 2010, 96, (8), 083112.</a:t>
            </a:r>
          </a:p>
        </p:txBody>
      </p:sp>
      <p:pic>
        <p:nvPicPr>
          <p:cNvPr id="7" name="Picture 6">
            <a:extLst>
              <a:ext uri="{FF2B5EF4-FFF2-40B4-BE49-F238E27FC236}">
                <a16:creationId xmlns:a16="http://schemas.microsoft.com/office/drawing/2014/main" id="{16940C93-763F-4180-9300-8B61B23CE2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4300" y="0"/>
            <a:ext cx="883920" cy="1387748"/>
          </a:xfrm>
          <a:prstGeom prst="rect">
            <a:avLst/>
          </a:prstGeom>
        </p:spPr>
      </p:pic>
      <p:sp>
        <p:nvSpPr>
          <p:cNvPr id="8" name="TextBox 7">
            <a:extLst>
              <a:ext uri="{FF2B5EF4-FFF2-40B4-BE49-F238E27FC236}">
                <a16:creationId xmlns:a16="http://schemas.microsoft.com/office/drawing/2014/main" id="{B25C8587-6741-4539-9979-980358EF8923}"/>
              </a:ext>
            </a:extLst>
          </p:cNvPr>
          <p:cNvSpPr txBox="1"/>
          <p:nvPr/>
        </p:nvSpPr>
        <p:spPr>
          <a:xfrm>
            <a:off x="998220" y="36611"/>
            <a:ext cx="1347045" cy="307777"/>
          </a:xfrm>
          <a:prstGeom prst="rect">
            <a:avLst/>
          </a:prstGeom>
          <a:noFill/>
        </p:spPr>
        <p:txBody>
          <a:bodyPr wrap="square" rtlCol="0">
            <a:spAutoFit/>
          </a:bodyPr>
          <a:lstStyle/>
          <a:p>
            <a:r>
              <a:rPr lang="en-US" sz="1400" baseline="0" dirty="0"/>
              <a:t>Y. Li</a:t>
            </a:r>
          </a:p>
        </p:txBody>
      </p:sp>
    </p:spTree>
    <p:extLst>
      <p:ext uri="{BB962C8B-B14F-4D97-AF65-F5344CB8AC3E}">
        <p14:creationId xmlns:p14="http://schemas.microsoft.com/office/powerpoint/2010/main" val="737283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C2EE-340D-415A-B6D5-4C734CD0FE64}"/>
              </a:ext>
            </a:extLst>
          </p:cNvPr>
          <p:cNvSpPr>
            <a:spLocks noGrp="1"/>
          </p:cNvSpPr>
          <p:nvPr>
            <p:ph type="title"/>
          </p:nvPr>
        </p:nvSpPr>
        <p:spPr/>
        <p:txBody>
          <a:bodyPr/>
          <a:lstStyle/>
          <a:p>
            <a:r>
              <a:rPr lang="en-US" dirty="0"/>
              <a:t>Quantitative Confirmation?</a:t>
            </a:r>
          </a:p>
        </p:txBody>
      </p:sp>
      <p:sp>
        <p:nvSpPr>
          <p:cNvPr id="3" name="Content Placeholder 2">
            <a:extLst>
              <a:ext uri="{FF2B5EF4-FFF2-40B4-BE49-F238E27FC236}">
                <a16:creationId xmlns:a16="http://schemas.microsoft.com/office/drawing/2014/main" id="{6FE27063-E72D-4B87-92F2-D9810648DA02}"/>
              </a:ext>
            </a:extLst>
          </p:cNvPr>
          <p:cNvSpPr>
            <a:spLocks noGrp="1"/>
          </p:cNvSpPr>
          <p:nvPr>
            <p:ph idx="1"/>
          </p:nvPr>
        </p:nvSpPr>
        <p:spPr>
          <a:xfrm>
            <a:off x="685800" y="1848035"/>
            <a:ext cx="7772400" cy="4114800"/>
          </a:xfrm>
        </p:spPr>
        <p:txBody>
          <a:bodyPr/>
          <a:lstStyle/>
          <a:p>
            <a:r>
              <a:rPr lang="en-US" sz="2400" strike="sngStrike" dirty="0"/>
              <a:t>Charge transfer inhomogeneous</a:t>
            </a:r>
          </a:p>
          <a:p>
            <a:r>
              <a:rPr lang="en-US" sz="2400" strike="sngStrike" dirty="0"/>
              <a:t>Curvature matters (first shown by Jameson in 1910, a school teacher from Glasgow, DOI: 10.1038/083189a0)</a:t>
            </a:r>
          </a:p>
          <a:p>
            <a:r>
              <a:rPr lang="en-US" sz="2400" strike="sngStrike" dirty="0"/>
              <a:t>Tribocurrent scales as F</a:t>
            </a:r>
            <a:r>
              <a:rPr lang="en-US" sz="2400" strike="sngStrike" baseline="30000" dirty="0"/>
              <a:t>1/3</a:t>
            </a:r>
            <a:endParaRPr lang="en-US" sz="2400" strike="sngStrike" dirty="0"/>
          </a:p>
          <a:p>
            <a:r>
              <a:rPr lang="en-US" sz="2400" strike="sngStrike" dirty="0"/>
              <a:t>Bipolar tribocharge (+/- during contact/pulloff)</a:t>
            </a:r>
          </a:p>
          <a:p>
            <a:r>
              <a:rPr lang="en-US" sz="2400" strike="sngStrike" dirty="0"/>
              <a:t>Depends upon pre-strain of sample</a:t>
            </a:r>
          </a:p>
          <a:p>
            <a:r>
              <a:rPr lang="en-US" sz="2400" strike="sngStrike" dirty="0"/>
              <a:t>Charge transfer can change sign with pressure</a:t>
            </a:r>
          </a:p>
          <a:p>
            <a:r>
              <a:rPr lang="en-US" sz="2400" strike="sngStrike" dirty="0"/>
              <a:t>Occurs between different sized particles of the same material</a:t>
            </a:r>
          </a:p>
          <a:p>
            <a:r>
              <a:rPr lang="en-US" sz="2400" strike="sngStrike" dirty="0"/>
              <a:t>Workfunction, dielectric constant, trap states matter</a:t>
            </a:r>
          </a:p>
          <a:p>
            <a:endParaRPr lang="en-US" dirty="0"/>
          </a:p>
        </p:txBody>
      </p:sp>
    </p:spTree>
    <p:extLst>
      <p:ext uri="{BB962C8B-B14F-4D97-AF65-F5344CB8AC3E}">
        <p14:creationId xmlns:p14="http://schemas.microsoft.com/office/powerpoint/2010/main" val="4051256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B127-6A8B-4634-9219-31E295C42862}"/>
              </a:ext>
            </a:extLst>
          </p:cNvPr>
          <p:cNvSpPr>
            <a:spLocks noGrp="1"/>
          </p:cNvSpPr>
          <p:nvPr>
            <p:ph type="title"/>
          </p:nvPr>
        </p:nvSpPr>
        <p:spPr/>
        <p:txBody>
          <a:bodyPr/>
          <a:lstStyle/>
          <a:p>
            <a:pPr algn="ctr"/>
            <a:r>
              <a:rPr lang="en-US" dirty="0"/>
              <a:t>AFM experiments</a:t>
            </a:r>
          </a:p>
        </p:txBody>
      </p:sp>
      <p:sp>
        <p:nvSpPr>
          <p:cNvPr id="3" name="Rectangle 2">
            <a:extLst>
              <a:ext uri="{FF2B5EF4-FFF2-40B4-BE49-F238E27FC236}">
                <a16:creationId xmlns:a16="http://schemas.microsoft.com/office/drawing/2014/main" id="{8241ED3A-214F-451D-885F-3EA4F7C33582}"/>
              </a:ext>
            </a:extLst>
          </p:cNvPr>
          <p:cNvSpPr/>
          <p:nvPr/>
        </p:nvSpPr>
        <p:spPr>
          <a:xfrm>
            <a:off x="1205474" y="5836503"/>
            <a:ext cx="6805009" cy="830997"/>
          </a:xfrm>
          <a:prstGeom prst="rect">
            <a:avLst/>
          </a:prstGeom>
        </p:spPr>
        <p:txBody>
          <a:bodyPr wrap="square">
            <a:spAutoFit/>
          </a:bodyPr>
          <a:lstStyle/>
          <a:p>
            <a:pPr marL="0" indent="0">
              <a:buNone/>
            </a:pPr>
            <a:r>
              <a:rPr lang="en-US" sz="1600" baseline="0" dirty="0"/>
              <a:t>Olson, K.P., C.A. Mizzi, and L.D. Marks, </a:t>
            </a:r>
            <a:r>
              <a:rPr lang="en-US" sz="1600" i="1" baseline="0" dirty="0"/>
              <a:t>Band Bending and Ratcheting Explain Triboelectricity in a Flexoelectric Contact Diode.</a:t>
            </a:r>
            <a:r>
              <a:rPr lang="it-IT" sz="1600" baseline="0" dirty="0"/>
              <a:t> Nano Lett, 2022, </a:t>
            </a:r>
            <a:r>
              <a:rPr lang="it-IT" sz="1600" b="1" baseline="0" dirty="0"/>
              <a:t>22</a:t>
            </a:r>
            <a:r>
              <a:rPr lang="it-IT" sz="1600" baseline="0" dirty="0"/>
              <a:t>(10), 3914 https://doi.org/10.1021/acs.nanolett.2c00107.</a:t>
            </a:r>
          </a:p>
        </p:txBody>
      </p:sp>
      <p:pic>
        <p:nvPicPr>
          <p:cNvPr id="4" name="Picture 3">
            <a:extLst>
              <a:ext uri="{FF2B5EF4-FFF2-40B4-BE49-F238E27FC236}">
                <a16:creationId xmlns:a16="http://schemas.microsoft.com/office/drawing/2014/main" id="{4FB71FC1-174A-4AC2-8BC9-B09E8A540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754" y="2087062"/>
            <a:ext cx="5133568" cy="3309913"/>
          </a:xfrm>
          <a:prstGeom prst="rect">
            <a:avLst/>
          </a:prstGeom>
        </p:spPr>
      </p:pic>
      <p:pic>
        <p:nvPicPr>
          <p:cNvPr id="5" name="Picture 4">
            <a:extLst>
              <a:ext uri="{FF2B5EF4-FFF2-40B4-BE49-F238E27FC236}">
                <a16:creationId xmlns:a16="http://schemas.microsoft.com/office/drawing/2014/main" id="{790E5175-F18E-42A8-A305-E1A0A409EB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59590" y="100584"/>
            <a:ext cx="1652953" cy="1860980"/>
          </a:xfrm>
          <a:prstGeom prst="rect">
            <a:avLst/>
          </a:prstGeom>
        </p:spPr>
      </p:pic>
      <p:pic>
        <p:nvPicPr>
          <p:cNvPr id="6" name="Picture 5">
            <a:extLst>
              <a:ext uri="{FF2B5EF4-FFF2-40B4-BE49-F238E27FC236}">
                <a16:creationId xmlns:a16="http://schemas.microsoft.com/office/drawing/2014/main" id="{32022862-91CD-498D-B298-A78CA5CD94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1457" y="100584"/>
            <a:ext cx="1652953" cy="1860980"/>
          </a:xfrm>
          <a:prstGeom prst="rect">
            <a:avLst/>
          </a:prstGeom>
        </p:spPr>
      </p:pic>
      <p:grpSp>
        <p:nvGrpSpPr>
          <p:cNvPr id="9" name="Group 8">
            <a:extLst>
              <a:ext uri="{FF2B5EF4-FFF2-40B4-BE49-F238E27FC236}">
                <a16:creationId xmlns:a16="http://schemas.microsoft.com/office/drawing/2014/main" id="{3DF3A816-DD8B-4CBE-A1FB-68F221AA8B27}"/>
              </a:ext>
            </a:extLst>
          </p:cNvPr>
          <p:cNvGrpSpPr/>
          <p:nvPr/>
        </p:nvGrpSpPr>
        <p:grpSpPr>
          <a:xfrm>
            <a:off x="7184007" y="2423160"/>
            <a:ext cx="1652953" cy="1318859"/>
            <a:chOff x="7184007" y="2423160"/>
            <a:chExt cx="1652953" cy="1318859"/>
          </a:xfrm>
        </p:grpSpPr>
        <p:pic>
          <p:nvPicPr>
            <p:cNvPr id="7" name="Picture 6">
              <a:extLst>
                <a:ext uri="{FF2B5EF4-FFF2-40B4-BE49-F238E27FC236}">
                  <a16:creationId xmlns:a16="http://schemas.microsoft.com/office/drawing/2014/main" id="{CD1872D1-DDE5-4C7C-B9FA-FE252A1AD4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54773" y="2560918"/>
              <a:ext cx="1511809" cy="1181101"/>
            </a:xfrm>
            <a:prstGeom prst="rect">
              <a:avLst/>
            </a:prstGeom>
          </p:spPr>
        </p:pic>
        <p:sp>
          <p:nvSpPr>
            <p:cNvPr id="8" name="Rectangle 7">
              <a:extLst>
                <a:ext uri="{FF2B5EF4-FFF2-40B4-BE49-F238E27FC236}">
                  <a16:creationId xmlns:a16="http://schemas.microsoft.com/office/drawing/2014/main" id="{3A2A800C-C49E-49C4-B436-2DAB086A5D3D}"/>
                </a:ext>
              </a:extLst>
            </p:cNvPr>
            <p:cNvSpPr/>
            <p:nvPr/>
          </p:nvSpPr>
          <p:spPr bwMode="auto">
            <a:xfrm>
              <a:off x="7184007" y="2423160"/>
              <a:ext cx="1652953" cy="167640"/>
            </a:xfrm>
            <a:prstGeom prst="rect">
              <a:avLst/>
            </a:prstGeom>
            <a:solidFill>
              <a:schemeClr val="bg1"/>
            </a:solidFill>
            <a:ln w="12699"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30000">
                <a:ln>
                  <a:noFill/>
                </a:ln>
                <a:solidFill>
                  <a:schemeClr val="tx1"/>
                </a:solidFill>
                <a:effectLst/>
                <a:latin typeface="Times New Roman" panose="02020603050405020304" pitchFamily="18" charset="0"/>
              </a:endParaRPr>
            </a:p>
          </p:txBody>
        </p:sp>
      </p:grpSp>
    </p:spTree>
    <p:extLst>
      <p:ext uri="{BB962C8B-B14F-4D97-AF65-F5344CB8AC3E}">
        <p14:creationId xmlns:p14="http://schemas.microsoft.com/office/powerpoint/2010/main" val="988534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9A4D5-9597-49F8-B7F3-8661841B3488}"/>
              </a:ext>
            </a:extLst>
          </p:cNvPr>
          <p:cNvSpPr>
            <a:spLocks noGrp="1"/>
          </p:cNvSpPr>
          <p:nvPr>
            <p:ph type="title"/>
          </p:nvPr>
        </p:nvSpPr>
        <p:spPr/>
        <p:txBody>
          <a:bodyPr/>
          <a:lstStyle/>
          <a:p>
            <a:r>
              <a:rPr lang="en-US" dirty="0"/>
              <a:t>Flexoelectric Schottky Diode</a:t>
            </a:r>
          </a:p>
        </p:txBody>
      </p:sp>
      <p:pic>
        <p:nvPicPr>
          <p:cNvPr id="5" name="Content Placeholder 4">
            <a:extLst>
              <a:ext uri="{FF2B5EF4-FFF2-40B4-BE49-F238E27FC236}">
                <a16:creationId xmlns:a16="http://schemas.microsoft.com/office/drawing/2014/main" id="{5F5ADC9D-FA9A-44C3-BD07-89FE19C60A1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2196354"/>
            <a:ext cx="4417870" cy="3442447"/>
          </a:xfrm>
        </p:spPr>
      </p:pic>
      <p:sp>
        <p:nvSpPr>
          <p:cNvPr id="6" name="TextBox 5">
            <a:extLst>
              <a:ext uri="{FF2B5EF4-FFF2-40B4-BE49-F238E27FC236}">
                <a16:creationId xmlns:a16="http://schemas.microsoft.com/office/drawing/2014/main" id="{38C0F6CE-E93F-4DA3-98ED-D772BB53CE9C}"/>
              </a:ext>
            </a:extLst>
          </p:cNvPr>
          <p:cNvSpPr txBox="1"/>
          <p:nvPr/>
        </p:nvSpPr>
        <p:spPr>
          <a:xfrm>
            <a:off x="5351929" y="2330824"/>
            <a:ext cx="3173506" cy="3416320"/>
          </a:xfrm>
          <a:prstGeom prst="rect">
            <a:avLst/>
          </a:prstGeom>
          <a:noFill/>
        </p:spPr>
        <p:txBody>
          <a:bodyPr wrap="square" rtlCol="0">
            <a:spAutoFit/>
          </a:bodyPr>
          <a:lstStyle/>
          <a:p>
            <a:r>
              <a:rPr lang="en-US" baseline="0" dirty="0">
                <a:solidFill>
                  <a:schemeClr val="tx2"/>
                </a:solidFill>
              </a:rPr>
              <a:t>Forward Current: Thermionic Emission</a:t>
            </a:r>
          </a:p>
          <a:p>
            <a:endParaRPr lang="en-US" baseline="0" dirty="0">
              <a:solidFill>
                <a:srgbClr val="FF0000"/>
              </a:solidFill>
            </a:endParaRPr>
          </a:p>
          <a:p>
            <a:r>
              <a:rPr lang="en-US" baseline="0" dirty="0">
                <a:solidFill>
                  <a:srgbClr val="FF0000"/>
                </a:solidFill>
              </a:rPr>
              <a:t>Reverse Current:</a:t>
            </a:r>
          </a:p>
          <a:p>
            <a:r>
              <a:rPr lang="en-US" baseline="0" dirty="0">
                <a:solidFill>
                  <a:srgbClr val="FF0000"/>
                </a:solidFill>
              </a:rPr>
              <a:t>Thermally Assisted </a:t>
            </a:r>
            <a:r>
              <a:rPr lang="en-US" baseline="0" dirty="0" err="1">
                <a:solidFill>
                  <a:srgbClr val="FF0000"/>
                </a:solidFill>
              </a:rPr>
              <a:t>Tunnelling</a:t>
            </a:r>
            <a:endParaRPr lang="en-US" baseline="0" dirty="0">
              <a:solidFill>
                <a:srgbClr val="FF0000"/>
              </a:solidFill>
            </a:endParaRPr>
          </a:p>
          <a:p>
            <a:endParaRPr lang="en-US" baseline="0" dirty="0">
              <a:solidFill>
                <a:srgbClr val="FF0000"/>
              </a:solidFill>
            </a:endParaRPr>
          </a:p>
          <a:p>
            <a:r>
              <a:rPr lang="en-US" baseline="0" dirty="0"/>
              <a:t>Flexoelectric Band-Bending changes barrier</a:t>
            </a:r>
          </a:p>
        </p:txBody>
      </p:sp>
      <p:cxnSp>
        <p:nvCxnSpPr>
          <p:cNvPr id="8" name="Straight Arrow Connector 7">
            <a:extLst>
              <a:ext uri="{FF2B5EF4-FFF2-40B4-BE49-F238E27FC236}">
                <a16:creationId xmlns:a16="http://schemas.microsoft.com/office/drawing/2014/main" id="{588A9212-635B-4A6E-B5ED-D3F1E17B6D49}"/>
              </a:ext>
            </a:extLst>
          </p:cNvPr>
          <p:cNvCxnSpPr>
            <a:cxnSpLocks/>
          </p:cNvCxnSpPr>
          <p:nvPr/>
        </p:nvCxnSpPr>
        <p:spPr bwMode="auto">
          <a:xfrm>
            <a:off x="1550894" y="3281084"/>
            <a:ext cx="833718" cy="0"/>
          </a:xfrm>
          <a:prstGeom prst="straightConnector1">
            <a:avLst/>
          </a:prstGeom>
          <a:solidFill>
            <a:schemeClr val="accent1"/>
          </a:solidFill>
          <a:ln w="57150"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96BDF2E0-2352-4F49-A29E-5753F816F03A}"/>
              </a:ext>
            </a:extLst>
          </p:cNvPr>
          <p:cNvCxnSpPr>
            <a:cxnSpLocks/>
          </p:cNvCxnSpPr>
          <p:nvPr/>
        </p:nvCxnSpPr>
        <p:spPr bwMode="auto">
          <a:xfrm flipH="1">
            <a:off x="1550895" y="3048001"/>
            <a:ext cx="833718" cy="0"/>
          </a:xfrm>
          <a:prstGeom prst="straightConnector1">
            <a:avLst/>
          </a:prstGeom>
          <a:solidFill>
            <a:schemeClr val="accent1"/>
          </a:solidFill>
          <a:ln w="571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32719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2CDEA-777A-4C26-9DC8-2D8238F44C18}"/>
              </a:ext>
            </a:extLst>
          </p:cNvPr>
          <p:cNvSpPr>
            <a:spLocks noGrp="1"/>
          </p:cNvSpPr>
          <p:nvPr>
            <p:ph type="title"/>
          </p:nvPr>
        </p:nvSpPr>
        <p:spPr/>
        <p:txBody>
          <a:bodyPr/>
          <a:lstStyle/>
          <a:p>
            <a:r>
              <a:rPr lang="en-US" dirty="0"/>
              <a:t>CAFM Data</a:t>
            </a:r>
          </a:p>
        </p:txBody>
      </p:sp>
      <p:pic>
        <p:nvPicPr>
          <p:cNvPr id="11" name="Picture 10">
            <a:extLst>
              <a:ext uri="{FF2B5EF4-FFF2-40B4-BE49-F238E27FC236}">
                <a16:creationId xmlns:a16="http://schemas.microsoft.com/office/drawing/2014/main" id="{801B3C59-9DFF-40E6-845D-9DECCC7554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914" y="289946"/>
            <a:ext cx="4433333" cy="346146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310C73-F453-40A5-ABBC-157EF4902F02}"/>
                  </a:ext>
                </a:extLst>
              </p:cNvPr>
              <p:cNvSpPr txBox="1"/>
              <p:nvPr/>
            </p:nvSpPr>
            <p:spPr>
              <a:xfrm>
                <a:off x="195942" y="3744684"/>
                <a:ext cx="4923983" cy="1532407"/>
              </a:xfrm>
              <a:prstGeom prst="rect">
                <a:avLst/>
              </a:prstGeom>
              <a:noFill/>
            </p:spPr>
            <p:txBody>
              <a:bodyPr wrap="square" rtlCol="0">
                <a:spAutoFit/>
              </a:bodyPr>
              <a:lstStyle/>
              <a:p>
                <a:pPr algn="ctr" eaLnBrk="1" fontAlgn="auto" hangingPunct="1">
                  <a:spcBef>
                    <a:spcPts val="0"/>
                  </a:spcBef>
                  <a:spcAft>
                    <a:spcPts val="0"/>
                  </a:spcAft>
                </a:pPr>
                <a:r>
                  <a:rPr lang="en-US" sz="2800" baseline="0" dirty="0">
                    <a:solidFill>
                      <a:prstClr val="black"/>
                    </a:solidFill>
                    <a:latin typeface="Calibri" panose="020F0502020204030204"/>
                  </a:rPr>
                  <a:t>Forward</a:t>
                </a:r>
                <a:endParaRPr lang="en-US" baseline="0" dirty="0">
                  <a:solidFill>
                    <a:prstClr val="black"/>
                  </a:solidFill>
                  <a:latin typeface="Calibri" panose="020F0502020204030204"/>
                </a:endParaRPr>
              </a:p>
              <a:p>
                <a:pPr eaLnBrk="1" fontAlgn="auto" hangingPunct="1">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1800" i="1" baseline="0" smtClean="0">
                              <a:solidFill>
                                <a:prstClr val="black"/>
                              </a:solidFill>
                              <a:latin typeface="Cambria Math" panose="02040503050406030204" pitchFamily="18" charset="0"/>
                            </a:rPr>
                          </m:ctrlPr>
                        </m:sSubPr>
                        <m:e>
                          <m:r>
                            <a:rPr lang="en-US" sz="1800" i="1" baseline="0" smtClean="0">
                              <a:solidFill>
                                <a:prstClr val="black"/>
                              </a:solidFill>
                              <a:latin typeface="Cambria Math" panose="02040503050406030204" pitchFamily="18" charset="0"/>
                            </a:rPr>
                            <m:t>𝐼</m:t>
                          </m:r>
                        </m:e>
                        <m:sub>
                          <m:r>
                            <m:rPr>
                              <m:sty m:val="p"/>
                            </m:rPr>
                            <a:rPr lang="en-US" sz="1800" baseline="0" smtClean="0">
                              <a:solidFill>
                                <a:prstClr val="black"/>
                              </a:solidFill>
                              <a:latin typeface="Cambria Math" panose="02040503050406030204" pitchFamily="18" charset="0"/>
                            </a:rPr>
                            <m:t>For</m:t>
                          </m:r>
                        </m:sub>
                      </m:sSub>
                      <m:d>
                        <m:dPr>
                          <m:ctrlPr>
                            <a:rPr lang="en-US" sz="1800" i="1" baseline="0" smtClean="0">
                              <a:solidFill>
                                <a:prstClr val="black"/>
                              </a:solidFill>
                              <a:latin typeface="Cambria Math" panose="02040503050406030204" pitchFamily="18" charset="0"/>
                            </a:rPr>
                          </m:ctrlPr>
                        </m:dPr>
                        <m:e>
                          <m:sSub>
                            <m:sSubPr>
                              <m:ctrlPr>
                                <a:rPr lang="en-US" sz="1800" i="1" baseline="0" smtClean="0">
                                  <a:solidFill>
                                    <a:prstClr val="black"/>
                                  </a:solidFill>
                                  <a:latin typeface="Cambria Math" panose="02040503050406030204" pitchFamily="18" charset="0"/>
                                </a:rPr>
                              </m:ctrlPr>
                            </m:sSubPr>
                            <m:e>
                              <m:r>
                                <a:rPr lang="en-US" sz="1800" i="1" baseline="0" smtClean="0">
                                  <a:solidFill>
                                    <a:prstClr val="black"/>
                                  </a:solidFill>
                                  <a:latin typeface="Cambria Math" panose="02040503050406030204" pitchFamily="18" charset="0"/>
                                </a:rPr>
                                <m:t>𝑉</m:t>
                              </m:r>
                            </m:e>
                            <m:sub>
                              <m:r>
                                <a:rPr lang="en-US" sz="1800" i="1" baseline="0" smtClean="0">
                                  <a:solidFill>
                                    <a:prstClr val="black"/>
                                  </a:solidFill>
                                  <a:latin typeface="Cambria Math" panose="02040503050406030204" pitchFamily="18" charset="0"/>
                                </a:rPr>
                                <m:t>𝑎</m:t>
                              </m:r>
                            </m:sub>
                          </m:sSub>
                          <m:r>
                            <a:rPr lang="en-US" sz="1800" i="1" baseline="0" smtClean="0">
                              <a:solidFill>
                                <a:prstClr val="black"/>
                              </a:solidFill>
                              <a:latin typeface="Cambria Math" panose="02040503050406030204" pitchFamily="18" charset="0"/>
                            </a:rPr>
                            <m:t>,</m:t>
                          </m:r>
                          <m:r>
                            <a:rPr lang="en-US" sz="1800" i="1" baseline="0" smtClean="0">
                              <a:solidFill>
                                <a:prstClr val="black"/>
                              </a:solidFill>
                              <a:latin typeface="Cambria Math" panose="02040503050406030204" pitchFamily="18" charset="0"/>
                            </a:rPr>
                            <m:t>𝐹</m:t>
                          </m:r>
                        </m:e>
                      </m:d>
                      <m:r>
                        <a:rPr lang="en-US" sz="1800" i="1" baseline="0" smtClean="0">
                          <a:solidFill>
                            <a:prstClr val="black"/>
                          </a:solidFill>
                          <a:latin typeface="Cambria Math" panose="02040503050406030204" pitchFamily="18" charset="0"/>
                        </a:rPr>
                        <m:t>∝</m:t>
                      </m:r>
                      <m:func>
                        <m:funcPr>
                          <m:ctrlPr>
                            <a:rPr lang="en-US" sz="1800" i="1" baseline="0" smtClean="0">
                              <a:solidFill>
                                <a:prstClr val="black"/>
                              </a:solidFill>
                              <a:latin typeface="Cambria Math" panose="02040503050406030204" pitchFamily="18" charset="0"/>
                            </a:rPr>
                          </m:ctrlPr>
                        </m:funcPr>
                        <m:fName>
                          <m:r>
                            <m:rPr>
                              <m:sty m:val="p"/>
                            </m:rPr>
                            <a:rPr lang="en-US" sz="1800" baseline="0" smtClean="0">
                              <a:solidFill>
                                <a:prstClr val="black"/>
                              </a:solidFill>
                              <a:latin typeface="Cambria Math" panose="02040503050406030204" pitchFamily="18" charset="0"/>
                            </a:rPr>
                            <m:t>exp</m:t>
                          </m:r>
                        </m:fName>
                        <m:e>
                          <m:d>
                            <m:dPr>
                              <m:ctrlPr>
                                <a:rPr lang="en-US" sz="1800" i="1" baseline="0" smtClean="0">
                                  <a:solidFill>
                                    <a:prstClr val="black"/>
                                  </a:solidFill>
                                  <a:latin typeface="Cambria Math" panose="02040503050406030204" pitchFamily="18" charset="0"/>
                                </a:rPr>
                              </m:ctrlPr>
                            </m:dPr>
                            <m:e>
                              <m:r>
                                <a:rPr lang="en-US" sz="1800" i="1" baseline="0" smtClean="0">
                                  <a:solidFill>
                                    <a:prstClr val="black"/>
                                  </a:solidFill>
                                  <a:latin typeface="Cambria Math" panose="02040503050406030204" pitchFamily="18" charset="0"/>
                                </a:rPr>
                                <m:t>−</m:t>
                              </m:r>
                              <m:f>
                                <m:fPr>
                                  <m:ctrlPr>
                                    <a:rPr lang="en-US" sz="1800" i="1" baseline="0" smtClean="0">
                                      <a:solidFill>
                                        <a:prstClr val="black"/>
                                      </a:solidFill>
                                      <a:latin typeface="Cambria Math" panose="02040503050406030204" pitchFamily="18" charset="0"/>
                                    </a:rPr>
                                  </m:ctrlPr>
                                </m:fPr>
                                <m:num>
                                  <m:r>
                                    <a:rPr lang="en-US" sz="1800" i="1" baseline="0" smtClean="0">
                                      <a:solidFill>
                                        <a:prstClr val="black"/>
                                      </a:solidFill>
                                      <a:latin typeface="Cambria Math" panose="02040503050406030204" pitchFamily="18" charset="0"/>
                                    </a:rPr>
                                    <m:t>𝑞</m:t>
                                  </m:r>
                                  <m:sSup>
                                    <m:sSupPr>
                                      <m:ctrlPr>
                                        <a:rPr lang="en-US" sz="1800" i="1" baseline="0" smtClean="0">
                                          <a:solidFill>
                                            <a:prstClr val="black"/>
                                          </a:solidFill>
                                          <a:latin typeface="Cambria Math" panose="02040503050406030204" pitchFamily="18" charset="0"/>
                                        </a:rPr>
                                      </m:ctrlPr>
                                    </m:sSupPr>
                                    <m:e>
                                      <m:r>
                                        <a:rPr lang="en-US" sz="1800" i="1" baseline="0" smtClean="0">
                                          <a:solidFill>
                                            <a:prstClr val="black"/>
                                          </a:solidFill>
                                          <a:latin typeface="Cambria Math" panose="02040503050406030204" pitchFamily="18" charset="0"/>
                                        </a:rPr>
                                        <m:t>𝜙</m:t>
                                      </m:r>
                                    </m:e>
                                    <m:sup>
                                      <m:r>
                                        <m:rPr>
                                          <m:sty m:val="p"/>
                                        </m:rPr>
                                        <a:rPr lang="en-US" sz="1800" baseline="0" smtClean="0">
                                          <a:solidFill>
                                            <a:prstClr val="black"/>
                                          </a:solidFill>
                                          <a:latin typeface="Cambria Math" panose="02040503050406030204" pitchFamily="18" charset="0"/>
                                        </a:rPr>
                                        <m:t>eff</m:t>
                                      </m:r>
                                    </m:sup>
                                  </m:sSup>
                                </m:num>
                                <m:den>
                                  <m:sSub>
                                    <m:sSubPr>
                                      <m:ctrlPr>
                                        <a:rPr lang="en-US" sz="1800" i="1" baseline="0" smtClean="0">
                                          <a:solidFill>
                                            <a:prstClr val="black"/>
                                          </a:solidFill>
                                          <a:latin typeface="Cambria Math" panose="02040503050406030204" pitchFamily="18" charset="0"/>
                                        </a:rPr>
                                      </m:ctrlPr>
                                    </m:sSubPr>
                                    <m:e>
                                      <m:r>
                                        <a:rPr lang="en-US" sz="1800" i="1" baseline="0" smtClean="0">
                                          <a:solidFill>
                                            <a:prstClr val="black"/>
                                          </a:solidFill>
                                          <a:latin typeface="Cambria Math" panose="02040503050406030204" pitchFamily="18" charset="0"/>
                                        </a:rPr>
                                        <m:t>𝑘</m:t>
                                      </m:r>
                                    </m:e>
                                    <m:sub>
                                      <m:r>
                                        <a:rPr lang="en-US" sz="1800" i="1" baseline="0" smtClean="0">
                                          <a:solidFill>
                                            <a:prstClr val="black"/>
                                          </a:solidFill>
                                          <a:latin typeface="Cambria Math" panose="02040503050406030204" pitchFamily="18" charset="0"/>
                                        </a:rPr>
                                        <m:t>𝐵</m:t>
                                      </m:r>
                                    </m:sub>
                                  </m:sSub>
                                  <m:r>
                                    <a:rPr lang="en-US" sz="1800" i="1" baseline="0" smtClean="0">
                                      <a:solidFill>
                                        <a:prstClr val="black"/>
                                      </a:solidFill>
                                      <a:latin typeface="Cambria Math" panose="02040503050406030204" pitchFamily="18" charset="0"/>
                                    </a:rPr>
                                    <m:t>𝑇</m:t>
                                  </m:r>
                                </m:den>
                              </m:f>
                            </m:e>
                          </m:d>
                        </m:e>
                      </m:func>
                      <m:func>
                        <m:funcPr>
                          <m:ctrlPr>
                            <a:rPr lang="en-US" sz="1800" i="1" baseline="0" smtClean="0">
                              <a:solidFill>
                                <a:prstClr val="black"/>
                              </a:solidFill>
                              <a:latin typeface="Cambria Math" panose="02040503050406030204" pitchFamily="18" charset="0"/>
                            </a:rPr>
                          </m:ctrlPr>
                        </m:funcPr>
                        <m:fName>
                          <m:r>
                            <m:rPr>
                              <m:sty m:val="p"/>
                            </m:rPr>
                            <a:rPr lang="en-US" sz="1800" baseline="0" smtClean="0">
                              <a:solidFill>
                                <a:prstClr val="black"/>
                              </a:solidFill>
                              <a:latin typeface="Cambria Math" panose="02040503050406030204" pitchFamily="18" charset="0"/>
                            </a:rPr>
                            <m:t>exp</m:t>
                          </m:r>
                        </m:fName>
                        <m:e>
                          <m:d>
                            <m:dPr>
                              <m:ctrlPr>
                                <a:rPr lang="en-US" sz="1800" i="1" baseline="0" smtClean="0">
                                  <a:solidFill>
                                    <a:prstClr val="black"/>
                                  </a:solidFill>
                                  <a:latin typeface="Cambria Math" panose="02040503050406030204" pitchFamily="18" charset="0"/>
                                </a:rPr>
                              </m:ctrlPr>
                            </m:dPr>
                            <m:e>
                              <m:r>
                                <a:rPr lang="en-US" sz="1800" i="1" baseline="0" smtClean="0">
                                  <a:solidFill>
                                    <a:prstClr val="black"/>
                                  </a:solidFill>
                                  <a:latin typeface="Cambria Math" panose="02040503050406030204" pitchFamily="18" charset="0"/>
                                </a:rPr>
                                <m:t>−</m:t>
                              </m:r>
                              <m:f>
                                <m:fPr>
                                  <m:ctrlPr>
                                    <a:rPr lang="en-US" sz="1800" i="1" baseline="0" smtClean="0">
                                      <a:solidFill>
                                        <a:prstClr val="black"/>
                                      </a:solidFill>
                                      <a:latin typeface="Cambria Math" panose="02040503050406030204" pitchFamily="18" charset="0"/>
                                    </a:rPr>
                                  </m:ctrlPr>
                                </m:fPr>
                                <m:num>
                                  <m:r>
                                    <a:rPr lang="en-US" sz="1800" i="1" baseline="0" smtClean="0">
                                      <a:solidFill>
                                        <a:prstClr val="black"/>
                                      </a:solidFill>
                                      <a:latin typeface="Cambria Math" panose="02040503050406030204" pitchFamily="18" charset="0"/>
                                    </a:rPr>
                                    <m:t>𝑞</m:t>
                                  </m:r>
                                  <m:sSub>
                                    <m:sSubPr>
                                      <m:ctrlPr>
                                        <a:rPr lang="en-US" sz="1800" i="1" baseline="0" smtClean="0">
                                          <a:solidFill>
                                            <a:prstClr val="black"/>
                                          </a:solidFill>
                                          <a:latin typeface="Cambria Math" panose="02040503050406030204" pitchFamily="18" charset="0"/>
                                        </a:rPr>
                                      </m:ctrlPr>
                                    </m:sSubPr>
                                    <m:e>
                                      <m:r>
                                        <a:rPr lang="en-US" sz="1800" i="1" baseline="0" smtClean="0">
                                          <a:solidFill>
                                            <a:prstClr val="black"/>
                                          </a:solidFill>
                                          <a:latin typeface="Cambria Math" panose="02040503050406030204" pitchFamily="18" charset="0"/>
                                        </a:rPr>
                                        <m:t>𝑉</m:t>
                                      </m:r>
                                    </m:e>
                                    <m:sub>
                                      <m:r>
                                        <a:rPr lang="en-US" sz="1800" i="1" baseline="0" smtClean="0">
                                          <a:solidFill>
                                            <a:prstClr val="black"/>
                                          </a:solidFill>
                                          <a:latin typeface="Cambria Math" panose="02040503050406030204" pitchFamily="18" charset="0"/>
                                        </a:rPr>
                                        <m:t>𝑎</m:t>
                                      </m:r>
                                    </m:sub>
                                  </m:sSub>
                                </m:num>
                                <m:den>
                                  <m:r>
                                    <a:rPr lang="en-US" sz="1800" i="1" baseline="0" smtClean="0">
                                      <a:solidFill>
                                        <a:prstClr val="black"/>
                                      </a:solidFill>
                                      <a:latin typeface="Cambria Math" panose="02040503050406030204" pitchFamily="18" charset="0"/>
                                    </a:rPr>
                                    <m:t>𝑛</m:t>
                                  </m:r>
                                  <m:sSub>
                                    <m:sSubPr>
                                      <m:ctrlPr>
                                        <a:rPr lang="en-US" sz="1800" i="1" baseline="0" smtClean="0">
                                          <a:solidFill>
                                            <a:prstClr val="black"/>
                                          </a:solidFill>
                                          <a:latin typeface="Cambria Math" panose="02040503050406030204" pitchFamily="18" charset="0"/>
                                        </a:rPr>
                                      </m:ctrlPr>
                                    </m:sSubPr>
                                    <m:e>
                                      <m:r>
                                        <a:rPr lang="en-US" sz="1800" i="1" baseline="0" smtClean="0">
                                          <a:solidFill>
                                            <a:prstClr val="black"/>
                                          </a:solidFill>
                                          <a:latin typeface="Cambria Math" panose="02040503050406030204" pitchFamily="18" charset="0"/>
                                        </a:rPr>
                                        <m:t>𝑘</m:t>
                                      </m:r>
                                    </m:e>
                                    <m:sub>
                                      <m:r>
                                        <a:rPr lang="en-US" sz="1800" i="1" baseline="0" smtClean="0">
                                          <a:solidFill>
                                            <a:prstClr val="black"/>
                                          </a:solidFill>
                                          <a:latin typeface="Cambria Math" panose="02040503050406030204" pitchFamily="18" charset="0"/>
                                        </a:rPr>
                                        <m:t>𝐵</m:t>
                                      </m:r>
                                    </m:sub>
                                  </m:sSub>
                                  <m:r>
                                    <a:rPr lang="en-US" sz="1800" i="1" baseline="0" smtClean="0">
                                      <a:solidFill>
                                        <a:prstClr val="black"/>
                                      </a:solidFill>
                                      <a:latin typeface="Cambria Math" panose="02040503050406030204" pitchFamily="18" charset="0"/>
                                    </a:rPr>
                                    <m:t>𝑇</m:t>
                                  </m:r>
                                </m:den>
                              </m:f>
                            </m:e>
                          </m:d>
                        </m:e>
                      </m:func>
                    </m:oMath>
                  </m:oMathPara>
                </a14:m>
                <a:endParaRPr lang="en-US" sz="1800" baseline="0" dirty="0">
                  <a:solidFill>
                    <a:prstClr val="black"/>
                  </a:solidFill>
                  <a:latin typeface="Calibri" panose="020F0502020204030204"/>
                </a:endParaRPr>
              </a:p>
              <a:p>
                <a:pPr algn="ctr" eaLnBrk="1" fontAlgn="auto" hangingPunct="1">
                  <a:spcBef>
                    <a:spcPts val="0"/>
                  </a:spcBef>
                  <a:spcAft>
                    <a:spcPts val="1200"/>
                  </a:spcAft>
                </a:pPr>
                <a:r>
                  <a:rPr lang="en-US" sz="1800" baseline="0" dirty="0">
                    <a:solidFill>
                      <a:prstClr val="black"/>
                    </a:solidFill>
                    <a:latin typeface="Calibri" panose="020F0502020204030204"/>
                  </a:rPr>
                  <a:t>Fit for </a:t>
                </a:r>
                <a14:m>
                  <m:oMath xmlns:m="http://schemas.openxmlformats.org/officeDocument/2006/math">
                    <m:r>
                      <a:rPr lang="en-US" sz="1800" i="1" baseline="0" smtClean="0">
                        <a:solidFill>
                          <a:prstClr val="black"/>
                        </a:solidFill>
                        <a:latin typeface="Cambria Math" panose="02040503050406030204" pitchFamily="18" charset="0"/>
                      </a:rPr>
                      <m:t>𝑛</m:t>
                    </m:r>
                  </m:oMath>
                </a14:m>
                <a:r>
                  <a:rPr lang="en-US" sz="1800" baseline="0" dirty="0">
                    <a:solidFill>
                      <a:prstClr val="black"/>
                    </a:solidFill>
                    <a:latin typeface="Calibri" panose="020F0502020204030204"/>
                  </a:rPr>
                  <a:t> and </a:t>
                </a:r>
                <a14:m>
                  <m:oMath xmlns:m="http://schemas.openxmlformats.org/officeDocument/2006/math">
                    <m:sSup>
                      <m:sSupPr>
                        <m:ctrlPr>
                          <a:rPr lang="en-US" sz="1800" i="1" baseline="0" smtClean="0">
                            <a:solidFill>
                              <a:prstClr val="black"/>
                            </a:solidFill>
                            <a:latin typeface="Cambria Math" panose="02040503050406030204" pitchFamily="18" charset="0"/>
                          </a:rPr>
                        </m:ctrlPr>
                      </m:sSupPr>
                      <m:e>
                        <m:r>
                          <a:rPr lang="en-US" sz="1800" i="1" baseline="0" smtClean="0">
                            <a:solidFill>
                              <a:prstClr val="black"/>
                            </a:solidFill>
                            <a:latin typeface="Cambria Math" panose="02040503050406030204" pitchFamily="18" charset="0"/>
                          </a:rPr>
                          <m:t>𝜙</m:t>
                        </m:r>
                      </m:e>
                      <m:sup>
                        <m:r>
                          <m:rPr>
                            <m:sty m:val="p"/>
                          </m:rPr>
                          <a:rPr lang="en-US" sz="1800" baseline="0" smtClean="0">
                            <a:solidFill>
                              <a:prstClr val="black"/>
                            </a:solidFill>
                            <a:latin typeface="Cambria Math" panose="02040503050406030204" pitchFamily="18" charset="0"/>
                          </a:rPr>
                          <m:t>eff</m:t>
                        </m:r>
                      </m:sup>
                    </m:sSup>
                  </m:oMath>
                </a14:m>
                <a:endParaRPr lang="en-US" sz="1800" baseline="0" dirty="0">
                  <a:solidFill>
                    <a:prstClr val="black"/>
                  </a:solidFill>
                  <a:latin typeface="Calibri" panose="020F0502020204030204"/>
                </a:endParaRPr>
              </a:p>
            </p:txBody>
          </p:sp>
        </mc:Choice>
        <mc:Fallback xmlns="">
          <p:sp>
            <p:nvSpPr>
              <p:cNvPr id="12" name="TextBox 11">
                <a:extLst>
                  <a:ext uri="{FF2B5EF4-FFF2-40B4-BE49-F238E27FC236}">
                    <a16:creationId xmlns:a16="http://schemas.microsoft.com/office/drawing/2014/main" id="{6D310C73-F453-40A5-ABBC-157EF4902F02}"/>
                  </a:ext>
                </a:extLst>
              </p:cNvPr>
              <p:cNvSpPr txBox="1">
                <a:spLocks noRot="1" noChangeAspect="1" noMove="1" noResize="1" noEditPoints="1" noAdjustHandles="1" noChangeArrowheads="1" noChangeShapeType="1" noTextEdit="1"/>
              </p:cNvSpPr>
              <p:nvPr/>
            </p:nvSpPr>
            <p:spPr>
              <a:xfrm>
                <a:off x="195942" y="3744684"/>
                <a:ext cx="4923983" cy="1532407"/>
              </a:xfrm>
              <a:prstGeom prst="rect">
                <a:avLst/>
              </a:prstGeom>
              <a:blipFill>
                <a:blip r:embed="rId3"/>
                <a:stretch>
                  <a:fillRect t="-3571" b="-51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2E49A87-679E-44B7-BAE7-23F4C846DABC}"/>
                  </a:ext>
                </a:extLst>
              </p:cNvPr>
              <p:cNvSpPr txBox="1"/>
              <p:nvPr/>
            </p:nvSpPr>
            <p:spPr>
              <a:xfrm>
                <a:off x="-604556" y="5349334"/>
                <a:ext cx="6524978" cy="1231106"/>
              </a:xfrm>
              <a:prstGeom prst="rect">
                <a:avLst/>
              </a:prstGeom>
              <a:noFill/>
            </p:spPr>
            <p:txBody>
              <a:bodyPr wrap="square" rtlCol="0">
                <a:spAutoFit/>
              </a:bodyPr>
              <a:lstStyle/>
              <a:p>
                <a:pPr algn="ctr" eaLnBrk="1" fontAlgn="auto" hangingPunct="1">
                  <a:spcBef>
                    <a:spcPts val="0"/>
                  </a:spcBef>
                  <a:spcAft>
                    <a:spcPts val="600"/>
                  </a:spcAft>
                </a:pPr>
                <a:r>
                  <a:rPr lang="en-US" sz="2800" baseline="0" dirty="0">
                    <a:solidFill>
                      <a:prstClr val="black"/>
                    </a:solidFill>
                    <a:latin typeface="Calibri" panose="020F0502020204030204"/>
                  </a:rPr>
                  <a:t>Reverse</a:t>
                </a:r>
              </a:p>
              <a:p>
                <a:pPr algn="ctr" eaLnBrk="1" fontAlgn="auto" hangingPunct="1">
                  <a:spcBef>
                    <a:spcPts val="0"/>
                  </a:spcBef>
                  <a:spcAft>
                    <a:spcPts val="600"/>
                  </a:spcAft>
                </a:pPr>
                <a:r>
                  <a:rPr lang="en-US" sz="1800" baseline="0" dirty="0">
                    <a:solidFill>
                      <a:prstClr val="black"/>
                    </a:solidFill>
                    <a:latin typeface="Calibri" panose="020F0502020204030204"/>
                  </a:rPr>
                  <a:t>Threshold bias </a:t>
                </a:r>
                <a14:m>
                  <m:oMath xmlns:m="http://schemas.openxmlformats.org/officeDocument/2006/math">
                    <m:sSub>
                      <m:sSubPr>
                        <m:ctrlPr>
                          <a:rPr lang="en-US" sz="1800" i="1" baseline="0" smtClean="0">
                            <a:solidFill>
                              <a:prstClr val="black"/>
                            </a:solidFill>
                            <a:latin typeface="Cambria Math" panose="02040503050406030204" pitchFamily="18" charset="0"/>
                          </a:rPr>
                        </m:ctrlPr>
                      </m:sSubPr>
                      <m:e>
                        <m:r>
                          <a:rPr lang="en-US" sz="1800" i="1" baseline="0" smtClean="0">
                            <a:solidFill>
                              <a:prstClr val="black"/>
                            </a:solidFill>
                            <a:latin typeface="Cambria Math" panose="02040503050406030204" pitchFamily="18" charset="0"/>
                          </a:rPr>
                          <m:t>𝑉</m:t>
                        </m:r>
                      </m:e>
                      <m:sub>
                        <m:r>
                          <a:rPr lang="en-US" sz="1800" i="1" baseline="0" smtClean="0">
                            <a:solidFill>
                              <a:prstClr val="black"/>
                            </a:solidFill>
                            <a:latin typeface="Cambria Math" panose="02040503050406030204" pitchFamily="18" charset="0"/>
                          </a:rPr>
                          <m:t>𝑡</m:t>
                        </m:r>
                      </m:sub>
                    </m:sSub>
                  </m:oMath>
                </a14:m>
                <a:r>
                  <a:rPr lang="en-US" sz="1800" baseline="0" dirty="0">
                    <a:solidFill>
                      <a:prstClr val="black"/>
                    </a:solidFill>
                    <a:latin typeface="Calibri" panose="020F0502020204030204"/>
                  </a:rPr>
                  <a:t> where </a:t>
                </a:r>
                <a14:m>
                  <m:oMath xmlns:m="http://schemas.openxmlformats.org/officeDocument/2006/math">
                    <m:sSub>
                      <m:sSubPr>
                        <m:ctrlPr>
                          <a:rPr lang="en-US" sz="1800" i="1" baseline="0" smtClean="0">
                            <a:solidFill>
                              <a:prstClr val="black"/>
                            </a:solidFill>
                            <a:latin typeface="Cambria Math" panose="02040503050406030204" pitchFamily="18" charset="0"/>
                          </a:rPr>
                        </m:ctrlPr>
                      </m:sSubPr>
                      <m:e>
                        <m:r>
                          <a:rPr lang="en-US" sz="1800" i="1" baseline="0" smtClean="0">
                            <a:solidFill>
                              <a:prstClr val="black"/>
                            </a:solidFill>
                            <a:latin typeface="Cambria Math" panose="02040503050406030204" pitchFamily="18" charset="0"/>
                          </a:rPr>
                          <m:t>𝐼</m:t>
                        </m:r>
                      </m:e>
                      <m:sub>
                        <m:r>
                          <m:rPr>
                            <m:sty m:val="p"/>
                          </m:rPr>
                          <a:rPr lang="en-US" sz="1800" baseline="0" smtClean="0">
                            <a:solidFill>
                              <a:prstClr val="black"/>
                            </a:solidFill>
                            <a:latin typeface="Cambria Math" panose="02040503050406030204" pitchFamily="18" charset="0"/>
                          </a:rPr>
                          <m:t>Rev</m:t>
                        </m:r>
                      </m:sub>
                    </m:sSub>
                    <m:r>
                      <a:rPr lang="en-US" sz="1800" baseline="0" smtClean="0">
                        <a:solidFill>
                          <a:prstClr val="black"/>
                        </a:solidFill>
                        <a:latin typeface="Cambria Math" panose="02040503050406030204" pitchFamily="18" charset="0"/>
                      </a:rPr>
                      <m:t>=30 </m:t>
                    </m:r>
                    <m:r>
                      <m:rPr>
                        <m:sty m:val="p"/>
                      </m:rPr>
                      <a:rPr lang="en-US" sz="1800" baseline="0" smtClean="0">
                        <a:solidFill>
                          <a:prstClr val="black"/>
                        </a:solidFill>
                        <a:latin typeface="Cambria Math" panose="02040503050406030204" pitchFamily="18" charset="0"/>
                      </a:rPr>
                      <m:t>pA</m:t>
                    </m:r>
                  </m:oMath>
                </a14:m>
                <a:endParaRPr lang="en-US" sz="1800" baseline="0" dirty="0">
                  <a:solidFill>
                    <a:prstClr val="black"/>
                  </a:solidFill>
                  <a:latin typeface="Calibri" panose="020F0502020204030204"/>
                </a:endParaRPr>
              </a:p>
              <a:p>
                <a:pPr algn="ctr" eaLnBrk="1" fontAlgn="auto" hangingPunct="1">
                  <a:spcBef>
                    <a:spcPts val="0"/>
                  </a:spcBef>
                  <a:spcAft>
                    <a:spcPts val="0"/>
                  </a:spcAft>
                </a:pPr>
                <a:endParaRPr lang="en-US" sz="1800" baseline="0" dirty="0">
                  <a:solidFill>
                    <a:prstClr val="black"/>
                  </a:solidFill>
                  <a:latin typeface="Calibri" panose="020F0502020204030204"/>
                </a:endParaRPr>
              </a:p>
            </p:txBody>
          </p:sp>
        </mc:Choice>
        <mc:Fallback xmlns="">
          <p:sp>
            <p:nvSpPr>
              <p:cNvPr id="13" name="TextBox 12">
                <a:extLst>
                  <a:ext uri="{FF2B5EF4-FFF2-40B4-BE49-F238E27FC236}">
                    <a16:creationId xmlns:a16="http://schemas.microsoft.com/office/drawing/2014/main" id="{62E49A87-679E-44B7-BAE7-23F4C846DABC}"/>
                  </a:ext>
                </a:extLst>
              </p:cNvPr>
              <p:cNvSpPr txBox="1">
                <a:spLocks noRot="1" noChangeAspect="1" noMove="1" noResize="1" noEditPoints="1" noAdjustHandles="1" noChangeArrowheads="1" noChangeShapeType="1" noTextEdit="1"/>
              </p:cNvSpPr>
              <p:nvPr/>
            </p:nvSpPr>
            <p:spPr>
              <a:xfrm>
                <a:off x="-604556" y="5349334"/>
                <a:ext cx="6524978" cy="1231106"/>
              </a:xfrm>
              <a:prstGeom prst="rect">
                <a:avLst/>
              </a:prstGeom>
              <a:blipFill>
                <a:blip r:embed="rId4"/>
                <a:stretch>
                  <a:fillRect t="-4975"/>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D4AA7069-CA23-4787-A5F0-F3C027BC2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466" y="2782579"/>
            <a:ext cx="3743116" cy="2997932"/>
          </a:xfrm>
          <a:prstGeom prst="rect">
            <a:avLst/>
          </a:prstGeom>
        </p:spPr>
      </p:pic>
      <p:sp>
        <p:nvSpPr>
          <p:cNvPr id="15" name="TextBox 14">
            <a:extLst>
              <a:ext uri="{FF2B5EF4-FFF2-40B4-BE49-F238E27FC236}">
                <a16:creationId xmlns:a16="http://schemas.microsoft.com/office/drawing/2014/main" id="{11B85F3C-3823-4613-85BE-2D80012299B0}"/>
              </a:ext>
            </a:extLst>
          </p:cNvPr>
          <p:cNvSpPr txBox="1"/>
          <p:nvPr/>
        </p:nvSpPr>
        <p:spPr>
          <a:xfrm>
            <a:off x="5920422" y="2413247"/>
            <a:ext cx="1783834" cy="369332"/>
          </a:xfrm>
          <a:prstGeom prst="rect">
            <a:avLst/>
          </a:prstGeom>
          <a:noFill/>
        </p:spPr>
        <p:txBody>
          <a:bodyPr wrap="square" rtlCol="0">
            <a:spAutoFit/>
          </a:bodyPr>
          <a:lstStyle/>
          <a:p>
            <a:r>
              <a:rPr lang="en-US" sz="1800" baseline="0" dirty="0"/>
              <a:t>Effective barrier</a:t>
            </a:r>
          </a:p>
        </p:txBody>
      </p:sp>
    </p:spTree>
    <p:extLst>
      <p:ext uri="{BB962C8B-B14F-4D97-AF65-F5344CB8AC3E}">
        <p14:creationId xmlns:p14="http://schemas.microsoft.com/office/powerpoint/2010/main" val="1395314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A282-F215-4D42-835C-CA73952F78E7}"/>
              </a:ext>
            </a:extLst>
          </p:cNvPr>
          <p:cNvSpPr>
            <a:spLocks noGrp="1"/>
          </p:cNvSpPr>
          <p:nvPr>
            <p:ph type="title"/>
          </p:nvPr>
        </p:nvSpPr>
        <p:spPr/>
        <p:txBody>
          <a:bodyPr/>
          <a:lstStyle/>
          <a:p>
            <a:r>
              <a:rPr lang="en-US" dirty="0"/>
              <a:t>Potential Terms</a:t>
            </a:r>
          </a:p>
        </p:txBody>
      </p:sp>
      <p:pic>
        <p:nvPicPr>
          <p:cNvPr id="4" name="Picture 3">
            <a:extLst>
              <a:ext uri="{FF2B5EF4-FFF2-40B4-BE49-F238E27FC236}">
                <a16:creationId xmlns:a16="http://schemas.microsoft.com/office/drawing/2014/main" id="{E9EAD49D-B83C-4AE4-BCDA-AA61E4BB3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37" y="2047315"/>
            <a:ext cx="8116763" cy="2763370"/>
          </a:xfrm>
          <a:prstGeom prst="rect">
            <a:avLst/>
          </a:prstGeom>
        </p:spPr>
      </p:pic>
      <p:sp>
        <p:nvSpPr>
          <p:cNvPr id="5" name="TextBox 4">
            <a:extLst>
              <a:ext uri="{FF2B5EF4-FFF2-40B4-BE49-F238E27FC236}">
                <a16:creationId xmlns:a16="http://schemas.microsoft.com/office/drawing/2014/main" id="{048ED213-DADF-409A-9489-C5B77012BB76}"/>
              </a:ext>
            </a:extLst>
          </p:cNvPr>
          <p:cNvSpPr txBox="1"/>
          <p:nvPr/>
        </p:nvSpPr>
        <p:spPr>
          <a:xfrm>
            <a:off x="1138519" y="5070901"/>
            <a:ext cx="2079812" cy="830997"/>
          </a:xfrm>
          <a:prstGeom prst="rect">
            <a:avLst/>
          </a:prstGeom>
          <a:noFill/>
        </p:spPr>
        <p:txBody>
          <a:bodyPr wrap="square" rtlCol="0">
            <a:spAutoFit/>
          </a:bodyPr>
          <a:lstStyle/>
          <a:p>
            <a:r>
              <a:rPr lang="en-US" baseline="0" dirty="0"/>
              <a:t>Mean Inner Potential</a:t>
            </a:r>
          </a:p>
        </p:txBody>
      </p:sp>
      <p:sp>
        <p:nvSpPr>
          <p:cNvPr id="6" name="TextBox 5">
            <a:extLst>
              <a:ext uri="{FF2B5EF4-FFF2-40B4-BE49-F238E27FC236}">
                <a16:creationId xmlns:a16="http://schemas.microsoft.com/office/drawing/2014/main" id="{D8867C37-1C4F-424C-9384-F140282648F7}"/>
              </a:ext>
            </a:extLst>
          </p:cNvPr>
          <p:cNvSpPr txBox="1"/>
          <p:nvPr/>
        </p:nvSpPr>
        <p:spPr>
          <a:xfrm>
            <a:off x="3711389" y="5070901"/>
            <a:ext cx="2079812" cy="830997"/>
          </a:xfrm>
          <a:prstGeom prst="rect">
            <a:avLst/>
          </a:prstGeom>
          <a:noFill/>
        </p:spPr>
        <p:txBody>
          <a:bodyPr wrap="square" rtlCol="0">
            <a:spAutoFit/>
          </a:bodyPr>
          <a:lstStyle/>
          <a:p>
            <a:r>
              <a:rPr lang="en-US" baseline="0" dirty="0"/>
              <a:t>Flexoelectric Potential</a:t>
            </a:r>
          </a:p>
        </p:txBody>
      </p:sp>
      <p:sp>
        <p:nvSpPr>
          <p:cNvPr id="7" name="TextBox 6">
            <a:extLst>
              <a:ext uri="{FF2B5EF4-FFF2-40B4-BE49-F238E27FC236}">
                <a16:creationId xmlns:a16="http://schemas.microsoft.com/office/drawing/2014/main" id="{4B8FA004-B02F-4919-B06A-139744C27564}"/>
              </a:ext>
            </a:extLst>
          </p:cNvPr>
          <p:cNvSpPr txBox="1"/>
          <p:nvPr/>
        </p:nvSpPr>
        <p:spPr>
          <a:xfrm>
            <a:off x="6284260" y="5070901"/>
            <a:ext cx="2079812" cy="830997"/>
          </a:xfrm>
          <a:prstGeom prst="rect">
            <a:avLst/>
          </a:prstGeom>
          <a:noFill/>
        </p:spPr>
        <p:txBody>
          <a:bodyPr wrap="square" rtlCol="0">
            <a:spAutoFit/>
          </a:bodyPr>
          <a:lstStyle/>
          <a:p>
            <a:r>
              <a:rPr lang="en-US" baseline="0" dirty="0"/>
              <a:t>Depletion Potential</a:t>
            </a:r>
          </a:p>
        </p:txBody>
      </p:sp>
    </p:spTree>
    <p:extLst>
      <p:ext uri="{BB962C8B-B14F-4D97-AF65-F5344CB8AC3E}">
        <p14:creationId xmlns:p14="http://schemas.microsoft.com/office/powerpoint/2010/main" val="2325845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62BA4-8C4B-4EEF-91C4-8FC5D2E13D61}"/>
              </a:ext>
            </a:extLst>
          </p:cNvPr>
          <p:cNvSpPr>
            <a:spLocks noGrp="1"/>
          </p:cNvSpPr>
          <p:nvPr>
            <p:ph type="title"/>
          </p:nvPr>
        </p:nvSpPr>
        <p:spPr/>
        <p:txBody>
          <a:bodyPr/>
          <a:lstStyle/>
          <a:p>
            <a:r>
              <a:rPr lang="en-US" dirty="0"/>
              <a:t>Calculate current</a:t>
            </a:r>
          </a:p>
        </p:txBody>
      </p:sp>
      <p:pic>
        <p:nvPicPr>
          <p:cNvPr id="5" name="Picture 4">
            <a:extLst>
              <a:ext uri="{FF2B5EF4-FFF2-40B4-BE49-F238E27FC236}">
                <a16:creationId xmlns:a16="http://schemas.microsoft.com/office/drawing/2014/main" id="{6BCBD89D-7110-4418-94FB-E23A55BADF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588" y="2367617"/>
            <a:ext cx="2312894" cy="1752667"/>
          </a:xfrm>
          <a:prstGeom prst="rect">
            <a:avLst/>
          </a:prstGeom>
        </p:spPr>
      </p:pic>
      <p:pic>
        <p:nvPicPr>
          <p:cNvPr id="6" name="Picture 5">
            <a:extLst>
              <a:ext uri="{FF2B5EF4-FFF2-40B4-BE49-F238E27FC236}">
                <a16:creationId xmlns:a16="http://schemas.microsoft.com/office/drawing/2014/main" id="{24264321-8FD4-4C6A-A0B6-582AFBF0B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365" y="4358971"/>
            <a:ext cx="6647270" cy="1922595"/>
          </a:xfrm>
          <a:prstGeom prst="rect">
            <a:avLst/>
          </a:prstGeom>
        </p:spPr>
      </p:pic>
      <p:pic>
        <p:nvPicPr>
          <p:cNvPr id="7" name="Picture 6">
            <a:extLst>
              <a:ext uri="{FF2B5EF4-FFF2-40B4-BE49-F238E27FC236}">
                <a16:creationId xmlns:a16="http://schemas.microsoft.com/office/drawing/2014/main" id="{EDAE529B-755A-49B2-A542-3F4C23D03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129" y="1861178"/>
            <a:ext cx="2779863" cy="2145378"/>
          </a:xfrm>
          <a:prstGeom prst="rect">
            <a:avLst/>
          </a:prstGeom>
        </p:spPr>
      </p:pic>
      <p:sp>
        <p:nvSpPr>
          <p:cNvPr id="8" name="TextBox 7">
            <a:extLst>
              <a:ext uri="{FF2B5EF4-FFF2-40B4-BE49-F238E27FC236}">
                <a16:creationId xmlns:a16="http://schemas.microsoft.com/office/drawing/2014/main" id="{BB1D025A-89C7-4493-888A-9D1A5D647CF5}"/>
              </a:ext>
            </a:extLst>
          </p:cNvPr>
          <p:cNvSpPr txBox="1"/>
          <p:nvPr/>
        </p:nvSpPr>
        <p:spPr>
          <a:xfrm>
            <a:off x="1403515" y="6205835"/>
            <a:ext cx="6571130" cy="461665"/>
          </a:xfrm>
          <a:prstGeom prst="rect">
            <a:avLst/>
          </a:prstGeom>
          <a:noFill/>
        </p:spPr>
        <p:txBody>
          <a:bodyPr wrap="square" rtlCol="0">
            <a:spAutoFit/>
          </a:bodyPr>
          <a:lstStyle/>
          <a:p>
            <a:r>
              <a:rPr lang="en-US" baseline="0" dirty="0"/>
              <a:t>Radial section of band-bending for different forces</a:t>
            </a:r>
          </a:p>
        </p:txBody>
      </p:sp>
      <p:sp>
        <p:nvSpPr>
          <p:cNvPr id="9" name="TextBox 8">
            <a:extLst>
              <a:ext uri="{FF2B5EF4-FFF2-40B4-BE49-F238E27FC236}">
                <a16:creationId xmlns:a16="http://schemas.microsoft.com/office/drawing/2014/main" id="{D838A819-F8A2-4058-8578-0E6DC5EA1A72}"/>
              </a:ext>
            </a:extLst>
          </p:cNvPr>
          <p:cNvSpPr txBox="1"/>
          <p:nvPr/>
        </p:nvSpPr>
        <p:spPr>
          <a:xfrm>
            <a:off x="1248365" y="1884492"/>
            <a:ext cx="1810871" cy="461665"/>
          </a:xfrm>
          <a:prstGeom prst="rect">
            <a:avLst/>
          </a:prstGeom>
          <a:noFill/>
        </p:spPr>
        <p:txBody>
          <a:bodyPr wrap="square" rtlCol="0">
            <a:spAutoFit/>
          </a:bodyPr>
          <a:lstStyle/>
          <a:p>
            <a:r>
              <a:rPr lang="en-US" baseline="0" dirty="0"/>
              <a:t>Saddle Point</a:t>
            </a:r>
          </a:p>
        </p:txBody>
      </p:sp>
      <p:cxnSp>
        <p:nvCxnSpPr>
          <p:cNvPr id="4" name="Straight Arrow Connector 3">
            <a:extLst>
              <a:ext uri="{FF2B5EF4-FFF2-40B4-BE49-F238E27FC236}">
                <a16:creationId xmlns:a16="http://schemas.microsoft.com/office/drawing/2014/main" id="{39EA3D3B-8AB3-435B-8613-D44D0540302B}"/>
              </a:ext>
            </a:extLst>
          </p:cNvPr>
          <p:cNvCxnSpPr>
            <a:cxnSpLocks/>
          </p:cNvCxnSpPr>
          <p:nvPr/>
        </p:nvCxnSpPr>
        <p:spPr bwMode="auto">
          <a:xfrm flipH="1">
            <a:off x="5334000" y="3007360"/>
            <a:ext cx="1158240" cy="0"/>
          </a:xfrm>
          <a:prstGeom prst="straightConnector1">
            <a:avLst/>
          </a:prstGeom>
          <a:solidFill>
            <a:schemeClr val="accent1"/>
          </a:solidFill>
          <a:ln w="19050" cap="flat" cmpd="sng" algn="ctr">
            <a:solidFill>
              <a:srgbClr val="4D9B4B"/>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16BF62A8-F4DB-419D-9E53-BA7AAB2AEC48}"/>
              </a:ext>
            </a:extLst>
          </p:cNvPr>
          <p:cNvSpPr txBox="1"/>
          <p:nvPr/>
        </p:nvSpPr>
        <p:spPr>
          <a:xfrm>
            <a:off x="6339840" y="2677264"/>
            <a:ext cx="1127760" cy="307777"/>
          </a:xfrm>
          <a:prstGeom prst="rect">
            <a:avLst/>
          </a:prstGeom>
          <a:noFill/>
        </p:spPr>
        <p:txBody>
          <a:bodyPr wrap="square" rtlCol="0">
            <a:spAutoFit/>
          </a:bodyPr>
          <a:lstStyle/>
          <a:p>
            <a:r>
              <a:rPr lang="en-US" sz="1400" baseline="0" dirty="0">
                <a:solidFill>
                  <a:srgbClr val="1E801B"/>
                </a:solidFill>
              </a:rPr>
              <a:t>Thermionic</a:t>
            </a:r>
          </a:p>
        </p:txBody>
      </p:sp>
    </p:spTree>
    <p:extLst>
      <p:ext uri="{BB962C8B-B14F-4D97-AF65-F5344CB8AC3E}">
        <p14:creationId xmlns:p14="http://schemas.microsoft.com/office/powerpoint/2010/main" val="3312110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DEC5-1E0C-447E-8348-A36519E16C8B}"/>
              </a:ext>
            </a:extLst>
          </p:cNvPr>
          <p:cNvSpPr>
            <a:spLocks noGrp="1"/>
          </p:cNvSpPr>
          <p:nvPr>
            <p:ph type="title"/>
          </p:nvPr>
        </p:nvSpPr>
        <p:spPr/>
        <p:txBody>
          <a:bodyPr/>
          <a:lstStyle/>
          <a:p>
            <a:r>
              <a:rPr lang="en-US" dirty="0"/>
              <a:t>Comparison with experiment</a:t>
            </a:r>
          </a:p>
        </p:txBody>
      </p:sp>
      <p:pic>
        <p:nvPicPr>
          <p:cNvPr id="4" name="Picture 3">
            <a:extLst>
              <a:ext uri="{FF2B5EF4-FFF2-40B4-BE49-F238E27FC236}">
                <a16:creationId xmlns:a16="http://schemas.microsoft.com/office/drawing/2014/main" id="{C9657F41-F9EE-4048-857D-CD34C8097D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71728" y="2457149"/>
            <a:ext cx="3376155" cy="2698244"/>
          </a:xfrm>
          <a:prstGeom prst="rect">
            <a:avLst/>
          </a:prstGeom>
        </p:spPr>
      </p:pic>
      <p:pic>
        <p:nvPicPr>
          <p:cNvPr id="5" name="Picture 4">
            <a:extLst>
              <a:ext uri="{FF2B5EF4-FFF2-40B4-BE49-F238E27FC236}">
                <a16:creationId xmlns:a16="http://schemas.microsoft.com/office/drawing/2014/main" id="{4CB0B51F-9D4A-4796-BE28-326B71DACA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20257" y="2462897"/>
            <a:ext cx="3368346" cy="2692496"/>
          </a:xfrm>
          <a:prstGeom prst="rect">
            <a:avLst/>
          </a:prstGeom>
        </p:spPr>
      </p:pic>
      <p:sp>
        <p:nvSpPr>
          <p:cNvPr id="6" name="TextBox 5">
            <a:extLst>
              <a:ext uri="{FF2B5EF4-FFF2-40B4-BE49-F238E27FC236}">
                <a16:creationId xmlns:a16="http://schemas.microsoft.com/office/drawing/2014/main" id="{BF21EFEC-C7DA-483D-B1CC-2043118E8AC7}"/>
              </a:ext>
            </a:extLst>
          </p:cNvPr>
          <p:cNvSpPr txBox="1"/>
          <p:nvPr/>
        </p:nvSpPr>
        <p:spPr>
          <a:xfrm>
            <a:off x="1891553" y="5513294"/>
            <a:ext cx="6338047" cy="461665"/>
          </a:xfrm>
          <a:prstGeom prst="rect">
            <a:avLst/>
          </a:prstGeom>
          <a:noFill/>
        </p:spPr>
        <p:txBody>
          <a:bodyPr wrap="square" rtlCol="0">
            <a:spAutoFit/>
          </a:bodyPr>
          <a:lstStyle/>
          <a:p>
            <a:r>
              <a:rPr lang="en-US" baseline="0" dirty="0"/>
              <a:t>Forward                                           Reverse</a:t>
            </a:r>
          </a:p>
        </p:txBody>
      </p:sp>
      <p:sp>
        <p:nvSpPr>
          <p:cNvPr id="3" name="TextBox 2">
            <a:extLst>
              <a:ext uri="{FF2B5EF4-FFF2-40B4-BE49-F238E27FC236}">
                <a16:creationId xmlns:a16="http://schemas.microsoft.com/office/drawing/2014/main" id="{868BBCEF-8242-49AB-A558-9F920B5A9858}"/>
              </a:ext>
            </a:extLst>
          </p:cNvPr>
          <p:cNvSpPr txBox="1"/>
          <p:nvPr/>
        </p:nvSpPr>
        <p:spPr>
          <a:xfrm>
            <a:off x="4942115" y="1945393"/>
            <a:ext cx="1132114" cy="338554"/>
          </a:xfrm>
          <a:prstGeom prst="rect">
            <a:avLst/>
          </a:prstGeom>
          <a:noFill/>
        </p:spPr>
        <p:txBody>
          <a:bodyPr wrap="square" rtlCol="0">
            <a:spAutoFit/>
          </a:bodyPr>
          <a:lstStyle/>
          <a:p>
            <a:r>
              <a:rPr lang="en-US" sz="1600" baseline="0" dirty="0">
                <a:solidFill>
                  <a:srgbClr val="FF0000"/>
                </a:solidFill>
              </a:rPr>
              <a:t>Breakdown</a:t>
            </a:r>
          </a:p>
        </p:txBody>
      </p:sp>
      <p:cxnSp>
        <p:nvCxnSpPr>
          <p:cNvPr id="8" name="Straight Arrow Connector 7">
            <a:extLst>
              <a:ext uri="{FF2B5EF4-FFF2-40B4-BE49-F238E27FC236}">
                <a16:creationId xmlns:a16="http://schemas.microsoft.com/office/drawing/2014/main" id="{15592735-DF87-4936-8E91-A557FA203C13}"/>
              </a:ext>
            </a:extLst>
          </p:cNvPr>
          <p:cNvCxnSpPr/>
          <p:nvPr/>
        </p:nvCxnSpPr>
        <p:spPr bwMode="auto">
          <a:xfrm>
            <a:off x="5388429" y="2275113"/>
            <a:ext cx="0" cy="751114"/>
          </a:xfrm>
          <a:prstGeom prst="straightConnector1">
            <a:avLst/>
          </a:prstGeom>
          <a:solidFill>
            <a:schemeClr val="accent1"/>
          </a:solidFill>
          <a:ln w="19050"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63439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2C66-CAC1-4503-862A-F8593DA2B7CC}"/>
              </a:ext>
            </a:extLst>
          </p:cNvPr>
          <p:cNvSpPr>
            <a:spLocks noGrp="1"/>
          </p:cNvSpPr>
          <p:nvPr>
            <p:ph type="title"/>
          </p:nvPr>
        </p:nvSpPr>
        <p:spPr/>
        <p:txBody>
          <a:bodyPr/>
          <a:lstStyle/>
          <a:p>
            <a:r>
              <a:rPr lang="en-US" dirty="0"/>
              <a:t>Charge Ratchetting</a:t>
            </a:r>
          </a:p>
        </p:txBody>
      </p:sp>
      <p:pic>
        <p:nvPicPr>
          <p:cNvPr id="88" name="Picture 87">
            <a:extLst>
              <a:ext uri="{FF2B5EF4-FFF2-40B4-BE49-F238E27FC236}">
                <a16:creationId xmlns:a16="http://schemas.microsoft.com/office/drawing/2014/main" id="{B6B69C4E-535D-4928-90A1-8B9B0A23A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77" y="2103053"/>
            <a:ext cx="8774907" cy="4414207"/>
          </a:xfrm>
          <a:prstGeom prst="rect">
            <a:avLst/>
          </a:prstGeom>
        </p:spPr>
      </p:pic>
    </p:spTree>
    <p:extLst>
      <p:ext uri="{BB962C8B-B14F-4D97-AF65-F5344CB8AC3E}">
        <p14:creationId xmlns:p14="http://schemas.microsoft.com/office/powerpoint/2010/main" val="109223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138" y="229136"/>
            <a:ext cx="7772400" cy="1181100"/>
          </a:xfrm>
        </p:spPr>
        <p:txBody>
          <a:bodyPr/>
          <a:lstStyle/>
          <a:p>
            <a:r>
              <a:rPr lang="en-US" dirty="0"/>
              <a:t>Charge Transfer on sliding</a:t>
            </a:r>
          </a:p>
        </p:txBody>
      </p:sp>
      <p:sp>
        <p:nvSpPr>
          <p:cNvPr id="4" name="Rectangle 3">
            <a:extLst>
              <a:ext uri="{FF2B5EF4-FFF2-40B4-BE49-F238E27FC236}">
                <a16:creationId xmlns:a16="http://schemas.microsoft.com/office/drawing/2014/main" id="{A1341FCD-A227-B446-8069-4694FFC59969}"/>
              </a:ext>
            </a:extLst>
          </p:cNvPr>
          <p:cNvSpPr/>
          <p:nvPr/>
        </p:nvSpPr>
        <p:spPr>
          <a:xfrm>
            <a:off x="2064191" y="2649777"/>
            <a:ext cx="4787109" cy="904280"/>
          </a:xfrm>
          <a:prstGeom prst="rect">
            <a:avLst/>
          </a:prstGeom>
          <a:solidFill>
            <a:srgbClr val="5889B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0" dirty="0">
                <a:latin typeface="Futura Medium" panose="020B0602020204020303" pitchFamily="34" charset="-79"/>
                <a:cs typeface="Futura Medium" panose="020B0602020204020303" pitchFamily="34" charset="-79"/>
              </a:rPr>
              <a:t>Solid 1</a:t>
            </a:r>
          </a:p>
        </p:txBody>
      </p:sp>
      <p:sp>
        <p:nvSpPr>
          <p:cNvPr id="5" name="Rectangle 4">
            <a:extLst>
              <a:ext uri="{FF2B5EF4-FFF2-40B4-BE49-F238E27FC236}">
                <a16:creationId xmlns:a16="http://schemas.microsoft.com/office/drawing/2014/main" id="{03A7885C-1E55-CE4E-BF12-FA74D440D3A3}"/>
              </a:ext>
            </a:extLst>
          </p:cNvPr>
          <p:cNvSpPr/>
          <p:nvPr/>
        </p:nvSpPr>
        <p:spPr>
          <a:xfrm>
            <a:off x="2064191" y="3973454"/>
            <a:ext cx="4787109" cy="904280"/>
          </a:xfrm>
          <a:prstGeom prst="rect">
            <a:avLst/>
          </a:prstGeom>
          <a:solidFill>
            <a:srgbClr val="ED484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0" dirty="0">
                <a:latin typeface="Futura Medium" panose="020B0602020204020303" pitchFamily="34" charset="-79"/>
                <a:cs typeface="Futura Medium" panose="020B0602020204020303" pitchFamily="34" charset="-79"/>
              </a:rPr>
              <a:t>Solid 2</a:t>
            </a:r>
          </a:p>
        </p:txBody>
      </p:sp>
      <p:sp>
        <p:nvSpPr>
          <p:cNvPr id="6" name="Rectangle 5">
            <a:extLst>
              <a:ext uri="{FF2B5EF4-FFF2-40B4-BE49-F238E27FC236}">
                <a16:creationId xmlns:a16="http://schemas.microsoft.com/office/drawing/2014/main" id="{0FAC0318-7C8A-BC47-8ACA-49AB1B90CA17}"/>
              </a:ext>
            </a:extLst>
          </p:cNvPr>
          <p:cNvSpPr/>
          <p:nvPr/>
        </p:nvSpPr>
        <p:spPr>
          <a:xfrm>
            <a:off x="2064191" y="2862004"/>
            <a:ext cx="4787109" cy="904280"/>
          </a:xfrm>
          <a:prstGeom prst="rect">
            <a:avLst/>
          </a:prstGeom>
          <a:solidFill>
            <a:srgbClr val="5889B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0" dirty="0">
                <a:latin typeface="Futura Medium" panose="020B0602020204020303" pitchFamily="34" charset="-79"/>
                <a:cs typeface="Futura Medium" panose="020B0602020204020303" pitchFamily="34" charset="-79"/>
              </a:rPr>
              <a:t>Solid 1</a:t>
            </a:r>
          </a:p>
        </p:txBody>
      </p:sp>
      <p:sp>
        <p:nvSpPr>
          <p:cNvPr id="7" name="Rectangle 6">
            <a:extLst>
              <a:ext uri="{FF2B5EF4-FFF2-40B4-BE49-F238E27FC236}">
                <a16:creationId xmlns:a16="http://schemas.microsoft.com/office/drawing/2014/main" id="{CDC28DFE-A3ED-BE48-849C-59B61BE66B9B}"/>
              </a:ext>
            </a:extLst>
          </p:cNvPr>
          <p:cNvSpPr/>
          <p:nvPr/>
        </p:nvSpPr>
        <p:spPr>
          <a:xfrm>
            <a:off x="2064191" y="3766284"/>
            <a:ext cx="4787109" cy="904280"/>
          </a:xfrm>
          <a:prstGeom prst="rect">
            <a:avLst/>
          </a:prstGeom>
          <a:solidFill>
            <a:srgbClr val="ED484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0" dirty="0">
                <a:latin typeface="Futura Medium" panose="020B0602020204020303" pitchFamily="34" charset="-79"/>
                <a:cs typeface="Futura Medium" panose="020B0602020204020303" pitchFamily="34" charset="-79"/>
              </a:rPr>
              <a:t>Solid 2</a:t>
            </a:r>
          </a:p>
        </p:txBody>
      </p:sp>
      <p:grpSp>
        <p:nvGrpSpPr>
          <p:cNvPr id="8" name="Group 7">
            <a:extLst>
              <a:ext uri="{FF2B5EF4-FFF2-40B4-BE49-F238E27FC236}">
                <a16:creationId xmlns:a16="http://schemas.microsoft.com/office/drawing/2014/main" id="{A5501C9C-42D7-254C-B514-8BFE55E3F213}"/>
              </a:ext>
            </a:extLst>
          </p:cNvPr>
          <p:cNvGrpSpPr/>
          <p:nvPr/>
        </p:nvGrpSpPr>
        <p:grpSpPr>
          <a:xfrm>
            <a:off x="3119999" y="3337250"/>
            <a:ext cx="3822388" cy="851168"/>
            <a:chOff x="3941816" y="3036931"/>
            <a:chExt cx="5096518" cy="1134890"/>
          </a:xfrm>
        </p:grpSpPr>
        <p:sp>
          <p:nvSpPr>
            <p:cNvPr id="9" name="TextBox 8">
              <a:extLst>
                <a:ext uri="{FF2B5EF4-FFF2-40B4-BE49-F238E27FC236}">
                  <a16:creationId xmlns:a16="http://schemas.microsoft.com/office/drawing/2014/main" id="{9F3407B3-C6C3-5041-B3A1-48325B192DE2}"/>
                </a:ext>
              </a:extLst>
            </p:cNvPr>
            <p:cNvSpPr txBox="1"/>
            <p:nvPr/>
          </p:nvSpPr>
          <p:spPr>
            <a:xfrm>
              <a:off x="5908289" y="3064570"/>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0" name="TextBox 9">
              <a:extLst>
                <a:ext uri="{FF2B5EF4-FFF2-40B4-BE49-F238E27FC236}">
                  <a16:creationId xmlns:a16="http://schemas.microsoft.com/office/drawing/2014/main" id="{4E3F1501-1EBB-A54C-B6E2-B89801045757}"/>
                </a:ext>
              </a:extLst>
            </p:cNvPr>
            <p:cNvSpPr txBox="1"/>
            <p:nvPr/>
          </p:nvSpPr>
          <p:spPr>
            <a:xfrm>
              <a:off x="6681790" y="3131810"/>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1" name="TextBox 10">
              <a:extLst>
                <a:ext uri="{FF2B5EF4-FFF2-40B4-BE49-F238E27FC236}">
                  <a16:creationId xmlns:a16="http://schemas.microsoft.com/office/drawing/2014/main" id="{C0A89F24-7C40-A247-A3E5-FC29F49C8F49}"/>
                </a:ext>
              </a:extLst>
            </p:cNvPr>
            <p:cNvSpPr txBox="1"/>
            <p:nvPr/>
          </p:nvSpPr>
          <p:spPr>
            <a:xfrm>
              <a:off x="7451532" y="3062798"/>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2" name="TextBox 11">
              <a:extLst>
                <a:ext uri="{FF2B5EF4-FFF2-40B4-BE49-F238E27FC236}">
                  <a16:creationId xmlns:a16="http://schemas.microsoft.com/office/drawing/2014/main" id="{85C9E41A-6851-244D-9A4F-A34BD5E954E9}"/>
                </a:ext>
              </a:extLst>
            </p:cNvPr>
            <p:cNvSpPr txBox="1"/>
            <p:nvPr/>
          </p:nvSpPr>
          <p:spPr>
            <a:xfrm>
              <a:off x="8255790" y="3062798"/>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3" name="TextBox 12">
              <a:extLst>
                <a:ext uri="{FF2B5EF4-FFF2-40B4-BE49-F238E27FC236}">
                  <a16:creationId xmlns:a16="http://schemas.microsoft.com/office/drawing/2014/main" id="{FEDA86E0-D9E1-F240-A04A-BBA74E2C845F}"/>
                </a:ext>
              </a:extLst>
            </p:cNvPr>
            <p:cNvSpPr txBox="1"/>
            <p:nvPr/>
          </p:nvSpPr>
          <p:spPr>
            <a:xfrm>
              <a:off x="6271053" y="3496199"/>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4" name="TextBox 13">
              <a:extLst>
                <a:ext uri="{FF2B5EF4-FFF2-40B4-BE49-F238E27FC236}">
                  <a16:creationId xmlns:a16="http://schemas.microsoft.com/office/drawing/2014/main" id="{D4F69487-83B0-AC4B-BABC-5B486CB126FC}"/>
                </a:ext>
              </a:extLst>
            </p:cNvPr>
            <p:cNvSpPr txBox="1"/>
            <p:nvPr/>
          </p:nvSpPr>
          <p:spPr>
            <a:xfrm>
              <a:off x="6972426" y="3428847"/>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5" name="TextBox 14">
              <a:extLst>
                <a:ext uri="{FF2B5EF4-FFF2-40B4-BE49-F238E27FC236}">
                  <a16:creationId xmlns:a16="http://schemas.microsoft.com/office/drawing/2014/main" id="{5836BC1E-6340-DD46-A6CA-97EE9729AB65}"/>
                </a:ext>
              </a:extLst>
            </p:cNvPr>
            <p:cNvSpPr txBox="1"/>
            <p:nvPr/>
          </p:nvSpPr>
          <p:spPr>
            <a:xfrm>
              <a:off x="7875614" y="3556268"/>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6" name="TextBox 15">
              <a:extLst>
                <a:ext uri="{FF2B5EF4-FFF2-40B4-BE49-F238E27FC236}">
                  <a16:creationId xmlns:a16="http://schemas.microsoft.com/office/drawing/2014/main" id="{5CDA9F53-1EAE-A149-8FD8-DDEBE3FE6988}"/>
                </a:ext>
              </a:extLst>
            </p:cNvPr>
            <p:cNvSpPr txBox="1"/>
            <p:nvPr/>
          </p:nvSpPr>
          <p:spPr>
            <a:xfrm>
              <a:off x="8493830" y="3392785"/>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7" name="TextBox 16">
              <a:extLst>
                <a:ext uri="{FF2B5EF4-FFF2-40B4-BE49-F238E27FC236}">
                  <a16:creationId xmlns:a16="http://schemas.microsoft.com/office/drawing/2014/main" id="{C9D1C970-603D-1447-A927-38A2C35B5E1C}"/>
                </a:ext>
              </a:extLst>
            </p:cNvPr>
            <p:cNvSpPr txBox="1"/>
            <p:nvPr/>
          </p:nvSpPr>
          <p:spPr>
            <a:xfrm>
              <a:off x="4090881" y="3469269"/>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8" name="TextBox 17">
              <a:extLst>
                <a:ext uri="{FF2B5EF4-FFF2-40B4-BE49-F238E27FC236}">
                  <a16:creationId xmlns:a16="http://schemas.microsoft.com/office/drawing/2014/main" id="{23032A39-4D7E-DE4C-87C2-427CADD9FF78}"/>
                </a:ext>
              </a:extLst>
            </p:cNvPr>
            <p:cNvSpPr txBox="1"/>
            <p:nvPr/>
          </p:nvSpPr>
          <p:spPr>
            <a:xfrm>
              <a:off x="4792253" y="3401919"/>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19" name="TextBox 18">
              <a:extLst>
                <a:ext uri="{FF2B5EF4-FFF2-40B4-BE49-F238E27FC236}">
                  <a16:creationId xmlns:a16="http://schemas.microsoft.com/office/drawing/2014/main" id="{6DD08792-C8EF-AE44-81AC-537ED38767EB}"/>
                </a:ext>
              </a:extLst>
            </p:cNvPr>
            <p:cNvSpPr txBox="1"/>
            <p:nvPr/>
          </p:nvSpPr>
          <p:spPr>
            <a:xfrm>
              <a:off x="5701612" y="3451827"/>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20" name="TextBox 19">
              <a:extLst>
                <a:ext uri="{FF2B5EF4-FFF2-40B4-BE49-F238E27FC236}">
                  <a16:creationId xmlns:a16="http://schemas.microsoft.com/office/drawing/2014/main" id="{E056AC90-4F9E-F141-A6B6-8281DFEFE7E6}"/>
                </a:ext>
              </a:extLst>
            </p:cNvPr>
            <p:cNvSpPr txBox="1"/>
            <p:nvPr/>
          </p:nvSpPr>
          <p:spPr>
            <a:xfrm>
              <a:off x="6094579" y="3394893"/>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21" name="TextBox 20">
              <a:extLst>
                <a:ext uri="{FF2B5EF4-FFF2-40B4-BE49-F238E27FC236}">
                  <a16:creationId xmlns:a16="http://schemas.microsoft.com/office/drawing/2014/main" id="{7899D1D7-B9AF-554A-A7D0-ECB985553772}"/>
                </a:ext>
              </a:extLst>
            </p:cNvPr>
            <p:cNvSpPr txBox="1"/>
            <p:nvPr/>
          </p:nvSpPr>
          <p:spPr>
            <a:xfrm>
              <a:off x="8552731" y="3095230"/>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22" name="TextBox 21">
              <a:extLst>
                <a:ext uri="{FF2B5EF4-FFF2-40B4-BE49-F238E27FC236}">
                  <a16:creationId xmlns:a16="http://schemas.microsoft.com/office/drawing/2014/main" id="{1317C048-7072-E64C-B1BF-8888E878F88A}"/>
                </a:ext>
              </a:extLst>
            </p:cNvPr>
            <p:cNvSpPr txBox="1"/>
            <p:nvPr/>
          </p:nvSpPr>
          <p:spPr>
            <a:xfrm>
              <a:off x="4523849" y="3068154"/>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23" name="TextBox 22">
              <a:extLst>
                <a:ext uri="{FF2B5EF4-FFF2-40B4-BE49-F238E27FC236}">
                  <a16:creationId xmlns:a16="http://schemas.microsoft.com/office/drawing/2014/main" id="{B68CD737-A973-E949-9DAC-3020C76AD4A1}"/>
                </a:ext>
              </a:extLst>
            </p:cNvPr>
            <p:cNvSpPr txBox="1"/>
            <p:nvPr/>
          </p:nvSpPr>
          <p:spPr>
            <a:xfrm>
              <a:off x="5259878" y="3118651"/>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24" name="TextBox 23">
              <a:extLst>
                <a:ext uri="{FF2B5EF4-FFF2-40B4-BE49-F238E27FC236}">
                  <a16:creationId xmlns:a16="http://schemas.microsoft.com/office/drawing/2014/main" id="{661E3663-5C4F-2D44-A690-DB5F41944466}"/>
                </a:ext>
              </a:extLst>
            </p:cNvPr>
            <p:cNvSpPr txBox="1"/>
            <p:nvPr/>
          </p:nvSpPr>
          <p:spPr>
            <a:xfrm>
              <a:off x="3941816" y="3036931"/>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grpSp>
      <p:sp>
        <p:nvSpPr>
          <p:cNvPr id="25" name="Rectangle 24">
            <a:extLst>
              <a:ext uri="{FF2B5EF4-FFF2-40B4-BE49-F238E27FC236}">
                <a16:creationId xmlns:a16="http://schemas.microsoft.com/office/drawing/2014/main" id="{B4669714-F2C3-2F4E-BA2A-3EEA21B7E9FA}"/>
              </a:ext>
            </a:extLst>
          </p:cNvPr>
          <p:cNvSpPr/>
          <p:nvPr/>
        </p:nvSpPr>
        <p:spPr>
          <a:xfrm>
            <a:off x="2915781" y="2639303"/>
            <a:ext cx="4787287" cy="904280"/>
          </a:xfrm>
          <a:prstGeom prst="rect">
            <a:avLst/>
          </a:prstGeom>
          <a:solidFill>
            <a:srgbClr val="5889B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0" dirty="0">
                <a:latin typeface="Futura Medium" panose="020B0602020204020303" pitchFamily="34" charset="-79"/>
                <a:cs typeface="Futura Medium" panose="020B0602020204020303" pitchFamily="34" charset="-79"/>
              </a:rPr>
              <a:t>Solid 1</a:t>
            </a:r>
          </a:p>
        </p:txBody>
      </p:sp>
      <p:sp>
        <p:nvSpPr>
          <p:cNvPr id="26" name="Rectangle 25">
            <a:extLst>
              <a:ext uri="{FF2B5EF4-FFF2-40B4-BE49-F238E27FC236}">
                <a16:creationId xmlns:a16="http://schemas.microsoft.com/office/drawing/2014/main" id="{8E5EA255-B8B6-594B-8796-CC63299862FD}"/>
              </a:ext>
            </a:extLst>
          </p:cNvPr>
          <p:cNvSpPr/>
          <p:nvPr/>
        </p:nvSpPr>
        <p:spPr>
          <a:xfrm>
            <a:off x="2064013" y="3992252"/>
            <a:ext cx="4787109" cy="904280"/>
          </a:xfrm>
          <a:prstGeom prst="rect">
            <a:avLst/>
          </a:prstGeom>
          <a:solidFill>
            <a:srgbClr val="ED484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0" dirty="0">
                <a:latin typeface="Futura Medium" panose="020B0602020204020303" pitchFamily="34" charset="-79"/>
                <a:cs typeface="Futura Medium" panose="020B0602020204020303" pitchFamily="34" charset="-79"/>
              </a:rPr>
              <a:t>Solid 2</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3E108FD-2C9C-FE4A-B98B-FA44C75EF976}"/>
                  </a:ext>
                </a:extLst>
              </p:cNvPr>
              <p:cNvSpPr txBox="1"/>
              <p:nvPr/>
            </p:nvSpPr>
            <p:spPr>
              <a:xfrm>
                <a:off x="1041752" y="2897252"/>
                <a:ext cx="955774" cy="646331"/>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600" i="1" baseline="0">
                          <a:latin typeface="Cambria Math" panose="02040503050406030204" pitchFamily="18" charset="0"/>
                          <a:cs typeface="Futura Medium" panose="020B0602020204020303" pitchFamily="34" charset="-79"/>
                        </a:rPr>
                        <m:t>+</m:t>
                      </m:r>
                      <m:r>
                        <a:rPr lang="en-US" sz="3600" i="1" baseline="0">
                          <a:latin typeface="Cambria Math" panose="02040503050406030204" pitchFamily="18" charset="0"/>
                          <a:cs typeface="Futura Medium" panose="020B0602020204020303" pitchFamily="34" charset="-79"/>
                        </a:rPr>
                        <m:t>𝜎</m:t>
                      </m:r>
                    </m:oMath>
                  </m:oMathPara>
                </a14:m>
                <a:endParaRPr lang="en-US" sz="3600" baseline="0" dirty="0">
                  <a:latin typeface="Futura Medium" panose="020B0602020204020303" pitchFamily="34" charset="-79"/>
                  <a:cs typeface="Futura Medium" panose="020B0602020204020303" pitchFamily="34" charset="-79"/>
                </a:endParaRPr>
              </a:p>
            </p:txBody>
          </p:sp>
        </mc:Choice>
        <mc:Fallback xmlns="">
          <p:sp>
            <p:nvSpPr>
              <p:cNvPr id="27" name="TextBox 26">
                <a:extLst>
                  <a:ext uri="{FF2B5EF4-FFF2-40B4-BE49-F238E27FC236}">
                    <a16:creationId xmlns:a16="http://schemas.microsoft.com/office/drawing/2014/main" id="{73E108FD-2C9C-FE4A-B98B-FA44C75EF976}"/>
                  </a:ext>
                </a:extLst>
              </p:cNvPr>
              <p:cNvSpPr txBox="1">
                <a:spLocks noRot="1" noChangeAspect="1" noMove="1" noResize="1" noEditPoints="1" noAdjustHandles="1" noChangeArrowheads="1" noChangeShapeType="1" noTextEdit="1"/>
              </p:cNvSpPr>
              <p:nvPr/>
            </p:nvSpPr>
            <p:spPr>
              <a:xfrm>
                <a:off x="1041752" y="2897252"/>
                <a:ext cx="955774" cy="64633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39AB641-3192-8540-B09C-27F405CA1A09}"/>
                  </a:ext>
                </a:extLst>
              </p:cNvPr>
              <p:cNvSpPr txBox="1"/>
              <p:nvPr/>
            </p:nvSpPr>
            <p:spPr>
              <a:xfrm>
                <a:off x="993960" y="4062311"/>
                <a:ext cx="955774" cy="646331"/>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600" i="1" baseline="0">
                          <a:latin typeface="Cambria Math" panose="02040503050406030204" pitchFamily="18" charset="0"/>
                          <a:cs typeface="Futura Medium" panose="020B0602020204020303" pitchFamily="34" charset="-79"/>
                        </a:rPr>
                        <m:t>−</m:t>
                      </m:r>
                      <m:r>
                        <a:rPr lang="en-US" sz="3600" i="1" baseline="0">
                          <a:latin typeface="Cambria Math" panose="02040503050406030204" pitchFamily="18" charset="0"/>
                          <a:cs typeface="Futura Medium" panose="020B0602020204020303" pitchFamily="34" charset="-79"/>
                        </a:rPr>
                        <m:t>𝜎</m:t>
                      </m:r>
                    </m:oMath>
                  </m:oMathPara>
                </a14:m>
                <a:endParaRPr lang="en-US" sz="3600" baseline="0" dirty="0">
                  <a:latin typeface="Futura Medium" panose="020B0602020204020303" pitchFamily="34" charset="-79"/>
                  <a:cs typeface="Futura Medium" panose="020B0602020204020303" pitchFamily="34" charset="-79"/>
                </a:endParaRPr>
              </a:p>
            </p:txBody>
          </p:sp>
        </mc:Choice>
        <mc:Fallback xmlns="">
          <p:sp>
            <p:nvSpPr>
              <p:cNvPr id="28" name="TextBox 27">
                <a:extLst>
                  <a:ext uri="{FF2B5EF4-FFF2-40B4-BE49-F238E27FC236}">
                    <a16:creationId xmlns:a16="http://schemas.microsoft.com/office/drawing/2014/main" id="{939AB641-3192-8540-B09C-27F405CA1A09}"/>
                  </a:ext>
                </a:extLst>
              </p:cNvPr>
              <p:cNvSpPr txBox="1">
                <a:spLocks noRot="1" noChangeAspect="1" noMove="1" noResize="1" noEditPoints="1" noAdjustHandles="1" noChangeArrowheads="1" noChangeShapeType="1" noTextEdit="1"/>
              </p:cNvSpPr>
              <p:nvPr/>
            </p:nvSpPr>
            <p:spPr>
              <a:xfrm>
                <a:off x="993960" y="4062311"/>
                <a:ext cx="955774" cy="646331"/>
              </a:xfrm>
              <a:prstGeom prst="rect">
                <a:avLst/>
              </a:prstGeom>
              <a:blipFill>
                <a:blip r:embed="rId4"/>
                <a:stretch>
                  <a:fillRect/>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95F1E34E-1946-204F-8FBB-05A38C551FE5}"/>
              </a:ext>
            </a:extLst>
          </p:cNvPr>
          <p:cNvGrpSpPr/>
          <p:nvPr/>
        </p:nvGrpSpPr>
        <p:grpSpPr>
          <a:xfrm>
            <a:off x="2863749" y="3026886"/>
            <a:ext cx="4246106" cy="1307196"/>
            <a:chOff x="3941817" y="2377685"/>
            <a:chExt cx="5661475" cy="1742928"/>
          </a:xfrm>
        </p:grpSpPr>
        <p:sp>
          <p:nvSpPr>
            <p:cNvPr id="30" name="TextBox 29">
              <a:extLst>
                <a:ext uri="{FF2B5EF4-FFF2-40B4-BE49-F238E27FC236}">
                  <a16:creationId xmlns:a16="http://schemas.microsoft.com/office/drawing/2014/main" id="{EF71B93C-6922-BD47-A308-6EAB52C5EA2B}"/>
                </a:ext>
              </a:extLst>
            </p:cNvPr>
            <p:cNvSpPr txBox="1"/>
            <p:nvPr/>
          </p:nvSpPr>
          <p:spPr>
            <a:xfrm>
              <a:off x="5908289" y="2443110"/>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31" name="TextBox 30">
              <a:extLst>
                <a:ext uri="{FF2B5EF4-FFF2-40B4-BE49-F238E27FC236}">
                  <a16:creationId xmlns:a16="http://schemas.microsoft.com/office/drawing/2014/main" id="{9FB3B7DA-A7D8-2541-940F-75EA060ADB3F}"/>
                </a:ext>
              </a:extLst>
            </p:cNvPr>
            <p:cNvSpPr txBox="1"/>
            <p:nvPr/>
          </p:nvSpPr>
          <p:spPr>
            <a:xfrm>
              <a:off x="6681790" y="2510353"/>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32" name="TextBox 31">
              <a:extLst>
                <a:ext uri="{FF2B5EF4-FFF2-40B4-BE49-F238E27FC236}">
                  <a16:creationId xmlns:a16="http://schemas.microsoft.com/office/drawing/2014/main" id="{5BAB507D-CA04-0349-866C-E74AAFB45943}"/>
                </a:ext>
              </a:extLst>
            </p:cNvPr>
            <p:cNvSpPr txBox="1"/>
            <p:nvPr/>
          </p:nvSpPr>
          <p:spPr>
            <a:xfrm>
              <a:off x="7451539" y="2441341"/>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33" name="TextBox 32">
              <a:extLst>
                <a:ext uri="{FF2B5EF4-FFF2-40B4-BE49-F238E27FC236}">
                  <a16:creationId xmlns:a16="http://schemas.microsoft.com/office/drawing/2014/main" id="{030FAF73-2AF2-FA4C-8681-C2C16EE4D562}"/>
                </a:ext>
              </a:extLst>
            </p:cNvPr>
            <p:cNvSpPr txBox="1"/>
            <p:nvPr/>
          </p:nvSpPr>
          <p:spPr>
            <a:xfrm>
              <a:off x="8255789" y="2441341"/>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34" name="TextBox 33">
              <a:extLst>
                <a:ext uri="{FF2B5EF4-FFF2-40B4-BE49-F238E27FC236}">
                  <a16:creationId xmlns:a16="http://schemas.microsoft.com/office/drawing/2014/main" id="{77E14247-7699-9044-B965-64B0553FC516}"/>
                </a:ext>
              </a:extLst>
            </p:cNvPr>
            <p:cNvSpPr txBox="1"/>
            <p:nvPr/>
          </p:nvSpPr>
          <p:spPr>
            <a:xfrm>
              <a:off x="6736882" y="3444991"/>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35" name="TextBox 34">
              <a:extLst>
                <a:ext uri="{FF2B5EF4-FFF2-40B4-BE49-F238E27FC236}">
                  <a16:creationId xmlns:a16="http://schemas.microsoft.com/office/drawing/2014/main" id="{35F465BB-BF75-CE41-A39B-4DAFDCF6CF8E}"/>
                </a:ext>
              </a:extLst>
            </p:cNvPr>
            <p:cNvSpPr txBox="1"/>
            <p:nvPr/>
          </p:nvSpPr>
          <p:spPr>
            <a:xfrm>
              <a:off x="7438252" y="3377639"/>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36" name="TextBox 35">
              <a:extLst>
                <a:ext uri="{FF2B5EF4-FFF2-40B4-BE49-F238E27FC236}">
                  <a16:creationId xmlns:a16="http://schemas.microsoft.com/office/drawing/2014/main" id="{C1C46D34-B4DF-5346-A54B-136B214F0964}"/>
                </a:ext>
              </a:extLst>
            </p:cNvPr>
            <p:cNvSpPr txBox="1"/>
            <p:nvPr/>
          </p:nvSpPr>
          <p:spPr>
            <a:xfrm>
              <a:off x="8341441" y="3505060"/>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37" name="TextBox 36">
              <a:extLst>
                <a:ext uri="{FF2B5EF4-FFF2-40B4-BE49-F238E27FC236}">
                  <a16:creationId xmlns:a16="http://schemas.microsoft.com/office/drawing/2014/main" id="{F416593E-EA55-B143-8901-68A1AFB02959}"/>
                </a:ext>
              </a:extLst>
            </p:cNvPr>
            <p:cNvSpPr txBox="1"/>
            <p:nvPr/>
          </p:nvSpPr>
          <p:spPr>
            <a:xfrm>
              <a:off x="8959657" y="3341580"/>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38" name="TextBox 37">
              <a:extLst>
                <a:ext uri="{FF2B5EF4-FFF2-40B4-BE49-F238E27FC236}">
                  <a16:creationId xmlns:a16="http://schemas.microsoft.com/office/drawing/2014/main" id="{C76ABF4F-6DFF-0B4F-B640-287914902D64}"/>
                </a:ext>
              </a:extLst>
            </p:cNvPr>
            <p:cNvSpPr txBox="1"/>
            <p:nvPr/>
          </p:nvSpPr>
          <p:spPr>
            <a:xfrm>
              <a:off x="4556708" y="3418061"/>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39" name="TextBox 38">
              <a:extLst>
                <a:ext uri="{FF2B5EF4-FFF2-40B4-BE49-F238E27FC236}">
                  <a16:creationId xmlns:a16="http://schemas.microsoft.com/office/drawing/2014/main" id="{F9648568-FF71-1740-B381-E4232F0A4E8C}"/>
                </a:ext>
              </a:extLst>
            </p:cNvPr>
            <p:cNvSpPr txBox="1"/>
            <p:nvPr/>
          </p:nvSpPr>
          <p:spPr>
            <a:xfrm>
              <a:off x="5258080" y="3350712"/>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40" name="TextBox 39">
              <a:extLst>
                <a:ext uri="{FF2B5EF4-FFF2-40B4-BE49-F238E27FC236}">
                  <a16:creationId xmlns:a16="http://schemas.microsoft.com/office/drawing/2014/main" id="{404ADC2B-DA93-C047-8E9F-31ACB4040961}"/>
                </a:ext>
              </a:extLst>
            </p:cNvPr>
            <p:cNvSpPr txBox="1"/>
            <p:nvPr/>
          </p:nvSpPr>
          <p:spPr>
            <a:xfrm>
              <a:off x="6161269" y="3478132"/>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41" name="TextBox 40">
              <a:extLst>
                <a:ext uri="{FF2B5EF4-FFF2-40B4-BE49-F238E27FC236}">
                  <a16:creationId xmlns:a16="http://schemas.microsoft.com/office/drawing/2014/main" id="{8A9FF047-029C-5149-B864-9DF08CD1B4A6}"/>
                </a:ext>
              </a:extLst>
            </p:cNvPr>
            <p:cNvSpPr txBox="1"/>
            <p:nvPr/>
          </p:nvSpPr>
          <p:spPr>
            <a:xfrm>
              <a:off x="6779487" y="3314649"/>
              <a:ext cx="383011"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42" name="TextBox 41">
              <a:extLst>
                <a:ext uri="{FF2B5EF4-FFF2-40B4-BE49-F238E27FC236}">
                  <a16:creationId xmlns:a16="http://schemas.microsoft.com/office/drawing/2014/main" id="{277F734D-6502-E54F-A971-FA3594088EFC}"/>
                </a:ext>
              </a:extLst>
            </p:cNvPr>
            <p:cNvSpPr txBox="1"/>
            <p:nvPr/>
          </p:nvSpPr>
          <p:spPr>
            <a:xfrm>
              <a:off x="8552731" y="2473773"/>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43" name="TextBox 42">
              <a:extLst>
                <a:ext uri="{FF2B5EF4-FFF2-40B4-BE49-F238E27FC236}">
                  <a16:creationId xmlns:a16="http://schemas.microsoft.com/office/drawing/2014/main" id="{972338FB-F96B-1B40-8295-3466CF9FD28D}"/>
                </a:ext>
              </a:extLst>
            </p:cNvPr>
            <p:cNvSpPr txBox="1"/>
            <p:nvPr/>
          </p:nvSpPr>
          <p:spPr>
            <a:xfrm>
              <a:off x="9356984" y="2473773"/>
              <a:ext cx="246308" cy="615553"/>
            </a:xfrm>
            <a:prstGeom prst="rect">
              <a:avLst/>
            </a:prstGeom>
            <a:noFill/>
          </p:spPr>
          <p:txBody>
            <a:bodyPr wrap="none" rtlCol="0">
              <a:spAutoFit/>
            </a:bodyPr>
            <a:lstStyle/>
            <a:p>
              <a:endParaRPr lang="en-US" baseline="0" dirty="0">
                <a:latin typeface="Futura Medium" panose="020B0602020204020303" pitchFamily="34" charset="-79"/>
                <a:cs typeface="Futura Medium" panose="020B0602020204020303" pitchFamily="34" charset="-79"/>
              </a:endParaRPr>
            </a:p>
          </p:txBody>
        </p:sp>
        <p:sp>
          <p:nvSpPr>
            <p:cNvPr id="44" name="TextBox 43">
              <a:extLst>
                <a:ext uri="{FF2B5EF4-FFF2-40B4-BE49-F238E27FC236}">
                  <a16:creationId xmlns:a16="http://schemas.microsoft.com/office/drawing/2014/main" id="{3299B8B8-43D6-6340-B796-403AE1D43031}"/>
                </a:ext>
              </a:extLst>
            </p:cNvPr>
            <p:cNvSpPr txBox="1"/>
            <p:nvPr/>
          </p:nvSpPr>
          <p:spPr>
            <a:xfrm>
              <a:off x="4523850" y="2446697"/>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45" name="TextBox 44">
              <a:extLst>
                <a:ext uri="{FF2B5EF4-FFF2-40B4-BE49-F238E27FC236}">
                  <a16:creationId xmlns:a16="http://schemas.microsoft.com/office/drawing/2014/main" id="{04C2FAF7-5808-0842-B7DB-5F02033914AD}"/>
                </a:ext>
              </a:extLst>
            </p:cNvPr>
            <p:cNvSpPr txBox="1"/>
            <p:nvPr/>
          </p:nvSpPr>
          <p:spPr>
            <a:xfrm>
              <a:off x="5293597" y="2377685"/>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sp>
          <p:nvSpPr>
            <p:cNvPr id="46" name="TextBox 45">
              <a:extLst>
                <a:ext uri="{FF2B5EF4-FFF2-40B4-BE49-F238E27FC236}">
                  <a16:creationId xmlns:a16="http://schemas.microsoft.com/office/drawing/2014/main" id="{32BDDA47-7457-6B4C-9906-EF18DFBD91DF}"/>
                </a:ext>
              </a:extLst>
            </p:cNvPr>
            <p:cNvSpPr txBox="1"/>
            <p:nvPr/>
          </p:nvSpPr>
          <p:spPr>
            <a:xfrm>
              <a:off x="3941817" y="2415474"/>
              <a:ext cx="485603" cy="615553"/>
            </a:xfrm>
            <a:prstGeom prst="rect">
              <a:avLst/>
            </a:prstGeom>
            <a:noFill/>
          </p:spPr>
          <p:txBody>
            <a:bodyPr wrap="none" rtlCol="0">
              <a:spAutoFit/>
            </a:bodyPr>
            <a:lstStyle/>
            <a:p>
              <a:r>
                <a:rPr lang="en-US" baseline="0" dirty="0">
                  <a:latin typeface="Futura Medium" panose="020B0602020204020303" pitchFamily="34" charset="-79"/>
                  <a:cs typeface="Futura Medium" panose="020B0602020204020303" pitchFamily="34" charset="-79"/>
                </a:rPr>
                <a:t>+</a:t>
              </a:r>
            </a:p>
          </p:txBody>
        </p:sp>
      </p:grpSp>
      <p:sp>
        <p:nvSpPr>
          <p:cNvPr id="56" name="TextBox 55"/>
          <p:cNvSpPr txBox="1"/>
          <p:nvPr/>
        </p:nvSpPr>
        <p:spPr>
          <a:xfrm>
            <a:off x="1378959" y="5481886"/>
            <a:ext cx="7277622" cy="830997"/>
          </a:xfrm>
          <a:prstGeom prst="rect">
            <a:avLst/>
          </a:prstGeom>
          <a:noFill/>
        </p:spPr>
        <p:txBody>
          <a:bodyPr wrap="square" rtlCol="0">
            <a:spAutoFit/>
          </a:bodyPr>
          <a:lstStyle/>
          <a:p>
            <a:r>
              <a:rPr lang="en-US" baseline="0" dirty="0"/>
              <a:t>Charged species may be electrons, ions, molecular fragments (evidence for all in different cases)</a:t>
            </a:r>
          </a:p>
        </p:txBody>
      </p:sp>
    </p:spTree>
    <p:extLst>
      <p:ext uri="{BB962C8B-B14F-4D97-AF65-F5344CB8AC3E}">
        <p14:creationId xmlns:p14="http://schemas.microsoft.com/office/powerpoint/2010/main" val="24734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2.08333E-7 2.59259E-6 L 0.09583 -0.00093 " pathEditMode="relative" rAng="0" ptsTypes="AA">
                                      <p:cBhvr>
                                        <p:cTn id="16" dur="1000" fill="hold"/>
                                        <p:tgtEl>
                                          <p:spTgt spid="6"/>
                                        </p:tgtEl>
                                        <p:attrNameLst>
                                          <p:attrName>ppt_x</p:attrName>
                                          <p:attrName>ppt_y</p:attrName>
                                        </p:attrNameLst>
                                      </p:cBhvr>
                                      <p:rCtr x="4792" y="-46"/>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P spid="6" grpId="2" animBg="1"/>
      <p:bldP spid="7" grpId="0" animBg="1"/>
      <p:bldP spid="7" grpId="1" animBg="1"/>
      <p:bldP spid="25" grpId="0" animBg="1"/>
      <p:bldP spid="26" grpId="0" animBg="1"/>
      <p:bldP spid="27"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Much still to be done</a:t>
            </a:r>
          </a:p>
        </p:txBody>
      </p:sp>
      <p:sp>
        <p:nvSpPr>
          <p:cNvPr id="3" name="Content Placeholder 2"/>
          <p:cNvSpPr>
            <a:spLocks noGrp="1"/>
          </p:cNvSpPr>
          <p:nvPr>
            <p:ph idx="1"/>
          </p:nvPr>
        </p:nvSpPr>
        <p:spPr>
          <a:xfrm>
            <a:off x="685800" y="1956486"/>
            <a:ext cx="7772400" cy="4114800"/>
          </a:xfrm>
        </p:spPr>
        <p:txBody>
          <a:bodyPr/>
          <a:lstStyle/>
          <a:p>
            <a:r>
              <a:rPr lang="en-US" sz="2000" dirty="0"/>
              <a:t>Beyond Hertzian &amp; JKR – including shear terms</a:t>
            </a:r>
          </a:p>
          <a:p>
            <a:r>
              <a:rPr lang="en-US" sz="2000" dirty="0"/>
              <a:t>Bowden-Tabor ploughing contributions</a:t>
            </a:r>
          </a:p>
          <a:p>
            <a:r>
              <a:rPr lang="en-US" sz="2000" dirty="0"/>
              <a:t>Transfer layers, fracture contributions</a:t>
            </a:r>
          </a:p>
          <a:p>
            <a:r>
              <a:rPr lang="en-US" sz="2000" dirty="0"/>
              <a:t>Field induced chemical reactions (tribochemistry)</a:t>
            </a:r>
          </a:p>
          <a:p>
            <a:r>
              <a:rPr lang="en-US" sz="2000" dirty="0"/>
              <a:t>Plastic flexoelectric contributions (polar defects)</a:t>
            </a:r>
          </a:p>
          <a:p>
            <a:r>
              <a:rPr lang="en-US" sz="2000" dirty="0"/>
              <a:t>Gradient elasticity</a:t>
            </a:r>
          </a:p>
          <a:p>
            <a:r>
              <a:rPr lang="en-US" sz="2000" dirty="0"/>
              <a:t>Dynamics of charge transfer</a:t>
            </a:r>
          </a:p>
          <a:p>
            <a:r>
              <a:rPr lang="en-US" sz="2000" dirty="0"/>
              <a:t>Experiments &amp; theory of above</a:t>
            </a:r>
          </a:p>
          <a:p>
            <a:r>
              <a:rPr lang="en-US" sz="2000" dirty="0"/>
              <a:t>…..</a:t>
            </a:r>
          </a:p>
          <a:p>
            <a:r>
              <a:rPr lang="en-US" sz="2000" i="1" dirty="0"/>
              <a:t>There is plenty of room at the bottom in triboelectricity</a:t>
            </a:r>
          </a:p>
        </p:txBody>
      </p:sp>
    </p:spTree>
    <p:extLst>
      <p:ext uri="{BB962C8B-B14F-4D97-AF65-F5344CB8AC3E}">
        <p14:creationId xmlns:p14="http://schemas.microsoft.com/office/powerpoint/2010/main" val="3964999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a:t>Summary I</a:t>
            </a:r>
          </a:p>
        </p:txBody>
      </p:sp>
      <p:pic>
        <p:nvPicPr>
          <p:cNvPr id="3" name="Picture 2">
            <a:extLst>
              <a:ext uri="{FF2B5EF4-FFF2-40B4-BE49-F238E27FC236}">
                <a16:creationId xmlns:a16="http://schemas.microsoft.com/office/drawing/2014/main" id="{BBB3A468-EA99-431C-9BB8-E87FFE091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132" y="2013762"/>
            <a:ext cx="3686621" cy="1753138"/>
          </a:xfrm>
          <a:prstGeom prst="rect">
            <a:avLst/>
          </a:prstGeom>
        </p:spPr>
      </p:pic>
      <p:sp>
        <p:nvSpPr>
          <p:cNvPr id="26" name="TextBox 25">
            <a:extLst>
              <a:ext uri="{FF2B5EF4-FFF2-40B4-BE49-F238E27FC236}">
                <a16:creationId xmlns:a16="http://schemas.microsoft.com/office/drawing/2014/main" id="{F7DBAB4F-2D41-400D-A400-DF79F89A5568}"/>
              </a:ext>
            </a:extLst>
          </p:cNvPr>
          <p:cNvSpPr txBox="1"/>
          <p:nvPr/>
        </p:nvSpPr>
        <p:spPr>
          <a:xfrm>
            <a:off x="6015825" y="4494091"/>
            <a:ext cx="2575500" cy="400110"/>
          </a:xfrm>
          <a:prstGeom prst="rect">
            <a:avLst/>
          </a:prstGeom>
          <a:noFill/>
        </p:spPr>
        <p:txBody>
          <a:bodyPr wrap="square" rtlCol="0">
            <a:spAutoFit/>
          </a:bodyPr>
          <a:lstStyle/>
          <a:p>
            <a:pPr algn="ctr"/>
            <a:r>
              <a:rPr lang="en-US" sz="2000" b="1" baseline="0" dirty="0"/>
              <a:t>Triboelectricity</a:t>
            </a:r>
          </a:p>
        </p:txBody>
      </p:sp>
      <p:pic>
        <p:nvPicPr>
          <p:cNvPr id="45" name="Picture 44">
            <a:extLst>
              <a:ext uri="{FF2B5EF4-FFF2-40B4-BE49-F238E27FC236}">
                <a16:creationId xmlns:a16="http://schemas.microsoft.com/office/drawing/2014/main" id="{B1398897-37D1-40CD-816D-57969B9720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40" b="11035"/>
          <a:stretch/>
        </p:blipFill>
        <p:spPr>
          <a:xfrm>
            <a:off x="1227445" y="3988946"/>
            <a:ext cx="5230368" cy="1810511"/>
          </a:xfrm>
          <a:prstGeom prst="rect">
            <a:avLst/>
          </a:prstGeom>
        </p:spPr>
      </p:pic>
      <p:sp>
        <p:nvSpPr>
          <p:cNvPr id="47" name="TextBox 46">
            <a:extLst>
              <a:ext uri="{FF2B5EF4-FFF2-40B4-BE49-F238E27FC236}">
                <a16:creationId xmlns:a16="http://schemas.microsoft.com/office/drawing/2014/main" id="{313F2210-411D-454B-971B-D8BC6FE0E0D8}"/>
              </a:ext>
            </a:extLst>
          </p:cNvPr>
          <p:cNvSpPr txBox="1"/>
          <p:nvPr/>
        </p:nvSpPr>
        <p:spPr>
          <a:xfrm>
            <a:off x="351676" y="409440"/>
            <a:ext cx="2359036" cy="400110"/>
          </a:xfrm>
          <a:prstGeom prst="rect">
            <a:avLst/>
          </a:prstGeom>
          <a:noFill/>
        </p:spPr>
        <p:txBody>
          <a:bodyPr wrap="square" rtlCol="0">
            <a:spAutoFit/>
          </a:bodyPr>
          <a:lstStyle/>
          <a:p>
            <a:pPr algn="ctr"/>
            <a:r>
              <a:rPr lang="en-US" sz="2000" b="1" baseline="0" dirty="0"/>
              <a:t>Tribology</a:t>
            </a:r>
          </a:p>
        </p:txBody>
      </p:sp>
      <p:sp>
        <p:nvSpPr>
          <p:cNvPr id="48" name="TextBox 47">
            <a:extLst>
              <a:ext uri="{FF2B5EF4-FFF2-40B4-BE49-F238E27FC236}">
                <a16:creationId xmlns:a16="http://schemas.microsoft.com/office/drawing/2014/main" id="{CBDDF507-F0B8-46F4-A245-7B44D5523ED9}"/>
              </a:ext>
            </a:extLst>
          </p:cNvPr>
          <p:cNvSpPr txBox="1"/>
          <p:nvPr/>
        </p:nvSpPr>
        <p:spPr>
          <a:xfrm>
            <a:off x="3127554" y="2565519"/>
            <a:ext cx="926269" cy="646331"/>
          </a:xfrm>
          <a:prstGeom prst="rect">
            <a:avLst/>
          </a:prstGeom>
          <a:noFill/>
        </p:spPr>
        <p:txBody>
          <a:bodyPr wrap="square" rtlCol="0">
            <a:spAutoFit/>
          </a:bodyPr>
          <a:lstStyle/>
          <a:p>
            <a:pPr algn="ctr"/>
            <a:r>
              <a:rPr lang="en-US" sz="3600" b="1" baseline="0" dirty="0">
                <a:solidFill>
                  <a:schemeClr val="accent2"/>
                </a:solidFill>
              </a:rPr>
              <a:t>+</a:t>
            </a:r>
          </a:p>
        </p:txBody>
      </p:sp>
      <p:sp>
        <p:nvSpPr>
          <p:cNvPr id="9" name="TextBox 8">
            <a:extLst>
              <a:ext uri="{FF2B5EF4-FFF2-40B4-BE49-F238E27FC236}">
                <a16:creationId xmlns:a16="http://schemas.microsoft.com/office/drawing/2014/main" id="{D9C57A64-CDAB-4982-A6FB-A3D6F980E2AF}"/>
              </a:ext>
            </a:extLst>
          </p:cNvPr>
          <p:cNvSpPr txBox="1"/>
          <p:nvPr/>
        </p:nvSpPr>
        <p:spPr>
          <a:xfrm>
            <a:off x="202520" y="4482490"/>
            <a:ext cx="926269" cy="646331"/>
          </a:xfrm>
          <a:prstGeom prst="rect">
            <a:avLst/>
          </a:prstGeom>
          <a:noFill/>
        </p:spPr>
        <p:txBody>
          <a:bodyPr wrap="square" rtlCol="0">
            <a:spAutoFit/>
          </a:bodyPr>
          <a:lstStyle/>
          <a:p>
            <a:pPr algn="ctr"/>
            <a:r>
              <a:rPr lang="en-US" sz="3600" b="1" baseline="0" dirty="0">
                <a:solidFill>
                  <a:schemeClr val="accent2"/>
                </a:solidFill>
              </a:rPr>
              <a:t>=</a:t>
            </a:r>
          </a:p>
        </p:txBody>
      </p:sp>
      <p:pic>
        <p:nvPicPr>
          <p:cNvPr id="5" name="Picture 4">
            <a:extLst>
              <a:ext uri="{FF2B5EF4-FFF2-40B4-BE49-F238E27FC236}">
                <a16:creationId xmlns:a16="http://schemas.microsoft.com/office/drawing/2014/main" id="{CE30E0B8-F233-4040-ADC3-241610E077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676" y="875384"/>
            <a:ext cx="2775878" cy="2013301"/>
          </a:xfrm>
          <a:prstGeom prst="rect">
            <a:avLst/>
          </a:prstGeom>
        </p:spPr>
      </p:pic>
    </p:spTree>
    <p:extLst>
      <p:ext uri="{BB962C8B-B14F-4D97-AF65-F5344CB8AC3E}">
        <p14:creationId xmlns:p14="http://schemas.microsoft.com/office/powerpoint/2010/main" val="2735202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B48D-19C3-4DE1-83E9-30FEDE04C0B7}"/>
              </a:ext>
            </a:extLst>
          </p:cNvPr>
          <p:cNvSpPr>
            <a:spLocks noGrp="1"/>
          </p:cNvSpPr>
          <p:nvPr>
            <p:ph type="title"/>
          </p:nvPr>
        </p:nvSpPr>
        <p:spPr/>
        <p:txBody>
          <a:bodyPr/>
          <a:lstStyle/>
          <a:p>
            <a:r>
              <a:rPr lang="en-US" dirty="0"/>
              <a:t>Summary II</a:t>
            </a:r>
          </a:p>
        </p:txBody>
      </p:sp>
      <p:sp>
        <p:nvSpPr>
          <p:cNvPr id="3" name="Content Placeholder 2">
            <a:extLst>
              <a:ext uri="{FF2B5EF4-FFF2-40B4-BE49-F238E27FC236}">
                <a16:creationId xmlns:a16="http://schemas.microsoft.com/office/drawing/2014/main" id="{C79FD35E-68B5-401B-A16E-CE2088E9E319}"/>
              </a:ext>
            </a:extLst>
          </p:cNvPr>
          <p:cNvSpPr>
            <a:spLocks noGrp="1"/>
          </p:cNvSpPr>
          <p:nvPr>
            <p:ph idx="1"/>
          </p:nvPr>
        </p:nvSpPr>
        <p:spPr>
          <a:xfrm>
            <a:off x="685800" y="1981200"/>
            <a:ext cx="7772400" cy="4114800"/>
          </a:xfrm>
        </p:spPr>
        <p:txBody>
          <a:bodyPr/>
          <a:lstStyle/>
          <a:p>
            <a:r>
              <a:rPr lang="en-US" sz="2200" dirty="0"/>
              <a:t>Consistent with diverse old and new experimental observations, including</a:t>
            </a:r>
          </a:p>
          <a:p>
            <a:pPr lvl="1"/>
            <a:r>
              <a:rPr lang="en-US" sz="2000" dirty="0"/>
              <a:t>Reversal of transfer with force</a:t>
            </a:r>
          </a:p>
          <a:p>
            <a:pPr lvl="1"/>
            <a:r>
              <a:rPr lang="en-US" sz="2000" dirty="0"/>
              <a:t>Charging of identical materials</a:t>
            </a:r>
          </a:p>
          <a:p>
            <a:pPr lvl="1"/>
            <a:r>
              <a:rPr lang="en-US" sz="2000" dirty="0"/>
              <a:t>Curvature and roughness dependence</a:t>
            </a:r>
          </a:p>
          <a:p>
            <a:pPr lvl="1"/>
            <a:r>
              <a:rPr lang="en-US" sz="2000" dirty="0"/>
              <a:t>Temperature dependence</a:t>
            </a:r>
          </a:p>
          <a:p>
            <a:pPr lvl="1"/>
            <a:r>
              <a:rPr lang="en-US" sz="2000" dirty="0"/>
              <a:t>Work function and dielectric constant dependence</a:t>
            </a:r>
          </a:p>
          <a:p>
            <a:pPr lvl="1"/>
            <a:r>
              <a:rPr lang="en-US" sz="2000" dirty="0"/>
              <a:t>…</a:t>
            </a:r>
          </a:p>
          <a:p>
            <a:r>
              <a:rPr lang="en-US" sz="2200" dirty="0"/>
              <a:t>Contains no empirical, adjustable parameters</a:t>
            </a:r>
          </a:p>
          <a:p>
            <a:r>
              <a:rPr lang="en-US" sz="2200" dirty="0"/>
              <a:t>Consistent with other, known physics (band-bending </a:t>
            </a:r>
            <a:r>
              <a:rPr lang="en-US" sz="2200" dirty="0" err="1"/>
              <a:t>etc</a:t>
            </a:r>
            <a:r>
              <a:rPr lang="en-US" sz="2200" dirty="0"/>
              <a:t>)</a:t>
            </a:r>
          </a:p>
          <a:p>
            <a:r>
              <a:rPr lang="en-US" sz="2200" dirty="0"/>
              <a:t>All relevant terms can be measured/calculated (not so easy)</a:t>
            </a:r>
          </a:p>
          <a:p>
            <a:pPr marL="0" indent="0">
              <a:buNone/>
            </a:pPr>
            <a:endParaRPr lang="en-US" dirty="0"/>
          </a:p>
        </p:txBody>
      </p:sp>
      <p:pic>
        <p:nvPicPr>
          <p:cNvPr id="4" name="Picture 3">
            <a:extLst>
              <a:ext uri="{FF2B5EF4-FFF2-40B4-BE49-F238E27FC236}">
                <a16:creationId xmlns:a16="http://schemas.microsoft.com/office/drawing/2014/main" id="{AAE24D2B-FA62-459A-B6CB-40D4A8EB3D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2408179" cy="1749044"/>
          </a:xfrm>
          <a:prstGeom prst="rect">
            <a:avLst/>
          </a:prstGeom>
        </p:spPr>
      </p:pic>
    </p:spTree>
    <p:extLst>
      <p:ext uri="{BB962C8B-B14F-4D97-AF65-F5344CB8AC3E}">
        <p14:creationId xmlns:p14="http://schemas.microsoft.com/office/powerpoint/2010/main" val="2838677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530" y="1996061"/>
            <a:ext cx="6966940" cy="4114800"/>
          </a:xfrm>
        </p:spPr>
        <p:txBody>
          <a:bodyPr/>
          <a:lstStyle/>
          <a:p>
            <a:pPr marL="0" indent="0" algn="ctr">
              <a:spcBef>
                <a:spcPct val="50000"/>
              </a:spcBef>
              <a:spcAft>
                <a:spcPts val="1200"/>
              </a:spcAft>
              <a:buNone/>
            </a:pPr>
            <a:r>
              <a:rPr lang="en-US" altLang="en-US" sz="2200" b="1" i="1" dirty="0">
                <a:solidFill>
                  <a:srgbClr val="000000"/>
                </a:solidFill>
              </a:rPr>
              <a:t>Research is to see what everybody else has seen, and to think what nobody else has thought</a:t>
            </a:r>
            <a:br>
              <a:rPr lang="en-US" altLang="en-US" sz="2200" b="1" i="1" dirty="0">
                <a:solidFill>
                  <a:srgbClr val="000000"/>
                </a:solidFill>
              </a:rPr>
            </a:br>
            <a:r>
              <a:rPr lang="en-US" altLang="en-US" sz="2200" b="1" i="1" dirty="0">
                <a:solidFill>
                  <a:srgbClr val="000000"/>
                </a:solidFill>
              </a:rPr>
              <a:t>Albert </a:t>
            </a:r>
            <a:r>
              <a:rPr lang="en-US" altLang="en-US" sz="2200" b="1" i="1" dirty="0" err="1">
                <a:solidFill>
                  <a:srgbClr val="000000"/>
                </a:solidFill>
              </a:rPr>
              <a:t>Szent-Györgi</a:t>
            </a:r>
            <a:endParaRPr lang="en-US" sz="2200" dirty="0"/>
          </a:p>
        </p:txBody>
      </p:sp>
      <p:sp>
        <p:nvSpPr>
          <p:cNvPr id="4" name="Title 3"/>
          <p:cNvSpPr>
            <a:spLocks noGrp="1"/>
          </p:cNvSpPr>
          <p:nvPr>
            <p:ph type="title"/>
          </p:nvPr>
        </p:nvSpPr>
        <p:spPr/>
        <p:txBody>
          <a:bodyPr/>
          <a:lstStyle/>
          <a:p>
            <a:r>
              <a:rPr lang="en-US" dirty="0"/>
              <a:t>Questions?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9"/>
            <a:ext cx="1300004" cy="180556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8284" y="3681959"/>
            <a:ext cx="2792396" cy="213195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4008" y="3839978"/>
            <a:ext cx="2466975" cy="1847850"/>
          </a:xfrm>
          <a:prstGeom prst="rect">
            <a:avLst/>
          </a:prstGeom>
        </p:spPr>
      </p:pic>
      <p:sp>
        <p:nvSpPr>
          <p:cNvPr id="12" name="TextBox 11"/>
          <p:cNvSpPr txBox="1"/>
          <p:nvPr/>
        </p:nvSpPr>
        <p:spPr>
          <a:xfrm>
            <a:off x="586224" y="3274736"/>
            <a:ext cx="8275320" cy="461665"/>
          </a:xfrm>
          <a:prstGeom prst="rect">
            <a:avLst/>
          </a:prstGeom>
          <a:noFill/>
        </p:spPr>
        <p:txBody>
          <a:bodyPr wrap="square" rtlCol="0">
            <a:spAutoFit/>
          </a:bodyPr>
          <a:lstStyle/>
          <a:p>
            <a:r>
              <a:rPr lang="en-US" baseline="0" dirty="0"/>
              <a:t> Tribology            +     Flexoelectricity       =     Triboelectricity</a:t>
            </a:r>
          </a:p>
        </p:txBody>
      </p:sp>
      <p:pic>
        <p:nvPicPr>
          <p:cNvPr id="6" name="Picture 5">
            <a:extLst>
              <a:ext uri="{FF2B5EF4-FFF2-40B4-BE49-F238E27FC236}">
                <a16:creationId xmlns:a16="http://schemas.microsoft.com/office/drawing/2014/main" id="{2C220042-1048-49E1-9F83-5C38C9F99E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24" y="3839978"/>
            <a:ext cx="1573521" cy="1952078"/>
          </a:xfrm>
          <a:prstGeom prst="rect">
            <a:avLst/>
          </a:prstGeom>
        </p:spPr>
      </p:pic>
      <p:sp>
        <p:nvSpPr>
          <p:cNvPr id="2" name="TextBox 1">
            <a:extLst>
              <a:ext uri="{FF2B5EF4-FFF2-40B4-BE49-F238E27FC236}">
                <a16:creationId xmlns:a16="http://schemas.microsoft.com/office/drawing/2014/main" id="{5AB650B2-A650-4FA9-A44C-4FFD097FC290}"/>
              </a:ext>
            </a:extLst>
          </p:cNvPr>
          <p:cNvSpPr txBox="1"/>
          <p:nvPr/>
        </p:nvSpPr>
        <p:spPr>
          <a:xfrm>
            <a:off x="525154" y="6079536"/>
            <a:ext cx="7945183" cy="461665"/>
          </a:xfrm>
          <a:prstGeom prst="rect">
            <a:avLst/>
          </a:prstGeom>
          <a:noFill/>
        </p:spPr>
        <p:txBody>
          <a:bodyPr wrap="square" rtlCol="0">
            <a:spAutoFit/>
          </a:bodyPr>
          <a:lstStyle/>
          <a:p>
            <a:r>
              <a:rPr lang="en-US" i="1" baseline="0" dirty="0"/>
              <a:t>Electric Collaborators Welcome: Laurence.Marks@gmail.com</a:t>
            </a:r>
          </a:p>
        </p:txBody>
      </p:sp>
    </p:spTree>
    <p:extLst>
      <p:ext uri="{BB962C8B-B14F-4D97-AF65-F5344CB8AC3E}">
        <p14:creationId xmlns:p14="http://schemas.microsoft.com/office/powerpoint/2010/main" val="452742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Areas</a:t>
            </a:r>
          </a:p>
        </p:txBody>
      </p:sp>
      <p:sp>
        <p:nvSpPr>
          <p:cNvPr id="6" name="TextBox 5"/>
          <p:cNvSpPr txBox="1"/>
          <p:nvPr/>
        </p:nvSpPr>
        <p:spPr>
          <a:xfrm>
            <a:off x="4784044" y="1779357"/>
            <a:ext cx="2050295" cy="369332"/>
          </a:xfrm>
          <a:prstGeom prst="rect">
            <a:avLst/>
          </a:prstGeom>
          <a:noFill/>
        </p:spPr>
        <p:txBody>
          <a:bodyPr wrap="square" rtlCol="0">
            <a:spAutoFit/>
          </a:bodyPr>
          <a:lstStyle/>
          <a:p>
            <a:r>
              <a:rPr lang="en-US" sz="1800" baseline="0" dirty="0"/>
              <a:t>Antistatic cloth</a:t>
            </a:r>
          </a:p>
        </p:txBody>
      </p:sp>
      <p:sp>
        <p:nvSpPr>
          <p:cNvPr id="7" name="AutoShape 4" descr="Image result for static electricity haza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7693" y="4664512"/>
            <a:ext cx="2050296" cy="1483358"/>
          </a:xfrm>
          <a:prstGeom prst="rect">
            <a:avLst/>
          </a:prstGeom>
        </p:spPr>
      </p:pic>
      <p:sp>
        <p:nvSpPr>
          <p:cNvPr id="13" name="TextBox 12"/>
          <p:cNvSpPr txBox="1"/>
          <p:nvPr/>
        </p:nvSpPr>
        <p:spPr>
          <a:xfrm>
            <a:off x="2515733" y="6147870"/>
            <a:ext cx="1193054" cy="369332"/>
          </a:xfrm>
          <a:prstGeom prst="rect">
            <a:avLst/>
          </a:prstGeom>
          <a:noFill/>
        </p:spPr>
        <p:txBody>
          <a:bodyPr wrap="square" rtlCol="0">
            <a:spAutoFit/>
          </a:bodyPr>
          <a:lstStyle/>
          <a:p>
            <a:r>
              <a:rPr lang="en-US" sz="1800" baseline="0" dirty="0"/>
              <a:t>Weather</a:t>
            </a:r>
          </a:p>
        </p:txBody>
      </p:sp>
      <p:sp>
        <p:nvSpPr>
          <p:cNvPr id="14" name="TextBox 13"/>
          <p:cNvSpPr txBox="1"/>
          <p:nvPr/>
        </p:nvSpPr>
        <p:spPr>
          <a:xfrm>
            <a:off x="7139517" y="6147870"/>
            <a:ext cx="946648" cy="369332"/>
          </a:xfrm>
          <a:prstGeom prst="rect">
            <a:avLst/>
          </a:prstGeom>
          <a:noFill/>
        </p:spPr>
        <p:txBody>
          <a:bodyPr wrap="square" rtlCol="0">
            <a:spAutoFit/>
          </a:bodyPr>
          <a:lstStyle/>
          <a:p>
            <a:r>
              <a:rPr lang="en-US" sz="1800" baseline="0" dirty="0"/>
              <a:t>Safety</a:t>
            </a:r>
          </a:p>
        </p:txBody>
      </p:sp>
      <p:pic>
        <p:nvPicPr>
          <p:cNvPr id="16" name="Picture 15">
            <a:extLst>
              <a:ext uri="{FF2B5EF4-FFF2-40B4-BE49-F238E27FC236}">
                <a16:creationId xmlns:a16="http://schemas.microsoft.com/office/drawing/2014/main" id="{E089B942-222F-445E-A97A-078C5E43D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350" y="2055727"/>
            <a:ext cx="1956493" cy="1385849"/>
          </a:xfrm>
          <a:prstGeom prst="rect">
            <a:avLst/>
          </a:prstGeom>
        </p:spPr>
      </p:pic>
      <p:sp>
        <p:nvSpPr>
          <p:cNvPr id="18" name="TextBox 17">
            <a:extLst>
              <a:ext uri="{FF2B5EF4-FFF2-40B4-BE49-F238E27FC236}">
                <a16:creationId xmlns:a16="http://schemas.microsoft.com/office/drawing/2014/main" id="{20A08CC0-4A89-4E9D-885B-7B6A1AD2A12C}"/>
              </a:ext>
            </a:extLst>
          </p:cNvPr>
          <p:cNvSpPr txBox="1"/>
          <p:nvPr/>
        </p:nvSpPr>
        <p:spPr>
          <a:xfrm>
            <a:off x="685800" y="1666793"/>
            <a:ext cx="3835400" cy="369332"/>
          </a:xfrm>
          <a:prstGeom prst="rect">
            <a:avLst/>
          </a:prstGeom>
          <a:noFill/>
        </p:spPr>
        <p:txBody>
          <a:bodyPr wrap="square" rtlCol="0">
            <a:spAutoFit/>
          </a:bodyPr>
          <a:lstStyle/>
          <a:p>
            <a:r>
              <a:rPr lang="en-US" sz="1800" baseline="0" dirty="0"/>
              <a:t>Power wearable electronics</a:t>
            </a:r>
          </a:p>
        </p:txBody>
      </p:sp>
      <p:pic>
        <p:nvPicPr>
          <p:cNvPr id="19" name="Picture 18">
            <a:extLst>
              <a:ext uri="{FF2B5EF4-FFF2-40B4-BE49-F238E27FC236}">
                <a16:creationId xmlns:a16="http://schemas.microsoft.com/office/drawing/2014/main" id="{7196FADD-7F84-4EEC-8840-340A94656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820" y="4006935"/>
            <a:ext cx="1552620" cy="2135868"/>
          </a:xfrm>
          <a:prstGeom prst="rect">
            <a:avLst/>
          </a:prstGeom>
        </p:spPr>
      </p:pic>
      <p:sp>
        <p:nvSpPr>
          <p:cNvPr id="20" name="TextBox 19">
            <a:extLst>
              <a:ext uri="{FF2B5EF4-FFF2-40B4-BE49-F238E27FC236}">
                <a16:creationId xmlns:a16="http://schemas.microsoft.com/office/drawing/2014/main" id="{D0D02845-A8A7-4DAF-B5B1-74DCF3774026}"/>
              </a:ext>
            </a:extLst>
          </p:cNvPr>
          <p:cNvSpPr txBox="1"/>
          <p:nvPr/>
        </p:nvSpPr>
        <p:spPr>
          <a:xfrm>
            <a:off x="4968930" y="3822269"/>
            <a:ext cx="2038873" cy="369332"/>
          </a:xfrm>
          <a:prstGeom prst="rect">
            <a:avLst/>
          </a:prstGeom>
          <a:noFill/>
        </p:spPr>
        <p:txBody>
          <a:bodyPr wrap="square" rtlCol="0">
            <a:spAutoFit/>
          </a:bodyPr>
          <a:lstStyle/>
          <a:p>
            <a:r>
              <a:rPr lang="en-US" sz="1800" baseline="0" dirty="0"/>
              <a:t>Manufacturing</a:t>
            </a:r>
          </a:p>
        </p:txBody>
      </p:sp>
      <p:pic>
        <p:nvPicPr>
          <p:cNvPr id="22" name="Picture 21">
            <a:extLst>
              <a:ext uri="{FF2B5EF4-FFF2-40B4-BE49-F238E27FC236}">
                <a16:creationId xmlns:a16="http://schemas.microsoft.com/office/drawing/2014/main" id="{4ADCA8A4-A53F-470E-92EF-FFD68833E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968" y="346469"/>
            <a:ext cx="3419475" cy="1333500"/>
          </a:xfrm>
          <a:prstGeom prst="rect">
            <a:avLst/>
          </a:prstGeom>
        </p:spPr>
      </p:pic>
      <p:pic>
        <p:nvPicPr>
          <p:cNvPr id="4" name="Picture 3">
            <a:extLst>
              <a:ext uri="{FF2B5EF4-FFF2-40B4-BE49-F238E27FC236}">
                <a16:creationId xmlns:a16="http://schemas.microsoft.com/office/drawing/2014/main" id="{03BCF476-FE73-4E10-9D7B-18E7C4322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388" y="2119129"/>
            <a:ext cx="2688569" cy="1511939"/>
          </a:xfrm>
          <a:prstGeom prst="rect">
            <a:avLst/>
          </a:prstGeom>
        </p:spPr>
      </p:pic>
      <p:sp>
        <p:nvSpPr>
          <p:cNvPr id="5" name="TextBox 4">
            <a:extLst>
              <a:ext uri="{FF2B5EF4-FFF2-40B4-BE49-F238E27FC236}">
                <a16:creationId xmlns:a16="http://schemas.microsoft.com/office/drawing/2014/main" id="{FFBC9B2E-19E8-4FB3-A67D-39EE0770860D}"/>
              </a:ext>
            </a:extLst>
          </p:cNvPr>
          <p:cNvSpPr txBox="1"/>
          <p:nvPr/>
        </p:nvSpPr>
        <p:spPr>
          <a:xfrm>
            <a:off x="685800" y="3067741"/>
            <a:ext cx="1101204" cy="646331"/>
          </a:xfrm>
          <a:prstGeom prst="rect">
            <a:avLst/>
          </a:prstGeom>
          <a:noFill/>
        </p:spPr>
        <p:txBody>
          <a:bodyPr wrap="square" rtlCol="0">
            <a:spAutoFit/>
          </a:bodyPr>
          <a:lstStyle/>
          <a:p>
            <a:r>
              <a:rPr lang="en-US" sz="1800" baseline="0" dirty="0"/>
              <a:t>Dust Storms</a:t>
            </a:r>
          </a:p>
        </p:txBody>
      </p:sp>
      <p:pic>
        <p:nvPicPr>
          <p:cNvPr id="23" name="Picture 22">
            <a:extLst>
              <a:ext uri="{FF2B5EF4-FFF2-40B4-BE49-F238E27FC236}">
                <a16:creationId xmlns:a16="http://schemas.microsoft.com/office/drawing/2014/main" id="{4EB136E0-4801-4418-A4BE-504564A1FD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948" y="3926584"/>
            <a:ext cx="1690103" cy="2535154"/>
          </a:xfrm>
          <a:prstGeom prst="rect">
            <a:avLst/>
          </a:prstGeom>
        </p:spPr>
      </p:pic>
    </p:spTree>
    <p:extLst>
      <p:ext uri="{BB962C8B-B14F-4D97-AF65-F5344CB8AC3E}">
        <p14:creationId xmlns:p14="http://schemas.microsoft.com/office/powerpoint/2010/main" val="330588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Models: Incomplete</a:t>
            </a:r>
          </a:p>
        </p:txBody>
      </p:sp>
      <p:sp>
        <p:nvSpPr>
          <p:cNvPr id="16" name="TextBox 15"/>
          <p:cNvSpPr txBox="1"/>
          <p:nvPr/>
        </p:nvSpPr>
        <p:spPr>
          <a:xfrm>
            <a:off x="4572000" y="5349152"/>
            <a:ext cx="3776484" cy="584775"/>
          </a:xfrm>
          <a:prstGeom prst="rect">
            <a:avLst/>
          </a:prstGeom>
          <a:noFill/>
        </p:spPr>
        <p:txBody>
          <a:bodyPr wrap="square" rtlCol="0">
            <a:spAutoFit/>
          </a:bodyPr>
          <a:lstStyle/>
          <a:p>
            <a:r>
              <a:rPr lang="en-US" sz="1600" baseline="0" dirty="0"/>
              <a:t>Adapted from  F. Galembeck et. al., RSC Advances 4(109) (2014) 64280-64298.</a:t>
            </a:r>
          </a:p>
        </p:txBody>
      </p:sp>
      <p:pic>
        <p:nvPicPr>
          <p:cNvPr id="3" name="Picture 2">
            <a:extLst>
              <a:ext uri="{FF2B5EF4-FFF2-40B4-BE49-F238E27FC236}">
                <a16:creationId xmlns:a16="http://schemas.microsoft.com/office/drawing/2014/main" id="{749EC62C-5B1C-473F-AF7C-D79FAF19C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0326" y="2040661"/>
            <a:ext cx="4459613" cy="3086087"/>
          </a:xfrm>
          <a:prstGeom prst="rect">
            <a:avLst/>
          </a:prstGeom>
        </p:spPr>
      </p:pic>
      <p:pic>
        <p:nvPicPr>
          <p:cNvPr id="9" name="Picture 8">
            <a:extLst>
              <a:ext uri="{FF2B5EF4-FFF2-40B4-BE49-F238E27FC236}">
                <a16:creationId xmlns:a16="http://schemas.microsoft.com/office/drawing/2014/main" id="{1E74DBB9-C2E5-4D1C-9B80-6898EAE3C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00" y="2276025"/>
            <a:ext cx="3589848" cy="3977552"/>
          </a:xfrm>
          <a:prstGeom prst="rect">
            <a:avLst/>
          </a:prstGeom>
        </p:spPr>
      </p:pic>
      <p:sp>
        <p:nvSpPr>
          <p:cNvPr id="10" name="TextBox 9">
            <a:extLst>
              <a:ext uri="{FF2B5EF4-FFF2-40B4-BE49-F238E27FC236}">
                <a16:creationId xmlns:a16="http://schemas.microsoft.com/office/drawing/2014/main" id="{64D4CD93-5C1A-43EB-AF0A-960AB1A218E9}"/>
              </a:ext>
            </a:extLst>
          </p:cNvPr>
          <p:cNvSpPr txBox="1"/>
          <p:nvPr/>
        </p:nvSpPr>
        <p:spPr>
          <a:xfrm>
            <a:off x="260531" y="6253577"/>
            <a:ext cx="4570482" cy="369332"/>
          </a:xfrm>
          <a:prstGeom prst="rect">
            <a:avLst/>
          </a:prstGeom>
          <a:noFill/>
        </p:spPr>
        <p:txBody>
          <a:bodyPr wrap="none" rtlCol="0">
            <a:spAutoFit/>
          </a:bodyPr>
          <a:lstStyle/>
          <a:p>
            <a:r>
              <a:rPr lang="en-US" sz="1800" baseline="0" dirty="0"/>
              <a:t>kb.staticworx.com/glossary/triboelectric-series/</a:t>
            </a:r>
          </a:p>
        </p:txBody>
      </p:sp>
      <p:sp>
        <p:nvSpPr>
          <p:cNvPr id="11" name="TextBox 10">
            <a:extLst>
              <a:ext uri="{FF2B5EF4-FFF2-40B4-BE49-F238E27FC236}">
                <a16:creationId xmlns:a16="http://schemas.microsoft.com/office/drawing/2014/main" id="{10CC251B-6EB8-4A10-B60F-40BE926E00E5}"/>
              </a:ext>
            </a:extLst>
          </p:cNvPr>
          <p:cNvSpPr txBox="1"/>
          <p:nvPr/>
        </p:nvSpPr>
        <p:spPr>
          <a:xfrm>
            <a:off x="797261" y="1894073"/>
            <a:ext cx="2762686" cy="461665"/>
          </a:xfrm>
          <a:prstGeom prst="rect">
            <a:avLst/>
          </a:prstGeom>
          <a:noFill/>
        </p:spPr>
        <p:txBody>
          <a:bodyPr wrap="square" rtlCol="0">
            <a:spAutoFit/>
          </a:bodyPr>
          <a:lstStyle/>
          <a:p>
            <a:r>
              <a:rPr lang="en-US" baseline="0" dirty="0"/>
              <a:t>Triboelectric Series</a:t>
            </a:r>
          </a:p>
        </p:txBody>
      </p:sp>
    </p:spTree>
    <p:extLst>
      <p:ext uri="{BB962C8B-B14F-4D97-AF65-F5344CB8AC3E}">
        <p14:creationId xmlns:p14="http://schemas.microsoft.com/office/powerpoint/2010/main" val="3920176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C2EE-340D-415A-B6D5-4C734CD0FE64}"/>
              </a:ext>
            </a:extLst>
          </p:cNvPr>
          <p:cNvSpPr>
            <a:spLocks noGrp="1"/>
          </p:cNvSpPr>
          <p:nvPr>
            <p:ph type="title"/>
          </p:nvPr>
        </p:nvSpPr>
        <p:spPr/>
        <p:txBody>
          <a:bodyPr/>
          <a:lstStyle/>
          <a:p>
            <a:r>
              <a:rPr lang="en-US" dirty="0"/>
              <a:t>Some of the issues</a:t>
            </a:r>
          </a:p>
        </p:txBody>
      </p:sp>
      <p:sp>
        <p:nvSpPr>
          <p:cNvPr id="3" name="Content Placeholder 2">
            <a:extLst>
              <a:ext uri="{FF2B5EF4-FFF2-40B4-BE49-F238E27FC236}">
                <a16:creationId xmlns:a16="http://schemas.microsoft.com/office/drawing/2014/main" id="{6FE27063-E72D-4B87-92F2-D9810648DA02}"/>
              </a:ext>
            </a:extLst>
          </p:cNvPr>
          <p:cNvSpPr>
            <a:spLocks noGrp="1"/>
          </p:cNvSpPr>
          <p:nvPr>
            <p:ph idx="1"/>
          </p:nvPr>
        </p:nvSpPr>
        <p:spPr>
          <a:xfrm>
            <a:off x="685800" y="1848035"/>
            <a:ext cx="7772400" cy="4114800"/>
          </a:xfrm>
        </p:spPr>
        <p:txBody>
          <a:bodyPr/>
          <a:lstStyle/>
          <a:p>
            <a:r>
              <a:rPr lang="en-US" sz="2400" dirty="0"/>
              <a:t>Charge transfer inhomogeneous</a:t>
            </a:r>
          </a:p>
          <a:p>
            <a:r>
              <a:rPr lang="en-US" sz="2400" dirty="0"/>
              <a:t>Curvature matters (first shown by Jameson in 1910, a school teacher from Glasgow, DOI: 10.1038/083189a0)</a:t>
            </a:r>
          </a:p>
          <a:p>
            <a:r>
              <a:rPr lang="en-US" sz="2400" dirty="0"/>
              <a:t>Tribocurrent scales as F</a:t>
            </a:r>
            <a:r>
              <a:rPr lang="en-US" sz="2400" baseline="30000" dirty="0"/>
              <a:t>1/3</a:t>
            </a:r>
            <a:endParaRPr lang="en-US" sz="2400" dirty="0"/>
          </a:p>
          <a:p>
            <a:r>
              <a:rPr lang="en-US" sz="2400" dirty="0"/>
              <a:t>Bipolar tribocharge (+/- during contact/pulloff)</a:t>
            </a:r>
          </a:p>
          <a:p>
            <a:r>
              <a:rPr lang="en-US" sz="2400" dirty="0"/>
              <a:t>Depends upon pre-strain of sample</a:t>
            </a:r>
          </a:p>
          <a:p>
            <a:r>
              <a:rPr lang="en-US" sz="2400" dirty="0"/>
              <a:t>Charge transfer can change sign with pressure</a:t>
            </a:r>
          </a:p>
          <a:p>
            <a:r>
              <a:rPr lang="en-US" sz="2400" dirty="0"/>
              <a:t>Occurs between different sized particles of the same material</a:t>
            </a:r>
          </a:p>
          <a:p>
            <a:r>
              <a:rPr lang="en-US" sz="2400" dirty="0"/>
              <a:t>Workfunction, dielectric constant, trap states matter</a:t>
            </a:r>
          </a:p>
          <a:p>
            <a:endParaRPr lang="en-US" dirty="0"/>
          </a:p>
        </p:txBody>
      </p:sp>
    </p:spTree>
    <p:extLst>
      <p:ext uri="{BB962C8B-B14F-4D97-AF65-F5344CB8AC3E}">
        <p14:creationId xmlns:p14="http://schemas.microsoft.com/office/powerpoint/2010/main" val="1916451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can’t beat Gibbs</a:t>
            </a:r>
          </a:p>
        </p:txBody>
      </p:sp>
      <p:sp>
        <p:nvSpPr>
          <p:cNvPr id="3" name="Content Placeholder 2"/>
          <p:cNvSpPr>
            <a:spLocks noGrp="1"/>
          </p:cNvSpPr>
          <p:nvPr>
            <p:ph idx="1"/>
          </p:nvPr>
        </p:nvSpPr>
        <p:spPr>
          <a:xfrm>
            <a:off x="747944" y="1915135"/>
            <a:ext cx="7772400" cy="4114800"/>
          </a:xfrm>
        </p:spPr>
        <p:txBody>
          <a:bodyPr/>
          <a:lstStyle/>
          <a:p>
            <a:r>
              <a:rPr lang="en-US" dirty="0"/>
              <a:t>Why does charge transfer occur?</a:t>
            </a:r>
          </a:p>
          <a:p>
            <a:r>
              <a:rPr lang="en-US" dirty="0"/>
              <a:t>The free energy change for charge separation must be negative</a:t>
            </a:r>
          </a:p>
          <a:p>
            <a:r>
              <a:rPr lang="en-US" dirty="0"/>
              <a:t>Why is rubbing required (Tribology)? </a:t>
            </a:r>
          </a:p>
          <a:p>
            <a:pPr lvl="1"/>
            <a:endParaRPr lang="en-US" dirty="0"/>
          </a:p>
        </p:txBody>
      </p:sp>
      <p:sp>
        <p:nvSpPr>
          <p:cNvPr id="5" name="Rectangle 4">
            <a:extLst>
              <a:ext uri="{FF2B5EF4-FFF2-40B4-BE49-F238E27FC236}">
                <a16:creationId xmlns:a16="http://schemas.microsoft.com/office/drawing/2014/main" id="{06038319-DFD2-42B4-AAFE-2541638E4221}"/>
              </a:ext>
            </a:extLst>
          </p:cNvPr>
          <p:cNvSpPr/>
          <p:nvPr/>
        </p:nvSpPr>
        <p:spPr>
          <a:xfrm>
            <a:off x="747944" y="6205170"/>
            <a:ext cx="7661428" cy="584775"/>
          </a:xfrm>
          <a:prstGeom prst="rect">
            <a:avLst/>
          </a:prstGeom>
        </p:spPr>
        <p:txBody>
          <a:bodyPr wrap="square">
            <a:spAutoFit/>
          </a:bodyPr>
          <a:lstStyle/>
          <a:p>
            <a:pPr marL="0" indent="0">
              <a:buNone/>
            </a:pPr>
            <a:r>
              <a:rPr lang="en-US" dirty="0"/>
              <a:t>Mizzi, C.A., A.Y.W. Lin, and L.D. Marks, </a:t>
            </a:r>
            <a:r>
              <a:rPr lang="en-US" i="1" dirty="0"/>
              <a:t>Does Flexoelectricity Drive Triboelectricity?</a:t>
            </a:r>
            <a:r>
              <a:rPr lang="en-US" dirty="0"/>
              <a:t> Phys Rev Lett, 2019. </a:t>
            </a:r>
            <a:r>
              <a:rPr lang="en-US" b="1" dirty="0"/>
              <a:t>123</a:t>
            </a:r>
            <a:r>
              <a:rPr lang="en-US" dirty="0"/>
              <a:t>(11): p. 116103 https://doi.org/10.1103/PhysRevLett.123.116103.</a:t>
            </a:r>
          </a:p>
        </p:txBody>
      </p:sp>
      <p:pic>
        <p:nvPicPr>
          <p:cNvPr id="6" name="Picture 4" descr="simp2006_HomerArmsCrossed_f">
            <a:extLst>
              <a:ext uri="{FF2B5EF4-FFF2-40B4-BE49-F238E27FC236}">
                <a16:creationId xmlns:a16="http://schemas.microsoft.com/office/drawing/2014/main" id="{BE1F5E14-7FFD-4B9E-A8EE-19B00AC5E4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4064" y="4229964"/>
            <a:ext cx="1025807" cy="179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89C090D-CFA0-4338-9EFC-9D63944720A6}"/>
              </a:ext>
            </a:extLst>
          </p:cNvPr>
          <p:cNvSpPr/>
          <p:nvPr/>
        </p:nvSpPr>
        <p:spPr>
          <a:xfrm>
            <a:off x="2277035" y="4473796"/>
            <a:ext cx="5916706" cy="1200329"/>
          </a:xfrm>
          <a:prstGeom prst="rect">
            <a:avLst/>
          </a:prstGeom>
        </p:spPr>
        <p:txBody>
          <a:bodyPr wrap="square">
            <a:spAutoFit/>
          </a:bodyPr>
          <a:lstStyle/>
          <a:p>
            <a:r>
              <a:rPr lang="en-US" altLang="en-US" sz="3600" i="1" baseline="0" dirty="0">
                <a:solidFill>
                  <a:srgbClr val="0000FF"/>
                </a:solidFill>
                <a:latin typeface="Times New Roman"/>
                <a:ea typeface="+mj-ea"/>
                <a:cs typeface="+mj-cs"/>
              </a:rPr>
              <a:t>“In this house we obey the laws of thermodynamics”</a:t>
            </a:r>
            <a:endParaRPr lang="en-US" sz="3600" dirty="0"/>
          </a:p>
        </p:txBody>
      </p:sp>
      <p:pic>
        <p:nvPicPr>
          <p:cNvPr id="8" name="Picture 7">
            <a:extLst>
              <a:ext uri="{FF2B5EF4-FFF2-40B4-BE49-F238E27FC236}">
                <a16:creationId xmlns:a16="http://schemas.microsoft.com/office/drawing/2014/main" id="{6E74FF17-F4BD-43CB-895E-FFE822578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
            <a:ext cx="2408129" cy="1749704"/>
          </a:xfrm>
          <a:prstGeom prst="rect">
            <a:avLst/>
          </a:prstGeom>
        </p:spPr>
      </p:pic>
    </p:spTree>
    <p:extLst>
      <p:ext uri="{BB962C8B-B14F-4D97-AF65-F5344CB8AC3E}">
        <p14:creationId xmlns:p14="http://schemas.microsoft.com/office/powerpoint/2010/main" val="3614992416"/>
      </p:ext>
    </p:extLst>
  </p:cSld>
  <p:clrMapOvr>
    <a:masterClrMapping/>
  </p:clrMapOvr>
</p:sld>
</file>

<file path=ppt/theme/theme1.xml><?xml version="1.0" encoding="utf-8"?>
<a:theme xmlns:a="http://schemas.openxmlformats.org/drawingml/2006/main" name="LDM">
  <a:themeElements>
    <a:clrScheme name="">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FFFF"/>
      </a:hlink>
      <a:folHlink>
        <a:srgbClr val="C0C0C0"/>
      </a:folHlink>
    </a:clrScheme>
    <a:fontScheme name="alask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3000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30000" smtClean="0">
            <a:ln>
              <a:noFill/>
            </a:ln>
            <a:solidFill>
              <a:schemeClr val="tx1"/>
            </a:solidFill>
            <a:effectLst/>
            <a:latin typeface="Times New Roman" panose="02020603050405020304" pitchFamily="18" charset="0"/>
          </a:defRPr>
        </a:defPPr>
      </a:lstStyle>
    </a:lnDef>
  </a:objectDefaults>
  <a:extraClrSchemeLst>
    <a:extraClrScheme>
      <a:clrScheme name="alask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sk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sk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sk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sk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sk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sk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DM" id="{9F64BC44-60FF-4943-A085-93E410B52C70}" vid="{993EE375-6638-4E32-82B9-BBEC8203AA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0</TotalTime>
  <Words>2546</Words>
  <Application>Microsoft Office PowerPoint</Application>
  <PresentationFormat>On-screen Show (4:3)</PresentationFormat>
  <Paragraphs>410</Paragraphs>
  <Slides>53</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MS Mincho</vt:lpstr>
      <vt:lpstr>Arial</vt:lpstr>
      <vt:lpstr>Arial Unicode MS</vt:lpstr>
      <vt:lpstr>Calibri</vt:lpstr>
      <vt:lpstr>Cambria Math</vt:lpstr>
      <vt:lpstr>CMU Bright</vt:lpstr>
      <vt:lpstr>Futura Medium</vt:lpstr>
      <vt:lpstr>Monotype Sorts</vt:lpstr>
      <vt:lpstr>Segoe UI</vt:lpstr>
      <vt:lpstr>Times</vt:lpstr>
      <vt:lpstr>Times New Roman</vt:lpstr>
      <vt:lpstr>Wingdings</vt:lpstr>
      <vt:lpstr>LDM</vt:lpstr>
      <vt:lpstr>Where did that charge come from?</vt:lpstr>
      <vt:lpstr>Tribology + Flexoelectricity = Triboelectricity</vt:lpstr>
      <vt:lpstr>Overview</vt:lpstr>
      <vt:lpstr>Triboelectricity</vt:lpstr>
      <vt:lpstr>Charge Transfer on sliding</vt:lpstr>
      <vt:lpstr>Many Areas</vt:lpstr>
      <vt:lpstr>Current Models: Incomplete</vt:lpstr>
      <vt:lpstr>Some of the issues</vt:lpstr>
      <vt:lpstr>You can’t beat Gibbs</vt:lpstr>
      <vt:lpstr>Friction is from plastic/elastic sliding of asperities</vt:lpstr>
      <vt:lpstr>Can asperities lead to potentials?</vt:lpstr>
      <vt:lpstr>Yes -- Flexoelectric Effect</vt:lpstr>
      <vt:lpstr>Why?</vt:lpstr>
      <vt:lpstr>All Electromechanical Terms</vt:lpstr>
      <vt:lpstr>Established QM derivation</vt:lpstr>
      <vt:lpstr>Flexocoupling voltage measurements</vt:lpstr>
      <vt:lpstr>Flexocoupling voltages</vt:lpstr>
      <vt:lpstr>Measured flexocoupling voltage</vt:lpstr>
      <vt:lpstr>Typical polymer coefficients</vt:lpstr>
      <vt:lpstr>Growing Interest</vt:lpstr>
      <vt:lpstr>Back to Triboelectricity</vt:lpstr>
      <vt:lpstr>Tribology + Flexoelectricity?</vt:lpstr>
      <vt:lpstr>Spherical Bicycle Approximation</vt:lpstr>
      <vt:lpstr>Flexoelectric half-space</vt:lpstr>
      <vt:lpstr>Strain gradient terms</vt:lpstr>
      <vt:lpstr>Indentation Electric Fields</vt:lpstr>
      <vt:lpstr>Pulloff case</vt:lpstr>
      <vt:lpstr>Spherical Bicycle Model</vt:lpstr>
      <vt:lpstr>Tribocurrent scales as F1/3</vt:lpstr>
      <vt:lpstr>Bipolar tribocharge transfer</vt:lpstr>
      <vt:lpstr>Curvature dependence</vt:lpstr>
      <vt:lpstr>Charge inhomogeneity</vt:lpstr>
      <vt:lpstr>Strain Dependence</vt:lpstr>
      <vt:lpstr>X-ray Emission from sellotape</vt:lpstr>
      <vt:lpstr>Some of the issues</vt:lpstr>
      <vt:lpstr>Next Steps in Analysis</vt:lpstr>
      <vt:lpstr>A lot now skipped…</vt:lpstr>
      <vt:lpstr>Sphere on flat, same material</vt:lpstr>
      <vt:lpstr>Charging with the same material</vt:lpstr>
      <vt:lpstr>Sign change with Pressure</vt:lpstr>
      <vt:lpstr>Reversal of charge transfer</vt:lpstr>
      <vt:lpstr>Quantitative Confirmation?</vt:lpstr>
      <vt:lpstr>AFM experiments</vt:lpstr>
      <vt:lpstr>Flexoelectric Schottky Diode</vt:lpstr>
      <vt:lpstr>CAFM Data</vt:lpstr>
      <vt:lpstr>Potential Terms</vt:lpstr>
      <vt:lpstr>Calculate current</vt:lpstr>
      <vt:lpstr>Comparison with experiment</vt:lpstr>
      <vt:lpstr>Charge Ratchetting</vt:lpstr>
      <vt:lpstr>Much still to be done</vt:lpstr>
      <vt:lpstr>Summary I</vt:lpstr>
      <vt:lpstr>Summary II</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2019-10-11T20:06:48Z</dcterms:created>
  <dcterms:modified xsi:type="dcterms:W3CDTF">2022-06-07T19:15:19Z</dcterms:modified>
</cp:coreProperties>
</file>